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2"/>
  </p:notesMasterIdLst>
  <p:handoutMasterIdLst>
    <p:handoutMasterId r:id="rId53"/>
  </p:handoutMasterIdLst>
  <p:sldIdLst>
    <p:sldId id="274" r:id="rId2"/>
    <p:sldId id="394" r:id="rId3"/>
    <p:sldId id="279" r:id="rId4"/>
    <p:sldId id="284" r:id="rId5"/>
    <p:sldId id="342" r:id="rId6"/>
    <p:sldId id="345" r:id="rId7"/>
    <p:sldId id="350" r:id="rId8"/>
    <p:sldId id="352" r:id="rId9"/>
    <p:sldId id="348" r:id="rId10"/>
    <p:sldId id="395" r:id="rId11"/>
    <p:sldId id="323" r:id="rId12"/>
    <p:sldId id="324" r:id="rId13"/>
    <p:sldId id="322" r:id="rId14"/>
    <p:sldId id="353" r:id="rId15"/>
    <p:sldId id="337" r:id="rId16"/>
    <p:sldId id="336" r:id="rId17"/>
    <p:sldId id="355" r:id="rId18"/>
    <p:sldId id="338" r:id="rId19"/>
    <p:sldId id="393" r:id="rId20"/>
    <p:sldId id="358" r:id="rId21"/>
    <p:sldId id="357" r:id="rId22"/>
    <p:sldId id="360" r:id="rId23"/>
    <p:sldId id="359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28" r:id="rId39"/>
    <p:sldId id="375" r:id="rId40"/>
    <p:sldId id="378" r:id="rId41"/>
    <p:sldId id="377" r:id="rId42"/>
    <p:sldId id="381" r:id="rId43"/>
    <p:sldId id="384" r:id="rId44"/>
    <p:sldId id="385" r:id="rId45"/>
    <p:sldId id="386" r:id="rId46"/>
    <p:sldId id="388" r:id="rId47"/>
    <p:sldId id="389" r:id="rId48"/>
    <p:sldId id="390" r:id="rId49"/>
    <p:sldId id="391" r:id="rId50"/>
    <p:sldId id="392" r:id="rId5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ts val="600"/>
      </a:spcAft>
      <a:buClr>
        <a:srgbClr val="003399"/>
      </a:buClr>
      <a:buSzPct val="75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ts val="600"/>
      </a:spcAft>
      <a:buClr>
        <a:srgbClr val="003399"/>
      </a:buClr>
      <a:buSzPct val="75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ts val="600"/>
      </a:spcAft>
      <a:buClr>
        <a:srgbClr val="003399"/>
      </a:buClr>
      <a:buSzPct val="75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ts val="600"/>
      </a:spcAft>
      <a:buClr>
        <a:srgbClr val="003399"/>
      </a:buClr>
      <a:buSzPct val="75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ts val="600"/>
      </a:spcAft>
      <a:buClr>
        <a:srgbClr val="003399"/>
      </a:buClr>
      <a:buSzPct val="75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tera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5EB"/>
    <a:srgbClr val="A549DD"/>
    <a:srgbClr val="000000"/>
    <a:srgbClr val="2DC7CB"/>
    <a:srgbClr val="FFFF66"/>
    <a:srgbClr val="FF0000"/>
    <a:srgbClr val="DDDDDD"/>
    <a:srgbClr val="2D2D89"/>
    <a:srgbClr val="000066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3507" autoAdjust="0"/>
  </p:normalViewPr>
  <p:slideViewPr>
    <p:cSldViewPr snapToGrid="0">
      <p:cViewPr varScale="1">
        <p:scale>
          <a:sx n="109" d="100"/>
          <a:sy n="109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2868" y="-114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1425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61425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C52AF7E0-D3E0-44EA-8217-4185FF3AB8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9600"/>
            <a:ext cx="514985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BF7E821A-2605-423A-BFB3-81633F6390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5094D-0726-42DD-ABA8-840C3D6E317D}" type="slidenum">
              <a:rPr lang="en-US"/>
              <a:pPr/>
              <a:t>1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9850" cy="4189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58EA-EE9E-46D2-AF65-BA38950BFAE8}" type="slidenum">
              <a:rPr lang="en-US"/>
              <a:pPr/>
              <a:t>11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71756-0234-4021-8EA4-7F2C25761579}" type="slidenum">
              <a:rPr lang="en-US"/>
              <a:pPr/>
              <a:t>12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1ADEF-3413-4B9B-AB24-80FC257537D9}" type="slidenum">
              <a:rPr lang="en-US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FF537-E2F8-45D4-85BD-FCF7030F79A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ACF99-0D94-4808-8A57-1C80741A350D}" type="slidenum">
              <a:rPr lang="en-US"/>
              <a:pPr/>
              <a:t>15</a:t>
            </a:fld>
            <a:endParaRPr lang="en-US"/>
          </a:p>
        </p:txBody>
      </p:sp>
      <p:sp>
        <p:nvSpPr>
          <p:cNvPr id="473090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0" rIns="93281" bIns="46640" anchor="b"/>
          <a:lstStyle/>
          <a:p>
            <a: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A1023DF-5A9B-4E55-8B3C-D293F8272F73}" type="slidenum">
              <a:rPr lang="en-US" sz="1200">
                <a:solidFill>
                  <a:schemeClr val="tx1"/>
                </a:solidFill>
              </a:rPr>
              <a:pPr algn="r" defTabSz="931863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497BC-8C28-4F42-B0A3-37F271699696}" type="slidenum">
              <a:rPr lang="en-US"/>
              <a:pPr/>
              <a:t>16</a:t>
            </a:fld>
            <a:endParaRPr lang="en-US"/>
          </a:p>
        </p:txBody>
      </p:sp>
      <p:sp>
        <p:nvSpPr>
          <p:cNvPr id="471042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0" rIns="93281" bIns="46640" anchor="b"/>
          <a:lstStyle/>
          <a:p>
            <a: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9AF140-A212-4401-B2F4-953835FBF521}" type="slidenum">
              <a:rPr lang="en-US" sz="1200">
                <a:solidFill>
                  <a:schemeClr val="tx1"/>
                </a:solidFill>
              </a:rPr>
              <a:pPr algn="r" defTabSz="931863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76AF9-A273-46F2-B250-2095EA0321C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C535F-693A-4093-90C4-59652F8525BF}" type="slidenum">
              <a:rPr lang="en-US"/>
              <a:pPr/>
              <a:t>18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FEB75-0E23-4AA9-88B7-8DF773A91208}" type="slidenum">
              <a:rPr lang="en-US"/>
              <a:pPr/>
              <a:t>19</a:t>
            </a:fld>
            <a:endParaRPr lang="en-US"/>
          </a:p>
        </p:txBody>
      </p:sp>
      <p:sp>
        <p:nvSpPr>
          <p:cNvPr id="464898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0" rIns="93281" bIns="46640" anchor="b"/>
          <a:lstStyle/>
          <a:p>
            <a: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2FFB8A-EBD0-43A9-AA09-9ABAAAFFFD24}" type="slidenum">
              <a:rPr lang="en-US" sz="1200">
                <a:solidFill>
                  <a:schemeClr val="tx1"/>
                </a:solidFill>
              </a:rPr>
              <a:pPr algn="r" defTabSz="931863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4899" name="Rectangle 7"/>
          <p:cNvSpPr txBox="1">
            <a:spLocks noGrp="1" noChangeArrowheads="1"/>
          </p:cNvSpPr>
          <p:nvPr/>
        </p:nvSpPr>
        <p:spPr bwMode="auto">
          <a:xfrm>
            <a:off x="3976688" y="8842375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8" tIns="47759" rIns="95518" bIns="47759" anchor="b"/>
          <a:lstStyle/>
          <a:p>
            <a:pPr algn="r" defTabSz="9540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77B8F3-4784-41F4-99C2-DD6F02EBADF5}" type="slidenum">
              <a:rPr lang="ja-JP" altLang="en-US" sz="1300">
                <a:solidFill>
                  <a:schemeClr val="tx1"/>
                </a:solidFill>
              </a:rPr>
              <a:pPr algn="r" defTabSz="9540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ja-JP" sz="1300">
              <a:solidFill>
                <a:schemeClr val="tx1"/>
              </a:solidFill>
            </a:endParaRPr>
          </a:p>
        </p:txBody>
      </p:sp>
      <p:sp>
        <p:nvSpPr>
          <p:cNvPr id="464900" name="Rectangle 7"/>
          <p:cNvSpPr txBox="1">
            <a:spLocks noGrp="1" noChangeArrowheads="1"/>
          </p:cNvSpPr>
          <p:nvPr/>
        </p:nvSpPr>
        <p:spPr bwMode="auto">
          <a:xfrm>
            <a:off x="3976688" y="8842375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40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1BA281-3D85-4BF7-89D7-F7983966BAED}" type="slidenum">
              <a:rPr lang="ja-JP" altLang="en-US" sz="1300">
                <a:solidFill>
                  <a:schemeClr val="tx1"/>
                </a:solidFill>
              </a:rPr>
              <a:pPr algn="r" defTabSz="9540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ja-JP" sz="1300">
              <a:solidFill>
                <a:schemeClr val="tx1"/>
              </a:solidFill>
            </a:endParaRPr>
          </a:p>
        </p:txBody>
      </p:sp>
      <p:sp>
        <p:nvSpPr>
          <p:cNvPr id="464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9600"/>
            <a:ext cx="5146675" cy="4189413"/>
          </a:xfrm>
          <a:noFill/>
        </p:spPr>
        <p:txBody>
          <a:bodyPr lIns="95500" tIns="47750" rIns="95500" bIns="47750"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3B86F-ABD6-4F9B-9A7B-7BD91CC77CE1}" type="slidenum">
              <a:rPr lang="en-US"/>
              <a:pPr/>
              <a:t>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AB18F-0546-4423-8A10-4FB11520933C}" type="slidenum">
              <a:rPr lang="en-US"/>
              <a:pPr/>
              <a:t>22</a:t>
            </a:fld>
            <a:endParaRPr lang="en-US"/>
          </a:p>
        </p:txBody>
      </p:sp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0" rIns="93281" bIns="46640" anchor="b"/>
          <a:lstStyle/>
          <a:p>
            <a:pPr algn="r" defTabSz="931863"/>
            <a:fld id="{352126C5-ACA9-45B8-882D-31E83D6F5A17}" type="slidenum">
              <a:rPr lang="en-US" sz="1200"/>
              <a:pPr algn="r" defTabSz="931863"/>
              <a:t>22</a:t>
            </a:fld>
            <a:endParaRPr lang="en-US" sz="1200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2963" cy="34893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9600"/>
            <a:ext cx="5146675" cy="41894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6684-0849-457F-9469-73E8418A3903}" type="slidenum">
              <a:rPr lang="en-US"/>
              <a:pPr/>
              <a:t>3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7CC25-1AE7-496B-91B2-1061BE5E5A5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976739" y="8840329"/>
            <a:ext cx="3043186" cy="4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3" tIns="46038" rIns="93663" bIns="46038" anchor="b"/>
          <a:lstStyle/>
          <a:p>
            <a:pPr algn="r" defTabSz="931863"/>
            <a:fld id="{11EAD35A-C389-49B9-AA29-BA235B112FD8}" type="slidenum">
              <a:rPr lang="en-US" sz="1200"/>
              <a:pPr algn="r" defTabSz="931863"/>
              <a:t>31</a:t>
            </a:fld>
            <a:endParaRPr lang="en-US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9788" cy="3487738"/>
          </a:xfrm>
          <a:ln cap="flat"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63" tIns="46038" rIns="93663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4BFFE-2D84-4B2C-8253-8F7E836E175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2510-19FB-400A-8C6D-1531F64E9467}" type="slidenum">
              <a:rPr lang="ja-JP" altLang="en-US" smtClean="0"/>
              <a:pPr/>
              <a:t>33</a:t>
            </a:fld>
            <a:endParaRPr lang="en-US" altLang="ja-JP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3" rIns="93324" bIns="46663" anchor="b"/>
          <a:lstStyle/>
          <a:p>
            <a:pPr algn="r" defTabSz="928688"/>
            <a:fld id="{0422B87D-56F4-457B-9C1F-033DD3043285}" type="slidenum">
              <a:rPr lang="en-US" altLang="zh-TW"/>
              <a:pPr algn="r" defTabSz="928688"/>
              <a:t>33</a:t>
            </a:fld>
            <a:endParaRPr lang="en-US" altLang="zh-TW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1375" cy="348932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24" tIns="46663" rIns="93324" bIns="46663"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2510-19FB-400A-8C6D-1531F64E9467}" type="slidenum">
              <a:rPr lang="ja-JP" altLang="en-US" smtClean="0"/>
              <a:pPr/>
              <a:t>34</a:t>
            </a:fld>
            <a:endParaRPr lang="en-US" altLang="ja-JP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3" rIns="93324" bIns="46663" anchor="b"/>
          <a:lstStyle/>
          <a:p>
            <a:pPr algn="r" defTabSz="928688"/>
            <a:fld id="{0422B87D-56F4-457B-9C1F-033DD3043285}" type="slidenum">
              <a:rPr lang="en-US" altLang="zh-TW"/>
              <a:pPr algn="r" defTabSz="928688"/>
              <a:t>34</a:t>
            </a:fld>
            <a:endParaRPr lang="en-US" altLang="zh-TW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1375" cy="348932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24" tIns="46663" rIns="93324" bIns="46663"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FA5B4-B07E-4182-A7BC-CC714359C47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6688" y="8842375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1" tIns="46636" rIns="93271" bIns="46636" anchor="b"/>
          <a:lstStyle/>
          <a:p>
            <a:pPr algn="r" defTabSz="931863"/>
            <a:fld id="{54ABB314-9493-43E9-8155-B80B550F1D5A}" type="slidenum">
              <a:rPr lang="en-US" sz="1100">
                <a:cs typeface="Arial" charset="0"/>
              </a:rPr>
              <a:pPr algn="r" defTabSz="931863"/>
              <a:t>35</a:t>
            </a:fld>
            <a:endParaRPr lang="en-US" sz="1100"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271" tIns="46636" rIns="93271" bIns="4663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15DBF-7DA0-4095-AE87-C12BE8501455}" type="slidenum">
              <a:rPr lang="en-US"/>
              <a:pPr/>
              <a:t>38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A6456-5F42-407B-9E2B-583B4F7F4E88}" type="slidenum">
              <a:rPr lang="en-US"/>
              <a:pPr/>
              <a:t>4</a:t>
            </a:fld>
            <a:endParaRPr lang="en-US"/>
          </a:p>
        </p:txBody>
      </p:sp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2" tIns="46635" rIns="93272" bIns="46635" anchor="b"/>
          <a:lstStyle/>
          <a:p>
            <a:pPr algn="r" defTabSz="9318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5E400E-3929-4341-AF54-7D8CC47A190B}" type="slidenum">
              <a:rPr lang="en-US" altLang="zh-TW" sz="1200">
                <a:solidFill>
                  <a:schemeClr val="tx1"/>
                </a:solidFill>
                <a:cs typeface="Arial" charset="0"/>
              </a:rPr>
              <a:pPr algn="r" defTabSz="931863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zh-TW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272" tIns="46635" rIns="93272" bIns="46635"/>
          <a:lstStyle/>
          <a:p>
            <a:endParaRPr lang="en-US" altLang="zh-TW" sz="8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10"/>
            <a:fld id="{67F5D3EA-A8F3-4402-88EF-9CE98117390E}" type="slidenum">
              <a:rPr lang="en-US" smtClean="0"/>
              <a:pPr defTabSz="929710"/>
              <a:t>40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52963" cy="34909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20950"/>
            <a:ext cx="5617848" cy="41889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AE0BD-BE4A-41CE-8F79-438F98ABA3C2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D8FA-7084-4CCE-9DA7-8CAB4AD4AC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40922-D4BB-4A29-952A-4A7513288207}" type="slidenum">
              <a:rPr lang="en-US"/>
              <a:pPr/>
              <a:t>46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9600"/>
            <a:ext cx="5146675" cy="41894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177B7-7BBA-4C75-8CD9-F609DA5BA285}" type="slidenum">
              <a:rPr lang="en-US"/>
              <a:pPr/>
              <a:t>47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2962" cy="3489325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418013"/>
            <a:ext cx="5143500" cy="4191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821A-2605-423A-BFB3-81633F6390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 r="-527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50950"/>
            <a:ext cx="5824538" cy="1143000"/>
          </a:xfrm>
        </p:spPr>
        <p:txBody>
          <a:bodyPr anchor="ctr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93950"/>
            <a:ext cx="58674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90909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295275" y="6438900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900" dirty="0">
                <a:solidFill>
                  <a:schemeClr val="bg1"/>
                </a:solidFill>
              </a:rPr>
              <a:t>© 2010 Altera </a:t>
            </a:r>
            <a:r>
              <a:rPr lang="en-US" sz="900" dirty="0" smtClean="0">
                <a:solidFill>
                  <a:schemeClr val="bg1"/>
                </a:solidFill>
              </a:rPr>
              <a:t>Corporation—</a:t>
            </a:r>
            <a:r>
              <a:rPr lang="en-US" sz="900" b="1" dirty="0" smtClean="0">
                <a:solidFill>
                  <a:schemeClr val="bg1"/>
                </a:solidFill>
              </a:rPr>
              <a:t>Public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99347" name="Picture 9" descr="Untitled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225" y="6276975"/>
            <a:ext cx="1384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8A6A1A-340B-4F82-93A2-6B0558DD3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B757A-425E-4752-ACF9-53847E420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8685B-AED9-4564-9E89-0BD632B20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38" y="1187450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2638" y="1187450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838" y="3603625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638" y="3603625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838" y="6588125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F485E-FF2B-4FC9-915B-B2DD6F970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0838" y="1187450"/>
            <a:ext cx="8331200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838" y="6588125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3C2C5-A2AE-417D-B0D8-AD41599E5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8982-A0AC-443F-82BD-5FA2F4544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48856" y="6124353"/>
            <a:ext cx="4327451" cy="2020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7591" y="6241317"/>
            <a:ext cx="7357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© 2010 Altera Corporation</a:t>
            </a:r>
            <a:r>
              <a:rPr lang="en-US" sz="900" b="1" dirty="0" smtClean="0">
                <a:solidFill>
                  <a:schemeClr val="tx1"/>
                </a:solidFill>
              </a:rPr>
              <a:t/>
            </a:r>
            <a:br>
              <a:rPr lang="en-US" sz="900" b="1" dirty="0" smtClean="0">
                <a:solidFill>
                  <a:schemeClr val="tx1"/>
                </a:solidFill>
              </a:rPr>
            </a:br>
            <a:r>
              <a:rPr lang="en-US" sz="900" dirty="0" smtClean="0">
                <a:solidFill>
                  <a:schemeClr val="tx1"/>
                </a:solidFill>
              </a:rPr>
              <a:t>ALTERA, NIOS, QUARTUS &amp; STRATIX are Reg. U.S. Pat. &amp; Tm. Off. and Altera marks in and outside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306" y="6532893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91C7A-D569-4F6B-B01B-A50EE5B9C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9DCE-D178-41D3-8C9F-DB0B45F0C3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838" y="1187450"/>
            <a:ext cx="83312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A1E97E-4C7F-4AAC-B541-DBDC52B1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9276A-8A53-4856-8D52-DA9C78B99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58A9E-3D4E-4737-995C-3DEDBB682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27EC9F-8771-407E-A565-FCA55523D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143BE6-745E-4B2E-8375-B1276AAB2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3F22F7-A575-413E-9416-D67D59A91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838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0F9DCE-D178-41D3-8C9F-DB0B45F0C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50838" y="6124575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© 2010 Altera Corporation—</a:t>
            </a:r>
            <a:r>
              <a:rPr lang="en-US" sz="800" b="1" dirty="0">
                <a:solidFill>
                  <a:schemeClr val="folHlink"/>
                </a:solidFill>
              </a:rPr>
              <a:t>Confidential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350838" y="6303963"/>
            <a:ext cx="6562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ALTERA, </a:t>
            </a:r>
            <a:r>
              <a:rPr lang="en-US" sz="800" dirty="0" smtClean="0">
                <a:solidFill>
                  <a:schemeClr val="tx1"/>
                </a:solidFill>
              </a:rPr>
              <a:t>NIOS</a:t>
            </a:r>
            <a:r>
              <a:rPr lang="en-US" sz="800" dirty="0">
                <a:solidFill>
                  <a:schemeClr val="tx1"/>
                </a:solidFill>
              </a:rPr>
              <a:t>, QUARTUS &amp; STRATIX are Reg. U.S. Pat. &amp; Tm. Off. </a:t>
            </a:r>
            <a:r>
              <a:rPr lang="en-US" sz="800" dirty="0" smtClean="0">
                <a:solidFill>
                  <a:schemeClr val="tx1"/>
                </a:solidFill>
              </a:rPr>
              <a:t>and </a:t>
            </a:r>
            <a:r>
              <a:rPr lang="en-US" sz="800" dirty="0">
                <a:solidFill>
                  <a:schemeClr val="tx1"/>
                </a:solidFill>
              </a:rPr>
              <a:t>Altera marks in and outside the U.S.</a:t>
            </a:r>
          </a:p>
        </p:txBody>
      </p:sp>
      <p:pic>
        <p:nvPicPr>
          <p:cNvPr id="98324" name="Picture 7" descr="Untitled-5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4763" y="6316663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auto">
          <a:xfrm>
            <a:off x="148856" y="6124353"/>
            <a:ext cx="4327451" cy="2020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7591" y="6241317"/>
            <a:ext cx="73577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© 2010 Altera Corporation</a:t>
            </a:r>
            <a:r>
              <a:rPr lang="en-US" sz="900" b="1" dirty="0" smtClean="0">
                <a:solidFill>
                  <a:schemeClr val="tx1"/>
                </a:solidFill>
              </a:rPr>
              <a:t/>
            </a:r>
            <a:br>
              <a:rPr lang="en-US" sz="900" b="1" dirty="0" smtClean="0">
                <a:solidFill>
                  <a:schemeClr val="tx1"/>
                </a:solidFill>
              </a:rPr>
            </a:br>
            <a:r>
              <a:rPr lang="en-US" sz="900" dirty="0" smtClean="0">
                <a:solidFill>
                  <a:schemeClr val="tx1"/>
                </a:solidFill>
              </a:rPr>
              <a:t>ALTERA, NIOS, QUARTUS &amp; STRATIX are Reg. U.S. Pat. &amp; Tm. Off. and Altera marks in and outside the U.S.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FPGAs at 28nm: Meeting the Challenge of Modern Systems-on-a-Chip</a:t>
            </a:r>
            <a:endParaRPr 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854" y="2835013"/>
            <a:ext cx="5867400" cy="83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Vaughn Betz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Senior Director, Software Engineering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Altera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TSMC Fab 15: $9B</a:t>
            </a:r>
          </a:p>
          <a:p>
            <a:pPr lvl="1"/>
            <a:r>
              <a:rPr lang="en-US" dirty="0" smtClean="0"/>
              <a:t>40 &amp; 28 nm</a:t>
            </a:r>
          </a:p>
          <a:p>
            <a:r>
              <a:rPr lang="en-US" dirty="0" smtClean="0"/>
              <a:t>90’s fab cost </a:t>
            </a:r>
            <a:r>
              <a:rPr lang="en-US" dirty="0" smtClean="0">
                <a:sym typeface="Wingdings" pitchFamily="2" charset="2"/>
              </a:rPr>
              <a:t>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fabless industry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Chip cost @ 28 nm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~$60M</a:t>
            </a:r>
          </a:p>
          <a:p>
            <a:r>
              <a:rPr lang="en-US" dirty="0" smtClean="0">
                <a:sym typeface="Wingdings" pitchFamily="2" charset="2"/>
              </a:rPr>
              <a:t>Need big market 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go programmable</a:t>
            </a:r>
          </a:p>
          <a:p>
            <a:r>
              <a:rPr lang="en-US" dirty="0" smtClean="0">
                <a:sym typeface="Wingdings" pitchFamily="2" charset="2"/>
              </a:rPr>
              <a:t>“Chipless” industry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emerging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231266" y="967196"/>
            <a:ext cx="3457575" cy="2087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endParaRPr lang="en-US"/>
          </a:p>
        </p:txBody>
      </p:sp>
      <p:cxnSp>
        <p:nvCxnSpPr>
          <p:cNvPr id="6" name="Straight Connector 63"/>
          <p:cNvCxnSpPr>
            <a:cxnSpLocks noChangeShapeType="1"/>
          </p:cNvCxnSpPr>
          <p:nvPr/>
        </p:nvCxnSpPr>
        <p:spPr bwMode="auto">
          <a:xfrm>
            <a:off x="5224916" y="1491071"/>
            <a:ext cx="3454400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" name="Straight Connector 64"/>
          <p:cNvCxnSpPr>
            <a:cxnSpLocks noChangeShapeType="1"/>
          </p:cNvCxnSpPr>
          <p:nvPr/>
        </p:nvCxnSpPr>
        <p:spPr bwMode="auto">
          <a:xfrm>
            <a:off x="5224916" y="2007009"/>
            <a:ext cx="3454400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" name="Straight Connector 65"/>
          <p:cNvCxnSpPr>
            <a:cxnSpLocks noChangeShapeType="1"/>
          </p:cNvCxnSpPr>
          <p:nvPr/>
        </p:nvCxnSpPr>
        <p:spPr bwMode="auto">
          <a:xfrm>
            <a:off x="5224916" y="2541996"/>
            <a:ext cx="3454400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5221741" y="973546"/>
            <a:ext cx="7937" cy="207645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 sz="1400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5180466" y="968784"/>
            <a:ext cx="46037" cy="2084387"/>
          </a:xfrm>
          <a:custGeom>
            <a:avLst/>
            <a:gdLst>
              <a:gd name="T0" fmla="*/ 0 w 30"/>
              <a:gd name="T1" fmla="*/ 2147483647 h 1404"/>
              <a:gd name="T2" fmla="*/ 70646852 w 30"/>
              <a:gd name="T3" fmla="*/ 2147483647 h 1404"/>
              <a:gd name="T4" fmla="*/ 70646852 w 30"/>
              <a:gd name="T5" fmla="*/ 2147483647 h 1404"/>
              <a:gd name="T6" fmla="*/ 0 w 30"/>
              <a:gd name="T7" fmla="*/ 2147483647 h 1404"/>
              <a:gd name="T8" fmla="*/ 0 w 30"/>
              <a:gd name="T9" fmla="*/ 2147483647 h 1404"/>
              <a:gd name="T10" fmla="*/ 0 w 30"/>
              <a:gd name="T11" fmla="*/ 2147483647 h 1404"/>
              <a:gd name="T12" fmla="*/ 70646852 w 30"/>
              <a:gd name="T13" fmla="*/ 2147483647 h 1404"/>
              <a:gd name="T14" fmla="*/ 70646852 w 30"/>
              <a:gd name="T15" fmla="*/ 2147483647 h 1404"/>
              <a:gd name="T16" fmla="*/ 0 w 30"/>
              <a:gd name="T17" fmla="*/ 2147483647 h 1404"/>
              <a:gd name="T18" fmla="*/ 0 w 30"/>
              <a:gd name="T19" fmla="*/ 2147483647 h 1404"/>
              <a:gd name="T20" fmla="*/ 0 w 30"/>
              <a:gd name="T21" fmla="*/ 1534022562 h 1404"/>
              <a:gd name="T22" fmla="*/ 70646852 w 30"/>
              <a:gd name="T23" fmla="*/ 1534022562 h 1404"/>
              <a:gd name="T24" fmla="*/ 70646852 w 30"/>
              <a:gd name="T25" fmla="*/ 1547247429 h 1404"/>
              <a:gd name="T26" fmla="*/ 0 w 30"/>
              <a:gd name="T27" fmla="*/ 1547247429 h 1404"/>
              <a:gd name="T28" fmla="*/ 0 w 30"/>
              <a:gd name="T29" fmla="*/ 1534022562 h 1404"/>
              <a:gd name="T30" fmla="*/ 0 w 30"/>
              <a:gd name="T31" fmla="*/ 767011281 h 1404"/>
              <a:gd name="T32" fmla="*/ 70646852 w 30"/>
              <a:gd name="T33" fmla="*/ 767011281 h 1404"/>
              <a:gd name="T34" fmla="*/ 70646852 w 30"/>
              <a:gd name="T35" fmla="*/ 780236334 h 1404"/>
              <a:gd name="T36" fmla="*/ 0 w 30"/>
              <a:gd name="T37" fmla="*/ 780236334 h 1404"/>
              <a:gd name="T38" fmla="*/ 0 w 30"/>
              <a:gd name="T39" fmla="*/ 767011281 h 1404"/>
              <a:gd name="T40" fmla="*/ 0 w 30"/>
              <a:gd name="T41" fmla="*/ 0 h 1404"/>
              <a:gd name="T42" fmla="*/ 70646852 w 30"/>
              <a:gd name="T43" fmla="*/ 0 h 1404"/>
              <a:gd name="T44" fmla="*/ 70646852 w 30"/>
              <a:gd name="T45" fmla="*/ 13224873 h 1404"/>
              <a:gd name="T46" fmla="*/ 0 w 30"/>
              <a:gd name="T47" fmla="*/ 13224873 h 1404"/>
              <a:gd name="T48" fmla="*/ 0 w 30"/>
              <a:gd name="T49" fmla="*/ 0 h 14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1404"/>
              <a:gd name="T77" fmla="*/ 30 w 30"/>
              <a:gd name="T78" fmla="*/ 1404 h 14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1404">
                <a:moveTo>
                  <a:pt x="0" y="1398"/>
                </a:moveTo>
                <a:lnTo>
                  <a:pt x="30" y="1398"/>
                </a:lnTo>
                <a:lnTo>
                  <a:pt x="30" y="1404"/>
                </a:lnTo>
                <a:lnTo>
                  <a:pt x="0" y="1404"/>
                </a:lnTo>
                <a:lnTo>
                  <a:pt x="0" y="1398"/>
                </a:lnTo>
                <a:close/>
                <a:moveTo>
                  <a:pt x="0" y="1050"/>
                </a:moveTo>
                <a:lnTo>
                  <a:pt x="30" y="1050"/>
                </a:lnTo>
                <a:lnTo>
                  <a:pt x="30" y="1056"/>
                </a:lnTo>
                <a:lnTo>
                  <a:pt x="0" y="1056"/>
                </a:lnTo>
                <a:lnTo>
                  <a:pt x="0" y="1050"/>
                </a:lnTo>
                <a:close/>
                <a:moveTo>
                  <a:pt x="0" y="696"/>
                </a:moveTo>
                <a:lnTo>
                  <a:pt x="30" y="696"/>
                </a:lnTo>
                <a:lnTo>
                  <a:pt x="30" y="702"/>
                </a:lnTo>
                <a:lnTo>
                  <a:pt x="0" y="702"/>
                </a:lnTo>
                <a:lnTo>
                  <a:pt x="0" y="696"/>
                </a:lnTo>
                <a:close/>
                <a:moveTo>
                  <a:pt x="0" y="348"/>
                </a:moveTo>
                <a:lnTo>
                  <a:pt x="30" y="348"/>
                </a:lnTo>
                <a:lnTo>
                  <a:pt x="30" y="354"/>
                </a:lnTo>
                <a:lnTo>
                  <a:pt x="0" y="354"/>
                </a:lnTo>
                <a:lnTo>
                  <a:pt x="0" y="348"/>
                </a:lnTo>
                <a:close/>
                <a:moveTo>
                  <a:pt x="0" y="0"/>
                </a:move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226503" y="3045234"/>
            <a:ext cx="3463925" cy="79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 sz="1400"/>
          </a:p>
        </p:txBody>
      </p:sp>
      <p:sp>
        <p:nvSpPr>
          <p:cNvPr id="12" name="Freeform 37"/>
          <p:cNvSpPr>
            <a:spLocks noEditPoints="1"/>
          </p:cNvSpPr>
          <p:nvPr/>
        </p:nvSpPr>
        <p:spPr bwMode="auto">
          <a:xfrm>
            <a:off x="5221741" y="3049996"/>
            <a:ext cx="3473450" cy="44450"/>
          </a:xfrm>
          <a:custGeom>
            <a:avLst/>
            <a:gdLst>
              <a:gd name="T0" fmla="*/ 13219892 w 2340"/>
              <a:gd name="T1" fmla="*/ 0 h 30"/>
              <a:gd name="T2" fmla="*/ 13219892 w 2340"/>
              <a:gd name="T3" fmla="*/ 65860090 h 30"/>
              <a:gd name="T4" fmla="*/ 0 w 2340"/>
              <a:gd name="T5" fmla="*/ 65860090 h 30"/>
              <a:gd name="T6" fmla="*/ 0 w 2340"/>
              <a:gd name="T7" fmla="*/ 0 h 30"/>
              <a:gd name="T8" fmla="*/ 13219892 w 2340"/>
              <a:gd name="T9" fmla="*/ 0 h 30"/>
              <a:gd name="T10" fmla="*/ 740337541 w 2340"/>
              <a:gd name="T11" fmla="*/ 0 h 30"/>
              <a:gd name="T12" fmla="*/ 740337541 w 2340"/>
              <a:gd name="T13" fmla="*/ 65860090 h 30"/>
              <a:gd name="T14" fmla="*/ 727116171 w 2340"/>
              <a:gd name="T15" fmla="*/ 65860090 h 30"/>
              <a:gd name="T16" fmla="*/ 727116171 w 2340"/>
              <a:gd name="T17" fmla="*/ 0 h 30"/>
              <a:gd name="T18" fmla="*/ 740337541 w 2340"/>
              <a:gd name="T19" fmla="*/ 0 h 30"/>
              <a:gd name="T20" fmla="*/ 1480675082 w 2340"/>
              <a:gd name="T21" fmla="*/ 0 h 30"/>
              <a:gd name="T22" fmla="*/ 1480675082 w 2340"/>
              <a:gd name="T23" fmla="*/ 65860090 h 30"/>
              <a:gd name="T24" fmla="*/ 1467453712 w 2340"/>
              <a:gd name="T25" fmla="*/ 65860090 h 30"/>
              <a:gd name="T26" fmla="*/ 1467453712 w 2340"/>
              <a:gd name="T27" fmla="*/ 0 h 30"/>
              <a:gd name="T28" fmla="*/ 1480675082 w 2340"/>
              <a:gd name="T29" fmla="*/ 0 h 30"/>
              <a:gd name="T30" fmla="*/ 2147483647 w 2340"/>
              <a:gd name="T31" fmla="*/ 0 h 30"/>
              <a:gd name="T32" fmla="*/ 2147483647 w 2340"/>
              <a:gd name="T33" fmla="*/ 65860090 h 30"/>
              <a:gd name="T34" fmla="*/ 2147483647 w 2340"/>
              <a:gd name="T35" fmla="*/ 65860090 h 30"/>
              <a:gd name="T36" fmla="*/ 2147483647 w 2340"/>
              <a:gd name="T37" fmla="*/ 0 h 30"/>
              <a:gd name="T38" fmla="*/ 2147483647 w 2340"/>
              <a:gd name="T39" fmla="*/ 0 h 30"/>
              <a:gd name="T40" fmla="*/ 2147483647 w 2340"/>
              <a:gd name="T41" fmla="*/ 0 h 30"/>
              <a:gd name="T42" fmla="*/ 2147483647 w 2340"/>
              <a:gd name="T43" fmla="*/ 65860090 h 30"/>
              <a:gd name="T44" fmla="*/ 2147483647 w 2340"/>
              <a:gd name="T45" fmla="*/ 65860090 h 30"/>
              <a:gd name="T46" fmla="*/ 2147483647 w 2340"/>
              <a:gd name="T47" fmla="*/ 0 h 30"/>
              <a:gd name="T48" fmla="*/ 2147483647 w 2340"/>
              <a:gd name="T49" fmla="*/ 0 h 30"/>
              <a:gd name="T50" fmla="*/ 2147483647 w 2340"/>
              <a:gd name="T51" fmla="*/ 0 h 30"/>
              <a:gd name="T52" fmla="*/ 2147483647 w 2340"/>
              <a:gd name="T53" fmla="*/ 65860090 h 30"/>
              <a:gd name="T54" fmla="*/ 2147483647 w 2340"/>
              <a:gd name="T55" fmla="*/ 65860090 h 30"/>
              <a:gd name="T56" fmla="*/ 2147483647 w 2340"/>
              <a:gd name="T57" fmla="*/ 0 h 30"/>
              <a:gd name="T58" fmla="*/ 2147483647 w 2340"/>
              <a:gd name="T59" fmla="*/ 0 h 30"/>
              <a:gd name="T60" fmla="*/ 2147483647 w 2340"/>
              <a:gd name="T61" fmla="*/ 0 h 30"/>
              <a:gd name="T62" fmla="*/ 2147483647 w 2340"/>
              <a:gd name="T63" fmla="*/ 65860090 h 30"/>
              <a:gd name="T64" fmla="*/ 2147483647 w 2340"/>
              <a:gd name="T65" fmla="*/ 65860090 h 30"/>
              <a:gd name="T66" fmla="*/ 2147483647 w 2340"/>
              <a:gd name="T67" fmla="*/ 0 h 30"/>
              <a:gd name="T68" fmla="*/ 2147483647 w 2340"/>
              <a:gd name="T69" fmla="*/ 0 h 30"/>
              <a:gd name="T70" fmla="*/ 2147483647 w 2340"/>
              <a:gd name="T71" fmla="*/ 0 h 30"/>
              <a:gd name="T72" fmla="*/ 2147483647 w 2340"/>
              <a:gd name="T73" fmla="*/ 65860090 h 30"/>
              <a:gd name="T74" fmla="*/ 2147483647 w 2340"/>
              <a:gd name="T75" fmla="*/ 65860090 h 30"/>
              <a:gd name="T76" fmla="*/ 2147483647 w 2340"/>
              <a:gd name="T77" fmla="*/ 0 h 30"/>
              <a:gd name="T78" fmla="*/ 2147483647 w 2340"/>
              <a:gd name="T79" fmla="*/ 0 h 3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40"/>
              <a:gd name="T121" fmla="*/ 0 h 30"/>
              <a:gd name="T122" fmla="*/ 2340 w 2340"/>
              <a:gd name="T123" fmla="*/ 30 h 3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40" h="30">
                <a:moveTo>
                  <a:pt x="6" y="0"/>
                </a:moveTo>
                <a:lnTo>
                  <a:pt x="6" y="30"/>
                </a:lnTo>
                <a:lnTo>
                  <a:pt x="0" y="30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336" y="0"/>
                </a:moveTo>
                <a:lnTo>
                  <a:pt x="336" y="30"/>
                </a:lnTo>
                <a:lnTo>
                  <a:pt x="330" y="30"/>
                </a:lnTo>
                <a:lnTo>
                  <a:pt x="330" y="0"/>
                </a:lnTo>
                <a:lnTo>
                  <a:pt x="336" y="0"/>
                </a:lnTo>
                <a:close/>
                <a:moveTo>
                  <a:pt x="672" y="0"/>
                </a:moveTo>
                <a:lnTo>
                  <a:pt x="672" y="30"/>
                </a:lnTo>
                <a:lnTo>
                  <a:pt x="666" y="30"/>
                </a:lnTo>
                <a:lnTo>
                  <a:pt x="666" y="0"/>
                </a:lnTo>
                <a:lnTo>
                  <a:pt x="672" y="0"/>
                </a:lnTo>
                <a:close/>
                <a:moveTo>
                  <a:pt x="1002" y="0"/>
                </a:moveTo>
                <a:lnTo>
                  <a:pt x="1002" y="30"/>
                </a:lnTo>
                <a:lnTo>
                  <a:pt x="996" y="30"/>
                </a:lnTo>
                <a:lnTo>
                  <a:pt x="996" y="0"/>
                </a:lnTo>
                <a:lnTo>
                  <a:pt x="1002" y="0"/>
                </a:lnTo>
                <a:close/>
                <a:moveTo>
                  <a:pt x="1338" y="0"/>
                </a:moveTo>
                <a:lnTo>
                  <a:pt x="1338" y="30"/>
                </a:lnTo>
                <a:lnTo>
                  <a:pt x="1332" y="30"/>
                </a:lnTo>
                <a:lnTo>
                  <a:pt x="1332" y="0"/>
                </a:lnTo>
                <a:lnTo>
                  <a:pt x="1338" y="0"/>
                </a:lnTo>
                <a:close/>
                <a:moveTo>
                  <a:pt x="1674" y="0"/>
                </a:moveTo>
                <a:lnTo>
                  <a:pt x="1674" y="30"/>
                </a:lnTo>
                <a:lnTo>
                  <a:pt x="1668" y="30"/>
                </a:lnTo>
                <a:lnTo>
                  <a:pt x="1668" y="0"/>
                </a:lnTo>
                <a:lnTo>
                  <a:pt x="1674" y="0"/>
                </a:lnTo>
                <a:close/>
                <a:moveTo>
                  <a:pt x="2004" y="0"/>
                </a:moveTo>
                <a:lnTo>
                  <a:pt x="2004" y="30"/>
                </a:lnTo>
                <a:lnTo>
                  <a:pt x="1998" y="30"/>
                </a:lnTo>
                <a:lnTo>
                  <a:pt x="1998" y="0"/>
                </a:lnTo>
                <a:lnTo>
                  <a:pt x="2004" y="0"/>
                </a:lnTo>
                <a:close/>
                <a:moveTo>
                  <a:pt x="2340" y="0"/>
                </a:moveTo>
                <a:lnTo>
                  <a:pt x="2340" y="30"/>
                </a:lnTo>
                <a:lnTo>
                  <a:pt x="2334" y="30"/>
                </a:lnTo>
                <a:lnTo>
                  <a:pt x="2334" y="0"/>
                </a:lnTo>
                <a:lnTo>
                  <a:pt x="2340" y="0"/>
                </a:lnTo>
                <a:close/>
              </a:path>
            </a:pathLst>
          </a:custGeom>
          <a:solidFill>
            <a:srgbClr val="000000"/>
          </a:solidFill>
          <a:ln w="1270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3" name="Freeform 38"/>
          <p:cNvSpPr>
            <a:spLocks/>
          </p:cNvSpPr>
          <p:nvPr/>
        </p:nvSpPr>
        <p:spPr bwMode="auto">
          <a:xfrm>
            <a:off x="5701166" y="1378359"/>
            <a:ext cx="2711450" cy="1330325"/>
          </a:xfrm>
          <a:custGeom>
            <a:avLst/>
            <a:gdLst/>
            <a:ahLst/>
            <a:cxnLst>
              <a:cxn ang="0">
                <a:pos x="302" y="2251"/>
              </a:cxn>
              <a:cxn ang="0">
                <a:pos x="720" y="2141"/>
              </a:cxn>
              <a:cxn ang="0">
                <a:pos x="976" y="2056"/>
              </a:cxn>
              <a:cxn ang="0">
                <a:pos x="1195" y="1950"/>
              </a:cxn>
              <a:cxn ang="0">
                <a:pos x="1483" y="1746"/>
              </a:cxn>
              <a:cxn ang="0">
                <a:pos x="1723" y="1542"/>
              </a:cxn>
              <a:cxn ang="0">
                <a:pos x="1852" y="1439"/>
              </a:cxn>
              <a:cxn ang="0">
                <a:pos x="1935" y="1361"/>
              </a:cxn>
              <a:cxn ang="0">
                <a:pos x="2004" y="1293"/>
              </a:cxn>
              <a:cxn ang="0">
                <a:pos x="2094" y="1231"/>
              </a:cxn>
              <a:cxn ang="0">
                <a:pos x="2235" y="1172"/>
              </a:cxn>
              <a:cxn ang="0">
                <a:pos x="2427" y="1130"/>
              </a:cxn>
              <a:cxn ang="0">
                <a:pos x="2632" y="1093"/>
              </a:cxn>
              <a:cxn ang="0">
                <a:pos x="2805" y="1047"/>
              </a:cxn>
              <a:cxn ang="0">
                <a:pos x="2860" y="1023"/>
              </a:cxn>
              <a:cxn ang="0">
                <a:pos x="2899" y="992"/>
              </a:cxn>
              <a:cxn ang="0">
                <a:pos x="2924" y="956"/>
              </a:cxn>
              <a:cxn ang="0">
                <a:pos x="2949" y="859"/>
              </a:cxn>
              <a:cxn ang="0">
                <a:pos x="2971" y="759"/>
              </a:cxn>
              <a:cxn ang="0">
                <a:pos x="2994" y="711"/>
              </a:cxn>
              <a:cxn ang="0">
                <a:pos x="3036" y="668"/>
              </a:cxn>
              <a:cxn ang="0">
                <a:pos x="3093" y="638"/>
              </a:cxn>
              <a:cxn ang="0">
                <a:pos x="3157" y="618"/>
              </a:cxn>
              <a:cxn ang="0">
                <a:pos x="3298" y="595"/>
              </a:cxn>
              <a:cxn ang="0">
                <a:pos x="3517" y="563"/>
              </a:cxn>
              <a:cxn ang="0">
                <a:pos x="3708" y="492"/>
              </a:cxn>
              <a:cxn ang="0">
                <a:pos x="3963" y="359"/>
              </a:cxn>
              <a:cxn ang="0">
                <a:pos x="4278" y="221"/>
              </a:cxn>
              <a:cxn ang="0">
                <a:pos x="4642" y="78"/>
              </a:cxn>
              <a:cxn ang="0">
                <a:pos x="4865" y="25"/>
              </a:cxn>
              <a:cxn ang="0">
                <a:pos x="4665" y="137"/>
              </a:cxn>
              <a:cxn ang="0">
                <a:pos x="4303" y="280"/>
              </a:cxn>
              <a:cxn ang="0">
                <a:pos x="3994" y="416"/>
              </a:cxn>
              <a:cxn ang="0">
                <a:pos x="3733" y="551"/>
              </a:cxn>
              <a:cxn ang="0">
                <a:pos x="3528" y="626"/>
              </a:cxn>
              <a:cxn ang="0">
                <a:pos x="3307" y="658"/>
              </a:cxn>
              <a:cxn ang="0">
                <a:pos x="3176" y="679"/>
              </a:cxn>
              <a:cxn ang="0">
                <a:pos x="3122" y="695"/>
              </a:cxn>
              <a:cxn ang="0">
                <a:pos x="3080" y="715"/>
              </a:cxn>
              <a:cxn ang="0">
                <a:pos x="3051" y="740"/>
              </a:cxn>
              <a:cxn ang="0">
                <a:pos x="3032" y="776"/>
              </a:cxn>
              <a:cxn ang="0">
                <a:pos x="3012" y="872"/>
              </a:cxn>
              <a:cxn ang="0">
                <a:pos x="2985" y="975"/>
              </a:cxn>
              <a:cxn ang="0">
                <a:pos x="2952" y="1027"/>
              </a:cxn>
              <a:cxn ang="0">
                <a:pos x="2901" y="1072"/>
              </a:cxn>
              <a:cxn ang="0">
                <a:pos x="2824" y="1108"/>
              </a:cxn>
              <a:cxn ang="0">
                <a:pos x="2643" y="1156"/>
              </a:cxn>
              <a:cxn ang="0">
                <a:pos x="2440" y="1193"/>
              </a:cxn>
              <a:cxn ang="0">
                <a:pos x="2256" y="1233"/>
              </a:cxn>
              <a:cxn ang="0">
                <a:pos x="2127" y="1286"/>
              </a:cxn>
              <a:cxn ang="0">
                <a:pos x="2047" y="1340"/>
              </a:cxn>
              <a:cxn ang="0">
                <a:pos x="1980" y="1406"/>
              </a:cxn>
              <a:cxn ang="0">
                <a:pos x="1893" y="1488"/>
              </a:cxn>
              <a:cxn ang="0">
                <a:pos x="1764" y="1591"/>
              </a:cxn>
              <a:cxn ang="0">
                <a:pos x="1522" y="1797"/>
              </a:cxn>
              <a:cxn ang="0">
                <a:pos x="1226" y="2007"/>
              </a:cxn>
              <a:cxn ang="0">
                <a:pos x="997" y="2117"/>
              </a:cxn>
              <a:cxn ang="0">
                <a:pos x="737" y="2202"/>
              </a:cxn>
              <a:cxn ang="0">
                <a:pos x="319" y="2312"/>
              </a:cxn>
              <a:cxn ang="0">
                <a:pos x="5" y="2365"/>
              </a:cxn>
            </a:cxnLst>
            <a:rect l="0" t="0" r="r" b="b"/>
            <a:pathLst>
              <a:path w="4872" h="2392">
                <a:moveTo>
                  <a:pt x="27" y="2326"/>
                </a:moveTo>
                <a:lnTo>
                  <a:pt x="302" y="2251"/>
                </a:lnTo>
                <a:lnTo>
                  <a:pt x="584" y="2178"/>
                </a:lnTo>
                <a:lnTo>
                  <a:pt x="720" y="2141"/>
                </a:lnTo>
                <a:lnTo>
                  <a:pt x="851" y="2101"/>
                </a:lnTo>
                <a:lnTo>
                  <a:pt x="976" y="2056"/>
                </a:lnTo>
                <a:lnTo>
                  <a:pt x="1090" y="2007"/>
                </a:lnTo>
                <a:lnTo>
                  <a:pt x="1195" y="1950"/>
                </a:lnTo>
                <a:lnTo>
                  <a:pt x="1296" y="1886"/>
                </a:lnTo>
                <a:lnTo>
                  <a:pt x="1483" y="1746"/>
                </a:lnTo>
                <a:lnTo>
                  <a:pt x="1648" y="1606"/>
                </a:lnTo>
                <a:lnTo>
                  <a:pt x="1723" y="1542"/>
                </a:lnTo>
                <a:lnTo>
                  <a:pt x="1794" y="1486"/>
                </a:lnTo>
                <a:lnTo>
                  <a:pt x="1852" y="1439"/>
                </a:lnTo>
                <a:lnTo>
                  <a:pt x="1898" y="1398"/>
                </a:lnTo>
                <a:lnTo>
                  <a:pt x="1935" y="1361"/>
                </a:lnTo>
                <a:lnTo>
                  <a:pt x="1969" y="1326"/>
                </a:lnTo>
                <a:lnTo>
                  <a:pt x="2004" y="1293"/>
                </a:lnTo>
                <a:lnTo>
                  <a:pt x="2044" y="1262"/>
                </a:lnTo>
                <a:lnTo>
                  <a:pt x="2094" y="1231"/>
                </a:lnTo>
                <a:lnTo>
                  <a:pt x="2155" y="1201"/>
                </a:lnTo>
                <a:lnTo>
                  <a:pt x="2235" y="1172"/>
                </a:lnTo>
                <a:lnTo>
                  <a:pt x="2327" y="1149"/>
                </a:lnTo>
                <a:lnTo>
                  <a:pt x="2427" y="1130"/>
                </a:lnTo>
                <a:lnTo>
                  <a:pt x="2531" y="1112"/>
                </a:lnTo>
                <a:lnTo>
                  <a:pt x="2632" y="1093"/>
                </a:lnTo>
                <a:lnTo>
                  <a:pt x="2725" y="1071"/>
                </a:lnTo>
                <a:lnTo>
                  <a:pt x="2805" y="1047"/>
                </a:lnTo>
                <a:lnTo>
                  <a:pt x="2867" y="1018"/>
                </a:lnTo>
                <a:lnTo>
                  <a:pt x="2860" y="1023"/>
                </a:lnTo>
                <a:lnTo>
                  <a:pt x="2905" y="985"/>
                </a:lnTo>
                <a:lnTo>
                  <a:pt x="2899" y="992"/>
                </a:lnTo>
                <a:lnTo>
                  <a:pt x="2928" y="948"/>
                </a:lnTo>
                <a:lnTo>
                  <a:pt x="2924" y="956"/>
                </a:lnTo>
                <a:lnTo>
                  <a:pt x="2940" y="907"/>
                </a:lnTo>
                <a:lnTo>
                  <a:pt x="2949" y="859"/>
                </a:lnTo>
                <a:lnTo>
                  <a:pt x="2957" y="810"/>
                </a:lnTo>
                <a:lnTo>
                  <a:pt x="2971" y="759"/>
                </a:lnTo>
                <a:cubicBezTo>
                  <a:pt x="2971" y="757"/>
                  <a:pt x="2972" y="755"/>
                  <a:pt x="2973" y="753"/>
                </a:cubicBezTo>
                <a:lnTo>
                  <a:pt x="2994" y="711"/>
                </a:lnTo>
                <a:cubicBezTo>
                  <a:pt x="2996" y="708"/>
                  <a:pt x="2998" y="705"/>
                  <a:pt x="3000" y="702"/>
                </a:cubicBezTo>
                <a:lnTo>
                  <a:pt x="3036" y="668"/>
                </a:lnTo>
                <a:cubicBezTo>
                  <a:pt x="3039" y="666"/>
                  <a:pt x="3041" y="664"/>
                  <a:pt x="3044" y="663"/>
                </a:cubicBezTo>
                <a:lnTo>
                  <a:pt x="3093" y="638"/>
                </a:lnTo>
                <a:cubicBezTo>
                  <a:pt x="3095" y="637"/>
                  <a:pt x="3096" y="636"/>
                  <a:pt x="3098" y="636"/>
                </a:cubicBezTo>
                <a:lnTo>
                  <a:pt x="3157" y="618"/>
                </a:lnTo>
                <a:lnTo>
                  <a:pt x="3227" y="605"/>
                </a:lnTo>
                <a:lnTo>
                  <a:pt x="3298" y="595"/>
                </a:lnTo>
                <a:lnTo>
                  <a:pt x="3445" y="576"/>
                </a:lnTo>
                <a:lnTo>
                  <a:pt x="3517" y="563"/>
                </a:lnTo>
                <a:lnTo>
                  <a:pt x="3583" y="544"/>
                </a:lnTo>
                <a:lnTo>
                  <a:pt x="3708" y="492"/>
                </a:lnTo>
                <a:lnTo>
                  <a:pt x="3833" y="429"/>
                </a:lnTo>
                <a:lnTo>
                  <a:pt x="3963" y="359"/>
                </a:lnTo>
                <a:lnTo>
                  <a:pt x="4111" y="290"/>
                </a:lnTo>
                <a:lnTo>
                  <a:pt x="4278" y="221"/>
                </a:lnTo>
                <a:lnTo>
                  <a:pt x="4458" y="150"/>
                </a:lnTo>
                <a:lnTo>
                  <a:pt x="4642" y="78"/>
                </a:lnTo>
                <a:lnTo>
                  <a:pt x="4824" y="7"/>
                </a:lnTo>
                <a:cubicBezTo>
                  <a:pt x="4840" y="0"/>
                  <a:pt x="4859" y="8"/>
                  <a:pt x="4865" y="25"/>
                </a:cubicBezTo>
                <a:cubicBezTo>
                  <a:pt x="4872" y="41"/>
                  <a:pt x="4864" y="60"/>
                  <a:pt x="4847" y="66"/>
                </a:cubicBezTo>
                <a:lnTo>
                  <a:pt x="4665" y="137"/>
                </a:lnTo>
                <a:lnTo>
                  <a:pt x="4481" y="209"/>
                </a:lnTo>
                <a:lnTo>
                  <a:pt x="4303" y="280"/>
                </a:lnTo>
                <a:lnTo>
                  <a:pt x="4138" y="347"/>
                </a:lnTo>
                <a:lnTo>
                  <a:pt x="3994" y="416"/>
                </a:lnTo>
                <a:lnTo>
                  <a:pt x="3862" y="486"/>
                </a:lnTo>
                <a:lnTo>
                  <a:pt x="3733" y="551"/>
                </a:lnTo>
                <a:lnTo>
                  <a:pt x="3600" y="605"/>
                </a:lnTo>
                <a:lnTo>
                  <a:pt x="3528" y="626"/>
                </a:lnTo>
                <a:lnTo>
                  <a:pt x="3454" y="639"/>
                </a:lnTo>
                <a:lnTo>
                  <a:pt x="3307" y="658"/>
                </a:lnTo>
                <a:lnTo>
                  <a:pt x="3238" y="668"/>
                </a:lnTo>
                <a:lnTo>
                  <a:pt x="3176" y="679"/>
                </a:lnTo>
                <a:lnTo>
                  <a:pt x="3117" y="697"/>
                </a:lnTo>
                <a:lnTo>
                  <a:pt x="3122" y="695"/>
                </a:lnTo>
                <a:lnTo>
                  <a:pt x="3073" y="720"/>
                </a:lnTo>
                <a:lnTo>
                  <a:pt x="3080" y="715"/>
                </a:lnTo>
                <a:lnTo>
                  <a:pt x="3044" y="749"/>
                </a:lnTo>
                <a:lnTo>
                  <a:pt x="3051" y="740"/>
                </a:lnTo>
                <a:lnTo>
                  <a:pt x="3030" y="782"/>
                </a:lnTo>
                <a:lnTo>
                  <a:pt x="3032" y="776"/>
                </a:lnTo>
                <a:lnTo>
                  <a:pt x="3020" y="821"/>
                </a:lnTo>
                <a:lnTo>
                  <a:pt x="3012" y="872"/>
                </a:lnTo>
                <a:lnTo>
                  <a:pt x="3001" y="926"/>
                </a:lnTo>
                <a:lnTo>
                  <a:pt x="2985" y="975"/>
                </a:lnTo>
                <a:cubicBezTo>
                  <a:pt x="2984" y="978"/>
                  <a:pt x="2983" y="981"/>
                  <a:pt x="2981" y="983"/>
                </a:cubicBezTo>
                <a:lnTo>
                  <a:pt x="2952" y="1027"/>
                </a:lnTo>
                <a:cubicBezTo>
                  <a:pt x="2951" y="1030"/>
                  <a:pt x="2948" y="1032"/>
                  <a:pt x="2946" y="1034"/>
                </a:cubicBezTo>
                <a:lnTo>
                  <a:pt x="2901" y="1072"/>
                </a:lnTo>
                <a:cubicBezTo>
                  <a:pt x="2899" y="1074"/>
                  <a:pt x="2896" y="1075"/>
                  <a:pt x="2894" y="1077"/>
                </a:cubicBezTo>
                <a:lnTo>
                  <a:pt x="2824" y="1108"/>
                </a:lnTo>
                <a:lnTo>
                  <a:pt x="2740" y="1134"/>
                </a:lnTo>
                <a:lnTo>
                  <a:pt x="2643" y="1156"/>
                </a:lnTo>
                <a:lnTo>
                  <a:pt x="2542" y="1175"/>
                </a:lnTo>
                <a:lnTo>
                  <a:pt x="2440" y="1193"/>
                </a:lnTo>
                <a:lnTo>
                  <a:pt x="2342" y="1212"/>
                </a:lnTo>
                <a:lnTo>
                  <a:pt x="2256" y="1233"/>
                </a:lnTo>
                <a:lnTo>
                  <a:pt x="2184" y="1258"/>
                </a:lnTo>
                <a:lnTo>
                  <a:pt x="2127" y="1286"/>
                </a:lnTo>
                <a:lnTo>
                  <a:pt x="2083" y="1313"/>
                </a:lnTo>
                <a:lnTo>
                  <a:pt x="2047" y="1340"/>
                </a:lnTo>
                <a:lnTo>
                  <a:pt x="2014" y="1371"/>
                </a:lnTo>
                <a:lnTo>
                  <a:pt x="1980" y="1406"/>
                </a:lnTo>
                <a:lnTo>
                  <a:pt x="1941" y="1445"/>
                </a:lnTo>
                <a:lnTo>
                  <a:pt x="1893" y="1488"/>
                </a:lnTo>
                <a:lnTo>
                  <a:pt x="1833" y="1537"/>
                </a:lnTo>
                <a:lnTo>
                  <a:pt x="1764" y="1591"/>
                </a:lnTo>
                <a:lnTo>
                  <a:pt x="1689" y="1655"/>
                </a:lnTo>
                <a:lnTo>
                  <a:pt x="1522" y="1797"/>
                </a:lnTo>
                <a:lnTo>
                  <a:pt x="1331" y="1941"/>
                </a:lnTo>
                <a:lnTo>
                  <a:pt x="1226" y="2007"/>
                </a:lnTo>
                <a:lnTo>
                  <a:pt x="1115" y="2066"/>
                </a:lnTo>
                <a:lnTo>
                  <a:pt x="997" y="2117"/>
                </a:lnTo>
                <a:lnTo>
                  <a:pt x="870" y="2162"/>
                </a:lnTo>
                <a:lnTo>
                  <a:pt x="737" y="2202"/>
                </a:lnTo>
                <a:lnTo>
                  <a:pt x="599" y="2240"/>
                </a:lnTo>
                <a:lnTo>
                  <a:pt x="319" y="2312"/>
                </a:lnTo>
                <a:lnTo>
                  <a:pt x="44" y="2387"/>
                </a:lnTo>
                <a:cubicBezTo>
                  <a:pt x="27" y="2392"/>
                  <a:pt x="9" y="2382"/>
                  <a:pt x="5" y="2365"/>
                </a:cubicBezTo>
                <a:cubicBezTo>
                  <a:pt x="0" y="2348"/>
                  <a:pt x="10" y="2330"/>
                  <a:pt x="27" y="2326"/>
                </a:cubicBezTo>
                <a:close/>
              </a:path>
            </a:pathLst>
          </a:custGeom>
          <a:solidFill>
            <a:schemeClr val="tx2"/>
          </a:solidFill>
          <a:ln w="6" cap="flat">
            <a:solidFill>
              <a:schemeClr val="tx2">
                <a:lumMod val="50000"/>
              </a:schemeClr>
            </a:solidFill>
            <a:prstDash val="solid"/>
            <a:bevel/>
            <a:headEnd/>
            <a:tailEnd/>
          </a:ln>
        </p:spPr>
        <p:txBody>
          <a:bodyPr/>
          <a:lstStyle/>
          <a:p>
            <a:pPr eaLnBrk="0" hangingPunct="0">
              <a:buNone/>
              <a:defRPr/>
            </a:pPr>
            <a:endParaRPr lang="en-US" sz="140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4842328" y="2967446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$1</a:t>
            </a:r>
            <a:endParaRPr lang="en-US" sz="1400"/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4758191" y="2448334"/>
            <a:ext cx="296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$10</a:t>
            </a:r>
            <a:endParaRPr lang="en-US" sz="1400"/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683578" y="1929221"/>
            <a:ext cx="396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$100</a:t>
            </a:r>
            <a:endParaRPr lang="en-US" sz="1400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4561341" y="1408521"/>
            <a:ext cx="54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$1,000</a:t>
            </a:r>
            <a:endParaRPr lang="en-US" sz="1400"/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4485141" y="889409"/>
            <a:ext cx="646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$10,000</a:t>
            </a:r>
            <a:endParaRPr lang="en-US" sz="1400"/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5066166" y="3175409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1965</a:t>
            </a:r>
            <a:endParaRPr lang="en-US" sz="140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5561466" y="3175409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1970</a:t>
            </a:r>
            <a:endParaRPr lang="en-US" sz="1400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6056766" y="3175409"/>
            <a:ext cx="398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1975</a:t>
            </a:r>
            <a:endParaRPr lang="en-US" sz="1400"/>
          </a:p>
        </p:txBody>
      </p:sp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6552066" y="3175409"/>
            <a:ext cx="398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1980</a:t>
            </a:r>
            <a:endParaRPr lang="en-US" sz="1400"/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7048953" y="3175409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1985</a:t>
            </a:r>
            <a:endParaRPr lang="en-US" sz="1400"/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7544253" y="3175409"/>
            <a:ext cx="39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1990</a:t>
            </a:r>
            <a:endParaRPr lang="en-US" sz="1400"/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8039553" y="3175409"/>
            <a:ext cx="39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1995</a:t>
            </a:r>
            <a:endParaRPr lang="en-US" sz="1400"/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8536441" y="3175409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>
                <a:solidFill>
                  <a:srgbClr val="000000"/>
                </a:solidFill>
              </a:rPr>
              <a:t>2000</a:t>
            </a:r>
            <a:endParaRPr lang="en-US" sz="1400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 rot="-5400000">
            <a:off x="3109572" y="1942715"/>
            <a:ext cx="2344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US" sz="1400" b="1" dirty="0">
                <a:solidFill>
                  <a:srgbClr val="000000"/>
                </a:solidFill>
              </a:rPr>
              <a:t>Foundry Facility Costs ($M)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260786" y="3553097"/>
            <a:ext cx="4626496" cy="2738327"/>
            <a:chOff x="1211263" y="1174750"/>
            <a:chExt cx="7440243" cy="4403725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211263" y="1174750"/>
              <a:ext cx="2117725" cy="736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211263" y="2078038"/>
              <a:ext cx="2117725" cy="736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211263" y="2998788"/>
              <a:ext cx="2117725" cy="736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1211263" y="3919538"/>
              <a:ext cx="2117725" cy="73818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1211263" y="4841875"/>
              <a:ext cx="2117725" cy="736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pic>
          <p:nvPicPr>
            <p:cNvPr id="33" name="Picture 20" descr="texas_instruments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2575" y="1243013"/>
              <a:ext cx="1590675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3" descr="infineon-Technologies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1788" y="2203450"/>
              <a:ext cx="1214437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4" descr="Tpack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7025" y="3168650"/>
              <a:ext cx="12763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Ethernity-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9563" y="3994150"/>
              <a:ext cx="14763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7" descr="oem_lioni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16063" y="4924425"/>
              <a:ext cx="1524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oup 81"/>
            <p:cNvGrpSpPr/>
            <p:nvPr/>
          </p:nvGrpSpPr>
          <p:grpSpPr bwMode="auto">
            <a:xfrm>
              <a:off x="4036318" y="2777876"/>
              <a:ext cx="2946969" cy="2370387"/>
              <a:chOff x="5122505" y="2715207"/>
              <a:chExt cx="1600443" cy="1287625"/>
            </a:xfrm>
            <a:scene3d>
              <a:camera prst="perspectiveRelaxed">
                <a:rot lat="17973601" lon="0" rev="0"/>
              </a:camera>
              <a:lightRig rig="threePt" dir="t"/>
            </a:scene3d>
          </p:grpSpPr>
          <p:sp>
            <p:nvSpPr>
              <p:cNvPr id="39" name="Rectangle 38"/>
              <p:cNvSpPr/>
              <p:nvPr/>
            </p:nvSpPr>
            <p:spPr bwMode="auto">
              <a:xfrm>
                <a:off x="5122505" y="2715207"/>
                <a:ext cx="1287625" cy="128762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extrusionH="19050">
                <a:bevelT w="38100" h="44450"/>
              </a:sp3d>
            </p:spPr>
            <p:txBody>
              <a:bodyPr/>
              <a:lstStyle/>
              <a:p>
                <a:pPr eaLnBrk="0" hangingPunct="0">
                  <a:buNone/>
                  <a:defRPr/>
                </a:pPr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18449" y="3135086"/>
                <a:ext cx="1404499" cy="618398"/>
              </a:xfrm>
              <a:prstGeom prst="rect">
                <a:avLst/>
              </a:prstGeom>
              <a:noFill/>
              <a:sp3d extrusionH="19050">
                <a:bevelT w="38100" h="44450"/>
              </a:sp3d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  <a:defRPr/>
                </a:pPr>
                <a:r>
                  <a:rPr lang="en-US" sz="4000" b="1" dirty="0">
                    <a:solidFill>
                      <a:schemeClr val="bg1"/>
                    </a:solidFill>
                  </a:rPr>
                  <a:t>FPGA</a:t>
                </a:r>
              </a:p>
            </p:txBody>
          </p:sp>
        </p:grpSp>
        <p:sp>
          <p:nvSpPr>
            <p:cNvPr id="41" name="Freeform 40"/>
            <p:cNvSpPr/>
            <p:nvPr/>
          </p:nvSpPr>
          <p:spPr bwMode="auto">
            <a:xfrm>
              <a:off x="3924300" y="2697163"/>
              <a:ext cx="2566988" cy="1241425"/>
            </a:xfrm>
            <a:custGeom>
              <a:avLst/>
              <a:gdLst>
                <a:gd name="connsiteX0" fmla="*/ 195943 w 2565919"/>
                <a:gd name="connsiteY0" fmla="*/ 0 h 1240972"/>
                <a:gd name="connsiteX1" fmla="*/ 2388637 w 2565919"/>
                <a:gd name="connsiteY1" fmla="*/ 0 h 1240972"/>
                <a:gd name="connsiteX2" fmla="*/ 2565919 w 2565919"/>
                <a:gd name="connsiteY2" fmla="*/ 1240972 h 1240972"/>
                <a:gd name="connsiteX3" fmla="*/ 0 w 2565919"/>
                <a:gd name="connsiteY3" fmla="*/ 1222311 h 1240972"/>
                <a:gd name="connsiteX4" fmla="*/ 195943 w 2565919"/>
                <a:gd name="connsiteY4" fmla="*/ 0 h 124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5919" h="1240972">
                  <a:moveTo>
                    <a:pt x="195943" y="0"/>
                  </a:moveTo>
                  <a:lnTo>
                    <a:pt x="2388637" y="0"/>
                  </a:lnTo>
                  <a:lnTo>
                    <a:pt x="2565919" y="1240972"/>
                  </a:lnTo>
                  <a:lnTo>
                    <a:pt x="0" y="1222311"/>
                  </a:lnTo>
                  <a:lnTo>
                    <a:pt x="195943" y="0"/>
                  </a:lnTo>
                  <a:close/>
                </a:path>
              </a:pathLst>
            </a:custGeom>
            <a:solidFill>
              <a:schemeClr val="accent2">
                <a:alpha val="43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867618" y="2899752"/>
              <a:ext cx="1075508" cy="1138409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buNone/>
                <a:defRPr/>
              </a:pPr>
              <a:r>
                <a:rPr lang="en-US" sz="4000" b="1" dirty="0">
                  <a:solidFill>
                    <a:srgbClr val="FFFFFF"/>
                  </a:solidFill>
                </a:rPr>
                <a:t>IP</a:t>
              </a: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335338" y="1562100"/>
              <a:ext cx="322262" cy="3648075"/>
            </a:xfrm>
            <a:custGeom>
              <a:avLst/>
              <a:gdLst>
                <a:gd name="connsiteX0" fmla="*/ 0 w 223935"/>
                <a:gd name="connsiteY0" fmla="*/ 0 h 410546"/>
                <a:gd name="connsiteX1" fmla="*/ 223935 w 223935"/>
                <a:gd name="connsiteY1" fmla="*/ 0 h 410546"/>
                <a:gd name="connsiteX2" fmla="*/ 223935 w 223935"/>
                <a:gd name="connsiteY2" fmla="*/ 410546 h 410546"/>
                <a:gd name="connsiteX3" fmla="*/ 37322 w 223935"/>
                <a:gd name="connsiteY3" fmla="*/ 410546 h 410546"/>
                <a:gd name="connsiteX0" fmla="*/ 5540 w 229475"/>
                <a:gd name="connsiteY0" fmla="*/ 0 h 410546"/>
                <a:gd name="connsiteX1" fmla="*/ 229475 w 229475"/>
                <a:gd name="connsiteY1" fmla="*/ 0 h 410546"/>
                <a:gd name="connsiteX2" fmla="*/ 229475 w 229475"/>
                <a:gd name="connsiteY2" fmla="*/ 410546 h 410546"/>
                <a:gd name="connsiteX3" fmla="*/ 0 w 229475"/>
                <a:gd name="connsiteY3" fmla="*/ 410546 h 41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75" h="410546">
                  <a:moveTo>
                    <a:pt x="5540" y="0"/>
                  </a:moveTo>
                  <a:lnTo>
                    <a:pt x="229475" y="0"/>
                  </a:lnTo>
                  <a:lnTo>
                    <a:pt x="229475" y="410546"/>
                  </a:lnTo>
                  <a:lnTo>
                    <a:pt x="0" y="410546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None/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>
              <a:endCxn id="29" idx="3"/>
            </p:cNvCxnSpPr>
            <p:nvPr/>
          </p:nvCxnSpPr>
          <p:spPr bwMode="auto">
            <a:xfrm rot="10800000">
              <a:off x="3328988" y="2446338"/>
              <a:ext cx="3286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328988" y="4284663"/>
              <a:ext cx="3286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0800000">
              <a:off x="3328988" y="3360738"/>
              <a:ext cx="6873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22"/>
            <p:cNvGrpSpPr>
              <a:grpSpLocks/>
            </p:cNvGrpSpPr>
            <p:nvPr/>
          </p:nvGrpSpPr>
          <p:grpSpPr bwMode="auto">
            <a:xfrm>
              <a:off x="6381750" y="3038475"/>
              <a:ext cx="619125" cy="1019175"/>
              <a:chOff x="4020" y="1914"/>
              <a:chExt cx="390" cy="642"/>
            </a:xfrm>
          </p:grpSpPr>
          <p:sp>
            <p:nvSpPr>
              <p:cNvPr id="48" name="Freeform 34"/>
              <p:cNvSpPr>
                <a:spLocks/>
              </p:cNvSpPr>
              <p:nvPr/>
            </p:nvSpPr>
            <p:spPr bwMode="auto">
              <a:xfrm>
                <a:off x="4020" y="1914"/>
                <a:ext cx="234" cy="642"/>
              </a:xfrm>
              <a:custGeom>
                <a:avLst/>
                <a:gdLst>
                  <a:gd name="T0" fmla="*/ 0 w 438150"/>
                  <a:gd name="T1" fmla="*/ 0 h 1019175"/>
                  <a:gd name="T2" fmla="*/ 0 w 438150"/>
                  <a:gd name="T3" fmla="*/ 0 h 1019175"/>
                  <a:gd name="T4" fmla="*/ 0 w 438150"/>
                  <a:gd name="T5" fmla="*/ 0 h 1019175"/>
                  <a:gd name="T6" fmla="*/ 0 w 438150"/>
                  <a:gd name="T7" fmla="*/ 0 h 1019175"/>
                  <a:gd name="T8" fmla="*/ 0 w 438150"/>
                  <a:gd name="T9" fmla="*/ 0 h 1019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150"/>
                  <a:gd name="T16" fmla="*/ 0 h 1019175"/>
                  <a:gd name="T17" fmla="*/ 438150 w 438150"/>
                  <a:gd name="T18" fmla="*/ 1019175 h 1019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150" h="1019175">
                    <a:moveTo>
                      <a:pt x="0" y="0"/>
                    </a:moveTo>
                    <a:lnTo>
                      <a:pt x="276225" y="0"/>
                    </a:lnTo>
                    <a:lnTo>
                      <a:pt x="438150" y="1019175"/>
                    </a:lnTo>
                    <a:lnTo>
                      <a:pt x="19050" y="1019175"/>
                    </a:ln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cxnSp>
            <p:nvCxnSpPr>
              <p:cNvPr id="49" name="Straight Connector 35"/>
              <p:cNvCxnSpPr>
                <a:cxnSpLocks noChangeShapeType="1"/>
              </p:cNvCxnSpPr>
              <p:nvPr/>
            </p:nvCxnSpPr>
            <p:spPr bwMode="auto">
              <a:xfrm rot="10800000">
                <a:off x="4209" y="2189"/>
                <a:ext cx="201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" name="TextBox 37"/>
            <p:cNvSpPr txBox="1">
              <a:spLocks noChangeArrowheads="1"/>
            </p:cNvSpPr>
            <p:nvPr/>
          </p:nvSpPr>
          <p:spPr bwMode="auto">
            <a:xfrm>
              <a:off x="7006277" y="3028426"/>
              <a:ext cx="1645229" cy="742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ASSP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FPGAs Becoming SoCs</a:t>
            </a: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Example:  Stratix V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AC692-A1F1-457F-9F69-0BF91106651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Glue Logic to SoC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639763" y="2459038"/>
            <a:ext cx="787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 rot="-3167922">
            <a:off x="465932" y="1627981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1992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 rot="-3167922">
            <a:off x="342107" y="2704306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Flex 8k</a:t>
            </a: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528638" y="3870325"/>
            <a:ext cx="8937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LUTs</a:t>
            </a: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FFs</a:t>
            </a: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Basic I/Os</a:t>
            </a: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 rot="-3167922">
            <a:off x="1599407" y="1618456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1995</a:t>
            </a: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 rot="-3167922">
            <a:off x="1410494" y="2713832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Flex 10k</a:t>
            </a: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 rot="-3167922">
            <a:off x="2691607" y="165814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1999</a:t>
            </a: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 rot="-3167922">
            <a:off x="2274094" y="2807494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APEX 20K</a:t>
            </a: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1633538" y="387985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Block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2643188" y="3889375"/>
            <a:ext cx="124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PLLs</a:t>
            </a: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Complex I/Os</a:t>
            </a: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Hard</a:t>
            </a:r>
            <a:br>
              <a:rPr lang="en-US" sz="1800">
                <a:solidFill>
                  <a:schemeClr val="bg2"/>
                </a:solidFill>
              </a:rPr>
            </a:br>
            <a:r>
              <a:rPr lang="en-US" sz="1800">
                <a:solidFill>
                  <a:schemeClr val="bg2"/>
                </a:solidFill>
              </a:rPr>
              <a:t>Processor</a:t>
            </a: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 rot="-3167922">
            <a:off x="3885407" y="1688306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2002</a:t>
            </a: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 rot="-3167922">
            <a:off x="3764757" y="2704306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Stratix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3836988" y="3919538"/>
            <a:ext cx="1147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DSP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Blocks</a:t>
            </a: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 rot="-3167922">
            <a:off x="4745832" y="1770856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2003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 rot="-3167922">
            <a:off x="4356894" y="2794794"/>
            <a:ext cx="127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Stratix GX</a:t>
            </a: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4546600" y="466248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Serial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 rot="-3167922">
            <a:off x="5805488" y="2951162"/>
            <a:ext cx="172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Stratix IV GX</a:t>
            </a:r>
          </a:p>
        </p:txBody>
      </p:sp>
      <p:sp>
        <p:nvSpPr>
          <p:cNvPr id="437273" name="Text Box 25"/>
          <p:cNvSpPr txBox="1">
            <a:spLocks noChangeArrowheads="1"/>
          </p:cNvSpPr>
          <p:nvPr/>
        </p:nvSpPr>
        <p:spPr bwMode="auto">
          <a:xfrm rot="-3167922">
            <a:off x="6449219" y="1731169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2008</a:t>
            </a:r>
          </a:p>
        </p:txBody>
      </p:sp>
      <p:sp>
        <p:nvSpPr>
          <p:cNvPr id="437274" name="Text Box 26"/>
          <p:cNvSpPr txBox="1">
            <a:spLocks noChangeArrowheads="1"/>
          </p:cNvSpPr>
          <p:nvPr/>
        </p:nvSpPr>
        <p:spPr bwMode="auto">
          <a:xfrm>
            <a:off x="5581650" y="3940175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Hard PCIe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Gen1/2</a:t>
            </a:r>
          </a:p>
        </p:txBody>
      </p:sp>
      <p:sp>
        <p:nvSpPr>
          <p:cNvPr id="437276" name="Text Box 28"/>
          <p:cNvSpPr txBox="1">
            <a:spLocks noChangeArrowheads="1"/>
          </p:cNvSpPr>
          <p:nvPr/>
        </p:nvSpPr>
        <p:spPr bwMode="auto">
          <a:xfrm rot="-3167922">
            <a:off x="7587457" y="174069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2010</a:t>
            </a:r>
          </a:p>
        </p:txBody>
      </p:sp>
      <p:sp>
        <p:nvSpPr>
          <p:cNvPr id="437277" name="Text Box 29"/>
          <p:cNvSpPr txBox="1">
            <a:spLocks noChangeArrowheads="1"/>
          </p:cNvSpPr>
          <p:nvPr/>
        </p:nvSpPr>
        <p:spPr bwMode="auto">
          <a:xfrm rot="-3167922">
            <a:off x="6977063" y="2951162"/>
            <a:ext cx="172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Stratix V GX</a:t>
            </a:r>
          </a:p>
        </p:txBody>
      </p:sp>
      <p:sp>
        <p:nvSpPr>
          <p:cNvPr id="437278" name="Text Box 30"/>
          <p:cNvSpPr txBox="1">
            <a:spLocks noChangeArrowheads="1"/>
          </p:cNvSpPr>
          <p:nvPr/>
        </p:nvSpPr>
        <p:spPr bwMode="auto">
          <a:xfrm>
            <a:off x="6770688" y="4691063"/>
            <a:ext cx="16764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Hard PCIe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Gen1/2/3</a:t>
            </a: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Hard 40G / 100G Ethernet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FDD7-7F62-4ACE-8604-08AEE4F9DEC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Block Evaluation</a:t>
            </a:r>
          </a:p>
        </p:txBody>
      </p:sp>
      <p:pic>
        <p:nvPicPr>
          <p:cNvPr id="433155" name="Picture 3" descr="BD049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33438" cy="1250950"/>
          </a:xfrm>
          <a:prstGeom prst="rect">
            <a:avLst/>
          </a:prstGeom>
          <a:noFill/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1050925" y="4924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57" name="AutoShape 5"/>
          <p:cNvSpPr>
            <a:spLocks noChangeArrowheads="1"/>
          </p:cNvSpPr>
          <p:nvPr/>
        </p:nvSpPr>
        <p:spPr bwMode="auto">
          <a:xfrm rot="5400000">
            <a:off x="2929731" y="2396332"/>
            <a:ext cx="312737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1981200" y="1308100"/>
            <a:ext cx="1981200" cy="990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Develop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Parameterized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Soft IP</a:t>
            </a: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33159" name="Group 7"/>
          <p:cNvGrpSpPr>
            <a:grpSpLocks/>
          </p:cNvGrpSpPr>
          <p:nvPr/>
        </p:nvGrpSpPr>
        <p:grpSpPr bwMode="auto">
          <a:xfrm>
            <a:off x="4787900" y="1295400"/>
            <a:ext cx="1439863" cy="1524000"/>
            <a:chOff x="2496" y="816"/>
            <a:chExt cx="816" cy="864"/>
          </a:xfrm>
        </p:grpSpPr>
        <p:sp>
          <p:nvSpPr>
            <p:cNvPr id="433160" name="Rectangle 8"/>
            <p:cNvSpPr>
              <a:spLocks noChangeArrowheads="1"/>
            </p:cNvSpPr>
            <p:nvPr/>
          </p:nvSpPr>
          <p:spPr bwMode="auto">
            <a:xfrm>
              <a:off x="2496" y="816"/>
              <a:ext cx="350" cy="4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3161" name="Rectangle 9"/>
            <p:cNvSpPr>
              <a:spLocks noChangeArrowheads="1"/>
            </p:cNvSpPr>
            <p:nvPr/>
          </p:nvSpPr>
          <p:spPr bwMode="auto">
            <a:xfrm>
              <a:off x="2613" y="931"/>
              <a:ext cx="349" cy="4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2729" y="1046"/>
              <a:ext cx="350" cy="40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3163" name="Rectangle 11"/>
            <p:cNvSpPr>
              <a:spLocks noChangeArrowheads="1"/>
            </p:cNvSpPr>
            <p:nvPr/>
          </p:nvSpPr>
          <p:spPr bwMode="auto">
            <a:xfrm>
              <a:off x="2846" y="1162"/>
              <a:ext cx="349" cy="4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3164" name="Rectangle 12"/>
            <p:cNvSpPr>
              <a:spLocks noChangeArrowheads="1"/>
            </p:cNvSpPr>
            <p:nvPr/>
          </p:nvSpPr>
          <p:spPr bwMode="auto">
            <a:xfrm>
              <a:off x="2962" y="1277"/>
              <a:ext cx="350" cy="4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152400" y="2319338"/>
            <a:ext cx="1066800" cy="6985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Hard</a:t>
            </a:r>
            <a:br>
              <a:rPr lang="en-US" b="1">
                <a:solidFill>
                  <a:schemeClr val="tx1"/>
                </a:solidFill>
                <a:cs typeface="Arial" charset="0"/>
              </a:rPr>
            </a:br>
            <a:r>
              <a:rPr lang="en-US" b="1">
                <a:solidFill>
                  <a:schemeClr val="tx1"/>
                </a:solidFill>
                <a:cs typeface="Arial" charset="0"/>
              </a:rPr>
              <a:t>PCIe?</a:t>
            </a: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66" name="AutoShape 14"/>
          <p:cNvSpPr>
            <a:spLocks noChangeArrowheads="1"/>
          </p:cNvSpPr>
          <p:nvPr/>
        </p:nvSpPr>
        <p:spPr bwMode="auto">
          <a:xfrm>
            <a:off x="4191000" y="1600200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5340350" y="68580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Specific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IP in soft </a:t>
            </a:r>
            <a:br>
              <a:rPr lang="en-US" sz="1800" b="1">
                <a:solidFill>
                  <a:schemeClr val="tx1"/>
                </a:solidFill>
                <a:cs typeface="Arial" charset="0"/>
              </a:rPr>
            </a:br>
            <a:r>
              <a:rPr lang="en-US" sz="1800" b="1">
                <a:solidFill>
                  <a:schemeClr val="tx1"/>
                </a:solidFill>
                <a:cs typeface="Arial" charset="0"/>
              </a:rPr>
              <a:t>fabric </a:t>
            </a:r>
          </a:p>
        </p:txBody>
      </p:sp>
      <p:sp>
        <p:nvSpPr>
          <p:cNvPr id="433168" name="Rectangle 16"/>
          <p:cNvSpPr>
            <a:spLocks noChangeArrowheads="1"/>
          </p:cNvSpPr>
          <p:nvPr/>
        </p:nvSpPr>
        <p:spPr bwMode="auto">
          <a:xfrm>
            <a:off x="2312988" y="4246563"/>
            <a:ext cx="617537" cy="711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69" name="Rectangle 17"/>
          <p:cNvSpPr>
            <a:spLocks noChangeArrowheads="1"/>
          </p:cNvSpPr>
          <p:nvPr/>
        </p:nvSpPr>
        <p:spPr bwMode="auto">
          <a:xfrm>
            <a:off x="3086100" y="4246563"/>
            <a:ext cx="617538" cy="711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70" name="Rectangle 18"/>
          <p:cNvSpPr>
            <a:spLocks noChangeArrowheads="1"/>
          </p:cNvSpPr>
          <p:nvPr/>
        </p:nvSpPr>
        <p:spPr bwMode="auto">
          <a:xfrm>
            <a:off x="1752600" y="2895600"/>
            <a:ext cx="2743200" cy="6858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CA" b="1">
                <a:solidFill>
                  <a:schemeClr val="tx1"/>
                </a:solidFill>
                <a:cs typeface="Arial" charset="0"/>
              </a:rPr>
              <a:t>Create Configurable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CA" b="1">
                <a:solidFill>
                  <a:schemeClr val="tx1"/>
                </a:solidFill>
                <a:cs typeface="Arial" charset="0"/>
              </a:rPr>
              <a:t>Hard IP</a:t>
            </a:r>
          </a:p>
        </p:txBody>
      </p:sp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1447800" y="1524000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72" name="Rectangle 20"/>
          <p:cNvSpPr>
            <a:spLocks noChangeArrowheads="1"/>
          </p:cNvSpPr>
          <p:nvPr/>
        </p:nvSpPr>
        <p:spPr bwMode="auto">
          <a:xfrm>
            <a:off x="1900238" y="44132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Gen2 </a:t>
            </a:r>
          </a:p>
        </p:txBody>
      </p:sp>
      <p:sp>
        <p:nvSpPr>
          <p:cNvPr id="433173" name="Rectangle 21"/>
          <p:cNvSpPr>
            <a:spLocks noChangeArrowheads="1"/>
          </p:cNvSpPr>
          <p:nvPr/>
        </p:nvSpPr>
        <p:spPr bwMode="auto">
          <a:xfrm>
            <a:off x="2673350" y="4419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Gen3 </a:t>
            </a:r>
          </a:p>
        </p:txBody>
      </p:sp>
      <p:sp>
        <p:nvSpPr>
          <p:cNvPr id="433174" name="AutoShape 22"/>
          <p:cNvSpPr>
            <a:spLocks noChangeArrowheads="1"/>
          </p:cNvSpPr>
          <p:nvPr/>
        </p:nvSpPr>
        <p:spPr bwMode="auto">
          <a:xfrm>
            <a:off x="1646238" y="5334000"/>
            <a:ext cx="1820862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267335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>
            <a:off x="331470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>
            <a:off x="2530475" y="5638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78" name="AutoShape 26"/>
          <p:cNvSpPr>
            <a:spLocks noChangeArrowheads="1"/>
          </p:cNvSpPr>
          <p:nvPr/>
        </p:nvSpPr>
        <p:spPr bwMode="auto">
          <a:xfrm>
            <a:off x="2895600" y="3733800"/>
            <a:ext cx="381000" cy="301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79" name="Line 27"/>
          <p:cNvSpPr>
            <a:spLocks noChangeShapeType="1"/>
          </p:cNvSpPr>
          <p:nvPr/>
        </p:nvSpPr>
        <p:spPr bwMode="auto">
          <a:xfrm flipH="1">
            <a:off x="1241425" y="5462588"/>
            <a:ext cx="56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80" name="Rectangle 28"/>
          <p:cNvSpPr>
            <a:spLocks noChangeArrowheads="1"/>
          </p:cNvSpPr>
          <p:nvPr/>
        </p:nvSpPr>
        <p:spPr bwMode="auto">
          <a:xfrm>
            <a:off x="1046163" y="5310188"/>
            <a:ext cx="268287" cy="30956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1" name="AutoShape 29"/>
          <p:cNvSpPr>
            <a:spLocks noChangeArrowheads="1"/>
          </p:cNvSpPr>
          <p:nvPr/>
        </p:nvSpPr>
        <p:spPr bwMode="auto">
          <a:xfrm>
            <a:off x="7010400" y="2049463"/>
            <a:ext cx="1981200" cy="633412"/>
          </a:xfrm>
          <a:prstGeom prst="hexagon">
            <a:avLst>
              <a:gd name="adj" fmla="val 68349"/>
              <a:gd name="vf" fmla="val 115470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Area, Power, </a:t>
            </a:r>
            <a:br>
              <a:rPr lang="en-US" sz="1800" b="1">
                <a:solidFill>
                  <a:schemeClr val="tx1"/>
                </a:solidFill>
                <a:cs typeface="Arial" charset="0"/>
              </a:rPr>
            </a:br>
            <a:r>
              <a:rPr lang="en-US" sz="1800" b="1">
                <a:solidFill>
                  <a:schemeClr val="tx1"/>
                </a:solidFill>
                <a:cs typeface="Arial" charset="0"/>
              </a:rPr>
              <a:t>Speed</a:t>
            </a:r>
            <a:endParaRPr lang="en-CA" sz="1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2" name="AutoShape 30"/>
          <p:cNvSpPr>
            <a:spLocks noChangeArrowheads="1"/>
          </p:cNvSpPr>
          <p:nvPr/>
        </p:nvSpPr>
        <p:spPr bwMode="auto">
          <a:xfrm>
            <a:off x="4495800" y="4419600"/>
            <a:ext cx="1981200" cy="633413"/>
          </a:xfrm>
          <a:prstGeom prst="hexagon">
            <a:avLst>
              <a:gd name="adj" fmla="val 68349"/>
              <a:gd name="vf" fmla="val 115470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Area, Power, </a:t>
            </a:r>
            <a:br>
              <a:rPr lang="en-US" sz="1800" b="1" dirty="0">
                <a:solidFill>
                  <a:schemeClr val="tx1"/>
                </a:solidFill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Speed</a:t>
            </a:r>
            <a:endParaRPr lang="en-CA" sz="1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3" name="AutoShape 31"/>
          <p:cNvSpPr>
            <a:spLocks noChangeArrowheads="1"/>
          </p:cNvSpPr>
          <p:nvPr/>
        </p:nvSpPr>
        <p:spPr bwMode="auto">
          <a:xfrm>
            <a:off x="6553200" y="2119313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4" name="AutoShape 32"/>
          <p:cNvSpPr>
            <a:spLocks noChangeArrowheads="1"/>
          </p:cNvSpPr>
          <p:nvPr/>
        </p:nvSpPr>
        <p:spPr bwMode="auto">
          <a:xfrm>
            <a:off x="4038600" y="4572000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5" name="Line 33"/>
          <p:cNvSpPr>
            <a:spLocks noChangeShapeType="1"/>
          </p:cNvSpPr>
          <p:nvPr/>
        </p:nvSpPr>
        <p:spPr bwMode="auto">
          <a:xfrm flipV="1">
            <a:off x="2416175" y="5791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86" name="Rectangle 34"/>
          <p:cNvSpPr>
            <a:spLocks noChangeArrowheads="1"/>
          </p:cNvSpPr>
          <p:nvPr/>
        </p:nvSpPr>
        <p:spPr bwMode="auto">
          <a:xfrm>
            <a:off x="7086600" y="3962400"/>
            <a:ext cx="1828800" cy="990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Estimate </a:t>
            </a:r>
            <a:br>
              <a:rPr lang="en-US" b="1">
                <a:solidFill>
                  <a:schemeClr val="tx1"/>
                </a:solidFill>
                <a:cs typeface="Arial" charset="0"/>
              </a:rPr>
            </a:br>
            <a:r>
              <a:rPr lang="en-US" b="1">
                <a:solidFill>
                  <a:schemeClr val="tx1"/>
                </a:solidFill>
                <a:cs typeface="Arial" charset="0"/>
              </a:rPr>
              <a:t>Usage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&amp; Dev. Cost</a:t>
            </a: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7" name="AutoShape 35"/>
          <p:cNvSpPr>
            <a:spLocks noChangeArrowheads="1"/>
          </p:cNvSpPr>
          <p:nvPr/>
        </p:nvSpPr>
        <p:spPr bwMode="auto">
          <a:xfrm rot="5400000">
            <a:off x="7882731" y="3166269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8" name="AutoShape 36"/>
          <p:cNvSpPr>
            <a:spLocks noChangeArrowheads="1"/>
          </p:cNvSpPr>
          <p:nvPr/>
        </p:nvSpPr>
        <p:spPr bwMode="auto">
          <a:xfrm>
            <a:off x="6629400" y="4495800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89" name="AutoShape 37"/>
          <p:cNvSpPr>
            <a:spLocks noChangeArrowheads="1"/>
          </p:cNvSpPr>
          <p:nvPr/>
        </p:nvSpPr>
        <p:spPr bwMode="auto">
          <a:xfrm>
            <a:off x="6934200" y="5638800"/>
            <a:ext cx="1981200" cy="633413"/>
          </a:xfrm>
          <a:prstGeom prst="hexagon">
            <a:avLst>
              <a:gd name="adj" fmla="val 68349"/>
              <a:gd name="vf" fmla="val 115470"/>
            </a:avLst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Net Win?</a:t>
            </a:r>
            <a:endParaRPr lang="en-CA" sz="1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90" name="AutoShape 38"/>
          <p:cNvSpPr>
            <a:spLocks noChangeArrowheads="1"/>
          </p:cNvSpPr>
          <p:nvPr/>
        </p:nvSpPr>
        <p:spPr bwMode="auto">
          <a:xfrm rot="5400000">
            <a:off x="7882731" y="5147469"/>
            <a:ext cx="31273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91" name="Rectangle 39"/>
          <p:cNvSpPr>
            <a:spLocks noChangeArrowheads="1"/>
          </p:cNvSpPr>
          <p:nvPr/>
        </p:nvSpPr>
        <p:spPr bwMode="auto">
          <a:xfrm>
            <a:off x="4648200" y="502920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Include routing ports! </a:t>
            </a:r>
          </a:p>
        </p:txBody>
      </p:sp>
      <p:sp>
        <p:nvSpPr>
          <p:cNvPr id="433192" name="Rectangle 40"/>
          <p:cNvSpPr>
            <a:spLocks noChangeArrowheads="1"/>
          </p:cNvSpPr>
          <p:nvPr/>
        </p:nvSpPr>
        <p:spPr bwMode="auto">
          <a:xfrm>
            <a:off x="1566863" y="4229100"/>
            <a:ext cx="617537" cy="711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3193" name="Line 41"/>
          <p:cNvSpPr>
            <a:spLocks noChangeShapeType="1"/>
          </p:cNvSpPr>
          <p:nvPr/>
        </p:nvSpPr>
        <p:spPr bwMode="auto">
          <a:xfrm>
            <a:off x="1927225" y="49355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94" name="Rectangle 42"/>
          <p:cNvSpPr>
            <a:spLocks noChangeArrowheads="1"/>
          </p:cNvSpPr>
          <p:nvPr/>
        </p:nvSpPr>
        <p:spPr bwMode="auto">
          <a:xfrm>
            <a:off x="1162050" y="44053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cs typeface="Arial" charset="0"/>
              </a:rPr>
              <a:t>Gen1 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293217" y="4353059"/>
            <a:ext cx="978794" cy="29621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769735" y="3618963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77307" y="2021983"/>
            <a:ext cx="3591059" cy="2794716"/>
            <a:chOff x="5177307" y="2021983"/>
            <a:chExt cx="3591059" cy="2794716"/>
          </a:xfrm>
        </p:grpSpPr>
        <p:sp>
          <p:nvSpPr>
            <p:cNvPr id="46" name="Oval 45"/>
            <p:cNvSpPr/>
            <p:nvPr/>
          </p:nvSpPr>
          <p:spPr bwMode="auto">
            <a:xfrm>
              <a:off x="5177307" y="4378817"/>
              <a:ext cx="1107583" cy="43788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660783" y="2021983"/>
              <a:ext cx="1107583" cy="38636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8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Stratix V Transceivers</a:t>
            </a:r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4127864" y="1247956"/>
            <a:ext cx="531325" cy="504081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15" name="Text Box 68"/>
          <p:cNvSpPr txBox="1">
            <a:spLocks noChangeArrowheads="1"/>
          </p:cNvSpPr>
          <p:nvPr/>
        </p:nvSpPr>
        <p:spPr bwMode="auto">
          <a:xfrm rot="16200000">
            <a:off x="3406903" y="3634900"/>
            <a:ext cx="1986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1" dirty="0"/>
              <a:t>LC  Transmit PLLs</a:t>
            </a:r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 rot="10800000">
            <a:off x="4659190" y="1082684"/>
            <a:ext cx="417178" cy="508121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buNone/>
            </a:pPr>
            <a:r>
              <a:rPr lang="en-US" sz="1600" b="1"/>
              <a:t>Clock networks</a:t>
            </a: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2808517" y="4628702"/>
            <a:ext cx="1306289" cy="4168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2808517" y="3794993"/>
            <a:ext cx="1306289" cy="4168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2808517" y="4211847"/>
            <a:ext cx="1306289" cy="41685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2808517" y="5034537"/>
            <a:ext cx="1306289" cy="41685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3" name="Rectangle 76"/>
          <p:cNvSpPr>
            <a:spLocks noChangeArrowheads="1"/>
          </p:cNvSpPr>
          <p:nvPr/>
        </p:nvSpPr>
        <p:spPr bwMode="auto">
          <a:xfrm>
            <a:off x="2808517" y="5451392"/>
            <a:ext cx="1306289" cy="4168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2808517" y="3378138"/>
            <a:ext cx="1306289" cy="41685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5" name="Rectangle 78"/>
          <p:cNvSpPr>
            <a:spLocks noChangeArrowheads="1"/>
          </p:cNvSpPr>
          <p:nvPr/>
        </p:nvSpPr>
        <p:spPr bwMode="auto">
          <a:xfrm>
            <a:off x="2808517" y="2542593"/>
            <a:ext cx="1306289" cy="4186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>
            <a:off x="2808517" y="2961284"/>
            <a:ext cx="1306289" cy="4168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/>
              <a:t>Hard PCS</a:t>
            </a:r>
          </a:p>
        </p:txBody>
      </p:sp>
      <p:sp>
        <p:nvSpPr>
          <p:cNvPr id="27" name="Rectangle 80"/>
          <p:cNvSpPr>
            <a:spLocks noChangeArrowheads="1"/>
          </p:cNvSpPr>
          <p:nvPr/>
        </p:nvSpPr>
        <p:spPr bwMode="auto">
          <a:xfrm>
            <a:off x="2808517" y="2125738"/>
            <a:ext cx="1306289" cy="41685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 dirty="0"/>
              <a:t>Hard PCS</a:t>
            </a:r>
          </a:p>
        </p:txBody>
      </p:sp>
      <p:sp>
        <p:nvSpPr>
          <p:cNvPr id="28" name="Rectangle 81"/>
          <p:cNvSpPr>
            <a:spLocks noChangeArrowheads="1"/>
          </p:cNvSpPr>
          <p:nvPr/>
        </p:nvSpPr>
        <p:spPr bwMode="auto">
          <a:xfrm>
            <a:off x="2808517" y="1710720"/>
            <a:ext cx="1306289" cy="41685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600" b="1" dirty="0"/>
              <a:t>Hard PCS</a:t>
            </a:r>
          </a:p>
        </p:txBody>
      </p:sp>
      <p:sp>
        <p:nvSpPr>
          <p:cNvPr id="29" name="Rectangle 82"/>
          <p:cNvSpPr>
            <a:spLocks noChangeArrowheads="1"/>
          </p:cNvSpPr>
          <p:nvPr/>
        </p:nvSpPr>
        <p:spPr bwMode="auto">
          <a:xfrm>
            <a:off x="5073470" y="4630537"/>
            <a:ext cx="2790815" cy="41685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30" name="Rectangle 83"/>
          <p:cNvSpPr>
            <a:spLocks noChangeArrowheads="1"/>
          </p:cNvSpPr>
          <p:nvPr/>
        </p:nvSpPr>
        <p:spPr bwMode="auto">
          <a:xfrm>
            <a:off x="5073470" y="3796828"/>
            <a:ext cx="2790815" cy="41685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31" name="Rectangle 84"/>
          <p:cNvSpPr>
            <a:spLocks noChangeArrowheads="1"/>
          </p:cNvSpPr>
          <p:nvPr/>
        </p:nvSpPr>
        <p:spPr bwMode="auto">
          <a:xfrm>
            <a:off x="5073470" y="4213683"/>
            <a:ext cx="2790815" cy="4168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5525413" y="4680121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Transceiver PMA</a:t>
            </a:r>
          </a:p>
        </p:txBody>
      </p:sp>
      <p:sp>
        <p:nvSpPr>
          <p:cNvPr id="33" name="Text Box 86"/>
          <p:cNvSpPr txBox="1">
            <a:spLocks noChangeArrowheads="1"/>
          </p:cNvSpPr>
          <p:nvPr/>
        </p:nvSpPr>
        <p:spPr bwMode="auto">
          <a:xfrm>
            <a:off x="5525413" y="4263266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5525413" y="3846412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35" name="Rectangle 88"/>
          <p:cNvSpPr>
            <a:spLocks noChangeArrowheads="1"/>
          </p:cNvSpPr>
          <p:nvPr/>
        </p:nvSpPr>
        <p:spPr bwMode="auto">
          <a:xfrm>
            <a:off x="5073470" y="5036374"/>
            <a:ext cx="2790815" cy="41869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36" name="Rectangle 89"/>
          <p:cNvSpPr>
            <a:spLocks noChangeArrowheads="1"/>
          </p:cNvSpPr>
          <p:nvPr/>
        </p:nvSpPr>
        <p:spPr bwMode="auto">
          <a:xfrm>
            <a:off x="5073470" y="5455065"/>
            <a:ext cx="2790815" cy="4168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>
            <a:off x="5525413" y="5504647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38" name="Text Box 91"/>
          <p:cNvSpPr txBox="1">
            <a:spLocks noChangeArrowheads="1"/>
          </p:cNvSpPr>
          <p:nvPr/>
        </p:nvSpPr>
        <p:spPr bwMode="auto">
          <a:xfrm>
            <a:off x="5525413" y="5087794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39" name="Rectangle 92"/>
          <p:cNvSpPr>
            <a:spLocks noChangeArrowheads="1"/>
          </p:cNvSpPr>
          <p:nvPr/>
        </p:nvSpPr>
        <p:spPr bwMode="auto">
          <a:xfrm>
            <a:off x="5070574" y="3379975"/>
            <a:ext cx="2793269" cy="4168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5070574" y="2546266"/>
            <a:ext cx="2793269" cy="4168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5070574" y="2963120"/>
            <a:ext cx="2793269" cy="41685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42" name="Text Box 95"/>
          <p:cNvSpPr txBox="1">
            <a:spLocks noChangeArrowheads="1"/>
          </p:cNvSpPr>
          <p:nvPr/>
        </p:nvSpPr>
        <p:spPr bwMode="auto">
          <a:xfrm>
            <a:off x="5525413" y="3429557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5525413" y="3012703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44" name="Text Box 97"/>
          <p:cNvSpPr txBox="1">
            <a:spLocks noChangeArrowheads="1"/>
          </p:cNvSpPr>
          <p:nvPr/>
        </p:nvSpPr>
        <p:spPr bwMode="auto">
          <a:xfrm>
            <a:off x="5525413" y="2595847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/>
              <a:t>Transceiver PMA</a:t>
            </a:r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070574" y="2127575"/>
            <a:ext cx="2793269" cy="41869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46" name="Text Box 99"/>
          <p:cNvSpPr txBox="1">
            <a:spLocks noChangeArrowheads="1"/>
          </p:cNvSpPr>
          <p:nvPr/>
        </p:nvSpPr>
        <p:spPr bwMode="auto">
          <a:xfrm>
            <a:off x="5525413" y="2178993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Transceiver PMA</a:t>
            </a:r>
          </a:p>
        </p:txBody>
      </p:sp>
      <p:sp>
        <p:nvSpPr>
          <p:cNvPr id="47" name="Rectangle 100"/>
          <p:cNvSpPr>
            <a:spLocks noChangeArrowheads="1"/>
          </p:cNvSpPr>
          <p:nvPr/>
        </p:nvSpPr>
        <p:spPr bwMode="auto">
          <a:xfrm>
            <a:off x="5070574" y="1712557"/>
            <a:ext cx="2793269" cy="41869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 sz="4800"/>
          </a:p>
        </p:txBody>
      </p:sp>
      <p:sp>
        <p:nvSpPr>
          <p:cNvPr id="48" name="Text Box 101"/>
          <p:cNvSpPr txBox="1">
            <a:spLocks noChangeArrowheads="1"/>
          </p:cNvSpPr>
          <p:nvPr/>
        </p:nvSpPr>
        <p:spPr bwMode="auto">
          <a:xfrm>
            <a:off x="5525413" y="1763975"/>
            <a:ext cx="2036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Transceiver PMA</a:t>
            </a:r>
          </a:p>
        </p:txBody>
      </p:sp>
      <p:sp>
        <p:nvSpPr>
          <p:cNvPr id="54" name="Rectangle 192"/>
          <p:cNvSpPr>
            <a:spLocks noChangeArrowheads="1"/>
          </p:cNvSpPr>
          <p:nvPr/>
        </p:nvSpPr>
        <p:spPr bwMode="auto">
          <a:xfrm rot="10800000">
            <a:off x="2076995" y="1712557"/>
            <a:ext cx="731521" cy="414650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buNone/>
            </a:pPr>
            <a:r>
              <a:rPr lang="en-US" sz="1600" b="1" dirty="0"/>
              <a:t>Embedded HardCopy Block)</a:t>
            </a:r>
          </a:p>
        </p:txBody>
      </p:sp>
      <p:sp>
        <p:nvSpPr>
          <p:cNvPr id="55" name="Rectangle 194"/>
          <p:cNvSpPr>
            <a:spLocks noChangeArrowheads="1"/>
          </p:cNvSpPr>
          <p:nvPr/>
        </p:nvSpPr>
        <p:spPr bwMode="auto">
          <a:xfrm rot="10800000">
            <a:off x="1672046" y="1073293"/>
            <a:ext cx="417178" cy="508121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buNone/>
            </a:pPr>
            <a:r>
              <a:rPr lang="en-US" sz="1600" b="1" dirty="0"/>
              <a:t>Fractional PLLs (</a:t>
            </a:r>
            <a:r>
              <a:rPr lang="en-US" sz="1600" b="1" dirty="0" smtClean="0"/>
              <a:t>fPLL)</a:t>
            </a:r>
            <a:endParaRPr lang="en-US" sz="16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8020590" y="1802674"/>
            <a:ext cx="718457" cy="4052762"/>
            <a:chOff x="8334102" y="1802674"/>
            <a:chExt cx="718457" cy="405276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" name="AutoShape 37"/>
            <p:cNvSpPr>
              <a:spLocks noChangeArrowheads="1"/>
            </p:cNvSpPr>
            <p:nvPr/>
          </p:nvSpPr>
          <p:spPr bwMode="auto">
            <a:xfrm>
              <a:off x="8334102" y="5625737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58" name="AutoShape 37"/>
            <p:cNvSpPr>
              <a:spLocks noChangeArrowheads="1"/>
            </p:cNvSpPr>
            <p:nvPr/>
          </p:nvSpPr>
          <p:spPr bwMode="auto">
            <a:xfrm>
              <a:off x="8334102" y="5200954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59" name="AutoShape 37"/>
            <p:cNvSpPr>
              <a:spLocks noChangeArrowheads="1"/>
            </p:cNvSpPr>
            <p:nvPr/>
          </p:nvSpPr>
          <p:spPr bwMode="auto">
            <a:xfrm>
              <a:off x="8334102" y="3077029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0" name="AutoShape 37"/>
            <p:cNvSpPr>
              <a:spLocks noChangeArrowheads="1"/>
            </p:cNvSpPr>
            <p:nvPr/>
          </p:nvSpPr>
          <p:spPr bwMode="auto">
            <a:xfrm>
              <a:off x="8334102" y="2652244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1" name="AutoShape 37"/>
            <p:cNvSpPr>
              <a:spLocks noChangeArrowheads="1"/>
            </p:cNvSpPr>
            <p:nvPr/>
          </p:nvSpPr>
          <p:spPr bwMode="auto">
            <a:xfrm>
              <a:off x="8334102" y="2227459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2" name="AutoShape 37"/>
            <p:cNvSpPr>
              <a:spLocks noChangeArrowheads="1"/>
            </p:cNvSpPr>
            <p:nvPr/>
          </p:nvSpPr>
          <p:spPr bwMode="auto">
            <a:xfrm>
              <a:off x="8334102" y="1802674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3" name="AutoShape 37"/>
            <p:cNvSpPr>
              <a:spLocks noChangeArrowheads="1"/>
            </p:cNvSpPr>
            <p:nvPr/>
          </p:nvSpPr>
          <p:spPr bwMode="auto">
            <a:xfrm>
              <a:off x="8334102" y="4776169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4" name="AutoShape 37"/>
            <p:cNvSpPr>
              <a:spLocks noChangeArrowheads="1"/>
            </p:cNvSpPr>
            <p:nvPr/>
          </p:nvSpPr>
          <p:spPr bwMode="auto">
            <a:xfrm>
              <a:off x="8334102" y="4351384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5" name="AutoShape 37"/>
            <p:cNvSpPr>
              <a:spLocks noChangeArrowheads="1"/>
            </p:cNvSpPr>
            <p:nvPr/>
          </p:nvSpPr>
          <p:spPr bwMode="auto">
            <a:xfrm>
              <a:off x="8334102" y="3926599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66" name="AutoShape 37"/>
            <p:cNvSpPr>
              <a:spLocks noChangeArrowheads="1"/>
            </p:cNvSpPr>
            <p:nvPr/>
          </p:nvSpPr>
          <p:spPr bwMode="auto">
            <a:xfrm>
              <a:off x="8334102" y="3501814"/>
              <a:ext cx="718457" cy="229699"/>
            </a:xfrm>
            <a:prstGeom prst="hexagon">
              <a:avLst>
                <a:gd name="adj" fmla="val 68349"/>
                <a:gd name="vf" fmla="val 115470"/>
              </a:avLst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CA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457202" y="992777"/>
            <a:ext cx="1214846" cy="5107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Text Box 99"/>
          <p:cNvSpPr txBox="1">
            <a:spLocks noChangeArrowheads="1"/>
          </p:cNvSpPr>
          <p:nvPr/>
        </p:nvSpPr>
        <p:spPr bwMode="auto">
          <a:xfrm>
            <a:off x="609423" y="3102102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FPGA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Fabric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132622" y="3006308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2" name="Text Box 99"/>
          <p:cNvSpPr txBox="1">
            <a:spLocks noChangeArrowheads="1"/>
          </p:cNvSpPr>
          <p:nvPr/>
        </p:nvSpPr>
        <p:spPr bwMode="auto">
          <a:xfrm>
            <a:off x="8154392" y="3446094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3" name="Text Box 99"/>
          <p:cNvSpPr txBox="1">
            <a:spLocks noChangeArrowheads="1"/>
          </p:cNvSpPr>
          <p:nvPr/>
        </p:nvSpPr>
        <p:spPr bwMode="auto">
          <a:xfrm>
            <a:off x="8154392" y="3864110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8180518" y="4282126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5" name="Text Box 99"/>
          <p:cNvSpPr txBox="1">
            <a:spLocks noChangeArrowheads="1"/>
          </p:cNvSpPr>
          <p:nvPr/>
        </p:nvSpPr>
        <p:spPr bwMode="auto">
          <a:xfrm>
            <a:off x="8167455" y="4713205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6" name="Text Box 99"/>
          <p:cNvSpPr txBox="1">
            <a:spLocks noChangeArrowheads="1"/>
          </p:cNvSpPr>
          <p:nvPr/>
        </p:nvSpPr>
        <p:spPr bwMode="auto">
          <a:xfrm>
            <a:off x="8180518" y="2610062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7" name="Text Box 99"/>
          <p:cNvSpPr txBox="1">
            <a:spLocks noChangeArrowheads="1"/>
          </p:cNvSpPr>
          <p:nvPr/>
        </p:nvSpPr>
        <p:spPr bwMode="auto">
          <a:xfrm>
            <a:off x="8167455" y="2178983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8" name="Text Box 99"/>
          <p:cNvSpPr txBox="1">
            <a:spLocks noChangeArrowheads="1"/>
          </p:cNvSpPr>
          <p:nvPr/>
        </p:nvSpPr>
        <p:spPr bwMode="auto">
          <a:xfrm>
            <a:off x="8154392" y="1747904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9" name="Text Box 99"/>
          <p:cNvSpPr txBox="1">
            <a:spLocks noChangeArrowheads="1"/>
          </p:cNvSpPr>
          <p:nvPr/>
        </p:nvSpPr>
        <p:spPr bwMode="auto">
          <a:xfrm>
            <a:off x="8167455" y="5144284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0" name="Text Box 99"/>
          <p:cNvSpPr txBox="1">
            <a:spLocks noChangeArrowheads="1"/>
          </p:cNvSpPr>
          <p:nvPr/>
        </p:nvSpPr>
        <p:spPr bwMode="auto">
          <a:xfrm>
            <a:off x="8193581" y="5575363"/>
            <a:ext cx="49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I/O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434149" y="1358537"/>
            <a:ext cx="1998617" cy="436299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100034" y="759854"/>
            <a:ext cx="2717441" cy="5267459"/>
            <a:chOff x="5100034" y="798490"/>
            <a:chExt cx="2717441" cy="5267459"/>
          </a:xfrm>
        </p:grpSpPr>
        <p:sp>
          <p:nvSpPr>
            <p:cNvPr id="83" name="Oval 82"/>
            <p:cNvSpPr/>
            <p:nvPr/>
          </p:nvSpPr>
          <p:spPr bwMode="auto">
            <a:xfrm>
              <a:off x="5100034" y="1442434"/>
              <a:ext cx="2717441" cy="462351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370490" y="798490"/>
              <a:ext cx="2240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Power </a:t>
              </a:r>
              <a:br>
                <a:rPr lang="en-US" dirty="0" smtClean="0"/>
              </a:br>
              <a:r>
                <a:rPr lang="en-US" dirty="0" smtClean="0"/>
                <a:t>Down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81837" y="809222"/>
            <a:ext cx="1326524" cy="5267459"/>
            <a:chOff x="2781837" y="809222"/>
            <a:chExt cx="1326524" cy="5267459"/>
          </a:xfrm>
        </p:grpSpPr>
        <p:sp>
          <p:nvSpPr>
            <p:cNvPr id="85" name="Oval 84"/>
            <p:cNvSpPr/>
            <p:nvPr/>
          </p:nvSpPr>
          <p:spPr bwMode="auto">
            <a:xfrm>
              <a:off x="2781837" y="1453166"/>
              <a:ext cx="1326524" cy="462351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52548" y="809222"/>
              <a:ext cx="10939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Power </a:t>
              </a:r>
              <a:br>
                <a:rPr lang="en-US" dirty="0" smtClean="0"/>
              </a:br>
              <a:r>
                <a:rPr lang="en-US" dirty="0" smtClean="0"/>
                <a:t>Down</a:t>
              </a:r>
              <a:endParaRPr lang="en-US" dirty="0"/>
            </a:p>
          </p:txBody>
        </p:sp>
      </p:grpSp>
      <p:sp>
        <p:nvSpPr>
          <p:cNvPr id="87" name="Oval 86"/>
          <p:cNvSpPr/>
          <p:nvPr/>
        </p:nvSpPr>
        <p:spPr bwMode="auto">
          <a:xfrm>
            <a:off x="2112135" y="1502535"/>
            <a:ext cx="734096" cy="462351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504682" y="1081825"/>
            <a:ext cx="734096" cy="4951927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Slide Number Placeholder 3"/>
          <p:cNvSpPr txBox="1">
            <a:spLocks/>
          </p:cNvSpPr>
          <p:nvPr/>
        </p:nvSpPr>
        <p:spPr bwMode="auto">
          <a:xfrm>
            <a:off x="308306" y="6532893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91C7A-D569-4F6B-B01B-A50EE5B9CA6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5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/>
              <a:t>HardCopy 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143" name="Content Placeholder 1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90A5F-7FB6-4A04-AB63-B2D85BDB8D9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4705350" y="1220788"/>
            <a:ext cx="39925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dirty="0" smtClean="0"/>
              <a:t>Metal programmed: reduces </a:t>
            </a:r>
            <a:r>
              <a:rPr lang="en-US" dirty="0"/>
              <a:t>cost of adding device variants with new hard </a:t>
            </a:r>
            <a:r>
              <a:rPr lang="en-US" dirty="0" smtClean="0"/>
              <a:t>IP</a:t>
            </a:r>
          </a:p>
          <a:p>
            <a:pPr marL="228600" indent="-228600"/>
            <a:r>
              <a:rPr lang="en-US" dirty="0" smtClean="0">
                <a:solidFill>
                  <a:schemeClr val="tx1"/>
                </a:solidFill>
              </a:rPr>
              <a:t>700K </a:t>
            </a:r>
            <a:r>
              <a:rPr lang="en-US" dirty="0">
                <a:solidFill>
                  <a:schemeClr val="tx1"/>
                </a:solidFill>
              </a:rPr>
              <a:t>equivalent LEs </a:t>
            </a:r>
          </a:p>
          <a:p>
            <a:pPr marL="228600" indent="-228600"/>
            <a:r>
              <a:rPr lang="en-US" dirty="0">
                <a:solidFill>
                  <a:schemeClr val="tx1"/>
                </a:solidFill>
              </a:rPr>
              <a:t>14M ASIC gates 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dirty="0" smtClean="0">
                <a:solidFill>
                  <a:schemeClr val="tx1"/>
                </a:solidFill>
              </a:rPr>
              <a:t>5X area reduction vs. soft logic</a:t>
            </a:r>
            <a:endParaRPr lang="en-US" dirty="0">
              <a:solidFill>
                <a:schemeClr val="tx1"/>
              </a:solidFill>
            </a:endParaRPr>
          </a:p>
          <a:p>
            <a:pPr marL="228600" indent="-228600"/>
            <a:r>
              <a:rPr lang="en-US" dirty="0"/>
              <a:t>65% reduction </a:t>
            </a:r>
            <a:r>
              <a:rPr lang="en-US" dirty="0" smtClean="0"/>
              <a:t>in operating power</a:t>
            </a:r>
          </a:p>
          <a:p>
            <a:pPr marL="228600" indent="-228600"/>
            <a:r>
              <a:rPr lang="en-US" dirty="0" smtClean="0"/>
              <a:t>Very low leakage when unused</a:t>
            </a:r>
            <a:endParaRPr lang="en-US" dirty="0"/>
          </a:p>
        </p:txBody>
      </p:sp>
      <p:grpSp>
        <p:nvGrpSpPr>
          <p:cNvPr id="472068" name="Group 4"/>
          <p:cNvGrpSpPr>
            <a:grpSpLocks/>
          </p:cNvGrpSpPr>
          <p:nvPr/>
        </p:nvGrpSpPr>
        <p:grpSpPr bwMode="auto">
          <a:xfrm>
            <a:off x="582613" y="1093562"/>
            <a:ext cx="3597275" cy="3532187"/>
            <a:chOff x="601" y="898"/>
            <a:chExt cx="2062" cy="2025"/>
          </a:xfrm>
        </p:grpSpPr>
        <p:grpSp>
          <p:nvGrpSpPr>
            <p:cNvPr id="472069" name="Group 201"/>
            <p:cNvGrpSpPr>
              <a:grpSpLocks/>
            </p:cNvGrpSpPr>
            <p:nvPr/>
          </p:nvGrpSpPr>
          <p:grpSpPr bwMode="auto">
            <a:xfrm>
              <a:off x="601" y="898"/>
              <a:ext cx="2062" cy="2025"/>
              <a:chOff x="914401" y="1213485"/>
              <a:chExt cx="3375659" cy="3314700"/>
            </a:xfrm>
          </p:grpSpPr>
          <p:pic>
            <p:nvPicPr>
              <p:cNvPr id="472070" name="Rectangle 13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1" y="1213485"/>
                <a:ext cx="3375659" cy="331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Rectangle 116"/>
              <p:cNvSpPr/>
              <p:nvPr/>
            </p:nvSpPr>
            <p:spPr bwMode="auto">
              <a:xfrm>
                <a:off x="1261109" y="1523999"/>
                <a:ext cx="2695575" cy="2714625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2074" name="Group 114"/>
              <p:cNvGrpSpPr>
                <a:grpSpLocks/>
              </p:cNvGrpSpPr>
              <p:nvPr/>
            </p:nvGrpSpPr>
            <p:grpSpPr bwMode="auto">
              <a:xfrm>
                <a:off x="1095675" y="1523999"/>
                <a:ext cx="135595" cy="2705100"/>
                <a:chOff x="1072815" y="1676401"/>
                <a:chExt cx="135595" cy="2705100"/>
              </a:xfrm>
            </p:grpSpPr>
            <p:grpSp>
              <p:nvGrpSpPr>
                <p:cNvPr id="5" name="Group 206"/>
                <p:cNvGrpSpPr/>
                <p:nvPr/>
              </p:nvGrpSpPr>
              <p:grpSpPr bwMode="auto">
                <a:xfrm>
                  <a:off x="1072815" y="1676401"/>
                  <a:ext cx="135595" cy="1357055"/>
                  <a:chOff x="2590800" y="1465524"/>
                  <a:chExt cx="389937" cy="3876095"/>
                </a:xfrm>
                <a:solidFill>
                  <a:schemeClr val="accent1"/>
                </a:solidFill>
              </p:grpSpPr>
              <p:sp>
                <p:nvSpPr>
                  <p:cNvPr id="46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206"/>
                <p:cNvGrpSpPr/>
                <p:nvPr/>
              </p:nvGrpSpPr>
              <p:grpSpPr bwMode="auto">
                <a:xfrm>
                  <a:off x="1072815" y="3024446"/>
                  <a:ext cx="135595" cy="1357055"/>
                  <a:chOff x="2590800" y="1465524"/>
                  <a:chExt cx="389937" cy="3876095"/>
                </a:xfrm>
                <a:solidFill>
                  <a:schemeClr val="accent1"/>
                </a:solidFill>
              </p:grpSpPr>
              <p:sp>
                <p:nvSpPr>
                  <p:cNvPr id="35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07" name="Rectangle 135"/>
              <p:cNvSpPr/>
              <p:nvPr/>
            </p:nvSpPr>
            <p:spPr bwMode="auto">
              <a:xfrm>
                <a:off x="1622239" y="1640205"/>
                <a:ext cx="328481" cy="249936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>
                  <a:solidFill>
                    <a:schemeClr val="tx1"/>
                  </a:solidFill>
                  <a:latin typeface="+mn-lt"/>
                </a:endParaRPr>
              </a:p>
            </p:txBody>
          </p:sp>
          <p:grpSp>
            <p:nvGrpSpPr>
              <p:cNvPr id="472080" name="Group 117"/>
              <p:cNvGrpSpPr>
                <a:grpSpLocks/>
              </p:cNvGrpSpPr>
              <p:nvPr/>
            </p:nvGrpSpPr>
            <p:grpSpPr bwMode="auto">
              <a:xfrm>
                <a:off x="3985260" y="1523999"/>
                <a:ext cx="135595" cy="2705100"/>
                <a:chOff x="1072815" y="1676401"/>
                <a:chExt cx="135595" cy="2705100"/>
              </a:xfrm>
            </p:grpSpPr>
            <p:grpSp>
              <p:nvGrpSpPr>
                <p:cNvPr id="8" name="Group 206"/>
                <p:cNvGrpSpPr/>
                <p:nvPr/>
              </p:nvGrpSpPr>
              <p:grpSpPr bwMode="auto">
                <a:xfrm>
                  <a:off x="1072815" y="1676400"/>
                  <a:ext cx="135595" cy="1357052"/>
                  <a:chOff x="2590800" y="1465524"/>
                  <a:chExt cx="389937" cy="3876095"/>
                </a:xfrm>
                <a:solidFill>
                  <a:schemeClr val="accent1"/>
                </a:solidFill>
              </p:grpSpPr>
              <p:sp>
                <p:nvSpPr>
                  <p:cNvPr id="132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3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4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5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6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7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8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9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0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1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2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206"/>
                <p:cNvGrpSpPr/>
                <p:nvPr/>
              </p:nvGrpSpPr>
              <p:grpSpPr bwMode="auto">
                <a:xfrm>
                  <a:off x="1072815" y="3024445"/>
                  <a:ext cx="135595" cy="1357052"/>
                  <a:chOff x="2590800" y="1465524"/>
                  <a:chExt cx="389937" cy="3876095"/>
                </a:xfrm>
                <a:solidFill>
                  <a:schemeClr val="accent1"/>
                </a:solidFill>
              </p:grpSpPr>
              <p:sp>
                <p:nvSpPr>
                  <p:cNvPr id="121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2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3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4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5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6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7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8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9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0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1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142"/>
              <p:cNvGrpSpPr/>
              <p:nvPr/>
            </p:nvGrpSpPr>
            <p:grpSpPr>
              <a:xfrm rot="16200000">
                <a:off x="2529841" y="2979420"/>
                <a:ext cx="135595" cy="2705100"/>
                <a:chOff x="1072815" y="1676401"/>
                <a:chExt cx="135595" cy="2705100"/>
              </a:xfr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grpSpPr>
            <p:grpSp>
              <p:nvGrpSpPr>
                <p:cNvPr id="11" name="Group 206"/>
                <p:cNvGrpSpPr/>
                <p:nvPr/>
              </p:nvGrpSpPr>
              <p:grpSpPr bwMode="auto">
                <a:xfrm>
                  <a:off x="1072815" y="1676400"/>
                  <a:ext cx="135595" cy="1357052"/>
                  <a:chOff x="2590800" y="1465524"/>
                  <a:chExt cx="389937" cy="3876095"/>
                </a:xfrm>
                <a:grpFill/>
              </p:grpSpPr>
              <p:sp>
                <p:nvSpPr>
                  <p:cNvPr id="157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8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9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0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1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2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3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4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5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6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7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2" name="Group 206"/>
                <p:cNvGrpSpPr/>
                <p:nvPr/>
              </p:nvGrpSpPr>
              <p:grpSpPr bwMode="auto">
                <a:xfrm>
                  <a:off x="1072815" y="3024445"/>
                  <a:ext cx="135595" cy="1357052"/>
                  <a:chOff x="2590800" y="1465524"/>
                  <a:chExt cx="389937" cy="3876095"/>
                </a:xfrm>
                <a:grpFill/>
              </p:grpSpPr>
              <p:sp>
                <p:nvSpPr>
                  <p:cNvPr id="146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8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9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0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1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2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3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4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5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6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3" name="Group 167"/>
              <p:cNvGrpSpPr/>
              <p:nvPr/>
            </p:nvGrpSpPr>
            <p:grpSpPr>
              <a:xfrm rot="16200000">
                <a:off x="2529842" y="76199"/>
                <a:ext cx="135595" cy="2705100"/>
                <a:chOff x="1072815" y="1676401"/>
                <a:chExt cx="135595" cy="2705100"/>
              </a:xfr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grpSpPr>
            <p:grpSp>
              <p:nvGrpSpPr>
                <p:cNvPr id="14" name="Group 206"/>
                <p:cNvGrpSpPr/>
                <p:nvPr/>
              </p:nvGrpSpPr>
              <p:grpSpPr bwMode="auto">
                <a:xfrm>
                  <a:off x="1072815" y="1676400"/>
                  <a:ext cx="135595" cy="1357052"/>
                  <a:chOff x="2590800" y="1465524"/>
                  <a:chExt cx="389937" cy="3876095"/>
                </a:xfrm>
                <a:grpFill/>
              </p:grpSpPr>
              <p:sp>
                <p:nvSpPr>
                  <p:cNvPr id="182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3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4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5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6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7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8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9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0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1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2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206"/>
                <p:cNvGrpSpPr/>
                <p:nvPr/>
              </p:nvGrpSpPr>
              <p:grpSpPr bwMode="auto">
                <a:xfrm>
                  <a:off x="1072815" y="3024445"/>
                  <a:ext cx="135595" cy="1357052"/>
                  <a:chOff x="2590800" y="1465524"/>
                  <a:chExt cx="389937" cy="3876095"/>
                </a:xfrm>
                <a:grpFill/>
              </p:grpSpPr>
              <p:sp>
                <p:nvSpPr>
                  <p:cNvPr id="171" name="Rectangle 347"/>
                  <p:cNvSpPr/>
                  <p:nvPr/>
                </p:nvSpPr>
                <p:spPr bwMode="auto">
                  <a:xfrm>
                    <a:off x="2590800" y="1465524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2" name="Rectangle 348"/>
                  <p:cNvSpPr/>
                  <p:nvPr/>
                </p:nvSpPr>
                <p:spPr bwMode="auto">
                  <a:xfrm>
                    <a:off x="2590800" y="1818555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3" name="Rectangle 349"/>
                  <p:cNvSpPr/>
                  <p:nvPr/>
                </p:nvSpPr>
                <p:spPr bwMode="auto">
                  <a:xfrm>
                    <a:off x="2590800" y="2171586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4" name="Rectangle 350"/>
                  <p:cNvSpPr/>
                  <p:nvPr/>
                </p:nvSpPr>
                <p:spPr bwMode="auto">
                  <a:xfrm>
                    <a:off x="2590800" y="2524617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5" name="Rectangle 351"/>
                  <p:cNvSpPr/>
                  <p:nvPr/>
                </p:nvSpPr>
                <p:spPr bwMode="auto">
                  <a:xfrm>
                    <a:off x="2590800" y="287764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6" name="Rectangle 352"/>
                  <p:cNvSpPr/>
                  <p:nvPr/>
                </p:nvSpPr>
                <p:spPr bwMode="auto">
                  <a:xfrm>
                    <a:off x="2590800" y="3230679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7" name="Rectangle 353"/>
                  <p:cNvSpPr/>
                  <p:nvPr/>
                </p:nvSpPr>
                <p:spPr bwMode="auto">
                  <a:xfrm>
                    <a:off x="2590800" y="3583710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8" name="Rectangle 354"/>
                  <p:cNvSpPr/>
                  <p:nvPr/>
                </p:nvSpPr>
                <p:spPr bwMode="auto">
                  <a:xfrm>
                    <a:off x="2590800" y="3936741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9" name="Rectangle 355"/>
                  <p:cNvSpPr/>
                  <p:nvPr/>
                </p:nvSpPr>
                <p:spPr bwMode="auto">
                  <a:xfrm>
                    <a:off x="2590800" y="4289772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0" name="Rectangle 356"/>
                  <p:cNvSpPr/>
                  <p:nvPr/>
                </p:nvSpPr>
                <p:spPr bwMode="auto">
                  <a:xfrm>
                    <a:off x="2590800" y="4642803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1" name="Rectangle 357"/>
                  <p:cNvSpPr/>
                  <p:nvPr/>
                </p:nvSpPr>
                <p:spPr bwMode="auto">
                  <a:xfrm>
                    <a:off x="2590800" y="4995838"/>
                    <a:ext cx="389937" cy="3457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38100" h="38100"/>
                  </a:sp3d>
                </p:spPr>
                <p:txBody>
                  <a:bodyPr wrap="none" anchor="ctr"/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120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93" name="Rectangle 135"/>
              <p:cNvSpPr/>
              <p:nvPr/>
            </p:nvSpPr>
            <p:spPr bwMode="auto">
              <a:xfrm>
                <a:off x="3266254" y="1640205"/>
                <a:ext cx="328481" cy="249936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472088" name="Rectangle 24"/>
            <p:cNvSpPr>
              <a:spLocks noChangeArrowheads="1"/>
            </p:cNvSpPr>
            <p:nvPr/>
          </p:nvSpPr>
          <p:spPr bwMode="auto">
            <a:xfrm rot="5400000">
              <a:off x="1473" y="1817"/>
              <a:ext cx="13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Embedded HardCopy Block</a:t>
              </a:r>
            </a:p>
          </p:txBody>
        </p:sp>
        <p:sp>
          <p:nvSpPr>
            <p:cNvPr id="472089" name="Rectangle 25"/>
            <p:cNvSpPr>
              <a:spLocks noChangeArrowheads="1"/>
            </p:cNvSpPr>
            <p:nvPr/>
          </p:nvSpPr>
          <p:spPr bwMode="auto">
            <a:xfrm rot="5400000">
              <a:off x="458" y="1825"/>
              <a:ext cx="13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Embedded HardCopy Block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081827" y="4700786"/>
            <a:ext cx="2550017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PCIe Gen3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713668" y="6091707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92559" y="5252430"/>
            <a:ext cx="2550017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40G/100G Ethernet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64655" y="5778318"/>
            <a:ext cx="2550017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Other/Custom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/>
          <p:cNvCxnSpPr>
            <a:stCxn id="115" idx="3"/>
          </p:cNvCxnSpPr>
          <p:nvPr/>
        </p:nvCxnSpPr>
        <p:spPr bwMode="auto">
          <a:xfrm flipV="1">
            <a:off x="3631844" y="4893972"/>
            <a:ext cx="682579" cy="6869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Elbow Connector 168"/>
          <p:cNvCxnSpPr>
            <a:stCxn id="115" idx="3"/>
          </p:cNvCxnSpPr>
          <p:nvPr/>
        </p:nvCxnSpPr>
        <p:spPr bwMode="auto">
          <a:xfrm flipH="1" flipV="1">
            <a:off x="3593205" y="4868214"/>
            <a:ext cx="38639" cy="32627"/>
          </a:xfrm>
          <a:prstGeom prst="bentConnector3">
            <a:avLst>
              <a:gd name="adj1" fmla="val -59163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15" idx="3"/>
          </p:cNvCxnSpPr>
          <p:nvPr/>
        </p:nvCxnSpPr>
        <p:spPr bwMode="auto">
          <a:xfrm flipV="1">
            <a:off x="3631844" y="4893972"/>
            <a:ext cx="824246" cy="686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flipV="1">
            <a:off x="3668333" y="5471379"/>
            <a:ext cx="824246" cy="686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V="1">
            <a:off x="3629696" y="5947902"/>
            <a:ext cx="824246" cy="686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rot="16200000" flipV="1">
            <a:off x="2897749" y="4417455"/>
            <a:ext cx="3078051" cy="128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endCxn id="472088" idx="0"/>
          </p:cNvCxnSpPr>
          <p:nvPr/>
        </p:nvCxnSpPr>
        <p:spPr bwMode="auto">
          <a:xfrm rot="10800000">
            <a:off x="3424496" y="2862273"/>
            <a:ext cx="1005837" cy="97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42667-83E4-4DC2-9295-D06C7B52DA8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4158" name="AutoShape 126"/>
          <p:cNvSpPr>
            <a:spLocks noChangeArrowheads="1"/>
          </p:cNvSpPr>
          <p:nvPr/>
        </p:nvSpPr>
        <p:spPr bwMode="auto">
          <a:xfrm>
            <a:off x="1724025" y="1828800"/>
            <a:ext cx="2066925" cy="1990725"/>
          </a:xfrm>
          <a:prstGeom prst="bevel">
            <a:avLst>
              <a:gd name="adj" fmla="val 3431"/>
            </a:avLst>
          </a:prstGeom>
          <a:gradFill rotWithShape="1">
            <a:gsLst>
              <a:gs pos="0">
                <a:schemeClr val="bg2"/>
              </a:gs>
              <a:gs pos="50000">
                <a:srgbClr val="DDDDDD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00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 IP Example:  </a:t>
            </a:r>
            <a:r>
              <a:rPr lang="en-US" dirty="0"/>
              <a:t>PCIe &amp; Interlaken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2247900" y="2582863"/>
            <a:ext cx="9413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Stratix V FPGA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5SGXA7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b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~630K LEs</a:t>
            </a:r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1866900" y="2905125"/>
            <a:ext cx="112713" cy="7699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1876425" y="2035175"/>
            <a:ext cx="112713" cy="7699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3559175" y="2887663"/>
            <a:ext cx="112713" cy="769937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70024" name="Line 8"/>
          <p:cNvSpPr>
            <a:spLocks noChangeShapeType="1"/>
          </p:cNvSpPr>
          <p:nvPr/>
        </p:nvSpPr>
        <p:spPr bwMode="auto">
          <a:xfrm flipH="1">
            <a:off x="395288" y="3278188"/>
            <a:ext cx="14620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H="1">
            <a:off x="971550" y="3178175"/>
            <a:ext cx="112713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26" name="Rectangle 10"/>
          <p:cNvSpPr>
            <a:spLocks noChangeArrowheads="1"/>
          </p:cNvSpPr>
          <p:nvPr/>
        </p:nvSpPr>
        <p:spPr bwMode="auto">
          <a:xfrm>
            <a:off x="496888" y="3486150"/>
            <a:ext cx="9842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PCIe Gen3 x8</a:t>
            </a:r>
          </a:p>
        </p:txBody>
      </p:sp>
      <p:sp>
        <p:nvSpPr>
          <p:cNvPr id="470027" name="Line 11"/>
          <p:cNvSpPr>
            <a:spLocks noChangeShapeType="1"/>
          </p:cNvSpPr>
          <p:nvPr/>
        </p:nvSpPr>
        <p:spPr bwMode="auto">
          <a:xfrm flipH="1">
            <a:off x="4492625" y="3197225"/>
            <a:ext cx="112713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28" name="Rectangle 12"/>
          <p:cNvSpPr>
            <a:spLocks noChangeArrowheads="1"/>
          </p:cNvSpPr>
          <p:nvPr/>
        </p:nvSpPr>
        <p:spPr bwMode="auto">
          <a:xfrm>
            <a:off x="4100513" y="3495675"/>
            <a:ext cx="9842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PCIe Gen3 x8</a:t>
            </a:r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 flipH="1">
            <a:off x="320675" y="2428875"/>
            <a:ext cx="15367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 flipH="1">
            <a:off x="1006475" y="2327275"/>
            <a:ext cx="112713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531813" y="1992313"/>
            <a:ext cx="9842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12 Ch @ 5G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Interlaken</a:t>
            </a:r>
          </a:p>
        </p:txBody>
      </p:sp>
      <p:sp>
        <p:nvSpPr>
          <p:cNvPr id="470032" name="Line 16"/>
          <p:cNvSpPr>
            <a:spLocks noChangeShapeType="1"/>
          </p:cNvSpPr>
          <p:nvPr/>
        </p:nvSpPr>
        <p:spPr bwMode="auto">
          <a:xfrm flipH="1">
            <a:off x="4527550" y="2354263"/>
            <a:ext cx="112713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33" name="Rectangle 17"/>
          <p:cNvSpPr>
            <a:spLocks noChangeArrowheads="1"/>
          </p:cNvSpPr>
          <p:nvPr/>
        </p:nvSpPr>
        <p:spPr bwMode="auto">
          <a:xfrm>
            <a:off x="4130675" y="1987550"/>
            <a:ext cx="9842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12 Ch @ 5G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Interlaken</a:t>
            </a:r>
          </a:p>
        </p:txBody>
      </p:sp>
      <p:sp>
        <p:nvSpPr>
          <p:cNvPr id="470034" name="Line 32"/>
          <p:cNvSpPr>
            <a:spLocks noChangeShapeType="1"/>
          </p:cNvSpPr>
          <p:nvPr/>
        </p:nvSpPr>
        <p:spPr bwMode="auto">
          <a:xfrm flipH="1">
            <a:off x="3687763" y="3278188"/>
            <a:ext cx="14620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35" name="Line 33"/>
          <p:cNvSpPr>
            <a:spLocks noChangeShapeType="1"/>
          </p:cNvSpPr>
          <p:nvPr/>
        </p:nvSpPr>
        <p:spPr bwMode="auto">
          <a:xfrm flipH="1">
            <a:off x="3622675" y="2428875"/>
            <a:ext cx="15367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36" name="Rectangle 34"/>
          <p:cNvSpPr>
            <a:spLocks noChangeArrowheads="1"/>
          </p:cNvSpPr>
          <p:nvPr/>
        </p:nvSpPr>
        <p:spPr bwMode="auto">
          <a:xfrm>
            <a:off x="3559175" y="2028825"/>
            <a:ext cx="112713" cy="7699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graphicFrame>
        <p:nvGraphicFramePr>
          <p:cNvPr id="197693" name="Group 61"/>
          <p:cNvGraphicFramePr>
            <a:graphicFrameLocks noGrp="1"/>
          </p:cNvGraphicFramePr>
          <p:nvPr/>
        </p:nvGraphicFramePr>
        <p:xfrm>
          <a:off x="5570538" y="1493838"/>
          <a:ext cx="3300412" cy="1715770"/>
        </p:xfrm>
        <a:graphic>
          <a:graphicData uri="http://schemas.openxmlformats.org/drawingml/2006/table">
            <a:tbl>
              <a:tblPr/>
              <a:tblGrid>
                <a:gridCol w="1717675"/>
                <a:gridCol w="1582737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 IP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 Savings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Interlaken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(24 Ch @ 5K LEs)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120K 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PCIe Gen3 x8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 x 160K LEs)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320K LEs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LE savings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440K 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87" name="Oval 54"/>
          <p:cNvSpPr>
            <a:spLocks noChangeArrowheads="1"/>
          </p:cNvSpPr>
          <p:nvPr/>
        </p:nvSpPr>
        <p:spPr bwMode="auto">
          <a:xfrm>
            <a:off x="2044700" y="3041650"/>
            <a:ext cx="1389063" cy="493713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4088" name="Oval 55"/>
          <p:cNvSpPr>
            <a:spLocks noChangeArrowheads="1"/>
          </p:cNvSpPr>
          <p:nvPr/>
        </p:nvSpPr>
        <p:spPr bwMode="auto">
          <a:xfrm>
            <a:off x="7445375" y="2854325"/>
            <a:ext cx="1189038" cy="363538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0057" name="Text Box 59"/>
          <p:cNvSpPr txBox="1">
            <a:spLocks noChangeArrowheads="1"/>
          </p:cNvSpPr>
          <p:nvPr/>
        </p:nvSpPr>
        <p:spPr bwMode="auto">
          <a:xfrm>
            <a:off x="1798638" y="4564063"/>
            <a:ext cx="386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630K LEs + 440K LEs = 1,070K LEs</a:t>
            </a:r>
          </a:p>
        </p:txBody>
      </p:sp>
      <p:sp>
        <p:nvSpPr>
          <p:cNvPr id="470058" name="Rectangle 61"/>
          <p:cNvSpPr>
            <a:spLocks noChangeArrowheads="1"/>
          </p:cNvSpPr>
          <p:nvPr/>
        </p:nvSpPr>
        <p:spPr bwMode="auto">
          <a:xfrm>
            <a:off x="615950" y="1216025"/>
            <a:ext cx="43545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rgbClr val="003399"/>
                </a:solidFill>
              </a:rPr>
              <a:t>Interlaken – PCI Express Switch/Bridge</a:t>
            </a:r>
          </a:p>
        </p:txBody>
      </p:sp>
      <p:sp>
        <p:nvSpPr>
          <p:cNvPr id="470059" name="Line 63"/>
          <p:cNvSpPr>
            <a:spLocks noChangeShapeType="1"/>
          </p:cNvSpPr>
          <p:nvPr/>
        </p:nvSpPr>
        <p:spPr bwMode="auto">
          <a:xfrm>
            <a:off x="2741613" y="3602038"/>
            <a:ext cx="46037" cy="9604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0060" name="Line 64"/>
          <p:cNvSpPr>
            <a:spLocks noChangeShapeType="1"/>
          </p:cNvSpPr>
          <p:nvPr/>
        </p:nvSpPr>
        <p:spPr bwMode="auto">
          <a:xfrm flipH="1">
            <a:off x="3984625" y="3254375"/>
            <a:ext cx="3609975" cy="1320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0062" name="Rectangle 46"/>
          <p:cNvSpPr>
            <a:spLocks noChangeArrowheads="1"/>
          </p:cNvSpPr>
          <p:nvPr/>
        </p:nvSpPr>
        <p:spPr bwMode="auto">
          <a:xfrm>
            <a:off x="452438" y="5106988"/>
            <a:ext cx="816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 smtClean="0">
                <a:solidFill>
                  <a:srgbClr val="003399"/>
                </a:solidFill>
              </a:rPr>
              <a:t>Lower power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003399"/>
                </a:solidFill>
              </a:rPr>
              <a:t>Higher </a:t>
            </a:r>
            <a:r>
              <a:rPr lang="en-US" sz="1800" b="1" dirty="0">
                <a:solidFill>
                  <a:srgbClr val="003399"/>
                </a:solidFill>
              </a:rPr>
              <a:t>effective density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003399"/>
                </a:solidFill>
              </a:rPr>
              <a:t>Guaranteed </a:t>
            </a:r>
            <a:r>
              <a:rPr lang="en-US" sz="1800" b="1" dirty="0">
                <a:solidFill>
                  <a:srgbClr val="003399"/>
                </a:solidFill>
              </a:rPr>
              <a:t>timing closure </a:t>
            </a:r>
            <a:r>
              <a:rPr lang="en-US" sz="1800" b="1" dirty="0">
                <a:solidFill>
                  <a:srgbClr val="003399"/>
                </a:solidFill>
                <a:sym typeface="Wingdings" pitchFamily="2" charset="2"/>
              </a:rPr>
              <a:t> ease of use</a:t>
            </a:r>
            <a:endParaRPr lang="en-US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" descr="Picture11"/>
          <p:cNvPicPr>
            <a:picLocks noChangeArrowheads="1"/>
          </p:cNvPicPr>
          <p:nvPr/>
        </p:nvPicPr>
        <p:blipFill>
          <a:blip r:embed="rId3" cstate="print"/>
          <a:srcRect l="14337" t="16220" r="26137" b="16220"/>
          <a:stretch>
            <a:fillRect/>
          </a:stretch>
        </p:blipFill>
        <p:spPr bwMode="auto">
          <a:xfrm>
            <a:off x="4203941" y="785346"/>
            <a:ext cx="4940059" cy="49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064EBC-7537-4DA4-A092-6245EA9EF1D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2800" dirty="0" smtClean="0">
                <a:ea typeface="ＭＳ Ｐゴシック" pitchFamily="34" charset="-128"/>
              </a:rPr>
              <a:t>Variable-Precision DSP Block</a:t>
            </a:r>
            <a:br>
              <a:rPr lang="en-GB" altLang="ja-JP" sz="28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87450"/>
            <a:ext cx="4375708" cy="4679950"/>
          </a:xfrm>
        </p:spPr>
        <p:txBody>
          <a:bodyPr/>
          <a:lstStyle/>
          <a:p>
            <a:r>
              <a:rPr lang="en-US" sz="2400" dirty="0" smtClean="0"/>
              <a:t>Efficiently supports 9x9, 18x18 and 27x27 multiplies</a:t>
            </a:r>
          </a:p>
          <a:p>
            <a:pPr lvl="1"/>
            <a:r>
              <a:rPr lang="en-US" sz="1600" dirty="0" smtClean="0"/>
              <a:t>27x27 well suited to floating point</a:t>
            </a:r>
          </a:p>
          <a:p>
            <a:endParaRPr lang="en-US" sz="2400" dirty="0" smtClean="0"/>
          </a:p>
          <a:p>
            <a:r>
              <a:rPr lang="en-US" sz="2400" dirty="0" smtClean="0"/>
              <a:t>Cascade blocks for </a:t>
            </a:r>
            <a:br>
              <a:rPr lang="en-US" sz="2400" dirty="0" smtClean="0"/>
            </a:br>
            <a:r>
              <a:rPr lang="en-US" sz="2400" dirty="0" smtClean="0"/>
              <a:t>larger multiplies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Can store filter coefficients in register bank inside DSP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78ADF-F6E2-4D0F-AD6D-54B6578C1F5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52400"/>
            <a:ext cx="8331200" cy="914400"/>
          </a:xfrm>
        </p:spPr>
        <p:txBody>
          <a:bodyPr/>
          <a:lstStyle/>
          <a:p>
            <a:r>
              <a:rPr lang="en-US"/>
              <a:t>Stratix V Maximum Capacities</a:t>
            </a:r>
          </a:p>
        </p:txBody>
      </p:sp>
      <p:graphicFrame>
        <p:nvGraphicFramePr>
          <p:cNvPr id="474208" name="Group 96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7721600" cy="5327017"/>
        </p:xfrm>
        <a:graphic>
          <a:graphicData uri="http://schemas.openxmlformats.org/drawingml/2006/table">
            <a:tbl>
              <a:tblPr/>
              <a:tblGrid>
                <a:gridCol w="3394075"/>
                <a:gridCol w="432752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Stratix V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Logic Elements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M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 bits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Mb + 7.3 Mb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18x18 multipliers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3680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High-speed serial links 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GX:  66 full-duplex @ 12.5 Gb/s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GT: 4 @ 28 Gb/s + 32 @ 12.5 Gb/s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 PCIe blocks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 40G / 100G PCS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interfaces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x 72-bit DDR3 DIMM @ 800 MHz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On-chip memory bandwidth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~20,000 GB/s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I/O Bandwidth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~300 GB/s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18x18 MACs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1,840 GMAC/s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9A756-B5AE-4546-BD83-E65B082C9EF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615950" y="1019175"/>
            <a:ext cx="1512888" cy="4791075"/>
          </a:xfrm>
          <a:prstGeom prst="rect">
            <a:avLst/>
          </a:prstGeom>
          <a:solidFill>
            <a:srgbClr val="D1F3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3875" name="Rectangle 4"/>
          <p:cNvSpPr>
            <a:spLocks noChangeArrowheads="1"/>
          </p:cNvSpPr>
          <p:nvPr/>
        </p:nvSpPr>
        <p:spPr bwMode="auto">
          <a:xfrm>
            <a:off x="2122488" y="1019175"/>
            <a:ext cx="1547812" cy="4791075"/>
          </a:xfrm>
          <a:prstGeom prst="rect">
            <a:avLst/>
          </a:prstGeom>
          <a:solidFill>
            <a:srgbClr val="79DC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3876" name="Rectangle 5"/>
          <p:cNvSpPr>
            <a:spLocks noChangeArrowheads="1"/>
          </p:cNvSpPr>
          <p:nvPr/>
        </p:nvSpPr>
        <p:spPr bwMode="auto">
          <a:xfrm>
            <a:off x="3662363" y="1019175"/>
            <a:ext cx="2662237" cy="4791075"/>
          </a:xfrm>
          <a:prstGeom prst="rect">
            <a:avLst/>
          </a:prstGeom>
          <a:solidFill>
            <a:srgbClr val="43CE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4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3877" name="Rectangle 33"/>
          <p:cNvSpPr>
            <a:spLocks noChangeArrowheads="1"/>
          </p:cNvSpPr>
          <p:nvPr/>
        </p:nvSpPr>
        <p:spPr bwMode="auto">
          <a:xfrm>
            <a:off x="6323013" y="1016000"/>
            <a:ext cx="2312987" cy="4792663"/>
          </a:xfrm>
          <a:prstGeom prst="rect">
            <a:avLst/>
          </a:prstGeom>
          <a:solidFill>
            <a:srgbClr val="43CE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4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3878" name="Slide Number Placeholder 1"/>
          <p:cNvSpPr txBox="1">
            <a:spLocks noGrp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04175C-6AB1-4F8C-9581-CE0CF6B70B1B}" type="slidenum">
              <a:rPr lang="ja-JP" altLang="en-US" sz="900">
                <a:solidFill>
                  <a:schemeClr val="tx1"/>
                </a:solidFill>
                <a:ea typeface="MS PGothic" pitchFamily="34" charset="-128"/>
              </a:rPr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ja-JP" sz="9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147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>
                <a:latin typeface="+mj-lt"/>
                <a:ea typeface="ＭＳ Ｐゴシック" charset="-128"/>
                <a:cs typeface="+mj-cs"/>
              </a:rPr>
              <a:t>Altera’s Device Roadmap </a:t>
            </a:r>
          </a:p>
        </p:txBody>
      </p:sp>
      <p:sp>
        <p:nvSpPr>
          <p:cNvPr id="463880" name="Slide Number Placeholder 1"/>
          <p:cNvSpPr txBox="1">
            <a:spLocks noGrp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B60CEA-72FB-4E13-BE87-E9C6AFC8567D}" type="slidenum">
              <a:rPr lang="en-US" sz="900">
                <a:solidFill>
                  <a:schemeClr val="tx1"/>
                </a:solidFill>
              </a:rPr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63881" name="Slide Number Placeholder 1"/>
          <p:cNvSpPr txBox="1">
            <a:spLocks noGrp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6E353A-1FCB-4C2A-8D75-E307DADE4E43}" type="slidenum">
              <a:rPr lang="en-US" sz="900">
                <a:solidFill>
                  <a:schemeClr val="tx1"/>
                </a:solidFill>
              </a:rPr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63882" name="Text Box 7"/>
          <p:cNvSpPr txBox="1">
            <a:spLocks noChangeArrowheads="1"/>
          </p:cNvSpPr>
          <p:nvPr/>
        </p:nvSpPr>
        <p:spPr bwMode="auto">
          <a:xfrm rot="-5400000">
            <a:off x="-1184274" y="3290887"/>
            <a:ext cx="322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>
                <a:solidFill>
                  <a:schemeClr val="tx1"/>
                </a:solidFill>
                <a:ea typeface="MS PGothic" pitchFamily="34" charset="-128"/>
              </a:rPr>
              <a:t>Performance, features, and density</a:t>
            </a:r>
          </a:p>
        </p:txBody>
      </p:sp>
      <p:sp>
        <p:nvSpPr>
          <p:cNvPr id="463883" name="AutoShape 8"/>
          <p:cNvSpPr>
            <a:spLocks noChangeArrowheads="1"/>
          </p:cNvSpPr>
          <p:nvPr/>
        </p:nvSpPr>
        <p:spPr bwMode="auto">
          <a:xfrm>
            <a:off x="601663" y="5761038"/>
            <a:ext cx="8243887" cy="323850"/>
          </a:xfrm>
          <a:prstGeom prst="rightArrow">
            <a:avLst>
              <a:gd name="adj1" fmla="val 83019"/>
              <a:gd name="adj2" fmla="val 55744"/>
            </a:avLst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3884" name="Rectangle 9"/>
          <p:cNvSpPr>
            <a:spLocks noChangeArrowheads="1"/>
          </p:cNvSpPr>
          <p:nvPr/>
        </p:nvSpPr>
        <p:spPr bwMode="auto">
          <a:xfrm>
            <a:off x="1073150" y="5775325"/>
            <a:ext cx="557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2007</a:t>
            </a:r>
          </a:p>
        </p:txBody>
      </p:sp>
      <p:sp>
        <p:nvSpPr>
          <p:cNvPr id="463885" name="Rectangle 11"/>
          <p:cNvSpPr>
            <a:spLocks noChangeArrowheads="1"/>
          </p:cNvSpPr>
          <p:nvPr/>
        </p:nvSpPr>
        <p:spPr bwMode="auto">
          <a:xfrm>
            <a:off x="2638425" y="5775325"/>
            <a:ext cx="557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2008</a:t>
            </a:r>
          </a:p>
        </p:txBody>
      </p:sp>
      <p:sp>
        <p:nvSpPr>
          <p:cNvPr id="463886" name="Rectangle 12"/>
          <p:cNvSpPr>
            <a:spLocks noChangeArrowheads="1"/>
          </p:cNvSpPr>
          <p:nvPr/>
        </p:nvSpPr>
        <p:spPr bwMode="auto">
          <a:xfrm>
            <a:off x="3992563" y="5775325"/>
            <a:ext cx="5572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2009</a:t>
            </a:r>
          </a:p>
        </p:txBody>
      </p:sp>
      <p:sp>
        <p:nvSpPr>
          <p:cNvPr id="463887" name="Rectangle 19"/>
          <p:cNvSpPr>
            <a:spLocks noChangeArrowheads="1"/>
          </p:cNvSpPr>
          <p:nvPr/>
        </p:nvSpPr>
        <p:spPr bwMode="auto">
          <a:xfrm>
            <a:off x="5297488" y="5775325"/>
            <a:ext cx="5572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2010</a:t>
            </a:r>
          </a:p>
        </p:txBody>
      </p:sp>
      <p:sp>
        <p:nvSpPr>
          <p:cNvPr id="714779" name="Rectangle 27"/>
          <p:cNvSpPr>
            <a:spLocks noChangeArrowheads="1"/>
          </p:cNvSpPr>
          <p:nvPr/>
        </p:nvSpPr>
        <p:spPr bwMode="auto">
          <a:xfrm>
            <a:off x="2990850" y="2870200"/>
            <a:ext cx="1331913" cy="27305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Stratix IV FPGA </a:t>
            </a:r>
          </a:p>
        </p:txBody>
      </p:sp>
      <p:sp>
        <p:nvSpPr>
          <p:cNvPr id="714781" name="Rectangle 29"/>
          <p:cNvSpPr>
            <a:spLocks noChangeArrowheads="1"/>
          </p:cNvSpPr>
          <p:nvPr/>
        </p:nvSpPr>
        <p:spPr bwMode="auto">
          <a:xfrm>
            <a:off x="676275" y="3536950"/>
            <a:ext cx="1366838" cy="325438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Stratix III FPGA </a:t>
            </a:r>
          </a:p>
        </p:txBody>
      </p:sp>
      <p:sp>
        <p:nvSpPr>
          <p:cNvPr id="463890" name="Rectangle 35"/>
          <p:cNvSpPr>
            <a:spLocks noChangeArrowheads="1"/>
          </p:cNvSpPr>
          <p:nvPr/>
        </p:nvSpPr>
        <p:spPr bwMode="auto">
          <a:xfrm>
            <a:off x="6823075" y="5775325"/>
            <a:ext cx="557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2011</a:t>
            </a:r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76275" y="4867275"/>
            <a:ext cx="1346200" cy="298450"/>
          </a:xfrm>
          <a:prstGeom prst="rect">
            <a:avLst/>
          </a:prstGeom>
          <a:solidFill>
            <a:srgbClr val="00BCB8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b="1">
                <a:solidFill>
                  <a:schemeClr val="bg1"/>
                </a:solidFill>
              </a:rPr>
              <a:t>Cyclone III FPGA</a:t>
            </a:r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68338" y="4397375"/>
            <a:ext cx="1358900" cy="298450"/>
          </a:xfrm>
          <a:prstGeom prst="rect">
            <a:avLst/>
          </a:prstGeom>
          <a:solidFill>
            <a:srgbClr val="2B8156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ea typeface="ＭＳ Ｐゴシック" charset="-128"/>
              </a:rPr>
              <a:t>Arria FPGA</a:t>
            </a:r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676275" y="5368925"/>
            <a:ext cx="1358900" cy="298450"/>
          </a:xfrm>
          <a:prstGeom prst="rect">
            <a:avLst/>
          </a:prstGeom>
          <a:solidFill>
            <a:srgbClr val="996600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b="1">
                <a:solidFill>
                  <a:schemeClr val="bg1"/>
                </a:solidFill>
              </a:rPr>
              <a:t>MAX IIZ CPLD</a:t>
            </a:r>
          </a:p>
        </p:txBody>
      </p:sp>
      <p:sp>
        <p:nvSpPr>
          <p:cNvPr id="714782" name="Rectangle 30"/>
          <p:cNvSpPr>
            <a:spLocks noChangeArrowheads="1"/>
          </p:cNvSpPr>
          <p:nvPr/>
        </p:nvSpPr>
        <p:spPr bwMode="auto">
          <a:xfrm>
            <a:off x="3979863" y="2527300"/>
            <a:ext cx="1319212" cy="288925"/>
          </a:xfrm>
          <a:prstGeom prst="rect">
            <a:avLst/>
          </a:prstGeom>
          <a:solidFill>
            <a:schemeClr val="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HardCopy IV ASIC</a:t>
            </a:r>
          </a:p>
        </p:txBody>
      </p:sp>
      <p:sp>
        <p:nvSpPr>
          <p:cNvPr id="714784" name="Rectangle 32"/>
          <p:cNvSpPr>
            <a:spLocks noChangeArrowheads="1"/>
          </p:cNvSpPr>
          <p:nvPr/>
        </p:nvSpPr>
        <p:spPr bwMode="auto">
          <a:xfrm>
            <a:off x="3008313" y="3216275"/>
            <a:ext cx="1317625" cy="287338"/>
          </a:xfrm>
          <a:prstGeom prst="rect">
            <a:avLst/>
          </a:prstGeom>
          <a:solidFill>
            <a:schemeClr val="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HardCopy III ASIC</a:t>
            </a:r>
          </a:p>
        </p:txBody>
      </p:sp>
      <p:sp>
        <p:nvSpPr>
          <p:cNvPr id="463896" name="Rectangle 35"/>
          <p:cNvSpPr>
            <a:spLocks noChangeArrowheads="1"/>
          </p:cNvSpPr>
          <p:nvPr/>
        </p:nvSpPr>
        <p:spPr bwMode="auto">
          <a:xfrm>
            <a:off x="7881938" y="5775325"/>
            <a:ext cx="5572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400" b="1" i="1">
                <a:solidFill>
                  <a:schemeClr val="tx1"/>
                </a:solidFill>
                <a:ea typeface="MS PGothic" pitchFamily="34" charset="-128"/>
              </a:rPr>
              <a:t>2012</a:t>
            </a: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3662363" y="3546475"/>
            <a:ext cx="1358900" cy="296863"/>
          </a:xfrm>
          <a:prstGeom prst="rect">
            <a:avLst/>
          </a:prstGeom>
          <a:solidFill>
            <a:srgbClr val="2B8156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Arria II FPGA</a:t>
            </a: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5154613" y="4021138"/>
            <a:ext cx="1384300" cy="339725"/>
          </a:xfrm>
          <a:prstGeom prst="rect">
            <a:avLst/>
          </a:prstGeom>
          <a:solidFill>
            <a:srgbClr val="00BCB8"/>
          </a:solidFill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</a:rPr>
              <a:t>Cyclone IV FPGA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373135" y="1787525"/>
            <a:ext cx="1423988" cy="312738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Stratix V FPGA </a:t>
            </a:r>
          </a:p>
        </p:txBody>
      </p:sp>
      <p:sp>
        <p:nvSpPr>
          <p:cNvPr id="463900" name="Line 14"/>
          <p:cNvSpPr>
            <a:spLocks noChangeShapeType="1"/>
          </p:cNvSpPr>
          <p:nvPr/>
        </p:nvSpPr>
        <p:spPr bwMode="auto">
          <a:xfrm flipV="1">
            <a:off x="614363" y="989013"/>
            <a:ext cx="1587" cy="505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6853238" y="2171700"/>
            <a:ext cx="1357312" cy="298450"/>
          </a:xfrm>
          <a:prstGeom prst="rect">
            <a:avLst/>
          </a:prstGeom>
          <a:solidFill>
            <a:srgbClr val="2B8156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 Arria V FPGA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6615113" y="3354388"/>
            <a:ext cx="1384300" cy="339725"/>
          </a:xfrm>
          <a:prstGeom prst="rect">
            <a:avLst/>
          </a:prstGeom>
          <a:solidFill>
            <a:srgbClr val="00BCB8"/>
          </a:solidFill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100" b="1">
                <a:solidFill>
                  <a:schemeClr val="bg1"/>
                </a:solidFill>
                <a:latin typeface="Arial" pitchFamily="34" charset="0"/>
              </a:rPr>
              <a:t>Cyclone V FPGA 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3906838" y="4486275"/>
            <a:ext cx="1379537" cy="296863"/>
          </a:xfrm>
          <a:prstGeom prst="rect">
            <a:avLst/>
          </a:prstGeom>
          <a:solidFill>
            <a:srgbClr val="00BCB8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Cyclone III LS FPGA</a:t>
            </a: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859588" y="204788"/>
            <a:ext cx="1774825" cy="776287"/>
            <a:chOff x="4484" y="65"/>
            <a:chExt cx="1141" cy="512"/>
          </a:xfrm>
        </p:grpSpPr>
        <p:sp>
          <p:nvSpPr>
            <p:cNvPr id="463905" name="Rectangle 34"/>
            <p:cNvSpPr>
              <a:spLocks noChangeArrowheads="1"/>
            </p:cNvSpPr>
            <p:nvPr/>
          </p:nvSpPr>
          <p:spPr bwMode="auto">
            <a:xfrm>
              <a:off x="4484" y="65"/>
              <a:ext cx="1141" cy="5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4544" y="87"/>
              <a:ext cx="310" cy="465"/>
              <a:chOff x="4544" y="87"/>
              <a:chExt cx="310" cy="465"/>
            </a:xfrm>
          </p:grpSpPr>
          <p:sp>
            <p:nvSpPr>
              <p:cNvPr id="8" name="Rectangle 30"/>
              <p:cNvSpPr>
                <a:spLocks noChangeArrowheads="1"/>
              </p:cNvSpPr>
              <p:nvPr/>
            </p:nvSpPr>
            <p:spPr bwMode="auto">
              <a:xfrm>
                <a:off x="4544" y="87"/>
                <a:ext cx="310" cy="108"/>
              </a:xfrm>
              <a:prstGeom prst="rect">
                <a:avLst/>
              </a:prstGeom>
              <a:solidFill>
                <a:schemeClr val="hlink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800">
                    <a:solidFill>
                      <a:schemeClr val="bg1"/>
                    </a:solidFill>
                    <a:latin typeface="Arial" pitchFamily="34" charset="0"/>
                    <a:ea typeface="ＭＳ Ｐゴシック" charset="-128"/>
                  </a:rPr>
                  <a:t>HardCopy</a:t>
                </a:r>
              </a:p>
            </p:txBody>
          </p:sp>
          <p:sp>
            <p:nvSpPr>
              <p:cNvPr id="9" name="Rectangle 27"/>
              <p:cNvSpPr>
                <a:spLocks noChangeArrowheads="1"/>
              </p:cNvSpPr>
              <p:nvPr/>
            </p:nvSpPr>
            <p:spPr bwMode="auto">
              <a:xfrm>
                <a:off x="4544" y="225"/>
                <a:ext cx="306" cy="9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800">
                    <a:solidFill>
                      <a:schemeClr val="bg1"/>
                    </a:solidFill>
                    <a:latin typeface="Arial" pitchFamily="34" charset="0"/>
                    <a:ea typeface="ＭＳ Ｐゴシック" charset="-128"/>
                  </a:rPr>
                  <a:t>Stratix</a:t>
                </a:r>
              </a:p>
            </p:txBody>
          </p:sp>
          <p:sp>
            <p:nvSpPr>
              <p:cNvPr id="10" name="Rectangle 38"/>
              <p:cNvSpPr>
                <a:spLocks noChangeArrowheads="1"/>
              </p:cNvSpPr>
              <p:nvPr/>
            </p:nvSpPr>
            <p:spPr bwMode="auto">
              <a:xfrm>
                <a:off x="4544" y="353"/>
                <a:ext cx="308" cy="87"/>
              </a:xfrm>
              <a:prstGeom prst="rect">
                <a:avLst/>
              </a:prstGeom>
              <a:solidFill>
                <a:srgbClr val="2B8156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100" b="1">
                    <a:solidFill>
                      <a:schemeClr val="bg1"/>
                    </a:solidFill>
                    <a:latin typeface="Arial" pitchFamily="34" charset="0"/>
                    <a:ea typeface="ＭＳ Ｐゴシック" charset="-128"/>
                  </a:rPr>
                  <a:t> </a:t>
                </a:r>
                <a:r>
                  <a:rPr lang="en-US" altLang="ja-JP" sz="800">
                    <a:solidFill>
                      <a:schemeClr val="bg1"/>
                    </a:solidFill>
                    <a:latin typeface="Arial" pitchFamily="34" charset="0"/>
                    <a:ea typeface="ＭＳ Ｐゴシック" charset="-128"/>
                  </a:rPr>
                  <a:t>Arria</a:t>
                </a:r>
              </a:p>
            </p:txBody>
          </p:sp>
          <p:sp>
            <p:nvSpPr>
              <p:cNvPr id="11" name="Rectangle 30"/>
              <p:cNvSpPr>
                <a:spLocks noChangeArrowheads="1"/>
              </p:cNvSpPr>
              <p:nvPr/>
            </p:nvSpPr>
            <p:spPr bwMode="auto">
              <a:xfrm>
                <a:off x="4544" y="470"/>
                <a:ext cx="310" cy="82"/>
              </a:xfrm>
              <a:prstGeom prst="rect">
                <a:avLst/>
              </a:prstGeom>
              <a:solidFill>
                <a:srgbClr val="00BCB8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800">
                    <a:solidFill>
                      <a:schemeClr val="bg1"/>
                    </a:solidFill>
                    <a:latin typeface="Arial" pitchFamily="34" charset="0"/>
                    <a:ea typeface="ＭＳ Ｐゴシック" charset="-128"/>
                  </a:rPr>
                  <a:t>Cyclone</a:t>
                </a: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4878" y="83"/>
              <a:ext cx="743" cy="494"/>
              <a:chOff x="4878" y="83"/>
              <a:chExt cx="743" cy="494"/>
            </a:xfrm>
          </p:grpSpPr>
          <p:sp>
            <p:nvSpPr>
              <p:cNvPr id="463912" name="Text Box 41"/>
              <p:cNvSpPr txBox="1">
                <a:spLocks noChangeArrowheads="1"/>
              </p:cNvSpPr>
              <p:nvPr/>
            </p:nvSpPr>
            <p:spPr bwMode="auto">
              <a:xfrm>
                <a:off x="4878" y="83"/>
                <a:ext cx="74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</a:rPr>
                  <a:t>Altera’s ASIC series</a:t>
                </a:r>
              </a:p>
            </p:txBody>
          </p:sp>
          <p:sp>
            <p:nvSpPr>
              <p:cNvPr id="463913" name="Text Box 42"/>
              <p:cNvSpPr txBox="1">
                <a:spLocks noChangeArrowheads="1"/>
              </p:cNvSpPr>
              <p:nvPr/>
            </p:nvSpPr>
            <p:spPr bwMode="auto">
              <a:xfrm>
                <a:off x="4878" y="199"/>
                <a:ext cx="63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</a:rPr>
                  <a:t>High-end FPGAs</a:t>
                </a:r>
              </a:p>
            </p:txBody>
          </p:sp>
          <p:sp>
            <p:nvSpPr>
              <p:cNvPr id="463914" name="Text Box 43"/>
              <p:cNvSpPr txBox="1">
                <a:spLocks noChangeArrowheads="1"/>
              </p:cNvSpPr>
              <p:nvPr/>
            </p:nvSpPr>
            <p:spPr bwMode="auto">
              <a:xfrm>
                <a:off x="4878" y="321"/>
                <a:ext cx="66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</a:rPr>
                  <a:t>Mid-range FPGAs</a:t>
                </a:r>
              </a:p>
            </p:txBody>
          </p:sp>
          <p:sp>
            <p:nvSpPr>
              <p:cNvPr id="463915" name="Text Box 44"/>
              <p:cNvSpPr txBox="1">
                <a:spLocks noChangeArrowheads="1"/>
              </p:cNvSpPr>
              <p:nvPr/>
            </p:nvSpPr>
            <p:spPr bwMode="auto">
              <a:xfrm>
                <a:off x="4878" y="436"/>
                <a:ext cx="64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800" b="1">
                    <a:solidFill>
                      <a:schemeClr val="tx1"/>
                    </a:solidFill>
                  </a:rPr>
                  <a:t>Low-cost FPGAs</a:t>
                </a:r>
              </a:p>
            </p:txBody>
          </p:sp>
        </p:grpSp>
      </p:grpSp>
      <p:sp>
        <p:nvSpPr>
          <p:cNvPr id="714765" name="Rectangle 13"/>
          <p:cNvSpPr>
            <a:spLocks noChangeArrowheads="1"/>
          </p:cNvSpPr>
          <p:nvPr/>
        </p:nvSpPr>
        <p:spPr bwMode="auto">
          <a:xfrm>
            <a:off x="6934200" y="1443038"/>
            <a:ext cx="1389063" cy="287337"/>
          </a:xfrm>
          <a:prstGeom prst="rect">
            <a:avLst/>
          </a:prstGeom>
          <a:solidFill>
            <a:schemeClr val="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100" b="1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HardCopy V ASIC</a:t>
            </a:r>
          </a:p>
        </p:txBody>
      </p:sp>
      <p:pic>
        <p:nvPicPr>
          <p:cNvPr id="47" name="Picture 15" descr="quartu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288" y="1698170"/>
            <a:ext cx="825211" cy="60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38B37-4C8E-48C2-A34E-6B57D868027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 scaling &amp; FPGAs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End user demand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Technological challenges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FPGAs becoming SoCs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Stratix V:  more hard IP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FPGA families targeted at more specific markets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Stratix V &amp; 28 nm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Challenges &amp; features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Partial reconfiguration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Designer productivity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Possible software stack solutions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100G Optical System (Stratix II GX)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94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63" y="1187450"/>
            <a:ext cx="7491349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6291" y="5913997"/>
            <a:ext cx="8638616" cy="61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</a:rPr>
              <a:t>T. Mizuochi, et al, “Experimental demonstration of concatenated LDPC and RS codes by FPGAs emulation,” IEEE Photon Technol. Lett., 2009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067" y="1236373"/>
            <a:ext cx="2575775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Ten 90 nm FPGAs</a:t>
            </a:r>
          </a:p>
          <a:p>
            <a:pPr>
              <a:buNone/>
            </a:pPr>
            <a:r>
              <a:rPr lang="en-US" dirty="0" smtClean="0"/>
              <a:t>1 or 2 @ 28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Challenges &amp; Enhancements @ 28 nm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8125"/>
            <a:ext cx="698500" cy="282575"/>
          </a:xfrm>
        </p:spPr>
        <p:txBody>
          <a:bodyPr/>
          <a:lstStyle/>
          <a:p>
            <a:pPr>
              <a:defRPr/>
            </a:pPr>
            <a:fld id="{A0D3C2C5-A2AE-417D-B0D8-AD41599E5D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66AA9-CF44-4696-92B9-CAA55BE3F2B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4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61925"/>
            <a:ext cx="8331200" cy="914400"/>
          </a:xfrm>
        </p:spPr>
        <p:txBody>
          <a:bodyPr/>
          <a:lstStyle/>
          <a:p>
            <a:r>
              <a:rPr lang="en-US" sz="2800" dirty="0" smtClean="0"/>
              <a:t>Controlling Power</a:t>
            </a:r>
            <a:endParaRPr lang="en-US" sz="2800" dirty="0"/>
          </a:p>
        </p:txBody>
      </p:sp>
      <p:graphicFrame>
        <p:nvGraphicFramePr>
          <p:cNvPr id="304186" name="Group 58"/>
          <p:cNvGraphicFramePr>
            <a:graphicFrameLocks noGrp="1"/>
          </p:cNvGraphicFramePr>
          <p:nvPr/>
        </p:nvGraphicFramePr>
        <p:xfrm>
          <a:off x="220663" y="968375"/>
          <a:ext cx="8745537" cy="3962400"/>
        </p:xfrm>
        <a:graphic>
          <a:graphicData uri="http://schemas.openxmlformats.org/drawingml/2006/table">
            <a:tbl>
              <a:tblPr/>
              <a:tblGrid>
                <a:gridCol w="5243512"/>
                <a:gridCol w="1617663"/>
                <a:gridCol w="1884362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Stratix V FPGA Power Reduction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(New techniques highlighted in yellow)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Lower Static Power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Lower Dynamic Power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28-nm process (high-k, more strain, small C)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Programmable Power Technology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core voltage (0.85 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Extensive hardening of IP, Embedded HardCopy Blocks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 power-down of more functional blocks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granular clock gating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Selective use of high-speed transistors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 on-chip termination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Quartus II software PowerPlay power optimization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87450"/>
            <a:ext cx="8496948" cy="4679950"/>
          </a:xfrm>
        </p:spPr>
        <p:txBody>
          <a:bodyPr/>
          <a:lstStyle/>
          <a:p>
            <a:r>
              <a:rPr lang="en-US" dirty="0" smtClean="0"/>
              <a:t>Low operating voltage key to reasonable power</a:t>
            </a:r>
          </a:p>
          <a:p>
            <a:pPr lvl="1"/>
            <a:r>
              <a:rPr lang="en-US" dirty="0" smtClean="0"/>
              <a:t>But costs speed</a:t>
            </a:r>
          </a:p>
          <a:p>
            <a:pPr lvl="1"/>
            <a:r>
              <a:rPr lang="en-US" dirty="0" smtClean="0"/>
              <a:t>Logic still speeding up, routing more challenging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Optimize process for FPGA circuitry (e.g. pass gates)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Trend to bigger blocks / more hard IP</a:t>
            </a:r>
            <a:endParaRPr lang="en-US" dirty="0" smtClean="0"/>
          </a:p>
          <a:p>
            <a:r>
              <a:rPr lang="en-US" dirty="0" smtClean="0"/>
              <a:t>Wire resistance rapidly increasing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Co-optimize metal stack &amp; FPGA routing architecture</a:t>
            </a:r>
            <a:endParaRPr lang="en-US" dirty="0" smtClean="0"/>
          </a:p>
          <a:p>
            <a:pPr lvl="1"/>
            <a:r>
              <a:rPr lang="en-US" dirty="0" smtClean="0"/>
              <a:t>Greater mix of wire types and metal layers (H3, H6, H20, V4, V12)</a:t>
            </a:r>
          </a:p>
          <a:p>
            <a:r>
              <a:rPr lang="en-US" dirty="0" smtClean="0"/>
              <a:t>Delay to cross chip not scaling</a:t>
            </a:r>
          </a:p>
          <a:p>
            <a:pPr lvl="1"/>
            <a:r>
              <a:rPr lang="en-US" dirty="0" smtClean="0"/>
              <a:t>Above ~300 MHz, designers pipelining interconnect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Fabric:  More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89613" y="1175657"/>
            <a:ext cx="2365375" cy="28645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 b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73042" y="688794"/>
            <a:ext cx="94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dirty="0"/>
              <a:t>MLAB</a:t>
            </a:r>
          </a:p>
        </p:txBody>
      </p:sp>
      <p:sp>
        <p:nvSpPr>
          <p:cNvPr id="7" name="Oval 84"/>
          <p:cNvSpPr>
            <a:spLocks noChangeArrowheads="1"/>
          </p:cNvSpPr>
          <p:nvPr/>
        </p:nvSpPr>
        <p:spPr bwMode="auto">
          <a:xfrm>
            <a:off x="6848475" y="25209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8" name="Oval 85"/>
          <p:cNvSpPr>
            <a:spLocks noChangeArrowheads="1"/>
          </p:cNvSpPr>
          <p:nvPr/>
        </p:nvSpPr>
        <p:spPr bwMode="auto">
          <a:xfrm>
            <a:off x="6848475" y="27908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9" name="Oval 86"/>
          <p:cNvSpPr>
            <a:spLocks noChangeArrowheads="1"/>
          </p:cNvSpPr>
          <p:nvPr/>
        </p:nvSpPr>
        <p:spPr bwMode="auto">
          <a:xfrm>
            <a:off x="6856413" y="30861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1" name="Rectangle 224"/>
          <p:cNvSpPr>
            <a:spLocks noChangeArrowheads="1"/>
          </p:cNvSpPr>
          <p:nvPr/>
        </p:nvSpPr>
        <p:spPr bwMode="auto">
          <a:xfrm>
            <a:off x="6127750" y="3417888"/>
            <a:ext cx="1663700" cy="430213"/>
          </a:xfrm>
          <a:prstGeom prst="rect">
            <a:avLst/>
          </a:prstGeom>
          <a:noFill/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 b="1"/>
          </a:p>
        </p:txBody>
      </p:sp>
      <p:sp>
        <p:nvSpPr>
          <p:cNvPr id="12" name="Text Box 225"/>
          <p:cNvSpPr txBox="1">
            <a:spLocks noChangeArrowheads="1"/>
          </p:cNvSpPr>
          <p:nvPr/>
        </p:nvSpPr>
        <p:spPr bwMode="auto">
          <a:xfrm>
            <a:off x="6496050" y="3475038"/>
            <a:ext cx="682625" cy="274638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200" b="1"/>
              <a:t>ALM10</a:t>
            </a:r>
          </a:p>
        </p:txBody>
      </p:sp>
      <p:sp>
        <p:nvSpPr>
          <p:cNvPr id="13" name="Rectangle 226"/>
          <p:cNvSpPr>
            <a:spLocks noChangeArrowheads="1"/>
          </p:cNvSpPr>
          <p:nvPr/>
        </p:nvSpPr>
        <p:spPr bwMode="auto">
          <a:xfrm>
            <a:off x="7194550" y="3514725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4" name="Rectangle 227"/>
          <p:cNvSpPr>
            <a:spLocks noChangeArrowheads="1"/>
          </p:cNvSpPr>
          <p:nvPr/>
        </p:nvSpPr>
        <p:spPr bwMode="auto">
          <a:xfrm>
            <a:off x="7194550" y="3681413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5" name="Rectangle 228"/>
          <p:cNvSpPr>
            <a:spLocks noChangeArrowheads="1"/>
          </p:cNvSpPr>
          <p:nvPr/>
        </p:nvSpPr>
        <p:spPr bwMode="auto">
          <a:xfrm>
            <a:off x="7494588" y="3514725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6" name="Rectangle 229"/>
          <p:cNvSpPr>
            <a:spLocks noChangeArrowheads="1"/>
          </p:cNvSpPr>
          <p:nvPr/>
        </p:nvSpPr>
        <p:spPr bwMode="auto">
          <a:xfrm>
            <a:off x="7499350" y="3681413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7" name="Rectangle 230"/>
          <p:cNvSpPr>
            <a:spLocks noChangeArrowheads="1"/>
          </p:cNvSpPr>
          <p:nvPr/>
        </p:nvSpPr>
        <p:spPr bwMode="auto">
          <a:xfrm>
            <a:off x="6213475" y="3586163"/>
            <a:ext cx="212725" cy="107950"/>
          </a:xfrm>
          <a:prstGeom prst="rect">
            <a:avLst/>
          </a:prstGeom>
          <a:solidFill>
            <a:srgbClr val="3366CC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grpSp>
        <p:nvGrpSpPr>
          <p:cNvPr id="21" name="Group 234"/>
          <p:cNvGrpSpPr>
            <a:grpSpLocks/>
          </p:cNvGrpSpPr>
          <p:nvPr/>
        </p:nvGrpSpPr>
        <p:grpSpPr bwMode="auto">
          <a:xfrm>
            <a:off x="6211888" y="3627438"/>
            <a:ext cx="30163" cy="50800"/>
            <a:chOff x="2843" y="1002"/>
            <a:chExt cx="19" cy="32"/>
          </a:xfrm>
        </p:grpSpPr>
        <p:sp>
          <p:nvSpPr>
            <p:cNvPr id="34" name="Line 235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35" name="Line 236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22" name="Group 237"/>
          <p:cNvGrpSpPr>
            <a:grpSpLocks/>
          </p:cNvGrpSpPr>
          <p:nvPr/>
        </p:nvGrpSpPr>
        <p:grpSpPr bwMode="auto">
          <a:xfrm>
            <a:off x="7197725" y="3557588"/>
            <a:ext cx="30163" cy="50800"/>
            <a:chOff x="2843" y="1002"/>
            <a:chExt cx="19" cy="32"/>
          </a:xfrm>
        </p:grpSpPr>
        <p:sp>
          <p:nvSpPr>
            <p:cNvPr id="32" name="Line 238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33" name="Line 239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23" name="Group 240"/>
          <p:cNvGrpSpPr>
            <a:grpSpLocks/>
          </p:cNvGrpSpPr>
          <p:nvPr/>
        </p:nvGrpSpPr>
        <p:grpSpPr bwMode="auto">
          <a:xfrm>
            <a:off x="7192963" y="3721100"/>
            <a:ext cx="30163" cy="50800"/>
            <a:chOff x="2843" y="1002"/>
            <a:chExt cx="19" cy="32"/>
          </a:xfrm>
        </p:grpSpPr>
        <p:sp>
          <p:nvSpPr>
            <p:cNvPr id="30" name="Line 241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31" name="Line 242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24" name="Group 243"/>
          <p:cNvGrpSpPr>
            <a:grpSpLocks/>
          </p:cNvGrpSpPr>
          <p:nvPr/>
        </p:nvGrpSpPr>
        <p:grpSpPr bwMode="auto">
          <a:xfrm>
            <a:off x="7494588" y="3554413"/>
            <a:ext cx="30163" cy="50800"/>
            <a:chOff x="2843" y="1002"/>
            <a:chExt cx="19" cy="32"/>
          </a:xfrm>
        </p:grpSpPr>
        <p:sp>
          <p:nvSpPr>
            <p:cNvPr id="28" name="Line 244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9" name="Line 245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25" name="Group 246"/>
          <p:cNvGrpSpPr>
            <a:grpSpLocks/>
          </p:cNvGrpSpPr>
          <p:nvPr/>
        </p:nvGrpSpPr>
        <p:grpSpPr bwMode="auto">
          <a:xfrm>
            <a:off x="7499350" y="3724275"/>
            <a:ext cx="30163" cy="50800"/>
            <a:chOff x="2843" y="1002"/>
            <a:chExt cx="19" cy="32"/>
          </a:xfrm>
        </p:grpSpPr>
        <p:sp>
          <p:nvSpPr>
            <p:cNvPr id="26" name="Line 247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7" name="Line 248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37" name="Rectangle 295"/>
          <p:cNvSpPr>
            <a:spLocks noChangeArrowheads="1"/>
          </p:cNvSpPr>
          <p:nvPr/>
        </p:nvSpPr>
        <p:spPr bwMode="auto">
          <a:xfrm>
            <a:off x="6086475" y="2020888"/>
            <a:ext cx="1663700" cy="430213"/>
          </a:xfrm>
          <a:prstGeom prst="rect">
            <a:avLst/>
          </a:prstGeom>
          <a:noFill/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 b="1"/>
          </a:p>
        </p:txBody>
      </p:sp>
      <p:sp>
        <p:nvSpPr>
          <p:cNvPr id="38" name="Text Box 296"/>
          <p:cNvSpPr txBox="1">
            <a:spLocks noChangeArrowheads="1"/>
          </p:cNvSpPr>
          <p:nvPr/>
        </p:nvSpPr>
        <p:spPr bwMode="auto">
          <a:xfrm>
            <a:off x="6496050" y="2078038"/>
            <a:ext cx="598488" cy="274638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200" b="1"/>
              <a:t>ALM2</a:t>
            </a:r>
          </a:p>
        </p:txBody>
      </p:sp>
      <p:sp>
        <p:nvSpPr>
          <p:cNvPr id="39" name="Rectangle 297"/>
          <p:cNvSpPr>
            <a:spLocks noChangeArrowheads="1"/>
          </p:cNvSpPr>
          <p:nvPr/>
        </p:nvSpPr>
        <p:spPr bwMode="auto">
          <a:xfrm>
            <a:off x="7153275" y="2117725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40" name="Rectangle 298"/>
          <p:cNvSpPr>
            <a:spLocks noChangeArrowheads="1"/>
          </p:cNvSpPr>
          <p:nvPr/>
        </p:nvSpPr>
        <p:spPr bwMode="auto">
          <a:xfrm>
            <a:off x="7153275" y="2284413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" name="Rectangle 299"/>
          <p:cNvSpPr>
            <a:spLocks noChangeArrowheads="1"/>
          </p:cNvSpPr>
          <p:nvPr/>
        </p:nvSpPr>
        <p:spPr bwMode="auto">
          <a:xfrm>
            <a:off x="7453313" y="2117725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" name="Rectangle 300"/>
          <p:cNvSpPr>
            <a:spLocks noChangeArrowheads="1"/>
          </p:cNvSpPr>
          <p:nvPr/>
        </p:nvSpPr>
        <p:spPr bwMode="auto">
          <a:xfrm>
            <a:off x="7458075" y="2284413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3" name="Rectangle 301"/>
          <p:cNvSpPr>
            <a:spLocks noChangeArrowheads="1"/>
          </p:cNvSpPr>
          <p:nvPr/>
        </p:nvSpPr>
        <p:spPr bwMode="auto">
          <a:xfrm>
            <a:off x="6172200" y="2189163"/>
            <a:ext cx="212725" cy="107950"/>
          </a:xfrm>
          <a:prstGeom prst="rect">
            <a:avLst/>
          </a:prstGeom>
          <a:solidFill>
            <a:srgbClr val="3366CC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grpSp>
        <p:nvGrpSpPr>
          <p:cNvPr id="47" name="Group 305"/>
          <p:cNvGrpSpPr>
            <a:grpSpLocks/>
          </p:cNvGrpSpPr>
          <p:nvPr/>
        </p:nvGrpSpPr>
        <p:grpSpPr bwMode="auto">
          <a:xfrm>
            <a:off x="6170613" y="2230438"/>
            <a:ext cx="30163" cy="50800"/>
            <a:chOff x="2843" y="1002"/>
            <a:chExt cx="19" cy="32"/>
          </a:xfrm>
        </p:grpSpPr>
        <p:sp>
          <p:nvSpPr>
            <p:cNvPr id="60" name="Line 306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61" name="Line 307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48" name="Group 308"/>
          <p:cNvGrpSpPr>
            <a:grpSpLocks/>
          </p:cNvGrpSpPr>
          <p:nvPr/>
        </p:nvGrpSpPr>
        <p:grpSpPr bwMode="auto">
          <a:xfrm>
            <a:off x="7156450" y="2160588"/>
            <a:ext cx="30163" cy="50800"/>
            <a:chOff x="2843" y="1002"/>
            <a:chExt cx="19" cy="32"/>
          </a:xfrm>
        </p:grpSpPr>
        <p:sp>
          <p:nvSpPr>
            <p:cNvPr id="58" name="Line 309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9" name="Line 310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49" name="Group 311"/>
          <p:cNvGrpSpPr>
            <a:grpSpLocks/>
          </p:cNvGrpSpPr>
          <p:nvPr/>
        </p:nvGrpSpPr>
        <p:grpSpPr bwMode="auto">
          <a:xfrm>
            <a:off x="7151688" y="2324100"/>
            <a:ext cx="30163" cy="50800"/>
            <a:chOff x="2843" y="1002"/>
            <a:chExt cx="19" cy="32"/>
          </a:xfrm>
        </p:grpSpPr>
        <p:sp>
          <p:nvSpPr>
            <p:cNvPr id="56" name="Line 312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7" name="Line 313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50" name="Group 314"/>
          <p:cNvGrpSpPr>
            <a:grpSpLocks/>
          </p:cNvGrpSpPr>
          <p:nvPr/>
        </p:nvGrpSpPr>
        <p:grpSpPr bwMode="auto">
          <a:xfrm>
            <a:off x="7453313" y="2157413"/>
            <a:ext cx="30163" cy="50800"/>
            <a:chOff x="2843" y="1002"/>
            <a:chExt cx="19" cy="32"/>
          </a:xfrm>
        </p:grpSpPr>
        <p:sp>
          <p:nvSpPr>
            <p:cNvPr id="54" name="Line 315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5" name="Line 316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51" name="Group 317"/>
          <p:cNvGrpSpPr>
            <a:grpSpLocks/>
          </p:cNvGrpSpPr>
          <p:nvPr/>
        </p:nvGrpSpPr>
        <p:grpSpPr bwMode="auto">
          <a:xfrm>
            <a:off x="7458075" y="2327275"/>
            <a:ext cx="30163" cy="50800"/>
            <a:chOff x="2843" y="1002"/>
            <a:chExt cx="19" cy="32"/>
          </a:xfrm>
        </p:grpSpPr>
        <p:sp>
          <p:nvSpPr>
            <p:cNvPr id="52" name="Line 318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3" name="Line 319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63" name="Rectangle 321"/>
          <p:cNvSpPr>
            <a:spLocks noChangeArrowheads="1"/>
          </p:cNvSpPr>
          <p:nvPr/>
        </p:nvSpPr>
        <p:spPr bwMode="auto">
          <a:xfrm>
            <a:off x="6086475" y="1441451"/>
            <a:ext cx="1663700" cy="430213"/>
          </a:xfrm>
          <a:prstGeom prst="rect">
            <a:avLst/>
          </a:prstGeom>
          <a:noFill/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 b="1"/>
          </a:p>
        </p:txBody>
      </p:sp>
      <p:sp>
        <p:nvSpPr>
          <p:cNvPr id="64" name="Text Box 322"/>
          <p:cNvSpPr txBox="1">
            <a:spLocks noChangeArrowheads="1"/>
          </p:cNvSpPr>
          <p:nvPr/>
        </p:nvSpPr>
        <p:spPr bwMode="auto">
          <a:xfrm>
            <a:off x="6496050" y="1498601"/>
            <a:ext cx="598488" cy="274638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1200" b="1"/>
              <a:t>ALM1</a:t>
            </a:r>
          </a:p>
        </p:txBody>
      </p:sp>
      <p:sp>
        <p:nvSpPr>
          <p:cNvPr id="65" name="Rectangle 323"/>
          <p:cNvSpPr>
            <a:spLocks noChangeArrowheads="1"/>
          </p:cNvSpPr>
          <p:nvPr/>
        </p:nvSpPr>
        <p:spPr bwMode="auto">
          <a:xfrm>
            <a:off x="7153275" y="1538288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66" name="Rectangle 324"/>
          <p:cNvSpPr>
            <a:spLocks noChangeArrowheads="1"/>
          </p:cNvSpPr>
          <p:nvPr/>
        </p:nvSpPr>
        <p:spPr bwMode="auto">
          <a:xfrm>
            <a:off x="7153275" y="1704976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7" name="Rectangle 325"/>
          <p:cNvSpPr>
            <a:spLocks noChangeArrowheads="1"/>
          </p:cNvSpPr>
          <p:nvPr/>
        </p:nvSpPr>
        <p:spPr bwMode="auto">
          <a:xfrm>
            <a:off x="7453313" y="1538288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8" name="Rectangle 326"/>
          <p:cNvSpPr>
            <a:spLocks noChangeArrowheads="1"/>
          </p:cNvSpPr>
          <p:nvPr/>
        </p:nvSpPr>
        <p:spPr bwMode="auto">
          <a:xfrm>
            <a:off x="7458075" y="1704976"/>
            <a:ext cx="212725" cy="107950"/>
          </a:xfrm>
          <a:prstGeom prst="rect">
            <a:avLst/>
          </a:prstGeom>
          <a:solidFill>
            <a:srgbClr val="FFFF00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9" name="Rectangle 327"/>
          <p:cNvSpPr>
            <a:spLocks noChangeArrowheads="1"/>
          </p:cNvSpPr>
          <p:nvPr/>
        </p:nvSpPr>
        <p:spPr bwMode="auto">
          <a:xfrm>
            <a:off x="6172200" y="1609726"/>
            <a:ext cx="212725" cy="107950"/>
          </a:xfrm>
          <a:prstGeom prst="rect">
            <a:avLst/>
          </a:prstGeom>
          <a:solidFill>
            <a:srgbClr val="3366CC"/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70" name="Text Box 328"/>
          <p:cNvSpPr txBox="1">
            <a:spLocks noChangeArrowheads="1"/>
          </p:cNvSpPr>
          <p:nvPr/>
        </p:nvSpPr>
        <p:spPr bwMode="auto">
          <a:xfrm>
            <a:off x="6844875" y="1210465"/>
            <a:ext cx="838628" cy="307777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/>
              <a:t>Wr Data</a:t>
            </a:r>
          </a:p>
        </p:txBody>
      </p:sp>
      <p:sp>
        <p:nvSpPr>
          <p:cNvPr id="71" name="Text Box 329"/>
          <p:cNvSpPr txBox="1">
            <a:spLocks noChangeArrowheads="1"/>
          </p:cNvSpPr>
          <p:nvPr/>
        </p:nvSpPr>
        <p:spPr bwMode="auto">
          <a:xfrm>
            <a:off x="7339505" y="2517466"/>
            <a:ext cx="841897" cy="307777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/>
              <a:t>Rd Data</a:t>
            </a:r>
          </a:p>
        </p:txBody>
      </p:sp>
      <p:sp>
        <p:nvSpPr>
          <p:cNvPr id="72" name="Text Box 330"/>
          <p:cNvSpPr txBox="1">
            <a:spLocks noChangeArrowheads="1"/>
          </p:cNvSpPr>
          <p:nvPr/>
        </p:nvSpPr>
        <p:spPr bwMode="auto">
          <a:xfrm>
            <a:off x="5796789" y="2527680"/>
            <a:ext cx="923010" cy="338554"/>
          </a:xfrm>
          <a:prstGeom prst="rect">
            <a:avLst/>
          </a:prstGeom>
          <a:noFill/>
          <a:ln w="1778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/>
              <a:t>Wr Addr</a:t>
            </a:r>
          </a:p>
        </p:txBody>
      </p:sp>
      <p:grpSp>
        <p:nvGrpSpPr>
          <p:cNvPr id="73" name="Group 331"/>
          <p:cNvGrpSpPr>
            <a:grpSpLocks/>
          </p:cNvGrpSpPr>
          <p:nvPr/>
        </p:nvGrpSpPr>
        <p:grpSpPr bwMode="auto">
          <a:xfrm>
            <a:off x="6170613" y="1651001"/>
            <a:ext cx="30163" cy="50800"/>
            <a:chOff x="2843" y="1002"/>
            <a:chExt cx="19" cy="32"/>
          </a:xfrm>
        </p:grpSpPr>
        <p:sp>
          <p:nvSpPr>
            <p:cNvPr id="86" name="Line 332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7" name="Line 333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74" name="Group 334"/>
          <p:cNvGrpSpPr>
            <a:grpSpLocks/>
          </p:cNvGrpSpPr>
          <p:nvPr/>
        </p:nvGrpSpPr>
        <p:grpSpPr bwMode="auto">
          <a:xfrm>
            <a:off x="7156450" y="1581151"/>
            <a:ext cx="30163" cy="50800"/>
            <a:chOff x="2843" y="1002"/>
            <a:chExt cx="19" cy="32"/>
          </a:xfrm>
        </p:grpSpPr>
        <p:sp>
          <p:nvSpPr>
            <p:cNvPr id="84" name="Line 335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" name="Line 336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75" name="Group 337"/>
          <p:cNvGrpSpPr>
            <a:grpSpLocks/>
          </p:cNvGrpSpPr>
          <p:nvPr/>
        </p:nvGrpSpPr>
        <p:grpSpPr bwMode="auto">
          <a:xfrm>
            <a:off x="7151688" y="1744663"/>
            <a:ext cx="30163" cy="50800"/>
            <a:chOff x="2843" y="1002"/>
            <a:chExt cx="19" cy="32"/>
          </a:xfrm>
        </p:grpSpPr>
        <p:sp>
          <p:nvSpPr>
            <p:cNvPr id="82" name="Line 338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3" name="Line 339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76" name="Group 340"/>
          <p:cNvGrpSpPr>
            <a:grpSpLocks/>
          </p:cNvGrpSpPr>
          <p:nvPr/>
        </p:nvGrpSpPr>
        <p:grpSpPr bwMode="auto">
          <a:xfrm>
            <a:off x="7453313" y="1577976"/>
            <a:ext cx="30163" cy="50800"/>
            <a:chOff x="2843" y="1002"/>
            <a:chExt cx="19" cy="32"/>
          </a:xfrm>
        </p:grpSpPr>
        <p:sp>
          <p:nvSpPr>
            <p:cNvPr id="80" name="Line 341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1" name="Line 342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grpSp>
        <p:nvGrpSpPr>
          <p:cNvPr id="77" name="Group 343"/>
          <p:cNvGrpSpPr>
            <a:grpSpLocks/>
          </p:cNvGrpSpPr>
          <p:nvPr/>
        </p:nvGrpSpPr>
        <p:grpSpPr bwMode="auto">
          <a:xfrm>
            <a:off x="7458075" y="1747838"/>
            <a:ext cx="30163" cy="50800"/>
            <a:chOff x="2843" y="1002"/>
            <a:chExt cx="19" cy="32"/>
          </a:xfrm>
        </p:grpSpPr>
        <p:sp>
          <p:nvSpPr>
            <p:cNvPr id="78" name="Line 344"/>
            <p:cNvSpPr>
              <a:spLocks noChangeShapeType="1"/>
            </p:cNvSpPr>
            <p:nvPr/>
          </p:nvSpPr>
          <p:spPr bwMode="auto">
            <a:xfrm>
              <a:off x="2844" y="1002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9" name="Line 345"/>
            <p:cNvSpPr>
              <a:spLocks noChangeShapeType="1"/>
            </p:cNvSpPr>
            <p:nvPr/>
          </p:nvSpPr>
          <p:spPr bwMode="auto">
            <a:xfrm flipH="1">
              <a:off x="2843" y="1019"/>
              <a:ext cx="18" cy="15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413911" y="4192186"/>
            <a:ext cx="35036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400"/>
              </a:spcAft>
              <a:buClr>
                <a:srgbClr val="003399"/>
              </a:buClr>
              <a:buSzPct val="7500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Memory mode: 5 registers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1"/>
                </a:solidFill>
              </a:rPr>
              <a:t>Re-uses 4 ALM registers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Adds extra register for write address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Easier timing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5420" name="Freeform 156"/>
          <p:cNvSpPr>
            <a:spLocks noEditPoints="1"/>
          </p:cNvSpPr>
          <p:nvPr/>
        </p:nvSpPr>
        <p:spPr bwMode="auto">
          <a:xfrm>
            <a:off x="4652963" y="1430804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7" y="12"/>
              </a:cxn>
              <a:cxn ang="0">
                <a:pos x="287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7" y="12"/>
                </a:lnTo>
                <a:lnTo>
                  <a:pt x="28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1" name="Freeform 157"/>
          <p:cNvSpPr>
            <a:spLocks noEditPoints="1"/>
          </p:cNvSpPr>
          <p:nvPr/>
        </p:nvSpPr>
        <p:spPr bwMode="auto">
          <a:xfrm>
            <a:off x="3775076" y="1426042"/>
            <a:ext cx="1398588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4"/>
              </a:cxn>
              <a:cxn ang="0">
                <a:pos x="100" y="1384"/>
              </a:cxn>
              <a:cxn ang="0">
                <a:pos x="3117" y="1384"/>
              </a:cxn>
              <a:cxn ang="0">
                <a:pos x="3117" y="1484"/>
              </a:cxn>
              <a:cxn ang="0">
                <a:pos x="100" y="1484"/>
              </a:cxn>
              <a:cxn ang="0">
                <a:pos x="50" y="143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7" y="1334"/>
              </a:cxn>
              <a:cxn ang="0">
                <a:pos x="3267" y="1434"/>
              </a:cxn>
              <a:cxn ang="0">
                <a:pos x="3067" y="1534"/>
              </a:cxn>
              <a:cxn ang="0">
                <a:pos x="3067" y="1334"/>
              </a:cxn>
            </a:cxnLst>
            <a:rect l="0" t="0" r="r" b="b"/>
            <a:pathLst>
              <a:path w="3267" h="1534">
                <a:moveTo>
                  <a:pt x="150" y="100"/>
                </a:moveTo>
                <a:lnTo>
                  <a:pt x="150" y="1434"/>
                </a:lnTo>
                <a:lnTo>
                  <a:pt x="100" y="1384"/>
                </a:lnTo>
                <a:lnTo>
                  <a:pt x="3117" y="1384"/>
                </a:lnTo>
                <a:lnTo>
                  <a:pt x="3117" y="1484"/>
                </a:lnTo>
                <a:lnTo>
                  <a:pt x="100" y="1484"/>
                </a:lnTo>
                <a:cubicBezTo>
                  <a:pt x="73" y="1484"/>
                  <a:pt x="50" y="1461"/>
                  <a:pt x="50" y="143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3067" y="1334"/>
                </a:moveTo>
                <a:lnTo>
                  <a:pt x="3267" y="1434"/>
                </a:lnTo>
                <a:lnTo>
                  <a:pt x="3067" y="1534"/>
                </a:lnTo>
                <a:lnTo>
                  <a:pt x="3067" y="133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2" name="Rectangle 158"/>
          <p:cNvSpPr>
            <a:spLocks noChangeArrowheads="1"/>
          </p:cNvSpPr>
          <p:nvPr/>
        </p:nvSpPr>
        <p:spPr bwMode="auto">
          <a:xfrm>
            <a:off x="4116388" y="1362542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3" name="Rectangle 159"/>
          <p:cNvSpPr>
            <a:spLocks noChangeArrowheads="1"/>
          </p:cNvSpPr>
          <p:nvPr/>
        </p:nvSpPr>
        <p:spPr bwMode="auto">
          <a:xfrm>
            <a:off x="4241801" y="1545104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24" name="Freeform 160"/>
          <p:cNvSpPr>
            <a:spLocks/>
          </p:cNvSpPr>
          <p:nvPr/>
        </p:nvSpPr>
        <p:spPr bwMode="auto">
          <a:xfrm>
            <a:off x="4127501" y="1664167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1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5" name="Freeform 161"/>
          <p:cNvSpPr>
            <a:spLocks noEditPoints="1"/>
          </p:cNvSpPr>
          <p:nvPr/>
        </p:nvSpPr>
        <p:spPr bwMode="auto">
          <a:xfrm>
            <a:off x="3629026" y="1421279"/>
            <a:ext cx="4841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1" y="0"/>
              </a:cxn>
              <a:cxn ang="0">
                <a:pos x="305" y="24"/>
              </a:cxn>
              <a:cxn ang="0">
                <a:pos x="251" y="48"/>
              </a:cxn>
              <a:cxn ang="0">
                <a:pos x="251" y="0"/>
              </a:cxn>
            </a:cxnLst>
            <a:rect l="0" t="0" r="r" b="b"/>
            <a:pathLst>
              <a:path w="305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1" y="0"/>
                </a:moveTo>
                <a:lnTo>
                  <a:pt x="305" y="24"/>
                </a:lnTo>
                <a:lnTo>
                  <a:pt x="251" y="48"/>
                </a:lnTo>
                <a:lnTo>
                  <a:pt x="25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6" name="Freeform 162"/>
          <p:cNvSpPr>
            <a:spLocks noEditPoints="1"/>
          </p:cNvSpPr>
          <p:nvPr/>
        </p:nvSpPr>
        <p:spPr bwMode="auto">
          <a:xfrm>
            <a:off x="2047876" y="1978492"/>
            <a:ext cx="296863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7" y="12"/>
              </a:cxn>
              <a:cxn ang="0">
                <a:pos x="147" y="36"/>
              </a:cxn>
              <a:cxn ang="0">
                <a:pos x="0" y="36"/>
              </a:cxn>
              <a:cxn ang="0">
                <a:pos x="0" y="12"/>
              </a:cxn>
              <a:cxn ang="0">
                <a:pos x="134" y="0"/>
              </a:cxn>
              <a:cxn ang="0">
                <a:pos x="187" y="24"/>
              </a:cxn>
              <a:cxn ang="0">
                <a:pos x="134" y="47"/>
              </a:cxn>
              <a:cxn ang="0">
                <a:pos x="134" y="0"/>
              </a:cxn>
            </a:cxnLst>
            <a:rect l="0" t="0" r="r" b="b"/>
            <a:pathLst>
              <a:path w="187" h="47">
                <a:moveTo>
                  <a:pt x="0" y="12"/>
                </a:moveTo>
                <a:lnTo>
                  <a:pt x="147" y="12"/>
                </a:lnTo>
                <a:lnTo>
                  <a:pt x="14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134" y="0"/>
                </a:moveTo>
                <a:lnTo>
                  <a:pt x="187" y="24"/>
                </a:lnTo>
                <a:lnTo>
                  <a:pt x="134" y="47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27" name="Freeform 163"/>
          <p:cNvSpPr>
            <a:spLocks noEditPoints="1"/>
          </p:cNvSpPr>
          <p:nvPr/>
        </p:nvSpPr>
        <p:spPr bwMode="auto">
          <a:xfrm>
            <a:off x="2052638" y="3351679"/>
            <a:ext cx="268288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9" y="12"/>
              </a:cxn>
              <a:cxn ang="0">
                <a:pos x="129" y="35"/>
              </a:cxn>
              <a:cxn ang="0">
                <a:pos x="0" y="35"/>
              </a:cxn>
              <a:cxn ang="0">
                <a:pos x="0" y="12"/>
              </a:cxn>
              <a:cxn ang="0">
                <a:pos x="115" y="0"/>
              </a:cxn>
              <a:cxn ang="0">
                <a:pos x="169" y="24"/>
              </a:cxn>
              <a:cxn ang="0">
                <a:pos x="115" y="47"/>
              </a:cxn>
              <a:cxn ang="0">
                <a:pos x="115" y="0"/>
              </a:cxn>
            </a:cxnLst>
            <a:rect l="0" t="0" r="r" b="b"/>
            <a:pathLst>
              <a:path w="169" h="47">
                <a:moveTo>
                  <a:pt x="0" y="12"/>
                </a:moveTo>
                <a:lnTo>
                  <a:pt x="129" y="12"/>
                </a:lnTo>
                <a:lnTo>
                  <a:pt x="129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115" y="0"/>
                </a:moveTo>
                <a:lnTo>
                  <a:pt x="169" y="24"/>
                </a:lnTo>
                <a:lnTo>
                  <a:pt x="115" y="4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5436" name="Group 172"/>
          <p:cNvGrpSpPr>
            <a:grpSpLocks/>
          </p:cNvGrpSpPr>
          <p:nvPr/>
        </p:nvGrpSpPr>
        <p:grpSpPr bwMode="auto">
          <a:xfrm>
            <a:off x="209551" y="1603842"/>
            <a:ext cx="703263" cy="2182813"/>
            <a:chOff x="132" y="1459"/>
            <a:chExt cx="443" cy="1375"/>
          </a:xfrm>
        </p:grpSpPr>
        <p:sp>
          <p:nvSpPr>
            <p:cNvPr id="395428" name="Freeform 164"/>
            <p:cNvSpPr>
              <a:spLocks noEditPoints="1"/>
            </p:cNvSpPr>
            <p:nvPr/>
          </p:nvSpPr>
          <p:spPr bwMode="auto">
            <a:xfrm>
              <a:off x="132" y="1459"/>
              <a:ext cx="443" cy="4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02" y="11"/>
                </a:cxn>
                <a:cxn ang="0">
                  <a:pos x="402" y="35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389" y="0"/>
                </a:cxn>
                <a:cxn ang="0">
                  <a:pos x="443" y="23"/>
                </a:cxn>
                <a:cxn ang="0">
                  <a:pos x="389" y="47"/>
                </a:cxn>
                <a:cxn ang="0">
                  <a:pos x="389" y="0"/>
                </a:cxn>
              </a:cxnLst>
              <a:rect l="0" t="0" r="r" b="b"/>
              <a:pathLst>
                <a:path w="443" h="47">
                  <a:moveTo>
                    <a:pt x="0" y="11"/>
                  </a:moveTo>
                  <a:lnTo>
                    <a:pt x="402" y="11"/>
                  </a:lnTo>
                  <a:lnTo>
                    <a:pt x="402" y="35"/>
                  </a:lnTo>
                  <a:lnTo>
                    <a:pt x="0" y="35"/>
                  </a:lnTo>
                  <a:lnTo>
                    <a:pt x="0" y="11"/>
                  </a:lnTo>
                  <a:close/>
                  <a:moveTo>
                    <a:pt x="389" y="0"/>
                  </a:moveTo>
                  <a:lnTo>
                    <a:pt x="443" y="23"/>
                  </a:lnTo>
                  <a:lnTo>
                    <a:pt x="389" y="4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29" name="Freeform 165"/>
            <p:cNvSpPr>
              <a:spLocks noEditPoints="1"/>
            </p:cNvSpPr>
            <p:nvPr/>
          </p:nvSpPr>
          <p:spPr bwMode="auto">
            <a:xfrm>
              <a:off x="132" y="1648"/>
              <a:ext cx="443" cy="4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4"/>
                </a:cxn>
                <a:cxn ang="0">
                  <a:pos x="389" y="48"/>
                </a:cxn>
                <a:cxn ang="0">
                  <a:pos x="389" y="0"/>
                </a:cxn>
              </a:cxnLst>
              <a:rect l="0" t="0" r="r" b="b"/>
              <a:pathLst>
                <a:path w="443" h="48">
                  <a:moveTo>
                    <a:pt x="0" y="12"/>
                  </a:moveTo>
                  <a:lnTo>
                    <a:pt x="402" y="12"/>
                  </a:lnTo>
                  <a:lnTo>
                    <a:pt x="402" y="36"/>
                  </a:lnTo>
                  <a:lnTo>
                    <a:pt x="0" y="36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4"/>
                  </a:lnTo>
                  <a:lnTo>
                    <a:pt x="389" y="4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0" name="Freeform 166"/>
            <p:cNvSpPr>
              <a:spLocks noEditPoints="1"/>
            </p:cNvSpPr>
            <p:nvPr/>
          </p:nvSpPr>
          <p:spPr bwMode="auto">
            <a:xfrm>
              <a:off x="132" y="1838"/>
              <a:ext cx="443" cy="4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4"/>
                </a:cxn>
                <a:cxn ang="0">
                  <a:pos x="389" y="48"/>
                </a:cxn>
                <a:cxn ang="0">
                  <a:pos x="389" y="0"/>
                </a:cxn>
              </a:cxnLst>
              <a:rect l="0" t="0" r="r" b="b"/>
              <a:pathLst>
                <a:path w="443" h="48">
                  <a:moveTo>
                    <a:pt x="0" y="12"/>
                  </a:moveTo>
                  <a:lnTo>
                    <a:pt x="402" y="12"/>
                  </a:lnTo>
                  <a:lnTo>
                    <a:pt x="402" y="36"/>
                  </a:lnTo>
                  <a:lnTo>
                    <a:pt x="0" y="36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4"/>
                  </a:lnTo>
                  <a:lnTo>
                    <a:pt x="389" y="4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1" name="Freeform 167"/>
            <p:cNvSpPr>
              <a:spLocks noEditPoints="1"/>
            </p:cNvSpPr>
            <p:nvPr/>
          </p:nvSpPr>
          <p:spPr bwMode="auto">
            <a:xfrm>
              <a:off x="132" y="2028"/>
              <a:ext cx="443" cy="4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5"/>
                </a:cxn>
                <a:cxn ang="0">
                  <a:pos x="0" y="35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3"/>
                </a:cxn>
                <a:cxn ang="0">
                  <a:pos x="389" y="47"/>
                </a:cxn>
                <a:cxn ang="0">
                  <a:pos x="389" y="0"/>
                </a:cxn>
              </a:cxnLst>
              <a:rect l="0" t="0" r="r" b="b"/>
              <a:pathLst>
                <a:path w="443" h="47">
                  <a:moveTo>
                    <a:pt x="0" y="12"/>
                  </a:moveTo>
                  <a:lnTo>
                    <a:pt x="402" y="12"/>
                  </a:lnTo>
                  <a:lnTo>
                    <a:pt x="402" y="35"/>
                  </a:lnTo>
                  <a:lnTo>
                    <a:pt x="0" y="35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3"/>
                  </a:lnTo>
                  <a:lnTo>
                    <a:pt x="389" y="4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2" name="Freeform 168"/>
            <p:cNvSpPr>
              <a:spLocks noEditPoints="1"/>
            </p:cNvSpPr>
            <p:nvPr/>
          </p:nvSpPr>
          <p:spPr bwMode="auto">
            <a:xfrm>
              <a:off x="132" y="2217"/>
              <a:ext cx="443" cy="4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4"/>
                </a:cxn>
                <a:cxn ang="0">
                  <a:pos x="389" y="48"/>
                </a:cxn>
                <a:cxn ang="0">
                  <a:pos x="389" y="0"/>
                </a:cxn>
              </a:cxnLst>
              <a:rect l="0" t="0" r="r" b="b"/>
              <a:pathLst>
                <a:path w="443" h="48">
                  <a:moveTo>
                    <a:pt x="0" y="12"/>
                  </a:moveTo>
                  <a:lnTo>
                    <a:pt x="402" y="12"/>
                  </a:lnTo>
                  <a:lnTo>
                    <a:pt x="402" y="36"/>
                  </a:lnTo>
                  <a:lnTo>
                    <a:pt x="0" y="36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4"/>
                  </a:lnTo>
                  <a:lnTo>
                    <a:pt x="389" y="4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3" name="Freeform 169"/>
            <p:cNvSpPr>
              <a:spLocks noEditPoints="1"/>
            </p:cNvSpPr>
            <p:nvPr/>
          </p:nvSpPr>
          <p:spPr bwMode="auto">
            <a:xfrm>
              <a:off x="132" y="2407"/>
              <a:ext cx="443" cy="4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4"/>
                </a:cxn>
                <a:cxn ang="0">
                  <a:pos x="389" y="48"/>
                </a:cxn>
                <a:cxn ang="0">
                  <a:pos x="389" y="0"/>
                </a:cxn>
              </a:cxnLst>
              <a:rect l="0" t="0" r="r" b="b"/>
              <a:pathLst>
                <a:path w="443" h="48">
                  <a:moveTo>
                    <a:pt x="0" y="12"/>
                  </a:moveTo>
                  <a:lnTo>
                    <a:pt x="402" y="12"/>
                  </a:lnTo>
                  <a:lnTo>
                    <a:pt x="402" y="36"/>
                  </a:lnTo>
                  <a:lnTo>
                    <a:pt x="0" y="36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4"/>
                  </a:lnTo>
                  <a:lnTo>
                    <a:pt x="389" y="4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4" name="Freeform 170"/>
            <p:cNvSpPr>
              <a:spLocks noEditPoints="1"/>
            </p:cNvSpPr>
            <p:nvPr/>
          </p:nvSpPr>
          <p:spPr bwMode="auto">
            <a:xfrm>
              <a:off x="132" y="2597"/>
              <a:ext cx="443" cy="4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2" y="12"/>
                </a:cxn>
                <a:cxn ang="0">
                  <a:pos x="402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389" y="0"/>
                </a:cxn>
                <a:cxn ang="0">
                  <a:pos x="443" y="24"/>
                </a:cxn>
                <a:cxn ang="0">
                  <a:pos x="389" y="48"/>
                </a:cxn>
                <a:cxn ang="0">
                  <a:pos x="389" y="0"/>
                </a:cxn>
              </a:cxnLst>
              <a:rect l="0" t="0" r="r" b="b"/>
              <a:pathLst>
                <a:path w="443" h="48">
                  <a:moveTo>
                    <a:pt x="0" y="12"/>
                  </a:moveTo>
                  <a:lnTo>
                    <a:pt x="402" y="12"/>
                  </a:lnTo>
                  <a:lnTo>
                    <a:pt x="402" y="36"/>
                  </a:lnTo>
                  <a:lnTo>
                    <a:pt x="0" y="36"/>
                  </a:lnTo>
                  <a:lnTo>
                    <a:pt x="0" y="12"/>
                  </a:lnTo>
                  <a:close/>
                  <a:moveTo>
                    <a:pt x="389" y="0"/>
                  </a:moveTo>
                  <a:lnTo>
                    <a:pt x="443" y="24"/>
                  </a:lnTo>
                  <a:lnTo>
                    <a:pt x="389" y="4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35" name="Freeform 171"/>
            <p:cNvSpPr>
              <a:spLocks noEditPoints="1"/>
            </p:cNvSpPr>
            <p:nvPr/>
          </p:nvSpPr>
          <p:spPr bwMode="auto">
            <a:xfrm>
              <a:off x="132" y="2787"/>
              <a:ext cx="443" cy="4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02" y="11"/>
                </a:cxn>
                <a:cxn ang="0">
                  <a:pos x="402" y="35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389" y="0"/>
                </a:cxn>
                <a:cxn ang="0">
                  <a:pos x="443" y="23"/>
                </a:cxn>
                <a:cxn ang="0">
                  <a:pos x="389" y="47"/>
                </a:cxn>
                <a:cxn ang="0">
                  <a:pos x="389" y="0"/>
                </a:cxn>
              </a:cxnLst>
              <a:rect l="0" t="0" r="r" b="b"/>
              <a:pathLst>
                <a:path w="443" h="47">
                  <a:moveTo>
                    <a:pt x="0" y="11"/>
                  </a:moveTo>
                  <a:lnTo>
                    <a:pt x="402" y="11"/>
                  </a:lnTo>
                  <a:lnTo>
                    <a:pt x="402" y="35"/>
                  </a:lnTo>
                  <a:lnTo>
                    <a:pt x="0" y="35"/>
                  </a:lnTo>
                  <a:lnTo>
                    <a:pt x="0" y="11"/>
                  </a:lnTo>
                  <a:close/>
                  <a:moveTo>
                    <a:pt x="389" y="0"/>
                  </a:moveTo>
                  <a:lnTo>
                    <a:pt x="443" y="23"/>
                  </a:lnTo>
                  <a:lnTo>
                    <a:pt x="389" y="4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5437" name="Freeform 173"/>
          <p:cNvSpPr>
            <a:spLocks noEditPoints="1"/>
          </p:cNvSpPr>
          <p:nvPr/>
        </p:nvSpPr>
        <p:spPr bwMode="auto">
          <a:xfrm>
            <a:off x="2052638" y="1440329"/>
            <a:ext cx="14525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74" y="12"/>
              </a:cxn>
              <a:cxn ang="0">
                <a:pos x="874" y="36"/>
              </a:cxn>
              <a:cxn ang="0">
                <a:pos x="0" y="36"/>
              </a:cxn>
              <a:cxn ang="0">
                <a:pos x="0" y="12"/>
              </a:cxn>
              <a:cxn ang="0">
                <a:pos x="861" y="0"/>
              </a:cxn>
              <a:cxn ang="0">
                <a:pos x="915" y="24"/>
              </a:cxn>
              <a:cxn ang="0">
                <a:pos x="861" y="48"/>
              </a:cxn>
              <a:cxn ang="0">
                <a:pos x="861" y="0"/>
              </a:cxn>
            </a:cxnLst>
            <a:rect l="0" t="0" r="r" b="b"/>
            <a:pathLst>
              <a:path w="915" h="48">
                <a:moveTo>
                  <a:pt x="0" y="12"/>
                </a:moveTo>
                <a:lnTo>
                  <a:pt x="874" y="12"/>
                </a:lnTo>
                <a:lnTo>
                  <a:pt x="874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861" y="0"/>
                </a:moveTo>
                <a:lnTo>
                  <a:pt x="915" y="24"/>
                </a:lnTo>
                <a:lnTo>
                  <a:pt x="861" y="48"/>
                </a:lnTo>
                <a:lnTo>
                  <a:pt x="86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38" name="Freeform 174"/>
          <p:cNvSpPr>
            <a:spLocks noEditPoints="1"/>
          </p:cNvSpPr>
          <p:nvPr/>
        </p:nvSpPr>
        <p:spPr bwMode="auto">
          <a:xfrm>
            <a:off x="2751138" y="2027704"/>
            <a:ext cx="7635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40" y="12"/>
              </a:cxn>
              <a:cxn ang="0">
                <a:pos x="440" y="36"/>
              </a:cxn>
              <a:cxn ang="0">
                <a:pos x="0" y="36"/>
              </a:cxn>
              <a:cxn ang="0">
                <a:pos x="0" y="12"/>
              </a:cxn>
              <a:cxn ang="0">
                <a:pos x="427" y="0"/>
              </a:cxn>
              <a:cxn ang="0">
                <a:pos x="481" y="24"/>
              </a:cxn>
              <a:cxn ang="0">
                <a:pos x="427" y="48"/>
              </a:cxn>
              <a:cxn ang="0">
                <a:pos x="427" y="0"/>
              </a:cxn>
            </a:cxnLst>
            <a:rect l="0" t="0" r="r" b="b"/>
            <a:pathLst>
              <a:path w="481" h="48">
                <a:moveTo>
                  <a:pt x="0" y="12"/>
                </a:moveTo>
                <a:lnTo>
                  <a:pt x="440" y="12"/>
                </a:lnTo>
                <a:lnTo>
                  <a:pt x="440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427" y="0"/>
                </a:moveTo>
                <a:lnTo>
                  <a:pt x="481" y="24"/>
                </a:lnTo>
                <a:lnTo>
                  <a:pt x="427" y="48"/>
                </a:lnTo>
                <a:lnTo>
                  <a:pt x="427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39" name="Rectangle 175"/>
          <p:cNvSpPr>
            <a:spLocks noChangeArrowheads="1"/>
          </p:cNvSpPr>
          <p:nvPr/>
        </p:nvSpPr>
        <p:spPr bwMode="auto">
          <a:xfrm>
            <a:off x="2347913" y="1710204"/>
            <a:ext cx="614363" cy="533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40" name="Rectangle 176"/>
          <p:cNvSpPr>
            <a:spLocks noChangeArrowheads="1"/>
          </p:cNvSpPr>
          <p:nvPr/>
        </p:nvSpPr>
        <p:spPr bwMode="auto">
          <a:xfrm>
            <a:off x="2490788" y="1787992"/>
            <a:ext cx="444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Full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41" name="Rectangle 177"/>
          <p:cNvSpPr>
            <a:spLocks noChangeArrowheads="1"/>
          </p:cNvSpPr>
          <p:nvPr/>
        </p:nvSpPr>
        <p:spPr bwMode="auto">
          <a:xfrm>
            <a:off x="2381251" y="1988017"/>
            <a:ext cx="6715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42" name="Freeform 178"/>
          <p:cNvSpPr>
            <a:spLocks/>
          </p:cNvSpPr>
          <p:nvPr/>
        </p:nvSpPr>
        <p:spPr bwMode="auto">
          <a:xfrm>
            <a:off x="3514726" y="1273642"/>
            <a:ext cx="152400" cy="628650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96" y="297"/>
              </a:cxn>
              <a:cxn ang="0">
                <a:pos x="96" y="99"/>
              </a:cxn>
              <a:cxn ang="0">
                <a:pos x="0" y="0"/>
              </a:cxn>
              <a:cxn ang="0">
                <a:pos x="0" y="396"/>
              </a:cxn>
            </a:cxnLst>
            <a:rect l="0" t="0" r="r" b="b"/>
            <a:pathLst>
              <a:path w="96" h="396">
                <a:moveTo>
                  <a:pt x="0" y="396"/>
                </a:moveTo>
                <a:lnTo>
                  <a:pt x="96" y="297"/>
                </a:lnTo>
                <a:lnTo>
                  <a:pt x="96" y="99"/>
                </a:lnTo>
                <a:lnTo>
                  <a:pt x="0" y="0"/>
                </a:lnTo>
                <a:lnTo>
                  <a:pt x="0" y="39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43" name="Freeform 179"/>
          <p:cNvSpPr>
            <a:spLocks noEditPoints="1"/>
          </p:cNvSpPr>
          <p:nvPr/>
        </p:nvSpPr>
        <p:spPr bwMode="auto">
          <a:xfrm>
            <a:off x="2571751" y="2230904"/>
            <a:ext cx="85725" cy="84613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0" y="497"/>
              </a:cxn>
              <a:cxn ang="0">
                <a:pos x="13" y="497"/>
              </a:cxn>
              <a:cxn ang="0">
                <a:pos x="16" y="0"/>
              </a:cxn>
              <a:cxn ang="0">
                <a:pos x="43" y="0"/>
              </a:cxn>
              <a:cxn ang="0">
                <a:pos x="54" y="486"/>
              </a:cxn>
              <a:cxn ang="0">
                <a:pos x="26" y="533"/>
              </a:cxn>
              <a:cxn ang="0">
                <a:pos x="0" y="485"/>
              </a:cxn>
              <a:cxn ang="0">
                <a:pos x="54" y="486"/>
              </a:cxn>
            </a:cxnLst>
            <a:rect l="0" t="0" r="r" b="b"/>
            <a:pathLst>
              <a:path w="54" h="533">
                <a:moveTo>
                  <a:pt x="43" y="0"/>
                </a:moveTo>
                <a:lnTo>
                  <a:pt x="40" y="497"/>
                </a:lnTo>
                <a:lnTo>
                  <a:pt x="13" y="497"/>
                </a:lnTo>
                <a:lnTo>
                  <a:pt x="16" y="0"/>
                </a:lnTo>
                <a:lnTo>
                  <a:pt x="43" y="0"/>
                </a:lnTo>
                <a:close/>
                <a:moveTo>
                  <a:pt x="54" y="486"/>
                </a:moveTo>
                <a:lnTo>
                  <a:pt x="26" y="533"/>
                </a:lnTo>
                <a:lnTo>
                  <a:pt x="0" y="485"/>
                </a:lnTo>
                <a:lnTo>
                  <a:pt x="54" y="48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44" name="Freeform 180"/>
          <p:cNvSpPr>
            <a:spLocks noEditPoints="1"/>
          </p:cNvSpPr>
          <p:nvPr/>
        </p:nvSpPr>
        <p:spPr bwMode="auto">
          <a:xfrm>
            <a:off x="2579688" y="1049804"/>
            <a:ext cx="85725" cy="6477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1" y="372"/>
              </a:cxn>
              <a:cxn ang="0">
                <a:pos x="14" y="372"/>
              </a:cxn>
              <a:cxn ang="0">
                <a:pos x="12" y="0"/>
              </a:cxn>
              <a:cxn ang="0">
                <a:pos x="39" y="0"/>
              </a:cxn>
              <a:cxn ang="0">
                <a:pos x="54" y="360"/>
              </a:cxn>
              <a:cxn ang="0">
                <a:pos x="28" y="408"/>
              </a:cxn>
              <a:cxn ang="0">
                <a:pos x="0" y="360"/>
              </a:cxn>
              <a:cxn ang="0">
                <a:pos x="54" y="360"/>
              </a:cxn>
            </a:cxnLst>
            <a:rect l="0" t="0" r="r" b="b"/>
            <a:pathLst>
              <a:path w="54" h="408">
                <a:moveTo>
                  <a:pt x="39" y="0"/>
                </a:moveTo>
                <a:lnTo>
                  <a:pt x="41" y="372"/>
                </a:lnTo>
                <a:lnTo>
                  <a:pt x="14" y="372"/>
                </a:lnTo>
                <a:lnTo>
                  <a:pt x="12" y="0"/>
                </a:lnTo>
                <a:lnTo>
                  <a:pt x="39" y="0"/>
                </a:lnTo>
                <a:close/>
                <a:moveTo>
                  <a:pt x="54" y="360"/>
                </a:moveTo>
                <a:lnTo>
                  <a:pt x="28" y="408"/>
                </a:lnTo>
                <a:lnTo>
                  <a:pt x="0" y="360"/>
                </a:lnTo>
                <a:lnTo>
                  <a:pt x="54" y="36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45" name="Freeform 181"/>
          <p:cNvSpPr>
            <a:spLocks noEditPoints="1"/>
          </p:cNvSpPr>
          <p:nvPr/>
        </p:nvSpPr>
        <p:spPr bwMode="auto">
          <a:xfrm>
            <a:off x="2890838" y="3496142"/>
            <a:ext cx="85725" cy="8445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496"/>
              </a:cxn>
              <a:cxn ang="0">
                <a:pos x="14" y="496"/>
              </a:cxn>
              <a:cxn ang="0">
                <a:pos x="14" y="0"/>
              </a:cxn>
              <a:cxn ang="0">
                <a:pos x="41" y="0"/>
              </a:cxn>
              <a:cxn ang="0">
                <a:pos x="54" y="484"/>
              </a:cxn>
              <a:cxn ang="0">
                <a:pos x="27" y="532"/>
              </a:cxn>
              <a:cxn ang="0">
                <a:pos x="0" y="484"/>
              </a:cxn>
              <a:cxn ang="0">
                <a:pos x="54" y="484"/>
              </a:cxn>
            </a:cxnLst>
            <a:rect l="0" t="0" r="r" b="b"/>
            <a:pathLst>
              <a:path w="54" h="532">
                <a:moveTo>
                  <a:pt x="41" y="0"/>
                </a:moveTo>
                <a:lnTo>
                  <a:pt x="41" y="496"/>
                </a:lnTo>
                <a:lnTo>
                  <a:pt x="14" y="496"/>
                </a:lnTo>
                <a:lnTo>
                  <a:pt x="14" y="0"/>
                </a:lnTo>
                <a:lnTo>
                  <a:pt x="41" y="0"/>
                </a:lnTo>
                <a:close/>
                <a:moveTo>
                  <a:pt x="54" y="484"/>
                </a:moveTo>
                <a:lnTo>
                  <a:pt x="27" y="532"/>
                </a:lnTo>
                <a:lnTo>
                  <a:pt x="0" y="484"/>
                </a:lnTo>
                <a:lnTo>
                  <a:pt x="54" y="48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54" name="Rectangle 190"/>
          <p:cNvSpPr>
            <a:spLocks noChangeArrowheads="1"/>
          </p:cNvSpPr>
          <p:nvPr/>
        </p:nvSpPr>
        <p:spPr bwMode="auto">
          <a:xfrm>
            <a:off x="546101" y="1218079"/>
            <a:ext cx="4332288" cy="2974975"/>
          </a:xfrm>
          <a:prstGeom prst="rect">
            <a:avLst/>
          </a:prstGeom>
          <a:noFill/>
          <a:ln w="27" cap="rnd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55" name="Rectangle 191"/>
          <p:cNvSpPr>
            <a:spLocks noChangeArrowheads="1"/>
          </p:cNvSpPr>
          <p:nvPr/>
        </p:nvSpPr>
        <p:spPr bwMode="auto">
          <a:xfrm>
            <a:off x="965201" y="1391117"/>
            <a:ext cx="1101725" cy="2579688"/>
          </a:xfrm>
          <a:prstGeom prst="rect">
            <a:avLst/>
          </a:prstGeom>
          <a:solidFill>
            <a:srgbClr val="0026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56" name="Rectangle 192"/>
          <p:cNvSpPr>
            <a:spLocks noChangeArrowheads="1"/>
          </p:cNvSpPr>
          <p:nvPr/>
        </p:nvSpPr>
        <p:spPr bwMode="auto">
          <a:xfrm>
            <a:off x="1039813" y="2456329"/>
            <a:ext cx="1060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Adaptive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57" name="Rectangle 193"/>
          <p:cNvSpPr>
            <a:spLocks noChangeArrowheads="1"/>
          </p:cNvSpPr>
          <p:nvPr/>
        </p:nvSpPr>
        <p:spPr bwMode="auto">
          <a:xfrm>
            <a:off x="1300163" y="2699217"/>
            <a:ext cx="547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LUT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58" name="Freeform 194"/>
          <p:cNvSpPr>
            <a:spLocks noEditPoints="1"/>
          </p:cNvSpPr>
          <p:nvPr/>
        </p:nvSpPr>
        <p:spPr bwMode="auto">
          <a:xfrm>
            <a:off x="4664076" y="2132479"/>
            <a:ext cx="520700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8" y="12"/>
              </a:cxn>
              <a:cxn ang="0">
                <a:pos x="288" y="35"/>
              </a:cxn>
              <a:cxn ang="0">
                <a:pos x="0" y="35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7"/>
              </a:cxn>
              <a:cxn ang="0">
                <a:pos x="274" y="0"/>
              </a:cxn>
            </a:cxnLst>
            <a:rect l="0" t="0" r="r" b="b"/>
            <a:pathLst>
              <a:path w="328" h="47">
                <a:moveTo>
                  <a:pt x="0" y="12"/>
                </a:moveTo>
                <a:lnTo>
                  <a:pt x="288" y="12"/>
                </a:lnTo>
                <a:lnTo>
                  <a:pt x="288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7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59" name="Freeform 195"/>
          <p:cNvSpPr>
            <a:spLocks noEditPoints="1"/>
          </p:cNvSpPr>
          <p:nvPr/>
        </p:nvSpPr>
        <p:spPr bwMode="auto">
          <a:xfrm>
            <a:off x="3255963" y="1419692"/>
            <a:ext cx="255588" cy="946150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2394"/>
              </a:cxn>
              <a:cxn ang="0">
                <a:pos x="100" y="2344"/>
              </a:cxn>
              <a:cxn ang="0">
                <a:pos x="450" y="2344"/>
              </a:cxn>
              <a:cxn ang="0">
                <a:pos x="450" y="2444"/>
              </a:cxn>
              <a:cxn ang="0">
                <a:pos x="100" y="2444"/>
              </a:cxn>
              <a:cxn ang="0">
                <a:pos x="50" y="239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400" y="2294"/>
              </a:cxn>
              <a:cxn ang="0">
                <a:pos x="600" y="2394"/>
              </a:cxn>
              <a:cxn ang="0">
                <a:pos x="400" y="2494"/>
              </a:cxn>
              <a:cxn ang="0">
                <a:pos x="400" y="2294"/>
              </a:cxn>
            </a:cxnLst>
            <a:rect l="0" t="0" r="r" b="b"/>
            <a:pathLst>
              <a:path w="600" h="2494">
                <a:moveTo>
                  <a:pt x="150" y="100"/>
                </a:moveTo>
                <a:lnTo>
                  <a:pt x="150" y="2394"/>
                </a:lnTo>
                <a:lnTo>
                  <a:pt x="100" y="2344"/>
                </a:lnTo>
                <a:lnTo>
                  <a:pt x="450" y="2344"/>
                </a:lnTo>
                <a:lnTo>
                  <a:pt x="450" y="2444"/>
                </a:lnTo>
                <a:lnTo>
                  <a:pt x="100" y="2444"/>
                </a:lnTo>
                <a:cubicBezTo>
                  <a:pt x="73" y="2444"/>
                  <a:pt x="50" y="2422"/>
                  <a:pt x="50" y="239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5"/>
                  <a:pt x="156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400" y="2294"/>
                </a:moveTo>
                <a:lnTo>
                  <a:pt x="600" y="2394"/>
                </a:lnTo>
                <a:lnTo>
                  <a:pt x="400" y="2494"/>
                </a:lnTo>
                <a:lnTo>
                  <a:pt x="400" y="229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0" name="Rectangle 196"/>
          <p:cNvSpPr>
            <a:spLocks noChangeArrowheads="1"/>
          </p:cNvSpPr>
          <p:nvPr/>
        </p:nvSpPr>
        <p:spPr bwMode="auto">
          <a:xfrm>
            <a:off x="4127501" y="2064217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1" name="Rectangle 197"/>
          <p:cNvSpPr>
            <a:spLocks noChangeArrowheads="1"/>
          </p:cNvSpPr>
          <p:nvPr/>
        </p:nvSpPr>
        <p:spPr bwMode="auto">
          <a:xfrm>
            <a:off x="4256088" y="2243604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62" name="Freeform 198"/>
          <p:cNvSpPr>
            <a:spLocks/>
          </p:cNvSpPr>
          <p:nvPr/>
        </p:nvSpPr>
        <p:spPr bwMode="auto">
          <a:xfrm>
            <a:off x="4138613" y="2365842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1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3" name="Freeform 199"/>
          <p:cNvSpPr>
            <a:spLocks noEditPoints="1"/>
          </p:cNvSpPr>
          <p:nvPr/>
        </p:nvSpPr>
        <p:spPr bwMode="auto">
          <a:xfrm>
            <a:off x="3640138" y="2122954"/>
            <a:ext cx="485775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2" y="0"/>
              </a:cxn>
              <a:cxn ang="0">
                <a:pos x="306" y="24"/>
              </a:cxn>
              <a:cxn ang="0">
                <a:pos x="252" y="48"/>
              </a:cxn>
              <a:cxn ang="0">
                <a:pos x="252" y="0"/>
              </a:cxn>
            </a:cxnLst>
            <a:rect l="0" t="0" r="r" b="b"/>
            <a:pathLst>
              <a:path w="306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2" y="0"/>
                </a:moveTo>
                <a:lnTo>
                  <a:pt x="306" y="24"/>
                </a:lnTo>
                <a:lnTo>
                  <a:pt x="252" y="48"/>
                </a:lnTo>
                <a:lnTo>
                  <a:pt x="252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4" name="Freeform 200"/>
          <p:cNvSpPr>
            <a:spLocks/>
          </p:cNvSpPr>
          <p:nvPr/>
        </p:nvSpPr>
        <p:spPr bwMode="auto">
          <a:xfrm>
            <a:off x="3509963" y="1913404"/>
            <a:ext cx="150813" cy="627063"/>
          </a:xfrm>
          <a:custGeom>
            <a:avLst/>
            <a:gdLst/>
            <a:ahLst/>
            <a:cxnLst>
              <a:cxn ang="0">
                <a:pos x="0" y="395"/>
              </a:cxn>
              <a:cxn ang="0">
                <a:pos x="95" y="296"/>
              </a:cxn>
              <a:cxn ang="0">
                <a:pos x="95" y="98"/>
              </a:cxn>
              <a:cxn ang="0">
                <a:pos x="0" y="0"/>
              </a:cxn>
              <a:cxn ang="0">
                <a:pos x="0" y="395"/>
              </a:cxn>
            </a:cxnLst>
            <a:rect l="0" t="0" r="r" b="b"/>
            <a:pathLst>
              <a:path w="95" h="395">
                <a:moveTo>
                  <a:pt x="0" y="395"/>
                </a:moveTo>
                <a:lnTo>
                  <a:pt x="95" y="296"/>
                </a:lnTo>
                <a:lnTo>
                  <a:pt x="95" y="98"/>
                </a:lnTo>
                <a:lnTo>
                  <a:pt x="0" y="0"/>
                </a:lnTo>
                <a:lnTo>
                  <a:pt x="0" y="395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5" name="Freeform 201"/>
          <p:cNvSpPr>
            <a:spLocks noEditPoints="1"/>
          </p:cNvSpPr>
          <p:nvPr/>
        </p:nvSpPr>
        <p:spPr bwMode="auto">
          <a:xfrm>
            <a:off x="3081338" y="1700679"/>
            <a:ext cx="442913" cy="762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38" y="12"/>
              </a:cxn>
              <a:cxn ang="0">
                <a:pos x="239" y="35"/>
              </a:cxn>
              <a:cxn ang="0">
                <a:pos x="0" y="37"/>
              </a:cxn>
              <a:cxn ang="0">
                <a:pos x="0" y="13"/>
              </a:cxn>
              <a:cxn ang="0">
                <a:pos x="225" y="0"/>
              </a:cxn>
              <a:cxn ang="0">
                <a:pos x="279" y="24"/>
              </a:cxn>
              <a:cxn ang="0">
                <a:pos x="225" y="48"/>
              </a:cxn>
              <a:cxn ang="0">
                <a:pos x="225" y="0"/>
              </a:cxn>
            </a:cxnLst>
            <a:rect l="0" t="0" r="r" b="b"/>
            <a:pathLst>
              <a:path w="279" h="48">
                <a:moveTo>
                  <a:pt x="0" y="13"/>
                </a:moveTo>
                <a:lnTo>
                  <a:pt x="238" y="12"/>
                </a:lnTo>
                <a:lnTo>
                  <a:pt x="239" y="35"/>
                </a:lnTo>
                <a:lnTo>
                  <a:pt x="0" y="37"/>
                </a:lnTo>
                <a:lnTo>
                  <a:pt x="0" y="13"/>
                </a:lnTo>
                <a:close/>
                <a:moveTo>
                  <a:pt x="225" y="0"/>
                </a:moveTo>
                <a:lnTo>
                  <a:pt x="279" y="24"/>
                </a:lnTo>
                <a:lnTo>
                  <a:pt x="225" y="48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6" name="Line 202"/>
          <p:cNvSpPr>
            <a:spLocks noChangeShapeType="1"/>
          </p:cNvSpPr>
          <p:nvPr/>
        </p:nvSpPr>
        <p:spPr bwMode="auto">
          <a:xfrm>
            <a:off x="3095626" y="1740367"/>
            <a:ext cx="1588" cy="322263"/>
          </a:xfrm>
          <a:prstGeom prst="line">
            <a:avLst/>
          </a:prstGeom>
          <a:noFill/>
          <a:ln w="2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7" name="Freeform 203"/>
          <p:cNvSpPr>
            <a:spLocks noEditPoints="1"/>
          </p:cNvSpPr>
          <p:nvPr/>
        </p:nvSpPr>
        <p:spPr bwMode="auto">
          <a:xfrm>
            <a:off x="3803651" y="2122954"/>
            <a:ext cx="1397000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4"/>
              </a:cxn>
              <a:cxn ang="0">
                <a:pos x="100" y="1384"/>
              </a:cxn>
              <a:cxn ang="0">
                <a:pos x="3116" y="1384"/>
              </a:cxn>
              <a:cxn ang="0">
                <a:pos x="3116" y="1484"/>
              </a:cxn>
              <a:cxn ang="0">
                <a:pos x="100" y="1484"/>
              </a:cxn>
              <a:cxn ang="0">
                <a:pos x="50" y="143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6" y="1334"/>
              </a:cxn>
              <a:cxn ang="0">
                <a:pos x="3266" y="1434"/>
              </a:cxn>
              <a:cxn ang="0">
                <a:pos x="3066" y="1534"/>
              </a:cxn>
              <a:cxn ang="0">
                <a:pos x="3066" y="1334"/>
              </a:cxn>
            </a:cxnLst>
            <a:rect l="0" t="0" r="r" b="b"/>
            <a:pathLst>
              <a:path w="3266" h="1534">
                <a:moveTo>
                  <a:pt x="150" y="100"/>
                </a:moveTo>
                <a:lnTo>
                  <a:pt x="150" y="1434"/>
                </a:lnTo>
                <a:lnTo>
                  <a:pt x="100" y="1384"/>
                </a:lnTo>
                <a:lnTo>
                  <a:pt x="3116" y="1384"/>
                </a:lnTo>
                <a:lnTo>
                  <a:pt x="3116" y="1484"/>
                </a:lnTo>
                <a:lnTo>
                  <a:pt x="100" y="1484"/>
                </a:lnTo>
                <a:cubicBezTo>
                  <a:pt x="72" y="1484"/>
                  <a:pt x="50" y="1461"/>
                  <a:pt x="50" y="143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3066" y="1334"/>
                </a:moveTo>
                <a:lnTo>
                  <a:pt x="3266" y="1434"/>
                </a:lnTo>
                <a:lnTo>
                  <a:pt x="3066" y="1534"/>
                </a:lnTo>
                <a:lnTo>
                  <a:pt x="3066" y="133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8" name="Freeform 204"/>
          <p:cNvSpPr>
            <a:spLocks noEditPoints="1"/>
          </p:cNvSpPr>
          <p:nvPr/>
        </p:nvSpPr>
        <p:spPr bwMode="auto">
          <a:xfrm>
            <a:off x="4652963" y="2838917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7" y="12"/>
              </a:cxn>
              <a:cxn ang="0">
                <a:pos x="287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7" y="12"/>
                </a:lnTo>
                <a:lnTo>
                  <a:pt x="28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69" name="Freeform 205"/>
          <p:cNvSpPr>
            <a:spLocks noEditPoints="1"/>
          </p:cNvSpPr>
          <p:nvPr/>
        </p:nvSpPr>
        <p:spPr bwMode="auto">
          <a:xfrm>
            <a:off x="3775076" y="2835742"/>
            <a:ext cx="1398588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3"/>
              </a:cxn>
              <a:cxn ang="0">
                <a:pos x="100" y="1383"/>
              </a:cxn>
              <a:cxn ang="0">
                <a:pos x="3117" y="1383"/>
              </a:cxn>
              <a:cxn ang="0">
                <a:pos x="3117" y="1483"/>
              </a:cxn>
              <a:cxn ang="0">
                <a:pos x="100" y="1483"/>
              </a:cxn>
              <a:cxn ang="0">
                <a:pos x="50" y="1433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7" y="1333"/>
              </a:cxn>
              <a:cxn ang="0">
                <a:pos x="3267" y="1433"/>
              </a:cxn>
              <a:cxn ang="0">
                <a:pos x="3067" y="1533"/>
              </a:cxn>
              <a:cxn ang="0">
                <a:pos x="3067" y="1333"/>
              </a:cxn>
            </a:cxnLst>
            <a:rect l="0" t="0" r="r" b="b"/>
            <a:pathLst>
              <a:path w="3267" h="1533">
                <a:moveTo>
                  <a:pt x="150" y="100"/>
                </a:moveTo>
                <a:lnTo>
                  <a:pt x="150" y="1433"/>
                </a:lnTo>
                <a:lnTo>
                  <a:pt x="100" y="1383"/>
                </a:lnTo>
                <a:lnTo>
                  <a:pt x="3117" y="1383"/>
                </a:lnTo>
                <a:lnTo>
                  <a:pt x="3117" y="1483"/>
                </a:lnTo>
                <a:lnTo>
                  <a:pt x="100" y="1483"/>
                </a:lnTo>
                <a:cubicBezTo>
                  <a:pt x="73" y="1483"/>
                  <a:pt x="50" y="1461"/>
                  <a:pt x="50" y="1433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3067" y="1333"/>
                </a:moveTo>
                <a:lnTo>
                  <a:pt x="3267" y="1433"/>
                </a:lnTo>
                <a:lnTo>
                  <a:pt x="3067" y="1533"/>
                </a:lnTo>
                <a:lnTo>
                  <a:pt x="3067" y="1333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0" name="Rectangle 206"/>
          <p:cNvSpPr>
            <a:spLocks noChangeArrowheads="1"/>
          </p:cNvSpPr>
          <p:nvPr/>
        </p:nvSpPr>
        <p:spPr bwMode="auto">
          <a:xfrm>
            <a:off x="4116388" y="2772242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1" name="Rectangle 207"/>
          <p:cNvSpPr>
            <a:spLocks noChangeArrowheads="1"/>
          </p:cNvSpPr>
          <p:nvPr/>
        </p:nvSpPr>
        <p:spPr bwMode="auto">
          <a:xfrm>
            <a:off x="4241801" y="2953217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72" name="Freeform 208"/>
          <p:cNvSpPr>
            <a:spLocks/>
          </p:cNvSpPr>
          <p:nvPr/>
        </p:nvSpPr>
        <p:spPr bwMode="auto">
          <a:xfrm>
            <a:off x="4127501" y="3073867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0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0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3" name="Freeform 209"/>
          <p:cNvSpPr>
            <a:spLocks noEditPoints="1"/>
          </p:cNvSpPr>
          <p:nvPr/>
        </p:nvSpPr>
        <p:spPr bwMode="auto">
          <a:xfrm>
            <a:off x="3629026" y="2830979"/>
            <a:ext cx="4841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1" y="0"/>
              </a:cxn>
              <a:cxn ang="0">
                <a:pos x="305" y="24"/>
              </a:cxn>
              <a:cxn ang="0">
                <a:pos x="251" y="48"/>
              </a:cxn>
              <a:cxn ang="0">
                <a:pos x="251" y="0"/>
              </a:cxn>
            </a:cxnLst>
            <a:rect l="0" t="0" r="r" b="b"/>
            <a:pathLst>
              <a:path w="305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1" y="0"/>
                </a:moveTo>
                <a:lnTo>
                  <a:pt x="305" y="24"/>
                </a:lnTo>
                <a:lnTo>
                  <a:pt x="251" y="48"/>
                </a:lnTo>
                <a:lnTo>
                  <a:pt x="25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4" name="Freeform 210"/>
          <p:cNvSpPr>
            <a:spLocks/>
          </p:cNvSpPr>
          <p:nvPr/>
        </p:nvSpPr>
        <p:spPr bwMode="auto">
          <a:xfrm>
            <a:off x="3514726" y="2683342"/>
            <a:ext cx="152400" cy="628650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96" y="297"/>
              </a:cxn>
              <a:cxn ang="0">
                <a:pos x="96" y="99"/>
              </a:cxn>
              <a:cxn ang="0">
                <a:pos x="0" y="0"/>
              </a:cxn>
              <a:cxn ang="0">
                <a:pos x="0" y="396"/>
              </a:cxn>
            </a:cxnLst>
            <a:rect l="0" t="0" r="r" b="b"/>
            <a:pathLst>
              <a:path w="96" h="396">
                <a:moveTo>
                  <a:pt x="0" y="396"/>
                </a:moveTo>
                <a:lnTo>
                  <a:pt x="96" y="297"/>
                </a:lnTo>
                <a:lnTo>
                  <a:pt x="96" y="99"/>
                </a:lnTo>
                <a:lnTo>
                  <a:pt x="0" y="0"/>
                </a:lnTo>
                <a:lnTo>
                  <a:pt x="0" y="39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5" name="Freeform 211"/>
          <p:cNvSpPr>
            <a:spLocks noEditPoints="1"/>
          </p:cNvSpPr>
          <p:nvPr/>
        </p:nvSpPr>
        <p:spPr bwMode="auto">
          <a:xfrm>
            <a:off x="4664076" y="3540592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8" y="12"/>
              </a:cxn>
              <a:cxn ang="0">
                <a:pos x="288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8" y="12"/>
                </a:lnTo>
                <a:lnTo>
                  <a:pt x="288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6" name="Freeform 212"/>
          <p:cNvSpPr>
            <a:spLocks noEditPoints="1"/>
          </p:cNvSpPr>
          <p:nvPr/>
        </p:nvSpPr>
        <p:spPr bwMode="auto">
          <a:xfrm>
            <a:off x="3255963" y="2829392"/>
            <a:ext cx="255588" cy="944563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2395"/>
              </a:cxn>
              <a:cxn ang="0">
                <a:pos x="100" y="2345"/>
              </a:cxn>
              <a:cxn ang="0">
                <a:pos x="450" y="2345"/>
              </a:cxn>
              <a:cxn ang="0">
                <a:pos x="450" y="2445"/>
              </a:cxn>
              <a:cxn ang="0">
                <a:pos x="100" y="2445"/>
              </a:cxn>
              <a:cxn ang="0">
                <a:pos x="50" y="2395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400" y="2295"/>
              </a:cxn>
              <a:cxn ang="0">
                <a:pos x="600" y="2395"/>
              </a:cxn>
              <a:cxn ang="0">
                <a:pos x="400" y="2495"/>
              </a:cxn>
              <a:cxn ang="0">
                <a:pos x="400" y="2295"/>
              </a:cxn>
            </a:cxnLst>
            <a:rect l="0" t="0" r="r" b="b"/>
            <a:pathLst>
              <a:path w="600" h="2495">
                <a:moveTo>
                  <a:pt x="150" y="100"/>
                </a:moveTo>
                <a:lnTo>
                  <a:pt x="150" y="2395"/>
                </a:lnTo>
                <a:lnTo>
                  <a:pt x="100" y="2345"/>
                </a:lnTo>
                <a:lnTo>
                  <a:pt x="450" y="2345"/>
                </a:lnTo>
                <a:lnTo>
                  <a:pt x="450" y="2445"/>
                </a:lnTo>
                <a:lnTo>
                  <a:pt x="100" y="2445"/>
                </a:lnTo>
                <a:cubicBezTo>
                  <a:pt x="73" y="2445"/>
                  <a:pt x="50" y="2423"/>
                  <a:pt x="50" y="2395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6"/>
                  <a:pt x="156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400" y="2295"/>
                </a:moveTo>
                <a:lnTo>
                  <a:pt x="600" y="2395"/>
                </a:lnTo>
                <a:lnTo>
                  <a:pt x="400" y="2495"/>
                </a:lnTo>
                <a:lnTo>
                  <a:pt x="400" y="229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7" name="Rectangle 213"/>
          <p:cNvSpPr>
            <a:spLocks noChangeArrowheads="1"/>
          </p:cNvSpPr>
          <p:nvPr/>
        </p:nvSpPr>
        <p:spPr bwMode="auto">
          <a:xfrm>
            <a:off x="4127501" y="3473917"/>
            <a:ext cx="531813" cy="4937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78" name="Rectangle 214"/>
          <p:cNvSpPr>
            <a:spLocks noChangeArrowheads="1"/>
          </p:cNvSpPr>
          <p:nvPr/>
        </p:nvSpPr>
        <p:spPr bwMode="auto">
          <a:xfrm>
            <a:off x="4256088" y="3656479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79" name="Freeform 215"/>
          <p:cNvSpPr>
            <a:spLocks/>
          </p:cNvSpPr>
          <p:nvPr/>
        </p:nvSpPr>
        <p:spPr bwMode="auto">
          <a:xfrm>
            <a:off x="4138613" y="3773954"/>
            <a:ext cx="104775" cy="1317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3"/>
              </a:cxn>
            </a:cxnLst>
            <a:rect l="0" t="0" r="r" b="b"/>
            <a:pathLst>
              <a:path w="66" h="83">
                <a:moveTo>
                  <a:pt x="1" y="0"/>
                </a:moveTo>
                <a:lnTo>
                  <a:pt x="66" y="41"/>
                </a:lnTo>
                <a:lnTo>
                  <a:pt x="0" y="83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0" name="Freeform 216"/>
          <p:cNvSpPr>
            <a:spLocks noEditPoints="1"/>
          </p:cNvSpPr>
          <p:nvPr/>
        </p:nvSpPr>
        <p:spPr bwMode="auto">
          <a:xfrm>
            <a:off x="3640138" y="3532654"/>
            <a:ext cx="485775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2" y="0"/>
              </a:cxn>
              <a:cxn ang="0">
                <a:pos x="306" y="24"/>
              </a:cxn>
              <a:cxn ang="0">
                <a:pos x="252" y="48"/>
              </a:cxn>
              <a:cxn ang="0">
                <a:pos x="252" y="0"/>
              </a:cxn>
            </a:cxnLst>
            <a:rect l="0" t="0" r="r" b="b"/>
            <a:pathLst>
              <a:path w="306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2" y="0"/>
                </a:moveTo>
                <a:lnTo>
                  <a:pt x="306" y="24"/>
                </a:lnTo>
                <a:lnTo>
                  <a:pt x="252" y="48"/>
                </a:lnTo>
                <a:lnTo>
                  <a:pt x="252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1" name="Freeform 217"/>
          <p:cNvSpPr>
            <a:spLocks/>
          </p:cNvSpPr>
          <p:nvPr/>
        </p:nvSpPr>
        <p:spPr bwMode="auto">
          <a:xfrm>
            <a:off x="3509963" y="3321517"/>
            <a:ext cx="150813" cy="627063"/>
          </a:xfrm>
          <a:custGeom>
            <a:avLst/>
            <a:gdLst/>
            <a:ahLst/>
            <a:cxnLst>
              <a:cxn ang="0">
                <a:pos x="0" y="395"/>
              </a:cxn>
              <a:cxn ang="0">
                <a:pos x="95" y="297"/>
              </a:cxn>
              <a:cxn ang="0">
                <a:pos x="95" y="99"/>
              </a:cxn>
              <a:cxn ang="0">
                <a:pos x="0" y="0"/>
              </a:cxn>
              <a:cxn ang="0">
                <a:pos x="0" y="395"/>
              </a:cxn>
            </a:cxnLst>
            <a:rect l="0" t="0" r="r" b="b"/>
            <a:pathLst>
              <a:path w="95" h="395">
                <a:moveTo>
                  <a:pt x="0" y="395"/>
                </a:moveTo>
                <a:lnTo>
                  <a:pt x="95" y="297"/>
                </a:lnTo>
                <a:lnTo>
                  <a:pt x="95" y="99"/>
                </a:lnTo>
                <a:lnTo>
                  <a:pt x="0" y="0"/>
                </a:lnTo>
                <a:lnTo>
                  <a:pt x="0" y="395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2" name="Freeform 218"/>
          <p:cNvSpPr>
            <a:spLocks noEditPoints="1"/>
          </p:cNvSpPr>
          <p:nvPr/>
        </p:nvSpPr>
        <p:spPr bwMode="auto">
          <a:xfrm>
            <a:off x="3803651" y="3532654"/>
            <a:ext cx="1397000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3"/>
              </a:cxn>
              <a:cxn ang="0">
                <a:pos x="100" y="1383"/>
              </a:cxn>
              <a:cxn ang="0">
                <a:pos x="3116" y="1383"/>
              </a:cxn>
              <a:cxn ang="0">
                <a:pos x="3116" y="1483"/>
              </a:cxn>
              <a:cxn ang="0">
                <a:pos x="100" y="1483"/>
              </a:cxn>
              <a:cxn ang="0">
                <a:pos x="50" y="1433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6" y="1333"/>
              </a:cxn>
              <a:cxn ang="0">
                <a:pos x="3266" y="1433"/>
              </a:cxn>
              <a:cxn ang="0">
                <a:pos x="3066" y="1533"/>
              </a:cxn>
              <a:cxn ang="0">
                <a:pos x="3066" y="1333"/>
              </a:cxn>
            </a:cxnLst>
            <a:rect l="0" t="0" r="r" b="b"/>
            <a:pathLst>
              <a:path w="3266" h="1533">
                <a:moveTo>
                  <a:pt x="150" y="100"/>
                </a:moveTo>
                <a:lnTo>
                  <a:pt x="150" y="1433"/>
                </a:lnTo>
                <a:lnTo>
                  <a:pt x="100" y="1383"/>
                </a:lnTo>
                <a:lnTo>
                  <a:pt x="3116" y="1383"/>
                </a:lnTo>
                <a:lnTo>
                  <a:pt x="3116" y="1483"/>
                </a:lnTo>
                <a:lnTo>
                  <a:pt x="100" y="1483"/>
                </a:lnTo>
                <a:cubicBezTo>
                  <a:pt x="72" y="1483"/>
                  <a:pt x="50" y="1461"/>
                  <a:pt x="50" y="1433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3066" y="1333"/>
                </a:moveTo>
                <a:lnTo>
                  <a:pt x="3266" y="1433"/>
                </a:lnTo>
                <a:lnTo>
                  <a:pt x="3066" y="1533"/>
                </a:lnTo>
                <a:lnTo>
                  <a:pt x="3066" y="1333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3" name="Freeform 219"/>
          <p:cNvSpPr>
            <a:spLocks noEditPoints="1"/>
          </p:cNvSpPr>
          <p:nvPr/>
        </p:nvSpPr>
        <p:spPr bwMode="auto">
          <a:xfrm>
            <a:off x="2052638" y="2824629"/>
            <a:ext cx="14525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74" y="12"/>
              </a:cxn>
              <a:cxn ang="0">
                <a:pos x="874" y="36"/>
              </a:cxn>
              <a:cxn ang="0">
                <a:pos x="0" y="36"/>
              </a:cxn>
              <a:cxn ang="0">
                <a:pos x="0" y="12"/>
              </a:cxn>
              <a:cxn ang="0">
                <a:pos x="861" y="0"/>
              </a:cxn>
              <a:cxn ang="0">
                <a:pos x="915" y="24"/>
              </a:cxn>
              <a:cxn ang="0">
                <a:pos x="861" y="48"/>
              </a:cxn>
              <a:cxn ang="0">
                <a:pos x="861" y="0"/>
              </a:cxn>
            </a:cxnLst>
            <a:rect l="0" t="0" r="r" b="b"/>
            <a:pathLst>
              <a:path w="915" h="48">
                <a:moveTo>
                  <a:pt x="0" y="12"/>
                </a:moveTo>
                <a:lnTo>
                  <a:pt x="874" y="12"/>
                </a:lnTo>
                <a:lnTo>
                  <a:pt x="874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861" y="0"/>
                </a:moveTo>
                <a:lnTo>
                  <a:pt x="915" y="24"/>
                </a:lnTo>
                <a:lnTo>
                  <a:pt x="861" y="48"/>
                </a:lnTo>
                <a:lnTo>
                  <a:pt x="86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4" name="Freeform 220"/>
          <p:cNvSpPr>
            <a:spLocks noEditPoints="1"/>
          </p:cNvSpPr>
          <p:nvPr/>
        </p:nvSpPr>
        <p:spPr bwMode="auto">
          <a:xfrm>
            <a:off x="2751138" y="3405654"/>
            <a:ext cx="7635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40" y="12"/>
              </a:cxn>
              <a:cxn ang="0">
                <a:pos x="440" y="36"/>
              </a:cxn>
              <a:cxn ang="0">
                <a:pos x="0" y="36"/>
              </a:cxn>
              <a:cxn ang="0">
                <a:pos x="0" y="12"/>
              </a:cxn>
              <a:cxn ang="0">
                <a:pos x="427" y="0"/>
              </a:cxn>
              <a:cxn ang="0">
                <a:pos x="481" y="24"/>
              </a:cxn>
              <a:cxn ang="0">
                <a:pos x="427" y="48"/>
              </a:cxn>
              <a:cxn ang="0">
                <a:pos x="427" y="0"/>
              </a:cxn>
            </a:cxnLst>
            <a:rect l="0" t="0" r="r" b="b"/>
            <a:pathLst>
              <a:path w="481" h="48">
                <a:moveTo>
                  <a:pt x="0" y="12"/>
                </a:moveTo>
                <a:lnTo>
                  <a:pt x="440" y="12"/>
                </a:lnTo>
                <a:lnTo>
                  <a:pt x="440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427" y="0"/>
                </a:moveTo>
                <a:lnTo>
                  <a:pt x="481" y="24"/>
                </a:lnTo>
                <a:lnTo>
                  <a:pt x="427" y="48"/>
                </a:lnTo>
                <a:lnTo>
                  <a:pt x="427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5" name="Line 221"/>
          <p:cNvSpPr>
            <a:spLocks noChangeShapeType="1"/>
          </p:cNvSpPr>
          <p:nvPr/>
        </p:nvSpPr>
        <p:spPr bwMode="auto">
          <a:xfrm>
            <a:off x="3095626" y="3118317"/>
            <a:ext cx="1588" cy="322263"/>
          </a:xfrm>
          <a:prstGeom prst="line">
            <a:avLst/>
          </a:prstGeom>
          <a:noFill/>
          <a:ln w="2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6" name="Freeform 222"/>
          <p:cNvSpPr>
            <a:spLocks noEditPoints="1"/>
          </p:cNvSpPr>
          <p:nvPr/>
        </p:nvSpPr>
        <p:spPr bwMode="auto">
          <a:xfrm>
            <a:off x="3070226" y="3089742"/>
            <a:ext cx="4318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32" y="12"/>
              </a:cxn>
              <a:cxn ang="0">
                <a:pos x="232" y="36"/>
              </a:cxn>
              <a:cxn ang="0">
                <a:pos x="0" y="36"/>
              </a:cxn>
              <a:cxn ang="0">
                <a:pos x="0" y="12"/>
              </a:cxn>
              <a:cxn ang="0">
                <a:pos x="218" y="0"/>
              </a:cxn>
              <a:cxn ang="0">
                <a:pos x="272" y="24"/>
              </a:cxn>
              <a:cxn ang="0">
                <a:pos x="218" y="48"/>
              </a:cxn>
              <a:cxn ang="0">
                <a:pos x="218" y="0"/>
              </a:cxn>
            </a:cxnLst>
            <a:rect l="0" t="0" r="r" b="b"/>
            <a:pathLst>
              <a:path w="272" h="48">
                <a:moveTo>
                  <a:pt x="0" y="12"/>
                </a:moveTo>
                <a:lnTo>
                  <a:pt x="232" y="12"/>
                </a:lnTo>
                <a:lnTo>
                  <a:pt x="23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18" y="0"/>
                </a:moveTo>
                <a:lnTo>
                  <a:pt x="272" y="24"/>
                </a:lnTo>
                <a:lnTo>
                  <a:pt x="218" y="48"/>
                </a:lnTo>
                <a:lnTo>
                  <a:pt x="218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7" name="Rectangle 223"/>
          <p:cNvSpPr>
            <a:spLocks noChangeArrowheads="1"/>
          </p:cNvSpPr>
          <p:nvPr/>
        </p:nvSpPr>
        <p:spPr bwMode="auto">
          <a:xfrm>
            <a:off x="2330451" y="3069104"/>
            <a:ext cx="615950" cy="50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88" name="Rectangle 224"/>
          <p:cNvSpPr>
            <a:spLocks noChangeArrowheads="1"/>
          </p:cNvSpPr>
          <p:nvPr/>
        </p:nvSpPr>
        <p:spPr bwMode="auto">
          <a:xfrm>
            <a:off x="2470151" y="3134192"/>
            <a:ext cx="444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Full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89" name="Rectangle 225"/>
          <p:cNvSpPr>
            <a:spLocks noChangeArrowheads="1"/>
          </p:cNvSpPr>
          <p:nvPr/>
        </p:nvSpPr>
        <p:spPr bwMode="auto">
          <a:xfrm>
            <a:off x="2366963" y="3334217"/>
            <a:ext cx="6715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90" name="Freeform 226"/>
          <p:cNvSpPr>
            <a:spLocks noEditPoints="1"/>
          </p:cNvSpPr>
          <p:nvPr/>
        </p:nvSpPr>
        <p:spPr bwMode="auto">
          <a:xfrm>
            <a:off x="4652963" y="1430804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7" y="12"/>
              </a:cxn>
              <a:cxn ang="0">
                <a:pos x="287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7" y="12"/>
                </a:lnTo>
                <a:lnTo>
                  <a:pt x="28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1" name="Freeform 227"/>
          <p:cNvSpPr>
            <a:spLocks noEditPoints="1"/>
          </p:cNvSpPr>
          <p:nvPr/>
        </p:nvSpPr>
        <p:spPr bwMode="auto">
          <a:xfrm>
            <a:off x="3775076" y="1426042"/>
            <a:ext cx="1398588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4"/>
              </a:cxn>
              <a:cxn ang="0">
                <a:pos x="100" y="1384"/>
              </a:cxn>
              <a:cxn ang="0">
                <a:pos x="3117" y="1384"/>
              </a:cxn>
              <a:cxn ang="0">
                <a:pos x="3117" y="1484"/>
              </a:cxn>
              <a:cxn ang="0">
                <a:pos x="100" y="1484"/>
              </a:cxn>
              <a:cxn ang="0">
                <a:pos x="50" y="143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7" y="1334"/>
              </a:cxn>
              <a:cxn ang="0">
                <a:pos x="3267" y="1434"/>
              </a:cxn>
              <a:cxn ang="0">
                <a:pos x="3067" y="1534"/>
              </a:cxn>
              <a:cxn ang="0">
                <a:pos x="3067" y="1334"/>
              </a:cxn>
            </a:cxnLst>
            <a:rect l="0" t="0" r="r" b="b"/>
            <a:pathLst>
              <a:path w="3267" h="1534">
                <a:moveTo>
                  <a:pt x="150" y="100"/>
                </a:moveTo>
                <a:lnTo>
                  <a:pt x="150" y="1434"/>
                </a:lnTo>
                <a:lnTo>
                  <a:pt x="100" y="1384"/>
                </a:lnTo>
                <a:lnTo>
                  <a:pt x="3117" y="1384"/>
                </a:lnTo>
                <a:lnTo>
                  <a:pt x="3117" y="1484"/>
                </a:lnTo>
                <a:lnTo>
                  <a:pt x="100" y="1484"/>
                </a:lnTo>
                <a:cubicBezTo>
                  <a:pt x="73" y="1484"/>
                  <a:pt x="50" y="1461"/>
                  <a:pt x="50" y="143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3067" y="1334"/>
                </a:moveTo>
                <a:lnTo>
                  <a:pt x="3267" y="1434"/>
                </a:lnTo>
                <a:lnTo>
                  <a:pt x="3067" y="1534"/>
                </a:lnTo>
                <a:lnTo>
                  <a:pt x="3067" y="133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2" name="Rectangle 228"/>
          <p:cNvSpPr>
            <a:spLocks noChangeArrowheads="1"/>
          </p:cNvSpPr>
          <p:nvPr/>
        </p:nvSpPr>
        <p:spPr bwMode="auto">
          <a:xfrm>
            <a:off x="4116388" y="1362542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3" name="Rectangle 229"/>
          <p:cNvSpPr>
            <a:spLocks noChangeArrowheads="1"/>
          </p:cNvSpPr>
          <p:nvPr/>
        </p:nvSpPr>
        <p:spPr bwMode="auto">
          <a:xfrm>
            <a:off x="4241801" y="1545104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494" name="Freeform 230"/>
          <p:cNvSpPr>
            <a:spLocks/>
          </p:cNvSpPr>
          <p:nvPr/>
        </p:nvSpPr>
        <p:spPr bwMode="auto">
          <a:xfrm>
            <a:off x="4127501" y="1664167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1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5" name="Freeform 231"/>
          <p:cNvSpPr>
            <a:spLocks noEditPoints="1"/>
          </p:cNvSpPr>
          <p:nvPr/>
        </p:nvSpPr>
        <p:spPr bwMode="auto">
          <a:xfrm>
            <a:off x="3629026" y="1421279"/>
            <a:ext cx="4841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1" y="0"/>
              </a:cxn>
              <a:cxn ang="0">
                <a:pos x="305" y="24"/>
              </a:cxn>
              <a:cxn ang="0">
                <a:pos x="251" y="48"/>
              </a:cxn>
              <a:cxn ang="0">
                <a:pos x="251" y="0"/>
              </a:cxn>
            </a:cxnLst>
            <a:rect l="0" t="0" r="r" b="b"/>
            <a:pathLst>
              <a:path w="305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1" y="0"/>
                </a:moveTo>
                <a:lnTo>
                  <a:pt x="305" y="24"/>
                </a:lnTo>
                <a:lnTo>
                  <a:pt x="251" y="48"/>
                </a:lnTo>
                <a:lnTo>
                  <a:pt x="25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6" name="Freeform 232"/>
          <p:cNvSpPr>
            <a:spLocks noEditPoints="1"/>
          </p:cNvSpPr>
          <p:nvPr/>
        </p:nvSpPr>
        <p:spPr bwMode="auto">
          <a:xfrm>
            <a:off x="2047876" y="1978492"/>
            <a:ext cx="296863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7" y="12"/>
              </a:cxn>
              <a:cxn ang="0">
                <a:pos x="147" y="36"/>
              </a:cxn>
              <a:cxn ang="0">
                <a:pos x="0" y="36"/>
              </a:cxn>
              <a:cxn ang="0">
                <a:pos x="0" y="12"/>
              </a:cxn>
              <a:cxn ang="0">
                <a:pos x="134" y="0"/>
              </a:cxn>
              <a:cxn ang="0">
                <a:pos x="187" y="24"/>
              </a:cxn>
              <a:cxn ang="0">
                <a:pos x="134" y="47"/>
              </a:cxn>
              <a:cxn ang="0">
                <a:pos x="134" y="0"/>
              </a:cxn>
            </a:cxnLst>
            <a:rect l="0" t="0" r="r" b="b"/>
            <a:pathLst>
              <a:path w="187" h="47">
                <a:moveTo>
                  <a:pt x="0" y="12"/>
                </a:moveTo>
                <a:lnTo>
                  <a:pt x="147" y="12"/>
                </a:lnTo>
                <a:lnTo>
                  <a:pt x="14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134" y="0"/>
                </a:moveTo>
                <a:lnTo>
                  <a:pt x="187" y="24"/>
                </a:lnTo>
                <a:lnTo>
                  <a:pt x="134" y="47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7" name="Freeform 233"/>
          <p:cNvSpPr>
            <a:spLocks noEditPoints="1"/>
          </p:cNvSpPr>
          <p:nvPr/>
        </p:nvSpPr>
        <p:spPr bwMode="auto">
          <a:xfrm>
            <a:off x="2052638" y="3351679"/>
            <a:ext cx="268288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9" y="12"/>
              </a:cxn>
              <a:cxn ang="0">
                <a:pos x="129" y="35"/>
              </a:cxn>
              <a:cxn ang="0">
                <a:pos x="0" y="35"/>
              </a:cxn>
              <a:cxn ang="0">
                <a:pos x="0" y="12"/>
              </a:cxn>
              <a:cxn ang="0">
                <a:pos x="115" y="0"/>
              </a:cxn>
              <a:cxn ang="0">
                <a:pos x="169" y="24"/>
              </a:cxn>
              <a:cxn ang="0">
                <a:pos x="115" y="47"/>
              </a:cxn>
              <a:cxn ang="0">
                <a:pos x="115" y="0"/>
              </a:cxn>
            </a:cxnLst>
            <a:rect l="0" t="0" r="r" b="b"/>
            <a:pathLst>
              <a:path w="169" h="47">
                <a:moveTo>
                  <a:pt x="0" y="12"/>
                </a:moveTo>
                <a:lnTo>
                  <a:pt x="129" y="12"/>
                </a:lnTo>
                <a:lnTo>
                  <a:pt x="129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115" y="0"/>
                </a:moveTo>
                <a:lnTo>
                  <a:pt x="169" y="24"/>
                </a:lnTo>
                <a:lnTo>
                  <a:pt x="115" y="47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8" name="Freeform 234"/>
          <p:cNvSpPr>
            <a:spLocks noEditPoints="1"/>
          </p:cNvSpPr>
          <p:nvPr/>
        </p:nvSpPr>
        <p:spPr bwMode="auto">
          <a:xfrm>
            <a:off x="209551" y="1603842"/>
            <a:ext cx="703263" cy="746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2" y="11"/>
              </a:cxn>
              <a:cxn ang="0">
                <a:pos x="402" y="35"/>
              </a:cxn>
              <a:cxn ang="0">
                <a:pos x="0" y="35"/>
              </a:cxn>
              <a:cxn ang="0">
                <a:pos x="0" y="11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1"/>
                </a:moveTo>
                <a:lnTo>
                  <a:pt x="402" y="11"/>
                </a:lnTo>
                <a:lnTo>
                  <a:pt x="402" y="35"/>
                </a:lnTo>
                <a:lnTo>
                  <a:pt x="0" y="35"/>
                </a:lnTo>
                <a:lnTo>
                  <a:pt x="0" y="11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499" name="Freeform 235"/>
          <p:cNvSpPr>
            <a:spLocks noEditPoints="1"/>
          </p:cNvSpPr>
          <p:nvPr/>
        </p:nvSpPr>
        <p:spPr bwMode="auto">
          <a:xfrm>
            <a:off x="209551" y="1903879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0" name="Freeform 236"/>
          <p:cNvSpPr>
            <a:spLocks noEditPoints="1"/>
          </p:cNvSpPr>
          <p:nvPr/>
        </p:nvSpPr>
        <p:spPr bwMode="auto">
          <a:xfrm>
            <a:off x="209551" y="2205504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1" name="Freeform 237"/>
          <p:cNvSpPr>
            <a:spLocks noEditPoints="1"/>
          </p:cNvSpPr>
          <p:nvPr/>
        </p:nvSpPr>
        <p:spPr bwMode="auto">
          <a:xfrm>
            <a:off x="209551" y="2507129"/>
            <a:ext cx="703263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5"/>
              </a:cxn>
              <a:cxn ang="0">
                <a:pos x="0" y="35"/>
              </a:cxn>
              <a:cxn ang="0">
                <a:pos x="0" y="12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2"/>
                </a:moveTo>
                <a:lnTo>
                  <a:pt x="402" y="12"/>
                </a:lnTo>
                <a:lnTo>
                  <a:pt x="402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2" name="Freeform 238"/>
          <p:cNvSpPr>
            <a:spLocks noEditPoints="1"/>
          </p:cNvSpPr>
          <p:nvPr/>
        </p:nvSpPr>
        <p:spPr bwMode="auto">
          <a:xfrm>
            <a:off x="209551" y="2807167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3" name="Freeform 239"/>
          <p:cNvSpPr>
            <a:spLocks noEditPoints="1"/>
          </p:cNvSpPr>
          <p:nvPr/>
        </p:nvSpPr>
        <p:spPr bwMode="auto">
          <a:xfrm>
            <a:off x="209551" y="3108792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4" name="Freeform 240"/>
          <p:cNvSpPr>
            <a:spLocks noEditPoints="1"/>
          </p:cNvSpPr>
          <p:nvPr/>
        </p:nvSpPr>
        <p:spPr bwMode="auto">
          <a:xfrm>
            <a:off x="209551" y="3410417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5" name="Freeform 241"/>
          <p:cNvSpPr>
            <a:spLocks noEditPoints="1"/>
          </p:cNvSpPr>
          <p:nvPr/>
        </p:nvSpPr>
        <p:spPr bwMode="auto">
          <a:xfrm>
            <a:off x="209551" y="3712042"/>
            <a:ext cx="703263" cy="746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2" y="11"/>
              </a:cxn>
              <a:cxn ang="0">
                <a:pos x="402" y="35"/>
              </a:cxn>
              <a:cxn ang="0">
                <a:pos x="0" y="35"/>
              </a:cxn>
              <a:cxn ang="0">
                <a:pos x="0" y="11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1"/>
                </a:moveTo>
                <a:lnTo>
                  <a:pt x="402" y="11"/>
                </a:lnTo>
                <a:lnTo>
                  <a:pt x="402" y="35"/>
                </a:lnTo>
                <a:lnTo>
                  <a:pt x="0" y="35"/>
                </a:lnTo>
                <a:lnTo>
                  <a:pt x="0" y="11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6" name="Freeform 242"/>
          <p:cNvSpPr>
            <a:spLocks noEditPoints="1"/>
          </p:cNvSpPr>
          <p:nvPr/>
        </p:nvSpPr>
        <p:spPr bwMode="auto">
          <a:xfrm>
            <a:off x="209551" y="1603842"/>
            <a:ext cx="703263" cy="746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2" y="11"/>
              </a:cxn>
              <a:cxn ang="0">
                <a:pos x="402" y="35"/>
              </a:cxn>
              <a:cxn ang="0">
                <a:pos x="0" y="35"/>
              </a:cxn>
              <a:cxn ang="0">
                <a:pos x="0" y="11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1"/>
                </a:moveTo>
                <a:lnTo>
                  <a:pt x="402" y="11"/>
                </a:lnTo>
                <a:lnTo>
                  <a:pt x="402" y="35"/>
                </a:lnTo>
                <a:lnTo>
                  <a:pt x="0" y="35"/>
                </a:lnTo>
                <a:lnTo>
                  <a:pt x="0" y="11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7" name="Freeform 243"/>
          <p:cNvSpPr>
            <a:spLocks noEditPoints="1"/>
          </p:cNvSpPr>
          <p:nvPr/>
        </p:nvSpPr>
        <p:spPr bwMode="auto">
          <a:xfrm>
            <a:off x="209551" y="1903879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8" name="Freeform 244"/>
          <p:cNvSpPr>
            <a:spLocks noEditPoints="1"/>
          </p:cNvSpPr>
          <p:nvPr/>
        </p:nvSpPr>
        <p:spPr bwMode="auto">
          <a:xfrm>
            <a:off x="209551" y="2205504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09" name="Freeform 245"/>
          <p:cNvSpPr>
            <a:spLocks noEditPoints="1"/>
          </p:cNvSpPr>
          <p:nvPr/>
        </p:nvSpPr>
        <p:spPr bwMode="auto">
          <a:xfrm>
            <a:off x="209551" y="2507129"/>
            <a:ext cx="703263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5"/>
              </a:cxn>
              <a:cxn ang="0">
                <a:pos x="0" y="35"/>
              </a:cxn>
              <a:cxn ang="0">
                <a:pos x="0" y="12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2"/>
                </a:moveTo>
                <a:lnTo>
                  <a:pt x="402" y="12"/>
                </a:lnTo>
                <a:lnTo>
                  <a:pt x="402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0" name="Freeform 246"/>
          <p:cNvSpPr>
            <a:spLocks noEditPoints="1"/>
          </p:cNvSpPr>
          <p:nvPr/>
        </p:nvSpPr>
        <p:spPr bwMode="auto">
          <a:xfrm>
            <a:off x="209551" y="2807167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1" name="Freeform 247"/>
          <p:cNvSpPr>
            <a:spLocks noEditPoints="1"/>
          </p:cNvSpPr>
          <p:nvPr/>
        </p:nvSpPr>
        <p:spPr bwMode="auto">
          <a:xfrm>
            <a:off x="209551" y="3108792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2" name="Freeform 248"/>
          <p:cNvSpPr>
            <a:spLocks noEditPoints="1"/>
          </p:cNvSpPr>
          <p:nvPr/>
        </p:nvSpPr>
        <p:spPr bwMode="auto">
          <a:xfrm>
            <a:off x="209551" y="3410417"/>
            <a:ext cx="703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02" y="12"/>
              </a:cxn>
              <a:cxn ang="0">
                <a:pos x="402" y="36"/>
              </a:cxn>
              <a:cxn ang="0">
                <a:pos x="0" y="36"/>
              </a:cxn>
              <a:cxn ang="0">
                <a:pos x="0" y="12"/>
              </a:cxn>
              <a:cxn ang="0">
                <a:pos x="389" y="0"/>
              </a:cxn>
              <a:cxn ang="0">
                <a:pos x="443" y="24"/>
              </a:cxn>
              <a:cxn ang="0">
                <a:pos x="389" y="48"/>
              </a:cxn>
              <a:cxn ang="0">
                <a:pos x="389" y="0"/>
              </a:cxn>
            </a:cxnLst>
            <a:rect l="0" t="0" r="r" b="b"/>
            <a:pathLst>
              <a:path w="443" h="48">
                <a:moveTo>
                  <a:pt x="0" y="12"/>
                </a:moveTo>
                <a:lnTo>
                  <a:pt x="402" y="12"/>
                </a:lnTo>
                <a:lnTo>
                  <a:pt x="40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389" y="0"/>
                </a:moveTo>
                <a:lnTo>
                  <a:pt x="443" y="24"/>
                </a:lnTo>
                <a:lnTo>
                  <a:pt x="389" y="48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3" name="Freeform 249"/>
          <p:cNvSpPr>
            <a:spLocks noEditPoints="1"/>
          </p:cNvSpPr>
          <p:nvPr/>
        </p:nvSpPr>
        <p:spPr bwMode="auto">
          <a:xfrm>
            <a:off x="209551" y="3712042"/>
            <a:ext cx="703263" cy="7461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02" y="11"/>
              </a:cxn>
              <a:cxn ang="0">
                <a:pos x="402" y="35"/>
              </a:cxn>
              <a:cxn ang="0">
                <a:pos x="0" y="35"/>
              </a:cxn>
              <a:cxn ang="0">
                <a:pos x="0" y="11"/>
              </a:cxn>
              <a:cxn ang="0">
                <a:pos x="389" y="0"/>
              </a:cxn>
              <a:cxn ang="0">
                <a:pos x="443" y="23"/>
              </a:cxn>
              <a:cxn ang="0">
                <a:pos x="389" y="47"/>
              </a:cxn>
              <a:cxn ang="0">
                <a:pos x="389" y="0"/>
              </a:cxn>
            </a:cxnLst>
            <a:rect l="0" t="0" r="r" b="b"/>
            <a:pathLst>
              <a:path w="443" h="47">
                <a:moveTo>
                  <a:pt x="0" y="11"/>
                </a:moveTo>
                <a:lnTo>
                  <a:pt x="402" y="11"/>
                </a:lnTo>
                <a:lnTo>
                  <a:pt x="402" y="35"/>
                </a:lnTo>
                <a:lnTo>
                  <a:pt x="0" y="35"/>
                </a:lnTo>
                <a:lnTo>
                  <a:pt x="0" y="11"/>
                </a:lnTo>
                <a:close/>
                <a:moveTo>
                  <a:pt x="389" y="0"/>
                </a:moveTo>
                <a:lnTo>
                  <a:pt x="443" y="23"/>
                </a:lnTo>
                <a:lnTo>
                  <a:pt x="389" y="47"/>
                </a:lnTo>
                <a:lnTo>
                  <a:pt x="389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4" name="Freeform 250"/>
          <p:cNvSpPr>
            <a:spLocks noEditPoints="1"/>
          </p:cNvSpPr>
          <p:nvPr/>
        </p:nvSpPr>
        <p:spPr bwMode="auto">
          <a:xfrm>
            <a:off x="2052638" y="1440329"/>
            <a:ext cx="14525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74" y="12"/>
              </a:cxn>
              <a:cxn ang="0">
                <a:pos x="874" y="36"/>
              </a:cxn>
              <a:cxn ang="0">
                <a:pos x="0" y="36"/>
              </a:cxn>
              <a:cxn ang="0">
                <a:pos x="0" y="12"/>
              </a:cxn>
              <a:cxn ang="0">
                <a:pos x="861" y="0"/>
              </a:cxn>
              <a:cxn ang="0">
                <a:pos x="915" y="24"/>
              </a:cxn>
              <a:cxn ang="0">
                <a:pos x="861" y="48"/>
              </a:cxn>
              <a:cxn ang="0">
                <a:pos x="861" y="0"/>
              </a:cxn>
            </a:cxnLst>
            <a:rect l="0" t="0" r="r" b="b"/>
            <a:pathLst>
              <a:path w="915" h="48">
                <a:moveTo>
                  <a:pt x="0" y="12"/>
                </a:moveTo>
                <a:lnTo>
                  <a:pt x="874" y="12"/>
                </a:lnTo>
                <a:lnTo>
                  <a:pt x="874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861" y="0"/>
                </a:moveTo>
                <a:lnTo>
                  <a:pt x="915" y="24"/>
                </a:lnTo>
                <a:lnTo>
                  <a:pt x="861" y="48"/>
                </a:lnTo>
                <a:lnTo>
                  <a:pt x="86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5" name="Freeform 251"/>
          <p:cNvSpPr>
            <a:spLocks noEditPoints="1"/>
          </p:cNvSpPr>
          <p:nvPr/>
        </p:nvSpPr>
        <p:spPr bwMode="auto">
          <a:xfrm>
            <a:off x="2751138" y="2027704"/>
            <a:ext cx="7635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40" y="12"/>
              </a:cxn>
              <a:cxn ang="0">
                <a:pos x="440" y="36"/>
              </a:cxn>
              <a:cxn ang="0">
                <a:pos x="0" y="36"/>
              </a:cxn>
              <a:cxn ang="0">
                <a:pos x="0" y="12"/>
              </a:cxn>
              <a:cxn ang="0">
                <a:pos x="427" y="0"/>
              </a:cxn>
              <a:cxn ang="0">
                <a:pos x="481" y="24"/>
              </a:cxn>
              <a:cxn ang="0">
                <a:pos x="427" y="48"/>
              </a:cxn>
              <a:cxn ang="0">
                <a:pos x="427" y="0"/>
              </a:cxn>
            </a:cxnLst>
            <a:rect l="0" t="0" r="r" b="b"/>
            <a:pathLst>
              <a:path w="481" h="48">
                <a:moveTo>
                  <a:pt x="0" y="12"/>
                </a:moveTo>
                <a:lnTo>
                  <a:pt x="440" y="12"/>
                </a:lnTo>
                <a:lnTo>
                  <a:pt x="440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427" y="0"/>
                </a:moveTo>
                <a:lnTo>
                  <a:pt x="481" y="24"/>
                </a:lnTo>
                <a:lnTo>
                  <a:pt x="427" y="48"/>
                </a:lnTo>
                <a:lnTo>
                  <a:pt x="427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6" name="Rectangle 252"/>
          <p:cNvSpPr>
            <a:spLocks noChangeArrowheads="1"/>
          </p:cNvSpPr>
          <p:nvPr/>
        </p:nvSpPr>
        <p:spPr bwMode="auto">
          <a:xfrm>
            <a:off x="2347913" y="1710204"/>
            <a:ext cx="614363" cy="533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17" name="Rectangle 253"/>
          <p:cNvSpPr>
            <a:spLocks noChangeArrowheads="1"/>
          </p:cNvSpPr>
          <p:nvPr/>
        </p:nvSpPr>
        <p:spPr bwMode="auto">
          <a:xfrm>
            <a:off x="2490788" y="1787992"/>
            <a:ext cx="444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Full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18" name="Rectangle 254"/>
          <p:cNvSpPr>
            <a:spLocks noChangeArrowheads="1"/>
          </p:cNvSpPr>
          <p:nvPr/>
        </p:nvSpPr>
        <p:spPr bwMode="auto">
          <a:xfrm>
            <a:off x="2381251" y="1988017"/>
            <a:ext cx="6715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19" name="Freeform 255"/>
          <p:cNvSpPr>
            <a:spLocks/>
          </p:cNvSpPr>
          <p:nvPr/>
        </p:nvSpPr>
        <p:spPr bwMode="auto">
          <a:xfrm>
            <a:off x="3514726" y="1273642"/>
            <a:ext cx="152400" cy="628650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96" y="297"/>
              </a:cxn>
              <a:cxn ang="0">
                <a:pos x="96" y="99"/>
              </a:cxn>
              <a:cxn ang="0">
                <a:pos x="0" y="0"/>
              </a:cxn>
              <a:cxn ang="0">
                <a:pos x="0" y="396"/>
              </a:cxn>
            </a:cxnLst>
            <a:rect l="0" t="0" r="r" b="b"/>
            <a:pathLst>
              <a:path w="96" h="396">
                <a:moveTo>
                  <a:pt x="0" y="396"/>
                </a:moveTo>
                <a:lnTo>
                  <a:pt x="96" y="297"/>
                </a:lnTo>
                <a:lnTo>
                  <a:pt x="96" y="99"/>
                </a:lnTo>
                <a:lnTo>
                  <a:pt x="0" y="0"/>
                </a:lnTo>
                <a:lnTo>
                  <a:pt x="0" y="39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20" name="Freeform 256"/>
          <p:cNvSpPr>
            <a:spLocks noEditPoints="1"/>
          </p:cNvSpPr>
          <p:nvPr/>
        </p:nvSpPr>
        <p:spPr bwMode="auto">
          <a:xfrm>
            <a:off x="2571751" y="2230904"/>
            <a:ext cx="85725" cy="84613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0" y="497"/>
              </a:cxn>
              <a:cxn ang="0">
                <a:pos x="13" y="497"/>
              </a:cxn>
              <a:cxn ang="0">
                <a:pos x="16" y="0"/>
              </a:cxn>
              <a:cxn ang="0">
                <a:pos x="43" y="0"/>
              </a:cxn>
              <a:cxn ang="0">
                <a:pos x="54" y="486"/>
              </a:cxn>
              <a:cxn ang="0">
                <a:pos x="26" y="533"/>
              </a:cxn>
              <a:cxn ang="0">
                <a:pos x="0" y="485"/>
              </a:cxn>
              <a:cxn ang="0">
                <a:pos x="54" y="486"/>
              </a:cxn>
            </a:cxnLst>
            <a:rect l="0" t="0" r="r" b="b"/>
            <a:pathLst>
              <a:path w="54" h="533">
                <a:moveTo>
                  <a:pt x="43" y="0"/>
                </a:moveTo>
                <a:lnTo>
                  <a:pt x="40" y="497"/>
                </a:lnTo>
                <a:lnTo>
                  <a:pt x="13" y="497"/>
                </a:lnTo>
                <a:lnTo>
                  <a:pt x="16" y="0"/>
                </a:lnTo>
                <a:lnTo>
                  <a:pt x="43" y="0"/>
                </a:lnTo>
                <a:close/>
                <a:moveTo>
                  <a:pt x="54" y="486"/>
                </a:moveTo>
                <a:lnTo>
                  <a:pt x="26" y="533"/>
                </a:lnTo>
                <a:lnTo>
                  <a:pt x="0" y="485"/>
                </a:lnTo>
                <a:lnTo>
                  <a:pt x="54" y="48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21" name="Freeform 257"/>
          <p:cNvSpPr>
            <a:spLocks noEditPoints="1"/>
          </p:cNvSpPr>
          <p:nvPr/>
        </p:nvSpPr>
        <p:spPr bwMode="auto">
          <a:xfrm>
            <a:off x="2579688" y="1049804"/>
            <a:ext cx="85725" cy="6477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1" y="372"/>
              </a:cxn>
              <a:cxn ang="0">
                <a:pos x="14" y="372"/>
              </a:cxn>
              <a:cxn ang="0">
                <a:pos x="12" y="0"/>
              </a:cxn>
              <a:cxn ang="0">
                <a:pos x="39" y="0"/>
              </a:cxn>
              <a:cxn ang="0">
                <a:pos x="54" y="360"/>
              </a:cxn>
              <a:cxn ang="0">
                <a:pos x="28" y="408"/>
              </a:cxn>
              <a:cxn ang="0">
                <a:pos x="0" y="360"/>
              </a:cxn>
              <a:cxn ang="0">
                <a:pos x="54" y="360"/>
              </a:cxn>
            </a:cxnLst>
            <a:rect l="0" t="0" r="r" b="b"/>
            <a:pathLst>
              <a:path w="54" h="408">
                <a:moveTo>
                  <a:pt x="39" y="0"/>
                </a:moveTo>
                <a:lnTo>
                  <a:pt x="41" y="372"/>
                </a:lnTo>
                <a:lnTo>
                  <a:pt x="14" y="372"/>
                </a:lnTo>
                <a:lnTo>
                  <a:pt x="12" y="0"/>
                </a:lnTo>
                <a:lnTo>
                  <a:pt x="39" y="0"/>
                </a:lnTo>
                <a:close/>
                <a:moveTo>
                  <a:pt x="54" y="360"/>
                </a:moveTo>
                <a:lnTo>
                  <a:pt x="28" y="408"/>
                </a:lnTo>
                <a:lnTo>
                  <a:pt x="0" y="360"/>
                </a:lnTo>
                <a:lnTo>
                  <a:pt x="54" y="36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22" name="Freeform 258"/>
          <p:cNvSpPr>
            <a:spLocks noEditPoints="1"/>
          </p:cNvSpPr>
          <p:nvPr/>
        </p:nvSpPr>
        <p:spPr bwMode="auto">
          <a:xfrm>
            <a:off x="2890838" y="3496142"/>
            <a:ext cx="85725" cy="8445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496"/>
              </a:cxn>
              <a:cxn ang="0">
                <a:pos x="14" y="496"/>
              </a:cxn>
              <a:cxn ang="0">
                <a:pos x="14" y="0"/>
              </a:cxn>
              <a:cxn ang="0">
                <a:pos x="41" y="0"/>
              </a:cxn>
              <a:cxn ang="0">
                <a:pos x="54" y="484"/>
              </a:cxn>
              <a:cxn ang="0">
                <a:pos x="27" y="532"/>
              </a:cxn>
              <a:cxn ang="0">
                <a:pos x="0" y="484"/>
              </a:cxn>
              <a:cxn ang="0">
                <a:pos x="54" y="484"/>
              </a:cxn>
            </a:cxnLst>
            <a:rect l="0" t="0" r="r" b="b"/>
            <a:pathLst>
              <a:path w="54" h="532">
                <a:moveTo>
                  <a:pt x="41" y="0"/>
                </a:moveTo>
                <a:lnTo>
                  <a:pt x="41" y="496"/>
                </a:lnTo>
                <a:lnTo>
                  <a:pt x="14" y="496"/>
                </a:lnTo>
                <a:lnTo>
                  <a:pt x="14" y="0"/>
                </a:lnTo>
                <a:lnTo>
                  <a:pt x="41" y="0"/>
                </a:lnTo>
                <a:close/>
                <a:moveTo>
                  <a:pt x="54" y="484"/>
                </a:moveTo>
                <a:lnTo>
                  <a:pt x="27" y="532"/>
                </a:lnTo>
                <a:lnTo>
                  <a:pt x="0" y="484"/>
                </a:lnTo>
                <a:lnTo>
                  <a:pt x="54" y="48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31" name="Rectangle 267"/>
          <p:cNvSpPr>
            <a:spLocks noChangeArrowheads="1"/>
          </p:cNvSpPr>
          <p:nvPr/>
        </p:nvSpPr>
        <p:spPr bwMode="auto">
          <a:xfrm>
            <a:off x="546101" y="1218079"/>
            <a:ext cx="4332288" cy="2974975"/>
          </a:xfrm>
          <a:prstGeom prst="rect">
            <a:avLst/>
          </a:prstGeom>
          <a:noFill/>
          <a:ln w="27" cap="rnd">
            <a:solidFill>
              <a:srgbClr val="B2B2B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5532" name="Rectangle 268"/>
          <p:cNvSpPr>
            <a:spLocks noChangeArrowheads="1"/>
          </p:cNvSpPr>
          <p:nvPr/>
        </p:nvSpPr>
        <p:spPr bwMode="auto">
          <a:xfrm>
            <a:off x="965201" y="1391117"/>
            <a:ext cx="1101725" cy="2579688"/>
          </a:xfrm>
          <a:prstGeom prst="rect">
            <a:avLst/>
          </a:prstGeom>
          <a:solidFill>
            <a:srgbClr val="0026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33" name="Rectangle 269"/>
          <p:cNvSpPr>
            <a:spLocks noChangeArrowheads="1"/>
          </p:cNvSpPr>
          <p:nvPr/>
        </p:nvSpPr>
        <p:spPr bwMode="auto">
          <a:xfrm>
            <a:off x="1039813" y="2456329"/>
            <a:ext cx="1060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Adaptive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34" name="Rectangle 270"/>
          <p:cNvSpPr>
            <a:spLocks noChangeArrowheads="1"/>
          </p:cNvSpPr>
          <p:nvPr/>
        </p:nvSpPr>
        <p:spPr bwMode="auto">
          <a:xfrm>
            <a:off x="1300163" y="2699217"/>
            <a:ext cx="547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LUT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35" name="Freeform 271"/>
          <p:cNvSpPr>
            <a:spLocks noEditPoints="1"/>
          </p:cNvSpPr>
          <p:nvPr/>
        </p:nvSpPr>
        <p:spPr bwMode="auto">
          <a:xfrm>
            <a:off x="4664076" y="2132479"/>
            <a:ext cx="520700" cy="746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8" y="12"/>
              </a:cxn>
              <a:cxn ang="0">
                <a:pos x="288" y="35"/>
              </a:cxn>
              <a:cxn ang="0">
                <a:pos x="0" y="35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7"/>
              </a:cxn>
              <a:cxn ang="0">
                <a:pos x="274" y="0"/>
              </a:cxn>
            </a:cxnLst>
            <a:rect l="0" t="0" r="r" b="b"/>
            <a:pathLst>
              <a:path w="328" h="47">
                <a:moveTo>
                  <a:pt x="0" y="12"/>
                </a:moveTo>
                <a:lnTo>
                  <a:pt x="288" y="12"/>
                </a:lnTo>
                <a:lnTo>
                  <a:pt x="288" y="35"/>
                </a:lnTo>
                <a:lnTo>
                  <a:pt x="0" y="35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7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36" name="Freeform 272"/>
          <p:cNvSpPr>
            <a:spLocks noEditPoints="1"/>
          </p:cNvSpPr>
          <p:nvPr/>
        </p:nvSpPr>
        <p:spPr bwMode="auto">
          <a:xfrm>
            <a:off x="3255963" y="1419692"/>
            <a:ext cx="255588" cy="946150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2394"/>
              </a:cxn>
              <a:cxn ang="0">
                <a:pos x="100" y="2344"/>
              </a:cxn>
              <a:cxn ang="0">
                <a:pos x="450" y="2344"/>
              </a:cxn>
              <a:cxn ang="0">
                <a:pos x="450" y="2444"/>
              </a:cxn>
              <a:cxn ang="0">
                <a:pos x="100" y="2444"/>
              </a:cxn>
              <a:cxn ang="0">
                <a:pos x="50" y="239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400" y="2294"/>
              </a:cxn>
              <a:cxn ang="0">
                <a:pos x="600" y="2394"/>
              </a:cxn>
              <a:cxn ang="0">
                <a:pos x="400" y="2494"/>
              </a:cxn>
              <a:cxn ang="0">
                <a:pos x="400" y="2294"/>
              </a:cxn>
            </a:cxnLst>
            <a:rect l="0" t="0" r="r" b="b"/>
            <a:pathLst>
              <a:path w="600" h="2494">
                <a:moveTo>
                  <a:pt x="150" y="100"/>
                </a:moveTo>
                <a:lnTo>
                  <a:pt x="150" y="2394"/>
                </a:lnTo>
                <a:lnTo>
                  <a:pt x="100" y="2344"/>
                </a:lnTo>
                <a:lnTo>
                  <a:pt x="450" y="2344"/>
                </a:lnTo>
                <a:lnTo>
                  <a:pt x="450" y="2444"/>
                </a:lnTo>
                <a:lnTo>
                  <a:pt x="100" y="2444"/>
                </a:lnTo>
                <a:cubicBezTo>
                  <a:pt x="73" y="2444"/>
                  <a:pt x="50" y="2422"/>
                  <a:pt x="50" y="239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5"/>
                  <a:pt x="156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400" y="2294"/>
                </a:moveTo>
                <a:lnTo>
                  <a:pt x="600" y="2394"/>
                </a:lnTo>
                <a:lnTo>
                  <a:pt x="400" y="2494"/>
                </a:lnTo>
                <a:lnTo>
                  <a:pt x="400" y="229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37" name="Rectangle 273"/>
          <p:cNvSpPr>
            <a:spLocks noChangeArrowheads="1"/>
          </p:cNvSpPr>
          <p:nvPr/>
        </p:nvSpPr>
        <p:spPr bwMode="auto">
          <a:xfrm>
            <a:off x="4127501" y="2064217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38" name="Rectangle 274"/>
          <p:cNvSpPr>
            <a:spLocks noChangeArrowheads="1"/>
          </p:cNvSpPr>
          <p:nvPr/>
        </p:nvSpPr>
        <p:spPr bwMode="auto">
          <a:xfrm>
            <a:off x="4256088" y="2243604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39" name="Freeform 275"/>
          <p:cNvSpPr>
            <a:spLocks/>
          </p:cNvSpPr>
          <p:nvPr/>
        </p:nvSpPr>
        <p:spPr bwMode="auto">
          <a:xfrm>
            <a:off x="4138613" y="2365842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1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0" name="Freeform 276"/>
          <p:cNvSpPr>
            <a:spLocks noEditPoints="1"/>
          </p:cNvSpPr>
          <p:nvPr/>
        </p:nvSpPr>
        <p:spPr bwMode="auto">
          <a:xfrm>
            <a:off x="3640138" y="2122954"/>
            <a:ext cx="485775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2" y="0"/>
              </a:cxn>
              <a:cxn ang="0">
                <a:pos x="306" y="24"/>
              </a:cxn>
              <a:cxn ang="0">
                <a:pos x="252" y="48"/>
              </a:cxn>
              <a:cxn ang="0">
                <a:pos x="252" y="0"/>
              </a:cxn>
            </a:cxnLst>
            <a:rect l="0" t="0" r="r" b="b"/>
            <a:pathLst>
              <a:path w="306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2" y="0"/>
                </a:moveTo>
                <a:lnTo>
                  <a:pt x="306" y="24"/>
                </a:lnTo>
                <a:lnTo>
                  <a:pt x="252" y="48"/>
                </a:lnTo>
                <a:lnTo>
                  <a:pt x="252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1" name="Freeform 277"/>
          <p:cNvSpPr>
            <a:spLocks/>
          </p:cNvSpPr>
          <p:nvPr/>
        </p:nvSpPr>
        <p:spPr bwMode="auto">
          <a:xfrm>
            <a:off x="3509963" y="1913404"/>
            <a:ext cx="150813" cy="627063"/>
          </a:xfrm>
          <a:custGeom>
            <a:avLst/>
            <a:gdLst/>
            <a:ahLst/>
            <a:cxnLst>
              <a:cxn ang="0">
                <a:pos x="0" y="395"/>
              </a:cxn>
              <a:cxn ang="0">
                <a:pos x="95" y="296"/>
              </a:cxn>
              <a:cxn ang="0">
                <a:pos x="95" y="98"/>
              </a:cxn>
              <a:cxn ang="0">
                <a:pos x="0" y="0"/>
              </a:cxn>
              <a:cxn ang="0">
                <a:pos x="0" y="395"/>
              </a:cxn>
            </a:cxnLst>
            <a:rect l="0" t="0" r="r" b="b"/>
            <a:pathLst>
              <a:path w="95" h="395">
                <a:moveTo>
                  <a:pt x="0" y="395"/>
                </a:moveTo>
                <a:lnTo>
                  <a:pt x="95" y="296"/>
                </a:lnTo>
                <a:lnTo>
                  <a:pt x="95" y="98"/>
                </a:lnTo>
                <a:lnTo>
                  <a:pt x="0" y="0"/>
                </a:lnTo>
                <a:lnTo>
                  <a:pt x="0" y="395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2" name="Freeform 278"/>
          <p:cNvSpPr>
            <a:spLocks noEditPoints="1"/>
          </p:cNvSpPr>
          <p:nvPr/>
        </p:nvSpPr>
        <p:spPr bwMode="auto">
          <a:xfrm>
            <a:off x="3081338" y="1700679"/>
            <a:ext cx="442913" cy="762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38" y="12"/>
              </a:cxn>
              <a:cxn ang="0">
                <a:pos x="239" y="35"/>
              </a:cxn>
              <a:cxn ang="0">
                <a:pos x="0" y="37"/>
              </a:cxn>
              <a:cxn ang="0">
                <a:pos x="0" y="13"/>
              </a:cxn>
              <a:cxn ang="0">
                <a:pos x="225" y="0"/>
              </a:cxn>
              <a:cxn ang="0">
                <a:pos x="279" y="24"/>
              </a:cxn>
              <a:cxn ang="0">
                <a:pos x="225" y="48"/>
              </a:cxn>
              <a:cxn ang="0">
                <a:pos x="225" y="0"/>
              </a:cxn>
            </a:cxnLst>
            <a:rect l="0" t="0" r="r" b="b"/>
            <a:pathLst>
              <a:path w="279" h="48">
                <a:moveTo>
                  <a:pt x="0" y="13"/>
                </a:moveTo>
                <a:lnTo>
                  <a:pt x="238" y="12"/>
                </a:lnTo>
                <a:lnTo>
                  <a:pt x="239" y="35"/>
                </a:lnTo>
                <a:lnTo>
                  <a:pt x="0" y="37"/>
                </a:lnTo>
                <a:lnTo>
                  <a:pt x="0" y="13"/>
                </a:lnTo>
                <a:close/>
                <a:moveTo>
                  <a:pt x="225" y="0"/>
                </a:moveTo>
                <a:lnTo>
                  <a:pt x="279" y="24"/>
                </a:lnTo>
                <a:lnTo>
                  <a:pt x="225" y="48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3" name="Line 279"/>
          <p:cNvSpPr>
            <a:spLocks noChangeShapeType="1"/>
          </p:cNvSpPr>
          <p:nvPr/>
        </p:nvSpPr>
        <p:spPr bwMode="auto">
          <a:xfrm>
            <a:off x="3095626" y="1740367"/>
            <a:ext cx="1588" cy="3222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4" name="Freeform 280"/>
          <p:cNvSpPr>
            <a:spLocks noEditPoints="1"/>
          </p:cNvSpPr>
          <p:nvPr/>
        </p:nvSpPr>
        <p:spPr bwMode="auto">
          <a:xfrm>
            <a:off x="3803651" y="2122954"/>
            <a:ext cx="1397000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4"/>
              </a:cxn>
              <a:cxn ang="0">
                <a:pos x="100" y="1384"/>
              </a:cxn>
              <a:cxn ang="0">
                <a:pos x="3116" y="1384"/>
              </a:cxn>
              <a:cxn ang="0">
                <a:pos x="3116" y="1484"/>
              </a:cxn>
              <a:cxn ang="0">
                <a:pos x="100" y="1484"/>
              </a:cxn>
              <a:cxn ang="0">
                <a:pos x="50" y="1434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6" y="1334"/>
              </a:cxn>
              <a:cxn ang="0">
                <a:pos x="3266" y="1434"/>
              </a:cxn>
              <a:cxn ang="0">
                <a:pos x="3066" y="1534"/>
              </a:cxn>
              <a:cxn ang="0">
                <a:pos x="3066" y="1334"/>
              </a:cxn>
            </a:cxnLst>
            <a:rect l="0" t="0" r="r" b="b"/>
            <a:pathLst>
              <a:path w="3266" h="1534">
                <a:moveTo>
                  <a:pt x="150" y="100"/>
                </a:moveTo>
                <a:lnTo>
                  <a:pt x="150" y="1434"/>
                </a:lnTo>
                <a:lnTo>
                  <a:pt x="100" y="1384"/>
                </a:lnTo>
                <a:lnTo>
                  <a:pt x="3116" y="1384"/>
                </a:lnTo>
                <a:lnTo>
                  <a:pt x="3116" y="1484"/>
                </a:lnTo>
                <a:lnTo>
                  <a:pt x="100" y="1484"/>
                </a:lnTo>
                <a:cubicBezTo>
                  <a:pt x="72" y="1484"/>
                  <a:pt x="50" y="1461"/>
                  <a:pt x="50" y="1434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6"/>
                  <a:pt x="155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3066" y="1334"/>
                </a:moveTo>
                <a:lnTo>
                  <a:pt x="3266" y="1434"/>
                </a:lnTo>
                <a:lnTo>
                  <a:pt x="3066" y="1534"/>
                </a:lnTo>
                <a:lnTo>
                  <a:pt x="3066" y="1334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5" name="Freeform 281"/>
          <p:cNvSpPr>
            <a:spLocks noEditPoints="1"/>
          </p:cNvSpPr>
          <p:nvPr/>
        </p:nvSpPr>
        <p:spPr bwMode="auto">
          <a:xfrm>
            <a:off x="4652963" y="2838917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7" y="12"/>
              </a:cxn>
              <a:cxn ang="0">
                <a:pos x="287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7" y="12"/>
                </a:lnTo>
                <a:lnTo>
                  <a:pt x="287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6" name="Freeform 282"/>
          <p:cNvSpPr>
            <a:spLocks noEditPoints="1"/>
          </p:cNvSpPr>
          <p:nvPr/>
        </p:nvSpPr>
        <p:spPr bwMode="auto">
          <a:xfrm>
            <a:off x="3775076" y="2835742"/>
            <a:ext cx="1398588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3"/>
              </a:cxn>
              <a:cxn ang="0">
                <a:pos x="100" y="1383"/>
              </a:cxn>
              <a:cxn ang="0">
                <a:pos x="3117" y="1383"/>
              </a:cxn>
              <a:cxn ang="0">
                <a:pos x="3117" y="1483"/>
              </a:cxn>
              <a:cxn ang="0">
                <a:pos x="100" y="1483"/>
              </a:cxn>
              <a:cxn ang="0">
                <a:pos x="50" y="1433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7" y="1333"/>
              </a:cxn>
              <a:cxn ang="0">
                <a:pos x="3267" y="1433"/>
              </a:cxn>
              <a:cxn ang="0">
                <a:pos x="3067" y="1533"/>
              </a:cxn>
              <a:cxn ang="0">
                <a:pos x="3067" y="1333"/>
              </a:cxn>
            </a:cxnLst>
            <a:rect l="0" t="0" r="r" b="b"/>
            <a:pathLst>
              <a:path w="3267" h="1533">
                <a:moveTo>
                  <a:pt x="150" y="100"/>
                </a:moveTo>
                <a:lnTo>
                  <a:pt x="150" y="1433"/>
                </a:lnTo>
                <a:lnTo>
                  <a:pt x="100" y="1383"/>
                </a:lnTo>
                <a:lnTo>
                  <a:pt x="3117" y="1383"/>
                </a:lnTo>
                <a:lnTo>
                  <a:pt x="3117" y="1483"/>
                </a:lnTo>
                <a:lnTo>
                  <a:pt x="100" y="1483"/>
                </a:lnTo>
                <a:cubicBezTo>
                  <a:pt x="73" y="1483"/>
                  <a:pt x="50" y="1461"/>
                  <a:pt x="50" y="1433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3067" y="1333"/>
                </a:moveTo>
                <a:lnTo>
                  <a:pt x="3267" y="1433"/>
                </a:lnTo>
                <a:lnTo>
                  <a:pt x="3067" y="1533"/>
                </a:lnTo>
                <a:lnTo>
                  <a:pt x="3067" y="1333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7" name="Rectangle 283"/>
          <p:cNvSpPr>
            <a:spLocks noChangeArrowheads="1"/>
          </p:cNvSpPr>
          <p:nvPr/>
        </p:nvSpPr>
        <p:spPr bwMode="auto">
          <a:xfrm>
            <a:off x="4116388" y="2772242"/>
            <a:ext cx="531813" cy="4953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48" name="Rectangle 284"/>
          <p:cNvSpPr>
            <a:spLocks noChangeArrowheads="1"/>
          </p:cNvSpPr>
          <p:nvPr/>
        </p:nvSpPr>
        <p:spPr bwMode="auto">
          <a:xfrm>
            <a:off x="4241801" y="2953217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49" name="Freeform 285"/>
          <p:cNvSpPr>
            <a:spLocks/>
          </p:cNvSpPr>
          <p:nvPr/>
        </p:nvSpPr>
        <p:spPr bwMode="auto">
          <a:xfrm>
            <a:off x="4127501" y="3073867"/>
            <a:ext cx="104775" cy="130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0"/>
              </a:cxn>
              <a:cxn ang="0">
                <a:pos x="0" y="82"/>
              </a:cxn>
            </a:cxnLst>
            <a:rect l="0" t="0" r="r" b="b"/>
            <a:pathLst>
              <a:path w="66" h="82">
                <a:moveTo>
                  <a:pt x="1" y="0"/>
                </a:moveTo>
                <a:lnTo>
                  <a:pt x="66" y="40"/>
                </a:lnTo>
                <a:lnTo>
                  <a:pt x="0" y="82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0" name="Freeform 286"/>
          <p:cNvSpPr>
            <a:spLocks noEditPoints="1"/>
          </p:cNvSpPr>
          <p:nvPr/>
        </p:nvSpPr>
        <p:spPr bwMode="auto">
          <a:xfrm>
            <a:off x="3629026" y="2830979"/>
            <a:ext cx="4841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1" y="0"/>
              </a:cxn>
              <a:cxn ang="0">
                <a:pos x="305" y="24"/>
              </a:cxn>
              <a:cxn ang="0">
                <a:pos x="251" y="48"/>
              </a:cxn>
              <a:cxn ang="0">
                <a:pos x="251" y="0"/>
              </a:cxn>
            </a:cxnLst>
            <a:rect l="0" t="0" r="r" b="b"/>
            <a:pathLst>
              <a:path w="305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1" y="0"/>
                </a:moveTo>
                <a:lnTo>
                  <a:pt x="305" y="24"/>
                </a:lnTo>
                <a:lnTo>
                  <a:pt x="251" y="48"/>
                </a:lnTo>
                <a:lnTo>
                  <a:pt x="25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1" name="Freeform 287"/>
          <p:cNvSpPr>
            <a:spLocks/>
          </p:cNvSpPr>
          <p:nvPr/>
        </p:nvSpPr>
        <p:spPr bwMode="auto">
          <a:xfrm>
            <a:off x="3514726" y="2683342"/>
            <a:ext cx="152400" cy="628650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96" y="297"/>
              </a:cxn>
              <a:cxn ang="0">
                <a:pos x="96" y="99"/>
              </a:cxn>
              <a:cxn ang="0">
                <a:pos x="0" y="0"/>
              </a:cxn>
              <a:cxn ang="0">
                <a:pos x="0" y="396"/>
              </a:cxn>
            </a:cxnLst>
            <a:rect l="0" t="0" r="r" b="b"/>
            <a:pathLst>
              <a:path w="96" h="396">
                <a:moveTo>
                  <a:pt x="0" y="396"/>
                </a:moveTo>
                <a:lnTo>
                  <a:pt x="96" y="297"/>
                </a:lnTo>
                <a:lnTo>
                  <a:pt x="96" y="99"/>
                </a:lnTo>
                <a:lnTo>
                  <a:pt x="0" y="0"/>
                </a:lnTo>
                <a:lnTo>
                  <a:pt x="0" y="39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2" name="Freeform 288"/>
          <p:cNvSpPr>
            <a:spLocks noEditPoints="1"/>
          </p:cNvSpPr>
          <p:nvPr/>
        </p:nvSpPr>
        <p:spPr bwMode="auto">
          <a:xfrm>
            <a:off x="4664076" y="3540592"/>
            <a:ext cx="5207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88" y="12"/>
              </a:cxn>
              <a:cxn ang="0">
                <a:pos x="288" y="36"/>
              </a:cxn>
              <a:cxn ang="0">
                <a:pos x="0" y="36"/>
              </a:cxn>
              <a:cxn ang="0">
                <a:pos x="0" y="12"/>
              </a:cxn>
              <a:cxn ang="0">
                <a:pos x="274" y="0"/>
              </a:cxn>
              <a:cxn ang="0">
                <a:pos x="328" y="24"/>
              </a:cxn>
              <a:cxn ang="0">
                <a:pos x="274" y="48"/>
              </a:cxn>
              <a:cxn ang="0">
                <a:pos x="274" y="0"/>
              </a:cxn>
            </a:cxnLst>
            <a:rect l="0" t="0" r="r" b="b"/>
            <a:pathLst>
              <a:path w="328" h="48">
                <a:moveTo>
                  <a:pt x="0" y="12"/>
                </a:moveTo>
                <a:lnTo>
                  <a:pt x="288" y="12"/>
                </a:lnTo>
                <a:lnTo>
                  <a:pt x="288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74" y="0"/>
                </a:moveTo>
                <a:lnTo>
                  <a:pt x="328" y="24"/>
                </a:lnTo>
                <a:lnTo>
                  <a:pt x="274" y="48"/>
                </a:lnTo>
                <a:lnTo>
                  <a:pt x="274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3" name="Freeform 289"/>
          <p:cNvSpPr>
            <a:spLocks noEditPoints="1"/>
          </p:cNvSpPr>
          <p:nvPr/>
        </p:nvSpPr>
        <p:spPr bwMode="auto">
          <a:xfrm>
            <a:off x="3255963" y="2829392"/>
            <a:ext cx="255588" cy="944563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2395"/>
              </a:cxn>
              <a:cxn ang="0">
                <a:pos x="100" y="2345"/>
              </a:cxn>
              <a:cxn ang="0">
                <a:pos x="450" y="2345"/>
              </a:cxn>
              <a:cxn ang="0">
                <a:pos x="450" y="2445"/>
              </a:cxn>
              <a:cxn ang="0">
                <a:pos x="100" y="2445"/>
              </a:cxn>
              <a:cxn ang="0">
                <a:pos x="50" y="2395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400" y="2295"/>
              </a:cxn>
              <a:cxn ang="0">
                <a:pos x="600" y="2395"/>
              </a:cxn>
              <a:cxn ang="0">
                <a:pos x="400" y="2495"/>
              </a:cxn>
              <a:cxn ang="0">
                <a:pos x="400" y="2295"/>
              </a:cxn>
            </a:cxnLst>
            <a:rect l="0" t="0" r="r" b="b"/>
            <a:pathLst>
              <a:path w="600" h="2495">
                <a:moveTo>
                  <a:pt x="150" y="100"/>
                </a:moveTo>
                <a:lnTo>
                  <a:pt x="150" y="2395"/>
                </a:lnTo>
                <a:lnTo>
                  <a:pt x="100" y="2345"/>
                </a:lnTo>
                <a:lnTo>
                  <a:pt x="450" y="2345"/>
                </a:lnTo>
                <a:lnTo>
                  <a:pt x="450" y="2445"/>
                </a:lnTo>
                <a:lnTo>
                  <a:pt x="100" y="2445"/>
                </a:lnTo>
                <a:cubicBezTo>
                  <a:pt x="73" y="2445"/>
                  <a:pt x="50" y="2423"/>
                  <a:pt x="50" y="2395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6" y="0"/>
                  <a:pt x="200" y="45"/>
                  <a:pt x="200" y="100"/>
                </a:cubicBezTo>
                <a:cubicBezTo>
                  <a:pt x="200" y="156"/>
                  <a:pt x="156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lose/>
                <a:moveTo>
                  <a:pt x="400" y="2295"/>
                </a:moveTo>
                <a:lnTo>
                  <a:pt x="600" y="2395"/>
                </a:lnTo>
                <a:lnTo>
                  <a:pt x="400" y="2495"/>
                </a:lnTo>
                <a:lnTo>
                  <a:pt x="400" y="2295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4" name="Rectangle 290"/>
          <p:cNvSpPr>
            <a:spLocks noChangeArrowheads="1"/>
          </p:cNvSpPr>
          <p:nvPr/>
        </p:nvSpPr>
        <p:spPr bwMode="auto">
          <a:xfrm>
            <a:off x="4127501" y="3473917"/>
            <a:ext cx="531813" cy="4937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5" name="Rectangle 291"/>
          <p:cNvSpPr>
            <a:spLocks noChangeArrowheads="1"/>
          </p:cNvSpPr>
          <p:nvPr/>
        </p:nvSpPr>
        <p:spPr bwMode="auto">
          <a:xfrm>
            <a:off x="4256088" y="3656479"/>
            <a:ext cx="376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56" name="Freeform 292"/>
          <p:cNvSpPr>
            <a:spLocks/>
          </p:cNvSpPr>
          <p:nvPr/>
        </p:nvSpPr>
        <p:spPr bwMode="auto">
          <a:xfrm>
            <a:off x="4138613" y="3773954"/>
            <a:ext cx="104775" cy="1317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66" y="41"/>
              </a:cxn>
              <a:cxn ang="0">
                <a:pos x="0" y="83"/>
              </a:cxn>
            </a:cxnLst>
            <a:rect l="0" t="0" r="r" b="b"/>
            <a:pathLst>
              <a:path w="66" h="83">
                <a:moveTo>
                  <a:pt x="1" y="0"/>
                </a:moveTo>
                <a:lnTo>
                  <a:pt x="66" y="41"/>
                </a:lnTo>
                <a:lnTo>
                  <a:pt x="0" y="83"/>
                </a:lnTo>
              </a:path>
            </a:pathLst>
          </a:custGeom>
          <a:noFill/>
          <a:ln w="18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7" name="Freeform 293"/>
          <p:cNvSpPr>
            <a:spLocks noEditPoints="1"/>
          </p:cNvSpPr>
          <p:nvPr/>
        </p:nvSpPr>
        <p:spPr bwMode="auto">
          <a:xfrm>
            <a:off x="3640138" y="3532654"/>
            <a:ext cx="485775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65" y="12"/>
              </a:cxn>
              <a:cxn ang="0">
                <a:pos x="265" y="36"/>
              </a:cxn>
              <a:cxn ang="0">
                <a:pos x="0" y="36"/>
              </a:cxn>
              <a:cxn ang="0">
                <a:pos x="0" y="12"/>
              </a:cxn>
              <a:cxn ang="0">
                <a:pos x="252" y="0"/>
              </a:cxn>
              <a:cxn ang="0">
                <a:pos x="306" y="24"/>
              </a:cxn>
              <a:cxn ang="0">
                <a:pos x="252" y="48"/>
              </a:cxn>
              <a:cxn ang="0">
                <a:pos x="252" y="0"/>
              </a:cxn>
            </a:cxnLst>
            <a:rect l="0" t="0" r="r" b="b"/>
            <a:pathLst>
              <a:path w="306" h="48">
                <a:moveTo>
                  <a:pt x="0" y="12"/>
                </a:moveTo>
                <a:lnTo>
                  <a:pt x="265" y="12"/>
                </a:lnTo>
                <a:lnTo>
                  <a:pt x="265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52" y="0"/>
                </a:moveTo>
                <a:lnTo>
                  <a:pt x="306" y="24"/>
                </a:lnTo>
                <a:lnTo>
                  <a:pt x="252" y="48"/>
                </a:lnTo>
                <a:lnTo>
                  <a:pt x="252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8" name="Freeform 294"/>
          <p:cNvSpPr>
            <a:spLocks/>
          </p:cNvSpPr>
          <p:nvPr/>
        </p:nvSpPr>
        <p:spPr bwMode="auto">
          <a:xfrm>
            <a:off x="3509963" y="3321517"/>
            <a:ext cx="150813" cy="627063"/>
          </a:xfrm>
          <a:custGeom>
            <a:avLst/>
            <a:gdLst/>
            <a:ahLst/>
            <a:cxnLst>
              <a:cxn ang="0">
                <a:pos x="0" y="395"/>
              </a:cxn>
              <a:cxn ang="0">
                <a:pos x="95" y="297"/>
              </a:cxn>
              <a:cxn ang="0">
                <a:pos x="95" y="99"/>
              </a:cxn>
              <a:cxn ang="0">
                <a:pos x="0" y="0"/>
              </a:cxn>
              <a:cxn ang="0">
                <a:pos x="0" y="395"/>
              </a:cxn>
            </a:cxnLst>
            <a:rect l="0" t="0" r="r" b="b"/>
            <a:pathLst>
              <a:path w="95" h="395">
                <a:moveTo>
                  <a:pt x="0" y="395"/>
                </a:moveTo>
                <a:lnTo>
                  <a:pt x="95" y="297"/>
                </a:lnTo>
                <a:lnTo>
                  <a:pt x="95" y="99"/>
                </a:lnTo>
                <a:lnTo>
                  <a:pt x="0" y="0"/>
                </a:lnTo>
                <a:lnTo>
                  <a:pt x="0" y="395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59" name="Freeform 295"/>
          <p:cNvSpPr>
            <a:spLocks noEditPoints="1"/>
          </p:cNvSpPr>
          <p:nvPr/>
        </p:nvSpPr>
        <p:spPr bwMode="auto">
          <a:xfrm>
            <a:off x="3803651" y="3532654"/>
            <a:ext cx="1397000" cy="581025"/>
          </a:xfrm>
          <a:custGeom>
            <a:avLst/>
            <a:gdLst/>
            <a:ahLst/>
            <a:cxnLst>
              <a:cxn ang="0">
                <a:pos x="150" y="100"/>
              </a:cxn>
              <a:cxn ang="0">
                <a:pos x="150" y="1433"/>
              </a:cxn>
              <a:cxn ang="0">
                <a:pos x="100" y="1383"/>
              </a:cxn>
              <a:cxn ang="0">
                <a:pos x="3116" y="1383"/>
              </a:cxn>
              <a:cxn ang="0">
                <a:pos x="3116" y="1483"/>
              </a:cxn>
              <a:cxn ang="0">
                <a:pos x="100" y="1483"/>
              </a:cxn>
              <a:cxn ang="0">
                <a:pos x="50" y="1433"/>
              </a:cxn>
              <a:cxn ang="0">
                <a:pos x="50" y="100"/>
              </a:cxn>
              <a:cxn ang="0">
                <a:pos x="150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00" y="200"/>
              </a:cxn>
              <a:cxn ang="0">
                <a:pos x="0" y="100"/>
              </a:cxn>
              <a:cxn ang="0">
                <a:pos x="3066" y="1333"/>
              </a:cxn>
              <a:cxn ang="0">
                <a:pos x="3266" y="1433"/>
              </a:cxn>
              <a:cxn ang="0">
                <a:pos x="3066" y="1533"/>
              </a:cxn>
              <a:cxn ang="0">
                <a:pos x="3066" y="1333"/>
              </a:cxn>
            </a:cxnLst>
            <a:rect l="0" t="0" r="r" b="b"/>
            <a:pathLst>
              <a:path w="3266" h="1533">
                <a:moveTo>
                  <a:pt x="150" y="100"/>
                </a:moveTo>
                <a:lnTo>
                  <a:pt x="150" y="1433"/>
                </a:lnTo>
                <a:lnTo>
                  <a:pt x="100" y="1383"/>
                </a:lnTo>
                <a:lnTo>
                  <a:pt x="3116" y="1383"/>
                </a:lnTo>
                <a:lnTo>
                  <a:pt x="3116" y="1483"/>
                </a:lnTo>
                <a:lnTo>
                  <a:pt x="100" y="1483"/>
                </a:lnTo>
                <a:cubicBezTo>
                  <a:pt x="72" y="1483"/>
                  <a:pt x="50" y="1461"/>
                  <a:pt x="50" y="1433"/>
                </a:cubicBezTo>
                <a:lnTo>
                  <a:pt x="50" y="100"/>
                </a:lnTo>
                <a:lnTo>
                  <a:pt x="150" y="100"/>
                </a:lnTo>
                <a:close/>
                <a:moveTo>
                  <a:pt x="0" y="100"/>
                </a:moveTo>
                <a:cubicBezTo>
                  <a:pt x="0" y="45"/>
                  <a:pt x="45" y="0"/>
                  <a:pt x="100" y="0"/>
                </a:cubicBezTo>
                <a:cubicBezTo>
                  <a:pt x="155" y="0"/>
                  <a:pt x="200" y="45"/>
                  <a:pt x="200" y="100"/>
                </a:cubicBezTo>
                <a:cubicBezTo>
                  <a:pt x="200" y="155"/>
                  <a:pt x="155" y="200"/>
                  <a:pt x="100" y="200"/>
                </a:cubicBezTo>
                <a:cubicBezTo>
                  <a:pt x="45" y="200"/>
                  <a:pt x="0" y="155"/>
                  <a:pt x="0" y="100"/>
                </a:cubicBezTo>
                <a:close/>
                <a:moveTo>
                  <a:pt x="3066" y="1333"/>
                </a:moveTo>
                <a:lnTo>
                  <a:pt x="3266" y="1433"/>
                </a:lnTo>
                <a:lnTo>
                  <a:pt x="3066" y="1533"/>
                </a:lnTo>
                <a:lnTo>
                  <a:pt x="3066" y="1333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0" name="Freeform 296"/>
          <p:cNvSpPr>
            <a:spLocks noEditPoints="1"/>
          </p:cNvSpPr>
          <p:nvPr/>
        </p:nvSpPr>
        <p:spPr bwMode="auto">
          <a:xfrm>
            <a:off x="2052638" y="2824629"/>
            <a:ext cx="14525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74" y="12"/>
              </a:cxn>
              <a:cxn ang="0">
                <a:pos x="874" y="36"/>
              </a:cxn>
              <a:cxn ang="0">
                <a:pos x="0" y="36"/>
              </a:cxn>
              <a:cxn ang="0">
                <a:pos x="0" y="12"/>
              </a:cxn>
              <a:cxn ang="0">
                <a:pos x="861" y="0"/>
              </a:cxn>
              <a:cxn ang="0">
                <a:pos x="915" y="24"/>
              </a:cxn>
              <a:cxn ang="0">
                <a:pos x="861" y="48"/>
              </a:cxn>
              <a:cxn ang="0">
                <a:pos x="861" y="0"/>
              </a:cxn>
            </a:cxnLst>
            <a:rect l="0" t="0" r="r" b="b"/>
            <a:pathLst>
              <a:path w="915" h="48">
                <a:moveTo>
                  <a:pt x="0" y="12"/>
                </a:moveTo>
                <a:lnTo>
                  <a:pt x="874" y="12"/>
                </a:lnTo>
                <a:lnTo>
                  <a:pt x="874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861" y="0"/>
                </a:moveTo>
                <a:lnTo>
                  <a:pt x="915" y="24"/>
                </a:lnTo>
                <a:lnTo>
                  <a:pt x="861" y="48"/>
                </a:lnTo>
                <a:lnTo>
                  <a:pt x="861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1" name="Freeform 297"/>
          <p:cNvSpPr>
            <a:spLocks noEditPoints="1"/>
          </p:cNvSpPr>
          <p:nvPr/>
        </p:nvSpPr>
        <p:spPr bwMode="auto">
          <a:xfrm>
            <a:off x="2751138" y="3405654"/>
            <a:ext cx="763588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40" y="12"/>
              </a:cxn>
              <a:cxn ang="0">
                <a:pos x="440" y="36"/>
              </a:cxn>
              <a:cxn ang="0">
                <a:pos x="0" y="36"/>
              </a:cxn>
              <a:cxn ang="0">
                <a:pos x="0" y="12"/>
              </a:cxn>
              <a:cxn ang="0">
                <a:pos x="427" y="0"/>
              </a:cxn>
              <a:cxn ang="0">
                <a:pos x="481" y="24"/>
              </a:cxn>
              <a:cxn ang="0">
                <a:pos x="427" y="48"/>
              </a:cxn>
              <a:cxn ang="0">
                <a:pos x="427" y="0"/>
              </a:cxn>
            </a:cxnLst>
            <a:rect l="0" t="0" r="r" b="b"/>
            <a:pathLst>
              <a:path w="481" h="48">
                <a:moveTo>
                  <a:pt x="0" y="12"/>
                </a:moveTo>
                <a:lnTo>
                  <a:pt x="440" y="12"/>
                </a:lnTo>
                <a:lnTo>
                  <a:pt x="440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427" y="0"/>
                </a:moveTo>
                <a:lnTo>
                  <a:pt x="481" y="24"/>
                </a:lnTo>
                <a:lnTo>
                  <a:pt x="427" y="48"/>
                </a:lnTo>
                <a:lnTo>
                  <a:pt x="427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2" name="Line 298"/>
          <p:cNvSpPr>
            <a:spLocks noChangeShapeType="1"/>
          </p:cNvSpPr>
          <p:nvPr/>
        </p:nvSpPr>
        <p:spPr bwMode="auto">
          <a:xfrm>
            <a:off x="3095626" y="3118317"/>
            <a:ext cx="1588" cy="3222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3" name="Freeform 299"/>
          <p:cNvSpPr>
            <a:spLocks noEditPoints="1"/>
          </p:cNvSpPr>
          <p:nvPr/>
        </p:nvSpPr>
        <p:spPr bwMode="auto">
          <a:xfrm>
            <a:off x="3070226" y="3089742"/>
            <a:ext cx="431800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32" y="12"/>
              </a:cxn>
              <a:cxn ang="0">
                <a:pos x="232" y="36"/>
              </a:cxn>
              <a:cxn ang="0">
                <a:pos x="0" y="36"/>
              </a:cxn>
              <a:cxn ang="0">
                <a:pos x="0" y="12"/>
              </a:cxn>
              <a:cxn ang="0">
                <a:pos x="218" y="0"/>
              </a:cxn>
              <a:cxn ang="0">
                <a:pos x="272" y="24"/>
              </a:cxn>
              <a:cxn ang="0">
                <a:pos x="218" y="48"/>
              </a:cxn>
              <a:cxn ang="0">
                <a:pos x="218" y="0"/>
              </a:cxn>
            </a:cxnLst>
            <a:rect l="0" t="0" r="r" b="b"/>
            <a:pathLst>
              <a:path w="272" h="48">
                <a:moveTo>
                  <a:pt x="0" y="12"/>
                </a:moveTo>
                <a:lnTo>
                  <a:pt x="232" y="12"/>
                </a:lnTo>
                <a:lnTo>
                  <a:pt x="232" y="36"/>
                </a:lnTo>
                <a:lnTo>
                  <a:pt x="0" y="36"/>
                </a:lnTo>
                <a:lnTo>
                  <a:pt x="0" y="12"/>
                </a:lnTo>
                <a:close/>
                <a:moveTo>
                  <a:pt x="218" y="0"/>
                </a:moveTo>
                <a:lnTo>
                  <a:pt x="272" y="24"/>
                </a:lnTo>
                <a:lnTo>
                  <a:pt x="218" y="48"/>
                </a:lnTo>
                <a:lnTo>
                  <a:pt x="218" y="0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4" name="Rectangle 300"/>
          <p:cNvSpPr>
            <a:spLocks noChangeArrowheads="1"/>
          </p:cNvSpPr>
          <p:nvPr/>
        </p:nvSpPr>
        <p:spPr bwMode="auto">
          <a:xfrm>
            <a:off x="2330451" y="3069104"/>
            <a:ext cx="615950" cy="50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565" name="Rectangle 301"/>
          <p:cNvSpPr>
            <a:spLocks noChangeArrowheads="1"/>
          </p:cNvSpPr>
          <p:nvPr/>
        </p:nvSpPr>
        <p:spPr bwMode="auto">
          <a:xfrm>
            <a:off x="2470151" y="3134192"/>
            <a:ext cx="444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Full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566" name="Rectangle 302"/>
          <p:cNvSpPr>
            <a:spLocks noChangeArrowheads="1"/>
          </p:cNvSpPr>
          <p:nvPr/>
        </p:nvSpPr>
        <p:spPr bwMode="auto">
          <a:xfrm>
            <a:off x="2366963" y="3334217"/>
            <a:ext cx="6715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6" name="Rectangle 3"/>
          <p:cNvSpPr>
            <a:spLocks noChangeArrowheads="1"/>
          </p:cNvSpPr>
          <p:nvPr/>
        </p:nvSpPr>
        <p:spPr bwMode="auto">
          <a:xfrm>
            <a:off x="268941" y="4529051"/>
            <a:ext cx="50829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Double the logic registers (4 per ALM)</a:t>
            </a:r>
          </a:p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Faster registers</a:t>
            </a:r>
          </a:p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Aids deep pipelining &amp; interconnect pipelining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5821251" y="1403797"/>
            <a:ext cx="837126" cy="25371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905794" y="1959429"/>
            <a:ext cx="979714" cy="6923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88377" y="3365864"/>
            <a:ext cx="979714" cy="6923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Metastability Robustness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06084" y="1162595"/>
            <a:ext cx="579550" cy="731329"/>
            <a:chOff x="3631842" y="1983346"/>
            <a:chExt cx="579550" cy="57955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631842" y="1983346"/>
              <a:ext cx="579550" cy="5795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3631842" y="2395470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3642573" y="2316048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007735" y="1147569"/>
            <a:ext cx="579550" cy="731329"/>
            <a:chOff x="3631842" y="1983346"/>
            <a:chExt cx="579550" cy="57955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631842" y="1983346"/>
              <a:ext cx="579550" cy="5795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3631842" y="2395470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3642573" y="2316048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102439" y="1147569"/>
            <a:ext cx="579550" cy="731329"/>
            <a:chOff x="3631842" y="1983346"/>
            <a:chExt cx="579550" cy="57955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631842" y="1983346"/>
              <a:ext cx="579550" cy="5795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3631842" y="2395470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3642573" y="2316048"/>
              <a:ext cx="77274" cy="7727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2047741" y="1957582"/>
            <a:ext cx="64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clka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4395" y="1903920"/>
            <a:ext cx="64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clkb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88657" y="1144066"/>
            <a:ext cx="9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781836" y="1298613"/>
            <a:ext cx="4737279" cy="826394"/>
            <a:chOff x="2781836" y="1298613"/>
            <a:chExt cx="4737279" cy="826394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10800000">
              <a:off x="3348508" y="1352275"/>
              <a:ext cx="25757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589431" y="1313638"/>
              <a:ext cx="51515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4172755" y="1326517"/>
              <a:ext cx="83712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0800000">
              <a:off x="3322750" y="1674246"/>
              <a:ext cx="27045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3084490" y="1899627"/>
              <a:ext cx="450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10800000">
              <a:off x="2781836" y="2125007"/>
              <a:ext cx="52803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4750171" y="1659219"/>
              <a:ext cx="27045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511911" y="1884600"/>
              <a:ext cx="450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5819105" y="1646342"/>
              <a:ext cx="27045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5580845" y="1871723"/>
              <a:ext cx="450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0800000">
              <a:off x="4572001" y="2097103"/>
              <a:ext cx="123422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6681989" y="1298613"/>
              <a:ext cx="83712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9607639" y="112046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928834" y="1442434"/>
            <a:ext cx="173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Metastable?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-1468192" y="236971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108361" y="4726552"/>
            <a:ext cx="45076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5" name="Group 94"/>
          <p:cNvGrpSpPr/>
          <p:nvPr/>
        </p:nvGrpSpPr>
        <p:grpSpPr>
          <a:xfrm>
            <a:off x="3387144" y="3979576"/>
            <a:ext cx="914400" cy="1659230"/>
            <a:chOff x="3709115" y="2614410"/>
            <a:chExt cx="914400" cy="1659230"/>
          </a:xfrm>
        </p:grpSpPr>
        <p:grpSp>
          <p:nvGrpSpPr>
            <p:cNvPr id="70" name="Group 69"/>
            <p:cNvGrpSpPr/>
            <p:nvPr/>
          </p:nvGrpSpPr>
          <p:grpSpPr>
            <a:xfrm>
              <a:off x="4056828" y="2614410"/>
              <a:ext cx="386382" cy="515155"/>
              <a:chOff x="4468956" y="2730321"/>
              <a:chExt cx="386382" cy="515155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 rot="5400000">
                <a:off x="4713667" y="2859110"/>
                <a:ext cx="25757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10800000">
                <a:off x="4687911" y="2987899"/>
                <a:ext cx="16742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5400000">
                <a:off x="4552682" y="3123126"/>
                <a:ext cx="244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rot="5400000">
                <a:off x="4473260" y="3120978"/>
                <a:ext cx="244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Oval 64"/>
              <p:cNvSpPr/>
              <p:nvPr/>
            </p:nvSpPr>
            <p:spPr bwMode="auto">
              <a:xfrm>
                <a:off x="4468956" y="3078047"/>
                <a:ext cx="103031" cy="10303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286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003399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auto">
              <a:xfrm>
                <a:off x="4675031" y="3245476"/>
                <a:ext cx="16742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9" name="Straight Connector 68"/>
            <p:cNvCxnSpPr/>
            <p:nvPr/>
          </p:nvCxnSpPr>
          <p:spPr bwMode="auto">
            <a:xfrm rot="5400000">
              <a:off x="4217827" y="3342066"/>
              <a:ext cx="4250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10800000">
              <a:off x="4260758" y="3565298"/>
              <a:ext cx="16742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4125529" y="3700525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4046107" y="3698377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247878" y="3822875"/>
              <a:ext cx="16742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4295100" y="3947373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185634" y="4082603"/>
              <a:ext cx="43788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286518" y="4183487"/>
              <a:ext cx="2726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389550" y="4273640"/>
              <a:ext cx="10517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709115" y="3011505"/>
              <a:ext cx="35845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3717691" y="3691944"/>
              <a:ext cx="45076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3380708" y="3354947"/>
              <a:ext cx="65681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556985" y="4003186"/>
            <a:ext cx="914400" cy="1659230"/>
            <a:chOff x="3709115" y="2614410"/>
            <a:chExt cx="914400" cy="1659230"/>
          </a:xfrm>
        </p:grpSpPr>
        <p:grpSp>
          <p:nvGrpSpPr>
            <p:cNvPr id="97" name="Group 69"/>
            <p:cNvGrpSpPr/>
            <p:nvPr/>
          </p:nvGrpSpPr>
          <p:grpSpPr>
            <a:xfrm>
              <a:off x="4056828" y="2614410"/>
              <a:ext cx="386382" cy="515155"/>
              <a:chOff x="4468956" y="2730321"/>
              <a:chExt cx="386382" cy="515155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 rot="5400000">
                <a:off x="4713667" y="2859110"/>
                <a:ext cx="25757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10800000">
                <a:off x="4687911" y="2987899"/>
                <a:ext cx="16742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rot="5400000">
                <a:off x="4552682" y="3123126"/>
                <a:ext cx="244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>
                <a:off x="4473260" y="3120978"/>
                <a:ext cx="244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Oval 113"/>
              <p:cNvSpPr/>
              <p:nvPr/>
            </p:nvSpPr>
            <p:spPr bwMode="auto">
              <a:xfrm>
                <a:off x="4468956" y="3078047"/>
                <a:ext cx="103031" cy="103031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286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003399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 bwMode="auto">
              <a:xfrm>
                <a:off x="4675031" y="3245476"/>
                <a:ext cx="16742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8" name="Straight Connector 97"/>
            <p:cNvCxnSpPr/>
            <p:nvPr/>
          </p:nvCxnSpPr>
          <p:spPr bwMode="auto">
            <a:xfrm rot="5400000">
              <a:off x="4217827" y="3342066"/>
              <a:ext cx="4250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rot="10800000">
              <a:off x="4260758" y="3565298"/>
              <a:ext cx="16742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5400000">
              <a:off x="4125529" y="3700525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4046107" y="3698377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4247878" y="3822875"/>
              <a:ext cx="16742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4295100" y="3947373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185634" y="4082603"/>
              <a:ext cx="43788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4286518" y="4183487"/>
              <a:ext cx="2726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4389550" y="4273640"/>
              <a:ext cx="10517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3709115" y="3011505"/>
              <a:ext cx="35845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3717691" y="3691944"/>
              <a:ext cx="45076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3380708" y="3354947"/>
              <a:ext cx="65681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7" name="Straight Connector 116"/>
          <p:cNvCxnSpPr/>
          <p:nvPr/>
        </p:nvCxnSpPr>
        <p:spPr bwMode="auto">
          <a:xfrm rot="10800000">
            <a:off x="2704564" y="4687916"/>
            <a:ext cx="6825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4584880" y="3580332"/>
            <a:ext cx="458916" cy="309093"/>
            <a:chOff x="1687132" y="3900151"/>
            <a:chExt cx="458916" cy="388514"/>
          </a:xfrm>
        </p:grpSpPr>
        <p:sp>
          <p:nvSpPr>
            <p:cNvPr id="118" name="Isosceles Triangle 117"/>
            <p:cNvSpPr/>
            <p:nvPr/>
          </p:nvSpPr>
          <p:spPr bwMode="auto">
            <a:xfrm>
              <a:off x="1687132" y="3902299"/>
              <a:ext cx="448185" cy="386366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Isosceles Triangle 118"/>
            <p:cNvSpPr/>
            <p:nvPr/>
          </p:nvSpPr>
          <p:spPr bwMode="auto">
            <a:xfrm flipV="1">
              <a:off x="1697863" y="3900151"/>
              <a:ext cx="448185" cy="386366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367565" y="4531221"/>
            <a:ext cx="458916" cy="309093"/>
            <a:chOff x="1687132" y="3900151"/>
            <a:chExt cx="458916" cy="388514"/>
          </a:xfrm>
        </p:grpSpPr>
        <p:sp>
          <p:nvSpPr>
            <p:cNvPr id="122" name="Isosceles Triangle 121"/>
            <p:cNvSpPr/>
            <p:nvPr/>
          </p:nvSpPr>
          <p:spPr bwMode="auto">
            <a:xfrm>
              <a:off x="1687132" y="3902299"/>
              <a:ext cx="448185" cy="386366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Isosceles Triangle 122"/>
            <p:cNvSpPr/>
            <p:nvPr/>
          </p:nvSpPr>
          <p:spPr bwMode="auto">
            <a:xfrm flipV="1">
              <a:off x="1697863" y="3900151"/>
              <a:ext cx="448185" cy="386366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092562" y="4503311"/>
            <a:ext cx="9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 rot="10800000">
            <a:off x="1775138" y="4698649"/>
            <a:ext cx="68258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10800000">
            <a:off x="5288926" y="4696503"/>
            <a:ext cx="120202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5400000" flipH="1" flipV="1">
            <a:off x="5486402" y="4224278"/>
            <a:ext cx="97879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10800000">
            <a:off x="4958366" y="3734880"/>
            <a:ext cx="100455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10800000">
            <a:off x="4931750" y="3734025"/>
            <a:ext cx="219800" cy="85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3065172" y="3734880"/>
            <a:ext cx="162274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2326787" y="3844341"/>
            <a:ext cx="940158" cy="40011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clk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rot="5400000">
            <a:off x="2427666" y="4359506"/>
            <a:ext cx="32197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 rot="5400000">
            <a:off x="4654639" y="3431154"/>
            <a:ext cx="26831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4514050" y="2940673"/>
            <a:ext cx="9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clk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4662153" y="2962148"/>
            <a:ext cx="2318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5937159" y="4636402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4518321" y="4672891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3346332" y="4647133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555347" y="4481848"/>
            <a:ext cx="115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~Vdd/2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 bwMode="auto">
          <a:xfrm rot="5400000">
            <a:off x="4700789" y="2189409"/>
            <a:ext cx="734096" cy="244699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5400000" flipH="1" flipV="1">
            <a:off x="2611196" y="4210142"/>
            <a:ext cx="92942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Oval 127"/>
          <p:cNvSpPr/>
          <p:nvPr/>
        </p:nvSpPr>
        <p:spPr bwMode="auto">
          <a:xfrm>
            <a:off x="3041527" y="4655840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Metastability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4237148"/>
            <a:ext cx="8331200" cy="1578735"/>
          </a:xfrm>
        </p:spPr>
        <p:txBody>
          <a:bodyPr/>
          <a:lstStyle/>
          <a:p>
            <a:r>
              <a:rPr lang="en-US" dirty="0" smtClean="0"/>
              <a:t>Loop gain at Vdd/2 dropping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baseline="-25000" dirty="0" smtClean="0">
                <a:latin typeface="+mj-lt"/>
                <a:sym typeface="Wingdings" pitchFamily="2" charset="2"/>
              </a:rPr>
              <a:t>met </a:t>
            </a:r>
            <a:r>
              <a:rPr lang="en-US" dirty="0" smtClean="0">
                <a:latin typeface="+mj-lt"/>
                <a:sym typeface="Wingdings" pitchFamily="2" charset="2"/>
              </a:rPr>
              <a:t>increasing</a:t>
            </a:r>
          </a:p>
          <a:p>
            <a:r>
              <a:rPr lang="en-US" dirty="0" smtClean="0">
                <a:latin typeface="+mj-lt"/>
                <a:sym typeface="Wingdings" pitchFamily="2" charset="2"/>
              </a:rPr>
              <a:t>Solution:  register design (e.g. use lower Vt)</a:t>
            </a:r>
          </a:p>
          <a:p>
            <a:r>
              <a:rPr lang="en-US" dirty="0" smtClean="0">
                <a:latin typeface="+mj-lt"/>
                <a:sym typeface="Wingdings" pitchFamily="2" charset="2"/>
              </a:rPr>
              <a:t>Solution:  CAD system analyzes &amp; optimizes</a:t>
            </a:r>
          </a:p>
          <a:p>
            <a:pPr lvl="1"/>
            <a:r>
              <a:rPr lang="en-US" dirty="0" smtClean="0">
                <a:latin typeface="+mj-lt"/>
                <a:sym typeface="Wingdings" pitchFamily="2" charset="2"/>
              </a:rPr>
              <a:t>20,000 to 200,000 increase in MTBF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962" y="837662"/>
            <a:ext cx="5753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49886" y="1476103"/>
            <a:ext cx="189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Source: Chen, FPGA 2010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Transistors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3142444"/>
            <a:ext cx="8331200" cy="2724955"/>
          </a:xfrm>
        </p:spPr>
        <p:txBody>
          <a:bodyPr/>
          <a:lstStyle/>
          <a:p>
            <a:r>
              <a:rPr lang="en-US" dirty="0" smtClean="0"/>
              <a:t>Bias Temperature Instability (BTI) makes worse  </a:t>
            </a:r>
          </a:p>
          <a:p>
            <a:pPr lvl="1"/>
            <a:r>
              <a:rPr lang="en-US" dirty="0" smtClean="0"/>
              <a:t>Increase / hysteresis in Vt due to Vgs state over time</a:t>
            </a:r>
          </a:p>
          <a:p>
            <a:pPr lvl="1"/>
            <a:r>
              <a:rPr lang="en-US" dirty="0" smtClean="0"/>
              <a:t>All circuits affected, but pass transistors more sensitive to Vt shift</a:t>
            </a:r>
          </a:p>
          <a:p>
            <a:r>
              <a:rPr lang="en-US" dirty="0" smtClean="0"/>
              <a:t>Careful process and circuit design needed</a:t>
            </a:r>
          </a:p>
          <a:p>
            <a:r>
              <a:rPr lang="en-US" dirty="0" smtClean="0"/>
              <a:t>Future scaling:</a:t>
            </a:r>
          </a:p>
          <a:p>
            <a:pPr lvl="1"/>
            <a:r>
              <a:rPr lang="en-US" dirty="0" smtClean="0"/>
              <a:t>Full CMOS?</a:t>
            </a:r>
          </a:p>
          <a:p>
            <a:pPr lvl="1"/>
            <a:r>
              <a:rPr lang="en-US" dirty="0" smtClean="0"/>
              <a:t>Opening for a new programmable switch?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>
            <a:off x="1331880" y="2645541"/>
            <a:ext cx="16742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>
            <a:off x="1158017" y="2548948"/>
            <a:ext cx="2446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1160165" y="2469526"/>
            <a:ext cx="2446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1074304" y="2632660"/>
            <a:ext cx="16742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1415601" y="1711811"/>
            <a:ext cx="42500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16200000">
            <a:off x="1321157" y="1625954"/>
            <a:ext cx="16742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>
            <a:off x="1147294" y="1529361"/>
            <a:ext cx="2446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>
            <a:off x="1149442" y="1449939"/>
            <a:ext cx="2446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1063581" y="1613073"/>
            <a:ext cx="16742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900446" y="1698932"/>
            <a:ext cx="24469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155336" y="2323023"/>
            <a:ext cx="2414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1145684" y="1317392"/>
            <a:ext cx="2650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1159096" y="965909"/>
            <a:ext cx="218941" cy="21894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82706" y="1994081"/>
            <a:ext cx="218941" cy="21894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10800000">
            <a:off x="1413455" y="2727096"/>
            <a:ext cx="42500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0800000">
            <a:off x="715850" y="2724950"/>
            <a:ext cx="42500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1178417" y="2067055"/>
            <a:ext cx="135227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867433" y="2189400"/>
            <a:ext cx="11075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1813742" y="2148610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 rot="5400000">
            <a:off x="2949265" y="1957576"/>
            <a:ext cx="612519" cy="52803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609695" y="2234473"/>
            <a:ext cx="76912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610638" y="888642"/>
            <a:ext cx="4301075" cy="22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area-efficient routing mux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But Vdd – Vt dropping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" name="Group 69"/>
          <p:cNvGrpSpPr/>
          <p:nvPr/>
        </p:nvGrpSpPr>
        <p:grpSpPr>
          <a:xfrm flipH="1">
            <a:off x="1837375" y="871472"/>
            <a:ext cx="386382" cy="515155"/>
            <a:chOff x="4468956" y="2730321"/>
            <a:chExt cx="386382" cy="515155"/>
          </a:xfrm>
        </p:grpSpPr>
        <p:cxnSp>
          <p:nvCxnSpPr>
            <p:cNvPr id="63" name="Straight Connector 62"/>
            <p:cNvCxnSpPr/>
            <p:nvPr/>
          </p:nvCxnSpPr>
          <p:spPr bwMode="auto">
            <a:xfrm rot="5400000">
              <a:off x="4713667" y="2859110"/>
              <a:ext cx="25757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0800000">
              <a:off x="4687911" y="2987899"/>
              <a:ext cx="16742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4552682" y="3123126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4473260" y="3120978"/>
              <a:ext cx="24469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Oval 66"/>
            <p:cNvSpPr/>
            <p:nvPr/>
          </p:nvSpPr>
          <p:spPr bwMode="auto">
            <a:xfrm>
              <a:off x="4468956" y="3078047"/>
              <a:ext cx="103031" cy="1030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4675031" y="3245476"/>
              <a:ext cx="16742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Oval 69"/>
          <p:cNvSpPr/>
          <p:nvPr/>
        </p:nvSpPr>
        <p:spPr bwMode="auto">
          <a:xfrm>
            <a:off x="1824473" y="1669939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rot="5400000" flipH="1" flipV="1">
            <a:off x="3470864" y="1732209"/>
            <a:ext cx="94015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251653" y="1272853"/>
            <a:ext cx="170216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3908723" y="2182951"/>
            <a:ext cx="90152" cy="90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 flipH="1">
            <a:off x="3483752" y="2170096"/>
            <a:ext cx="103031" cy="10303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80315" y="2434108"/>
            <a:ext cx="110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Vdd-Vt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RAM:  new M20K block has hard ECC</a:t>
            </a:r>
          </a:p>
          <a:p>
            <a:pPr lvl="1"/>
            <a:r>
              <a:rPr lang="en-US" dirty="0" smtClean="0"/>
              <a:t>MLAB: can implement ECC in soft logic</a:t>
            </a:r>
          </a:p>
          <a:p>
            <a:r>
              <a:rPr lang="en-US" dirty="0" smtClean="0"/>
              <a:t>Configuration RAM:  background ECC</a:t>
            </a:r>
          </a:p>
          <a:p>
            <a:pPr lvl="1"/>
            <a:r>
              <a:rPr lang="en-US" dirty="0" smtClean="0"/>
              <a:t>But could take up to 33 ms to detect</a:t>
            </a:r>
          </a:p>
          <a:p>
            <a:r>
              <a:rPr lang="en-US" dirty="0" smtClean="0"/>
              <a:t>Config. RAM circuit design to minimize SEU</a:t>
            </a:r>
          </a:p>
          <a:p>
            <a:r>
              <a:rPr lang="en-US" dirty="0" smtClean="0"/>
              <a:t>Trends with SRAM scaling:</a:t>
            </a:r>
          </a:p>
          <a:p>
            <a:pPr lvl="1"/>
            <a:r>
              <a:rPr lang="en-US" dirty="0" smtClean="0"/>
              <a:t>Smaller target </a:t>
            </a:r>
            <a:r>
              <a:rPr lang="en-US" dirty="0" smtClean="0">
                <a:sym typeface="Wingdings" pitchFamily="2" charset="2"/>
              </a:rPr>
              <a:t> lower FIT rate / Mb (constant per die)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Less charge  higher FIT for alpha, stable for neutron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Will this stabilize at an acceptable rate? </a:t>
            </a:r>
          </a:p>
          <a:p>
            <a:pPr lvl="1"/>
            <a:r>
              <a:rPr lang="en-US" dirty="0" smtClean="0"/>
              <a:t>Known techniques to greatly reduce (at area cost) </a:t>
            </a:r>
            <a:r>
              <a:rPr lang="en-US" dirty="0" smtClean="0">
                <a:sym typeface="Wingdings" pitchFamily="2" charset="2"/>
              </a:rPr>
              <a:t> does not threaten scaling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Stratix V Partial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35935"/>
            <a:ext cx="3525703" cy="4679950"/>
          </a:xfrm>
        </p:spPr>
        <p:txBody>
          <a:bodyPr/>
          <a:lstStyle/>
          <a:p>
            <a:r>
              <a:rPr lang="en-US" dirty="0" smtClean="0"/>
              <a:t>Very flexible HW</a:t>
            </a:r>
          </a:p>
          <a:p>
            <a:r>
              <a:rPr lang="en-US" dirty="0" smtClean="0">
                <a:sym typeface="Wingdings" pitchFamily="2" charset="2"/>
              </a:rPr>
              <a:t>Reconfigure individual LABs, block RAMs, 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routing muxes</a:t>
            </a:r>
            <a:r>
              <a:rPr lang="en-US" dirty="0" smtClean="0">
                <a:sym typeface="Wingdings" pitchFamily="2" charset="2"/>
              </a:rPr>
              <a:t>, …</a:t>
            </a:r>
          </a:p>
          <a:p>
            <a:r>
              <a:rPr lang="en-US" dirty="0" smtClean="0">
                <a:sym typeface="Wingdings" pitchFamily="2" charset="2"/>
              </a:rPr>
              <a:t>Without disrupting operation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63489" y="1782025"/>
          <a:ext cx="4526722" cy="4394140"/>
        </p:xfrm>
        <a:graphic>
          <a:graphicData uri="http://schemas.openxmlformats.org/presentationml/2006/ole">
            <p:oleObj spid="_x0000_s1026" name="Visio" r:id="rId4" imgW="8779764" imgH="852129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Demand and Scaling Trends</a:t>
            </a:r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Reconfiguration (PR)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Software flow is key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Build on existing incremental design &amp; floorplanning tools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Enter 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design intent</a:t>
            </a:r>
            <a:r>
              <a:rPr lang="en-US" dirty="0" smtClean="0">
                <a:sym typeface="Wingdings" pitchFamily="2" charset="2"/>
              </a:rPr>
              <a:t>, automate low-level details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Simulation flow for operation, 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including reconfiguration</a:t>
            </a:r>
          </a:p>
          <a:p>
            <a:r>
              <a:rPr lang="en-US" dirty="0" smtClean="0">
                <a:sym typeface="Wingdings" pitchFamily="2" charset="2"/>
              </a:rPr>
              <a:t>Partial reconfiguration can be controlled by soft logic, or an external device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Load partial programming files while device operating</a:t>
            </a:r>
          </a:p>
          <a:p>
            <a:r>
              <a:rPr lang="en-US" dirty="0" smtClean="0">
                <a:sym typeface="Wingdings" pitchFamily="2" charset="2"/>
              </a:rPr>
              <a:t>Target: 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multi-modal</a:t>
            </a:r>
            <a:r>
              <a:rPr lang="en-US" dirty="0" smtClean="0">
                <a:sym typeface="Wingdings" pitchFamily="2" charset="2"/>
              </a:rPr>
              <a:t>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604682" y="1434182"/>
            <a:ext cx="7853363" cy="423386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2">
                  <a:gamma/>
                  <a:tint val="75686"/>
                  <a:invGamma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  <a:defRPr/>
            </a:pPr>
            <a:endParaRPr lang="en-GB" sz="3600"/>
          </a:p>
        </p:txBody>
      </p:sp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3870" y="6407819"/>
            <a:ext cx="698500" cy="282575"/>
          </a:xfrm>
          <a:noFill/>
        </p:spPr>
        <p:txBody>
          <a:bodyPr/>
          <a:lstStyle/>
          <a:p>
            <a:fld id="{6A8735AF-ADA3-45F6-8B20-FD5D9B2BD335}" type="slidenum">
              <a:rPr lang="en-US" sz="1100" smtClean="0"/>
              <a:pPr/>
              <a:t>31</a:t>
            </a:fld>
            <a:endParaRPr lang="en-US" sz="1100" smtClean="0"/>
          </a:p>
        </p:txBody>
      </p:sp>
      <p:sp>
        <p:nvSpPr>
          <p:cNvPr id="8195" name="Slide Number Placeholder 3"/>
          <p:cNvSpPr txBox="1">
            <a:spLocks noGrp="1"/>
          </p:cNvSpPr>
          <p:nvPr/>
        </p:nvSpPr>
        <p:spPr bwMode="auto">
          <a:xfrm>
            <a:off x="453870" y="6407819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fld id="{6ACF2426-A030-4407-83E2-7F548E44A90B}" type="slidenum">
              <a:rPr lang="en-US" sz="1100"/>
              <a:pPr>
                <a:buNone/>
              </a:pPr>
              <a:t>31</a:t>
            </a:fld>
            <a:endParaRPr lang="en-US" sz="1100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7294407" y="3488407"/>
            <a:ext cx="315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151904" y="1902494"/>
            <a:ext cx="1704344" cy="885825"/>
          </a:xfrm>
          <a:prstGeom prst="rect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GB" sz="4400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H="1" flipV="1">
            <a:off x="834403" y="2340644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buNone/>
            </a:pPr>
            <a:endParaRPr lang="en-US" sz="4400"/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1575125" y="2208882"/>
            <a:ext cx="915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10GbE</a:t>
            </a:r>
            <a:endParaRPr lang="en-US" sz="18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76774" y="2165661"/>
            <a:ext cx="86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folHlink"/>
                </a:solidFill>
              </a:rPr>
              <a:t>10Gbs</a:t>
            </a:r>
            <a:endParaRPr lang="en-US" sz="1800" baseline="30000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8330692" y="3137569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>
                <a:solidFill>
                  <a:schemeClr val="folHlink"/>
                </a:solidFill>
              </a:rPr>
              <a:t>100Gps </a:t>
            </a:r>
            <a:endParaRPr lang="en-US" sz="1400" baseline="30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2911845" y="1954882"/>
            <a:ext cx="1287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1800" b="1" dirty="0">
                <a:solidFill>
                  <a:schemeClr val="folHlink"/>
                </a:solidFill>
              </a:rPr>
              <a:t>Channel 1</a:t>
            </a:r>
            <a:endParaRPr lang="en-US" sz="1800" b="1" baseline="30000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4270111" y="2070769"/>
            <a:ext cx="1760538" cy="3160713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en-US" sz="1400" b="1"/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1153491" y="3078832"/>
            <a:ext cx="1705621" cy="885825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GB" sz="4400"/>
          </a:p>
        </p:txBody>
      </p:sp>
      <p:sp>
        <p:nvSpPr>
          <p:cNvPr id="8208" name="Line 23"/>
          <p:cNvSpPr>
            <a:spLocks noChangeShapeType="1"/>
          </p:cNvSpPr>
          <p:nvPr/>
        </p:nvSpPr>
        <p:spPr bwMode="auto">
          <a:xfrm flipH="1" flipV="1">
            <a:off x="853453" y="3521744"/>
            <a:ext cx="30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buNone/>
            </a:pPr>
            <a:endParaRPr lang="en-US" sz="4400"/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86299" y="3356286"/>
            <a:ext cx="86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>
                <a:solidFill>
                  <a:schemeClr val="folHlink"/>
                </a:solidFill>
              </a:rPr>
              <a:t>10Gbs</a:t>
            </a:r>
            <a:endParaRPr lang="en-US" sz="1800" baseline="30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11" name="Line 31"/>
          <p:cNvSpPr>
            <a:spLocks noChangeShapeType="1"/>
          </p:cNvSpPr>
          <p:nvPr/>
        </p:nvSpPr>
        <p:spPr bwMode="auto">
          <a:xfrm flipH="1" flipV="1">
            <a:off x="851866" y="5023519"/>
            <a:ext cx="309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buNone/>
            </a:pPr>
            <a:endParaRPr lang="en-US" sz="4400"/>
          </a:p>
        </p:txBody>
      </p:sp>
      <p:grpSp>
        <p:nvGrpSpPr>
          <p:cNvPr id="2" name="Group 43"/>
          <p:cNvGrpSpPr/>
          <p:nvPr/>
        </p:nvGrpSpPr>
        <p:grpSpPr>
          <a:xfrm>
            <a:off x="1149757" y="4566274"/>
            <a:ext cx="1704344" cy="885825"/>
            <a:chOff x="982329" y="4566274"/>
            <a:chExt cx="1962377" cy="885825"/>
          </a:xfrm>
        </p:grpSpPr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982329" y="4566274"/>
              <a:ext cx="1962377" cy="885825"/>
            </a:xfrm>
            <a:prstGeom prst="rect">
              <a:avLst/>
            </a:prstGeom>
            <a:solidFill>
              <a:srgbClr val="7030A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GB" sz="4400"/>
            </a:p>
          </p:txBody>
        </p:sp>
        <p:sp>
          <p:nvSpPr>
            <p:cNvPr id="8212" name="Text Box 32"/>
            <p:cNvSpPr txBox="1">
              <a:spLocks noChangeArrowheads="1"/>
            </p:cNvSpPr>
            <p:nvPr/>
          </p:nvSpPr>
          <p:spPr bwMode="auto">
            <a:xfrm>
              <a:off x="1443184" y="4872350"/>
              <a:ext cx="10542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10GbE</a:t>
              </a:r>
              <a:endParaRPr lang="en-US" sz="1800" b="1" baseline="30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8213" name="Text Box 33"/>
          <p:cNvSpPr txBox="1">
            <a:spLocks noChangeArrowheads="1"/>
          </p:cNvSpPr>
          <p:nvPr/>
        </p:nvSpPr>
        <p:spPr bwMode="auto">
          <a:xfrm>
            <a:off x="81537" y="4854886"/>
            <a:ext cx="864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>
                <a:solidFill>
                  <a:schemeClr val="folHlink"/>
                </a:solidFill>
              </a:rPr>
              <a:t>10Gbs</a:t>
            </a:r>
            <a:endParaRPr lang="en-US" sz="1800" baseline="300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2859110" y="2369398"/>
            <a:ext cx="1398122" cy="2609850"/>
            <a:chOff x="3274570" y="2369398"/>
            <a:chExt cx="982662" cy="2609850"/>
          </a:xfrm>
        </p:grpSpPr>
        <p:sp>
          <p:nvSpPr>
            <p:cNvPr id="8200" name="Line 11"/>
            <p:cNvSpPr>
              <a:spLocks noChangeShapeType="1"/>
            </p:cNvSpPr>
            <p:nvPr/>
          </p:nvSpPr>
          <p:spPr bwMode="auto">
            <a:xfrm>
              <a:off x="3274570" y="2369398"/>
              <a:ext cx="9763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None/>
              </a:pPr>
              <a:endParaRPr lang="en-US" sz="4000"/>
            </a:p>
          </p:txBody>
        </p:sp>
        <p:sp>
          <p:nvSpPr>
            <p:cNvPr id="8214" name="Line 34"/>
            <p:cNvSpPr>
              <a:spLocks noChangeShapeType="1"/>
            </p:cNvSpPr>
            <p:nvPr/>
          </p:nvSpPr>
          <p:spPr bwMode="auto">
            <a:xfrm>
              <a:off x="3282507" y="3553673"/>
              <a:ext cx="9747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None/>
              </a:pPr>
              <a:endParaRPr lang="en-US" sz="4000"/>
            </a:p>
          </p:txBody>
        </p:sp>
        <p:sp>
          <p:nvSpPr>
            <p:cNvPr id="8215" name="Line 35"/>
            <p:cNvSpPr>
              <a:spLocks noChangeShapeType="1"/>
            </p:cNvSpPr>
            <p:nvPr/>
          </p:nvSpPr>
          <p:spPr bwMode="auto">
            <a:xfrm>
              <a:off x="3295207" y="4979248"/>
              <a:ext cx="9493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None/>
              </a:pPr>
              <a:endParaRPr lang="en-US" sz="4000"/>
            </a:p>
          </p:txBody>
        </p:sp>
      </p:grpSp>
      <p:sp>
        <p:nvSpPr>
          <p:cNvPr id="8216" name="Line 36"/>
          <p:cNvSpPr>
            <a:spLocks noChangeShapeType="1"/>
          </p:cNvSpPr>
          <p:nvPr/>
        </p:nvSpPr>
        <p:spPr bwMode="auto">
          <a:xfrm>
            <a:off x="2142503" y="4071019"/>
            <a:ext cx="3175" cy="4191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4400"/>
          </a:p>
        </p:txBody>
      </p:sp>
      <p:sp>
        <p:nvSpPr>
          <p:cNvPr id="8217" name="Rectangle 37"/>
          <p:cNvSpPr>
            <a:spLocks noChangeArrowheads="1"/>
          </p:cNvSpPr>
          <p:nvPr/>
        </p:nvSpPr>
        <p:spPr bwMode="auto">
          <a:xfrm>
            <a:off x="6452314" y="3039144"/>
            <a:ext cx="1831105" cy="885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GB" sz="3600"/>
          </a:p>
        </p:txBody>
      </p:sp>
      <p:sp>
        <p:nvSpPr>
          <p:cNvPr id="8218" name="Text Box 38"/>
          <p:cNvSpPr txBox="1">
            <a:spLocks noChangeArrowheads="1"/>
          </p:cNvSpPr>
          <p:nvPr/>
        </p:nvSpPr>
        <p:spPr bwMode="auto">
          <a:xfrm>
            <a:off x="2930895" y="3186782"/>
            <a:ext cx="1287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1800" b="1" dirty="0">
                <a:solidFill>
                  <a:schemeClr val="folHlink"/>
                </a:solidFill>
              </a:rPr>
              <a:t>Channel 2</a:t>
            </a:r>
            <a:endParaRPr lang="en-US" sz="1800" b="1" baseline="30000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19" name="Text Box 39"/>
          <p:cNvSpPr txBox="1">
            <a:spLocks noChangeArrowheads="1"/>
          </p:cNvSpPr>
          <p:nvPr/>
        </p:nvSpPr>
        <p:spPr bwMode="auto">
          <a:xfrm>
            <a:off x="2860426" y="4601937"/>
            <a:ext cx="1415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1800" b="1" dirty="0">
                <a:solidFill>
                  <a:schemeClr val="folHlink"/>
                </a:solidFill>
              </a:rPr>
              <a:t>Channel 10</a:t>
            </a:r>
            <a:endParaRPr lang="en-US" sz="1800" b="1" baseline="30000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220" name="Line 42"/>
          <p:cNvSpPr>
            <a:spLocks noChangeShapeType="1"/>
          </p:cNvSpPr>
          <p:nvPr/>
        </p:nvSpPr>
        <p:spPr bwMode="auto">
          <a:xfrm>
            <a:off x="6035411" y="3478882"/>
            <a:ext cx="4413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8221" name="Line 44"/>
          <p:cNvSpPr>
            <a:spLocks noChangeShapeType="1"/>
          </p:cNvSpPr>
          <p:nvPr/>
        </p:nvSpPr>
        <p:spPr bwMode="auto">
          <a:xfrm>
            <a:off x="8286595" y="3499519"/>
            <a:ext cx="661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8222" name="Line 45"/>
          <p:cNvSpPr>
            <a:spLocks noChangeShapeType="1"/>
          </p:cNvSpPr>
          <p:nvPr/>
        </p:nvSpPr>
        <p:spPr bwMode="auto">
          <a:xfrm>
            <a:off x="4379649" y="2324769"/>
            <a:ext cx="1295400" cy="957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8223" name="Line 46"/>
          <p:cNvSpPr>
            <a:spLocks noChangeShapeType="1"/>
          </p:cNvSpPr>
          <p:nvPr/>
        </p:nvSpPr>
        <p:spPr bwMode="auto">
          <a:xfrm flipV="1">
            <a:off x="4362186" y="3459832"/>
            <a:ext cx="13176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8224" name="Line 47"/>
          <p:cNvSpPr>
            <a:spLocks noChangeShapeType="1"/>
          </p:cNvSpPr>
          <p:nvPr/>
        </p:nvSpPr>
        <p:spPr bwMode="auto">
          <a:xfrm flipV="1">
            <a:off x="4308211" y="3647157"/>
            <a:ext cx="1363663" cy="1306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sz="3600"/>
          </a:p>
        </p:txBody>
      </p:sp>
      <p:sp>
        <p:nvSpPr>
          <p:cNvPr id="279600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273050"/>
            <a:ext cx="8661400" cy="511175"/>
          </a:xfrm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n-GB" sz="2800" dirty="0" smtClean="0"/>
              <a:t>Example System: 10*10Gbps</a:t>
            </a:r>
            <a:r>
              <a:rPr lang="en-GB" sz="2800" dirty="0" smtClean="0">
                <a:cs typeface="Arial" charset="0"/>
              </a:rPr>
              <a:t>→</a:t>
            </a:r>
            <a:r>
              <a:rPr lang="en-GB" sz="2800" dirty="0" smtClean="0"/>
              <a:t>OTN4 Muxponder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US" sz="2800" dirty="0" smtClean="0"/>
          </a:p>
        </p:txBody>
      </p:sp>
      <p:sp>
        <p:nvSpPr>
          <p:cNvPr id="8226" name="Text Box 51"/>
          <p:cNvSpPr txBox="1">
            <a:spLocks noChangeArrowheads="1"/>
          </p:cNvSpPr>
          <p:nvPr/>
        </p:nvSpPr>
        <p:spPr bwMode="auto">
          <a:xfrm>
            <a:off x="1632039" y="3358232"/>
            <a:ext cx="800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OTN2</a:t>
            </a:r>
            <a:endParaRPr lang="en-US" sz="18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27" name="Text Box 53"/>
          <p:cNvSpPr txBox="1">
            <a:spLocks noChangeArrowheads="1"/>
          </p:cNvSpPr>
          <p:nvPr/>
        </p:nvSpPr>
        <p:spPr bwMode="auto">
          <a:xfrm>
            <a:off x="6953851" y="3284670"/>
            <a:ext cx="800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OTN4</a:t>
            </a:r>
            <a:endParaRPr lang="en-US" sz="18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28" name="Text Box 56"/>
          <p:cNvSpPr txBox="1">
            <a:spLocks noChangeArrowheads="1"/>
          </p:cNvSpPr>
          <p:nvPr/>
        </p:nvSpPr>
        <p:spPr bwMode="auto">
          <a:xfrm>
            <a:off x="355701" y="1470850"/>
            <a:ext cx="1588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GB" sz="2400" b="1" dirty="0"/>
              <a:t>Client Side</a:t>
            </a:r>
            <a:endParaRPr lang="en-US" sz="2400" b="1" dirty="0"/>
          </a:p>
        </p:txBody>
      </p:sp>
      <p:sp>
        <p:nvSpPr>
          <p:cNvPr id="8229" name="Text Box 57"/>
          <p:cNvSpPr txBox="1">
            <a:spLocks noChangeArrowheads="1"/>
          </p:cNvSpPr>
          <p:nvPr/>
        </p:nvSpPr>
        <p:spPr bwMode="auto">
          <a:xfrm>
            <a:off x="7300503" y="1470850"/>
            <a:ext cx="1365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GB" sz="2400" b="1" dirty="0"/>
              <a:t>Line Side</a:t>
            </a:r>
            <a:endParaRPr lang="en-US" sz="2400" b="1" dirty="0"/>
          </a:p>
        </p:txBody>
      </p:sp>
      <p:sp>
        <p:nvSpPr>
          <p:cNvPr id="8230" name="Text Box 58"/>
          <p:cNvSpPr txBox="1">
            <a:spLocks noChangeArrowheads="1"/>
          </p:cNvSpPr>
          <p:nvPr/>
        </p:nvSpPr>
        <p:spPr bwMode="auto">
          <a:xfrm>
            <a:off x="4268028" y="1765541"/>
            <a:ext cx="1744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GB" sz="2400" b="1" dirty="0"/>
              <a:t>MUXPonder</a:t>
            </a:r>
            <a:endParaRPr lang="en-US" sz="2400" b="1" dirty="0"/>
          </a:p>
        </p:txBody>
      </p:sp>
      <p:grpSp>
        <p:nvGrpSpPr>
          <p:cNvPr id="4" name="Group 45"/>
          <p:cNvGrpSpPr/>
          <p:nvPr/>
        </p:nvGrpSpPr>
        <p:grpSpPr>
          <a:xfrm>
            <a:off x="1164602" y="4571082"/>
            <a:ext cx="1694508" cy="885825"/>
            <a:chOff x="2929008" y="5691544"/>
            <a:chExt cx="1694508" cy="885825"/>
          </a:xfrm>
        </p:grpSpPr>
        <p:sp>
          <p:nvSpPr>
            <p:cNvPr id="8210" name="Rectangle 26"/>
            <p:cNvSpPr>
              <a:spLocks noChangeArrowheads="1"/>
            </p:cNvSpPr>
            <p:nvPr/>
          </p:nvSpPr>
          <p:spPr bwMode="auto">
            <a:xfrm>
              <a:off x="2929008" y="5691544"/>
              <a:ext cx="1694508" cy="88582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GB" sz="4000">
                <a:solidFill>
                  <a:schemeClr val="bg1"/>
                </a:solidFill>
              </a:endParaRP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3417412" y="5977786"/>
              <a:ext cx="7312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OTN2</a:t>
              </a:r>
              <a:endParaRPr lang="en-US" sz="1600" b="1" baseline="30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838" y="990242"/>
            <a:ext cx="8331200" cy="1031741"/>
          </a:xfrm>
        </p:spPr>
        <p:txBody>
          <a:bodyPr/>
          <a:lstStyle/>
          <a:p>
            <a:r>
              <a:rPr lang="en-US" dirty="0" smtClean="0"/>
              <a:t>One set of HDL</a:t>
            </a:r>
          </a:p>
          <a:p>
            <a:r>
              <a:rPr lang="en-US" dirty="0" smtClean="0"/>
              <a:t>Tools to simulate during reconfig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Entry &amp;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5981-252D-4D2D-A4E4-CE287FBE505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970" y="2431994"/>
            <a:ext cx="7624293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module reconfig_channel (clk, in, out);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input clk, in;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output [7:0] out;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parameter VER = 2;  // 1 to select 10GbE, 2 to select OTN2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generate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case (VER)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1</a:t>
            </a:r>
            <a:r>
              <a:rPr lang="en-US" sz="1600" i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smtClean="0"/>
              <a:t>gige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m_gige (.clk(clk), .in(in), .out(out));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2:</a:t>
            </a:r>
            <a:r>
              <a:rPr lang="en-US" sz="1600" dirty="0" smtClean="0"/>
              <a:t> </a:t>
            </a:r>
            <a:r>
              <a:rPr lang="en-US" sz="1600" b="1" dirty="0" smtClean="0"/>
              <a:t>otn2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m_otn2 (.clk(clk), .in(in), .out(out));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default: gige m_gige(.clk(clk), .in(in), .out(out));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endcase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endgenerate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endParaRPr lang="en-US" sz="500" dirty="0" smtClean="0">
              <a:solidFill>
                <a:schemeClr val="tx1"/>
              </a:solidFill>
            </a:endParaRPr>
          </a:p>
          <a:p>
            <a:pPr marL="91440" lvl="1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635623" y="5273332"/>
            <a:ext cx="1517931" cy="603908"/>
          </a:xfrm>
          <a:prstGeom prst="flowChartProcess">
            <a:avLst/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5BFC0C-CDD6-4A5A-839A-513C7C5A0E4E}" type="slidenum">
              <a:rPr lang="ja-JP" altLang="en-US" smtClean="0">
                <a:ea typeface="ＭＳ Ｐゴシック" pitchFamily="-65" charset="-128"/>
              </a:rPr>
              <a:pPr/>
              <a:t>33</a:t>
            </a:fld>
            <a:endParaRPr lang="en-US" altLang="ja-JP" smtClean="0">
              <a:ea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>
                <a:ea typeface="PMingLiU" pitchFamily="18" charset="-120"/>
              </a:rPr>
              <a:t>Incremental Design Flow Background</a:t>
            </a:r>
            <a:endParaRPr lang="en-CA" dirty="0" smtClean="0"/>
          </a:p>
        </p:txBody>
      </p:sp>
      <p:sp>
        <p:nvSpPr>
          <p:cNvPr id="3565573" name="Text Box 5"/>
          <p:cNvSpPr txBox="1">
            <a:spLocks noChangeArrowheads="1"/>
          </p:cNvSpPr>
          <p:nvPr/>
        </p:nvSpPr>
        <p:spPr bwMode="auto">
          <a:xfrm>
            <a:off x="1311275" y="5541963"/>
            <a:ext cx="4716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zh-TW" sz="4000" i="1">
              <a:solidFill>
                <a:schemeClr val="bg1"/>
              </a:solidFill>
              <a:latin typeface="Arial Black" pitchFamily="34" charset="0"/>
              <a:ea typeface="PMingLiU" pitchFamily="18" charset="-120"/>
            </a:endParaRPr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flipV="1">
            <a:off x="3271069" y="4964209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5369" name="AutoShape 7"/>
          <p:cNvSpPr>
            <a:spLocks noChangeArrowheads="1"/>
          </p:cNvSpPr>
          <p:nvPr/>
        </p:nvSpPr>
        <p:spPr bwMode="auto">
          <a:xfrm>
            <a:off x="3583465" y="4069726"/>
            <a:ext cx="1762758" cy="60390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4165709" y="4170794"/>
            <a:ext cx="59869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>
                <a:solidFill>
                  <a:schemeClr val="bg1"/>
                </a:solidFill>
                <a:ea typeface="PMingLiU" pitchFamily="18" charset="-120"/>
              </a:rPr>
              <a:t>Top</a:t>
            </a:r>
          </a:p>
        </p:txBody>
      </p:sp>
      <p:sp>
        <p:nvSpPr>
          <p:cNvPr id="15371" name="Freeform 9"/>
          <p:cNvSpPr>
            <a:spLocks/>
          </p:cNvSpPr>
          <p:nvPr/>
        </p:nvSpPr>
        <p:spPr bwMode="auto">
          <a:xfrm>
            <a:off x="1493949" y="4942688"/>
            <a:ext cx="4518182" cy="317872"/>
          </a:xfrm>
          <a:custGeom>
            <a:avLst/>
            <a:gdLst>
              <a:gd name="T0" fmla="*/ 0 w 2032"/>
              <a:gd name="T1" fmla="*/ 2147474034 h 144"/>
              <a:gd name="T2" fmla="*/ 0 w 2032"/>
              <a:gd name="T3" fmla="*/ 0 h 144"/>
              <a:gd name="T4" fmla="*/ 1566413459 w 2032"/>
              <a:gd name="T5" fmla="*/ 0 h 144"/>
              <a:gd name="T6" fmla="*/ 1566413459 w 2032"/>
              <a:gd name="T7" fmla="*/ 214747403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032"/>
              <a:gd name="T13" fmla="*/ 0 h 144"/>
              <a:gd name="T14" fmla="*/ 2032 w 20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2" h="144">
                <a:moveTo>
                  <a:pt x="0" y="144"/>
                </a:moveTo>
                <a:lnTo>
                  <a:pt x="0" y="0"/>
                </a:lnTo>
                <a:lnTo>
                  <a:pt x="2032" y="0"/>
                </a:lnTo>
                <a:lnTo>
                  <a:pt x="2032" y="14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5379" name="AutoShape 11"/>
          <p:cNvSpPr>
            <a:spLocks noChangeArrowheads="1"/>
          </p:cNvSpPr>
          <p:nvPr/>
        </p:nvSpPr>
        <p:spPr bwMode="auto">
          <a:xfrm>
            <a:off x="624891" y="5262600"/>
            <a:ext cx="1517931" cy="603908"/>
          </a:xfrm>
          <a:prstGeom prst="flowChartProcess">
            <a:avLst/>
          </a:prstGeom>
          <a:solidFill>
            <a:srgbClr val="A549DD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80" name="Text Box 12"/>
          <p:cNvSpPr txBox="1">
            <a:spLocks noChangeArrowheads="1"/>
          </p:cNvSpPr>
          <p:nvPr/>
        </p:nvSpPr>
        <p:spPr bwMode="auto">
          <a:xfrm>
            <a:off x="665696" y="5354410"/>
            <a:ext cx="135485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Channel 1</a:t>
            </a:r>
            <a:endParaRPr lang="en-US" altLang="zh-TW" dirty="0">
              <a:solidFill>
                <a:schemeClr val="bg1"/>
              </a:solidFill>
              <a:ea typeface="PMingLiU" pitchFamily="18" charset="-12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32506" y="5262600"/>
            <a:ext cx="1517931" cy="603908"/>
            <a:chOff x="3806" y="1233"/>
            <a:chExt cx="744" cy="296"/>
          </a:xfrm>
          <a:solidFill>
            <a:srgbClr val="A549DD"/>
          </a:solidFill>
        </p:grpSpPr>
        <p:sp>
          <p:nvSpPr>
            <p:cNvPr id="15377" name="AutoShape 14"/>
            <p:cNvSpPr>
              <a:spLocks noChangeArrowheads="1"/>
            </p:cNvSpPr>
            <p:nvPr/>
          </p:nvSpPr>
          <p:spPr bwMode="auto">
            <a:xfrm>
              <a:off x="3806" y="1233"/>
              <a:ext cx="744" cy="296"/>
            </a:xfrm>
            <a:prstGeom prst="flowChartProcess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3824" y="1262"/>
              <a:ext cx="664" cy="196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Channel 2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220812" y="5233169"/>
            <a:ext cx="1517931" cy="603908"/>
            <a:chOff x="4741" y="1233"/>
            <a:chExt cx="744" cy="2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375" name="AutoShape 17"/>
            <p:cNvSpPr>
              <a:spLocks noChangeArrowheads="1"/>
            </p:cNvSpPr>
            <p:nvPr/>
          </p:nvSpPr>
          <p:spPr bwMode="auto">
            <a:xfrm>
              <a:off x="4741" y="1233"/>
              <a:ext cx="744" cy="296"/>
            </a:xfrm>
            <a:prstGeom prst="flowChartProcess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4891" y="1278"/>
              <a:ext cx="426" cy="196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OTN4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7985553" y="4960536"/>
            <a:ext cx="0" cy="2956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5400000" flipV="1">
            <a:off x="7005237" y="3946044"/>
            <a:ext cx="0" cy="198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45615" y="5259842"/>
            <a:ext cx="1801443" cy="603908"/>
            <a:chOff x="3806" y="1233"/>
            <a:chExt cx="744" cy="2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3806" y="1233"/>
              <a:ext cx="744" cy="296"/>
            </a:xfrm>
            <a:prstGeom prst="flowChartProcess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824" y="1262"/>
              <a:ext cx="642" cy="196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MUXponder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4443482" y="4663518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1097" y="5013862"/>
            <a:ext cx="86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350838" y="982663"/>
            <a:ext cx="8381038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/>
            <a:r>
              <a:rPr lang="en-US" altLang="zh-TW" sz="3200" dirty="0" smtClean="0">
                <a:ea typeface="PMingLiU" pitchFamily="18" charset="-120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</a:rPr>
              <a:t>Specify </a:t>
            </a:r>
            <a:r>
              <a:rPr lang="en-US" altLang="zh-TW" sz="3200" i="1" dirty="0" smtClean="0">
                <a:ea typeface="PMingLiU" pitchFamily="18" charset="-120"/>
              </a:rPr>
              <a:t>partitions</a:t>
            </a:r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</a:rPr>
              <a:t> in your design hierarchy</a:t>
            </a:r>
            <a:endParaRPr lang="en-US" altLang="zh-TW" sz="1000" dirty="0" smtClean="0">
              <a:solidFill>
                <a:schemeClr val="tx1"/>
              </a:solidFill>
              <a:ea typeface="PMingLiU" pitchFamily="18" charset="-120"/>
            </a:endParaRPr>
          </a:p>
          <a:p>
            <a:pPr marL="231775" indent="-231775"/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</a:rPr>
              <a:t> Can independently recompile any partition</a:t>
            </a:r>
            <a:endParaRPr lang="en-US" altLang="zh-TW" sz="1000" dirty="0" smtClean="0">
              <a:solidFill>
                <a:schemeClr val="tx1"/>
              </a:solidFill>
              <a:ea typeface="PMingLiU" pitchFamily="18" charset="-120"/>
            </a:endParaRPr>
          </a:p>
          <a:p>
            <a:pPr marL="631825" lvl="1" indent="-231775"/>
            <a:r>
              <a:rPr lang="en-US" altLang="zh-TW" sz="2400" dirty="0" smtClean="0">
                <a:solidFill>
                  <a:schemeClr val="tx1"/>
                </a:solidFill>
                <a:ea typeface="PMingLiU" pitchFamily="18" charset="-120"/>
              </a:rPr>
              <a:t>CAD optimizations across partitions prevented</a:t>
            </a:r>
          </a:p>
          <a:p>
            <a:pPr marL="631825" lvl="1" indent="-231775"/>
            <a:r>
              <a:rPr lang="en-US" altLang="zh-TW" sz="2400" dirty="0" smtClean="0">
                <a:solidFill>
                  <a:schemeClr val="tx1"/>
                </a:solidFill>
                <a:ea typeface="PMingLiU" pitchFamily="18" charset="-120"/>
              </a:rPr>
              <a:t>Can preserve synthesis, placement and routing of  unchanged partitions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515155" y="4994857"/>
            <a:ext cx="8628845" cy="1081825"/>
            <a:chOff x="515155" y="4994857"/>
            <a:chExt cx="8628845" cy="1081825"/>
          </a:xfrm>
        </p:grpSpPr>
        <p:sp>
          <p:nvSpPr>
            <p:cNvPr id="37" name="Oval 36"/>
            <p:cNvSpPr/>
            <p:nvPr/>
          </p:nvSpPr>
          <p:spPr bwMode="auto">
            <a:xfrm>
              <a:off x="515155" y="5009882"/>
              <a:ext cx="1854558" cy="104318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341809" y="5033493"/>
              <a:ext cx="1854558" cy="104318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698642" y="4994857"/>
              <a:ext cx="4445358" cy="104318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3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5BFC0C-CDD6-4A5A-839A-513C7C5A0E4E}" type="slidenum">
              <a:rPr lang="ja-JP" altLang="en-US" smtClean="0">
                <a:ea typeface="ＭＳ Ｐゴシック" pitchFamily="-65" charset="-128"/>
              </a:rPr>
              <a:pPr/>
              <a:t>34</a:t>
            </a:fld>
            <a:endParaRPr lang="en-US" altLang="ja-JP" smtClean="0">
              <a:ea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PMingLiU" pitchFamily="18" charset="-120"/>
              </a:rPr>
              <a:t>Partial Reconfig Instances</a:t>
            </a:r>
            <a:endParaRPr lang="en-CA" dirty="0" smtClean="0"/>
          </a:p>
        </p:txBody>
      </p:sp>
      <p:sp>
        <p:nvSpPr>
          <p:cNvPr id="3565573" name="Text Box 5"/>
          <p:cNvSpPr txBox="1">
            <a:spLocks noChangeArrowheads="1"/>
          </p:cNvSpPr>
          <p:nvPr/>
        </p:nvSpPr>
        <p:spPr bwMode="auto">
          <a:xfrm>
            <a:off x="1311275" y="2476791"/>
            <a:ext cx="4716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zh-TW" sz="4000" i="1">
              <a:solidFill>
                <a:schemeClr val="bg1"/>
              </a:solidFill>
              <a:latin typeface="Arial Black" pitchFamily="34" charset="0"/>
              <a:ea typeface="PMingLiU" pitchFamily="18" charset="-120"/>
            </a:endParaRPr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flipV="1">
            <a:off x="3271069" y="1899037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5369" name="AutoShape 7"/>
          <p:cNvSpPr>
            <a:spLocks noChangeArrowheads="1"/>
          </p:cNvSpPr>
          <p:nvPr/>
        </p:nvSpPr>
        <p:spPr bwMode="auto">
          <a:xfrm>
            <a:off x="3583465" y="1004554"/>
            <a:ext cx="1762758" cy="60390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4165709" y="1105622"/>
            <a:ext cx="59869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>
                <a:solidFill>
                  <a:schemeClr val="bg1"/>
                </a:solidFill>
                <a:ea typeface="PMingLiU" pitchFamily="18" charset="-120"/>
              </a:rPr>
              <a:t>Top</a:t>
            </a:r>
          </a:p>
        </p:txBody>
      </p:sp>
      <p:sp>
        <p:nvSpPr>
          <p:cNvPr id="15371" name="Freeform 9"/>
          <p:cNvSpPr>
            <a:spLocks/>
          </p:cNvSpPr>
          <p:nvPr/>
        </p:nvSpPr>
        <p:spPr bwMode="auto">
          <a:xfrm>
            <a:off x="1403797" y="1877516"/>
            <a:ext cx="4608334" cy="317872"/>
          </a:xfrm>
          <a:custGeom>
            <a:avLst/>
            <a:gdLst>
              <a:gd name="T0" fmla="*/ 0 w 2032"/>
              <a:gd name="T1" fmla="*/ 2147474034 h 144"/>
              <a:gd name="T2" fmla="*/ 0 w 2032"/>
              <a:gd name="T3" fmla="*/ 0 h 144"/>
              <a:gd name="T4" fmla="*/ 1566413459 w 2032"/>
              <a:gd name="T5" fmla="*/ 0 h 144"/>
              <a:gd name="T6" fmla="*/ 1566413459 w 2032"/>
              <a:gd name="T7" fmla="*/ 214747403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032"/>
              <a:gd name="T13" fmla="*/ 0 h 144"/>
              <a:gd name="T14" fmla="*/ 2032 w 20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2" h="144">
                <a:moveTo>
                  <a:pt x="0" y="144"/>
                </a:moveTo>
                <a:lnTo>
                  <a:pt x="0" y="0"/>
                </a:lnTo>
                <a:lnTo>
                  <a:pt x="2032" y="0"/>
                </a:lnTo>
                <a:lnTo>
                  <a:pt x="2032" y="14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676406" y="3073190"/>
            <a:ext cx="1517931" cy="603908"/>
            <a:chOff x="573375" y="3395163"/>
            <a:chExt cx="1517931" cy="603908"/>
          </a:xfrm>
        </p:grpSpPr>
        <p:sp>
          <p:nvSpPr>
            <p:cNvPr id="15379" name="AutoShape 11"/>
            <p:cNvSpPr>
              <a:spLocks noChangeArrowheads="1"/>
            </p:cNvSpPr>
            <p:nvPr/>
          </p:nvSpPr>
          <p:spPr bwMode="auto">
            <a:xfrm>
              <a:off x="573375" y="3395163"/>
              <a:ext cx="1517931" cy="603908"/>
            </a:xfrm>
            <a:prstGeom prst="flowChartProcess">
              <a:avLst/>
            </a:prstGeom>
            <a:solidFill>
              <a:srgbClr val="A549DD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>
              <a:off x="575544" y="3525609"/>
              <a:ext cx="1452642" cy="4001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C1, 10GbE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sp>
        <p:nvSpPr>
          <p:cNvPr id="15377" name="AutoShape 14"/>
          <p:cNvSpPr>
            <a:spLocks noChangeArrowheads="1"/>
          </p:cNvSpPr>
          <p:nvPr/>
        </p:nvSpPr>
        <p:spPr bwMode="auto">
          <a:xfrm>
            <a:off x="2519627" y="3111828"/>
            <a:ext cx="1517931" cy="603908"/>
          </a:xfrm>
          <a:prstGeom prst="flowChartProcess">
            <a:avLst/>
          </a:prstGeom>
          <a:solidFill>
            <a:srgbClr val="A549DD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8" name="Text Box 15"/>
          <p:cNvSpPr txBox="1">
            <a:spLocks noChangeArrowheads="1"/>
          </p:cNvSpPr>
          <p:nvPr/>
        </p:nvSpPr>
        <p:spPr bwMode="auto">
          <a:xfrm>
            <a:off x="2569230" y="3183875"/>
            <a:ext cx="1452642" cy="400110"/>
          </a:xfrm>
          <a:prstGeom prst="rect">
            <a:avLst/>
          </a:prstGeom>
          <a:solidFill>
            <a:srgbClr val="A549DD"/>
          </a:solidFill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C2, 10GbE</a:t>
            </a:r>
            <a:endParaRPr lang="en-US" altLang="zh-TW" dirty="0">
              <a:solidFill>
                <a:schemeClr val="bg1"/>
              </a:solidFill>
              <a:ea typeface="PMingLiU" pitchFamily="18" charset="-12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220812" y="2167997"/>
            <a:ext cx="1517931" cy="603908"/>
            <a:chOff x="4741" y="1233"/>
            <a:chExt cx="744" cy="2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375" name="AutoShape 17"/>
            <p:cNvSpPr>
              <a:spLocks noChangeArrowheads="1"/>
            </p:cNvSpPr>
            <p:nvPr/>
          </p:nvSpPr>
          <p:spPr bwMode="auto">
            <a:xfrm>
              <a:off x="4741" y="1233"/>
              <a:ext cx="744" cy="296"/>
            </a:xfrm>
            <a:prstGeom prst="flowChartProcess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4891" y="1278"/>
              <a:ext cx="426" cy="196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OTN4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7985553" y="1895364"/>
            <a:ext cx="0" cy="2956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5400000" flipV="1">
            <a:off x="7005237" y="880872"/>
            <a:ext cx="0" cy="198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45615" y="2194670"/>
            <a:ext cx="1801443" cy="603908"/>
            <a:chOff x="3806" y="1233"/>
            <a:chExt cx="744" cy="2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3806" y="1233"/>
              <a:ext cx="744" cy="296"/>
            </a:xfrm>
            <a:prstGeom prst="flowChartProcess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buNone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824" y="1262"/>
              <a:ext cx="642" cy="196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chemeClr val="bg1"/>
                  </a:solidFill>
                  <a:ea typeface="PMingLiU" pitchFamily="18" charset="-120"/>
                </a:rPr>
                <a:t>MUXponder</a:t>
              </a:r>
              <a:endParaRPr lang="en-US" altLang="zh-TW" dirty="0">
                <a:solidFill>
                  <a:schemeClr val="bg1"/>
                </a:solidFill>
                <a:ea typeface="PMingLiU" pitchFamily="18" charset="-120"/>
              </a:endParaRPr>
            </a:p>
          </p:txBody>
        </p:sp>
      </p:grp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4443482" y="1598346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1097" y="1948690"/>
            <a:ext cx="86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15155" y="1944710"/>
            <a:ext cx="1854558" cy="218940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341809" y="1968321"/>
            <a:ext cx="1854558" cy="20498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98642" y="1929685"/>
            <a:ext cx="4445358" cy="104318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712895" y="2195282"/>
            <a:ext cx="1517931" cy="603908"/>
          </a:xfrm>
          <a:prstGeom prst="flowChartProcess">
            <a:avLst/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92338" y="2274212"/>
            <a:ext cx="133882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C1, OTN2</a:t>
            </a:r>
            <a:endParaRPr lang="en-US" altLang="zh-TW" dirty="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2565306" y="2218892"/>
            <a:ext cx="1517931" cy="603908"/>
          </a:xfrm>
          <a:prstGeom prst="flowChartProcess">
            <a:avLst/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631869" y="2310700"/>
            <a:ext cx="133882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C2, OTN2</a:t>
            </a:r>
            <a:endParaRPr lang="en-US" altLang="zh-TW" dirty="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294681" y="2837048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1401486" y="2785533"/>
            <a:ext cx="0" cy="29839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3977" y="3284113"/>
            <a:ext cx="209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Static partition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2112" y="4041820"/>
            <a:ext cx="209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Partial Reconfig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Partition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4952" y="4078310"/>
            <a:ext cx="209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Partial Reconfig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Partition 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D6912D-7266-4F4B-A29C-B3575EAFB78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Partial Reconfiguration: Floorplanning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982663"/>
            <a:ext cx="4208283" cy="5316537"/>
          </a:xfrm>
        </p:spPr>
        <p:txBody>
          <a:bodyPr/>
          <a:lstStyle/>
          <a:p>
            <a:r>
              <a:rPr lang="en-US" sz="2400" dirty="0" smtClean="0"/>
              <a:t>Define partial reconfiguration regions </a:t>
            </a:r>
          </a:p>
          <a:p>
            <a:pPr lvl="1"/>
            <a:r>
              <a:rPr lang="en-US" sz="1800" dirty="0" smtClean="0"/>
              <a:t>Non-rectangular OK</a:t>
            </a:r>
          </a:p>
          <a:p>
            <a:pPr lvl="1"/>
            <a:r>
              <a:rPr lang="en-US" sz="1800" dirty="0" smtClean="0"/>
              <a:t>Any number OK</a:t>
            </a:r>
          </a:p>
          <a:p>
            <a:r>
              <a:rPr lang="en-US" sz="2400" dirty="0" smtClean="0"/>
              <a:t>Works in conjunction with transceiver dynamic reconfiguration for dynamic protocol support</a:t>
            </a:r>
          </a:p>
          <a:p>
            <a:pPr lvl="1"/>
            <a:r>
              <a:rPr lang="en-US" sz="1600" dirty="0" smtClean="0"/>
              <a:t>“Double-buffered” partial reconfig</a:t>
            </a:r>
          </a:p>
          <a:p>
            <a:endParaRPr lang="en-US" sz="2400" dirty="0" smtClean="0"/>
          </a:p>
        </p:txBody>
      </p:sp>
      <p:pic>
        <p:nvPicPr>
          <p:cNvPr id="12294" name="Picture 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003" y="2222941"/>
            <a:ext cx="2791220" cy="17278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297" name="Rectangle 298"/>
          <p:cNvSpPr>
            <a:spLocks noChangeArrowheads="1"/>
          </p:cNvSpPr>
          <p:nvPr/>
        </p:nvSpPr>
        <p:spPr bwMode="auto">
          <a:xfrm>
            <a:off x="6412994" y="2538343"/>
            <a:ext cx="846295" cy="55440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298" name="Rectangle 299"/>
          <p:cNvSpPr>
            <a:spLocks noChangeArrowheads="1"/>
          </p:cNvSpPr>
          <p:nvPr/>
        </p:nvSpPr>
        <p:spPr bwMode="auto">
          <a:xfrm>
            <a:off x="6510945" y="2679392"/>
            <a:ext cx="615131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OTN2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02" name="Rectangle 303"/>
          <p:cNvSpPr>
            <a:spLocks noChangeArrowheads="1"/>
          </p:cNvSpPr>
          <p:nvPr/>
        </p:nvSpPr>
        <p:spPr bwMode="auto">
          <a:xfrm>
            <a:off x="5793945" y="3404228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03" name="Rectangle 304"/>
          <p:cNvSpPr>
            <a:spLocks noChangeArrowheads="1"/>
          </p:cNvSpPr>
          <p:nvPr/>
        </p:nvSpPr>
        <p:spPr bwMode="auto">
          <a:xfrm>
            <a:off x="5962420" y="354135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04" name="Rectangle 305"/>
          <p:cNvSpPr>
            <a:spLocks noChangeArrowheads="1"/>
          </p:cNvSpPr>
          <p:nvPr/>
        </p:nvSpPr>
        <p:spPr bwMode="auto">
          <a:xfrm>
            <a:off x="5525560" y="3263179"/>
            <a:ext cx="1745483" cy="5544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05" name="Rectangle 306"/>
          <p:cNvSpPr>
            <a:spLocks noChangeArrowheads="1"/>
          </p:cNvSpPr>
          <p:nvPr/>
        </p:nvSpPr>
        <p:spPr bwMode="auto">
          <a:xfrm>
            <a:off x="6130896" y="3374842"/>
            <a:ext cx="615131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OTN4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06" name="Rectangle 307"/>
          <p:cNvSpPr>
            <a:spLocks noChangeArrowheads="1"/>
          </p:cNvSpPr>
          <p:nvPr/>
        </p:nvSpPr>
        <p:spPr bwMode="auto">
          <a:xfrm>
            <a:off x="6877281" y="3537441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07" name="Rectangle 308"/>
          <p:cNvSpPr>
            <a:spLocks noChangeArrowheads="1"/>
          </p:cNvSpPr>
          <p:nvPr/>
        </p:nvSpPr>
        <p:spPr bwMode="auto">
          <a:xfrm>
            <a:off x="5435698" y="2542261"/>
            <a:ext cx="846295" cy="55440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08" name="Rectangle 309"/>
          <p:cNvSpPr>
            <a:spLocks noChangeArrowheads="1"/>
          </p:cNvSpPr>
          <p:nvPr/>
        </p:nvSpPr>
        <p:spPr bwMode="auto">
          <a:xfrm>
            <a:off x="5764560" y="2681351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11" name="Freeform 312"/>
          <p:cNvSpPr>
            <a:spLocks/>
          </p:cNvSpPr>
          <p:nvPr/>
        </p:nvSpPr>
        <p:spPr bwMode="auto">
          <a:xfrm>
            <a:off x="6730355" y="2124990"/>
            <a:ext cx="250754" cy="303647"/>
          </a:xfrm>
          <a:custGeom>
            <a:avLst/>
            <a:gdLst>
              <a:gd name="T0" fmla="*/ 0 w 128"/>
              <a:gd name="T1" fmla="*/ 292337421 h 155"/>
              <a:gd name="T2" fmla="*/ 80644794 w 128"/>
              <a:gd name="T3" fmla="*/ 292337421 h 155"/>
              <a:gd name="T4" fmla="*/ 80644794 w 128"/>
              <a:gd name="T5" fmla="*/ 0 h 155"/>
              <a:gd name="T6" fmla="*/ 241934669 w 128"/>
              <a:gd name="T7" fmla="*/ 0 h 155"/>
              <a:gd name="T8" fmla="*/ 241934669 w 128"/>
              <a:gd name="T9" fmla="*/ 292337421 h 155"/>
              <a:gd name="T10" fmla="*/ 322579174 w 128"/>
              <a:gd name="T11" fmla="*/ 292337421 h 155"/>
              <a:gd name="T12" fmla="*/ 161289587 w 128"/>
              <a:gd name="T13" fmla="*/ 390621926 h 155"/>
              <a:gd name="T14" fmla="*/ 0 w 128"/>
              <a:gd name="T15" fmla="*/ 292337421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"/>
              <a:gd name="T25" fmla="*/ 0 h 155"/>
              <a:gd name="T26" fmla="*/ 128 w 128"/>
              <a:gd name="T27" fmla="*/ 155 h 1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" h="155">
                <a:moveTo>
                  <a:pt x="0" y="116"/>
                </a:moveTo>
                <a:lnTo>
                  <a:pt x="32" y="116"/>
                </a:lnTo>
                <a:lnTo>
                  <a:pt x="32" y="0"/>
                </a:lnTo>
                <a:lnTo>
                  <a:pt x="96" y="0"/>
                </a:lnTo>
                <a:lnTo>
                  <a:pt x="96" y="116"/>
                </a:lnTo>
                <a:lnTo>
                  <a:pt x="128" y="116"/>
                </a:lnTo>
                <a:lnTo>
                  <a:pt x="64" y="155"/>
                </a:lnTo>
                <a:lnTo>
                  <a:pt x="0" y="11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2312" name="Picture 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881" y="4368064"/>
            <a:ext cx="2766587" cy="172589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315" name="Rectangle 316"/>
          <p:cNvSpPr>
            <a:spLocks noChangeArrowheads="1"/>
          </p:cNvSpPr>
          <p:nvPr/>
        </p:nvSpPr>
        <p:spPr bwMode="auto">
          <a:xfrm>
            <a:off x="6424748" y="4683465"/>
            <a:ext cx="846295" cy="554402"/>
          </a:xfrm>
          <a:prstGeom prst="rect">
            <a:avLst/>
          </a:prstGeom>
          <a:solidFill>
            <a:srgbClr val="A549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16" name="Rectangle 317"/>
          <p:cNvSpPr>
            <a:spLocks noChangeArrowheads="1"/>
          </p:cNvSpPr>
          <p:nvPr/>
        </p:nvSpPr>
        <p:spPr bwMode="auto">
          <a:xfrm>
            <a:off x="6508986" y="4822555"/>
            <a:ext cx="730713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10GbE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20" name="Rectangle 321"/>
          <p:cNvSpPr>
            <a:spLocks noChangeArrowheads="1"/>
          </p:cNvSpPr>
          <p:nvPr/>
        </p:nvSpPr>
        <p:spPr bwMode="auto">
          <a:xfrm>
            <a:off x="5793945" y="554935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21" name="Rectangle 322"/>
          <p:cNvSpPr>
            <a:spLocks noChangeArrowheads="1"/>
          </p:cNvSpPr>
          <p:nvPr/>
        </p:nvSpPr>
        <p:spPr bwMode="auto">
          <a:xfrm>
            <a:off x="5962420" y="568452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22" name="Rectangle 323"/>
          <p:cNvSpPr>
            <a:spLocks noChangeArrowheads="1"/>
          </p:cNvSpPr>
          <p:nvPr/>
        </p:nvSpPr>
        <p:spPr bwMode="auto">
          <a:xfrm>
            <a:off x="5499279" y="5408301"/>
            <a:ext cx="1771764" cy="5544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23" name="Rectangle 324"/>
          <p:cNvSpPr>
            <a:spLocks noChangeArrowheads="1"/>
          </p:cNvSpPr>
          <p:nvPr/>
        </p:nvSpPr>
        <p:spPr bwMode="auto">
          <a:xfrm>
            <a:off x="6181830" y="5535637"/>
            <a:ext cx="615131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OTN4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24" name="Rectangle 325"/>
          <p:cNvSpPr>
            <a:spLocks noChangeArrowheads="1"/>
          </p:cNvSpPr>
          <p:nvPr/>
        </p:nvSpPr>
        <p:spPr bwMode="auto">
          <a:xfrm>
            <a:off x="6877281" y="568452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25" name="Rectangle 326"/>
          <p:cNvSpPr>
            <a:spLocks noChangeArrowheads="1"/>
          </p:cNvSpPr>
          <p:nvPr/>
        </p:nvSpPr>
        <p:spPr bwMode="auto">
          <a:xfrm>
            <a:off x="5435698" y="4687383"/>
            <a:ext cx="846295" cy="55440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29" name="Rectangle 330"/>
          <p:cNvSpPr>
            <a:spLocks noChangeArrowheads="1"/>
          </p:cNvSpPr>
          <p:nvPr/>
        </p:nvSpPr>
        <p:spPr bwMode="auto">
          <a:xfrm>
            <a:off x="6422789" y="1541203"/>
            <a:ext cx="846295" cy="554402"/>
          </a:xfrm>
          <a:prstGeom prst="rect">
            <a:avLst/>
          </a:prstGeom>
          <a:solidFill>
            <a:srgbClr val="A549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30" name="Rectangle 331"/>
          <p:cNvSpPr>
            <a:spLocks noChangeArrowheads="1"/>
          </p:cNvSpPr>
          <p:nvPr/>
        </p:nvSpPr>
        <p:spPr bwMode="auto">
          <a:xfrm>
            <a:off x="6458051" y="1650908"/>
            <a:ext cx="730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10GbE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31" name="Freeform 332"/>
          <p:cNvSpPr>
            <a:spLocks noEditPoints="1"/>
          </p:cNvSpPr>
          <p:nvPr/>
        </p:nvSpPr>
        <p:spPr bwMode="auto">
          <a:xfrm>
            <a:off x="6365978" y="2434515"/>
            <a:ext cx="946205" cy="689574"/>
          </a:xfrm>
          <a:custGeom>
            <a:avLst/>
            <a:gdLst>
              <a:gd name="T0" fmla="*/ 1081148655 w 483"/>
              <a:gd name="T1" fmla="*/ 0 h 838"/>
              <a:gd name="T2" fmla="*/ 990422534 w 483"/>
              <a:gd name="T3" fmla="*/ 30241839 h 838"/>
              <a:gd name="T4" fmla="*/ 990422534 w 483"/>
              <a:gd name="T5" fmla="*/ 0 h 838"/>
              <a:gd name="T6" fmla="*/ 657761882 w 483"/>
              <a:gd name="T7" fmla="*/ 30241839 h 838"/>
              <a:gd name="T8" fmla="*/ 778729531 w 483"/>
              <a:gd name="T9" fmla="*/ 30241839 h 838"/>
              <a:gd name="T10" fmla="*/ 446068751 w 483"/>
              <a:gd name="T11" fmla="*/ 0 h 838"/>
              <a:gd name="T12" fmla="*/ 355342886 w 483"/>
              <a:gd name="T13" fmla="*/ 30241839 h 838"/>
              <a:gd name="T14" fmla="*/ 355342886 w 483"/>
              <a:gd name="T15" fmla="*/ 0 h 838"/>
              <a:gd name="T16" fmla="*/ 22682210 w 483"/>
              <a:gd name="T17" fmla="*/ 30241839 h 838"/>
              <a:gd name="T18" fmla="*/ 143649820 w 483"/>
              <a:gd name="T19" fmla="*/ 30241839 h 838"/>
              <a:gd name="T20" fmla="*/ 0 w 483"/>
              <a:gd name="T21" fmla="*/ 221773439 h 838"/>
              <a:gd name="T22" fmla="*/ 30241888 w 483"/>
              <a:gd name="T23" fmla="*/ 312499237 h 838"/>
              <a:gd name="T24" fmla="*/ 0 w 483"/>
              <a:gd name="T25" fmla="*/ 312499237 h 838"/>
              <a:gd name="T26" fmla="*/ 30241888 w 483"/>
              <a:gd name="T27" fmla="*/ 645160004 h 838"/>
              <a:gd name="T28" fmla="*/ 30241888 w 483"/>
              <a:gd name="T29" fmla="*/ 524191975 h 838"/>
              <a:gd name="T30" fmla="*/ 0 w 483"/>
              <a:gd name="T31" fmla="*/ 856852998 h 838"/>
              <a:gd name="T32" fmla="*/ 30241888 w 483"/>
              <a:gd name="T33" fmla="*/ 947577324 h 838"/>
              <a:gd name="T34" fmla="*/ 0 w 483"/>
              <a:gd name="T35" fmla="*/ 947577324 h 838"/>
              <a:gd name="T36" fmla="*/ 30241888 w 483"/>
              <a:gd name="T37" fmla="*/ 1280238731 h 838"/>
              <a:gd name="T38" fmla="*/ 30241888 w 483"/>
              <a:gd name="T39" fmla="*/ 1159271598 h 838"/>
              <a:gd name="T40" fmla="*/ 0 w 483"/>
              <a:gd name="T41" fmla="*/ 1491932237 h 838"/>
              <a:gd name="T42" fmla="*/ 30241888 w 483"/>
              <a:gd name="T43" fmla="*/ 1582657587 h 838"/>
              <a:gd name="T44" fmla="*/ 0 w 483"/>
              <a:gd name="T45" fmla="*/ 1582657587 h 838"/>
              <a:gd name="T46" fmla="*/ 30241888 w 483"/>
              <a:gd name="T47" fmla="*/ 1915316178 h 838"/>
              <a:gd name="T48" fmla="*/ 30241888 w 483"/>
              <a:gd name="T49" fmla="*/ 1794349045 h 838"/>
              <a:gd name="T50" fmla="*/ 15120944 w 483"/>
              <a:gd name="T51" fmla="*/ 2081646498 h 838"/>
              <a:gd name="T52" fmla="*/ 0 w 483"/>
              <a:gd name="T53" fmla="*/ 2111888281 h 838"/>
              <a:gd name="T54" fmla="*/ 136088478 w 483"/>
              <a:gd name="T55" fmla="*/ 2081646498 h 838"/>
              <a:gd name="T56" fmla="*/ 136088478 w 483"/>
              <a:gd name="T57" fmla="*/ 2111888281 h 838"/>
              <a:gd name="T58" fmla="*/ 468749322 w 483"/>
              <a:gd name="T59" fmla="*/ 2081646498 h 838"/>
              <a:gd name="T60" fmla="*/ 347781672 w 483"/>
              <a:gd name="T61" fmla="*/ 2081646498 h 838"/>
              <a:gd name="T62" fmla="*/ 682963539 w 483"/>
              <a:gd name="T63" fmla="*/ 2111888281 h 838"/>
              <a:gd name="T64" fmla="*/ 773688892 w 483"/>
              <a:gd name="T65" fmla="*/ 2081646498 h 838"/>
              <a:gd name="T66" fmla="*/ 773688892 w 483"/>
              <a:gd name="T67" fmla="*/ 2111888281 h 838"/>
              <a:gd name="T68" fmla="*/ 1106350312 w 483"/>
              <a:gd name="T69" fmla="*/ 2081646498 h 838"/>
              <a:gd name="T70" fmla="*/ 985382407 w 483"/>
              <a:gd name="T71" fmla="*/ 2081646498 h 838"/>
              <a:gd name="T72" fmla="*/ 1186995412 w 483"/>
              <a:gd name="T73" fmla="*/ 2096767901 h 838"/>
              <a:gd name="T74" fmla="*/ 1217237196 w 483"/>
              <a:gd name="T75" fmla="*/ 2111888281 h 838"/>
              <a:gd name="T76" fmla="*/ 1186995412 w 483"/>
              <a:gd name="T77" fmla="*/ 1890114521 h 838"/>
              <a:gd name="T78" fmla="*/ 1217237196 w 483"/>
              <a:gd name="T79" fmla="*/ 1890114521 h 838"/>
              <a:gd name="T80" fmla="*/ 1186995412 w 483"/>
              <a:gd name="T81" fmla="*/ 1557455930 h 838"/>
              <a:gd name="T82" fmla="*/ 1186995412 w 483"/>
              <a:gd name="T83" fmla="*/ 1678424087 h 838"/>
              <a:gd name="T84" fmla="*/ 1217237196 w 483"/>
              <a:gd name="T85" fmla="*/ 1345763448 h 838"/>
              <a:gd name="T86" fmla="*/ 1186995412 w 483"/>
              <a:gd name="T87" fmla="*/ 1255037074 h 838"/>
              <a:gd name="T88" fmla="*/ 1217237196 w 483"/>
              <a:gd name="T89" fmla="*/ 1255037074 h 838"/>
              <a:gd name="T90" fmla="*/ 1186995412 w 483"/>
              <a:gd name="T91" fmla="*/ 922376179 h 838"/>
              <a:gd name="T92" fmla="*/ 1186995412 w 483"/>
              <a:gd name="T93" fmla="*/ 1043343312 h 838"/>
              <a:gd name="T94" fmla="*/ 1217237196 w 483"/>
              <a:gd name="T95" fmla="*/ 710683697 h 838"/>
              <a:gd name="T96" fmla="*/ 1186995412 w 483"/>
              <a:gd name="T97" fmla="*/ 619958347 h 838"/>
              <a:gd name="T98" fmla="*/ 1217237196 w 483"/>
              <a:gd name="T99" fmla="*/ 619958347 h 838"/>
              <a:gd name="T100" fmla="*/ 1186995412 w 483"/>
              <a:gd name="T101" fmla="*/ 287297836 h 838"/>
              <a:gd name="T102" fmla="*/ 1186995412 w 483"/>
              <a:gd name="T103" fmla="*/ 408265225 h 838"/>
              <a:gd name="T104" fmla="*/ 1217237196 w 483"/>
              <a:gd name="T105" fmla="*/ 75604682 h 8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3"/>
              <a:gd name="T160" fmla="*/ 0 h 838"/>
              <a:gd name="T161" fmla="*/ 483 w 483"/>
              <a:gd name="T162" fmla="*/ 838 h 8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3" h="838">
                <a:moveTo>
                  <a:pt x="477" y="12"/>
                </a:moveTo>
                <a:lnTo>
                  <a:pt x="429" y="12"/>
                </a:lnTo>
                <a:lnTo>
                  <a:pt x="429" y="0"/>
                </a:lnTo>
                <a:lnTo>
                  <a:pt x="477" y="0"/>
                </a:lnTo>
                <a:lnTo>
                  <a:pt x="477" y="12"/>
                </a:lnTo>
                <a:close/>
                <a:moveTo>
                  <a:pt x="393" y="12"/>
                </a:moveTo>
                <a:lnTo>
                  <a:pt x="345" y="12"/>
                </a:lnTo>
                <a:lnTo>
                  <a:pt x="345" y="0"/>
                </a:lnTo>
                <a:lnTo>
                  <a:pt x="393" y="0"/>
                </a:lnTo>
                <a:lnTo>
                  <a:pt x="393" y="12"/>
                </a:lnTo>
                <a:close/>
                <a:moveTo>
                  <a:pt x="309" y="12"/>
                </a:moveTo>
                <a:lnTo>
                  <a:pt x="261" y="12"/>
                </a:lnTo>
                <a:lnTo>
                  <a:pt x="261" y="0"/>
                </a:lnTo>
                <a:lnTo>
                  <a:pt x="309" y="0"/>
                </a:lnTo>
                <a:lnTo>
                  <a:pt x="309" y="12"/>
                </a:lnTo>
                <a:close/>
                <a:moveTo>
                  <a:pt x="225" y="12"/>
                </a:moveTo>
                <a:lnTo>
                  <a:pt x="177" y="12"/>
                </a:lnTo>
                <a:lnTo>
                  <a:pt x="177" y="0"/>
                </a:lnTo>
                <a:lnTo>
                  <a:pt x="225" y="0"/>
                </a:lnTo>
                <a:lnTo>
                  <a:pt x="225" y="12"/>
                </a:lnTo>
                <a:close/>
                <a:moveTo>
                  <a:pt x="141" y="12"/>
                </a:moveTo>
                <a:lnTo>
                  <a:pt x="93" y="12"/>
                </a:lnTo>
                <a:lnTo>
                  <a:pt x="93" y="0"/>
                </a:lnTo>
                <a:lnTo>
                  <a:pt x="141" y="0"/>
                </a:lnTo>
                <a:lnTo>
                  <a:pt x="141" y="12"/>
                </a:lnTo>
                <a:close/>
                <a:moveTo>
                  <a:pt x="57" y="12"/>
                </a:moveTo>
                <a:lnTo>
                  <a:pt x="9" y="12"/>
                </a:lnTo>
                <a:lnTo>
                  <a:pt x="9" y="0"/>
                </a:lnTo>
                <a:lnTo>
                  <a:pt x="57" y="0"/>
                </a:lnTo>
                <a:lnTo>
                  <a:pt x="57" y="12"/>
                </a:lnTo>
                <a:close/>
                <a:moveTo>
                  <a:pt x="12" y="40"/>
                </a:moveTo>
                <a:lnTo>
                  <a:pt x="12" y="88"/>
                </a:lnTo>
                <a:lnTo>
                  <a:pt x="0" y="88"/>
                </a:lnTo>
                <a:lnTo>
                  <a:pt x="0" y="40"/>
                </a:lnTo>
                <a:lnTo>
                  <a:pt x="12" y="40"/>
                </a:lnTo>
                <a:close/>
                <a:moveTo>
                  <a:pt x="12" y="124"/>
                </a:moveTo>
                <a:lnTo>
                  <a:pt x="12" y="172"/>
                </a:lnTo>
                <a:lnTo>
                  <a:pt x="0" y="172"/>
                </a:lnTo>
                <a:lnTo>
                  <a:pt x="0" y="124"/>
                </a:lnTo>
                <a:lnTo>
                  <a:pt x="12" y="124"/>
                </a:lnTo>
                <a:close/>
                <a:moveTo>
                  <a:pt x="12" y="208"/>
                </a:moveTo>
                <a:lnTo>
                  <a:pt x="12" y="256"/>
                </a:lnTo>
                <a:lnTo>
                  <a:pt x="0" y="256"/>
                </a:lnTo>
                <a:lnTo>
                  <a:pt x="0" y="208"/>
                </a:lnTo>
                <a:lnTo>
                  <a:pt x="12" y="208"/>
                </a:lnTo>
                <a:close/>
                <a:moveTo>
                  <a:pt x="12" y="292"/>
                </a:moveTo>
                <a:lnTo>
                  <a:pt x="12" y="340"/>
                </a:lnTo>
                <a:lnTo>
                  <a:pt x="0" y="340"/>
                </a:lnTo>
                <a:lnTo>
                  <a:pt x="0" y="292"/>
                </a:lnTo>
                <a:lnTo>
                  <a:pt x="12" y="292"/>
                </a:lnTo>
                <a:close/>
                <a:moveTo>
                  <a:pt x="12" y="376"/>
                </a:moveTo>
                <a:lnTo>
                  <a:pt x="12" y="424"/>
                </a:lnTo>
                <a:lnTo>
                  <a:pt x="0" y="424"/>
                </a:lnTo>
                <a:lnTo>
                  <a:pt x="0" y="376"/>
                </a:lnTo>
                <a:lnTo>
                  <a:pt x="12" y="376"/>
                </a:lnTo>
                <a:close/>
                <a:moveTo>
                  <a:pt x="12" y="460"/>
                </a:moveTo>
                <a:lnTo>
                  <a:pt x="12" y="508"/>
                </a:lnTo>
                <a:lnTo>
                  <a:pt x="0" y="508"/>
                </a:lnTo>
                <a:lnTo>
                  <a:pt x="0" y="460"/>
                </a:lnTo>
                <a:lnTo>
                  <a:pt x="12" y="460"/>
                </a:lnTo>
                <a:close/>
                <a:moveTo>
                  <a:pt x="12" y="544"/>
                </a:moveTo>
                <a:lnTo>
                  <a:pt x="12" y="592"/>
                </a:lnTo>
                <a:lnTo>
                  <a:pt x="0" y="592"/>
                </a:lnTo>
                <a:lnTo>
                  <a:pt x="0" y="544"/>
                </a:lnTo>
                <a:lnTo>
                  <a:pt x="12" y="544"/>
                </a:lnTo>
                <a:close/>
                <a:moveTo>
                  <a:pt x="12" y="628"/>
                </a:moveTo>
                <a:lnTo>
                  <a:pt x="12" y="676"/>
                </a:lnTo>
                <a:lnTo>
                  <a:pt x="0" y="676"/>
                </a:lnTo>
                <a:lnTo>
                  <a:pt x="0" y="628"/>
                </a:lnTo>
                <a:lnTo>
                  <a:pt x="12" y="628"/>
                </a:lnTo>
                <a:close/>
                <a:moveTo>
                  <a:pt x="12" y="712"/>
                </a:moveTo>
                <a:lnTo>
                  <a:pt x="12" y="760"/>
                </a:lnTo>
                <a:lnTo>
                  <a:pt x="0" y="760"/>
                </a:lnTo>
                <a:lnTo>
                  <a:pt x="0" y="712"/>
                </a:lnTo>
                <a:lnTo>
                  <a:pt x="12" y="712"/>
                </a:lnTo>
                <a:close/>
                <a:moveTo>
                  <a:pt x="12" y="796"/>
                </a:moveTo>
                <a:lnTo>
                  <a:pt x="12" y="832"/>
                </a:lnTo>
                <a:lnTo>
                  <a:pt x="6" y="826"/>
                </a:lnTo>
                <a:lnTo>
                  <a:pt x="18" y="826"/>
                </a:lnTo>
                <a:lnTo>
                  <a:pt x="18" y="838"/>
                </a:lnTo>
                <a:lnTo>
                  <a:pt x="0" y="838"/>
                </a:lnTo>
                <a:lnTo>
                  <a:pt x="0" y="796"/>
                </a:lnTo>
                <a:lnTo>
                  <a:pt x="12" y="796"/>
                </a:lnTo>
                <a:close/>
                <a:moveTo>
                  <a:pt x="54" y="826"/>
                </a:moveTo>
                <a:lnTo>
                  <a:pt x="102" y="826"/>
                </a:lnTo>
                <a:lnTo>
                  <a:pt x="102" y="838"/>
                </a:lnTo>
                <a:lnTo>
                  <a:pt x="54" y="838"/>
                </a:lnTo>
                <a:lnTo>
                  <a:pt x="54" y="826"/>
                </a:lnTo>
                <a:close/>
                <a:moveTo>
                  <a:pt x="138" y="826"/>
                </a:moveTo>
                <a:lnTo>
                  <a:pt x="186" y="826"/>
                </a:lnTo>
                <a:lnTo>
                  <a:pt x="186" y="838"/>
                </a:lnTo>
                <a:lnTo>
                  <a:pt x="138" y="838"/>
                </a:lnTo>
                <a:lnTo>
                  <a:pt x="138" y="826"/>
                </a:lnTo>
                <a:close/>
                <a:moveTo>
                  <a:pt x="223" y="826"/>
                </a:moveTo>
                <a:lnTo>
                  <a:pt x="271" y="826"/>
                </a:lnTo>
                <a:lnTo>
                  <a:pt x="271" y="838"/>
                </a:lnTo>
                <a:lnTo>
                  <a:pt x="223" y="838"/>
                </a:lnTo>
                <a:lnTo>
                  <a:pt x="223" y="826"/>
                </a:lnTo>
                <a:close/>
                <a:moveTo>
                  <a:pt x="307" y="826"/>
                </a:moveTo>
                <a:lnTo>
                  <a:pt x="355" y="826"/>
                </a:lnTo>
                <a:lnTo>
                  <a:pt x="355" y="838"/>
                </a:lnTo>
                <a:lnTo>
                  <a:pt x="307" y="838"/>
                </a:lnTo>
                <a:lnTo>
                  <a:pt x="307" y="826"/>
                </a:lnTo>
                <a:close/>
                <a:moveTo>
                  <a:pt x="391" y="826"/>
                </a:moveTo>
                <a:lnTo>
                  <a:pt x="439" y="826"/>
                </a:lnTo>
                <a:lnTo>
                  <a:pt x="439" y="838"/>
                </a:lnTo>
                <a:lnTo>
                  <a:pt x="391" y="838"/>
                </a:lnTo>
                <a:lnTo>
                  <a:pt x="391" y="826"/>
                </a:lnTo>
                <a:close/>
                <a:moveTo>
                  <a:pt x="475" y="826"/>
                </a:moveTo>
                <a:lnTo>
                  <a:pt x="477" y="826"/>
                </a:lnTo>
                <a:lnTo>
                  <a:pt x="471" y="832"/>
                </a:lnTo>
                <a:lnTo>
                  <a:pt x="471" y="786"/>
                </a:lnTo>
                <a:lnTo>
                  <a:pt x="483" y="786"/>
                </a:lnTo>
                <a:lnTo>
                  <a:pt x="483" y="838"/>
                </a:lnTo>
                <a:lnTo>
                  <a:pt x="475" y="838"/>
                </a:lnTo>
                <a:lnTo>
                  <a:pt x="475" y="826"/>
                </a:lnTo>
                <a:close/>
                <a:moveTo>
                  <a:pt x="471" y="750"/>
                </a:moveTo>
                <a:lnTo>
                  <a:pt x="471" y="702"/>
                </a:lnTo>
                <a:lnTo>
                  <a:pt x="483" y="702"/>
                </a:lnTo>
                <a:lnTo>
                  <a:pt x="483" y="750"/>
                </a:lnTo>
                <a:lnTo>
                  <a:pt x="471" y="750"/>
                </a:lnTo>
                <a:close/>
                <a:moveTo>
                  <a:pt x="471" y="666"/>
                </a:moveTo>
                <a:lnTo>
                  <a:pt x="471" y="618"/>
                </a:lnTo>
                <a:lnTo>
                  <a:pt x="483" y="618"/>
                </a:lnTo>
                <a:lnTo>
                  <a:pt x="483" y="666"/>
                </a:lnTo>
                <a:lnTo>
                  <a:pt x="471" y="666"/>
                </a:lnTo>
                <a:close/>
                <a:moveTo>
                  <a:pt x="471" y="582"/>
                </a:moveTo>
                <a:lnTo>
                  <a:pt x="471" y="534"/>
                </a:lnTo>
                <a:lnTo>
                  <a:pt x="483" y="534"/>
                </a:lnTo>
                <a:lnTo>
                  <a:pt x="483" y="582"/>
                </a:lnTo>
                <a:lnTo>
                  <a:pt x="471" y="582"/>
                </a:lnTo>
                <a:close/>
                <a:moveTo>
                  <a:pt x="471" y="498"/>
                </a:moveTo>
                <a:lnTo>
                  <a:pt x="471" y="450"/>
                </a:lnTo>
                <a:lnTo>
                  <a:pt x="483" y="450"/>
                </a:lnTo>
                <a:lnTo>
                  <a:pt x="483" y="498"/>
                </a:lnTo>
                <a:lnTo>
                  <a:pt x="471" y="498"/>
                </a:lnTo>
                <a:close/>
                <a:moveTo>
                  <a:pt x="471" y="414"/>
                </a:moveTo>
                <a:lnTo>
                  <a:pt x="471" y="366"/>
                </a:lnTo>
                <a:lnTo>
                  <a:pt x="483" y="366"/>
                </a:lnTo>
                <a:lnTo>
                  <a:pt x="483" y="414"/>
                </a:lnTo>
                <a:lnTo>
                  <a:pt x="471" y="414"/>
                </a:lnTo>
                <a:close/>
                <a:moveTo>
                  <a:pt x="471" y="330"/>
                </a:moveTo>
                <a:lnTo>
                  <a:pt x="471" y="282"/>
                </a:lnTo>
                <a:lnTo>
                  <a:pt x="483" y="282"/>
                </a:lnTo>
                <a:lnTo>
                  <a:pt x="483" y="330"/>
                </a:lnTo>
                <a:lnTo>
                  <a:pt x="471" y="330"/>
                </a:lnTo>
                <a:close/>
                <a:moveTo>
                  <a:pt x="471" y="246"/>
                </a:moveTo>
                <a:lnTo>
                  <a:pt x="471" y="198"/>
                </a:lnTo>
                <a:lnTo>
                  <a:pt x="483" y="198"/>
                </a:lnTo>
                <a:lnTo>
                  <a:pt x="483" y="246"/>
                </a:lnTo>
                <a:lnTo>
                  <a:pt x="471" y="246"/>
                </a:lnTo>
                <a:close/>
                <a:moveTo>
                  <a:pt x="471" y="162"/>
                </a:moveTo>
                <a:lnTo>
                  <a:pt x="471" y="114"/>
                </a:lnTo>
                <a:lnTo>
                  <a:pt x="483" y="114"/>
                </a:lnTo>
                <a:lnTo>
                  <a:pt x="483" y="162"/>
                </a:lnTo>
                <a:lnTo>
                  <a:pt x="471" y="162"/>
                </a:lnTo>
                <a:close/>
                <a:moveTo>
                  <a:pt x="471" y="78"/>
                </a:moveTo>
                <a:lnTo>
                  <a:pt x="471" y="30"/>
                </a:lnTo>
                <a:lnTo>
                  <a:pt x="483" y="30"/>
                </a:lnTo>
                <a:lnTo>
                  <a:pt x="483" y="78"/>
                </a:lnTo>
                <a:lnTo>
                  <a:pt x="471" y="78"/>
                </a:lnTo>
                <a:close/>
              </a:path>
            </a:pathLst>
          </a:custGeom>
          <a:solidFill>
            <a:schemeClr val="tx1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32" name="Freeform 333"/>
          <p:cNvSpPr>
            <a:spLocks/>
          </p:cNvSpPr>
          <p:nvPr/>
        </p:nvSpPr>
        <p:spPr bwMode="auto">
          <a:xfrm>
            <a:off x="6528875" y="4015732"/>
            <a:ext cx="250754" cy="303647"/>
          </a:xfrm>
          <a:custGeom>
            <a:avLst/>
            <a:gdLst>
              <a:gd name="T0" fmla="*/ 0 w 128"/>
              <a:gd name="T1" fmla="*/ 292337421 h 155"/>
              <a:gd name="T2" fmla="*/ 80644794 w 128"/>
              <a:gd name="T3" fmla="*/ 292337421 h 155"/>
              <a:gd name="T4" fmla="*/ 80644794 w 128"/>
              <a:gd name="T5" fmla="*/ 0 h 155"/>
              <a:gd name="T6" fmla="*/ 241934669 w 128"/>
              <a:gd name="T7" fmla="*/ 0 h 155"/>
              <a:gd name="T8" fmla="*/ 241934669 w 128"/>
              <a:gd name="T9" fmla="*/ 292337421 h 155"/>
              <a:gd name="T10" fmla="*/ 322579174 w 128"/>
              <a:gd name="T11" fmla="*/ 292337421 h 155"/>
              <a:gd name="T12" fmla="*/ 161289587 w 128"/>
              <a:gd name="T13" fmla="*/ 390621926 h 155"/>
              <a:gd name="T14" fmla="*/ 0 w 128"/>
              <a:gd name="T15" fmla="*/ 292337421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"/>
              <a:gd name="T25" fmla="*/ 0 h 155"/>
              <a:gd name="T26" fmla="*/ 128 w 128"/>
              <a:gd name="T27" fmla="*/ 155 h 1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" h="155">
                <a:moveTo>
                  <a:pt x="0" y="116"/>
                </a:moveTo>
                <a:lnTo>
                  <a:pt x="32" y="116"/>
                </a:lnTo>
                <a:lnTo>
                  <a:pt x="32" y="0"/>
                </a:lnTo>
                <a:lnTo>
                  <a:pt x="96" y="0"/>
                </a:lnTo>
                <a:lnTo>
                  <a:pt x="96" y="116"/>
                </a:lnTo>
                <a:lnTo>
                  <a:pt x="128" y="116"/>
                </a:lnTo>
                <a:lnTo>
                  <a:pt x="64" y="155"/>
                </a:lnTo>
                <a:lnTo>
                  <a:pt x="0" y="11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333" name="Rectangle 334"/>
          <p:cNvSpPr>
            <a:spLocks noChangeArrowheads="1"/>
          </p:cNvSpPr>
          <p:nvPr/>
        </p:nvSpPr>
        <p:spPr bwMode="auto">
          <a:xfrm rot="16200000">
            <a:off x="4707317" y="5044469"/>
            <a:ext cx="1104885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600" dirty="0">
                <a:solidFill>
                  <a:schemeClr val="tx1"/>
                </a:solidFill>
              </a:rPr>
              <a:t>FPGA </a:t>
            </a:r>
            <a:r>
              <a:rPr lang="en-US" sz="1800" dirty="0">
                <a:solidFill>
                  <a:schemeClr val="tx1"/>
                </a:solidFill>
              </a:rPr>
              <a:t>Core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34" name="Rectangle 335"/>
          <p:cNvSpPr>
            <a:spLocks noChangeArrowheads="1"/>
          </p:cNvSpPr>
          <p:nvPr/>
        </p:nvSpPr>
        <p:spPr bwMode="auto">
          <a:xfrm rot="16200000">
            <a:off x="4666179" y="2941066"/>
            <a:ext cx="1179328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dirty="0">
                <a:solidFill>
                  <a:schemeClr val="tx1"/>
                </a:solidFill>
              </a:rPr>
              <a:t>FPGA Core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335" name="Rectangle 336"/>
          <p:cNvSpPr>
            <a:spLocks noChangeArrowheads="1"/>
          </p:cNvSpPr>
          <p:nvPr/>
        </p:nvSpPr>
        <p:spPr bwMode="auto">
          <a:xfrm>
            <a:off x="4852970" y="1094257"/>
            <a:ext cx="3232377" cy="2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</a:rPr>
              <a:t>Partial Reconfiguration for Core</a:t>
            </a:r>
            <a:endParaRPr lang="en-US" sz="2800" dirty="0"/>
          </a:p>
        </p:txBody>
      </p:sp>
      <p:sp>
        <p:nvSpPr>
          <p:cNvPr id="12336" name="Freeform 337"/>
          <p:cNvSpPr>
            <a:spLocks noEditPoints="1"/>
          </p:cNvSpPr>
          <p:nvPr/>
        </p:nvSpPr>
        <p:spPr bwMode="auto">
          <a:xfrm>
            <a:off x="7474781" y="4366105"/>
            <a:ext cx="11754" cy="1692590"/>
          </a:xfrm>
          <a:custGeom>
            <a:avLst/>
            <a:gdLst>
              <a:gd name="T0" fmla="*/ 1568 w 50"/>
              <a:gd name="T1" fmla="*/ 12542 h 7200"/>
              <a:gd name="T2" fmla="*/ 1568 w 50"/>
              <a:gd name="T3" fmla="*/ 0 h 7200"/>
              <a:gd name="T4" fmla="*/ 3135 w 50"/>
              <a:gd name="T5" fmla="*/ 32923 h 7200"/>
              <a:gd name="T6" fmla="*/ 0 w 50"/>
              <a:gd name="T7" fmla="*/ 23516 h 7200"/>
              <a:gd name="T8" fmla="*/ 3135 w 50"/>
              <a:gd name="T9" fmla="*/ 45465 h 7200"/>
              <a:gd name="T10" fmla="*/ 0 w 50"/>
              <a:gd name="T11" fmla="*/ 54871 h 7200"/>
              <a:gd name="T12" fmla="*/ 3135 w 50"/>
              <a:gd name="T13" fmla="*/ 45465 h 7200"/>
              <a:gd name="T14" fmla="*/ 1568 w 50"/>
              <a:gd name="T15" fmla="*/ 78387 h 7200"/>
              <a:gd name="T16" fmla="*/ 1568 w 50"/>
              <a:gd name="T17" fmla="*/ 65845 h 7200"/>
              <a:gd name="T18" fmla="*/ 3135 w 50"/>
              <a:gd name="T19" fmla="*/ 98768 h 7200"/>
              <a:gd name="T20" fmla="*/ 0 w 50"/>
              <a:gd name="T21" fmla="*/ 89361 h 7200"/>
              <a:gd name="T22" fmla="*/ 3135 w 50"/>
              <a:gd name="T23" fmla="*/ 111310 h 7200"/>
              <a:gd name="T24" fmla="*/ 0 w 50"/>
              <a:gd name="T25" fmla="*/ 120716 h 7200"/>
              <a:gd name="T26" fmla="*/ 3135 w 50"/>
              <a:gd name="T27" fmla="*/ 111310 h 7200"/>
              <a:gd name="T28" fmla="*/ 1568 w 50"/>
              <a:gd name="T29" fmla="*/ 144232 h 7200"/>
              <a:gd name="T30" fmla="*/ 1568 w 50"/>
              <a:gd name="T31" fmla="*/ 131690 h 7200"/>
              <a:gd name="T32" fmla="*/ 3135 w 50"/>
              <a:gd name="T33" fmla="*/ 164613 h 7200"/>
              <a:gd name="T34" fmla="*/ 0 w 50"/>
              <a:gd name="T35" fmla="*/ 155206 h 7200"/>
              <a:gd name="T36" fmla="*/ 3135 w 50"/>
              <a:gd name="T37" fmla="*/ 177155 h 7200"/>
              <a:gd name="T38" fmla="*/ 0 w 50"/>
              <a:gd name="T39" fmla="*/ 186561 h 7200"/>
              <a:gd name="T40" fmla="*/ 3135 w 50"/>
              <a:gd name="T41" fmla="*/ 177155 h 7200"/>
              <a:gd name="T42" fmla="*/ 1568 w 50"/>
              <a:gd name="T43" fmla="*/ 210077 h 7200"/>
              <a:gd name="T44" fmla="*/ 1568 w 50"/>
              <a:gd name="T45" fmla="*/ 197535 h 7200"/>
              <a:gd name="T46" fmla="*/ 3135 w 50"/>
              <a:gd name="T47" fmla="*/ 230457 h 7200"/>
              <a:gd name="T48" fmla="*/ 0 w 50"/>
              <a:gd name="T49" fmla="*/ 221051 h 7200"/>
              <a:gd name="T50" fmla="*/ 3135 w 50"/>
              <a:gd name="T51" fmla="*/ 242999 h 7200"/>
              <a:gd name="T52" fmla="*/ 0 w 50"/>
              <a:gd name="T53" fmla="*/ 252406 h 7200"/>
              <a:gd name="T54" fmla="*/ 3135 w 50"/>
              <a:gd name="T55" fmla="*/ 242999 h 7200"/>
              <a:gd name="T56" fmla="*/ 1568 w 50"/>
              <a:gd name="T57" fmla="*/ 275922 h 7200"/>
              <a:gd name="T58" fmla="*/ 1568 w 50"/>
              <a:gd name="T59" fmla="*/ 263380 h 7200"/>
              <a:gd name="T60" fmla="*/ 3135 w 50"/>
              <a:gd name="T61" fmla="*/ 296303 h 7200"/>
              <a:gd name="T62" fmla="*/ 0 w 50"/>
              <a:gd name="T63" fmla="*/ 286896 h 7200"/>
              <a:gd name="T64" fmla="*/ 3135 w 50"/>
              <a:gd name="T65" fmla="*/ 308845 h 7200"/>
              <a:gd name="T66" fmla="*/ 0 w 50"/>
              <a:gd name="T67" fmla="*/ 318251 h 7200"/>
              <a:gd name="T68" fmla="*/ 3135 w 50"/>
              <a:gd name="T69" fmla="*/ 308845 h 7200"/>
              <a:gd name="T70" fmla="*/ 1568 w 50"/>
              <a:gd name="T71" fmla="*/ 341767 h 7200"/>
              <a:gd name="T72" fmla="*/ 1568 w 50"/>
              <a:gd name="T73" fmla="*/ 329225 h 7200"/>
              <a:gd name="T74" fmla="*/ 3135 w 50"/>
              <a:gd name="T75" fmla="*/ 362148 h 7200"/>
              <a:gd name="T76" fmla="*/ 0 w 50"/>
              <a:gd name="T77" fmla="*/ 352741 h 7200"/>
              <a:gd name="T78" fmla="*/ 3135 w 50"/>
              <a:gd name="T79" fmla="*/ 374690 h 7200"/>
              <a:gd name="T80" fmla="*/ 0 w 50"/>
              <a:gd name="T81" fmla="*/ 384096 h 7200"/>
              <a:gd name="T82" fmla="*/ 3135 w 50"/>
              <a:gd name="T83" fmla="*/ 374690 h 7200"/>
              <a:gd name="T84" fmla="*/ 1568 w 50"/>
              <a:gd name="T85" fmla="*/ 407612 h 7200"/>
              <a:gd name="T86" fmla="*/ 1568 w 50"/>
              <a:gd name="T87" fmla="*/ 395070 h 7200"/>
              <a:gd name="T88" fmla="*/ 3135 w 50"/>
              <a:gd name="T89" fmla="*/ 427992 h 7200"/>
              <a:gd name="T90" fmla="*/ 0 w 50"/>
              <a:gd name="T91" fmla="*/ 418586 h 7200"/>
              <a:gd name="T92" fmla="*/ 3135 w 50"/>
              <a:gd name="T93" fmla="*/ 440534 h 7200"/>
              <a:gd name="T94" fmla="*/ 0 w 50"/>
              <a:gd name="T95" fmla="*/ 449941 h 7200"/>
              <a:gd name="T96" fmla="*/ 3135 w 50"/>
              <a:gd name="T97" fmla="*/ 440534 h 7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"/>
              <a:gd name="T148" fmla="*/ 0 h 7200"/>
              <a:gd name="T149" fmla="*/ 50 w 50"/>
              <a:gd name="T150" fmla="*/ 7200 h 7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" h="720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1" y="200"/>
                  <a:pt x="0" y="189"/>
                  <a:pt x="0" y="175"/>
                </a:cubicBezTo>
                <a:lnTo>
                  <a:pt x="0" y="25"/>
                </a:lnTo>
                <a:cubicBezTo>
                  <a:pt x="0" y="12"/>
                  <a:pt x="11" y="0"/>
                  <a:pt x="25" y="0"/>
                </a:cubicBezTo>
                <a:cubicBezTo>
                  <a:pt x="39" y="0"/>
                  <a:pt x="50" y="12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1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2"/>
                  <a:pt x="11" y="350"/>
                  <a:pt x="25" y="350"/>
                </a:cubicBezTo>
                <a:cubicBezTo>
                  <a:pt x="39" y="350"/>
                  <a:pt x="50" y="362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1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2"/>
                  <a:pt x="11" y="700"/>
                  <a:pt x="25" y="700"/>
                </a:cubicBezTo>
                <a:cubicBezTo>
                  <a:pt x="39" y="700"/>
                  <a:pt x="50" y="712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1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2"/>
                  <a:pt x="11" y="1050"/>
                  <a:pt x="25" y="1050"/>
                </a:cubicBezTo>
                <a:cubicBezTo>
                  <a:pt x="39" y="1050"/>
                  <a:pt x="50" y="1062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1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2"/>
                  <a:pt x="11" y="1400"/>
                  <a:pt x="25" y="1400"/>
                </a:cubicBezTo>
                <a:cubicBezTo>
                  <a:pt x="39" y="1400"/>
                  <a:pt x="50" y="1412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1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2"/>
                  <a:pt x="11" y="1750"/>
                  <a:pt x="25" y="1750"/>
                </a:cubicBezTo>
                <a:cubicBezTo>
                  <a:pt x="39" y="1750"/>
                  <a:pt x="50" y="1762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1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2"/>
                  <a:pt x="11" y="2100"/>
                  <a:pt x="25" y="2100"/>
                </a:cubicBezTo>
                <a:cubicBezTo>
                  <a:pt x="39" y="2100"/>
                  <a:pt x="50" y="2112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1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2"/>
                  <a:pt x="11" y="2450"/>
                  <a:pt x="25" y="2450"/>
                </a:cubicBezTo>
                <a:cubicBezTo>
                  <a:pt x="39" y="2450"/>
                  <a:pt x="50" y="2462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1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2"/>
                  <a:pt x="11" y="2800"/>
                  <a:pt x="25" y="2800"/>
                </a:cubicBezTo>
                <a:cubicBezTo>
                  <a:pt x="39" y="2800"/>
                  <a:pt x="50" y="2812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1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2"/>
                  <a:pt x="11" y="3150"/>
                  <a:pt x="25" y="3150"/>
                </a:cubicBezTo>
                <a:cubicBezTo>
                  <a:pt x="39" y="3150"/>
                  <a:pt x="50" y="3162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1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2"/>
                  <a:pt x="11" y="3500"/>
                  <a:pt x="25" y="3500"/>
                </a:cubicBezTo>
                <a:cubicBezTo>
                  <a:pt x="39" y="3500"/>
                  <a:pt x="50" y="3512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1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2"/>
                  <a:pt x="11" y="3850"/>
                  <a:pt x="25" y="3850"/>
                </a:cubicBezTo>
                <a:cubicBezTo>
                  <a:pt x="39" y="3850"/>
                  <a:pt x="50" y="3862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1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2"/>
                  <a:pt x="11" y="4200"/>
                  <a:pt x="25" y="4200"/>
                </a:cubicBezTo>
                <a:cubicBezTo>
                  <a:pt x="39" y="4200"/>
                  <a:pt x="50" y="4212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1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2"/>
                  <a:pt x="11" y="4550"/>
                  <a:pt x="25" y="4550"/>
                </a:cubicBezTo>
                <a:cubicBezTo>
                  <a:pt x="39" y="4550"/>
                  <a:pt x="50" y="4562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1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2"/>
                  <a:pt x="11" y="4900"/>
                  <a:pt x="25" y="4900"/>
                </a:cubicBezTo>
                <a:cubicBezTo>
                  <a:pt x="39" y="4900"/>
                  <a:pt x="50" y="4912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1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2"/>
                  <a:pt x="11" y="5250"/>
                  <a:pt x="25" y="5250"/>
                </a:cubicBezTo>
                <a:cubicBezTo>
                  <a:pt x="39" y="5250"/>
                  <a:pt x="50" y="5262"/>
                  <a:pt x="50" y="5275"/>
                </a:cubicBezTo>
                <a:close/>
                <a:moveTo>
                  <a:pt x="50" y="5625"/>
                </a:moveTo>
                <a:lnTo>
                  <a:pt x="50" y="5775"/>
                </a:lnTo>
                <a:cubicBezTo>
                  <a:pt x="50" y="5789"/>
                  <a:pt x="39" y="5800"/>
                  <a:pt x="25" y="5800"/>
                </a:cubicBezTo>
                <a:cubicBezTo>
                  <a:pt x="11" y="5800"/>
                  <a:pt x="0" y="5789"/>
                  <a:pt x="0" y="5775"/>
                </a:cubicBezTo>
                <a:lnTo>
                  <a:pt x="0" y="5625"/>
                </a:lnTo>
                <a:cubicBezTo>
                  <a:pt x="0" y="5612"/>
                  <a:pt x="11" y="5600"/>
                  <a:pt x="25" y="5600"/>
                </a:cubicBezTo>
                <a:cubicBezTo>
                  <a:pt x="39" y="5600"/>
                  <a:pt x="50" y="5612"/>
                  <a:pt x="50" y="5625"/>
                </a:cubicBezTo>
                <a:close/>
                <a:moveTo>
                  <a:pt x="50" y="5975"/>
                </a:moveTo>
                <a:lnTo>
                  <a:pt x="50" y="6125"/>
                </a:lnTo>
                <a:cubicBezTo>
                  <a:pt x="50" y="6139"/>
                  <a:pt x="39" y="6150"/>
                  <a:pt x="25" y="6150"/>
                </a:cubicBezTo>
                <a:cubicBezTo>
                  <a:pt x="11" y="6150"/>
                  <a:pt x="0" y="6139"/>
                  <a:pt x="0" y="6125"/>
                </a:cubicBezTo>
                <a:lnTo>
                  <a:pt x="0" y="5975"/>
                </a:lnTo>
                <a:cubicBezTo>
                  <a:pt x="0" y="5962"/>
                  <a:pt x="11" y="5950"/>
                  <a:pt x="25" y="5950"/>
                </a:cubicBezTo>
                <a:cubicBezTo>
                  <a:pt x="39" y="5950"/>
                  <a:pt x="50" y="5962"/>
                  <a:pt x="50" y="5975"/>
                </a:cubicBezTo>
                <a:close/>
                <a:moveTo>
                  <a:pt x="50" y="6325"/>
                </a:moveTo>
                <a:lnTo>
                  <a:pt x="50" y="6475"/>
                </a:lnTo>
                <a:cubicBezTo>
                  <a:pt x="50" y="6489"/>
                  <a:pt x="39" y="6500"/>
                  <a:pt x="25" y="6500"/>
                </a:cubicBezTo>
                <a:cubicBezTo>
                  <a:pt x="11" y="6500"/>
                  <a:pt x="0" y="6489"/>
                  <a:pt x="0" y="6475"/>
                </a:cubicBezTo>
                <a:lnTo>
                  <a:pt x="0" y="6325"/>
                </a:lnTo>
                <a:cubicBezTo>
                  <a:pt x="0" y="6312"/>
                  <a:pt x="11" y="6300"/>
                  <a:pt x="25" y="6300"/>
                </a:cubicBezTo>
                <a:cubicBezTo>
                  <a:pt x="39" y="6300"/>
                  <a:pt x="50" y="6312"/>
                  <a:pt x="50" y="6325"/>
                </a:cubicBezTo>
                <a:close/>
                <a:moveTo>
                  <a:pt x="50" y="6675"/>
                </a:moveTo>
                <a:lnTo>
                  <a:pt x="50" y="6825"/>
                </a:lnTo>
                <a:cubicBezTo>
                  <a:pt x="50" y="6839"/>
                  <a:pt x="39" y="6850"/>
                  <a:pt x="25" y="6850"/>
                </a:cubicBezTo>
                <a:cubicBezTo>
                  <a:pt x="11" y="6850"/>
                  <a:pt x="0" y="6839"/>
                  <a:pt x="0" y="6825"/>
                </a:cubicBezTo>
                <a:lnTo>
                  <a:pt x="0" y="6675"/>
                </a:lnTo>
                <a:cubicBezTo>
                  <a:pt x="0" y="6662"/>
                  <a:pt x="11" y="6650"/>
                  <a:pt x="25" y="6650"/>
                </a:cubicBezTo>
                <a:cubicBezTo>
                  <a:pt x="39" y="6650"/>
                  <a:pt x="50" y="6662"/>
                  <a:pt x="50" y="6675"/>
                </a:cubicBezTo>
                <a:close/>
                <a:moveTo>
                  <a:pt x="50" y="7025"/>
                </a:moveTo>
                <a:lnTo>
                  <a:pt x="50" y="7175"/>
                </a:lnTo>
                <a:cubicBezTo>
                  <a:pt x="50" y="7189"/>
                  <a:pt x="39" y="7200"/>
                  <a:pt x="25" y="7200"/>
                </a:cubicBezTo>
                <a:cubicBezTo>
                  <a:pt x="11" y="7200"/>
                  <a:pt x="0" y="7189"/>
                  <a:pt x="0" y="7175"/>
                </a:cubicBezTo>
                <a:lnTo>
                  <a:pt x="0" y="7025"/>
                </a:lnTo>
                <a:cubicBezTo>
                  <a:pt x="0" y="7012"/>
                  <a:pt x="11" y="7000"/>
                  <a:pt x="25" y="7000"/>
                </a:cubicBezTo>
                <a:cubicBezTo>
                  <a:pt x="39" y="7000"/>
                  <a:pt x="50" y="7012"/>
                  <a:pt x="50" y="7025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12337" name="Freeform 338"/>
          <p:cNvSpPr>
            <a:spLocks noEditPoints="1"/>
          </p:cNvSpPr>
          <p:nvPr/>
        </p:nvSpPr>
        <p:spPr bwMode="auto">
          <a:xfrm>
            <a:off x="7472822" y="2228818"/>
            <a:ext cx="11754" cy="1692590"/>
          </a:xfrm>
          <a:custGeom>
            <a:avLst/>
            <a:gdLst>
              <a:gd name="T0" fmla="*/ 1568 w 50"/>
              <a:gd name="T1" fmla="*/ 12542 h 7200"/>
              <a:gd name="T2" fmla="*/ 1568 w 50"/>
              <a:gd name="T3" fmla="*/ 0 h 7200"/>
              <a:gd name="T4" fmla="*/ 3135 w 50"/>
              <a:gd name="T5" fmla="*/ 32923 h 7200"/>
              <a:gd name="T6" fmla="*/ 0 w 50"/>
              <a:gd name="T7" fmla="*/ 23516 h 7200"/>
              <a:gd name="T8" fmla="*/ 3135 w 50"/>
              <a:gd name="T9" fmla="*/ 45465 h 7200"/>
              <a:gd name="T10" fmla="*/ 0 w 50"/>
              <a:gd name="T11" fmla="*/ 54871 h 7200"/>
              <a:gd name="T12" fmla="*/ 3135 w 50"/>
              <a:gd name="T13" fmla="*/ 45465 h 7200"/>
              <a:gd name="T14" fmla="*/ 1568 w 50"/>
              <a:gd name="T15" fmla="*/ 78387 h 7200"/>
              <a:gd name="T16" fmla="*/ 1568 w 50"/>
              <a:gd name="T17" fmla="*/ 65845 h 7200"/>
              <a:gd name="T18" fmla="*/ 3135 w 50"/>
              <a:gd name="T19" fmla="*/ 98768 h 7200"/>
              <a:gd name="T20" fmla="*/ 0 w 50"/>
              <a:gd name="T21" fmla="*/ 89361 h 7200"/>
              <a:gd name="T22" fmla="*/ 3135 w 50"/>
              <a:gd name="T23" fmla="*/ 111310 h 7200"/>
              <a:gd name="T24" fmla="*/ 0 w 50"/>
              <a:gd name="T25" fmla="*/ 120716 h 7200"/>
              <a:gd name="T26" fmla="*/ 3135 w 50"/>
              <a:gd name="T27" fmla="*/ 111310 h 7200"/>
              <a:gd name="T28" fmla="*/ 1568 w 50"/>
              <a:gd name="T29" fmla="*/ 144232 h 7200"/>
              <a:gd name="T30" fmla="*/ 1568 w 50"/>
              <a:gd name="T31" fmla="*/ 131690 h 7200"/>
              <a:gd name="T32" fmla="*/ 3135 w 50"/>
              <a:gd name="T33" fmla="*/ 164613 h 7200"/>
              <a:gd name="T34" fmla="*/ 0 w 50"/>
              <a:gd name="T35" fmla="*/ 155206 h 7200"/>
              <a:gd name="T36" fmla="*/ 3135 w 50"/>
              <a:gd name="T37" fmla="*/ 177155 h 7200"/>
              <a:gd name="T38" fmla="*/ 0 w 50"/>
              <a:gd name="T39" fmla="*/ 186561 h 7200"/>
              <a:gd name="T40" fmla="*/ 3135 w 50"/>
              <a:gd name="T41" fmla="*/ 177155 h 7200"/>
              <a:gd name="T42" fmla="*/ 1568 w 50"/>
              <a:gd name="T43" fmla="*/ 210077 h 7200"/>
              <a:gd name="T44" fmla="*/ 1568 w 50"/>
              <a:gd name="T45" fmla="*/ 197535 h 7200"/>
              <a:gd name="T46" fmla="*/ 3135 w 50"/>
              <a:gd name="T47" fmla="*/ 230457 h 7200"/>
              <a:gd name="T48" fmla="*/ 0 w 50"/>
              <a:gd name="T49" fmla="*/ 221051 h 7200"/>
              <a:gd name="T50" fmla="*/ 3135 w 50"/>
              <a:gd name="T51" fmla="*/ 242999 h 7200"/>
              <a:gd name="T52" fmla="*/ 0 w 50"/>
              <a:gd name="T53" fmla="*/ 252406 h 7200"/>
              <a:gd name="T54" fmla="*/ 3135 w 50"/>
              <a:gd name="T55" fmla="*/ 242999 h 7200"/>
              <a:gd name="T56" fmla="*/ 1568 w 50"/>
              <a:gd name="T57" fmla="*/ 275922 h 7200"/>
              <a:gd name="T58" fmla="*/ 1568 w 50"/>
              <a:gd name="T59" fmla="*/ 263380 h 7200"/>
              <a:gd name="T60" fmla="*/ 3135 w 50"/>
              <a:gd name="T61" fmla="*/ 296303 h 7200"/>
              <a:gd name="T62" fmla="*/ 0 w 50"/>
              <a:gd name="T63" fmla="*/ 286896 h 7200"/>
              <a:gd name="T64" fmla="*/ 3135 w 50"/>
              <a:gd name="T65" fmla="*/ 308845 h 7200"/>
              <a:gd name="T66" fmla="*/ 0 w 50"/>
              <a:gd name="T67" fmla="*/ 318251 h 7200"/>
              <a:gd name="T68" fmla="*/ 3135 w 50"/>
              <a:gd name="T69" fmla="*/ 308845 h 7200"/>
              <a:gd name="T70" fmla="*/ 1568 w 50"/>
              <a:gd name="T71" fmla="*/ 341767 h 7200"/>
              <a:gd name="T72" fmla="*/ 1568 w 50"/>
              <a:gd name="T73" fmla="*/ 329225 h 7200"/>
              <a:gd name="T74" fmla="*/ 3135 w 50"/>
              <a:gd name="T75" fmla="*/ 362148 h 7200"/>
              <a:gd name="T76" fmla="*/ 0 w 50"/>
              <a:gd name="T77" fmla="*/ 352741 h 7200"/>
              <a:gd name="T78" fmla="*/ 3135 w 50"/>
              <a:gd name="T79" fmla="*/ 374690 h 7200"/>
              <a:gd name="T80" fmla="*/ 0 w 50"/>
              <a:gd name="T81" fmla="*/ 384096 h 7200"/>
              <a:gd name="T82" fmla="*/ 3135 w 50"/>
              <a:gd name="T83" fmla="*/ 374690 h 7200"/>
              <a:gd name="T84" fmla="*/ 1568 w 50"/>
              <a:gd name="T85" fmla="*/ 407612 h 7200"/>
              <a:gd name="T86" fmla="*/ 1568 w 50"/>
              <a:gd name="T87" fmla="*/ 395070 h 7200"/>
              <a:gd name="T88" fmla="*/ 3135 w 50"/>
              <a:gd name="T89" fmla="*/ 427992 h 7200"/>
              <a:gd name="T90" fmla="*/ 0 w 50"/>
              <a:gd name="T91" fmla="*/ 418586 h 7200"/>
              <a:gd name="T92" fmla="*/ 3135 w 50"/>
              <a:gd name="T93" fmla="*/ 440534 h 7200"/>
              <a:gd name="T94" fmla="*/ 0 w 50"/>
              <a:gd name="T95" fmla="*/ 449941 h 7200"/>
              <a:gd name="T96" fmla="*/ 3135 w 50"/>
              <a:gd name="T97" fmla="*/ 440534 h 7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"/>
              <a:gd name="T148" fmla="*/ 0 h 7200"/>
              <a:gd name="T149" fmla="*/ 50 w 50"/>
              <a:gd name="T150" fmla="*/ 7200 h 7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" h="720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  <a:moveTo>
                  <a:pt x="50" y="5625"/>
                </a:moveTo>
                <a:lnTo>
                  <a:pt x="50" y="5775"/>
                </a:lnTo>
                <a:cubicBezTo>
                  <a:pt x="50" y="5789"/>
                  <a:pt x="39" y="5800"/>
                  <a:pt x="25" y="5800"/>
                </a:cubicBezTo>
                <a:cubicBezTo>
                  <a:pt x="12" y="5800"/>
                  <a:pt x="0" y="5789"/>
                  <a:pt x="0" y="5775"/>
                </a:cubicBezTo>
                <a:lnTo>
                  <a:pt x="0" y="5625"/>
                </a:lnTo>
                <a:cubicBezTo>
                  <a:pt x="0" y="5611"/>
                  <a:pt x="12" y="5600"/>
                  <a:pt x="25" y="5600"/>
                </a:cubicBezTo>
                <a:cubicBezTo>
                  <a:pt x="39" y="5600"/>
                  <a:pt x="50" y="5611"/>
                  <a:pt x="50" y="5625"/>
                </a:cubicBezTo>
                <a:close/>
                <a:moveTo>
                  <a:pt x="50" y="5975"/>
                </a:moveTo>
                <a:lnTo>
                  <a:pt x="50" y="6125"/>
                </a:lnTo>
                <a:cubicBezTo>
                  <a:pt x="50" y="6139"/>
                  <a:pt x="39" y="6150"/>
                  <a:pt x="25" y="6150"/>
                </a:cubicBezTo>
                <a:cubicBezTo>
                  <a:pt x="12" y="6150"/>
                  <a:pt x="0" y="6139"/>
                  <a:pt x="0" y="6125"/>
                </a:cubicBezTo>
                <a:lnTo>
                  <a:pt x="0" y="5975"/>
                </a:lnTo>
                <a:cubicBezTo>
                  <a:pt x="0" y="5961"/>
                  <a:pt x="12" y="5950"/>
                  <a:pt x="25" y="5950"/>
                </a:cubicBezTo>
                <a:cubicBezTo>
                  <a:pt x="39" y="5950"/>
                  <a:pt x="50" y="5961"/>
                  <a:pt x="50" y="5975"/>
                </a:cubicBezTo>
                <a:close/>
                <a:moveTo>
                  <a:pt x="50" y="6325"/>
                </a:moveTo>
                <a:lnTo>
                  <a:pt x="50" y="6475"/>
                </a:lnTo>
                <a:cubicBezTo>
                  <a:pt x="50" y="6489"/>
                  <a:pt x="39" y="6500"/>
                  <a:pt x="25" y="6500"/>
                </a:cubicBezTo>
                <a:cubicBezTo>
                  <a:pt x="12" y="6500"/>
                  <a:pt x="0" y="6489"/>
                  <a:pt x="0" y="6475"/>
                </a:cubicBezTo>
                <a:lnTo>
                  <a:pt x="0" y="6325"/>
                </a:lnTo>
                <a:cubicBezTo>
                  <a:pt x="0" y="6311"/>
                  <a:pt x="12" y="6300"/>
                  <a:pt x="25" y="6300"/>
                </a:cubicBezTo>
                <a:cubicBezTo>
                  <a:pt x="39" y="6300"/>
                  <a:pt x="50" y="6311"/>
                  <a:pt x="50" y="6325"/>
                </a:cubicBezTo>
                <a:close/>
                <a:moveTo>
                  <a:pt x="50" y="6675"/>
                </a:moveTo>
                <a:lnTo>
                  <a:pt x="50" y="6825"/>
                </a:lnTo>
                <a:cubicBezTo>
                  <a:pt x="50" y="6839"/>
                  <a:pt x="39" y="6850"/>
                  <a:pt x="25" y="6850"/>
                </a:cubicBezTo>
                <a:cubicBezTo>
                  <a:pt x="12" y="6850"/>
                  <a:pt x="0" y="6839"/>
                  <a:pt x="0" y="6825"/>
                </a:cubicBezTo>
                <a:lnTo>
                  <a:pt x="0" y="6675"/>
                </a:lnTo>
                <a:cubicBezTo>
                  <a:pt x="0" y="6661"/>
                  <a:pt x="12" y="6650"/>
                  <a:pt x="25" y="6650"/>
                </a:cubicBezTo>
                <a:cubicBezTo>
                  <a:pt x="39" y="6650"/>
                  <a:pt x="50" y="6661"/>
                  <a:pt x="50" y="6675"/>
                </a:cubicBezTo>
                <a:close/>
                <a:moveTo>
                  <a:pt x="50" y="7025"/>
                </a:moveTo>
                <a:lnTo>
                  <a:pt x="50" y="7175"/>
                </a:lnTo>
                <a:cubicBezTo>
                  <a:pt x="50" y="7189"/>
                  <a:pt x="39" y="7200"/>
                  <a:pt x="25" y="7200"/>
                </a:cubicBezTo>
                <a:cubicBezTo>
                  <a:pt x="12" y="7200"/>
                  <a:pt x="0" y="7189"/>
                  <a:pt x="0" y="7175"/>
                </a:cubicBezTo>
                <a:lnTo>
                  <a:pt x="0" y="7025"/>
                </a:lnTo>
                <a:cubicBezTo>
                  <a:pt x="0" y="7011"/>
                  <a:pt x="12" y="7000"/>
                  <a:pt x="25" y="7000"/>
                </a:cubicBezTo>
                <a:cubicBezTo>
                  <a:pt x="39" y="7000"/>
                  <a:pt x="50" y="7011"/>
                  <a:pt x="50" y="7025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/>
          </a:p>
        </p:txBody>
      </p:sp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7500248" y="4360228"/>
            <a:ext cx="248795" cy="1757237"/>
            <a:chOff x="4883" y="2322"/>
            <a:chExt cx="127" cy="897"/>
          </a:xfrm>
        </p:grpSpPr>
        <p:sp>
          <p:nvSpPr>
            <p:cNvPr id="12365" name="Rectangle 339"/>
            <p:cNvSpPr>
              <a:spLocks noChangeArrowheads="1"/>
            </p:cNvSpPr>
            <p:nvPr/>
          </p:nvSpPr>
          <p:spPr bwMode="auto">
            <a:xfrm>
              <a:off x="4883" y="2322"/>
              <a:ext cx="127" cy="8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/>
            </a:p>
          </p:txBody>
        </p:sp>
        <p:sp>
          <p:nvSpPr>
            <p:cNvPr id="12366" name="Rectangle 340"/>
            <p:cNvSpPr>
              <a:spLocks noChangeArrowheads="1"/>
            </p:cNvSpPr>
            <p:nvPr/>
          </p:nvSpPr>
          <p:spPr bwMode="auto">
            <a:xfrm>
              <a:off x="4883" y="2322"/>
              <a:ext cx="127" cy="897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/>
            </a:p>
          </p:txBody>
        </p:sp>
      </p:grpSp>
      <p:sp>
        <p:nvSpPr>
          <p:cNvPr id="12339" name="Rectangle 342"/>
          <p:cNvSpPr>
            <a:spLocks noChangeArrowheads="1"/>
          </p:cNvSpPr>
          <p:nvPr/>
        </p:nvSpPr>
        <p:spPr bwMode="auto">
          <a:xfrm rot="16200000">
            <a:off x="6902748" y="5087023"/>
            <a:ext cx="1437918" cy="3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600">
                <a:solidFill>
                  <a:srgbClr val="FFFFFF"/>
                </a:solidFill>
              </a:rPr>
              <a:t>Transceivers</a:t>
            </a:r>
            <a:endParaRPr lang="en-US" sz="1600"/>
          </a:p>
        </p:txBody>
      </p:sp>
      <p:grpSp>
        <p:nvGrpSpPr>
          <p:cNvPr id="3" name="Group 345"/>
          <p:cNvGrpSpPr>
            <a:grpSpLocks/>
          </p:cNvGrpSpPr>
          <p:nvPr/>
        </p:nvGrpSpPr>
        <p:grpSpPr bwMode="auto">
          <a:xfrm>
            <a:off x="7500248" y="2201392"/>
            <a:ext cx="248795" cy="1757237"/>
            <a:chOff x="4883" y="1220"/>
            <a:chExt cx="127" cy="897"/>
          </a:xfrm>
        </p:grpSpPr>
        <p:sp>
          <p:nvSpPr>
            <p:cNvPr id="12363" name="Rectangle 343"/>
            <p:cNvSpPr>
              <a:spLocks noChangeArrowheads="1"/>
            </p:cNvSpPr>
            <p:nvPr/>
          </p:nvSpPr>
          <p:spPr bwMode="auto">
            <a:xfrm>
              <a:off x="4883" y="1220"/>
              <a:ext cx="127" cy="8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/>
            </a:p>
          </p:txBody>
        </p:sp>
        <p:sp>
          <p:nvSpPr>
            <p:cNvPr id="12364" name="Rectangle 344"/>
            <p:cNvSpPr>
              <a:spLocks noChangeArrowheads="1"/>
            </p:cNvSpPr>
            <p:nvPr/>
          </p:nvSpPr>
          <p:spPr bwMode="auto">
            <a:xfrm>
              <a:off x="4883" y="1220"/>
              <a:ext cx="127" cy="897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/>
            </a:p>
          </p:txBody>
        </p:sp>
      </p:grpSp>
      <p:sp>
        <p:nvSpPr>
          <p:cNvPr id="12341" name="Rectangle 346"/>
          <p:cNvSpPr>
            <a:spLocks noChangeArrowheads="1"/>
          </p:cNvSpPr>
          <p:nvPr/>
        </p:nvSpPr>
        <p:spPr bwMode="auto">
          <a:xfrm rot="16200000">
            <a:off x="6902748" y="2924269"/>
            <a:ext cx="1437918" cy="3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1600">
                <a:solidFill>
                  <a:srgbClr val="FFFFFF"/>
                </a:solidFill>
              </a:rPr>
              <a:t>Transceivers</a:t>
            </a:r>
            <a:endParaRPr lang="en-US" sz="1600"/>
          </a:p>
        </p:txBody>
      </p:sp>
      <p:sp>
        <p:nvSpPr>
          <p:cNvPr id="12342" name="Rectangle 347"/>
          <p:cNvSpPr>
            <a:spLocks noChangeArrowheads="1"/>
          </p:cNvSpPr>
          <p:nvPr/>
        </p:nvSpPr>
        <p:spPr bwMode="auto">
          <a:xfrm rot="16200000">
            <a:off x="6988945" y="3813662"/>
            <a:ext cx="3065860" cy="60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buNone/>
            </a:pPr>
            <a:r>
              <a:rPr lang="en-US" sz="1600" b="1" dirty="0">
                <a:solidFill>
                  <a:schemeClr val="tx1"/>
                </a:solidFill>
              </a:rPr>
              <a:t>Dynamic </a:t>
            </a:r>
            <a:r>
              <a:rPr lang="en-US" sz="1600" b="1" dirty="0" smtClean="0">
                <a:solidFill>
                  <a:schemeClr val="tx1"/>
                </a:solidFill>
              </a:rPr>
              <a:t>Reconfiguration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for </a:t>
            </a:r>
            <a:r>
              <a:rPr lang="en-US" sz="1600" b="1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47453" name="AutoShape 349"/>
          <p:cNvSpPr>
            <a:spLocks noChangeArrowheads="1"/>
          </p:cNvSpPr>
          <p:nvPr/>
        </p:nvSpPr>
        <p:spPr bwMode="auto">
          <a:xfrm>
            <a:off x="7745125" y="2209228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4" name="AutoShape 350"/>
          <p:cNvSpPr>
            <a:spLocks noChangeArrowheads="1"/>
          </p:cNvSpPr>
          <p:nvPr/>
        </p:nvSpPr>
        <p:spPr bwMode="auto">
          <a:xfrm>
            <a:off x="7745125" y="2381621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5" name="AutoShape 351"/>
          <p:cNvSpPr>
            <a:spLocks noChangeArrowheads="1"/>
          </p:cNvSpPr>
          <p:nvPr/>
        </p:nvSpPr>
        <p:spPr bwMode="auto">
          <a:xfrm>
            <a:off x="7745125" y="2555974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6" name="AutoShape 352"/>
          <p:cNvSpPr>
            <a:spLocks noChangeArrowheads="1"/>
          </p:cNvSpPr>
          <p:nvPr/>
        </p:nvSpPr>
        <p:spPr bwMode="auto">
          <a:xfrm>
            <a:off x="7745125" y="2730326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7" name="AutoShape 353"/>
          <p:cNvSpPr>
            <a:spLocks noChangeArrowheads="1"/>
          </p:cNvSpPr>
          <p:nvPr/>
        </p:nvSpPr>
        <p:spPr bwMode="auto">
          <a:xfrm>
            <a:off x="7745125" y="2904679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8" name="AutoShape 354"/>
          <p:cNvSpPr>
            <a:spLocks noChangeArrowheads="1"/>
          </p:cNvSpPr>
          <p:nvPr/>
        </p:nvSpPr>
        <p:spPr bwMode="auto">
          <a:xfrm>
            <a:off x="7745125" y="3079031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59" name="AutoShape 355"/>
          <p:cNvSpPr>
            <a:spLocks noChangeArrowheads="1"/>
          </p:cNvSpPr>
          <p:nvPr/>
        </p:nvSpPr>
        <p:spPr bwMode="auto">
          <a:xfrm>
            <a:off x="7745125" y="3253384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0" name="AutoShape 356"/>
          <p:cNvSpPr>
            <a:spLocks noChangeArrowheads="1"/>
          </p:cNvSpPr>
          <p:nvPr/>
        </p:nvSpPr>
        <p:spPr bwMode="auto">
          <a:xfrm>
            <a:off x="7745125" y="3427736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1" name="AutoShape 357"/>
          <p:cNvSpPr>
            <a:spLocks noChangeArrowheads="1"/>
          </p:cNvSpPr>
          <p:nvPr/>
        </p:nvSpPr>
        <p:spPr bwMode="auto">
          <a:xfrm>
            <a:off x="7745125" y="3602088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2" name="AutoShape 358"/>
          <p:cNvSpPr>
            <a:spLocks noChangeArrowheads="1"/>
          </p:cNvSpPr>
          <p:nvPr/>
        </p:nvSpPr>
        <p:spPr bwMode="auto">
          <a:xfrm>
            <a:off x="7745125" y="3776441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3" name="AutoShape 359"/>
          <p:cNvSpPr>
            <a:spLocks noChangeArrowheads="1"/>
          </p:cNvSpPr>
          <p:nvPr/>
        </p:nvSpPr>
        <p:spPr bwMode="auto">
          <a:xfrm>
            <a:off x="7745125" y="4364146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tx2"/>
              </a:gs>
              <a:gs pos="50000">
                <a:schemeClr val="hlink"/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4" name="AutoShape 360"/>
          <p:cNvSpPr>
            <a:spLocks noChangeArrowheads="1"/>
          </p:cNvSpPr>
          <p:nvPr/>
        </p:nvSpPr>
        <p:spPr bwMode="auto">
          <a:xfrm>
            <a:off x="7745125" y="4536539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tx2"/>
              </a:gs>
              <a:gs pos="50000">
                <a:schemeClr val="hlink"/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5" name="AutoShape 361"/>
          <p:cNvSpPr>
            <a:spLocks noChangeArrowheads="1"/>
          </p:cNvSpPr>
          <p:nvPr/>
        </p:nvSpPr>
        <p:spPr bwMode="auto">
          <a:xfrm>
            <a:off x="7745125" y="4710891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tx2"/>
              </a:gs>
              <a:gs pos="50000">
                <a:schemeClr val="hlink"/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6" name="AutoShape 362"/>
          <p:cNvSpPr>
            <a:spLocks noChangeArrowheads="1"/>
          </p:cNvSpPr>
          <p:nvPr/>
        </p:nvSpPr>
        <p:spPr bwMode="auto">
          <a:xfrm>
            <a:off x="7745125" y="4885244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tx2"/>
              </a:gs>
              <a:gs pos="50000">
                <a:schemeClr val="hlink"/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7" name="AutoShape 363"/>
          <p:cNvSpPr>
            <a:spLocks noChangeArrowheads="1"/>
          </p:cNvSpPr>
          <p:nvPr/>
        </p:nvSpPr>
        <p:spPr bwMode="auto">
          <a:xfrm>
            <a:off x="7745125" y="5059596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8" name="AutoShape 364"/>
          <p:cNvSpPr>
            <a:spLocks noChangeArrowheads="1"/>
          </p:cNvSpPr>
          <p:nvPr/>
        </p:nvSpPr>
        <p:spPr bwMode="auto">
          <a:xfrm>
            <a:off x="7745125" y="5233949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69" name="AutoShape 365"/>
          <p:cNvSpPr>
            <a:spLocks noChangeArrowheads="1"/>
          </p:cNvSpPr>
          <p:nvPr/>
        </p:nvSpPr>
        <p:spPr bwMode="auto">
          <a:xfrm>
            <a:off x="7745125" y="5408301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70" name="AutoShape 366"/>
          <p:cNvSpPr>
            <a:spLocks noChangeArrowheads="1"/>
          </p:cNvSpPr>
          <p:nvPr/>
        </p:nvSpPr>
        <p:spPr bwMode="auto">
          <a:xfrm>
            <a:off x="7745125" y="5582654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71" name="AutoShape 367"/>
          <p:cNvSpPr>
            <a:spLocks noChangeArrowheads="1"/>
          </p:cNvSpPr>
          <p:nvPr/>
        </p:nvSpPr>
        <p:spPr bwMode="auto">
          <a:xfrm>
            <a:off x="7745125" y="5757006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7472" name="AutoShape 368"/>
          <p:cNvSpPr>
            <a:spLocks noChangeArrowheads="1"/>
          </p:cNvSpPr>
          <p:nvPr/>
        </p:nvSpPr>
        <p:spPr bwMode="auto">
          <a:xfrm>
            <a:off x="7745125" y="5931358"/>
            <a:ext cx="383967" cy="172393"/>
          </a:xfrm>
          <a:prstGeom prst="bevel">
            <a:avLst>
              <a:gd name="adj" fmla="val 10227"/>
            </a:avLst>
          </a:prstGeom>
          <a:gradFill rotWithShape="1">
            <a:gsLst>
              <a:gs pos="0">
                <a:schemeClr val="hlink"/>
              </a:gs>
              <a:gs pos="50000">
                <a:srgbClr val="79DC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79" name="Freeform 332"/>
          <p:cNvSpPr>
            <a:spLocks noEditPoints="1"/>
          </p:cNvSpPr>
          <p:nvPr/>
        </p:nvSpPr>
        <p:spPr bwMode="auto">
          <a:xfrm>
            <a:off x="6376711" y="4608490"/>
            <a:ext cx="946205" cy="689981"/>
          </a:xfrm>
          <a:custGeom>
            <a:avLst/>
            <a:gdLst>
              <a:gd name="T0" fmla="*/ 1081148655 w 483"/>
              <a:gd name="T1" fmla="*/ 0 h 838"/>
              <a:gd name="T2" fmla="*/ 990422534 w 483"/>
              <a:gd name="T3" fmla="*/ 30241839 h 838"/>
              <a:gd name="T4" fmla="*/ 990422534 w 483"/>
              <a:gd name="T5" fmla="*/ 0 h 838"/>
              <a:gd name="T6" fmla="*/ 657761882 w 483"/>
              <a:gd name="T7" fmla="*/ 30241839 h 838"/>
              <a:gd name="T8" fmla="*/ 778729531 w 483"/>
              <a:gd name="T9" fmla="*/ 30241839 h 838"/>
              <a:gd name="T10" fmla="*/ 446068751 w 483"/>
              <a:gd name="T11" fmla="*/ 0 h 838"/>
              <a:gd name="T12" fmla="*/ 355342886 w 483"/>
              <a:gd name="T13" fmla="*/ 30241839 h 838"/>
              <a:gd name="T14" fmla="*/ 355342886 w 483"/>
              <a:gd name="T15" fmla="*/ 0 h 838"/>
              <a:gd name="T16" fmla="*/ 22682210 w 483"/>
              <a:gd name="T17" fmla="*/ 30241839 h 838"/>
              <a:gd name="T18" fmla="*/ 143649820 w 483"/>
              <a:gd name="T19" fmla="*/ 30241839 h 838"/>
              <a:gd name="T20" fmla="*/ 0 w 483"/>
              <a:gd name="T21" fmla="*/ 221773439 h 838"/>
              <a:gd name="T22" fmla="*/ 30241888 w 483"/>
              <a:gd name="T23" fmla="*/ 312499237 h 838"/>
              <a:gd name="T24" fmla="*/ 0 w 483"/>
              <a:gd name="T25" fmla="*/ 312499237 h 838"/>
              <a:gd name="T26" fmla="*/ 30241888 w 483"/>
              <a:gd name="T27" fmla="*/ 645160004 h 838"/>
              <a:gd name="T28" fmla="*/ 30241888 w 483"/>
              <a:gd name="T29" fmla="*/ 524191975 h 838"/>
              <a:gd name="T30" fmla="*/ 0 w 483"/>
              <a:gd name="T31" fmla="*/ 856852998 h 838"/>
              <a:gd name="T32" fmla="*/ 30241888 w 483"/>
              <a:gd name="T33" fmla="*/ 947577324 h 838"/>
              <a:gd name="T34" fmla="*/ 0 w 483"/>
              <a:gd name="T35" fmla="*/ 947577324 h 838"/>
              <a:gd name="T36" fmla="*/ 30241888 w 483"/>
              <a:gd name="T37" fmla="*/ 1280238731 h 838"/>
              <a:gd name="T38" fmla="*/ 30241888 w 483"/>
              <a:gd name="T39" fmla="*/ 1159271598 h 838"/>
              <a:gd name="T40" fmla="*/ 0 w 483"/>
              <a:gd name="T41" fmla="*/ 1491932237 h 838"/>
              <a:gd name="T42" fmla="*/ 30241888 w 483"/>
              <a:gd name="T43" fmla="*/ 1582657587 h 838"/>
              <a:gd name="T44" fmla="*/ 0 w 483"/>
              <a:gd name="T45" fmla="*/ 1582657587 h 838"/>
              <a:gd name="T46" fmla="*/ 30241888 w 483"/>
              <a:gd name="T47" fmla="*/ 1915316178 h 838"/>
              <a:gd name="T48" fmla="*/ 30241888 w 483"/>
              <a:gd name="T49" fmla="*/ 1794349045 h 838"/>
              <a:gd name="T50" fmla="*/ 15120944 w 483"/>
              <a:gd name="T51" fmla="*/ 2081646498 h 838"/>
              <a:gd name="T52" fmla="*/ 0 w 483"/>
              <a:gd name="T53" fmla="*/ 2111888281 h 838"/>
              <a:gd name="T54" fmla="*/ 136088478 w 483"/>
              <a:gd name="T55" fmla="*/ 2081646498 h 838"/>
              <a:gd name="T56" fmla="*/ 136088478 w 483"/>
              <a:gd name="T57" fmla="*/ 2111888281 h 838"/>
              <a:gd name="T58" fmla="*/ 468749322 w 483"/>
              <a:gd name="T59" fmla="*/ 2081646498 h 838"/>
              <a:gd name="T60" fmla="*/ 347781672 w 483"/>
              <a:gd name="T61" fmla="*/ 2081646498 h 838"/>
              <a:gd name="T62" fmla="*/ 682963539 w 483"/>
              <a:gd name="T63" fmla="*/ 2111888281 h 838"/>
              <a:gd name="T64" fmla="*/ 773688892 w 483"/>
              <a:gd name="T65" fmla="*/ 2081646498 h 838"/>
              <a:gd name="T66" fmla="*/ 773688892 w 483"/>
              <a:gd name="T67" fmla="*/ 2111888281 h 838"/>
              <a:gd name="T68" fmla="*/ 1106350312 w 483"/>
              <a:gd name="T69" fmla="*/ 2081646498 h 838"/>
              <a:gd name="T70" fmla="*/ 985382407 w 483"/>
              <a:gd name="T71" fmla="*/ 2081646498 h 838"/>
              <a:gd name="T72" fmla="*/ 1186995412 w 483"/>
              <a:gd name="T73" fmla="*/ 2096767901 h 838"/>
              <a:gd name="T74" fmla="*/ 1217237196 w 483"/>
              <a:gd name="T75" fmla="*/ 2111888281 h 838"/>
              <a:gd name="T76" fmla="*/ 1186995412 w 483"/>
              <a:gd name="T77" fmla="*/ 1890114521 h 838"/>
              <a:gd name="T78" fmla="*/ 1217237196 w 483"/>
              <a:gd name="T79" fmla="*/ 1890114521 h 838"/>
              <a:gd name="T80" fmla="*/ 1186995412 w 483"/>
              <a:gd name="T81" fmla="*/ 1557455930 h 838"/>
              <a:gd name="T82" fmla="*/ 1186995412 w 483"/>
              <a:gd name="T83" fmla="*/ 1678424087 h 838"/>
              <a:gd name="T84" fmla="*/ 1217237196 w 483"/>
              <a:gd name="T85" fmla="*/ 1345763448 h 838"/>
              <a:gd name="T86" fmla="*/ 1186995412 w 483"/>
              <a:gd name="T87" fmla="*/ 1255037074 h 838"/>
              <a:gd name="T88" fmla="*/ 1217237196 w 483"/>
              <a:gd name="T89" fmla="*/ 1255037074 h 838"/>
              <a:gd name="T90" fmla="*/ 1186995412 w 483"/>
              <a:gd name="T91" fmla="*/ 922376179 h 838"/>
              <a:gd name="T92" fmla="*/ 1186995412 w 483"/>
              <a:gd name="T93" fmla="*/ 1043343312 h 838"/>
              <a:gd name="T94" fmla="*/ 1217237196 w 483"/>
              <a:gd name="T95" fmla="*/ 710683697 h 838"/>
              <a:gd name="T96" fmla="*/ 1186995412 w 483"/>
              <a:gd name="T97" fmla="*/ 619958347 h 838"/>
              <a:gd name="T98" fmla="*/ 1217237196 w 483"/>
              <a:gd name="T99" fmla="*/ 619958347 h 838"/>
              <a:gd name="T100" fmla="*/ 1186995412 w 483"/>
              <a:gd name="T101" fmla="*/ 287297836 h 838"/>
              <a:gd name="T102" fmla="*/ 1186995412 w 483"/>
              <a:gd name="T103" fmla="*/ 408265225 h 838"/>
              <a:gd name="T104" fmla="*/ 1217237196 w 483"/>
              <a:gd name="T105" fmla="*/ 75604682 h 8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3"/>
              <a:gd name="T160" fmla="*/ 0 h 838"/>
              <a:gd name="T161" fmla="*/ 483 w 483"/>
              <a:gd name="T162" fmla="*/ 838 h 8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3" h="838">
                <a:moveTo>
                  <a:pt x="477" y="12"/>
                </a:moveTo>
                <a:lnTo>
                  <a:pt x="429" y="12"/>
                </a:lnTo>
                <a:lnTo>
                  <a:pt x="429" y="0"/>
                </a:lnTo>
                <a:lnTo>
                  <a:pt x="477" y="0"/>
                </a:lnTo>
                <a:lnTo>
                  <a:pt x="477" y="12"/>
                </a:lnTo>
                <a:close/>
                <a:moveTo>
                  <a:pt x="393" y="12"/>
                </a:moveTo>
                <a:lnTo>
                  <a:pt x="345" y="12"/>
                </a:lnTo>
                <a:lnTo>
                  <a:pt x="345" y="0"/>
                </a:lnTo>
                <a:lnTo>
                  <a:pt x="393" y="0"/>
                </a:lnTo>
                <a:lnTo>
                  <a:pt x="393" y="12"/>
                </a:lnTo>
                <a:close/>
                <a:moveTo>
                  <a:pt x="309" y="12"/>
                </a:moveTo>
                <a:lnTo>
                  <a:pt x="261" y="12"/>
                </a:lnTo>
                <a:lnTo>
                  <a:pt x="261" y="0"/>
                </a:lnTo>
                <a:lnTo>
                  <a:pt x="309" y="0"/>
                </a:lnTo>
                <a:lnTo>
                  <a:pt x="309" y="12"/>
                </a:lnTo>
                <a:close/>
                <a:moveTo>
                  <a:pt x="225" y="12"/>
                </a:moveTo>
                <a:lnTo>
                  <a:pt x="177" y="12"/>
                </a:lnTo>
                <a:lnTo>
                  <a:pt x="177" y="0"/>
                </a:lnTo>
                <a:lnTo>
                  <a:pt x="225" y="0"/>
                </a:lnTo>
                <a:lnTo>
                  <a:pt x="225" y="12"/>
                </a:lnTo>
                <a:close/>
                <a:moveTo>
                  <a:pt x="141" y="12"/>
                </a:moveTo>
                <a:lnTo>
                  <a:pt x="93" y="12"/>
                </a:lnTo>
                <a:lnTo>
                  <a:pt x="93" y="0"/>
                </a:lnTo>
                <a:lnTo>
                  <a:pt x="141" y="0"/>
                </a:lnTo>
                <a:lnTo>
                  <a:pt x="141" y="12"/>
                </a:lnTo>
                <a:close/>
                <a:moveTo>
                  <a:pt x="57" y="12"/>
                </a:moveTo>
                <a:lnTo>
                  <a:pt x="9" y="12"/>
                </a:lnTo>
                <a:lnTo>
                  <a:pt x="9" y="0"/>
                </a:lnTo>
                <a:lnTo>
                  <a:pt x="57" y="0"/>
                </a:lnTo>
                <a:lnTo>
                  <a:pt x="57" y="12"/>
                </a:lnTo>
                <a:close/>
                <a:moveTo>
                  <a:pt x="12" y="40"/>
                </a:moveTo>
                <a:lnTo>
                  <a:pt x="12" y="88"/>
                </a:lnTo>
                <a:lnTo>
                  <a:pt x="0" y="88"/>
                </a:lnTo>
                <a:lnTo>
                  <a:pt x="0" y="40"/>
                </a:lnTo>
                <a:lnTo>
                  <a:pt x="12" y="40"/>
                </a:lnTo>
                <a:close/>
                <a:moveTo>
                  <a:pt x="12" y="124"/>
                </a:moveTo>
                <a:lnTo>
                  <a:pt x="12" y="172"/>
                </a:lnTo>
                <a:lnTo>
                  <a:pt x="0" y="172"/>
                </a:lnTo>
                <a:lnTo>
                  <a:pt x="0" y="124"/>
                </a:lnTo>
                <a:lnTo>
                  <a:pt x="12" y="124"/>
                </a:lnTo>
                <a:close/>
                <a:moveTo>
                  <a:pt x="12" y="208"/>
                </a:moveTo>
                <a:lnTo>
                  <a:pt x="12" y="256"/>
                </a:lnTo>
                <a:lnTo>
                  <a:pt x="0" y="256"/>
                </a:lnTo>
                <a:lnTo>
                  <a:pt x="0" y="208"/>
                </a:lnTo>
                <a:lnTo>
                  <a:pt x="12" y="208"/>
                </a:lnTo>
                <a:close/>
                <a:moveTo>
                  <a:pt x="12" y="292"/>
                </a:moveTo>
                <a:lnTo>
                  <a:pt x="12" y="340"/>
                </a:lnTo>
                <a:lnTo>
                  <a:pt x="0" y="340"/>
                </a:lnTo>
                <a:lnTo>
                  <a:pt x="0" y="292"/>
                </a:lnTo>
                <a:lnTo>
                  <a:pt x="12" y="292"/>
                </a:lnTo>
                <a:close/>
                <a:moveTo>
                  <a:pt x="12" y="376"/>
                </a:moveTo>
                <a:lnTo>
                  <a:pt x="12" y="424"/>
                </a:lnTo>
                <a:lnTo>
                  <a:pt x="0" y="424"/>
                </a:lnTo>
                <a:lnTo>
                  <a:pt x="0" y="376"/>
                </a:lnTo>
                <a:lnTo>
                  <a:pt x="12" y="376"/>
                </a:lnTo>
                <a:close/>
                <a:moveTo>
                  <a:pt x="12" y="460"/>
                </a:moveTo>
                <a:lnTo>
                  <a:pt x="12" y="508"/>
                </a:lnTo>
                <a:lnTo>
                  <a:pt x="0" y="508"/>
                </a:lnTo>
                <a:lnTo>
                  <a:pt x="0" y="460"/>
                </a:lnTo>
                <a:lnTo>
                  <a:pt x="12" y="460"/>
                </a:lnTo>
                <a:close/>
                <a:moveTo>
                  <a:pt x="12" y="544"/>
                </a:moveTo>
                <a:lnTo>
                  <a:pt x="12" y="592"/>
                </a:lnTo>
                <a:lnTo>
                  <a:pt x="0" y="592"/>
                </a:lnTo>
                <a:lnTo>
                  <a:pt x="0" y="544"/>
                </a:lnTo>
                <a:lnTo>
                  <a:pt x="12" y="544"/>
                </a:lnTo>
                <a:close/>
                <a:moveTo>
                  <a:pt x="12" y="628"/>
                </a:moveTo>
                <a:lnTo>
                  <a:pt x="12" y="676"/>
                </a:lnTo>
                <a:lnTo>
                  <a:pt x="0" y="676"/>
                </a:lnTo>
                <a:lnTo>
                  <a:pt x="0" y="628"/>
                </a:lnTo>
                <a:lnTo>
                  <a:pt x="12" y="628"/>
                </a:lnTo>
                <a:close/>
                <a:moveTo>
                  <a:pt x="12" y="712"/>
                </a:moveTo>
                <a:lnTo>
                  <a:pt x="12" y="760"/>
                </a:lnTo>
                <a:lnTo>
                  <a:pt x="0" y="760"/>
                </a:lnTo>
                <a:lnTo>
                  <a:pt x="0" y="712"/>
                </a:lnTo>
                <a:lnTo>
                  <a:pt x="12" y="712"/>
                </a:lnTo>
                <a:close/>
                <a:moveTo>
                  <a:pt x="12" y="796"/>
                </a:moveTo>
                <a:lnTo>
                  <a:pt x="12" y="832"/>
                </a:lnTo>
                <a:lnTo>
                  <a:pt x="6" y="826"/>
                </a:lnTo>
                <a:lnTo>
                  <a:pt x="18" y="826"/>
                </a:lnTo>
                <a:lnTo>
                  <a:pt x="18" y="838"/>
                </a:lnTo>
                <a:lnTo>
                  <a:pt x="0" y="838"/>
                </a:lnTo>
                <a:lnTo>
                  <a:pt x="0" y="796"/>
                </a:lnTo>
                <a:lnTo>
                  <a:pt x="12" y="796"/>
                </a:lnTo>
                <a:close/>
                <a:moveTo>
                  <a:pt x="54" y="826"/>
                </a:moveTo>
                <a:lnTo>
                  <a:pt x="102" y="826"/>
                </a:lnTo>
                <a:lnTo>
                  <a:pt x="102" y="838"/>
                </a:lnTo>
                <a:lnTo>
                  <a:pt x="54" y="838"/>
                </a:lnTo>
                <a:lnTo>
                  <a:pt x="54" y="826"/>
                </a:lnTo>
                <a:close/>
                <a:moveTo>
                  <a:pt x="138" y="826"/>
                </a:moveTo>
                <a:lnTo>
                  <a:pt x="186" y="826"/>
                </a:lnTo>
                <a:lnTo>
                  <a:pt x="186" y="838"/>
                </a:lnTo>
                <a:lnTo>
                  <a:pt x="138" y="838"/>
                </a:lnTo>
                <a:lnTo>
                  <a:pt x="138" y="826"/>
                </a:lnTo>
                <a:close/>
                <a:moveTo>
                  <a:pt x="223" y="826"/>
                </a:moveTo>
                <a:lnTo>
                  <a:pt x="271" y="826"/>
                </a:lnTo>
                <a:lnTo>
                  <a:pt x="271" y="838"/>
                </a:lnTo>
                <a:lnTo>
                  <a:pt x="223" y="838"/>
                </a:lnTo>
                <a:lnTo>
                  <a:pt x="223" y="826"/>
                </a:lnTo>
                <a:close/>
                <a:moveTo>
                  <a:pt x="307" y="826"/>
                </a:moveTo>
                <a:lnTo>
                  <a:pt x="355" y="826"/>
                </a:lnTo>
                <a:lnTo>
                  <a:pt x="355" y="838"/>
                </a:lnTo>
                <a:lnTo>
                  <a:pt x="307" y="838"/>
                </a:lnTo>
                <a:lnTo>
                  <a:pt x="307" y="826"/>
                </a:lnTo>
                <a:close/>
                <a:moveTo>
                  <a:pt x="391" y="826"/>
                </a:moveTo>
                <a:lnTo>
                  <a:pt x="439" y="826"/>
                </a:lnTo>
                <a:lnTo>
                  <a:pt x="439" y="838"/>
                </a:lnTo>
                <a:lnTo>
                  <a:pt x="391" y="838"/>
                </a:lnTo>
                <a:lnTo>
                  <a:pt x="391" y="826"/>
                </a:lnTo>
                <a:close/>
                <a:moveTo>
                  <a:pt x="475" y="826"/>
                </a:moveTo>
                <a:lnTo>
                  <a:pt x="477" y="826"/>
                </a:lnTo>
                <a:lnTo>
                  <a:pt x="471" y="832"/>
                </a:lnTo>
                <a:lnTo>
                  <a:pt x="471" y="786"/>
                </a:lnTo>
                <a:lnTo>
                  <a:pt x="483" y="786"/>
                </a:lnTo>
                <a:lnTo>
                  <a:pt x="483" y="838"/>
                </a:lnTo>
                <a:lnTo>
                  <a:pt x="475" y="838"/>
                </a:lnTo>
                <a:lnTo>
                  <a:pt x="475" y="826"/>
                </a:lnTo>
                <a:close/>
                <a:moveTo>
                  <a:pt x="471" y="750"/>
                </a:moveTo>
                <a:lnTo>
                  <a:pt x="471" y="702"/>
                </a:lnTo>
                <a:lnTo>
                  <a:pt x="483" y="702"/>
                </a:lnTo>
                <a:lnTo>
                  <a:pt x="483" y="750"/>
                </a:lnTo>
                <a:lnTo>
                  <a:pt x="471" y="750"/>
                </a:lnTo>
                <a:close/>
                <a:moveTo>
                  <a:pt x="471" y="666"/>
                </a:moveTo>
                <a:lnTo>
                  <a:pt x="471" y="618"/>
                </a:lnTo>
                <a:lnTo>
                  <a:pt x="483" y="618"/>
                </a:lnTo>
                <a:lnTo>
                  <a:pt x="483" y="666"/>
                </a:lnTo>
                <a:lnTo>
                  <a:pt x="471" y="666"/>
                </a:lnTo>
                <a:close/>
                <a:moveTo>
                  <a:pt x="471" y="582"/>
                </a:moveTo>
                <a:lnTo>
                  <a:pt x="471" y="534"/>
                </a:lnTo>
                <a:lnTo>
                  <a:pt x="483" y="534"/>
                </a:lnTo>
                <a:lnTo>
                  <a:pt x="483" y="582"/>
                </a:lnTo>
                <a:lnTo>
                  <a:pt x="471" y="582"/>
                </a:lnTo>
                <a:close/>
                <a:moveTo>
                  <a:pt x="471" y="498"/>
                </a:moveTo>
                <a:lnTo>
                  <a:pt x="471" y="450"/>
                </a:lnTo>
                <a:lnTo>
                  <a:pt x="483" y="450"/>
                </a:lnTo>
                <a:lnTo>
                  <a:pt x="483" y="498"/>
                </a:lnTo>
                <a:lnTo>
                  <a:pt x="471" y="498"/>
                </a:lnTo>
                <a:close/>
                <a:moveTo>
                  <a:pt x="471" y="414"/>
                </a:moveTo>
                <a:lnTo>
                  <a:pt x="471" y="366"/>
                </a:lnTo>
                <a:lnTo>
                  <a:pt x="483" y="366"/>
                </a:lnTo>
                <a:lnTo>
                  <a:pt x="483" y="414"/>
                </a:lnTo>
                <a:lnTo>
                  <a:pt x="471" y="414"/>
                </a:lnTo>
                <a:close/>
                <a:moveTo>
                  <a:pt x="471" y="330"/>
                </a:moveTo>
                <a:lnTo>
                  <a:pt x="471" y="282"/>
                </a:lnTo>
                <a:lnTo>
                  <a:pt x="483" y="282"/>
                </a:lnTo>
                <a:lnTo>
                  <a:pt x="483" y="330"/>
                </a:lnTo>
                <a:lnTo>
                  <a:pt x="471" y="330"/>
                </a:lnTo>
                <a:close/>
                <a:moveTo>
                  <a:pt x="471" y="246"/>
                </a:moveTo>
                <a:lnTo>
                  <a:pt x="471" y="198"/>
                </a:lnTo>
                <a:lnTo>
                  <a:pt x="483" y="198"/>
                </a:lnTo>
                <a:lnTo>
                  <a:pt x="483" y="246"/>
                </a:lnTo>
                <a:lnTo>
                  <a:pt x="471" y="246"/>
                </a:lnTo>
                <a:close/>
                <a:moveTo>
                  <a:pt x="471" y="162"/>
                </a:moveTo>
                <a:lnTo>
                  <a:pt x="471" y="114"/>
                </a:lnTo>
                <a:lnTo>
                  <a:pt x="483" y="114"/>
                </a:lnTo>
                <a:lnTo>
                  <a:pt x="483" y="162"/>
                </a:lnTo>
                <a:lnTo>
                  <a:pt x="471" y="162"/>
                </a:lnTo>
                <a:close/>
                <a:moveTo>
                  <a:pt x="471" y="78"/>
                </a:moveTo>
                <a:lnTo>
                  <a:pt x="471" y="30"/>
                </a:lnTo>
                <a:lnTo>
                  <a:pt x="483" y="30"/>
                </a:lnTo>
                <a:lnTo>
                  <a:pt x="483" y="78"/>
                </a:lnTo>
                <a:lnTo>
                  <a:pt x="471" y="78"/>
                </a:lnTo>
                <a:close/>
              </a:path>
            </a:pathLst>
          </a:custGeom>
          <a:solidFill>
            <a:schemeClr val="tx1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9105" y="4005325"/>
            <a:ext cx="3261248" cy="1729212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None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06145" y="3966688"/>
            <a:ext cx="2907235" cy="1931175"/>
            <a:chOff x="1506145" y="3966688"/>
            <a:chExt cx="2907235" cy="1931175"/>
          </a:xfrm>
        </p:grpSpPr>
        <p:sp>
          <p:nvSpPr>
            <p:cNvPr id="6" name="Rectangle 298"/>
            <p:cNvSpPr>
              <a:spLocks noChangeArrowheads="1"/>
            </p:cNvSpPr>
            <p:nvPr/>
          </p:nvSpPr>
          <p:spPr bwMode="auto">
            <a:xfrm>
              <a:off x="1506145" y="3966688"/>
              <a:ext cx="2907235" cy="19311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Rectangle 299"/>
            <p:cNvSpPr>
              <a:spLocks noChangeArrowheads="1"/>
            </p:cNvSpPr>
            <p:nvPr/>
          </p:nvSpPr>
          <p:spPr bwMode="auto">
            <a:xfrm>
              <a:off x="2340614" y="4702684"/>
              <a:ext cx="97067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 sz="1800" b="1" dirty="0" smtClean="0">
                  <a:solidFill>
                    <a:schemeClr val="bg1"/>
                  </a:solidFill>
                </a:rPr>
                <a:t>OTN2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815" y="4246782"/>
              <a:ext cx="339061" cy="33906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5400000">
              <a:off x="4042524" y="4305749"/>
              <a:ext cx="256508" cy="221128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4025324" y="5364711"/>
              <a:ext cx="339061" cy="33906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 rot="16200000" flipH="1">
              <a:off x="4054807" y="5423677"/>
              <a:ext cx="256508" cy="221128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Elbow Connector 23"/>
            <p:cNvCxnSpPr>
              <a:endCxn id="10" idx="1"/>
            </p:cNvCxnSpPr>
            <p:nvPr/>
          </p:nvCxnSpPr>
          <p:spPr bwMode="auto">
            <a:xfrm flipV="1">
              <a:off x="3482337" y="4416313"/>
              <a:ext cx="486478" cy="95823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Elbow Connector 26"/>
            <p:cNvCxnSpPr>
              <a:stCxn id="13" idx="0"/>
            </p:cNvCxnSpPr>
            <p:nvPr/>
          </p:nvCxnSpPr>
          <p:spPr bwMode="auto">
            <a:xfrm rot="10800000">
              <a:off x="3526562" y="5146032"/>
              <a:ext cx="545936" cy="388211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46"/>
            <p:cNvGrpSpPr/>
            <p:nvPr/>
          </p:nvGrpSpPr>
          <p:grpSpPr>
            <a:xfrm>
              <a:off x="1761492" y="4349977"/>
              <a:ext cx="1897747" cy="1400468"/>
              <a:chOff x="1973926" y="4765185"/>
              <a:chExt cx="1657929" cy="1223491"/>
            </a:xfrm>
          </p:grpSpPr>
          <p:sp>
            <p:nvSpPr>
              <p:cNvPr id="20" name="Cloud Callout 19"/>
              <p:cNvSpPr/>
              <p:nvPr/>
            </p:nvSpPr>
            <p:spPr bwMode="auto">
              <a:xfrm>
                <a:off x="1973926" y="4765185"/>
                <a:ext cx="1657929" cy="1043191"/>
              </a:xfrm>
              <a:prstGeom prst="cloudCallou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28600" marR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003399"/>
                  </a:buClr>
                  <a:buSzPct val="7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298"/>
              <p:cNvSpPr>
                <a:spLocks noChangeArrowheads="1"/>
              </p:cNvSpPr>
              <p:nvPr/>
            </p:nvSpPr>
            <p:spPr bwMode="auto">
              <a:xfrm>
                <a:off x="2343954" y="5758664"/>
                <a:ext cx="334852" cy="230012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None/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511651" y="3968694"/>
            <a:ext cx="2907235" cy="1943848"/>
            <a:chOff x="-1453618" y="3798877"/>
            <a:chExt cx="2907235" cy="1943848"/>
          </a:xfrm>
        </p:grpSpPr>
        <p:sp>
          <p:nvSpPr>
            <p:cNvPr id="64" name="Rectangle 298"/>
            <p:cNvSpPr>
              <a:spLocks noChangeArrowheads="1"/>
            </p:cNvSpPr>
            <p:nvPr/>
          </p:nvSpPr>
          <p:spPr bwMode="auto">
            <a:xfrm>
              <a:off x="-1453618" y="3798877"/>
              <a:ext cx="2907235" cy="1943848"/>
            </a:xfrm>
            <a:prstGeom prst="rect">
              <a:avLst/>
            </a:prstGeom>
            <a:solidFill>
              <a:srgbClr val="CA95E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4" name="Rectangle 299"/>
            <p:cNvSpPr>
              <a:spLocks noChangeArrowheads="1"/>
            </p:cNvSpPr>
            <p:nvPr/>
          </p:nvSpPr>
          <p:spPr bwMode="auto">
            <a:xfrm>
              <a:off x="-485336" y="4633539"/>
              <a:ext cx="97067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 sz="1800" b="1" dirty="0" smtClean="0">
                  <a:solidFill>
                    <a:schemeClr val="bg1"/>
                  </a:solidFill>
                </a:rPr>
                <a:t>10GbE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14732" y="4089167"/>
              <a:ext cx="339061" cy="33906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 bwMode="auto">
            <a:xfrm rot="5400000">
              <a:off x="1088441" y="4148134"/>
              <a:ext cx="256508" cy="221128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flipH="1">
              <a:off x="1071241" y="5207096"/>
              <a:ext cx="339061" cy="33906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 bwMode="auto">
            <a:xfrm rot="16200000" flipH="1">
              <a:off x="1100724" y="5266062"/>
              <a:ext cx="256508" cy="221128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Elbow Connector 58"/>
            <p:cNvCxnSpPr>
              <a:endCxn id="55" idx="1"/>
            </p:cNvCxnSpPr>
            <p:nvPr/>
          </p:nvCxnSpPr>
          <p:spPr bwMode="auto">
            <a:xfrm>
              <a:off x="58964" y="3958952"/>
              <a:ext cx="955768" cy="299746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Elbow Connector 59"/>
            <p:cNvCxnSpPr>
              <a:stCxn id="58" idx="0"/>
            </p:cNvCxnSpPr>
            <p:nvPr/>
          </p:nvCxnSpPr>
          <p:spPr bwMode="auto">
            <a:xfrm rot="10800000" flipV="1">
              <a:off x="235867" y="5376627"/>
              <a:ext cx="882549" cy="20392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Cloud Callout 61"/>
            <p:cNvSpPr/>
            <p:nvPr/>
          </p:nvSpPr>
          <p:spPr bwMode="auto">
            <a:xfrm rot="16200000">
              <a:off x="-1007597" y="4192620"/>
              <a:ext cx="1808813" cy="1194088"/>
            </a:xfrm>
            <a:prstGeom prst="cloudCallou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3399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298"/>
            <p:cNvSpPr>
              <a:spLocks noChangeArrowheads="1"/>
            </p:cNvSpPr>
            <p:nvPr/>
          </p:nvSpPr>
          <p:spPr bwMode="auto">
            <a:xfrm rot="16200000">
              <a:off x="385929" y="4976063"/>
              <a:ext cx="365326" cy="263283"/>
            </a:xfrm>
            <a:prstGeom prst="rect">
              <a:avLst/>
            </a:prstGeom>
            <a:solidFill>
              <a:srgbClr val="CA95EB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Physical:  I/Os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70" y="1007146"/>
            <a:ext cx="8331200" cy="4679950"/>
          </a:xfrm>
        </p:spPr>
        <p:txBody>
          <a:bodyPr/>
          <a:lstStyle/>
          <a:p>
            <a:r>
              <a:rPr lang="en-US" dirty="0" smtClean="0"/>
              <a:t>PR region I/Os must stay in same spot</a:t>
            </a:r>
          </a:p>
          <a:p>
            <a:pPr lvl="1"/>
            <a:r>
              <a:rPr lang="en-US" dirty="0" smtClean="0"/>
              <a:t>So rest of design can communicate with any instance</a:t>
            </a:r>
          </a:p>
          <a:p>
            <a:r>
              <a:rPr lang="en-US" dirty="0" smtClean="0"/>
              <a:t>Same wire?</a:t>
            </a:r>
          </a:p>
          <a:p>
            <a:pPr lvl="1"/>
            <a:r>
              <a:rPr lang="en-US" dirty="0" smtClean="0"/>
              <a:t>FPGAs not designed to route to/from specific wires</a:t>
            </a:r>
          </a:p>
          <a:p>
            <a:r>
              <a:rPr lang="en-US" dirty="0" smtClean="0"/>
              <a:t>Solution:  </a:t>
            </a:r>
            <a:r>
              <a:rPr lang="en-US" i="1" dirty="0" smtClean="0">
                <a:solidFill>
                  <a:schemeClr val="tx2"/>
                </a:solidFill>
              </a:rPr>
              <a:t>automatically</a:t>
            </a:r>
            <a:r>
              <a:rPr lang="en-US" dirty="0" smtClean="0"/>
              <a:t> insert “wire LUT”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Automatically</a:t>
            </a:r>
            <a:r>
              <a:rPr lang="en-US" dirty="0" smtClean="0"/>
              <a:t> lock down in same spot for all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807" y="3850778"/>
            <a:ext cx="3169485" cy="221126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385421" y="4578335"/>
            <a:ext cx="177932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chemeClr val="bg1"/>
                </a:solidFill>
                <a:ea typeface="PMingLiU" pitchFamily="18" charset="-120"/>
              </a:rPr>
              <a:t>MUXponder</a:t>
            </a:r>
            <a:endParaRPr lang="en-US" altLang="zh-TW" dirty="0">
              <a:solidFill>
                <a:schemeClr val="bg1"/>
              </a:solidFill>
              <a:ea typeface="PMingLiU" pitchFamily="18" charset="-120"/>
            </a:endParaRPr>
          </a:p>
        </p:txBody>
      </p:sp>
      <p:cxnSp>
        <p:nvCxnSpPr>
          <p:cNvPr id="30" name="Elbow Connector 29"/>
          <p:cNvCxnSpPr/>
          <p:nvPr/>
        </p:nvCxnSpPr>
        <p:spPr bwMode="auto">
          <a:xfrm>
            <a:off x="3953823" y="4359494"/>
            <a:ext cx="619156" cy="2211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/>
          <p:nvPr/>
        </p:nvCxnSpPr>
        <p:spPr bwMode="auto">
          <a:xfrm>
            <a:off x="4316824" y="4398132"/>
            <a:ext cx="873178" cy="35417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087166" y="5022758"/>
            <a:ext cx="54024" cy="207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Elbow Connector 40"/>
          <p:cNvCxnSpPr/>
          <p:nvPr/>
        </p:nvCxnSpPr>
        <p:spPr bwMode="auto">
          <a:xfrm rot="16200000" flipV="1">
            <a:off x="5075079" y="5087944"/>
            <a:ext cx="1818" cy="23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42"/>
          <p:cNvCxnSpPr/>
          <p:nvPr/>
        </p:nvCxnSpPr>
        <p:spPr bwMode="auto">
          <a:xfrm flipV="1">
            <a:off x="4378629" y="5177306"/>
            <a:ext cx="695460" cy="34772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499" y="3604526"/>
            <a:ext cx="5596299" cy="24711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oup 43"/>
          <p:cNvGrpSpPr/>
          <p:nvPr/>
        </p:nvGrpSpPr>
        <p:grpSpPr>
          <a:xfrm>
            <a:off x="4711522" y="3920887"/>
            <a:ext cx="1898688" cy="1922580"/>
            <a:chOff x="-259723" y="3959523"/>
            <a:chExt cx="1898688" cy="1922580"/>
          </a:xfrm>
        </p:grpSpPr>
        <p:sp>
          <p:nvSpPr>
            <p:cNvPr id="41" name="Rectangle 316"/>
            <p:cNvSpPr>
              <a:spLocks noChangeArrowheads="1"/>
            </p:cNvSpPr>
            <p:nvPr/>
          </p:nvSpPr>
          <p:spPr bwMode="auto">
            <a:xfrm>
              <a:off x="-259723" y="3959523"/>
              <a:ext cx="1898688" cy="192258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43" name="Rectangle 317"/>
            <p:cNvSpPr>
              <a:spLocks noChangeArrowheads="1"/>
            </p:cNvSpPr>
            <p:nvPr/>
          </p:nvSpPr>
          <p:spPr bwMode="auto">
            <a:xfrm>
              <a:off x="226250" y="4770174"/>
              <a:ext cx="8207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OTN2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Physical:  Route-Throughs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partially reconfigure individual routing muxes</a:t>
            </a:r>
          </a:p>
          <a:p>
            <a:r>
              <a:rPr lang="en-US" dirty="0" smtClean="0"/>
              <a:t>Enables routing through partial reconfig regions</a:t>
            </a:r>
          </a:p>
          <a:p>
            <a:pPr lvl="1"/>
            <a:r>
              <a:rPr lang="en-US" dirty="0" smtClean="0"/>
              <a:t>Simplifies / removes many floorplanning restrictions</a:t>
            </a:r>
          </a:p>
          <a:p>
            <a:pPr lvl="1"/>
            <a:r>
              <a:rPr lang="en-US" dirty="0" smtClean="0"/>
              <a:t>Quartus II records routing reserved for top-level use</a:t>
            </a:r>
          </a:p>
          <a:p>
            <a:pPr lvl="1"/>
            <a:r>
              <a:rPr lang="en-US" dirty="0" smtClean="0"/>
              <a:t>Prevents PR instances from using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pSp>
        <p:nvGrpSpPr>
          <p:cNvPr id="6" name="Group 44"/>
          <p:cNvGrpSpPr/>
          <p:nvPr/>
        </p:nvGrpSpPr>
        <p:grpSpPr>
          <a:xfrm>
            <a:off x="4713669" y="3910154"/>
            <a:ext cx="1898688" cy="1922580"/>
            <a:chOff x="4713669" y="3910154"/>
            <a:chExt cx="1898688" cy="1922580"/>
          </a:xfrm>
        </p:grpSpPr>
        <p:sp>
          <p:nvSpPr>
            <p:cNvPr id="17" name="Rectangle 316"/>
            <p:cNvSpPr>
              <a:spLocks noChangeArrowheads="1"/>
            </p:cNvSpPr>
            <p:nvPr/>
          </p:nvSpPr>
          <p:spPr bwMode="auto">
            <a:xfrm>
              <a:off x="4713669" y="3910154"/>
              <a:ext cx="1898688" cy="1922580"/>
            </a:xfrm>
            <a:prstGeom prst="rect">
              <a:avLst/>
            </a:prstGeom>
            <a:solidFill>
              <a:srgbClr val="A549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None/>
              </a:pPr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8" name="Rectangle 317"/>
            <p:cNvSpPr>
              <a:spLocks noChangeArrowheads="1"/>
            </p:cNvSpPr>
            <p:nvPr/>
          </p:nvSpPr>
          <p:spPr bwMode="auto">
            <a:xfrm>
              <a:off x="5199642" y="4720805"/>
              <a:ext cx="974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10GbE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321"/>
          <p:cNvSpPr>
            <a:spLocks noChangeArrowheads="1"/>
          </p:cNvSpPr>
          <p:nvPr/>
        </p:nvSpPr>
        <p:spPr bwMode="auto">
          <a:xfrm>
            <a:off x="3405517" y="5107412"/>
            <a:ext cx="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ectangle 322"/>
          <p:cNvSpPr>
            <a:spLocks noChangeArrowheads="1"/>
          </p:cNvSpPr>
          <p:nvPr/>
        </p:nvSpPr>
        <p:spPr bwMode="auto">
          <a:xfrm>
            <a:off x="3746311" y="5347735"/>
            <a:ext cx="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323"/>
          <p:cNvSpPr>
            <a:spLocks noChangeArrowheads="1"/>
          </p:cNvSpPr>
          <p:nvPr/>
        </p:nvSpPr>
        <p:spPr bwMode="auto">
          <a:xfrm>
            <a:off x="2253802" y="3898834"/>
            <a:ext cx="2130509" cy="1943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2" name="Rectangle 324"/>
          <p:cNvSpPr>
            <a:spLocks noChangeArrowheads="1"/>
          </p:cNvSpPr>
          <p:nvPr/>
        </p:nvSpPr>
        <p:spPr bwMode="auto">
          <a:xfrm>
            <a:off x="2966644" y="4686846"/>
            <a:ext cx="82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OTN4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Rectangle 325"/>
          <p:cNvSpPr>
            <a:spLocks noChangeArrowheads="1"/>
          </p:cNvSpPr>
          <p:nvPr/>
        </p:nvSpPr>
        <p:spPr bwMode="auto">
          <a:xfrm>
            <a:off x="5596907" y="5347735"/>
            <a:ext cx="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42"/>
          <p:cNvGrpSpPr/>
          <p:nvPr/>
        </p:nvGrpSpPr>
        <p:grpSpPr>
          <a:xfrm>
            <a:off x="6805541" y="3593206"/>
            <a:ext cx="1323551" cy="2524259"/>
            <a:chOff x="6805541" y="2562896"/>
            <a:chExt cx="1323551" cy="3554569"/>
          </a:xfrm>
        </p:grpSpPr>
        <p:sp>
          <p:nvSpPr>
            <p:cNvPr id="26" name="Freeform 337"/>
            <p:cNvSpPr>
              <a:spLocks noEditPoints="1"/>
            </p:cNvSpPr>
            <p:nvPr/>
          </p:nvSpPr>
          <p:spPr bwMode="auto">
            <a:xfrm>
              <a:off x="6805541" y="2574784"/>
              <a:ext cx="23776" cy="3423800"/>
            </a:xfrm>
            <a:custGeom>
              <a:avLst/>
              <a:gdLst>
                <a:gd name="T0" fmla="*/ 1568 w 50"/>
                <a:gd name="T1" fmla="*/ 12542 h 7200"/>
                <a:gd name="T2" fmla="*/ 1568 w 50"/>
                <a:gd name="T3" fmla="*/ 0 h 7200"/>
                <a:gd name="T4" fmla="*/ 3135 w 50"/>
                <a:gd name="T5" fmla="*/ 32923 h 7200"/>
                <a:gd name="T6" fmla="*/ 0 w 50"/>
                <a:gd name="T7" fmla="*/ 23516 h 7200"/>
                <a:gd name="T8" fmla="*/ 3135 w 50"/>
                <a:gd name="T9" fmla="*/ 45465 h 7200"/>
                <a:gd name="T10" fmla="*/ 0 w 50"/>
                <a:gd name="T11" fmla="*/ 54871 h 7200"/>
                <a:gd name="T12" fmla="*/ 3135 w 50"/>
                <a:gd name="T13" fmla="*/ 45465 h 7200"/>
                <a:gd name="T14" fmla="*/ 1568 w 50"/>
                <a:gd name="T15" fmla="*/ 78387 h 7200"/>
                <a:gd name="T16" fmla="*/ 1568 w 50"/>
                <a:gd name="T17" fmla="*/ 65845 h 7200"/>
                <a:gd name="T18" fmla="*/ 3135 w 50"/>
                <a:gd name="T19" fmla="*/ 98768 h 7200"/>
                <a:gd name="T20" fmla="*/ 0 w 50"/>
                <a:gd name="T21" fmla="*/ 89361 h 7200"/>
                <a:gd name="T22" fmla="*/ 3135 w 50"/>
                <a:gd name="T23" fmla="*/ 111310 h 7200"/>
                <a:gd name="T24" fmla="*/ 0 w 50"/>
                <a:gd name="T25" fmla="*/ 120716 h 7200"/>
                <a:gd name="T26" fmla="*/ 3135 w 50"/>
                <a:gd name="T27" fmla="*/ 111310 h 7200"/>
                <a:gd name="T28" fmla="*/ 1568 w 50"/>
                <a:gd name="T29" fmla="*/ 144232 h 7200"/>
                <a:gd name="T30" fmla="*/ 1568 w 50"/>
                <a:gd name="T31" fmla="*/ 131690 h 7200"/>
                <a:gd name="T32" fmla="*/ 3135 w 50"/>
                <a:gd name="T33" fmla="*/ 164613 h 7200"/>
                <a:gd name="T34" fmla="*/ 0 w 50"/>
                <a:gd name="T35" fmla="*/ 155206 h 7200"/>
                <a:gd name="T36" fmla="*/ 3135 w 50"/>
                <a:gd name="T37" fmla="*/ 177155 h 7200"/>
                <a:gd name="T38" fmla="*/ 0 w 50"/>
                <a:gd name="T39" fmla="*/ 186561 h 7200"/>
                <a:gd name="T40" fmla="*/ 3135 w 50"/>
                <a:gd name="T41" fmla="*/ 177155 h 7200"/>
                <a:gd name="T42" fmla="*/ 1568 w 50"/>
                <a:gd name="T43" fmla="*/ 210077 h 7200"/>
                <a:gd name="T44" fmla="*/ 1568 w 50"/>
                <a:gd name="T45" fmla="*/ 197535 h 7200"/>
                <a:gd name="T46" fmla="*/ 3135 w 50"/>
                <a:gd name="T47" fmla="*/ 230457 h 7200"/>
                <a:gd name="T48" fmla="*/ 0 w 50"/>
                <a:gd name="T49" fmla="*/ 221051 h 7200"/>
                <a:gd name="T50" fmla="*/ 3135 w 50"/>
                <a:gd name="T51" fmla="*/ 242999 h 7200"/>
                <a:gd name="T52" fmla="*/ 0 w 50"/>
                <a:gd name="T53" fmla="*/ 252406 h 7200"/>
                <a:gd name="T54" fmla="*/ 3135 w 50"/>
                <a:gd name="T55" fmla="*/ 242999 h 7200"/>
                <a:gd name="T56" fmla="*/ 1568 w 50"/>
                <a:gd name="T57" fmla="*/ 275922 h 7200"/>
                <a:gd name="T58" fmla="*/ 1568 w 50"/>
                <a:gd name="T59" fmla="*/ 263380 h 7200"/>
                <a:gd name="T60" fmla="*/ 3135 w 50"/>
                <a:gd name="T61" fmla="*/ 296303 h 7200"/>
                <a:gd name="T62" fmla="*/ 0 w 50"/>
                <a:gd name="T63" fmla="*/ 286896 h 7200"/>
                <a:gd name="T64" fmla="*/ 3135 w 50"/>
                <a:gd name="T65" fmla="*/ 308845 h 7200"/>
                <a:gd name="T66" fmla="*/ 0 w 50"/>
                <a:gd name="T67" fmla="*/ 318251 h 7200"/>
                <a:gd name="T68" fmla="*/ 3135 w 50"/>
                <a:gd name="T69" fmla="*/ 308845 h 7200"/>
                <a:gd name="T70" fmla="*/ 1568 w 50"/>
                <a:gd name="T71" fmla="*/ 341767 h 7200"/>
                <a:gd name="T72" fmla="*/ 1568 w 50"/>
                <a:gd name="T73" fmla="*/ 329225 h 7200"/>
                <a:gd name="T74" fmla="*/ 3135 w 50"/>
                <a:gd name="T75" fmla="*/ 362148 h 7200"/>
                <a:gd name="T76" fmla="*/ 0 w 50"/>
                <a:gd name="T77" fmla="*/ 352741 h 7200"/>
                <a:gd name="T78" fmla="*/ 3135 w 50"/>
                <a:gd name="T79" fmla="*/ 374690 h 7200"/>
                <a:gd name="T80" fmla="*/ 0 w 50"/>
                <a:gd name="T81" fmla="*/ 384096 h 7200"/>
                <a:gd name="T82" fmla="*/ 3135 w 50"/>
                <a:gd name="T83" fmla="*/ 374690 h 7200"/>
                <a:gd name="T84" fmla="*/ 1568 w 50"/>
                <a:gd name="T85" fmla="*/ 407612 h 7200"/>
                <a:gd name="T86" fmla="*/ 1568 w 50"/>
                <a:gd name="T87" fmla="*/ 395070 h 7200"/>
                <a:gd name="T88" fmla="*/ 3135 w 50"/>
                <a:gd name="T89" fmla="*/ 427992 h 7200"/>
                <a:gd name="T90" fmla="*/ 0 w 50"/>
                <a:gd name="T91" fmla="*/ 418586 h 7200"/>
                <a:gd name="T92" fmla="*/ 3135 w 50"/>
                <a:gd name="T93" fmla="*/ 440534 h 7200"/>
                <a:gd name="T94" fmla="*/ 0 w 50"/>
                <a:gd name="T95" fmla="*/ 449941 h 7200"/>
                <a:gd name="T96" fmla="*/ 3135 w 50"/>
                <a:gd name="T97" fmla="*/ 440534 h 72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"/>
                <a:gd name="T148" fmla="*/ 0 h 7200"/>
                <a:gd name="T149" fmla="*/ 50 w 50"/>
                <a:gd name="T150" fmla="*/ 7200 h 72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" h="720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1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2"/>
                    <a:pt x="11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1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2"/>
                    <a:pt x="11" y="350"/>
                    <a:pt x="25" y="350"/>
                  </a:cubicBezTo>
                  <a:cubicBezTo>
                    <a:pt x="39" y="350"/>
                    <a:pt x="50" y="362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1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2"/>
                    <a:pt x="11" y="700"/>
                    <a:pt x="25" y="700"/>
                  </a:cubicBezTo>
                  <a:cubicBezTo>
                    <a:pt x="39" y="700"/>
                    <a:pt x="50" y="712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1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2"/>
                    <a:pt x="11" y="1050"/>
                    <a:pt x="25" y="1050"/>
                  </a:cubicBezTo>
                  <a:cubicBezTo>
                    <a:pt x="39" y="1050"/>
                    <a:pt x="50" y="1062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1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2"/>
                    <a:pt x="11" y="1400"/>
                    <a:pt x="25" y="1400"/>
                  </a:cubicBezTo>
                  <a:cubicBezTo>
                    <a:pt x="39" y="1400"/>
                    <a:pt x="50" y="1412"/>
                    <a:pt x="50" y="1425"/>
                  </a:cubicBezTo>
                  <a:close/>
                  <a:moveTo>
                    <a:pt x="50" y="1775"/>
                  </a:moveTo>
                  <a:lnTo>
                    <a:pt x="50" y="1925"/>
                  </a:lnTo>
                  <a:cubicBezTo>
                    <a:pt x="50" y="1939"/>
                    <a:pt x="39" y="1950"/>
                    <a:pt x="25" y="1950"/>
                  </a:cubicBezTo>
                  <a:cubicBezTo>
                    <a:pt x="11" y="1950"/>
                    <a:pt x="0" y="1939"/>
                    <a:pt x="0" y="1925"/>
                  </a:cubicBezTo>
                  <a:lnTo>
                    <a:pt x="0" y="1775"/>
                  </a:lnTo>
                  <a:cubicBezTo>
                    <a:pt x="0" y="1762"/>
                    <a:pt x="11" y="1750"/>
                    <a:pt x="25" y="1750"/>
                  </a:cubicBezTo>
                  <a:cubicBezTo>
                    <a:pt x="39" y="1750"/>
                    <a:pt x="50" y="1762"/>
                    <a:pt x="50" y="1775"/>
                  </a:cubicBezTo>
                  <a:close/>
                  <a:moveTo>
                    <a:pt x="50" y="2125"/>
                  </a:moveTo>
                  <a:lnTo>
                    <a:pt x="50" y="2275"/>
                  </a:lnTo>
                  <a:cubicBezTo>
                    <a:pt x="50" y="2289"/>
                    <a:pt x="39" y="2300"/>
                    <a:pt x="25" y="2300"/>
                  </a:cubicBezTo>
                  <a:cubicBezTo>
                    <a:pt x="11" y="2300"/>
                    <a:pt x="0" y="2289"/>
                    <a:pt x="0" y="2275"/>
                  </a:cubicBezTo>
                  <a:lnTo>
                    <a:pt x="0" y="2125"/>
                  </a:lnTo>
                  <a:cubicBezTo>
                    <a:pt x="0" y="2112"/>
                    <a:pt x="11" y="2100"/>
                    <a:pt x="25" y="2100"/>
                  </a:cubicBezTo>
                  <a:cubicBezTo>
                    <a:pt x="39" y="2100"/>
                    <a:pt x="50" y="2112"/>
                    <a:pt x="50" y="2125"/>
                  </a:cubicBezTo>
                  <a:close/>
                  <a:moveTo>
                    <a:pt x="50" y="2475"/>
                  </a:moveTo>
                  <a:lnTo>
                    <a:pt x="50" y="2625"/>
                  </a:lnTo>
                  <a:cubicBezTo>
                    <a:pt x="50" y="2639"/>
                    <a:pt x="39" y="2650"/>
                    <a:pt x="25" y="2650"/>
                  </a:cubicBezTo>
                  <a:cubicBezTo>
                    <a:pt x="11" y="2650"/>
                    <a:pt x="0" y="2639"/>
                    <a:pt x="0" y="2625"/>
                  </a:cubicBezTo>
                  <a:lnTo>
                    <a:pt x="0" y="2475"/>
                  </a:lnTo>
                  <a:cubicBezTo>
                    <a:pt x="0" y="2462"/>
                    <a:pt x="11" y="2450"/>
                    <a:pt x="25" y="2450"/>
                  </a:cubicBezTo>
                  <a:cubicBezTo>
                    <a:pt x="39" y="2450"/>
                    <a:pt x="50" y="2462"/>
                    <a:pt x="50" y="2475"/>
                  </a:cubicBezTo>
                  <a:close/>
                  <a:moveTo>
                    <a:pt x="50" y="2825"/>
                  </a:moveTo>
                  <a:lnTo>
                    <a:pt x="50" y="2975"/>
                  </a:lnTo>
                  <a:cubicBezTo>
                    <a:pt x="50" y="2989"/>
                    <a:pt x="39" y="3000"/>
                    <a:pt x="25" y="3000"/>
                  </a:cubicBezTo>
                  <a:cubicBezTo>
                    <a:pt x="11" y="3000"/>
                    <a:pt x="0" y="2989"/>
                    <a:pt x="0" y="2975"/>
                  </a:cubicBezTo>
                  <a:lnTo>
                    <a:pt x="0" y="2825"/>
                  </a:lnTo>
                  <a:cubicBezTo>
                    <a:pt x="0" y="2812"/>
                    <a:pt x="11" y="2800"/>
                    <a:pt x="25" y="2800"/>
                  </a:cubicBezTo>
                  <a:cubicBezTo>
                    <a:pt x="39" y="2800"/>
                    <a:pt x="50" y="2812"/>
                    <a:pt x="50" y="2825"/>
                  </a:cubicBezTo>
                  <a:close/>
                  <a:moveTo>
                    <a:pt x="50" y="3175"/>
                  </a:moveTo>
                  <a:lnTo>
                    <a:pt x="50" y="3325"/>
                  </a:lnTo>
                  <a:cubicBezTo>
                    <a:pt x="50" y="3339"/>
                    <a:pt x="39" y="3350"/>
                    <a:pt x="25" y="3350"/>
                  </a:cubicBezTo>
                  <a:cubicBezTo>
                    <a:pt x="11" y="3350"/>
                    <a:pt x="0" y="3339"/>
                    <a:pt x="0" y="3325"/>
                  </a:cubicBezTo>
                  <a:lnTo>
                    <a:pt x="0" y="3175"/>
                  </a:lnTo>
                  <a:cubicBezTo>
                    <a:pt x="0" y="3162"/>
                    <a:pt x="11" y="3150"/>
                    <a:pt x="25" y="3150"/>
                  </a:cubicBezTo>
                  <a:cubicBezTo>
                    <a:pt x="39" y="3150"/>
                    <a:pt x="50" y="3162"/>
                    <a:pt x="50" y="3175"/>
                  </a:cubicBezTo>
                  <a:close/>
                  <a:moveTo>
                    <a:pt x="50" y="3525"/>
                  </a:moveTo>
                  <a:lnTo>
                    <a:pt x="50" y="3675"/>
                  </a:lnTo>
                  <a:cubicBezTo>
                    <a:pt x="50" y="3689"/>
                    <a:pt x="39" y="3700"/>
                    <a:pt x="25" y="3700"/>
                  </a:cubicBezTo>
                  <a:cubicBezTo>
                    <a:pt x="11" y="3700"/>
                    <a:pt x="0" y="3689"/>
                    <a:pt x="0" y="3675"/>
                  </a:cubicBezTo>
                  <a:lnTo>
                    <a:pt x="0" y="3525"/>
                  </a:lnTo>
                  <a:cubicBezTo>
                    <a:pt x="0" y="3512"/>
                    <a:pt x="11" y="3500"/>
                    <a:pt x="25" y="3500"/>
                  </a:cubicBezTo>
                  <a:cubicBezTo>
                    <a:pt x="39" y="3500"/>
                    <a:pt x="50" y="3512"/>
                    <a:pt x="50" y="3525"/>
                  </a:cubicBezTo>
                  <a:close/>
                  <a:moveTo>
                    <a:pt x="50" y="3875"/>
                  </a:moveTo>
                  <a:lnTo>
                    <a:pt x="50" y="4025"/>
                  </a:lnTo>
                  <a:cubicBezTo>
                    <a:pt x="50" y="4039"/>
                    <a:pt x="39" y="4050"/>
                    <a:pt x="25" y="4050"/>
                  </a:cubicBezTo>
                  <a:cubicBezTo>
                    <a:pt x="11" y="4050"/>
                    <a:pt x="0" y="4039"/>
                    <a:pt x="0" y="4025"/>
                  </a:cubicBezTo>
                  <a:lnTo>
                    <a:pt x="0" y="3875"/>
                  </a:lnTo>
                  <a:cubicBezTo>
                    <a:pt x="0" y="3862"/>
                    <a:pt x="11" y="3850"/>
                    <a:pt x="25" y="3850"/>
                  </a:cubicBezTo>
                  <a:cubicBezTo>
                    <a:pt x="39" y="3850"/>
                    <a:pt x="50" y="3862"/>
                    <a:pt x="50" y="3875"/>
                  </a:cubicBezTo>
                  <a:close/>
                  <a:moveTo>
                    <a:pt x="50" y="4225"/>
                  </a:moveTo>
                  <a:lnTo>
                    <a:pt x="50" y="4375"/>
                  </a:lnTo>
                  <a:cubicBezTo>
                    <a:pt x="50" y="4389"/>
                    <a:pt x="39" y="4400"/>
                    <a:pt x="25" y="4400"/>
                  </a:cubicBezTo>
                  <a:cubicBezTo>
                    <a:pt x="11" y="4400"/>
                    <a:pt x="0" y="4389"/>
                    <a:pt x="0" y="4375"/>
                  </a:cubicBezTo>
                  <a:lnTo>
                    <a:pt x="0" y="4225"/>
                  </a:lnTo>
                  <a:cubicBezTo>
                    <a:pt x="0" y="4212"/>
                    <a:pt x="11" y="4200"/>
                    <a:pt x="25" y="4200"/>
                  </a:cubicBezTo>
                  <a:cubicBezTo>
                    <a:pt x="39" y="4200"/>
                    <a:pt x="50" y="4212"/>
                    <a:pt x="50" y="4225"/>
                  </a:cubicBezTo>
                  <a:close/>
                  <a:moveTo>
                    <a:pt x="50" y="4575"/>
                  </a:moveTo>
                  <a:lnTo>
                    <a:pt x="50" y="4725"/>
                  </a:lnTo>
                  <a:cubicBezTo>
                    <a:pt x="50" y="4739"/>
                    <a:pt x="39" y="4750"/>
                    <a:pt x="25" y="4750"/>
                  </a:cubicBezTo>
                  <a:cubicBezTo>
                    <a:pt x="11" y="4750"/>
                    <a:pt x="0" y="4739"/>
                    <a:pt x="0" y="4725"/>
                  </a:cubicBezTo>
                  <a:lnTo>
                    <a:pt x="0" y="4575"/>
                  </a:lnTo>
                  <a:cubicBezTo>
                    <a:pt x="0" y="4562"/>
                    <a:pt x="11" y="4550"/>
                    <a:pt x="25" y="4550"/>
                  </a:cubicBezTo>
                  <a:cubicBezTo>
                    <a:pt x="39" y="4550"/>
                    <a:pt x="50" y="4562"/>
                    <a:pt x="50" y="4575"/>
                  </a:cubicBezTo>
                  <a:close/>
                  <a:moveTo>
                    <a:pt x="50" y="4925"/>
                  </a:moveTo>
                  <a:lnTo>
                    <a:pt x="50" y="5075"/>
                  </a:lnTo>
                  <a:cubicBezTo>
                    <a:pt x="50" y="5089"/>
                    <a:pt x="39" y="5100"/>
                    <a:pt x="25" y="5100"/>
                  </a:cubicBezTo>
                  <a:cubicBezTo>
                    <a:pt x="11" y="5100"/>
                    <a:pt x="0" y="5089"/>
                    <a:pt x="0" y="5075"/>
                  </a:cubicBezTo>
                  <a:lnTo>
                    <a:pt x="0" y="4925"/>
                  </a:lnTo>
                  <a:cubicBezTo>
                    <a:pt x="0" y="4912"/>
                    <a:pt x="11" y="4900"/>
                    <a:pt x="25" y="4900"/>
                  </a:cubicBezTo>
                  <a:cubicBezTo>
                    <a:pt x="39" y="4900"/>
                    <a:pt x="50" y="4912"/>
                    <a:pt x="50" y="4925"/>
                  </a:cubicBezTo>
                  <a:close/>
                  <a:moveTo>
                    <a:pt x="50" y="5275"/>
                  </a:moveTo>
                  <a:lnTo>
                    <a:pt x="50" y="5425"/>
                  </a:lnTo>
                  <a:cubicBezTo>
                    <a:pt x="50" y="5439"/>
                    <a:pt x="39" y="5450"/>
                    <a:pt x="25" y="5450"/>
                  </a:cubicBezTo>
                  <a:cubicBezTo>
                    <a:pt x="11" y="5450"/>
                    <a:pt x="0" y="5439"/>
                    <a:pt x="0" y="5425"/>
                  </a:cubicBezTo>
                  <a:lnTo>
                    <a:pt x="0" y="5275"/>
                  </a:lnTo>
                  <a:cubicBezTo>
                    <a:pt x="0" y="5262"/>
                    <a:pt x="11" y="5250"/>
                    <a:pt x="25" y="5250"/>
                  </a:cubicBezTo>
                  <a:cubicBezTo>
                    <a:pt x="39" y="5250"/>
                    <a:pt x="50" y="5262"/>
                    <a:pt x="50" y="5275"/>
                  </a:cubicBezTo>
                  <a:close/>
                  <a:moveTo>
                    <a:pt x="50" y="5625"/>
                  </a:moveTo>
                  <a:lnTo>
                    <a:pt x="50" y="5775"/>
                  </a:lnTo>
                  <a:cubicBezTo>
                    <a:pt x="50" y="5789"/>
                    <a:pt x="39" y="5800"/>
                    <a:pt x="25" y="5800"/>
                  </a:cubicBezTo>
                  <a:cubicBezTo>
                    <a:pt x="11" y="5800"/>
                    <a:pt x="0" y="5789"/>
                    <a:pt x="0" y="5775"/>
                  </a:cubicBezTo>
                  <a:lnTo>
                    <a:pt x="0" y="5625"/>
                  </a:lnTo>
                  <a:cubicBezTo>
                    <a:pt x="0" y="5612"/>
                    <a:pt x="11" y="5600"/>
                    <a:pt x="25" y="5600"/>
                  </a:cubicBezTo>
                  <a:cubicBezTo>
                    <a:pt x="39" y="5600"/>
                    <a:pt x="50" y="5612"/>
                    <a:pt x="50" y="5625"/>
                  </a:cubicBezTo>
                  <a:close/>
                  <a:moveTo>
                    <a:pt x="50" y="5975"/>
                  </a:moveTo>
                  <a:lnTo>
                    <a:pt x="50" y="6125"/>
                  </a:lnTo>
                  <a:cubicBezTo>
                    <a:pt x="50" y="6139"/>
                    <a:pt x="39" y="6150"/>
                    <a:pt x="25" y="6150"/>
                  </a:cubicBezTo>
                  <a:cubicBezTo>
                    <a:pt x="11" y="6150"/>
                    <a:pt x="0" y="6139"/>
                    <a:pt x="0" y="6125"/>
                  </a:cubicBezTo>
                  <a:lnTo>
                    <a:pt x="0" y="5975"/>
                  </a:lnTo>
                  <a:cubicBezTo>
                    <a:pt x="0" y="5962"/>
                    <a:pt x="11" y="5950"/>
                    <a:pt x="25" y="5950"/>
                  </a:cubicBezTo>
                  <a:cubicBezTo>
                    <a:pt x="39" y="5950"/>
                    <a:pt x="50" y="5962"/>
                    <a:pt x="50" y="5975"/>
                  </a:cubicBezTo>
                  <a:close/>
                  <a:moveTo>
                    <a:pt x="50" y="6325"/>
                  </a:moveTo>
                  <a:lnTo>
                    <a:pt x="50" y="6475"/>
                  </a:lnTo>
                  <a:cubicBezTo>
                    <a:pt x="50" y="6489"/>
                    <a:pt x="39" y="6500"/>
                    <a:pt x="25" y="6500"/>
                  </a:cubicBezTo>
                  <a:cubicBezTo>
                    <a:pt x="11" y="6500"/>
                    <a:pt x="0" y="6489"/>
                    <a:pt x="0" y="6475"/>
                  </a:cubicBezTo>
                  <a:lnTo>
                    <a:pt x="0" y="6325"/>
                  </a:lnTo>
                  <a:cubicBezTo>
                    <a:pt x="0" y="6312"/>
                    <a:pt x="11" y="6300"/>
                    <a:pt x="25" y="6300"/>
                  </a:cubicBezTo>
                  <a:cubicBezTo>
                    <a:pt x="39" y="6300"/>
                    <a:pt x="50" y="6312"/>
                    <a:pt x="50" y="6325"/>
                  </a:cubicBezTo>
                  <a:close/>
                  <a:moveTo>
                    <a:pt x="50" y="6675"/>
                  </a:moveTo>
                  <a:lnTo>
                    <a:pt x="50" y="6825"/>
                  </a:lnTo>
                  <a:cubicBezTo>
                    <a:pt x="50" y="6839"/>
                    <a:pt x="39" y="6850"/>
                    <a:pt x="25" y="6850"/>
                  </a:cubicBezTo>
                  <a:cubicBezTo>
                    <a:pt x="11" y="6850"/>
                    <a:pt x="0" y="6839"/>
                    <a:pt x="0" y="6825"/>
                  </a:cubicBezTo>
                  <a:lnTo>
                    <a:pt x="0" y="6675"/>
                  </a:lnTo>
                  <a:cubicBezTo>
                    <a:pt x="0" y="6662"/>
                    <a:pt x="11" y="6650"/>
                    <a:pt x="25" y="6650"/>
                  </a:cubicBezTo>
                  <a:cubicBezTo>
                    <a:pt x="39" y="6650"/>
                    <a:pt x="50" y="6662"/>
                    <a:pt x="50" y="6675"/>
                  </a:cubicBezTo>
                  <a:close/>
                  <a:moveTo>
                    <a:pt x="50" y="7025"/>
                  </a:moveTo>
                  <a:lnTo>
                    <a:pt x="50" y="7175"/>
                  </a:lnTo>
                  <a:cubicBezTo>
                    <a:pt x="50" y="7189"/>
                    <a:pt x="39" y="7200"/>
                    <a:pt x="25" y="7200"/>
                  </a:cubicBezTo>
                  <a:cubicBezTo>
                    <a:pt x="11" y="7200"/>
                    <a:pt x="0" y="7189"/>
                    <a:pt x="0" y="7175"/>
                  </a:cubicBezTo>
                  <a:lnTo>
                    <a:pt x="0" y="7025"/>
                  </a:lnTo>
                  <a:cubicBezTo>
                    <a:pt x="0" y="7012"/>
                    <a:pt x="11" y="7000"/>
                    <a:pt x="25" y="7000"/>
                  </a:cubicBezTo>
                  <a:cubicBezTo>
                    <a:pt x="39" y="7000"/>
                    <a:pt x="50" y="7012"/>
                    <a:pt x="50" y="7025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 sz="3200"/>
            </a:p>
          </p:txBody>
        </p:sp>
        <p:grpSp>
          <p:nvGrpSpPr>
            <p:cNvPr id="8" name="Group 341"/>
            <p:cNvGrpSpPr>
              <a:grpSpLocks/>
            </p:cNvGrpSpPr>
            <p:nvPr/>
          </p:nvGrpSpPr>
          <p:grpSpPr bwMode="auto">
            <a:xfrm>
              <a:off x="6857056" y="2562896"/>
              <a:ext cx="503267" cy="3554569"/>
              <a:chOff x="4883" y="2322"/>
              <a:chExt cx="127" cy="897"/>
            </a:xfrm>
          </p:grpSpPr>
          <p:sp>
            <p:nvSpPr>
              <p:cNvPr id="28" name="Rectangle 339"/>
              <p:cNvSpPr>
                <a:spLocks noChangeArrowheads="1"/>
              </p:cNvSpPr>
              <p:nvPr/>
            </p:nvSpPr>
            <p:spPr bwMode="auto">
              <a:xfrm>
                <a:off x="4883" y="2322"/>
                <a:ext cx="127" cy="89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None/>
                </a:pPr>
                <a:endParaRPr lang="en-US" sz="3200"/>
              </a:p>
            </p:txBody>
          </p:sp>
          <p:sp>
            <p:nvSpPr>
              <p:cNvPr id="29" name="Rectangle 340"/>
              <p:cNvSpPr>
                <a:spLocks noChangeArrowheads="1"/>
              </p:cNvSpPr>
              <p:nvPr/>
            </p:nvSpPr>
            <p:spPr bwMode="auto">
              <a:xfrm>
                <a:off x="4883" y="2322"/>
                <a:ext cx="127" cy="897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None/>
                </a:pPr>
                <a:endParaRPr lang="en-US" sz="3200"/>
              </a:p>
            </p:txBody>
          </p:sp>
        </p:grpSp>
        <p:sp>
          <p:nvSpPr>
            <p:cNvPr id="30" name="Rectangle 342"/>
            <p:cNvSpPr>
              <a:spLocks noChangeArrowheads="1"/>
            </p:cNvSpPr>
            <p:nvPr/>
          </p:nvSpPr>
          <p:spPr bwMode="auto">
            <a:xfrm rot="16200000">
              <a:off x="6373314" y="4186292"/>
              <a:ext cx="14588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>
                  <a:solidFill>
                    <a:srgbClr val="FFFFFF"/>
                  </a:solidFill>
                </a:rPr>
                <a:t>Transceivers</a:t>
              </a:r>
              <a:endParaRPr lang="en-US"/>
            </a:p>
          </p:txBody>
        </p:sp>
        <p:sp>
          <p:nvSpPr>
            <p:cNvPr id="31" name="AutoShape 359"/>
            <p:cNvSpPr>
              <a:spLocks noChangeArrowheads="1"/>
            </p:cNvSpPr>
            <p:nvPr/>
          </p:nvSpPr>
          <p:spPr bwMode="auto">
            <a:xfrm>
              <a:off x="7352397" y="2570821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hlink"/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2" name="AutoShape 360"/>
            <p:cNvSpPr>
              <a:spLocks noChangeArrowheads="1"/>
            </p:cNvSpPr>
            <p:nvPr/>
          </p:nvSpPr>
          <p:spPr bwMode="auto">
            <a:xfrm>
              <a:off x="7352397" y="2919541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hlink"/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3" name="AutoShape 361"/>
            <p:cNvSpPr>
              <a:spLocks noChangeArrowheads="1"/>
            </p:cNvSpPr>
            <p:nvPr/>
          </p:nvSpPr>
          <p:spPr bwMode="auto">
            <a:xfrm>
              <a:off x="7352397" y="3272223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hlink"/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4" name="AutoShape 362"/>
            <p:cNvSpPr>
              <a:spLocks noChangeArrowheads="1"/>
            </p:cNvSpPr>
            <p:nvPr/>
          </p:nvSpPr>
          <p:spPr bwMode="auto">
            <a:xfrm>
              <a:off x="7352397" y="3624907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hlink"/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5" name="AutoShape 363"/>
            <p:cNvSpPr>
              <a:spLocks noChangeArrowheads="1"/>
            </p:cNvSpPr>
            <p:nvPr/>
          </p:nvSpPr>
          <p:spPr bwMode="auto">
            <a:xfrm>
              <a:off x="7352397" y="3977590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6" name="AutoShape 364"/>
            <p:cNvSpPr>
              <a:spLocks noChangeArrowheads="1"/>
            </p:cNvSpPr>
            <p:nvPr/>
          </p:nvSpPr>
          <p:spPr bwMode="auto">
            <a:xfrm>
              <a:off x="7352397" y="4330274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7" name="AutoShape 365"/>
            <p:cNvSpPr>
              <a:spLocks noChangeArrowheads="1"/>
            </p:cNvSpPr>
            <p:nvPr/>
          </p:nvSpPr>
          <p:spPr bwMode="auto">
            <a:xfrm>
              <a:off x="7352397" y="4682956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8" name="AutoShape 366"/>
            <p:cNvSpPr>
              <a:spLocks noChangeArrowheads="1"/>
            </p:cNvSpPr>
            <p:nvPr/>
          </p:nvSpPr>
          <p:spPr bwMode="auto">
            <a:xfrm>
              <a:off x="7352397" y="5035640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39" name="AutoShape 367"/>
            <p:cNvSpPr>
              <a:spLocks noChangeArrowheads="1"/>
            </p:cNvSpPr>
            <p:nvPr/>
          </p:nvSpPr>
          <p:spPr bwMode="auto">
            <a:xfrm>
              <a:off x="7352397" y="5388322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  <p:sp>
          <p:nvSpPr>
            <p:cNvPr id="40" name="AutoShape 368"/>
            <p:cNvSpPr>
              <a:spLocks noChangeArrowheads="1"/>
            </p:cNvSpPr>
            <p:nvPr/>
          </p:nvSpPr>
          <p:spPr bwMode="auto">
            <a:xfrm>
              <a:off x="7352397" y="5741005"/>
              <a:ext cx="776695" cy="348720"/>
            </a:xfrm>
            <a:prstGeom prst="bevel">
              <a:avLst>
                <a:gd name="adj" fmla="val 10227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79DCFF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None/>
                <a:defRPr/>
              </a:pPr>
              <a:endParaRPr lang="en-US" sz="3200" dirty="0">
                <a:latin typeface="Arial" pitchFamily="34" charset="0"/>
              </a:endParaRPr>
            </a:p>
          </p:txBody>
        </p:sp>
      </p:grpSp>
      <p:sp>
        <p:nvSpPr>
          <p:cNvPr id="49" name="Rectangle 321"/>
          <p:cNvSpPr>
            <a:spLocks noChangeArrowheads="1"/>
          </p:cNvSpPr>
          <p:nvPr/>
        </p:nvSpPr>
        <p:spPr bwMode="auto">
          <a:xfrm>
            <a:off x="5830460" y="3928293"/>
            <a:ext cx="457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0" name="Rectangle 322"/>
          <p:cNvSpPr>
            <a:spLocks noChangeArrowheads="1"/>
          </p:cNvSpPr>
          <p:nvPr/>
        </p:nvSpPr>
        <p:spPr bwMode="auto">
          <a:xfrm>
            <a:off x="6171254" y="4168616"/>
            <a:ext cx="457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2" name="Elbow Connector 51"/>
          <p:cNvCxnSpPr/>
          <p:nvPr/>
        </p:nvCxnSpPr>
        <p:spPr bwMode="auto">
          <a:xfrm rot="16200000" flipH="1">
            <a:off x="3915524" y="4980486"/>
            <a:ext cx="565978" cy="64394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Elbow Connector 41"/>
          <p:cNvCxnSpPr/>
          <p:nvPr/>
        </p:nvCxnSpPr>
        <p:spPr bwMode="auto">
          <a:xfrm>
            <a:off x="3992450" y="4374254"/>
            <a:ext cx="2794715" cy="29430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Extending &amp; Improving the Software Stack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HDL: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low-level </a:t>
            </a:r>
            <a:r>
              <a:rPr lang="en-US" dirty="0" smtClean="0"/>
              <a:t>parallel programming language</a:t>
            </a:r>
          </a:p>
          <a:p>
            <a:pPr lvl="1"/>
            <a:r>
              <a:rPr lang="en-US" dirty="0" smtClean="0"/>
              <a:t>RTL ~300 kLOCs, behavioural ~40 kLOCs [NEC, ASPDAC04]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Timing closure</a:t>
            </a:r>
          </a:p>
          <a:p>
            <a:pPr lvl="1"/>
            <a:r>
              <a:rPr lang="en-US" dirty="0" smtClean="0"/>
              <a:t>Fabric speed flattening, but processing needs growing</a:t>
            </a:r>
          </a:p>
          <a:p>
            <a:pPr lvl="1"/>
            <a:r>
              <a:rPr lang="en-US" dirty="0" smtClean="0"/>
              <a:t>Datapaths widening, device sizes growing exponentially</a:t>
            </a:r>
          </a:p>
          <a:p>
            <a:pPr lvl="1"/>
            <a:r>
              <a:rPr lang="en-US" dirty="0" smtClean="0"/>
              <a:t>4x28 Gbps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336 bit datapath @ 333 MHz </a:t>
            </a:r>
            <a:r>
              <a:rPr lang="en-US" dirty="0" smtClean="0">
                <a:sym typeface="Wingdings" pitchFamily="2" charset="2"/>
              </a:rPr>
              <a:t> need good P &amp; R</a:t>
            </a:r>
            <a:endParaRPr lang="en-US" dirty="0" smtClean="0"/>
          </a:p>
          <a:p>
            <a:pPr lvl="1"/>
            <a:r>
              <a:rPr lang="en-US" dirty="0" smtClean="0"/>
              <a:t>Need more latency? </a:t>
            </a:r>
            <a:r>
              <a:rPr lang="en-US" dirty="0" smtClean="0">
                <a:sym typeface="Wingdings" pitchFamily="2" charset="2"/>
              </a:rPr>
              <a:t> may cause major HDL changes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Compile, test, debug cycle </a:t>
            </a:r>
            <a:r>
              <a:rPr lang="en-US" dirty="0" smtClean="0"/>
              <a:t>slower than SW</a:t>
            </a:r>
          </a:p>
          <a:p>
            <a:pPr lvl="1"/>
            <a:r>
              <a:rPr lang="en-US" dirty="0" smtClean="0"/>
              <a:t>And tools to observe HW state less mature</a:t>
            </a:r>
          </a:p>
          <a:p>
            <a:pPr lvl="1"/>
            <a:r>
              <a:rPr lang="en-US" dirty="0" smtClean="0"/>
              <a:t>Any timing closure issues exacerbate</a:t>
            </a:r>
          </a:p>
          <a:p>
            <a:r>
              <a:rPr lang="en-US" dirty="0" smtClean="0"/>
              <a:t>Firmware development needs </a:t>
            </a:r>
            <a:r>
              <a:rPr lang="en-US" dirty="0" smtClean="0">
                <a:solidFill>
                  <a:schemeClr val="tx2"/>
                </a:solidFill>
              </a:rPr>
              <a:t>working HW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B58ED-A053-4C61-92C0-0EF51475BFC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55330" name="Picture 16" descr="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1041400"/>
            <a:ext cx="130333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17" descr="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3" y="1111250"/>
            <a:ext cx="13176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18" descr="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4313" y="1073150"/>
            <a:ext cx="1371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19" descr="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3913" y="1041400"/>
            <a:ext cx="13096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4" name="Slide Number Placeholder 3"/>
          <p:cNvSpPr txBox="1">
            <a:spLocks noGrp="1"/>
          </p:cNvSpPr>
          <p:nvPr/>
        </p:nvSpPr>
        <p:spPr bwMode="auto">
          <a:xfrm>
            <a:off x="350838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74648CD-E7A7-491D-9F45-B6B3F9CAB807}" type="slidenum">
              <a:rPr lang="en-US" altLang="zh-TW" sz="900">
                <a:solidFill>
                  <a:schemeClr val="tx1"/>
                </a:solidFill>
                <a:ea typeface="PMingLiU" pitchFamily="18" charset="-120"/>
                <a:cs typeface="Arial" charset="0"/>
              </a:rPr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zh-TW" sz="90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8" charset="-120"/>
              </a:rPr>
              <a:t>Broad </a:t>
            </a:r>
            <a:r>
              <a:rPr lang="en-US" altLang="zh-TW" dirty="0">
                <a:ea typeface="PMingLiU" pitchFamily="18" charset="-120"/>
              </a:rPr>
              <a:t>End </a:t>
            </a:r>
            <a:r>
              <a:rPr lang="en-US" altLang="zh-TW" dirty="0" smtClean="0">
                <a:ea typeface="PMingLiU" pitchFamily="18" charset="-120"/>
              </a:rPr>
              <a:t>Market Demand</a:t>
            </a:r>
            <a:endParaRPr lang="en-US" altLang="zh-TW" dirty="0">
              <a:ea typeface="PMingLiU" pitchFamily="18" charset="-120"/>
            </a:endParaRPr>
          </a:p>
        </p:txBody>
      </p:sp>
      <p:sp>
        <p:nvSpPr>
          <p:cNvPr id="355336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49263" y="2873375"/>
            <a:ext cx="2120900" cy="2251075"/>
          </a:xfrm>
          <a:noFill/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 smtClean="0">
                <a:ea typeface="PMingLiU" pitchFamily="18" charset="-120"/>
              </a:rPr>
              <a:t>Mobile internet and video driving </a:t>
            </a:r>
            <a:r>
              <a:rPr lang="en-US" altLang="zh-TW" sz="1600" b="1" dirty="0">
                <a:ea typeface="PMingLiU" pitchFamily="18" charset="-120"/>
              </a:rPr>
              <a:t>bandwidth at 50% annualized growth rate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>
                <a:ea typeface="PMingLiU" pitchFamily="18" charset="-120"/>
              </a:rPr>
              <a:t>Fixed footprints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zh-TW" sz="1600" b="1" dirty="0">
              <a:ea typeface="PMingLiU" pitchFamily="18" charset="-120"/>
            </a:endParaRPr>
          </a:p>
        </p:txBody>
      </p:sp>
      <p:sp>
        <p:nvSpPr>
          <p:cNvPr id="355337" name="Text Box 8"/>
          <p:cNvSpPr txBox="1">
            <a:spLocks noChangeArrowheads="1"/>
          </p:cNvSpPr>
          <p:nvPr/>
        </p:nvSpPr>
        <p:spPr bwMode="auto">
          <a:xfrm>
            <a:off x="353646" y="2441575"/>
            <a:ext cx="1848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b="1">
                <a:ea typeface="PMingLiU" pitchFamily="18" charset="-120"/>
                <a:cs typeface="Arial" charset="0"/>
              </a:rPr>
              <a:t>Communications</a:t>
            </a:r>
          </a:p>
        </p:txBody>
      </p:sp>
      <p:sp>
        <p:nvSpPr>
          <p:cNvPr id="355338" name="Text Box 8"/>
          <p:cNvSpPr txBox="1">
            <a:spLocks noChangeArrowheads="1"/>
          </p:cNvSpPr>
          <p:nvPr/>
        </p:nvSpPr>
        <p:spPr bwMode="auto">
          <a:xfrm>
            <a:off x="2848429" y="2441575"/>
            <a:ext cx="1186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b="1">
                <a:ea typeface="PMingLiU" pitchFamily="18" charset="-120"/>
                <a:cs typeface="Arial" charset="0"/>
              </a:rPr>
              <a:t>Broadcast</a:t>
            </a:r>
          </a:p>
        </p:txBody>
      </p:sp>
      <p:sp>
        <p:nvSpPr>
          <p:cNvPr id="355339" name="Text Box 8"/>
          <p:cNvSpPr txBox="1">
            <a:spLocks noChangeArrowheads="1"/>
          </p:cNvSpPr>
          <p:nvPr/>
        </p:nvSpPr>
        <p:spPr bwMode="auto">
          <a:xfrm>
            <a:off x="5191348" y="2441575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b="1">
                <a:ea typeface="PMingLiU" pitchFamily="18" charset="-120"/>
                <a:cs typeface="Arial" charset="0"/>
              </a:rPr>
              <a:t>Military</a:t>
            </a:r>
          </a:p>
        </p:txBody>
      </p:sp>
      <p:sp>
        <p:nvSpPr>
          <p:cNvPr id="355340" name="Text Box 8"/>
          <p:cNvSpPr txBox="1">
            <a:spLocks noChangeArrowheads="1"/>
          </p:cNvSpPr>
          <p:nvPr/>
        </p:nvSpPr>
        <p:spPr bwMode="auto">
          <a:xfrm>
            <a:off x="6729823" y="2441575"/>
            <a:ext cx="21804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600" b="1">
                <a:ea typeface="PMingLiU" pitchFamily="18" charset="-120"/>
                <a:cs typeface="Arial" charset="0"/>
              </a:rPr>
              <a:t>Consumer/industrial</a:t>
            </a:r>
          </a:p>
        </p:txBody>
      </p:sp>
      <p:sp>
        <p:nvSpPr>
          <p:cNvPr id="355341" name="Rectangle 15"/>
          <p:cNvSpPr>
            <a:spLocks noChangeArrowheads="1"/>
          </p:cNvSpPr>
          <p:nvPr/>
        </p:nvSpPr>
        <p:spPr bwMode="auto">
          <a:xfrm>
            <a:off x="2725738" y="2873375"/>
            <a:ext cx="18510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Proliferation </a:t>
            </a:r>
            <a:r>
              <a:rPr lang="en-US" altLang="zh-TW" sz="1600" b="1" dirty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of HD/1080p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Move to digital cinema and </a:t>
            </a: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4k2k</a:t>
            </a:r>
            <a:endParaRPr lang="en-US" altLang="zh-TW" sz="1600" b="1" dirty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355342" name="Rectangle 15"/>
          <p:cNvSpPr>
            <a:spLocks noChangeArrowheads="1"/>
          </p:cNvSpPr>
          <p:nvPr/>
        </p:nvSpPr>
        <p:spPr bwMode="auto">
          <a:xfrm>
            <a:off x="5030788" y="2873375"/>
            <a:ext cx="17097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Software defined radio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More sensors, higher </a:t>
            </a: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precision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Advanced radar</a:t>
            </a:r>
            <a:endParaRPr lang="en-US" altLang="zh-TW" sz="1600" b="1" dirty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7031038" y="2873375"/>
            <a:ext cx="17208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Smart </a:t>
            </a:r>
            <a:r>
              <a:rPr lang="en-US" altLang="zh-TW" sz="1600" b="1" dirty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cars and </a:t>
            </a: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appliances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zh-TW" sz="1600" b="1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Smart Grid</a:t>
            </a:r>
          </a:p>
        </p:txBody>
      </p:sp>
      <p:sp>
        <p:nvSpPr>
          <p:cNvPr id="355344" name="Text Box 18"/>
          <p:cNvSpPr txBox="1">
            <a:spLocks noChangeArrowheads="1"/>
          </p:cNvSpPr>
          <p:nvPr/>
        </p:nvSpPr>
        <p:spPr bwMode="auto">
          <a:xfrm>
            <a:off x="449263" y="5272088"/>
            <a:ext cx="8259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200" b="1" i="1" dirty="0" smtClean="0">
                <a:solidFill>
                  <a:schemeClr val="hlink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Need more </a:t>
            </a:r>
            <a:r>
              <a:rPr lang="en-US" altLang="zh-TW" sz="2200" b="1" i="1" dirty="0">
                <a:solidFill>
                  <a:schemeClr val="hlink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processing in same footprint, power and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3"/>
          <p:cNvSpPr txBox="1">
            <a:spLocks noChangeArrowheads="1"/>
          </p:cNvSpPr>
          <p:nvPr/>
        </p:nvSpPr>
        <p:spPr bwMode="auto">
          <a:xfrm>
            <a:off x="2899954" y="862239"/>
            <a:ext cx="252113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36525" indent="-457200" eaLnBrk="1" hangingPunct="1">
              <a:buClr>
                <a:schemeClr val="accent6"/>
              </a:buClr>
              <a:buNone/>
              <a:defRPr/>
            </a:pPr>
            <a:r>
              <a:rPr lang="en-US" sz="2000" dirty="0" smtClean="0"/>
              <a:t>Tilera TILE64</a:t>
            </a:r>
            <a:endParaRPr lang="en-US" altLang="zh-CN" sz="2000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5363" name="Rectangle 227"/>
          <p:cNvSpPr>
            <a:spLocks noGrp="1" noChangeArrowheads="1"/>
          </p:cNvSpPr>
          <p:nvPr>
            <p:ph type="title"/>
          </p:nvPr>
        </p:nvSpPr>
        <p:spPr>
          <a:xfrm>
            <a:off x="350838" y="265113"/>
            <a:ext cx="8331200" cy="914400"/>
          </a:xfrm>
        </p:spPr>
        <p:txBody>
          <a:bodyPr/>
          <a:lstStyle/>
          <a:p>
            <a:r>
              <a:rPr lang="en-US" sz="3000" dirty="0" smtClean="0"/>
              <a:t>The Competition:  Many Core</a:t>
            </a:r>
            <a:endParaRPr lang="en-US" sz="2200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1525" y="1503363"/>
            <a:ext cx="7720013" cy="4494212"/>
            <a:chOff x="596900" y="1166540"/>
            <a:chExt cx="8361363" cy="5173663"/>
          </a:xfrm>
        </p:grpSpPr>
        <p:sp>
          <p:nvSpPr>
            <p:cNvPr id="15369" name="Rectangle 2"/>
            <p:cNvSpPr>
              <a:spLocks noChangeArrowheads="1"/>
            </p:cNvSpPr>
            <p:nvPr/>
          </p:nvSpPr>
          <p:spPr bwMode="auto">
            <a:xfrm>
              <a:off x="847725" y="1428478"/>
              <a:ext cx="5445125" cy="46577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6394" name="Rectangle 3"/>
            <p:cNvSpPr>
              <a:spLocks noChangeArrowheads="1"/>
            </p:cNvSpPr>
            <p:nvPr/>
          </p:nvSpPr>
          <p:spPr bwMode="auto">
            <a:xfrm>
              <a:off x="982042" y="4258677"/>
              <a:ext cx="536448" cy="1193359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PCIe 1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MAC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PHY</a:t>
              </a:r>
            </a:p>
          </p:txBody>
        </p:sp>
        <p:sp>
          <p:nvSpPr>
            <p:cNvPr id="16395" name="Rectangle 4"/>
            <p:cNvSpPr>
              <a:spLocks noChangeArrowheads="1"/>
            </p:cNvSpPr>
            <p:nvPr/>
          </p:nvSpPr>
          <p:spPr bwMode="auto">
            <a:xfrm>
              <a:off x="970007" y="2078464"/>
              <a:ext cx="569115" cy="1080055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PCIe 0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MAC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PHY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4025" y="2057128"/>
              <a:ext cx="3675063" cy="3379787"/>
              <a:chOff x="1322" y="1351"/>
              <a:chExt cx="2087" cy="1920"/>
            </a:xfrm>
          </p:grpSpPr>
          <p:sp>
            <p:nvSpPr>
              <p:cNvPr id="15555" name="Line 6"/>
              <p:cNvSpPr>
                <a:spLocks noChangeShapeType="1"/>
              </p:cNvSpPr>
              <p:nvPr/>
            </p:nvSpPr>
            <p:spPr bwMode="auto">
              <a:xfrm rot="5400000" flipH="1" flipV="1">
                <a:off x="1773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56" name="Line 7"/>
              <p:cNvSpPr>
                <a:spLocks noChangeShapeType="1"/>
              </p:cNvSpPr>
              <p:nvPr/>
            </p:nvSpPr>
            <p:spPr bwMode="auto">
              <a:xfrm rot="5400000" flipH="1" flipV="1">
                <a:off x="1234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57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688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58" name="Line 9"/>
              <p:cNvSpPr>
                <a:spLocks noChangeShapeType="1"/>
              </p:cNvSpPr>
              <p:nvPr/>
            </p:nvSpPr>
            <p:spPr bwMode="auto">
              <a:xfrm rot="5400000" flipH="1" flipV="1">
                <a:off x="2312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59" name="Line 10"/>
              <p:cNvSpPr>
                <a:spLocks noChangeShapeType="1"/>
              </p:cNvSpPr>
              <p:nvPr/>
            </p:nvSpPr>
            <p:spPr bwMode="auto">
              <a:xfrm rot="5400000" flipH="1" flipV="1">
                <a:off x="2332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0" name="Line 11"/>
              <p:cNvSpPr>
                <a:spLocks noChangeShapeType="1"/>
              </p:cNvSpPr>
              <p:nvPr/>
            </p:nvSpPr>
            <p:spPr bwMode="auto">
              <a:xfrm rot="5400000" flipH="1" flipV="1">
                <a:off x="1813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1" name="Line 12"/>
              <p:cNvSpPr>
                <a:spLocks noChangeShapeType="1"/>
              </p:cNvSpPr>
              <p:nvPr/>
            </p:nvSpPr>
            <p:spPr bwMode="auto">
              <a:xfrm rot="5400000" flipH="1" flipV="1">
                <a:off x="1274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2" name="Line 13"/>
              <p:cNvSpPr>
                <a:spLocks noChangeShapeType="1"/>
              </p:cNvSpPr>
              <p:nvPr/>
            </p:nvSpPr>
            <p:spPr bwMode="auto">
              <a:xfrm rot="5400000" flipH="1" flipV="1">
                <a:off x="2352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3" name="Line 14"/>
              <p:cNvSpPr>
                <a:spLocks noChangeShapeType="1"/>
              </p:cNvSpPr>
              <p:nvPr/>
            </p:nvSpPr>
            <p:spPr bwMode="auto">
              <a:xfrm rot="5400000" flipH="1" flipV="1">
                <a:off x="1834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4" name="Line 15"/>
              <p:cNvSpPr>
                <a:spLocks noChangeShapeType="1"/>
              </p:cNvSpPr>
              <p:nvPr/>
            </p:nvSpPr>
            <p:spPr bwMode="auto">
              <a:xfrm rot="5400000" flipH="1" flipV="1">
                <a:off x="1295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5" name="Line 16"/>
              <p:cNvSpPr>
                <a:spLocks noChangeShapeType="1"/>
              </p:cNvSpPr>
              <p:nvPr/>
            </p:nvSpPr>
            <p:spPr bwMode="auto">
              <a:xfrm rot="5400000" flipH="1" flipV="1">
                <a:off x="749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6" name="Line 17"/>
              <p:cNvSpPr>
                <a:spLocks noChangeShapeType="1"/>
              </p:cNvSpPr>
              <p:nvPr/>
            </p:nvSpPr>
            <p:spPr bwMode="auto">
              <a:xfrm rot="5400000" flipH="1" flipV="1">
                <a:off x="2373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7" name="Line 18"/>
              <p:cNvSpPr>
                <a:spLocks noChangeShapeType="1"/>
              </p:cNvSpPr>
              <p:nvPr/>
            </p:nvSpPr>
            <p:spPr bwMode="auto">
              <a:xfrm rot="5400000" flipH="1" flipV="1">
                <a:off x="1855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8" name="Line 19"/>
              <p:cNvSpPr>
                <a:spLocks noChangeShapeType="1"/>
              </p:cNvSpPr>
              <p:nvPr/>
            </p:nvSpPr>
            <p:spPr bwMode="auto">
              <a:xfrm rot="5400000" flipH="1" flipV="1">
                <a:off x="1316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69" name="Line 20"/>
              <p:cNvSpPr>
                <a:spLocks noChangeShapeType="1"/>
              </p:cNvSpPr>
              <p:nvPr/>
            </p:nvSpPr>
            <p:spPr bwMode="auto">
              <a:xfrm rot="5400000" flipH="1" flipV="1">
                <a:off x="769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0" name="Line 21"/>
              <p:cNvSpPr>
                <a:spLocks noChangeShapeType="1"/>
              </p:cNvSpPr>
              <p:nvPr/>
            </p:nvSpPr>
            <p:spPr bwMode="auto">
              <a:xfrm rot="5400000" flipH="1" flipV="1">
                <a:off x="2395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1" name="Line 22"/>
              <p:cNvSpPr>
                <a:spLocks noChangeShapeType="1"/>
              </p:cNvSpPr>
              <p:nvPr/>
            </p:nvSpPr>
            <p:spPr bwMode="auto">
              <a:xfrm rot="5400000" flipH="1" flipV="1">
                <a:off x="1507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2" name="Line 23"/>
              <p:cNvSpPr>
                <a:spLocks noChangeShapeType="1"/>
              </p:cNvSpPr>
              <p:nvPr/>
            </p:nvSpPr>
            <p:spPr bwMode="auto">
              <a:xfrm rot="5400000" flipH="1" flipV="1">
                <a:off x="967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3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422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4" name="Line 25"/>
              <p:cNvSpPr>
                <a:spLocks noChangeShapeType="1"/>
              </p:cNvSpPr>
              <p:nvPr/>
            </p:nvSpPr>
            <p:spPr bwMode="auto">
              <a:xfrm rot="5400000" flipH="1" flipV="1">
                <a:off x="2046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5" name="Line 26"/>
              <p:cNvSpPr>
                <a:spLocks noChangeShapeType="1"/>
              </p:cNvSpPr>
              <p:nvPr/>
            </p:nvSpPr>
            <p:spPr bwMode="auto">
              <a:xfrm rot="5400000" flipH="1" flipV="1">
                <a:off x="441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666" y="1363"/>
                <a:ext cx="1359" cy="1908"/>
                <a:chOff x="1901" y="807"/>
                <a:chExt cx="1815" cy="2586"/>
              </a:xfrm>
            </p:grpSpPr>
            <p:sp>
              <p:nvSpPr>
                <p:cNvPr id="15631" name="Line 28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058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2" name="Line 29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337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3" name="Line 3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08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4" name="Line 31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36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5" name="Line 32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702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6" name="Line 33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982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7" name="Line 34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423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8" name="Line 35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731" y="2100"/>
                  <a:ext cx="258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</p:grpSp>
          <p:sp>
            <p:nvSpPr>
              <p:cNvPr id="15577" name="Line 36"/>
              <p:cNvSpPr>
                <a:spLocks noChangeShapeType="1"/>
              </p:cNvSpPr>
              <p:nvPr/>
            </p:nvSpPr>
            <p:spPr bwMode="auto">
              <a:xfrm rot="5400000" flipH="1" flipV="1">
                <a:off x="1010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8" name="Line 37"/>
              <p:cNvSpPr>
                <a:spLocks noChangeShapeType="1"/>
              </p:cNvSpPr>
              <p:nvPr/>
            </p:nvSpPr>
            <p:spPr bwMode="auto">
              <a:xfrm rot="5400000" flipH="1" flipV="1">
                <a:off x="463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79" name="Line 38"/>
              <p:cNvSpPr>
                <a:spLocks noChangeShapeType="1"/>
              </p:cNvSpPr>
              <p:nvPr/>
            </p:nvSpPr>
            <p:spPr bwMode="auto">
              <a:xfrm rot="5400000" flipH="1" flipV="1">
                <a:off x="2087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0" name="Line 39"/>
              <p:cNvSpPr>
                <a:spLocks noChangeShapeType="1"/>
              </p:cNvSpPr>
              <p:nvPr/>
            </p:nvSpPr>
            <p:spPr bwMode="auto">
              <a:xfrm rot="5400000" flipH="1" flipV="1">
                <a:off x="1568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1" name="Line 40"/>
              <p:cNvSpPr>
                <a:spLocks noChangeShapeType="1"/>
              </p:cNvSpPr>
              <p:nvPr/>
            </p:nvSpPr>
            <p:spPr bwMode="auto">
              <a:xfrm rot="5400000" flipH="1" flipV="1">
                <a:off x="1029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2" name="Line 41"/>
              <p:cNvSpPr>
                <a:spLocks noChangeShapeType="1"/>
              </p:cNvSpPr>
              <p:nvPr/>
            </p:nvSpPr>
            <p:spPr bwMode="auto">
              <a:xfrm rot="5400000" flipH="1" flipV="1">
                <a:off x="483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3" name="Line 42"/>
              <p:cNvSpPr>
                <a:spLocks noChangeShapeType="1"/>
              </p:cNvSpPr>
              <p:nvPr/>
            </p:nvSpPr>
            <p:spPr bwMode="auto">
              <a:xfrm rot="5400000" flipH="1" flipV="1">
                <a:off x="2107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4" name="Line 43"/>
              <p:cNvSpPr>
                <a:spLocks noChangeShapeType="1"/>
              </p:cNvSpPr>
              <p:nvPr/>
            </p:nvSpPr>
            <p:spPr bwMode="auto">
              <a:xfrm rot="5400000" flipH="1" flipV="1">
                <a:off x="1589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5" name="Line 44"/>
              <p:cNvSpPr>
                <a:spLocks noChangeShapeType="1"/>
              </p:cNvSpPr>
              <p:nvPr/>
            </p:nvSpPr>
            <p:spPr bwMode="auto">
              <a:xfrm rot="5400000" flipH="1" flipV="1">
                <a:off x="1050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6" name="Line 45"/>
              <p:cNvSpPr>
                <a:spLocks noChangeShapeType="1"/>
              </p:cNvSpPr>
              <p:nvPr/>
            </p:nvSpPr>
            <p:spPr bwMode="auto">
              <a:xfrm rot="5400000" flipH="1" flipV="1">
                <a:off x="504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7" name="Line 46"/>
              <p:cNvSpPr>
                <a:spLocks noChangeShapeType="1"/>
              </p:cNvSpPr>
              <p:nvPr/>
            </p:nvSpPr>
            <p:spPr bwMode="auto">
              <a:xfrm rot="5400000" flipH="1" flipV="1">
                <a:off x="2128" y="2310"/>
                <a:ext cx="1917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8" name="Line 47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388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89" name="Line 48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907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0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401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1" name="Line 50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904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2" name="Line 51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406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3" name="Line 52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426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4" name="Line 53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445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5" name="Line 54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964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6" name="Line 55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456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7" name="Line 56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960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8" name="Line 57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1462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599" name="Line 58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1983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0" name="Line 59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475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1" name="Line 60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979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2" name="Line 61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1634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3" name="Line 62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152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4" name="Line 63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646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5" name="Line 64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3149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06" name="Line 65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665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1348" y="1655"/>
                <a:ext cx="2047" cy="1287"/>
                <a:chOff x="1444" y="1213"/>
                <a:chExt cx="2783" cy="1739"/>
              </a:xfrm>
            </p:grpSpPr>
            <p:sp>
              <p:nvSpPr>
                <p:cNvPr id="15625" name="Line 67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1582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6" name="Line 68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2926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7" name="Line 6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1608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8" name="Line 7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2952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9" name="Line 7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1213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30" name="Line 7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1239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</p:grpSp>
          <p:sp>
            <p:nvSpPr>
              <p:cNvPr id="15608" name="Line 73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168"/>
                <a:ext cx="2080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grpSp>
            <p:nvGrpSpPr>
              <p:cNvPr id="6" name="Group 74"/>
              <p:cNvGrpSpPr>
                <a:grpSpLocks/>
              </p:cNvGrpSpPr>
              <p:nvPr/>
            </p:nvGrpSpPr>
            <p:grpSpPr bwMode="auto">
              <a:xfrm>
                <a:off x="1328" y="2188"/>
                <a:ext cx="2076" cy="496"/>
                <a:chOff x="1444" y="1935"/>
                <a:chExt cx="2883" cy="670"/>
              </a:xfrm>
            </p:grpSpPr>
            <p:sp>
              <p:nvSpPr>
                <p:cNvPr id="15623" name="Line 7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1935"/>
                  <a:ext cx="28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4" name="Line 7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2605"/>
                  <a:ext cx="28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</p:grpSp>
          <p:sp>
            <p:nvSpPr>
              <p:cNvPr id="15610" name="Line 77"/>
              <p:cNvSpPr>
                <a:spLocks noChangeShapeType="1"/>
              </p:cNvSpPr>
              <p:nvPr/>
            </p:nvSpPr>
            <p:spPr bwMode="auto">
              <a:xfrm rot="10800000" flipH="1" flipV="1">
                <a:off x="1322" y="2417"/>
                <a:ext cx="208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1" name="Line 78"/>
              <p:cNvSpPr>
                <a:spLocks noChangeShapeType="1"/>
              </p:cNvSpPr>
              <p:nvPr/>
            </p:nvSpPr>
            <p:spPr bwMode="auto">
              <a:xfrm rot="10800000" flipH="1" flipV="1">
                <a:off x="1322" y="2438"/>
                <a:ext cx="20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grpSp>
            <p:nvGrpSpPr>
              <p:cNvPr id="7" name="Group 79"/>
              <p:cNvGrpSpPr>
                <a:grpSpLocks/>
              </p:cNvGrpSpPr>
              <p:nvPr/>
            </p:nvGrpSpPr>
            <p:grpSpPr bwMode="auto">
              <a:xfrm>
                <a:off x="1322" y="3167"/>
                <a:ext cx="2085" cy="20"/>
                <a:chOff x="1444" y="3257"/>
                <a:chExt cx="2783" cy="27"/>
              </a:xfrm>
            </p:grpSpPr>
            <p:sp>
              <p:nvSpPr>
                <p:cNvPr id="15621" name="Line 8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3257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chemeClr val="hlink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sp>
              <p:nvSpPr>
                <p:cNvPr id="15622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444" y="3284"/>
                  <a:ext cx="278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</p:grpSp>
          <p:sp>
            <p:nvSpPr>
              <p:cNvPr id="15613" name="Line 82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1690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4" name="Line 83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209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5" name="Line 84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2703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6" name="Line 85"/>
              <p:cNvSpPr>
                <a:spLocks noChangeShapeType="1"/>
              </p:cNvSpPr>
              <p:nvPr/>
            </p:nvSpPr>
            <p:spPr bwMode="auto">
              <a:xfrm rot="10800000" flipH="1" flipV="1">
                <a:off x="1324" y="3205"/>
                <a:ext cx="20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7" name="Line 86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1709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8" name="Line 87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227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19" name="Line 88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2721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620" name="Line 89"/>
              <p:cNvSpPr>
                <a:spLocks noChangeShapeType="1"/>
              </p:cNvSpPr>
              <p:nvPr/>
            </p:nvSpPr>
            <p:spPr bwMode="auto">
              <a:xfrm rot="10800000" flipH="1" flipV="1">
                <a:off x="1326" y="3224"/>
                <a:ext cx="208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1727200" y="2041253"/>
              <a:ext cx="3675063" cy="3414712"/>
              <a:chOff x="1324" y="1342"/>
              <a:chExt cx="2087" cy="1940"/>
            </a:xfrm>
          </p:grpSpPr>
          <p:sp>
            <p:nvSpPr>
              <p:cNvPr id="16515" name="Rectangle 91"/>
              <p:cNvSpPr>
                <a:spLocks noChangeArrowheads="1"/>
              </p:cNvSpPr>
              <p:nvPr/>
            </p:nvSpPr>
            <p:spPr bwMode="auto">
              <a:xfrm>
                <a:off x="1324" y="1348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16" name="Rectangle 92"/>
              <p:cNvSpPr>
                <a:spLocks noChangeArrowheads="1"/>
              </p:cNvSpPr>
              <p:nvPr/>
            </p:nvSpPr>
            <p:spPr bwMode="auto">
              <a:xfrm>
                <a:off x="1867" y="1349"/>
                <a:ext cx="183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17" name="Rectangle 93"/>
              <p:cNvSpPr>
                <a:spLocks noChangeArrowheads="1"/>
              </p:cNvSpPr>
              <p:nvPr/>
            </p:nvSpPr>
            <p:spPr bwMode="auto">
              <a:xfrm>
                <a:off x="2141" y="1349"/>
                <a:ext cx="181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18" name="Rectangle 94"/>
              <p:cNvSpPr>
                <a:spLocks noChangeArrowheads="1"/>
              </p:cNvSpPr>
              <p:nvPr/>
            </p:nvSpPr>
            <p:spPr bwMode="auto">
              <a:xfrm>
                <a:off x="2413" y="1343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19" name="Rectangle 95"/>
              <p:cNvSpPr>
                <a:spLocks noChangeArrowheads="1"/>
              </p:cNvSpPr>
              <p:nvPr/>
            </p:nvSpPr>
            <p:spPr bwMode="auto">
              <a:xfrm>
                <a:off x="2684" y="1348"/>
                <a:ext cx="180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0" name="Rectangle 96"/>
              <p:cNvSpPr>
                <a:spLocks noChangeArrowheads="1"/>
              </p:cNvSpPr>
              <p:nvPr/>
            </p:nvSpPr>
            <p:spPr bwMode="auto">
              <a:xfrm>
                <a:off x="2957" y="1348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1" name="Rectangle 97"/>
              <p:cNvSpPr>
                <a:spLocks noChangeArrowheads="1"/>
              </p:cNvSpPr>
              <p:nvPr/>
            </p:nvSpPr>
            <p:spPr bwMode="auto">
              <a:xfrm>
                <a:off x="3232" y="1342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2" name="Rectangle 98"/>
              <p:cNvSpPr>
                <a:spLocks noChangeArrowheads="1"/>
              </p:cNvSpPr>
              <p:nvPr/>
            </p:nvSpPr>
            <p:spPr bwMode="auto">
              <a:xfrm>
                <a:off x="1324" y="1598"/>
                <a:ext cx="179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3" name="Rectangle 99"/>
              <p:cNvSpPr>
                <a:spLocks noChangeArrowheads="1"/>
              </p:cNvSpPr>
              <p:nvPr/>
            </p:nvSpPr>
            <p:spPr bwMode="auto">
              <a:xfrm>
                <a:off x="1597" y="1598"/>
                <a:ext cx="178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4" name="Rectangle 100"/>
              <p:cNvSpPr>
                <a:spLocks noChangeArrowheads="1"/>
              </p:cNvSpPr>
              <p:nvPr/>
            </p:nvSpPr>
            <p:spPr bwMode="auto">
              <a:xfrm>
                <a:off x="1867" y="1598"/>
                <a:ext cx="180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5" name="Rectangle 101"/>
              <p:cNvSpPr>
                <a:spLocks noChangeArrowheads="1"/>
              </p:cNvSpPr>
              <p:nvPr/>
            </p:nvSpPr>
            <p:spPr bwMode="auto">
              <a:xfrm>
                <a:off x="2141" y="1598"/>
                <a:ext cx="181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6" name="Rectangle 102"/>
              <p:cNvSpPr>
                <a:spLocks noChangeArrowheads="1"/>
              </p:cNvSpPr>
              <p:nvPr/>
            </p:nvSpPr>
            <p:spPr bwMode="auto">
              <a:xfrm>
                <a:off x="2413" y="1596"/>
                <a:ext cx="181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7" name="Rectangle 103"/>
              <p:cNvSpPr>
                <a:spLocks noChangeArrowheads="1"/>
              </p:cNvSpPr>
              <p:nvPr/>
            </p:nvSpPr>
            <p:spPr bwMode="auto">
              <a:xfrm>
                <a:off x="2684" y="1598"/>
                <a:ext cx="181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8" name="Rectangle 104"/>
              <p:cNvSpPr>
                <a:spLocks noChangeArrowheads="1"/>
              </p:cNvSpPr>
              <p:nvPr/>
            </p:nvSpPr>
            <p:spPr bwMode="auto">
              <a:xfrm>
                <a:off x="3232" y="1594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29" name="Rectangle 105"/>
              <p:cNvSpPr>
                <a:spLocks noChangeArrowheads="1"/>
              </p:cNvSpPr>
              <p:nvPr/>
            </p:nvSpPr>
            <p:spPr bwMode="auto">
              <a:xfrm>
                <a:off x="1324" y="1849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0" name="Rectangle 106"/>
              <p:cNvSpPr>
                <a:spLocks noChangeArrowheads="1"/>
              </p:cNvSpPr>
              <p:nvPr/>
            </p:nvSpPr>
            <p:spPr bwMode="auto">
              <a:xfrm>
                <a:off x="1597" y="1848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1" name="Rectangle 107"/>
              <p:cNvSpPr>
                <a:spLocks noChangeArrowheads="1"/>
              </p:cNvSpPr>
              <p:nvPr/>
            </p:nvSpPr>
            <p:spPr bwMode="auto">
              <a:xfrm>
                <a:off x="1867" y="1850"/>
                <a:ext cx="183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2" name="Rectangle 108"/>
              <p:cNvSpPr>
                <a:spLocks noChangeArrowheads="1"/>
              </p:cNvSpPr>
              <p:nvPr/>
            </p:nvSpPr>
            <p:spPr bwMode="auto">
              <a:xfrm>
                <a:off x="2413" y="1847"/>
                <a:ext cx="179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3" name="Rectangle 109"/>
              <p:cNvSpPr>
                <a:spLocks noChangeArrowheads="1"/>
              </p:cNvSpPr>
              <p:nvPr/>
            </p:nvSpPr>
            <p:spPr bwMode="auto">
              <a:xfrm>
                <a:off x="2684" y="1849"/>
                <a:ext cx="183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4" name="Rectangle 110"/>
              <p:cNvSpPr>
                <a:spLocks noChangeArrowheads="1"/>
              </p:cNvSpPr>
              <p:nvPr/>
            </p:nvSpPr>
            <p:spPr bwMode="auto">
              <a:xfrm>
                <a:off x="2957" y="1849"/>
                <a:ext cx="181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5" name="Rectangle 111"/>
              <p:cNvSpPr>
                <a:spLocks noChangeArrowheads="1"/>
              </p:cNvSpPr>
              <p:nvPr/>
            </p:nvSpPr>
            <p:spPr bwMode="auto">
              <a:xfrm>
                <a:off x="3232" y="1844"/>
                <a:ext cx="178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6" name="Rectangle 112"/>
              <p:cNvSpPr>
                <a:spLocks noChangeArrowheads="1"/>
              </p:cNvSpPr>
              <p:nvPr/>
            </p:nvSpPr>
            <p:spPr bwMode="auto">
              <a:xfrm>
                <a:off x="1324" y="2100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7" name="Rectangle 113"/>
              <p:cNvSpPr>
                <a:spLocks noChangeArrowheads="1"/>
              </p:cNvSpPr>
              <p:nvPr/>
            </p:nvSpPr>
            <p:spPr bwMode="auto">
              <a:xfrm>
                <a:off x="1867" y="2102"/>
                <a:ext cx="183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8" name="Rectangle 114"/>
              <p:cNvSpPr>
                <a:spLocks noChangeArrowheads="1"/>
              </p:cNvSpPr>
              <p:nvPr/>
            </p:nvSpPr>
            <p:spPr bwMode="auto">
              <a:xfrm>
                <a:off x="2141" y="2102"/>
                <a:ext cx="179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39" name="Rectangle 115"/>
              <p:cNvSpPr>
                <a:spLocks noChangeArrowheads="1"/>
              </p:cNvSpPr>
              <p:nvPr/>
            </p:nvSpPr>
            <p:spPr bwMode="auto">
              <a:xfrm>
                <a:off x="2413" y="2099"/>
                <a:ext cx="179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0" name="Rectangle 116"/>
              <p:cNvSpPr>
                <a:spLocks noChangeArrowheads="1"/>
              </p:cNvSpPr>
              <p:nvPr/>
            </p:nvSpPr>
            <p:spPr bwMode="auto">
              <a:xfrm>
                <a:off x="2957" y="2100"/>
                <a:ext cx="181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1" name="Rectangle 117"/>
              <p:cNvSpPr>
                <a:spLocks noChangeArrowheads="1"/>
              </p:cNvSpPr>
              <p:nvPr/>
            </p:nvSpPr>
            <p:spPr bwMode="auto">
              <a:xfrm>
                <a:off x="3232" y="2097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2" name="Rectangle 118"/>
              <p:cNvSpPr>
                <a:spLocks noChangeArrowheads="1"/>
              </p:cNvSpPr>
              <p:nvPr/>
            </p:nvSpPr>
            <p:spPr bwMode="auto">
              <a:xfrm>
                <a:off x="1324" y="2353"/>
                <a:ext cx="180" cy="167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3" name="Rectangle 119"/>
              <p:cNvSpPr>
                <a:spLocks noChangeArrowheads="1"/>
              </p:cNvSpPr>
              <p:nvPr/>
            </p:nvSpPr>
            <p:spPr bwMode="auto">
              <a:xfrm>
                <a:off x="1597" y="2353"/>
                <a:ext cx="179" cy="167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4" name="Rectangle 120"/>
              <p:cNvSpPr>
                <a:spLocks noChangeArrowheads="1"/>
              </p:cNvSpPr>
              <p:nvPr/>
            </p:nvSpPr>
            <p:spPr bwMode="auto">
              <a:xfrm>
                <a:off x="1867" y="2353"/>
                <a:ext cx="180" cy="173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5" name="Rectangle 121"/>
              <p:cNvSpPr>
                <a:spLocks noChangeArrowheads="1"/>
              </p:cNvSpPr>
              <p:nvPr/>
            </p:nvSpPr>
            <p:spPr bwMode="auto">
              <a:xfrm>
                <a:off x="2141" y="2353"/>
                <a:ext cx="179" cy="174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6" name="Rectangle 122"/>
              <p:cNvSpPr>
                <a:spLocks noChangeArrowheads="1"/>
              </p:cNvSpPr>
              <p:nvPr/>
            </p:nvSpPr>
            <p:spPr bwMode="auto">
              <a:xfrm>
                <a:off x="2413" y="2353"/>
                <a:ext cx="181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7" name="Rectangle 123"/>
              <p:cNvSpPr>
                <a:spLocks noChangeArrowheads="1"/>
              </p:cNvSpPr>
              <p:nvPr/>
            </p:nvSpPr>
            <p:spPr bwMode="auto">
              <a:xfrm>
                <a:off x="2684" y="2353"/>
                <a:ext cx="183" cy="167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8" name="Rectangle 124"/>
              <p:cNvSpPr>
                <a:spLocks noChangeArrowheads="1"/>
              </p:cNvSpPr>
              <p:nvPr/>
            </p:nvSpPr>
            <p:spPr bwMode="auto">
              <a:xfrm>
                <a:off x="3232" y="2348"/>
                <a:ext cx="178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49" name="Rectangle 125"/>
              <p:cNvSpPr>
                <a:spLocks noChangeArrowheads="1"/>
              </p:cNvSpPr>
              <p:nvPr/>
            </p:nvSpPr>
            <p:spPr bwMode="auto">
              <a:xfrm>
                <a:off x="1324" y="2602"/>
                <a:ext cx="179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0" name="Rectangle 126"/>
              <p:cNvSpPr>
                <a:spLocks noChangeArrowheads="1"/>
              </p:cNvSpPr>
              <p:nvPr/>
            </p:nvSpPr>
            <p:spPr bwMode="auto">
              <a:xfrm>
                <a:off x="1597" y="2602"/>
                <a:ext cx="179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1" name="Rectangle 127"/>
              <p:cNvSpPr>
                <a:spLocks noChangeArrowheads="1"/>
              </p:cNvSpPr>
              <p:nvPr/>
            </p:nvSpPr>
            <p:spPr bwMode="auto">
              <a:xfrm>
                <a:off x="1867" y="2606"/>
                <a:ext cx="183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2" name="Rectangle 128"/>
              <p:cNvSpPr>
                <a:spLocks noChangeArrowheads="1"/>
              </p:cNvSpPr>
              <p:nvPr/>
            </p:nvSpPr>
            <p:spPr bwMode="auto">
              <a:xfrm>
                <a:off x="2141" y="2606"/>
                <a:ext cx="179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3" name="Rectangle 129"/>
              <p:cNvSpPr>
                <a:spLocks noChangeArrowheads="1"/>
              </p:cNvSpPr>
              <p:nvPr/>
            </p:nvSpPr>
            <p:spPr bwMode="auto">
              <a:xfrm>
                <a:off x="2413" y="2603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4" name="Rectangle 130"/>
              <p:cNvSpPr>
                <a:spLocks noChangeArrowheads="1"/>
              </p:cNvSpPr>
              <p:nvPr/>
            </p:nvSpPr>
            <p:spPr bwMode="auto">
              <a:xfrm>
                <a:off x="2684" y="2602"/>
                <a:ext cx="183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5" name="Rectangle 131"/>
              <p:cNvSpPr>
                <a:spLocks noChangeArrowheads="1"/>
              </p:cNvSpPr>
              <p:nvPr/>
            </p:nvSpPr>
            <p:spPr bwMode="auto">
              <a:xfrm>
                <a:off x="2957" y="2602"/>
                <a:ext cx="181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6" name="Rectangle 132"/>
              <p:cNvSpPr>
                <a:spLocks noChangeArrowheads="1"/>
              </p:cNvSpPr>
              <p:nvPr/>
            </p:nvSpPr>
            <p:spPr bwMode="auto">
              <a:xfrm>
                <a:off x="3232" y="2600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7" name="Rectangle 133"/>
              <p:cNvSpPr>
                <a:spLocks noChangeArrowheads="1"/>
              </p:cNvSpPr>
              <p:nvPr/>
            </p:nvSpPr>
            <p:spPr bwMode="auto">
              <a:xfrm>
                <a:off x="1324" y="2855"/>
                <a:ext cx="180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8" name="Rectangle 134"/>
              <p:cNvSpPr>
                <a:spLocks noChangeArrowheads="1"/>
              </p:cNvSpPr>
              <p:nvPr/>
            </p:nvSpPr>
            <p:spPr bwMode="auto">
              <a:xfrm>
                <a:off x="1867" y="2857"/>
                <a:ext cx="181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59" name="Rectangle 135"/>
              <p:cNvSpPr>
                <a:spLocks noChangeArrowheads="1"/>
              </p:cNvSpPr>
              <p:nvPr/>
            </p:nvSpPr>
            <p:spPr bwMode="auto">
              <a:xfrm>
                <a:off x="2141" y="2857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0" name="Rectangle 136"/>
              <p:cNvSpPr>
                <a:spLocks noChangeArrowheads="1"/>
              </p:cNvSpPr>
              <p:nvPr/>
            </p:nvSpPr>
            <p:spPr bwMode="auto">
              <a:xfrm>
                <a:off x="2413" y="2854"/>
                <a:ext cx="178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1" name="Rectangle 137"/>
              <p:cNvSpPr>
                <a:spLocks noChangeArrowheads="1"/>
              </p:cNvSpPr>
              <p:nvPr/>
            </p:nvSpPr>
            <p:spPr bwMode="auto">
              <a:xfrm>
                <a:off x="2684" y="2855"/>
                <a:ext cx="181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2" name="Rectangle 138"/>
              <p:cNvSpPr>
                <a:spLocks noChangeArrowheads="1"/>
              </p:cNvSpPr>
              <p:nvPr/>
            </p:nvSpPr>
            <p:spPr bwMode="auto">
              <a:xfrm>
                <a:off x="3232" y="2851"/>
                <a:ext cx="180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3" name="Rectangle 139"/>
              <p:cNvSpPr>
                <a:spLocks noChangeArrowheads="1"/>
              </p:cNvSpPr>
              <p:nvPr/>
            </p:nvSpPr>
            <p:spPr bwMode="auto">
              <a:xfrm>
                <a:off x="1324" y="3107"/>
                <a:ext cx="180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4" name="Rectangle 140"/>
              <p:cNvSpPr>
                <a:spLocks noChangeArrowheads="1"/>
              </p:cNvSpPr>
              <p:nvPr/>
            </p:nvSpPr>
            <p:spPr bwMode="auto">
              <a:xfrm>
                <a:off x="1597" y="3107"/>
                <a:ext cx="178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5" name="Rectangle 141"/>
              <p:cNvSpPr>
                <a:spLocks noChangeArrowheads="1"/>
              </p:cNvSpPr>
              <p:nvPr/>
            </p:nvSpPr>
            <p:spPr bwMode="auto">
              <a:xfrm>
                <a:off x="1867" y="3107"/>
                <a:ext cx="183" cy="173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6" name="Rectangle 142"/>
              <p:cNvSpPr>
                <a:spLocks noChangeArrowheads="1"/>
              </p:cNvSpPr>
              <p:nvPr/>
            </p:nvSpPr>
            <p:spPr bwMode="auto">
              <a:xfrm>
                <a:off x="2141" y="3107"/>
                <a:ext cx="179" cy="173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7" name="Rectangle 143"/>
              <p:cNvSpPr>
                <a:spLocks noChangeArrowheads="1"/>
              </p:cNvSpPr>
              <p:nvPr/>
            </p:nvSpPr>
            <p:spPr bwMode="auto">
              <a:xfrm>
                <a:off x="2413" y="3105"/>
                <a:ext cx="178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8" name="Rectangle 144"/>
              <p:cNvSpPr>
                <a:spLocks noChangeArrowheads="1"/>
              </p:cNvSpPr>
              <p:nvPr/>
            </p:nvSpPr>
            <p:spPr bwMode="auto">
              <a:xfrm>
                <a:off x="2684" y="3107"/>
                <a:ext cx="183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69" name="Rectangle 145"/>
              <p:cNvSpPr>
                <a:spLocks noChangeArrowheads="1"/>
              </p:cNvSpPr>
              <p:nvPr/>
            </p:nvSpPr>
            <p:spPr bwMode="auto">
              <a:xfrm>
                <a:off x="2957" y="3107"/>
                <a:ext cx="181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0" name="Rectangle 146"/>
              <p:cNvSpPr>
                <a:spLocks noChangeArrowheads="1"/>
              </p:cNvSpPr>
              <p:nvPr/>
            </p:nvSpPr>
            <p:spPr bwMode="auto">
              <a:xfrm>
                <a:off x="3232" y="3103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1" name="Rectangle 147"/>
              <p:cNvSpPr>
                <a:spLocks noChangeArrowheads="1"/>
              </p:cNvSpPr>
              <p:nvPr/>
            </p:nvSpPr>
            <p:spPr bwMode="auto">
              <a:xfrm>
                <a:off x="1597" y="1348"/>
                <a:ext cx="179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2" name="Rectangle 148"/>
              <p:cNvSpPr>
                <a:spLocks noChangeArrowheads="1"/>
              </p:cNvSpPr>
              <p:nvPr/>
            </p:nvSpPr>
            <p:spPr bwMode="auto">
              <a:xfrm>
                <a:off x="2957" y="1598"/>
                <a:ext cx="179" cy="1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3" name="Rectangle 149"/>
              <p:cNvSpPr>
                <a:spLocks noChangeArrowheads="1"/>
              </p:cNvSpPr>
              <p:nvPr/>
            </p:nvSpPr>
            <p:spPr bwMode="auto">
              <a:xfrm>
                <a:off x="2141" y="1850"/>
                <a:ext cx="181" cy="172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4" name="Rectangle 150"/>
              <p:cNvSpPr>
                <a:spLocks noChangeArrowheads="1"/>
              </p:cNvSpPr>
              <p:nvPr/>
            </p:nvSpPr>
            <p:spPr bwMode="auto">
              <a:xfrm>
                <a:off x="1597" y="2099"/>
                <a:ext cx="179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5" name="Rectangle 151"/>
              <p:cNvSpPr>
                <a:spLocks noChangeArrowheads="1"/>
              </p:cNvSpPr>
              <p:nvPr/>
            </p:nvSpPr>
            <p:spPr bwMode="auto">
              <a:xfrm>
                <a:off x="2684" y="2100"/>
                <a:ext cx="183" cy="17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6" name="Rectangle 152"/>
              <p:cNvSpPr>
                <a:spLocks noChangeArrowheads="1"/>
              </p:cNvSpPr>
              <p:nvPr/>
            </p:nvSpPr>
            <p:spPr bwMode="auto">
              <a:xfrm>
                <a:off x="2957" y="2353"/>
                <a:ext cx="179" cy="167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7" name="Rectangle 153"/>
              <p:cNvSpPr>
                <a:spLocks noChangeArrowheads="1"/>
              </p:cNvSpPr>
              <p:nvPr/>
            </p:nvSpPr>
            <p:spPr bwMode="auto">
              <a:xfrm>
                <a:off x="1597" y="2855"/>
                <a:ext cx="178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  <p:sp>
            <p:nvSpPr>
              <p:cNvPr id="16578" name="Rectangle 154"/>
              <p:cNvSpPr>
                <a:spLocks noChangeArrowheads="1"/>
              </p:cNvSpPr>
              <p:nvPr/>
            </p:nvSpPr>
            <p:spPr bwMode="auto">
              <a:xfrm>
                <a:off x="2957" y="2855"/>
                <a:ext cx="181" cy="1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rgbClr val="6699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endParaRPr lang="en-CA">
                  <a:latin typeface="Arial" pitchFamily="34" charset="0"/>
                </a:endParaRPr>
              </a:p>
            </p:txBody>
          </p:sp>
        </p:grpSp>
        <p:sp>
          <p:nvSpPr>
            <p:cNvPr id="16398" name="Rectangle 155"/>
            <p:cNvSpPr>
              <a:spLocks noChangeArrowheads="1"/>
            </p:cNvSpPr>
            <p:nvPr/>
          </p:nvSpPr>
          <p:spPr bwMode="auto">
            <a:xfrm>
              <a:off x="970007" y="2964804"/>
              <a:ext cx="569115" cy="19006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Serdes</a:t>
              </a:r>
            </a:p>
          </p:txBody>
        </p:sp>
        <p:sp>
          <p:nvSpPr>
            <p:cNvPr id="16399" name="Rectangle 156"/>
            <p:cNvSpPr>
              <a:spLocks noChangeArrowheads="1"/>
            </p:cNvSpPr>
            <p:nvPr/>
          </p:nvSpPr>
          <p:spPr bwMode="auto">
            <a:xfrm>
              <a:off x="970007" y="5245529"/>
              <a:ext cx="570835" cy="19006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Serdes</a:t>
              </a:r>
            </a:p>
          </p:txBody>
        </p:sp>
        <p:sp>
          <p:nvSpPr>
            <p:cNvPr id="16400" name="Rectangle 157"/>
            <p:cNvSpPr>
              <a:spLocks noChangeArrowheads="1"/>
            </p:cNvSpPr>
            <p:nvPr/>
          </p:nvSpPr>
          <p:spPr bwMode="auto">
            <a:xfrm>
              <a:off x="5595149" y="4196541"/>
              <a:ext cx="558799" cy="314331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Flexible IO</a:t>
              </a:r>
            </a:p>
          </p:txBody>
        </p:sp>
        <p:sp>
          <p:nvSpPr>
            <p:cNvPr id="16401" name="Rectangle 158"/>
            <p:cNvSpPr>
              <a:spLocks noChangeArrowheads="1"/>
            </p:cNvSpPr>
            <p:nvPr/>
          </p:nvSpPr>
          <p:spPr bwMode="auto">
            <a:xfrm>
              <a:off x="5591710" y="3335787"/>
              <a:ext cx="560519" cy="301539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GbE 0</a:t>
              </a:r>
            </a:p>
          </p:txBody>
        </p:sp>
        <p:sp>
          <p:nvSpPr>
            <p:cNvPr id="16402" name="Rectangle 159"/>
            <p:cNvSpPr>
              <a:spLocks noChangeArrowheads="1"/>
            </p:cNvSpPr>
            <p:nvPr/>
          </p:nvSpPr>
          <p:spPr bwMode="auto">
            <a:xfrm>
              <a:off x="5591710" y="3785353"/>
              <a:ext cx="560519" cy="316159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GbE 1</a:t>
              </a:r>
            </a:p>
          </p:txBody>
        </p:sp>
        <p:sp>
          <p:nvSpPr>
            <p:cNvPr id="16403" name="Rectangle 160"/>
            <p:cNvSpPr>
              <a:spLocks noChangeArrowheads="1"/>
            </p:cNvSpPr>
            <p:nvPr/>
          </p:nvSpPr>
          <p:spPr bwMode="auto">
            <a:xfrm>
              <a:off x="964848" y="3785353"/>
              <a:ext cx="560519" cy="383776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Flexible IO</a:t>
              </a:r>
            </a:p>
          </p:txBody>
        </p:sp>
        <p:sp>
          <p:nvSpPr>
            <p:cNvPr id="16404" name="Rectangle 161"/>
            <p:cNvSpPr>
              <a:spLocks noChangeArrowheads="1"/>
            </p:cNvSpPr>
            <p:nvPr/>
          </p:nvSpPr>
          <p:spPr bwMode="auto">
            <a:xfrm>
              <a:off x="964848" y="3211516"/>
              <a:ext cx="546764" cy="528149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UART, HPI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JTAG, I2C,</a:t>
              </a:r>
            </a:p>
            <a:p>
              <a:pPr>
                <a:buNone/>
                <a:defRPr/>
              </a:pPr>
              <a:r>
                <a:rPr lang="en-US" sz="900" b="1">
                  <a:latin typeface="Arial" pitchFamily="34" charset="0"/>
                </a:rPr>
                <a:t>SPI</a:t>
              </a:r>
            </a:p>
          </p:txBody>
        </p:sp>
        <p:sp>
          <p:nvSpPr>
            <p:cNvPr id="15381" name="AutoShape 162"/>
            <p:cNvSpPr>
              <a:spLocks noChangeArrowheads="1"/>
            </p:cNvSpPr>
            <p:nvPr/>
          </p:nvSpPr>
          <p:spPr bwMode="auto">
            <a:xfrm rot="5400000">
              <a:off x="4691063" y="1204640"/>
              <a:ext cx="374650" cy="320675"/>
            </a:xfrm>
            <a:prstGeom prst="leftRightArrow">
              <a:avLst>
                <a:gd name="adj1" fmla="val 50000"/>
                <a:gd name="adj2" fmla="val 23366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2" name="AutoShape 163"/>
            <p:cNvSpPr>
              <a:spLocks noChangeArrowheads="1"/>
            </p:cNvSpPr>
            <p:nvPr/>
          </p:nvSpPr>
          <p:spPr bwMode="auto">
            <a:xfrm>
              <a:off x="596900" y="2458765"/>
              <a:ext cx="377825" cy="319088"/>
            </a:xfrm>
            <a:prstGeom prst="leftRightArrow">
              <a:avLst>
                <a:gd name="adj1" fmla="val 50000"/>
                <a:gd name="adj2" fmla="val 23682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3" name="AutoShape 164"/>
            <p:cNvSpPr>
              <a:spLocks noChangeArrowheads="1"/>
            </p:cNvSpPr>
            <p:nvPr/>
          </p:nvSpPr>
          <p:spPr bwMode="auto">
            <a:xfrm>
              <a:off x="596900" y="4695553"/>
              <a:ext cx="377825" cy="319087"/>
            </a:xfrm>
            <a:prstGeom prst="leftRightArrow">
              <a:avLst>
                <a:gd name="adj1" fmla="val 50000"/>
                <a:gd name="adj2" fmla="val 23682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4" name="AutoShape 165"/>
            <p:cNvSpPr>
              <a:spLocks noChangeArrowheads="1"/>
            </p:cNvSpPr>
            <p:nvPr/>
          </p:nvSpPr>
          <p:spPr bwMode="auto">
            <a:xfrm>
              <a:off x="596900" y="3330303"/>
              <a:ext cx="377825" cy="319087"/>
            </a:xfrm>
            <a:prstGeom prst="leftRightArrow">
              <a:avLst>
                <a:gd name="adj1" fmla="val 50000"/>
                <a:gd name="adj2" fmla="val 23682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900"/>
            </a:p>
          </p:txBody>
        </p:sp>
        <p:sp>
          <p:nvSpPr>
            <p:cNvPr id="15385" name="AutoShape 166"/>
            <p:cNvSpPr>
              <a:spLocks noChangeArrowheads="1"/>
            </p:cNvSpPr>
            <p:nvPr/>
          </p:nvSpPr>
          <p:spPr bwMode="auto">
            <a:xfrm>
              <a:off x="596900" y="3817665"/>
              <a:ext cx="377825" cy="319088"/>
            </a:xfrm>
            <a:prstGeom prst="leftRightArrow">
              <a:avLst>
                <a:gd name="adj1" fmla="val 50000"/>
                <a:gd name="adj2" fmla="val 23682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900"/>
            </a:p>
          </p:txBody>
        </p:sp>
        <p:sp>
          <p:nvSpPr>
            <p:cNvPr id="15386" name="AutoShape 167"/>
            <p:cNvSpPr>
              <a:spLocks noChangeArrowheads="1"/>
            </p:cNvSpPr>
            <p:nvPr/>
          </p:nvSpPr>
          <p:spPr bwMode="auto">
            <a:xfrm>
              <a:off x="6164263" y="2379390"/>
              <a:ext cx="377825" cy="320675"/>
            </a:xfrm>
            <a:prstGeom prst="leftRightArrow">
              <a:avLst>
                <a:gd name="adj1" fmla="val 50000"/>
                <a:gd name="adj2" fmla="val 23564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7" name="AutoShape 168"/>
            <p:cNvSpPr>
              <a:spLocks noChangeArrowheads="1"/>
            </p:cNvSpPr>
            <p:nvPr/>
          </p:nvSpPr>
          <p:spPr bwMode="auto">
            <a:xfrm>
              <a:off x="6164263" y="4919390"/>
              <a:ext cx="377825" cy="320675"/>
            </a:xfrm>
            <a:prstGeom prst="leftRightArrow">
              <a:avLst>
                <a:gd name="adj1" fmla="val 50000"/>
                <a:gd name="adj2" fmla="val 23564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8" name="AutoShape 169"/>
            <p:cNvSpPr>
              <a:spLocks noChangeArrowheads="1"/>
            </p:cNvSpPr>
            <p:nvPr/>
          </p:nvSpPr>
          <p:spPr bwMode="auto">
            <a:xfrm>
              <a:off x="6164263" y="3322365"/>
              <a:ext cx="377825" cy="317500"/>
            </a:xfrm>
            <a:prstGeom prst="leftRightArrow">
              <a:avLst>
                <a:gd name="adj1" fmla="val 50000"/>
                <a:gd name="adj2" fmla="val 23800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89" name="AutoShape 170"/>
            <p:cNvSpPr>
              <a:spLocks noChangeArrowheads="1"/>
            </p:cNvSpPr>
            <p:nvPr/>
          </p:nvSpPr>
          <p:spPr bwMode="auto">
            <a:xfrm>
              <a:off x="6164263" y="3789090"/>
              <a:ext cx="377825" cy="319088"/>
            </a:xfrm>
            <a:prstGeom prst="leftRightArrow">
              <a:avLst>
                <a:gd name="adj1" fmla="val 50000"/>
                <a:gd name="adj2" fmla="val 23682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900"/>
            </a:p>
          </p:txBody>
        </p:sp>
        <p:sp>
          <p:nvSpPr>
            <p:cNvPr id="15390" name="AutoShape 171"/>
            <p:cNvSpPr>
              <a:spLocks noChangeArrowheads="1"/>
            </p:cNvSpPr>
            <p:nvPr/>
          </p:nvSpPr>
          <p:spPr bwMode="auto">
            <a:xfrm>
              <a:off x="6164263" y="4185965"/>
              <a:ext cx="377825" cy="320675"/>
            </a:xfrm>
            <a:prstGeom prst="leftRightArrow">
              <a:avLst>
                <a:gd name="adj1" fmla="val 50000"/>
                <a:gd name="adj2" fmla="val 23564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900"/>
            </a:p>
          </p:txBody>
        </p:sp>
        <p:sp>
          <p:nvSpPr>
            <p:cNvPr id="15391" name="AutoShape 172"/>
            <p:cNvSpPr>
              <a:spLocks noChangeArrowheads="1"/>
            </p:cNvSpPr>
            <p:nvPr/>
          </p:nvSpPr>
          <p:spPr bwMode="auto">
            <a:xfrm rot="5400000">
              <a:off x="2051844" y="5990159"/>
              <a:ext cx="376238" cy="323850"/>
            </a:xfrm>
            <a:prstGeom prst="leftRightArrow">
              <a:avLst>
                <a:gd name="adj1" fmla="val 50000"/>
                <a:gd name="adj2" fmla="val 23235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2" name="AutoShape 173"/>
            <p:cNvSpPr>
              <a:spLocks noChangeArrowheads="1"/>
            </p:cNvSpPr>
            <p:nvPr/>
          </p:nvSpPr>
          <p:spPr bwMode="auto">
            <a:xfrm rot="5400000">
              <a:off x="4690269" y="5990159"/>
              <a:ext cx="376238" cy="323850"/>
            </a:xfrm>
            <a:prstGeom prst="leftRightArrow">
              <a:avLst>
                <a:gd name="adj1" fmla="val 50000"/>
                <a:gd name="adj2" fmla="val 23235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3" name="AutoShape 174"/>
            <p:cNvSpPr>
              <a:spLocks noChangeArrowheads="1"/>
            </p:cNvSpPr>
            <p:nvPr/>
          </p:nvSpPr>
          <p:spPr bwMode="auto">
            <a:xfrm rot="5400000">
              <a:off x="2052638" y="1193527"/>
              <a:ext cx="376238" cy="322263"/>
            </a:xfrm>
            <a:prstGeom prst="leftRightArrow">
              <a:avLst>
                <a:gd name="adj1" fmla="val 50000"/>
                <a:gd name="adj2" fmla="val 23350"/>
              </a:avLst>
            </a:prstGeom>
            <a:solidFill>
              <a:srgbClr val="FBE0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>
              <a:off x="2235200" y="5467078"/>
              <a:ext cx="2614613" cy="161925"/>
              <a:chOff x="1612" y="3288"/>
              <a:chExt cx="1485" cy="92"/>
            </a:xfrm>
          </p:grpSpPr>
          <p:sp>
            <p:nvSpPr>
              <p:cNvPr id="15483" name="AutoShape 176"/>
              <p:cNvSpPr>
                <a:spLocks noChangeArrowheads="1"/>
              </p:cNvSpPr>
              <p:nvPr/>
            </p:nvSpPr>
            <p:spPr bwMode="auto">
              <a:xfrm rot="5400000">
                <a:off x="3012" y="3295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4" name="AutoShape 177"/>
              <p:cNvSpPr>
                <a:spLocks noChangeArrowheads="1"/>
              </p:cNvSpPr>
              <p:nvPr/>
            </p:nvSpPr>
            <p:spPr bwMode="auto">
              <a:xfrm rot="5400000">
                <a:off x="2732" y="3295"/>
                <a:ext cx="88" cy="81"/>
              </a:xfrm>
              <a:prstGeom prst="leftRightArrow">
                <a:avLst>
                  <a:gd name="adj1" fmla="val 50000"/>
                  <a:gd name="adj2" fmla="val 21728"/>
                </a:avLst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5" name="AutoShape 178"/>
              <p:cNvSpPr>
                <a:spLocks noChangeArrowheads="1"/>
              </p:cNvSpPr>
              <p:nvPr/>
            </p:nvSpPr>
            <p:spPr bwMode="auto">
              <a:xfrm rot="5400000">
                <a:off x="2431" y="3291"/>
                <a:ext cx="88" cy="81"/>
              </a:xfrm>
              <a:prstGeom prst="leftRightArrow">
                <a:avLst>
                  <a:gd name="adj1" fmla="val 50000"/>
                  <a:gd name="adj2" fmla="val 21728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6" name="AutoShape 179"/>
              <p:cNvSpPr>
                <a:spLocks noChangeArrowheads="1"/>
              </p:cNvSpPr>
              <p:nvPr/>
            </p:nvSpPr>
            <p:spPr bwMode="auto">
              <a:xfrm rot="5400000">
                <a:off x="2497" y="3291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7" name="AutoShape 180"/>
              <p:cNvSpPr>
                <a:spLocks noChangeArrowheads="1"/>
              </p:cNvSpPr>
              <p:nvPr/>
            </p:nvSpPr>
            <p:spPr bwMode="auto">
              <a:xfrm rot="5400000">
                <a:off x="1917" y="3295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8" name="AutoShape 181"/>
              <p:cNvSpPr>
                <a:spLocks noChangeArrowheads="1"/>
              </p:cNvSpPr>
              <p:nvPr/>
            </p:nvSpPr>
            <p:spPr bwMode="auto">
              <a:xfrm rot="5400000">
                <a:off x="1689" y="3295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9" name="AutoShape 182"/>
              <p:cNvSpPr>
                <a:spLocks noChangeArrowheads="1"/>
              </p:cNvSpPr>
              <p:nvPr/>
            </p:nvSpPr>
            <p:spPr bwMode="auto">
              <a:xfrm rot="5400000">
                <a:off x="1609" y="3295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90" name="AutoShape 183"/>
              <p:cNvSpPr>
                <a:spLocks noChangeArrowheads="1"/>
              </p:cNvSpPr>
              <p:nvPr/>
            </p:nvSpPr>
            <p:spPr bwMode="auto">
              <a:xfrm rot="5400000">
                <a:off x="2183" y="3295"/>
                <a:ext cx="88" cy="82"/>
              </a:xfrm>
              <a:prstGeom prst="leftRightArrow">
                <a:avLst>
                  <a:gd name="adj1" fmla="val 50000"/>
                  <a:gd name="adj2" fmla="val 2146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</p:grpSp>
        <p:sp>
          <p:nvSpPr>
            <p:cNvPr id="15395" name="AutoShape 184"/>
            <p:cNvSpPr>
              <a:spLocks noChangeArrowheads="1"/>
            </p:cNvSpPr>
            <p:nvPr/>
          </p:nvSpPr>
          <p:spPr bwMode="auto">
            <a:xfrm>
              <a:off x="1562100" y="2514328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6" name="AutoShape 185"/>
            <p:cNvSpPr>
              <a:spLocks noChangeArrowheads="1"/>
            </p:cNvSpPr>
            <p:nvPr/>
          </p:nvSpPr>
          <p:spPr bwMode="auto">
            <a:xfrm>
              <a:off x="1562100" y="2634978"/>
              <a:ext cx="158750" cy="141287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7" name="AutoShape 186"/>
            <p:cNvSpPr>
              <a:spLocks noChangeArrowheads="1"/>
            </p:cNvSpPr>
            <p:nvPr/>
          </p:nvSpPr>
          <p:spPr bwMode="auto">
            <a:xfrm>
              <a:off x="1562100" y="2909615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8" name="AutoShape 187"/>
            <p:cNvSpPr>
              <a:spLocks noChangeArrowheads="1"/>
            </p:cNvSpPr>
            <p:nvPr/>
          </p:nvSpPr>
          <p:spPr bwMode="auto">
            <a:xfrm>
              <a:off x="1562100" y="3030265"/>
              <a:ext cx="158750" cy="141288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399" name="AutoShape 188"/>
            <p:cNvSpPr>
              <a:spLocks noChangeArrowheads="1"/>
            </p:cNvSpPr>
            <p:nvPr/>
          </p:nvSpPr>
          <p:spPr bwMode="auto">
            <a:xfrm>
              <a:off x="1562100" y="3436665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0" name="AutoShape 189"/>
            <p:cNvSpPr>
              <a:spLocks noChangeArrowheads="1"/>
            </p:cNvSpPr>
            <p:nvPr/>
          </p:nvSpPr>
          <p:spPr bwMode="auto">
            <a:xfrm>
              <a:off x="1562100" y="3904978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1" name="AutoShape 190"/>
            <p:cNvSpPr>
              <a:spLocks noChangeArrowheads="1"/>
            </p:cNvSpPr>
            <p:nvPr/>
          </p:nvSpPr>
          <p:spPr bwMode="auto">
            <a:xfrm>
              <a:off x="1562100" y="4446315"/>
              <a:ext cx="158750" cy="141288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2" name="AutoShape 191"/>
            <p:cNvSpPr>
              <a:spLocks noChangeArrowheads="1"/>
            </p:cNvSpPr>
            <p:nvPr/>
          </p:nvSpPr>
          <p:spPr bwMode="auto">
            <a:xfrm>
              <a:off x="1562100" y="4347890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3" name="AutoShape 192"/>
            <p:cNvSpPr>
              <a:spLocks noChangeArrowheads="1"/>
            </p:cNvSpPr>
            <p:nvPr/>
          </p:nvSpPr>
          <p:spPr bwMode="auto">
            <a:xfrm>
              <a:off x="1562100" y="4865415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4" name="AutoShape 193"/>
            <p:cNvSpPr>
              <a:spLocks noChangeArrowheads="1"/>
            </p:cNvSpPr>
            <p:nvPr/>
          </p:nvSpPr>
          <p:spPr bwMode="auto">
            <a:xfrm>
              <a:off x="1562100" y="4766990"/>
              <a:ext cx="158750" cy="141288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grpSp>
          <p:nvGrpSpPr>
            <p:cNvPr id="10" name="Group 194"/>
            <p:cNvGrpSpPr>
              <a:grpSpLocks/>
            </p:cNvGrpSpPr>
            <p:nvPr/>
          </p:nvGrpSpPr>
          <p:grpSpPr bwMode="auto">
            <a:xfrm>
              <a:off x="2244725" y="1880915"/>
              <a:ext cx="2613025" cy="163513"/>
              <a:chOff x="1618" y="1251"/>
              <a:chExt cx="1484" cy="93"/>
            </a:xfrm>
          </p:grpSpPr>
          <p:sp>
            <p:nvSpPr>
              <p:cNvPr id="15475" name="AutoShape 195"/>
              <p:cNvSpPr>
                <a:spLocks noChangeArrowheads="1"/>
              </p:cNvSpPr>
              <p:nvPr/>
            </p:nvSpPr>
            <p:spPr bwMode="auto">
              <a:xfrm rot="5400000">
                <a:off x="3016" y="1259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76" name="AutoShape 196"/>
              <p:cNvSpPr>
                <a:spLocks noChangeArrowheads="1"/>
              </p:cNvSpPr>
              <p:nvPr/>
            </p:nvSpPr>
            <p:spPr bwMode="auto">
              <a:xfrm rot="5400000">
                <a:off x="2736" y="1259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77" name="AutoShape 197"/>
              <p:cNvSpPr>
                <a:spLocks noChangeArrowheads="1"/>
              </p:cNvSpPr>
              <p:nvPr/>
            </p:nvSpPr>
            <p:spPr bwMode="auto">
              <a:xfrm rot="5400000">
                <a:off x="2435" y="1255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78" name="AutoShape 198"/>
              <p:cNvSpPr>
                <a:spLocks noChangeArrowheads="1"/>
              </p:cNvSpPr>
              <p:nvPr/>
            </p:nvSpPr>
            <p:spPr bwMode="auto">
              <a:xfrm rot="5400000">
                <a:off x="2502" y="1255"/>
                <a:ext cx="89" cy="81"/>
              </a:xfrm>
              <a:prstGeom prst="leftRightArrow">
                <a:avLst>
                  <a:gd name="adj1" fmla="val 50000"/>
                  <a:gd name="adj2" fmla="val 21975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79" name="AutoShape 199"/>
              <p:cNvSpPr>
                <a:spLocks noChangeArrowheads="1"/>
              </p:cNvSpPr>
              <p:nvPr/>
            </p:nvSpPr>
            <p:spPr bwMode="auto">
              <a:xfrm rot="5400000">
                <a:off x="1922" y="1259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0" name="AutoShape 200"/>
              <p:cNvSpPr>
                <a:spLocks noChangeArrowheads="1"/>
              </p:cNvSpPr>
              <p:nvPr/>
            </p:nvSpPr>
            <p:spPr bwMode="auto">
              <a:xfrm rot="5400000">
                <a:off x="1694" y="1259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1" name="AutoShape 201"/>
              <p:cNvSpPr>
                <a:spLocks noChangeArrowheads="1"/>
              </p:cNvSpPr>
              <p:nvPr/>
            </p:nvSpPr>
            <p:spPr bwMode="auto">
              <a:xfrm rot="5400000">
                <a:off x="1614" y="1259"/>
                <a:ext cx="89" cy="82"/>
              </a:xfrm>
              <a:prstGeom prst="leftRightArrow">
                <a:avLst>
                  <a:gd name="adj1" fmla="val 50000"/>
                  <a:gd name="adj2" fmla="val 2170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82" name="AutoShape 202"/>
              <p:cNvSpPr>
                <a:spLocks noChangeArrowheads="1"/>
              </p:cNvSpPr>
              <p:nvPr/>
            </p:nvSpPr>
            <p:spPr bwMode="auto">
              <a:xfrm rot="5400000">
                <a:off x="2188" y="1259"/>
                <a:ext cx="89" cy="81"/>
              </a:xfrm>
              <a:prstGeom prst="leftRightArrow">
                <a:avLst>
                  <a:gd name="adj1" fmla="val 50000"/>
                  <a:gd name="adj2" fmla="val 21975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</p:grpSp>
        <p:sp>
          <p:nvSpPr>
            <p:cNvPr id="15406" name="AutoShape 203"/>
            <p:cNvSpPr>
              <a:spLocks noChangeArrowheads="1"/>
            </p:cNvSpPr>
            <p:nvPr/>
          </p:nvSpPr>
          <p:spPr bwMode="auto">
            <a:xfrm>
              <a:off x="5427663" y="2098403"/>
              <a:ext cx="158750" cy="141287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7" name="AutoShape 204"/>
            <p:cNvSpPr>
              <a:spLocks noChangeArrowheads="1"/>
            </p:cNvSpPr>
            <p:nvPr/>
          </p:nvSpPr>
          <p:spPr bwMode="auto">
            <a:xfrm>
              <a:off x="5427663" y="2217465"/>
              <a:ext cx="158750" cy="141288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8" name="AutoShape 205"/>
            <p:cNvSpPr>
              <a:spLocks noChangeArrowheads="1"/>
            </p:cNvSpPr>
            <p:nvPr/>
          </p:nvSpPr>
          <p:spPr bwMode="auto">
            <a:xfrm>
              <a:off x="5427663" y="2530203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09" name="AutoShape 206"/>
            <p:cNvSpPr>
              <a:spLocks noChangeArrowheads="1"/>
            </p:cNvSpPr>
            <p:nvPr/>
          </p:nvSpPr>
          <p:spPr bwMode="auto">
            <a:xfrm>
              <a:off x="5427663" y="2652440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0" name="AutoShape 207"/>
            <p:cNvSpPr>
              <a:spLocks noChangeArrowheads="1"/>
            </p:cNvSpPr>
            <p:nvPr/>
          </p:nvSpPr>
          <p:spPr bwMode="auto">
            <a:xfrm flipV="1">
              <a:off x="5427663" y="3384278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1" name="AutoShape 208"/>
            <p:cNvSpPr>
              <a:spLocks noChangeArrowheads="1"/>
            </p:cNvSpPr>
            <p:nvPr/>
          </p:nvSpPr>
          <p:spPr bwMode="auto">
            <a:xfrm flipV="1">
              <a:off x="5427663" y="3520803"/>
              <a:ext cx="158750" cy="141287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2" name="AutoShape 209"/>
            <p:cNvSpPr>
              <a:spLocks noChangeArrowheads="1"/>
            </p:cNvSpPr>
            <p:nvPr/>
          </p:nvSpPr>
          <p:spPr bwMode="auto">
            <a:xfrm>
              <a:off x="5427663" y="4301853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3" name="AutoShape 210"/>
            <p:cNvSpPr>
              <a:spLocks noChangeArrowheads="1"/>
            </p:cNvSpPr>
            <p:nvPr/>
          </p:nvSpPr>
          <p:spPr bwMode="auto">
            <a:xfrm>
              <a:off x="5427663" y="4841603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4" name="AutoShape 211"/>
            <p:cNvSpPr>
              <a:spLocks noChangeArrowheads="1"/>
            </p:cNvSpPr>
            <p:nvPr/>
          </p:nvSpPr>
          <p:spPr bwMode="auto">
            <a:xfrm>
              <a:off x="5427663" y="4743178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5" name="AutoShape 212"/>
            <p:cNvSpPr>
              <a:spLocks noChangeArrowheads="1"/>
            </p:cNvSpPr>
            <p:nvPr/>
          </p:nvSpPr>
          <p:spPr bwMode="auto">
            <a:xfrm>
              <a:off x="5427663" y="5262290"/>
              <a:ext cx="158750" cy="141288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6" name="AutoShape 213"/>
            <p:cNvSpPr>
              <a:spLocks noChangeArrowheads="1"/>
            </p:cNvSpPr>
            <p:nvPr/>
          </p:nvSpPr>
          <p:spPr bwMode="auto">
            <a:xfrm>
              <a:off x="5427663" y="5163865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7" name="AutoShape 214"/>
            <p:cNvSpPr>
              <a:spLocks noChangeArrowheads="1"/>
            </p:cNvSpPr>
            <p:nvPr/>
          </p:nvSpPr>
          <p:spPr bwMode="auto">
            <a:xfrm flipV="1">
              <a:off x="5427663" y="3831953"/>
              <a:ext cx="158750" cy="142875"/>
            </a:xfrm>
            <a:prstGeom prst="leftRightArrow">
              <a:avLst>
                <a:gd name="adj1" fmla="val 50000"/>
                <a:gd name="adj2" fmla="val 222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5418" name="AutoShape 215"/>
            <p:cNvSpPr>
              <a:spLocks noChangeArrowheads="1"/>
            </p:cNvSpPr>
            <p:nvPr/>
          </p:nvSpPr>
          <p:spPr bwMode="auto">
            <a:xfrm flipV="1">
              <a:off x="5427663" y="3968478"/>
              <a:ext cx="158750" cy="141287"/>
            </a:xfrm>
            <a:prstGeom prst="leftRightArrow">
              <a:avLst>
                <a:gd name="adj1" fmla="val 50000"/>
                <a:gd name="adj2" fmla="val 224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CA"/>
            </a:p>
          </p:txBody>
        </p:sp>
        <p:sp>
          <p:nvSpPr>
            <p:cNvPr id="16443" name="Rectangle 216"/>
            <p:cNvSpPr>
              <a:spLocks noChangeArrowheads="1"/>
            </p:cNvSpPr>
            <p:nvPr/>
          </p:nvSpPr>
          <p:spPr bwMode="auto">
            <a:xfrm>
              <a:off x="1018150" y="5643925"/>
              <a:ext cx="2444963" cy="3015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solidFill>
                    <a:schemeClr val="bg1"/>
                  </a:solidFill>
                  <a:latin typeface="Arial" pitchFamily="34" charset="0"/>
                </a:rPr>
                <a:t>DDR2 Memory Controller 3</a:t>
              </a:r>
            </a:p>
          </p:txBody>
        </p:sp>
        <p:sp>
          <p:nvSpPr>
            <p:cNvPr id="16444" name="Rectangle 217"/>
            <p:cNvSpPr>
              <a:spLocks noChangeArrowheads="1"/>
            </p:cNvSpPr>
            <p:nvPr/>
          </p:nvSpPr>
          <p:spPr bwMode="auto">
            <a:xfrm>
              <a:off x="971726" y="1544833"/>
              <a:ext cx="2536091" cy="3015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buNone/>
                <a:defRPr/>
              </a:pPr>
              <a:r>
                <a:rPr lang="en-US" sz="900" b="1">
                  <a:solidFill>
                    <a:schemeClr val="bg1"/>
                  </a:solidFill>
                  <a:latin typeface="Arial" pitchFamily="34" charset="0"/>
                </a:rPr>
                <a:t>DDR2 Memory Controller 0</a:t>
              </a:r>
            </a:p>
          </p:txBody>
        </p:sp>
        <p:grpSp>
          <p:nvGrpSpPr>
            <p:cNvPr id="11" name="Group 218"/>
            <p:cNvGrpSpPr>
              <a:grpSpLocks/>
            </p:cNvGrpSpPr>
            <p:nvPr/>
          </p:nvGrpSpPr>
          <p:grpSpPr bwMode="auto">
            <a:xfrm>
              <a:off x="3613150" y="1544365"/>
              <a:ext cx="2528888" cy="4400550"/>
              <a:chOff x="2276" y="948"/>
              <a:chExt cx="1858" cy="2772"/>
            </a:xfrm>
          </p:grpSpPr>
          <p:sp>
            <p:nvSpPr>
              <p:cNvPr id="16497" name="Rectangle 219"/>
              <p:cNvSpPr>
                <a:spLocks noChangeArrowheads="1"/>
              </p:cNvSpPr>
              <p:nvPr/>
            </p:nvSpPr>
            <p:spPr bwMode="auto">
              <a:xfrm>
                <a:off x="2276" y="3530"/>
                <a:ext cx="1858" cy="19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solidFill>
                      <a:schemeClr val="bg1"/>
                    </a:solidFill>
                    <a:latin typeface="Arial" pitchFamily="34" charset="0"/>
                  </a:rPr>
                  <a:t>DDR2 Memory Controller 2</a:t>
                </a:r>
              </a:p>
            </p:txBody>
          </p:sp>
          <p:sp>
            <p:nvSpPr>
              <p:cNvPr id="16498" name="Rectangle 220"/>
              <p:cNvSpPr>
                <a:spLocks noChangeArrowheads="1"/>
              </p:cNvSpPr>
              <p:nvPr/>
            </p:nvSpPr>
            <p:spPr bwMode="auto">
              <a:xfrm>
                <a:off x="2276" y="948"/>
                <a:ext cx="1848" cy="19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solidFill>
                      <a:schemeClr val="bg1"/>
                    </a:solidFill>
                    <a:latin typeface="Arial" pitchFamily="34" charset="0"/>
                  </a:rPr>
                  <a:t>DDR2 Memory Controller 1</a:t>
                </a:r>
              </a:p>
            </p:txBody>
          </p:sp>
        </p:grpSp>
        <p:grpSp>
          <p:nvGrpSpPr>
            <p:cNvPr id="12" name="Group 221"/>
            <p:cNvGrpSpPr>
              <a:grpSpLocks/>
            </p:cNvGrpSpPr>
            <p:nvPr/>
          </p:nvGrpSpPr>
          <p:grpSpPr bwMode="auto">
            <a:xfrm>
              <a:off x="5589588" y="2269853"/>
              <a:ext cx="547687" cy="752475"/>
              <a:chOff x="3864" y="1405"/>
              <a:chExt cx="263" cy="474"/>
            </a:xfrm>
          </p:grpSpPr>
          <p:sp>
            <p:nvSpPr>
              <p:cNvPr id="16495" name="Rectangle 222"/>
              <p:cNvSpPr>
                <a:spLocks noChangeArrowheads="1"/>
              </p:cNvSpPr>
              <p:nvPr/>
            </p:nvSpPr>
            <p:spPr bwMode="auto">
              <a:xfrm>
                <a:off x="3864" y="1405"/>
                <a:ext cx="263" cy="472"/>
              </a:xfrm>
              <a:prstGeom prst="rect">
                <a:avLst/>
              </a:prstGeom>
              <a:solidFill>
                <a:srgbClr val="89B0FF"/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XAUI</a:t>
                </a:r>
              </a:p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MAC</a:t>
                </a:r>
              </a:p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PHY 0</a:t>
                </a:r>
              </a:p>
              <a:p>
                <a:pPr>
                  <a:buNone/>
                  <a:defRPr/>
                </a:pPr>
                <a:endParaRPr lang="en-US" sz="900" b="1">
                  <a:latin typeface="Arial" pitchFamily="34" charset="0"/>
                </a:endParaRPr>
              </a:p>
            </p:txBody>
          </p:sp>
          <p:sp>
            <p:nvSpPr>
              <p:cNvPr id="16496" name="Rectangle 223"/>
              <p:cNvSpPr>
                <a:spLocks noChangeArrowheads="1"/>
              </p:cNvSpPr>
              <p:nvPr/>
            </p:nvSpPr>
            <p:spPr bwMode="auto">
              <a:xfrm>
                <a:off x="3864" y="1759"/>
                <a:ext cx="263" cy="120"/>
              </a:xfrm>
              <a:prstGeom prst="rect">
                <a:avLst/>
              </a:prstGeom>
              <a:solidFill>
                <a:srgbClr val="00FF00"/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Serdes</a:t>
                </a:r>
              </a:p>
            </p:txBody>
          </p:sp>
        </p:grpSp>
        <p:grpSp>
          <p:nvGrpSpPr>
            <p:cNvPr id="13" name="Group 224"/>
            <p:cNvGrpSpPr>
              <a:grpSpLocks/>
            </p:cNvGrpSpPr>
            <p:nvPr/>
          </p:nvGrpSpPr>
          <p:grpSpPr bwMode="auto">
            <a:xfrm>
              <a:off x="5588000" y="4803503"/>
              <a:ext cx="561975" cy="750887"/>
              <a:chOff x="3872" y="3001"/>
              <a:chExt cx="263" cy="473"/>
            </a:xfrm>
          </p:grpSpPr>
          <p:sp>
            <p:nvSpPr>
              <p:cNvPr id="16493" name="Rectangle 225"/>
              <p:cNvSpPr>
                <a:spLocks noChangeArrowheads="1"/>
              </p:cNvSpPr>
              <p:nvPr/>
            </p:nvSpPr>
            <p:spPr bwMode="auto">
              <a:xfrm>
                <a:off x="3872" y="3001"/>
                <a:ext cx="263" cy="473"/>
              </a:xfrm>
              <a:prstGeom prst="rect">
                <a:avLst/>
              </a:prstGeom>
              <a:solidFill>
                <a:srgbClr val="89B0FF"/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XAUI</a:t>
                </a:r>
              </a:p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MAC</a:t>
                </a:r>
              </a:p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PHY 1</a:t>
                </a:r>
              </a:p>
              <a:p>
                <a:pPr>
                  <a:buNone/>
                  <a:defRPr/>
                </a:pPr>
                <a:endParaRPr lang="en-US" sz="900" b="1">
                  <a:latin typeface="Arial" pitchFamily="34" charset="0"/>
                </a:endParaRPr>
              </a:p>
            </p:txBody>
          </p:sp>
          <p:sp>
            <p:nvSpPr>
              <p:cNvPr id="16494" name="Rectangle 226"/>
              <p:cNvSpPr>
                <a:spLocks noChangeArrowheads="1"/>
              </p:cNvSpPr>
              <p:nvPr/>
            </p:nvSpPr>
            <p:spPr bwMode="auto">
              <a:xfrm>
                <a:off x="3872" y="3355"/>
                <a:ext cx="263" cy="119"/>
              </a:xfrm>
              <a:prstGeom prst="rect">
                <a:avLst/>
              </a:prstGeom>
              <a:solidFill>
                <a:srgbClr val="00FF00"/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buNone/>
                  <a:defRPr/>
                </a:pPr>
                <a:r>
                  <a:rPr lang="en-US" sz="900" b="1">
                    <a:latin typeface="Arial" pitchFamily="34" charset="0"/>
                  </a:rPr>
                  <a:t>Serdes</a:t>
                </a:r>
              </a:p>
            </p:txBody>
          </p:sp>
        </p:grpSp>
        <p:sp>
          <p:nvSpPr>
            <p:cNvPr id="15424" name="AutoShape 228"/>
            <p:cNvSpPr>
              <a:spLocks noChangeArrowheads="1"/>
            </p:cNvSpPr>
            <p:nvPr/>
          </p:nvSpPr>
          <p:spPr bwMode="auto">
            <a:xfrm rot="5400000">
              <a:off x="5518944" y="2216671"/>
              <a:ext cx="1473200" cy="16970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38 w 21600"/>
                <a:gd name="T13" fmla="*/ 5938 h 21600"/>
                <a:gd name="T14" fmla="*/ 15662 w 21600"/>
                <a:gd name="T15" fmla="*/ 156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275" y="21600"/>
                  </a:lnTo>
                  <a:lnTo>
                    <a:pt x="133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54117"/>
              </a:srgbClr>
            </a:solidFill>
            <a:ln w="12700">
              <a:solidFill>
                <a:srgbClr val="80808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4" name="Group 229"/>
            <p:cNvGrpSpPr>
              <a:grpSpLocks/>
            </p:cNvGrpSpPr>
            <p:nvPr/>
          </p:nvGrpSpPr>
          <p:grpSpPr bwMode="auto">
            <a:xfrm>
              <a:off x="6940550" y="2120628"/>
              <a:ext cx="2017713" cy="1866900"/>
              <a:chOff x="300" y="852"/>
              <a:chExt cx="971" cy="898"/>
            </a:xfrm>
          </p:grpSpPr>
          <p:sp>
            <p:nvSpPr>
              <p:cNvPr id="15426" name="Rectangle 230"/>
              <p:cNvSpPr>
                <a:spLocks noChangeArrowheads="1"/>
              </p:cNvSpPr>
              <p:nvPr/>
            </p:nvSpPr>
            <p:spPr bwMode="auto">
              <a:xfrm>
                <a:off x="367" y="915"/>
                <a:ext cx="833" cy="76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2700000" scaled="1"/>
              </a:gra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27" name="Line 231"/>
              <p:cNvSpPr>
                <a:spLocks noChangeShapeType="1"/>
              </p:cNvSpPr>
              <p:nvPr/>
            </p:nvSpPr>
            <p:spPr bwMode="auto">
              <a:xfrm rot="5400000" flipH="1" flipV="1">
                <a:off x="281" y="1301"/>
                <a:ext cx="89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28" name="Line 232"/>
              <p:cNvSpPr>
                <a:spLocks noChangeShapeType="1"/>
              </p:cNvSpPr>
              <p:nvPr/>
            </p:nvSpPr>
            <p:spPr bwMode="auto">
              <a:xfrm rot="5400000" flipH="1" flipV="1">
                <a:off x="314" y="1301"/>
                <a:ext cx="89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29" name="Line 233"/>
              <p:cNvSpPr>
                <a:spLocks noChangeShapeType="1"/>
              </p:cNvSpPr>
              <p:nvPr/>
            </p:nvSpPr>
            <p:spPr bwMode="auto">
              <a:xfrm rot="5400000" flipH="1" flipV="1">
                <a:off x="346" y="1301"/>
                <a:ext cx="89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30" name="Line 234"/>
              <p:cNvSpPr>
                <a:spLocks noChangeShapeType="1"/>
              </p:cNvSpPr>
              <p:nvPr/>
            </p:nvSpPr>
            <p:spPr bwMode="auto">
              <a:xfrm rot="5400000" flipH="1" flipV="1">
                <a:off x="378" y="1301"/>
                <a:ext cx="8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31" name="Line 235"/>
              <p:cNvSpPr>
                <a:spLocks noChangeShapeType="1"/>
              </p:cNvSpPr>
              <p:nvPr/>
            </p:nvSpPr>
            <p:spPr bwMode="auto">
              <a:xfrm rot="5400000" flipH="1" flipV="1">
                <a:off x="411" y="1301"/>
                <a:ext cx="89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32" name="Text Box 236"/>
              <p:cNvSpPr txBox="1">
                <a:spLocks noChangeArrowheads="1"/>
              </p:cNvSpPr>
              <p:nvPr/>
            </p:nvSpPr>
            <p:spPr bwMode="auto">
              <a:xfrm>
                <a:off x="303" y="905"/>
                <a:ext cx="48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n-US" sz="900" b="1">
                    <a:solidFill>
                      <a:srgbClr val="009900"/>
                    </a:solidFill>
                    <a:ea typeface="Arial Unicode MS" pitchFamily="34" charset="-128"/>
                    <a:cs typeface="Arial Unicode MS" pitchFamily="34" charset="-128"/>
                  </a:rPr>
                  <a:t>PROCESSOR</a:t>
                </a:r>
              </a:p>
            </p:txBody>
          </p:sp>
          <p:grpSp>
            <p:nvGrpSpPr>
              <p:cNvPr id="15" name="Group 237"/>
              <p:cNvGrpSpPr>
                <a:grpSpLocks/>
              </p:cNvGrpSpPr>
              <p:nvPr/>
            </p:nvGrpSpPr>
            <p:grpSpPr bwMode="auto">
              <a:xfrm>
                <a:off x="388" y="1017"/>
                <a:ext cx="305" cy="261"/>
                <a:chOff x="2977" y="1999"/>
                <a:chExt cx="843" cy="785"/>
              </a:xfrm>
            </p:grpSpPr>
            <p:sp>
              <p:nvSpPr>
                <p:cNvPr id="15464" name="Rectangle 238"/>
                <p:cNvSpPr>
                  <a:spLocks noChangeArrowheads="1"/>
                </p:cNvSpPr>
                <p:nvPr/>
              </p:nvSpPr>
              <p:spPr bwMode="auto">
                <a:xfrm>
                  <a:off x="2977" y="1999"/>
                  <a:ext cx="843" cy="78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66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endParaRPr lang="en-US" sz="700" b="1">
                    <a:solidFill>
                      <a:srgbClr val="33CC3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5465" name="Rectangle 239"/>
                <p:cNvSpPr>
                  <a:spLocks noChangeArrowheads="1"/>
                </p:cNvSpPr>
                <p:nvPr/>
              </p:nvSpPr>
              <p:spPr bwMode="auto">
                <a:xfrm>
                  <a:off x="3006" y="2361"/>
                  <a:ext cx="241" cy="37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66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008000"/>
                      </a:solidFill>
                      <a:ea typeface="Arial Unicode MS" pitchFamily="34" charset="-128"/>
                      <a:cs typeface="Arial Unicode MS" pitchFamily="34" charset="-128"/>
                    </a:rPr>
                    <a:t>P2</a:t>
                  </a:r>
                </a:p>
              </p:txBody>
            </p:sp>
            <p:sp>
              <p:nvSpPr>
                <p:cNvPr id="15466" name="Rectangle 240"/>
                <p:cNvSpPr>
                  <a:spLocks noChangeArrowheads="1"/>
                </p:cNvSpPr>
                <p:nvPr/>
              </p:nvSpPr>
              <p:spPr bwMode="auto">
                <a:xfrm>
                  <a:off x="3148" y="2046"/>
                  <a:ext cx="487" cy="21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66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008000"/>
                      </a:solidFill>
                      <a:ea typeface="Arial Unicode MS" pitchFamily="34" charset="-128"/>
                      <a:cs typeface="Arial Unicode MS" pitchFamily="34" charset="-128"/>
                    </a:rPr>
                    <a:t>Reg File</a:t>
                  </a:r>
                </a:p>
              </p:txBody>
            </p:sp>
            <p:sp>
              <p:nvSpPr>
                <p:cNvPr id="15467" name="Rectangle 241"/>
                <p:cNvSpPr>
                  <a:spLocks noChangeArrowheads="1"/>
                </p:cNvSpPr>
                <p:nvPr/>
              </p:nvSpPr>
              <p:spPr bwMode="auto">
                <a:xfrm>
                  <a:off x="3266" y="2361"/>
                  <a:ext cx="240" cy="37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66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008000"/>
                      </a:solidFill>
                      <a:ea typeface="Arial Unicode MS" pitchFamily="34" charset="-128"/>
                      <a:cs typeface="Arial Unicode MS" pitchFamily="34" charset="-128"/>
                    </a:rPr>
                    <a:t>P1</a:t>
                  </a:r>
                </a:p>
              </p:txBody>
            </p:sp>
            <p:sp>
              <p:nvSpPr>
                <p:cNvPr id="15468" name="Rectangle 242"/>
                <p:cNvSpPr>
                  <a:spLocks noChangeArrowheads="1"/>
                </p:cNvSpPr>
                <p:nvPr/>
              </p:nvSpPr>
              <p:spPr bwMode="auto">
                <a:xfrm>
                  <a:off x="3526" y="2361"/>
                  <a:ext cx="240" cy="37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66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008000"/>
                      </a:solidFill>
                      <a:ea typeface="Arial Unicode MS" pitchFamily="34" charset="-128"/>
                      <a:cs typeface="Arial Unicode MS" pitchFamily="34" charset="-128"/>
                    </a:rPr>
                    <a:t>P0</a:t>
                  </a:r>
                </a:p>
              </p:txBody>
            </p:sp>
          </p:grpSp>
          <p:sp>
            <p:nvSpPr>
              <p:cNvPr id="15434" name="Text Box 243"/>
              <p:cNvSpPr txBox="1">
                <a:spLocks noChangeArrowheads="1"/>
              </p:cNvSpPr>
              <p:nvPr/>
            </p:nvSpPr>
            <p:spPr bwMode="auto">
              <a:xfrm>
                <a:off x="853" y="913"/>
                <a:ext cx="36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n-US" sz="900" b="1">
                    <a:solidFill>
                      <a:srgbClr val="3333FF"/>
                    </a:solidFill>
                    <a:ea typeface="Arial Unicode MS" pitchFamily="34" charset="-128"/>
                    <a:cs typeface="Arial Unicode MS" pitchFamily="34" charset="-128"/>
                  </a:rPr>
                  <a:t>CACHE</a:t>
                </a:r>
              </a:p>
            </p:txBody>
          </p:sp>
          <p:grpSp>
            <p:nvGrpSpPr>
              <p:cNvPr id="16" name="Group 244"/>
              <p:cNvGrpSpPr>
                <a:grpSpLocks/>
              </p:cNvGrpSpPr>
              <p:nvPr/>
            </p:nvGrpSpPr>
            <p:grpSpPr bwMode="auto">
              <a:xfrm>
                <a:off x="884" y="1020"/>
                <a:ext cx="302" cy="255"/>
                <a:chOff x="4350" y="2071"/>
                <a:chExt cx="796" cy="732"/>
              </a:xfrm>
            </p:grpSpPr>
            <p:sp>
              <p:nvSpPr>
                <p:cNvPr id="15457" name="Rectangle 245"/>
                <p:cNvSpPr>
                  <a:spLocks noChangeArrowheads="1"/>
                </p:cNvSpPr>
                <p:nvPr/>
              </p:nvSpPr>
              <p:spPr bwMode="auto">
                <a:xfrm>
                  <a:off x="4350" y="2071"/>
                  <a:ext cx="796" cy="73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endParaRPr lang="en-US" sz="500" b="1">
                    <a:solidFill>
                      <a:srgbClr val="0000CC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5458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68" y="2095"/>
                  <a:ext cx="770" cy="19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L2 CACHE</a:t>
                  </a:r>
                </a:p>
              </p:txBody>
            </p:sp>
            <p:sp>
              <p:nvSpPr>
                <p:cNvPr id="154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4389" y="2311"/>
                  <a:ext cx="339" cy="15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L1I</a:t>
                  </a:r>
                </a:p>
              </p:txBody>
            </p:sp>
            <p:sp>
              <p:nvSpPr>
                <p:cNvPr id="15460" name="Rectangle 248"/>
                <p:cNvSpPr>
                  <a:spLocks noChangeArrowheads="1"/>
                </p:cNvSpPr>
                <p:nvPr/>
              </p:nvSpPr>
              <p:spPr bwMode="auto">
                <a:xfrm>
                  <a:off x="4764" y="2311"/>
                  <a:ext cx="338" cy="15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L1D</a:t>
                  </a:r>
                </a:p>
              </p:txBody>
            </p:sp>
            <p:sp>
              <p:nvSpPr>
                <p:cNvPr id="15461" name="Rectangle 249"/>
                <p:cNvSpPr>
                  <a:spLocks noChangeArrowheads="1"/>
                </p:cNvSpPr>
                <p:nvPr/>
              </p:nvSpPr>
              <p:spPr bwMode="auto">
                <a:xfrm>
                  <a:off x="4389" y="2485"/>
                  <a:ext cx="339" cy="11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ITLB</a:t>
                  </a:r>
                </a:p>
              </p:txBody>
            </p:sp>
            <p:sp>
              <p:nvSpPr>
                <p:cNvPr id="154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4764" y="2485"/>
                  <a:ext cx="338" cy="11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DTLB</a:t>
                  </a:r>
                </a:p>
              </p:txBody>
            </p:sp>
            <p:sp>
              <p:nvSpPr>
                <p:cNvPr id="1546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478" y="2631"/>
                  <a:ext cx="551" cy="14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>
                        <a:alpha val="50000"/>
                      </a:srgbClr>
                    </a:gs>
                    <a:gs pos="100000">
                      <a:srgbClr val="33CCFF"/>
                    </a:gs>
                  </a:gsLst>
                  <a:lin ang="2700000" scaled="1"/>
                </a:gradFill>
                <a:ln w="12700" algn="ctr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3333FF"/>
                      </a:solidFill>
                      <a:ea typeface="Arial Unicode MS" pitchFamily="34" charset="-128"/>
                      <a:cs typeface="Arial Unicode MS" pitchFamily="34" charset="-128"/>
                    </a:rPr>
                    <a:t>2D DMA</a:t>
                  </a:r>
                </a:p>
              </p:txBody>
            </p:sp>
          </p:grpSp>
          <p:sp>
            <p:nvSpPr>
              <p:cNvPr id="15436" name="AutoShape 252"/>
              <p:cNvSpPr>
                <a:spLocks noChangeArrowheads="1"/>
              </p:cNvSpPr>
              <p:nvPr/>
            </p:nvSpPr>
            <p:spPr bwMode="auto">
              <a:xfrm>
                <a:off x="697" y="1083"/>
                <a:ext cx="191" cy="64"/>
              </a:xfrm>
              <a:prstGeom prst="leftRightArrow">
                <a:avLst>
                  <a:gd name="adj1" fmla="val 50000"/>
                  <a:gd name="adj2" fmla="val 59688"/>
                </a:avLst>
              </a:prstGeom>
              <a:solidFill>
                <a:schemeClr val="folHlink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37" name="AutoShape 253"/>
              <p:cNvSpPr>
                <a:spLocks noChangeArrowheads="1"/>
              </p:cNvSpPr>
              <p:nvPr/>
            </p:nvSpPr>
            <p:spPr bwMode="auto">
              <a:xfrm rot="2700000">
                <a:off x="463" y="1313"/>
                <a:ext cx="176" cy="69"/>
              </a:xfrm>
              <a:prstGeom prst="leftRightArrow">
                <a:avLst>
                  <a:gd name="adj1" fmla="val 50000"/>
                  <a:gd name="adj2" fmla="val 51014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38" name="AutoShape 254"/>
              <p:cNvSpPr>
                <a:spLocks noChangeArrowheads="1"/>
              </p:cNvSpPr>
              <p:nvPr/>
            </p:nvSpPr>
            <p:spPr bwMode="auto">
              <a:xfrm rot="18900000" flipH="1">
                <a:off x="924" y="1313"/>
                <a:ext cx="176" cy="70"/>
              </a:xfrm>
              <a:prstGeom prst="leftRightArrow">
                <a:avLst>
                  <a:gd name="adj1" fmla="val 50000"/>
                  <a:gd name="adj2" fmla="val 50286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39" name="Line 255"/>
              <p:cNvSpPr>
                <a:spLocks noChangeShapeType="1"/>
              </p:cNvSpPr>
              <p:nvPr/>
            </p:nvSpPr>
            <p:spPr bwMode="auto">
              <a:xfrm rot="10800000" flipV="1">
                <a:off x="300" y="1481"/>
                <a:ext cx="971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40" name="Line 256"/>
              <p:cNvSpPr>
                <a:spLocks noChangeShapeType="1"/>
              </p:cNvSpPr>
              <p:nvPr/>
            </p:nvSpPr>
            <p:spPr bwMode="auto">
              <a:xfrm rot="10800000" flipV="1">
                <a:off x="300" y="1511"/>
                <a:ext cx="97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41" name="Line 257"/>
              <p:cNvSpPr>
                <a:spLocks noChangeShapeType="1"/>
              </p:cNvSpPr>
              <p:nvPr/>
            </p:nvSpPr>
            <p:spPr bwMode="auto">
              <a:xfrm rot="10800000" flipV="1">
                <a:off x="300" y="1541"/>
                <a:ext cx="97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42" name="Line 258"/>
              <p:cNvSpPr>
                <a:spLocks noChangeShapeType="1"/>
              </p:cNvSpPr>
              <p:nvPr/>
            </p:nvSpPr>
            <p:spPr bwMode="auto">
              <a:xfrm rot="10800000" flipV="1">
                <a:off x="300" y="1571"/>
                <a:ext cx="9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43" name="Line 259"/>
              <p:cNvSpPr>
                <a:spLocks noChangeShapeType="1"/>
              </p:cNvSpPr>
              <p:nvPr/>
            </p:nvSpPr>
            <p:spPr bwMode="auto">
              <a:xfrm rot="10800000" flipV="1">
                <a:off x="300" y="1601"/>
                <a:ext cx="971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15444" name="Oval 260"/>
              <p:cNvSpPr>
                <a:spLocks noChangeArrowheads="1"/>
              </p:cNvSpPr>
              <p:nvPr/>
            </p:nvSpPr>
            <p:spPr bwMode="auto">
              <a:xfrm>
                <a:off x="718" y="1469"/>
                <a:ext cx="28" cy="26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45" name="Oval 261"/>
              <p:cNvSpPr>
                <a:spLocks noChangeArrowheads="1"/>
              </p:cNvSpPr>
              <p:nvPr/>
            </p:nvSpPr>
            <p:spPr bwMode="auto">
              <a:xfrm>
                <a:off x="749" y="1495"/>
                <a:ext cx="28" cy="25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46" name="Oval 262"/>
              <p:cNvSpPr>
                <a:spLocks noChangeArrowheads="1"/>
              </p:cNvSpPr>
              <p:nvPr/>
            </p:nvSpPr>
            <p:spPr bwMode="auto">
              <a:xfrm>
                <a:off x="780" y="1526"/>
                <a:ext cx="28" cy="2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47" name="Oval 263"/>
              <p:cNvSpPr>
                <a:spLocks noChangeArrowheads="1"/>
              </p:cNvSpPr>
              <p:nvPr/>
            </p:nvSpPr>
            <p:spPr bwMode="auto">
              <a:xfrm>
                <a:off x="813" y="1557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sp>
            <p:nvSpPr>
              <p:cNvPr id="15448" name="Oval 264"/>
              <p:cNvSpPr>
                <a:spLocks noChangeArrowheads="1"/>
              </p:cNvSpPr>
              <p:nvPr/>
            </p:nvSpPr>
            <p:spPr bwMode="auto">
              <a:xfrm>
                <a:off x="843" y="1590"/>
                <a:ext cx="27" cy="25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CA"/>
              </a:p>
            </p:txBody>
          </p:sp>
          <p:grpSp>
            <p:nvGrpSpPr>
              <p:cNvPr id="17" name="Group 265"/>
              <p:cNvGrpSpPr>
                <a:grpSpLocks/>
              </p:cNvGrpSpPr>
              <p:nvPr/>
            </p:nvGrpSpPr>
            <p:grpSpPr bwMode="auto">
              <a:xfrm>
                <a:off x="628" y="1391"/>
                <a:ext cx="312" cy="268"/>
                <a:chOff x="3504" y="2928"/>
                <a:chExt cx="1032" cy="960"/>
              </a:xfrm>
            </p:grpSpPr>
            <p:sp>
              <p:nvSpPr>
                <p:cNvPr id="15451" name="Rectangle 266"/>
                <p:cNvSpPr>
                  <a:spLocks noChangeArrowheads="1"/>
                </p:cNvSpPr>
                <p:nvPr/>
              </p:nvSpPr>
              <p:spPr bwMode="auto">
                <a:xfrm>
                  <a:off x="3504" y="2928"/>
                  <a:ext cx="1032" cy="96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None/>
                  </a:pPr>
                  <a:endParaRPr lang="en-US" sz="500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5452" name="Rectangle 267"/>
                <p:cNvSpPr>
                  <a:spLocks noChangeArrowheads="1"/>
                </p:cNvSpPr>
                <p:nvPr/>
              </p:nvSpPr>
              <p:spPr bwMode="auto">
                <a:xfrm rot="5400000">
                  <a:off x="3938" y="3438"/>
                  <a:ext cx="180" cy="59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CC0000"/>
                      </a:solidFill>
                      <a:ea typeface="Arial Unicode MS" pitchFamily="34" charset="-128"/>
                      <a:cs typeface="Arial Unicode MS" pitchFamily="34" charset="-128"/>
                    </a:rPr>
                    <a:t>STN</a:t>
                  </a:r>
                </a:p>
              </p:txBody>
            </p:sp>
            <p:sp>
              <p:nvSpPr>
                <p:cNvPr id="15453" name="Rectangle 268"/>
                <p:cNvSpPr>
                  <a:spLocks noChangeArrowheads="1"/>
                </p:cNvSpPr>
                <p:nvPr/>
              </p:nvSpPr>
              <p:spPr bwMode="auto">
                <a:xfrm rot="5400000">
                  <a:off x="3657" y="2937"/>
                  <a:ext cx="242" cy="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CC0000"/>
                      </a:solidFill>
                      <a:ea typeface="Arial Unicode MS" pitchFamily="34" charset="-128"/>
                      <a:cs typeface="Arial Unicode MS" pitchFamily="34" charset="-128"/>
                    </a:rPr>
                    <a:t>MDN</a:t>
                  </a:r>
                </a:p>
              </p:txBody>
            </p:sp>
            <p:sp>
              <p:nvSpPr>
                <p:cNvPr id="15454" name="Rectangle 269"/>
                <p:cNvSpPr>
                  <a:spLocks noChangeArrowheads="1"/>
                </p:cNvSpPr>
                <p:nvPr/>
              </p:nvSpPr>
              <p:spPr bwMode="auto">
                <a:xfrm rot="5400000">
                  <a:off x="4133" y="2937"/>
                  <a:ext cx="242" cy="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CC0000"/>
                      </a:solidFill>
                      <a:ea typeface="Arial Unicode MS" pitchFamily="34" charset="-128"/>
                      <a:cs typeface="Arial Unicode MS" pitchFamily="34" charset="-128"/>
                    </a:rPr>
                    <a:t>TDN</a:t>
                  </a:r>
                </a:p>
              </p:txBody>
            </p:sp>
            <p:sp>
              <p:nvSpPr>
                <p:cNvPr id="15455" name="Rectangle 270"/>
                <p:cNvSpPr>
                  <a:spLocks noChangeArrowheads="1"/>
                </p:cNvSpPr>
                <p:nvPr/>
              </p:nvSpPr>
              <p:spPr bwMode="auto">
                <a:xfrm rot="5400000">
                  <a:off x="3653" y="3257"/>
                  <a:ext cx="242" cy="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CC0000"/>
                      </a:solidFill>
                      <a:ea typeface="Arial Unicode MS" pitchFamily="34" charset="-128"/>
                      <a:cs typeface="Arial Unicode MS" pitchFamily="34" charset="-128"/>
                    </a:rPr>
                    <a:t>UDN</a:t>
                  </a:r>
                </a:p>
              </p:txBody>
            </p:sp>
            <p:sp>
              <p:nvSpPr>
                <p:cNvPr id="15456" name="Rectangle 271"/>
                <p:cNvSpPr>
                  <a:spLocks noChangeArrowheads="1"/>
                </p:cNvSpPr>
                <p:nvPr/>
              </p:nvSpPr>
              <p:spPr bwMode="auto">
                <a:xfrm rot="5400000">
                  <a:off x="4129" y="3257"/>
                  <a:ext cx="242" cy="39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66"/>
                    </a:gs>
                  </a:gsLst>
                  <a:lin ang="2700000" scaled="1"/>
                </a:gradFill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>
                    <a:buNone/>
                  </a:pPr>
                  <a:r>
                    <a:rPr lang="en-US" sz="500" b="1">
                      <a:solidFill>
                        <a:srgbClr val="CC0000"/>
                      </a:solidFill>
                      <a:ea typeface="Arial Unicode MS" pitchFamily="34" charset="-128"/>
                      <a:cs typeface="Arial Unicode MS" pitchFamily="34" charset="-128"/>
                    </a:rPr>
                    <a:t>IDN</a:t>
                  </a:r>
                </a:p>
              </p:txBody>
            </p:sp>
          </p:grpSp>
          <p:sp>
            <p:nvSpPr>
              <p:cNvPr id="15450" name="Text Box 272"/>
              <p:cNvSpPr txBox="1">
                <a:spLocks noChangeArrowheads="1"/>
              </p:cNvSpPr>
              <p:nvPr/>
            </p:nvSpPr>
            <p:spPr bwMode="auto">
              <a:xfrm>
                <a:off x="345" y="1576"/>
                <a:ext cx="33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900" b="1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SWITCH</a:t>
                </a:r>
              </a:p>
            </p:txBody>
          </p:sp>
        </p:grpSp>
      </p:grpSp>
      <p:pic>
        <p:nvPicPr>
          <p:cNvPr id="15367" name="Picture 7" descr="Untitled-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763" y="6356350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fld id="{E23DA914-88AB-4E1F-870E-BA338E5D4E40}" type="slidenum">
              <a:rPr lang="en-US" sz="900">
                <a:solidFill>
                  <a:schemeClr val="tx1"/>
                </a:solidFill>
              </a:rPr>
              <a:pPr eaLnBrk="0" hangingPunct="0">
                <a:buNone/>
              </a:pPr>
              <a:t>40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B924FB-C1CC-4B05-B2A4-BA1F1EC3970C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3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Competition: ASSP w/HW Accelerators</a:t>
            </a:r>
          </a:p>
        </p:txBody>
      </p:sp>
      <p:pic>
        <p:nvPicPr>
          <p:cNvPr id="413700" name="Picture 3" descr="CN68XX_blockdi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913" y="1237475"/>
            <a:ext cx="6864527" cy="510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01" name="Text Box 4"/>
          <p:cNvSpPr txBox="1">
            <a:spLocks noChangeArrowheads="1"/>
          </p:cNvSpPr>
          <p:nvPr/>
        </p:nvSpPr>
        <p:spPr bwMode="auto">
          <a:xfrm>
            <a:off x="364148" y="2505685"/>
            <a:ext cx="1608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000000"/>
                </a:solidFill>
              </a:rPr>
              <a:t>85 application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000000"/>
                </a:solidFill>
              </a:rPr>
              <a:t>accelerators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741" y="796835"/>
            <a:ext cx="45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Ex. Cavium – Octeon CN68XX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770" y="4572000"/>
            <a:ext cx="2074985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65 nm in Q4 2010</a:t>
            </a:r>
          </a:p>
          <a:p>
            <a:pPr algn="ctr">
              <a:buNone/>
            </a:pPr>
            <a:r>
              <a:rPr lang="en-US" sz="1600" dirty="0" smtClean="0"/>
              <a:t>2 process generations behind FPGAs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AE04A-770B-4883-BBE4-3314BA11633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“Bespoke” ASSPs in FPGAs</a:t>
            </a:r>
            <a:endParaRPr lang="en-US" dirty="0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8" y="1158285"/>
            <a:ext cx="4733925" cy="4679950"/>
          </a:xfrm>
        </p:spPr>
        <p:txBody>
          <a:bodyPr/>
          <a:lstStyle/>
          <a:p>
            <a:pPr>
              <a:buNone/>
            </a:pPr>
            <a:endParaRPr lang="en-CA" sz="1400" dirty="0" smtClean="0"/>
          </a:p>
          <a:p>
            <a:r>
              <a:rPr lang="en-CA" sz="2400" dirty="0" smtClean="0"/>
              <a:t>Connect IP with SoPC Builder</a:t>
            </a:r>
          </a:p>
          <a:p>
            <a:pPr lvl="1"/>
            <a:r>
              <a:rPr lang="en-CA" dirty="0" smtClean="0"/>
              <a:t>Integrates system &amp; builds software headers</a:t>
            </a:r>
          </a:p>
          <a:p>
            <a:pPr lvl="1"/>
            <a:endParaRPr lang="en-CA" sz="1200" dirty="0" smtClean="0"/>
          </a:p>
          <a:p>
            <a:r>
              <a:rPr lang="en-CA" sz="2400" dirty="0" smtClean="0"/>
              <a:t>Next generation: general </a:t>
            </a:r>
            <a:r>
              <a:rPr lang="en-CA" sz="2400" b="1" dirty="0" smtClean="0">
                <a:solidFill>
                  <a:schemeClr val="tx2"/>
                </a:solidFill>
              </a:rPr>
              <a:t>Network-on-a-Chip</a:t>
            </a:r>
            <a:endParaRPr lang="en-CA" sz="2400" dirty="0"/>
          </a:p>
          <a:p>
            <a:pPr lvl="1"/>
            <a:r>
              <a:rPr lang="en-CA" dirty="0" smtClean="0"/>
              <a:t>Topology, latency: selectable</a:t>
            </a:r>
          </a:p>
          <a:p>
            <a:pPr lvl="1"/>
            <a:r>
              <a:rPr lang="en-CA" dirty="0" smtClean="0"/>
              <a:t>Scalable enough to form heart-of-the-system</a:t>
            </a:r>
          </a:p>
        </p:txBody>
      </p:sp>
      <p:sp>
        <p:nvSpPr>
          <p:cNvPr id="330754" name="Line 2"/>
          <p:cNvSpPr>
            <a:spLocks noChangeShapeType="1"/>
          </p:cNvSpPr>
          <p:nvPr/>
        </p:nvSpPr>
        <p:spPr bwMode="auto">
          <a:xfrm>
            <a:off x="5810646" y="4836227"/>
            <a:ext cx="0" cy="66315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6348484" y="4832746"/>
            <a:ext cx="0" cy="5952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5549559" y="5166936"/>
            <a:ext cx="1039124" cy="89639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buNone/>
            </a:pPr>
            <a:r>
              <a:rPr lang="en-US" sz="1800" b="1">
                <a:solidFill>
                  <a:schemeClr val="bg1"/>
                </a:solidFill>
              </a:rPr>
              <a:t>DDR3</a:t>
            </a:r>
            <a:endParaRPr lang="en-US" sz="1800"/>
          </a:p>
        </p:txBody>
      </p:sp>
      <p:sp>
        <p:nvSpPr>
          <p:cNvPr id="330782" name="Line 30"/>
          <p:cNvSpPr>
            <a:spLocks noChangeShapeType="1"/>
          </p:cNvSpPr>
          <p:nvPr/>
        </p:nvSpPr>
        <p:spPr bwMode="auto">
          <a:xfrm>
            <a:off x="8038582" y="4846670"/>
            <a:ext cx="0" cy="66315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83" name="Line 31"/>
          <p:cNvSpPr>
            <a:spLocks noChangeShapeType="1"/>
          </p:cNvSpPr>
          <p:nvPr/>
        </p:nvSpPr>
        <p:spPr bwMode="auto">
          <a:xfrm>
            <a:off x="8576420" y="4843189"/>
            <a:ext cx="0" cy="5952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84" name="Rectangle 32"/>
          <p:cNvSpPr>
            <a:spLocks noChangeArrowheads="1"/>
          </p:cNvSpPr>
          <p:nvPr/>
        </p:nvSpPr>
        <p:spPr bwMode="auto">
          <a:xfrm>
            <a:off x="7777495" y="5177380"/>
            <a:ext cx="1039124" cy="89639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Accel</a:t>
            </a:r>
            <a:endParaRPr lang="en-US" sz="1800" dirty="0"/>
          </a:p>
        </p:txBody>
      </p:sp>
      <p:sp>
        <p:nvSpPr>
          <p:cNvPr id="330787" name="Line 35"/>
          <p:cNvSpPr>
            <a:spLocks noChangeShapeType="1"/>
          </p:cNvSpPr>
          <p:nvPr/>
        </p:nvSpPr>
        <p:spPr bwMode="auto">
          <a:xfrm>
            <a:off x="5821089" y="1504767"/>
            <a:ext cx="0" cy="66315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88" name="Line 36"/>
          <p:cNvSpPr>
            <a:spLocks noChangeShapeType="1"/>
          </p:cNvSpPr>
          <p:nvPr/>
        </p:nvSpPr>
        <p:spPr bwMode="auto">
          <a:xfrm>
            <a:off x="6358927" y="1576130"/>
            <a:ext cx="0" cy="5952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77" name="Rectangle 25"/>
          <p:cNvSpPr>
            <a:spLocks noChangeArrowheads="1"/>
          </p:cNvSpPr>
          <p:nvPr/>
        </p:nvSpPr>
        <p:spPr bwMode="auto">
          <a:xfrm>
            <a:off x="5490380" y="832259"/>
            <a:ext cx="1174889" cy="9544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sz="4000"/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5443350" y="968569"/>
            <a:ext cx="1244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Processor </a:t>
            </a:r>
            <a:r>
              <a:rPr lang="en-US" sz="1600" b="1" dirty="0" smtClean="0">
                <a:solidFill>
                  <a:schemeClr val="bg1"/>
                </a:solidFill>
              </a:rPr>
              <a:t> (Master)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0794" name="Line 42"/>
          <p:cNvSpPr>
            <a:spLocks noChangeShapeType="1"/>
          </p:cNvSpPr>
          <p:nvPr/>
        </p:nvSpPr>
        <p:spPr bwMode="auto">
          <a:xfrm>
            <a:off x="8002030" y="1459512"/>
            <a:ext cx="0" cy="66315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8539867" y="1530875"/>
            <a:ext cx="0" cy="5952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445125" y="1868546"/>
            <a:ext cx="3463744" cy="3200918"/>
            <a:chOff x="3430" y="1410"/>
            <a:chExt cx="1990" cy="1839"/>
          </a:xfrm>
        </p:grpSpPr>
        <p:sp>
          <p:nvSpPr>
            <p:cNvPr id="330774" name="Rectangle 22"/>
            <p:cNvSpPr>
              <a:spLocks noChangeArrowheads="1"/>
            </p:cNvSpPr>
            <p:nvPr/>
          </p:nvSpPr>
          <p:spPr bwMode="auto">
            <a:xfrm>
              <a:off x="3430" y="3152"/>
              <a:ext cx="710" cy="91"/>
            </a:xfrm>
            <a:prstGeom prst="rect">
              <a:avLst/>
            </a:prstGeom>
            <a:solidFill>
              <a:srgbClr val="FFFF99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CA" sz="1800" i="1">
                  <a:solidFill>
                    <a:srgbClr val="FF6600"/>
                  </a:solidFill>
                </a:rPr>
                <a:t>Interface</a:t>
              </a:r>
              <a:endParaRPr lang="en-US" sz="1800" i="1">
                <a:solidFill>
                  <a:srgbClr val="FF6600"/>
                </a:solidFill>
              </a:endParaRPr>
            </a:p>
          </p:txBody>
        </p:sp>
        <p:sp>
          <p:nvSpPr>
            <p:cNvPr id="330785" name="Rectangle 33"/>
            <p:cNvSpPr>
              <a:spLocks noChangeArrowheads="1"/>
            </p:cNvSpPr>
            <p:nvPr/>
          </p:nvSpPr>
          <p:spPr bwMode="auto">
            <a:xfrm>
              <a:off x="4710" y="3158"/>
              <a:ext cx="710" cy="91"/>
            </a:xfrm>
            <a:prstGeom prst="rect">
              <a:avLst/>
            </a:prstGeom>
            <a:solidFill>
              <a:srgbClr val="FFFF99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CA" sz="1800" i="1">
                  <a:solidFill>
                    <a:srgbClr val="FF6600"/>
                  </a:solidFill>
                </a:rPr>
                <a:t>Interface</a:t>
              </a:r>
              <a:endParaRPr lang="en-US" sz="1800" i="1">
                <a:solidFill>
                  <a:srgbClr val="FF6600"/>
                </a:solidFill>
              </a:endParaRPr>
            </a:p>
          </p:txBody>
        </p:sp>
        <p:sp>
          <p:nvSpPr>
            <p:cNvPr id="330790" name="Rectangle 38"/>
            <p:cNvSpPr>
              <a:spLocks noChangeArrowheads="1"/>
            </p:cNvSpPr>
            <p:nvPr/>
          </p:nvSpPr>
          <p:spPr bwMode="auto">
            <a:xfrm>
              <a:off x="3436" y="1436"/>
              <a:ext cx="710" cy="91"/>
            </a:xfrm>
            <a:prstGeom prst="rect">
              <a:avLst/>
            </a:prstGeom>
            <a:solidFill>
              <a:srgbClr val="FFFF99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CA" sz="1800" i="1">
                  <a:solidFill>
                    <a:srgbClr val="FF6600"/>
                  </a:solidFill>
                </a:rPr>
                <a:t>Interface</a:t>
              </a:r>
              <a:endParaRPr lang="en-US" sz="1800" i="1">
                <a:solidFill>
                  <a:srgbClr val="FF6600"/>
                </a:solidFill>
              </a:endParaRPr>
            </a:p>
          </p:txBody>
        </p:sp>
        <p:sp>
          <p:nvSpPr>
            <p:cNvPr id="330796" name="Rectangle 44"/>
            <p:cNvSpPr>
              <a:spLocks noChangeArrowheads="1"/>
            </p:cNvSpPr>
            <p:nvPr/>
          </p:nvSpPr>
          <p:spPr bwMode="auto">
            <a:xfrm>
              <a:off x="4689" y="1410"/>
              <a:ext cx="710" cy="91"/>
            </a:xfrm>
            <a:prstGeom prst="rect">
              <a:avLst/>
            </a:prstGeom>
            <a:solidFill>
              <a:srgbClr val="FFFF99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CA" sz="1800" i="1" dirty="0">
                  <a:solidFill>
                    <a:srgbClr val="FF6600"/>
                  </a:solidFill>
                </a:rPr>
                <a:t>Interface</a:t>
              </a:r>
              <a:endParaRPr lang="en-US" sz="1800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330779" name="Rectangle 27"/>
          <p:cNvSpPr>
            <a:spLocks noChangeArrowheads="1"/>
          </p:cNvSpPr>
          <p:nvPr/>
        </p:nvSpPr>
        <p:spPr bwMode="auto">
          <a:xfrm>
            <a:off x="7648693" y="832258"/>
            <a:ext cx="1174889" cy="93707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lang="en-US" sz="1600" b="1"/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7653915" y="951163"/>
            <a:ext cx="11418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PCI Express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(Master)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0805" name="Line 53"/>
          <p:cNvSpPr>
            <a:spLocks noChangeShapeType="1"/>
          </p:cNvSpPr>
          <p:nvPr/>
        </p:nvSpPr>
        <p:spPr bwMode="auto">
          <a:xfrm>
            <a:off x="8292705" y="2644843"/>
            <a:ext cx="0" cy="1662249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804" name="Line 52"/>
          <p:cNvSpPr>
            <a:spLocks noChangeShapeType="1"/>
          </p:cNvSpPr>
          <p:nvPr/>
        </p:nvSpPr>
        <p:spPr bwMode="auto">
          <a:xfrm>
            <a:off x="6056067" y="2709245"/>
            <a:ext cx="0" cy="1662248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sz="2400"/>
          </a:p>
        </p:txBody>
      </p:sp>
      <p:sp>
        <p:nvSpPr>
          <p:cNvPr id="330799" name="Rectangle 47"/>
          <p:cNvSpPr>
            <a:spLocks noChangeArrowheads="1"/>
          </p:cNvSpPr>
          <p:nvPr/>
        </p:nvSpPr>
        <p:spPr bwMode="auto">
          <a:xfrm>
            <a:off x="5601777" y="4251394"/>
            <a:ext cx="946873" cy="57439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CA" sz="1600"/>
              <a:t>Network</a:t>
            </a:r>
            <a:br>
              <a:rPr lang="en-CA" sz="1600"/>
            </a:br>
            <a:r>
              <a:rPr lang="en-CA" sz="1600"/>
              <a:t>Interface</a:t>
            </a:r>
            <a:endParaRPr lang="en-US" sz="1600"/>
          </a:p>
        </p:txBody>
      </p:sp>
      <p:sp>
        <p:nvSpPr>
          <p:cNvPr id="330800" name="Rectangle 48"/>
          <p:cNvSpPr>
            <a:spLocks noChangeArrowheads="1"/>
          </p:cNvSpPr>
          <p:nvPr/>
        </p:nvSpPr>
        <p:spPr bwMode="auto">
          <a:xfrm>
            <a:off x="7810567" y="4261837"/>
            <a:ext cx="946873" cy="57439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CA" sz="1600"/>
              <a:t>Network</a:t>
            </a:r>
            <a:br>
              <a:rPr lang="en-CA" sz="1600"/>
            </a:br>
            <a:r>
              <a:rPr lang="en-CA" sz="1600"/>
              <a:t>Interface</a:t>
            </a:r>
            <a:endParaRPr lang="en-US" sz="1600"/>
          </a:p>
        </p:txBody>
      </p:sp>
      <p:sp>
        <p:nvSpPr>
          <p:cNvPr id="330801" name="Rectangle 49"/>
          <p:cNvSpPr>
            <a:spLocks noChangeArrowheads="1"/>
          </p:cNvSpPr>
          <p:nvPr/>
        </p:nvSpPr>
        <p:spPr bwMode="auto">
          <a:xfrm>
            <a:off x="5600037" y="2162704"/>
            <a:ext cx="946873" cy="57439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CA" sz="1600"/>
              <a:t>Network</a:t>
            </a:r>
            <a:br>
              <a:rPr lang="en-CA" sz="1600"/>
            </a:br>
            <a:r>
              <a:rPr lang="en-CA" sz="1600"/>
              <a:t>Interface</a:t>
            </a:r>
            <a:endParaRPr lang="en-US" sz="1600"/>
          </a:p>
        </p:txBody>
      </p:sp>
      <p:sp>
        <p:nvSpPr>
          <p:cNvPr id="330802" name="Rectangle 50"/>
          <p:cNvSpPr>
            <a:spLocks noChangeArrowheads="1"/>
          </p:cNvSpPr>
          <p:nvPr/>
        </p:nvSpPr>
        <p:spPr bwMode="auto">
          <a:xfrm>
            <a:off x="7780976" y="2124411"/>
            <a:ext cx="946873" cy="57439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CA" sz="1600"/>
              <a:t>Network</a:t>
            </a:r>
            <a:br>
              <a:rPr lang="en-CA" sz="1600"/>
            </a:br>
            <a:r>
              <a:rPr lang="en-CA" sz="1600"/>
              <a:t>Interface</a:t>
            </a:r>
            <a:endParaRPr lang="en-US" sz="1600"/>
          </a:p>
        </p:txBody>
      </p:sp>
      <p:sp>
        <p:nvSpPr>
          <p:cNvPr id="330803" name="Rectangle 51"/>
          <p:cNvSpPr>
            <a:spLocks noChangeArrowheads="1"/>
          </p:cNvSpPr>
          <p:nvPr/>
        </p:nvSpPr>
        <p:spPr bwMode="auto">
          <a:xfrm>
            <a:off x="5546078" y="2876340"/>
            <a:ext cx="3258356" cy="112441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CA" sz="2400" b="1"/>
              <a:t>Interconnect Network</a:t>
            </a:r>
            <a:br>
              <a:rPr lang="en-CA" sz="2400" b="1"/>
            </a:br>
            <a:r>
              <a:rPr lang="en-CA" sz="1600"/>
              <a:t>Internal pipelining, arbitrary</a:t>
            </a:r>
            <a:br>
              <a:rPr lang="en-CA" sz="1600"/>
            </a:br>
            <a:r>
              <a:rPr lang="en-CA" sz="1600"/>
              <a:t>topology, customizable arbitration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results in some problem domains (e.g. DSP kernels)</a:t>
            </a:r>
          </a:p>
          <a:p>
            <a:r>
              <a:rPr lang="en-US" dirty="0" smtClean="0"/>
              <a:t>Often difficult to scale to large programs</a:t>
            </a:r>
          </a:p>
          <a:p>
            <a:r>
              <a:rPr lang="en-US" dirty="0" smtClean="0"/>
              <a:t>Debugging and timing closure difficult</a:t>
            </a:r>
          </a:p>
          <a:p>
            <a:pPr marL="547688" lvl="1" indent="-273050">
              <a:buClr>
                <a:schemeClr val="accent6"/>
              </a:buClr>
              <a:defRPr/>
            </a:pPr>
            <a:r>
              <a:rPr lang="en-C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Unclear how the code relates to the synthesized solution</a:t>
            </a:r>
          </a:p>
          <a:p>
            <a:pPr marL="547688" lvl="1" indent="-273050">
              <a:buClr>
                <a:schemeClr val="accent6"/>
              </a:buClr>
              <a:defRPr/>
            </a:pPr>
            <a:r>
              <a:rPr lang="en-CA" sz="2400" dirty="0" smtClean="0">
                <a:latin typeface="Calibri" pitchFamily="34" charset="0"/>
                <a:cs typeface="Calibri" pitchFamily="34" charset="0"/>
              </a:rPr>
              <a:t>How to change the ‘C’ code to make hardware run faster?</a:t>
            </a:r>
          </a:p>
          <a:p>
            <a:pPr marL="547688" lvl="1" indent="-273050">
              <a:buClr>
                <a:schemeClr val="accent6"/>
              </a:buClr>
              <a:defRPr/>
            </a:pPr>
            <a:r>
              <a:rPr lang="en-CA" sz="2400" dirty="0" smtClean="0">
                <a:latin typeface="Calibri" pitchFamily="34" charset="0"/>
                <a:cs typeface="Calibri" pitchFamily="34" charset="0"/>
              </a:rPr>
              <a:t>Few tools to drive profiling data back to the high-level code</a:t>
            </a:r>
          </a:p>
          <a:p>
            <a:pPr marL="547688" lvl="1" indent="-273050">
              <a:buClr>
                <a:schemeClr val="accent6"/>
              </a:buClr>
              <a:defRPr/>
            </a:pPr>
            <a:r>
              <a:rPr lang="en-CA" sz="2400" dirty="0" smtClean="0">
                <a:latin typeface="Calibri" pitchFamily="34" charset="0"/>
                <a:cs typeface="Calibri" pitchFamily="34" charset="0"/>
              </a:rPr>
              <a:t>Few tools to debug HW in a software-centric environment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OpenCL: </a:t>
            </a:r>
            <a:r>
              <a:rPr lang="en-US" i="1" dirty="0" smtClean="0"/>
              <a:t>Explicitly Parallel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en-US" dirty="0" smtClean="0"/>
              <a:t>The</a:t>
            </a:r>
            <a:r>
              <a:rPr lang="en-US" dirty="0" smtClean="0">
                <a:cs typeface="Calibri" pitchFamily="34" charset="0"/>
              </a:rPr>
              <a:t> OpenCL programming model allows us to: 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Define Kernels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Calibri" pitchFamily="34" charset="0"/>
              </a:rPr>
              <a:t>Data-parallel computational units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 can hardware accelerate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Calibri" pitchFamily="34" charset="0"/>
                <a:sym typeface="Wingdings" pitchFamily="2" charset="2"/>
              </a:rPr>
              <a:t>Including communication mechanism to kernels</a:t>
            </a:r>
            <a:endParaRPr lang="en-US" sz="2000" dirty="0" smtClean="0">
              <a:cs typeface="Calibri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Describe parallelism within &amp; between kernels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Manage Entire Systems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Calibri" pitchFamily="34" charset="0"/>
              </a:rPr>
              <a:t>Framework for mix of HW-accelerated and software tasks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Still C</a:t>
            </a:r>
          </a:p>
          <a:p>
            <a:r>
              <a:rPr lang="en-US" dirty="0" smtClean="0"/>
              <a:t>Multi-target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2" name="Picture 22" descr="4158993605_972ebb75e4_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549" y="4306283"/>
            <a:ext cx="2356525" cy="16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 descr="Intel_Core_2_D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8903" y="4325259"/>
            <a:ext cx="1350822" cy="167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03238" y="1339850"/>
            <a:ext cx="8331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Aft>
                <a:spcPct val="0"/>
              </a:spcAft>
              <a:buSzPct val="90000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7224176" y="4623346"/>
            <a:ext cx="1214437" cy="1199644"/>
            <a:chOff x="291" y="190"/>
            <a:chExt cx="1152" cy="1152"/>
          </a:xfrm>
        </p:grpSpPr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291" y="190"/>
              <a:ext cx="1152" cy="1152"/>
              <a:chOff x="516" y="823"/>
              <a:chExt cx="610" cy="610"/>
            </a:xfrm>
          </p:grpSpPr>
          <p:sp>
            <p:nvSpPr>
              <p:cNvPr id="25" name="AutoShape 49"/>
              <p:cNvSpPr>
                <a:spLocks noChangeArrowheads="1"/>
              </p:cNvSpPr>
              <p:nvPr/>
            </p:nvSpPr>
            <p:spPr bwMode="auto">
              <a:xfrm>
                <a:off x="516" y="823"/>
                <a:ext cx="610" cy="610"/>
              </a:xfrm>
              <a:prstGeom prst="bevel">
                <a:avLst>
                  <a:gd name="adj" fmla="val 3009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DDDDDD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pic>
            <p:nvPicPr>
              <p:cNvPr id="26" name="Picture 50" descr="Untitled-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0" y="923"/>
                <a:ext cx="4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51" descr="StratixV_pm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" y="708"/>
              <a:ext cx="87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5896" y="1239022"/>
            <a:ext cx="4411662" cy="2046941"/>
            <a:chOff x="195896" y="1239022"/>
            <a:chExt cx="4411662" cy="204694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195896" y="1239022"/>
              <a:ext cx="4411662" cy="193525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CA" sz="140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75283" y="1346971"/>
              <a:ext cx="401955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__kernel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void sum { … }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latin typeface="Consolas" pitchFamily="49" charset="0"/>
                <a:ea typeface="MS PGothic" pitchFamily="34" charset="-128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__kernel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void transpose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{…}</a:t>
              </a:r>
              <a:endParaRPr lang="en-US" dirty="0">
                <a:solidFill>
                  <a:schemeClr val="tx1"/>
                </a:solidFill>
                <a:latin typeface="Consolas" pitchFamily="49" charset="0"/>
                <a:ea typeface="MS PGothic" pitchFamily="34" charset="-128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tx1"/>
                </a:solidFill>
                <a:latin typeface="Consolas" pitchFamily="49" charset="0"/>
                <a:ea typeface="MS PGothic" pitchFamily="34" charset="-128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float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 cross_product { … }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latin typeface="Consolas" pitchFamily="49" charset="0"/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7170" y="3357886"/>
            <a:ext cx="4916533" cy="2768596"/>
            <a:chOff x="4710793" y="1147037"/>
            <a:chExt cx="4113212" cy="300695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710793" y="1147037"/>
              <a:ext cx="4071938" cy="300695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CA" sz="140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804455" y="1268048"/>
              <a:ext cx="4019550" cy="2554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__kernel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void sum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 (</a:t>
              </a:r>
              <a:r>
                <a:rPr lang="en-US" b="1" dirty="0" smtClean="0">
                  <a:latin typeface="Consolas" pitchFamily="49" charset="0"/>
                  <a:ea typeface="MS PGothic" pitchFamily="34" charset="-128"/>
                </a:rPr>
                <a:t>__</a:t>
              </a: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global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const float *a,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latin typeface="Consolas" pitchFamily="49" charset="0"/>
                  <a:ea typeface="MS PGothic" pitchFamily="34" charset="-128"/>
                </a:rPr>
                <a:t>  __</a:t>
              </a: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global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const float *b,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latin typeface="Consolas" pitchFamily="49" charset="0"/>
                  <a:ea typeface="MS PGothic" pitchFamily="34" charset="-128"/>
                </a:rPr>
                <a:t>  __</a:t>
              </a:r>
              <a:r>
                <a:rPr lang="en-US" b="1" dirty="0">
                  <a:latin typeface="Consolas" pitchFamily="49" charset="0"/>
                  <a:ea typeface="MS PGothic" pitchFamily="34" charset="-128"/>
                </a:rPr>
                <a:t>global</a:t>
              </a:r>
              <a:r>
                <a:rPr lang="en-US" dirty="0">
                  <a:latin typeface="Consolas" pitchFamily="49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float *answer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) </a:t>
              </a:r>
              <a:b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</a:b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{</a:t>
              </a:r>
              <a:endParaRPr lang="en-US" dirty="0">
                <a:solidFill>
                  <a:schemeClr val="tx1"/>
                </a:solidFill>
                <a:latin typeface="Consolas" pitchFamily="49" charset="0"/>
                <a:ea typeface="MS PGothic" pitchFamily="34" charset="-128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   int </a:t>
              </a:r>
              <a:r>
                <a:rPr lang="en-US" b="1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xid </a:t>
              </a:r>
              <a:r>
                <a:rPr lang="en-US" b="1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= </a:t>
              </a:r>
              <a:r>
                <a:rPr lang="en-US" b="1" dirty="0" smtClean="0">
                  <a:latin typeface="Consolas" pitchFamily="49" charset="0"/>
                  <a:ea typeface="MS PGothic" pitchFamily="34" charset="-128"/>
                </a:rPr>
                <a:t>get_global_id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(0);</a:t>
              </a:r>
              <a:endParaRPr lang="en-US" dirty="0">
                <a:solidFill>
                  <a:schemeClr val="tx1"/>
                </a:solidFill>
                <a:latin typeface="Consolas" pitchFamily="49" charset="0"/>
                <a:ea typeface="MS PGothic" pitchFamily="34" charset="-128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   answer[xid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] = a[xid] +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b[xid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];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tx1"/>
                  </a:solidFill>
                  <a:latin typeface="Consolas" pitchFamily="49" charset="0"/>
                  <a:ea typeface="MS PGothic" pitchFamily="34" charset="-128"/>
                </a:rPr>
                <a:t>}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833258" y="3474720"/>
            <a:ext cx="4001180" cy="25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3520" y="1345474"/>
            <a:ext cx="271707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Program:  kernels and functions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Task-level parallelism, overall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4297" y="3627120"/>
            <a:ext cx="27170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Kernels: data-level parallelism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Suitable for HW or parallel SW implementation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Specify memory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05F80-86C3-4B76-8482-C9AF16A5E1AD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Past (1984):  Editing Switches</a:t>
            </a:r>
          </a:p>
        </p:txBody>
      </p:sp>
      <p:pic>
        <p:nvPicPr>
          <p:cNvPr id="449539" name="Picture 3" descr="IMG_113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" y="881880"/>
            <a:ext cx="7924800" cy="5268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E8050-CDE8-4957-9FD8-05CC5ECB9BFD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2197100" y="2362200"/>
            <a:ext cx="4852988" cy="2378075"/>
          </a:xfrm>
          <a:prstGeom prst="rect">
            <a:avLst/>
          </a:prstGeom>
          <a:solidFill>
            <a:srgbClr val="3399FF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32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1587" name="Line 3"/>
          <p:cNvSpPr>
            <a:spLocks noChangeShapeType="1"/>
          </p:cNvSpPr>
          <p:nvPr/>
        </p:nvSpPr>
        <p:spPr bwMode="auto">
          <a:xfrm>
            <a:off x="3429000" y="4449763"/>
            <a:ext cx="0" cy="5334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Present: HDL </a:t>
            </a:r>
            <a:r>
              <a:rPr lang="en-US" dirty="0"/>
              <a:t>Design Flow</a:t>
            </a:r>
          </a:p>
        </p:txBody>
      </p:sp>
      <p:sp>
        <p:nvSpPr>
          <p:cNvPr id="451589" name="AutoShape 5"/>
          <p:cNvSpPr>
            <a:spLocks noChangeArrowheads="1"/>
          </p:cNvSpPr>
          <p:nvPr/>
        </p:nvSpPr>
        <p:spPr bwMode="auto">
          <a:xfrm>
            <a:off x="3429000" y="1143000"/>
            <a:ext cx="1752600" cy="10668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Timing &amp; Other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Constraints</a:t>
            </a:r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2438400" y="2514600"/>
            <a:ext cx="2057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Synthesis</a:t>
            </a:r>
          </a:p>
        </p:txBody>
      </p: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2438400" y="3657600"/>
            <a:ext cx="20574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Placement and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Routing</a:t>
            </a: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5029200" y="2590800"/>
            <a:ext cx="1828800" cy="175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Timing and</a:t>
            </a:r>
            <a:br>
              <a:rPr lang="en-US" sz="1800" b="1">
                <a:solidFill>
                  <a:schemeClr val="bg1"/>
                </a:solidFill>
                <a:cs typeface="Arial" charset="0"/>
              </a:rPr>
            </a:br>
            <a:r>
              <a:rPr lang="en-US" sz="1800" b="1">
                <a:solidFill>
                  <a:schemeClr val="bg1"/>
                </a:solidFill>
                <a:cs typeface="Arial" charset="0"/>
              </a:rPr>
              <a:t>Power Analyzer</a:t>
            </a:r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>
            <a:off x="2590800" y="2209800"/>
            <a:ext cx="0" cy="3048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94" name="Line 10"/>
          <p:cNvSpPr>
            <a:spLocks noChangeShapeType="1"/>
          </p:cNvSpPr>
          <p:nvPr/>
        </p:nvSpPr>
        <p:spPr bwMode="auto">
          <a:xfrm>
            <a:off x="4267200" y="2209800"/>
            <a:ext cx="0" cy="3048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95" name="Line 11"/>
          <p:cNvSpPr>
            <a:spLocks noChangeShapeType="1"/>
          </p:cNvSpPr>
          <p:nvPr/>
        </p:nvSpPr>
        <p:spPr bwMode="auto">
          <a:xfrm>
            <a:off x="3429000" y="3200400"/>
            <a:ext cx="0" cy="4572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96" name="Line 12"/>
          <p:cNvSpPr>
            <a:spLocks noChangeShapeType="1"/>
          </p:cNvSpPr>
          <p:nvPr/>
        </p:nvSpPr>
        <p:spPr bwMode="auto">
          <a:xfrm>
            <a:off x="4495800" y="3962400"/>
            <a:ext cx="5334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97" name="Line 13"/>
          <p:cNvSpPr>
            <a:spLocks noChangeShapeType="1"/>
          </p:cNvSpPr>
          <p:nvPr/>
        </p:nvSpPr>
        <p:spPr bwMode="auto">
          <a:xfrm flipH="1">
            <a:off x="4495800" y="2971800"/>
            <a:ext cx="5334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3975100" y="51816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Timing, Power and Area Optimized Design</a:t>
            </a:r>
            <a:endParaRPr lang="en-US" sz="2400">
              <a:solidFill>
                <a:schemeClr val="tx1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51599" name="Picture 15" descr="quartu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33713"/>
            <a:ext cx="1676400" cy="1228725"/>
          </a:xfrm>
          <a:prstGeom prst="rect">
            <a:avLst/>
          </a:prstGeom>
          <a:noFill/>
        </p:spPr>
      </p:pic>
      <p:pic>
        <p:nvPicPr>
          <p:cNvPr id="451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0" y="841375"/>
            <a:ext cx="1397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1601" name="Text Box 17"/>
          <p:cNvSpPr txBox="1">
            <a:spLocks noChangeArrowheads="1"/>
          </p:cNvSpPr>
          <p:nvPr/>
        </p:nvSpPr>
        <p:spPr bwMode="auto">
          <a:xfrm>
            <a:off x="641350" y="1306513"/>
            <a:ext cx="958850" cy="6429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Verilog,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VHDL</a:t>
            </a:r>
          </a:p>
        </p:txBody>
      </p: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2835056" y="4989105"/>
            <a:ext cx="1214437" cy="1199644"/>
            <a:chOff x="291" y="190"/>
            <a:chExt cx="1152" cy="1152"/>
          </a:xfrm>
        </p:grpSpPr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291" y="190"/>
              <a:ext cx="1152" cy="1152"/>
              <a:chOff x="516" y="823"/>
              <a:chExt cx="610" cy="610"/>
            </a:xfrm>
          </p:grpSpPr>
          <p:sp>
            <p:nvSpPr>
              <p:cNvPr id="26" name="AutoShape 49"/>
              <p:cNvSpPr>
                <a:spLocks noChangeArrowheads="1"/>
              </p:cNvSpPr>
              <p:nvPr/>
            </p:nvSpPr>
            <p:spPr bwMode="auto">
              <a:xfrm>
                <a:off x="516" y="823"/>
                <a:ext cx="610" cy="610"/>
              </a:xfrm>
              <a:prstGeom prst="bevel">
                <a:avLst>
                  <a:gd name="adj" fmla="val 3009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DDDDDD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pic>
            <p:nvPicPr>
              <p:cNvPr id="27" name="Picture 50" descr="Untitled-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0" y="923"/>
                <a:ext cx="4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51" descr="StratixV_pm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" y="708"/>
              <a:ext cx="87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08306" y="6532893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E8050-CDE8-4957-9FD8-05CC5ECB9BF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50679" y="2471060"/>
            <a:ext cx="0" cy="3048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" name="Picture 15" descr="quartus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814" y="3739111"/>
            <a:ext cx="1676400" cy="1228725"/>
          </a:xfrm>
          <a:prstGeom prst="rect">
            <a:avLst/>
          </a:prstGeom>
          <a:noFill/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410" y="1102635"/>
            <a:ext cx="1898469" cy="18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658874" y="653369"/>
            <a:ext cx="10438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OpenCL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5303525" y="2274526"/>
            <a:ext cx="431074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79570" y="1223551"/>
            <a:ext cx="20574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Extract </a:t>
            </a:r>
            <a:br>
              <a:rPr lang="en-US" sz="1800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Communication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801403" y="3339769"/>
            <a:ext cx="400594" cy="86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686702" y="1928958"/>
            <a:ext cx="20574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Kernel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Compilers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839102" y="2081358"/>
            <a:ext cx="20574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Kernel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Compilers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991502" y="2233758"/>
            <a:ext cx="20574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Kernel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Compilers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146078" y="3546573"/>
            <a:ext cx="1752600" cy="10668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HW kernels or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SW kernels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973981" y="1617037"/>
            <a:ext cx="431074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1676408" y="2303437"/>
            <a:ext cx="400594" cy="86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836027" y="2486294"/>
            <a:ext cx="20574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SoPC Builder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901342" y="3646710"/>
            <a:ext cx="1846216" cy="1066800"/>
          </a:xfrm>
          <a:prstGeom prst="can">
            <a:avLst>
              <a:gd name="adj" fmla="val 25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Communication</a:t>
            </a:r>
            <a:br>
              <a:rPr lang="en-US" sz="1800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Fabric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rot="5400000">
            <a:off x="1645928" y="3474741"/>
            <a:ext cx="400594" cy="86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4175761" y="3348455"/>
            <a:ext cx="722804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0800000">
            <a:off x="5212084" y="4042375"/>
            <a:ext cx="918754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764977" y="4229600"/>
            <a:ext cx="127145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344098" y="3122025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Control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SW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4" name="Group 47"/>
          <p:cNvGrpSpPr>
            <a:grpSpLocks/>
          </p:cNvGrpSpPr>
          <p:nvPr/>
        </p:nvGrpSpPr>
        <p:grpSpPr bwMode="auto">
          <a:xfrm>
            <a:off x="4062964" y="5145860"/>
            <a:ext cx="1214437" cy="1199644"/>
            <a:chOff x="291" y="190"/>
            <a:chExt cx="1152" cy="1152"/>
          </a:xfrm>
        </p:grpSpPr>
        <p:grpSp>
          <p:nvGrpSpPr>
            <p:cNvPr id="55" name="Group 48"/>
            <p:cNvGrpSpPr>
              <a:grpSpLocks/>
            </p:cNvGrpSpPr>
            <p:nvPr/>
          </p:nvGrpSpPr>
          <p:grpSpPr bwMode="auto">
            <a:xfrm>
              <a:off x="291" y="190"/>
              <a:ext cx="1152" cy="1152"/>
              <a:chOff x="516" y="823"/>
              <a:chExt cx="610" cy="610"/>
            </a:xfrm>
          </p:grpSpPr>
          <p:sp>
            <p:nvSpPr>
              <p:cNvPr id="57" name="AutoShape 49"/>
              <p:cNvSpPr>
                <a:spLocks noChangeArrowheads="1"/>
              </p:cNvSpPr>
              <p:nvPr/>
            </p:nvSpPr>
            <p:spPr bwMode="auto">
              <a:xfrm>
                <a:off x="516" y="823"/>
                <a:ext cx="610" cy="610"/>
              </a:xfrm>
              <a:prstGeom prst="bevel">
                <a:avLst>
                  <a:gd name="adj" fmla="val 3009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DDDDDD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pic>
            <p:nvPicPr>
              <p:cNvPr id="58" name="Picture 50" descr="Untitled-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0" y="923"/>
                <a:ext cx="4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" name="Picture 51" descr="StratixV_pm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" y="708"/>
              <a:ext cx="87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Arrow Connector 58"/>
          <p:cNvCxnSpPr/>
          <p:nvPr/>
        </p:nvCxnSpPr>
        <p:spPr bwMode="auto">
          <a:xfrm rot="5400000">
            <a:off x="4473824" y="5008225"/>
            <a:ext cx="349929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4" name="Freeform 63"/>
          <p:cNvSpPr/>
          <p:nvPr/>
        </p:nvSpPr>
        <p:spPr bwMode="auto">
          <a:xfrm>
            <a:off x="5133703" y="1410789"/>
            <a:ext cx="1515291" cy="2194560"/>
          </a:xfrm>
          <a:custGeom>
            <a:avLst/>
            <a:gdLst>
              <a:gd name="connsiteX0" fmla="*/ 0 w 1515291"/>
              <a:gd name="connsiteY0" fmla="*/ 2194560 h 2194560"/>
              <a:gd name="connsiteX1" fmla="*/ 1449977 w 1515291"/>
              <a:gd name="connsiteY1" fmla="*/ 1084217 h 2194560"/>
              <a:gd name="connsiteX2" fmla="*/ 391886 w 1515291"/>
              <a:gd name="connsiteY2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5291" h="2194560">
                <a:moveTo>
                  <a:pt x="0" y="2194560"/>
                </a:moveTo>
                <a:cubicBezTo>
                  <a:pt x="692331" y="1822268"/>
                  <a:pt x="1384663" y="1449977"/>
                  <a:pt x="1449977" y="1084217"/>
                </a:cubicBezTo>
                <a:cubicBezTo>
                  <a:pt x="1515291" y="718457"/>
                  <a:pt x="531223" y="180703"/>
                  <a:pt x="391886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220788" y="1515292"/>
            <a:ext cx="1375955" cy="4332515"/>
          </a:xfrm>
          <a:custGeom>
            <a:avLst/>
            <a:gdLst>
              <a:gd name="connsiteX0" fmla="*/ 0 w 1515291"/>
              <a:gd name="connsiteY0" fmla="*/ 2194560 h 2194560"/>
              <a:gd name="connsiteX1" fmla="*/ 1449977 w 1515291"/>
              <a:gd name="connsiteY1" fmla="*/ 1084217 h 2194560"/>
              <a:gd name="connsiteX2" fmla="*/ 391886 w 1515291"/>
              <a:gd name="connsiteY2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5291" h="2194560">
                <a:moveTo>
                  <a:pt x="0" y="2194560"/>
                </a:moveTo>
                <a:cubicBezTo>
                  <a:pt x="692331" y="1822268"/>
                  <a:pt x="1384663" y="1449977"/>
                  <a:pt x="1449977" y="1084217"/>
                </a:cubicBezTo>
                <a:cubicBezTo>
                  <a:pt x="1515291" y="718457"/>
                  <a:pt x="531223" y="180703"/>
                  <a:pt x="391886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7473" y="1293225"/>
            <a:ext cx="155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Fast debug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113417" y="5394960"/>
            <a:ext cx="26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RTL becomes assembly language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6" grpId="0"/>
      <p:bldP spid="6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32563"/>
            <a:ext cx="698500" cy="282575"/>
          </a:xfrm>
        </p:spPr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 bwMode="auto">
          <a:xfrm>
            <a:off x="5486400" y="1612900"/>
            <a:ext cx="3136900" cy="35496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endParaRPr lang="en-US"/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5467350" y="3371850"/>
            <a:ext cx="3163888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5467350" y="1606550"/>
            <a:ext cx="31638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Rectangle 129"/>
          <p:cNvSpPr/>
          <p:nvPr/>
        </p:nvSpPr>
        <p:spPr bwMode="auto">
          <a:xfrm>
            <a:off x="1206500" y="1809750"/>
            <a:ext cx="3438525" cy="335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endParaRPr lang="en-US"/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1196975" y="1809750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1196975" y="2295525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196975" y="2771775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196975" y="3252788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196975" y="3724275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1196975" y="4205288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1196975" y="4691063"/>
            <a:ext cx="3448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05" name="Rectangle 65"/>
          <p:cNvSpPr>
            <a:spLocks noChangeArrowheads="1"/>
          </p:cNvSpPr>
          <p:nvPr/>
        </p:nvSpPr>
        <p:spPr bwMode="auto">
          <a:xfrm>
            <a:off x="2041525" y="4694238"/>
            <a:ext cx="195263" cy="477837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/>
          </a:p>
        </p:txBody>
      </p:sp>
      <p:sp>
        <p:nvSpPr>
          <p:cNvPr id="8206" name="Rectangle 66"/>
          <p:cNvSpPr>
            <a:spLocks noChangeArrowheads="1"/>
          </p:cNvSpPr>
          <p:nvPr/>
        </p:nvSpPr>
        <p:spPr bwMode="auto">
          <a:xfrm>
            <a:off x="2727325" y="3983038"/>
            <a:ext cx="195263" cy="1189037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/>
          </a:p>
        </p:txBody>
      </p:sp>
      <p:sp>
        <p:nvSpPr>
          <p:cNvPr id="8207" name="Rectangle 67"/>
          <p:cNvSpPr>
            <a:spLocks noChangeArrowheads="1"/>
          </p:cNvSpPr>
          <p:nvPr/>
        </p:nvSpPr>
        <p:spPr bwMode="auto">
          <a:xfrm>
            <a:off x="3422650" y="3251200"/>
            <a:ext cx="195263" cy="1920875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/>
          </a:p>
        </p:txBody>
      </p:sp>
      <p:sp>
        <p:nvSpPr>
          <p:cNvPr id="8208" name="Rectangle 68"/>
          <p:cNvSpPr>
            <a:spLocks noChangeArrowheads="1"/>
          </p:cNvSpPr>
          <p:nvPr/>
        </p:nvSpPr>
        <p:spPr bwMode="auto">
          <a:xfrm>
            <a:off x="4108450" y="2779713"/>
            <a:ext cx="195263" cy="2392362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None/>
            </a:pPr>
            <a:endParaRPr lang="en-US"/>
          </a:p>
        </p:txBody>
      </p:sp>
      <p:sp>
        <p:nvSpPr>
          <p:cNvPr id="8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Driving Factors—Mobility and Video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53150" y="1819275"/>
            <a:ext cx="2376488" cy="3333750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8211" name="Text Box 9"/>
          <p:cNvSpPr txBox="1">
            <a:spLocks noChangeArrowheads="1"/>
          </p:cNvSpPr>
          <p:nvPr/>
        </p:nvSpPr>
        <p:spPr bwMode="auto">
          <a:xfrm>
            <a:off x="1746250" y="1252538"/>
            <a:ext cx="2377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Mobile Bandwidth</a:t>
            </a:r>
          </a:p>
        </p:txBody>
      </p:sp>
      <p:sp>
        <p:nvSpPr>
          <p:cNvPr id="8212" name="Text Box 10"/>
          <p:cNvSpPr txBox="1">
            <a:spLocks noChangeArrowheads="1"/>
          </p:cNvSpPr>
          <p:nvPr/>
        </p:nvSpPr>
        <p:spPr bwMode="auto">
          <a:xfrm>
            <a:off x="6132513" y="1252538"/>
            <a:ext cx="226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Video Bandwidth</a:t>
            </a:r>
          </a:p>
        </p:txBody>
      </p:sp>
      <p:sp>
        <p:nvSpPr>
          <p:cNvPr id="8213" name="Rectangle 32"/>
          <p:cNvSpPr>
            <a:spLocks noChangeArrowheads="1"/>
          </p:cNvSpPr>
          <p:nvPr/>
        </p:nvSpPr>
        <p:spPr bwMode="auto">
          <a:xfrm>
            <a:off x="2922588" y="3105150"/>
            <a:ext cx="200025" cy="2066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14" name="Freeform 39"/>
          <p:cNvSpPr>
            <a:spLocks noEditPoints="1"/>
          </p:cNvSpPr>
          <p:nvPr/>
        </p:nvSpPr>
        <p:spPr bwMode="auto">
          <a:xfrm>
            <a:off x="1166813" y="1804988"/>
            <a:ext cx="38100" cy="3362325"/>
          </a:xfrm>
          <a:custGeom>
            <a:avLst/>
            <a:gdLst>
              <a:gd name="T0" fmla="*/ 0 w 24"/>
              <a:gd name="T1" fmla="*/ 3352800 h 2118"/>
              <a:gd name="T2" fmla="*/ 38100 w 24"/>
              <a:gd name="T3" fmla="*/ 3352800 h 2118"/>
              <a:gd name="T4" fmla="*/ 38100 w 24"/>
              <a:gd name="T5" fmla="*/ 3362325 h 2118"/>
              <a:gd name="T6" fmla="*/ 0 w 24"/>
              <a:gd name="T7" fmla="*/ 3362325 h 2118"/>
              <a:gd name="T8" fmla="*/ 0 w 24"/>
              <a:gd name="T9" fmla="*/ 3352800 h 2118"/>
              <a:gd name="T10" fmla="*/ 0 w 24"/>
              <a:gd name="T11" fmla="*/ 2876549 h 2118"/>
              <a:gd name="T12" fmla="*/ 38100 w 24"/>
              <a:gd name="T13" fmla="*/ 2876549 h 2118"/>
              <a:gd name="T14" fmla="*/ 38100 w 24"/>
              <a:gd name="T15" fmla="*/ 2886074 h 2118"/>
              <a:gd name="T16" fmla="*/ 0 w 24"/>
              <a:gd name="T17" fmla="*/ 2886074 h 2118"/>
              <a:gd name="T18" fmla="*/ 0 w 24"/>
              <a:gd name="T19" fmla="*/ 2876549 h 2118"/>
              <a:gd name="T20" fmla="*/ 0 w 24"/>
              <a:gd name="T21" fmla="*/ 2390775 h 2118"/>
              <a:gd name="T22" fmla="*/ 38100 w 24"/>
              <a:gd name="T23" fmla="*/ 2390775 h 2118"/>
              <a:gd name="T24" fmla="*/ 38100 w 24"/>
              <a:gd name="T25" fmla="*/ 2400300 h 2118"/>
              <a:gd name="T26" fmla="*/ 0 w 24"/>
              <a:gd name="T27" fmla="*/ 2400300 h 2118"/>
              <a:gd name="T28" fmla="*/ 0 w 24"/>
              <a:gd name="T29" fmla="*/ 2390775 h 2118"/>
              <a:gd name="T30" fmla="*/ 0 w 24"/>
              <a:gd name="T31" fmla="*/ 1914525 h 2118"/>
              <a:gd name="T32" fmla="*/ 38100 w 24"/>
              <a:gd name="T33" fmla="*/ 1914525 h 2118"/>
              <a:gd name="T34" fmla="*/ 38100 w 24"/>
              <a:gd name="T35" fmla="*/ 1924050 h 2118"/>
              <a:gd name="T36" fmla="*/ 0 w 24"/>
              <a:gd name="T37" fmla="*/ 1924050 h 2118"/>
              <a:gd name="T38" fmla="*/ 0 w 24"/>
              <a:gd name="T39" fmla="*/ 1914525 h 2118"/>
              <a:gd name="T40" fmla="*/ 0 w 24"/>
              <a:gd name="T41" fmla="*/ 1438275 h 2118"/>
              <a:gd name="T42" fmla="*/ 38100 w 24"/>
              <a:gd name="T43" fmla="*/ 1438275 h 2118"/>
              <a:gd name="T44" fmla="*/ 38100 w 24"/>
              <a:gd name="T45" fmla="*/ 1447800 h 2118"/>
              <a:gd name="T46" fmla="*/ 0 w 24"/>
              <a:gd name="T47" fmla="*/ 1447800 h 2118"/>
              <a:gd name="T48" fmla="*/ 0 w 24"/>
              <a:gd name="T49" fmla="*/ 1438275 h 2118"/>
              <a:gd name="T50" fmla="*/ 0 w 24"/>
              <a:gd name="T51" fmla="*/ 962025 h 2118"/>
              <a:gd name="T52" fmla="*/ 38100 w 24"/>
              <a:gd name="T53" fmla="*/ 962025 h 2118"/>
              <a:gd name="T54" fmla="*/ 38100 w 24"/>
              <a:gd name="T55" fmla="*/ 971550 h 2118"/>
              <a:gd name="T56" fmla="*/ 0 w 24"/>
              <a:gd name="T57" fmla="*/ 971550 h 2118"/>
              <a:gd name="T58" fmla="*/ 0 w 24"/>
              <a:gd name="T59" fmla="*/ 962025 h 2118"/>
              <a:gd name="T60" fmla="*/ 0 w 24"/>
              <a:gd name="T61" fmla="*/ 485775 h 2118"/>
              <a:gd name="T62" fmla="*/ 38100 w 24"/>
              <a:gd name="T63" fmla="*/ 485775 h 2118"/>
              <a:gd name="T64" fmla="*/ 38100 w 24"/>
              <a:gd name="T65" fmla="*/ 495300 h 2118"/>
              <a:gd name="T66" fmla="*/ 0 w 24"/>
              <a:gd name="T67" fmla="*/ 495300 h 2118"/>
              <a:gd name="T68" fmla="*/ 0 w 24"/>
              <a:gd name="T69" fmla="*/ 485775 h 2118"/>
              <a:gd name="T70" fmla="*/ 0 w 24"/>
              <a:gd name="T71" fmla="*/ 0 h 2118"/>
              <a:gd name="T72" fmla="*/ 38100 w 24"/>
              <a:gd name="T73" fmla="*/ 0 h 2118"/>
              <a:gd name="T74" fmla="*/ 38100 w 24"/>
              <a:gd name="T75" fmla="*/ 9525 h 2118"/>
              <a:gd name="T76" fmla="*/ 0 w 24"/>
              <a:gd name="T77" fmla="*/ 9525 h 2118"/>
              <a:gd name="T78" fmla="*/ 0 w 24"/>
              <a:gd name="T79" fmla="*/ 0 h 21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"/>
              <a:gd name="T121" fmla="*/ 0 h 2118"/>
              <a:gd name="T122" fmla="*/ 24 w 24"/>
              <a:gd name="T123" fmla="*/ 2118 h 211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" h="2118">
                <a:moveTo>
                  <a:pt x="0" y="2112"/>
                </a:moveTo>
                <a:lnTo>
                  <a:pt x="24" y="2112"/>
                </a:lnTo>
                <a:lnTo>
                  <a:pt x="24" y="2118"/>
                </a:lnTo>
                <a:lnTo>
                  <a:pt x="0" y="2118"/>
                </a:lnTo>
                <a:lnTo>
                  <a:pt x="0" y="2112"/>
                </a:lnTo>
                <a:close/>
                <a:moveTo>
                  <a:pt x="0" y="1812"/>
                </a:moveTo>
                <a:lnTo>
                  <a:pt x="24" y="1812"/>
                </a:lnTo>
                <a:lnTo>
                  <a:pt x="24" y="1818"/>
                </a:lnTo>
                <a:lnTo>
                  <a:pt x="0" y="1818"/>
                </a:lnTo>
                <a:lnTo>
                  <a:pt x="0" y="1812"/>
                </a:lnTo>
                <a:close/>
                <a:moveTo>
                  <a:pt x="0" y="1506"/>
                </a:moveTo>
                <a:lnTo>
                  <a:pt x="24" y="1506"/>
                </a:lnTo>
                <a:lnTo>
                  <a:pt x="24" y="1512"/>
                </a:lnTo>
                <a:lnTo>
                  <a:pt x="0" y="1512"/>
                </a:lnTo>
                <a:lnTo>
                  <a:pt x="0" y="1506"/>
                </a:lnTo>
                <a:close/>
                <a:moveTo>
                  <a:pt x="0" y="1206"/>
                </a:moveTo>
                <a:lnTo>
                  <a:pt x="24" y="1206"/>
                </a:lnTo>
                <a:lnTo>
                  <a:pt x="24" y="1212"/>
                </a:lnTo>
                <a:lnTo>
                  <a:pt x="0" y="1212"/>
                </a:lnTo>
                <a:lnTo>
                  <a:pt x="0" y="1206"/>
                </a:lnTo>
                <a:close/>
                <a:moveTo>
                  <a:pt x="0" y="906"/>
                </a:moveTo>
                <a:lnTo>
                  <a:pt x="24" y="906"/>
                </a:lnTo>
                <a:lnTo>
                  <a:pt x="24" y="912"/>
                </a:lnTo>
                <a:lnTo>
                  <a:pt x="0" y="912"/>
                </a:lnTo>
                <a:lnTo>
                  <a:pt x="0" y="906"/>
                </a:lnTo>
                <a:close/>
                <a:moveTo>
                  <a:pt x="0" y="606"/>
                </a:moveTo>
                <a:lnTo>
                  <a:pt x="24" y="606"/>
                </a:lnTo>
                <a:lnTo>
                  <a:pt x="24" y="612"/>
                </a:lnTo>
                <a:lnTo>
                  <a:pt x="0" y="612"/>
                </a:lnTo>
                <a:lnTo>
                  <a:pt x="0" y="606"/>
                </a:lnTo>
                <a:close/>
                <a:moveTo>
                  <a:pt x="0" y="306"/>
                </a:moveTo>
                <a:lnTo>
                  <a:pt x="24" y="306"/>
                </a:lnTo>
                <a:lnTo>
                  <a:pt x="24" y="312"/>
                </a:lnTo>
                <a:lnTo>
                  <a:pt x="0" y="312"/>
                </a:lnTo>
                <a:lnTo>
                  <a:pt x="0" y="306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15" name="Rectangle 40"/>
          <p:cNvSpPr>
            <a:spLocks noChangeArrowheads="1"/>
          </p:cNvSpPr>
          <p:nvPr/>
        </p:nvSpPr>
        <p:spPr bwMode="auto">
          <a:xfrm>
            <a:off x="1204913" y="5157788"/>
            <a:ext cx="3448050" cy="9525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16" name="Freeform 41"/>
          <p:cNvSpPr>
            <a:spLocks noEditPoints="1"/>
          </p:cNvSpPr>
          <p:nvPr/>
        </p:nvSpPr>
        <p:spPr bwMode="auto">
          <a:xfrm>
            <a:off x="1200150" y="5162550"/>
            <a:ext cx="3457575" cy="38100"/>
          </a:xfrm>
          <a:custGeom>
            <a:avLst/>
            <a:gdLst>
              <a:gd name="T0" fmla="*/ 9525 w 2178"/>
              <a:gd name="T1" fmla="*/ 0 h 24"/>
              <a:gd name="T2" fmla="*/ 9525 w 2178"/>
              <a:gd name="T3" fmla="*/ 38100 h 24"/>
              <a:gd name="T4" fmla="*/ 0 w 2178"/>
              <a:gd name="T5" fmla="*/ 38100 h 24"/>
              <a:gd name="T6" fmla="*/ 0 w 2178"/>
              <a:gd name="T7" fmla="*/ 0 h 24"/>
              <a:gd name="T8" fmla="*/ 9525 w 2178"/>
              <a:gd name="T9" fmla="*/ 0 h 24"/>
              <a:gd name="T10" fmla="*/ 704850 w 2178"/>
              <a:gd name="T11" fmla="*/ 0 h 24"/>
              <a:gd name="T12" fmla="*/ 704850 w 2178"/>
              <a:gd name="T13" fmla="*/ 38100 h 24"/>
              <a:gd name="T14" fmla="*/ 695325 w 2178"/>
              <a:gd name="T15" fmla="*/ 38100 h 24"/>
              <a:gd name="T16" fmla="*/ 695325 w 2178"/>
              <a:gd name="T17" fmla="*/ 0 h 24"/>
              <a:gd name="T18" fmla="*/ 704850 w 2178"/>
              <a:gd name="T19" fmla="*/ 0 h 24"/>
              <a:gd name="T20" fmla="*/ 1390650 w 2178"/>
              <a:gd name="T21" fmla="*/ 0 h 24"/>
              <a:gd name="T22" fmla="*/ 1390650 w 2178"/>
              <a:gd name="T23" fmla="*/ 38100 h 24"/>
              <a:gd name="T24" fmla="*/ 1381125 w 2178"/>
              <a:gd name="T25" fmla="*/ 38100 h 24"/>
              <a:gd name="T26" fmla="*/ 1381125 w 2178"/>
              <a:gd name="T27" fmla="*/ 0 h 24"/>
              <a:gd name="T28" fmla="*/ 1390650 w 2178"/>
              <a:gd name="T29" fmla="*/ 0 h 24"/>
              <a:gd name="T30" fmla="*/ 2076450 w 2178"/>
              <a:gd name="T31" fmla="*/ 0 h 24"/>
              <a:gd name="T32" fmla="*/ 2076450 w 2178"/>
              <a:gd name="T33" fmla="*/ 38100 h 24"/>
              <a:gd name="T34" fmla="*/ 2066925 w 2178"/>
              <a:gd name="T35" fmla="*/ 38100 h 24"/>
              <a:gd name="T36" fmla="*/ 2066925 w 2178"/>
              <a:gd name="T37" fmla="*/ 0 h 24"/>
              <a:gd name="T38" fmla="*/ 2076450 w 2178"/>
              <a:gd name="T39" fmla="*/ 0 h 24"/>
              <a:gd name="T40" fmla="*/ 2771775 w 2178"/>
              <a:gd name="T41" fmla="*/ 0 h 24"/>
              <a:gd name="T42" fmla="*/ 2771775 w 2178"/>
              <a:gd name="T43" fmla="*/ 38100 h 24"/>
              <a:gd name="T44" fmla="*/ 2762250 w 2178"/>
              <a:gd name="T45" fmla="*/ 38100 h 24"/>
              <a:gd name="T46" fmla="*/ 2762250 w 2178"/>
              <a:gd name="T47" fmla="*/ 0 h 24"/>
              <a:gd name="T48" fmla="*/ 2771775 w 2178"/>
              <a:gd name="T49" fmla="*/ 0 h 24"/>
              <a:gd name="T50" fmla="*/ 3457575 w 2178"/>
              <a:gd name="T51" fmla="*/ 0 h 24"/>
              <a:gd name="T52" fmla="*/ 3457575 w 2178"/>
              <a:gd name="T53" fmla="*/ 38100 h 24"/>
              <a:gd name="T54" fmla="*/ 3448050 w 2178"/>
              <a:gd name="T55" fmla="*/ 38100 h 24"/>
              <a:gd name="T56" fmla="*/ 3448050 w 2178"/>
              <a:gd name="T57" fmla="*/ 0 h 24"/>
              <a:gd name="T58" fmla="*/ 3457575 w 2178"/>
              <a:gd name="T59" fmla="*/ 0 h 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78"/>
              <a:gd name="T91" fmla="*/ 0 h 24"/>
              <a:gd name="T92" fmla="*/ 2178 w 2178"/>
              <a:gd name="T93" fmla="*/ 24 h 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78" h="24">
                <a:moveTo>
                  <a:pt x="6" y="0"/>
                </a:moveTo>
                <a:lnTo>
                  <a:pt x="6" y="24"/>
                </a:lnTo>
                <a:lnTo>
                  <a:pt x="0" y="24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444" y="0"/>
                </a:moveTo>
                <a:lnTo>
                  <a:pt x="444" y="24"/>
                </a:lnTo>
                <a:lnTo>
                  <a:pt x="438" y="24"/>
                </a:lnTo>
                <a:lnTo>
                  <a:pt x="438" y="0"/>
                </a:lnTo>
                <a:lnTo>
                  <a:pt x="444" y="0"/>
                </a:lnTo>
                <a:close/>
                <a:moveTo>
                  <a:pt x="876" y="0"/>
                </a:moveTo>
                <a:lnTo>
                  <a:pt x="876" y="24"/>
                </a:lnTo>
                <a:lnTo>
                  <a:pt x="870" y="24"/>
                </a:lnTo>
                <a:lnTo>
                  <a:pt x="870" y="0"/>
                </a:lnTo>
                <a:lnTo>
                  <a:pt x="876" y="0"/>
                </a:lnTo>
                <a:close/>
                <a:moveTo>
                  <a:pt x="1308" y="0"/>
                </a:moveTo>
                <a:lnTo>
                  <a:pt x="1308" y="24"/>
                </a:lnTo>
                <a:lnTo>
                  <a:pt x="1302" y="24"/>
                </a:lnTo>
                <a:lnTo>
                  <a:pt x="1302" y="0"/>
                </a:lnTo>
                <a:lnTo>
                  <a:pt x="1308" y="0"/>
                </a:lnTo>
                <a:close/>
                <a:moveTo>
                  <a:pt x="1746" y="0"/>
                </a:moveTo>
                <a:lnTo>
                  <a:pt x="1746" y="24"/>
                </a:lnTo>
                <a:lnTo>
                  <a:pt x="1740" y="24"/>
                </a:lnTo>
                <a:lnTo>
                  <a:pt x="1740" y="0"/>
                </a:lnTo>
                <a:lnTo>
                  <a:pt x="1746" y="0"/>
                </a:lnTo>
                <a:close/>
                <a:moveTo>
                  <a:pt x="2178" y="0"/>
                </a:moveTo>
                <a:lnTo>
                  <a:pt x="2178" y="24"/>
                </a:lnTo>
                <a:lnTo>
                  <a:pt x="2172" y="24"/>
                </a:lnTo>
                <a:lnTo>
                  <a:pt x="2172" y="0"/>
                </a:lnTo>
                <a:lnTo>
                  <a:pt x="2178" y="0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17" name="Rectangle 42"/>
          <p:cNvSpPr>
            <a:spLocks noChangeArrowheads="1"/>
          </p:cNvSpPr>
          <p:nvPr/>
        </p:nvSpPr>
        <p:spPr bwMode="auto">
          <a:xfrm>
            <a:off x="992188" y="5072063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1100" b="1"/>
          </a:p>
        </p:txBody>
      </p:sp>
      <p:sp>
        <p:nvSpPr>
          <p:cNvPr id="8218" name="Rectangle 43"/>
          <p:cNvSpPr>
            <a:spLocks noChangeArrowheads="1"/>
          </p:cNvSpPr>
          <p:nvPr/>
        </p:nvSpPr>
        <p:spPr bwMode="auto">
          <a:xfrm>
            <a:off x="925513" y="4594225"/>
            <a:ext cx="157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10</a:t>
            </a:r>
            <a:endParaRPr lang="en-US" sz="1100" b="1"/>
          </a:p>
        </p:txBody>
      </p:sp>
      <p:sp>
        <p:nvSpPr>
          <p:cNvPr id="8219" name="Rectangle 44"/>
          <p:cNvSpPr>
            <a:spLocks noChangeArrowheads="1"/>
          </p:cNvSpPr>
          <p:nvPr/>
        </p:nvSpPr>
        <p:spPr bwMode="auto">
          <a:xfrm>
            <a:off x="858838" y="4114800"/>
            <a:ext cx="2365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100</a:t>
            </a:r>
            <a:endParaRPr lang="en-US" sz="1100" b="1"/>
          </a:p>
        </p:txBody>
      </p:sp>
      <p:sp>
        <p:nvSpPr>
          <p:cNvPr id="8220" name="Rectangle 45"/>
          <p:cNvSpPr>
            <a:spLocks noChangeArrowheads="1"/>
          </p:cNvSpPr>
          <p:nvPr/>
        </p:nvSpPr>
        <p:spPr bwMode="auto">
          <a:xfrm>
            <a:off x="754063" y="3636963"/>
            <a:ext cx="3540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1,000</a:t>
            </a:r>
            <a:endParaRPr lang="en-US" sz="1100" b="1"/>
          </a:p>
        </p:txBody>
      </p:sp>
      <p:sp>
        <p:nvSpPr>
          <p:cNvPr id="8221" name="Rectangle 46"/>
          <p:cNvSpPr>
            <a:spLocks noChangeArrowheads="1"/>
          </p:cNvSpPr>
          <p:nvPr/>
        </p:nvSpPr>
        <p:spPr bwMode="auto">
          <a:xfrm>
            <a:off x="687388" y="3159125"/>
            <a:ext cx="431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10,000</a:t>
            </a:r>
            <a:endParaRPr lang="en-US" sz="1100" b="1"/>
          </a:p>
        </p:txBody>
      </p:sp>
      <p:sp>
        <p:nvSpPr>
          <p:cNvPr id="8222" name="Rectangle 47"/>
          <p:cNvSpPr>
            <a:spLocks noChangeArrowheads="1"/>
          </p:cNvSpPr>
          <p:nvPr/>
        </p:nvSpPr>
        <p:spPr bwMode="auto">
          <a:xfrm>
            <a:off x="611188" y="2681288"/>
            <a:ext cx="511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100,000</a:t>
            </a:r>
            <a:endParaRPr lang="en-US" sz="1100" b="1"/>
          </a:p>
        </p:txBody>
      </p:sp>
      <p:sp>
        <p:nvSpPr>
          <p:cNvPr id="8223" name="Rectangle 48"/>
          <p:cNvSpPr>
            <a:spLocks noChangeArrowheads="1"/>
          </p:cNvSpPr>
          <p:nvPr/>
        </p:nvSpPr>
        <p:spPr bwMode="auto">
          <a:xfrm>
            <a:off x="515938" y="2203450"/>
            <a:ext cx="627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1,000,000</a:t>
            </a:r>
            <a:endParaRPr lang="en-US" sz="1100" b="1"/>
          </a:p>
        </p:txBody>
      </p:sp>
      <p:sp>
        <p:nvSpPr>
          <p:cNvPr id="8224" name="Rectangle 49"/>
          <p:cNvSpPr>
            <a:spLocks noChangeArrowheads="1"/>
          </p:cNvSpPr>
          <p:nvPr/>
        </p:nvSpPr>
        <p:spPr bwMode="auto">
          <a:xfrm>
            <a:off x="439738" y="1725613"/>
            <a:ext cx="706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 dirty="0">
                <a:solidFill>
                  <a:srgbClr val="000000"/>
                </a:solidFill>
              </a:rPr>
              <a:t>10,000,000</a:t>
            </a:r>
            <a:endParaRPr lang="en-US" sz="1100" b="1" dirty="0"/>
          </a:p>
        </p:txBody>
      </p:sp>
      <p:sp>
        <p:nvSpPr>
          <p:cNvPr id="8225" name="Rectangle 50"/>
          <p:cNvSpPr>
            <a:spLocks noChangeArrowheads="1"/>
          </p:cNvSpPr>
          <p:nvPr/>
        </p:nvSpPr>
        <p:spPr bwMode="auto">
          <a:xfrm>
            <a:off x="1327150" y="5246688"/>
            <a:ext cx="5413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1G 1983</a:t>
            </a:r>
            <a:endParaRPr lang="en-US" sz="1100" b="1"/>
          </a:p>
        </p:txBody>
      </p:sp>
      <p:sp>
        <p:nvSpPr>
          <p:cNvPr id="8226" name="Rectangle 51"/>
          <p:cNvSpPr>
            <a:spLocks noChangeArrowheads="1"/>
          </p:cNvSpPr>
          <p:nvPr/>
        </p:nvSpPr>
        <p:spPr bwMode="auto">
          <a:xfrm>
            <a:off x="1985963" y="5246688"/>
            <a:ext cx="5397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2G 1991</a:t>
            </a:r>
            <a:endParaRPr lang="en-US" sz="1100" b="1"/>
          </a:p>
        </p:txBody>
      </p:sp>
      <p:sp>
        <p:nvSpPr>
          <p:cNvPr id="8227" name="Rectangle 52"/>
          <p:cNvSpPr>
            <a:spLocks noChangeArrowheads="1"/>
          </p:cNvSpPr>
          <p:nvPr/>
        </p:nvSpPr>
        <p:spPr bwMode="auto">
          <a:xfrm>
            <a:off x="2652713" y="5246688"/>
            <a:ext cx="5397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3G 2001</a:t>
            </a:r>
            <a:endParaRPr lang="en-US" sz="1100" b="1"/>
          </a:p>
        </p:txBody>
      </p:sp>
      <p:sp>
        <p:nvSpPr>
          <p:cNvPr id="8228" name="Rectangle 53"/>
          <p:cNvSpPr>
            <a:spLocks noChangeArrowheads="1"/>
          </p:cNvSpPr>
          <p:nvPr/>
        </p:nvSpPr>
        <p:spPr bwMode="auto">
          <a:xfrm>
            <a:off x="3345426" y="5246688"/>
            <a:ext cx="540211" cy="4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US" sz="1100" b="1">
                <a:solidFill>
                  <a:srgbClr val="000000"/>
                </a:solidFill>
              </a:rPr>
              <a:t>4G 2009</a:t>
            </a:r>
          </a:p>
          <a:p>
            <a:pPr algn="ctr">
              <a:buNone/>
            </a:pPr>
            <a:r>
              <a:rPr lang="en-US" sz="1100" b="1">
                <a:solidFill>
                  <a:srgbClr val="000000"/>
                </a:solidFill>
              </a:rPr>
              <a:t>(LTE) </a:t>
            </a:r>
            <a:endParaRPr lang="en-US" sz="1100" b="1"/>
          </a:p>
        </p:txBody>
      </p:sp>
      <p:sp>
        <p:nvSpPr>
          <p:cNvPr id="8229" name="Rectangle 55"/>
          <p:cNvSpPr>
            <a:spLocks noChangeArrowheads="1"/>
          </p:cNvSpPr>
          <p:nvPr/>
        </p:nvSpPr>
        <p:spPr bwMode="auto">
          <a:xfrm>
            <a:off x="4024313" y="5246688"/>
            <a:ext cx="615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100" b="1">
                <a:solidFill>
                  <a:srgbClr val="000000"/>
                </a:solidFill>
              </a:rPr>
              <a:t>5G ~2017</a:t>
            </a:r>
            <a:endParaRPr lang="en-US" sz="1100" b="1"/>
          </a:p>
        </p:txBody>
      </p:sp>
      <p:sp>
        <p:nvSpPr>
          <p:cNvPr id="8230" name="Rectangle 56"/>
          <p:cNvSpPr>
            <a:spLocks noChangeArrowheads="1"/>
          </p:cNvSpPr>
          <p:nvPr/>
        </p:nvSpPr>
        <p:spPr bwMode="auto">
          <a:xfrm rot="-5400000">
            <a:off x="-149225" y="2971800"/>
            <a:ext cx="990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Kb/s</a:t>
            </a:r>
            <a:endParaRPr lang="en-US" sz="1200"/>
          </a:p>
        </p:txBody>
      </p:sp>
      <p:sp>
        <p:nvSpPr>
          <p:cNvPr id="8231" name="Rectangle 61"/>
          <p:cNvSpPr>
            <a:spLocks noChangeArrowheads="1"/>
          </p:cNvSpPr>
          <p:nvPr/>
        </p:nvSpPr>
        <p:spPr bwMode="auto">
          <a:xfrm>
            <a:off x="1255713" y="5761038"/>
            <a:ext cx="15084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Minimum Bandwidth</a:t>
            </a:r>
            <a:endParaRPr lang="en-US" sz="1200" b="1"/>
          </a:p>
        </p:txBody>
      </p:sp>
      <p:sp>
        <p:nvSpPr>
          <p:cNvPr id="8232" name="Rectangle 64"/>
          <p:cNvSpPr>
            <a:spLocks noChangeArrowheads="1"/>
          </p:cNvSpPr>
          <p:nvPr/>
        </p:nvSpPr>
        <p:spPr bwMode="auto">
          <a:xfrm>
            <a:off x="3122613" y="5761038"/>
            <a:ext cx="15404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Maximum Bandwidth</a:t>
            </a:r>
            <a:endParaRPr lang="en-US" sz="1200" b="1"/>
          </a:p>
        </p:txBody>
      </p:sp>
      <p:sp>
        <p:nvSpPr>
          <p:cNvPr id="8233" name="Rectangle 32"/>
          <p:cNvSpPr>
            <a:spLocks noChangeArrowheads="1"/>
          </p:cNvSpPr>
          <p:nvPr/>
        </p:nvSpPr>
        <p:spPr bwMode="auto">
          <a:xfrm>
            <a:off x="2236788" y="3983038"/>
            <a:ext cx="200025" cy="11890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4" name="Rectangle 32"/>
          <p:cNvSpPr>
            <a:spLocks noChangeArrowheads="1"/>
          </p:cNvSpPr>
          <p:nvPr/>
        </p:nvSpPr>
        <p:spPr bwMode="auto">
          <a:xfrm>
            <a:off x="1603375" y="4981575"/>
            <a:ext cx="200025" cy="190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5" name="Rectangle 32"/>
          <p:cNvSpPr>
            <a:spLocks noChangeArrowheads="1"/>
          </p:cNvSpPr>
          <p:nvPr/>
        </p:nvSpPr>
        <p:spPr bwMode="auto">
          <a:xfrm>
            <a:off x="3614738" y="2292350"/>
            <a:ext cx="200025" cy="2879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6" name="Rectangle 32"/>
          <p:cNvSpPr>
            <a:spLocks noChangeArrowheads="1"/>
          </p:cNvSpPr>
          <p:nvPr/>
        </p:nvSpPr>
        <p:spPr bwMode="auto">
          <a:xfrm>
            <a:off x="4300538" y="1819275"/>
            <a:ext cx="200025" cy="3352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7" name="Rectangle 38"/>
          <p:cNvSpPr>
            <a:spLocks noChangeArrowheads="1"/>
          </p:cNvSpPr>
          <p:nvPr/>
        </p:nvSpPr>
        <p:spPr bwMode="auto">
          <a:xfrm>
            <a:off x="1200150" y="1809750"/>
            <a:ext cx="9525" cy="335280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8" name="Rectangle 32"/>
          <p:cNvSpPr>
            <a:spLocks noChangeArrowheads="1"/>
          </p:cNvSpPr>
          <p:nvPr/>
        </p:nvSpPr>
        <p:spPr bwMode="auto">
          <a:xfrm>
            <a:off x="1016000" y="5781675"/>
            <a:ext cx="160338" cy="15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39" name="Rectangle 32"/>
          <p:cNvSpPr>
            <a:spLocks noChangeArrowheads="1"/>
          </p:cNvSpPr>
          <p:nvPr/>
        </p:nvSpPr>
        <p:spPr bwMode="auto">
          <a:xfrm>
            <a:off x="2892425" y="5781675"/>
            <a:ext cx="160338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0" name="Rectangle 69"/>
          <p:cNvSpPr>
            <a:spLocks noChangeArrowheads="1"/>
          </p:cNvSpPr>
          <p:nvPr/>
        </p:nvSpPr>
        <p:spPr bwMode="auto">
          <a:xfrm>
            <a:off x="5481638" y="1528763"/>
            <a:ext cx="3135312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1" name="Line 73"/>
          <p:cNvSpPr>
            <a:spLocks noChangeShapeType="1"/>
          </p:cNvSpPr>
          <p:nvPr/>
        </p:nvSpPr>
        <p:spPr bwMode="auto">
          <a:xfrm>
            <a:off x="5481638" y="1609725"/>
            <a:ext cx="1587" cy="3557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2" name="Line 77"/>
          <p:cNvSpPr>
            <a:spLocks noChangeShapeType="1"/>
          </p:cNvSpPr>
          <p:nvPr/>
        </p:nvSpPr>
        <p:spPr bwMode="auto">
          <a:xfrm>
            <a:off x="5481638" y="5165725"/>
            <a:ext cx="31353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3" name="Line 79"/>
          <p:cNvSpPr>
            <a:spLocks noChangeShapeType="1"/>
          </p:cNvSpPr>
          <p:nvPr/>
        </p:nvSpPr>
        <p:spPr bwMode="auto">
          <a:xfrm flipV="1">
            <a:off x="6107113" y="5160963"/>
            <a:ext cx="1587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4" name="Line 80"/>
          <p:cNvSpPr>
            <a:spLocks noChangeShapeType="1"/>
          </p:cNvSpPr>
          <p:nvPr/>
        </p:nvSpPr>
        <p:spPr bwMode="auto">
          <a:xfrm flipV="1">
            <a:off x="6732588" y="5160963"/>
            <a:ext cx="1587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5" name="Line 81"/>
          <p:cNvSpPr>
            <a:spLocks noChangeShapeType="1"/>
          </p:cNvSpPr>
          <p:nvPr/>
        </p:nvSpPr>
        <p:spPr bwMode="auto">
          <a:xfrm flipV="1">
            <a:off x="7366000" y="5160963"/>
            <a:ext cx="1588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6" name="Line 82"/>
          <p:cNvSpPr>
            <a:spLocks noChangeShapeType="1"/>
          </p:cNvSpPr>
          <p:nvPr/>
        </p:nvSpPr>
        <p:spPr bwMode="auto">
          <a:xfrm flipV="1">
            <a:off x="7991475" y="5160963"/>
            <a:ext cx="1588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247" name="Line 83"/>
          <p:cNvSpPr>
            <a:spLocks noChangeShapeType="1"/>
          </p:cNvSpPr>
          <p:nvPr/>
        </p:nvSpPr>
        <p:spPr bwMode="auto">
          <a:xfrm flipV="1">
            <a:off x="8616950" y="5160963"/>
            <a:ext cx="1588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58132" name="Rectangle 84"/>
          <p:cNvSpPr>
            <a:spLocks noChangeArrowheads="1"/>
          </p:cNvSpPr>
          <p:nvPr/>
        </p:nvSpPr>
        <p:spPr bwMode="auto">
          <a:xfrm>
            <a:off x="6065838" y="5087938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258133" name="Rectangle 85"/>
          <p:cNvSpPr>
            <a:spLocks noChangeArrowheads="1"/>
          </p:cNvSpPr>
          <p:nvPr/>
        </p:nvSpPr>
        <p:spPr bwMode="auto">
          <a:xfrm>
            <a:off x="6691313" y="4454525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258134" name="Rectangle 86"/>
          <p:cNvSpPr>
            <a:spLocks noChangeArrowheads="1"/>
          </p:cNvSpPr>
          <p:nvPr/>
        </p:nvSpPr>
        <p:spPr bwMode="auto">
          <a:xfrm>
            <a:off x="7131050" y="3829050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258135" name="Rectangle 87"/>
          <p:cNvSpPr>
            <a:spLocks noChangeArrowheads="1"/>
          </p:cNvSpPr>
          <p:nvPr/>
        </p:nvSpPr>
        <p:spPr bwMode="auto">
          <a:xfrm>
            <a:off x="7326313" y="3698875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258136" name="Rectangle 88"/>
          <p:cNvSpPr>
            <a:spLocks noChangeArrowheads="1"/>
          </p:cNvSpPr>
          <p:nvPr/>
        </p:nvSpPr>
        <p:spPr bwMode="auto">
          <a:xfrm>
            <a:off x="7634288" y="3074988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258137" name="Rectangle 89"/>
          <p:cNvSpPr>
            <a:spLocks noChangeArrowheads="1"/>
          </p:cNvSpPr>
          <p:nvPr/>
        </p:nvSpPr>
        <p:spPr bwMode="auto">
          <a:xfrm>
            <a:off x="8259763" y="2001838"/>
            <a:ext cx="73025" cy="73025"/>
          </a:xfrm>
          <a:prstGeom prst="rect">
            <a:avLst/>
          </a:prstGeom>
          <a:solidFill>
            <a:schemeClr val="tx2"/>
          </a:solidFill>
          <a:ln w="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  <a:defRPr/>
            </a:pPr>
            <a:endParaRPr lang="en-US"/>
          </a:p>
        </p:txBody>
      </p:sp>
      <p:sp>
        <p:nvSpPr>
          <p:cNvPr id="8254" name="Rectangle 90"/>
          <p:cNvSpPr>
            <a:spLocks noChangeArrowheads="1"/>
          </p:cNvSpPr>
          <p:nvPr/>
        </p:nvSpPr>
        <p:spPr bwMode="auto">
          <a:xfrm>
            <a:off x="5310188" y="5051425"/>
            <a:ext cx="85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8255" name="Rectangle 91"/>
          <p:cNvSpPr>
            <a:spLocks noChangeArrowheads="1"/>
          </p:cNvSpPr>
          <p:nvPr/>
        </p:nvSpPr>
        <p:spPr bwMode="auto">
          <a:xfrm>
            <a:off x="5229225" y="3273425"/>
            <a:ext cx="1698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10</a:t>
            </a:r>
            <a:endParaRPr lang="en-US" sz="1200"/>
          </a:p>
        </p:txBody>
      </p:sp>
      <p:sp>
        <p:nvSpPr>
          <p:cNvPr id="8256" name="Rectangle 92"/>
          <p:cNvSpPr>
            <a:spLocks noChangeArrowheads="1"/>
          </p:cNvSpPr>
          <p:nvPr/>
        </p:nvSpPr>
        <p:spPr bwMode="auto">
          <a:xfrm>
            <a:off x="5156200" y="1516063"/>
            <a:ext cx="255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100</a:t>
            </a:r>
            <a:endParaRPr lang="en-US" sz="1200"/>
          </a:p>
        </p:txBody>
      </p:sp>
      <p:sp>
        <p:nvSpPr>
          <p:cNvPr id="8257" name="Rectangle 93"/>
          <p:cNvSpPr>
            <a:spLocks noChangeArrowheads="1"/>
          </p:cNvSpPr>
          <p:nvPr/>
        </p:nvSpPr>
        <p:spPr bwMode="auto">
          <a:xfrm>
            <a:off x="5308600" y="520541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1970</a:t>
            </a:r>
            <a:endParaRPr lang="en-US" b="1"/>
          </a:p>
        </p:txBody>
      </p:sp>
      <p:sp>
        <p:nvSpPr>
          <p:cNvPr id="8258" name="Rectangle 94"/>
          <p:cNvSpPr>
            <a:spLocks noChangeArrowheads="1"/>
          </p:cNvSpPr>
          <p:nvPr/>
        </p:nvSpPr>
        <p:spPr bwMode="auto">
          <a:xfrm>
            <a:off x="5927725" y="522446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1980</a:t>
            </a:r>
            <a:endParaRPr lang="en-US" b="1"/>
          </a:p>
        </p:txBody>
      </p:sp>
      <p:sp>
        <p:nvSpPr>
          <p:cNvPr id="8259" name="Rectangle 95"/>
          <p:cNvSpPr>
            <a:spLocks noChangeArrowheads="1"/>
          </p:cNvSpPr>
          <p:nvPr/>
        </p:nvSpPr>
        <p:spPr bwMode="auto">
          <a:xfrm>
            <a:off x="6553200" y="522446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1990</a:t>
            </a:r>
            <a:endParaRPr lang="en-US" b="1"/>
          </a:p>
        </p:txBody>
      </p:sp>
      <p:sp>
        <p:nvSpPr>
          <p:cNvPr id="8260" name="Rectangle 96"/>
          <p:cNvSpPr>
            <a:spLocks noChangeArrowheads="1"/>
          </p:cNvSpPr>
          <p:nvPr/>
        </p:nvSpPr>
        <p:spPr bwMode="auto">
          <a:xfrm>
            <a:off x="7188200" y="522446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2000</a:t>
            </a:r>
            <a:endParaRPr lang="en-US" b="1"/>
          </a:p>
        </p:txBody>
      </p:sp>
      <p:sp>
        <p:nvSpPr>
          <p:cNvPr id="8261" name="Rectangle 97"/>
          <p:cNvSpPr>
            <a:spLocks noChangeArrowheads="1"/>
          </p:cNvSpPr>
          <p:nvPr/>
        </p:nvSpPr>
        <p:spPr bwMode="auto">
          <a:xfrm>
            <a:off x="7813675" y="522446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2010</a:t>
            </a:r>
            <a:endParaRPr lang="en-US" b="1"/>
          </a:p>
        </p:txBody>
      </p:sp>
      <p:sp>
        <p:nvSpPr>
          <p:cNvPr id="8262" name="Rectangle 98"/>
          <p:cNvSpPr>
            <a:spLocks noChangeArrowheads="1"/>
          </p:cNvSpPr>
          <p:nvPr/>
        </p:nvSpPr>
        <p:spPr bwMode="auto">
          <a:xfrm>
            <a:off x="8439150" y="522446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2020</a:t>
            </a:r>
            <a:endParaRPr lang="en-US" b="1"/>
          </a:p>
        </p:txBody>
      </p:sp>
      <p:sp>
        <p:nvSpPr>
          <p:cNvPr id="8263" name="Rectangle 99"/>
          <p:cNvSpPr>
            <a:spLocks noChangeArrowheads="1"/>
          </p:cNvSpPr>
          <p:nvPr/>
        </p:nvSpPr>
        <p:spPr bwMode="auto">
          <a:xfrm rot="-5400000">
            <a:off x="3947329" y="3139816"/>
            <a:ext cx="2131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200" b="1">
                <a:solidFill>
                  <a:srgbClr val="000000"/>
                </a:solidFill>
              </a:rPr>
              <a:t>Streaming Bandwidth (Mbps)</a:t>
            </a:r>
            <a:endParaRPr lang="en-US"/>
          </a:p>
        </p:txBody>
      </p:sp>
      <p:sp>
        <p:nvSpPr>
          <p:cNvPr id="8264" name="Rectangle 100"/>
          <p:cNvSpPr>
            <a:spLocks noChangeArrowheads="1"/>
          </p:cNvSpPr>
          <p:nvPr/>
        </p:nvSpPr>
        <p:spPr bwMode="auto">
          <a:xfrm>
            <a:off x="5822950" y="4894263"/>
            <a:ext cx="250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SD</a:t>
            </a:r>
            <a:endParaRPr lang="en-US" sz="1400"/>
          </a:p>
        </p:txBody>
      </p:sp>
      <p:sp>
        <p:nvSpPr>
          <p:cNvPr id="8265" name="Rectangle 101"/>
          <p:cNvSpPr>
            <a:spLocks noChangeArrowheads="1"/>
          </p:cNvSpPr>
          <p:nvPr/>
        </p:nvSpPr>
        <p:spPr bwMode="auto">
          <a:xfrm>
            <a:off x="6781800" y="4508500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480p</a:t>
            </a:r>
            <a:endParaRPr lang="en-US" sz="1400"/>
          </a:p>
        </p:txBody>
      </p:sp>
      <p:sp>
        <p:nvSpPr>
          <p:cNvPr id="8266" name="Rectangle 102"/>
          <p:cNvSpPr>
            <a:spLocks noChangeArrowheads="1"/>
          </p:cNvSpPr>
          <p:nvPr/>
        </p:nvSpPr>
        <p:spPr bwMode="auto">
          <a:xfrm>
            <a:off x="7466013" y="3636963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720p</a:t>
            </a:r>
            <a:endParaRPr lang="en-US" sz="1400"/>
          </a:p>
        </p:txBody>
      </p:sp>
      <p:sp>
        <p:nvSpPr>
          <p:cNvPr id="8267" name="Rectangle 103"/>
          <p:cNvSpPr>
            <a:spLocks noChangeArrowheads="1"/>
          </p:cNvSpPr>
          <p:nvPr/>
        </p:nvSpPr>
        <p:spPr bwMode="auto">
          <a:xfrm>
            <a:off x="7194550" y="3919538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1080i</a:t>
            </a:r>
            <a:endParaRPr lang="en-US" sz="1400"/>
          </a:p>
        </p:txBody>
      </p:sp>
      <p:sp>
        <p:nvSpPr>
          <p:cNvPr id="8268" name="Rectangle 104"/>
          <p:cNvSpPr>
            <a:spLocks noChangeArrowheads="1"/>
          </p:cNvSpPr>
          <p:nvPr/>
        </p:nvSpPr>
        <p:spPr bwMode="auto">
          <a:xfrm>
            <a:off x="7769225" y="3081338"/>
            <a:ext cx="5065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00"/>
                </a:solidFill>
              </a:rPr>
              <a:t>1080p</a:t>
            </a:r>
            <a:endParaRPr lang="en-US" sz="1400" dirty="0"/>
          </a:p>
        </p:txBody>
      </p:sp>
      <p:sp>
        <p:nvSpPr>
          <p:cNvPr id="8269" name="Rectangle 105"/>
          <p:cNvSpPr>
            <a:spLocks noChangeArrowheads="1"/>
          </p:cNvSpPr>
          <p:nvPr/>
        </p:nvSpPr>
        <p:spPr bwMode="auto">
          <a:xfrm>
            <a:off x="7735888" y="1928813"/>
            <a:ext cx="458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00"/>
                </a:solidFill>
              </a:rPr>
              <a:t>4K2K</a:t>
            </a:r>
            <a:endParaRPr lang="en-US" sz="1400" dirty="0"/>
          </a:p>
        </p:txBody>
      </p:sp>
      <p:cxnSp>
        <p:nvCxnSpPr>
          <p:cNvPr id="8270" name="Straight Connector 135"/>
          <p:cNvCxnSpPr>
            <a:cxnSpLocks noChangeShapeType="1"/>
          </p:cNvCxnSpPr>
          <p:nvPr/>
        </p:nvCxnSpPr>
        <p:spPr bwMode="auto">
          <a:xfrm>
            <a:off x="5419725" y="5167313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71" name="Straight Connector 137"/>
          <p:cNvCxnSpPr>
            <a:cxnSpLocks noChangeShapeType="1"/>
          </p:cNvCxnSpPr>
          <p:nvPr/>
        </p:nvCxnSpPr>
        <p:spPr bwMode="auto">
          <a:xfrm>
            <a:off x="5419725" y="3370263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72" name="Straight Connector 138"/>
          <p:cNvCxnSpPr>
            <a:cxnSpLocks noChangeShapeType="1"/>
          </p:cNvCxnSpPr>
          <p:nvPr/>
        </p:nvCxnSpPr>
        <p:spPr bwMode="auto">
          <a:xfrm>
            <a:off x="5419725" y="1609725"/>
            <a:ext cx="66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306" y="6532893"/>
            <a:ext cx="698500" cy="282575"/>
          </a:xfrm>
        </p:spPr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966651"/>
            <a:ext cx="8531905" cy="4874623"/>
          </a:xfrm>
        </p:spPr>
        <p:txBody>
          <a:bodyPr/>
          <a:lstStyle/>
          <a:p>
            <a:r>
              <a:rPr lang="en-US" dirty="0" smtClean="0"/>
              <a:t>Huge demand for more processing</a:t>
            </a:r>
          </a:p>
          <a:p>
            <a:pPr lvl="1"/>
            <a:r>
              <a:rPr lang="en-US" dirty="0" smtClean="0"/>
              <a:t>Possibly outstripping Moore’s law &amp; off-chip bandwidth</a:t>
            </a:r>
          </a:p>
          <a:p>
            <a:r>
              <a:rPr lang="en-US" dirty="0" smtClean="0"/>
              <a:t>FPGAs becoming SoCs</a:t>
            </a:r>
          </a:p>
          <a:p>
            <a:pPr lvl="1"/>
            <a:r>
              <a:rPr lang="en-US" dirty="0" smtClean="0"/>
              <a:t>More heterogeous/hard function units</a:t>
            </a:r>
          </a:p>
          <a:p>
            <a:pPr lvl="1"/>
            <a:r>
              <a:rPr lang="en-US" dirty="0" smtClean="0"/>
              <a:t>FPGAs specializing to markets</a:t>
            </a:r>
          </a:p>
          <a:p>
            <a:r>
              <a:rPr lang="en-US" dirty="0" smtClean="0"/>
              <a:t>28 nm &amp; Stratix V</a:t>
            </a:r>
          </a:p>
          <a:p>
            <a:pPr lvl="1"/>
            <a:r>
              <a:rPr lang="en-US" dirty="0" smtClean="0"/>
              <a:t>-30 to -50% power,  1.5x I/O bandwidth, 1.5x – 2x more processing</a:t>
            </a:r>
          </a:p>
          <a:p>
            <a:pPr lvl="1"/>
            <a:r>
              <a:rPr lang="en-US" dirty="0" smtClean="0"/>
              <a:t>Partial reconfiguration</a:t>
            </a:r>
          </a:p>
          <a:p>
            <a:r>
              <a:rPr lang="en-US" dirty="0" smtClean="0"/>
              <a:t>FPGA robustness with scaling</a:t>
            </a:r>
          </a:p>
          <a:p>
            <a:pPr lvl="1"/>
            <a:r>
              <a:rPr lang="en-US" dirty="0" smtClean="0"/>
              <a:t>Innovation overcoming issues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scaling continues</a:t>
            </a:r>
          </a:p>
          <a:p>
            <a:r>
              <a:rPr lang="en-US" dirty="0" smtClean="0"/>
              <a:t>Tool innovation needed</a:t>
            </a:r>
          </a:p>
          <a:p>
            <a:pPr lvl="1"/>
            <a:r>
              <a:rPr lang="en-US" dirty="0" smtClean="0"/>
              <a:t>Higher-level, fast debug cycles, push-button timing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Video-Conferencing</a:t>
            </a:r>
          </a:p>
        </p:txBody>
      </p:sp>
      <p:pic>
        <p:nvPicPr>
          <p:cNvPr id="11267" name="Picture 3" descr="TelePresence_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2184400"/>
            <a:ext cx="40513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63750" y="1490663"/>
            <a:ext cx="922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>
                <a:solidFill>
                  <a:srgbClr val="000000"/>
                </a:solidFill>
              </a:rPr>
              <a:t>Today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221413" y="1490663"/>
            <a:ext cx="1419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>
                <a:solidFill>
                  <a:srgbClr val="000000"/>
                </a:solidFill>
              </a:rPr>
              <a:t>Tomorrow</a:t>
            </a:r>
          </a:p>
        </p:txBody>
      </p:sp>
      <p:pic>
        <p:nvPicPr>
          <p:cNvPr id="11270" name="Picture 6" descr="videoconferenc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375" y="2070100"/>
            <a:ext cx="3349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5003" y="5048518"/>
            <a:ext cx="64909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High end in 2000: 384 kbps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Cisco telepresence:  15 Mbps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306" y="6532893"/>
            <a:ext cx="698500" cy="282575"/>
          </a:xfrm>
        </p:spPr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Processing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714" y="2632979"/>
            <a:ext cx="8403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b="1" dirty="0" smtClean="0"/>
              <a:t>Toronto Internet Exchange (</a:t>
            </a:r>
            <a:r>
              <a:rPr lang="fr-FR" sz="1600" b="1" dirty="0" err="1" smtClean="0"/>
              <a:t>TorIX</a:t>
            </a:r>
            <a:r>
              <a:rPr lang="fr-FR" sz="1600" b="1" dirty="0" smtClean="0"/>
              <a:t>), 2009-2010 [</a:t>
            </a:r>
            <a:r>
              <a:rPr lang="fr-FR" sz="1600" b="1" dirty="0" err="1" smtClean="0"/>
              <a:t>Courtesy</a:t>
            </a:r>
            <a:r>
              <a:rPr lang="fr-FR" sz="1600" b="1" dirty="0" smtClean="0"/>
              <a:t> W. Gross, McGill]</a:t>
            </a:r>
          </a:p>
        </p:txBody>
      </p:sp>
      <p:pic>
        <p:nvPicPr>
          <p:cNvPr id="393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58" y="3032862"/>
            <a:ext cx="80676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6366" y="1004549"/>
            <a:ext cx="8139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More bandwidth: CAGR of 25% to 131% / year [By domain, Cisco]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More data through fixed channel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more processing per symbol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Security and quality of service needs  deep packet inspection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Law:  On-Chip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Datapath width * datapath speed</a:t>
            </a:r>
          </a:p>
          <a:p>
            <a:r>
              <a:rPr lang="en-US" dirty="0" smtClean="0"/>
              <a:t>40% / year increase in transistor density</a:t>
            </a:r>
          </a:p>
          <a:p>
            <a:r>
              <a:rPr lang="en-US" dirty="0" smtClean="0"/>
              <a:t>20% / year transistor speed until ~90 nm</a:t>
            </a:r>
          </a:p>
          <a:p>
            <a:pPr lvl="1"/>
            <a:r>
              <a:rPr lang="en-US" dirty="0" smtClean="0"/>
              <a:t>Total ~60% gain /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40 nm and beyond:</a:t>
            </a:r>
          </a:p>
          <a:p>
            <a:pPr lvl="1"/>
            <a:r>
              <a:rPr lang="en-US" dirty="0" smtClean="0"/>
              <a:t>Little intrinsic transistor speed gain once power controlled</a:t>
            </a:r>
          </a:p>
          <a:p>
            <a:pPr lvl="1"/>
            <a:r>
              <a:rPr lang="en-US" dirty="0" smtClean="0"/>
              <a:t>~40% gain / year from pure scaling</a:t>
            </a:r>
          </a:p>
          <a:p>
            <a:pPr lvl="1"/>
            <a:r>
              <a:rPr lang="en-US" dirty="0" smtClean="0"/>
              <a:t>Need to innovate to keep up with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/>
          <p:cNvSpPr>
            <a:spLocks noChangeAspect="1" noChangeArrowheads="1" noTextEdit="1"/>
          </p:cNvSpPr>
          <p:nvPr/>
        </p:nvSpPr>
        <p:spPr bwMode="auto">
          <a:xfrm>
            <a:off x="677863" y="1187450"/>
            <a:ext cx="7677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09675" y="3214688"/>
            <a:ext cx="6945313" cy="2143125"/>
            <a:chOff x="762" y="2157"/>
            <a:chExt cx="4375" cy="1350"/>
          </a:xfrm>
        </p:grpSpPr>
        <p:sp>
          <p:nvSpPr>
            <p:cNvPr id="1030" name="AutoShape 26"/>
            <p:cNvSpPr>
              <a:spLocks noChangeArrowheads="1"/>
            </p:cNvSpPr>
            <p:nvPr/>
          </p:nvSpPr>
          <p:spPr bwMode="auto">
            <a:xfrm rot="-1505878">
              <a:off x="1443" y="2157"/>
              <a:ext cx="3694" cy="768"/>
            </a:xfrm>
            <a:prstGeom prst="rightArrow">
              <a:avLst>
                <a:gd name="adj1" fmla="val 50000"/>
                <a:gd name="adj2" fmla="val 120247"/>
              </a:avLst>
            </a:prstGeom>
            <a:solidFill>
              <a:srgbClr val="C0C0C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2800"/>
            </a:p>
          </p:txBody>
        </p:sp>
        <p:sp>
          <p:nvSpPr>
            <p:cNvPr id="1031" name="Freeform 33"/>
            <p:cNvSpPr>
              <a:spLocks/>
            </p:cNvSpPr>
            <p:nvPr/>
          </p:nvSpPr>
          <p:spPr bwMode="auto">
            <a:xfrm>
              <a:off x="762" y="3153"/>
              <a:ext cx="945" cy="354"/>
            </a:xfrm>
            <a:custGeom>
              <a:avLst/>
              <a:gdLst>
                <a:gd name="T0" fmla="*/ 771 w 945"/>
                <a:gd name="T1" fmla="*/ 0 h 354"/>
                <a:gd name="T2" fmla="*/ 0 w 945"/>
                <a:gd name="T3" fmla="*/ 351 h 354"/>
                <a:gd name="T4" fmla="*/ 945 w 945"/>
                <a:gd name="T5" fmla="*/ 354 h 354"/>
                <a:gd name="T6" fmla="*/ 771 w 945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"/>
                <a:gd name="T13" fmla="*/ 0 h 354"/>
                <a:gd name="T14" fmla="*/ 945 w 945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" h="354">
                  <a:moveTo>
                    <a:pt x="771" y="0"/>
                  </a:moveTo>
                  <a:lnTo>
                    <a:pt x="0" y="351"/>
                  </a:lnTo>
                  <a:lnTo>
                    <a:pt x="945" y="354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C0C0C0">
                <a:alpha val="349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sz="2800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Increasing I/O Bandwidth</a:t>
            </a:r>
          </a:p>
        </p:txBody>
      </p:sp>
      <p:sp>
        <p:nvSpPr>
          <p:cNvPr id="1029" name="Text Box 20"/>
          <p:cNvSpPr txBox="1">
            <a:spLocks noChangeArrowheads="1"/>
          </p:cNvSpPr>
          <p:nvPr/>
        </p:nvSpPr>
        <p:spPr bwMode="auto">
          <a:xfrm rot="-5400000">
            <a:off x="-1112127" y="3234809"/>
            <a:ext cx="359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sz="1800" b="1"/>
              <a:t>Bandwidth (Gbps) in Log Scale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296988" y="1455738"/>
            <a:ext cx="6753225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296988" y="1455738"/>
            <a:ext cx="0" cy="39211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296988" y="537686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296988" y="497998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296988" y="475773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296988" y="4591050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296988" y="446087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1296988" y="435927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1296988" y="427672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296988" y="419258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1296988" y="412908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1296988" y="407352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1296988" y="367506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1296988" y="344487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296988" y="328771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296988" y="315753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1296988" y="305593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1296988" y="296386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1296988" y="2889250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1296988" y="282416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1296988" y="275907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1296988" y="237172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1296988" y="2139950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1296988" y="197326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1296988" y="185261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1296988" y="1743075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1296988" y="165893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1296988" y="1585913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296988" y="1511300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1296988" y="1455738"/>
            <a:ext cx="381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1250950" y="5376863"/>
            <a:ext cx="46038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250950" y="4073525"/>
            <a:ext cx="46038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1250950" y="2759075"/>
            <a:ext cx="46038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250950" y="1455738"/>
            <a:ext cx="46038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1296988" y="5376863"/>
            <a:ext cx="6753225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296988" y="5376863"/>
            <a:ext cx="0" cy="46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V="1">
            <a:off x="2833688" y="5376863"/>
            <a:ext cx="0" cy="46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V="1">
            <a:off x="4368800" y="5376863"/>
            <a:ext cx="0" cy="46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5903913" y="5376863"/>
            <a:ext cx="0" cy="46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V="1">
            <a:off x="7439025" y="5376863"/>
            <a:ext cx="0" cy="4603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800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042272" y="529431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600" b="1">
                <a:solidFill>
                  <a:srgbClr val="000000"/>
                </a:solidFill>
              </a:rPr>
              <a:t>1</a:t>
            </a:r>
            <a:endParaRPr lang="en-US" sz="28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959722" y="39893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600" b="1">
                <a:solidFill>
                  <a:srgbClr val="000000"/>
                </a:solidFill>
              </a:rPr>
              <a:t>10</a:t>
            </a:r>
            <a:endParaRPr lang="en-US" sz="2800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875584" y="2676525"/>
            <a:ext cx="341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</a:rPr>
              <a:t>100</a:t>
            </a:r>
            <a:endParaRPr lang="en-US" sz="2800" dirty="0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754397" y="1360309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</a:rPr>
              <a:t>1000</a:t>
            </a:r>
            <a:endParaRPr lang="en-US" sz="2800" dirty="0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149350" y="55165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1990</a:t>
            </a:r>
            <a:endParaRPr lang="en-US" sz="280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2684463" y="55165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1995</a:t>
            </a:r>
            <a:endParaRPr lang="en-US" sz="2800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4221163" y="55165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2000</a:t>
            </a:r>
            <a:endParaRPr lang="en-US" sz="2800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5756275" y="55165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2005</a:t>
            </a:r>
            <a:endParaRPr lang="en-US" sz="2800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7291388" y="55165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2010</a:t>
            </a:r>
            <a:endParaRPr lang="en-US" sz="2800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797050" y="5192713"/>
            <a:ext cx="2997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</a:t>
            </a:r>
            <a:endParaRPr lang="en-US" sz="2800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2573338" y="4479925"/>
            <a:ext cx="5578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PCI-66</a:t>
            </a:r>
            <a:endParaRPr lang="en-US" sz="2800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3249613" y="4100513"/>
            <a:ext cx="4792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PCI-X</a:t>
            </a:r>
            <a:endParaRPr lang="en-US" sz="280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4794250" y="3333750"/>
            <a:ext cx="3991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PCIe</a:t>
            </a:r>
            <a:endParaRPr lang="en-US" sz="2800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6588125" y="2538413"/>
            <a:ext cx="5482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PCIe 2</a:t>
            </a:r>
            <a:endParaRPr lang="en-US" sz="2800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7208838" y="2260600"/>
            <a:ext cx="5482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</a:rPr>
              <a:t>PCIe 3</a:t>
            </a:r>
            <a:endParaRPr lang="en-US" sz="2800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3211513" y="5192713"/>
            <a:ext cx="52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FF0000"/>
                </a:solidFill>
              </a:rPr>
              <a:t>1G FC</a:t>
            </a:r>
            <a:endParaRPr lang="en-US" sz="2800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3646488" y="4221163"/>
            <a:ext cx="984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FF"/>
                </a:solidFill>
              </a:rPr>
              <a:t>RapidIO 1.0</a:t>
            </a:r>
            <a:endParaRPr lang="en-US" sz="2800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4173538" y="5192713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FF00"/>
                </a:solidFill>
              </a:rPr>
              <a:t>GbE</a:t>
            </a:r>
            <a:endParaRPr lang="en-US" sz="2800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6542088" y="3563938"/>
            <a:ext cx="626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FF0000"/>
                </a:solidFill>
              </a:rPr>
              <a:t>20G FC</a:t>
            </a:r>
            <a:endParaRPr lang="en-US" sz="280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4349750" y="4729163"/>
            <a:ext cx="5177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808000"/>
                </a:solidFill>
              </a:rPr>
              <a:t>OC 48</a:t>
            </a:r>
            <a:endParaRPr lang="en-US" sz="2800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4395788" y="3860800"/>
            <a:ext cx="984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FF"/>
                </a:solidFill>
              </a:rPr>
              <a:t>RapidIO 2.0</a:t>
            </a:r>
            <a:endParaRPr lang="en-US" sz="2800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4932363" y="4035425"/>
            <a:ext cx="61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FF00"/>
                </a:solidFill>
              </a:rPr>
              <a:t>10 GbE</a:t>
            </a:r>
            <a:endParaRPr lang="en-US" sz="2800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5403850" y="3962400"/>
            <a:ext cx="626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FF0000"/>
                </a:solidFill>
              </a:rPr>
              <a:t>10G FC</a:t>
            </a:r>
            <a:endParaRPr lang="en-US" sz="2800"/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5635625" y="4665663"/>
            <a:ext cx="588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FFCC00"/>
                </a:solidFill>
              </a:rPr>
              <a:t>3G SDI</a:t>
            </a:r>
            <a:endParaRPr lang="en-US" sz="2800"/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5534025" y="3092450"/>
            <a:ext cx="8447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7030A0"/>
                </a:solidFill>
              </a:rPr>
              <a:t>Interlaken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6227763" y="3194050"/>
            <a:ext cx="61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808000"/>
                </a:solidFill>
              </a:rPr>
              <a:t>OC 768</a:t>
            </a:r>
            <a:endParaRPr lang="en-US" sz="28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088188" y="2713038"/>
            <a:ext cx="716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FF00"/>
                </a:solidFill>
              </a:rPr>
              <a:t>100 GbE</a:t>
            </a:r>
            <a:endParaRPr lang="en-US" sz="2800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7272338" y="2925763"/>
            <a:ext cx="9842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1400" b="1">
                <a:solidFill>
                  <a:srgbClr val="0000FF"/>
                </a:solidFill>
              </a:rPr>
              <a:t>RapidIO 3.0</a:t>
            </a:r>
            <a:endParaRPr lang="en-US" sz="280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2060620" y="1792757"/>
            <a:ext cx="4262907" cy="64135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26% increase / year per lane</a:t>
            </a:r>
          </a:p>
          <a:p>
            <a:pPr>
              <a:buNone/>
            </a:pPr>
            <a:r>
              <a:rPr lang="en-US" sz="2000" dirty="0" smtClean="0"/>
              <a:t>Modest growth in # lanes / </a:t>
            </a:r>
            <a:r>
              <a:rPr lang="en-US" sz="2000" dirty="0" smtClean="0"/>
              <a:t>chip</a:t>
            </a:r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306" y="6532893"/>
            <a:ext cx="698500" cy="282575"/>
          </a:xfrm>
        </p:spPr>
        <p:txBody>
          <a:bodyPr/>
          <a:lstStyle/>
          <a:p>
            <a:pPr>
              <a:defRPr/>
            </a:pPr>
            <a:fld id="{E9591C7A-D569-4F6B-B01B-A50EE5B9CA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567747" y="1393372"/>
            <a:ext cx="1898469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3D integration?</a:t>
            </a:r>
          </a:p>
          <a:p>
            <a:pPr>
              <a:buNone/>
            </a:pPr>
            <a:r>
              <a:rPr lang="en-US" sz="1600" dirty="0" smtClean="0"/>
              <a:t>Optical?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MPORT" val="C:\Documents and Settings\jchang\Desktop\09jul22\87.wav"/>
  <p:tag name="ELAPSEDTIME" val="71.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UDIO_IMPORT" val="C:\Documents and Settings\jchang\Desktop\09jul22\87.wav"/>
  <p:tag name="ELAPSEDTIME" val="71.355"/>
</p:tagLst>
</file>

<file path=ppt/theme/theme1.xml><?xml version="1.0" encoding="utf-8"?>
<a:theme xmlns:a="http://schemas.openxmlformats.org/drawingml/2006/main" name="Blank">
  <a:themeElements>
    <a:clrScheme name="Blank 14">
      <a:dk1>
        <a:srgbClr val="000000"/>
      </a:dk1>
      <a:lt1>
        <a:srgbClr val="FFFFFF"/>
      </a:lt1>
      <a:dk2>
        <a:srgbClr val="00319E"/>
      </a:dk2>
      <a:lt2>
        <a:srgbClr val="B2B2B2"/>
      </a:lt2>
      <a:accent1>
        <a:srgbClr val="4F8A10"/>
      </a:accent1>
      <a:accent2>
        <a:srgbClr val="00AEEF"/>
      </a:accent2>
      <a:accent3>
        <a:srgbClr val="FFFFFF"/>
      </a:accent3>
      <a:accent4>
        <a:srgbClr val="000000"/>
      </a:accent4>
      <a:accent5>
        <a:srgbClr val="B2C4AA"/>
      </a:accent5>
      <a:accent6>
        <a:srgbClr val="009DD9"/>
      </a:accent6>
      <a:hlink>
        <a:srgbClr val="30C1BE"/>
      </a:hlink>
      <a:folHlink>
        <a:srgbClr val="C10435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ts val="600"/>
          </a:spcAft>
          <a:buClr>
            <a:srgbClr val="003399"/>
          </a:buClr>
          <a:buSzPct val="75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ts val="600"/>
          </a:spcAft>
          <a:buClr>
            <a:srgbClr val="003399"/>
          </a:buClr>
          <a:buSzPct val="75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00A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D2AA"/>
        </a:accent5>
        <a:accent6>
          <a:srgbClr val="E7B900"/>
        </a:accent6>
        <a:hlink>
          <a:srgbClr val="3399FF"/>
        </a:hlink>
        <a:folHlink>
          <a:srgbClr val="E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529B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B6B4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5A3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009DD9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4190</TotalTime>
  <Words>2423</Words>
  <Application>Microsoft Office PowerPoint</Application>
  <PresentationFormat>On-screen Show (4:3)</PresentationFormat>
  <Paragraphs>828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Blank</vt:lpstr>
      <vt:lpstr>Visio</vt:lpstr>
      <vt:lpstr>FPGAs at 28nm: Meeting the Challenge of Modern Systems-on-a-Chip</vt:lpstr>
      <vt:lpstr>Overview</vt:lpstr>
      <vt:lpstr>Demand and Scaling Trends</vt:lpstr>
      <vt:lpstr>Broad End Market Demand</vt:lpstr>
      <vt:lpstr>Driving Factors—Mobility and Video</vt:lpstr>
      <vt:lpstr>Evolution of Video-Conferencing</vt:lpstr>
      <vt:lpstr>Communication Processing Needs</vt:lpstr>
      <vt:lpstr>Moore’s Law:  On-Chip Bandwidth</vt:lpstr>
      <vt:lpstr>Increasing I/O Bandwidth</vt:lpstr>
      <vt:lpstr>Scaling Economics</vt:lpstr>
      <vt:lpstr>FPGAs Becoming SoCs</vt:lpstr>
      <vt:lpstr>From Glue Logic to SoC</vt:lpstr>
      <vt:lpstr>Hard Block Evaluation</vt:lpstr>
      <vt:lpstr>Stratix V Transceivers</vt:lpstr>
      <vt:lpstr>Embedded HardCopy Blocks</vt:lpstr>
      <vt:lpstr>Hard IP Example:  PCIe &amp; Interlaken</vt:lpstr>
      <vt:lpstr>Variable-Precision DSP Block </vt:lpstr>
      <vt:lpstr>Stratix V Maximum Capacities</vt:lpstr>
      <vt:lpstr>Altera’s Device Roadmap </vt:lpstr>
      <vt:lpstr>100G Optical System (Stratix II GX)</vt:lpstr>
      <vt:lpstr>Other Challenges &amp; Enhancements @ 28 nm</vt:lpstr>
      <vt:lpstr>Controlling Power</vt:lpstr>
      <vt:lpstr>Fabric Performance</vt:lpstr>
      <vt:lpstr>Fabric:  More Registers</vt:lpstr>
      <vt:lpstr>Metastability Robustness</vt:lpstr>
      <vt:lpstr>Metastability Robustness</vt:lpstr>
      <vt:lpstr>Pass Transistors</vt:lpstr>
      <vt:lpstr>Soft Errors</vt:lpstr>
      <vt:lpstr>Stratix V Partial Reconfiguration</vt:lpstr>
      <vt:lpstr>Partial Reconfiguration (PR) Overview</vt:lpstr>
      <vt:lpstr>Example System: 10*10Gbps→OTN4 Muxponder  </vt:lpstr>
      <vt:lpstr>Design Entry &amp; Simulation</vt:lpstr>
      <vt:lpstr>Incremental Design Flow Background</vt:lpstr>
      <vt:lpstr>Partial Reconfig Instances</vt:lpstr>
      <vt:lpstr>Partial Reconfiguration: Floorplanning</vt:lpstr>
      <vt:lpstr>Physical:  I/Os</vt:lpstr>
      <vt:lpstr>Physical:  Route-Throughs</vt:lpstr>
      <vt:lpstr>Extending &amp; Improving the Software Stack</vt:lpstr>
      <vt:lpstr>Design Flow Challenges</vt:lpstr>
      <vt:lpstr>The Competition:  Many Core</vt:lpstr>
      <vt:lpstr>Competition: ASSP w/HW Accelerators</vt:lpstr>
      <vt:lpstr>“Bespoke” ASSPs in FPGAs</vt:lpstr>
      <vt:lpstr>High-Level Synthesis</vt:lpstr>
      <vt:lpstr>OpenCL: Explicitly Parallel C</vt:lpstr>
      <vt:lpstr>OpenCL Structure</vt:lpstr>
      <vt:lpstr>The Past (1984):  Editing Switches</vt:lpstr>
      <vt:lpstr>The Present: HDL Design Flow</vt:lpstr>
      <vt:lpstr>The Future?</vt:lpstr>
      <vt:lpstr>Summary</vt:lpstr>
      <vt:lpstr>Summary </vt:lpstr>
    </vt:vector>
  </TitlesOfParts>
  <Company>Altera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Challenges at 28nm</dc:title>
  <dc:creator>Altera Employee</dc:creator>
  <cp:lastModifiedBy>Vaughn Betz</cp:lastModifiedBy>
  <cp:revision>172</cp:revision>
  <cp:lastPrinted>2007-02-01T00:01:47Z</cp:lastPrinted>
  <dcterms:created xsi:type="dcterms:W3CDTF">2010-05-17T02:27:02Z</dcterms:created>
  <dcterms:modified xsi:type="dcterms:W3CDTF">2010-09-16T14:49:55Z</dcterms:modified>
</cp:coreProperties>
</file>