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3"/>
  </p:notesMasterIdLst>
  <p:sldIdLst>
    <p:sldId id="256" r:id="rId2"/>
    <p:sldId id="282" r:id="rId3"/>
    <p:sldId id="290" r:id="rId4"/>
    <p:sldId id="270" r:id="rId5"/>
    <p:sldId id="279" r:id="rId6"/>
    <p:sldId id="257" r:id="rId7"/>
    <p:sldId id="281" r:id="rId8"/>
    <p:sldId id="285" r:id="rId9"/>
    <p:sldId id="263" r:id="rId10"/>
    <p:sldId id="268" r:id="rId11"/>
    <p:sldId id="302" r:id="rId12"/>
    <p:sldId id="269" r:id="rId13"/>
    <p:sldId id="266" r:id="rId14"/>
    <p:sldId id="295" r:id="rId15"/>
    <p:sldId id="264" r:id="rId16"/>
    <p:sldId id="293" r:id="rId17"/>
    <p:sldId id="291" r:id="rId18"/>
    <p:sldId id="284" r:id="rId19"/>
    <p:sldId id="288" r:id="rId20"/>
    <p:sldId id="289" r:id="rId21"/>
    <p:sldId id="303" r:id="rId22"/>
    <p:sldId id="304" r:id="rId23"/>
    <p:sldId id="272" r:id="rId24"/>
    <p:sldId id="275" r:id="rId25"/>
    <p:sldId id="292" r:id="rId26"/>
    <p:sldId id="283" r:id="rId27"/>
    <p:sldId id="299" r:id="rId28"/>
    <p:sldId id="305" r:id="rId29"/>
    <p:sldId id="308" r:id="rId30"/>
    <p:sldId id="306" r:id="rId31"/>
    <p:sldId id="309" r:id="rId32"/>
    <p:sldId id="311" r:id="rId33"/>
    <p:sldId id="313" r:id="rId34"/>
    <p:sldId id="301" r:id="rId35"/>
    <p:sldId id="261" r:id="rId36"/>
    <p:sldId id="312" r:id="rId37"/>
    <p:sldId id="300" r:id="rId38"/>
    <p:sldId id="258" r:id="rId39"/>
    <p:sldId id="259" r:id="rId40"/>
    <p:sldId id="296" r:id="rId41"/>
    <p:sldId id="314" r:id="rId42"/>
    <p:sldId id="315" r:id="rId43"/>
    <p:sldId id="316" r:id="rId44"/>
    <p:sldId id="271" r:id="rId45"/>
    <p:sldId id="298" r:id="rId46"/>
    <p:sldId id="294" r:id="rId47"/>
    <p:sldId id="273" r:id="rId48"/>
    <p:sldId id="274" r:id="rId49"/>
    <p:sldId id="276" r:id="rId50"/>
    <p:sldId id="277" r:id="rId51"/>
    <p:sldId id="27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FB2DA-A5C9-C644-A6BC-FD2E224CE894}" type="datetimeFigureOut">
              <a:rPr lang="en-US" smtClean="0"/>
              <a:t>2014-01-16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04E43-18A0-2F4C-B4AA-0A4B71945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r>
              <a:rPr lang="en-US" baseline="0" dirty="0" smtClean="0"/>
              <a:t> codebase</a:t>
            </a:r>
          </a:p>
          <a:p>
            <a:r>
              <a:rPr lang="en-US" baseline="0" dirty="0" smtClean="0"/>
              <a:t>Existing programmers -&gt; embedded -&gt; multithreaded -&gt;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compiler warning</a:t>
            </a:r>
            <a:r>
              <a:rPr lang="en-US" baseline="0" dirty="0" smtClean="0"/>
              <a:t> for conflicting actions</a:t>
            </a:r>
          </a:p>
          <a:p>
            <a:r>
              <a:rPr lang="en-US" baseline="0" dirty="0" smtClean="0"/>
              <a:t>Mention explicit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compiler-handled</a:t>
            </a:r>
          </a:p>
          <a:p>
            <a:r>
              <a:rPr lang="en-US" baseline="0" dirty="0" smtClean="0"/>
              <a:t>“rule is like always block except compiler schedules for you”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compiler warning</a:t>
            </a:r>
            <a:r>
              <a:rPr lang="en-US" baseline="0" dirty="0" smtClean="0"/>
              <a:t> for conflicting actions</a:t>
            </a:r>
          </a:p>
          <a:p>
            <a:r>
              <a:rPr lang="en-US" baseline="0" dirty="0" smtClean="0"/>
              <a:t>Mention explicit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compiler-handled</a:t>
            </a:r>
          </a:p>
          <a:p>
            <a:r>
              <a:rPr lang="en-US" baseline="0" dirty="0" smtClean="0"/>
              <a:t>“rule is like always block except compiler schedules for you”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compiler warning</a:t>
            </a:r>
            <a:r>
              <a:rPr lang="en-US" baseline="0" dirty="0" smtClean="0"/>
              <a:t> for conflicting actions</a:t>
            </a:r>
          </a:p>
          <a:p>
            <a:r>
              <a:rPr lang="en-US" baseline="0" dirty="0" smtClean="0"/>
              <a:t>Mention explicit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compiler-handled</a:t>
            </a:r>
          </a:p>
          <a:p>
            <a:r>
              <a:rPr lang="en-US" baseline="0" dirty="0" smtClean="0"/>
              <a:t>“rule is like always block except compiler schedules for you”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compiler warning</a:t>
            </a:r>
            <a:r>
              <a:rPr lang="en-US" baseline="0" dirty="0" smtClean="0"/>
              <a:t> for conflicting actions</a:t>
            </a:r>
          </a:p>
          <a:p>
            <a:r>
              <a:rPr lang="en-US" baseline="0" dirty="0" smtClean="0"/>
              <a:t>Mention explicit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compiler-handled</a:t>
            </a:r>
          </a:p>
          <a:p>
            <a:r>
              <a:rPr lang="en-US" baseline="0" dirty="0" smtClean="0"/>
              <a:t>“rule is like always block except compiler schedules for you”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Latency-insensitive</a:t>
            </a:r>
            <a:r>
              <a:rPr lang="en-US" baseline="0" dirty="0" smtClean="0"/>
              <a:t> design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simplify out Tuple2 – demonstrating 2 concepts at same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0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10^16 ops!! Sine, cosine,</a:t>
            </a:r>
            <a:r>
              <a:rPr lang="en-US" baseline="0" dirty="0" smtClean="0"/>
              <a:t> ray-tetrahedron intersection</a:t>
            </a:r>
            <a:endParaRPr lang="en-US" dirty="0" smtClean="0"/>
          </a:p>
          <a:p>
            <a:r>
              <a:rPr lang="en-US" baseline="0" dirty="0" smtClean="0"/>
              <a:t>10s of ops per loop: 10^16+ ops!! (CPU 3e9 per sec =&gt; 10^6-10^7 seconds = hundreds of hours)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~75% of logic/ALM is for pipeline balancing</a:t>
            </a:r>
          </a:p>
          <a:p>
            <a:r>
              <a:rPr lang="en-US" baseline="0" dirty="0" smtClean="0"/>
              <a:t>Large packet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Readability:</a:t>
            </a:r>
            <a:r>
              <a:rPr lang="en-US" baseline="0" dirty="0" smtClean="0"/>
              <a:t> it’s a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Reset, clock implicit</a:t>
            </a:r>
          </a:p>
          <a:p>
            <a:r>
              <a:rPr lang="en-US" baseline="0" dirty="0" smtClean="0"/>
              <a:t>Rule ~= always block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compiler warning</a:t>
            </a:r>
            <a:r>
              <a:rPr lang="en-US" baseline="0" dirty="0" smtClean="0"/>
              <a:t> for conflicting actions</a:t>
            </a:r>
          </a:p>
          <a:p>
            <a:r>
              <a:rPr lang="en-US" baseline="0" dirty="0" smtClean="0"/>
              <a:t>Mention explicit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compiler-handled</a:t>
            </a:r>
          </a:p>
          <a:p>
            <a:r>
              <a:rPr lang="en-US" baseline="0" dirty="0" smtClean="0"/>
              <a:t>“rule is like always block except compiler schedules for you”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compiler warning</a:t>
            </a:r>
            <a:r>
              <a:rPr lang="en-US" baseline="0" dirty="0" smtClean="0"/>
              <a:t> for conflicting actions</a:t>
            </a:r>
          </a:p>
          <a:p>
            <a:r>
              <a:rPr lang="en-US" baseline="0" dirty="0" smtClean="0"/>
              <a:t>Mention explicit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compiler-handled</a:t>
            </a:r>
          </a:p>
          <a:p>
            <a:r>
              <a:rPr lang="en-US" baseline="0" dirty="0" smtClean="0"/>
              <a:t>“rule is like always block except compiler schedules for you”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4E43-18A0-2F4C-B4AA-0A4B719456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2014-01-16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uespec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High-Level Synthesis with </a:t>
            </a:r>
            <a:r>
              <a:rPr lang="en-US" sz="3600" dirty="0" err="1" smtClean="0"/>
              <a:t>Bluespec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An FPGA Designer’s Perspective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Jeff Cassidy</a:t>
            </a:r>
          </a:p>
          <a:p>
            <a:endParaRPr lang="en-US" dirty="0"/>
          </a:p>
          <a:p>
            <a:r>
              <a:rPr lang="en-US" sz="2600" dirty="0" smtClean="0"/>
              <a:t>University of Toronto</a:t>
            </a:r>
          </a:p>
          <a:p>
            <a:r>
              <a:rPr lang="en-US" sz="2600" dirty="0" smtClean="0"/>
              <a:t>Jan 16, 2014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257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Designing hardware</a:t>
            </a:r>
          </a:p>
          <a:p>
            <a:pPr lvl="1"/>
            <a:r>
              <a:rPr lang="en-US" dirty="0" smtClean="0"/>
              <a:t>Instantiate modules, not variables</a:t>
            </a:r>
          </a:p>
          <a:p>
            <a:pPr lvl="1"/>
            <a:r>
              <a:rPr lang="en-US" dirty="0" smtClean="0"/>
              <a:t>Aware of clocks &amp; resets</a:t>
            </a:r>
          </a:p>
          <a:p>
            <a:pPr lvl="1"/>
            <a:r>
              <a:rPr lang="en-US" dirty="0" smtClean="0"/>
              <a:t>Anything possible in Verilog</a:t>
            </a:r>
          </a:p>
          <a:p>
            <a:pPr lvl="1"/>
            <a:r>
              <a:rPr lang="en-US" dirty="0" smtClean="0"/>
              <a:t>Fine-grained control over resources, latency,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Explore more microarchitectures faster</a:t>
            </a:r>
          </a:p>
          <a:p>
            <a:endParaRPr lang="en-US" dirty="0"/>
          </a:p>
          <a:p>
            <a:r>
              <a:rPr lang="en-US" dirty="0" smtClean="0"/>
              <a:t>Can use same language to model &amp; refine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Low-level</a:t>
            </a:r>
          </a:p>
          <a:p>
            <a:pPr lvl="1"/>
            <a:r>
              <a:rPr lang="en-US" dirty="0" smtClean="0"/>
              <a:t>Bit-hacking</a:t>
            </a:r>
          </a:p>
          <a:p>
            <a:pPr lvl="1"/>
            <a:r>
              <a:rPr lang="en-US" dirty="0" smtClean="0"/>
              <a:t>Design as hierarchy of modules</a:t>
            </a:r>
          </a:p>
          <a:p>
            <a:pPr lvl="1"/>
            <a:r>
              <a:rPr lang="en-US" dirty="0" smtClean="0"/>
              <a:t>Bit-/Cycle-accurate simulation</a:t>
            </a:r>
          </a:p>
          <a:p>
            <a:pPr lvl="1"/>
            <a:r>
              <a:rPr lang="en-US" dirty="0" smtClean="0"/>
              <a:t>Seamless </a:t>
            </a:r>
            <a:r>
              <a:rPr lang="en-US" dirty="0"/>
              <a:t>integration of </a:t>
            </a:r>
            <a:r>
              <a:rPr lang="en-US" dirty="0" smtClean="0"/>
              <a:t>legacy Verilog</a:t>
            </a:r>
          </a:p>
          <a:p>
            <a:pPr lvl="1"/>
            <a:r>
              <a:rPr lang="en-US" dirty="0" smtClean="0"/>
              <a:t>No overhead; get the h/w you ask for and no more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Bluespec</a:t>
            </a:r>
            <a:r>
              <a:rPr lang="en-US" dirty="0" smtClean="0"/>
              <a:t> : RTL :: C++ :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7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High-level</a:t>
            </a:r>
          </a:p>
          <a:p>
            <a:pPr lvl="1"/>
            <a:r>
              <a:rPr lang="en-US" dirty="0" smtClean="0"/>
              <a:t>Concise</a:t>
            </a:r>
          </a:p>
          <a:p>
            <a:pPr lvl="1"/>
            <a:r>
              <a:rPr lang="en-US" dirty="0" err="1" smtClean="0"/>
              <a:t>Composable</a:t>
            </a:r>
            <a:endParaRPr lang="en-US" dirty="0"/>
          </a:p>
          <a:p>
            <a:pPr lvl="1"/>
            <a:r>
              <a:rPr lang="en-US" dirty="0" smtClean="0"/>
              <a:t>Abstraction &amp; reuse, library development</a:t>
            </a:r>
            <a:endParaRPr lang="en-US" dirty="0"/>
          </a:p>
          <a:p>
            <a:pPr lvl="1"/>
            <a:r>
              <a:rPr lang="en-US" dirty="0" smtClean="0"/>
              <a:t>Correctness by design</a:t>
            </a:r>
          </a:p>
          <a:p>
            <a:pPr lvl="1"/>
            <a:r>
              <a:rPr lang="en-US" dirty="0" smtClean="0"/>
              <a:t>Fast simulation</a:t>
            </a:r>
          </a:p>
          <a:p>
            <a:pPr lvl="1"/>
            <a:r>
              <a:rPr lang="en-US" b="1" dirty="0" smtClean="0"/>
              <a:t>Helpful compiler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Bluespec</a:t>
            </a:r>
            <a:r>
              <a:rPr lang="en-US" dirty="0" smtClean="0"/>
              <a:t> : RTL :: C++ :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5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at MIT CSAIL late 90’s-2000s (Prof </a:t>
            </a:r>
            <a:r>
              <a:rPr lang="en-US" dirty="0" err="1" smtClean="0"/>
              <a:t>Arvind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Origin: Haskell (functional programming)</a:t>
            </a:r>
          </a:p>
          <a:p>
            <a:endParaRPr lang="en-US" dirty="0" smtClean="0"/>
          </a:p>
          <a:p>
            <a:r>
              <a:rPr lang="en-US" dirty="0" smtClean="0"/>
              <a:t>Semiconductor startup </a:t>
            </a:r>
            <a:r>
              <a:rPr lang="en-US" dirty="0" err="1" smtClean="0"/>
              <a:t>Sandburst</a:t>
            </a:r>
            <a:r>
              <a:rPr lang="en-US" dirty="0" smtClean="0"/>
              <a:t> 2000</a:t>
            </a:r>
          </a:p>
          <a:p>
            <a:pPr lvl="1"/>
            <a:r>
              <a:rPr lang="en-US" dirty="0" smtClean="0"/>
              <a:t>Designing 10G Ethernet routers</a:t>
            </a:r>
          </a:p>
          <a:p>
            <a:pPr lvl="1"/>
            <a:r>
              <a:rPr lang="en-US" dirty="0" smtClean="0"/>
              <a:t>Early version used internally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Bluespec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> founded 2003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Bluespec</a:t>
            </a:r>
            <a:endParaRPr lang="en-US" dirty="0"/>
          </a:p>
        </p:txBody>
      </p:sp>
      <p:pic>
        <p:nvPicPr>
          <p:cNvPr id="4" name="Picture 3" descr="bluespec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80" y="5634905"/>
            <a:ext cx="4643827" cy="9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2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Study: </a:t>
            </a:r>
            <a:r>
              <a:rPr lang="en-US" sz="3600" dirty="0" err="1" smtClean="0"/>
              <a:t>FullMonte</a:t>
            </a:r>
            <a:r>
              <a:rPr lang="en-US" sz="3600" dirty="0" smtClean="0"/>
              <a:t> </a:t>
            </a:r>
            <a:r>
              <a:rPr lang="en-US" sz="3600" dirty="0" err="1" smtClean="0"/>
              <a:t>Biophotonic</a:t>
            </a:r>
            <a:r>
              <a:rPr lang="en-US" sz="3600" dirty="0" smtClean="0"/>
              <a:t> Simulations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1919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2010		Learning Haskell for personal interest</a:t>
            </a:r>
          </a:p>
          <a:p>
            <a:r>
              <a:rPr lang="en-US" dirty="0" smtClean="0"/>
              <a:t>2011		Applied for </a:t>
            </a:r>
            <a:r>
              <a:rPr lang="en-US" dirty="0" err="1" smtClean="0"/>
              <a:t>MASc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		First heard of </a:t>
            </a:r>
            <a:r>
              <a:rPr lang="en-US" dirty="0" err="1" smtClean="0"/>
              <a:t>Bluespec</a:t>
            </a:r>
            <a:endParaRPr lang="en-US" dirty="0" smtClean="0"/>
          </a:p>
          <a:p>
            <a:r>
              <a:rPr lang="en-US" dirty="0" smtClean="0"/>
              <a:t>mid-2012	receive </a:t>
            </a:r>
            <a:r>
              <a:rPr lang="en-US" dirty="0" err="1" smtClean="0"/>
              <a:t>Bluespec</a:t>
            </a:r>
            <a:r>
              <a:rPr lang="en-US" dirty="0" smtClean="0"/>
              <a:t> license, start tinkering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Implement/optimize software model</a:t>
            </a:r>
          </a:p>
          <a:p>
            <a:r>
              <a:rPr lang="en-US" dirty="0" smtClean="0"/>
              <a:t>March 2013	start writing code for thesis</a:t>
            </a:r>
          </a:p>
          <a:p>
            <a:r>
              <a:rPr lang="en-US" dirty="0" smtClean="0"/>
              <a:t>Sep 2013	code complete, debugged, validated</a:t>
            </a:r>
          </a:p>
          <a:p>
            <a:r>
              <a:rPr lang="en-US" dirty="0" smtClean="0"/>
              <a:t>Dec 2013	Thesis defense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7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Biophotonics</a:t>
            </a:r>
            <a:r>
              <a:rPr lang="en-US" dirty="0" smtClean="0"/>
              <a:t>: Interaction of light and living tissue</a:t>
            </a:r>
          </a:p>
          <a:p>
            <a:endParaRPr lang="en-US" dirty="0"/>
          </a:p>
          <a:p>
            <a:r>
              <a:rPr lang="en-US" dirty="0" smtClean="0"/>
              <a:t>Clinical detection &amp; treatment of disease</a:t>
            </a:r>
          </a:p>
          <a:p>
            <a:r>
              <a:rPr lang="en-US" dirty="0" smtClean="0"/>
              <a:t>Medical research</a:t>
            </a:r>
          </a:p>
          <a:p>
            <a:endParaRPr lang="en-US" dirty="0"/>
          </a:p>
          <a:p>
            <a:r>
              <a:rPr lang="en-US" dirty="0" smtClean="0"/>
              <a:t>Light scattered ~10</a:t>
            </a:r>
            <a:r>
              <a:rPr lang="en-US" baseline="30000" dirty="0" smtClean="0"/>
              <a:t>1</a:t>
            </a:r>
            <a:r>
              <a:rPr lang="en-US" dirty="0" smtClean="0"/>
              <a:t>-10</a:t>
            </a:r>
            <a:r>
              <a:rPr lang="en-US" baseline="30000" dirty="0" smtClean="0"/>
              <a:t>3</a:t>
            </a:r>
            <a:r>
              <a:rPr lang="en-US" dirty="0" smtClean="0"/>
              <a:t> times / cm of path traveled</a:t>
            </a:r>
          </a:p>
          <a:p>
            <a:endParaRPr lang="en-US" dirty="0"/>
          </a:p>
          <a:p>
            <a:r>
              <a:rPr lang="en-US" dirty="0" smtClean="0"/>
              <a:t>Simulation of light distribution </a:t>
            </a:r>
            <a:r>
              <a:rPr lang="en-US" i="1" dirty="0" smtClean="0">
                <a:solidFill>
                  <a:srgbClr val="2D83F4"/>
                </a:solidFill>
              </a:rPr>
              <a:t>crucial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2D83F4"/>
                </a:solidFill>
              </a:rPr>
              <a:t>compute-intensive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20747"/>
            <a:ext cx="6219353" cy="3749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Bioluminescence Imaging</a:t>
            </a:r>
            <a:endParaRPr lang="en-US" dirty="0"/>
          </a:p>
          <a:p>
            <a:r>
              <a:rPr lang="en-US" dirty="0" smtClean="0"/>
              <a:t>Tag cancer cells with bioluminescent marker</a:t>
            </a:r>
          </a:p>
          <a:p>
            <a:r>
              <a:rPr lang="en-US" dirty="0"/>
              <a:t>I</a:t>
            </a:r>
            <a:r>
              <a:rPr lang="en-US" dirty="0" smtClean="0"/>
              <a:t>mage using low-light camera</a:t>
            </a:r>
            <a:endParaRPr lang="en-US" dirty="0"/>
          </a:p>
          <a:p>
            <a:r>
              <a:rPr lang="en-US" dirty="0" smtClean="0"/>
              <a:t>Watch spread or remission of disease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  <p:pic>
        <p:nvPicPr>
          <p:cNvPr id="4" name="Picture 3" descr="mouse-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62" y="2545097"/>
            <a:ext cx="1769074" cy="3789436"/>
          </a:xfrm>
          <a:prstGeom prst="rect">
            <a:avLst/>
          </a:prstGeom>
        </p:spPr>
      </p:pic>
      <p:pic>
        <p:nvPicPr>
          <p:cNvPr id="13" name="Picture 12" descr="bli-mouse-chatziioann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65840"/>
            <a:ext cx="5409475" cy="2138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474" y="6273317"/>
            <a:ext cx="6135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[Left] </a:t>
            </a:r>
            <a:r>
              <a:rPr lang="en-US" sz="1600" dirty="0" err="1" smtClean="0"/>
              <a:t>Dogdas</a:t>
            </a:r>
            <a:r>
              <a:rPr lang="en-US" sz="1600" dirty="0" smtClean="0"/>
              <a:t>, Stout, et al. </a:t>
            </a:r>
            <a:r>
              <a:rPr lang="en-US" sz="1600" i="1" dirty="0" err="1"/>
              <a:t>Digimouse</a:t>
            </a:r>
            <a:r>
              <a:rPr lang="en-US" sz="1600" i="1" dirty="0"/>
              <a:t>: a 3D whole body mouse atlas from CT and </a:t>
            </a:r>
            <a:r>
              <a:rPr lang="en-US" sz="1600" i="1" dirty="0" err="1"/>
              <a:t>cryosection</a:t>
            </a:r>
            <a:r>
              <a:rPr lang="en-US" sz="1600" i="1" dirty="0"/>
              <a:t> </a:t>
            </a:r>
            <a:r>
              <a:rPr lang="en-US" sz="1600" i="1" dirty="0" smtClean="0"/>
              <a:t>data</a:t>
            </a:r>
            <a:r>
              <a:rPr lang="en-US" sz="1600" dirty="0" smtClean="0"/>
              <a:t>. </a:t>
            </a:r>
            <a:r>
              <a:rPr lang="en-US" sz="1600" dirty="0" err="1" smtClean="0"/>
              <a:t>Phys</a:t>
            </a:r>
            <a:r>
              <a:rPr lang="en-US" sz="1600" dirty="0" smtClean="0"/>
              <a:t> Med </a:t>
            </a:r>
            <a:r>
              <a:rPr lang="en-US" sz="1600" dirty="0" err="1" smtClean="0"/>
              <a:t>Biol</a:t>
            </a:r>
            <a:r>
              <a:rPr lang="en-US" sz="1600" dirty="0" smtClean="0"/>
              <a:t> 52(3) 2007.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3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31" y="2358957"/>
            <a:ext cx="4519083" cy="37497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Photodynamic Therapy (PDT) of Head &amp; Neck Cancers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2D83F4"/>
                </a:solidFill>
              </a:rPr>
              <a:t>Light</a:t>
            </a:r>
            <a:r>
              <a:rPr lang="en-US" dirty="0" smtClean="0">
                <a:solidFill>
                  <a:srgbClr val="2D83F4"/>
                </a:solidFill>
              </a:rPr>
              <a:t> </a:t>
            </a:r>
            <a:r>
              <a:rPr lang="en-US" dirty="0" smtClean="0"/>
              <a:t>+ Drug + Tissue Oxygen = Cell death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Need to simulate light</a:t>
            </a:r>
          </a:p>
          <a:p>
            <a:endParaRPr lang="en-US" dirty="0"/>
          </a:p>
          <a:p>
            <a:r>
              <a:rPr lang="en-US" dirty="0" smtClean="0"/>
              <a:t>Heterogeneous structure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00430" y="1485658"/>
            <a:ext cx="3752850" cy="5311870"/>
            <a:chOff x="5314950" y="1438275"/>
            <a:chExt cx="3829050" cy="5419725"/>
          </a:xfrm>
        </p:grpSpPr>
        <p:pic>
          <p:nvPicPr>
            <p:cNvPr id="5" name="Picture 4" descr="HN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150" y="1438275"/>
              <a:ext cx="3752850" cy="541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372350" y="2124075"/>
              <a:ext cx="717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Brain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314950" y="2047875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Tumour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467350" y="4714875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Mandible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905750" y="4302125"/>
              <a:ext cx="76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Spine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848350" y="5248275"/>
              <a:ext cx="869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9966"/>
                  </a:solidFill>
                </a:rPr>
                <a:t>Larnyx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543550" y="5857875"/>
              <a:ext cx="1327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99FF"/>
                  </a:solidFill>
                </a:rPr>
                <a:t>Esophagus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85648" y="6289426"/>
            <a:ext cx="314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R. </a:t>
            </a:r>
            <a:r>
              <a:rPr lang="en-US" sz="1400" dirty="0" err="1" smtClean="0"/>
              <a:t>Weersink</a:t>
            </a:r>
            <a:endParaRPr lang="en-US" sz="1400" dirty="0"/>
          </a:p>
          <a:p>
            <a:pPr algn="r"/>
            <a:r>
              <a:rPr lang="en-US" sz="1400" dirty="0" smtClean="0"/>
              <a:t>Princess Margaret Cancer Centre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070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890827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Gold standard model</a:t>
            </a:r>
          </a:p>
          <a:p>
            <a:r>
              <a:rPr lang="en-US" dirty="0" smtClean="0"/>
              <a:t>Monte Carlo ray-tracing of photon </a:t>
            </a:r>
            <a:r>
              <a:rPr lang="en-US" u="sng" dirty="0" smtClean="0"/>
              <a:t>packets</a:t>
            </a:r>
          </a:p>
          <a:p>
            <a:pPr lvl="1"/>
            <a:r>
              <a:rPr lang="en-US" dirty="0" smtClean="0"/>
              <a:t>Absorption proportional, not discrete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Tetrahedral mesh geometry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Compute-intensive!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  <p:pic>
        <p:nvPicPr>
          <p:cNvPr id="4" name="Picture 3" descr="simplified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59" y="1628752"/>
            <a:ext cx="4108941" cy="5229248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808256" y="1409661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823376" y="2705996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836436" y="2705996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864616" y="2705996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7938156" y="2705996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976146" y="4051701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849496" y="4051701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775956" y="5451823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864616" y="5451823"/>
            <a:ext cx="1330587" cy="1330587"/>
          </a:xfrm>
          <a:prstGeom prst="donut">
            <a:avLst>
              <a:gd name="adj" fmla="val 13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4551212" y="2675467"/>
            <a:ext cx="3175262" cy="3581666"/>
          </a:xfrm>
          <a:prstGeom prst="circularArrow">
            <a:avLst>
              <a:gd name="adj1" fmla="val 4598"/>
              <a:gd name="adj2" fmla="val 1785848"/>
              <a:gd name="adj3" fmla="val 10468048"/>
              <a:gd name="adj4" fmla="val 15454998"/>
              <a:gd name="adj5" fmla="val 52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4887" y="4766368"/>
            <a:ext cx="3606379" cy="830997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PDT: Outer loop</a:t>
            </a:r>
          </a:p>
          <a:p>
            <a:pPr algn="ctr"/>
            <a:r>
              <a:rPr lang="en-US" sz="2400" b="1" dirty="0" smtClean="0"/>
              <a:t>10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-10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 times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0416" y="4065604"/>
            <a:ext cx="2479729" cy="64633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Inner loop</a:t>
            </a:r>
          </a:p>
          <a:p>
            <a:pPr algn="ctr"/>
            <a:r>
              <a:rPr lang="en-US" b="1" dirty="0" smtClean="0"/>
              <a:t>10</a:t>
            </a:r>
            <a:r>
              <a:rPr lang="en-US" b="1" baseline="30000" dirty="0" smtClean="0"/>
              <a:t>2</a:t>
            </a:r>
            <a:r>
              <a:rPr lang="en-US" b="1" dirty="0" smtClean="0"/>
              <a:t>-10</a:t>
            </a:r>
            <a:r>
              <a:rPr lang="en-US" b="1" baseline="30000" dirty="0" smtClean="0"/>
              <a:t>3</a:t>
            </a:r>
            <a:r>
              <a:rPr lang="en-US" b="1" dirty="0" smtClean="0"/>
              <a:t> loops/packet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999" y="5626733"/>
            <a:ext cx="4475608" cy="1200329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PDT Plan Total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10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11</a:t>
            </a:r>
            <a:r>
              <a:rPr lang="en-US" sz="3600" b="1" dirty="0" smtClean="0">
                <a:solidFill>
                  <a:schemeClr val="bg1"/>
                </a:solidFill>
              </a:rPr>
              <a:t>-10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15</a:t>
            </a:r>
            <a:r>
              <a:rPr lang="en-US" sz="3600" b="1" dirty="0" smtClean="0">
                <a:solidFill>
                  <a:schemeClr val="bg1"/>
                </a:solidFill>
              </a:rPr>
              <a:t> loops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8843" y="1651551"/>
            <a:ext cx="2479729" cy="64633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Launch</a:t>
            </a:r>
          </a:p>
          <a:p>
            <a:pPr algn="ctr"/>
            <a:r>
              <a:rPr lang="en-US" b="1" dirty="0" smtClean="0"/>
              <a:t>~10</a:t>
            </a:r>
            <a:r>
              <a:rPr lang="en-US" b="1" baseline="30000" dirty="0" smtClean="0"/>
              <a:t>8</a:t>
            </a:r>
            <a:r>
              <a:rPr lang="en-US" b="1" dirty="0" smtClean="0"/>
              <a:t>-10</a:t>
            </a:r>
            <a:r>
              <a:rPr lang="en-US" b="1" baseline="30000" dirty="0"/>
              <a:t>9</a:t>
            </a:r>
            <a:r>
              <a:rPr lang="en-US" b="1" dirty="0" smtClean="0"/>
              <a:t> packets</a:t>
            </a:r>
          </a:p>
        </p:txBody>
      </p:sp>
    </p:spTree>
    <p:extLst>
      <p:ext uri="{BB962C8B-B14F-4D97-AF65-F5344CB8AC3E}">
        <p14:creationId xmlns:p14="http://schemas.microsoft.com/office/powerpoint/2010/main" val="313618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do applications: not an HLS expert</a:t>
            </a:r>
          </a:p>
          <a:p>
            <a:endParaRPr lang="en-US" dirty="0"/>
          </a:p>
          <a:p>
            <a:r>
              <a:rPr lang="en-US" dirty="0" smtClean="0"/>
              <a:t>Have not used all tools mentioned; Sources: personal experience, reading, conversations</a:t>
            </a:r>
          </a:p>
          <a:p>
            <a:endParaRPr lang="en-US" dirty="0"/>
          </a:p>
          <a:p>
            <a:r>
              <a:rPr lang="en-US" dirty="0" smtClean="0"/>
              <a:t>Opinions are my own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Discussion welcome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6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814733" cy="37497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Aug-Dec 2012: </a:t>
            </a:r>
            <a:r>
              <a:rPr lang="en-US" sz="3200" b="1" dirty="0" err="1" smtClean="0"/>
              <a:t>FullMonte</a:t>
            </a:r>
            <a:r>
              <a:rPr lang="en-US" sz="3200" b="1" dirty="0" smtClean="0"/>
              <a:t> Software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 smtClean="0"/>
              <a:t>Fastest MC tetrahedral mesh software available</a:t>
            </a:r>
          </a:p>
          <a:p>
            <a:pPr lvl="1"/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Multithreaded</a:t>
            </a:r>
          </a:p>
          <a:p>
            <a:pPr lvl="1"/>
            <a:r>
              <a:rPr lang="en-US" dirty="0" smtClean="0"/>
              <a:t>SIMD optimized</a:t>
            </a:r>
          </a:p>
          <a:p>
            <a:r>
              <a:rPr lang="en-US" dirty="0" smtClean="0"/>
              <a:t>~30-60 min per simulation</a:t>
            </a:r>
          </a:p>
          <a:p>
            <a:endParaRPr lang="en-US" dirty="0"/>
          </a:p>
          <a:p>
            <a:pPr marL="301943" lvl="1" indent="0" algn="ctr">
              <a:buNone/>
            </a:pPr>
            <a:r>
              <a:rPr lang="en-US" sz="2800" b="1" dirty="0" smtClean="0"/>
              <a:t>Not fast enough! Time to accelerate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Bush_mission_accomplish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2" r="-55062"/>
          <a:stretch>
            <a:fillRect/>
          </a:stretch>
        </p:blipFill>
        <p:spPr>
          <a:xfrm>
            <a:off x="1496659" y="1970125"/>
            <a:ext cx="8484817" cy="39521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4" name="Picture 3" descr="fang-vox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8" y="4436955"/>
            <a:ext cx="1680129" cy="152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/>
          <a:stretch/>
        </p:blipFill>
        <p:spPr>
          <a:xfrm>
            <a:off x="423648" y="1970125"/>
            <a:ext cx="1812093" cy="1261863"/>
          </a:xfrm>
          <a:prstGeom prst="rect">
            <a:avLst/>
          </a:prstGeom>
        </p:spPr>
      </p:pic>
      <p:pic>
        <p:nvPicPr>
          <p:cNvPr id="6" name="Picture 5" descr="digimouse-mesh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" r="-1082" b="-736"/>
          <a:stretch/>
        </p:blipFill>
        <p:spPr>
          <a:xfrm rot="16200000" flipH="1">
            <a:off x="5611667" y="1310434"/>
            <a:ext cx="1934178" cy="5130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8142" y="6227762"/>
            <a:ext cx="6135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[Right] </a:t>
            </a:r>
            <a:r>
              <a:rPr lang="en-US" sz="1600" dirty="0" err="1" smtClean="0"/>
              <a:t>Dogdas</a:t>
            </a:r>
            <a:r>
              <a:rPr lang="en-US" sz="1600" dirty="0" smtClean="0"/>
              <a:t>, Stout, et al. </a:t>
            </a:r>
            <a:r>
              <a:rPr lang="en-US" sz="1600" i="1" dirty="0" err="1"/>
              <a:t>Digimouse</a:t>
            </a:r>
            <a:r>
              <a:rPr lang="en-US" sz="1600" i="1" dirty="0"/>
              <a:t>: a 3D whole body mouse atlas from CT and </a:t>
            </a:r>
            <a:r>
              <a:rPr lang="en-US" sz="1600" i="1" dirty="0" err="1"/>
              <a:t>cryosection</a:t>
            </a:r>
            <a:r>
              <a:rPr lang="en-US" sz="1600" i="1" dirty="0"/>
              <a:t> </a:t>
            </a:r>
            <a:r>
              <a:rPr lang="en-US" sz="1600" i="1" dirty="0" smtClean="0"/>
              <a:t>data</a:t>
            </a:r>
            <a:r>
              <a:rPr lang="en-US" sz="1600" dirty="0" smtClean="0"/>
              <a:t>. </a:t>
            </a:r>
            <a:r>
              <a:rPr lang="en-US" sz="1600" dirty="0" err="1" smtClean="0"/>
              <a:t>Phys</a:t>
            </a:r>
            <a:r>
              <a:rPr lang="en-US" sz="1600" dirty="0" smtClean="0"/>
              <a:t> Med </a:t>
            </a:r>
            <a:r>
              <a:rPr lang="en-US" sz="1600" dirty="0" err="1" smtClean="0"/>
              <a:t>Biol</a:t>
            </a:r>
            <a:r>
              <a:rPr lang="en-US" sz="1600" dirty="0" smtClean="0"/>
              <a:t> 52(3) 2007.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076" y="2816360"/>
            <a:ext cx="334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Infinite planar layers</a:t>
            </a:r>
          </a:p>
          <a:p>
            <a:r>
              <a:rPr lang="en-US" dirty="0" smtClean="0"/>
              <a:t>FPGA: William Lo “FBM” (U of T)</a:t>
            </a:r>
          </a:p>
          <a:p>
            <a:r>
              <a:rPr lang="en-US" dirty="0" smtClean="0"/>
              <a:t>GPU: CUDAMCML, GPUMCML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829" y="5922232"/>
            <a:ext cx="117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Voxels</a:t>
            </a:r>
          </a:p>
          <a:p>
            <a:r>
              <a:rPr lang="en-US" dirty="0" smtClean="0"/>
              <a:t>GPU: MCX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0812" y="2447028"/>
            <a:ext cx="352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Tetrahedral mesh (300k elements)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85218" y="4693941"/>
            <a:ext cx="655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Done in software (TIM-OS)</a:t>
            </a:r>
          </a:p>
          <a:p>
            <a:pPr algn="ctr"/>
            <a:r>
              <a:rPr lang="en-US" sz="2400" b="1" dirty="0" smtClean="0"/>
              <a:t>No prior GPU or FPGA acceleration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134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992" y="2150848"/>
            <a:ext cx="4856954" cy="4182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Fully unrolled, attempts 1 hop / clock</a:t>
            </a:r>
          </a:p>
          <a:p>
            <a:r>
              <a:rPr lang="en-US" dirty="0" smtClean="0"/>
              <a:t>Multiple packets in flight</a:t>
            </a:r>
          </a:p>
          <a:p>
            <a:pPr lvl="1"/>
            <a:r>
              <a:rPr lang="en-US" dirty="0" smtClean="0"/>
              <a:t>Launch to prevent hop stall</a:t>
            </a:r>
          </a:p>
          <a:p>
            <a:pPr lvl="1"/>
            <a:r>
              <a:rPr lang="en-US" dirty="0" smtClean="0"/>
              <a:t>Queue where paths merge</a:t>
            </a:r>
          </a:p>
          <a:p>
            <a:endParaRPr lang="en-US" dirty="0"/>
          </a:p>
          <a:p>
            <a:r>
              <a:rPr lang="en-US" dirty="0" smtClean="0"/>
              <a:t>100% utilization of hop core</a:t>
            </a:r>
          </a:p>
          <a:p>
            <a:pPr lvl="1"/>
            <a:r>
              <a:rPr lang="en-US" dirty="0" smtClean="0"/>
              <a:t>Most DSP-intensive</a:t>
            </a:r>
          </a:p>
          <a:p>
            <a:pPr lvl="1"/>
            <a:r>
              <a:rPr lang="en-US" dirty="0" smtClean="0"/>
              <a:t>Part of all cycles in flow</a:t>
            </a:r>
          </a:p>
          <a:p>
            <a:pPr lvl="1"/>
            <a:endParaRPr lang="en-US" dirty="0"/>
          </a:p>
          <a:p>
            <a:r>
              <a:rPr lang="en-US" dirty="0" smtClean="0"/>
              <a:t>Random numbers queued for use when needed</a:t>
            </a:r>
          </a:p>
          <a:p>
            <a:pPr lvl="1"/>
            <a:r>
              <a:rPr lang="en-US" dirty="0" smtClean="0"/>
              <a:t>Scattering angle (</a:t>
            </a:r>
            <a:r>
              <a:rPr lang="en-US" dirty="0" err="1" smtClean="0"/>
              <a:t>Henyey</a:t>
            </a:r>
            <a:r>
              <a:rPr lang="en-US" dirty="0" smtClean="0"/>
              <a:t>-Greenstein)</a:t>
            </a:r>
          </a:p>
          <a:p>
            <a:pPr lvl="1"/>
            <a:r>
              <a:rPr lang="en-US" dirty="0" smtClean="0"/>
              <a:t>Step lengths (exponential)</a:t>
            </a:r>
          </a:p>
          <a:p>
            <a:pPr lvl="1"/>
            <a:r>
              <a:rPr lang="en-US" dirty="0" smtClean="0"/>
              <a:t>2D/3D unit vectors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  <p:pic>
        <p:nvPicPr>
          <p:cNvPr id="4" name="Picture 3" descr="simplified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59" y="1628752"/>
            <a:ext cx="4108941" cy="5229248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4790290" y="2737693"/>
            <a:ext cx="3395998" cy="1279961"/>
          </a:xfrm>
          <a:prstGeom prst="donut">
            <a:avLst>
              <a:gd name="adj" fmla="val 69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819607" y="2628112"/>
            <a:ext cx="1532341" cy="1513609"/>
          </a:xfrm>
          <a:prstGeom prst="donut">
            <a:avLst>
              <a:gd name="adj" fmla="val 118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151548" y="1628752"/>
            <a:ext cx="883511" cy="7145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080190" y="5812427"/>
            <a:ext cx="883511" cy="7145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196679" y="3069968"/>
            <a:ext cx="883511" cy="7145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01943" lvl="1" indent="0" algn="ctr">
              <a:buNone/>
            </a:pPr>
            <a:r>
              <a:rPr lang="en-US" b="1" dirty="0" err="1" smtClean="0"/>
              <a:t>FullMonte</a:t>
            </a:r>
            <a:r>
              <a:rPr lang="en-US" b="1" dirty="0" smtClean="0"/>
              <a:t> Hardware: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&amp; Only</a:t>
            </a:r>
            <a:r>
              <a:rPr lang="en-US" b="1" dirty="0" smtClean="0"/>
              <a:t> Accelerated Tetrahedral MC</a:t>
            </a:r>
          </a:p>
          <a:p>
            <a:pPr lvl="1"/>
            <a:r>
              <a:rPr lang="en-US" dirty="0" smtClean="0"/>
              <a:t>TT800 Random Number Generator</a:t>
            </a:r>
          </a:p>
          <a:p>
            <a:pPr lvl="1"/>
            <a:r>
              <a:rPr lang="en-US" dirty="0" smtClean="0"/>
              <a:t>Logarithm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ORDIC </a:t>
            </a:r>
            <a:r>
              <a:rPr lang="en-US" dirty="0"/>
              <a:t>sine/</a:t>
            </a:r>
            <a:r>
              <a:rPr lang="en-US" dirty="0" smtClean="0"/>
              <a:t>cosine</a:t>
            </a:r>
          </a:p>
          <a:p>
            <a:pPr lvl="1"/>
            <a:r>
              <a:rPr lang="en-US" dirty="0" err="1"/>
              <a:t>Henyey</a:t>
            </a:r>
            <a:r>
              <a:rPr lang="en-US" dirty="0"/>
              <a:t>-Greenstein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Square-root</a:t>
            </a:r>
          </a:p>
          <a:p>
            <a:pPr lvl="1"/>
            <a:r>
              <a:rPr lang="en-US" dirty="0"/>
              <a:t>3x3 Matrix </a:t>
            </a:r>
            <a:r>
              <a:rPr lang="en-US" dirty="0" smtClean="0"/>
              <a:t>multiply</a:t>
            </a:r>
          </a:p>
          <a:p>
            <a:pPr lvl="1"/>
            <a:r>
              <a:rPr lang="en-US" dirty="0" smtClean="0"/>
              <a:t>Ray-tetrahedron intersection test</a:t>
            </a:r>
          </a:p>
          <a:p>
            <a:pPr lvl="1"/>
            <a:r>
              <a:rPr lang="en-US" dirty="0" smtClean="0"/>
              <a:t>Divider</a:t>
            </a:r>
          </a:p>
          <a:p>
            <a:pPr lvl="1"/>
            <a:r>
              <a:rPr lang="en-US" dirty="0" smtClean="0"/>
              <a:t>Pipeline queuing and flow control</a:t>
            </a:r>
          </a:p>
          <a:p>
            <a:pPr lvl="1"/>
            <a:r>
              <a:rPr lang="en-US" dirty="0" smtClean="0"/>
              <a:t>Block RAM read and read-accumulate-write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My Research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203" y="3420366"/>
            <a:ext cx="8815134" cy="1200329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4.5 KLOC BSV incl. </a:t>
            </a:r>
            <a:r>
              <a:rPr lang="en-US" sz="3600" dirty="0" err="1" smtClean="0"/>
              <a:t>testbenches</a:t>
            </a:r>
            <a:endParaRPr lang="en-US" sz="3600" dirty="0" smtClean="0"/>
          </a:p>
          <a:p>
            <a:pPr algn="ctr"/>
            <a:r>
              <a:rPr lang="en-US" sz="3600" dirty="0" smtClean="0"/>
              <a:t>~6 months: learn BSV, implement, debug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459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Simulated, Validated, Place &amp; Route (</a:t>
            </a:r>
            <a:r>
              <a:rPr lang="en-US" b="1" dirty="0" err="1" smtClean="0"/>
              <a:t>Stratix</a:t>
            </a:r>
            <a:r>
              <a:rPr lang="en-US" b="1" dirty="0" smtClean="0"/>
              <a:t> V GX A7)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Slowest block 325 MHz</a:t>
            </a:r>
            <a:r>
              <a:rPr lang="en-US" dirty="0"/>
              <a:t>, system clock 215 </a:t>
            </a:r>
            <a:r>
              <a:rPr lang="en-US" dirty="0" smtClean="0"/>
              <a:t>MHz</a:t>
            </a:r>
          </a:p>
          <a:p>
            <a:r>
              <a:rPr lang="en-US" dirty="0" smtClean="0"/>
              <a:t>3x faster than quad-core Sandy Bridge @ 3.6GHz</a:t>
            </a:r>
          </a:p>
          <a:p>
            <a:pPr lvl="1"/>
            <a:r>
              <a:rPr lang="en-US" dirty="0" smtClean="0"/>
              <a:t>48k tetrahedral elements</a:t>
            </a:r>
          </a:p>
          <a:p>
            <a:pPr lvl="1"/>
            <a:r>
              <a:rPr lang="en-US" dirty="0" smtClean="0"/>
              <a:t>Single pipeline; </a:t>
            </a:r>
            <a:r>
              <a:rPr lang="en-US" dirty="0" smtClean="0">
                <a:solidFill>
                  <a:srgbClr val="2D83F4"/>
                </a:solidFill>
              </a:rPr>
              <a:t>can fit 4</a:t>
            </a:r>
            <a:r>
              <a:rPr lang="en-US" dirty="0" smtClean="0"/>
              <a:t> on </a:t>
            </a:r>
            <a:r>
              <a:rPr lang="en-US" dirty="0" err="1" smtClean="0"/>
              <a:t>Stratix</a:t>
            </a:r>
            <a:r>
              <a:rPr lang="en-US" dirty="0" smtClean="0"/>
              <a:t> V A7</a:t>
            </a:r>
          </a:p>
          <a:p>
            <a:pPr lvl="1"/>
            <a:r>
              <a:rPr lang="en-US" dirty="0" smtClean="0"/>
              <a:t>60x power efficiency </a:t>
            </a:r>
            <a:r>
              <a:rPr lang="en-US" dirty="0" err="1" smtClean="0"/>
              <a:t>vs</a:t>
            </a:r>
            <a:r>
              <a:rPr lang="en-US" dirty="0" smtClean="0"/>
              <a:t> CPU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Next Steps</a:t>
            </a:r>
          </a:p>
          <a:p>
            <a:r>
              <a:rPr lang="en-US" dirty="0" smtClean="0"/>
              <a:t>Tuning</a:t>
            </a:r>
          </a:p>
          <a:p>
            <a:r>
              <a:rPr lang="en-US" dirty="0" smtClean="0"/>
              <a:t>Scale up to 4 instances on one Altera </a:t>
            </a:r>
            <a:r>
              <a:rPr lang="en-US" dirty="0" err="1" smtClean="0"/>
              <a:t>Stratix</a:t>
            </a:r>
            <a:r>
              <a:rPr lang="en-US" dirty="0" smtClean="0"/>
              <a:t> V A7</a:t>
            </a:r>
          </a:p>
          <a:p>
            <a:r>
              <a:rPr lang="en-US" dirty="0" smtClean="0"/>
              <a:t>Handle larger meshes using </a:t>
            </a:r>
            <a:r>
              <a:rPr lang="en-US" b="1" u="sng" dirty="0" smtClean="0"/>
              <a:t>custom memory hierarchy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9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Verilog to</a:t>
            </a:r>
            <a:br>
              <a:rPr lang="en-US" sz="3600" dirty="0" smtClean="0"/>
            </a:br>
            <a:r>
              <a:rPr lang="en-US" sz="3600" dirty="0" err="1" smtClean="0"/>
              <a:t>Bluespec</a:t>
            </a:r>
            <a:r>
              <a:rPr lang="en-US" sz="3600" dirty="0" smtClean="0"/>
              <a:t> </a:t>
            </a:r>
            <a:r>
              <a:rPr lang="en-US" sz="3600" dirty="0" err="1" smtClean="0"/>
              <a:t>SystemVerilog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0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What’s the same</a:t>
            </a:r>
            <a:endParaRPr lang="en-US" dirty="0" smtClean="0"/>
          </a:p>
          <a:p>
            <a:r>
              <a:rPr lang="en-US" dirty="0" smtClean="0"/>
              <a:t>Design as hierarchy of modules</a:t>
            </a:r>
          </a:p>
          <a:p>
            <a:r>
              <a:rPr lang="en-US" dirty="0" smtClean="0"/>
              <a:t>Expression syntax, constants</a:t>
            </a:r>
          </a:p>
          <a:p>
            <a:r>
              <a:rPr lang="en-US" dirty="0" smtClean="0"/>
              <a:t>Blocking/non-blocking assignments (but no </a:t>
            </a:r>
            <a:r>
              <a:rPr lang="en-US" dirty="0" smtClean="0">
                <a:latin typeface="Courier New"/>
                <a:cs typeface="Courier New"/>
              </a:rPr>
              <a:t>assign</a:t>
            </a:r>
            <a:r>
              <a:rPr lang="en-US" dirty="0" smtClean="0"/>
              <a:t> </a:t>
            </a:r>
            <a:r>
              <a:rPr lang="en-US" dirty="0" err="1" smtClean="0"/>
              <a:t>stmt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What’s different</a:t>
            </a:r>
          </a:p>
          <a:p>
            <a:r>
              <a:rPr lang="en-US" dirty="0" smtClean="0"/>
              <a:t>Actions &amp; rules</a:t>
            </a:r>
          </a:p>
          <a:p>
            <a:r>
              <a:rPr lang="en-US" dirty="0" smtClean="0"/>
              <a:t>Separation of interface from module</a:t>
            </a:r>
          </a:p>
          <a:p>
            <a:r>
              <a:rPr lang="en-US" dirty="0" smtClean="0"/>
              <a:t>Strong type system</a:t>
            </a:r>
          </a:p>
          <a:p>
            <a:r>
              <a:rPr lang="en-US" dirty="0" smtClean="0"/>
              <a:t>Polymorphism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Verilog to BSV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4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7422" y="4348807"/>
            <a:ext cx="4249378" cy="20258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b="1" dirty="0" err="1" smtClean="0">
                <a:latin typeface="+mj-lt"/>
                <a:cs typeface="Courier New"/>
              </a:rPr>
              <a:t>Bluespec</a:t>
            </a:r>
            <a:endParaRPr lang="en-US" sz="2300" b="1" dirty="0" smtClean="0">
              <a:latin typeface="+mj-lt"/>
              <a:cs typeface="Courier New"/>
            </a:endParaRPr>
          </a:p>
          <a:p>
            <a:pPr marL="0" indent="0">
              <a:buNone/>
            </a:pPr>
            <a:r>
              <a:rPr lang="en-US" sz="2300" dirty="0" err="1" smtClean="0">
                <a:latin typeface="Courier New"/>
                <a:cs typeface="Courier New"/>
              </a:rPr>
              <a:t>Reg</a:t>
            </a:r>
            <a:r>
              <a:rPr lang="en-US" sz="2300" dirty="0">
                <a:latin typeface="Courier New"/>
                <a:cs typeface="Courier New"/>
              </a:rPr>
              <a:t>#(</a:t>
            </a:r>
            <a:r>
              <a:rPr lang="en-US" sz="2300" dirty="0" err="1" smtClean="0">
                <a:latin typeface="Courier New"/>
                <a:cs typeface="Courier New"/>
              </a:rPr>
              <a:t>UInt</a:t>
            </a:r>
            <a:r>
              <a:rPr lang="en-US" sz="2300" dirty="0">
                <a:latin typeface="Courier New"/>
                <a:cs typeface="Courier New"/>
              </a:rPr>
              <a:t>#(8)) r &lt;- </a:t>
            </a:r>
            <a:r>
              <a:rPr lang="en-US" sz="2300" dirty="0" err="1">
                <a:latin typeface="Courier New"/>
                <a:cs typeface="Courier New"/>
              </a:rPr>
              <a:t>mkReg</a:t>
            </a:r>
            <a:r>
              <a:rPr lang="en-US" sz="2300" dirty="0">
                <a:latin typeface="Courier New"/>
                <a:cs typeface="Courier New"/>
              </a:rPr>
              <a:t>(0);</a:t>
            </a:r>
          </a:p>
          <a:p>
            <a:pPr marL="0" indent="0">
              <a:buNone/>
            </a:pPr>
            <a:endParaRPr lang="en-US" sz="23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rule </a:t>
            </a:r>
            <a:r>
              <a:rPr lang="en-US" sz="2300" dirty="0" err="1">
                <a:latin typeface="Courier New"/>
                <a:cs typeface="Courier New"/>
              </a:rPr>
              <a:t>upcount</a:t>
            </a:r>
            <a:r>
              <a:rPr lang="en-US" sz="2300" dirty="0">
                <a:latin typeface="Courier New"/>
                <a:cs typeface="Courier New"/>
              </a:rPr>
              <a:t> if (</a:t>
            </a:r>
            <a:r>
              <a:rPr lang="en-US" sz="2300" dirty="0" err="1">
                <a:latin typeface="Courier New"/>
                <a:cs typeface="Courier New"/>
              </a:rPr>
              <a:t>ctr_en</a:t>
            </a:r>
            <a:r>
              <a:rPr lang="en-US" sz="23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    r &lt;= r+1;</a:t>
            </a:r>
          </a:p>
          <a:p>
            <a:pPr marL="0" indent="0">
              <a:buNone/>
            </a:pPr>
            <a:r>
              <a:rPr lang="en-US" sz="2300" dirty="0" err="1">
                <a:latin typeface="Courier New"/>
                <a:cs typeface="Courier New"/>
              </a:rPr>
              <a:t>endrule</a:t>
            </a:r>
            <a:endParaRPr lang="en-US" sz="2300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BSV 101: Making a Register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434033"/>
            <a:ext cx="53132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Courier New"/>
              </a:rPr>
              <a:t>Verilog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reg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r[7:0]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always</a:t>
            </a:r>
            <a:r>
              <a:rPr lang="en-US" dirty="0">
                <a:latin typeface="Courier New"/>
                <a:cs typeface="Courier New"/>
              </a:rPr>
              <a:t>(@</a:t>
            </a:r>
            <a:r>
              <a:rPr lang="en-US" dirty="0" err="1">
                <a:latin typeface="Courier New"/>
                <a:cs typeface="Courier New"/>
              </a:rPr>
              <a:t>posedge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clk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r>
              <a:rPr lang="en-US" dirty="0">
                <a:latin typeface="Courier New"/>
                <a:cs typeface="Courier New"/>
              </a:rPr>
              <a:t>begin</a:t>
            </a:r>
          </a:p>
          <a:p>
            <a:r>
              <a:rPr lang="en-US" dirty="0">
                <a:latin typeface="Courier New"/>
                <a:cs typeface="Courier New"/>
              </a:rPr>
              <a:t>    if (</a:t>
            </a:r>
            <a:r>
              <a:rPr lang="en-US" dirty="0" err="1">
                <a:latin typeface="Courier New"/>
                <a:cs typeface="Courier New"/>
              </a:rPr>
              <a:t>rst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r>
              <a:rPr lang="en-US" dirty="0">
                <a:latin typeface="Courier New"/>
                <a:cs typeface="Courier New"/>
              </a:rPr>
              <a:t>        r &lt;= 0;</a:t>
            </a:r>
          </a:p>
          <a:p>
            <a:r>
              <a:rPr lang="en-US" dirty="0">
                <a:latin typeface="Courier New"/>
                <a:cs typeface="Courier New"/>
              </a:rPr>
              <a:t>    else if(</a:t>
            </a:r>
            <a:r>
              <a:rPr lang="en-US" dirty="0" err="1">
                <a:latin typeface="Courier New"/>
                <a:cs typeface="Courier New"/>
              </a:rPr>
              <a:t>ctr_en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r>
              <a:rPr lang="en-US" dirty="0">
                <a:latin typeface="Courier New"/>
                <a:cs typeface="Courier New"/>
              </a:rPr>
              <a:t>        r &lt;= r+1;</a:t>
            </a:r>
          </a:p>
          <a:p>
            <a:r>
              <a:rPr lang="en-US" dirty="0">
                <a:latin typeface="Courier New"/>
                <a:cs typeface="Courier New"/>
              </a:rPr>
              <a:t>end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87219" y="5240248"/>
            <a:ext cx="2733364" cy="10275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Identical function</a:t>
            </a:r>
          </a:p>
          <a:p>
            <a:pPr algn="ctr"/>
            <a:r>
              <a:rPr lang="en-US" dirty="0" smtClean="0"/>
              <a:t>8 lines -&gt; 4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20583" y="2567866"/>
            <a:ext cx="5223417" cy="138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Explicit state instantiation, not behavioral inference</a:t>
            </a:r>
          </a:p>
          <a:p>
            <a:r>
              <a:rPr lang="en-US" dirty="0" smtClean="0"/>
              <a:t>Better clarity (less boilerplate)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1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concept: </a:t>
            </a:r>
            <a:r>
              <a:rPr lang="en-US" dirty="0" smtClean="0">
                <a:solidFill>
                  <a:srgbClr val="0B87D6"/>
                </a:solidFill>
              </a:rPr>
              <a:t>atomic</a:t>
            </a:r>
            <a:r>
              <a:rPr lang="en-US" dirty="0" smtClean="0"/>
              <a:t> actions</a:t>
            </a:r>
          </a:p>
          <a:p>
            <a:r>
              <a:rPr lang="en-US" dirty="0" smtClean="0"/>
              <a:t>Idea similar to database transaction</a:t>
            </a:r>
            <a:endParaRPr lang="en-US" dirty="0"/>
          </a:p>
          <a:p>
            <a:r>
              <a:rPr lang="en-US" dirty="0" smtClean="0"/>
              <a:t>All-or-nothing</a:t>
            </a:r>
          </a:p>
          <a:p>
            <a:r>
              <a:rPr lang="en-US" dirty="0" smtClean="0"/>
              <a:t>Can ‘fire’ only if all side effects are conflict-free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2067" y="4597311"/>
            <a:ext cx="71347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// fires only if no one else writes to a and b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action</a:t>
            </a:r>
          </a:p>
          <a:p>
            <a:r>
              <a:rPr lang="en-US" dirty="0" smtClean="0">
                <a:latin typeface="Courier New"/>
                <a:cs typeface="Courier New"/>
              </a:rPr>
              <a:t>    a &lt;= a+1;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b &lt;= b-1;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endaction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368" y="5287198"/>
            <a:ext cx="31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action</a:t>
            </a:r>
          </a:p>
          <a:p>
            <a:r>
              <a:rPr lang="en-US" dirty="0" smtClean="0">
                <a:latin typeface="Courier New"/>
                <a:cs typeface="Courier New"/>
              </a:rPr>
              <a:t>    a &lt;= 0;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endaction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344333" y="5573889"/>
            <a:ext cx="1368778" cy="6366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6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= action + condition</a:t>
            </a:r>
          </a:p>
          <a:p>
            <a:r>
              <a:rPr lang="en-US" dirty="0" smtClean="0"/>
              <a:t>Similar to always block, but far more powerful</a:t>
            </a:r>
          </a:p>
          <a:p>
            <a:r>
              <a:rPr lang="en-US" dirty="0" smtClean="0"/>
              <a:t>Rule fires when:</a:t>
            </a:r>
          </a:p>
          <a:p>
            <a:pPr lvl="1"/>
            <a:r>
              <a:rPr lang="en-US" dirty="0" smtClean="0"/>
              <a:t>Explicit conditions true</a:t>
            </a:r>
          </a:p>
          <a:p>
            <a:pPr lvl="1"/>
            <a:r>
              <a:rPr lang="en-US" dirty="0" smtClean="0"/>
              <a:t>Implicit conditions true</a:t>
            </a:r>
          </a:p>
          <a:p>
            <a:pPr lvl="1"/>
            <a:r>
              <a:rPr lang="en-US" dirty="0" smtClean="0"/>
              <a:t>Effects are compatible with other active rules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B87D6"/>
                </a:solidFill>
              </a:rPr>
              <a:t>Compiler generates scheduler:</a:t>
            </a:r>
            <a:r>
              <a:rPr lang="en-US" dirty="0" smtClean="0"/>
              <a:t> chooses rules each </a:t>
            </a:r>
            <a:r>
              <a:rPr lang="en-US" dirty="0" err="1" smtClean="0"/>
              <a:t>clk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6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Quick overview of High-Level Synthesis</a:t>
            </a:r>
          </a:p>
          <a:p>
            <a:pPr lvl="1"/>
            <a:r>
              <a:rPr lang="en-US" dirty="0" err="1" smtClean="0"/>
              <a:t>Bluespec</a:t>
            </a:r>
            <a:r>
              <a:rPr lang="en-US" dirty="0" smtClean="0"/>
              <a:t> Features</a:t>
            </a:r>
          </a:p>
          <a:p>
            <a:r>
              <a:rPr lang="en-US" dirty="0" smtClean="0"/>
              <a:t>Case study: </a:t>
            </a:r>
            <a:r>
              <a:rPr lang="en-US" dirty="0" err="1" smtClean="0"/>
              <a:t>FullMonte</a:t>
            </a:r>
            <a:r>
              <a:rPr lang="en-US" dirty="0" smtClean="0"/>
              <a:t> </a:t>
            </a:r>
            <a:r>
              <a:rPr lang="en-US" dirty="0" err="1" smtClean="0"/>
              <a:t>biophotonic</a:t>
            </a:r>
            <a:r>
              <a:rPr lang="en-US" dirty="0" smtClean="0"/>
              <a:t> simulator</a:t>
            </a:r>
          </a:p>
          <a:p>
            <a:r>
              <a:rPr lang="en-US" dirty="0" smtClean="0"/>
              <a:t>From Verilog to BSV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7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6974"/>
            <a:ext cx="7408333" cy="4390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rule </a:t>
            </a:r>
            <a:r>
              <a:rPr lang="en-US" sz="1600" dirty="0" err="1">
                <a:latin typeface="Courier New"/>
                <a:cs typeface="Courier New"/>
              </a:rPr>
              <a:t>enqEveryFifth</a:t>
            </a:r>
            <a:r>
              <a:rPr lang="en-US" sz="1600" dirty="0">
                <a:latin typeface="Courier New"/>
                <a:cs typeface="Courier New"/>
              </a:rPr>
              <a:t> if (</a:t>
            </a:r>
            <a:r>
              <a:rPr lang="en-US" sz="1600" dirty="0" err="1">
                <a:latin typeface="Courier New"/>
                <a:cs typeface="Courier New"/>
              </a:rPr>
              <a:t>ctr</a:t>
            </a:r>
            <a:r>
              <a:rPr lang="en-US" sz="1600" dirty="0">
                <a:latin typeface="Courier New"/>
                <a:cs typeface="Courier New"/>
              </a:rPr>
              <a:t> % 5 == 0);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 err="1">
                <a:latin typeface="Courier New"/>
                <a:cs typeface="Courier New"/>
              </a:rPr>
              <a:t>myFifo.enq</a:t>
            </a:r>
            <a:r>
              <a:rPr lang="en-US" sz="1600" dirty="0">
                <a:latin typeface="Courier New"/>
                <a:cs typeface="Courier New"/>
              </a:rPr>
              <a:t>(5);</a:t>
            </a:r>
          </a:p>
          <a:p>
            <a:pPr marL="0" indent="0">
              <a:buNone/>
            </a:pPr>
            <a:r>
              <a:rPr lang="en-US" sz="1600" dirty="0" err="1">
                <a:latin typeface="Courier New"/>
                <a:cs typeface="Courier New"/>
              </a:rPr>
              <a:t>endrule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rule </a:t>
            </a:r>
            <a:r>
              <a:rPr lang="en-US" sz="1600" dirty="0" err="1">
                <a:latin typeface="Courier New"/>
                <a:cs typeface="Courier New"/>
              </a:rPr>
              <a:t>enqEveryThird</a:t>
            </a:r>
            <a:r>
              <a:rPr lang="en-US" sz="1600" dirty="0">
                <a:latin typeface="Courier New"/>
                <a:cs typeface="Courier New"/>
              </a:rPr>
              <a:t> if (</a:t>
            </a:r>
            <a:r>
              <a:rPr lang="en-US" sz="1600" dirty="0" err="1">
                <a:latin typeface="Courier New"/>
                <a:cs typeface="Courier New"/>
              </a:rPr>
              <a:t>ctr</a:t>
            </a:r>
            <a:r>
              <a:rPr lang="en-US" sz="1600" dirty="0">
                <a:latin typeface="Courier New"/>
                <a:cs typeface="Courier New"/>
              </a:rPr>
              <a:t> % 3 == 0);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 err="1">
                <a:latin typeface="Courier New"/>
                <a:cs typeface="Courier New"/>
              </a:rPr>
              <a:t>myFifo.enq</a:t>
            </a:r>
            <a:r>
              <a:rPr lang="en-US" sz="1600" dirty="0">
                <a:latin typeface="Courier New"/>
                <a:cs typeface="Courier New"/>
              </a:rPr>
              <a:t>(3);</a:t>
            </a:r>
          </a:p>
          <a:p>
            <a:pPr marL="0" indent="0">
              <a:buNone/>
            </a:pPr>
            <a:r>
              <a:rPr lang="en-US" sz="1600" dirty="0" err="1">
                <a:latin typeface="Courier New"/>
                <a:cs typeface="Courier New"/>
              </a:rPr>
              <a:t>e</a:t>
            </a:r>
            <a:r>
              <a:rPr lang="en-US" sz="1600" dirty="0" err="1" smtClean="0">
                <a:latin typeface="Courier New"/>
                <a:cs typeface="Courier New"/>
              </a:rPr>
              <a:t>ndrule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Courier New"/>
              </a:rPr>
              <a:t>Compiler says…</a:t>
            </a:r>
            <a:endParaRPr lang="en-US" sz="1600" b="1" dirty="0">
              <a:latin typeface="+mj-lt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Warning: "</a:t>
            </a:r>
            <a:r>
              <a:rPr lang="en-US" sz="1600" dirty="0" err="1">
                <a:latin typeface="Courier New"/>
                <a:cs typeface="Courier New"/>
              </a:rPr>
              <a:t>FifoExample.bsv</a:t>
            </a:r>
            <a:r>
              <a:rPr lang="en-US" sz="1600" dirty="0">
                <a:latin typeface="Courier New"/>
                <a:cs typeface="Courier New"/>
              </a:rPr>
              <a:t>", line 26, column 8: (G0010)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Rule "</a:t>
            </a:r>
            <a:r>
              <a:rPr lang="en-US" sz="1600" dirty="0" err="1">
                <a:latin typeface="Courier New"/>
                <a:cs typeface="Courier New"/>
              </a:rPr>
              <a:t>enqEveryFifth</a:t>
            </a:r>
            <a:r>
              <a:rPr lang="en-US" sz="1600" dirty="0">
                <a:latin typeface="Courier New"/>
                <a:cs typeface="Courier New"/>
              </a:rPr>
              <a:t>" was treated as more urgent than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"</a:t>
            </a:r>
            <a:r>
              <a:rPr lang="en-US" sz="1600" dirty="0" err="1">
                <a:latin typeface="Courier New"/>
                <a:cs typeface="Courier New"/>
              </a:rPr>
              <a:t>enqEveryThird</a:t>
            </a:r>
            <a:r>
              <a:rPr lang="en-US" sz="1600" dirty="0">
                <a:latin typeface="Courier New"/>
                <a:cs typeface="Courier New"/>
              </a:rPr>
              <a:t>". Conflicts: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  "</a:t>
            </a:r>
            <a:r>
              <a:rPr lang="en-US" sz="1600" dirty="0" err="1">
                <a:latin typeface="Courier New"/>
                <a:cs typeface="Courier New"/>
              </a:rPr>
              <a:t>enqEveryFifth</a:t>
            </a:r>
            <a:r>
              <a:rPr lang="en-US" sz="1600" dirty="0">
                <a:latin typeface="Courier New"/>
                <a:cs typeface="Courier New"/>
              </a:rPr>
              <a:t>" cannot fire before "</a:t>
            </a:r>
            <a:r>
              <a:rPr lang="en-US" sz="1600" dirty="0" err="1">
                <a:latin typeface="Courier New"/>
                <a:cs typeface="Courier New"/>
              </a:rPr>
              <a:t>enqEveryThird</a:t>
            </a:r>
            <a:r>
              <a:rPr lang="en-US" sz="1600" dirty="0">
                <a:latin typeface="Courier New"/>
                <a:cs typeface="Courier New"/>
              </a:rPr>
              <a:t>":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    calls to </a:t>
            </a:r>
            <a:r>
              <a:rPr lang="en-US" sz="1600" dirty="0" err="1">
                <a:latin typeface="Courier New"/>
                <a:cs typeface="Courier New"/>
              </a:rPr>
              <a:t>myFifo.enq</a:t>
            </a:r>
            <a:r>
              <a:rPr lang="en-US" sz="1600" dirty="0">
                <a:latin typeface="Courier New"/>
                <a:cs typeface="Courier New"/>
              </a:rPr>
              <a:t> vs. </a:t>
            </a:r>
            <a:r>
              <a:rPr lang="en-US" sz="1600" dirty="0" err="1">
                <a:latin typeface="Courier New"/>
                <a:cs typeface="Courier New"/>
              </a:rPr>
              <a:t>myFifo.enq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  "</a:t>
            </a:r>
            <a:r>
              <a:rPr lang="en-US" sz="1600" dirty="0" err="1">
                <a:latin typeface="Courier New"/>
                <a:cs typeface="Courier New"/>
              </a:rPr>
              <a:t>enqEveryThird</a:t>
            </a:r>
            <a:r>
              <a:rPr lang="en-US" sz="1600" dirty="0">
                <a:latin typeface="Courier New"/>
                <a:cs typeface="Courier New"/>
              </a:rPr>
              <a:t>" cannot fire before "</a:t>
            </a:r>
            <a:r>
              <a:rPr lang="en-US" sz="1600" dirty="0" err="1">
                <a:latin typeface="Courier New"/>
                <a:cs typeface="Courier New"/>
              </a:rPr>
              <a:t>enqEveryFifth</a:t>
            </a:r>
            <a:r>
              <a:rPr lang="en-US" sz="1600" dirty="0">
                <a:latin typeface="Courier New"/>
                <a:cs typeface="Courier New"/>
              </a:rPr>
              <a:t>":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    calls to </a:t>
            </a:r>
            <a:r>
              <a:rPr lang="en-US" sz="1600" dirty="0" err="1">
                <a:latin typeface="Courier New"/>
                <a:cs typeface="Courier New"/>
              </a:rPr>
              <a:t>myFifo.enq</a:t>
            </a:r>
            <a:r>
              <a:rPr lang="en-US" sz="1600" dirty="0">
                <a:latin typeface="Courier New"/>
                <a:cs typeface="Courier New"/>
              </a:rPr>
              <a:t> vs. </a:t>
            </a:r>
            <a:r>
              <a:rPr lang="en-US" sz="1600" dirty="0" err="1" smtClean="0">
                <a:latin typeface="Courier New"/>
                <a:cs typeface="Courier New"/>
              </a:rPr>
              <a:t>myFifo.enq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Verilog file created: </a:t>
            </a:r>
            <a:r>
              <a:rPr lang="en-US" sz="1600" dirty="0" err="1" smtClean="0">
                <a:latin typeface="Courier New"/>
                <a:cs typeface="Courier New"/>
              </a:rPr>
              <a:t>mkFifoTest.v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3354583" y="2567868"/>
            <a:ext cx="2015511" cy="31753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270595" y="3707673"/>
            <a:ext cx="2015511" cy="31753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6195" y="2203726"/>
            <a:ext cx="186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 condition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0340" y="3700768"/>
            <a:ext cx="3736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 conditions: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can’t </a:t>
            </a:r>
            <a:r>
              <a:rPr lang="en-US" dirty="0" err="1" smtClean="0"/>
              <a:t>enq</a:t>
            </a:r>
            <a:r>
              <a:rPr lang="en-US" dirty="0" smtClean="0"/>
              <a:t> a full FIFO</a:t>
            </a:r>
          </a:p>
          <a:p>
            <a:pPr marL="342900" indent="-342900">
              <a:buAutoNum type="arabicParenR"/>
            </a:pPr>
            <a:r>
              <a:rPr lang="en-US" dirty="0" smtClean="0"/>
              <a:t>Can only </a:t>
            </a:r>
            <a:r>
              <a:rPr lang="en-US" dirty="0" err="1" smtClean="0"/>
              <a:t>enq</a:t>
            </a:r>
            <a:r>
              <a:rPr lang="en-US" dirty="0" smtClean="0"/>
              <a:t> one thing per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6974"/>
            <a:ext cx="7408333" cy="439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(* </a:t>
            </a:r>
            <a:r>
              <a:rPr lang="en-US" sz="1500" dirty="0" err="1" smtClean="0">
                <a:latin typeface="Courier New"/>
                <a:cs typeface="Courier New"/>
              </a:rPr>
              <a:t>descending_urgency</a:t>
            </a:r>
            <a:r>
              <a:rPr lang="en-US" sz="1500" dirty="0" smtClean="0">
                <a:latin typeface="Courier New"/>
                <a:cs typeface="Courier New"/>
              </a:rPr>
              <a:t>=“</a:t>
            </a:r>
            <a:r>
              <a:rPr lang="en-US" sz="1500" dirty="0" err="1" smtClean="0">
                <a:latin typeface="Courier New"/>
                <a:cs typeface="Courier New"/>
              </a:rPr>
              <a:t>enqEveryFifth,enqEveryThird</a:t>
            </a:r>
            <a:r>
              <a:rPr lang="en-US" sz="1500" dirty="0" smtClean="0">
                <a:latin typeface="Courier New"/>
                <a:cs typeface="Courier New"/>
              </a:rPr>
              <a:t>” *)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rule </a:t>
            </a:r>
            <a:r>
              <a:rPr lang="en-US" sz="1500" dirty="0" err="1">
                <a:latin typeface="Courier New"/>
                <a:cs typeface="Courier New"/>
              </a:rPr>
              <a:t>enqEveryFifth</a:t>
            </a:r>
            <a:r>
              <a:rPr lang="en-US" sz="1500" dirty="0">
                <a:latin typeface="Courier New"/>
                <a:cs typeface="Courier New"/>
              </a:rPr>
              <a:t> if (</a:t>
            </a:r>
            <a:r>
              <a:rPr lang="en-US" sz="1500" dirty="0" err="1">
                <a:latin typeface="Courier New"/>
                <a:cs typeface="Courier New"/>
              </a:rPr>
              <a:t>ctr</a:t>
            </a:r>
            <a:r>
              <a:rPr lang="en-US" sz="1500" dirty="0">
                <a:latin typeface="Courier New"/>
                <a:cs typeface="Courier New"/>
              </a:rPr>
              <a:t> % 5 == 0);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    </a:t>
            </a:r>
            <a:r>
              <a:rPr lang="en-US" sz="1500" dirty="0" err="1">
                <a:latin typeface="Courier New"/>
                <a:cs typeface="Courier New"/>
              </a:rPr>
              <a:t>myFifo.enq</a:t>
            </a:r>
            <a:r>
              <a:rPr lang="en-US" sz="1500" dirty="0">
                <a:latin typeface="Courier New"/>
                <a:cs typeface="Courier New"/>
              </a:rPr>
              <a:t>(5);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endrule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rule </a:t>
            </a:r>
            <a:r>
              <a:rPr lang="en-US" sz="1500" dirty="0" err="1">
                <a:latin typeface="Courier New"/>
                <a:cs typeface="Courier New"/>
              </a:rPr>
              <a:t>enqEveryThird</a:t>
            </a:r>
            <a:r>
              <a:rPr lang="en-US" sz="1500" dirty="0">
                <a:latin typeface="Courier New"/>
                <a:cs typeface="Courier New"/>
              </a:rPr>
              <a:t> if (</a:t>
            </a:r>
            <a:r>
              <a:rPr lang="en-US" sz="1500" dirty="0" err="1">
                <a:latin typeface="Courier New"/>
                <a:cs typeface="Courier New"/>
              </a:rPr>
              <a:t>ctr</a:t>
            </a:r>
            <a:r>
              <a:rPr lang="en-US" sz="1500" dirty="0">
                <a:latin typeface="Courier New"/>
                <a:cs typeface="Courier New"/>
              </a:rPr>
              <a:t> % 3 == 0);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    </a:t>
            </a:r>
            <a:r>
              <a:rPr lang="en-US" sz="1500" dirty="0" err="1">
                <a:latin typeface="Courier New"/>
                <a:cs typeface="Courier New"/>
              </a:rPr>
              <a:t>myFifo.enq</a:t>
            </a:r>
            <a:r>
              <a:rPr lang="en-US" sz="1500" dirty="0">
                <a:latin typeface="Courier New"/>
                <a:cs typeface="Courier New"/>
              </a:rPr>
              <a:t>(3);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e</a:t>
            </a:r>
            <a:r>
              <a:rPr lang="en-US" sz="1500" dirty="0" err="1" smtClean="0">
                <a:latin typeface="Courier New"/>
                <a:cs typeface="Courier New"/>
              </a:rPr>
              <a:t>ndrule</a:t>
            </a: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smtClean="0">
                <a:latin typeface="+mj-lt"/>
                <a:cs typeface="Courier New"/>
              </a:rPr>
              <a:t>Compiler says… no problem</a:t>
            </a:r>
            <a:endParaRPr lang="en-US" sz="1500" b="1" dirty="0">
              <a:latin typeface="+mj-lt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Verilog file created: </a:t>
            </a:r>
            <a:r>
              <a:rPr lang="en-US" sz="1600" dirty="0" smtClean="0">
                <a:latin typeface="Courier New"/>
                <a:cs typeface="Courier New"/>
              </a:rPr>
              <a:t>mkFifoTest2.</a:t>
            </a:r>
            <a:r>
              <a:rPr lang="en-US" sz="1600" dirty="0">
                <a:latin typeface="Courier New"/>
                <a:cs typeface="Courier New"/>
              </a:rPr>
              <a:t>v</a:t>
            </a:r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76098" y="2126083"/>
            <a:ext cx="637384" cy="800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4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6974"/>
            <a:ext cx="7408333" cy="439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rule </a:t>
            </a:r>
            <a:r>
              <a:rPr lang="en-US" sz="1500" dirty="0" err="1">
                <a:latin typeface="Courier New"/>
                <a:cs typeface="Courier New"/>
              </a:rPr>
              <a:t>enqEvens</a:t>
            </a:r>
            <a:r>
              <a:rPr lang="en-US" sz="1500" dirty="0">
                <a:latin typeface="Courier New"/>
                <a:cs typeface="Courier New"/>
              </a:rPr>
              <a:t> if (</a:t>
            </a:r>
            <a:r>
              <a:rPr lang="en-US" sz="1500" dirty="0" err="1">
                <a:latin typeface="Courier New"/>
                <a:cs typeface="Courier New"/>
              </a:rPr>
              <a:t>ctr</a:t>
            </a:r>
            <a:r>
              <a:rPr lang="en-US" sz="1500" dirty="0">
                <a:latin typeface="Courier New"/>
                <a:cs typeface="Courier New"/>
              </a:rPr>
              <a:t> % 2 == 0);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    </a:t>
            </a:r>
            <a:r>
              <a:rPr lang="en-US" sz="1500" dirty="0" err="1">
                <a:latin typeface="Courier New"/>
                <a:cs typeface="Courier New"/>
              </a:rPr>
              <a:t>myFifo.enq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ctr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endrule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rule </a:t>
            </a:r>
            <a:r>
              <a:rPr lang="en-US" sz="1500" dirty="0" err="1">
                <a:latin typeface="Courier New"/>
                <a:cs typeface="Courier New"/>
              </a:rPr>
              <a:t>enqOdds</a:t>
            </a:r>
            <a:r>
              <a:rPr lang="en-US" sz="1500" dirty="0">
                <a:latin typeface="Courier New"/>
                <a:cs typeface="Courier New"/>
              </a:rPr>
              <a:t> if (</a:t>
            </a:r>
            <a:r>
              <a:rPr lang="en-US" sz="1500" dirty="0" err="1">
                <a:latin typeface="Courier New"/>
                <a:cs typeface="Courier New"/>
              </a:rPr>
              <a:t>ctr</a:t>
            </a:r>
            <a:r>
              <a:rPr lang="en-US" sz="1500" dirty="0">
                <a:latin typeface="Courier New"/>
                <a:cs typeface="Courier New"/>
              </a:rPr>
              <a:t> % 2 == 1);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    </a:t>
            </a:r>
            <a:r>
              <a:rPr lang="en-US" sz="1500" dirty="0" err="1">
                <a:latin typeface="Courier New"/>
                <a:cs typeface="Courier New"/>
              </a:rPr>
              <a:t>myFifo.enq</a:t>
            </a:r>
            <a:r>
              <a:rPr lang="en-US" sz="1500" dirty="0">
                <a:latin typeface="Courier New"/>
                <a:cs typeface="Courier New"/>
              </a:rPr>
              <a:t>(2*</a:t>
            </a:r>
            <a:r>
              <a:rPr lang="en-US" sz="1500" dirty="0" err="1">
                <a:latin typeface="Courier New"/>
                <a:cs typeface="Courier New"/>
              </a:rPr>
              <a:t>ctr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e</a:t>
            </a:r>
            <a:r>
              <a:rPr lang="en-US" sz="1500" dirty="0" err="1" smtClean="0">
                <a:latin typeface="Courier New"/>
                <a:cs typeface="Courier New"/>
              </a:rPr>
              <a:t>ndrule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smtClean="0">
                <a:latin typeface="+mj-lt"/>
                <a:cs typeface="Courier New"/>
              </a:rPr>
              <a:t>Compiler says…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Verilog file created: </a:t>
            </a:r>
            <a:r>
              <a:rPr lang="en-US" sz="1400" dirty="0" smtClean="0">
                <a:latin typeface="Courier New"/>
                <a:cs typeface="Courier New"/>
              </a:rPr>
              <a:t>mkFifoTest3.v</a:t>
            </a:r>
            <a:endParaRPr lang="en-US" sz="1500" b="1" dirty="0" smtClean="0">
              <a:latin typeface="+mj-lt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+mj-lt"/>
                <a:cs typeface="Courier New"/>
              </a:rPr>
              <a:t> </a:t>
            </a:r>
            <a:r>
              <a:rPr lang="en-US" sz="1500" b="1" dirty="0" smtClean="0">
                <a:latin typeface="+mj-lt"/>
                <a:cs typeface="Courier New"/>
              </a:rPr>
              <a:t>   …no problem; it can prove the rules do not conflict</a:t>
            </a:r>
            <a:endParaRPr lang="en-US" sz="1500" b="1" dirty="0">
              <a:latin typeface="+mj-lt"/>
              <a:cs typeface="Courier New"/>
            </a:endParaRPr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6974"/>
            <a:ext cx="7408333" cy="43902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(* </a:t>
            </a:r>
            <a:r>
              <a:rPr lang="en-US" sz="1500" dirty="0" err="1">
                <a:latin typeface="Courier New"/>
                <a:cs typeface="Courier New"/>
              </a:rPr>
              <a:t>fire_when_enabled</a:t>
            </a:r>
            <a:r>
              <a:rPr lang="en-US" sz="1500" dirty="0">
                <a:latin typeface="Courier New"/>
                <a:cs typeface="Courier New"/>
              </a:rPr>
              <a:t> *)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rule </a:t>
            </a:r>
            <a:r>
              <a:rPr lang="en-US" sz="1500" dirty="0" err="1">
                <a:latin typeface="Courier New"/>
                <a:cs typeface="Courier New"/>
              </a:rPr>
              <a:t>enqStuff</a:t>
            </a:r>
            <a:r>
              <a:rPr lang="en-US" sz="1500" dirty="0">
                <a:latin typeface="Courier New"/>
                <a:cs typeface="Courier New"/>
              </a:rPr>
              <a:t> if (en);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    </a:t>
            </a:r>
            <a:r>
              <a:rPr lang="en-US" sz="1500" dirty="0" err="1">
                <a:latin typeface="Courier New"/>
                <a:cs typeface="Courier New"/>
              </a:rPr>
              <a:t>myFifo.enq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val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endrule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method Action put(</a:t>
            </a:r>
            <a:r>
              <a:rPr lang="en-US" sz="1500" dirty="0" err="1">
                <a:latin typeface="Courier New"/>
                <a:cs typeface="Courier New"/>
              </a:rPr>
              <a:t>UInt</a:t>
            </a:r>
            <a:r>
              <a:rPr lang="en-US" sz="1500" dirty="0">
                <a:latin typeface="Courier New"/>
                <a:cs typeface="Courier New"/>
              </a:rPr>
              <a:t>#(8) </a:t>
            </a:r>
            <a:r>
              <a:rPr lang="en-US" sz="1500" dirty="0" err="1">
                <a:latin typeface="Courier New"/>
                <a:cs typeface="Courier New"/>
              </a:rPr>
              <a:t>i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    </a:t>
            </a:r>
            <a:r>
              <a:rPr lang="en-US" sz="1500" dirty="0" err="1">
                <a:latin typeface="Courier New"/>
                <a:cs typeface="Courier New"/>
              </a:rPr>
              <a:t>myFifo.enq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i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endmethod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smtClean="0">
                <a:latin typeface="+mj-lt"/>
                <a:cs typeface="Courier New"/>
              </a:rPr>
              <a:t>Compiler says…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Warning: "</a:t>
            </a:r>
            <a:r>
              <a:rPr lang="en-US" sz="1400" dirty="0" err="1">
                <a:latin typeface="Courier New"/>
                <a:cs typeface="Courier New"/>
              </a:rPr>
              <a:t>FifoExample.bsv</a:t>
            </a:r>
            <a:r>
              <a:rPr lang="en-US" sz="1400" dirty="0">
                <a:latin typeface="Courier New"/>
                <a:cs typeface="Courier New"/>
              </a:rPr>
              <a:t>", line 74, column 8: (G0010)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Rule "put" was treated as more urgent than "</a:t>
            </a:r>
            <a:r>
              <a:rPr lang="en-US" sz="1400" dirty="0" err="1">
                <a:latin typeface="Courier New"/>
                <a:cs typeface="Courier New"/>
              </a:rPr>
              <a:t>enqStuff</a:t>
            </a:r>
            <a:r>
              <a:rPr lang="en-US" sz="1400" dirty="0">
                <a:latin typeface="Courier New"/>
                <a:cs typeface="Courier New"/>
              </a:rPr>
              <a:t>". Conflicts: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"put" cannot fire before "</a:t>
            </a:r>
            <a:r>
              <a:rPr lang="en-US" sz="1400" dirty="0" err="1">
                <a:latin typeface="Courier New"/>
                <a:cs typeface="Courier New"/>
              </a:rPr>
              <a:t>enqStuff</a:t>
            </a:r>
            <a:r>
              <a:rPr lang="en-US" sz="1400" dirty="0">
                <a:latin typeface="Courier New"/>
                <a:cs typeface="Courier New"/>
              </a:rPr>
              <a:t>": calls to </a:t>
            </a:r>
            <a:r>
              <a:rPr lang="en-US" sz="1400" dirty="0" err="1">
                <a:latin typeface="Courier New"/>
                <a:cs typeface="Courier New"/>
              </a:rPr>
              <a:t>myFifo.enq</a:t>
            </a:r>
            <a:r>
              <a:rPr lang="en-US" sz="1400" dirty="0">
                <a:latin typeface="Courier New"/>
                <a:cs typeface="Courier New"/>
              </a:rPr>
              <a:t> vs. </a:t>
            </a:r>
            <a:r>
              <a:rPr lang="en-US" sz="1400" dirty="0" err="1">
                <a:latin typeface="Courier New"/>
                <a:cs typeface="Courier New"/>
              </a:rPr>
              <a:t>myFifo.enq</a:t>
            </a: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"</a:t>
            </a:r>
            <a:r>
              <a:rPr lang="en-US" sz="1400" dirty="0" err="1">
                <a:latin typeface="Courier New"/>
                <a:cs typeface="Courier New"/>
              </a:rPr>
              <a:t>enqStuff</a:t>
            </a:r>
            <a:r>
              <a:rPr lang="en-US" sz="1400" dirty="0">
                <a:latin typeface="Courier New"/>
                <a:cs typeface="Courier New"/>
              </a:rPr>
              <a:t>" cannot fire before "put": calls to </a:t>
            </a:r>
            <a:r>
              <a:rPr lang="en-US" sz="1400" dirty="0" err="1">
                <a:latin typeface="Courier New"/>
                <a:cs typeface="Courier New"/>
              </a:rPr>
              <a:t>myFifo.enq</a:t>
            </a:r>
            <a:r>
              <a:rPr lang="en-US" sz="1400" dirty="0">
                <a:latin typeface="Courier New"/>
                <a:cs typeface="Courier New"/>
              </a:rPr>
              <a:t> vs. </a:t>
            </a:r>
            <a:r>
              <a:rPr lang="en-US" sz="1400" dirty="0" err="1">
                <a:latin typeface="Courier New"/>
                <a:cs typeface="Courier New"/>
              </a:rPr>
              <a:t>myFifo.enq</a:t>
            </a: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Error: "</a:t>
            </a:r>
            <a:r>
              <a:rPr lang="en-US" sz="1400" dirty="0" err="1">
                <a:latin typeface="Courier New"/>
                <a:cs typeface="Courier New"/>
              </a:rPr>
              <a:t>FifoExample.bsv</a:t>
            </a:r>
            <a:r>
              <a:rPr lang="en-US" sz="1400" dirty="0">
                <a:latin typeface="Courier New"/>
                <a:cs typeface="Courier New"/>
              </a:rPr>
              <a:t>", line 82, column 6: (G0005)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The assertion `</a:t>
            </a:r>
            <a:r>
              <a:rPr lang="en-US" sz="1400" dirty="0" err="1">
                <a:latin typeface="Courier New"/>
                <a:cs typeface="Courier New"/>
              </a:rPr>
              <a:t>fire_when_enabled</a:t>
            </a:r>
            <a:r>
              <a:rPr lang="en-US" sz="1400" dirty="0">
                <a:latin typeface="Courier New"/>
                <a:cs typeface="Courier New"/>
              </a:rPr>
              <a:t>' failed for rule `</a:t>
            </a:r>
            <a:r>
              <a:rPr lang="en-US" sz="1400" dirty="0" err="1">
                <a:latin typeface="Courier New"/>
                <a:cs typeface="Courier New"/>
              </a:rPr>
              <a:t>RL_enqStuff</a:t>
            </a:r>
            <a:r>
              <a:rPr lang="en-US" sz="1400" dirty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because it is blocked by rule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put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in the scheduler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esposito</a:t>
            </a:r>
            <a:r>
              <a:rPr lang="en-US" sz="1400" dirty="0">
                <a:latin typeface="Courier New"/>
                <a:cs typeface="Courier New"/>
              </a:rPr>
              <a:t>: [put -&gt; [], </a:t>
            </a:r>
            <a:r>
              <a:rPr lang="en-US" sz="1400" dirty="0" err="1">
                <a:latin typeface="Courier New"/>
                <a:cs typeface="Courier New"/>
              </a:rPr>
              <a:t>RL_enqStuff</a:t>
            </a:r>
            <a:r>
              <a:rPr lang="en-US" sz="1400" dirty="0">
                <a:latin typeface="Courier New"/>
                <a:cs typeface="Courier New"/>
              </a:rPr>
              <a:t> -&gt; [put], RL_</a:t>
            </a:r>
            <a:r>
              <a:rPr lang="en-US" sz="1400" dirty="0" err="1">
                <a:latin typeface="Courier New"/>
                <a:cs typeface="Courier New"/>
              </a:rPr>
              <a:t>val</a:t>
            </a:r>
            <a:r>
              <a:rPr lang="en-US" sz="1400" dirty="0">
                <a:latin typeface="Courier New"/>
                <a:cs typeface="Courier New"/>
              </a:rPr>
              <a:t>__</a:t>
            </a:r>
            <a:r>
              <a:rPr lang="en-US" sz="1400" dirty="0" err="1">
                <a:latin typeface="Courier New"/>
                <a:cs typeface="Courier New"/>
              </a:rPr>
              <a:t>dreg_update</a:t>
            </a:r>
            <a:r>
              <a:rPr lang="en-US" sz="1400" dirty="0">
                <a:latin typeface="Courier New"/>
                <a:cs typeface="Courier New"/>
              </a:rPr>
              <a:t> -&gt; []</a:t>
            </a:r>
            <a:r>
              <a:rPr lang="en-US" sz="1400" dirty="0" smtClean="0">
                <a:latin typeface="Courier New"/>
                <a:cs typeface="Courier New"/>
              </a:rPr>
              <a:t>]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>
            <a:off x="745463" y="4583505"/>
            <a:ext cx="126604" cy="77312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1201023" y="2623092"/>
            <a:ext cx="1932681" cy="593648"/>
          </a:xfrm>
          <a:prstGeom prst="donut">
            <a:avLst>
              <a:gd name="adj" fmla="val 73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091130" y="3548613"/>
            <a:ext cx="1932681" cy="593648"/>
          </a:xfrm>
          <a:prstGeom prst="donut">
            <a:avLst>
              <a:gd name="adj" fmla="val 73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872066" y="5329553"/>
            <a:ext cx="109893" cy="140764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855356" y="2251411"/>
            <a:ext cx="2582056" cy="593648"/>
          </a:xfrm>
          <a:prstGeom prst="donut">
            <a:avLst>
              <a:gd name="adj" fmla="val 73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4683" y="2306635"/>
            <a:ext cx="692604" cy="3716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872" y="2647855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Ports replaced by method calls (like OOP) – 3 types:</a:t>
            </a:r>
          </a:p>
          <a:p>
            <a:pPr lvl="1"/>
            <a:r>
              <a:rPr lang="en-US" dirty="0" smtClean="0"/>
              <a:t>Function: returns a value (no side-effects)</a:t>
            </a:r>
          </a:p>
          <a:p>
            <a:pPr lvl="2"/>
            <a:r>
              <a:rPr lang="en-US" dirty="0" smtClean="0"/>
              <a:t>Can always fire</a:t>
            </a:r>
          </a:p>
          <a:p>
            <a:pPr lvl="2"/>
            <a:r>
              <a:rPr lang="en-US" dirty="0" smtClean="0"/>
              <a:t>Ex: querying (not altering) module state: </a:t>
            </a:r>
            <a:r>
              <a:rPr lang="en-US" dirty="0" err="1" smtClean="0"/>
              <a:t>isReady</a:t>
            </a:r>
            <a:r>
              <a:rPr lang="en-US" dirty="0" smtClean="0"/>
              <a:t>, etc.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Action: changes state; may have a condition</a:t>
            </a:r>
          </a:p>
          <a:p>
            <a:pPr lvl="2"/>
            <a:r>
              <a:rPr lang="en-US" dirty="0" smtClean="0"/>
              <a:t>May have explicit or implicit conditions</a:t>
            </a:r>
          </a:p>
          <a:p>
            <a:pPr lvl="2"/>
            <a:r>
              <a:rPr lang="en-US" dirty="0" smtClean="0"/>
              <a:t>Ex: FIFO </a:t>
            </a:r>
            <a:r>
              <a:rPr lang="en-US" dirty="0" err="1" smtClean="0"/>
              <a:t>enq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ActionValue</a:t>
            </a:r>
            <a:r>
              <a:rPr lang="en-US" dirty="0" smtClean="0"/>
              <a:t>: action that also returns a value</a:t>
            </a:r>
          </a:p>
          <a:p>
            <a:pPr lvl="2"/>
            <a:r>
              <a:rPr lang="en-US" dirty="0" smtClean="0"/>
              <a:t>May have conditions</a:t>
            </a:r>
          </a:p>
          <a:p>
            <a:pPr lvl="2"/>
            <a:r>
              <a:rPr lang="en-US" dirty="0" smtClean="0"/>
              <a:t>Ex: Output of calculation pipeline (value may not be there yet)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err="1" smtClean="0"/>
              <a:t>vs</a:t>
            </a:r>
            <a:r>
              <a:rPr lang="en-US" dirty="0" smtClean="0"/>
              <a:t>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err="1" smtClean="0"/>
              <a:t>vs</a:t>
            </a:r>
            <a:r>
              <a:rPr lang="en-US" dirty="0" smtClean="0"/>
              <a:t> 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163" y="1466358"/>
            <a:ext cx="441512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Courier New"/>
              </a:rPr>
              <a:t>Verilog</a:t>
            </a:r>
          </a:p>
          <a:p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ire</a:t>
            </a:r>
            <a:r>
              <a:rPr lang="en-US" dirty="0" smtClean="0">
                <a:latin typeface="Courier New"/>
                <a:cs typeface="Courier New"/>
              </a:rPr>
              <a:t>[7:0] </a:t>
            </a:r>
            <a:r>
              <a:rPr lang="en-US" dirty="0" err="1" smtClean="0">
                <a:latin typeface="Courier New"/>
                <a:cs typeface="Courier New"/>
              </a:rPr>
              <a:t>val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ire </a:t>
            </a:r>
            <a:r>
              <a:rPr lang="en-US" dirty="0" err="1" smtClean="0">
                <a:latin typeface="Courier New"/>
                <a:cs typeface="Courier New"/>
              </a:rPr>
              <a:t>ivalid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wire </a:t>
            </a:r>
            <a:r>
              <a:rPr lang="en-US" dirty="0" err="1" smtClean="0">
                <a:latin typeface="Courier New"/>
                <a:cs typeface="Courier New"/>
              </a:rPr>
              <a:t>vFifo_ren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vFifo_wen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ire </a:t>
            </a:r>
            <a:r>
              <a:rPr lang="en-US" dirty="0" err="1" smtClean="0">
                <a:latin typeface="Courier New"/>
                <a:cs typeface="Courier New"/>
              </a:rPr>
              <a:t>vFifo_rdy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wire[7:0] </a:t>
            </a:r>
            <a:r>
              <a:rPr lang="en-US" dirty="0" err="1" smtClean="0">
                <a:latin typeface="Courier New"/>
                <a:cs typeface="Courier New"/>
              </a:rPr>
              <a:t>vFifo_din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ire[7:0] </a:t>
            </a:r>
            <a:r>
              <a:rPr lang="en-US" dirty="0" err="1" smtClean="0">
                <a:latin typeface="Courier New"/>
                <a:cs typeface="Courier New"/>
              </a:rPr>
              <a:t>vFifo_dout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Fifo_inst</a:t>
            </a:r>
            <a:r>
              <a:rPr lang="en-US" dirty="0" smtClean="0">
                <a:latin typeface="Courier New"/>
                <a:cs typeface="Courier New"/>
              </a:rPr>
              <a:t>#(16)(</a:t>
            </a:r>
          </a:p>
          <a:p>
            <a:r>
              <a:rPr lang="en-US" dirty="0" smtClean="0">
                <a:latin typeface="Courier New"/>
                <a:cs typeface="Courier New"/>
              </a:rPr>
              <a:t>  .</a:t>
            </a:r>
            <a:r>
              <a:rPr lang="en-US" dirty="0" err="1" smtClean="0">
                <a:latin typeface="Courier New"/>
                <a:cs typeface="Courier New"/>
              </a:rPr>
              <a:t>ren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vFifo_ren</a:t>
            </a:r>
            <a:r>
              <a:rPr lang="en-US" dirty="0" smtClean="0">
                <a:latin typeface="Courier New"/>
                <a:cs typeface="Courier New"/>
              </a:rPr>
              <a:t>),</a:t>
            </a:r>
          </a:p>
          <a:p>
            <a:r>
              <a:rPr lang="en-US" dirty="0" smtClean="0">
                <a:latin typeface="Courier New"/>
                <a:cs typeface="Courier New"/>
              </a:rPr>
              <a:t>  .wen(</a:t>
            </a:r>
            <a:r>
              <a:rPr lang="en-US" dirty="0" err="1" smtClean="0">
                <a:latin typeface="Courier New"/>
                <a:cs typeface="Courier New"/>
              </a:rPr>
              <a:t>vFifo_wen</a:t>
            </a:r>
            <a:r>
              <a:rPr lang="en-US" dirty="0" smtClean="0">
                <a:latin typeface="Courier New"/>
                <a:cs typeface="Courier New"/>
              </a:rPr>
              <a:t>),</a:t>
            </a:r>
          </a:p>
          <a:p>
            <a:r>
              <a:rPr lang="en-US" dirty="0" smtClean="0">
                <a:latin typeface="Courier New"/>
                <a:cs typeface="Courier New"/>
              </a:rPr>
              <a:t>  .din(</a:t>
            </a:r>
            <a:r>
              <a:rPr lang="en-US" dirty="0" err="1" smtClean="0">
                <a:latin typeface="Courier New"/>
                <a:cs typeface="Courier New"/>
              </a:rPr>
              <a:t>vFifo_din</a:t>
            </a:r>
            <a:r>
              <a:rPr lang="en-US" dirty="0" smtClean="0">
                <a:latin typeface="Courier New"/>
                <a:cs typeface="Courier New"/>
              </a:rPr>
              <a:t>),</a:t>
            </a:r>
          </a:p>
          <a:p>
            <a:r>
              <a:rPr lang="en-US" dirty="0" smtClean="0">
                <a:latin typeface="Courier New"/>
                <a:cs typeface="Courier New"/>
              </a:rPr>
              <a:t>  .</a:t>
            </a:r>
            <a:r>
              <a:rPr lang="en-US" dirty="0" err="1" smtClean="0">
                <a:latin typeface="Courier New"/>
                <a:cs typeface="Courier New"/>
              </a:rPr>
              <a:t>dout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vFifo_dout</a:t>
            </a:r>
            <a:r>
              <a:rPr lang="en-US" dirty="0" smtClean="0">
                <a:latin typeface="Courier New"/>
                <a:cs typeface="Courier New"/>
              </a:rPr>
              <a:t>),</a:t>
            </a:r>
          </a:p>
          <a:p>
            <a:r>
              <a:rPr lang="en-US" dirty="0" smtClean="0">
                <a:latin typeface="Courier New"/>
                <a:cs typeface="Courier New"/>
              </a:rPr>
              <a:t>  .</a:t>
            </a:r>
            <a:r>
              <a:rPr lang="en-US" dirty="0" err="1" smtClean="0">
                <a:latin typeface="Courier New"/>
                <a:cs typeface="Courier New"/>
              </a:rPr>
              <a:t>rdy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vFifo_rdy</a:t>
            </a:r>
            <a:r>
              <a:rPr lang="en-US" dirty="0" smtClean="0">
                <a:latin typeface="Courier New"/>
                <a:cs typeface="Courier New"/>
              </a:rPr>
              <a:t>));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>
                <a:latin typeface="Courier New"/>
                <a:cs typeface="Courier New"/>
              </a:rPr>
              <a:t>ssign </a:t>
            </a:r>
            <a:r>
              <a:rPr lang="en-US" dirty="0" err="1" smtClean="0">
                <a:latin typeface="Courier New"/>
                <a:cs typeface="Courier New"/>
              </a:rPr>
              <a:t>vFifo_wen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vFifo_rdy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and </a:t>
            </a:r>
            <a:r>
              <a:rPr lang="en-US" dirty="0" err="1" smtClean="0">
                <a:latin typeface="Courier New"/>
                <a:cs typeface="Courier New"/>
              </a:rPr>
              <a:t>ivalid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>
                <a:latin typeface="Courier New"/>
                <a:cs typeface="Courier New"/>
              </a:rPr>
              <a:t>ssign </a:t>
            </a:r>
            <a:r>
              <a:rPr lang="en-US" dirty="0" err="1" smtClean="0">
                <a:latin typeface="Courier New"/>
                <a:cs typeface="Courier New"/>
              </a:rPr>
              <a:t>vFifo_val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val_in</a:t>
            </a:r>
            <a:r>
              <a:rPr lang="en-US" dirty="0" smtClean="0">
                <a:latin typeface="Courier New"/>
                <a:cs typeface="Courier New"/>
              </a:rPr>
              <a:t>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6888" y="2950061"/>
            <a:ext cx="4447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Wire#(</a:t>
            </a:r>
            <a:r>
              <a:rPr lang="en-US" dirty="0" err="1" smtClean="0">
                <a:latin typeface="Courier New"/>
                <a:cs typeface="Courier New"/>
              </a:rPr>
              <a:t>Uint</a:t>
            </a:r>
            <a:r>
              <a:rPr lang="en-US" dirty="0" smtClean="0">
                <a:latin typeface="Courier New"/>
                <a:cs typeface="Courier New"/>
              </a:rPr>
              <a:t>#(8</a:t>
            </a:r>
            <a:r>
              <a:rPr lang="en-US" dirty="0" smtClean="0">
                <a:latin typeface="Courier New"/>
                <a:cs typeface="Courier New"/>
              </a:rPr>
              <a:t>)) </a:t>
            </a:r>
            <a:r>
              <a:rPr lang="en-US" dirty="0" err="1" smtClean="0">
                <a:latin typeface="Courier New"/>
                <a:cs typeface="Courier New"/>
              </a:rPr>
              <a:t>val</a:t>
            </a:r>
            <a:r>
              <a:rPr lang="en-US" dirty="0" smtClean="0">
                <a:latin typeface="Courier New"/>
                <a:cs typeface="Courier New"/>
              </a:rPr>
              <a:t> &lt;- </a:t>
            </a:r>
            <a:r>
              <a:rPr lang="en-US" dirty="0" err="1" smtClean="0">
                <a:latin typeface="Courier New"/>
                <a:cs typeface="Courier New"/>
              </a:rPr>
              <a:t>mkWire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et </a:t>
            </a:r>
            <a:r>
              <a:rPr lang="en-US" dirty="0" err="1" smtClean="0">
                <a:latin typeface="Courier New"/>
                <a:cs typeface="Courier New"/>
              </a:rPr>
              <a:t>bsvFifo</a:t>
            </a:r>
            <a:r>
              <a:rPr lang="en-US" dirty="0" smtClean="0">
                <a:latin typeface="Courier New"/>
                <a:cs typeface="Courier New"/>
              </a:rPr>
              <a:t> &lt;- </a:t>
            </a:r>
            <a:r>
              <a:rPr lang="en-US" dirty="0" err="1" smtClean="0">
                <a:latin typeface="Courier New"/>
                <a:cs typeface="Courier New"/>
              </a:rPr>
              <a:t>mkSizedFIFO</a:t>
            </a:r>
            <a:r>
              <a:rPr lang="en-US" dirty="0" smtClean="0">
                <a:latin typeface="Courier New"/>
                <a:cs typeface="Courier New"/>
              </a:rPr>
              <a:t>(16);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ule </a:t>
            </a:r>
            <a:r>
              <a:rPr lang="en-US" dirty="0" err="1" smtClean="0">
                <a:latin typeface="Courier New"/>
                <a:cs typeface="Courier New"/>
              </a:rPr>
              <a:t>enqValueWhenValid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bsvFifo.enq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val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// … other stuff …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endrule</a:t>
            </a:r>
            <a:endParaRPr lang="en-US" dirty="0" smtClean="0"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413" y="1918997"/>
            <a:ext cx="2381876" cy="1187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6925" y="2236529"/>
            <a:ext cx="2630364" cy="869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ket 8"/>
          <p:cNvSpPr/>
          <p:nvPr/>
        </p:nvSpPr>
        <p:spPr>
          <a:xfrm>
            <a:off x="3078486" y="2443616"/>
            <a:ext cx="165658" cy="285778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44144" y="3423823"/>
            <a:ext cx="1452744" cy="455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ket 11"/>
          <p:cNvSpPr/>
          <p:nvPr/>
        </p:nvSpPr>
        <p:spPr>
          <a:xfrm>
            <a:off x="3534046" y="5743187"/>
            <a:ext cx="358927" cy="110521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92973" y="4265973"/>
            <a:ext cx="1311463" cy="2029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5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conditions are “pushed” upstream</a:t>
            </a:r>
          </a:p>
          <a:p>
            <a:endParaRPr lang="en-US" dirty="0"/>
          </a:p>
          <a:p>
            <a:r>
              <a:rPr lang="en-US" dirty="0" smtClean="0"/>
              <a:t>Any action which calls a method (</a:t>
            </a:r>
            <a:r>
              <a:rPr lang="en-US" dirty="0" err="1" smtClean="0"/>
              <a:t>eg</a:t>
            </a:r>
            <a:r>
              <a:rPr lang="en-US" dirty="0" smtClean="0"/>
              <a:t>. FIFO </a:t>
            </a:r>
            <a:r>
              <a:rPr lang="en-US" dirty="0" err="1" smtClean="0"/>
              <a:t>enq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B87D6"/>
                </a:solidFill>
              </a:rPr>
              <a:t>automatically</a:t>
            </a:r>
            <a:r>
              <a:rPr lang="en-US" dirty="0" smtClean="0"/>
              <a:t> gets that method’s conditions</a:t>
            </a:r>
          </a:p>
          <a:p>
            <a:pPr lvl="1"/>
            <a:r>
              <a:rPr lang="en-US" dirty="0" smtClean="0"/>
              <a:t>Implicit conditions</a:t>
            </a:r>
          </a:p>
          <a:p>
            <a:endParaRPr lang="en-US" dirty="0"/>
          </a:p>
          <a:p>
            <a:r>
              <a:rPr lang="en-US" dirty="0" smtClean="0"/>
              <a:t>Conditions are formally enforced by compiler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err="1" smtClean="0"/>
              <a:t>vs</a:t>
            </a:r>
            <a:r>
              <a:rPr lang="en-US" dirty="0" smtClean="0"/>
              <a:t>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Hardware: Compiler makes handshaking signals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eady output (when able to fire)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nable input (to tell it to fire)</a:t>
            </a:r>
            <a:endParaRPr lang="en-US" dirty="0"/>
          </a:p>
          <a:p>
            <a:pPr lvl="1"/>
            <a:r>
              <a:rPr lang="en-US" dirty="0" smtClean="0"/>
              <a:t>Can also provide </a:t>
            </a:r>
            <a:r>
              <a:rPr lang="en-US" dirty="0" err="1" smtClean="0"/>
              <a:t>can_fire</a:t>
            </a:r>
            <a:r>
              <a:rPr lang="en-US" dirty="0" smtClean="0"/>
              <a:t>, </a:t>
            </a:r>
            <a:r>
              <a:rPr lang="en-US" dirty="0" err="1" smtClean="0"/>
              <a:t>will_fire</a:t>
            </a:r>
            <a:r>
              <a:rPr lang="en-US" dirty="0" smtClean="0"/>
              <a:t> outputs for debug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 overhead; Verilog designer must do this too!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B87D6"/>
                </a:solidFill>
              </a:rPr>
              <a:t>BSV Scheduler</a:t>
            </a:r>
            <a:r>
              <a:rPr lang="en-US" dirty="0" smtClean="0"/>
              <a:t> drives ready, enable, </a:t>
            </a:r>
            <a:r>
              <a:rPr lang="en-US" dirty="0" err="1" smtClean="0"/>
              <a:t>can_fire</a:t>
            </a:r>
            <a:r>
              <a:rPr lang="en-US" dirty="0" smtClean="0"/>
              <a:t>, </a:t>
            </a:r>
            <a:r>
              <a:rPr lang="en-US" dirty="0" err="1" smtClean="0"/>
              <a:t>will_fire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BSV compiler does it for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err="1" smtClean="0"/>
              <a:t>vs</a:t>
            </a:r>
            <a:r>
              <a:rPr lang="en-US" dirty="0" smtClean="0"/>
              <a:t>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0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Concept inherited from Haskell</a:t>
            </a:r>
          </a:p>
          <a:p>
            <a:r>
              <a:rPr lang="en-US" dirty="0" smtClean="0"/>
              <a:t>Type includes signed/unsigned, bit length</a:t>
            </a:r>
          </a:p>
          <a:p>
            <a:endParaRPr lang="en-US" dirty="0" smtClean="0"/>
          </a:p>
          <a:p>
            <a:r>
              <a:rPr lang="en-US" b="1" dirty="0" smtClean="0"/>
              <a:t>No</a:t>
            </a:r>
            <a:r>
              <a:rPr lang="en-US" dirty="0" smtClean="0"/>
              <a:t> implicit conversions; must request:</a:t>
            </a:r>
            <a:endParaRPr lang="en-US" dirty="0"/>
          </a:p>
          <a:p>
            <a:pPr lvl="1"/>
            <a:r>
              <a:rPr lang="en-US" dirty="0" smtClean="0"/>
              <a:t>Extend (sign-extend) / truncate</a:t>
            </a:r>
          </a:p>
          <a:p>
            <a:pPr lvl="1"/>
            <a:r>
              <a:rPr lang="en-US" dirty="0" smtClean="0"/>
              <a:t>Signed/unsigned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be “lazy” where type is “obvious”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et r &lt;- </a:t>
            </a:r>
            <a:r>
              <a:rPr lang="en-US" dirty="0" err="1" smtClean="0">
                <a:latin typeface="Courier New"/>
                <a:cs typeface="Courier New"/>
              </a:rPr>
              <a:t>myFIFO.first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Arith</a:t>
            </a:r>
            <a:r>
              <a:rPr lang="en-US" dirty="0" smtClean="0"/>
              <a:t>#(t) means t implements + - * /, others…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f</a:t>
            </a:r>
            <a:r>
              <a:rPr lang="en-US" sz="1800" dirty="0" smtClean="0">
                <a:latin typeface="Courier New"/>
                <a:cs typeface="Courier New"/>
              </a:rPr>
              <a:t>unction t add3(t </a:t>
            </a:r>
            <a:r>
              <a:rPr lang="en-US" sz="1800" dirty="0" err="1" smtClean="0">
                <a:latin typeface="Courier New"/>
                <a:cs typeface="Courier New"/>
              </a:rPr>
              <a:t>a,t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b,t</a:t>
            </a:r>
            <a:r>
              <a:rPr lang="en-US" sz="1800" dirty="0" smtClean="0">
                <a:latin typeface="Courier New"/>
                <a:cs typeface="Courier New"/>
              </a:rPr>
              <a:t> c) provisos (</a:t>
            </a:r>
            <a:r>
              <a:rPr lang="en-US" sz="1800" dirty="0" err="1" smtClean="0">
                <a:latin typeface="Courier New"/>
                <a:cs typeface="Courier New"/>
              </a:rPr>
              <a:t>Arith</a:t>
            </a:r>
            <a:r>
              <a:rPr lang="en-US" sz="1800" dirty="0" smtClean="0">
                <a:latin typeface="Courier New"/>
                <a:cs typeface="Courier New"/>
              </a:rPr>
              <a:t>#(t));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return </a:t>
            </a:r>
            <a:r>
              <a:rPr lang="en-US" sz="1800" dirty="0" err="1" smtClean="0">
                <a:latin typeface="Courier New"/>
                <a:cs typeface="Courier New"/>
              </a:rPr>
              <a:t>a+b+c</a:t>
            </a:r>
            <a:r>
              <a:rPr lang="en-US" sz="18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Endfunction</a:t>
            </a:r>
            <a:endParaRPr lang="en-US" sz="1800" dirty="0" smtClean="0">
              <a:latin typeface="Courier New"/>
              <a:cs typeface="Courier New"/>
            </a:endParaRP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dirty="0" smtClean="0"/>
              <a:t>Can define modules &amp; functions that </a:t>
            </a:r>
            <a:r>
              <a:rPr lang="en-US" dirty="0" smtClean="0">
                <a:solidFill>
                  <a:srgbClr val="0B87D6"/>
                </a:solidFill>
              </a:rPr>
              <a:t>accept any type</a:t>
            </a:r>
            <a:r>
              <a:rPr lang="en-US" dirty="0" smtClean="0"/>
              <a:t> in a given </a:t>
            </a:r>
            <a:r>
              <a:rPr lang="en-US" dirty="0" err="1" smtClean="0"/>
              <a:t>typeclass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FIFO, </a:t>
            </a:r>
            <a:r>
              <a:rPr lang="en-US" dirty="0" err="1" smtClean="0"/>
              <a:t>Reg</a:t>
            </a:r>
            <a:r>
              <a:rPr lang="en-US" dirty="0" smtClean="0"/>
              <a:t> require Bit#(</a:t>
            </a:r>
            <a:r>
              <a:rPr lang="en-US" dirty="0" err="1" smtClean="0"/>
              <a:t>t,nb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complaints </a:t>
            </a:r>
            <a:r>
              <a:rPr lang="en-US" dirty="0"/>
              <a:t>at FCCM, FPGA,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fix?</a:t>
            </a:r>
          </a:p>
          <a:p>
            <a:pPr lvl="1"/>
            <a:r>
              <a:rPr lang="en-US" dirty="0" smtClean="0"/>
              <a:t>Overlay architectures</a:t>
            </a:r>
            <a:endParaRPr lang="en-US" dirty="0"/>
          </a:p>
          <a:p>
            <a:pPr lvl="1"/>
            <a:r>
              <a:rPr lang="en-US" dirty="0" smtClean="0"/>
              <a:t>Better CAD: P&amp;R, latency-insensitive</a:t>
            </a:r>
          </a:p>
          <a:p>
            <a:pPr lvl="1"/>
            <a:r>
              <a:rPr lang="en-US" dirty="0" smtClean="0"/>
              <a:t>Better devices: </a:t>
            </a:r>
            <a:r>
              <a:rPr lang="en-US" dirty="0" err="1" smtClean="0"/>
              <a:t>NoC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“Magic” C/Java/</a:t>
            </a:r>
            <a:r>
              <a:rPr lang="en-US" dirty="0" err="1" smtClean="0"/>
              <a:t>OpenCL</a:t>
            </a:r>
            <a:r>
              <a:rPr lang="en-US" dirty="0" smtClean="0"/>
              <a:t>/</a:t>
            </a:r>
            <a:r>
              <a:rPr lang="en-US" dirty="0" err="1" smtClean="0"/>
              <a:t>Matlab</a:t>
            </a:r>
            <a:r>
              <a:rPr lang="en-US" dirty="0" smtClean="0"/>
              <a:t>-to-gates</a:t>
            </a:r>
          </a:p>
          <a:p>
            <a:pPr lvl="1"/>
            <a:r>
              <a:rPr lang="en-US" b="1" dirty="0" smtClean="0"/>
              <a:t>Better </a:t>
            </a:r>
            <a:r>
              <a:rPr lang="en-US" b="1" u="sng" dirty="0" smtClean="0"/>
              <a:t>hardware</a:t>
            </a:r>
            <a:r>
              <a:rPr lang="en-US" b="1" dirty="0" smtClean="0"/>
              <a:t> design language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FPGAs is Hard!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7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Maybe#(Tuple2#(t1,t2)) v;		// data-valid signal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f </a:t>
            </a:r>
            <a:r>
              <a:rPr lang="en-US" sz="2000" dirty="0" err="1" smtClean="0">
                <a:latin typeface="Courier New"/>
                <a:cs typeface="Courier New"/>
              </a:rPr>
              <a:t>isValid</a:t>
            </a:r>
            <a:r>
              <a:rPr lang="en-US" sz="2000" dirty="0" smtClean="0">
                <a:latin typeface="Courier New"/>
                <a:cs typeface="Courier New"/>
              </a:rPr>
              <a:t>(v) ...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f (v matches tagged Valid {.v1,.v2}) ... 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// can use v, v1, v2 as values here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Tuple2#(t1,t2) x =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fromMaybe</a:t>
            </a:r>
            <a:r>
              <a:rPr lang="en-US" sz="2000" dirty="0" smtClean="0">
                <a:latin typeface="Courier New"/>
                <a:cs typeface="Courier New"/>
              </a:rPr>
              <a:t>(tuple2(default1,default2),v))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Polymorphic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Default register (</a:t>
            </a:r>
            <a:r>
              <a:rPr lang="en-US" dirty="0" err="1" smtClean="0"/>
              <a:t>DReg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Resets to a default value each </a:t>
            </a:r>
            <a:r>
              <a:rPr lang="en-US" dirty="0" err="1" smtClean="0"/>
              <a:t>clk</a:t>
            </a:r>
            <a:r>
              <a:rPr lang="en-US" dirty="0" smtClean="0"/>
              <a:t> unless written to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Wire</a:t>
            </a:r>
          </a:p>
          <a:p>
            <a:pPr lvl="1"/>
            <a:r>
              <a:rPr lang="en-US" dirty="0" smtClean="0"/>
              <a:t>Physical wire with implicit data-valid signal</a:t>
            </a:r>
          </a:p>
          <a:p>
            <a:pPr lvl="1"/>
            <a:r>
              <a:rPr lang="en-US" dirty="0" smtClean="0"/>
              <a:t>Readable only if written within same </a:t>
            </a:r>
            <a:r>
              <a:rPr lang="en-US" dirty="0" err="1" smtClean="0"/>
              <a:t>clk</a:t>
            </a:r>
            <a:r>
              <a:rPr lang="en-US" dirty="0" smtClean="0"/>
              <a:t> (write-before-read)</a:t>
            </a:r>
          </a:p>
          <a:p>
            <a:endParaRPr lang="en-US" dirty="0"/>
          </a:p>
          <a:p>
            <a:r>
              <a:rPr lang="en-US" dirty="0" err="1" smtClean="0"/>
              <a:t>RWire</a:t>
            </a:r>
            <a:endParaRPr lang="en-US" dirty="0" smtClean="0"/>
          </a:p>
          <a:p>
            <a:pPr lvl="1"/>
            <a:r>
              <a:rPr lang="en-US" dirty="0" smtClean="0"/>
              <a:t>Like wire but returns a Maybe#(t)</a:t>
            </a:r>
          </a:p>
          <a:p>
            <a:pPr lvl="1"/>
            <a:r>
              <a:rPr lang="en-US" dirty="0" smtClean="0">
                <a:solidFill>
                  <a:srgbClr val="0B87D6"/>
                </a:solidFill>
              </a:rPr>
              <a:t>Always readable</a:t>
            </a:r>
            <a:r>
              <a:rPr lang="en-US" dirty="0" smtClean="0"/>
              <a:t>; returns Invalid if not written</a:t>
            </a:r>
          </a:p>
          <a:p>
            <a:pPr lvl="1"/>
            <a:r>
              <a:rPr lang="en-US" dirty="0" smtClean="0"/>
              <a:t>Returns Valid .v (a value) if written within same </a:t>
            </a:r>
            <a:r>
              <a:rPr lang="en-US" dirty="0" err="1" smtClean="0"/>
              <a:t>clk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2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Wire#(</a:t>
            </a:r>
            <a:r>
              <a:rPr lang="en-US" dirty="0" err="1" smtClean="0">
                <a:latin typeface="Courier New"/>
                <a:cs typeface="Courier New"/>
              </a:rPr>
              <a:t>Uint</a:t>
            </a:r>
            <a:r>
              <a:rPr lang="en-US" dirty="0" smtClean="0">
                <a:latin typeface="Courier New"/>
                <a:cs typeface="Courier New"/>
              </a:rPr>
              <a:t>#(16)) </a:t>
            </a:r>
            <a:r>
              <a:rPr lang="en-US" dirty="0" err="1" smtClean="0">
                <a:latin typeface="Courier New"/>
                <a:cs typeface="Courier New"/>
              </a:rPr>
              <a:t>val_in</a:t>
            </a:r>
            <a:r>
              <a:rPr lang="en-US" dirty="0" smtClean="0">
                <a:latin typeface="Courier New"/>
                <a:cs typeface="Courier New"/>
              </a:rPr>
              <a:t> &lt;- </a:t>
            </a:r>
            <a:r>
              <a:rPr lang="en-US" dirty="0" err="1" smtClean="0">
                <a:latin typeface="Courier New"/>
                <a:cs typeface="Courier New"/>
              </a:rPr>
              <a:t>mkWire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Reg</a:t>
            </a:r>
            <a:r>
              <a:rPr lang="en-US" dirty="0" smtClean="0">
                <a:latin typeface="Courier New"/>
                <a:cs typeface="Courier New"/>
              </a:rPr>
              <a:t>#(</a:t>
            </a:r>
            <a:r>
              <a:rPr lang="en-US" dirty="0" err="1" smtClean="0">
                <a:latin typeface="Courier New"/>
                <a:cs typeface="Courier New"/>
              </a:rPr>
              <a:t>Uint</a:t>
            </a:r>
            <a:r>
              <a:rPr lang="en-US" dirty="0" smtClean="0">
                <a:latin typeface="Courier New"/>
                <a:cs typeface="Courier New"/>
              </a:rPr>
              <a:t>#(32)) </a:t>
            </a:r>
            <a:r>
              <a:rPr lang="en-US" dirty="0" err="1" smtClean="0">
                <a:latin typeface="Courier New"/>
                <a:cs typeface="Courier New"/>
              </a:rPr>
              <a:t>accum</a:t>
            </a:r>
            <a:r>
              <a:rPr lang="en-US" dirty="0" smtClean="0">
                <a:latin typeface="Courier New"/>
                <a:cs typeface="Courier New"/>
              </a:rPr>
              <a:t> &lt;- </a:t>
            </a:r>
            <a:r>
              <a:rPr lang="en-US" dirty="0" err="1" smtClean="0">
                <a:latin typeface="Courier New"/>
                <a:cs typeface="Courier New"/>
              </a:rPr>
              <a:t>mkReg</a:t>
            </a:r>
            <a:r>
              <a:rPr lang="en-US" dirty="0" smtClean="0">
                <a:latin typeface="Courier New"/>
                <a:cs typeface="Courier New"/>
              </a:rPr>
              <a:t>(0);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ule accumulate;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dirty="0" err="1" smtClean="0">
                <a:latin typeface="Courier New"/>
                <a:cs typeface="Courier New"/>
              </a:rPr>
              <a:t>accum</a:t>
            </a:r>
            <a:r>
              <a:rPr lang="en-US" dirty="0" smtClean="0">
                <a:latin typeface="Courier New"/>
                <a:cs typeface="Courier New"/>
              </a:rPr>
              <a:t> &lt;= </a:t>
            </a:r>
            <a:r>
              <a:rPr lang="en-US" dirty="0" err="1" smtClean="0">
                <a:latin typeface="Courier New"/>
                <a:cs typeface="Courier New"/>
              </a:rPr>
              <a:t>accum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smtClean="0">
                <a:latin typeface="Courier New"/>
                <a:cs typeface="Courier New"/>
              </a:rPr>
              <a:t>extend(</a:t>
            </a:r>
            <a:r>
              <a:rPr lang="en-US" dirty="0" err="1" smtClean="0">
                <a:latin typeface="Courier New"/>
                <a:cs typeface="Courier New"/>
              </a:rPr>
              <a:t>val_in</a:t>
            </a:r>
            <a:r>
              <a:rPr lang="en-US" dirty="0" smtClean="0">
                <a:latin typeface="Courier New"/>
                <a:cs typeface="Courier New"/>
              </a:rPr>
              <a:t>);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e</a:t>
            </a:r>
            <a:r>
              <a:rPr lang="en-US" dirty="0" err="1" smtClean="0">
                <a:latin typeface="Courier New"/>
                <a:cs typeface="Courier New"/>
              </a:rPr>
              <a:t>ndrule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rule foo (…);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dirty="0" err="1" smtClean="0">
                <a:latin typeface="Courier New"/>
                <a:cs typeface="Courier New"/>
              </a:rPr>
              <a:t>val_in</a:t>
            </a:r>
            <a:r>
              <a:rPr lang="en-US" dirty="0" smtClean="0">
                <a:latin typeface="Courier New"/>
                <a:cs typeface="Courier New"/>
              </a:rPr>
              <a:t> &lt;= 10;</a:t>
            </a: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Endrule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m</a:t>
            </a:r>
            <a:r>
              <a:rPr lang="en-US" dirty="0" smtClean="0">
                <a:latin typeface="Courier New"/>
                <a:cs typeface="Courier New"/>
              </a:rPr>
              <a:t>ethod Action put(</a:t>
            </a:r>
            <a:r>
              <a:rPr lang="en-US" dirty="0" err="1" smtClean="0">
                <a:latin typeface="Courier New"/>
                <a:cs typeface="Courier New"/>
              </a:rPr>
              <a:t>UInt</a:t>
            </a:r>
            <a:r>
              <a:rPr lang="en-US" dirty="0" smtClean="0">
                <a:latin typeface="Courier New"/>
                <a:cs typeface="Courier New"/>
              </a:rPr>
              <a:t>#(16)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dirty="0" err="1" smtClean="0">
                <a:latin typeface="Courier New"/>
                <a:cs typeface="Courier New"/>
              </a:rPr>
              <a:t>val_in</a:t>
            </a:r>
            <a:r>
              <a:rPr lang="en-US" dirty="0" smtClean="0">
                <a:latin typeface="Courier New"/>
                <a:cs typeface="Courier New"/>
              </a:rPr>
              <a:t> &lt;= I;</a:t>
            </a: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endmethod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Bits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72067" y="2540256"/>
            <a:ext cx="2882857" cy="4279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191831" y="3548611"/>
            <a:ext cx="2040214" cy="4279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32086" y="5371504"/>
            <a:ext cx="1653132" cy="4279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57267" y="3976589"/>
            <a:ext cx="1145804" cy="139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3412" y="4127916"/>
            <a:ext cx="3934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Implicit condition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al_in</a:t>
            </a:r>
            <a:r>
              <a:rPr lang="en-US" dirty="0" smtClean="0"/>
              <a:t> valid only when written</a:t>
            </a:r>
          </a:p>
          <a:p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1232086" y="4446521"/>
            <a:ext cx="1073873" cy="4279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05959" y="3922441"/>
            <a:ext cx="885872" cy="524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3558" y="6005496"/>
            <a:ext cx="686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Conflict</a:t>
            </a:r>
          </a:p>
          <a:p>
            <a:r>
              <a:rPr lang="en-US" dirty="0" smtClean="0"/>
              <a:t>Write to same element; method will override and compiler will warn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46487" y="4874499"/>
            <a:ext cx="41414" cy="4970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1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Reg</a:t>
            </a:r>
            <a:r>
              <a:rPr lang="en-US" dirty="0" smtClean="0">
                <a:latin typeface="Courier New"/>
                <a:cs typeface="Courier New"/>
              </a:rPr>
              <a:t>#(Maybe#(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#(16)) </a:t>
            </a:r>
            <a:r>
              <a:rPr lang="en-US" dirty="0" err="1" smtClean="0">
                <a:latin typeface="Courier New"/>
                <a:cs typeface="Courier New"/>
              </a:rPr>
              <a:t>val_in_q</a:t>
            </a:r>
            <a:r>
              <a:rPr lang="en-US" dirty="0" smtClean="0">
                <a:latin typeface="Courier New"/>
                <a:cs typeface="Courier New"/>
              </a:rPr>
              <a:t> &lt;- </a:t>
            </a:r>
            <a:r>
              <a:rPr lang="en-US" dirty="0" err="1" smtClean="0">
                <a:latin typeface="Courier New"/>
                <a:cs typeface="Courier New"/>
              </a:rPr>
              <a:t>mkDReg</a:t>
            </a:r>
            <a:r>
              <a:rPr lang="en-US" dirty="0" smtClean="0">
                <a:latin typeface="Courier New"/>
                <a:cs typeface="Courier New"/>
              </a:rPr>
              <a:t>(tagged Invalid);</a:t>
            </a: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Reg</a:t>
            </a:r>
            <a:r>
              <a:rPr lang="en-US" dirty="0" smtClean="0">
                <a:latin typeface="Courier New"/>
                <a:cs typeface="Courier New"/>
              </a:rPr>
              <a:t>#(</a:t>
            </a:r>
            <a:r>
              <a:rPr lang="en-US" dirty="0" err="1" smtClean="0">
                <a:latin typeface="Courier New"/>
                <a:cs typeface="Courier New"/>
              </a:rPr>
              <a:t>Bool</a:t>
            </a:r>
            <a:r>
              <a:rPr lang="en-US" dirty="0" smtClean="0">
                <a:latin typeface="Courier New"/>
                <a:cs typeface="Courier New"/>
              </a:rPr>
              <a:t>) </a:t>
            </a:r>
            <a:r>
              <a:rPr lang="en-US" dirty="0" err="1" smtClean="0">
                <a:latin typeface="Courier New"/>
                <a:cs typeface="Courier New"/>
              </a:rPr>
              <a:t>valid_d</a:t>
            </a:r>
            <a:r>
              <a:rPr lang="en-US" dirty="0" smtClean="0">
                <a:latin typeface="Courier New"/>
                <a:cs typeface="Courier New"/>
              </a:rPr>
              <a:t> &lt;- </a:t>
            </a:r>
            <a:r>
              <a:rPr lang="en-US" dirty="0" err="1" smtClean="0">
                <a:latin typeface="Courier New"/>
                <a:cs typeface="Courier New"/>
              </a:rPr>
              <a:t>mkReg</a:t>
            </a:r>
            <a:r>
              <a:rPr lang="en-US" dirty="0" smtClean="0">
                <a:latin typeface="Courier New"/>
                <a:cs typeface="Courier New"/>
              </a:rPr>
              <a:t>(False);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ule </a:t>
            </a:r>
            <a:r>
              <a:rPr lang="en-US" dirty="0" err="1" smtClean="0">
                <a:latin typeface="Courier New"/>
                <a:cs typeface="Courier New"/>
              </a:rPr>
              <a:t>accum</a:t>
            </a:r>
            <a:r>
              <a:rPr lang="en-US" dirty="0" smtClean="0">
                <a:latin typeface="Courier New"/>
                <a:cs typeface="Courier New"/>
              </a:rPr>
              <a:t> if (</a:t>
            </a:r>
            <a:r>
              <a:rPr lang="en-US" dirty="0" err="1" smtClean="0">
                <a:latin typeface="Courier New"/>
                <a:cs typeface="Courier New"/>
              </a:rPr>
              <a:t>val_in_q</a:t>
            </a:r>
            <a:r>
              <a:rPr lang="en-US" dirty="0" smtClean="0">
                <a:latin typeface="Courier New"/>
                <a:cs typeface="Courier New"/>
              </a:rPr>
              <a:t> matches tagged Valid .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dirty="0" err="1" smtClean="0">
                <a:latin typeface="Courier New"/>
                <a:cs typeface="Courier New"/>
              </a:rPr>
              <a:t>accum</a:t>
            </a:r>
            <a:r>
              <a:rPr lang="en-US" dirty="0" smtClean="0">
                <a:latin typeface="Courier New"/>
                <a:cs typeface="Courier New"/>
              </a:rPr>
              <a:t> &lt;= </a:t>
            </a:r>
            <a:r>
              <a:rPr lang="en-US" dirty="0" err="1" smtClean="0">
                <a:latin typeface="Courier New"/>
                <a:cs typeface="Courier New"/>
              </a:rPr>
              <a:t>accum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smtClean="0">
                <a:latin typeface="Courier New"/>
                <a:cs typeface="Courier New"/>
              </a:rPr>
              <a:t>extend(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e</a:t>
            </a:r>
            <a:r>
              <a:rPr lang="en-US" dirty="0" err="1" smtClean="0">
                <a:latin typeface="Courier New"/>
                <a:cs typeface="Courier New"/>
              </a:rPr>
              <a:t>ndrule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ule </a:t>
            </a:r>
            <a:r>
              <a:rPr lang="en-US" dirty="0" err="1" smtClean="0">
                <a:latin typeface="Courier New"/>
                <a:cs typeface="Courier New"/>
              </a:rPr>
              <a:t>delay_ivalid_signal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valid_d</a:t>
            </a:r>
            <a:r>
              <a:rPr lang="en-US" dirty="0" smtClean="0">
                <a:latin typeface="Courier New"/>
                <a:cs typeface="Courier New"/>
              </a:rPr>
              <a:t> &lt;= </a:t>
            </a:r>
            <a:r>
              <a:rPr lang="en-US" dirty="0" err="1" smtClean="0">
                <a:latin typeface="Courier New"/>
                <a:cs typeface="Courier New"/>
              </a:rPr>
              <a:t>isValid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val_in_q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Endrule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m</a:t>
            </a:r>
            <a:r>
              <a:rPr lang="en-US" dirty="0" smtClean="0">
                <a:latin typeface="Courier New"/>
                <a:cs typeface="Courier New"/>
              </a:rPr>
              <a:t>ethod Action put(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#(16)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dirty="0" err="1" smtClean="0">
                <a:latin typeface="Courier New"/>
                <a:cs typeface="Courier New"/>
              </a:rPr>
              <a:t>val_in_q</a:t>
            </a:r>
            <a:r>
              <a:rPr lang="en-US" dirty="0" smtClean="0">
                <a:latin typeface="Courier New"/>
                <a:cs typeface="Courier New"/>
              </a:rPr>
              <a:t> &lt;=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endmethod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Bits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97659" y="5342824"/>
            <a:ext cx="2277803" cy="44178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81510" y="3313377"/>
            <a:ext cx="1228634" cy="38656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26632" y="3699938"/>
            <a:ext cx="303707" cy="168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ket 7"/>
          <p:cNvSpPr/>
          <p:nvPr/>
        </p:nvSpPr>
        <p:spPr>
          <a:xfrm>
            <a:off x="4569412" y="4072693"/>
            <a:ext cx="331316" cy="107684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0192" y="4542088"/>
            <a:ext cx="3609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fires (</a:t>
            </a:r>
            <a:r>
              <a:rPr lang="en-US" dirty="0" err="1" smtClean="0"/>
              <a:t>Reg</a:t>
            </a:r>
            <a:r>
              <a:rPr lang="en-US" dirty="0" smtClean="0"/>
              <a:t> always readable)</a:t>
            </a:r>
          </a:p>
          <a:p>
            <a:endParaRPr lang="en-US" dirty="0"/>
          </a:p>
          <a:p>
            <a:r>
              <a:rPr lang="en-US" dirty="0" smtClean="0"/>
              <a:t>Will be tagged Invalid if not written</a:t>
            </a:r>
          </a:p>
          <a:p>
            <a:r>
              <a:rPr lang="en-US" dirty="0" smtClean="0"/>
              <a:t>Will be Valid .v if written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1803" y="3589492"/>
            <a:ext cx="2595315" cy="37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Explicit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8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FIFOs, BRAM, Gearbox, </a:t>
            </a:r>
            <a:r>
              <a:rPr lang="en-US" dirty="0" err="1" smtClean="0"/>
              <a:t>Fixpoint</a:t>
            </a:r>
            <a:r>
              <a:rPr lang="en-US" dirty="0" smtClean="0"/>
              <a:t>, synchronizers…</a:t>
            </a:r>
          </a:p>
          <a:p>
            <a:r>
              <a:rPr lang="en-US" dirty="0" smtClean="0"/>
              <a:t>Gray counter</a:t>
            </a:r>
          </a:p>
          <a:p>
            <a:r>
              <a:rPr lang="en-US" dirty="0" smtClean="0"/>
              <a:t>AXI4, TLM2, AHB</a:t>
            </a:r>
          </a:p>
          <a:p>
            <a:r>
              <a:rPr lang="en-US" dirty="0" smtClean="0"/>
              <a:t>Handy stuff: </a:t>
            </a:r>
            <a:r>
              <a:rPr lang="en-US" dirty="0" err="1" smtClean="0"/>
              <a:t>DReg</a:t>
            </a:r>
            <a:r>
              <a:rPr lang="en-US" dirty="0" smtClean="0"/>
              <a:t>, </a:t>
            </a:r>
            <a:r>
              <a:rPr lang="en-US" dirty="0" err="1" smtClean="0"/>
              <a:t>DWire</a:t>
            </a:r>
            <a:r>
              <a:rPr lang="en-US" dirty="0" smtClean="0"/>
              <a:t>, </a:t>
            </a:r>
            <a:r>
              <a:rPr lang="en-US" dirty="0" err="1" smtClean="0"/>
              <a:t>RWire</a:t>
            </a:r>
            <a:r>
              <a:rPr lang="en-US" dirty="0" smtClean="0"/>
              <a:t>, common interfaces…</a:t>
            </a:r>
          </a:p>
          <a:p>
            <a:endParaRPr lang="en-US" dirty="0"/>
          </a:p>
          <a:p>
            <a:r>
              <a:rPr lang="en-US" dirty="0" smtClean="0"/>
              <a:t>Sequential FSM sub-language </a:t>
            </a:r>
            <a:r>
              <a:rPr lang="en-US" dirty="0" smtClean="0">
                <a:solidFill>
                  <a:srgbClr val="0B87D6"/>
                </a:solidFill>
              </a:rPr>
              <a:t>with actions</a:t>
            </a:r>
          </a:p>
          <a:p>
            <a:pPr lvl="1"/>
            <a:r>
              <a:rPr lang="en-US" dirty="0" smtClean="0"/>
              <a:t>if-then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hile-do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BSV + C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Native object file (.o) for </a:t>
            </a:r>
            <a:r>
              <a:rPr lang="en-US" dirty="0" err="1" smtClean="0"/>
              <a:t>Bluesim</a:t>
            </a:r>
            <a:endParaRPr lang="en-US" dirty="0" smtClean="0"/>
          </a:p>
          <a:p>
            <a:pPr lvl="1"/>
            <a:r>
              <a:rPr lang="en-US" dirty="0" smtClean="0"/>
              <a:t>Assertions</a:t>
            </a:r>
          </a:p>
          <a:p>
            <a:pPr lvl="1"/>
            <a:r>
              <a:rPr lang="en-US" dirty="0" smtClean="0"/>
              <a:t>C </a:t>
            </a:r>
            <a:r>
              <a:rPr lang="en-US" dirty="0" err="1" smtClean="0"/>
              <a:t>testbench</a:t>
            </a:r>
            <a:r>
              <a:rPr lang="en-US" dirty="0" smtClean="0"/>
              <a:t> / modules</a:t>
            </a:r>
          </a:p>
          <a:p>
            <a:pPr lvl="1"/>
            <a:r>
              <a:rPr lang="en-US" dirty="0" err="1" smtClean="0"/>
              <a:t>Tcl</a:t>
            </a:r>
            <a:r>
              <a:rPr lang="en-US" dirty="0" smtClean="0"/>
              <a:t>-controlled interaction</a:t>
            </a:r>
          </a:p>
          <a:p>
            <a:pPr lvl="1"/>
            <a:r>
              <a:rPr lang="en-US" dirty="0" smtClean="0"/>
              <a:t>Verilog code must be replaced by BSV/C functional model</a:t>
            </a:r>
          </a:p>
          <a:p>
            <a:pPr lvl="1"/>
            <a:endParaRPr lang="en-US" dirty="0"/>
          </a:p>
          <a:p>
            <a:r>
              <a:rPr lang="en-US" dirty="0" smtClean="0"/>
              <a:t>BSV + Verilog + C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Verilog + VPI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RTL Simulation</a:t>
            </a:r>
          </a:p>
          <a:p>
            <a:pPr lvl="1"/>
            <a:r>
              <a:rPr lang="en-US" dirty="0" smtClean="0"/>
              <a:t>Automatic VPI wrapper generation</a:t>
            </a:r>
          </a:p>
          <a:p>
            <a:pPr lvl="1"/>
            <a:endParaRPr lang="en-US" dirty="0"/>
          </a:p>
          <a:p>
            <a:r>
              <a:rPr lang="en-US" dirty="0" smtClean="0"/>
              <a:t>BSV + Verilog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Synthesizable Verilog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Vendor synthesis</a:t>
            </a:r>
          </a:p>
          <a:p>
            <a:pPr lvl="1"/>
            <a:r>
              <a:rPr lang="en-US" dirty="0" smtClean="0"/>
              <a:t>Reasonably readable net/hierarchy identifiers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3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318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level of abstraction</a:t>
            </a:r>
          </a:p>
          <a:p>
            <a:r>
              <a:rPr lang="en-US" dirty="0" smtClean="0"/>
              <a:t>Fast simulation (&gt;10x over RTL w </a:t>
            </a:r>
            <a:r>
              <a:rPr lang="en-US" dirty="0" err="1" smtClean="0"/>
              <a:t>ModelSim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Concise code</a:t>
            </a:r>
          </a:p>
          <a:p>
            <a:r>
              <a:rPr lang="en-US" dirty="0" smtClean="0"/>
              <a:t>Minimal new syntax </a:t>
            </a:r>
            <a:r>
              <a:rPr lang="en-US" dirty="0" err="1" smtClean="0"/>
              <a:t>vs</a:t>
            </a:r>
            <a:r>
              <a:rPr lang="en-US" dirty="0" smtClean="0"/>
              <a:t> Verilog</a:t>
            </a:r>
          </a:p>
          <a:p>
            <a:r>
              <a:rPr lang="en-US" dirty="0" smtClean="0"/>
              <a:t>Clean integration with C++</a:t>
            </a:r>
          </a:p>
          <a:p>
            <a:endParaRPr lang="en-US" dirty="0" smtClean="0"/>
          </a:p>
          <a:p>
            <a:r>
              <a:rPr lang="en-US" dirty="0" smtClean="0"/>
              <a:t>Verilog output code relatively readable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8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issues inferring signed multipliers (Altera S5)</a:t>
            </a:r>
          </a:p>
          <a:p>
            <a:pPr lvl="1"/>
            <a:r>
              <a:rPr lang="en-US" dirty="0" smtClean="0"/>
              <a:t>Workaround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Built-in file I/O library weak</a:t>
            </a:r>
          </a:p>
          <a:p>
            <a:pPr lvl="1"/>
            <a:r>
              <a:rPr lang="en-US" dirty="0" smtClean="0"/>
              <a:t>Wrote my own in C++ - fairly easy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Support for fixed-point, still a lot of manual effort</a:t>
            </a:r>
          </a:p>
          <a:p>
            <a:pPr lvl="1"/>
            <a:endParaRPr lang="en-US" dirty="0"/>
          </a:p>
          <a:p>
            <a:r>
              <a:rPr lang="en-US" dirty="0" smtClean="0"/>
              <a:t>Can’t use </a:t>
            </a:r>
            <a:r>
              <a:rPr lang="en-US" dirty="0" err="1" smtClean="0"/>
              <a:t>Bluesim</a:t>
            </a:r>
            <a:r>
              <a:rPr lang="en-US" dirty="0" smtClean="0"/>
              <a:t> when Verilog code included</a:t>
            </a:r>
          </a:p>
          <a:p>
            <a:pPr lvl="1"/>
            <a:r>
              <a:rPr lang="en-US" dirty="0" smtClean="0"/>
              <a:t>Create functional model (BSV or C++) or use </a:t>
            </a:r>
            <a:r>
              <a:rPr lang="en-US" dirty="0" err="1" smtClean="0"/>
              <a:t>ModelSim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language </a:t>
            </a:r>
            <a:r>
              <a:rPr lang="en-US" u="sng" dirty="0" smtClean="0"/>
              <a:t>and</a:t>
            </a:r>
            <a:r>
              <a:rPr lang="en-US" dirty="0" smtClean="0"/>
              <a:t> wrote thesis project in ~6m</a:t>
            </a:r>
          </a:p>
          <a:p>
            <a:endParaRPr lang="en-US" dirty="0"/>
          </a:p>
          <a:p>
            <a:r>
              <a:rPr lang="en-US" dirty="0" smtClean="0"/>
              <a:t>Performance/area comparable to hand-coded</a:t>
            </a:r>
          </a:p>
          <a:p>
            <a:endParaRPr lang="en-US" dirty="0"/>
          </a:p>
          <a:p>
            <a:r>
              <a:rPr lang="en-US" dirty="0" smtClean="0"/>
              <a:t>Much more productive than Verilog/VHDL</a:t>
            </a:r>
          </a:p>
          <a:p>
            <a:pPr lvl="1"/>
            <a:r>
              <a:rPr lang="en-US" dirty="0" smtClean="0"/>
              <a:t>Write less code</a:t>
            </a:r>
          </a:p>
          <a:p>
            <a:pPr lvl="1"/>
            <a:r>
              <a:rPr lang="en-US" dirty="0" smtClean="0"/>
              <a:t>Compiler detects more errors</a:t>
            </a:r>
          </a:p>
          <a:p>
            <a:pPr lvl="1"/>
            <a:r>
              <a:rPr lang="en-US" dirty="0" smtClean="0"/>
              <a:t>Fast simulation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2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verfailpast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33" r="-23633"/>
          <a:stretch>
            <a:fillRect/>
          </a:stretch>
        </p:blipFill>
        <p:spPr>
          <a:xfrm>
            <a:off x="-1124338" y="1334050"/>
            <a:ext cx="7408862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 Gates: The Problem</a:t>
            </a:r>
            <a:endParaRPr lang="en-US" dirty="0"/>
          </a:p>
        </p:txBody>
      </p:sp>
      <p:pic>
        <p:nvPicPr>
          <p:cNvPr id="5" name="Picture 4" descr="Commercial-Kitchen-Desig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84" y="1334050"/>
            <a:ext cx="4454286" cy="3527492"/>
          </a:xfrm>
          <a:prstGeom prst="rect">
            <a:avLst/>
          </a:prstGeom>
        </p:spPr>
      </p:pic>
      <p:pic>
        <p:nvPicPr>
          <p:cNvPr id="6" name="Picture 5" descr="kitchen-bl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13" y="3837658"/>
            <a:ext cx="5033903" cy="3020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842" y="1406390"/>
            <a:ext cx="1300345" cy="92333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Inputs</a:t>
            </a:r>
          </a:p>
          <a:p>
            <a:pPr algn="ctr"/>
            <a:r>
              <a:rPr lang="en-US" dirty="0" smtClean="0"/>
              <a:t>Algorithm</a:t>
            </a:r>
          </a:p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4616" y="4898866"/>
            <a:ext cx="3015961" cy="1200329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Functional Units</a:t>
            </a:r>
          </a:p>
          <a:p>
            <a:pPr algn="ctr"/>
            <a:r>
              <a:rPr lang="en-US" dirty="0" smtClean="0"/>
              <a:t>Architecture (macro, micro)</a:t>
            </a:r>
          </a:p>
          <a:p>
            <a:pPr algn="ctr"/>
            <a:r>
              <a:rPr lang="en-US" dirty="0" smtClean="0"/>
              <a:t>Synchronization</a:t>
            </a:r>
          </a:p>
          <a:p>
            <a:pPr algn="ctr"/>
            <a:r>
              <a:rPr lang="en-US" dirty="0" smtClean="0"/>
              <a:t>Layout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155665" y="2674678"/>
            <a:ext cx="2984135" cy="1464818"/>
          </a:xfrm>
          <a:prstGeom prst="rightArrow">
            <a:avLst/>
          </a:prstGeom>
          <a:gradFill>
            <a:lin ang="11460000" scaled="0"/>
          </a:gradFill>
          <a:scene3d>
            <a:camera prst="orthographicFront">
              <a:rot lat="0" lon="0" rev="195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5665" y="3084117"/>
            <a:ext cx="277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Semantic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Gap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 for control-intensive tasks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 err="1" smtClean="0"/>
              <a:t>NoC</a:t>
            </a:r>
            <a:endParaRPr lang="en-US" dirty="0" smtClean="0"/>
          </a:p>
          <a:p>
            <a:pPr lvl="1"/>
            <a:r>
              <a:rPr lang="en-US" dirty="0" smtClean="0"/>
              <a:t>Switches, routers</a:t>
            </a:r>
          </a:p>
          <a:p>
            <a:pPr lvl="1"/>
            <a:r>
              <a:rPr lang="en-US" dirty="0" smtClean="0"/>
              <a:t>Processor design</a:t>
            </a:r>
          </a:p>
          <a:p>
            <a:endParaRPr lang="en-US" dirty="0" smtClean="0"/>
          </a:p>
          <a:p>
            <a:r>
              <a:rPr lang="en-US" dirty="0" smtClean="0"/>
              <a:t>Good target for latency-insensitive techniques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Simulate quickly, then refine &amp; explore architectures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Fast to learn - Rapid return on investment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Free books: </a:t>
            </a:r>
            <a:r>
              <a:rPr lang="en-US" dirty="0" smtClean="0">
                <a:hlinkClick r:id="rId2"/>
              </a:rPr>
              <a:t>www.bluespec.com</a:t>
            </a:r>
            <a:r>
              <a:rPr lang="en-US" dirty="0" smtClean="0"/>
              <a:t>; U of T has s/w license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help setting up </a:t>
            </a:r>
            <a:r>
              <a:rPr lang="en-US" dirty="0" err="1" smtClean="0"/>
              <a:t>Bluespec</a:t>
            </a:r>
            <a:r>
              <a:rPr lang="en-US" dirty="0" smtClean="0"/>
              <a:t>, just ask!</a:t>
            </a:r>
          </a:p>
          <a:p>
            <a:pPr marL="0" indent="0" algn="ctr">
              <a:buNone/>
            </a:pPr>
            <a:r>
              <a:rPr lang="en-US" dirty="0" err="1" smtClean="0"/>
              <a:t>jeffrey.cassidy@gmail.com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1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Impulse-C, Catapult-C, …-C, </a:t>
            </a:r>
            <a:r>
              <a:rPr lang="en-US" dirty="0" err="1" smtClean="0"/>
              <a:t>Vivado</a:t>
            </a:r>
            <a:r>
              <a:rPr lang="en-US" dirty="0" smtClean="0"/>
              <a:t> HLS, </a:t>
            </a:r>
            <a:r>
              <a:rPr lang="en-US" dirty="0" err="1" smtClean="0"/>
              <a:t>LegUp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Maxeler</a:t>
            </a:r>
            <a:r>
              <a:rPr lang="en-US" dirty="0" smtClean="0"/>
              <a:t> </a:t>
            </a:r>
            <a:r>
              <a:rPr lang="en-US" dirty="0" err="1" smtClean="0"/>
              <a:t>MaxJ</a:t>
            </a:r>
            <a:r>
              <a:rPr lang="en-US" dirty="0" smtClean="0"/>
              <a:t>, IBM Lime</a:t>
            </a:r>
            <a:endParaRPr lang="en-US" dirty="0"/>
          </a:p>
          <a:p>
            <a:endParaRPr lang="en-US" dirty="0" smtClean="0"/>
          </a:p>
          <a:p>
            <a:r>
              <a:rPr lang="en-US" dirty="0" err="1"/>
              <a:t>Matlab</a:t>
            </a:r>
            <a:r>
              <a:rPr lang="en-US" dirty="0"/>
              <a:t>: Xilinx System Generator, Altera DSP </a:t>
            </a:r>
            <a:r>
              <a:rPr lang="en-US" dirty="0" smtClean="0"/>
              <a:t>Builder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Altera </a:t>
            </a:r>
            <a:r>
              <a:rPr lang="en-US" dirty="0" err="1" smtClean="0"/>
              <a:t>OpenCL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requires specialization</a:t>
            </a:r>
            <a:endParaRPr lang="en-US" dirty="0"/>
          </a:p>
          <a:p>
            <a:pPr lvl="1"/>
            <a:r>
              <a:rPr lang="en-US" dirty="0" smtClean="0"/>
              <a:t>System Generator/DSP Builder: DSP apps (dataflow)</a:t>
            </a:r>
            <a:endParaRPr lang="en-US" dirty="0"/>
          </a:p>
          <a:p>
            <a:pPr lvl="1"/>
            <a:r>
              <a:rPr lang="en-US" dirty="0" err="1" smtClean="0"/>
              <a:t>Maxeler</a:t>
            </a:r>
            <a:r>
              <a:rPr lang="en-US" dirty="0" smtClean="0"/>
              <a:t> </a:t>
            </a:r>
            <a:r>
              <a:rPr lang="en-US" dirty="0" err="1" smtClean="0"/>
              <a:t>MaxJ</a:t>
            </a:r>
            <a:r>
              <a:rPr lang="en-US" dirty="0" smtClean="0"/>
              <a:t>: Data flow graphs from Java</a:t>
            </a:r>
          </a:p>
          <a:p>
            <a:pPr lvl="1"/>
            <a:r>
              <a:rPr lang="en-US" dirty="0" smtClean="0"/>
              <a:t>Altera </a:t>
            </a:r>
            <a:r>
              <a:rPr lang="en-US" dirty="0" err="1"/>
              <a:t>OpenCL</a:t>
            </a:r>
            <a:r>
              <a:rPr lang="en-US" dirty="0"/>
              <a:t>: Explicit parallelization </a:t>
            </a:r>
            <a:r>
              <a:rPr lang="en-US" dirty="0" smtClean="0"/>
              <a:t>(dataflow)</a:t>
            </a:r>
          </a:p>
          <a:p>
            <a:pPr lvl="1"/>
            <a:r>
              <a:rPr lang="en-US" dirty="0" err="1" smtClean="0"/>
              <a:t>LegUp</a:t>
            </a:r>
            <a:r>
              <a:rPr lang="en-US" dirty="0" smtClean="0"/>
              <a:t> &amp; </a:t>
            </a:r>
            <a:r>
              <a:rPr lang="en-US" dirty="0" err="1" smtClean="0"/>
              <a:t>Vivado</a:t>
            </a:r>
            <a:r>
              <a:rPr lang="en-US" dirty="0" smtClean="0"/>
              <a:t>: Embedded acceleration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Have It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OK, we know how to do dataflow…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control?</a:t>
            </a:r>
          </a:p>
          <a:p>
            <a:r>
              <a:rPr lang="en-US" dirty="0" smtClean="0"/>
              <a:t>Memory controllers, switches, </a:t>
            </a:r>
            <a:r>
              <a:rPr lang="en-US" dirty="0" err="1" smtClean="0"/>
              <a:t>NoC</a:t>
            </a:r>
            <a:r>
              <a:rPr lang="en-US" dirty="0" smtClean="0"/>
              <a:t>, I/O…</a:t>
            </a:r>
          </a:p>
          <a:p>
            <a:endParaRPr lang="en-US" dirty="0"/>
          </a:p>
          <a:p>
            <a:r>
              <a:rPr lang="en-US" dirty="0" smtClean="0"/>
              <a:t>What about </a:t>
            </a:r>
            <a:r>
              <a:rPr lang="en-US" b="1" dirty="0" smtClean="0"/>
              <a:t>hardware designers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1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1943" lvl="1" indent="0">
              <a:buNone/>
            </a:pPr>
            <a:r>
              <a:rPr lang="en-US" dirty="0" smtClean="0"/>
              <a:t>…</a:t>
            </a:r>
            <a:r>
              <a:rPr lang="en-US" b="1" dirty="0" smtClean="0"/>
              <a:t>is not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 imperative language</a:t>
            </a:r>
            <a:endParaRPr lang="en-US" dirty="0"/>
          </a:p>
          <a:p>
            <a:pPr lvl="1"/>
            <a:r>
              <a:rPr lang="en-US" dirty="0" smtClean="0"/>
              <a:t>a way for software coders to make hardware</a:t>
            </a:r>
          </a:p>
          <a:p>
            <a:pPr lvl="1"/>
            <a:r>
              <a:rPr lang="en-US" dirty="0" smtClean="0"/>
              <a:t>a way out of designing </a:t>
            </a:r>
            <a:r>
              <a:rPr lang="en-US" u="sng" dirty="0" smtClean="0"/>
              <a:t>architecture</a:t>
            </a:r>
          </a:p>
          <a:p>
            <a:pPr lvl="1"/>
            <a:endParaRPr lang="en-US" dirty="0" smtClean="0"/>
          </a:p>
          <a:p>
            <a:pPr marL="301943" lvl="1" indent="0">
              <a:buNone/>
            </a:pPr>
            <a:r>
              <a:rPr lang="en-US" b="1" dirty="0" smtClean="0"/>
              <a:t>…is: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productive language for </a:t>
            </a:r>
            <a:r>
              <a:rPr lang="en-US" b="1" dirty="0"/>
              <a:t>hardware </a:t>
            </a:r>
            <a:r>
              <a:rPr lang="en-US" b="1" dirty="0" smtClean="0"/>
              <a:t>designers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quick, clean way to explore architecture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uch more concise than Verilog/VHDL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1555</TotalTime>
  <Words>2973</Words>
  <Application>Microsoft Macintosh PowerPoint</Application>
  <PresentationFormat>On-screen Show (4:3)</PresentationFormat>
  <Paragraphs>606</Paragraphs>
  <Slides>51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Waveform</vt:lpstr>
      <vt:lpstr>High-Level Synthesis with Bluespec: An FPGA Designer’s Perspective</vt:lpstr>
      <vt:lpstr>Disclaimer</vt:lpstr>
      <vt:lpstr>Outline</vt:lpstr>
      <vt:lpstr>Programming FPGAs is Hard!</vt:lpstr>
      <vt:lpstr>Software to Gates: The Problem</vt:lpstr>
      <vt:lpstr>High-Level Synthesis</vt:lpstr>
      <vt:lpstr>Can’t Have It All</vt:lpstr>
      <vt:lpstr>PowerPoint Presentation</vt:lpstr>
      <vt:lpstr>Bluespec</vt:lpstr>
      <vt:lpstr>Bluespec</vt:lpstr>
      <vt:lpstr>Bluespec : RTL :: C++ : Assembly</vt:lpstr>
      <vt:lpstr>Bluespec : RTL :: C++ : Assembly</vt:lpstr>
      <vt:lpstr>History of Bluespec</vt:lpstr>
      <vt:lpstr>Case Study: FullMonte Biophotonic Simulations</vt:lpstr>
      <vt:lpstr>Timeline</vt:lpstr>
      <vt:lpstr>Case Study: My Research</vt:lpstr>
      <vt:lpstr>Case Study: My Research</vt:lpstr>
      <vt:lpstr>Case Study: My Research</vt:lpstr>
      <vt:lpstr>Case Study: My Research</vt:lpstr>
      <vt:lpstr>Case Study: My Research</vt:lpstr>
      <vt:lpstr>Acceleration</vt:lpstr>
      <vt:lpstr>Case Study: My Research</vt:lpstr>
      <vt:lpstr>Case Study: My Research</vt:lpstr>
      <vt:lpstr>Results</vt:lpstr>
      <vt:lpstr>From Verilog to Bluespec SystemVerilog</vt:lpstr>
      <vt:lpstr>From Verilog to BSV</vt:lpstr>
      <vt:lpstr>BSV 101: Making a Register</vt:lpstr>
      <vt:lpstr>Actions</vt:lpstr>
      <vt:lpstr>Rules</vt:lpstr>
      <vt:lpstr>Rules</vt:lpstr>
      <vt:lpstr>Rules</vt:lpstr>
      <vt:lpstr>Rules</vt:lpstr>
      <vt:lpstr>Rules</vt:lpstr>
      <vt:lpstr>Methods vs Ports</vt:lpstr>
      <vt:lpstr>Methods vs Ports</vt:lpstr>
      <vt:lpstr>Methods vs Ports</vt:lpstr>
      <vt:lpstr>Methods vs Ports</vt:lpstr>
      <vt:lpstr>Strong Typing</vt:lpstr>
      <vt:lpstr>Typeclasses</vt:lpstr>
      <vt:lpstr>Polymorphic Types</vt:lpstr>
      <vt:lpstr>Handy Bits</vt:lpstr>
      <vt:lpstr>Handy Bits</vt:lpstr>
      <vt:lpstr>Handy Bits</vt:lpstr>
      <vt:lpstr>Libraries</vt:lpstr>
      <vt:lpstr>Workflows</vt:lpstr>
      <vt:lpstr>Summary</vt:lpstr>
      <vt:lpstr>Strengths</vt:lpstr>
      <vt:lpstr>Weaknesses</vt:lpstr>
      <vt:lpstr>Summary</vt:lpstr>
      <vt:lpstr>Summary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High-Level Synthesis with Bluespec: An FPGA Designer’s Perspective</dc:title>
  <dc:subject/>
  <dc:creator>Jeff Cassidy</dc:creator>
  <cp:keywords/>
  <dc:description/>
  <cp:lastModifiedBy>Jeff Cassidy</cp:lastModifiedBy>
  <cp:revision>106</cp:revision>
  <dcterms:created xsi:type="dcterms:W3CDTF">2014-01-12T17:52:20Z</dcterms:created>
  <dcterms:modified xsi:type="dcterms:W3CDTF">2014-01-17T04:12:13Z</dcterms:modified>
  <cp:category/>
</cp:coreProperties>
</file>