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37"/>
  </p:notesMasterIdLst>
  <p:handoutMasterIdLst>
    <p:handoutMasterId r:id="rId38"/>
  </p:handoutMasterIdLst>
  <p:sldIdLst>
    <p:sldId id="311" r:id="rId2"/>
    <p:sldId id="371" r:id="rId3"/>
    <p:sldId id="332" r:id="rId4"/>
    <p:sldId id="378" r:id="rId5"/>
    <p:sldId id="353" r:id="rId6"/>
    <p:sldId id="354" r:id="rId7"/>
    <p:sldId id="355" r:id="rId8"/>
    <p:sldId id="370" r:id="rId9"/>
    <p:sldId id="379" r:id="rId10"/>
    <p:sldId id="357" r:id="rId11"/>
    <p:sldId id="358" r:id="rId12"/>
    <p:sldId id="359" r:id="rId13"/>
    <p:sldId id="335" r:id="rId14"/>
    <p:sldId id="380" r:id="rId15"/>
    <p:sldId id="376" r:id="rId16"/>
    <p:sldId id="361" r:id="rId17"/>
    <p:sldId id="362" r:id="rId18"/>
    <p:sldId id="375" r:id="rId19"/>
    <p:sldId id="363" r:id="rId20"/>
    <p:sldId id="377" r:id="rId21"/>
    <p:sldId id="382" r:id="rId22"/>
    <p:sldId id="373" r:id="rId23"/>
    <p:sldId id="374" r:id="rId24"/>
    <p:sldId id="364" r:id="rId25"/>
    <p:sldId id="367" r:id="rId26"/>
    <p:sldId id="366" r:id="rId27"/>
    <p:sldId id="345" r:id="rId28"/>
    <p:sldId id="368" r:id="rId29"/>
    <p:sldId id="381" r:id="rId30"/>
    <p:sldId id="369" r:id="rId31"/>
    <p:sldId id="321" r:id="rId32"/>
    <p:sldId id="384" r:id="rId33"/>
    <p:sldId id="387" r:id="rId34"/>
    <p:sldId id="385" r:id="rId35"/>
    <p:sldId id="386" r:id="rId36"/>
  </p:sldIdLst>
  <p:sldSz cx="13004800" cy="97536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856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1337"/>
    <a:srgbClr val="2C70AE"/>
    <a:srgbClr val="3584CB"/>
    <a:srgbClr val="5B9BD5"/>
    <a:srgbClr val="E26714"/>
    <a:srgbClr val="ED7D31"/>
    <a:srgbClr val="43BAEF"/>
    <a:srgbClr val="0F7DAE"/>
    <a:srgbClr val="102042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8" autoAdjust="0"/>
    <p:restoredTop sz="95565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5856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624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880EB01A-3770-4F24-B075-52234ACE6F46}" type="datetime1">
              <a:rPr lang="en-US"/>
              <a:pPr>
                <a:defRPr/>
              </a:pPr>
              <a:t>10/17/2013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0B01CBBB-7DC4-41BA-ACB1-2374FAFCD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05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5E92769F-9048-4A87-BD5F-762339FD781D}" type="datetime1">
              <a:rPr lang="en-US"/>
              <a:pPr>
                <a:defRPr/>
              </a:pPr>
              <a:t>10/17/2013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19138"/>
            <a:ext cx="7200900" cy="5400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6389133"/>
            <a:ext cx="7315200" cy="2570321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DD92816D-BF56-4DB9-B10D-68BE16701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30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Architecture comparison diagram (N4</a:t>
            </a:r>
            <a:r>
              <a:rPr lang="en-CA" baseline="0" dirty="0" smtClean="0"/>
              <a:t> </a:t>
            </a:r>
            <a:r>
              <a:rPr lang="en-CA" baseline="0" dirty="0" err="1" smtClean="0"/>
              <a:t>vs</a:t>
            </a:r>
            <a:r>
              <a:rPr lang="en-CA" baseline="0" dirty="0" smtClean="0"/>
              <a:t> N6?)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2816D-BF56-4DB9-B10D-68BE167016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2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MCNC</a:t>
            </a:r>
            <a:r>
              <a:rPr lang="en-CA" baseline="0" dirty="0" smtClean="0"/>
              <a:t> (1991):</a:t>
            </a:r>
          </a:p>
          <a:p>
            <a:r>
              <a:rPr lang="en-CA" baseline="0" dirty="0" smtClean="0"/>
              <a:t> * Comb Circuits</a:t>
            </a:r>
          </a:p>
          <a:p>
            <a:r>
              <a:rPr lang="en-CA" baseline="0" dirty="0" smtClean="0"/>
              <a:t> * Some Sequential Circuits</a:t>
            </a:r>
          </a:p>
          <a:p>
            <a:r>
              <a:rPr lang="en-CA" baseline="0" dirty="0" smtClean="0"/>
              <a:t> * No hard blocks</a:t>
            </a:r>
          </a:p>
          <a:p>
            <a:endParaRPr lang="en-CA" baseline="0" dirty="0" smtClean="0"/>
          </a:p>
          <a:p>
            <a:r>
              <a:rPr lang="en-CA" baseline="0" dirty="0" smtClean="0"/>
              <a:t>VTR (2012):</a:t>
            </a:r>
          </a:p>
          <a:p>
            <a:r>
              <a:rPr lang="en-CA" baseline="0" dirty="0" smtClean="0"/>
              <a:t> * Sequential Circuits</a:t>
            </a:r>
          </a:p>
          <a:p>
            <a:r>
              <a:rPr lang="en-CA" baseline="0" dirty="0" smtClean="0"/>
              <a:t> * Few hard blocks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2816D-BF56-4DB9-B10D-68BE167016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37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>
                <a:latin typeface="HelveticaNeueLT Std Bold" charset="0"/>
              </a:rPr>
              <a:t>High Level Diagram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85372" indent="-302066"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208265" indent="-241653"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91571" indent="-241653"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174878" indent="-241653"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fld id="{E4B69570-8C10-4519-BCC8-3B34D65B9A2D}" type="slidenum">
              <a:rPr lang="en-US" sz="1300">
                <a:latin typeface="HelveticaNeueLT Std Bold" charset="0"/>
                <a:ea typeface="ヒラギノ角ゴ ProN W3" charset="-128"/>
              </a:rPr>
              <a:pPr/>
              <a:t>7</a:t>
            </a:fld>
            <a:endParaRPr lang="en-US" sz="1300">
              <a:latin typeface="HelveticaNeueLT Std Bold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74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>
                <a:latin typeface="HelveticaNeueLT Std Bold" charset="0"/>
              </a:rPr>
              <a:t>Table from Paper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85372" indent="-302066"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208265" indent="-241653"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91571" indent="-241653"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174878" indent="-241653"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fld id="{ADDC4CFE-85CC-42FD-BD6F-FA2CA1A656FA}" type="slidenum">
              <a:rPr lang="en-US" sz="1300">
                <a:latin typeface="HelveticaNeueLT Std Bold" charset="0"/>
                <a:ea typeface="ヒラギノ角ゴ ProN W3" charset="-128"/>
              </a:rPr>
              <a:pPr/>
              <a:t>10</a:t>
            </a:fld>
            <a:endParaRPr lang="en-US" sz="1300">
              <a:latin typeface="HelveticaNeueLT Std Bold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59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Presentation Slide (A)">
    <p:bg>
      <p:bgPr>
        <a:solidFill>
          <a:srgbClr val="091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657600"/>
            <a:ext cx="103314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AA472-D2D9-40E4-B79B-EE10884094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2449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657600"/>
            <a:ext cx="103314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UT faculty wordmark 2008 655 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8458200"/>
            <a:ext cx="58674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4157-4096-4823-9451-5B8A84799D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5530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T faculty wordmark 2008 655 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8458200"/>
            <a:ext cx="58674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5000" y="457200"/>
            <a:ext cx="11734800" cy="7543800"/>
          </a:xfrm>
        </p:spPr>
        <p:txBody>
          <a:bodyPr anchor="ctr">
            <a:spAutoFit/>
          </a:bodyPr>
          <a:lstStyle>
            <a:lvl1pPr>
              <a:lnSpc>
                <a:spcPts val="6000"/>
              </a:lnSpc>
              <a:defRPr sz="6000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0FE8-233C-4432-B7FB-2A4F465475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586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 userDrawn="1"/>
        </p:nvSpPr>
        <p:spPr bwMode="auto">
          <a:xfrm rot="10800000" flipH="1">
            <a:off x="642938" y="4321175"/>
            <a:ext cx="11737975" cy="3175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pic>
        <p:nvPicPr>
          <p:cNvPr id="7" name="Picture 4" descr="UT faculty wordmark 2008 655 CMYK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4"/>
          <a:stretch/>
        </p:blipFill>
        <p:spPr bwMode="auto">
          <a:xfrm>
            <a:off x="635000" y="8458200"/>
            <a:ext cx="466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35000" y="3354985"/>
            <a:ext cx="11734800" cy="73866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4800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35000" y="4648200"/>
            <a:ext cx="11734800" cy="3581400"/>
          </a:xfrm>
        </p:spPr>
        <p:txBody>
          <a:bodyPr>
            <a:spAutoFit/>
          </a:bodyPr>
          <a:lstStyle>
            <a:lvl1pPr marL="0" marR="0" indent="0" algn="l" defTabSz="914400" rtl="0" eaLnBrk="0" fontAlgn="base" latinLnBrk="0" hangingPunct="0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C9C1-4C2E-42C1-B181-8FE0AA96E16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4499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T faculty wordmark 2008 655 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301875"/>
            <a:ext cx="9906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3"/>
          <p:cNvSpPr>
            <a:spLocks noChangeShapeType="1"/>
          </p:cNvSpPr>
          <p:nvPr userDrawn="1"/>
        </p:nvSpPr>
        <p:spPr bwMode="auto">
          <a:xfrm rot="10800000" flipH="1">
            <a:off x="633413" y="6324600"/>
            <a:ext cx="11737975" cy="3175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5000" y="5281136"/>
            <a:ext cx="11734800" cy="738664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800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35000" y="6729062"/>
            <a:ext cx="11734800" cy="2567337"/>
          </a:xfrm>
        </p:spPr>
        <p:txBody>
          <a:bodyPr>
            <a:spAutoFit/>
          </a:bodyPr>
          <a:lstStyle>
            <a:lvl1pPr marL="0" marR="0" indent="0" algn="l" defTabSz="914400" rtl="0" eaLnBrk="0" fontAlgn="base" latinLnBrk="0" hangingPunct="0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EBA5-8CD6-4C13-BB95-71F4C6FAAB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668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T faculty wordmark 2008 655 CMYK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4"/>
          <a:stretch/>
        </p:blipFill>
        <p:spPr bwMode="auto">
          <a:xfrm>
            <a:off x="635000" y="8458200"/>
            <a:ext cx="466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5000" y="1600200"/>
            <a:ext cx="11811000" cy="655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635000"/>
            <a:ext cx="117475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3600"/>
              </a:lnSpc>
              <a:defRPr sz="3600"/>
            </a:lvl1pPr>
          </a:lstStyle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621E302-A139-4538-AB44-9079AB17D9A4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4253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T faculty wordmark 2008 655 CMYK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4"/>
          <a:stretch/>
        </p:blipFill>
        <p:spPr bwMode="auto">
          <a:xfrm>
            <a:off x="635000" y="8458200"/>
            <a:ext cx="466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" y="1371600"/>
            <a:ext cx="11734800" cy="6858000"/>
          </a:xfrm>
        </p:spPr>
        <p:txBody>
          <a:bodyPr/>
          <a:lstStyle>
            <a:lvl1pPr>
              <a:lnSpc>
                <a:spcPts val="2400"/>
              </a:lnSpc>
              <a:defRPr sz="2400" b="1">
                <a:latin typeface="HelveticaNeueLT Std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635000"/>
            <a:ext cx="117475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3600"/>
              </a:lnSpc>
              <a:defRPr sz="3600"/>
            </a:lvl1pPr>
          </a:lstStyle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62440" y="8458200"/>
            <a:ext cx="5494784" cy="838200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C8C5-FF16-44EE-A6AA-A21A9AEA7F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002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T faculty wordmark 2008 655 CMYK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4"/>
          <a:stretch/>
        </p:blipFill>
        <p:spPr bwMode="auto">
          <a:xfrm>
            <a:off x="635000" y="8458200"/>
            <a:ext cx="466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5000" y="1524000"/>
            <a:ext cx="5867400" cy="6705600"/>
          </a:xfrm>
        </p:spPr>
        <p:txBody>
          <a:bodyPr>
            <a:noAutofit/>
          </a:bodyPr>
          <a:lstStyle/>
          <a:p>
            <a:pPr lvl="0"/>
            <a:endParaRPr lang="en-US" noProof="0" dirty="0">
              <a:sym typeface="Georgia" pitchFamily="-107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62440" y="8458200"/>
            <a:ext cx="5494784" cy="838200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62440" y="1524000"/>
            <a:ext cx="5507360" cy="6705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635000"/>
            <a:ext cx="117475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3600"/>
              </a:lnSpc>
              <a:defRPr sz="3600"/>
            </a:lvl1pPr>
          </a:lstStyle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7082-C0AE-43F1-8E55-0F68A58DD69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881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457200"/>
            <a:ext cx="11747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95400"/>
            <a:ext cx="117475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dirty="0" smtClean="0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dirty="0" smtClean="0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dirty="0" smtClean="0">
                <a:sym typeface="Georgia" panose="02040502050405020303" pitchFamily="18" charset="0"/>
              </a:rPr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EFE7AA-8600-44B8-BF74-77A2DBC5E142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+mj-lt"/>
          <a:ea typeface="+mj-ea"/>
          <a:cs typeface="HelveticaNeueLT Std Bold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4572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9144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13716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8288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2800">
          <a:solidFill>
            <a:srgbClr val="001337"/>
          </a:solidFill>
          <a:latin typeface="+mn-lt"/>
          <a:ea typeface="+mn-ea"/>
          <a:cs typeface="+mn-cs"/>
          <a:sym typeface="Georgia" panose="02040502050405020303" pitchFamily="18" charset="0"/>
        </a:defRPr>
      </a:lvl1pPr>
      <a:lvl2pPr marL="2286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>
          <a:solidFill>
            <a:srgbClr val="001337"/>
          </a:solidFill>
          <a:latin typeface="+mn-lt"/>
          <a:ea typeface="+mn-ea"/>
          <a:cs typeface="+mn-cs"/>
          <a:sym typeface="Georgia" panose="02040502050405020303" pitchFamily="18" charset="0"/>
        </a:defRPr>
      </a:lvl2pPr>
      <a:lvl3pPr marL="5334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 i="0">
          <a:solidFill>
            <a:srgbClr val="001337"/>
          </a:solidFill>
          <a:latin typeface="+mn-lt"/>
          <a:ea typeface="+mn-ea"/>
          <a:cs typeface="+mn-cs"/>
          <a:sym typeface="Georgia" panose="02040502050405020303" pitchFamily="18" charset="0"/>
        </a:defRPr>
      </a:lvl3pPr>
      <a:lvl4pPr marL="8382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anose="02040502050405020303" pitchFamily="18" charset="0"/>
        </a:defRPr>
      </a:lvl4pPr>
      <a:lvl5pPr marL="11430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anose="02040502050405020303" pitchFamily="18" charset="0"/>
        </a:defRPr>
      </a:lvl5pPr>
      <a:lvl6pPr marL="16002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20574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25146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9718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35000" y="2997622"/>
            <a:ext cx="12132096" cy="1231106"/>
          </a:xfrm>
        </p:spPr>
        <p:txBody>
          <a:bodyPr/>
          <a:lstStyle/>
          <a:p>
            <a:r>
              <a:rPr lang="en-US" sz="4000" dirty="0" smtClean="0">
                <a:cs typeface="HelveticaNeueLT Std Bold" charset="0"/>
              </a:rPr>
              <a:t>Titan: </a:t>
            </a:r>
            <a:br>
              <a:rPr lang="en-US" sz="4000" dirty="0" smtClean="0">
                <a:cs typeface="HelveticaNeueLT Std Bold" charset="0"/>
              </a:rPr>
            </a:br>
            <a:r>
              <a:rPr lang="en-US" sz="4000" dirty="0" smtClean="0">
                <a:cs typeface="HelveticaNeueLT Std Bold" charset="0"/>
              </a:rPr>
              <a:t>Large and Complex Benchmarks in Academic CAD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635000" y="4648200"/>
            <a:ext cx="11734800" cy="4286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/>
              <a:t>Kevin E. Murray</a:t>
            </a:r>
            <a:r>
              <a:rPr lang="en-US" dirty="0" smtClean="0"/>
              <a:t>, Scott </a:t>
            </a:r>
            <a:r>
              <a:rPr lang="en-US" dirty="0" err="1" smtClean="0"/>
              <a:t>Whitty</a:t>
            </a:r>
            <a:r>
              <a:rPr lang="en-US" dirty="0" smtClean="0"/>
              <a:t>, </a:t>
            </a:r>
            <a:r>
              <a:rPr lang="en-US" dirty="0" err="1" smtClean="0"/>
              <a:t>Suya</a:t>
            </a:r>
            <a:r>
              <a:rPr lang="en-US" dirty="0" smtClean="0"/>
              <a:t> Liu, Jason </a:t>
            </a:r>
            <a:r>
              <a:rPr lang="en-US" dirty="0" err="1" smtClean="0"/>
              <a:t>Luu</a:t>
            </a:r>
            <a:r>
              <a:rPr lang="en-US" dirty="0" smtClean="0"/>
              <a:t>, Vaughn Betz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502400" y="8382000"/>
            <a:ext cx="5943600" cy="1371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HelveticaNeueLT Std Bol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9713D-41E5-4744-8D41-04E9D970EDF5}" type="slidenum">
              <a:rPr lang="en-CA"/>
              <a:pPr>
                <a:defRPr/>
              </a:pPr>
              <a:t>1</a:t>
            </a:fld>
            <a:endParaRPr lang="en-CA"/>
          </a:p>
        </p:txBody>
      </p:sp>
      <p:pic>
        <p:nvPicPr>
          <p:cNvPr id="6" name="Picture 3" descr="UT faculty wordmark 2008 655 CMYK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/>
          <a:stretch/>
        </p:blipFill>
        <p:spPr bwMode="auto">
          <a:xfrm>
            <a:off x="1101800" y="8458200"/>
            <a:ext cx="5400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endParaRPr lang="en-CA" smtClean="0"/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Titan Flow Capabilities &amp;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0BA797-3CA2-434F-823B-EF96CEA59B6A}" type="slidenum">
              <a:rPr lang="en-CA"/>
              <a:pPr>
                <a:defRPr/>
              </a:pPr>
              <a:t>10</a:t>
            </a:fld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14752"/>
              </p:ext>
            </p:extLst>
          </p:nvPr>
        </p:nvGraphicFramePr>
        <p:xfrm>
          <a:off x="635000" y="1219200"/>
          <a:ext cx="11811001" cy="685761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355232"/>
                <a:gridCol w="1008112"/>
                <a:gridCol w="1224136"/>
                <a:gridCol w="5223521"/>
              </a:tblGrid>
              <a:tr h="489248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chemeClr val="bg1"/>
                          </a:solidFill>
                        </a:rPr>
                        <a:t>Experiment Modification</a:t>
                      </a:r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A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chemeClr val="bg1"/>
                          </a:solidFill>
                        </a:rPr>
                        <a:t>VTR</a:t>
                      </a:r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A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chemeClr val="bg1"/>
                          </a:solidFill>
                        </a:rPr>
                        <a:t>Titan</a:t>
                      </a:r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A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chemeClr val="bg1"/>
                          </a:solidFill>
                        </a:rPr>
                        <a:t>Titan Flow Method</a:t>
                      </a:r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A49"/>
                    </a:solidFill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Device </a:t>
                      </a:r>
                      <a:r>
                        <a:rPr lang="en-CA" sz="2400" dirty="0" err="1" smtClean="0">
                          <a:solidFill>
                            <a:srgbClr val="001A49"/>
                          </a:solidFill>
                        </a:rPr>
                        <a:t>Floorplan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Architecture file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06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Inter-cluster Routing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Architecture file</a:t>
                      </a:r>
                    </a:p>
                    <a:p>
                      <a:pPr algn="ctr"/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009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Clustered Block Size</a:t>
                      </a:r>
                      <a:r>
                        <a:rPr lang="en-CA" sz="2400" baseline="0" dirty="0" smtClean="0">
                          <a:solidFill>
                            <a:srgbClr val="001A49"/>
                          </a:solidFill>
                        </a:rPr>
                        <a:t> / Configuration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Architecture file</a:t>
                      </a:r>
                    </a:p>
                    <a:p>
                      <a:pPr algn="ctr"/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06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Intra-cluster Routing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Architecture file</a:t>
                      </a:r>
                    </a:p>
                    <a:p>
                      <a:pPr algn="ctr"/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505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LUT size / Combinational Logic Element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ABC re-synthesis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805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New RAM Block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Architecture file (up to 16K depth*)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805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New DSP Block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Architecture file (up to 36 bit width*)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009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New Primitive Type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Yes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No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No method to pass black box through Quartus II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606" name="TextBox 6"/>
          <p:cNvSpPr txBox="1">
            <a:spLocks noChangeArrowheads="1"/>
          </p:cNvSpPr>
          <p:nvPr/>
        </p:nvSpPr>
        <p:spPr bwMode="auto">
          <a:xfrm>
            <a:off x="8950325" y="8589963"/>
            <a:ext cx="4824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r>
              <a:rPr lang="en-CA" sz="2400" dirty="0">
                <a:solidFill>
                  <a:srgbClr val="091332"/>
                </a:solidFill>
              </a:rPr>
              <a:t>* Maximum for Stratix IV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92" y="1065497"/>
            <a:ext cx="6288766" cy="280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61" y="3652314"/>
            <a:ext cx="7466466" cy="481685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5000" y="1347788"/>
            <a:ext cx="11811000" cy="6553200"/>
          </a:xfrm>
        </p:spPr>
        <p:txBody>
          <a:bodyPr/>
          <a:lstStyle/>
          <a:p>
            <a:pPr marL="342900" lvl="1" indent="-457200"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23 Benchmarks</a:t>
            </a:r>
          </a:p>
          <a:p>
            <a:pPr marL="342900" lvl="1" indent="-457200">
              <a:buFont typeface="Arial" panose="020B0604020202020204" pitchFamily="34" charset="0"/>
              <a:buChar char="•"/>
              <a:defRPr/>
            </a:pPr>
            <a:r>
              <a:rPr lang="en-CA" dirty="0"/>
              <a:t>Wide range of application </a:t>
            </a:r>
            <a:r>
              <a:rPr lang="en-CA" dirty="0" smtClean="0"/>
              <a:t>domains</a:t>
            </a:r>
          </a:p>
          <a:p>
            <a:pPr marL="342900" lvl="1" indent="-457200"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All make use of hard blocks (DSPs, RAMs)</a:t>
            </a:r>
          </a:p>
          <a:p>
            <a:pPr marL="342900" lvl="1" indent="-457200"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90K to 1.9M </a:t>
            </a:r>
            <a:r>
              <a:rPr lang="en-CA" dirty="0" err="1" smtClean="0"/>
              <a:t>netlist</a:t>
            </a:r>
            <a:r>
              <a:rPr lang="en-CA" dirty="0" smtClean="0"/>
              <a:t> primitives</a:t>
            </a:r>
            <a:endParaRPr lang="en-CA" dirty="0"/>
          </a:p>
        </p:txBody>
      </p:sp>
      <p:sp>
        <p:nvSpPr>
          <p:cNvPr id="26627" name="Title 4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Titan 23 Benchmarks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1A2EE0-AF92-4C2D-8853-DF2B1D350690}" type="slidenum">
              <a:rPr lang="en-CA"/>
              <a:pPr>
                <a:defRPr/>
              </a:pPr>
              <a:t>11</a:t>
            </a:fld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9477844" y="5812903"/>
            <a:ext cx="1921100" cy="1296144"/>
            <a:chOff x="9981900" y="4588768"/>
            <a:chExt cx="1921100" cy="1296144"/>
          </a:xfrm>
        </p:grpSpPr>
        <p:sp>
          <p:nvSpPr>
            <p:cNvPr id="9" name="Right Brace 8"/>
            <p:cNvSpPr/>
            <p:nvPr/>
          </p:nvSpPr>
          <p:spPr bwMode="auto">
            <a:xfrm>
              <a:off x="9981900" y="4588768"/>
              <a:ext cx="504056" cy="1296144"/>
            </a:xfrm>
            <a:prstGeom prst="rightBrace">
              <a:avLst/>
            </a:prstGeom>
            <a:noFill/>
            <a:ln w="57150" cap="flat" cmpd="sng" algn="ctr">
              <a:solidFill>
                <a:srgbClr val="5698D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485956" y="4730565"/>
              <a:ext cx="14170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200" dirty="0" smtClean="0">
                  <a:solidFill>
                    <a:srgbClr val="001337"/>
                  </a:solidFill>
                  <a:latin typeface="+mn-lt"/>
                </a:rPr>
                <a:t>215</a:t>
              </a:r>
              <a:r>
                <a:rPr lang="en-CA" sz="3200" dirty="0">
                  <a:solidFill>
                    <a:srgbClr val="001A49"/>
                  </a:solidFill>
                </a:rPr>
                <a:t>×</a:t>
              </a:r>
              <a:r>
                <a:rPr lang="en-CA" sz="3200" dirty="0" smtClean="0">
                  <a:solidFill>
                    <a:srgbClr val="001337"/>
                  </a:solidFill>
                  <a:latin typeface="+mn-lt"/>
                </a:rPr>
                <a:t> </a:t>
              </a:r>
            </a:p>
            <a:p>
              <a:pPr algn="ctr"/>
              <a:r>
                <a:rPr lang="en-CA" sz="3200" dirty="0" smtClean="0">
                  <a:solidFill>
                    <a:srgbClr val="001337"/>
                  </a:solidFill>
                  <a:latin typeface="+mn-lt"/>
                </a:rPr>
                <a:t>MCNC</a:t>
              </a:r>
              <a:endParaRPr lang="en-CA" sz="3200" dirty="0">
                <a:solidFill>
                  <a:srgbClr val="001337"/>
                </a:solidFill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26536" y="5743797"/>
            <a:ext cx="1921100" cy="1077218"/>
            <a:chOff x="6214369" y="4519662"/>
            <a:chExt cx="1921100" cy="1077218"/>
          </a:xfrm>
        </p:grpSpPr>
        <p:sp>
          <p:nvSpPr>
            <p:cNvPr id="15" name="Right Brace 14"/>
            <p:cNvSpPr/>
            <p:nvPr/>
          </p:nvSpPr>
          <p:spPr bwMode="auto">
            <a:xfrm>
              <a:off x="6214369" y="4588768"/>
              <a:ext cx="504056" cy="936104"/>
            </a:xfrm>
            <a:prstGeom prst="rightBrace">
              <a:avLst/>
            </a:prstGeom>
            <a:noFill/>
            <a:ln w="57150" cap="flat" cmpd="sng" algn="ctr">
              <a:solidFill>
                <a:srgbClr val="EE87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18425" y="4519662"/>
              <a:ext cx="14170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200" dirty="0" smtClean="0">
                  <a:solidFill>
                    <a:srgbClr val="001337"/>
                  </a:solidFill>
                  <a:latin typeface="+mn-lt"/>
                </a:rPr>
                <a:t>44</a:t>
              </a:r>
              <a:r>
                <a:rPr lang="en-CA" sz="3200" dirty="0">
                  <a:solidFill>
                    <a:srgbClr val="001A49"/>
                  </a:solidFill>
                </a:rPr>
                <a:t>×</a:t>
              </a:r>
              <a:r>
                <a:rPr lang="en-CA" sz="3200" dirty="0" smtClean="0">
                  <a:solidFill>
                    <a:srgbClr val="001337"/>
                  </a:solidFill>
                  <a:latin typeface="+mn-lt"/>
                </a:rPr>
                <a:t> </a:t>
              </a:r>
            </a:p>
            <a:p>
              <a:pPr algn="ctr"/>
              <a:r>
                <a:rPr lang="en-CA" sz="3200" dirty="0" smtClean="0">
                  <a:solidFill>
                    <a:srgbClr val="001337"/>
                  </a:solidFill>
                  <a:latin typeface="+mn-lt"/>
                </a:rPr>
                <a:t>VTR</a:t>
              </a:r>
              <a:endParaRPr lang="en-CA" sz="3200" dirty="0">
                <a:solidFill>
                  <a:srgbClr val="001337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1" y="1337725"/>
            <a:ext cx="11466127" cy="6891875"/>
          </a:xfrm>
          <a:prstGeom prst="rect">
            <a:avLst/>
          </a:prstGeom>
        </p:spPr>
      </p:pic>
      <p:sp>
        <p:nvSpPr>
          <p:cNvPr id="27650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endParaRPr lang="en-CA" dirty="0" smtClean="0"/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smtClean="0">
                <a:cs typeface="HelveticaNeueLT Std Bold" charset="0"/>
              </a:rPr>
              <a:t>Benchmark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EC4FC6-C73E-4FCA-913D-E9486E026BD0}" type="slidenum">
              <a:rPr lang="en-CA"/>
              <a:pPr>
                <a:defRPr/>
              </a:pPr>
              <a:t>12</a:t>
            </a:fld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6337424" y="2954680"/>
            <a:ext cx="4968552" cy="1218213"/>
            <a:chOff x="6718424" y="3076600"/>
            <a:chExt cx="4968552" cy="1218213"/>
          </a:xfrm>
        </p:grpSpPr>
        <p:sp>
          <p:nvSpPr>
            <p:cNvPr id="3" name="TextBox 2"/>
            <p:cNvSpPr txBox="1"/>
            <p:nvPr/>
          </p:nvSpPr>
          <p:spPr>
            <a:xfrm>
              <a:off x="8230592" y="3076600"/>
              <a:ext cx="3456384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 smtClean="0">
                  <a:solidFill>
                    <a:schemeClr val="bg1"/>
                  </a:solidFill>
                </a:rPr>
                <a:t>Logic Heavy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6718424" y="3531374"/>
              <a:ext cx="2664296" cy="625346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9670752" y="3527244"/>
              <a:ext cx="823433" cy="767569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3262040" y="3158740"/>
            <a:ext cx="3456384" cy="1209812"/>
            <a:chOff x="8230592" y="3076600"/>
            <a:chExt cx="3456384" cy="1209812"/>
          </a:xfrm>
        </p:grpSpPr>
        <p:sp>
          <p:nvSpPr>
            <p:cNvPr id="21" name="TextBox 20"/>
            <p:cNvSpPr txBox="1"/>
            <p:nvPr/>
          </p:nvSpPr>
          <p:spPr>
            <a:xfrm>
              <a:off x="8230592" y="3076600"/>
              <a:ext cx="3456384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 smtClean="0">
                  <a:solidFill>
                    <a:schemeClr val="bg1"/>
                  </a:solidFill>
                </a:rPr>
                <a:t>RAM Heavy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8585941" y="3531374"/>
              <a:ext cx="796779" cy="755038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10062105" y="3527244"/>
              <a:ext cx="432081" cy="759168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8950672" y="5452864"/>
            <a:ext cx="3600400" cy="1584176"/>
            <a:chOff x="8086576" y="2015644"/>
            <a:chExt cx="3600400" cy="1584176"/>
          </a:xfrm>
        </p:grpSpPr>
        <p:sp>
          <p:nvSpPr>
            <p:cNvPr id="27" name="TextBox 26"/>
            <p:cNvSpPr txBox="1"/>
            <p:nvPr/>
          </p:nvSpPr>
          <p:spPr>
            <a:xfrm>
              <a:off x="8230592" y="3076600"/>
              <a:ext cx="3456384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 smtClean="0">
                  <a:solidFill>
                    <a:schemeClr val="bg1"/>
                  </a:solidFill>
                </a:rPr>
                <a:t>DSP Heavy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 flipV="1">
              <a:off x="8086576" y="2015644"/>
              <a:ext cx="1368152" cy="1152128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10514493" y="2015644"/>
              <a:ext cx="164371" cy="1060956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635000" y="3354388"/>
            <a:ext cx="11734800" cy="739775"/>
          </a:xfrm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VPR and Quartus II Comparison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49F29-2EC3-4FA4-9704-D215C75F8CE2}" type="slidenum">
              <a:rPr lang="en-CA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3764" y="1166378"/>
            <a:ext cx="2736854" cy="120495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VPR and Quartus II Flows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21E302-A139-4538-AB44-9079AB17D9A4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grpSp>
        <p:nvGrpSpPr>
          <p:cNvPr id="103" name="QII Map"/>
          <p:cNvGrpSpPr/>
          <p:nvPr/>
        </p:nvGrpSpPr>
        <p:grpSpPr>
          <a:xfrm>
            <a:off x="4155895" y="1852464"/>
            <a:ext cx="6813002" cy="2592288"/>
            <a:chOff x="4270152" y="1852464"/>
            <a:chExt cx="6813002" cy="2592288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4270152" y="2079228"/>
              <a:ext cx="4915123" cy="2365524"/>
            </a:xfrm>
            <a:prstGeom prst="roundRect">
              <a:avLst>
                <a:gd name="adj" fmla="val 6198"/>
              </a:avLst>
            </a:prstGeom>
            <a:solidFill>
              <a:srgbClr val="43BAE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558184" y="2371328"/>
              <a:ext cx="4248472" cy="1785392"/>
              <a:chOff x="4558184" y="1219200"/>
              <a:chExt cx="4248472" cy="1785392"/>
            </a:xfrm>
          </p:grpSpPr>
          <p:sp>
            <p:nvSpPr>
              <p:cNvPr id="6" name="Analysis &amp; Elaboration"/>
              <p:cNvSpPr/>
              <p:nvPr/>
            </p:nvSpPr>
            <p:spPr bwMode="auto">
              <a:xfrm>
                <a:off x="4558184" y="1219200"/>
                <a:ext cx="4248472" cy="72008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3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pitchFamily="-65" charset="0"/>
                    <a:ea typeface="ヒラギノ角ゴ ProN W3" pitchFamily="-65" charset="-128"/>
                    <a:cs typeface="ヒラギノ角ゴ ProN W3" pitchFamily="-65" charset="-128"/>
                    <a:sym typeface="Gill Sans" pitchFamily="-65" charset="0"/>
                  </a:rPr>
                  <a:t>Analysis &amp; Elaboration</a:t>
                </a:r>
                <a:endParaRPr kumimoji="0" lang="en-CA" sz="4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" name="Technology Mapping"/>
              <p:cNvSpPr/>
              <p:nvPr/>
            </p:nvSpPr>
            <p:spPr bwMode="auto">
              <a:xfrm>
                <a:off x="4558184" y="2284512"/>
                <a:ext cx="4248472" cy="72008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3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pitchFamily="-65" charset="0"/>
                    <a:ea typeface="ヒラギノ角ゴ ProN W3" pitchFamily="-65" charset="-128"/>
                    <a:cs typeface="ヒラギノ角ゴ ProN W3" pitchFamily="-65" charset="-128"/>
                    <a:sym typeface="Gill Sans" pitchFamily="-65" charset="0"/>
                  </a:rPr>
                  <a:t>Technology Mapping</a:t>
                </a:r>
                <a:endParaRPr kumimoji="0" lang="en-CA" sz="4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cxnSp>
            <p:nvCxnSpPr>
              <p:cNvPr id="11" name="Straight Arrow Connector 10"/>
              <p:cNvCxnSpPr>
                <a:stCxn id="6" idx="2"/>
                <a:endCxn id="7" idx="0"/>
              </p:cNvCxnSpPr>
              <p:nvPr/>
            </p:nvCxnSpPr>
            <p:spPr bwMode="auto">
              <a:xfrm>
                <a:off x="6682420" y="1939280"/>
                <a:ext cx="0" cy="345232"/>
              </a:xfrm>
              <a:prstGeom prst="straightConnector1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635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6" name="QII Map"/>
            <p:cNvSpPr txBox="1"/>
            <p:nvPr/>
          </p:nvSpPr>
          <p:spPr>
            <a:xfrm>
              <a:off x="9094688" y="2698557"/>
              <a:ext cx="1988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latin typeface="+mn-lt"/>
                </a:rPr>
                <a:t>Quartus Map</a:t>
              </a:r>
              <a:endParaRPr lang="en-CA" sz="2800" b="1" dirty="0">
                <a:latin typeface="+mn-lt"/>
              </a:endParaRPr>
            </a:p>
          </p:txBody>
        </p:sp>
        <p:cxnSp>
          <p:nvCxnSpPr>
            <p:cNvPr id="91" name="Straight Arrow Connector 90"/>
            <p:cNvCxnSpPr>
              <a:stCxn id="87" idx="2"/>
              <a:endCxn id="6" idx="0"/>
            </p:cNvCxnSpPr>
            <p:nvPr/>
          </p:nvCxnSpPr>
          <p:spPr bwMode="auto">
            <a:xfrm flipH="1">
              <a:off x="6682420" y="1852464"/>
              <a:ext cx="1" cy="518864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02" name="VPR"/>
          <p:cNvGrpSpPr/>
          <p:nvPr/>
        </p:nvGrpSpPr>
        <p:grpSpPr>
          <a:xfrm>
            <a:off x="6496155" y="4156720"/>
            <a:ext cx="5552862" cy="4320480"/>
            <a:chOff x="6610412" y="4156720"/>
            <a:chExt cx="5552862" cy="4320480"/>
          </a:xfrm>
        </p:grpSpPr>
        <p:grpSp>
          <p:nvGrpSpPr>
            <p:cNvPr id="99" name="Group 98"/>
            <p:cNvGrpSpPr/>
            <p:nvPr/>
          </p:nvGrpSpPr>
          <p:grpSpPr>
            <a:xfrm>
              <a:off x="6610412" y="4156720"/>
              <a:ext cx="3932388" cy="4320480"/>
              <a:chOff x="6610412" y="4156720"/>
              <a:chExt cx="3932388" cy="4320480"/>
            </a:xfrm>
          </p:grpSpPr>
          <p:sp>
            <p:nvSpPr>
              <p:cNvPr id="83" name="Rounded Rectangle 82"/>
              <p:cNvSpPr/>
              <p:nvPr/>
            </p:nvSpPr>
            <p:spPr bwMode="auto">
              <a:xfrm>
                <a:off x="7068414" y="4896718"/>
                <a:ext cx="3474386" cy="3580482"/>
              </a:xfrm>
              <a:prstGeom prst="roundRect">
                <a:avLst>
                  <a:gd name="adj" fmla="val 6198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7491461" y="5218956"/>
                <a:ext cx="2630390" cy="2898204"/>
                <a:chOff x="2971911" y="4876800"/>
                <a:chExt cx="2630390" cy="2898204"/>
              </a:xfrm>
            </p:grpSpPr>
            <p:sp>
              <p:nvSpPr>
                <p:cNvPr id="51" name="Packing"/>
                <p:cNvSpPr/>
                <p:nvPr/>
              </p:nvSpPr>
              <p:spPr bwMode="auto">
                <a:xfrm>
                  <a:off x="2971911" y="4876800"/>
                  <a:ext cx="2630390" cy="72008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Gill Sans" pitchFamily="-65" charset="0"/>
                      <a:ea typeface="ヒラギノ角ゴ ProN W3" pitchFamily="-65" charset="-128"/>
                      <a:cs typeface="ヒラギノ角ゴ ProN W3" pitchFamily="-65" charset="-128"/>
                      <a:sym typeface="Gill Sans" pitchFamily="-65" charset="0"/>
                    </a:rPr>
                    <a:t>Packing</a:t>
                  </a:r>
                  <a:endParaRPr kumimoji="0" lang="en-CA" sz="4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pitchFamily="-65" charset="0"/>
                    <a:ea typeface="ヒラギノ角ゴ ProN W3" pitchFamily="-65" charset="-128"/>
                    <a:cs typeface="ヒラギノ角ゴ ProN W3" pitchFamily="-65" charset="-128"/>
                    <a:sym typeface="Gill Sans" pitchFamily="-65" charset="0"/>
                  </a:endParaRPr>
                </a:p>
              </p:txBody>
            </p:sp>
            <p:sp>
              <p:nvSpPr>
                <p:cNvPr id="52" name="Placement"/>
                <p:cNvSpPr/>
                <p:nvPr/>
              </p:nvSpPr>
              <p:spPr bwMode="auto">
                <a:xfrm>
                  <a:off x="2971911" y="5965862"/>
                  <a:ext cx="2628293" cy="72008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Gill Sans" pitchFamily="-65" charset="0"/>
                      <a:ea typeface="ヒラギノ角ゴ ProN W3" pitchFamily="-65" charset="-128"/>
                      <a:cs typeface="ヒラギノ角ゴ ProN W3" pitchFamily="-65" charset="-128"/>
                      <a:sym typeface="Gill Sans" pitchFamily="-65" charset="0"/>
                    </a:rPr>
                    <a:t>Placement</a:t>
                  </a:r>
                  <a:endParaRPr kumimoji="0" lang="en-CA" sz="4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pitchFamily="-65" charset="0"/>
                    <a:ea typeface="ヒラギノ角ゴ ProN W3" pitchFamily="-65" charset="-128"/>
                    <a:cs typeface="ヒラギノ角ゴ ProN W3" pitchFamily="-65" charset="-128"/>
                    <a:sym typeface="Gill Sans" pitchFamily="-65" charset="0"/>
                  </a:endParaRPr>
                </a:p>
              </p:txBody>
            </p:sp>
            <p:sp>
              <p:nvSpPr>
                <p:cNvPr id="53" name="Routing"/>
                <p:cNvSpPr/>
                <p:nvPr/>
              </p:nvSpPr>
              <p:spPr bwMode="auto">
                <a:xfrm>
                  <a:off x="2971911" y="7054924"/>
                  <a:ext cx="2630390" cy="72008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Gill Sans" pitchFamily="-65" charset="0"/>
                      <a:ea typeface="ヒラギノ角ゴ ProN W3" pitchFamily="-65" charset="-128"/>
                      <a:cs typeface="ヒラギノ角ゴ ProN W3" pitchFamily="-65" charset="-128"/>
                      <a:sym typeface="Gill Sans" pitchFamily="-65" charset="0"/>
                    </a:rPr>
                    <a:t>Routing</a:t>
                  </a:r>
                  <a:endParaRPr kumimoji="0" lang="en-CA" sz="4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pitchFamily="-65" charset="0"/>
                    <a:ea typeface="ヒラギノ角ゴ ProN W3" pitchFamily="-65" charset="-128"/>
                    <a:cs typeface="ヒラギノ角ゴ ProN W3" pitchFamily="-65" charset="-128"/>
                    <a:sym typeface="Gill Sans" pitchFamily="-65" charset="0"/>
                  </a:endParaRPr>
                </a:p>
              </p:txBody>
            </p:sp>
            <p:cxnSp>
              <p:nvCxnSpPr>
                <p:cNvPr id="54" name="Straight Arrow Connector 53"/>
                <p:cNvCxnSpPr>
                  <a:stCxn id="51" idx="2"/>
                  <a:endCxn id="52" idx="0"/>
                </p:cNvCxnSpPr>
                <p:nvPr/>
              </p:nvCxnSpPr>
              <p:spPr bwMode="auto">
                <a:xfrm flipH="1">
                  <a:off x="4286058" y="5596880"/>
                  <a:ext cx="1048" cy="368982"/>
                </a:xfrm>
                <a:prstGeom prst="straightConnector1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635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5" name="Straight Arrow Connector 54"/>
                <p:cNvCxnSpPr>
                  <a:stCxn id="52" idx="2"/>
                  <a:endCxn id="53" idx="0"/>
                </p:cNvCxnSpPr>
                <p:nvPr/>
              </p:nvCxnSpPr>
              <p:spPr bwMode="auto">
                <a:xfrm>
                  <a:off x="4286058" y="6685942"/>
                  <a:ext cx="1048" cy="368982"/>
                </a:xfrm>
                <a:prstGeom prst="straightConnector1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635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79" name="Elbow Connector 78"/>
              <p:cNvCxnSpPr>
                <a:stCxn id="7" idx="2"/>
                <a:endCxn id="51" idx="0"/>
              </p:cNvCxnSpPr>
              <p:nvPr/>
            </p:nvCxnSpPr>
            <p:spPr bwMode="auto">
              <a:xfrm rot="16200000" flipH="1">
                <a:off x="7177416" y="3589716"/>
                <a:ext cx="1062236" cy="2196244"/>
              </a:xfrm>
              <a:prstGeom prst="bentConnector3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635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4" name="VPR"/>
            <p:cNvSpPr txBox="1"/>
            <p:nvPr/>
          </p:nvSpPr>
          <p:spPr>
            <a:xfrm>
              <a:off x="10174808" y="6437225"/>
              <a:ext cx="1988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latin typeface="+mn-lt"/>
                </a:rPr>
                <a:t>VPR</a:t>
              </a:r>
              <a:endParaRPr lang="en-CA" sz="2800" b="1" dirty="0">
                <a:latin typeface="+mn-lt"/>
              </a:endParaRPr>
            </a:p>
          </p:txBody>
        </p:sp>
      </p:grpSp>
      <p:grpSp>
        <p:nvGrpSpPr>
          <p:cNvPr id="101" name="QII Fit"/>
          <p:cNvGrpSpPr/>
          <p:nvPr/>
        </p:nvGrpSpPr>
        <p:grpSpPr>
          <a:xfrm>
            <a:off x="871285" y="4156720"/>
            <a:ext cx="5624870" cy="4320480"/>
            <a:chOff x="985542" y="4156720"/>
            <a:chExt cx="5624870" cy="4320480"/>
          </a:xfrm>
        </p:grpSpPr>
        <p:grpSp>
          <p:nvGrpSpPr>
            <p:cNvPr id="100" name="Group 99"/>
            <p:cNvGrpSpPr/>
            <p:nvPr/>
          </p:nvGrpSpPr>
          <p:grpSpPr>
            <a:xfrm>
              <a:off x="2810366" y="4156720"/>
              <a:ext cx="3800046" cy="4320480"/>
              <a:chOff x="2810366" y="4156720"/>
              <a:chExt cx="3800046" cy="4320480"/>
            </a:xfrm>
          </p:grpSpPr>
          <p:sp>
            <p:nvSpPr>
              <p:cNvPr id="82" name="Rounded Rectangle 81"/>
              <p:cNvSpPr/>
              <p:nvPr/>
            </p:nvSpPr>
            <p:spPr bwMode="auto">
              <a:xfrm>
                <a:off x="2810366" y="4896718"/>
                <a:ext cx="3474386" cy="3580482"/>
              </a:xfrm>
              <a:prstGeom prst="roundRect">
                <a:avLst>
                  <a:gd name="adj" fmla="val 6198"/>
                </a:avLst>
              </a:prstGeom>
              <a:solidFill>
                <a:srgbClr val="0F7DAE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3242989" y="5218956"/>
                <a:ext cx="2630390" cy="2898204"/>
                <a:chOff x="2971911" y="4876800"/>
                <a:chExt cx="2630390" cy="2898204"/>
              </a:xfrm>
            </p:grpSpPr>
            <p:sp>
              <p:nvSpPr>
                <p:cNvPr id="69" name="Packing"/>
                <p:cNvSpPr/>
                <p:nvPr/>
              </p:nvSpPr>
              <p:spPr bwMode="auto">
                <a:xfrm>
                  <a:off x="2971911" y="4876800"/>
                  <a:ext cx="2630390" cy="72008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Gill Sans" pitchFamily="-65" charset="0"/>
                      <a:ea typeface="ヒラギノ角ゴ ProN W3" pitchFamily="-65" charset="-128"/>
                      <a:cs typeface="ヒラギノ角ゴ ProN W3" pitchFamily="-65" charset="-128"/>
                      <a:sym typeface="Gill Sans" pitchFamily="-65" charset="0"/>
                    </a:rPr>
                    <a:t>Packing</a:t>
                  </a:r>
                  <a:endParaRPr kumimoji="0" lang="en-CA" sz="4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pitchFamily="-65" charset="0"/>
                    <a:ea typeface="ヒラギノ角ゴ ProN W3" pitchFamily="-65" charset="-128"/>
                    <a:cs typeface="ヒラギノ角ゴ ProN W3" pitchFamily="-65" charset="-128"/>
                    <a:sym typeface="Gill Sans" pitchFamily="-65" charset="0"/>
                  </a:endParaRPr>
                </a:p>
              </p:txBody>
            </p:sp>
            <p:sp>
              <p:nvSpPr>
                <p:cNvPr id="70" name="Placement"/>
                <p:cNvSpPr/>
                <p:nvPr/>
              </p:nvSpPr>
              <p:spPr bwMode="auto">
                <a:xfrm>
                  <a:off x="2971911" y="5965862"/>
                  <a:ext cx="2628293" cy="72008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Gill Sans" pitchFamily="-65" charset="0"/>
                      <a:ea typeface="ヒラギノ角ゴ ProN W3" pitchFamily="-65" charset="-128"/>
                      <a:cs typeface="ヒラギノ角ゴ ProN W3" pitchFamily="-65" charset="-128"/>
                      <a:sym typeface="Gill Sans" pitchFamily="-65" charset="0"/>
                    </a:rPr>
                    <a:t>Placement</a:t>
                  </a:r>
                  <a:endParaRPr kumimoji="0" lang="en-CA" sz="4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pitchFamily="-65" charset="0"/>
                    <a:ea typeface="ヒラギノ角ゴ ProN W3" pitchFamily="-65" charset="-128"/>
                    <a:cs typeface="ヒラギノ角ゴ ProN W3" pitchFamily="-65" charset="-128"/>
                    <a:sym typeface="Gill Sans" pitchFamily="-65" charset="0"/>
                  </a:endParaRPr>
                </a:p>
              </p:txBody>
            </p:sp>
            <p:sp>
              <p:nvSpPr>
                <p:cNvPr id="71" name="Routing"/>
                <p:cNvSpPr/>
                <p:nvPr/>
              </p:nvSpPr>
              <p:spPr bwMode="auto">
                <a:xfrm>
                  <a:off x="2971911" y="7054924"/>
                  <a:ext cx="2630390" cy="72008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A" sz="3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Gill Sans" pitchFamily="-65" charset="0"/>
                      <a:ea typeface="ヒラギノ角ゴ ProN W3" pitchFamily="-65" charset="-128"/>
                      <a:cs typeface="ヒラギノ角ゴ ProN W3" pitchFamily="-65" charset="-128"/>
                      <a:sym typeface="Gill Sans" pitchFamily="-65" charset="0"/>
                    </a:rPr>
                    <a:t>Routing</a:t>
                  </a:r>
                  <a:endParaRPr kumimoji="0" lang="en-CA" sz="4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Gill Sans" pitchFamily="-65" charset="0"/>
                    <a:ea typeface="ヒラギノ角ゴ ProN W3" pitchFamily="-65" charset="-128"/>
                    <a:cs typeface="ヒラギノ角ゴ ProN W3" pitchFamily="-65" charset="-128"/>
                    <a:sym typeface="Gill Sans" pitchFamily="-65" charset="0"/>
                  </a:endParaRPr>
                </a:p>
              </p:txBody>
            </p:sp>
            <p:cxnSp>
              <p:nvCxnSpPr>
                <p:cNvPr id="72" name="Straight Arrow Connector 71"/>
                <p:cNvCxnSpPr>
                  <a:stCxn id="69" idx="2"/>
                  <a:endCxn id="70" idx="0"/>
                </p:cNvCxnSpPr>
                <p:nvPr/>
              </p:nvCxnSpPr>
              <p:spPr bwMode="auto">
                <a:xfrm flipH="1">
                  <a:off x="4286058" y="5596880"/>
                  <a:ext cx="1048" cy="368982"/>
                </a:xfrm>
                <a:prstGeom prst="straightConnector1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635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3" name="Straight Arrow Connector 72"/>
                <p:cNvCxnSpPr>
                  <a:stCxn id="70" idx="2"/>
                  <a:endCxn id="71" idx="0"/>
                </p:cNvCxnSpPr>
                <p:nvPr/>
              </p:nvCxnSpPr>
              <p:spPr bwMode="auto">
                <a:xfrm>
                  <a:off x="4286058" y="6685942"/>
                  <a:ext cx="1048" cy="368982"/>
                </a:xfrm>
                <a:prstGeom prst="straightConnector1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635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77" name="Elbow Connector 76"/>
              <p:cNvCxnSpPr>
                <a:stCxn id="7" idx="2"/>
                <a:endCxn id="69" idx="0"/>
              </p:cNvCxnSpPr>
              <p:nvPr/>
            </p:nvCxnSpPr>
            <p:spPr bwMode="auto">
              <a:xfrm rot="5400000">
                <a:off x="5053180" y="3661724"/>
                <a:ext cx="1062236" cy="2052228"/>
              </a:xfrm>
              <a:prstGeom prst="bentConnector3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635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5" name="QII Fit"/>
            <p:cNvSpPr txBox="1"/>
            <p:nvPr/>
          </p:nvSpPr>
          <p:spPr>
            <a:xfrm>
              <a:off x="985542" y="6327700"/>
              <a:ext cx="1988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b="1" dirty="0" smtClean="0">
                  <a:latin typeface="+mn-lt"/>
                </a:rPr>
                <a:t>Quartus Fit</a:t>
              </a:r>
              <a:endParaRPr lang="en-CA" sz="2800" b="1" dirty="0">
                <a:latin typeface="+mn-lt"/>
              </a:endParaRPr>
            </a:p>
          </p:txBody>
        </p:sp>
      </p:grpSp>
      <p:sp>
        <p:nvSpPr>
          <p:cNvPr id="87" name="HDL"/>
          <p:cNvSpPr/>
          <p:nvPr/>
        </p:nvSpPr>
        <p:spPr bwMode="auto">
          <a:xfrm>
            <a:off x="6028103" y="1282266"/>
            <a:ext cx="1080122" cy="570198"/>
          </a:xfrm>
          <a:prstGeom prst="rect">
            <a:avLst/>
          </a:prstGeom>
          <a:solidFill>
            <a:srgbClr val="E26714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HDL</a:t>
            </a:r>
            <a:endParaRPr kumimoji="0" lang="en-CA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4209" y="2932383"/>
            <a:ext cx="3761686" cy="1964335"/>
            <a:chOff x="508466" y="2932383"/>
            <a:chExt cx="3761686" cy="19643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66" y="2932383"/>
              <a:ext cx="3011847" cy="662225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cxnSp>
          <p:nvCxnSpPr>
            <p:cNvPr id="15" name="Straight Arrow Connector 14"/>
            <p:cNvCxnSpPr>
              <a:stCxn id="9" idx="3"/>
              <a:endCxn id="80" idx="1"/>
            </p:cNvCxnSpPr>
            <p:nvPr/>
          </p:nvCxnSpPr>
          <p:spPr bwMode="auto">
            <a:xfrm flipV="1">
              <a:off x="3520313" y="3261990"/>
              <a:ext cx="749839" cy="1506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3808345" y="3261990"/>
              <a:ext cx="0" cy="163472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9561034" y="3724672"/>
            <a:ext cx="3019795" cy="1172046"/>
            <a:chOff x="9777059" y="3724672"/>
            <a:chExt cx="3019795" cy="1172046"/>
          </a:xfrm>
        </p:grpSpPr>
        <p:cxnSp>
          <p:nvCxnSpPr>
            <p:cNvPr id="22" name="Elbow Connector 21"/>
            <p:cNvCxnSpPr/>
            <p:nvPr/>
          </p:nvCxnSpPr>
          <p:spPr bwMode="auto">
            <a:xfrm rot="10800000" flipV="1">
              <a:off x="9777059" y="4251102"/>
              <a:ext cx="973814" cy="645616"/>
            </a:xfrm>
            <a:prstGeom prst="bentConnector3">
              <a:avLst>
                <a:gd name="adj1" fmla="val 100079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HDL"/>
            <p:cNvSpPr/>
            <p:nvPr/>
          </p:nvSpPr>
          <p:spPr bwMode="auto">
            <a:xfrm>
              <a:off x="10428543" y="3724672"/>
              <a:ext cx="2368311" cy="1052860"/>
            </a:xfrm>
            <a:prstGeom prst="rect">
              <a:avLst/>
            </a:prstGeom>
            <a:solidFill>
              <a:srgbClr val="E26714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CA" sz="2800" dirty="0" smtClean="0">
                  <a:solidFill>
                    <a:schemeClr val="bg1"/>
                  </a:solidFill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User Defined </a:t>
              </a:r>
              <a:r>
                <a:rPr kumimoji="0" lang="en-CA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FPGA Arch.</a:t>
              </a:r>
              <a:endParaRPr kumimoji="0" lang="en-CA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007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5000" y="1600200"/>
            <a:ext cx="5507360" cy="655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Architecture must use same primitives as logic synthesis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Can be grouped into arbitrary blocks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Titan Compatible Architecture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21E302-A139-4538-AB44-9079AB17D9A4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44061"/>
              </p:ext>
            </p:extLst>
          </p:nvPr>
        </p:nvGraphicFramePr>
        <p:xfrm>
          <a:off x="7070477" y="1219200"/>
          <a:ext cx="5040561" cy="715237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93315"/>
                <a:gridCol w="2247246"/>
              </a:tblGrid>
              <a:tr h="669045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bg1"/>
                          </a:solidFill>
                        </a:rPr>
                        <a:t>Primitive</a:t>
                      </a:r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A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A49"/>
                    </a:solidFill>
                  </a:tcPr>
                </a:tc>
              </a:tr>
              <a:tr h="669045">
                <a:tc>
                  <a:txBody>
                    <a:bodyPr/>
                    <a:lstStyle/>
                    <a:p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lcell_comb</a:t>
                      </a:r>
                      <a:endParaRPr lang="en-CA" sz="2400" dirty="0">
                        <a:solidFill>
                          <a:srgbClr val="001A4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LUT and Full Adder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045">
                <a:tc>
                  <a:txBody>
                    <a:bodyPr/>
                    <a:lstStyle/>
                    <a:p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dffeas</a:t>
                      </a:r>
                      <a:endParaRPr lang="en-CA" sz="2400" dirty="0">
                        <a:solidFill>
                          <a:srgbClr val="001A4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Register</a:t>
                      </a: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595">
                <a:tc>
                  <a:txBody>
                    <a:bodyPr/>
                    <a:lstStyle/>
                    <a:p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mlab_cell</a:t>
                      </a:r>
                      <a:endParaRPr lang="en-CA" sz="2400" dirty="0">
                        <a:solidFill>
                          <a:srgbClr val="001A4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LUT RAM</a:t>
                      </a: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78">
                <a:tc>
                  <a:txBody>
                    <a:bodyPr/>
                    <a:lstStyle/>
                    <a:p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mac_mult</a:t>
                      </a:r>
                      <a:endParaRPr lang="en-CA" sz="2400" dirty="0">
                        <a:solidFill>
                          <a:srgbClr val="001A4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Multiplier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045">
                <a:tc>
                  <a:txBody>
                    <a:bodyPr/>
                    <a:lstStyle/>
                    <a:p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mac_out</a:t>
                      </a:r>
                      <a:endParaRPr lang="en-CA" sz="2400" dirty="0">
                        <a:solidFill>
                          <a:srgbClr val="001A4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Accumulator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045">
                <a:tc>
                  <a:txBody>
                    <a:bodyPr/>
                    <a:lstStyle/>
                    <a:p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ram_block</a:t>
                      </a:r>
                      <a:endParaRPr lang="en-CA" sz="2400" dirty="0">
                        <a:solidFill>
                          <a:srgbClr val="001A4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RAM Slice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045">
                <a:tc>
                  <a:txBody>
                    <a:bodyPr/>
                    <a:lstStyle/>
                    <a:p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io</a:t>
                      </a:r>
                      <a:r>
                        <a:rPr lang="en-CA" sz="2400" dirty="0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_{</a:t>
                      </a:r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i,o</a:t>
                      </a:r>
                      <a:r>
                        <a:rPr lang="en-CA" sz="2400" dirty="0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</a:t>
                      </a:r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buf</a:t>
                      </a:r>
                      <a:endParaRPr lang="en-CA" sz="2400" dirty="0">
                        <a:solidFill>
                          <a:srgbClr val="001A4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I/O Buffer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045">
                <a:tc>
                  <a:txBody>
                    <a:bodyPr/>
                    <a:lstStyle/>
                    <a:p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ddio</a:t>
                      </a:r>
                      <a:r>
                        <a:rPr lang="en-CA" sz="2400" dirty="0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_{</a:t>
                      </a:r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in,out</a:t>
                      </a:r>
                      <a:r>
                        <a:rPr lang="en-CA" sz="2400" dirty="0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</a:t>
                      </a:r>
                      <a:endParaRPr lang="en-CA" sz="2400" dirty="0">
                        <a:solidFill>
                          <a:srgbClr val="001A4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DDR I/O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045">
                <a:tc>
                  <a:txBody>
                    <a:bodyPr/>
                    <a:lstStyle/>
                    <a:p>
                      <a:r>
                        <a:rPr lang="en-CA" sz="2400" dirty="0" err="1" smtClean="0">
                          <a:solidFill>
                            <a:srgbClr val="001A4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pll</a:t>
                      </a:r>
                      <a:endParaRPr lang="en-CA" sz="2400" dirty="0">
                        <a:solidFill>
                          <a:srgbClr val="001A4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Phase Locked Loop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420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82376" y="1600200"/>
            <a:ext cx="5463624" cy="6553200"/>
          </a:xfrm>
        </p:spPr>
        <p:txBody>
          <a:bodyPr/>
          <a:lstStyle/>
          <a:p>
            <a:pPr marL="0" indent="0"/>
            <a:r>
              <a:rPr lang="en-CA" dirty="0" err="1"/>
              <a:t>Floorplan</a:t>
            </a:r>
            <a:r>
              <a:rPr lang="en-CA" dirty="0"/>
              <a:t>: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/>
              <a:t>Based on EP4SE820</a:t>
            </a:r>
          </a:p>
          <a:p>
            <a:pPr marL="0" indent="0"/>
            <a:endParaRPr lang="en-CA" dirty="0"/>
          </a:p>
          <a:p>
            <a:pPr marL="0" indent="0"/>
            <a:r>
              <a:rPr lang="en-CA" dirty="0" smtClean="0"/>
              <a:t>Fully </a:t>
            </a:r>
            <a:r>
              <a:rPr lang="en-CA" dirty="0"/>
              <a:t>Modeled Blocks: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/>
              <a:t>LAB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/>
              <a:t>DSP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/>
              <a:t>M9K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/>
              <a:t>M144K</a:t>
            </a:r>
          </a:p>
          <a:p>
            <a:pPr marL="0" indent="0"/>
            <a:endParaRPr lang="en-CA" dirty="0" smtClean="0"/>
          </a:p>
          <a:p>
            <a:pPr marL="0" indent="0"/>
            <a:r>
              <a:rPr lang="en-CA" dirty="0" smtClean="0"/>
              <a:t>Routing Network: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Mixture of long and short wires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190500" lvl="2" indent="0">
              <a:buNone/>
            </a:pPr>
            <a:endParaRPr lang="en-CA" dirty="0" smtClean="0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Stratix IV Architecture Capture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7BDB9-091B-4BA6-A4B8-992B100EA411}" type="slidenum">
              <a:rPr lang="en-CA"/>
              <a:pPr>
                <a:defRPr/>
              </a:pPr>
              <a:t>16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4" y="1924472"/>
            <a:ext cx="6744672" cy="56205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5000" y="1219200"/>
            <a:ext cx="11811000" cy="6553200"/>
          </a:xfrm>
        </p:spPr>
        <p:txBody>
          <a:bodyPr/>
          <a:lstStyle/>
          <a:p>
            <a:pPr marL="0" indent="0"/>
            <a:r>
              <a:rPr lang="en-CA" dirty="0" smtClean="0"/>
              <a:t>LAB</a:t>
            </a:r>
            <a:endParaRPr lang="en-CA" dirty="0"/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/>
              <a:t>Detailed </a:t>
            </a:r>
            <a:r>
              <a:rPr lang="en-CA" dirty="0" smtClean="0"/>
              <a:t>internal connectivity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Full instead of partial crossbars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/>
              <a:t>Extra carry chain connectivity</a:t>
            </a:r>
          </a:p>
          <a:p>
            <a:pPr marL="0" indent="0"/>
            <a:endParaRPr lang="en-CA" dirty="0" smtClean="0"/>
          </a:p>
          <a:p>
            <a:pPr marL="0" indent="0"/>
            <a:r>
              <a:rPr lang="en-CA" dirty="0" smtClean="0"/>
              <a:t>M9K &amp; M144K RAM Blocks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All modes and sizes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Approximated mixed-width modes</a:t>
            </a:r>
          </a:p>
          <a:p>
            <a:pPr marL="0" indent="0"/>
            <a:endParaRPr lang="en-CA" dirty="0" smtClean="0"/>
          </a:p>
          <a:p>
            <a:pPr marL="0" indent="0"/>
            <a:r>
              <a:rPr lang="en-CA" dirty="0" smtClean="0"/>
              <a:t>DSP Blocks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All Stratix IV multiplier/accumulator modes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Extra routing flexibility for packing</a:t>
            </a:r>
            <a:endParaRPr lang="en-CA" dirty="0"/>
          </a:p>
          <a:p>
            <a:pPr marL="0" indent="0"/>
            <a:endParaRPr lang="en-CA" dirty="0" smtClean="0"/>
          </a:p>
          <a:p>
            <a:pPr marL="0" indent="0"/>
            <a:endParaRPr lang="en-CA" dirty="0"/>
          </a:p>
          <a:p>
            <a:pPr marL="647700" lvl="2" indent="-45720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smtClean="0">
                <a:cs typeface="HelveticaNeueLT Std Bold" charset="0"/>
              </a:rPr>
              <a:t>Architecture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B9E0A0-302D-486A-A583-C99B25324F8A}" type="slidenum">
              <a:rPr lang="en-CA"/>
              <a:pPr>
                <a:defRPr/>
              </a:pPr>
              <a:t>17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>
            <a:off x="6612399" y="1437471"/>
            <a:ext cx="6082689" cy="5345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8463" y="6719391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ALM Internal Connectivity</a:t>
            </a:r>
            <a:endParaRPr lang="en-CA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Benchmark Completion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21E302-A139-4538-AB44-9079AB17D9A4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548" y="484312"/>
            <a:ext cx="6675917" cy="401265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40711"/>
              </p:ext>
            </p:extLst>
          </p:nvPr>
        </p:nvGraphicFramePr>
        <p:xfrm>
          <a:off x="453728" y="3123450"/>
          <a:ext cx="4896544" cy="17533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60240"/>
                <a:gridCol w="2736304"/>
              </a:tblGrid>
              <a:tr h="813365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Tool</a:t>
                      </a:r>
                      <a:endParaRPr lang="en-CA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A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Benchmarks Completed</a:t>
                      </a:r>
                      <a:endParaRPr lang="en-CA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A49"/>
                    </a:solidFill>
                  </a:tcPr>
                </a:tc>
              </a:tr>
              <a:tr h="482779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  <a:latin typeface="+mn-lt"/>
                          <a:cs typeface="Consolas" panose="020B0609020204030204" pitchFamily="49" charset="0"/>
                        </a:rPr>
                        <a:t>Quartus II</a:t>
                      </a:r>
                      <a:endParaRPr lang="en-CA" sz="2400" dirty="0">
                        <a:solidFill>
                          <a:srgbClr val="001A49"/>
                        </a:solidFill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21/23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  <a:latin typeface="+mn-lt"/>
                          <a:cs typeface="Consolas" panose="020B0609020204030204" pitchFamily="49" charset="0"/>
                        </a:rPr>
                        <a:t>VPR</a:t>
                      </a:r>
                      <a:endParaRPr lang="en-CA" sz="2400" dirty="0">
                        <a:solidFill>
                          <a:srgbClr val="001A49"/>
                        </a:solidFill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1A49"/>
                          </a:solidFill>
                        </a:rPr>
                        <a:t>14/23</a:t>
                      </a:r>
                      <a:endParaRPr lang="en-CA" sz="2400" dirty="0">
                        <a:solidFill>
                          <a:srgbClr val="001A49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48" y="4580098"/>
            <a:ext cx="6675917" cy="401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1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Tool Performance vs. Benchmark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0FB808-FCF9-4F7A-AFC2-DF4EC1E2D373}" type="slidenum">
              <a:rPr lang="en-CA"/>
              <a:pPr>
                <a:defRPr/>
              </a:pPr>
              <a:t>19</a:t>
            </a:fld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5" y="1219200"/>
            <a:ext cx="11572237" cy="72094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342550" y="2263381"/>
            <a:ext cx="1944216" cy="1245267"/>
            <a:chOff x="10342550" y="2263381"/>
            <a:chExt cx="1944216" cy="1245267"/>
          </a:xfrm>
        </p:grpSpPr>
        <p:sp>
          <p:nvSpPr>
            <p:cNvPr id="7" name="TextBox 6"/>
            <p:cNvSpPr txBox="1"/>
            <p:nvPr/>
          </p:nvSpPr>
          <p:spPr>
            <a:xfrm>
              <a:off x="10342550" y="2263381"/>
              <a:ext cx="1944216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 smtClean="0">
                  <a:solidFill>
                    <a:schemeClr val="bg1"/>
                  </a:solidFill>
                </a:rPr>
                <a:t>36.5 Hours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10966896" y="2713103"/>
              <a:ext cx="347763" cy="795545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Motivation</a:t>
            </a:r>
          </a:p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Hybrid CAD Flow &amp; Benchmarks</a:t>
            </a:r>
          </a:p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VPR and Quartus II Comparison</a:t>
            </a:r>
          </a:p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Conclusion and Future Work</a:t>
            </a:r>
          </a:p>
          <a:p>
            <a:pPr marL="342900" lvl="1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342900" lvl="1" indent="-45720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13315" name="Title 4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smtClean="0">
                <a:cs typeface="HelveticaNeueLT Std Bold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F159C8-1688-4631-A30C-1E6234703A4D}" type="slidenum">
              <a:rPr lang="en-CA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endParaRPr lang="en-CA" dirty="0" smtClean="0"/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Tool Memory vs. Benchmark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0FB808-FCF9-4F7A-AFC2-DF4EC1E2D373}" type="slidenum">
              <a:rPr lang="en-CA"/>
              <a:pPr>
                <a:defRPr/>
              </a:pPr>
              <a:t>20</a:t>
            </a:fld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48" y="1254157"/>
            <a:ext cx="11809312" cy="70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02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endParaRPr lang="en-CA" dirty="0" smtClean="0"/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VPR Memory Breakdown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0FB808-FCF9-4F7A-AFC2-DF4EC1E2D373}" type="slidenum">
              <a:rPr lang="en-CA"/>
              <a:pPr>
                <a:defRPr/>
              </a:pPr>
              <a:t>21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6" y="1246538"/>
            <a:ext cx="12241360" cy="72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1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8" y="1359542"/>
            <a:ext cx="11602164" cy="6973642"/>
          </a:xfrm>
          <a:prstGeom prst="rect">
            <a:avLst/>
          </a:prstGeom>
        </p:spPr>
      </p:pic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Normalized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0FB808-FCF9-4F7A-AFC2-DF4EC1E2D373}" type="slidenum">
              <a:rPr lang="en-CA"/>
              <a:pPr>
                <a:defRPr/>
              </a:pPr>
              <a:t>22</a:t>
            </a:fld>
            <a:endParaRPr lang="en-CA" dirty="0"/>
          </a:p>
        </p:txBody>
      </p:sp>
      <p:sp>
        <p:nvSpPr>
          <p:cNvPr id="45" name="TextBox 44"/>
          <p:cNvSpPr txBox="1"/>
          <p:nvPr/>
        </p:nvSpPr>
        <p:spPr>
          <a:xfrm>
            <a:off x="11038904" y="317763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2C70AE"/>
                </a:solidFill>
              </a:rPr>
              <a:t>13.3×</a:t>
            </a:r>
          </a:p>
          <a:p>
            <a:pPr algn="ctr"/>
            <a:r>
              <a:rPr lang="en-CA" sz="2400" dirty="0" smtClean="0">
                <a:solidFill>
                  <a:srgbClr val="2C70AE"/>
                </a:solidFill>
                <a:latin typeface="+mn-lt"/>
              </a:rPr>
              <a:t>slower</a:t>
            </a:r>
            <a:endParaRPr lang="en-CA" sz="2400" dirty="0">
              <a:solidFill>
                <a:srgbClr val="2C70AE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08515" y="4876211"/>
            <a:ext cx="280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2C70AE"/>
                </a:solidFill>
              </a:rPr>
              <a:t>3.4×</a:t>
            </a:r>
            <a:r>
              <a:rPr lang="en-CA" sz="2400" dirty="0" smtClean="0">
                <a:solidFill>
                  <a:srgbClr val="2C70AE"/>
                </a:solidFill>
                <a:latin typeface="+mn-lt"/>
              </a:rPr>
              <a:t>slower</a:t>
            </a:r>
            <a:endParaRPr lang="en-CA" sz="2400" dirty="0">
              <a:solidFill>
                <a:srgbClr val="2C70AE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29444" y="625946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2C70AE"/>
                </a:solidFill>
              </a:rPr>
              <a:t>5.1×</a:t>
            </a:r>
            <a:r>
              <a:rPr lang="en-CA" sz="2400" dirty="0" smtClean="0">
                <a:solidFill>
                  <a:srgbClr val="2C70AE"/>
                </a:solidFill>
                <a:latin typeface="+mn-lt"/>
              </a:rPr>
              <a:t>higher memory</a:t>
            </a:r>
            <a:endParaRPr lang="en-CA" sz="2400" dirty="0">
              <a:solidFill>
                <a:srgbClr val="2C70AE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6480" y="417008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2C70AE"/>
                </a:solidFill>
              </a:rPr>
              <a:t>50% faster</a:t>
            </a:r>
            <a:endParaRPr lang="en-CA" sz="2400" dirty="0">
              <a:solidFill>
                <a:srgbClr val="2C70AE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3420" y="5553900"/>
            <a:ext cx="280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2C70AE"/>
                </a:solidFill>
              </a:rPr>
              <a:t>2.7×</a:t>
            </a:r>
            <a:r>
              <a:rPr lang="en-CA" sz="2400" dirty="0" smtClean="0">
                <a:solidFill>
                  <a:srgbClr val="2C70AE"/>
                </a:solidFill>
                <a:latin typeface="+mn-lt"/>
              </a:rPr>
              <a:t>slower</a:t>
            </a:r>
            <a:endParaRPr lang="en-CA" sz="2400" dirty="0">
              <a:solidFill>
                <a:srgbClr val="2C70A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002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0" grpId="0"/>
      <p:bldP spid="5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Breakdown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21E302-A139-4538-AB44-9079AB17D9A4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219200"/>
            <a:ext cx="11811000" cy="7099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74808" y="485857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21%</a:t>
            </a:r>
            <a:endParaRPr lang="en-CA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2408" y="485601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55%</a:t>
            </a:r>
            <a:endParaRPr lang="en-CA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0272" y="300459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79%</a:t>
            </a:r>
            <a:endParaRPr lang="en-CA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052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endParaRPr lang="en-CA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2" y="1219200"/>
            <a:ext cx="12006600" cy="7216734"/>
          </a:xfrm>
          <a:prstGeom prst="rect">
            <a:avLst/>
          </a:prstGeom>
        </p:spPr>
      </p:pic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Normalized Quality of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22AFC5-D062-4279-9FEE-1A13599F1E01}" type="slidenum">
              <a:rPr lang="en-CA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6070352" y="257254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2C70AE"/>
                </a:solidFill>
              </a:rPr>
              <a:t>30%</a:t>
            </a:r>
          </a:p>
          <a:p>
            <a:pPr algn="ctr"/>
            <a:r>
              <a:rPr lang="en-CA" sz="2400" dirty="0" smtClean="0">
                <a:solidFill>
                  <a:srgbClr val="2C70AE"/>
                </a:solidFill>
                <a:latin typeface="+mn-lt"/>
              </a:rPr>
              <a:t>fewer</a:t>
            </a:r>
            <a:endParaRPr lang="en-CA" sz="2400" dirty="0">
              <a:solidFill>
                <a:srgbClr val="2C70AE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80476" y="365221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2C70AE"/>
                </a:solidFill>
              </a:rPr>
              <a:t>2.3×</a:t>
            </a:r>
          </a:p>
          <a:p>
            <a:pPr algn="ctr"/>
            <a:r>
              <a:rPr lang="en-CA" sz="2400" dirty="0" smtClean="0">
                <a:solidFill>
                  <a:srgbClr val="2C70AE"/>
                </a:solidFill>
                <a:latin typeface="+mn-lt"/>
              </a:rPr>
              <a:t>more</a:t>
            </a:r>
            <a:endParaRPr lang="en-CA" sz="2400" dirty="0">
              <a:solidFill>
                <a:srgbClr val="2C70AE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8750" y="482833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2C70AE"/>
                </a:solidFill>
              </a:rPr>
              <a:t>1.2×</a:t>
            </a:r>
          </a:p>
          <a:p>
            <a:pPr algn="ctr"/>
            <a:r>
              <a:rPr lang="en-CA" sz="2400" dirty="0" smtClean="0">
                <a:solidFill>
                  <a:srgbClr val="2C70AE"/>
                </a:solidFill>
                <a:latin typeface="+mn-lt"/>
              </a:rPr>
              <a:t>more</a:t>
            </a:r>
            <a:endParaRPr lang="en-CA" sz="2400" dirty="0">
              <a:solidFill>
                <a:srgbClr val="2C70AE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0556" y="588491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2C70AE"/>
                </a:solidFill>
              </a:rPr>
              <a:t>2.6×</a:t>
            </a:r>
          </a:p>
          <a:p>
            <a:pPr algn="ctr"/>
            <a:r>
              <a:rPr lang="en-CA" sz="2400" dirty="0" smtClean="0">
                <a:solidFill>
                  <a:srgbClr val="2C70AE"/>
                </a:solidFill>
                <a:latin typeface="+mn-lt"/>
              </a:rPr>
              <a:t>more</a:t>
            </a:r>
            <a:endParaRPr lang="en-CA" sz="2400" dirty="0">
              <a:solidFill>
                <a:srgbClr val="2C70AE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endParaRPr lang="en-CA" dirty="0" smtClean="0"/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smtClean="0">
                <a:cs typeface="HelveticaNeueLT Std Bold" charset="0"/>
              </a:rPr>
              <a:t>Impact of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1A3DEA-2072-402D-A52E-9A150BD86218}" type="slidenum">
              <a:rPr lang="en-CA"/>
              <a:pPr>
                <a:defRPr/>
              </a:pPr>
              <a:t>25</a:t>
            </a:fld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72" y="1219200"/>
            <a:ext cx="11811000" cy="70991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46194" y="2140496"/>
            <a:ext cx="9714943" cy="3628975"/>
            <a:chOff x="2383430" y="2140496"/>
            <a:chExt cx="9714943" cy="3628975"/>
          </a:xfrm>
        </p:grpSpPr>
        <p:grpSp>
          <p:nvGrpSpPr>
            <p:cNvPr id="12" name="Group 11"/>
            <p:cNvGrpSpPr/>
            <p:nvPr/>
          </p:nvGrpSpPr>
          <p:grpSpPr>
            <a:xfrm>
              <a:off x="2383430" y="2840730"/>
              <a:ext cx="9714943" cy="2928741"/>
              <a:chOff x="2383430" y="2840730"/>
              <a:chExt cx="9714943" cy="2928741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383430" y="2840730"/>
                <a:ext cx="7416824" cy="0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9800254" y="2840730"/>
                <a:ext cx="4989" cy="2928741"/>
              </a:xfrm>
              <a:prstGeom prst="straightConnector1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635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9926969" y="3820857"/>
                <a:ext cx="2171404" cy="107721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3200" dirty="0" smtClean="0">
                    <a:solidFill>
                      <a:schemeClr val="bg1"/>
                    </a:solidFill>
                    <a:latin typeface="+mn-lt"/>
                  </a:rPr>
                  <a:t>1.8</a:t>
                </a:r>
                <a:r>
                  <a:rPr lang="en-CA" sz="3200" dirty="0" smtClean="0">
                    <a:solidFill>
                      <a:schemeClr val="bg1"/>
                    </a:solidFill>
                  </a:rPr>
                  <a:t>×</a:t>
                </a:r>
                <a:r>
                  <a:rPr lang="en-CA" sz="3200" dirty="0" smtClean="0">
                    <a:solidFill>
                      <a:schemeClr val="bg1"/>
                    </a:solidFill>
                    <a:latin typeface="+mn-lt"/>
                  </a:rPr>
                  <a:t> WL reduction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278264" y="2140496"/>
              <a:ext cx="2171404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200" dirty="0" smtClean="0">
                  <a:solidFill>
                    <a:schemeClr val="bg1"/>
                  </a:solidFill>
                  <a:latin typeface="+mn-lt"/>
                </a:rPr>
                <a:t>23% area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8424" y="1600200"/>
            <a:ext cx="5727576" cy="6553200"/>
          </a:xfrm>
        </p:spPr>
        <p:txBody>
          <a:bodyPr/>
          <a:lstStyle/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Additional flexibility in Stratix IV architecture allows for denser packing</a:t>
            </a:r>
          </a:p>
          <a:p>
            <a:pPr marL="342900" lvl="1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Can be detrimental to </a:t>
            </a:r>
            <a:r>
              <a:rPr lang="en-CA" dirty="0" err="1" smtClean="0"/>
              <a:t>Wirelength</a:t>
            </a:r>
            <a:endParaRPr lang="en-CA" dirty="0" smtClean="0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Stratix IV &amp; Academic LUT/FF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2AD11-657A-4B33-AEBA-BE078552D380}" type="slidenum">
              <a:rPr lang="en-CA"/>
              <a:pPr>
                <a:defRPr/>
              </a:pPr>
              <a:t>26</a:t>
            </a:fld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1420416"/>
            <a:ext cx="5572125" cy="240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4896565"/>
            <a:ext cx="5076825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892" y="384018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Traditional Academic BLE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9892" y="792256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Stratix IV like Half-ALM</a:t>
            </a:r>
            <a:endParaRPr lang="en-CA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938" y="3846501"/>
            <a:ext cx="3436316" cy="216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53" y="6668206"/>
            <a:ext cx="3467814" cy="21873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10140" y="5986453"/>
            <a:ext cx="535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Tight Packing, Higher </a:t>
            </a:r>
            <a:r>
              <a:rPr lang="en-CA" sz="2400" b="1" dirty="0" err="1" smtClean="0"/>
              <a:t>Wirelength</a:t>
            </a:r>
            <a:endParaRPr lang="en-CA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47504" y="8809980"/>
            <a:ext cx="535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Loose Packing, Lower </a:t>
            </a:r>
            <a:r>
              <a:rPr lang="en-CA" sz="2400" b="1" dirty="0" err="1" smtClean="0"/>
              <a:t>Wirelength</a:t>
            </a:r>
            <a:endParaRPr lang="en-CA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635000" y="3354388"/>
            <a:ext cx="11734800" cy="739775"/>
          </a:xfrm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Conclusion and Future Work</a:t>
            </a:r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89D2F-DDB2-45EC-8AC8-29427AB563B1}" type="slidenum">
              <a:rPr lang="en-CA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Titan Flow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Hybrid CAD Flow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Enables academic tools to use large benchmarks</a:t>
            </a:r>
          </a:p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Titan23 Benchmark Suite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Significantly improves open-source FPGA benchmarks</a:t>
            </a:r>
          </a:p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Comparison of VPR and Quartus II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/>
              <a:t>Stratix IV </a:t>
            </a:r>
            <a:r>
              <a:rPr lang="en-CA" dirty="0" smtClean="0"/>
              <a:t>architecture capture</a:t>
            </a:r>
            <a:endParaRPr lang="en-CA" dirty="0"/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VPR: 2.7x slower, 5.1x more memory, 2.6x more wire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Identified packing density as an important factor in </a:t>
            </a:r>
            <a:r>
              <a:rPr lang="en-CA" dirty="0" err="1" smtClean="0"/>
              <a:t>wirelength</a:t>
            </a:r>
            <a:endParaRPr lang="en-CA" dirty="0" smtClean="0"/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3B7248-420D-417A-96E7-DE868A060ABF}" type="slidenum">
              <a:rPr lang="en-CA"/>
              <a:pPr>
                <a:defRPr/>
              </a:pPr>
              <a:t>28</a:t>
            </a:fld>
            <a:endParaRPr lang="en-C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90500" lvl="2" indent="0">
              <a:buNone/>
            </a:pPr>
            <a:r>
              <a:rPr lang="en-CA" dirty="0" smtClean="0"/>
              <a:t>Performance: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Packer run-time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Peak memory usage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190500" lvl="2" indent="0">
              <a:buNone/>
            </a:pPr>
            <a:endParaRPr lang="en-CA" dirty="0"/>
          </a:p>
          <a:p>
            <a:pPr marL="190500" lvl="2" indent="0">
              <a:buNone/>
            </a:pPr>
            <a:r>
              <a:rPr lang="en-CA" dirty="0" smtClean="0"/>
              <a:t>Quality/Modeling:</a:t>
            </a:r>
          </a:p>
          <a:p>
            <a:pPr lvl="2" indent="-342900"/>
            <a:r>
              <a:rPr lang="en-CA" dirty="0" smtClean="0"/>
              <a:t>Adjustable </a:t>
            </a:r>
            <a:r>
              <a:rPr lang="en-CA" dirty="0"/>
              <a:t>packing density</a:t>
            </a:r>
          </a:p>
          <a:p>
            <a:pPr lvl="2" indent="-342900"/>
            <a:r>
              <a:rPr lang="en-CA" dirty="0" smtClean="0"/>
              <a:t>More flexible routing network description</a:t>
            </a:r>
          </a:p>
          <a:p>
            <a:pPr lvl="2" indent="-342900"/>
            <a:endParaRPr lang="en-CA" dirty="0" smtClean="0"/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VPR: Areas for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3B7248-420D-417A-96E7-DE868A060ABF}" type="slidenum">
              <a:rPr lang="en-CA"/>
              <a:pPr>
                <a:defRPr/>
              </a:pPr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5311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35000" y="3354388"/>
            <a:ext cx="11734800" cy="739775"/>
          </a:xfrm>
        </p:spPr>
        <p:txBody>
          <a:bodyPr/>
          <a:lstStyle/>
          <a:p>
            <a:r>
              <a:rPr lang="en-CA" smtClean="0">
                <a:cs typeface="HelveticaNeueLT Std Bold" charset="0"/>
              </a:rPr>
              <a:t>Motivation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84EA7-5368-4F53-9995-1BFFA36945BF}" type="slidenum">
              <a:rPr lang="en-CA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5000" y="1276400"/>
            <a:ext cx="11811000" cy="4608512"/>
          </a:xfrm>
        </p:spPr>
        <p:txBody>
          <a:bodyPr/>
          <a:lstStyle/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Timing Driven Comparison</a:t>
            </a:r>
          </a:p>
          <a:p>
            <a:pPr marL="342900" lvl="1" indent="-457200">
              <a:buFont typeface="Arial" panose="020B0604020202020204" pitchFamily="34" charset="0"/>
              <a:buChar char="•"/>
            </a:pPr>
            <a:endParaRPr lang="en-CA" sz="200" dirty="0" smtClean="0"/>
          </a:p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Goal: 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Correlate VPR timing model with micro-benchmarks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Evaluate timing optimization results on large benchmarks</a:t>
            </a:r>
            <a:endParaRPr lang="en-CA" dirty="0"/>
          </a:p>
          <a:p>
            <a:pPr marL="34290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Initial Results: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Carry chains supported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Wire and logic delays roughly correlated to Stratix IV</a:t>
            </a:r>
          </a:p>
        </p:txBody>
      </p:sp>
      <p:sp>
        <p:nvSpPr>
          <p:cNvPr id="41987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456E41-8D13-442D-9675-D5372EB71ADE}" type="slidenum">
              <a:rPr lang="en-CA"/>
              <a:pPr>
                <a:defRPr/>
              </a:pPr>
              <a:t>30</a:t>
            </a:fld>
            <a:endParaRPr lang="en-CA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79649"/>
              </p:ext>
            </p:extLst>
          </p:nvPr>
        </p:nvGraphicFramePr>
        <p:xfrm>
          <a:off x="635000" y="5524872"/>
          <a:ext cx="11476038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2965"/>
                <a:gridCol w="1772965"/>
                <a:gridCol w="3223573"/>
                <a:gridCol w="3062395"/>
                <a:gridCol w="164414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Benchmark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Size (ALUT/REG)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VPR Critical</a:t>
                      </a:r>
                      <a:r>
                        <a:rPr lang="en-CA" baseline="0" dirty="0" smtClean="0"/>
                        <a:t> Path (</a:t>
                      </a:r>
                      <a:r>
                        <a:rPr lang="en-CA" baseline="0" dirty="0" err="1" smtClean="0"/>
                        <a:t>ps</a:t>
                      </a:r>
                      <a:r>
                        <a:rPr lang="en-CA" baseline="0" dirty="0" smtClean="0"/>
                        <a:t>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QII Critical Path (</a:t>
                      </a:r>
                      <a:r>
                        <a:rPr lang="en-CA" dirty="0" err="1" smtClean="0"/>
                        <a:t>ps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VPR/QII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8:1 Mux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2/12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932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1498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0.62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subtractor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11/15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1450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1381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1.05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32-bit Adder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32/96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1674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1718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0.97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diffeq1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1434/193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9935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11289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0.88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sha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772/893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6103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5416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ucsb_FIR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5410/12340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3084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2289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1.35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wb_conmax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11809/3326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5465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4066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1.34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35000" y="1892673"/>
            <a:ext cx="5029200" cy="1476375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600" dirty="0" smtClean="0">
                <a:cs typeface="HelveticaNeueLT Std Bold" charset="0"/>
              </a:rPr>
              <a:t>Thanks!</a:t>
            </a:r>
            <a:endParaRPr lang="en-US" sz="3200" dirty="0" smtClean="0">
              <a:cs typeface="HelveticaNeueLT Std Bold" charset="0"/>
            </a:endParaRP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6502400" y="1900610"/>
            <a:ext cx="5943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200"/>
              </a:spcBef>
              <a:defRPr sz="2800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1200"/>
              </a:spcBef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2400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1200"/>
              </a:spcBef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24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1200"/>
              </a:spcBef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1200"/>
              </a:spcBef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6000" dirty="0">
                <a:latin typeface="HelveticaNeueLT Std" pitchFamily="34" charset="0"/>
                <a:ea typeface="ヒラギノ角ゴ ProN W6" charset="-128"/>
                <a:sym typeface="Helvetica Neue" charset="0"/>
              </a:rPr>
              <a:t>Questions?</a:t>
            </a:r>
            <a:r>
              <a:rPr lang="en-US" sz="2400" b="1" dirty="0">
                <a:latin typeface="HelveticaNeueLT Std Bold" charset="0"/>
                <a:ea typeface="ヒラギノ角ゴ ProN W6" charset="-128"/>
                <a:sym typeface="Helvetica Neue" charset="0"/>
              </a:rPr>
              <a:t/>
            </a:r>
            <a:br>
              <a:rPr lang="en-US" sz="2400" b="1" dirty="0">
                <a:latin typeface="HelveticaNeueLT Std Bold" charset="0"/>
                <a:ea typeface="ヒラギノ角ゴ ProN W6" charset="-128"/>
                <a:sym typeface="Helvetica Neue" charset="0"/>
              </a:rPr>
            </a:br>
            <a:r>
              <a:rPr lang="en-US" sz="2400" b="1" dirty="0">
                <a:latin typeface="HelveticaNeueLT Std" pitchFamily="34" charset="0"/>
                <a:ea typeface="ヒラギノ角ゴ ProN W6" charset="-128"/>
                <a:sym typeface="Helvetica Neue" charset="0"/>
              </a:rPr>
              <a:t>Email: </a:t>
            </a:r>
            <a:r>
              <a:rPr lang="en-US" sz="2400" dirty="0" err="1">
                <a:ea typeface="ヒラギノ角ゴ ProN W6" charset="-128"/>
                <a:sym typeface="Helvetica Neue" charset="0"/>
              </a:rPr>
              <a:t>kmurray</a:t>
            </a:r>
            <a:r>
              <a:rPr lang="en-CA" sz="2400" dirty="0">
                <a:ea typeface="ヒラギノ角ゴ ProN W6" charset="-128"/>
                <a:sym typeface="Helvetica Neue" charset="0"/>
              </a:rPr>
              <a:t>@eecg.utoronto.ca</a:t>
            </a:r>
            <a:endParaRPr lang="en-US" sz="2400" dirty="0">
              <a:solidFill>
                <a:srgbClr val="000000"/>
              </a:solidFill>
              <a:latin typeface="HelveticaNeueLT Std Bold" charset="0"/>
              <a:ea typeface="ヒラギノ角ゴ ProN W3" charset="-128"/>
              <a:sym typeface="Gill Sans" charset="0"/>
            </a:endParaRPr>
          </a:p>
        </p:txBody>
      </p:sp>
      <p:cxnSp>
        <p:nvCxnSpPr>
          <p:cNvPr id="43012" name="Straight Connector 6"/>
          <p:cNvCxnSpPr>
            <a:cxnSpLocks noChangeShapeType="1"/>
          </p:cNvCxnSpPr>
          <p:nvPr/>
        </p:nvCxnSpPr>
        <p:spPr bwMode="auto">
          <a:xfrm rot="5400000">
            <a:off x="4407694" y="2630066"/>
            <a:ext cx="34290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6502400" y="8382000"/>
            <a:ext cx="5943600" cy="1371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HelveticaNeueLT Std Bol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2868" y="4595218"/>
            <a:ext cx="9577064" cy="139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200"/>
              </a:spcBef>
              <a:defRPr sz="2800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1200"/>
              </a:spcBef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2400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1200"/>
              </a:spcBef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24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1200"/>
              </a:spcBef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1200"/>
              </a:spcBef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anose="02040502050405020303" pitchFamily="18" charset="0"/>
              <a:buChar char="•"/>
              <a:defRPr sz="1500" i="1">
                <a:solidFill>
                  <a:srgbClr val="001337"/>
                </a:solidFill>
                <a:latin typeface="Georgia" panose="02040502050405020303" pitchFamily="18" charset="0"/>
                <a:ea typeface="ヒラギノ明朝 ProN W3" charset="-128"/>
                <a:sym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b="1" dirty="0" smtClean="0">
                <a:latin typeface="HelveticaNeueLT Std" pitchFamily="34" charset="0"/>
                <a:ea typeface="ヒラギノ角ゴ ProN W6" charset="-128"/>
                <a:sym typeface="Helvetica Neue" charset="0"/>
              </a:rPr>
              <a:t>Titan Flow &amp; Titan 23 Benchmarks:</a:t>
            </a:r>
            <a:r>
              <a:rPr lang="en-US" sz="2400" b="1" dirty="0" smtClean="0">
                <a:latin typeface="HelveticaNeueLT Std" pitchFamily="34" charset="0"/>
                <a:ea typeface="ヒラギノ角ゴ ProN W6" charset="-128"/>
                <a:sym typeface="Helvetica Neue" charset="0"/>
              </a:rPr>
              <a:t> 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sz="4400" dirty="0" smtClean="0">
                <a:latin typeface="HelveticaNeueLT Std" pitchFamily="34" charset="0"/>
                <a:ea typeface="ヒラギノ角ゴ ProN W6" charset="-128"/>
                <a:sym typeface="Helvetica Neue" charset="0"/>
              </a:rPr>
              <a:t>http://uoft.me/titan</a:t>
            </a:r>
            <a:endParaRPr lang="en-US" sz="4400" dirty="0">
              <a:solidFill>
                <a:srgbClr val="000000"/>
              </a:solidFill>
              <a:latin typeface="HelveticaNeueLT Std Bold" charset="0"/>
              <a:ea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456E41-8D13-442D-9675-D5372EB71ADE}" type="slidenum">
              <a:rPr lang="en-CA"/>
              <a:pPr>
                <a:defRPr/>
              </a:pPr>
              <a:t>32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Detailed CAD Flow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96" y="1143305"/>
            <a:ext cx="5976664" cy="74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6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456E41-8D13-442D-9675-D5372EB71ADE}" type="slidenum">
              <a:rPr lang="en-CA"/>
              <a:pPr>
                <a:defRPr/>
              </a:pPr>
              <a:t>33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Titan 23 Benchmarks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4" y="1348408"/>
            <a:ext cx="1276697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36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456E41-8D13-442D-9675-D5372EB71ADE}" type="slidenum">
              <a:rPr lang="en-CA"/>
              <a:pPr>
                <a:defRPr/>
              </a:pPr>
              <a:t>34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VPR Performance Relative to Quartus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8" y="1537821"/>
            <a:ext cx="12766754" cy="67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29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456E41-8D13-442D-9675-D5372EB71ADE}" type="slidenum">
              <a:rPr lang="en-CA"/>
              <a:pPr>
                <a:defRPr/>
              </a:pPr>
              <a:t>35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000" y="124272"/>
            <a:ext cx="11747500" cy="584200"/>
          </a:xfrm>
        </p:spPr>
        <p:txBody>
          <a:bodyPr/>
          <a:lstStyle/>
          <a:p>
            <a:r>
              <a:rPr lang="en-CA" dirty="0" smtClean="0"/>
              <a:t>VPR </a:t>
            </a:r>
            <a:r>
              <a:rPr lang="en-CA" dirty="0" err="1" smtClean="0"/>
              <a:t>QoR</a:t>
            </a:r>
            <a:r>
              <a:rPr lang="en-CA" dirty="0" smtClean="0"/>
              <a:t> Relative to Quartus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88" y="556320"/>
            <a:ext cx="4890809" cy="5529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36" y="6388968"/>
            <a:ext cx="8621328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30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>
              <a:buFont typeface="Georgia" pitchFamily="18" charset="0"/>
              <a:buNone/>
            </a:pPr>
            <a:r>
              <a:rPr lang="en-US" dirty="0" smtClean="0"/>
              <a:t>Must quantitatively compare: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FPGA Architectures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FPGA CAD Algorithms</a:t>
            </a:r>
          </a:p>
          <a:p>
            <a:pPr marL="190500" lvl="2" indent="0">
              <a:buNone/>
            </a:pPr>
            <a:endParaRPr lang="en-US" dirty="0"/>
          </a:p>
          <a:p>
            <a:pPr marL="190500" lvl="2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Benchmarks often neglected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Good </a:t>
            </a:r>
            <a:r>
              <a:rPr lang="en-US" dirty="0"/>
              <a:t>benchmarks: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Exploit device </a:t>
            </a:r>
            <a:r>
              <a:rPr lang="en-US" dirty="0"/>
              <a:t>characteristics (i.e. hard blocks)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Comparable </a:t>
            </a:r>
            <a:r>
              <a:rPr lang="en-US" dirty="0"/>
              <a:t>to modern device sizes</a:t>
            </a:r>
          </a:p>
          <a:p>
            <a:pPr marL="190500" lvl="2" indent="0">
              <a:buNone/>
            </a:pPr>
            <a:endParaRPr lang="en-US" dirty="0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Evaluating FPGA Architectures and CAD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F63259-6674-44A4-A1B1-4724A227D609}" type="slidenum">
              <a:rPr lang="en-CA"/>
              <a:pPr>
                <a:defRPr/>
              </a:pPr>
              <a:t>4</a:t>
            </a:fld>
            <a:endParaRPr lang="en-CA" dirty="0"/>
          </a:p>
        </p:txBody>
      </p:sp>
      <p:grpSp>
        <p:nvGrpSpPr>
          <p:cNvPr id="15371" name="Bench &amp; Arch"/>
          <p:cNvGrpSpPr/>
          <p:nvPr/>
        </p:nvGrpSpPr>
        <p:grpSpPr>
          <a:xfrm>
            <a:off x="6070352" y="1600200"/>
            <a:ext cx="5241954" cy="900336"/>
            <a:chOff x="6070352" y="1600200"/>
            <a:chExt cx="5241954" cy="900336"/>
          </a:xfrm>
        </p:grpSpPr>
        <p:sp>
          <p:nvSpPr>
            <p:cNvPr id="11" name="FPGA Arch"/>
            <p:cNvSpPr/>
            <p:nvPr/>
          </p:nvSpPr>
          <p:spPr bwMode="auto">
            <a:xfrm>
              <a:off x="8864034" y="1600200"/>
              <a:ext cx="2448272" cy="9003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ts val="2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FPGA Architecture</a:t>
              </a:r>
              <a:endParaRPr kumimoji="0" lang="en-CA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" name="Benchmarks"/>
            <p:cNvSpPr/>
            <p:nvPr/>
          </p:nvSpPr>
          <p:spPr bwMode="auto">
            <a:xfrm>
              <a:off x="6070352" y="1600200"/>
              <a:ext cx="2448272" cy="90033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Benchmarks</a:t>
              </a:r>
              <a:endParaRPr kumimoji="0" lang="en-CA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grpSp>
        <p:nvGrpSpPr>
          <p:cNvPr id="15367" name="CAD Flow"/>
          <p:cNvGrpSpPr/>
          <p:nvPr/>
        </p:nvGrpSpPr>
        <p:grpSpPr>
          <a:xfrm>
            <a:off x="6070352" y="2500536"/>
            <a:ext cx="5252402" cy="1728192"/>
            <a:chOff x="6070352" y="2500536"/>
            <a:chExt cx="5252402" cy="1728192"/>
          </a:xfrm>
        </p:grpSpPr>
        <p:sp>
          <p:nvSpPr>
            <p:cNvPr id="8" name="CAD Flow"/>
            <p:cNvSpPr/>
            <p:nvPr/>
          </p:nvSpPr>
          <p:spPr bwMode="auto">
            <a:xfrm>
              <a:off x="6070352" y="2860576"/>
              <a:ext cx="5252402" cy="136815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CAD</a:t>
              </a:r>
              <a:r>
                <a:rPr kumimoji="0" lang="en-CA" sz="4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 </a:t>
              </a:r>
              <a:r>
                <a:rPr kumimoji="0" lang="en-CA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Flow</a:t>
              </a:r>
              <a:endParaRPr kumimoji="0" lang="en-CA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4" name="Straight Arrow Connector 13"/>
            <p:cNvCxnSpPr>
              <a:stCxn id="13" idx="2"/>
            </p:cNvCxnSpPr>
            <p:nvPr/>
          </p:nvCxnSpPr>
          <p:spPr bwMode="auto">
            <a:xfrm>
              <a:off x="7294488" y="2500536"/>
              <a:ext cx="0" cy="360040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11" idx="2"/>
            </p:cNvCxnSpPr>
            <p:nvPr/>
          </p:nvCxnSpPr>
          <p:spPr bwMode="auto">
            <a:xfrm>
              <a:off x="10088170" y="2500536"/>
              <a:ext cx="0" cy="360040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5368" name="Results"/>
          <p:cNvGrpSpPr/>
          <p:nvPr/>
        </p:nvGrpSpPr>
        <p:grpSpPr>
          <a:xfrm>
            <a:off x="7688441" y="4228728"/>
            <a:ext cx="2016224" cy="1296144"/>
            <a:chOff x="7688441" y="4012704"/>
            <a:chExt cx="2016224" cy="1296144"/>
          </a:xfrm>
        </p:grpSpPr>
        <p:sp>
          <p:nvSpPr>
            <p:cNvPr id="17" name="Results"/>
            <p:cNvSpPr/>
            <p:nvPr/>
          </p:nvSpPr>
          <p:spPr bwMode="auto">
            <a:xfrm>
              <a:off x="7688441" y="4663068"/>
              <a:ext cx="2016224" cy="6457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Results</a:t>
              </a:r>
              <a:endParaRPr kumimoji="0" lang="en-CA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23" name="Straight Arrow Connector 22"/>
            <p:cNvCxnSpPr>
              <a:endCxn id="17" idx="0"/>
            </p:cNvCxnSpPr>
            <p:nvPr/>
          </p:nvCxnSpPr>
          <p:spPr bwMode="auto">
            <a:xfrm>
              <a:off x="8696552" y="4012704"/>
              <a:ext cx="1" cy="650364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5369" name="Modify Loop"/>
          <p:cNvGrpSpPr/>
          <p:nvPr/>
        </p:nvGrpSpPr>
        <p:grpSpPr>
          <a:xfrm>
            <a:off x="8696552" y="1611386"/>
            <a:ext cx="4180175" cy="3913486"/>
            <a:chOff x="8696552" y="1611386"/>
            <a:chExt cx="4180175" cy="3913486"/>
          </a:xfrm>
        </p:grpSpPr>
        <p:grpSp>
          <p:nvGrpSpPr>
            <p:cNvPr id="51" name="Group 50"/>
            <p:cNvGrpSpPr/>
            <p:nvPr/>
          </p:nvGrpSpPr>
          <p:grpSpPr>
            <a:xfrm>
              <a:off x="8696552" y="2050368"/>
              <a:ext cx="4070544" cy="3474504"/>
              <a:chOff x="8696552" y="2050368"/>
              <a:chExt cx="3566488" cy="3474504"/>
            </a:xfrm>
          </p:grpSpPr>
          <p:cxnSp>
            <p:nvCxnSpPr>
              <p:cNvPr id="44" name="Elbow Connector 43"/>
              <p:cNvCxnSpPr>
                <a:stCxn id="17" idx="2"/>
                <a:endCxn id="11" idx="3"/>
              </p:cNvCxnSpPr>
              <p:nvPr/>
            </p:nvCxnSpPr>
            <p:spPr bwMode="auto">
              <a:xfrm rot="5400000" flipH="1" flipV="1">
                <a:off x="8105222" y="2641698"/>
                <a:ext cx="3474504" cy="2291844"/>
              </a:xfrm>
              <a:prstGeom prst="bentConnector4">
                <a:avLst>
                  <a:gd name="adj1" fmla="val -11404"/>
                  <a:gd name="adj2" fmla="val 154766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635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8" name="Straight Arrow Connector 47"/>
              <p:cNvCxnSpPr>
                <a:endCxn id="8" idx="3"/>
              </p:cNvCxnSpPr>
              <p:nvPr/>
            </p:nvCxnSpPr>
            <p:spPr bwMode="auto">
              <a:xfrm flipH="1">
                <a:off x="10997551" y="3544652"/>
                <a:ext cx="1265489" cy="0"/>
              </a:xfrm>
              <a:prstGeom prst="straightConnector1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635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52" name="Modify CAD"/>
            <p:cNvSpPr txBox="1"/>
            <p:nvPr/>
          </p:nvSpPr>
          <p:spPr>
            <a:xfrm>
              <a:off x="11398944" y="3103751"/>
              <a:ext cx="145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 smtClean="0"/>
                <a:t>Modify</a:t>
              </a:r>
              <a:endParaRPr lang="en-CA" sz="2400" b="1" dirty="0"/>
            </a:p>
          </p:txBody>
        </p:sp>
        <p:sp>
          <p:nvSpPr>
            <p:cNvPr id="58" name="Modify Arch"/>
            <p:cNvSpPr txBox="1"/>
            <p:nvPr/>
          </p:nvSpPr>
          <p:spPr>
            <a:xfrm>
              <a:off x="11424334" y="1611386"/>
              <a:ext cx="145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 smtClean="0"/>
                <a:t>Modify</a:t>
              </a:r>
              <a:endParaRPr lang="en-CA" sz="2400" b="1" dirty="0"/>
            </a:p>
          </p:txBody>
        </p:sp>
      </p:grpSp>
      <p:sp>
        <p:nvSpPr>
          <p:cNvPr id="86" name="Arch and CAD Highlight"/>
          <p:cNvSpPr/>
          <p:nvPr/>
        </p:nvSpPr>
        <p:spPr bwMode="auto">
          <a:xfrm>
            <a:off x="5638304" y="1204392"/>
            <a:ext cx="7320775" cy="5196488"/>
          </a:xfrm>
          <a:custGeom>
            <a:avLst/>
            <a:gdLst>
              <a:gd name="connsiteX0" fmla="*/ 3103354 w 7320775"/>
              <a:gd name="connsiteY0" fmla="*/ 273221 h 5196488"/>
              <a:gd name="connsiteX1" fmla="*/ 3103354 w 7320775"/>
              <a:gd name="connsiteY1" fmla="*/ 1473010 h 5196488"/>
              <a:gd name="connsiteX2" fmla="*/ 288032 w 7320775"/>
              <a:gd name="connsiteY2" fmla="*/ 1473010 h 5196488"/>
              <a:gd name="connsiteX3" fmla="*/ 288032 w 7320775"/>
              <a:gd name="connsiteY3" fmla="*/ 3134495 h 5196488"/>
              <a:gd name="connsiteX4" fmla="*/ 5904656 w 7320775"/>
              <a:gd name="connsiteY4" fmla="*/ 3134495 h 5196488"/>
              <a:gd name="connsiteX5" fmla="*/ 5904656 w 7320775"/>
              <a:gd name="connsiteY5" fmla="*/ 273221 h 5196488"/>
              <a:gd name="connsiteX6" fmla="*/ 338811 w 7320775"/>
              <a:gd name="connsiteY6" fmla="*/ 0 h 5196488"/>
              <a:gd name="connsiteX7" fmla="*/ 6981964 w 7320775"/>
              <a:gd name="connsiteY7" fmla="*/ 0 h 5196488"/>
              <a:gd name="connsiteX8" fmla="*/ 7320775 w 7320775"/>
              <a:gd name="connsiteY8" fmla="*/ 338811 h 5196488"/>
              <a:gd name="connsiteX9" fmla="*/ 7320775 w 7320775"/>
              <a:gd name="connsiteY9" fmla="*/ 4857677 h 5196488"/>
              <a:gd name="connsiteX10" fmla="*/ 6981964 w 7320775"/>
              <a:gd name="connsiteY10" fmla="*/ 5196488 h 5196488"/>
              <a:gd name="connsiteX11" fmla="*/ 338811 w 7320775"/>
              <a:gd name="connsiteY11" fmla="*/ 5196488 h 5196488"/>
              <a:gd name="connsiteX12" fmla="*/ 0 w 7320775"/>
              <a:gd name="connsiteY12" fmla="*/ 4857677 h 5196488"/>
              <a:gd name="connsiteX13" fmla="*/ 0 w 7320775"/>
              <a:gd name="connsiteY13" fmla="*/ 338811 h 5196488"/>
              <a:gd name="connsiteX14" fmla="*/ 338811 w 7320775"/>
              <a:gd name="connsiteY14" fmla="*/ 0 h 519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20775" h="5196488">
                <a:moveTo>
                  <a:pt x="3103354" y="273221"/>
                </a:moveTo>
                <a:lnTo>
                  <a:pt x="3103354" y="1473010"/>
                </a:lnTo>
                <a:lnTo>
                  <a:pt x="288032" y="1473010"/>
                </a:lnTo>
                <a:lnTo>
                  <a:pt x="288032" y="3134495"/>
                </a:lnTo>
                <a:lnTo>
                  <a:pt x="5904656" y="3134495"/>
                </a:lnTo>
                <a:lnTo>
                  <a:pt x="5904656" y="273221"/>
                </a:lnTo>
                <a:close/>
                <a:moveTo>
                  <a:pt x="338811" y="0"/>
                </a:moveTo>
                <a:lnTo>
                  <a:pt x="6981964" y="0"/>
                </a:lnTo>
                <a:cubicBezTo>
                  <a:pt x="7169084" y="0"/>
                  <a:pt x="7320775" y="151691"/>
                  <a:pt x="7320775" y="338811"/>
                </a:cubicBezTo>
                <a:lnTo>
                  <a:pt x="7320775" y="4857677"/>
                </a:lnTo>
                <a:cubicBezTo>
                  <a:pt x="7320775" y="5044797"/>
                  <a:pt x="7169084" y="5196488"/>
                  <a:pt x="6981964" y="5196488"/>
                </a:cubicBezTo>
                <a:lnTo>
                  <a:pt x="338811" y="5196488"/>
                </a:lnTo>
                <a:cubicBezTo>
                  <a:pt x="151691" y="5196488"/>
                  <a:pt x="0" y="5044797"/>
                  <a:pt x="0" y="4857677"/>
                </a:cubicBezTo>
                <a:lnTo>
                  <a:pt x="0" y="338811"/>
                </a:lnTo>
                <a:cubicBezTo>
                  <a:pt x="0" y="151691"/>
                  <a:pt x="151691" y="0"/>
                  <a:pt x="338811" y="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9" name="Benchmarks Highlight"/>
          <p:cNvSpPr/>
          <p:nvPr/>
        </p:nvSpPr>
        <p:spPr bwMode="auto">
          <a:xfrm>
            <a:off x="5659504" y="1219200"/>
            <a:ext cx="7320775" cy="5181680"/>
          </a:xfrm>
          <a:custGeom>
            <a:avLst/>
            <a:gdLst>
              <a:gd name="connsiteX0" fmla="*/ 266832 w 7320775"/>
              <a:gd name="connsiteY0" fmla="*/ 269079 h 5181680"/>
              <a:gd name="connsiteX1" fmla="*/ 266832 w 7320775"/>
              <a:gd name="connsiteY1" fmla="*/ 1425352 h 5181680"/>
              <a:gd name="connsiteX2" fmla="*/ 3037048 w 7320775"/>
              <a:gd name="connsiteY2" fmla="*/ 1425352 h 5181680"/>
              <a:gd name="connsiteX3" fmla="*/ 3037048 w 7320775"/>
              <a:gd name="connsiteY3" fmla="*/ 269079 h 5181680"/>
              <a:gd name="connsiteX4" fmla="*/ 337846 w 7320775"/>
              <a:gd name="connsiteY4" fmla="*/ 0 h 5181680"/>
              <a:gd name="connsiteX5" fmla="*/ 6982929 w 7320775"/>
              <a:gd name="connsiteY5" fmla="*/ 0 h 5181680"/>
              <a:gd name="connsiteX6" fmla="*/ 7320775 w 7320775"/>
              <a:gd name="connsiteY6" fmla="*/ 337846 h 5181680"/>
              <a:gd name="connsiteX7" fmla="*/ 7320775 w 7320775"/>
              <a:gd name="connsiteY7" fmla="*/ 4843834 h 5181680"/>
              <a:gd name="connsiteX8" fmla="*/ 6982929 w 7320775"/>
              <a:gd name="connsiteY8" fmla="*/ 5181680 h 5181680"/>
              <a:gd name="connsiteX9" fmla="*/ 337846 w 7320775"/>
              <a:gd name="connsiteY9" fmla="*/ 5181680 h 5181680"/>
              <a:gd name="connsiteX10" fmla="*/ 0 w 7320775"/>
              <a:gd name="connsiteY10" fmla="*/ 4843834 h 5181680"/>
              <a:gd name="connsiteX11" fmla="*/ 0 w 7320775"/>
              <a:gd name="connsiteY11" fmla="*/ 337846 h 5181680"/>
              <a:gd name="connsiteX12" fmla="*/ 337846 w 7320775"/>
              <a:gd name="connsiteY12" fmla="*/ 0 h 518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20775" h="5181680">
                <a:moveTo>
                  <a:pt x="266832" y="269079"/>
                </a:moveTo>
                <a:lnTo>
                  <a:pt x="266832" y="1425352"/>
                </a:lnTo>
                <a:lnTo>
                  <a:pt x="3037048" y="1425352"/>
                </a:lnTo>
                <a:lnTo>
                  <a:pt x="3037048" y="269079"/>
                </a:lnTo>
                <a:close/>
                <a:moveTo>
                  <a:pt x="337846" y="0"/>
                </a:moveTo>
                <a:lnTo>
                  <a:pt x="6982929" y="0"/>
                </a:lnTo>
                <a:cubicBezTo>
                  <a:pt x="7169516" y="0"/>
                  <a:pt x="7320775" y="151259"/>
                  <a:pt x="7320775" y="337846"/>
                </a:cubicBezTo>
                <a:lnTo>
                  <a:pt x="7320775" y="4843834"/>
                </a:lnTo>
                <a:cubicBezTo>
                  <a:pt x="7320775" y="5030421"/>
                  <a:pt x="7169516" y="5181680"/>
                  <a:pt x="6982929" y="5181680"/>
                </a:cubicBezTo>
                <a:lnTo>
                  <a:pt x="337846" y="5181680"/>
                </a:lnTo>
                <a:cubicBezTo>
                  <a:pt x="151259" y="5181680"/>
                  <a:pt x="0" y="5030421"/>
                  <a:pt x="0" y="4843834"/>
                </a:cubicBezTo>
                <a:lnTo>
                  <a:pt x="0" y="337846"/>
                </a:lnTo>
                <a:cubicBezTo>
                  <a:pt x="0" y="151259"/>
                  <a:pt x="151259" y="0"/>
                  <a:pt x="337846" y="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35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State of FPGA Benchmarks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123D0-AC5A-49CD-ACE9-B43BC5A0D181}" type="slidenum">
              <a:rPr lang="en-CA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3" name="Bullets"/>
          <p:cNvSpPr>
            <a:spLocks noGrp="1"/>
          </p:cNvSpPr>
          <p:nvPr>
            <p:ph type="body" sz="quarter" idx="10"/>
          </p:nvPr>
        </p:nvSpPr>
        <p:spPr>
          <a:xfrm>
            <a:off x="165696" y="1600200"/>
            <a:ext cx="11811000" cy="6553200"/>
          </a:xfrm>
        </p:spPr>
        <p:txBody>
          <a:bodyPr/>
          <a:lstStyle/>
          <a:p>
            <a:r>
              <a:rPr lang="en-CA" dirty="0" smtClean="0"/>
              <a:t>MCNC20 (1991)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/>
              <a:t>&lt; 1% of </a:t>
            </a:r>
            <a:r>
              <a:rPr lang="en-CA" dirty="0" smtClean="0"/>
              <a:t>Stratix </a:t>
            </a:r>
            <a:r>
              <a:rPr lang="en-CA" dirty="0"/>
              <a:t>V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/>
              <a:t>No Hard </a:t>
            </a:r>
            <a:r>
              <a:rPr lang="en-CA" dirty="0" smtClean="0"/>
              <a:t>Blocks</a:t>
            </a:r>
          </a:p>
          <a:p>
            <a:endParaRPr lang="en-CA" dirty="0" smtClean="0"/>
          </a:p>
          <a:p>
            <a:r>
              <a:rPr lang="en-CA" dirty="0" smtClean="0"/>
              <a:t>VTR (2012)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&lt; 5% of Stratix V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Few Hard Blocks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r>
              <a:rPr lang="en-CA" dirty="0" smtClean="0"/>
              <a:t>Even smaller on future devices</a:t>
            </a:r>
          </a:p>
          <a:p>
            <a:endParaRPr lang="en-CA" dirty="0" smtClean="0"/>
          </a:p>
        </p:txBody>
      </p:sp>
      <p:pic>
        <p:nvPicPr>
          <p:cNvPr id="2" name="SV Blan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80" y="1204392"/>
            <a:ext cx="4896544" cy="7724656"/>
          </a:xfrm>
          <a:prstGeom prst="rect">
            <a:avLst/>
          </a:prstGeom>
        </p:spPr>
      </p:pic>
      <p:pic>
        <p:nvPicPr>
          <p:cNvPr id="36" name="MCNC Di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80" y="1204390"/>
            <a:ext cx="4896545" cy="7724658"/>
          </a:xfrm>
          <a:prstGeom prst="rect">
            <a:avLst/>
          </a:prstGeom>
        </p:spPr>
      </p:pic>
      <p:grpSp>
        <p:nvGrpSpPr>
          <p:cNvPr id="53" name="MCNC Arrow"/>
          <p:cNvGrpSpPr/>
          <p:nvPr/>
        </p:nvGrpSpPr>
        <p:grpSpPr>
          <a:xfrm>
            <a:off x="3046016" y="1600984"/>
            <a:ext cx="1656184" cy="2915776"/>
            <a:chOff x="3208659" y="1600200"/>
            <a:chExt cx="1656184" cy="2915776"/>
          </a:xfrm>
        </p:grpSpPr>
        <p:sp>
          <p:nvSpPr>
            <p:cNvPr id="44" name="Right Bracket 43"/>
            <p:cNvSpPr/>
            <p:nvPr/>
          </p:nvSpPr>
          <p:spPr bwMode="auto">
            <a:xfrm>
              <a:off x="3208659" y="1600200"/>
              <a:ext cx="304925" cy="1728192"/>
            </a:xfrm>
            <a:prstGeom prst="rightBracket">
              <a:avLst/>
            </a:prstGeom>
            <a:noFill/>
            <a:ln w="63500" cap="flat" cmpd="sng" algn="ctr">
              <a:solidFill>
                <a:srgbClr val="014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7" name="Straight Arrow Connector 46"/>
            <p:cNvCxnSpPr>
              <a:stCxn id="44" idx="2"/>
            </p:cNvCxnSpPr>
            <p:nvPr/>
          </p:nvCxnSpPr>
          <p:spPr bwMode="auto">
            <a:xfrm>
              <a:off x="3513584" y="2464296"/>
              <a:ext cx="1351259" cy="2051680"/>
            </a:xfrm>
            <a:prstGeom prst="straightConnector1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63500" cap="flat" cmpd="sng" algn="ctr">
              <a:solidFill>
                <a:srgbClr val="0143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61" name="VTR Arrow"/>
          <p:cNvGrpSpPr/>
          <p:nvPr/>
        </p:nvGrpSpPr>
        <p:grpSpPr>
          <a:xfrm>
            <a:off x="3049360" y="3710176"/>
            <a:ext cx="1652840" cy="1968886"/>
            <a:chOff x="3208659" y="1359506"/>
            <a:chExt cx="1652840" cy="1968886"/>
          </a:xfrm>
        </p:grpSpPr>
        <p:sp>
          <p:nvSpPr>
            <p:cNvPr id="62" name="Right Bracket 61"/>
            <p:cNvSpPr/>
            <p:nvPr/>
          </p:nvSpPr>
          <p:spPr bwMode="auto">
            <a:xfrm>
              <a:off x="3208659" y="1600200"/>
              <a:ext cx="304925" cy="1728192"/>
            </a:xfrm>
            <a:prstGeom prst="rightBracket">
              <a:avLst/>
            </a:prstGeom>
            <a:noFill/>
            <a:ln w="63500" cap="flat" cmpd="sng" algn="ctr">
              <a:solidFill>
                <a:srgbClr val="FF97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63" name="Straight Arrow Connector 62"/>
            <p:cNvCxnSpPr>
              <a:stCxn id="62" idx="2"/>
            </p:cNvCxnSpPr>
            <p:nvPr/>
          </p:nvCxnSpPr>
          <p:spPr bwMode="auto">
            <a:xfrm flipV="1">
              <a:off x="3513584" y="1359506"/>
              <a:ext cx="1347915" cy="1104790"/>
            </a:xfrm>
            <a:prstGeom prst="straightConnector1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63500" cap="flat" cmpd="sng" algn="ctr">
              <a:solidFill>
                <a:srgbClr val="FF973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21" name="Crop VTR + MCNC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98" r="88445"/>
          <a:stretch/>
        </p:blipFill>
        <p:spPr>
          <a:xfrm>
            <a:off x="4746240" y="2428528"/>
            <a:ext cx="1910426" cy="3417246"/>
          </a:xfrm>
          <a:prstGeom prst="rect">
            <a:avLst/>
          </a:prstGeom>
        </p:spPr>
      </p:pic>
      <p:grpSp>
        <p:nvGrpSpPr>
          <p:cNvPr id="16389" name="14nm"/>
          <p:cNvGrpSpPr/>
          <p:nvPr/>
        </p:nvGrpSpPr>
        <p:grpSpPr>
          <a:xfrm>
            <a:off x="7236029" y="700336"/>
            <a:ext cx="4875010" cy="8191262"/>
            <a:chOff x="6934448" y="925397"/>
            <a:chExt cx="4961417" cy="8191262"/>
          </a:xfrm>
        </p:grpSpPr>
        <p:sp>
          <p:nvSpPr>
            <p:cNvPr id="67" name="Rectangle 66"/>
            <p:cNvSpPr/>
            <p:nvPr/>
          </p:nvSpPr>
          <p:spPr bwMode="auto">
            <a:xfrm>
              <a:off x="6934448" y="1429451"/>
              <a:ext cx="4961417" cy="7687208"/>
            </a:xfrm>
            <a:prstGeom prst="rect">
              <a:avLst/>
            </a:prstGeom>
            <a:solidFill>
              <a:srgbClr val="BAD2EB"/>
            </a:solidFill>
            <a:ln w="635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773620" y="925397"/>
              <a:ext cx="1298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 smtClean="0">
                  <a:latin typeface="+mn-lt"/>
                </a:rPr>
                <a:t>14nm?</a:t>
              </a:r>
              <a:endParaRPr lang="en-CA" sz="2800" dirty="0">
                <a:latin typeface="+mn-lt"/>
              </a:endParaRPr>
            </a:p>
          </p:txBody>
        </p:sp>
      </p:grpSp>
      <p:grpSp>
        <p:nvGrpSpPr>
          <p:cNvPr id="16388" name="22nm"/>
          <p:cNvGrpSpPr/>
          <p:nvPr/>
        </p:nvGrpSpPr>
        <p:grpSpPr>
          <a:xfrm>
            <a:off x="7236028" y="2625389"/>
            <a:ext cx="3586851" cy="6275413"/>
            <a:chOff x="6934446" y="4170909"/>
            <a:chExt cx="2804266" cy="4945750"/>
          </a:xfrm>
        </p:grpSpPr>
        <p:sp>
          <p:nvSpPr>
            <p:cNvPr id="16384" name="Rectangle 16383"/>
            <p:cNvSpPr/>
            <p:nvPr/>
          </p:nvSpPr>
          <p:spPr bwMode="auto">
            <a:xfrm>
              <a:off x="6934446" y="4565446"/>
              <a:ext cx="2804266" cy="4551213"/>
            </a:xfrm>
            <a:prstGeom prst="rect">
              <a:avLst/>
            </a:prstGeom>
            <a:solidFill>
              <a:srgbClr val="BAD2EB"/>
            </a:solidFill>
            <a:ln w="635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385" name="TextBox 16384"/>
            <p:cNvSpPr txBox="1"/>
            <p:nvPr/>
          </p:nvSpPr>
          <p:spPr>
            <a:xfrm>
              <a:off x="7712013" y="4170909"/>
              <a:ext cx="1366306" cy="412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 smtClean="0">
                  <a:latin typeface="+mn-lt"/>
                </a:rPr>
                <a:t>20nm?</a:t>
              </a:r>
              <a:endParaRPr lang="en-CA" sz="2800" dirty="0">
                <a:latin typeface="+mn-lt"/>
              </a:endParaRPr>
            </a:p>
          </p:txBody>
        </p:sp>
      </p:grpSp>
      <p:pic>
        <p:nvPicPr>
          <p:cNvPr id="20" name="VTR+MCNC Di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79" y="1204390"/>
            <a:ext cx="4900691" cy="7724658"/>
          </a:xfrm>
          <a:prstGeom prst="rect">
            <a:avLst/>
          </a:prstGeom>
        </p:spPr>
      </p:pic>
      <p:sp>
        <p:nvSpPr>
          <p:cNvPr id="25" name="28nm"/>
          <p:cNvSpPr txBox="1"/>
          <p:nvPr/>
        </p:nvSpPr>
        <p:spPr>
          <a:xfrm>
            <a:off x="9122446" y="753180"/>
            <a:ext cx="120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atin typeface="+mn-lt"/>
              </a:rPr>
              <a:t>28nm</a:t>
            </a:r>
            <a:endParaRPr lang="en-CA" sz="2800" dirty="0">
              <a:latin typeface="+mn-lt"/>
            </a:endParaRPr>
          </a:p>
        </p:txBody>
      </p:sp>
      <p:pic>
        <p:nvPicPr>
          <p:cNvPr id="5" name="MCNC Cro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3" r="88507"/>
          <a:stretch/>
        </p:blipFill>
        <p:spPr>
          <a:xfrm>
            <a:off x="4746240" y="2356520"/>
            <a:ext cx="1900176" cy="34892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406E-6 -1.25E-6 L -0.09423 0.1945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2" y="971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4062E-7 -3.90625E-6 L -0.09875 0.39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4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6919118" y="1600200"/>
            <a:ext cx="6496050" cy="57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8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anose="02040502050405020303" pitchFamily="18" charset="0"/>
              </a:defRPr>
            </a:lvl1pPr>
            <a:lvl2pPr marL="2286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anose="02040502050405020303" pitchFamily="18" charset="0"/>
              </a:defRPr>
            </a:lvl2pPr>
            <a:lvl3pPr marL="5334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anose="02040502050405020303" pitchFamily="18" charset="0"/>
              </a:defRPr>
            </a:lvl3pPr>
            <a:lvl4pPr marL="8382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anose="02040502050405020303" pitchFamily="18" charset="0"/>
              </a:defRPr>
            </a:lvl4pPr>
            <a:lvl5pPr marL="11430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anose="02040502050405020303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0" lvl="1" indent="0">
              <a:buFont typeface="Georgia" pitchFamily="18" charset="0"/>
              <a:buNone/>
            </a:pPr>
            <a:r>
              <a:rPr lang="en-CA" kern="0" dirty="0" smtClean="0"/>
              <a:t>Vendor tools are too restrictive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i="0" kern="0" dirty="0" smtClean="0"/>
              <a:t>Limited to Vendor’s Architectures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i="0" kern="0" dirty="0" smtClean="0"/>
              <a:t>Cannot modify CAD algorithms</a:t>
            </a:r>
          </a:p>
          <a:p>
            <a:pPr marL="0" indent="0"/>
            <a:endParaRPr lang="en-CA" kern="0" dirty="0" smtClean="0"/>
          </a:p>
        </p:txBody>
      </p:sp>
      <p:sp>
        <p:nvSpPr>
          <p:cNvPr id="174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210" y="1605555"/>
            <a:ext cx="6440502" cy="4711405"/>
          </a:xfrm>
        </p:spPr>
        <p:txBody>
          <a:bodyPr/>
          <a:lstStyle/>
          <a:p>
            <a:pPr marL="0" lvl="1" indent="0">
              <a:buNone/>
            </a:pPr>
            <a:r>
              <a:rPr lang="en-CA" dirty="0" smtClean="0"/>
              <a:t>Academic tools cannot handle real designs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Limited HDL support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No IP Cores (Vendor, 3</a:t>
            </a:r>
            <a:r>
              <a:rPr lang="en-CA" baseline="30000" dirty="0" smtClean="0"/>
              <a:t>rd</a:t>
            </a:r>
            <a:r>
              <a:rPr lang="en-CA" dirty="0" smtClean="0"/>
              <a:t> party)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Why Don’t We Have Better Benchmarks?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1FC162-A718-4916-B71E-2BA1D3C3537B}" type="slidenum">
              <a:rPr lang="en-CA"/>
              <a:pPr>
                <a:defRPr/>
              </a:pPr>
              <a:t>6</a:t>
            </a:fld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67" y="3612450"/>
            <a:ext cx="3118988" cy="4788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30" y="3533949"/>
            <a:ext cx="3246425" cy="4945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44" y="6965032"/>
            <a:ext cx="2504988" cy="6021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5000" y="1636713"/>
            <a:ext cx="11811000" cy="6553200"/>
          </a:xfrm>
        </p:spPr>
        <p:txBody>
          <a:bodyPr/>
          <a:lstStyle/>
          <a:p>
            <a:pPr marL="0" lvl="1" indent="0">
              <a:buFont typeface="Georgia" pitchFamily="18" charset="0"/>
              <a:buNone/>
            </a:pPr>
            <a:r>
              <a:rPr lang="en-CA" dirty="0" smtClean="0"/>
              <a:t>Upgrade academic tools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Add support for wide range of HDLs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Create an IP library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A huge investment!</a:t>
            </a:r>
          </a:p>
          <a:p>
            <a:pPr marL="190500" lvl="2" indent="0">
              <a:buNone/>
            </a:pPr>
            <a:endParaRPr lang="en-CA" dirty="0"/>
          </a:p>
          <a:p>
            <a:pPr marL="647700" lvl="2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0" indent="0"/>
            <a:r>
              <a:rPr lang="en-CA" dirty="0" smtClean="0"/>
              <a:t>Exploit vendor tool strengths?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Hybrid CAD flow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smtClean="0">
                <a:cs typeface="HelveticaNeueLT Std Bold" charset="0"/>
              </a:rPr>
              <a:t>Options?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CB4262-BE11-4860-8860-434CB0105EE6}" type="slidenum">
              <a:rPr lang="en-CA"/>
              <a:pPr>
                <a:defRPr/>
              </a:pPr>
              <a:t>7</a:t>
            </a:fld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358" y="1197495"/>
            <a:ext cx="3528392" cy="6732620"/>
          </a:xfrm>
          <a:prstGeom prst="rect">
            <a:avLst/>
          </a:prstGeom>
        </p:spPr>
      </p:pic>
      <p:grpSp>
        <p:nvGrpSpPr>
          <p:cNvPr id="6" name="Commercial"/>
          <p:cNvGrpSpPr/>
          <p:nvPr/>
        </p:nvGrpSpPr>
        <p:grpSpPr>
          <a:xfrm>
            <a:off x="6537652" y="3436640"/>
            <a:ext cx="2196996" cy="1368152"/>
            <a:chOff x="6537652" y="3436640"/>
            <a:chExt cx="2196996" cy="1368152"/>
          </a:xfrm>
        </p:grpSpPr>
        <p:sp>
          <p:nvSpPr>
            <p:cNvPr id="5" name="Left Bracket 4"/>
            <p:cNvSpPr/>
            <p:nvPr/>
          </p:nvSpPr>
          <p:spPr bwMode="auto">
            <a:xfrm>
              <a:off x="8590632" y="3436640"/>
              <a:ext cx="144016" cy="1368152"/>
            </a:xfrm>
            <a:prstGeom prst="leftBracket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" name="28nm"/>
            <p:cNvSpPr txBox="1"/>
            <p:nvPr/>
          </p:nvSpPr>
          <p:spPr>
            <a:xfrm>
              <a:off x="6537652" y="3859106"/>
              <a:ext cx="1988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latin typeface="+mn-lt"/>
                </a:rPr>
                <a:t>Vendor</a:t>
              </a:r>
              <a:endParaRPr lang="en-CA" sz="2400" dirty="0">
                <a:latin typeface="+mn-lt"/>
              </a:endParaRPr>
            </a:p>
          </p:txBody>
        </p:sp>
      </p:grpSp>
      <p:grpSp>
        <p:nvGrpSpPr>
          <p:cNvPr id="10" name="Academic"/>
          <p:cNvGrpSpPr/>
          <p:nvPr/>
        </p:nvGrpSpPr>
        <p:grpSpPr>
          <a:xfrm>
            <a:off x="6508750" y="5956919"/>
            <a:ext cx="2196996" cy="1973195"/>
            <a:chOff x="6537652" y="3436639"/>
            <a:chExt cx="2196996" cy="1973195"/>
          </a:xfrm>
        </p:grpSpPr>
        <p:sp>
          <p:nvSpPr>
            <p:cNvPr id="11" name="Left Bracket 10"/>
            <p:cNvSpPr/>
            <p:nvPr/>
          </p:nvSpPr>
          <p:spPr bwMode="auto">
            <a:xfrm>
              <a:off x="8619534" y="3436639"/>
              <a:ext cx="115114" cy="1973195"/>
            </a:xfrm>
            <a:prstGeom prst="leftBracket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" name="28nm"/>
            <p:cNvSpPr txBox="1"/>
            <p:nvPr/>
          </p:nvSpPr>
          <p:spPr>
            <a:xfrm>
              <a:off x="6537652" y="4163844"/>
              <a:ext cx="1988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latin typeface="+mn-lt"/>
                </a:rPr>
                <a:t>Academic</a:t>
              </a:r>
              <a:endParaRPr lang="en-CA" sz="2400" dirty="0">
                <a:latin typeface="+mn-lt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35000" y="3354388"/>
            <a:ext cx="11734800" cy="739775"/>
          </a:xfrm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Hybrid CAD Flow &amp; Benchmarks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7439E-F249-45F2-92D7-E987C7CDC6F7}" type="slidenum">
              <a:rPr lang="en-CA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r>
              <a:rPr lang="en-CA" dirty="0" smtClean="0">
                <a:cs typeface="HelveticaNeueLT Std Bold" charset="0"/>
              </a:rPr>
              <a:t>Building a Hybrid CAD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1FC162-A718-4916-B71E-2BA1D3C3537B}" type="slidenum">
              <a:rPr lang="en-CA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4528" y="3671435"/>
            <a:ext cx="5184576" cy="1133357"/>
          </a:xfrm>
        </p:spPr>
        <p:txBody>
          <a:bodyPr/>
          <a:lstStyle/>
          <a:p>
            <a:r>
              <a:rPr lang="en-CA" dirty="0" smtClean="0"/>
              <a:t>Post Technology Map </a:t>
            </a:r>
            <a:r>
              <a:rPr lang="en-CA" dirty="0" err="1" smtClean="0"/>
              <a:t>Netlist</a:t>
            </a:r>
            <a:r>
              <a:rPr lang="en-CA" dirty="0" smtClean="0"/>
              <a:t>:</a:t>
            </a:r>
          </a:p>
          <a:p>
            <a:pPr marL="647700" lvl="2" indent="-457200">
              <a:buFont typeface="Arial" panose="020B0604020202020204" pitchFamily="34" charset="0"/>
              <a:buChar char="•"/>
            </a:pPr>
            <a:r>
              <a:rPr lang="en-CA" dirty="0" smtClean="0"/>
              <a:t>LUTs, Flip-Flops, Multipliers etc.</a:t>
            </a:r>
            <a:endParaRPr lang="en-CA" dirty="0"/>
          </a:p>
          <a:p>
            <a:endParaRPr lang="en-CA" dirty="0"/>
          </a:p>
        </p:txBody>
      </p:sp>
      <p:grpSp>
        <p:nvGrpSpPr>
          <p:cNvPr id="68" name="Group 67"/>
          <p:cNvGrpSpPr/>
          <p:nvPr/>
        </p:nvGrpSpPr>
        <p:grpSpPr>
          <a:xfrm>
            <a:off x="453728" y="1420416"/>
            <a:ext cx="4248472" cy="6555804"/>
            <a:chOff x="309712" y="1420416"/>
            <a:chExt cx="4248472" cy="6555804"/>
          </a:xfrm>
        </p:grpSpPr>
        <p:sp>
          <p:nvSpPr>
            <p:cNvPr id="13" name="Analysis &amp; Elaboration"/>
            <p:cNvSpPr/>
            <p:nvPr/>
          </p:nvSpPr>
          <p:spPr bwMode="auto">
            <a:xfrm>
              <a:off x="309712" y="1420416"/>
              <a:ext cx="4248472" cy="7200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Analysis &amp; Elaboration</a:t>
              </a:r>
              <a:endParaRPr kumimoji="0" lang="en-CA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Technology Mapping"/>
            <p:cNvSpPr/>
            <p:nvPr/>
          </p:nvSpPr>
          <p:spPr bwMode="auto">
            <a:xfrm>
              <a:off x="309712" y="2879347"/>
              <a:ext cx="4248472" cy="72008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Technology Mapping</a:t>
              </a:r>
              <a:endParaRPr kumimoji="0" lang="en-CA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1" name="Packing"/>
            <p:cNvSpPr/>
            <p:nvPr/>
          </p:nvSpPr>
          <p:spPr bwMode="auto">
            <a:xfrm>
              <a:off x="309712" y="4338278"/>
              <a:ext cx="4248472" cy="7200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Packing</a:t>
              </a:r>
              <a:endParaRPr kumimoji="0" lang="en-CA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2" name="Placement"/>
            <p:cNvSpPr/>
            <p:nvPr/>
          </p:nvSpPr>
          <p:spPr bwMode="auto">
            <a:xfrm>
              <a:off x="309712" y="5797209"/>
              <a:ext cx="4248472" cy="72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Placement</a:t>
              </a:r>
              <a:endParaRPr kumimoji="0" lang="en-CA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4" name="Routing"/>
            <p:cNvSpPr/>
            <p:nvPr/>
          </p:nvSpPr>
          <p:spPr bwMode="auto">
            <a:xfrm>
              <a:off x="309712" y="7256140"/>
              <a:ext cx="4248472" cy="7200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Routing</a:t>
              </a:r>
              <a:endParaRPr kumimoji="0" lang="en-CA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33" name="Straight Arrow Connector 32"/>
            <p:cNvCxnSpPr>
              <a:stCxn id="13" idx="2"/>
              <a:endCxn id="20" idx="0"/>
            </p:cNvCxnSpPr>
            <p:nvPr/>
          </p:nvCxnSpPr>
          <p:spPr bwMode="auto">
            <a:xfrm>
              <a:off x="2433948" y="2140496"/>
              <a:ext cx="0" cy="73885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20" idx="2"/>
              <a:endCxn id="21" idx="0"/>
            </p:cNvCxnSpPr>
            <p:nvPr/>
          </p:nvCxnSpPr>
          <p:spPr bwMode="auto">
            <a:xfrm>
              <a:off x="2433948" y="3599427"/>
              <a:ext cx="0" cy="73885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21" idx="2"/>
              <a:endCxn id="22" idx="0"/>
            </p:cNvCxnSpPr>
            <p:nvPr/>
          </p:nvCxnSpPr>
          <p:spPr bwMode="auto">
            <a:xfrm>
              <a:off x="2433948" y="5058358"/>
              <a:ext cx="0" cy="73885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/>
            <p:cNvCxnSpPr>
              <a:stCxn id="22" idx="2"/>
              <a:endCxn id="24" idx="0"/>
            </p:cNvCxnSpPr>
            <p:nvPr/>
          </p:nvCxnSpPr>
          <p:spPr bwMode="auto">
            <a:xfrm>
              <a:off x="2433948" y="6517289"/>
              <a:ext cx="0" cy="73885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8" name="Analysis Elab. Highlight"/>
          <p:cNvSpPr/>
          <p:nvPr/>
        </p:nvSpPr>
        <p:spPr bwMode="auto">
          <a:xfrm>
            <a:off x="176002" y="1204392"/>
            <a:ext cx="4842024" cy="7041976"/>
          </a:xfrm>
          <a:custGeom>
            <a:avLst/>
            <a:gdLst>
              <a:gd name="connsiteX0" fmla="*/ 200101 w 4842024"/>
              <a:gd name="connsiteY0" fmla="*/ 102617 h 7041976"/>
              <a:gd name="connsiteX1" fmla="*/ 133710 w 4842024"/>
              <a:gd name="connsiteY1" fmla="*/ 169008 h 7041976"/>
              <a:gd name="connsiteX2" fmla="*/ 133710 w 4842024"/>
              <a:gd name="connsiteY2" fmla="*/ 999392 h 7041976"/>
              <a:gd name="connsiteX3" fmla="*/ 200101 w 4842024"/>
              <a:gd name="connsiteY3" fmla="*/ 1065783 h 7041976"/>
              <a:gd name="connsiteX4" fmla="*/ 4603823 w 4842024"/>
              <a:gd name="connsiteY4" fmla="*/ 1065783 h 7041976"/>
              <a:gd name="connsiteX5" fmla="*/ 4670214 w 4842024"/>
              <a:gd name="connsiteY5" fmla="*/ 999392 h 7041976"/>
              <a:gd name="connsiteX6" fmla="*/ 4670214 w 4842024"/>
              <a:gd name="connsiteY6" fmla="*/ 169008 h 7041976"/>
              <a:gd name="connsiteX7" fmla="*/ 4603823 w 4842024"/>
              <a:gd name="connsiteY7" fmla="*/ 102617 h 7041976"/>
              <a:gd name="connsiteX8" fmla="*/ 94323 w 4842024"/>
              <a:gd name="connsiteY8" fmla="*/ 0 h 7041976"/>
              <a:gd name="connsiteX9" fmla="*/ 4747701 w 4842024"/>
              <a:gd name="connsiteY9" fmla="*/ 0 h 7041976"/>
              <a:gd name="connsiteX10" fmla="*/ 4842024 w 4842024"/>
              <a:gd name="connsiteY10" fmla="*/ 94323 h 7041976"/>
              <a:gd name="connsiteX11" fmla="*/ 4842024 w 4842024"/>
              <a:gd name="connsiteY11" fmla="*/ 6947653 h 7041976"/>
              <a:gd name="connsiteX12" fmla="*/ 4747701 w 4842024"/>
              <a:gd name="connsiteY12" fmla="*/ 7041976 h 7041976"/>
              <a:gd name="connsiteX13" fmla="*/ 94323 w 4842024"/>
              <a:gd name="connsiteY13" fmla="*/ 7041976 h 7041976"/>
              <a:gd name="connsiteX14" fmla="*/ 0 w 4842024"/>
              <a:gd name="connsiteY14" fmla="*/ 6947653 h 7041976"/>
              <a:gd name="connsiteX15" fmla="*/ 0 w 4842024"/>
              <a:gd name="connsiteY15" fmla="*/ 94323 h 7041976"/>
              <a:gd name="connsiteX16" fmla="*/ 94323 w 4842024"/>
              <a:gd name="connsiteY16" fmla="*/ 0 h 704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2024" h="7041976">
                <a:moveTo>
                  <a:pt x="200101" y="102617"/>
                </a:moveTo>
                <a:cubicBezTo>
                  <a:pt x="163434" y="102617"/>
                  <a:pt x="133710" y="132341"/>
                  <a:pt x="133710" y="169008"/>
                </a:cubicBezTo>
                <a:lnTo>
                  <a:pt x="133710" y="999392"/>
                </a:lnTo>
                <a:cubicBezTo>
                  <a:pt x="133710" y="1036059"/>
                  <a:pt x="163434" y="1065783"/>
                  <a:pt x="200101" y="1065783"/>
                </a:cubicBezTo>
                <a:lnTo>
                  <a:pt x="4603823" y="1065783"/>
                </a:lnTo>
                <a:cubicBezTo>
                  <a:pt x="4640490" y="1065783"/>
                  <a:pt x="4670214" y="1036059"/>
                  <a:pt x="4670214" y="999392"/>
                </a:cubicBezTo>
                <a:lnTo>
                  <a:pt x="4670214" y="169008"/>
                </a:lnTo>
                <a:cubicBezTo>
                  <a:pt x="4670214" y="132341"/>
                  <a:pt x="4640490" y="102617"/>
                  <a:pt x="4603823" y="102617"/>
                </a:cubicBezTo>
                <a:close/>
                <a:moveTo>
                  <a:pt x="94323" y="0"/>
                </a:moveTo>
                <a:lnTo>
                  <a:pt x="4747701" y="0"/>
                </a:lnTo>
                <a:cubicBezTo>
                  <a:pt x="4799794" y="0"/>
                  <a:pt x="4842024" y="42230"/>
                  <a:pt x="4842024" y="94323"/>
                </a:cubicBezTo>
                <a:lnTo>
                  <a:pt x="4842024" y="6947653"/>
                </a:lnTo>
                <a:cubicBezTo>
                  <a:pt x="4842024" y="6999746"/>
                  <a:pt x="4799794" y="7041976"/>
                  <a:pt x="4747701" y="7041976"/>
                </a:cubicBezTo>
                <a:lnTo>
                  <a:pt x="94323" y="7041976"/>
                </a:lnTo>
                <a:cubicBezTo>
                  <a:pt x="42230" y="7041976"/>
                  <a:pt x="0" y="6999746"/>
                  <a:pt x="0" y="6947653"/>
                </a:cubicBezTo>
                <a:lnTo>
                  <a:pt x="0" y="94323"/>
                </a:lnTo>
                <a:cubicBezTo>
                  <a:pt x="0" y="42230"/>
                  <a:pt x="42230" y="0"/>
                  <a:pt x="94323" y="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6" name="Rounded Rectangle 75" hidden="1"/>
          <p:cNvSpPr/>
          <p:nvPr/>
        </p:nvSpPr>
        <p:spPr bwMode="auto">
          <a:xfrm>
            <a:off x="8167688" y="1614286"/>
            <a:ext cx="4842024" cy="7041976"/>
          </a:xfrm>
          <a:prstGeom prst="roundRect">
            <a:avLst>
              <a:gd name="adj" fmla="val 1948"/>
            </a:avLst>
          </a:prstGeom>
          <a:solidFill>
            <a:schemeClr val="tx1">
              <a:alpha val="3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7" name="Rounded Rectangle 76" hidden="1"/>
          <p:cNvSpPr/>
          <p:nvPr/>
        </p:nvSpPr>
        <p:spPr bwMode="auto">
          <a:xfrm>
            <a:off x="8324679" y="1753256"/>
            <a:ext cx="4536504" cy="963166"/>
          </a:xfrm>
          <a:prstGeom prst="roundRect">
            <a:avLst>
              <a:gd name="adj" fmla="val 6893"/>
            </a:avLst>
          </a:prstGeom>
          <a:solidFill>
            <a:schemeClr val="tx1">
              <a:alpha val="3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1" name="Tech. Map Highlight"/>
          <p:cNvSpPr/>
          <p:nvPr/>
        </p:nvSpPr>
        <p:spPr bwMode="auto">
          <a:xfrm>
            <a:off x="176002" y="1204392"/>
            <a:ext cx="4842024" cy="7041976"/>
          </a:xfrm>
          <a:custGeom>
            <a:avLst/>
            <a:gdLst>
              <a:gd name="connsiteX0" fmla="*/ 200101 w 4842024"/>
              <a:gd name="connsiteY0" fmla="*/ 1557114 h 7041976"/>
              <a:gd name="connsiteX1" fmla="*/ 133710 w 4842024"/>
              <a:gd name="connsiteY1" fmla="*/ 1623505 h 7041976"/>
              <a:gd name="connsiteX2" fmla="*/ 133710 w 4842024"/>
              <a:gd name="connsiteY2" fmla="*/ 2453889 h 7041976"/>
              <a:gd name="connsiteX3" fmla="*/ 200101 w 4842024"/>
              <a:gd name="connsiteY3" fmla="*/ 2520280 h 7041976"/>
              <a:gd name="connsiteX4" fmla="*/ 4603823 w 4842024"/>
              <a:gd name="connsiteY4" fmla="*/ 2520280 h 7041976"/>
              <a:gd name="connsiteX5" fmla="*/ 4670214 w 4842024"/>
              <a:gd name="connsiteY5" fmla="*/ 2453889 h 7041976"/>
              <a:gd name="connsiteX6" fmla="*/ 4670214 w 4842024"/>
              <a:gd name="connsiteY6" fmla="*/ 1623505 h 7041976"/>
              <a:gd name="connsiteX7" fmla="*/ 4603823 w 4842024"/>
              <a:gd name="connsiteY7" fmla="*/ 1557114 h 7041976"/>
              <a:gd name="connsiteX8" fmla="*/ 94323 w 4842024"/>
              <a:gd name="connsiteY8" fmla="*/ 0 h 7041976"/>
              <a:gd name="connsiteX9" fmla="*/ 4747701 w 4842024"/>
              <a:gd name="connsiteY9" fmla="*/ 0 h 7041976"/>
              <a:gd name="connsiteX10" fmla="*/ 4842024 w 4842024"/>
              <a:gd name="connsiteY10" fmla="*/ 94323 h 7041976"/>
              <a:gd name="connsiteX11" fmla="*/ 4842024 w 4842024"/>
              <a:gd name="connsiteY11" fmla="*/ 6947653 h 7041976"/>
              <a:gd name="connsiteX12" fmla="*/ 4747701 w 4842024"/>
              <a:gd name="connsiteY12" fmla="*/ 7041976 h 7041976"/>
              <a:gd name="connsiteX13" fmla="*/ 94323 w 4842024"/>
              <a:gd name="connsiteY13" fmla="*/ 7041976 h 7041976"/>
              <a:gd name="connsiteX14" fmla="*/ 0 w 4842024"/>
              <a:gd name="connsiteY14" fmla="*/ 6947653 h 7041976"/>
              <a:gd name="connsiteX15" fmla="*/ 0 w 4842024"/>
              <a:gd name="connsiteY15" fmla="*/ 94323 h 7041976"/>
              <a:gd name="connsiteX16" fmla="*/ 94323 w 4842024"/>
              <a:gd name="connsiteY16" fmla="*/ 0 h 704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2024" h="7041976">
                <a:moveTo>
                  <a:pt x="200101" y="1557114"/>
                </a:moveTo>
                <a:cubicBezTo>
                  <a:pt x="163434" y="1557114"/>
                  <a:pt x="133710" y="1586838"/>
                  <a:pt x="133710" y="1623505"/>
                </a:cubicBezTo>
                <a:lnTo>
                  <a:pt x="133710" y="2453889"/>
                </a:lnTo>
                <a:cubicBezTo>
                  <a:pt x="133710" y="2490556"/>
                  <a:pt x="163434" y="2520280"/>
                  <a:pt x="200101" y="2520280"/>
                </a:cubicBezTo>
                <a:lnTo>
                  <a:pt x="4603823" y="2520280"/>
                </a:lnTo>
                <a:cubicBezTo>
                  <a:pt x="4640490" y="2520280"/>
                  <a:pt x="4670214" y="2490556"/>
                  <a:pt x="4670214" y="2453889"/>
                </a:cubicBezTo>
                <a:lnTo>
                  <a:pt x="4670214" y="1623505"/>
                </a:lnTo>
                <a:cubicBezTo>
                  <a:pt x="4670214" y="1586838"/>
                  <a:pt x="4640490" y="1557114"/>
                  <a:pt x="4603823" y="1557114"/>
                </a:cubicBezTo>
                <a:close/>
                <a:moveTo>
                  <a:pt x="94323" y="0"/>
                </a:moveTo>
                <a:lnTo>
                  <a:pt x="4747701" y="0"/>
                </a:lnTo>
                <a:cubicBezTo>
                  <a:pt x="4799794" y="0"/>
                  <a:pt x="4842024" y="42230"/>
                  <a:pt x="4842024" y="94323"/>
                </a:cubicBezTo>
                <a:lnTo>
                  <a:pt x="4842024" y="6947653"/>
                </a:lnTo>
                <a:cubicBezTo>
                  <a:pt x="4842024" y="6999746"/>
                  <a:pt x="4799794" y="7041976"/>
                  <a:pt x="4747701" y="7041976"/>
                </a:cubicBezTo>
                <a:lnTo>
                  <a:pt x="94323" y="7041976"/>
                </a:lnTo>
                <a:cubicBezTo>
                  <a:pt x="42230" y="7041976"/>
                  <a:pt x="0" y="6999746"/>
                  <a:pt x="0" y="6947653"/>
                </a:cubicBezTo>
                <a:lnTo>
                  <a:pt x="0" y="94323"/>
                </a:lnTo>
                <a:cubicBezTo>
                  <a:pt x="0" y="42230"/>
                  <a:pt x="42230" y="0"/>
                  <a:pt x="94323" y="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4" name="Pack Place Route Highlight"/>
          <p:cNvSpPr/>
          <p:nvPr/>
        </p:nvSpPr>
        <p:spPr bwMode="auto">
          <a:xfrm>
            <a:off x="190810" y="1204392"/>
            <a:ext cx="4842024" cy="7041976"/>
          </a:xfrm>
          <a:custGeom>
            <a:avLst/>
            <a:gdLst>
              <a:gd name="connsiteX0" fmla="*/ 235449 w 4842024"/>
              <a:gd name="connsiteY0" fmla="*/ 2938376 h 7041976"/>
              <a:gd name="connsiteX1" fmla="*/ 133710 w 4842024"/>
              <a:gd name="connsiteY1" fmla="*/ 3040115 h 7041976"/>
              <a:gd name="connsiteX2" fmla="*/ 133710 w 4842024"/>
              <a:gd name="connsiteY2" fmla="*/ 6869085 h 7041976"/>
              <a:gd name="connsiteX3" fmla="*/ 235449 w 4842024"/>
              <a:gd name="connsiteY3" fmla="*/ 6970824 h 7041976"/>
              <a:gd name="connsiteX4" fmla="*/ 4568475 w 4842024"/>
              <a:gd name="connsiteY4" fmla="*/ 6970824 h 7041976"/>
              <a:gd name="connsiteX5" fmla="*/ 4670214 w 4842024"/>
              <a:gd name="connsiteY5" fmla="*/ 6869085 h 7041976"/>
              <a:gd name="connsiteX6" fmla="*/ 4670214 w 4842024"/>
              <a:gd name="connsiteY6" fmla="*/ 3040115 h 7041976"/>
              <a:gd name="connsiteX7" fmla="*/ 4568475 w 4842024"/>
              <a:gd name="connsiteY7" fmla="*/ 2938376 h 7041976"/>
              <a:gd name="connsiteX8" fmla="*/ 94323 w 4842024"/>
              <a:gd name="connsiteY8" fmla="*/ 0 h 7041976"/>
              <a:gd name="connsiteX9" fmla="*/ 4747701 w 4842024"/>
              <a:gd name="connsiteY9" fmla="*/ 0 h 7041976"/>
              <a:gd name="connsiteX10" fmla="*/ 4842024 w 4842024"/>
              <a:gd name="connsiteY10" fmla="*/ 94323 h 7041976"/>
              <a:gd name="connsiteX11" fmla="*/ 4842024 w 4842024"/>
              <a:gd name="connsiteY11" fmla="*/ 6947653 h 7041976"/>
              <a:gd name="connsiteX12" fmla="*/ 4747701 w 4842024"/>
              <a:gd name="connsiteY12" fmla="*/ 7041976 h 7041976"/>
              <a:gd name="connsiteX13" fmla="*/ 94323 w 4842024"/>
              <a:gd name="connsiteY13" fmla="*/ 7041976 h 7041976"/>
              <a:gd name="connsiteX14" fmla="*/ 0 w 4842024"/>
              <a:gd name="connsiteY14" fmla="*/ 6947653 h 7041976"/>
              <a:gd name="connsiteX15" fmla="*/ 0 w 4842024"/>
              <a:gd name="connsiteY15" fmla="*/ 94323 h 7041976"/>
              <a:gd name="connsiteX16" fmla="*/ 94323 w 4842024"/>
              <a:gd name="connsiteY16" fmla="*/ 0 h 704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2024" h="7041976">
                <a:moveTo>
                  <a:pt x="235449" y="2938376"/>
                </a:moveTo>
                <a:cubicBezTo>
                  <a:pt x="179260" y="2938376"/>
                  <a:pt x="133710" y="2983926"/>
                  <a:pt x="133710" y="3040115"/>
                </a:cubicBezTo>
                <a:lnTo>
                  <a:pt x="133710" y="6869085"/>
                </a:lnTo>
                <a:cubicBezTo>
                  <a:pt x="133710" y="6925274"/>
                  <a:pt x="179260" y="6970824"/>
                  <a:pt x="235449" y="6970824"/>
                </a:cubicBezTo>
                <a:lnTo>
                  <a:pt x="4568475" y="6970824"/>
                </a:lnTo>
                <a:cubicBezTo>
                  <a:pt x="4624664" y="6970824"/>
                  <a:pt x="4670214" y="6925274"/>
                  <a:pt x="4670214" y="6869085"/>
                </a:cubicBezTo>
                <a:lnTo>
                  <a:pt x="4670214" y="3040115"/>
                </a:lnTo>
                <a:cubicBezTo>
                  <a:pt x="4670214" y="2983926"/>
                  <a:pt x="4624664" y="2938376"/>
                  <a:pt x="4568475" y="2938376"/>
                </a:cubicBezTo>
                <a:close/>
                <a:moveTo>
                  <a:pt x="94323" y="0"/>
                </a:moveTo>
                <a:lnTo>
                  <a:pt x="4747701" y="0"/>
                </a:lnTo>
                <a:cubicBezTo>
                  <a:pt x="4799794" y="0"/>
                  <a:pt x="4842024" y="42230"/>
                  <a:pt x="4842024" y="94323"/>
                </a:cubicBezTo>
                <a:lnTo>
                  <a:pt x="4842024" y="6947653"/>
                </a:lnTo>
                <a:cubicBezTo>
                  <a:pt x="4842024" y="6999746"/>
                  <a:pt x="4799794" y="7041976"/>
                  <a:pt x="4747701" y="7041976"/>
                </a:cubicBezTo>
                <a:lnTo>
                  <a:pt x="94323" y="7041976"/>
                </a:lnTo>
                <a:cubicBezTo>
                  <a:pt x="42230" y="7041976"/>
                  <a:pt x="0" y="6999746"/>
                  <a:pt x="0" y="6947653"/>
                </a:cubicBezTo>
                <a:lnTo>
                  <a:pt x="0" y="94323"/>
                </a:lnTo>
                <a:cubicBezTo>
                  <a:pt x="0" y="42230"/>
                  <a:pt x="42230" y="0"/>
                  <a:pt x="94323" y="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grpSp>
        <p:nvGrpSpPr>
          <p:cNvPr id="70" name="Elab. Tool"/>
          <p:cNvGrpSpPr/>
          <p:nvPr/>
        </p:nvGrpSpPr>
        <p:grpSpPr>
          <a:xfrm>
            <a:off x="5134248" y="1204392"/>
            <a:ext cx="2305904" cy="1152128"/>
            <a:chOff x="5134248" y="1204392"/>
            <a:chExt cx="2305904" cy="1152128"/>
          </a:xfrm>
        </p:grpSpPr>
        <p:sp>
          <p:nvSpPr>
            <p:cNvPr id="69" name="Right Bracket 68"/>
            <p:cNvSpPr/>
            <p:nvPr/>
          </p:nvSpPr>
          <p:spPr bwMode="auto">
            <a:xfrm>
              <a:off x="5134248" y="1204392"/>
              <a:ext cx="216024" cy="1152128"/>
            </a:xfrm>
            <a:prstGeom prst="rightBracket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6" name="28nm"/>
            <p:cNvSpPr txBox="1"/>
            <p:nvPr/>
          </p:nvSpPr>
          <p:spPr>
            <a:xfrm>
              <a:off x="5451686" y="1518846"/>
              <a:ext cx="1988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 smtClean="0">
                  <a:latin typeface="+mn-lt"/>
                </a:rPr>
                <a:t>Quartus</a:t>
              </a:r>
              <a:r>
                <a:rPr lang="en-CA" sz="2400" dirty="0" smtClean="0">
                  <a:latin typeface="+mn-lt"/>
                </a:rPr>
                <a:t> II</a:t>
              </a:r>
              <a:endParaRPr lang="en-CA" sz="2400" dirty="0">
                <a:latin typeface="+mn-lt"/>
              </a:endParaRPr>
            </a:p>
          </p:txBody>
        </p:sp>
      </p:grpSp>
      <p:grpSp>
        <p:nvGrpSpPr>
          <p:cNvPr id="88" name="Tech. Map Tool"/>
          <p:cNvGrpSpPr/>
          <p:nvPr/>
        </p:nvGrpSpPr>
        <p:grpSpPr>
          <a:xfrm>
            <a:off x="5146493" y="2663323"/>
            <a:ext cx="2305904" cy="1152128"/>
            <a:chOff x="5134248" y="1204392"/>
            <a:chExt cx="2305904" cy="1152128"/>
          </a:xfrm>
        </p:grpSpPr>
        <p:sp>
          <p:nvSpPr>
            <p:cNvPr id="89" name="Right Bracket 88"/>
            <p:cNvSpPr/>
            <p:nvPr/>
          </p:nvSpPr>
          <p:spPr bwMode="auto">
            <a:xfrm>
              <a:off x="5134248" y="1204392"/>
              <a:ext cx="216024" cy="1152128"/>
            </a:xfrm>
            <a:prstGeom prst="rightBracket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0" name="28nm"/>
            <p:cNvSpPr txBox="1"/>
            <p:nvPr/>
          </p:nvSpPr>
          <p:spPr>
            <a:xfrm>
              <a:off x="5451686" y="1518846"/>
              <a:ext cx="1988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 smtClean="0">
                  <a:latin typeface="+mn-lt"/>
                </a:rPr>
                <a:t>Quartus</a:t>
              </a:r>
              <a:r>
                <a:rPr lang="en-CA" sz="2400" dirty="0" smtClean="0">
                  <a:latin typeface="+mn-lt"/>
                </a:rPr>
                <a:t> II</a:t>
              </a:r>
              <a:endParaRPr lang="en-CA" sz="2400" dirty="0">
                <a:latin typeface="+mn-lt"/>
              </a:endParaRPr>
            </a:p>
          </p:txBody>
        </p:sp>
      </p:grpSp>
      <p:grpSp>
        <p:nvGrpSpPr>
          <p:cNvPr id="91" name="PnR Tool"/>
          <p:cNvGrpSpPr/>
          <p:nvPr/>
        </p:nvGrpSpPr>
        <p:grpSpPr>
          <a:xfrm>
            <a:off x="5134247" y="4122254"/>
            <a:ext cx="1738789" cy="4124114"/>
            <a:chOff x="5134247" y="1204392"/>
            <a:chExt cx="1738789" cy="4124114"/>
          </a:xfrm>
        </p:grpSpPr>
        <p:sp>
          <p:nvSpPr>
            <p:cNvPr id="92" name="Right Bracket 91"/>
            <p:cNvSpPr/>
            <p:nvPr/>
          </p:nvSpPr>
          <p:spPr bwMode="auto">
            <a:xfrm>
              <a:off x="5134247" y="1204392"/>
              <a:ext cx="228269" cy="4124114"/>
            </a:xfrm>
            <a:prstGeom prst="rightBracket">
              <a:avLst/>
            </a:prstGeom>
            <a:noFill/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3" name="28nm"/>
            <p:cNvSpPr txBox="1"/>
            <p:nvPr/>
          </p:nvSpPr>
          <p:spPr>
            <a:xfrm>
              <a:off x="5451686" y="2977777"/>
              <a:ext cx="1421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 smtClean="0">
                  <a:latin typeface="+mn-lt"/>
                </a:rPr>
                <a:t>VPR</a:t>
              </a:r>
              <a:endParaRPr lang="en-CA" sz="2400" dirty="0">
                <a:latin typeface="+mn-lt"/>
              </a:endParaRPr>
            </a:p>
          </p:txBody>
        </p:sp>
      </p:grpSp>
      <p:cxnSp>
        <p:nvCxnSpPr>
          <p:cNvPr id="87" name="Straight Arrow Connector 86"/>
          <p:cNvCxnSpPr/>
          <p:nvPr/>
        </p:nvCxnSpPr>
        <p:spPr bwMode="auto">
          <a:xfrm>
            <a:off x="2577964" y="3955210"/>
            <a:ext cx="4874433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44699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81" grpId="0" animBg="1"/>
      <p:bldP spid="81" grpId="1" animBg="1"/>
      <p:bldP spid="8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22659</TotalTime>
  <Pages>0</Pages>
  <Words>898</Words>
  <Characters>0</Characters>
  <Application>Microsoft Office PowerPoint</Application>
  <PresentationFormat>Custom</PresentationFormat>
  <Lines>0</Lines>
  <Paragraphs>354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MS PGothic</vt:lpstr>
      <vt:lpstr>MS PGothic</vt:lpstr>
      <vt:lpstr>Arial</vt:lpstr>
      <vt:lpstr>Consolas</vt:lpstr>
      <vt:lpstr>Georgia</vt:lpstr>
      <vt:lpstr>Gill Sans</vt:lpstr>
      <vt:lpstr>Helvetica Neue</vt:lpstr>
      <vt:lpstr>HelveticaNeueLT Std</vt:lpstr>
      <vt:lpstr>HelveticaNeueLT Std Bold</vt:lpstr>
      <vt:lpstr>ヒラギノ明朝 ProN W3</vt:lpstr>
      <vt:lpstr>ヒラギノ角ゴ ProN W3</vt:lpstr>
      <vt:lpstr>ヒラギノ角ゴ ProN W6</vt:lpstr>
      <vt:lpstr>Slide Master White</vt:lpstr>
      <vt:lpstr>Titan:  Large and Complex Benchmarks in Academic CAD</vt:lpstr>
      <vt:lpstr>Outline</vt:lpstr>
      <vt:lpstr>Motivation</vt:lpstr>
      <vt:lpstr>Evaluating FPGA Architectures and CAD</vt:lpstr>
      <vt:lpstr>State of FPGA Benchmarks</vt:lpstr>
      <vt:lpstr>Why Don’t We Have Better Benchmarks?</vt:lpstr>
      <vt:lpstr>Options?</vt:lpstr>
      <vt:lpstr>Hybrid CAD Flow &amp; Benchmarks</vt:lpstr>
      <vt:lpstr>Building a Hybrid CAD Flow</vt:lpstr>
      <vt:lpstr>Titan Flow Capabilities &amp; Limitations</vt:lpstr>
      <vt:lpstr>Titan 23 Benchmarks</vt:lpstr>
      <vt:lpstr>Benchmark Details</vt:lpstr>
      <vt:lpstr>VPR and Quartus II Comparison</vt:lpstr>
      <vt:lpstr>VPR and Quartus II Flows</vt:lpstr>
      <vt:lpstr>Titan Compatible Architecture</vt:lpstr>
      <vt:lpstr>Stratix IV Architecture Capture</vt:lpstr>
      <vt:lpstr>Architecture Details</vt:lpstr>
      <vt:lpstr>Benchmark Completion</vt:lpstr>
      <vt:lpstr>Tool Performance vs. Benchmark Size</vt:lpstr>
      <vt:lpstr>Tool Memory vs. Benchmark Size</vt:lpstr>
      <vt:lpstr>VPR Memory Breakdown</vt:lpstr>
      <vt:lpstr>Normalized Performance</vt:lpstr>
      <vt:lpstr>Performance Breakdown</vt:lpstr>
      <vt:lpstr>Normalized Quality of Results</vt:lpstr>
      <vt:lpstr>Impact of Clustering</vt:lpstr>
      <vt:lpstr>Stratix IV &amp; Academic LUT/FF Flexibility</vt:lpstr>
      <vt:lpstr>Conclusion and Future Work</vt:lpstr>
      <vt:lpstr>Conclusion</vt:lpstr>
      <vt:lpstr>VPR: Areas for Improvement</vt:lpstr>
      <vt:lpstr>Future Work</vt:lpstr>
      <vt:lpstr>Thanks!</vt:lpstr>
      <vt:lpstr>Detailed CAD Flow</vt:lpstr>
      <vt:lpstr>Titan 23 Benchmarks</vt:lpstr>
      <vt:lpstr>VPR Performance Relative to Quartus</vt:lpstr>
      <vt:lpstr>VPR QoR Relative to Quartus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Kevin</dc:creator>
  <cp:keywords/>
  <dc:description/>
  <cp:lastModifiedBy>Kevin Murray</cp:lastModifiedBy>
  <cp:revision>403</cp:revision>
  <cp:lastPrinted>2010-08-27T18:31:11Z</cp:lastPrinted>
  <dcterms:created xsi:type="dcterms:W3CDTF">2010-09-10T18:01:03Z</dcterms:created>
  <dcterms:modified xsi:type="dcterms:W3CDTF">2013-10-17T13:39:06Z</dcterms:modified>
  <cp:category/>
</cp:coreProperties>
</file>