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8"/>
  </p:notesMasterIdLst>
  <p:handoutMasterIdLst>
    <p:handoutMasterId r:id="rId39"/>
  </p:handoutMasterIdLst>
  <p:sldIdLst>
    <p:sldId id="256" r:id="rId2"/>
    <p:sldId id="267" r:id="rId3"/>
    <p:sldId id="274" r:id="rId4"/>
    <p:sldId id="275" r:id="rId5"/>
    <p:sldId id="273" r:id="rId6"/>
    <p:sldId id="276" r:id="rId7"/>
    <p:sldId id="277" r:id="rId8"/>
    <p:sldId id="278" r:id="rId9"/>
    <p:sldId id="268" r:id="rId10"/>
    <p:sldId id="279" r:id="rId11"/>
    <p:sldId id="272" r:id="rId12"/>
    <p:sldId id="280" r:id="rId13"/>
    <p:sldId id="289" r:id="rId14"/>
    <p:sldId id="269" r:id="rId15"/>
    <p:sldId id="290" r:id="rId16"/>
    <p:sldId id="270" r:id="rId17"/>
    <p:sldId id="271" r:id="rId18"/>
    <p:sldId id="281" r:id="rId19"/>
    <p:sldId id="287" r:id="rId20"/>
    <p:sldId id="264" r:id="rId21"/>
    <p:sldId id="282" r:id="rId22"/>
    <p:sldId id="283" r:id="rId23"/>
    <p:sldId id="265" r:id="rId24"/>
    <p:sldId id="285" r:id="rId25"/>
    <p:sldId id="291" r:id="rId26"/>
    <p:sldId id="292" r:id="rId27"/>
    <p:sldId id="293" r:id="rId28"/>
    <p:sldId id="298" r:id="rId29"/>
    <p:sldId id="294" r:id="rId30"/>
    <p:sldId id="295" r:id="rId31"/>
    <p:sldId id="296" r:id="rId32"/>
    <p:sldId id="284" r:id="rId33"/>
    <p:sldId id="288" r:id="rId34"/>
    <p:sldId id="261" r:id="rId35"/>
    <p:sldId id="28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76091" autoAdjust="0"/>
  </p:normalViewPr>
  <p:slideViewPr>
    <p:cSldViewPr snapToGrid="0" snapToObjects="1">
      <p:cViewPr>
        <p:scale>
          <a:sx n="75" d="100"/>
          <a:sy n="75" d="100"/>
        </p:scale>
        <p:origin x="-11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D45-E8EC-A447-8AB6-A7AE78837F68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50A8-B0A6-D446-9891-46A78F205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0779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39D80-70DD-0449-8A58-39272261DD1D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61784-4E96-6C42-8CCC-926CFF1C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486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Term still seems</a:t>
            </a:r>
            <a:r>
              <a:rPr lang="en-US" baseline="0" dirty="0" smtClean="0"/>
              <a:t> to be flung around quite a bit in the business and IT world</a:t>
            </a:r>
          </a:p>
          <a:p>
            <a:pPr>
              <a:buFontTx/>
              <a:buChar char="-"/>
            </a:pPr>
            <a:r>
              <a:rPr lang="en-US" baseline="0" dirty="0" smtClean="0"/>
              <a:t> means different things to different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</a:t>
            </a:r>
            <a:r>
              <a:rPr lang="en-US" baseline="0" dirty="0" smtClean="0"/>
              <a:t> FPGA Resources </a:t>
            </a:r>
            <a:r>
              <a:rPr lang="en-US" dirty="0" smtClean="0"/>
              <a:t>are layer 2 network devices – accessible</a:t>
            </a:r>
            <a:r>
              <a:rPr lang="en-US" baseline="0" dirty="0" smtClean="0"/>
              <a:t> from users </a:t>
            </a:r>
            <a:r>
              <a:rPr lang="en-US" baseline="0" dirty="0" err="1" smtClean="0"/>
              <a:t>VMs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On Demand self service – the notion that end users can unilaterally</a:t>
            </a:r>
            <a:r>
              <a:rPr lang="en-US" baseline="0" dirty="0" smtClean="0"/>
              <a:t> provision resources on demand, without human interaction with the provider</a:t>
            </a:r>
          </a:p>
          <a:p>
            <a:r>
              <a:rPr lang="en-US" baseline="0" dirty="0" smtClean="0"/>
              <a:t>- Rapid elasticity – computing or other resources can be rapidly deployed or released, automatically or otherwise. Essentially “scalability”. To the end user, the amount of resources available for provisioning appears infinite. </a:t>
            </a:r>
          </a:p>
          <a:p>
            <a:r>
              <a:rPr lang="en-US" baseline="0" dirty="0" smtClean="0"/>
              <a:t>- Resource pooling – provider resources are abstracted into pools, to enable serving multiple users/tenants.</a:t>
            </a:r>
          </a:p>
          <a:p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err="1" smtClean="0"/>
              <a:t>OpenStack</a:t>
            </a:r>
            <a:r>
              <a:rPr lang="en-US" baseline="0" dirty="0" smtClean="0"/>
              <a:t> – open source framework that has the above characteristics</a:t>
            </a:r>
          </a:p>
          <a:p>
            <a:pPr>
              <a:buFontTx/>
              <a:buChar char="-"/>
            </a:pPr>
            <a:r>
              <a:rPr lang="en-US" baseline="0" dirty="0" smtClean="0"/>
              <a:t> Enables infrastructure as a service – end user available resources are virtual machines whose base pool resources are CPUs and RAM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also has other resources – object storage, volume storage, VM image management,</a:t>
            </a:r>
          </a:p>
          <a:p>
            <a:pPr>
              <a:buFontTx/>
              <a:buChar char="-"/>
            </a:pPr>
            <a:r>
              <a:rPr lang="en-US" baseline="0" dirty="0" smtClean="0"/>
              <a:t> Question – can we include </a:t>
            </a:r>
            <a:r>
              <a:rPr lang="en-US" baseline="0" dirty="0" err="1" smtClean="0"/>
              <a:t>FPGAs</a:t>
            </a:r>
            <a:r>
              <a:rPr lang="en-US" baseline="0" dirty="0" smtClean="0"/>
              <a:t> as pooled resources? And modify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to support and manage them like </a:t>
            </a:r>
            <a:r>
              <a:rPr lang="en-US" baseline="0" dirty="0" err="1" smtClean="0"/>
              <a:t>VMs</a:t>
            </a:r>
            <a:r>
              <a:rPr lang="en-US" baseline="0" dirty="0" smtClean="0"/>
              <a:t>?  </a:t>
            </a:r>
          </a:p>
          <a:p>
            <a:r>
              <a:rPr lang="en-US" baseline="0" dirty="0" smtClean="0"/>
              <a:t>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</a:t>
            </a:r>
            <a:r>
              <a:rPr lang="en-US" baseline="0" dirty="0" smtClean="0"/>
              <a:t> transition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keep things ridiculously simple …</a:t>
            </a:r>
          </a:p>
          <a:p>
            <a:r>
              <a:rPr lang="en-US" dirty="0" smtClean="0"/>
              <a:t>User: Give me VM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: Scheduler, find me available resource</a:t>
            </a:r>
          </a:p>
          <a:p>
            <a:r>
              <a:rPr lang="en-US" dirty="0" smtClean="0"/>
              <a:t>Scheduler: (Query DB) Here is agent with resource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: Agent, boot VM with these parameters</a:t>
            </a:r>
          </a:p>
          <a:p>
            <a:r>
              <a:rPr lang="en-US" dirty="0" smtClean="0"/>
              <a:t>Agent: (Agent boots via </a:t>
            </a:r>
            <a:r>
              <a:rPr lang="en-US" dirty="0" err="1" smtClean="0"/>
              <a:t>hypervisor</a:t>
            </a:r>
            <a:r>
              <a:rPr lang="en-US" dirty="0" smtClean="0"/>
              <a:t>) OK, done.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: User, here is VM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</a:t>
            </a:r>
            <a:r>
              <a:rPr lang="en-US" dirty="0" err="1" smtClean="0"/>
              <a:t>OpenStack</a:t>
            </a:r>
            <a:r>
              <a:rPr lang="en-US" dirty="0" smtClean="0"/>
              <a:t> boot/manage </a:t>
            </a:r>
            <a:r>
              <a:rPr lang="en-US" dirty="0" err="1" smtClean="0"/>
              <a:t>VMs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Agent process runs on physical</a:t>
            </a:r>
            <a:r>
              <a:rPr lang="en-US" baseline="0" dirty="0" smtClean="0"/>
              <a:t> machine beside </a:t>
            </a:r>
            <a:r>
              <a:rPr lang="en-US" baseline="0" dirty="0" err="1" smtClean="0"/>
              <a:t>hypervisor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User requests VM (resource) from controller, controller finds available resources in pool, contacts appropriate Agent</a:t>
            </a:r>
          </a:p>
          <a:p>
            <a:pPr>
              <a:buFontTx/>
              <a:buChar char="-"/>
            </a:pPr>
            <a:r>
              <a:rPr lang="en-US" baseline="0" dirty="0" smtClean="0"/>
              <a:t> Agent interprets command, instructs </a:t>
            </a:r>
            <a:r>
              <a:rPr lang="en-US" baseline="0" dirty="0" err="1" smtClean="0"/>
              <a:t>hypervisor</a:t>
            </a:r>
            <a:r>
              <a:rPr lang="en-US" baseline="0" dirty="0" smtClean="0"/>
              <a:t> to boot VM with user provided OS image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returns handle to user (usually a network address)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a virtual machine as a cloud resource to an FPGA</a:t>
            </a:r>
          </a:p>
          <a:p>
            <a:pPr>
              <a:buFontTx/>
              <a:buChar char="-"/>
            </a:pPr>
            <a:r>
              <a:rPr lang="en-US" baseline="0" dirty="0" smtClean="0"/>
              <a:t> There is no such thing as an FPGA </a:t>
            </a:r>
            <a:r>
              <a:rPr lang="en-US" baseline="0" dirty="0" err="1" smtClean="0"/>
              <a:t>hypervisor</a:t>
            </a:r>
            <a:r>
              <a:rPr lang="en-US" baseline="0" dirty="0" smtClean="0"/>
              <a:t>, therefore only one user can use one FPGA at a time</a:t>
            </a:r>
          </a:p>
          <a:p>
            <a:pPr>
              <a:buFontTx/>
              <a:buChar char="-"/>
            </a:pPr>
            <a:r>
              <a:rPr lang="en-US" baseline="0" dirty="0" smtClean="0"/>
              <a:t> There is no agent software that supports offering </a:t>
            </a:r>
            <a:r>
              <a:rPr lang="en-US" baseline="0" dirty="0" err="1" smtClean="0"/>
              <a:t>FPGAs</a:t>
            </a:r>
            <a:r>
              <a:rPr lang="en-US" baseline="0" dirty="0" smtClean="0"/>
              <a:t> as resources to the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controller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Now we can think about how to enable </a:t>
            </a:r>
            <a:r>
              <a:rPr lang="en-US" baseline="0" dirty="0" err="1" smtClean="0"/>
              <a:t>FPGAs</a:t>
            </a:r>
            <a:r>
              <a:rPr lang="en-US" baseline="0" dirty="0" smtClean="0"/>
              <a:t> as an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controlled resource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We need an agent, of some sort, that talks to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controller – and we need think about what resources agent will control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A whole FPGA? This is not good for scalability -  a lot of useful hardware accelerators don’t need a whole chip anyway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Pieces of an FPGA? This is closer to a VM like abstraction – how? Dynamic partial reconfiguration! </a:t>
            </a:r>
            <a:r>
              <a:rPr lang="en-US" baseline="0" dirty="0" err="1" smtClean="0"/>
              <a:t>Hypervisor</a:t>
            </a:r>
            <a:r>
              <a:rPr lang="en-US" baseline="0" dirty="0" smtClean="0"/>
              <a:t> = Agent + Static Logic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Also important – How will the FPGA resource communicate with users other resources? 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May not be in same physical machine as VM – only option is over the network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We say bootable</a:t>
            </a:r>
            <a:r>
              <a:rPr lang="en-US" baseline="0" dirty="0" smtClean="0"/>
              <a:t> in analogy to Virtual Machines – also the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command used to get a VM or a VFR is “$nova boot”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784-4E96-6C42-8CCC-926CFF1C5F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01622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776864" cy="5509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9" y="5373216"/>
            <a:ext cx="7776863" cy="432048"/>
          </a:xfrm>
        </p:spPr>
        <p:txBody>
          <a:bodyPr/>
          <a:lstStyle>
            <a:lvl1pPr algn="ctr"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3568" y="4365104"/>
            <a:ext cx="777686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High-Performance Reconfigurable</a:t>
            </a:r>
            <a:r>
              <a:rPr lang="en-US" sz="2200" baseline="0" dirty="0" smtClean="0">
                <a:solidFill>
                  <a:schemeClr val="bg1">
                    <a:lumMod val="50000"/>
                  </a:schemeClr>
                </a:solidFill>
              </a:rPr>
              <a:t> Computing Group</a:t>
            </a:r>
          </a:p>
          <a:p>
            <a:r>
              <a:rPr lang="de-DE" sz="2200" baseline="0" dirty="0" smtClean="0">
                <a:solidFill>
                  <a:schemeClr val="bg1">
                    <a:lumMod val="50000"/>
                  </a:schemeClr>
                </a:solidFill>
              </a:rPr>
              <a:t>University of Toronto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76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887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087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035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08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00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388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48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3888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38884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5" y="1535113"/>
            <a:ext cx="3888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5" y="2174875"/>
            <a:ext cx="38884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4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1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39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273050"/>
            <a:ext cx="2808313" cy="1162050"/>
          </a:xfrm>
        </p:spPr>
        <p:txBody>
          <a:bodyPr anchor="b"/>
          <a:lstStyle>
            <a:lvl1pPr algn="l">
              <a:defRPr sz="2000" b="1">
                <a:latin typeface="Franklin Gothic Medium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73050"/>
            <a:ext cx="49685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5" y="1435100"/>
            <a:ext cx="28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06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Franklin Gothic Medium" pitchFamily="34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731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792088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619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3212975"/>
            <a:ext cx="323528" cy="1224137"/>
          </a:xfrm>
          <a:prstGeom prst="rect">
            <a:avLst/>
          </a:prstGeom>
        </p:spPr>
        <p:txBody>
          <a:bodyPr vert="wordArtVert" lIns="91440" tIns="45720" rIns="91440" bIns="45720" rtlCol="0" anchor="ctr" anchorCtr="1"/>
          <a:lstStyle>
            <a:lvl1pPr algn="r">
              <a:defRPr sz="1700" b="0" spc="-7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E6AE51-1651-6B4A-98BF-8B9EDB62D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1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008" y="396306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Virtualized FPGA accelerators in Cloud Computing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2008" y="2462881"/>
            <a:ext cx="7772400" cy="1500187"/>
          </a:xfrm>
        </p:spPr>
        <p:txBody>
          <a:bodyPr/>
          <a:lstStyle/>
          <a:p>
            <a:r>
              <a:rPr lang="en-US" dirty="0" smtClean="0"/>
              <a:t>Stuart Byma and Paul </a:t>
            </a:r>
            <a:r>
              <a:rPr lang="en-US" dirty="0" smtClean="0"/>
              <a:t>Chow</a:t>
            </a:r>
          </a:p>
          <a:p>
            <a:r>
              <a:rPr lang="en-US" dirty="0" smtClean="0"/>
              <a:t>University of Toronto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0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FPGAs</a:t>
            </a:r>
            <a:r>
              <a:rPr lang="en-US" dirty="0" smtClean="0"/>
              <a:t> as </a:t>
            </a:r>
            <a:r>
              <a:rPr lang="en-US" dirty="0" err="1" smtClean="0"/>
              <a:t>OpenStack</a:t>
            </a:r>
            <a:r>
              <a:rPr lang="en-US" dirty="0" smtClean="0"/>
              <a:t> 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FPGA</a:t>
            </a:r>
          </a:p>
          <a:p>
            <a:pPr lvl="1"/>
            <a:r>
              <a:rPr lang="en-US" dirty="0" err="1" smtClean="0"/>
              <a:t>Hypervisor</a:t>
            </a:r>
            <a:r>
              <a:rPr lang="en-US" dirty="0" smtClean="0"/>
              <a:t>? Non existent</a:t>
            </a:r>
            <a:endParaRPr lang="en-US" dirty="0" smtClean="0"/>
          </a:p>
          <a:p>
            <a:pPr lvl="1"/>
            <a:r>
              <a:rPr lang="en-US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FPGA =</a:t>
            </a:r>
            <a:r>
              <a:rPr lang="en-US" dirty="0" smtClean="0"/>
              <a:t> One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Agent? Non existent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25893" y="4313522"/>
            <a:ext cx="259079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3918" y="3372135"/>
            <a:ext cx="2586880" cy="511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Hypervisor</a:t>
            </a:r>
            <a:r>
              <a:rPr lang="en-US" sz="2400" dirty="0" smtClean="0">
                <a:solidFill>
                  <a:srgbClr val="000000"/>
                </a:solidFill>
              </a:rPr>
              <a:t> ??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3846" y="2784760"/>
            <a:ext cx="13746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 ??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8004" y="1470560"/>
            <a:ext cx="1588072" cy="131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FPGA ??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FPGAs as OpenStack Cloud Resources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way to make </a:t>
            </a:r>
            <a:r>
              <a:rPr lang="en-US" dirty="0" err="1" smtClean="0"/>
              <a:t>FPGAs</a:t>
            </a:r>
            <a:r>
              <a:rPr lang="en-US" dirty="0" smtClean="0"/>
              <a:t> analogous to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So they can be managed directly by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1486" y="3212975"/>
            <a:ext cx="2704484" cy="1922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FPGA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486" y="5425389"/>
            <a:ext cx="10889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Content Placeholder 12"/>
          <p:cNvSpPr txBox="1">
            <a:spLocks/>
          </p:cNvSpPr>
          <p:nvPr/>
        </p:nvSpPr>
        <p:spPr>
          <a:xfrm>
            <a:off x="4197373" y="2851006"/>
            <a:ext cx="4551091" cy="308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We need an agent</a:t>
            </a:r>
          </a:p>
          <a:p>
            <a:pPr marL="34290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To manage the FPGA</a:t>
            </a:r>
          </a:p>
          <a:p>
            <a:pPr marL="34290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 FPGA resources that the user can “boot”</a:t>
            </a:r>
          </a:p>
          <a:p>
            <a:pPr marL="34290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With network connectivity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FPGA is still single user - wasteful</a:t>
            </a:r>
          </a:p>
          <a:p>
            <a:r>
              <a:rPr lang="en-US" dirty="0" smtClean="0"/>
              <a:t>Relatively slow to configure</a:t>
            </a:r>
          </a:p>
          <a:p>
            <a:r>
              <a:rPr lang="en-US" dirty="0" smtClean="0"/>
              <a:t>Security vulnerabilities</a:t>
            </a:r>
          </a:p>
          <a:p>
            <a:pPr lvl="1"/>
            <a:r>
              <a:rPr lang="en-US" dirty="0" smtClean="0"/>
              <a:t>Direct access to network</a:t>
            </a:r>
          </a:p>
          <a:p>
            <a:pPr lvl="1"/>
            <a:r>
              <a:rPr lang="en-US" dirty="0" smtClean="0"/>
              <a:t>User could do nasty things!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429" y="3306834"/>
            <a:ext cx="323528" cy="1224137"/>
          </a:xfrm>
        </p:spPr>
        <p:txBody>
          <a:bodyPr/>
          <a:lstStyle/>
          <a:p>
            <a:fld id="{70E6AE51-1651-6B4A-98BF-8B9EDB62DE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9789" y="2608424"/>
            <a:ext cx="2704484" cy="1922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FPGA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4273" y="4019796"/>
            <a:ext cx="10889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4648200"/>
            <a:ext cx="3793402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Reconfigurable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3888432" cy="5087590"/>
          </a:xfrm>
        </p:spPr>
        <p:txBody>
          <a:bodyPr>
            <a:normAutofit/>
          </a:bodyPr>
          <a:lstStyle/>
          <a:p>
            <a:r>
              <a:rPr lang="en-US" dirty="0" smtClean="0"/>
              <a:t>Fix? Use PR!</a:t>
            </a:r>
          </a:p>
          <a:p>
            <a:r>
              <a:rPr lang="en-US" b="1" dirty="0" smtClean="0"/>
              <a:t>V</a:t>
            </a:r>
            <a:r>
              <a:rPr lang="en-US" dirty="0" smtClean="0"/>
              <a:t>irtualized </a:t>
            </a:r>
            <a:r>
              <a:rPr lang="en-US" b="1" dirty="0" smtClean="0"/>
              <a:t>F</a:t>
            </a:r>
            <a:r>
              <a:rPr lang="en-US" dirty="0" smtClean="0"/>
              <a:t>PGA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esources</a:t>
            </a:r>
            <a:endParaRPr lang="en-US" dirty="0" smtClean="0"/>
          </a:p>
          <a:p>
            <a:r>
              <a:rPr lang="en-US" dirty="0" smtClean="0"/>
              <a:t>Multi-tenant</a:t>
            </a:r>
          </a:p>
          <a:p>
            <a:r>
              <a:rPr lang="en-US" dirty="0" smtClean="0"/>
              <a:t>Static logic contains chip level IO, memory controllers, etc.</a:t>
            </a:r>
          </a:p>
          <a:p>
            <a:pPr lvl="1"/>
            <a:r>
              <a:rPr lang="en-US" dirty="0" smtClean="0"/>
              <a:t>Allows us to police VFR interfaces (security)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9789" y="2608424"/>
            <a:ext cx="2704484" cy="1922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FPGA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9596" y="3294224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3789" y="3294224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6489" y="32942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24273" y="4019796"/>
            <a:ext cx="10889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4648200"/>
            <a:ext cx="3793402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539552" y="5042191"/>
            <a:ext cx="7920880" cy="1174543"/>
          </a:xfrm>
        </p:spPr>
        <p:txBody>
          <a:bodyPr>
            <a:normAutofit/>
          </a:bodyPr>
          <a:lstStyle/>
          <a:p>
            <a:r>
              <a:rPr lang="en-US" dirty="0" smtClean="0"/>
              <a:t>Now we can “boot” a network connected FPGA accelerator on demand, in seconds!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748465" y="3054767"/>
            <a:ext cx="323528" cy="1224137"/>
          </a:xfrm>
          <a:prstGeom prst="rect">
            <a:avLst/>
          </a:prstGeom>
        </p:spPr>
        <p:txBody>
          <a:bodyPr vert="wordArtVert" lIns="91440" tIns="45720" rIns="91440" bIns="45720" rtlCol="0" anchor="ctr" anchorCtr="1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-7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855" y="2497345"/>
            <a:ext cx="259079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855" y="1811546"/>
            <a:ext cx="1648230" cy="511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Hypervisor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13085" y="1811546"/>
            <a:ext cx="942570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855" y="211346"/>
            <a:ext cx="666746" cy="152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6339" y="211346"/>
            <a:ext cx="666746" cy="152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4128" y="83054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99522" y="400174"/>
            <a:ext cx="2704484" cy="1922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dirty="0" err="1" smtClean="0">
                <a:solidFill>
                  <a:srgbClr val="000000"/>
                </a:solidFill>
              </a:rPr>
              <a:t>FPGA(s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9329" y="1085974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23522" y="1085974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6222" y="108597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244537" y="2497345"/>
            <a:ext cx="395946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44537" y="1811546"/>
            <a:ext cx="10889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3" name="Shape 42"/>
          <p:cNvCxnSpPr>
            <a:stCxn id="42" idx="0"/>
            <a:endCxn id="36" idx="1"/>
          </p:cNvCxnSpPr>
          <p:nvPr/>
        </p:nvCxnSpPr>
        <p:spPr>
          <a:xfrm rot="5400000" flipH="1" flipV="1">
            <a:off x="4919210" y="1231234"/>
            <a:ext cx="450098" cy="710526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51735" y="3356325"/>
            <a:ext cx="2277607" cy="1685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OpenStack</a:t>
            </a:r>
            <a:r>
              <a:rPr lang="en-US" sz="2400" dirty="0" smtClean="0">
                <a:solidFill>
                  <a:srgbClr val="000000"/>
                </a:solidFill>
              </a:rPr>
              <a:t> Controller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973190" y="3637439"/>
            <a:ext cx="1440160" cy="1123638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DB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4"/>
            <a:endCxn id="24" idx="1"/>
          </p:cNvCxnSpPr>
          <p:nvPr/>
        </p:nvCxnSpPr>
        <p:spPr>
          <a:xfrm>
            <a:off x="2413350" y="4199258"/>
            <a:ext cx="83838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6133392" y="3760204"/>
            <a:ext cx="1223588" cy="87810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  <a:endCxn id="24" idx="3"/>
          </p:cNvCxnSpPr>
          <p:nvPr/>
        </p:nvCxnSpPr>
        <p:spPr>
          <a:xfrm rot="10800000">
            <a:off x="5529343" y="4199258"/>
            <a:ext cx="60784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endCxn id="16" idx="3"/>
          </p:cNvCxnSpPr>
          <p:nvPr/>
        </p:nvCxnSpPr>
        <p:spPr>
          <a:xfrm rot="16200000" flipV="1">
            <a:off x="2823999" y="2498791"/>
            <a:ext cx="1289191" cy="42587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2" idx="1"/>
          </p:cNvCxnSpPr>
          <p:nvPr/>
        </p:nvCxnSpPr>
        <p:spPr>
          <a:xfrm>
            <a:off x="3681531" y="2067134"/>
            <a:ext cx="5630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8" idx="0"/>
          </p:cNvCxnSpPr>
          <p:nvPr/>
        </p:nvCxnSpPr>
        <p:spPr>
          <a:xfrm>
            <a:off x="7355960" y="4199258"/>
            <a:ext cx="8480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OpenStack</a:t>
            </a:r>
            <a:r>
              <a:rPr lang="en-US" dirty="0" smtClean="0"/>
              <a:t> know how to communicate with our agent?</a:t>
            </a:r>
          </a:p>
          <a:p>
            <a:pPr lvl="1"/>
            <a:r>
              <a:rPr lang="en-US" dirty="0" smtClean="0"/>
              <a:t>We also define a Driver:  an object that implements </a:t>
            </a:r>
            <a:r>
              <a:rPr lang="en-US" dirty="0" err="1" smtClean="0"/>
              <a:t>OpenStack</a:t>
            </a:r>
            <a:r>
              <a:rPr lang="en-US" dirty="0" smtClean="0"/>
              <a:t> boot, release, and general resource management API calls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552" y="3934347"/>
            <a:ext cx="3301586" cy="2188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OpenStack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Controller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5248" y="4770783"/>
            <a:ext cx="10889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  <a:endCxn id="7" idx="3"/>
          </p:cNvCxnSpPr>
          <p:nvPr/>
        </p:nvCxnSpPr>
        <p:spPr>
          <a:xfrm rot="10800000" flipV="1">
            <a:off x="3841138" y="5026371"/>
            <a:ext cx="2804110" cy="22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2354246" y="4606241"/>
            <a:ext cx="1486891" cy="844846"/>
          </a:xfrm>
          <a:prstGeom prst="frame">
            <a:avLst>
              <a:gd name="adj1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4724400"/>
            <a:ext cx="148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354245" y="4606241"/>
            <a:ext cx="1486891" cy="8448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Driver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– Consider: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massive video web service (</a:t>
            </a:r>
            <a:r>
              <a:rPr lang="en-US" dirty="0" err="1" smtClean="0"/>
              <a:t>yootube.com</a:t>
            </a:r>
            <a:r>
              <a:rPr lang="en-US" dirty="0" smtClean="0"/>
              <a:t>?)</a:t>
            </a:r>
          </a:p>
          <a:p>
            <a:r>
              <a:rPr lang="en-US" dirty="0" smtClean="0"/>
              <a:t>Running on top of ten thousand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Number of </a:t>
            </a:r>
            <a:r>
              <a:rPr lang="en-US" dirty="0" err="1" smtClean="0"/>
              <a:t>VMs</a:t>
            </a:r>
            <a:r>
              <a:rPr lang="en-US" dirty="0" smtClean="0"/>
              <a:t> can scale according to current demand</a:t>
            </a:r>
          </a:p>
          <a:p>
            <a:r>
              <a:rPr lang="en-US" dirty="0" smtClean="0"/>
              <a:t>Large amount of video </a:t>
            </a:r>
            <a:r>
              <a:rPr lang="en-US" dirty="0" err="1" smtClean="0"/>
              <a:t>transcoding</a:t>
            </a:r>
            <a:r>
              <a:rPr lang="en-US" dirty="0" smtClean="0"/>
              <a:t> / compression needs to be done</a:t>
            </a:r>
          </a:p>
          <a:p>
            <a:pPr lvl="1"/>
            <a:r>
              <a:rPr lang="en-US" dirty="0" smtClean="0"/>
              <a:t>We have FPGA cloud resources now, do it in hardware</a:t>
            </a:r>
          </a:p>
          <a:p>
            <a:pPr lvl="1"/>
            <a:r>
              <a:rPr lang="en-US" dirty="0" smtClean="0"/>
              <a:t>Offload VM workload – less x86 CPUs, save power!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312965" y="5155906"/>
            <a:ext cx="7003451" cy="9702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Dynamically scalable according to demand</a:t>
            </a:r>
          </a:p>
          <a:p>
            <a:r>
              <a:rPr lang="en-US" dirty="0" smtClean="0"/>
              <a:t>Same </a:t>
            </a:r>
            <a:r>
              <a:rPr lang="en-US" dirty="0" err="1" smtClean="0"/>
              <a:t>OpenStack</a:t>
            </a:r>
            <a:r>
              <a:rPr lang="en-US" dirty="0" smtClean="0"/>
              <a:t> command to boot/release either resource!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2965" y="1659146"/>
            <a:ext cx="2280357" cy="2777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VM Resource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7250" y="1659146"/>
            <a:ext cx="2280357" cy="2777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1978" y="2335513"/>
            <a:ext cx="1541880" cy="1754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Video </a:t>
            </a:r>
            <a:r>
              <a:rPr lang="en-US" sz="2400" dirty="0" err="1" smtClean="0">
                <a:solidFill>
                  <a:srgbClr val="000000"/>
                </a:solidFill>
              </a:rPr>
              <a:t>Transcode</a:t>
            </a:r>
            <a:r>
              <a:rPr lang="en-US" sz="2400" dirty="0" smtClean="0">
                <a:solidFill>
                  <a:srgbClr val="000000"/>
                </a:solidFill>
              </a:rPr>
              <a:t>/ Compress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7235" y="2335513"/>
            <a:ext cx="1541880" cy="17549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Web 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219115" y="3212975"/>
            <a:ext cx="2812863" cy="42707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5862" y="3212975"/>
            <a:ext cx="1491373" cy="15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438400"/>
            <a:ext cx="131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Requests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444106"/>
            <a:ext cx="131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93323" y="2843643"/>
            <a:ext cx="205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4509575"/>
            <a:ext cx="473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x10 000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-1704241" y="3213769"/>
            <a:ext cx="5375032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12965" y="527047"/>
            <a:ext cx="190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Center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27047"/>
            <a:ext cx="98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Outside</a:t>
            </a:r>
          </a:p>
          <a:p>
            <a:r>
              <a:rPr lang="en-US" dirty="0" smtClean="0"/>
              <a:t>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Boot/Release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boot, </a:t>
            </a:r>
            <a:r>
              <a:rPr lang="en-US" dirty="0" err="1" smtClean="0"/>
              <a:t>OpenStack</a:t>
            </a:r>
            <a:r>
              <a:rPr lang="en-US" dirty="0" smtClean="0"/>
              <a:t> sends request, </a:t>
            </a:r>
            <a:r>
              <a:rPr lang="en-US" dirty="0" err="1" smtClean="0"/>
              <a:t>image(bitstream</a:t>
            </a:r>
            <a:r>
              <a:rPr lang="en-US" dirty="0" smtClean="0"/>
              <a:t>), networking information to </a:t>
            </a:r>
            <a:r>
              <a:rPr lang="en-US" dirty="0" smtClean="0"/>
              <a:t>agent via driver</a:t>
            </a:r>
          </a:p>
          <a:p>
            <a:r>
              <a:rPr lang="en-US" dirty="0" smtClean="0"/>
              <a:t>Agent configures </a:t>
            </a:r>
            <a:r>
              <a:rPr lang="en-US" dirty="0" err="1" smtClean="0"/>
              <a:t>bitstream</a:t>
            </a:r>
            <a:r>
              <a:rPr lang="en-US" dirty="0" smtClean="0"/>
              <a:t> into available region, programs MAC address</a:t>
            </a:r>
          </a:p>
          <a:p>
            <a:pPr lvl="1"/>
            <a:r>
              <a:rPr lang="en-US" dirty="0" smtClean="0"/>
              <a:t>VFR is then network connected device belonging to the user</a:t>
            </a:r>
          </a:p>
          <a:p>
            <a:r>
              <a:rPr lang="en-US" dirty="0" smtClean="0"/>
              <a:t>On release, agent configures black box – removes user IP, conserves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Bitstream</a:t>
            </a:r>
            <a:r>
              <a:rPr lang="en-US" dirty="0" smtClean="0"/>
              <a:t> as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Virtual Machine has an operating system image</a:t>
            </a:r>
          </a:p>
          <a:p>
            <a:r>
              <a:rPr lang="en-US" dirty="0" smtClean="0"/>
              <a:t>A VFR has a partial </a:t>
            </a:r>
            <a:r>
              <a:rPr lang="en-US" dirty="0" err="1" smtClean="0"/>
              <a:t>bitstream</a:t>
            </a:r>
            <a:r>
              <a:rPr lang="en-US" dirty="0" smtClean="0"/>
              <a:t> as an image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OpenStack</a:t>
            </a:r>
            <a:r>
              <a:rPr lang="en-US" dirty="0" smtClean="0"/>
              <a:t> infrastructure, users can upload their own images</a:t>
            </a:r>
          </a:p>
          <a:p>
            <a:r>
              <a:rPr lang="en-US" dirty="0" smtClean="0"/>
              <a:t>Result – user designed custom hardware accelerators!</a:t>
            </a:r>
          </a:p>
          <a:p>
            <a:pPr lvl="1"/>
            <a:r>
              <a:rPr lang="en-US" dirty="0" smtClean="0"/>
              <a:t>Template HDL file provided, compiles with already placed and routed static logic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this “Cloud Computing”?</a:t>
            </a:r>
            <a:endParaRPr lang="en-US" dirty="0"/>
          </a:p>
        </p:txBody>
      </p:sp>
      <p:pic>
        <p:nvPicPr>
          <p:cNvPr id="10" name="Content Placeholder 9" descr="atmosphere-cloud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8229" y="1412876"/>
            <a:ext cx="6278560" cy="37761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73465" y="2428145"/>
            <a:ext cx="105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"/>
                <a:cs typeface="Arial"/>
              </a:rPr>
              <a:t>?</a:t>
            </a:r>
            <a:endParaRPr lang="en-US" sz="9600" dirty="0"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334000"/>
            <a:ext cx="7920880" cy="1015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everyone seems to be on the same page with this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6500" y="1172731"/>
            <a:ext cx="4961793" cy="502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          FPGA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hape 7"/>
          <p:cNvCxnSpPr>
            <a:stCxn id="34" idx="3"/>
            <a:endCxn id="18" idx="1"/>
          </p:cNvCxnSpPr>
          <p:nvPr/>
        </p:nvCxnSpPr>
        <p:spPr>
          <a:xfrm>
            <a:off x="2947865" y="2645031"/>
            <a:ext cx="3135510" cy="381358"/>
          </a:xfrm>
          <a:prstGeom prst="bent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46829" y="2722131"/>
            <a:ext cx="1978270" cy="15120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1140" y="2871505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6829" y="4386574"/>
            <a:ext cx="1978270" cy="16093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1140" y="4662355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1131317" y="4078114"/>
            <a:ext cx="2667000" cy="5722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Input Arbiter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9917" y="1273886"/>
            <a:ext cx="185977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Soft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Processor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7" name="Picture 16" descr="d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2" y="1553323"/>
            <a:ext cx="1663757" cy="11180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5400000">
            <a:off x="4738497" y="3924947"/>
            <a:ext cx="2689756" cy="8926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Output Queues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366304" y="2045869"/>
            <a:ext cx="225453" cy="242686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9670" y="2074274"/>
            <a:ext cx="124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0" y="3906888"/>
            <a:ext cx="2178691" cy="75546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Stream Interface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750944" y="3381277"/>
            <a:ext cx="131019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50944" y="5136386"/>
            <a:ext cx="131019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975540" y="3381277"/>
            <a:ext cx="66151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975540" y="5136386"/>
            <a:ext cx="66151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529695" y="3856440"/>
            <a:ext cx="2138879" cy="75546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75374" y="1172731"/>
            <a:ext cx="1752600" cy="14520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(Host PC)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>
            <a:stCxn id="15" idx="3"/>
          </p:cNvCxnSpPr>
          <p:nvPr/>
        </p:nvCxnSpPr>
        <p:spPr>
          <a:xfrm>
            <a:off x="6529695" y="1731086"/>
            <a:ext cx="445679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62966" y="228600"/>
            <a:ext cx="1600200" cy="8631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JTAG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355696" y="2074273"/>
            <a:ext cx="218242" cy="3240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30"/>
          <p:cNvCxnSpPr>
            <a:stCxn id="27" idx="0"/>
            <a:endCxn id="29" idx="3"/>
          </p:cNvCxnSpPr>
          <p:nvPr/>
        </p:nvCxnSpPr>
        <p:spPr>
          <a:xfrm rot="16200000" flipV="1">
            <a:off x="7051144" y="372201"/>
            <a:ext cx="512553" cy="1088508"/>
          </a:xfrm>
          <a:prstGeom prst="bentConnector2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29" idx="1"/>
            <a:endCxn id="7" idx="0"/>
          </p:cNvCxnSpPr>
          <p:nvPr/>
        </p:nvCxnSpPr>
        <p:spPr>
          <a:xfrm rot="10800000" flipV="1">
            <a:off x="4277398" y="660177"/>
            <a:ext cx="885569" cy="512553"/>
          </a:xfrm>
          <a:prstGeom prst="bent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00" y="266140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81769" y="2418557"/>
            <a:ext cx="966096" cy="4529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MACs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14" idx="1"/>
          </p:cNvCxnSpPr>
          <p:nvPr/>
        </p:nvCxnSpPr>
        <p:spPr>
          <a:xfrm rot="5400000">
            <a:off x="2385200" y="2951122"/>
            <a:ext cx="159235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3698775" y="2025388"/>
            <a:ext cx="218242" cy="68154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1412774" y="1924337"/>
            <a:ext cx="3257143" cy="263949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6875" y="55157"/>
            <a:ext cx="28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 System-Level Architecture</a:t>
            </a:r>
            <a:endParaRPr lang="en-US" sz="2400" dirty="0"/>
          </a:p>
        </p:txBody>
      </p:sp>
      <p:sp>
        <p:nvSpPr>
          <p:cNvPr id="38" name="Frame 37"/>
          <p:cNvSpPr/>
          <p:nvPr/>
        </p:nvSpPr>
        <p:spPr>
          <a:xfrm>
            <a:off x="1703569" y="2188286"/>
            <a:ext cx="1543260" cy="3807679"/>
          </a:xfrm>
          <a:prstGeom prst="frame">
            <a:avLst>
              <a:gd name="adj1" fmla="val 41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Forwarding and Interface Policing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arbiter uses a CAM to match incoming packet </a:t>
            </a:r>
            <a:r>
              <a:rPr lang="en-US" dirty="0" err="1" smtClean="0"/>
              <a:t>dst</a:t>
            </a:r>
            <a:r>
              <a:rPr lang="en-US" dirty="0" smtClean="0"/>
              <a:t> field to correct VFR – no match? Drop</a:t>
            </a:r>
          </a:p>
          <a:p>
            <a:pPr lvl="1"/>
            <a:r>
              <a:rPr lang="en-US" dirty="0" smtClean="0"/>
              <a:t>CAM programmable by soft proc, which receives MAC from agent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2378" y="3212975"/>
            <a:ext cx="3456413" cy="2913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 Input Arbiter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9149560">
            <a:off x="4474887" y="4614614"/>
            <a:ext cx="953823" cy="1103862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3567120" y="4442460"/>
            <a:ext cx="866169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68630" y="4932423"/>
            <a:ext cx="3059652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352800"/>
            <a:ext cx="1113504" cy="8864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CAM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hape 14"/>
          <p:cNvCxnSpPr>
            <a:stCxn id="10" idx="3"/>
            <a:endCxn id="8" idx="3"/>
          </p:cNvCxnSpPr>
          <p:nvPr/>
        </p:nvCxnSpPr>
        <p:spPr>
          <a:xfrm>
            <a:off x="4542504" y="3796016"/>
            <a:ext cx="228754" cy="7970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953000" y="4495800"/>
            <a:ext cx="3059652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53000" y="5392133"/>
            <a:ext cx="3059652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41831" y="4067780"/>
            <a:ext cx="174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VFR_0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41831" y="5851843"/>
            <a:ext cx="174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VFR_n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5406837" y="49555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79712" y="3569542"/>
            <a:ext cx="966096" cy="4529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MACs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  <a:endCxn id="10" idx="1"/>
          </p:cNvCxnSpPr>
          <p:nvPr/>
        </p:nvCxnSpPr>
        <p:spPr>
          <a:xfrm>
            <a:off x="2945808" y="3796016"/>
            <a:ext cx="483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539552" y="3682779"/>
            <a:ext cx="1440160" cy="226474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9552" y="3796016"/>
            <a:ext cx="124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62088" y="4688810"/>
            <a:ext cx="210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Pkt</a:t>
            </a:r>
            <a:r>
              <a:rPr lang="en-US" dirty="0" smtClean="0"/>
              <a:t> In Stream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6500" y="1172731"/>
            <a:ext cx="4961793" cy="502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          FPGA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hape 7"/>
          <p:cNvCxnSpPr>
            <a:stCxn id="34" idx="3"/>
            <a:endCxn id="18" idx="1"/>
          </p:cNvCxnSpPr>
          <p:nvPr/>
        </p:nvCxnSpPr>
        <p:spPr>
          <a:xfrm>
            <a:off x="2947865" y="2645031"/>
            <a:ext cx="3135510" cy="362953"/>
          </a:xfrm>
          <a:prstGeom prst="bent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46829" y="2722131"/>
            <a:ext cx="1978270" cy="15120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1140" y="2871505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6829" y="4386574"/>
            <a:ext cx="1978270" cy="16093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1140" y="4662355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1131317" y="4078114"/>
            <a:ext cx="2667000" cy="5722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Input Arbiter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9917" y="1273886"/>
            <a:ext cx="185977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Soft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Processor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7" name="Picture 16" descr="d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2" y="1553323"/>
            <a:ext cx="1663757" cy="11180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5400000">
            <a:off x="4738497" y="3906542"/>
            <a:ext cx="2689756" cy="8926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Output Queues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366304" y="2045869"/>
            <a:ext cx="225453" cy="242686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9670" y="2074274"/>
            <a:ext cx="124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0" y="3906888"/>
            <a:ext cx="2178691" cy="75546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Stream Interface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750944" y="3381277"/>
            <a:ext cx="131019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50944" y="5136386"/>
            <a:ext cx="131019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975540" y="3381277"/>
            <a:ext cx="66151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975540" y="5136386"/>
            <a:ext cx="661516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529695" y="3856440"/>
            <a:ext cx="2138879" cy="75546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75374" y="1172731"/>
            <a:ext cx="1752600" cy="14520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(Host PC)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>
            <a:stCxn id="15" idx="3"/>
          </p:cNvCxnSpPr>
          <p:nvPr/>
        </p:nvCxnSpPr>
        <p:spPr>
          <a:xfrm>
            <a:off x="6529695" y="1731086"/>
            <a:ext cx="445679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62966" y="228600"/>
            <a:ext cx="1600200" cy="8631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JTAG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355696" y="2074273"/>
            <a:ext cx="218242" cy="3240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30"/>
          <p:cNvCxnSpPr>
            <a:stCxn id="27" idx="0"/>
            <a:endCxn id="29" idx="3"/>
          </p:cNvCxnSpPr>
          <p:nvPr/>
        </p:nvCxnSpPr>
        <p:spPr>
          <a:xfrm rot="16200000" flipV="1">
            <a:off x="7051144" y="372201"/>
            <a:ext cx="512553" cy="1088508"/>
          </a:xfrm>
          <a:prstGeom prst="bentConnector2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29" idx="1"/>
            <a:endCxn id="7" idx="0"/>
          </p:cNvCxnSpPr>
          <p:nvPr/>
        </p:nvCxnSpPr>
        <p:spPr>
          <a:xfrm rot="10800000" flipV="1">
            <a:off x="4277398" y="660177"/>
            <a:ext cx="885569" cy="512553"/>
          </a:xfrm>
          <a:prstGeom prst="bent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00" y="266140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81769" y="2418557"/>
            <a:ext cx="966096" cy="4529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MACs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14" idx="1"/>
          </p:cNvCxnSpPr>
          <p:nvPr/>
        </p:nvCxnSpPr>
        <p:spPr>
          <a:xfrm rot="5400000">
            <a:off x="2385200" y="2951122"/>
            <a:ext cx="159235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3698775" y="2025388"/>
            <a:ext cx="218242" cy="68154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1412774" y="1924337"/>
            <a:ext cx="3257143" cy="263949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6875" y="55157"/>
            <a:ext cx="28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 System-Level Architecture</a:t>
            </a:r>
            <a:endParaRPr lang="en-US" sz="2400" dirty="0"/>
          </a:p>
        </p:txBody>
      </p:sp>
      <p:sp>
        <p:nvSpPr>
          <p:cNvPr id="38" name="Frame 37"/>
          <p:cNvSpPr/>
          <p:nvPr/>
        </p:nvSpPr>
        <p:spPr>
          <a:xfrm>
            <a:off x="3126657" y="2548671"/>
            <a:ext cx="2510398" cy="1888441"/>
          </a:xfrm>
          <a:prstGeom prst="frame">
            <a:avLst>
              <a:gd name="adj1" fmla="val 41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7543800" cy="396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3352800" cy="25527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VFR – User Logic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499" y="424489"/>
            <a:ext cx="2209800" cy="8473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MMap</a:t>
            </a:r>
            <a:r>
              <a:rPr lang="en-US" sz="2400" dirty="0" smtClean="0">
                <a:solidFill>
                  <a:srgbClr val="000000"/>
                </a:solidFill>
              </a:rPr>
              <a:t> Register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Delay 7"/>
          <p:cNvSpPr/>
          <p:nvPr/>
        </p:nvSpPr>
        <p:spPr>
          <a:xfrm>
            <a:off x="2221642" y="4152918"/>
            <a:ext cx="914400" cy="990600"/>
          </a:xfrm>
          <a:prstGeom prst="flowChartDela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0999" y="4683808"/>
            <a:ext cx="1840642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elay 9"/>
          <p:cNvSpPr/>
          <p:nvPr/>
        </p:nvSpPr>
        <p:spPr>
          <a:xfrm rot="10800000">
            <a:off x="1840643" y="2590800"/>
            <a:ext cx="914400" cy="990600"/>
          </a:xfrm>
          <a:prstGeom prst="flowChartDela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80998" y="2819400"/>
            <a:ext cx="1459643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866585" y="2540543"/>
            <a:ext cx="2538914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840641" y="3810794"/>
            <a:ext cx="1296196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498137" y="4153297"/>
            <a:ext cx="685006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41434" y="4496594"/>
            <a:ext cx="380208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755044" y="2819400"/>
            <a:ext cx="380205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>
            <a:off x="2755042" y="3045489"/>
            <a:ext cx="826357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35248" y="4453953"/>
            <a:ext cx="446151" cy="459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3000" y="1271880"/>
            <a:ext cx="19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Interface Enable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683940" y="1931340"/>
            <a:ext cx="131892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4194" y="1272674"/>
            <a:ext cx="19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Reset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406928"/>
            <a:ext cx="19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 Out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958852"/>
            <a:ext cx="19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 In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6875" y="55157"/>
            <a:ext cx="23296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Partial Reconfiguration Control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391400" y="2691127"/>
            <a:ext cx="1168400" cy="22425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Mem</a:t>
            </a:r>
            <a:r>
              <a:rPr lang="en-US" sz="2400" dirty="0" smtClean="0">
                <a:solidFill>
                  <a:srgbClr val="000000"/>
                </a:solidFill>
              </a:rPr>
              <a:t> Op Queues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(Bus Master)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43400" y="2406928"/>
            <a:ext cx="3200400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402495" y="2549821"/>
            <a:ext cx="282611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35248" y="2133600"/>
            <a:ext cx="4713352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570631" y="2413157"/>
            <a:ext cx="555939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29"/>
          <p:cNvSpPr/>
          <p:nvPr/>
        </p:nvSpPr>
        <p:spPr>
          <a:xfrm>
            <a:off x="6934200" y="3696097"/>
            <a:ext cx="457200" cy="229393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4686299" y="558800"/>
            <a:ext cx="3492501" cy="2794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-Down Arrow 31"/>
          <p:cNvSpPr/>
          <p:nvPr/>
        </p:nvSpPr>
        <p:spPr>
          <a:xfrm>
            <a:off x="8077200" y="328133"/>
            <a:ext cx="304800" cy="2362994"/>
          </a:xfrm>
          <a:prstGeom prst="upDown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42664" y="189468"/>
            <a:ext cx="263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 to Soft Proc, DRAM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43000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Streams frozen after current transaction finishes – no fragmented </a:t>
            </a:r>
            <a:r>
              <a:rPr lang="en-US" dirty="0" err="1" smtClean="0"/>
              <a:t>pkts</a:t>
            </a:r>
            <a:r>
              <a:rPr lang="en-US" dirty="0" smtClean="0"/>
              <a:t>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we use this for?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rate packet processing</a:t>
            </a:r>
          </a:p>
          <a:p>
            <a:pPr lvl="1"/>
            <a:r>
              <a:rPr lang="en-US" dirty="0" smtClean="0"/>
              <a:t>Custom firewalls</a:t>
            </a:r>
          </a:p>
          <a:p>
            <a:pPr lvl="1"/>
            <a:r>
              <a:rPr lang="en-US" dirty="0" smtClean="0"/>
              <a:t>Rate limiters</a:t>
            </a:r>
          </a:p>
          <a:p>
            <a:pPr lvl="1"/>
            <a:r>
              <a:rPr lang="en-US" dirty="0" smtClean="0"/>
              <a:t>Custom traffic classifiers</a:t>
            </a:r>
          </a:p>
          <a:p>
            <a:r>
              <a:rPr lang="en-US" dirty="0" smtClean="0"/>
              <a:t>Any other type of accelerator</a:t>
            </a:r>
          </a:p>
          <a:p>
            <a:pPr lvl="1"/>
            <a:r>
              <a:rPr lang="en-US" dirty="0" smtClean="0"/>
              <a:t>With data sent over Ethernet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Applications on Virtual Infrastructure</a:t>
            </a:r>
          </a:p>
          <a:p>
            <a:pPr lvl="1"/>
            <a:r>
              <a:rPr lang="en-US" dirty="0" smtClean="0"/>
              <a:t>Canada-wide experimental research network</a:t>
            </a:r>
          </a:p>
          <a:p>
            <a:r>
              <a:rPr lang="en-US" dirty="0" smtClean="0"/>
              <a:t>SAVI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err="1" smtClean="0"/>
              <a:t>OpenStack</a:t>
            </a:r>
            <a:r>
              <a:rPr lang="en-US" dirty="0" smtClean="0"/>
              <a:t> based cloud computing infrastructure</a:t>
            </a:r>
          </a:p>
          <a:p>
            <a:pPr lvl="1"/>
            <a:r>
              <a:rPr lang="en-US" dirty="0" smtClean="0"/>
              <a:t>Linux KVM based Virtual Machines</a:t>
            </a:r>
            <a:endParaRPr lang="en-US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 smtClean="0"/>
              <a:t>tenant isolation</a:t>
            </a:r>
          </a:p>
          <a:p>
            <a:pPr lvl="1"/>
            <a:r>
              <a:rPr lang="en-US" dirty="0" err="1" smtClean="0"/>
              <a:t>GPUs</a:t>
            </a:r>
            <a:r>
              <a:rPr lang="en-US" dirty="0" smtClean="0"/>
              <a:t> + </a:t>
            </a:r>
            <a:r>
              <a:rPr lang="en-US" b="1" dirty="0" smtClean="0"/>
              <a:t>Reconfigurable </a:t>
            </a:r>
            <a:r>
              <a:rPr lang="en-US" b="1" dirty="0" smtClean="0"/>
              <a:t>Hardware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SDN + network </a:t>
            </a:r>
            <a:r>
              <a:rPr lang="en-US" dirty="0" smtClean="0"/>
              <a:t>virtualization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771" y="3637439"/>
            <a:ext cx="259079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771" y="2951640"/>
            <a:ext cx="1648230" cy="511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Hypervisor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6001" y="2951640"/>
            <a:ext cx="942570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771" y="1540268"/>
            <a:ext cx="666746" cy="13351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9255" y="1540268"/>
            <a:ext cx="666746" cy="13351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044" y="19706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2438" y="1540268"/>
            <a:ext cx="2704484" cy="1922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dirty="0" err="1" smtClean="0">
                <a:solidFill>
                  <a:srgbClr val="000000"/>
                </a:solidFill>
              </a:rPr>
              <a:t>FPGA(s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2245" y="2226068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6438" y="2226068"/>
            <a:ext cx="914400" cy="10353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VFR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9138" y="2226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57453" y="3637439"/>
            <a:ext cx="395946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7453" y="2951640"/>
            <a:ext cx="1088918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9" name="Shape 18"/>
          <p:cNvCxnSpPr>
            <a:stCxn id="18" idx="0"/>
            <a:endCxn id="13" idx="1"/>
          </p:cNvCxnSpPr>
          <p:nvPr/>
        </p:nvCxnSpPr>
        <p:spPr>
          <a:xfrm rot="5400000" flipH="1" flipV="1">
            <a:off x="4832126" y="2371328"/>
            <a:ext cx="450098" cy="710526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64651" y="4496419"/>
            <a:ext cx="2277607" cy="1685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OpenStack</a:t>
            </a:r>
            <a:r>
              <a:rPr lang="en-US" sz="2400" dirty="0" smtClean="0">
                <a:solidFill>
                  <a:srgbClr val="000000"/>
                </a:solidFill>
              </a:rPr>
              <a:t> Controller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886106" y="4777533"/>
            <a:ext cx="1440160" cy="1123638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DB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4"/>
            <a:endCxn id="20" idx="1"/>
          </p:cNvCxnSpPr>
          <p:nvPr/>
        </p:nvCxnSpPr>
        <p:spPr>
          <a:xfrm>
            <a:off x="2326266" y="5339352"/>
            <a:ext cx="83838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loud 22"/>
          <p:cNvSpPr/>
          <p:nvPr/>
        </p:nvSpPr>
        <p:spPr>
          <a:xfrm>
            <a:off x="6046308" y="4900298"/>
            <a:ext cx="1223588" cy="87810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0" idx="3"/>
          </p:cNvCxnSpPr>
          <p:nvPr/>
        </p:nvCxnSpPr>
        <p:spPr>
          <a:xfrm rot="10800000">
            <a:off x="5442259" y="5339352"/>
            <a:ext cx="60784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endCxn id="9" idx="3"/>
          </p:cNvCxnSpPr>
          <p:nvPr/>
        </p:nvCxnSpPr>
        <p:spPr>
          <a:xfrm rot="16200000" flipV="1">
            <a:off x="2736915" y="3638885"/>
            <a:ext cx="1289191" cy="42587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8" idx="1"/>
          </p:cNvCxnSpPr>
          <p:nvPr/>
        </p:nvCxnSpPr>
        <p:spPr>
          <a:xfrm>
            <a:off x="3594447" y="3207228"/>
            <a:ext cx="5630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</p:cNvCxnSpPr>
          <p:nvPr/>
        </p:nvCxnSpPr>
        <p:spPr>
          <a:xfrm>
            <a:off x="7268876" y="5339352"/>
            <a:ext cx="8480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539552" y="374321"/>
            <a:ext cx="7577370" cy="87810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Network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4" idx="0"/>
          </p:cNvCxnSpPr>
          <p:nvPr/>
        </p:nvCxnSpPr>
        <p:spPr>
          <a:xfrm rot="5400000" flipH="1" flipV="1">
            <a:off x="5547911" y="1684534"/>
            <a:ext cx="108306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651650" y="1607824"/>
            <a:ext cx="1235470" cy="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0"/>
          </p:cNvCxnSpPr>
          <p:nvPr/>
        </p:nvCxnSpPr>
        <p:spPr>
          <a:xfrm rot="5400000" flipH="1" flipV="1">
            <a:off x="1700180" y="1335448"/>
            <a:ext cx="397268" cy="123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0"/>
          </p:cNvCxnSpPr>
          <p:nvPr/>
        </p:nvCxnSpPr>
        <p:spPr>
          <a:xfrm rot="5400000" flipH="1" flipV="1">
            <a:off x="676038" y="1301906"/>
            <a:ext cx="473468" cy="3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617048" y="2229827"/>
            <a:ext cx="1954800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Defined Networking,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control plane and forwarding hardware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November FPGA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9552" y="2928216"/>
            <a:ext cx="7776864" cy="772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Plane (Software)</a:t>
            </a:r>
            <a:endParaRPr lang="en-US" dirty="0"/>
          </a:p>
        </p:txBody>
      </p:sp>
      <p:pic>
        <p:nvPicPr>
          <p:cNvPr id="10" name="Picture 9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08" y="4306291"/>
            <a:ext cx="1313862" cy="874315"/>
          </a:xfrm>
          <a:prstGeom prst="rect">
            <a:avLst/>
          </a:prstGeom>
        </p:spPr>
      </p:pic>
      <p:pic>
        <p:nvPicPr>
          <p:cNvPr id="11" name="Picture 10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4895848"/>
            <a:ext cx="1313862" cy="874315"/>
          </a:xfrm>
          <a:prstGeom prst="rect">
            <a:avLst/>
          </a:prstGeom>
        </p:spPr>
      </p:pic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62" y="4021533"/>
            <a:ext cx="1313862" cy="874315"/>
          </a:xfrm>
          <a:prstGeom prst="rect">
            <a:avLst/>
          </a:prstGeom>
        </p:spPr>
      </p:pic>
      <p:pic>
        <p:nvPicPr>
          <p:cNvPr id="13" name="Picture 12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50" y="4611090"/>
            <a:ext cx="1313862" cy="87431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3" idx="0"/>
          </p:cNvCxnSpPr>
          <p:nvPr/>
        </p:nvCxnSpPr>
        <p:spPr>
          <a:xfrm rot="5400000">
            <a:off x="6548740" y="4156149"/>
            <a:ext cx="9098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 rot="16200000" flipH="1">
            <a:off x="4946383" y="3860223"/>
            <a:ext cx="320326" cy="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0"/>
          </p:cNvCxnSpPr>
          <p:nvPr/>
        </p:nvCxnSpPr>
        <p:spPr>
          <a:xfrm rot="5400000">
            <a:off x="2885759" y="4298926"/>
            <a:ext cx="11938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 rot="5400000">
            <a:off x="1396928" y="4001418"/>
            <a:ext cx="605085" cy="4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0" y="4611884"/>
            <a:ext cx="120650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23728" y="4895848"/>
            <a:ext cx="886172" cy="28475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23728" y="4306291"/>
            <a:ext cx="2486372" cy="3047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38600" y="4668242"/>
            <a:ext cx="685800" cy="381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62600" y="4306291"/>
            <a:ext cx="1117600" cy="3047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62400" y="5180607"/>
            <a:ext cx="2540000" cy="24963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93000" y="4896642"/>
            <a:ext cx="1255464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04475" y="4021533"/>
            <a:ext cx="206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307131"/>
            <a:ext cx="212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Credit: Nick </a:t>
            </a:r>
            <a:r>
              <a:rPr lang="en-US" sz="1000" dirty="0" err="1" smtClean="0"/>
              <a:t>McKeown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748464" y="2492054"/>
            <a:ext cx="323528" cy="1224137"/>
          </a:xfrm>
          <a:prstGeom prst="rect">
            <a:avLst/>
          </a:prstGeom>
        </p:spPr>
        <p:txBody>
          <a:bodyPr vert="wordArtVert" lIns="91440" tIns="45720" rIns="91440" bIns="45720" rtlCol="0" anchor="ctr" anchorCtr="1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6AE51-1651-6B4A-98BF-8B9EDB62DE88}" type="slidenum">
              <a:rPr kumimoji="0" lang="en-US" sz="1700" b="0" i="0" u="none" strike="noStrike" kern="1200" cap="none" spc="-7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700" b="0" i="0" u="none" strike="noStrike" kern="1200" cap="none" spc="-7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2492053"/>
            <a:ext cx="7776864" cy="772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OS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67000" y="1717479"/>
            <a:ext cx="1472612" cy="6547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292012" y="1717479"/>
            <a:ext cx="1472612" cy="6547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pic>
        <p:nvPicPr>
          <p:cNvPr id="11" name="Picture 10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08" y="3870128"/>
            <a:ext cx="1313862" cy="874315"/>
          </a:xfrm>
          <a:prstGeom prst="rect">
            <a:avLst/>
          </a:prstGeom>
        </p:spPr>
      </p:pic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4459685"/>
            <a:ext cx="1313862" cy="874315"/>
          </a:xfrm>
          <a:prstGeom prst="rect">
            <a:avLst/>
          </a:prstGeom>
        </p:spPr>
      </p:pic>
      <p:pic>
        <p:nvPicPr>
          <p:cNvPr id="13" name="Picture 12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62" y="3585370"/>
            <a:ext cx="1313862" cy="874315"/>
          </a:xfrm>
          <a:prstGeom prst="rect">
            <a:avLst/>
          </a:prstGeom>
        </p:spPr>
      </p:pic>
      <p:pic>
        <p:nvPicPr>
          <p:cNvPr id="14" name="Picture 13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50" y="4174927"/>
            <a:ext cx="1313862" cy="87431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4" idx="0"/>
          </p:cNvCxnSpPr>
          <p:nvPr/>
        </p:nvCxnSpPr>
        <p:spPr>
          <a:xfrm rot="5400000">
            <a:off x="6548740" y="3719986"/>
            <a:ext cx="9098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0"/>
          </p:cNvCxnSpPr>
          <p:nvPr/>
        </p:nvCxnSpPr>
        <p:spPr>
          <a:xfrm rot="16200000" flipH="1">
            <a:off x="4946383" y="3424060"/>
            <a:ext cx="320326" cy="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 rot="5400000">
            <a:off x="2885759" y="3862763"/>
            <a:ext cx="11938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0"/>
          </p:cNvCxnSpPr>
          <p:nvPr/>
        </p:nvCxnSpPr>
        <p:spPr>
          <a:xfrm rot="5400000">
            <a:off x="1396928" y="3565255"/>
            <a:ext cx="605085" cy="4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0" y="4175721"/>
            <a:ext cx="120650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3728" y="4459685"/>
            <a:ext cx="886172" cy="28475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23728" y="3870128"/>
            <a:ext cx="2486372" cy="3047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38600" y="4232079"/>
            <a:ext cx="685800" cy="381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62600" y="3870128"/>
            <a:ext cx="1117600" cy="3047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62400" y="4744444"/>
            <a:ext cx="2540000" cy="24963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93000" y="4460479"/>
            <a:ext cx="1255464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04475" y="3585370"/>
            <a:ext cx="206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45200" y="1717479"/>
            <a:ext cx="1615412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763809" y="2090827"/>
            <a:ext cx="282207" cy="28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4870968"/>
            <a:ext cx="212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Credit: Nick </a:t>
            </a:r>
            <a:r>
              <a:rPr lang="en-US" sz="1000" dirty="0" err="1" smtClean="0"/>
              <a:t>McKeown</a:t>
            </a:r>
            <a:endParaRPr lang="en-US" sz="1000" dirty="0"/>
          </a:p>
        </p:txBody>
      </p:sp>
      <p:sp>
        <p:nvSpPr>
          <p:cNvPr id="30" name="Freeform 29"/>
          <p:cNvSpPr/>
          <p:nvPr/>
        </p:nvSpPr>
        <p:spPr>
          <a:xfrm>
            <a:off x="84667" y="3716867"/>
            <a:ext cx="8720666" cy="787399"/>
          </a:xfrm>
          <a:custGeom>
            <a:avLst/>
            <a:gdLst>
              <a:gd name="connsiteX0" fmla="*/ 0 w 8720666"/>
              <a:gd name="connsiteY0" fmla="*/ 431800 h 787399"/>
              <a:gd name="connsiteX1" fmla="*/ 1676400 w 8720666"/>
              <a:gd name="connsiteY1" fmla="*/ 414866 h 787399"/>
              <a:gd name="connsiteX2" fmla="*/ 5063066 w 8720666"/>
              <a:gd name="connsiteY2" fmla="*/ 42333 h 787399"/>
              <a:gd name="connsiteX3" fmla="*/ 6959600 w 8720666"/>
              <a:gd name="connsiteY3" fmla="*/ 668866 h 787399"/>
              <a:gd name="connsiteX4" fmla="*/ 8720666 w 8720666"/>
              <a:gd name="connsiteY4" fmla="*/ 753533 h 78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666" h="787399">
                <a:moveTo>
                  <a:pt x="0" y="431800"/>
                </a:moveTo>
                <a:cubicBezTo>
                  <a:pt x="416278" y="455788"/>
                  <a:pt x="832556" y="479777"/>
                  <a:pt x="1676400" y="414866"/>
                </a:cubicBezTo>
                <a:cubicBezTo>
                  <a:pt x="2520244" y="349955"/>
                  <a:pt x="4182533" y="0"/>
                  <a:pt x="5063066" y="42333"/>
                </a:cubicBezTo>
                <a:cubicBezTo>
                  <a:pt x="5943599" y="84666"/>
                  <a:pt x="6350000" y="550333"/>
                  <a:pt x="6959600" y="668866"/>
                </a:cubicBezTo>
                <a:cubicBezTo>
                  <a:pt x="7569200" y="787399"/>
                  <a:pt x="8144933" y="770466"/>
                  <a:pt x="8720666" y="753533"/>
                </a:cubicBezTo>
              </a:path>
            </a:pathLst>
          </a:custGeom>
          <a:ln w="57150" cmpd="sng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1600" y="3849511"/>
            <a:ext cx="8652933" cy="1021645"/>
          </a:xfrm>
          <a:custGeom>
            <a:avLst/>
            <a:gdLst>
              <a:gd name="connsiteX0" fmla="*/ 0 w 8652933"/>
              <a:gd name="connsiteY0" fmla="*/ 468489 h 1021645"/>
              <a:gd name="connsiteX1" fmla="*/ 1625600 w 8652933"/>
              <a:gd name="connsiteY1" fmla="*/ 417689 h 1021645"/>
              <a:gd name="connsiteX2" fmla="*/ 3369733 w 8652933"/>
              <a:gd name="connsiteY2" fmla="*/ 959556 h 1021645"/>
              <a:gd name="connsiteX3" fmla="*/ 4995333 w 8652933"/>
              <a:gd name="connsiteY3" fmla="*/ 45156 h 1021645"/>
              <a:gd name="connsiteX4" fmla="*/ 6874933 w 8652933"/>
              <a:gd name="connsiteY4" fmla="*/ 688622 h 1021645"/>
              <a:gd name="connsiteX5" fmla="*/ 8652933 w 8652933"/>
              <a:gd name="connsiteY5" fmla="*/ 773289 h 102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2933" h="1021645">
                <a:moveTo>
                  <a:pt x="0" y="468489"/>
                </a:moveTo>
                <a:cubicBezTo>
                  <a:pt x="531989" y="402167"/>
                  <a:pt x="1063978" y="335845"/>
                  <a:pt x="1625600" y="417689"/>
                </a:cubicBezTo>
                <a:cubicBezTo>
                  <a:pt x="2187222" y="499533"/>
                  <a:pt x="2808111" y="1021645"/>
                  <a:pt x="3369733" y="959556"/>
                </a:cubicBezTo>
                <a:cubicBezTo>
                  <a:pt x="3931355" y="897467"/>
                  <a:pt x="4411133" y="90312"/>
                  <a:pt x="4995333" y="45156"/>
                </a:cubicBezTo>
                <a:cubicBezTo>
                  <a:pt x="5579533" y="0"/>
                  <a:pt x="6265333" y="567267"/>
                  <a:pt x="6874933" y="688622"/>
                </a:cubicBezTo>
                <a:cubicBezTo>
                  <a:pt x="7484533" y="809978"/>
                  <a:pt x="8068733" y="791633"/>
                  <a:pt x="8652933" y="773289"/>
                </a:cubicBezTo>
              </a:path>
            </a:pathLst>
          </a:custGeom>
          <a:ln w="57150" cmpd="sng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9333" y="1049867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Network 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1049867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Network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Switches are now dumb forwarding logic</a:t>
            </a:r>
          </a:p>
          <a:p>
            <a:pPr lvl="1"/>
            <a:r>
              <a:rPr lang="en-US" dirty="0" smtClean="0"/>
              <a:t>Rule tables are set by the controller software </a:t>
            </a:r>
          </a:p>
          <a:p>
            <a:pPr lvl="1"/>
            <a:r>
              <a:rPr lang="en-US" dirty="0" smtClean="0"/>
              <a:t>Basic operation: </a:t>
            </a:r>
            <a:r>
              <a:rPr lang="en-US" dirty="0" err="1" smtClean="0"/>
              <a:t>pkt</a:t>
            </a:r>
            <a:r>
              <a:rPr lang="en-US" dirty="0" smtClean="0"/>
              <a:t> in, match, action</a:t>
            </a:r>
          </a:p>
          <a:p>
            <a:r>
              <a:rPr lang="en-US" dirty="0" smtClean="0"/>
              <a:t>Now we have a complete view of the entire network</a:t>
            </a:r>
          </a:p>
          <a:p>
            <a:pPr lvl="1"/>
            <a:r>
              <a:rPr lang="en-US" dirty="0" smtClean="0"/>
              <a:t>Which enables complete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“Cloud Computing”?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fundamental characteristics</a:t>
            </a:r>
          </a:p>
          <a:p>
            <a:pPr lvl="1"/>
            <a:r>
              <a:rPr lang="en-US" dirty="0" smtClean="0"/>
              <a:t>On demand self service</a:t>
            </a:r>
          </a:p>
          <a:p>
            <a:pPr lvl="2"/>
            <a:r>
              <a:rPr lang="en-US" dirty="0" smtClean="0"/>
              <a:t>I can provision new resources at any time, without human interaction</a:t>
            </a:r>
          </a:p>
          <a:p>
            <a:pPr lvl="1"/>
            <a:r>
              <a:rPr lang="en-US" dirty="0" smtClean="0"/>
              <a:t>Rapid elasticity</a:t>
            </a:r>
          </a:p>
          <a:p>
            <a:pPr lvl="2"/>
            <a:r>
              <a:rPr lang="en-US" dirty="0" smtClean="0"/>
              <a:t>I can rapidly expand or contract the amount of resources I have – on the fly</a:t>
            </a:r>
          </a:p>
          <a:p>
            <a:pPr lvl="1"/>
            <a:r>
              <a:rPr lang="en-US" dirty="0" smtClean="0"/>
              <a:t>Resource pooling</a:t>
            </a:r>
          </a:p>
          <a:p>
            <a:pPr lvl="2"/>
            <a:r>
              <a:rPr lang="en-US" dirty="0" smtClean="0"/>
              <a:t>The provider resources are abstracted into pools, to enable serving multiple users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98701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http://csrc.nist.gov/publications/nistpubs/800-145/SP800-145.pdf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controls the flow of packets/data</a:t>
            </a:r>
          </a:p>
          <a:p>
            <a:pPr lvl="1"/>
            <a:r>
              <a:rPr lang="en-US" dirty="0" smtClean="0"/>
              <a:t>Accelerators process normally, do not worry about forwarding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0658" y="4437112"/>
            <a:ext cx="1466139" cy="16890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Down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Sample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662" y="4437112"/>
            <a:ext cx="1466139" cy="16890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Transcode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592" y="4437112"/>
            <a:ext cx="1466139" cy="16890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Encrypt</a:t>
            </a:r>
          </a:p>
        </p:txBody>
      </p:sp>
      <p:sp>
        <p:nvSpPr>
          <p:cNvPr id="12" name="Cloud 11"/>
          <p:cNvSpPr/>
          <p:nvPr/>
        </p:nvSpPr>
        <p:spPr>
          <a:xfrm>
            <a:off x="739046" y="3212975"/>
            <a:ext cx="7577370" cy="87810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r>
              <a:rPr lang="en-US" dirty="0" smtClean="0"/>
              <a:t> Network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7" idx="0"/>
          </p:cNvCxnSpPr>
          <p:nvPr/>
        </p:nvCxnSpPr>
        <p:spPr>
          <a:xfrm rot="5400000" flipH="1" flipV="1">
            <a:off x="1891308" y="4194820"/>
            <a:ext cx="474712" cy="9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12" idx="1"/>
          </p:cNvCxnSpPr>
          <p:nvPr/>
        </p:nvCxnSpPr>
        <p:spPr>
          <a:xfrm rot="16200000" flipV="1">
            <a:off x="4354250" y="4263629"/>
            <a:ext cx="34696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</p:cNvCxnSpPr>
          <p:nvPr/>
        </p:nvCxnSpPr>
        <p:spPr>
          <a:xfrm rot="5400000" flipH="1" flipV="1">
            <a:off x="6734241" y="4194821"/>
            <a:ext cx="474712" cy="98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54000" y="3344334"/>
            <a:ext cx="8534400" cy="2359377"/>
          </a:xfrm>
          <a:custGeom>
            <a:avLst/>
            <a:gdLst>
              <a:gd name="connsiteX0" fmla="*/ 0 w 8534400"/>
              <a:gd name="connsiteY0" fmla="*/ 296333 h 2359377"/>
              <a:gd name="connsiteX1" fmla="*/ 1422400 w 8534400"/>
              <a:gd name="connsiteY1" fmla="*/ 397933 h 2359377"/>
              <a:gd name="connsiteX2" fmla="*/ 1710267 w 8534400"/>
              <a:gd name="connsiteY2" fmla="*/ 1904999 h 2359377"/>
              <a:gd name="connsiteX3" fmla="*/ 2082800 w 8534400"/>
              <a:gd name="connsiteY3" fmla="*/ 1803399 h 2359377"/>
              <a:gd name="connsiteX4" fmla="*/ 2252133 w 8534400"/>
              <a:gd name="connsiteY4" fmla="*/ 262466 h 2359377"/>
              <a:gd name="connsiteX5" fmla="*/ 3843867 w 8534400"/>
              <a:gd name="connsiteY5" fmla="*/ 397933 h 2359377"/>
              <a:gd name="connsiteX6" fmla="*/ 4131733 w 8534400"/>
              <a:gd name="connsiteY6" fmla="*/ 2040466 h 2359377"/>
              <a:gd name="connsiteX7" fmla="*/ 4504267 w 8534400"/>
              <a:gd name="connsiteY7" fmla="*/ 1888066 h 2359377"/>
              <a:gd name="connsiteX8" fmla="*/ 4910667 w 8534400"/>
              <a:gd name="connsiteY8" fmla="*/ 245533 h 2359377"/>
              <a:gd name="connsiteX9" fmla="*/ 6316133 w 8534400"/>
              <a:gd name="connsiteY9" fmla="*/ 431799 h 2359377"/>
              <a:gd name="connsiteX10" fmla="*/ 6570133 w 8534400"/>
              <a:gd name="connsiteY10" fmla="*/ 2108199 h 2359377"/>
              <a:gd name="connsiteX11" fmla="*/ 6959600 w 8534400"/>
              <a:gd name="connsiteY11" fmla="*/ 1938866 h 2359377"/>
              <a:gd name="connsiteX12" fmla="*/ 7162800 w 8534400"/>
              <a:gd name="connsiteY12" fmla="*/ 296333 h 2359377"/>
              <a:gd name="connsiteX13" fmla="*/ 8534400 w 8534400"/>
              <a:gd name="connsiteY13" fmla="*/ 160866 h 235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2359377">
                <a:moveTo>
                  <a:pt x="0" y="296333"/>
                </a:moveTo>
                <a:cubicBezTo>
                  <a:pt x="568678" y="213077"/>
                  <a:pt x="1137356" y="129822"/>
                  <a:pt x="1422400" y="397933"/>
                </a:cubicBezTo>
                <a:cubicBezTo>
                  <a:pt x="1707445" y="666044"/>
                  <a:pt x="1600200" y="1670755"/>
                  <a:pt x="1710267" y="1904999"/>
                </a:cubicBezTo>
                <a:cubicBezTo>
                  <a:pt x="1820334" y="2139243"/>
                  <a:pt x="1992489" y="2077155"/>
                  <a:pt x="2082800" y="1803399"/>
                </a:cubicBezTo>
                <a:cubicBezTo>
                  <a:pt x="2173111" y="1529644"/>
                  <a:pt x="1958622" y="496710"/>
                  <a:pt x="2252133" y="262466"/>
                </a:cubicBezTo>
                <a:cubicBezTo>
                  <a:pt x="2545644" y="28222"/>
                  <a:pt x="3530600" y="101600"/>
                  <a:pt x="3843867" y="397933"/>
                </a:cubicBezTo>
                <a:cubicBezTo>
                  <a:pt x="4157134" y="694266"/>
                  <a:pt x="4021666" y="1792111"/>
                  <a:pt x="4131733" y="2040466"/>
                </a:cubicBezTo>
                <a:cubicBezTo>
                  <a:pt x="4241800" y="2288822"/>
                  <a:pt x="4374445" y="2187221"/>
                  <a:pt x="4504267" y="1888066"/>
                </a:cubicBezTo>
                <a:cubicBezTo>
                  <a:pt x="4634089" y="1588911"/>
                  <a:pt x="4608689" y="488244"/>
                  <a:pt x="4910667" y="245533"/>
                </a:cubicBezTo>
                <a:cubicBezTo>
                  <a:pt x="5212645" y="2822"/>
                  <a:pt x="6039555" y="121355"/>
                  <a:pt x="6316133" y="431799"/>
                </a:cubicBezTo>
                <a:cubicBezTo>
                  <a:pt x="6592711" y="742243"/>
                  <a:pt x="6462889" y="1857021"/>
                  <a:pt x="6570133" y="2108199"/>
                </a:cubicBezTo>
                <a:cubicBezTo>
                  <a:pt x="6677377" y="2359377"/>
                  <a:pt x="6860822" y="2240844"/>
                  <a:pt x="6959600" y="1938866"/>
                </a:cubicBezTo>
                <a:cubicBezTo>
                  <a:pt x="7058378" y="1636888"/>
                  <a:pt x="6900333" y="592666"/>
                  <a:pt x="7162800" y="296333"/>
                </a:cubicBezTo>
                <a:cubicBezTo>
                  <a:pt x="7425267" y="0"/>
                  <a:pt x="7979833" y="80433"/>
                  <a:pt x="8534400" y="160866"/>
                </a:cubicBezTo>
              </a:path>
            </a:pathLst>
          </a:custGeom>
          <a:ln w="57150" cmpd="sng">
            <a:solidFill>
              <a:schemeClr val="accent1">
                <a:lumMod val="50000"/>
              </a:schemeClr>
            </a:solidFill>
            <a:prstDash val="sys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Simpler hardware</a:t>
            </a:r>
          </a:p>
          <a:p>
            <a:pPr lvl="1"/>
            <a:r>
              <a:rPr lang="en-US" dirty="0" smtClean="0"/>
              <a:t>Need not worry about forwarding</a:t>
            </a:r>
          </a:p>
          <a:p>
            <a:pPr lvl="1"/>
            <a:r>
              <a:rPr lang="en-US" dirty="0" smtClean="0"/>
              <a:t>Complex forwarding control moved to software</a:t>
            </a:r>
          </a:p>
          <a:p>
            <a:r>
              <a:rPr lang="en-US" dirty="0" smtClean="0"/>
              <a:t>Partitioned designs</a:t>
            </a:r>
          </a:p>
          <a:p>
            <a:pPr lvl="1"/>
            <a:r>
              <a:rPr lang="en-US" dirty="0" smtClean="0"/>
              <a:t>Spread across multiple </a:t>
            </a:r>
            <a:r>
              <a:rPr lang="en-US" dirty="0" err="1" smtClean="0"/>
              <a:t>VFRs</a:t>
            </a:r>
            <a:endParaRPr lang="en-US" dirty="0" smtClean="0"/>
          </a:p>
          <a:p>
            <a:pPr lvl="1"/>
            <a:r>
              <a:rPr lang="en-US" dirty="0" smtClean="0"/>
              <a:t>Enabling large and complex processing pipelines</a:t>
            </a:r>
          </a:p>
          <a:p>
            <a:pPr lvl="1"/>
            <a:r>
              <a:rPr lang="en-US" dirty="0" smtClean="0"/>
              <a:t>Maintaining high throughput</a:t>
            </a:r>
          </a:p>
          <a:p>
            <a:pPr lvl="1"/>
            <a:r>
              <a:rPr lang="en-US" dirty="0" smtClean="0"/>
              <a:t>Easier debugging?</a:t>
            </a:r>
          </a:p>
          <a:p>
            <a:r>
              <a:rPr lang="en-US" dirty="0" smtClean="0"/>
              <a:t>Downside – must design your own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under investigation</a:t>
            </a:r>
          </a:p>
          <a:p>
            <a:r>
              <a:rPr lang="en-US" dirty="0" smtClean="0"/>
              <a:t>Boot latency</a:t>
            </a:r>
          </a:p>
          <a:p>
            <a:pPr lvl="1"/>
            <a:r>
              <a:rPr lang="en-US" dirty="0" smtClean="0"/>
              <a:t>From command entry to point that accelerator can process packets</a:t>
            </a:r>
          </a:p>
          <a:p>
            <a:pPr lvl="2"/>
            <a:r>
              <a:rPr lang="en-US" dirty="0" smtClean="0"/>
              <a:t>Approximately 2.6 seconds – much faster than a VM!</a:t>
            </a:r>
          </a:p>
          <a:p>
            <a:r>
              <a:rPr lang="en-US" dirty="0" smtClean="0"/>
              <a:t>Overhead cost of virtualization (static logic)?</a:t>
            </a:r>
          </a:p>
          <a:p>
            <a:pPr lvl="1"/>
            <a:r>
              <a:rPr lang="en-US" dirty="0" smtClean="0"/>
              <a:t>Simulations show 3 cycles latency difference from non-virtualized system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Virtualized FPGA resources in the cloud</a:t>
            </a:r>
          </a:p>
          <a:p>
            <a:pPr lvl="1"/>
            <a:r>
              <a:rPr lang="en-US" dirty="0" smtClean="0"/>
              <a:t>Same boot command as a virtual machine </a:t>
            </a:r>
          </a:p>
          <a:p>
            <a:r>
              <a:rPr lang="en-US" dirty="0" smtClean="0"/>
              <a:t>Dynamically scalable and flexible hardware acceleration </a:t>
            </a:r>
          </a:p>
          <a:p>
            <a:r>
              <a:rPr lang="en-US" dirty="0" smtClean="0"/>
              <a:t>User designed, user controlled</a:t>
            </a:r>
          </a:p>
          <a:p>
            <a:r>
              <a:rPr lang="en-US" dirty="0" smtClean="0"/>
              <a:t>Prototype implemented, work is ongoing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9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Applications with SAVI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 </a:t>
            </a:r>
            <a:r>
              <a:rPr lang="en-US" dirty="0" err="1" smtClean="0"/>
              <a:t>Testbed</a:t>
            </a:r>
            <a:r>
              <a:rPr lang="en-US" dirty="0" smtClean="0"/>
              <a:t> is based on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Our prototype is implemented within the SAVI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SAVI has virtualized networks</a:t>
            </a:r>
          </a:p>
          <a:p>
            <a:pPr lvl="1"/>
            <a:r>
              <a:rPr lang="en-US" dirty="0" smtClean="0"/>
              <a:t>We can get our own isolated custom-controlled Ethernet network</a:t>
            </a:r>
          </a:p>
          <a:p>
            <a:pPr lvl="1"/>
            <a:r>
              <a:rPr lang="en-US" dirty="0" smtClean="0"/>
              <a:t>Can enable testing of non-IP Internet-routing protocols</a:t>
            </a:r>
          </a:p>
          <a:p>
            <a:pPr lvl="1"/>
            <a:r>
              <a:rPr lang="en-US" dirty="0" err="1" smtClean="0"/>
              <a:t>VFRs</a:t>
            </a:r>
            <a:r>
              <a:rPr lang="en-US" dirty="0" smtClean="0"/>
              <a:t> could provide line rate routing infrastructure for these non-IP networks</a:t>
            </a:r>
          </a:p>
          <a:p>
            <a:pPr lvl="2"/>
            <a:r>
              <a:rPr lang="en-US" dirty="0" smtClean="0"/>
              <a:t>Facilitate wide area, large scale testing of future protocols in true Layer 3 – i.e. not </a:t>
            </a:r>
            <a:r>
              <a:rPr lang="en-US" i="1" dirty="0" smtClean="0"/>
              <a:t>on top </a:t>
            </a:r>
            <a:r>
              <a:rPr lang="en-US" dirty="0" smtClean="0"/>
              <a:t>of IP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virt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60350"/>
            <a:ext cx="4641063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067" y="1049867"/>
            <a:ext cx="174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Region:</a:t>
            </a:r>
          </a:p>
          <a:p>
            <a:r>
              <a:rPr lang="en-US" dirty="0" smtClean="0"/>
              <a:t>~12,000 Slices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83" y="260350"/>
            <a:ext cx="174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Virtex</a:t>
            </a:r>
            <a:r>
              <a:rPr lang="en-US" dirty="0" smtClean="0"/>
              <a:t> 5 VTX240T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 of “resources” depends on the Service Model</a:t>
            </a:r>
          </a:p>
          <a:p>
            <a:r>
              <a:rPr lang="en-US" dirty="0" smtClean="0"/>
              <a:t>Software as a Service (Google Apps)</a:t>
            </a:r>
          </a:p>
          <a:p>
            <a:pPr lvl="1"/>
            <a:r>
              <a:rPr lang="en-US" dirty="0" smtClean="0"/>
              <a:t>Provides application software, databases, support</a:t>
            </a:r>
          </a:p>
          <a:p>
            <a:r>
              <a:rPr lang="en-US" dirty="0" smtClean="0"/>
              <a:t>Platform as a Service (Windows Azure)</a:t>
            </a:r>
          </a:p>
          <a:p>
            <a:pPr lvl="1"/>
            <a:r>
              <a:rPr lang="en-US" dirty="0" smtClean="0"/>
              <a:t>OS, dev and execution framework, DB, web server</a:t>
            </a:r>
          </a:p>
          <a:p>
            <a:r>
              <a:rPr lang="en-US" dirty="0" smtClean="0"/>
              <a:t>Infrastructure as a Service (Amazon EC2)</a:t>
            </a:r>
          </a:p>
          <a:p>
            <a:pPr lvl="1"/>
            <a:r>
              <a:rPr lang="en-US" dirty="0" smtClean="0"/>
              <a:t>Virtual machines, </a:t>
            </a:r>
            <a:r>
              <a:rPr lang="en-US" dirty="0" smtClean="0"/>
              <a:t>storage, connectivity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OpenStack</a:t>
            </a:r>
            <a:r>
              <a:rPr lang="en-US" dirty="0" smtClean="0"/>
              <a:t> – A Cloud Computing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– an open source cloud computing platform</a:t>
            </a:r>
          </a:p>
          <a:p>
            <a:pPr lvl="1"/>
            <a:r>
              <a:rPr lang="en-US" dirty="0" smtClean="0"/>
              <a:t>Enabling </a:t>
            </a:r>
            <a:r>
              <a:rPr lang="en-US" b="1" dirty="0" smtClean="0"/>
              <a:t>infrastructure</a:t>
            </a:r>
            <a:r>
              <a:rPr lang="en-US" dirty="0" smtClean="0"/>
              <a:t> </a:t>
            </a:r>
            <a:r>
              <a:rPr lang="en-US" b="1" dirty="0" smtClean="0"/>
              <a:t>as a service</a:t>
            </a:r>
          </a:p>
          <a:p>
            <a:pPr lvl="1"/>
            <a:r>
              <a:rPr lang="en-US" dirty="0" smtClean="0"/>
              <a:t>We use </a:t>
            </a:r>
            <a:r>
              <a:rPr lang="en-US" dirty="0" err="1" smtClean="0"/>
              <a:t>OpenStack</a:t>
            </a:r>
            <a:r>
              <a:rPr lang="en-US" dirty="0" smtClean="0"/>
              <a:t> as our base system (actually the SAVI </a:t>
            </a:r>
            <a:r>
              <a:rPr lang="en-US" dirty="0" err="1" smtClean="0"/>
              <a:t>Testbed</a:t>
            </a:r>
            <a:r>
              <a:rPr lang="en-US" dirty="0" smtClean="0"/>
              <a:t>, more to come …)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OpenStack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65" y="4090810"/>
            <a:ext cx="2195831" cy="226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aim to “</a:t>
            </a:r>
            <a:r>
              <a:rPr lang="en-US" dirty="0" err="1" smtClean="0"/>
              <a:t>Virtualize</a:t>
            </a:r>
            <a:r>
              <a:rPr lang="en-US" dirty="0" smtClean="0"/>
              <a:t>” </a:t>
            </a:r>
            <a:r>
              <a:rPr lang="en-US" dirty="0" err="1" smtClean="0"/>
              <a:t>FPGAs</a:t>
            </a:r>
            <a:r>
              <a:rPr lang="en-US" dirty="0" smtClean="0"/>
              <a:t>, enable them as Cloud resources</a:t>
            </a:r>
          </a:p>
          <a:p>
            <a:r>
              <a:rPr lang="en-US" dirty="0" smtClean="0"/>
              <a:t>How?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Well, how does </a:t>
            </a:r>
            <a:r>
              <a:rPr lang="en-US" dirty="0" err="1" smtClean="0"/>
              <a:t>OpenStack</a:t>
            </a:r>
            <a:r>
              <a:rPr lang="en-US" dirty="0" smtClean="0"/>
              <a:t> work?</a:t>
            </a:r>
          </a:p>
          <a:p>
            <a:pPr lvl="1"/>
            <a:r>
              <a:rPr lang="en-US" dirty="0" smtClean="0"/>
              <a:t>And how does it manage resources?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/>
              <a:t>Complicated</a:t>
            </a:r>
            <a:endParaRPr lang="en-US" dirty="0"/>
          </a:p>
        </p:txBody>
      </p:sp>
      <p:pic>
        <p:nvPicPr>
          <p:cNvPr id="7" name="Content Placeholder 6" descr="openstack-logical-arch-fols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99" y="1066800"/>
            <a:ext cx="8164017" cy="49950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basically: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552" y="3040348"/>
            <a:ext cx="259079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2354549"/>
            <a:ext cx="1648230" cy="511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Hypervisor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7782" y="2354549"/>
            <a:ext cx="942570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754349"/>
            <a:ext cx="666746" cy="152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1036" y="754349"/>
            <a:ext cx="666746" cy="152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825" y="137355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8097" y="4197669"/>
            <a:ext cx="2277607" cy="1685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OpenStack</a:t>
            </a:r>
            <a:r>
              <a:rPr lang="en-US" sz="2400" dirty="0" smtClean="0">
                <a:solidFill>
                  <a:srgbClr val="000000"/>
                </a:solidFill>
              </a:rPr>
              <a:t> Controller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539552" y="4478783"/>
            <a:ext cx="1440160" cy="1123638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4"/>
            <a:endCxn id="13" idx="1"/>
          </p:cNvCxnSpPr>
          <p:nvPr/>
        </p:nvCxnSpPr>
        <p:spPr>
          <a:xfrm>
            <a:off x="1979712" y="5040602"/>
            <a:ext cx="83838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5699754" y="4601548"/>
            <a:ext cx="1223588" cy="87810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pic>
        <p:nvPicPr>
          <p:cNvPr id="20" name="Picture 19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77" y="4437112"/>
            <a:ext cx="408239" cy="1150938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9" idx="2"/>
            <a:endCxn id="13" idx="3"/>
          </p:cNvCxnSpPr>
          <p:nvPr/>
        </p:nvCxnSpPr>
        <p:spPr>
          <a:xfrm rot="10800000">
            <a:off x="5095705" y="5040602"/>
            <a:ext cx="60784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</p:cNvCxnSpPr>
          <p:nvPr/>
        </p:nvCxnSpPr>
        <p:spPr>
          <a:xfrm>
            <a:off x="6922322" y="5040602"/>
            <a:ext cx="79093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13" idx="0"/>
            <a:endCxn id="9" idx="3"/>
          </p:cNvCxnSpPr>
          <p:nvPr/>
        </p:nvCxnSpPr>
        <p:spPr>
          <a:xfrm rot="16200000" flipV="1">
            <a:off x="2749861" y="2990628"/>
            <a:ext cx="1587532" cy="82654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074024" y="3751467"/>
            <a:ext cx="4755829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>
            <a:off x="2187783" y="1374346"/>
            <a:ext cx="5720395" cy="3062766"/>
          </a:xfrm>
          <a:prstGeom prst="curvedConnector3">
            <a:avLst>
              <a:gd name="adj1" fmla="val 31047"/>
            </a:avLst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VMs</a:t>
            </a:r>
            <a:r>
              <a:rPr lang="en-US" dirty="0" smtClean="0"/>
              <a:t> as </a:t>
            </a:r>
            <a:r>
              <a:rPr lang="en-US" dirty="0" err="1" smtClean="0"/>
              <a:t>OpenStack</a:t>
            </a:r>
            <a:r>
              <a:rPr lang="en-US" dirty="0" smtClean="0"/>
              <a:t> Cloud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16838" y="1600200"/>
            <a:ext cx="4211146" cy="4525963"/>
          </a:xfrm>
        </p:spPr>
        <p:txBody>
          <a:bodyPr/>
          <a:lstStyle/>
          <a:p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Run on top of </a:t>
            </a:r>
            <a:r>
              <a:rPr lang="en-US" dirty="0" err="1" smtClean="0"/>
              <a:t>hypervisors</a:t>
            </a:r>
            <a:endParaRPr lang="en-US" dirty="0" smtClean="0"/>
          </a:p>
          <a:p>
            <a:pPr lvl="1"/>
            <a:r>
              <a:rPr lang="en-US" dirty="0" smtClean="0"/>
              <a:t>One server = many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2"/>
            <a:r>
              <a:rPr lang="en-US" dirty="0" smtClean="0"/>
              <a:t>For many users</a:t>
            </a:r>
          </a:p>
          <a:p>
            <a:pPr lvl="1"/>
            <a:r>
              <a:rPr lang="en-US" dirty="0" smtClean="0"/>
              <a:t>Agent process</a:t>
            </a:r>
          </a:p>
          <a:p>
            <a:pPr lvl="2"/>
            <a:r>
              <a:rPr lang="en-US" dirty="0" smtClean="0"/>
              <a:t>Interacts with </a:t>
            </a:r>
            <a:r>
              <a:rPr lang="en-US" dirty="0" err="1" smtClean="0"/>
              <a:t>Openstack</a:t>
            </a:r>
            <a:r>
              <a:rPr lang="en-US" dirty="0" smtClean="0"/>
              <a:t> controller</a:t>
            </a:r>
          </a:p>
          <a:p>
            <a:pPr lvl="2"/>
            <a:r>
              <a:rPr lang="en-US" dirty="0" smtClean="0"/>
              <a:t>Instructs </a:t>
            </a:r>
            <a:r>
              <a:rPr lang="en-US" dirty="0" err="1" smtClean="0"/>
              <a:t>hypervisor</a:t>
            </a:r>
            <a:r>
              <a:rPr lang="en-US" dirty="0" smtClean="0"/>
              <a:t> to boot / destroy </a:t>
            </a:r>
            <a:r>
              <a:rPr lang="en-US" dirty="0" err="1" smtClean="0"/>
              <a:t>VMs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November 21,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FPGA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AE51-1651-6B4A-98BF-8B9EDB62DE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25893" y="4313522"/>
            <a:ext cx="2590799" cy="51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Server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893" y="3627723"/>
            <a:ext cx="1648230" cy="511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Hypervisor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4123" y="3627723"/>
            <a:ext cx="942570" cy="511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Agent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5893" y="2027523"/>
            <a:ext cx="666746" cy="152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7377" y="2027523"/>
            <a:ext cx="666746" cy="152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5166" y="26467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95536" y="5263704"/>
            <a:ext cx="7920880" cy="1092645"/>
          </a:xfrm>
        </p:spPr>
        <p:txBody>
          <a:bodyPr>
            <a:normAutofit/>
          </a:bodyPr>
          <a:lstStyle/>
          <a:p>
            <a:r>
              <a:rPr lang="en-US" dirty="0" smtClean="0"/>
              <a:t>Can we do something like this for </a:t>
            </a:r>
            <a:r>
              <a:rPr lang="en-US" dirty="0" err="1" smtClean="0"/>
              <a:t>FPGAs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Tupdate2013">
  <a:themeElements>
    <a:clrScheme name="pcgroup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cgroup">
      <a:majorFont>
        <a:latin typeface="Franklin Gothic Dem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UofTupdate2013.thmx</Template>
  <TotalTime>11712</TotalTime>
  <Words>2140</Words>
  <Application>Microsoft Macintosh PowerPoint</Application>
  <PresentationFormat>On-screen Show (4:3)</PresentationFormat>
  <Paragraphs>456</Paragraphs>
  <Slides>36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UofTupdate2013</vt:lpstr>
      <vt:lpstr>Virtualized FPGA accelerators in Cloud Computing Systems</vt:lpstr>
      <vt:lpstr>What is this “Cloud Computing”?</vt:lpstr>
      <vt:lpstr>What is this “Cloud Computing”?</vt:lpstr>
      <vt:lpstr>Cloud Resources</vt:lpstr>
      <vt:lpstr>OpenStack – A Cloud Computing Platform</vt:lpstr>
      <vt:lpstr>The Point</vt:lpstr>
      <vt:lpstr>It’s Complicated</vt:lpstr>
      <vt:lpstr>But basically:</vt:lpstr>
      <vt:lpstr>VMs as OpenStack Cloud Resources</vt:lpstr>
      <vt:lpstr>FPGAs as OpenStack Cloud Resources</vt:lpstr>
      <vt:lpstr>FPGAs as OpenStack Cloud Resources </vt:lpstr>
      <vt:lpstr>Getting there …</vt:lpstr>
      <vt:lpstr>Partial Reconfigurable Regions</vt:lpstr>
      <vt:lpstr>Slide 14</vt:lpstr>
      <vt:lpstr>OpenStack Driver</vt:lpstr>
      <vt:lpstr>An Example – Consider:</vt:lpstr>
      <vt:lpstr>Example</vt:lpstr>
      <vt:lpstr>Boot/Release Sequence</vt:lpstr>
      <vt:lpstr>Partial Bitstream as an Image</vt:lpstr>
      <vt:lpstr>Slide 20</vt:lpstr>
      <vt:lpstr>Packet Forwarding and Interface Policing</vt:lpstr>
      <vt:lpstr>Slide 22</vt:lpstr>
      <vt:lpstr>Slide 23</vt:lpstr>
      <vt:lpstr>What else can we use this for?</vt:lpstr>
      <vt:lpstr>SAVI</vt:lpstr>
      <vt:lpstr>Slide 26</vt:lpstr>
      <vt:lpstr>Software Defined Networking, OpenFlow</vt:lpstr>
      <vt:lpstr>Slide 28</vt:lpstr>
      <vt:lpstr>Switches</vt:lpstr>
      <vt:lpstr>Accelerator Chaining</vt:lpstr>
      <vt:lpstr>Accelerator Chaining</vt:lpstr>
      <vt:lpstr>Performance</vt:lpstr>
      <vt:lpstr>To Wrap Up</vt:lpstr>
      <vt:lpstr>Thanks! Questions?</vt:lpstr>
      <vt:lpstr>Research Applications with SAVI</vt:lpstr>
      <vt:lpstr>Slide 36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Internet-scale Memory systems</dc:title>
  <dc:creator>Paul Chow</dc:creator>
  <cp:lastModifiedBy>Stuart  Byma</cp:lastModifiedBy>
  <cp:revision>377</cp:revision>
  <dcterms:created xsi:type="dcterms:W3CDTF">2013-11-20T16:15:29Z</dcterms:created>
  <dcterms:modified xsi:type="dcterms:W3CDTF">2013-11-21T15:05:39Z</dcterms:modified>
</cp:coreProperties>
</file>