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4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</p:sldIdLst>
  <p:sldSz cx="9144000" cy="6858000" type="screen4x3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1" d="100"/>
          <a:sy n="131" d="100"/>
        </p:scale>
        <p:origin x="-204" y="-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Img"/>
          </p:nvPr>
        </p:nvSpPr>
        <p:spPr bwMode="auto">
          <a:xfrm>
            <a:off x="1143000" y="685800"/>
            <a:ext cx="4568825" cy="3425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3078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ea typeface="DejaVu Sans" charset="0"/>
                <a:cs typeface="DejaVu Sans" charset="0"/>
              </a:defRPr>
            </a:lvl1pPr>
          </a:lstStyle>
          <a:p>
            <a:fld id="{8ACB46C0-65FA-4C0A-A11D-F6F54049DFB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5E0DE13-AE96-4BF6-9165-A0499E535E4C}" type="slidenum">
              <a:rPr lang="en-US"/>
              <a:pPr/>
              <a:t>1</a:t>
            </a:fld>
            <a:endParaRPr lang="en-US"/>
          </a:p>
        </p:txBody>
      </p:sp>
      <p:sp>
        <p:nvSpPr>
          <p:cNvPr id="4812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3A5BA31-0682-440E-870C-8DFFFD386BEF}" type="slidenum">
              <a:rPr lang="en-US"/>
              <a:pPr/>
              <a:t>10</a:t>
            </a:fld>
            <a:endParaRPr lang="en-US"/>
          </a:p>
        </p:txBody>
      </p:sp>
      <p:sp>
        <p:nvSpPr>
          <p:cNvPr id="5734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90000" tIns="46800" rIns="90000" bIns="46800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>
                <a:solidFill>
                  <a:srgbClr val="FF0000"/>
                </a:solidFill>
                <a:ea typeface="DejaVu Sans" charset="0"/>
                <a:cs typeface="DejaVu Sans" charset="0"/>
              </a:rPr>
              <a:t>Where does performance come from?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CA">
              <a:solidFill>
                <a:srgbClr val="FF0000"/>
              </a:solidFill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641BE4-E992-4B59-8359-1ECDAC1EA840}" type="slidenum">
              <a:rPr lang="en-US"/>
              <a:pPr/>
              <a:t>11</a:t>
            </a:fld>
            <a:endParaRPr lang="en-US"/>
          </a:p>
        </p:txBody>
      </p:sp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22FB99A-655A-4492-9A8B-58A6EE6110F8}" type="slidenum">
              <a:rPr lang="en-US" sz="1200">
                <a:solidFill>
                  <a:srgbClr val="000000"/>
                </a:solidFill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11</a:t>
            </a:fld>
            <a:endParaRPr lang="en-US" sz="120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20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20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20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1209675" y="693738"/>
            <a:ext cx="44386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374" name="Text Box 6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ea typeface="DejaVu Sans" charset="0"/>
                <a:cs typeface="DejaVu Sans" charset="0"/>
              </a:rPr>
              <a:t> when speaking be sure to emphasize that these are the typical parallel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ea typeface="DejaVu Sans" charset="0"/>
                <a:cs typeface="DejaVu Sans" charset="0"/>
              </a:rPr>
              <a:t>programming challenges, not new/specific to this architecture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381A448-DC4B-4BF3-B97A-5F055828659E}" type="slidenum">
              <a:rPr lang="en-US"/>
              <a:pPr/>
              <a:t>12</a:t>
            </a:fld>
            <a:endParaRPr lang="en-US"/>
          </a:p>
        </p:txBody>
      </p:sp>
      <p:sp>
        <p:nvSpPr>
          <p:cNvPr id="5939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ED9B2C00-C986-46D5-8AD6-88F0892AA0FD}" type="slidenum">
              <a:rPr lang="en-US" sz="1200">
                <a:solidFill>
                  <a:srgbClr val="000000"/>
                </a:solidFill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12</a:t>
            </a:fld>
            <a:endParaRPr lang="en-US" sz="120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20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20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20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1209675" y="693738"/>
            <a:ext cx="44386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398" name="Rectangle 6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3EDE805-9943-4563-9387-F38C1C8C14D3}" type="slidenum">
              <a:rPr lang="en-US"/>
              <a:pPr/>
              <a:t>13</a:t>
            </a:fld>
            <a:endParaRPr lang="en-US"/>
          </a:p>
        </p:txBody>
      </p:sp>
      <p:sp>
        <p:nvSpPr>
          <p:cNvPr id="6041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4813" cy="40243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CCE78F8-0B0E-4FE7-B3BF-AA0164B72059}" type="slidenum">
              <a:rPr lang="en-US"/>
              <a:pPr/>
              <a:t>14</a:t>
            </a:fld>
            <a:endParaRPr lang="en-US"/>
          </a:p>
        </p:txBody>
      </p:sp>
      <p:sp>
        <p:nvSpPr>
          <p:cNvPr id="6144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183063"/>
            <a:ext cx="5486400" cy="43465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90000" tIns="46800" rIns="90000" bIns="46800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>
                <a:ea typeface="DejaVu Sans" charset="0"/>
                <a:cs typeface="DejaVu Sans" charset="0"/>
              </a:rPr>
              <a:t>stateful/control flow intensive applications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ea typeface="DejaVu Sans" charset="0"/>
                <a:cs typeface="DejaVu Sans" charset="0"/>
              </a:rPr>
              <a:t> * problem: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ea typeface="DejaVu Sans" charset="0"/>
                <a:cs typeface="DejaVu Sans" charset="0"/>
              </a:rPr>
              <a:t>     * stateful/deep packet apps need multiprocessors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ea typeface="DejaVu Sans" charset="0"/>
                <a:cs typeface="DejaVu Sans" charset="0"/>
              </a:rPr>
              <a:t>     * multiprocessors suffer the parallel programming problem (PPP)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>
              <a:ea typeface="DejaVu Sans" charset="0"/>
              <a:cs typeface="DejaVu Sans" charset="0"/>
            </a:endParaRP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ea typeface="DejaVu Sans" charset="0"/>
                <a:cs typeface="DejaVu Sans" charset="0"/>
              </a:rPr>
              <a:t>   * opportunities: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ea typeface="DejaVu Sans" charset="0"/>
                <a:cs typeface="DejaVu Sans" charset="0"/>
              </a:rPr>
              <a:t>     * optimistic parallelism across flows/connections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ea typeface="DejaVu Sans" charset="0"/>
                <a:cs typeface="DejaVu Sans" charset="0"/>
              </a:rPr>
              <a:t>       * conventional locks over-synchronize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ea typeface="DejaVu Sans" charset="0"/>
                <a:cs typeface="DejaVu Sans" charset="0"/>
              </a:rPr>
              <a:t>     * FPGA is a custom-hardware environment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>
              <a:ea typeface="DejaVu Sans" charset="0"/>
              <a:cs typeface="DejaVu Sans" charset="0"/>
            </a:endParaRP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ea typeface="DejaVu Sans" charset="0"/>
                <a:cs typeface="DejaVu Sans" charset="0"/>
              </a:rPr>
              <a:t>   * solution: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ea typeface="DejaVu Sans" charset="0"/>
                <a:cs typeface="DejaVu Sans" charset="0"/>
              </a:rPr>
              <a:t>     * TM is gaining popularity to combat the PPP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ea typeface="DejaVu Sans" charset="0"/>
                <a:cs typeface="DejaVu Sans" charset="0"/>
              </a:rPr>
              <a:t>     * FPGA/soft-multicore can implement HTM!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>
              <a:ea typeface="DejaVu Sans" charset="0"/>
              <a:cs typeface="DejaVu Sans" charset="0"/>
            </a:endParaRP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ea typeface="DejaVu Sans" charset="0"/>
                <a:cs typeface="DejaVu Sans" charset="0"/>
              </a:rPr>
              <a:t>   * advantages: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ea typeface="DejaVu Sans" charset="0"/>
                <a:cs typeface="DejaVu Sans" charset="0"/>
              </a:rPr>
              <a:t>     * TM can exploit optimistic parallelism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ea typeface="DejaVu Sans" charset="0"/>
                <a:cs typeface="DejaVu Sans" charset="0"/>
              </a:rPr>
              <a:t>     * TM eases the PPP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82CA9A3-23BE-41A5-AE31-9447F323CDB1}" type="slidenum">
              <a:rPr lang="en-US"/>
              <a:pPr/>
              <a:t>15</a:t>
            </a:fld>
            <a:endParaRPr lang="en-US"/>
          </a:p>
        </p:txBody>
      </p:sp>
      <p:sp>
        <p:nvSpPr>
          <p:cNvPr id="6246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838C060-45F3-4FCF-B3DC-604563F81246}" type="slidenum">
              <a:rPr lang="en-US"/>
              <a:pPr/>
              <a:t>16</a:t>
            </a:fld>
            <a:endParaRPr lang="en-US"/>
          </a:p>
        </p:txBody>
      </p:sp>
      <p:sp>
        <p:nvSpPr>
          <p:cNvPr id="6348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4813" cy="40243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5AB961F-500C-422B-A381-E8BDDCF2D87B}" type="slidenum">
              <a:rPr lang="en-US"/>
              <a:pPr/>
              <a:t>17</a:t>
            </a:fld>
            <a:endParaRPr lang="en-US"/>
          </a:p>
        </p:txBody>
      </p:sp>
      <p:sp>
        <p:nvSpPr>
          <p:cNvPr id="6451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9DA4A48-F980-4102-88B9-AB06DABF1BD7}" type="slidenum">
              <a:rPr lang="en-US"/>
              <a:pPr/>
              <a:t>18</a:t>
            </a:fld>
            <a:endParaRPr lang="en-US"/>
          </a:p>
        </p:txBody>
      </p:sp>
      <p:sp>
        <p:nvSpPr>
          <p:cNvPr id="6553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6D2CB5C-42C0-431E-B5A7-88F5B6F7480F}" type="slidenum">
              <a:rPr lang="en-US"/>
              <a:pPr/>
              <a:t>19</a:t>
            </a:fld>
            <a:endParaRPr lang="en-US"/>
          </a:p>
        </p:txBody>
      </p:sp>
      <p:sp>
        <p:nvSpPr>
          <p:cNvPr id="6656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4949FEC-AF14-4B5D-A4A8-7267EC5D2352}" type="slidenum">
              <a:rPr lang="en-US"/>
              <a:pPr/>
              <a:t>2</a:t>
            </a:fld>
            <a:endParaRPr lang="en-US"/>
          </a:p>
        </p:txBody>
      </p:sp>
      <p:sp>
        <p:nvSpPr>
          <p:cNvPr id="4915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B05B405-EF89-4B98-8230-B97C02499ADF}" type="slidenum">
              <a:rPr lang="en-US"/>
              <a:pPr/>
              <a:t>20</a:t>
            </a:fld>
            <a:endParaRPr lang="en-US"/>
          </a:p>
        </p:txBody>
      </p:sp>
      <p:sp>
        <p:nvSpPr>
          <p:cNvPr id="6758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ea typeface="DejaVu Sans" charset="0"/>
                <a:cs typeface="DejaVu Sans" charset="0"/>
              </a:rPr>
              <a:t>undo-log is fairly straightforward, I only have time to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ea typeface="DejaVu Sans" charset="0"/>
                <a:cs typeface="DejaVu Sans" charset="0"/>
              </a:rPr>
              <a:t>Tell you a little bit about how we implement conflict detction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E628058-DF50-445B-AB26-7C38BA50BA00}" type="slidenum">
              <a:rPr lang="en-US"/>
              <a:pPr/>
              <a:t>21</a:t>
            </a:fld>
            <a:endParaRPr lang="en-US"/>
          </a:p>
        </p:txBody>
      </p:sp>
      <p:sp>
        <p:nvSpPr>
          <p:cNvPr id="6860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1AB54BC-2243-49FE-AA1B-6A3307AEF29C}" type="slidenum">
              <a:rPr lang="en-US"/>
              <a:pPr/>
              <a:t>22</a:t>
            </a:fld>
            <a:endParaRPr lang="en-US"/>
          </a:p>
        </p:txBody>
      </p:sp>
      <p:sp>
        <p:nvSpPr>
          <p:cNvPr id="6963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A7E1F6B-3F3F-4207-8900-F53C169B7F1A}" type="slidenum">
              <a:rPr lang="en-US"/>
              <a:pPr/>
              <a:t>23</a:t>
            </a:fld>
            <a:endParaRPr lang="en-US"/>
          </a:p>
        </p:txBody>
      </p:sp>
      <p:sp>
        <p:nvSpPr>
          <p:cNvPr id="7065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4813" cy="40243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E807912-FF85-40E0-B7B0-4CF21926F0F8}" type="slidenum">
              <a:rPr lang="en-US"/>
              <a:pPr/>
              <a:t>24</a:t>
            </a:fld>
            <a:endParaRPr lang="en-US"/>
          </a:p>
        </p:txBody>
      </p:sp>
      <p:sp>
        <p:nvSpPr>
          <p:cNvPr id="7168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B8F10D1-F156-440E-8102-00A7420D43FB}" type="slidenum">
              <a:rPr lang="en-US"/>
              <a:pPr/>
              <a:t>25</a:t>
            </a:fld>
            <a:endParaRPr lang="en-US"/>
          </a:p>
        </p:txBody>
      </p:sp>
      <p:sp>
        <p:nvSpPr>
          <p:cNvPr id="727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4813" cy="40243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35E5F5E-11FE-44F6-83DF-42E471933611}" type="slidenum">
              <a:rPr lang="en-US"/>
              <a:pPr/>
              <a:t>26</a:t>
            </a:fld>
            <a:endParaRPr lang="en-US"/>
          </a:p>
        </p:txBody>
      </p:sp>
      <p:sp>
        <p:nvSpPr>
          <p:cNvPr id="7372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4813" cy="40243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5892258-D917-4973-8772-6DA5FB97F5C9}" type="slidenum">
              <a:rPr lang="en-US"/>
              <a:pPr/>
              <a:t>27</a:t>
            </a:fld>
            <a:endParaRPr lang="en-US"/>
          </a:p>
        </p:txBody>
      </p:sp>
      <p:sp>
        <p:nvSpPr>
          <p:cNvPr id="7475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4813" cy="40243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6FD1146-FD69-4EA5-B8EC-3D61198EB62B}" type="slidenum">
              <a:rPr lang="en-US"/>
              <a:pPr/>
              <a:t>28</a:t>
            </a:fld>
            <a:endParaRPr lang="en-US"/>
          </a:p>
        </p:txBody>
      </p:sp>
      <p:sp>
        <p:nvSpPr>
          <p:cNvPr id="7577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4813" cy="40243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9405599-7F2F-4355-BD4C-7A0A0064778C}" type="slidenum">
              <a:rPr lang="en-US"/>
              <a:pPr/>
              <a:t>29</a:t>
            </a:fld>
            <a:endParaRPr lang="en-US"/>
          </a:p>
        </p:txBody>
      </p:sp>
      <p:sp>
        <p:nvSpPr>
          <p:cNvPr id="7680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4813" cy="40243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406E2A2-6529-488E-B439-2A3C70E5D6FD}" type="slidenum">
              <a:rPr lang="en-US"/>
              <a:pPr/>
              <a:t>3</a:t>
            </a:fld>
            <a:endParaRPr lang="en-US"/>
          </a:p>
        </p:txBody>
      </p:sp>
      <p:sp>
        <p:nvSpPr>
          <p:cNvPr id="5017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5BCAD74-9458-43E4-9CD7-F38D774F7FB8}" type="slidenum">
              <a:rPr lang="en-US"/>
              <a:pPr/>
              <a:t>30</a:t>
            </a:fld>
            <a:endParaRPr lang="en-US"/>
          </a:p>
        </p:txBody>
      </p:sp>
      <p:sp>
        <p:nvSpPr>
          <p:cNvPr id="7782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4813" cy="40243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E8E763F-9529-4E08-B353-63D215DC0ED3}" type="slidenum">
              <a:rPr lang="en-US"/>
              <a:pPr/>
              <a:t>31</a:t>
            </a:fld>
            <a:endParaRPr lang="en-US"/>
          </a:p>
        </p:txBody>
      </p:sp>
      <p:sp>
        <p:nvSpPr>
          <p:cNvPr id="7884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A188220-2E51-4517-A7A2-CD76A9DE0B99}" type="slidenum">
              <a:rPr lang="en-US"/>
              <a:pPr/>
              <a:t>32</a:t>
            </a:fld>
            <a:endParaRPr lang="en-US"/>
          </a:p>
        </p:txBody>
      </p:sp>
      <p:sp>
        <p:nvSpPr>
          <p:cNvPr id="7987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A539EC4-018B-42CC-B537-886361EFC109}" type="slidenum">
              <a:rPr lang="en-US"/>
              <a:pPr/>
              <a:t>33</a:t>
            </a:fld>
            <a:endParaRPr lang="en-US"/>
          </a:p>
        </p:txBody>
      </p:sp>
      <p:sp>
        <p:nvSpPr>
          <p:cNvPr id="8089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1CD57D6-BF6E-4005-B9CC-504E8E963647}" type="slidenum">
              <a:rPr lang="en-US"/>
              <a:pPr/>
              <a:t>34</a:t>
            </a:fld>
            <a:endParaRPr lang="en-US"/>
          </a:p>
        </p:txBody>
      </p:sp>
      <p:sp>
        <p:nvSpPr>
          <p:cNvPr id="8192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4813" cy="40243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2097C8C-2A0D-4990-BB81-25FFFAD15150}" type="slidenum">
              <a:rPr lang="en-US"/>
              <a:pPr/>
              <a:t>35</a:t>
            </a:fld>
            <a:endParaRPr lang="en-US"/>
          </a:p>
        </p:txBody>
      </p:sp>
      <p:sp>
        <p:nvSpPr>
          <p:cNvPr id="8294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4813" cy="40243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D60EB67-6FED-47CC-A086-558996E047DC}" type="slidenum">
              <a:rPr lang="en-US"/>
              <a:pPr/>
              <a:t>36</a:t>
            </a:fld>
            <a:endParaRPr lang="en-US"/>
          </a:p>
        </p:txBody>
      </p:sp>
      <p:sp>
        <p:nvSpPr>
          <p:cNvPr id="8396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61A51A-642C-476C-949F-82EA34051F8A}" type="slidenum">
              <a:rPr lang="en-US"/>
              <a:pPr/>
              <a:t>37</a:t>
            </a:fld>
            <a:endParaRPr lang="en-US"/>
          </a:p>
        </p:txBody>
      </p:sp>
      <p:sp>
        <p:nvSpPr>
          <p:cNvPr id="8499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DD0EE92-C76D-4680-9339-6F4FEEDA0B32}" type="slidenum">
              <a:rPr lang="en-US"/>
              <a:pPr/>
              <a:t>38</a:t>
            </a:fld>
            <a:endParaRPr lang="en-US"/>
          </a:p>
        </p:txBody>
      </p:sp>
      <p:sp>
        <p:nvSpPr>
          <p:cNvPr id="8601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5C78D85-2DE3-4EBA-BDC3-2DBF7EE829CA}" type="slidenum">
              <a:rPr lang="en-US"/>
              <a:pPr/>
              <a:t>39</a:t>
            </a:fld>
            <a:endParaRPr lang="en-US"/>
          </a:p>
        </p:txBody>
      </p:sp>
      <p:sp>
        <p:nvSpPr>
          <p:cNvPr id="8704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C0DDF9F-3355-43E0-A65C-1661295DDE87}" type="slidenum">
              <a:rPr lang="en-US"/>
              <a:pPr/>
              <a:t>4</a:t>
            </a:fld>
            <a:endParaRPr lang="en-US"/>
          </a:p>
        </p:txBody>
      </p:sp>
      <p:sp>
        <p:nvSpPr>
          <p:cNvPr id="5120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8980DF5-1616-4686-BD48-AB39EA540BF6}" type="slidenum">
              <a:rPr lang="en-US"/>
              <a:pPr/>
              <a:t>40</a:t>
            </a:fld>
            <a:endParaRPr lang="en-US"/>
          </a:p>
        </p:txBody>
      </p:sp>
      <p:sp>
        <p:nvSpPr>
          <p:cNvPr id="8806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066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90000" tIns="46800" rIns="90000" bIns="46800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latin typeface="Arial" charset="0"/>
                <a:ea typeface="DejaVu Sans" charset="0"/>
                <a:cs typeface="DejaVu Sans" charset="0"/>
              </a:rPr>
              <a:t>http://stirlingfolkclub.co.uk/coinneachphotography/gallery/poland/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latin typeface="Arial" charset="0"/>
                <a:ea typeface="DejaVu Sans" charset="0"/>
                <a:cs typeface="DejaVu Sans" charset="0"/>
              </a:rPr>
              <a:t>http://www.pinow.com/news/wp-content/uploads/2006/10/hand-cookie-jar.gif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F8591BF-64C1-4C38-8DB1-67414FD206E7}" type="slidenum">
              <a:rPr lang="en-US"/>
              <a:pPr/>
              <a:t>41</a:t>
            </a:fld>
            <a:endParaRPr lang="en-US"/>
          </a:p>
        </p:txBody>
      </p:sp>
      <p:sp>
        <p:nvSpPr>
          <p:cNvPr id="8908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090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90000" tIns="46800" rIns="90000" bIns="46800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latin typeface="Arial" charset="0"/>
                <a:ea typeface="DejaVu Sans" charset="0"/>
                <a:cs typeface="DejaVu Sans" charset="0"/>
              </a:rPr>
              <a:t>http://www.bike-zone.com/photos.php?id=/photos/2008/nov08/hainan08/hainan082/0002_Ariel_Peloton_gcPhSpt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7F07F7F-05CE-41DE-A330-045BC6683937}" type="slidenum">
              <a:rPr lang="en-US"/>
              <a:pPr/>
              <a:t>42</a:t>
            </a:fld>
            <a:endParaRPr lang="en-US"/>
          </a:p>
        </p:txBody>
      </p:sp>
      <p:sp>
        <p:nvSpPr>
          <p:cNvPr id="9011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81DC5C9-AF3F-476D-8303-51173C01833E}" type="slidenum">
              <a:rPr lang="en-US"/>
              <a:pPr/>
              <a:t>43</a:t>
            </a:fld>
            <a:endParaRPr lang="en-US"/>
          </a:p>
        </p:txBody>
      </p:sp>
      <p:sp>
        <p:nvSpPr>
          <p:cNvPr id="9113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2429BBA-6BA1-4614-B081-1BD554EB3DF5}" type="slidenum">
              <a:rPr lang="en-US"/>
              <a:pPr/>
              <a:t>5</a:t>
            </a:fld>
            <a:endParaRPr lang="en-US"/>
          </a:p>
        </p:txBody>
      </p:sp>
      <p:sp>
        <p:nvSpPr>
          <p:cNvPr id="5222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4813" cy="40243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FCE6A0D-2088-44E0-BC98-795A47B32F57}" type="slidenum">
              <a:rPr lang="en-US"/>
              <a:pPr/>
              <a:t>6</a:t>
            </a:fld>
            <a:endParaRPr lang="en-US"/>
          </a:p>
        </p:txBody>
      </p:sp>
      <p:sp>
        <p:nvSpPr>
          <p:cNvPr id="5324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4813" cy="40243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E250256-A2BB-4A4F-824C-48001F455A94}" type="slidenum">
              <a:rPr lang="en-US"/>
              <a:pPr/>
              <a:t>7</a:t>
            </a:fld>
            <a:endParaRPr lang="en-US"/>
          </a:p>
        </p:txBody>
      </p:sp>
      <p:sp>
        <p:nvSpPr>
          <p:cNvPr id="5427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C0445C2-0D01-4C5D-A957-0E5260C79911}" type="slidenum">
              <a:rPr lang="en-US"/>
              <a:pPr/>
              <a:t>8</a:t>
            </a:fld>
            <a:endParaRPr lang="en-US"/>
          </a:p>
        </p:txBody>
      </p:sp>
      <p:sp>
        <p:nvSpPr>
          <p:cNvPr id="5529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4813" cy="40243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5A52443-B3DA-4C78-8FBD-7BD00B3F1D9E}" type="slidenum">
              <a:rPr lang="en-US"/>
              <a:pPr/>
              <a:t>9</a:t>
            </a:fld>
            <a:endParaRPr lang="en-US"/>
          </a:p>
        </p:txBody>
      </p:sp>
      <p:sp>
        <p:nvSpPr>
          <p:cNvPr id="5632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854906A-855A-487F-86A7-0BEC8B9858B9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BC0788E-8AB8-46DD-BBD1-214444B1483B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76200"/>
            <a:ext cx="2284412" cy="6048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76200"/>
            <a:ext cx="6704013" cy="6048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F3666D5-92BA-4C73-BB28-45AD06046438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0825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0425" cy="473075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92425" cy="473075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8686800" y="6477000"/>
            <a:ext cx="530225" cy="473075"/>
          </a:xfrm>
        </p:spPr>
        <p:txBody>
          <a:bodyPr/>
          <a:lstStyle>
            <a:lvl1pPr>
              <a:defRPr/>
            </a:lvl1pPr>
          </a:lstStyle>
          <a:p>
            <a:fld id="{84E54188-523E-45F3-AF3A-4B98D8E5F71A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0825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600200"/>
            <a:ext cx="4037012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938588"/>
            <a:ext cx="4037012" cy="2185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0425" cy="473075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92425" cy="473075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>
          <a:xfrm>
            <a:off x="8686800" y="6477000"/>
            <a:ext cx="530225" cy="473075"/>
          </a:xfrm>
        </p:spPr>
        <p:txBody>
          <a:bodyPr/>
          <a:lstStyle>
            <a:lvl1pPr>
              <a:defRPr/>
            </a:lvl1pPr>
          </a:lstStyle>
          <a:p>
            <a:fld id="{29B2C9E8-E265-46C1-8CDE-502A4E85246F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0825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4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0425" cy="473075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92425" cy="473075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8686800" y="6477000"/>
            <a:ext cx="530225" cy="473075"/>
          </a:xfrm>
        </p:spPr>
        <p:txBody>
          <a:bodyPr/>
          <a:lstStyle>
            <a:lvl1pPr>
              <a:defRPr/>
            </a:lvl1pPr>
          </a:lstStyle>
          <a:p>
            <a:fld id="{5908ACB4-65FB-4650-801F-9408C8CED3CD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0825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6425" cy="452437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0425" cy="473075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92425" cy="473075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8686800" y="6477000"/>
            <a:ext cx="530225" cy="473075"/>
          </a:xfrm>
        </p:spPr>
        <p:txBody>
          <a:bodyPr/>
          <a:lstStyle>
            <a:lvl1pPr>
              <a:defRPr/>
            </a:lvl1pPr>
          </a:lstStyle>
          <a:p>
            <a:fld id="{32E208A7-9FA0-477E-B473-9F3F4675695D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2AFE124-A0F4-43D4-94DE-C939EFF55E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AC34D62-ADB7-41F4-9E62-B27BD2D4F2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E0E2F96-06E7-48BE-8015-944372A5FF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84F34AC-96F9-4F2F-9CC7-BD7F12D65A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78CDB64-94D9-48D8-A41D-BE99A173980E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05164BD-D809-436B-92AB-C4E20FD211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6AC34D4-96C4-410B-A891-D6DADE4644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6B780B6-1742-4468-AEAE-DBE34FC5BD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BD2E8E8-1FAE-4E78-89A7-622C31E4BE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D586EC1-294F-42ED-8E03-937DBE119A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8298977-D17F-418E-A412-9B6740FBBB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76200"/>
            <a:ext cx="2284413" cy="6048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76200"/>
            <a:ext cx="6705600" cy="6048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85D8FBE-A6E1-4CA2-A318-CF7BA4E82C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9B5E292-76D8-4E16-A961-10F48BDC2234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742E143-E944-4A11-830C-F0DA9FEEA872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BB7CBE8-2BC2-40AD-8E64-029EBA5CAB57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996A52D-CFA9-4C91-97F2-08812C5487FE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B113F63-4B95-440A-86D6-F7CC83C7A0DE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0FE6D17-1F33-4B76-86A5-FB2A802BCB69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C6F5D03-5D40-4961-900A-903CC6D9F40C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76200"/>
            <a:ext cx="9140825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CA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686800" y="6477000"/>
            <a:ext cx="5302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8C8A2EDA-93BD-416E-B0F7-BEFAAD914B8D}" type="slidenum">
              <a:rPr lang="en-CA"/>
              <a:pPr/>
              <a:t>‹#›</a:t>
            </a:fld>
            <a:endParaRPr lang="en-CA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0" y="960438"/>
            <a:ext cx="9144000" cy="1587"/>
          </a:xfrm>
          <a:prstGeom prst="line">
            <a:avLst/>
          </a:prstGeom>
          <a:noFill/>
          <a:ln w="54720">
            <a:solidFill>
              <a:srgbClr val="FF420E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2pPr>
      <a:lvl3pPr marL="1143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3pPr>
      <a:lvl4pPr marL="1600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4pPr>
      <a:lvl5pPr marL="20574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57200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76200"/>
            <a:ext cx="9142413" cy="114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458200" y="6477000"/>
            <a:ext cx="7604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fld id="{6B973F3C-C232-4F75-A6CE-1797FC0E6FA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0" y="960438"/>
            <a:ext cx="9144000" cy="1587"/>
          </a:xfrm>
          <a:prstGeom prst="line">
            <a:avLst/>
          </a:prstGeom>
          <a:noFill/>
          <a:ln w="54720">
            <a:solidFill>
              <a:srgbClr val="FF420E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2pPr>
      <a:lvl3pPr marL="1143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3pPr>
      <a:lvl4pPr marL="1600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4pPr>
      <a:lvl5pPr marL="20574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57200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8.jpeg"/><Relationship Id="rId5" Type="http://schemas.openxmlformats.org/officeDocument/2006/relationships/oleObject" Target="../embeddings/oleObject9.bin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6.png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32.wmf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9.jpeg"/><Relationship Id="rId5" Type="http://schemas.openxmlformats.org/officeDocument/2006/relationships/image" Target="../media/image4.jpeg"/><Relationship Id="rId10" Type="http://schemas.openxmlformats.org/officeDocument/2006/relationships/image" Target="../media/image8.jpeg"/><Relationship Id="rId4" Type="http://schemas.openxmlformats.org/officeDocument/2006/relationships/image" Target="../media/image3.jpeg"/><Relationship Id="rId9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20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21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2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22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6.png"/><Relationship Id="rId5" Type="http://schemas.openxmlformats.org/officeDocument/2006/relationships/oleObject" Target="../embeddings/oleObject23.bin"/><Relationship Id="rId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25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0.png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6.png"/><Relationship Id="rId5" Type="http://schemas.openxmlformats.org/officeDocument/2006/relationships/oleObject" Target="../embeddings/oleObject28.bin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oleObject" Target="../embeddings/oleObject30.bin"/><Relationship Id="rId4" Type="http://schemas.openxmlformats.org/officeDocument/2006/relationships/image" Target="../media/image4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png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4.png"/><Relationship Id="rId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1035050"/>
            <a:ext cx="9070975" cy="2514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8880" rIns="0" bIns="0" anchor="ctr"/>
          <a:lstStyle/>
          <a:p>
            <a:pPr algn="ctr" hangingPunct="0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400">
                <a:solidFill>
                  <a:srgbClr val="000000"/>
                </a:solidFill>
                <a:ea typeface="DejaVu Sans" charset="0"/>
                <a:cs typeface="DejaVu Sans" charset="0"/>
              </a:rPr>
              <a:t>The Case for </a:t>
            </a:r>
          </a:p>
          <a:p>
            <a:pPr algn="ctr" hangingPunct="0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400">
                <a:solidFill>
                  <a:srgbClr val="000000"/>
                </a:solidFill>
                <a:ea typeface="DejaVu Sans" charset="0"/>
                <a:cs typeface="DejaVu Sans" charset="0"/>
              </a:rPr>
              <a:t>Hardware Transactional Memory </a:t>
            </a:r>
          </a:p>
          <a:p>
            <a:pPr algn="ctr" hangingPunct="0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400">
                <a:solidFill>
                  <a:srgbClr val="000000"/>
                </a:solidFill>
                <a:ea typeface="DejaVu Sans" charset="0"/>
                <a:cs typeface="DejaVu Sans" charset="0"/>
              </a:rPr>
              <a:t>in </a:t>
            </a:r>
          </a:p>
          <a:p>
            <a:pPr algn="ctr" hangingPunct="0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400">
                <a:solidFill>
                  <a:srgbClr val="000000"/>
                </a:solidFill>
                <a:ea typeface="DejaVu Sans" charset="0"/>
                <a:cs typeface="DejaVu Sans" charset="0"/>
              </a:rPr>
              <a:t>Software Packet Processing</a:t>
            </a: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143000" y="3592513"/>
            <a:ext cx="8077200" cy="281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8080" rIns="0" bIns="0" anchor="ctr"/>
          <a:lstStyle/>
          <a:p>
            <a:pPr algn="ctr">
              <a:spcBef>
                <a:spcPts val="8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320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 algn="ctr">
              <a:spcBef>
                <a:spcPts val="8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>
                <a:solidFill>
                  <a:srgbClr val="000000"/>
                </a:solidFill>
                <a:ea typeface="DejaVu Sans" charset="0"/>
                <a:cs typeface="DejaVu Sans" charset="0"/>
              </a:rPr>
              <a:t>Martin Labrecque </a:t>
            </a:r>
          </a:p>
          <a:p>
            <a:pPr algn="ctr">
              <a:spcBef>
                <a:spcPts val="8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3200">
                <a:solidFill>
                  <a:srgbClr val="000000"/>
                </a:solidFill>
                <a:ea typeface="DejaVu Sans" charset="0"/>
                <a:cs typeface="DejaVu Sans" charset="0"/>
              </a:rPr>
              <a:t>Prof. Gregory Steffan</a:t>
            </a:r>
          </a:p>
          <a:p>
            <a:pPr algn="ctr">
              <a:spcBef>
                <a:spcPts val="8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3200" u="sng">
                <a:solidFill>
                  <a:srgbClr val="000000"/>
                </a:solidFill>
                <a:ea typeface="DejaVu Sans" charset="0"/>
                <a:cs typeface="DejaVu Sans" charset="0"/>
              </a:rPr>
              <a:t>University of Toronto</a:t>
            </a:r>
          </a:p>
          <a:p>
            <a:pPr algn="ctr">
              <a:spcBef>
                <a:spcPts val="8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CA" sz="3200" u="sng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0" y="3727450"/>
            <a:ext cx="9144000" cy="1588"/>
          </a:xfrm>
          <a:prstGeom prst="line">
            <a:avLst/>
          </a:prstGeom>
          <a:noFill/>
          <a:ln w="54720">
            <a:solidFill>
              <a:srgbClr val="FF420E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4202113"/>
            <a:ext cx="1022350" cy="175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6303963"/>
            <a:ext cx="91440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2400">
                <a:solidFill>
                  <a:srgbClr val="000000"/>
                </a:solidFill>
                <a:ea typeface="DejaVu Sans" charset="0"/>
                <a:cs typeface="DejaVu Sans" charset="0"/>
              </a:rPr>
              <a:t>ANCS, October 26</a:t>
            </a:r>
            <a:r>
              <a:rPr lang="en-CA" sz="2400" baseline="33000">
                <a:solidFill>
                  <a:srgbClr val="000000"/>
                </a:solidFill>
                <a:ea typeface="DejaVu Sans" charset="0"/>
                <a:cs typeface="DejaVu Sans" charset="0"/>
              </a:rPr>
              <a:t>th</a:t>
            </a:r>
            <a:r>
              <a:rPr lang="en-CA" sz="2400">
                <a:solidFill>
                  <a:srgbClr val="000000"/>
                </a:solidFill>
                <a:ea typeface="DejaVu Sans" charset="0"/>
                <a:cs typeface="DejaVu Sans" charset="0"/>
              </a:rPr>
              <a:t> 2010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60772235-06FE-4D56-8861-B49EA655D3D2}" type="slidenum">
              <a:rPr lang="en-CA"/>
              <a:pPr/>
              <a:t>10</a:t>
            </a:fld>
            <a:endParaRPr lang="en-CA"/>
          </a:p>
        </p:txBody>
      </p:sp>
      <p:sp>
        <p:nvSpPr>
          <p:cNvPr id="133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9144000" cy="1143000"/>
          </a:xfrm>
          <a:ln/>
        </p:spPr>
        <p:txBody>
          <a:bodyPr lIns="91440" tIns="45720" rIns="91440" bIns="4572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Run-to-Completion Programming 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19200"/>
            <a:ext cx="5410200" cy="4525963"/>
          </a:xfrm>
          <a:ln/>
        </p:spPr>
        <p:txBody>
          <a:bodyPr lIns="91440" tIns="45720" rIns="91440" bIns="45720"/>
          <a:lstStyle/>
          <a:p>
            <a:pPr marL="341313" indent="-339725">
              <a:buClrTx/>
              <a:buFontTx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/>
              <a:t>void main(void)</a:t>
            </a:r>
          </a:p>
          <a:p>
            <a:pPr marL="341313" indent="-339725">
              <a:buClrTx/>
              <a:buFontTx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/>
              <a:t>{</a:t>
            </a:r>
          </a:p>
          <a:p>
            <a:pPr marL="341313" indent="-339725">
              <a:spcBef>
                <a:spcPts val="700"/>
              </a:spcBef>
              <a:buClrTx/>
              <a:buFontTx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/>
              <a:t>   </a:t>
            </a:r>
            <a:r>
              <a:rPr lang="en-CA" sz="2800"/>
              <a:t>while(1) {</a:t>
            </a:r>
          </a:p>
          <a:p>
            <a:pPr marL="741363" lvl="1" indent="-282575">
              <a:buClrTx/>
              <a:buFontTx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/>
              <a:t>char* pkt = get_next_packet();</a:t>
            </a:r>
          </a:p>
          <a:p>
            <a:pPr marL="341313" indent="-339725">
              <a:spcBef>
                <a:spcPts val="700"/>
              </a:spcBef>
              <a:buClrTx/>
              <a:buFontTx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2800"/>
              <a:t>	 process_pkt();</a:t>
            </a:r>
          </a:p>
          <a:p>
            <a:pPr marL="741363" lvl="1" indent="-282575">
              <a:buClrTx/>
              <a:buFontTx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/>
              <a:t>send_pkt(pkt);</a:t>
            </a:r>
          </a:p>
          <a:p>
            <a:pPr marL="341313" indent="-339725">
              <a:spcBef>
                <a:spcPts val="700"/>
              </a:spcBef>
              <a:buClrTx/>
              <a:buFontTx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2800"/>
              <a:t>  	 }</a:t>
            </a:r>
          </a:p>
          <a:p>
            <a:pPr marL="341313" indent="-339725">
              <a:buClrTx/>
              <a:buFontTx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/>
              <a:t>}</a:t>
            </a:r>
          </a:p>
        </p:txBody>
      </p:sp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3429000" y="1309688"/>
            <a:ext cx="5791200" cy="519112"/>
            <a:chOff x="2160" y="825"/>
            <a:chExt cx="3648" cy="327"/>
          </a:xfrm>
        </p:grpSpPr>
        <p:sp>
          <p:nvSpPr>
            <p:cNvPr id="13316" name="Line 4"/>
            <p:cNvSpPr>
              <a:spLocks noChangeShapeType="1"/>
            </p:cNvSpPr>
            <p:nvPr/>
          </p:nvSpPr>
          <p:spPr bwMode="auto">
            <a:xfrm flipH="1">
              <a:off x="2159" y="989"/>
              <a:ext cx="642" cy="1"/>
            </a:xfrm>
            <a:prstGeom prst="line">
              <a:avLst/>
            </a:prstGeom>
            <a:noFill/>
            <a:ln w="76320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317" name="Text Box 5"/>
            <p:cNvSpPr txBox="1">
              <a:spLocks noChangeArrowheads="1"/>
            </p:cNvSpPr>
            <p:nvPr/>
          </p:nvSpPr>
          <p:spPr bwMode="auto">
            <a:xfrm>
              <a:off x="2790" y="825"/>
              <a:ext cx="3020" cy="32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CA" sz="2800">
                  <a:solidFill>
                    <a:srgbClr val="333399"/>
                  </a:solidFill>
                  <a:ea typeface="DejaVu Sans" charset="0"/>
                  <a:cs typeface="DejaVu Sans" charset="0"/>
                </a:rPr>
                <a:t>Many threads execute main()</a:t>
              </a:r>
            </a:p>
          </p:txBody>
        </p:sp>
      </p:grpSp>
      <p:grpSp>
        <p:nvGrpSpPr>
          <p:cNvPr id="13318" name="Group 6"/>
          <p:cNvGrpSpPr>
            <a:grpSpLocks/>
          </p:cNvGrpSpPr>
          <p:nvPr/>
        </p:nvGrpSpPr>
        <p:grpSpPr bwMode="auto">
          <a:xfrm>
            <a:off x="3429000" y="3276600"/>
            <a:ext cx="5695950" cy="946150"/>
            <a:chOff x="2160" y="2064"/>
            <a:chExt cx="3588" cy="596"/>
          </a:xfrm>
        </p:grpSpPr>
        <p:sp>
          <p:nvSpPr>
            <p:cNvPr id="13319" name="Text Box 7"/>
            <p:cNvSpPr txBox="1">
              <a:spLocks noChangeArrowheads="1"/>
            </p:cNvSpPr>
            <p:nvPr/>
          </p:nvSpPr>
          <p:spPr bwMode="auto">
            <a:xfrm>
              <a:off x="3825" y="2064"/>
              <a:ext cx="1923" cy="59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CA" sz="2800">
                  <a:solidFill>
                    <a:srgbClr val="333399"/>
                  </a:solidFill>
                  <a:ea typeface="DejaVu Sans" charset="0"/>
                  <a:cs typeface="DejaVu Sans" charset="0"/>
                </a:rPr>
                <a:t>Shared data is 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CA" sz="2800">
                  <a:solidFill>
                    <a:srgbClr val="333399"/>
                  </a:solidFill>
                  <a:ea typeface="DejaVu Sans" charset="0"/>
                  <a:cs typeface="DejaVu Sans" charset="0"/>
                </a:rPr>
                <a:t>protected by locks</a:t>
              </a:r>
            </a:p>
          </p:txBody>
        </p:sp>
        <p:sp>
          <p:nvSpPr>
            <p:cNvPr id="13320" name="Line 8"/>
            <p:cNvSpPr>
              <a:spLocks noChangeShapeType="1"/>
            </p:cNvSpPr>
            <p:nvPr/>
          </p:nvSpPr>
          <p:spPr bwMode="auto">
            <a:xfrm flipH="1">
              <a:off x="2159" y="2399"/>
              <a:ext cx="1730" cy="1"/>
            </a:xfrm>
            <a:prstGeom prst="line">
              <a:avLst/>
            </a:prstGeom>
            <a:noFill/>
            <a:ln w="76320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0" y="5943600"/>
            <a:ext cx="9144000" cy="550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3000">
                <a:solidFill>
                  <a:srgbClr val="FF0000"/>
                </a:solidFill>
                <a:ea typeface="DejaVu Sans" charset="0"/>
                <a:cs typeface="DejaVu Sans" charset="0"/>
              </a:rPr>
              <a:t>Manageable, but must get locks right!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2B023D8-94F9-45DB-94BF-9DBF19C193D3}" type="slidenum">
              <a:rPr lang="en-CA"/>
              <a:pPr/>
              <a:t>11</a:t>
            </a:fld>
            <a:endParaRPr lang="en-CA"/>
          </a:p>
        </p:txBody>
      </p:sp>
      <p:grpSp>
        <p:nvGrpSpPr>
          <p:cNvPr id="14337" name="Group 1"/>
          <p:cNvGrpSpPr>
            <a:grpSpLocks/>
          </p:cNvGrpSpPr>
          <p:nvPr/>
        </p:nvGrpSpPr>
        <p:grpSpPr bwMode="auto">
          <a:xfrm>
            <a:off x="4437063" y="4343400"/>
            <a:ext cx="4551362" cy="911225"/>
            <a:chOff x="2795" y="2736"/>
            <a:chExt cx="2867" cy="574"/>
          </a:xfrm>
        </p:grpSpPr>
        <p:sp>
          <p:nvSpPr>
            <p:cNvPr id="14338" name="Rectangle 2"/>
            <p:cNvSpPr>
              <a:spLocks noChangeArrowheads="1"/>
            </p:cNvSpPr>
            <p:nvPr/>
          </p:nvSpPr>
          <p:spPr bwMode="auto">
            <a:xfrm>
              <a:off x="3024" y="2736"/>
              <a:ext cx="2639" cy="575"/>
            </a:xfrm>
            <a:prstGeom prst="rect">
              <a:avLst/>
            </a:prstGeom>
            <a:solidFill>
              <a:srgbClr val="99CCFF">
                <a:alpha val="50000"/>
              </a:srgbClr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39" name="Text Box 3"/>
            <p:cNvSpPr txBox="1">
              <a:spLocks noChangeArrowheads="1"/>
            </p:cNvSpPr>
            <p:nvPr/>
          </p:nvSpPr>
          <p:spPr bwMode="auto">
            <a:xfrm>
              <a:off x="2795" y="2756"/>
              <a:ext cx="230" cy="55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eaVert" wrap="none" lIns="90000" tIns="45000" rIns="90000" bIns="45000"/>
            <a:lstStyle/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Atomic</a:t>
              </a:r>
            </a:p>
          </p:txBody>
        </p:sp>
      </p:grpSp>
      <p:grpSp>
        <p:nvGrpSpPr>
          <p:cNvPr id="14340" name="Group 4"/>
          <p:cNvGrpSpPr>
            <a:grpSpLocks/>
          </p:cNvGrpSpPr>
          <p:nvPr/>
        </p:nvGrpSpPr>
        <p:grpSpPr bwMode="auto">
          <a:xfrm>
            <a:off x="4435475" y="2590800"/>
            <a:ext cx="4551363" cy="1749425"/>
            <a:chOff x="2794" y="1632"/>
            <a:chExt cx="2867" cy="1102"/>
          </a:xfrm>
        </p:grpSpPr>
        <p:sp>
          <p:nvSpPr>
            <p:cNvPr id="14341" name="Rectangle 5"/>
            <p:cNvSpPr>
              <a:spLocks noChangeArrowheads="1"/>
            </p:cNvSpPr>
            <p:nvPr/>
          </p:nvSpPr>
          <p:spPr bwMode="auto">
            <a:xfrm>
              <a:off x="3024" y="1632"/>
              <a:ext cx="2639" cy="1103"/>
            </a:xfrm>
            <a:prstGeom prst="rect">
              <a:avLst/>
            </a:prstGeom>
            <a:solidFill>
              <a:srgbClr val="FFCC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2" name="Text Box 6"/>
            <p:cNvSpPr txBox="1">
              <a:spLocks noChangeArrowheads="1"/>
            </p:cNvSpPr>
            <p:nvPr/>
          </p:nvSpPr>
          <p:spPr bwMode="auto">
            <a:xfrm>
              <a:off x="2794" y="1894"/>
              <a:ext cx="230" cy="55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eaVert" wrap="none" lIns="90000" tIns="45000" rIns="90000" bIns="45000"/>
            <a:lstStyle/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Atomic</a:t>
              </a:r>
            </a:p>
          </p:txBody>
        </p:sp>
      </p:grpSp>
      <p:sp>
        <p:nvSpPr>
          <p:cNvPr id="14343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9144000" cy="1065213"/>
          </a:xfrm>
          <a:ln/>
        </p:spPr>
        <p:txBody>
          <a:bodyPr lIns="0" tIns="0" rIns="0" bIns="0"/>
          <a:lstStyle/>
          <a:p>
            <a:pPr>
              <a:lnSpc>
                <a:spcPct val="98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/>
              <a:t>Getting Locks Right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304800" y="1828800"/>
            <a:ext cx="4343400" cy="3286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>
                <a:solidFill>
                  <a:srgbClr val="000000"/>
                </a:solidFill>
                <a:ea typeface="DejaVu Sans" charset="0"/>
                <a:cs typeface="DejaVu Sans" charset="0"/>
              </a:rPr>
              <a:t>packet = get_packet();</a:t>
            </a:r>
          </a:p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>
                <a:solidFill>
                  <a:srgbClr val="000000"/>
                </a:solidFill>
                <a:ea typeface="DejaVu Sans" charset="0"/>
                <a:cs typeface="DejaVu Sans" charset="0"/>
              </a:rPr>
              <a:t>…</a:t>
            </a:r>
          </a:p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>
                <a:solidFill>
                  <a:srgbClr val="000000"/>
                </a:solidFill>
                <a:ea typeface="DejaVu Sans" charset="0"/>
                <a:cs typeface="DejaVu Sans" charset="0"/>
              </a:rPr>
              <a:t>connection = database-&gt;lookup(packet);</a:t>
            </a:r>
          </a:p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>
                <a:solidFill>
                  <a:srgbClr val="000000"/>
                </a:solidFill>
                <a:ea typeface="DejaVu Sans" charset="0"/>
                <a:cs typeface="DejaVu Sans" charset="0"/>
              </a:rPr>
              <a:t>if(connection == NULL)‏</a:t>
            </a:r>
          </a:p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>
                <a:solidFill>
                  <a:srgbClr val="000000"/>
                </a:solidFill>
                <a:ea typeface="DejaVu Sans" charset="0"/>
                <a:cs typeface="DejaVu Sans" charset="0"/>
              </a:rPr>
              <a:t>    connection = database-&gt;add(packet);</a:t>
            </a:r>
          </a:p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>
                <a:solidFill>
                  <a:srgbClr val="000000"/>
                </a:solidFill>
                <a:ea typeface="DejaVu Sans" charset="0"/>
                <a:cs typeface="DejaVu Sans" charset="0"/>
              </a:rPr>
              <a:t>connection-&gt;count++;</a:t>
            </a:r>
          </a:p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>
                <a:solidFill>
                  <a:srgbClr val="000000"/>
                </a:solidFill>
                <a:ea typeface="DejaVu Sans" charset="0"/>
                <a:cs typeface="DejaVu Sans" charset="0"/>
              </a:rPr>
              <a:t>…</a:t>
            </a:r>
          </a:p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>
                <a:solidFill>
                  <a:srgbClr val="000000"/>
                </a:solidFill>
                <a:ea typeface="DejaVu Sans" charset="0"/>
                <a:cs typeface="DejaVu Sans" charset="0"/>
              </a:rPr>
              <a:t>global_packet_count++;</a:t>
            </a:r>
          </a:p>
        </p:txBody>
      </p:sp>
      <p:sp>
        <p:nvSpPr>
          <p:cNvPr id="14345" name="Freeform 9"/>
          <p:cNvSpPr>
            <a:spLocks noChangeArrowheads="1"/>
          </p:cNvSpPr>
          <p:nvPr/>
        </p:nvSpPr>
        <p:spPr bwMode="auto">
          <a:xfrm>
            <a:off x="4495800" y="1752600"/>
            <a:ext cx="1588" cy="3276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" y="9102"/>
              </a:cxn>
            </a:cxnLst>
            <a:rect l="0" t="0" r="r" b="b"/>
            <a:pathLst>
              <a:path w="6" h="9103">
                <a:moveTo>
                  <a:pt x="0" y="0"/>
                </a:moveTo>
                <a:lnTo>
                  <a:pt x="5" y="9102"/>
                </a:lnTo>
              </a:path>
            </a:pathLst>
          </a:cu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76200" y="1371600"/>
            <a:ext cx="4343400" cy="38100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>
                <a:solidFill>
                  <a:srgbClr val="FFFFFF"/>
                </a:solidFill>
                <a:ea typeface="DejaVu Sans" charset="0"/>
                <a:cs typeface="DejaVu Sans" charset="0"/>
              </a:rPr>
              <a:t>SINGLE-THREADED</a:t>
            </a: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4572000" y="1371600"/>
            <a:ext cx="4495800" cy="38100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>
                <a:solidFill>
                  <a:srgbClr val="FFFFFF"/>
                </a:solidFill>
                <a:ea typeface="DejaVu Sans" charset="0"/>
                <a:cs typeface="DejaVu Sans" charset="0"/>
              </a:rPr>
              <a:t>MULTI-THREADED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0" y="6019800"/>
            <a:ext cx="9144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4800600" y="1828800"/>
            <a:ext cx="4267200" cy="3286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>
                <a:solidFill>
                  <a:srgbClr val="000000"/>
                </a:solidFill>
                <a:ea typeface="DejaVu Sans" charset="0"/>
                <a:cs typeface="DejaVu Sans" charset="0"/>
              </a:rPr>
              <a:t>packet = get_packet();</a:t>
            </a:r>
          </a:p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>
                <a:solidFill>
                  <a:srgbClr val="000000"/>
                </a:solidFill>
                <a:ea typeface="DejaVu Sans" charset="0"/>
                <a:cs typeface="DejaVu Sans" charset="0"/>
              </a:rPr>
              <a:t>…</a:t>
            </a:r>
          </a:p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>
                <a:solidFill>
                  <a:srgbClr val="000000"/>
                </a:solidFill>
                <a:ea typeface="DejaVu Sans" charset="0"/>
                <a:cs typeface="DejaVu Sans" charset="0"/>
              </a:rPr>
              <a:t>connection = database-&gt;lookup(packet);</a:t>
            </a:r>
          </a:p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>
                <a:solidFill>
                  <a:srgbClr val="000000"/>
                </a:solidFill>
                <a:ea typeface="DejaVu Sans" charset="0"/>
                <a:cs typeface="DejaVu Sans" charset="0"/>
              </a:rPr>
              <a:t>if(connection == NULL)‏</a:t>
            </a:r>
          </a:p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>
                <a:solidFill>
                  <a:srgbClr val="000000"/>
                </a:solidFill>
                <a:ea typeface="DejaVu Sans" charset="0"/>
                <a:cs typeface="DejaVu Sans" charset="0"/>
              </a:rPr>
              <a:t>    connection = database-&gt;add(packet);</a:t>
            </a:r>
          </a:p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>
                <a:solidFill>
                  <a:srgbClr val="000000"/>
                </a:solidFill>
                <a:ea typeface="DejaVu Sans" charset="0"/>
                <a:cs typeface="DejaVu Sans" charset="0"/>
              </a:rPr>
              <a:t>connection-&gt;count++;</a:t>
            </a:r>
          </a:p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>
                <a:solidFill>
                  <a:srgbClr val="000000"/>
                </a:solidFill>
                <a:ea typeface="DejaVu Sans" charset="0"/>
                <a:cs typeface="DejaVu Sans" charset="0"/>
              </a:rPr>
              <a:t>…</a:t>
            </a:r>
          </a:p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>
                <a:solidFill>
                  <a:srgbClr val="000000"/>
                </a:solidFill>
                <a:ea typeface="DejaVu Sans" charset="0"/>
                <a:cs typeface="DejaVu Sans" charset="0"/>
              </a:rPr>
              <a:t>global_packet_count++;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1647825" y="5943600"/>
            <a:ext cx="689292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2400">
                <a:solidFill>
                  <a:srgbClr val="FF0000"/>
                </a:solidFill>
                <a:ea typeface="DejaVu Sans" charset="0"/>
                <a:cs typeface="DejaVu Sans" charset="0"/>
              </a:rPr>
              <a:t>1- Must correctly protect all shared data accesses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1635125" y="6324600"/>
            <a:ext cx="6992938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2400">
                <a:solidFill>
                  <a:srgbClr val="FF0000"/>
                </a:solidFill>
                <a:ea typeface="DejaVu Sans" charset="0"/>
                <a:cs typeface="DejaVu Sans" charset="0"/>
              </a:rPr>
              <a:t>2- </a:t>
            </a:r>
            <a:r>
              <a:rPr lang="en-US" sz="2400">
                <a:solidFill>
                  <a:srgbClr val="FF0000"/>
                </a:solidFill>
                <a:ea typeface="DejaVu Sans" charset="0"/>
                <a:cs typeface="DejaVu Sans" charset="0"/>
              </a:rPr>
              <a:t>More finer-grain locks </a:t>
            </a:r>
            <a:r>
              <a:rPr lang="en-US" sz="2400">
                <a:solidFill>
                  <a:srgbClr val="FF0000"/>
                </a:solidFill>
                <a:latin typeface="Wingdings" charset="2"/>
                <a:ea typeface="DejaVu Sans" charset="0"/>
                <a:cs typeface="DejaVu Sans" charset="0"/>
              </a:rPr>
              <a:t></a:t>
            </a:r>
            <a:r>
              <a:rPr lang="en-US" sz="2400">
                <a:solidFill>
                  <a:srgbClr val="FF0000"/>
                </a:solidFill>
                <a:ea typeface="DejaVu Sans" charset="0"/>
                <a:cs typeface="DejaVu Sans" charset="0"/>
              </a:rPr>
              <a:t> improved performance</a:t>
            </a: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877888" y="5562600"/>
            <a:ext cx="178752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2400">
                <a:solidFill>
                  <a:srgbClr val="FF0000"/>
                </a:solidFill>
                <a:ea typeface="DejaVu Sans" charset="0"/>
                <a:cs typeface="DejaVu Sans" charset="0"/>
              </a:rPr>
              <a:t>Challenges: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5" grpId="0" animBg="1"/>
      <p:bldP spid="143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2C9490B-2666-4219-8E2D-AEB6BE36D1C8}" type="slidenum">
              <a:rPr lang="en-CA"/>
              <a:pPr/>
              <a:t>12</a:t>
            </a:fld>
            <a:endParaRPr lang="en-CA"/>
          </a:p>
        </p:txBody>
      </p:sp>
      <p:grpSp>
        <p:nvGrpSpPr>
          <p:cNvPr id="15361" name="Group 1"/>
          <p:cNvGrpSpPr>
            <a:grpSpLocks/>
          </p:cNvGrpSpPr>
          <p:nvPr/>
        </p:nvGrpSpPr>
        <p:grpSpPr bwMode="auto">
          <a:xfrm>
            <a:off x="4435475" y="2590800"/>
            <a:ext cx="4551363" cy="1749425"/>
            <a:chOff x="2794" y="1632"/>
            <a:chExt cx="2867" cy="1102"/>
          </a:xfrm>
        </p:grpSpPr>
        <p:sp>
          <p:nvSpPr>
            <p:cNvPr id="15362" name="Rectangle 2"/>
            <p:cNvSpPr>
              <a:spLocks noChangeArrowheads="1"/>
            </p:cNvSpPr>
            <p:nvPr/>
          </p:nvSpPr>
          <p:spPr bwMode="auto">
            <a:xfrm>
              <a:off x="3024" y="1632"/>
              <a:ext cx="2639" cy="1103"/>
            </a:xfrm>
            <a:prstGeom prst="rect">
              <a:avLst/>
            </a:prstGeom>
            <a:solidFill>
              <a:srgbClr val="FFCC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3" name="Text Box 3"/>
            <p:cNvSpPr txBox="1">
              <a:spLocks noChangeArrowheads="1"/>
            </p:cNvSpPr>
            <p:nvPr/>
          </p:nvSpPr>
          <p:spPr bwMode="auto">
            <a:xfrm>
              <a:off x="2794" y="1894"/>
              <a:ext cx="230" cy="55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eaVert" wrap="none" lIns="90000" tIns="45000" rIns="90000" bIns="45000"/>
            <a:lstStyle/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Atomic</a:t>
              </a:r>
            </a:p>
          </p:txBody>
        </p:sp>
      </p:grpSp>
      <p:sp>
        <p:nvSpPr>
          <p:cNvPr id="1536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9144000" cy="1065213"/>
          </a:xfrm>
          <a:ln/>
        </p:spPr>
        <p:txBody>
          <a:bodyPr lIns="0" tIns="0" rIns="0" bIns="0"/>
          <a:lstStyle/>
          <a:p>
            <a:pPr>
              <a:lnSpc>
                <a:spcPct val="98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/>
              <a:t>Opportunity for Parallelism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4800600" y="4343400"/>
            <a:ext cx="4189413" cy="912813"/>
          </a:xfrm>
          <a:prstGeom prst="rect">
            <a:avLst/>
          </a:prstGeom>
          <a:solidFill>
            <a:srgbClr val="99CCFF">
              <a:alpha val="50000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4800600" y="1828800"/>
            <a:ext cx="4267200" cy="3286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>
                <a:solidFill>
                  <a:srgbClr val="000000"/>
                </a:solidFill>
                <a:ea typeface="DejaVu Sans" charset="0"/>
                <a:cs typeface="DejaVu Sans" charset="0"/>
              </a:rPr>
              <a:t>packet = get_packet();</a:t>
            </a:r>
          </a:p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>
                <a:solidFill>
                  <a:srgbClr val="000000"/>
                </a:solidFill>
                <a:ea typeface="DejaVu Sans" charset="0"/>
                <a:cs typeface="DejaVu Sans" charset="0"/>
              </a:rPr>
              <a:t>…</a:t>
            </a:r>
          </a:p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>
                <a:solidFill>
                  <a:srgbClr val="000000"/>
                </a:solidFill>
                <a:ea typeface="DejaVu Sans" charset="0"/>
                <a:cs typeface="DejaVu Sans" charset="0"/>
              </a:rPr>
              <a:t>connection = database-&gt;lookup(packet);</a:t>
            </a:r>
          </a:p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>
                <a:solidFill>
                  <a:srgbClr val="000000"/>
                </a:solidFill>
                <a:ea typeface="DejaVu Sans" charset="0"/>
                <a:cs typeface="DejaVu Sans" charset="0"/>
              </a:rPr>
              <a:t>if(connection == NULL)‏</a:t>
            </a:r>
          </a:p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>
                <a:solidFill>
                  <a:srgbClr val="000000"/>
                </a:solidFill>
                <a:ea typeface="DejaVu Sans" charset="0"/>
                <a:cs typeface="DejaVu Sans" charset="0"/>
              </a:rPr>
              <a:t>    connection = database-&gt;add(packet);</a:t>
            </a:r>
          </a:p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>
                <a:solidFill>
                  <a:srgbClr val="000000"/>
                </a:solidFill>
                <a:ea typeface="DejaVu Sans" charset="0"/>
                <a:cs typeface="DejaVu Sans" charset="0"/>
              </a:rPr>
              <a:t>connection-&gt;count++;</a:t>
            </a:r>
          </a:p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>
                <a:solidFill>
                  <a:srgbClr val="000000"/>
                </a:solidFill>
                <a:ea typeface="DejaVu Sans" charset="0"/>
                <a:cs typeface="DejaVu Sans" charset="0"/>
              </a:rPr>
              <a:t>…</a:t>
            </a:r>
          </a:p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>
                <a:solidFill>
                  <a:srgbClr val="000000"/>
                </a:solidFill>
                <a:ea typeface="DejaVu Sans" charset="0"/>
                <a:cs typeface="DejaVu Sans" charset="0"/>
              </a:rPr>
              <a:t>global_packet_count++;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295400" y="4602163"/>
            <a:ext cx="2514600" cy="428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37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2200">
                <a:solidFill>
                  <a:srgbClr val="000000"/>
                </a:solidFill>
                <a:ea typeface="DejaVu Sans" charset="0"/>
                <a:cs typeface="DejaVu Sans" charset="0"/>
              </a:rPr>
              <a:t>No Parallelism</a:t>
            </a:r>
          </a:p>
        </p:txBody>
      </p:sp>
      <p:grpSp>
        <p:nvGrpSpPr>
          <p:cNvPr id="15368" name="Group 8"/>
          <p:cNvGrpSpPr>
            <a:grpSpLocks/>
          </p:cNvGrpSpPr>
          <p:nvPr/>
        </p:nvGrpSpPr>
        <p:grpSpPr bwMode="auto">
          <a:xfrm>
            <a:off x="1295400" y="2971800"/>
            <a:ext cx="3044825" cy="1098550"/>
            <a:chOff x="816" y="1872"/>
            <a:chExt cx="1918" cy="692"/>
          </a:xfrm>
        </p:grpSpPr>
        <p:sp>
          <p:nvSpPr>
            <p:cNvPr id="15369" name="Text Box 9"/>
            <p:cNvSpPr txBox="1">
              <a:spLocks noChangeArrowheads="1"/>
            </p:cNvSpPr>
            <p:nvPr/>
          </p:nvSpPr>
          <p:spPr bwMode="auto">
            <a:xfrm>
              <a:off x="816" y="1872"/>
              <a:ext cx="1583" cy="69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ts val="1375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CA" sz="220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Optimisic Parallelism across Connections</a:t>
              </a:r>
            </a:p>
          </p:txBody>
        </p:sp>
        <p:sp>
          <p:nvSpPr>
            <p:cNvPr id="15370" name="AutoShape 10"/>
            <p:cNvSpPr>
              <a:spLocks noChangeArrowheads="1"/>
            </p:cNvSpPr>
            <p:nvPr/>
          </p:nvSpPr>
          <p:spPr bwMode="auto">
            <a:xfrm>
              <a:off x="2399" y="2064"/>
              <a:ext cx="336" cy="335"/>
            </a:xfrm>
            <a:prstGeom prst="rightArrow">
              <a:avLst>
                <a:gd name="adj1" fmla="val 50000"/>
                <a:gd name="adj2" fmla="val 25075"/>
              </a:avLst>
            </a:prstGeom>
            <a:solidFill>
              <a:srgbClr val="00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371" name="AutoShape 11"/>
          <p:cNvSpPr>
            <a:spLocks noChangeArrowheads="1"/>
          </p:cNvSpPr>
          <p:nvPr/>
        </p:nvSpPr>
        <p:spPr bwMode="auto">
          <a:xfrm>
            <a:off x="3810000" y="4572000"/>
            <a:ext cx="533400" cy="5334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4572000" y="1371600"/>
            <a:ext cx="4495800" cy="38100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>
                <a:solidFill>
                  <a:srgbClr val="FFFFFF"/>
                </a:solidFill>
                <a:ea typeface="DejaVu Sans" charset="0"/>
                <a:cs typeface="DejaVu Sans" charset="0"/>
              </a:rPr>
              <a:t>MULTI-THREADED</a:t>
            </a: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927100" y="5594350"/>
            <a:ext cx="6921500" cy="1190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2400">
                <a:solidFill>
                  <a:srgbClr val="FF0000"/>
                </a:solidFill>
                <a:ea typeface="DejaVu Sans" charset="0"/>
                <a:cs typeface="DejaVu Sans" charset="0"/>
              </a:rPr>
              <a:t>Control-flow intensive programs with shared state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2400">
                <a:solidFill>
                  <a:srgbClr val="FF0000"/>
                </a:solidFill>
                <a:latin typeface="Wingdings" charset="2"/>
                <a:ea typeface="DejaVu Sans" charset="0"/>
                <a:cs typeface="DejaVu Sans" charset="0"/>
              </a:rPr>
              <a:t>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2400">
                <a:solidFill>
                  <a:srgbClr val="FF0000"/>
                </a:solidFill>
                <a:ea typeface="DejaVu Sans" charset="0"/>
                <a:cs typeface="DejaVu Sans" charset="0"/>
              </a:rPr>
              <a:t>Over-synchronized</a:t>
            </a: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4437063" y="4375150"/>
            <a:ext cx="365125" cy="879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wrap="none"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000000"/>
                </a:solidFill>
                <a:ea typeface="DejaVu Sans" charset="0"/>
                <a:cs typeface="DejaVu Sans" charset="0"/>
              </a:rPr>
              <a:t>Atomic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CFB4BC7-BE78-4B1B-B6C6-569FC08F49CF}" type="slidenum">
              <a:rPr lang="en-CA"/>
              <a:pPr/>
              <a:t>13</a:t>
            </a:fld>
            <a:endParaRPr lang="en-CA"/>
          </a:p>
        </p:txBody>
      </p:sp>
      <p:sp>
        <p:nvSpPr>
          <p:cNvPr id="16385" name="AutoShape 1"/>
          <p:cNvSpPr>
            <a:spLocks noChangeArrowheads="1"/>
          </p:cNvSpPr>
          <p:nvPr/>
        </p:nvSpPr>
        <p:spPr bwMode="auto">
          <a:xfrm>
            <a:off x="38100" y="1084263"/>
            <a:ext cx="9105900" cy="4765675"/>
          </a:xfrm>
          <a:prstGeom prst="star24">
            <a:avLst>
              <a:gd name="adj" fmla="val 44347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71438" y="74613"/>
            <a:ext cx="9372601" cy="1144587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/>
              <a:t>Stateful Software Packet Processing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44588" y="2046288"/>
            <a:ext cx="6856412" cy="914400"/>
          </a:xfrm>
          <a:ln/>
        </p:spPr>
        <p:txBody>
          <a:bodyPr/>
          <a:lstStyle/>
          <a:p>
            <a:pPr algn="ctr">
              <a:spcBef>
                <a:spcPts val="938"/>
              </a:spcBef>
              <a:spcAft>
                <a:spcPts val="2525"/>
              </a:spcAft>
              <a:tabLst>
                <a:tab pos="106363" algn="l"/>
                <a:tab pos="555625" algn="l"/>
                <a:tab pos="1004888" algn="l"/>
                <a:tab pos="1454150" algn="l"/>
                <a:tab pos="1903413" algn="l"/>
                <a:tab pos="2352675" algn="l"/>
                <a:tab pos="2801938" algn="l"/>
                <a:tab pos="3251200" algn="l"/>
                <a:tab pos="3700463" algn="l"/>
                <a:tab pos="4149725" algn="l"/>
                <a:tab pos="4598988" algn="l"/>
                <a:tab pos="5048250" algn="l"/>
                <a:tab pos="5497513" algn="l"/>
                <a:tab pos="5946775" algn="l"/>
                <a:tab pos="6396038" algn="l"/>
                <a:tab pos="6845300" algn="l"/>
                <a:tab pos="7294563" algn="l"/>
                <a:tab pos="7743825" algn="l"/>
                <a:tab pos="8193088" algn="l"/>
                <a:tab pos="8642350" algn="l"/>
              </a:tabLst>
            </a:pPr>
            <a:r>
              <a:rPr lang="en-US" sz="2600"/>
              <a:t>1. synchronizing threads with global locks: overly-conservative 80-90% of the time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795338" y="2954338"/>
            <a:ext cx="7570787" cy="882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spcBef>
                <a:spcPts val="938"/>
              </a:spcBef>
              <a:spcAft>
                <a:spcPts val="938"/>
              </a:spcAft>
              <a:tabLst>
                <a:tab pos="106363" algn="l"/>
                <a:tab pos="555625" algn="l"/>
                <a:tab pos="1004888" algn="l"/>
                <a:tab pos="1454150" algn="l"/>
                <a:tab pos="1903413" algn="l"/>
                <a:tab pos="2352675" algn="l"/>
                <a:tab pos="2801938" algn="l"/>
                <a:tab pos="3251200" algn="l"/>
                <a:tab pos="3700463" algn="l"/>
                <a:tab pos="4149725" algn="l"/>
                <a:tab pos="4598988" algn="l"/>
                <a:tab pos="5048250" algn="l"/>
                <a:tab pos="5497513" algn="l"/>
                <a:tab pos="5946775" algn="l"/>
                <a:tab pos="6396038" algn="l"/>
                <a:tab pos="6845300" algn="l"/>
                <a:tab pos="7294563" algn="l"/>
                <a:tab pos="7743825" algn="l"/>
                <a:tab pos="8193088" algn="l"/>
                <a:tab pos="8642350" algn="l"/>
              </a:tabLst>
            </a:pPr>
            <a:r>
              <a:rPr lang="en-US" sz="2600">
                <a:solidFill>
                  <a:srgbClr val="000000"/>
                </a:solidFill>
                <a:ea typeface="DejaVu Sans" charset="0"/>
                <a:cs typeface="DejaVu Sans" charset="0"/>
              </a:rPr>
              <a:t>2. Lots of potential for avoiding lock-based synchronization in the common case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457450" y="6113463"/>
            <a:ext cx="432435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>
                <a:solidFill>
                  <a:srgbClr val="FF0000"/>
                </a:solidFill>
                <a:ea typeface="DejaVu Sans" charset="0"/>
                <a:cs typeface="DejaVu Sans" charset="0"/>
              </a:rPr>
              <a:t>Transactional Memory!</a:t>
            </a:r>
          </a:p>
        </p:txBody>
      </p:sp>
      <p:grpSp>
        <p:nvGrpSpPr>
          <p:cNvPr id="16390" name="Group 6"/>
          <p:cNvGrpSpPr>
            <a:grpSpLocks/>
          </p:cNvGrpSpPr>
          <p:nvPr/>
        </p:nvGrpSpPr>
        <p:grpSpPr bwMode="auto">
          <a:xfrm>
            <a:off x="84138" y="4165600"/>
            <a:ext cx="8215312" cy="1779588"/>
            <a:chOff x="53" y="2624"/>
            <a:chExt cx="5175" cy="1121"/>
          </a:xfrm>
        </p:grpSpPr>
        <p:sp>
          <p:nvSpPr>
            <p:cNvPr id="16391" name="Text Box 7"/>
            <p:cNvSpPr txBox="1">
              <a:spLocks noChangeArrowheads="1"/>
            </p:cNvSpPr>
            <p:nvPr/>
          </p:nvSpPr>
          <p:spPr bwMode="auto">
            <a:xfrm>
              <a:off x="1196" y="2624"/>
              <a:ext cx="1440" cy="1122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CA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  Lock(A);</a:t>
              </a:r>
            </a:p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CA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   if ( f(</a:t>
              </a:r>
              <a:r>
                <a:rPr lang="en-CA">
                  <a:solidFill>
                    <a:srgbClr val="FF0000"/>
                  </a:solidFill>
                  <a:ea typeface="DejaVu Sans" charset="0"/>
                  <a:cs typeface="DejaVu Sans" charset="0"/>
                </a:rPr>
                <a:t>shared_v1</a:t>
              </a:r>
              <a:r>
                <a:rPr lang="en-CA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)  )</a:t>
              </a:r>
            </a:p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CA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       </a:t>
              </a:r>
              <a:r>
                <a:rPr lang="en-CA">
                  <a:solidFill>
                    <a:srgbClr val="FF0000"/>
                  </a:solidFill>
                  <a:ea typeface="DejaVu Sans" charset="0"/>
                  <a:cs typeface="DejaVu Sans" charset="0"/>
                </a:rPr>
                <a:t>shared_v2</a:t>
              </a:r>
              <a:r>
                <a:rPr lang="en-CA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  = 0;</a:t>
              </a:r>
            </a:p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CA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   Unlock(A);</a:t>
              </a:r>
            </a:p>
          </p:txBody>
        </p:sp>
        <p:sp>
          <p:nvSpPr>
            <p:cNvPr id="16392" name="Text Box 8"/>
            <p:cNvSpPr txBox="1">
              <a:spLocks noChangeArrowheads="1"/>
            </p:cNvSpPr>
            <p:nvPr/>
          </p:nvSpPr>
          <p:spPr bwMode="auto">
            <a:xfrm>
              <a:off x="3645" y="2675"/>
              <a:ext cx="1584" cy="1021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CA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   Lock(B);</a:t>
              </a:r>
            </a:p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CA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   </a:t>
              </a:r>
              <a:r>
                <a:rPr lang="en-CA">
                  <a:solidFill>
                    <a:srgbClr val="FF0000"/>
                  </a:solidFill>
                  <a:ea typeface="DejaVu Sans" charset="0"/>
                  <a:cs typeface="DejaVu Sans" charset="0"/>
                </a:rPr>
                <a:t>shared_v3[</a:t>
              </a:r>
              <a:r>
                <a:rPr lang="en-CA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i</a:t>
              </a:r>
              <a:r>
                <a:rPr lang="en-CA">
                  <a:solidFill>
                    <a:srgbClr val="FF0000"/>
                  </a:solidFill>
                  <a:ea typeface="DejaVu Sans" charset="0"/>
                  <a:cs typeface="DejaVu Sans" charset="0"/>
                </a:rPr>
                <a:t>] </a:t>
              </a:r>
              <a:r>
                <a:rPr lang="en-CA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++;</a:t>
              </a:r>
            </a:p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CA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   (</a:t>
              </a:r>
              <a:r>
                <a:rPr lang="en-CA">
                  <a:solidFill>
                    <a:srgbClr val="FF0000"/>
                  </a:solidFill>
                  <a:ea typeface="DejaVu Sans" charset="0"/>
                  <a:cs typeface="DejaVu Sans" charset="0"/>
                </a:rPr>
                <a:t>*ptr</a:t>
              </a:r>
              <a:r>
                <a:rPr lang="en-CA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)++;</a:t>
              </a:r>
            </a:p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CA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   Unlock(B);</a:t>
              </a:r>
            </a:p>
          </p:txBody>
        </p:sp>
        <p:sp>
          <p:nvSpPr>
            <p:cNvPr id="16393" name="Text Box 9"/>
            <p:cNvSpPr txBox="1">
              <a:spLocks noChangeArrowheads="1"/>
            </p:cNvSpPr>
            <p:nvPr/>
          </p:nvSpPr>
          <p:spPr bwMode="auto">
            <a:xfrm>
              <a:off x="682" y="2624"/>
              <a:ext cx="519" cy="1122"/>
            </a:xfrm>
            <a:prstGeom prst="rect">
              <a:avLst/>
            </a:prstGeom>
            <a:solidFill>
              <a:srgbClr val="333399"/>
            </a:solidFill>
            <a:ln w="9525">
              <a:noFill/>
              <a:round/>
              <a:headEnd/>
              <a:tailEnd/>
            </a:ln>
            <a:effectLst/>
          </p:spPr>
          <p:txBody>
            <a:bodyPr vert="eaVert">
              <a:spAutoFit/>
            </a:bodyPr>
            <a:lstStyle/>
            <a:p>
              <a:pPr algn="ctr" eaLnBrk="0" hangingPunct="0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CA" sz="2400" b="1">
                  <a:solidFill>
                    <a:srgbClr val="FFFFFF"/>
                  </a:solidFill>
                  <a:ea typeface="DejaVu Sans" charset="0"/>
                  <a:cs typeface="DejaVu Sans" charset="0"/>
                </a:rPr>
                <a:t>CONTROL FLOW</a:t>
              </a:r>
            </a:p>
          </p:txBody>
        </p:sp>
        <p:sp>
          <p:nvSpPr>
            <p:cNvPr id="16394" name="Text Box 10"/>
            <p:cNvSpPr txBox="1">
              <a:spLocks noChangeArrowheads="1"/>
            </p:cNvSpPr>
            <p:nvPr/>
          </p:nvSpPr>
          <p:spPr bwMode="auto">
            <a:xfrm>
              <a:off x="3108" y="2666"/>
              <a:ext cx="567" cy="1038"/>
            </a:xfrm>
            <a:prstGeom prst="rect">
              <a:avLst/>
            </a:prstGeom>
            <a:solidFill>
              <a:srgbClr val="333399"/>
            </a:solidFill>
            <a:ln w="9525">
              <a:noFill/>
              <a:round/>
              <a:headEnd/>
              <a:tailEnd/>
            </a:ln>
            <a:effectLst/>
          </p:spPr>
          <p:txBody>
            <a:bodyPr vert="eaVert">
              <a:spAutoFit/>
            </a:bodyPr>
            <a:lstStyle/>
            <a:p>
              <a:pPr algn="ctr" eaLnBrk="0" hangingPunct="0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CA" sz="2400" b="1">
                  <a:solidFill>
                    <a:srgbClr val="FFFFFF"/>
                  </a:solidFill>
                  <a:ea typeface="DejaVu Sans" charset="0"/>
                  <a:cs typeface="DejaVu Sans" charset="0"/>
                </a:rPr>
                <a:t>POINTER ACCESS</a:t>
              </a:r>
            </a:p>
          </p:txBody>
        </p:sp>
        <p:sp>
          <p:nvSpPr>
            <p:cNvPr id="16395" name="Text Box 11"/>
            <p:cNvSpPr txBox="1">
              <a:spLocks noChangeArrowheads="1"/>
            </p:cNvSpPr>
            <p:nvPr/>
          </p:nvSpPr>
          <p:spPr bwMode="auto">
            <a:xfrm>
              <a:off x="53" y="3085"/>
              <a:ext cx="551" cy="3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5000" rIns="90000" bIns="45000"/>
            <a:lstStyle/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280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e.g.: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0C8C38C-9FEE-4C90-8F11-6682C9D2031B}" type="slidenum">
              <a:rPr lang="en-CA"/>
              <a:pPr/>
              <a:t>14</a:t>
            </a:fld>
            <a:endParaRPr lang="en-CA"/>
          </a:p>
        </p:txBody>
      </p:sp>
      <p:sp>
        <p:nvSpPr>
          <p:cNvPr id="1740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9142413" cy="990600"/>
          </a:xfrm>
          <a:ln/>
        </p:spPr>
        <p:txBody>
          <a:bodyPr lIns="0" tIns="0" rIns="0" bIns="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/>
              <a:t>Improving Synchronization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7138" y="1295400"/>
            <a:ext cx="2208212" cy="2490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1828800"/>
            <a:ext cx="2743200" cy="1263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80000"/>
              </a:lnSpc>
              <a:spcBef>
                <a:spcPts val="8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2400">
                <a:solidFill>
                  <a:srgbClr val="000000"/>
                </a:solidFill>
                <a:ea typeface="DejaVu Sans" charset="0"/>
                <a:cs typeface="DejaVu Sans" charset="0"/>
              </a:rPr>
              <a:t>Locks can over-synchronize parallelism across flows/connections</a:t>
            </a:r>
          </a:p>
        </p:txBody>
      </p:sp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6305550" y="4067175"/>
          <a:ext cx="2228850" cy="2790825"/>
        </p:xfrm>
        <a:graphic>
          <a:graphicData uri="http://schemas.openxmlformats.org/presentationml/2006/ole">
            <p:oleObj spid="_x0000_s17412" r:id="rId5" imgW="0" imgH="0" progId="">
              <p:embed/>
            </p:oleObj>
          </a:graphicData>
        </a:graphic>
      </p:graphicFrame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1295400"/>
            <a:ext cx="2743200" cy="2562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0" y="4495800"/>
            <a:ext cx="3429000" cy="2057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spcBef>
                <a:spcPts val="8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2200" b="1">
                <a:solidFill>
                  <a:srgbClr val="000000"/>
                </a:solidFill>
                <a:ea typeface="DejaVu Sans" charset="0"/>
                <a:cs typeface="DejaVu Sans" charset="0"/>
              </a:rPr>
              <a:t>Transactional memory</a:t>
            </a:r>
          </a:p>
          <a:p>
            <a:pPr marL="455613" lvl="1" indent="-342900">
              <a:spcBef>
                <a:spcPts val="7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2200">
                <a:solidFill>
                  <a:srgbClr val="000000"/>
                </a:solidFill>
                <a:ea typeface="DejaVu Sans" charset="0"/>
                <a:cs typeface="DejaVu Sans" charset="0"/>
              </a:rPr>
              <a:t>simplifies synchronization </a:t>
            </a:r>
          </a:p>
          <a:p>
            <a:pPr marL="455613" lvl="1" indent="-342900">
              <a:spcBef>
                <a:spcPts val="7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2200">
                <a:solidFill>
                  <a:srgbClr val="000000"/>
                </a:solidFill>
                <a:ea typeface="DejaVu Sans" charset="0"/>
                <a:cs typeface="DejaVu Sans" charset="0"/>
              </a:rPr>
              <a:t>exploits optimistic parallelism</a:t>
            </a:r>
          </a:p>
        </p:txBody>
      </p:sp>
      <p:graphicFrame>
        <p:nvGraphicFramePr>
          <p:cNvPr id="17415" name="Object 7"/>
          <p:cNvGraphicFramePr>
            <a:graphicFrameLocks noChangeAspect="1"/>
          </p:cNvGraphicFramePr>
          <p:nvPr/>
        </p:nvGraphicFramePr>
        <p:xfrm>
          <a:off x="3165475" y="3962400"/>
          <a:ext cx="2549525" cy="2895600"/>
        </p:xfrm>
        <a:graphic>
          <a:graphicData uri="http://schemas.openxmlformats.org/presentationml/2006/ole">
            <p:oleObj spid="_x0000_s17415" r:id="rId7" imgW="2238687" imgH="2542857" progId="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3F204FF-D25B-4F12-BDF3-07ADDFEB44E1}" type="slidenum">
              <a:rPr lang="en-CA"/>
              <a:pPr/>
              <a:t>15</a:t>
            </a:fld>
            <a:endParaRPr lang="en-CA"/>
          </a:p>
        </p:txBody>
      </p:sp>
      <p:sp>
        <p:nvSpPr>
          <p:cNvPr id="184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9144000" cy="1143000"/>
          </a:xfrm>
          <a:ln/>
        </p:spPr>
        <p:txBody>
          <a:bodyPr lIns="91440" tIns="45720" rIns="91440" bIns="4572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/>
              <a:t>Locks versus Transactions</a:t>
            </a: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676400" y="1371600"/>
            <a:ext cx="4570413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0"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2000" b="1" u="sng">
                <a:solidFill>
                  <a:srgbClr val="00CC00"/>
                </a:solidFill>
                <a:ea typeface="DejaVu Sans" charset="0"/>
                <a:cs typeface="DejaVu Sans" charset="0"/>
              </a:rPr>
              <a:t>Thread1</a:t>
            </a:r>
            <a:r>
              <a:rPr lang="en-CA" sz="2000" b="1">
                <a:solidFill>
                  <a:srgbClr val="00CC00"/>
                </a:solidFill>
                <a:ea typeface="DejaVu Sans" charset="0"/>
                <a:cs typeface="DejaVu Sans" charset="0"/>
              </a:rPr>
              <a:t>  </a:t>
            </a:r>
            <a:r>
              <a:rPr lang="en-CA" sz="2000" b="1" u="sng">
                <a:solidFill>
                  <a:srgbClr val="FF00FF"/>
                </a:solidFill>
                <a:ea typeface="DejaVu Sans" charset="0"/>
                <a:cs typeface="DejaVu Sans" charset="0"/>
              </a:rPr>
              <a:t>Thread2</a:t>
            </a:r>
            <a:r>
              <a:rPr lang="en-CA" sz="2000" b="1">
                <a:solidFill>
                  <a:srgbClr val="FF00FF"/>
                </a:solidFill>
                <a:ea typeface="DejaVu Sans" charset="0"/>
                <a:cs typeface="DejaVu Sans" charset="0"/>
              </a:rPr>
              <a:t>  </a:t>
            </a:r>
            <a:r>
              <a:rPr lang="en-CA" sz="2000" b="1" u="sng">
                <a:solidFill>
                  <a:srgbClr val="00CCFF"/>
                </a:solidFill>
                <a:ea typeface="DejaVu Sans" charset="0"/>
                <a:cs typeface="DejaVu Sans" charset="0"/>
              </a:rPr>
              <a:t>Thread3</a:t>
            </a:r>
            <a:r>
              <a:rPr lang="en-CA" sz="2000" b="1">
                <a:solidFill>
                  <a:srgbClr val="00CCFF"/>
                </a:solidFill>
                <a:ea typeface="DejaVu Sans" charset="0"/>
                <a:cs typeface="DejaVu Sans" charset="0"/>
              </a:rPr>
              <a:t>  </a:t>
            </a:r>
            <a:r>
              <a:rPr lang="en-CA" sz="2000" b="1" u="sng">
                <a:solidFill>
                  <a:srgbClr val="FF0000"/>
                </a:solidFill>
                <a:ea typeface="DejaVu Sans" charset="0"/>
                <a:cs typeface="DejaVu Sans" charset="0"/>
              </a:rPr>
              <a:t>Thread4</a:t>
            </a:r>
          </a:p>
        </p:txBody>
      </p:sp>
      <p:sp>
        <p:nvSpPr>
          <p:cNvPr id="18435" name="Freeform 3"/>
          <p:cNvSpPr>
            <a:spLocks noChangeArrowheads="1"/>
          </p:cNvSpPr>
          <p:nvPr/>
        </p:nvSpPr>
        <p:spPr bwMode="auto">
          <a:xfrm>
            <a:off x="2108200" y="1828800"/>
            <a:ext cx="254000" cy="914400"/>
          </a:xfrm>
          <a:custGeom>
            <a:avLst/>
            <a:gdLst/>
            <a:ahLst/>
            <a:cxnLst>
              <a:cxn ang="0">
                <a:pos x="104" y="0"/>
              </a:cxn>
              <a:cxn ang="0">
                <a:pos x="8" y="192"/>
              </a:cxn>
              <a:cxn ang="0">
                <a:pos x="152" y="384"/>
              </a:cxn>
              <a:cxn ang="0">
                <a:pos x="56" y="576"/>
              </a:cxn>
            </a:cxnLst>
            <a:rect l="0" t="0" r="r" b="b"/>
            <a:pathLst>
              <a:path w="160" h="576">
                <a:moveTo>
                  <a:pt x="104" y="0"/>
                </a:moveTo>
                <a:cubicBezTo>
                  <a:pt x="52" y="64"/>
                  <a:pt x="0" y="128"/>
                  <a:pt x="8" y="192"/>
                </a:cubicBezTo>
                <a:cubicBezTo>
                  <a:pt x="16" y="256"/>
                  <a:pt x="144" y="320"/>
                  <a:pt x="152" y="384"/>
                </a:cubicBezTo>
                <a:cubicBezTo>
                  <a:pt x="160" y="448"/>
                  <a:pt x="88" y="520"/>
                  <a:pt x="56" y="576"/>
                </a:cubicBezTo>
              </a:path>
            </a:pathLst>
          </a:custGeom>
          <a:noFill/>
          <a:ln w="381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436" name="Group 4"/>
          <p:cNvGrpSpPr>
            <a:grpSpLocks/>
          </p:cNvGrpSpPr>
          <p:nvPr/>
        </p:nvGrpSpPr>
        <p:grpSpPr bwMode="auto">
          <a:xfrm>
            <a:off x="4265613" y="2524125"/>
            <a:ext cx="434975" cy="673100"/>
            <a:chOff x="2687" y="1590"/>
            <a:chExt cx="274" cy="424"/>
          </a:xfrm>
        </p:grpSpPr>
        <p:pic>
          <p:nvPicPr>
            <p:cNvPr id="18437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87" y="1590"/>
              <a:ext cx="275" cy="4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8438" name="Text Box 6"/>
            <p:cNvSpPr txBox="1">
              <a:spLocks noChangeArrowheads="1"/>
            </p:cNvSpPr>
            <p:nvPr/>
          </p:nvSpPr>
          <p:spPr bwMode="auto">
            <a:xfrm>
              <a:off x="2687" y="1590"/>
              <a:ext cx="275" cy="4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8439" name="Object 7"/>
          <p:cNvGraphicFramePr>
            <a:graphicFrameLocks noChangeAspect="1"/>
          </p:cNvGraphicFramePr>
          <p:nvPr/>
        </p:nvGraphicFramePr>
        <p:xfrm>
          <a:off x="2971800" y="1828800"/>
          <a:ext cx="381000" cy="333375"/>
        </p:xfrm>
        <a:graphic>
          <a:graphicData uri="http://schemas.openxmlformats.org/presentationml/2006/ole">
            <p:oleObj spid="_x0000_s18439" r:id="rId5" imgW="380852" imgH="333333" progId="">
              <p:embed/>
            </p:oleObj>
          </a:graphicData>
        </a:graphic>
      </p:graphicFrame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1013" y="1800225"/>
            <a:ext cx="381000" cy="333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1813" y="1800225"/>
            <a:ext cx="381000" cy="333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pSp>
        <p:nvGrpSpPr>
          <p:cNvPr id="18442" name="Group 10"/>
          <p:cNvGrpSpPr>
            <a:grpSpLocks/>
          </p:cNvGrpSpPr>
          <p:nvPr/>
        </p:nvGrpSpPr>
        <p:grpSpPr bwMode="auto">
          <a:xfrm>
            <a:off x="5484813" y="2743200"/>
            <a:ext cx="434975" cy="673100"/>
            <a:chOff x="3455" y="1728"/>
            <a:chExt cx="274" cy="424"/>
          </a:xfrm>
        </p:grpSpPr>
        <p:pic>
          <p:nvPicPr>
            <p:cNvPr id="18443" name="Picture 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55" y="1728"/>
              <a:ext cx="275" cy="4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8444" name="Text Box 12"/>
            <p:cNvSpPr txBox="1">
              <a:spLocks noChangeArrowheads="1"/>
            </p:cNvSpPr>
            <p:nvPr/>
          </p:nvSpPr>
          <p:spPr bwMode="auto">
            <a:xfrm>
              <a:off x="3455" y="1728"/>
              <a:ext cx="275" cy="4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445" name="Line 13"/>
          <p:cNvSpPr>
            <a:spLocks noChangeShapeType="1"/>
          </p:cNvSpPr>
          <p:nvPr/>
        </p:nvSpPr>
        <p:spPr bwMode="auto">
          <a:xfrm>
            <a:off x="2133600" y="2057400"/>
            <a:ext cx="4113213" cy="1588"/>
          </a:xfrm>
          <a:prstGeom prst="line">
            <a:avLst/>
          </a:prstGeom>
          <a:noFill/>
          <a:ln w="38160" cap="rnd">
            <a:solidFill>
              <a:srgbClr val="333399"/>
            </a:solidFill>
            <a:prstDash val="sysDot"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46" name="Line 14"/>
          <p:cNvSpPr>
            <a:spLocks noChangeShapeType="1"/>
          </p:cNvSpPr>
          <p:nvPr/>
        </p:nvSpPr>
        <p:spPr bwMode="auto">
          <a:xfrm>
            <a:off x="2286000" y="2286000"/>
            <a:ext cx="3960813" cy="1588"/>
          </a:xfrm>
          <a:prstGeom prst="line">
            <a:avLst/>
          </a:prstGeom>
          <a:noFill/>
          <a:ln w="38160" cap="rnd">
            <a:solidFill>
              <a:srgbClr val="333399"/>
            </a:solidFill>
            <a:prstDash val="sysDot"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8447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90850" y="2295525"/>
            <a:ext cx="438150" cy="676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8448" name="Line 16"/>
          <p:cNvSpPr>
            <a:spLocks noChangeShapeType="1"/>
          </p:cNvSpPr>
          <p:nvPr/>
        </p:nvSpPr>
        <p:spPr bwMode="auto">
          <a:xfrm>
            <a:off x="3198813" y="2514600"/>
            <a:ext cx="3046412" cy="1588"/>
          </a:xfrm>
          <a:prstGeom prst="line">
            <a:avLst/>
          </a:prstGeom>
          <a:noFill/>
          <a:ln w="38160" cap="rnd">
            <a:solidFill>
              <a:srgbClr val="333399"/>
            </a:solidFill>
            <a:prstDash val="sysDot"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49" name="Line 17"/>
          <p:cNvSpPr>
            <a:spLocks noChangeShapeType="1"/>
          </p:cNvSpPr>
          <p:nvPr/>
        </p:nvSpPr>
        <p:spPr bwMode="auto">
          <a:xfrm>
            <a:off x="4494213" y="2743200"/>
            <a:ext cx="1752600" cy="1588"/>
          </a:xfrm>
          <a:prstGeom prst="line">
            <a:avLst/>
          </a:prstGeom>
          <a:noFill/>
          <a:ln w="38160" cap="rnd">
            <a:solidFill>
              <a:srgbClr val="333399"/>
            </a:solidFill>
            <a:prstDash val="sysDot"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8450" name="Group 18"/>
          <p:cNvGrpSpPr>
            <a:grpSpLocks/>
          </p:cNvGrpSpPr>
          <p:nvPr/>
        </p:nvGrpSpPr>
        <p:grpSpPr bwMode="auto">
          <a:xfrm>
            <a:off x="1676400" y="3436938"/>
            <a:ext cx="4568825" cy="1577975"/>
            <a:chOff x="1056" y="2165"/>
            <a:chExt cx="2878" cy="994"/>
          </a:xfrm>
        </p:grpSpPr>
        <p:pic>
          <p:nvPicPr>
            <p:cNvPr id="18451" name="Picture 1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735" y="2435"/>
              <a:ext cx="240" cy="21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8452" name="Text Box 20"/>
            <p:cNvSpPr txBox="1">
              <a:spLocks noChangeArrowheads="1"/>
            </p:cNvSpPr>
            <p:nvPr/>
          </p:nvSpPr>
          <p:spPr bwMode="auto">
            <a:xfrm>
              <a:off x="1056" y="2165"/>
              <a:ext cx="2879" cy="2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eaLnBrk="0" hangingPunct="0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CA" sz="2000" b="1" u="sng">
                  <a:solidFill>
                    <a:srgbClr val="00CC00"/>
                  </a:solidFill>
                  <a:ea typeface="DejaVu Sans" charset="0"/>
                  <a:cs typeface="DejaVu Sans" charset="0"/>
                </a:rPr>
                <a:t>Thread1</a:t>
              </a:r>
              <a:r>
                <a:rPr lang="en-CA" sz="2000" b="1">
                  <a:solidFill>
                    <a:srgbClr val="00CC00"/>
                  </a:solidFill>
                  <a:ea typeface="DejaVu Sans" charset="0"/>
                  <a:cs typeface="DejaVu Sans" charset="0"/>
                </a:rPr>
                <a:t>  </a:t>
              </a:r>
              <a:r>
                <a:rPr lang="en-CA" sz="2000" b="1" u="sng">
                  <a:solidFill>
                    <a:srgbClr val="FF00FF"/>
                  </a:solidFill>
                  <a:ea typeface="DejaVu Sans" charset="0"/>
                  <a:cs typeface="DejaVu Sans" charset="0"/>
                </a:rPr>
                <a:t>Thread2</a:t>
              </a:r>
              <a:r>
                <a:rPr lang="en-CA" sz="2000" b="1">
                  <a:solidFill>
                    <a:srgbClr val="FF00FF"/>
                  </a:solidFill>
                  <a:ea typeface="DejaVu Sans" charset="0"/>
                  <a:cs typeface="DejaVu Sans" charset="0"/>
                </a:rPr>
                <a:t>  </a:t>
              </a:r>
              <a:r>
                <a:rPr lang="en-CA" sz="2000" b="1" u="sng">
                  <a:solidFill>
                    <a:srgbClr val="00CCFF"/>
                  </a:solidFill>
                  <a:ea typeface="DejaVu Sans" charset="0"/>
                  <a:cs typeface="DejaVu Sans" charset="0"/>
                </a:rPr>
                <a:t>Thread3</a:t>
              </a:r>
              <a:r>
                <a:rPr lang="en-CA" sz="2000" b="1">
                  <a:solidFill>
                    <a:srgbClr val="00CCFF"/>
                  </a:solidFill>
                  <a:ea typeface="DejaVu Sans" charset="0"/>
                  <a:cs typeface="DejaVu Sans" charset="0"/>
                </a:rPr>
                <a:t>  </a:t>
              </a:r>
              <a:r>
                <a:rPr lang="en-CA" sz="2000" b="1" u="sng">
                  <a:solidFill>
                    <a:srgbClr val="FF0000"/>
                  </a:solidFill>
                  <a:ea typeface="DejaVu Sans" charset="0"/>
                  <a:cs typeface="DejaVu Sans" charset="0"/>
                </a:rPr>
                <a:t>Thread4</a:t>
              </a:r>
            </a:p>
          </p:txBody>
        </p:sp>
        <p:sp>
          <p:nvSpPr>
            <p:cNvPr id="18453" name="Freeform 21"/>
            <p:cNvSpPr>
              <a:spLocks noChangeArrowheads="1"/>
            </p:cNvSpPr>
            <p:nvPr/>
          </p:nvSpPr>
          <p:spPr bwMode="auto">
            <a:xfrm>
              <a:off x="1328" y="2453"/>
              <a:ext cx="160" cy="576"/>
            </a:xfrm>
            <a:custGeom>
              <a:avLst/>
              <a:gdLst/>
              <a:ahLst/>
              <a:cxnLst>
                <a:cxn ang="0">
                  <a:pos x="104" y="0"/>
                </a:cxn>
                <a:cxn ang="0">
                  <a:pos x="8" y="192"/>
                </a:cxn>
                <a:cxn ang="0">
                  <a:pos x="152" y="384"/>
                </a:cxn>
                <a:cxn ang="0">
                  <a:pos x="56" y="576"/>
                </a:cxn>
              </a:cxnLst>
              <a:rect l="0" t="0" r="r" b="b"/>
              <a:pathLst>
                <a:path w="160" h="576">
                  <a:moveTo>
                    <a:pt x="104" y="0"/>
                  </a:moveTo>
                  <a:cubicBezTo>
                    <a:pt x="52" y="64"/>
                    <a:pt x="0" y="128"/>
                    <a:pt x="8" y="192"/>
                  </a:cubicBezTo>
                  <a:cubicBezTo>
                    <a:pt x="16" y="256"/>
                    <a:pt x="144" y="320"/>
                    <a:pt x="152" y="384"/>
                  </a:cubicBezTo>
                  <a:cubicBezTo>
                    <a:pt x="160" y="448"/>
                    <a:pt x="88" y="520"/>
                    <a:pt x="56" y="576"/>
                  </a:cubicBezTo>
                </a:path>
              </a:pathLst>
            </a:custGeom>
            <a:noFill/>
            <a:ln w="381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454" name="Group 22"/>
            <p:cNvGrpSpPr>
              <a:grpSpLocks/>
            </p:cNvGrpSpPr>
            <p:nvPr/>
          </p:nvGrpSpPr>
          <p:grpSpPr bwMode="auto">
            <a:xfrm>
              <a:off x="2735" y="2591"/>
              <a:ext cx="274" cy="424"/>
              <a:chOff x="2735" y="2591"/>
              <a:chExt cx="274" cy="424"/>
            </a:xfrm>
          </p:grpSpPr>
          <p:pic>
            <p:nvPicPr>
              <p:cNvPr id="18455" name="Picture 2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735" y="2591"/>
                <a:ext cx="275" cy="42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  <p:sp>
            <p:nvSpPr>
              <p:cNvPr id="18456" name="Text Box 24"/>
              <p:cNvSpPr txBox="1">
                <a:spLocks noChangeArrowheads="1"/>
              </p:cNvSpPr>
              <p:nvPr/>
            </p:nvSpPr>
            <p:spPr bwMode="auto">
              <a:xfrm>
                <a:off x="2735" y="2591"/>
                <a:ext cx="275" cy="42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18457" name="Object 25"/>
            <p:cNvGraphicFramePr>
              <a:graphicFrameLocks noChangeAspect="1"/>
            </p:cNvGraphicFramePr>
            <p:nvPr/>
          </p:nvGraphicFramePr>
          <p:xfrm>
            <a:off x="1872" y="2453"/>
            <a:ext cx="240" cy="210"/>
          </p:xfrm>
          <a:graphic>
            <a:graphicData uri="http://schemas.openxmlformats.org/presentationml/2006/ole">
              <p:oleObj spid="_x0000_s18457" r:id="rId7" imgW="380852" imgH="333333" progId="">
                <p:embed/>
              </p:oleObj>
            </a:graphicData>
          </a:graphic>
        </p:graphicFrame>
        <p:pic>
          <p:nvPicPr>
            <p:cNvPr id="18458" name="Picture 2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503" y="2435"/>
              <a:ext cx="240" cy="21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grpSp>
          <p:nvGrpSpPr>
            <p:cNvPr id="18459" name="Group 27"/>
            <p:cNvGrpSpPr>
              <a:grpSpLocks/>
            </p:cNvGrpSpPr>
            <p:nvPr/>
          </p:nvGrpSpPr>
          <p:grpSpPr bwMode="auto">
            <a:xfrm>
              <a:off x="3503" y="2735"/>
              <a:ext cx="274" cy="424"/>
              <a:chOff x="3503" y="2735"/>
              <a:chExt cx="274" cy="424"/>
            </a:xfrm>
          </p:grpSpPr>
          <p:pic>
            <p:nvPicPr>
              <p:cNvPr id="18460" name="Picture 28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503" y="2735"/>
                <a:ext cx="275" cy="42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  <p:sp>
            <p:nvSpPr>
              <p:cNvPr id="18461" name="Text Box 29"/>
              <p:cNvSpPr txBox="1">
                <a:spLocks noChangeArrowheads="1"/>
              </p:cNvSpPr>
              <p:nvPr/>
            </p:nvSpPr>
            <p:spPr bwMode="auto">
              <a:xfrm>
                <a:off x="3503" y="2735"/>
                <a:ext cx="275" cy="42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18462" name="Picture 3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72" y="2597"/>
              <a:ext cx="276" cy="4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8463" name="Line 31"/>
            <p:cNvSpPr>
              <a:spLocks noChangeShapeType="1"/>
            </p:cNvSpPr>
            <p:nvPr/>
          </p:nvSpPr>
          <p:spPr bwMode="auto">
            <a:xfrm>
              <a:off x="1344" y="2597"/>
              <a:ext cx="2591" cy="1"/>
            </a:xfrm>
            <a:prstGeom prst="line">
              <a:avLst/>
            </a:prstGeom>
            <a:noFill/>
            <a:ln w="38160" cap="rnd">
              <a:solidFill>
                <a:srgbClr val="333399"/>
              </a:solidFill>
              <a:prstDash val="sysDot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64" name="Line 32"/>
            <p:cNvSpPr>
              <a:spLocks noChangeShapeType="1"/>
            </p:cNvSpPr>
            <p:nvPr/>
          </p:nvSpPr>
          <p:spPr bwMode="auto">
            <a:xfrm>
              <a:off x="1440" y="2741"/>
              <a:ext cx="2495" cy="1"/>
            </a:xfrm>
            <a:prstGeom prst="line">
              <a:avLst/>
            </a:prstGeom>
            <a:noFill/>
            <a:ln w="38160" cap="rnd">
              <a:solidFill>
                <a:srgbClr val="333399"/>
              </a:solidFill>
              <a:prstDash val="sysDot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65" name="Text Box 33"/>
            <p:cNvSpPr txBox="1">
              <a:spLocks noChangeArrowheads="1"/>
            </p:cNvSpPr>
            <p:nvPr/>
          </p:nvSpPr>
          <p:spPr bwMode="auto">
            <a:xfrm>
              <a:off x="3408" y="2552"/>
              <a:ext cx="186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CA">
                  <a:solidFill>
                    <a:srgbClr val="FF0000"/>
                  </a:solidFill>
                  <a:ea typeface="DejaVu Sans" charset="0"/>
                  <a:cs typeface="DejaVu Sans" charset="0"/>
                </a:rPr>
                <a:t>x</a:t>
              </a:r>
            </a:p>
          </p:txBody>
        </p:sp>
      </p:grpSp>
      <p:sp>
        <p:nvSpPr>
          <p:cNvPr id="18466" name="Rectangle 34"/>
          <p:cNvSpPr>
            <a:spLocks noChangeArrowheads="1"/>
          </p:cNvSpPr>
          <p:nvPr/>
        </p:nvSpPr>
        <p:spPr bwMode="auto">
          <a:xfrm>
            <a:off x="0" y="5408613"/>
            <a:ext cx="9144000" cy="947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>
                <a:solidFill>
                  <a:srgbClr val="FF0000"/>
                </a:solidFill>
                <a:ea typeface="DejaVu Sans" charset="0"/>
                <a:cs typeface="DejaVu Sans" charset="0"/>
              </a:rPr>
              <a:t>Our approach: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>
                <a:solidFill>
                  <a:srgbClr val="FF0000"/>
                </a:solidFill>
                <a:ea typeface="DejaVu Sans" charset="0"/>
                <a:cs typeface="DejaVu Sans" charset="0"/>
              </a:rPr>
              <a:t>Support locks &amp; transactions </a:t>
            </a:r>
            <a:r>
              <a:rPr lang="en-CA" sz="2800">
                <a:solidFill>
                  <a:srgbClr val="FF0000"/>
                </a:solidFill>
                <a:ea typeface="DejaVu Sans" charset="0"/>
                <a:cs typeface="DejaVu Sans" charset="0"/>
              </a:rPr>
              <a:t>with the same API!</a:t>
            </a:r>
          </a:p>
        </p:txBody>
      </p:sp>
      <p:sp>
        <p:nvSpPr>
          <p:cNvPr id="18467" name="Rectangle 35"/>
          <p:cNvSpPr>
            <a:spLocks noChangeArrowheads="1"/>
          </p:cNvSpPr>
          <p:nvPr/>
        </p:nvSpPr>
        <p:spPr bwMode="auto">
          <a:xfrm>
            <a:off x="6708775" y="2071688"/>
            <a:ext cx="22860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000000"/>
                </a:solidFill>
                <a:ea typeface="DejaVu Sans" charset="0"/>
                <a:cs typeface="DejaVu Sans" charset="0"/>
              </a:rPr>
              <a:t>true/frequent sharing</a:t>
            </a:r>
          </a:p>
        </p:txBody>
      </p:sp>
      <p:sp>
        <p:nvSpPr>
          <p:cNvPr id="18468" name="Rectangle 36"/>
          <p:cNvSpPr>
            <a:spLocks noChangeArrowheads="1"/>
          </p:cNvSpPr>
          <p:nvPr/>
        </p:nvSpPr>
        <p:spPr bwMode="auto">
          <a:xfrm>
            <a:off x="6850063" y="3822700"/>
            <a:ext cx="2005012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000000"/>
                </a:solidFill>
                <a:ea typeface="DejaVu Sans" charset="0"/>
                <a:cs typeface="DejaVu Sans" charset="0"/>
              </a:rPr>
              <a:t>infrequent sharing</a:t>
            </a:r>
          </a:p>
        </p:txBody>
      </p:sp>
      <p:sp>
        <p:nvSpPr>
          <p:cNvPr id="18469" name="Text Box 37"/>
          <p:cNvSpPr txBox="1">
            <a:spLocks noChangeArrowheads="1"/>
          </p:cNvSpPr>
          <p:nvPr/>
        </p:nvSpPr>
        <p:spPr bwMode="auto">
          <a:xfrm>
            <a:off x="7154863" y="1408113"/>
            <a:ext cx="12731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b="1" u="sng">
                <a:solidFill>
                  <a:srgbClr val="000000"/>
                </a:solidFill>
                <a:ea typeface="DejaVu Sans" charset="0"/>
                <a:cs typeface="DejaVu Sans" charset="0"/>
              </a:rPr>
              <a:t>USE FOR:</a:t>
            </a:r>
          </a:p>
        </p:txBody>
      </p:sp>
      <p:sp>
        <p:nvSpPr>
          <p:cNvPr id="18470" name="Rectangle 38"/>
          <p:cNvSpPr>
            <a:spLocks noChangeArrowheads="1"/>
          </p:cNvSpPr>
          <p:nvPr/>
        </p:nvSpPr>
        <p:spPr bwMode="auto">
          <a:xfrm>
            <a:off x="817563" y="1531938"/>
            <a:ext cx="457200" cy="11430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vert="eaVert" wrap="none" lIns="90000" tIns="45000" rIns="90000" bIns="450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FFFFFF"/>
                </a:solidFill>
                <a:ea typeface="DejaVu Sans" charset="0"/>
                <a:cs typeface="DejaVu Sans" charset="0"/>
              </a:rPr>
              <a:t>LOCKS</a:t>
            </a:r>
          </a:p>
        </p:txBody>
      </p:sp>
      <p:sp>
        <p:nvSpPr>
          <p:cNvPr id="18471" name="Rectangle 39"/>
          <p:cNvSpPr>
            <a:spLocks noChangeArrowheads="1"/>
          </p:cNvSpPr>
          <p:nvPr/>
        </p:nvSpPr>
        <p:spPr bwMode="auto">
          <a:xfrm>
            <a:off x="819150" y="3281363"/>
            <a:ext cx="457200" cy="20574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vert="eaVert" wrap="none" lIns="90000" tIns="45000" rIns="90000" bIns="450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FFFFFF"/>
                </a:solidFill>
                <a:ea typeface="DejaVu Sans" charset="0"/>
                <a:cs typeface="DejaVu Sans" charset="0"/>
              </a:rPr>
              <a:t>TRANSACTIONS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CB6A5CD-1AAD-4DCD-AF87-67284A7D0841}" type="slidenum">
              <a:rPr lang="en-CA"/>
              <a:pPr/>
              <a:t>16</a:t>
            </a:fld>
            <a:endParaRPr lang="en-CA"/>
          </a:p>
        </p:txBody>
      </p:sp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0" y="120650"/>
            <a:ext cx="9142413" cy="5959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6000">
                <a:solidFill>
                  <a:srgbClr val="000000"/>
                </a:solidFill>
                <a:ea typeface="DejaVu Sans" charset="0"/>
                <a:cs typeface="DejaVu Sans" charset="0"/>
              </a:rPr>
              <a:t>Implementation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6214F97-285A-4018-9E56-872DCA1FBC53}" type="slidenum">
              <a:rPr lang="en-CA"/>
              <a:pPr/>
              <a:t>17</a:t>
            </a:fld>
            <a:endParaRPr lang="en-CA"/>
          </a:p>
        </p:txBody>
      </p:sp>
      <p:grpSp>
        <p:nvGrpSpPr>
          <p:cNvPr id="20481" name="Group 1"/>
          <p:cNvGrpSpPr>
            <a:grpSpLocks/>
          </p:cNvGrpSpPr>
          <p:nvPr/>
        </p:nvGrpSpPr>
        <p:grpSpPr bwMode="auto">
          <a:xfrm>
            <a:off x="3702050" y="1282700"/>
            <a:ext cx="1965325" cy="2198688"/>
            <a:chOff x="2332" y="808"/>
            <a:chExt cx="1238" cy="1385"/>
          </a:xfrm>
        </p:grpSpPr>
        <p:grpSp>
          <p:nvGrpSpPr>
            <p:cNvPr id="20482" name="Group 2"/>
            <p:cNvGrpSpPr>
              <a:grpSpLocks/>
            </p:cNvGrpSpPr>
            <p:nvPr/>
          </p:nvGrpSpPr>
          <p:grpSpPr bwMode="auto">
            <a:xfrm>
              <a:off x="2332" y="808"/>
              <a:ext cx="1238" cy="1385"/>
              <a:chOff x="2332" y="808"/>
              <a:chExt cx="1238" cy="1385"/>
            </a:xfrm>
          </p:grpSpPr>
          <p:pic>
            <p:nvPicPr>
              <p:cNvPr id="20483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332" y="982"/>
                <a:ext cx="1239" cy="121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  <p:grpSp>
            <p:nvGrpSpPr>
              <p:cNvPr id="20484" name="Group 4"/>
              <p:cNvGrpSpPr>
                <a:grpSpLocks/>
              </p:cNvGrpSpPr>
              <p:nvPr/>
            </p:nvGrpSpPr>
            <p:grpSpPr bwMode="auto">
              <a:xfrm>
                <a:off x="2678" y="808"/>
                <a:ext cx="507" cy="226"/>
                <a:chOff x="2678" y="808"/>
                <a:chExt cx="507" cy="226"/>
              </a:xfrm>
            </p:grpSpPr>
            <p:sp>
              <p:nvSpPr>
                <p:cNvPr id="20485" name="AutoShape 5"/>
                <p:cNvSpPr>
                  <a:spLocks noChangeArrowheads="1"/>
                </p:cNvSpPr>
                <p:nvPr/>
              </p:nvSpPr>
              <p:spPr bwMode="auto">
                <a:xfrm>
                  <a:off x="2679" y="808"/>
                  <a:ext cx="507" cy="225"/>
                </a:xfrm>
                <a:prstGeom prst="roundRect">
                  <a:avLst>
                    <a:gd name="adj" fmla="val 398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486" name="AutoShape 6"/>
                <p:cNvSpPr>
                  <a:spLocks noChangeArrowheads="1"/>
                </p:cNvSpPr>
                <p:nvPr/>
              </p:nvSpPr>
              <p:spPr bwMode="auto">
                <a:xfrm>
                  <a:off x="2678" y="808"/>
                  <a:ext cx="496" cy="227"/>
                </a:xfrm>
                <a:prstGeom prst="roundRect">
                  <a:avLst>
                    <a:gd name="adj" fmla="val 403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81720" tIns="42480" rIns="81720" bIns="42480">
                  <a:spAutoFit/>
                </a:bodyPr>
                <a:lstStyle/>
                <a:p>
                  <a:pPr eaLnBrk="0" hangingPunct="0">
                    <a:buClrTx/>
                    <a:buFontTx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US" b="1">
                      <a:solidFill>
                        <a:srgbClr val="FFFFFF"/>
                      </a:solidFill>
                      <a:latin typeface="Times New Roman" pitchFamily="16" charset="0"/>
                      <a:ea typeface="DejaVu Sans" charset="0"/>
                      <a:cs typeface="DejaVu Sans" charset="0"/>
                    </a:rPr>
                    <a:t>FPGA</a:t>
                  </a:r>
                </a:p>
              </p:txBody>
            </p:sp>
          </p:grpSp>
        </p:grpSp>
        <p:sp>
          <p:nvSpPr>
            <p:cNvPr id="20487" name="AutoShape 7"/>
            <p:cNvSpPr>
              <a:spLocks noChangeArrowheads="1"/>
            </p:cNvSpPr>
            <p:nvPr/>
          </p:nvSpPr>
          <p:spPr bwMode="auto">
            <a:xfrm>
              <a:off x="2375" y="991"/>
              <a:ext cx="566" cy="1132"/>
            </a:xfrm>
            <a:prstGeom prst="roundRect">
              <a:avLst>
                <a:gd name="adj" fmla="val 296"/>
              </a:avLst>
            </a:prstGeom>
            <a:solidFill>
              <a:srgbClr val="00FF00">
                <a:alpha val="28000"/>
              </a:srgbClr>
            </a:solidFill>
            <a:ln w="79200">
              <a:solidFill>
                <a:srgbClr val="008000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609600" y="4162425"/>
            <a:ext cx="8294688" cy="935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720" tIns="42480" rIns="81720" bIns="42480">
            <a:spAutoFit/>
          </a:bodyPr>
          <a:lstStyle/>
          <a:p>
            <a:pPr marL="303213" indent="-303213">
              <a:lnSpc>
                <a:spcPct val="101000"/>
              </a:lnSpc>
              <a:spcBef>
                <a:spcPts val="638"/>
              </a:spcBef>
              <a:buClr>
                <a:srgbClr val="00007D"/>
              </a:buClr>
              <a:buFont typeface="Wingdings" charset="2"/>
              <a:buChar char=""/>
              <a:tabLst>
                <a:tab pos="303213" algn="l"/>
                <a:tab pos="750888" algn="l"/>
                <a:tab pos="1200150" algn="l"/>
                <a:tab pos="1649413" algn="l"/>
                <a:tab pos="2098675" algn="l"/>
                <a:tab pos="2547938" algn="l"/>
                <a:tab pos="2997200" algn="l"/>
                <a:tab pos="3446463" algn="l"/>
                <a:tab pos="3895725" algn="l"/>
                <a:tab pos="4344988" algn="l"/>
                <a:tab pos="4794250" algn="l"/>
                <a:tab pos="5243513" algn="l"/>
                <a:tab pos="5692775" algn="l"/>
                <a:tab pos="6142038" algn="l"/>
                <a:tab pos="6591300" algn="l"/>
                <a:tab pos="7040563" algn="l"/>
                <a:tab pos="7489825" algn="l"/>
                <a:tab pos="7939088" algn="l"/>
                <a:tab pos="8388350" algn="l"/>
                <a:tab pos="8837613" algn="l"/>
                <a:tab pos="9286875" algn="l"/>
              </a:tabLst>
            </a:pPr>
            <a:r>
              <a:rPr lang="en-GB" sz="2500">
                <a:solidFill>
                  <a:srgbClr val="00007D"/>
                </a:solidFill>
                <a:cs typeface="Arial" charset="0"/>
              </a:rPr>
              <a:t>Soft processors: processors in the</a:t>
            </a:r>
            <a:r>
              <a:rPr lang="en-GB" sz="2200" b="1">
                <a:solidFill>
                  <a:srgbClr val="FFFFFF"/>
                </a:solidFill>
                <a:ea typeface="DejaVu Sans" charset="0"/>
                <a:cs typeface="DejaVu Sans" charset="0"/>
              </a:rPr>
              <a:t> </a:t>
            </a:r>
            <a:r>
              <a:rPr lang="en-GB" sz="2500">
                <a:solidFill>
                  <a:srgbClr val="00007D"/>
                </a:solidFill>
                <a:cs typeface="Arial" charset="0"/>
              </a:rPr>
              <a:t>FPGA fabric</a:t>
            </a:r>
          </a:p>
          <a:p>
            <a:pPr marL="303213" indent="-303213">
              <a:lnSpc>
                <a:spcPct val="101000"/>
              </a:lnSpc>
              <a:spcBef>
                <a:spcPts val="638"/>
              </a:spcBef>
              <a:buClr>
                <a:srgbClr val="00007D"/>
              </a:buClr>
              <a:buFont typeface="Wingdings" charset="2"/>
              <a:buChar char=""/>
              <a:tabLst>
                <a:tab pos="303213" algn="l"/>
                <a:tab pos="750888" algn="l"/>
                <a:tab pos="1200150" algn="l"/>
                <a:tab pos="1649413" algn="l"/>
                <a:tab pos="2098675" algn="l"/>
                <a:tab pos="2547938" algn="l"/>
                <a:tab pos="2997200" algn="l"/>
                <a:tab pos="3446463" algn="l"/>
                <a:tab pos="3895725" algn="l"/>
                <a:tab pos="4344988" algn="l"/>
                <a:tab pos="4794250" algn="l"/>
                <a:tab pos="5243513" algn="l"/>
                <a:tab pos="5692775" algn="l"/>
                <a:tab pos="6142038" algn="l"/>
                <a:tab pos="6591300" algn="l"/>
                <a:tab pos="7040563" algn="l"/>
                <a:tab pos="7489825" algn="l"/>
                <a:tab pos="7939088" algn="l"/>
                <a:tab pos="8388350" algn="l"/>
                <a:tab pos="8837613" algn="l"/>
                <a:tab pos="9286875" algn="l"/>
              </a:tabLst>
            </a:pPr>
            <a:r>
              <a:rPr lang="en-US" sz="2500">
                <a:solidFill>
                  <a:srgbClr val="00007D"/>
                </a:solidFill>
                <a:cs typeface="Arial" charset="0"/>
              </a:rPr>
              <a:t>Allows full-speed/in-system architectural prototyping</a:t>
            </a:r>
          </a:p>
        </p:txBody>
      </p:sp>
      <p:grpSp>
        <p:nvGrpSpPr>
          <p:cNvPr id="20489" name="Group 9"/>
          <p:cNvGrpSpPr>
            <a:grpSpLocks/>
          </p:cNvGrpSpPr>
          <p:nvPr/>
        </p:nvGrpSpPr>
        <p:grpSpPr bwMode="auto">
          <a:xfrm>
            <a:off x="4725988" y="1379538"/>
            <a:ext cx="4349750" cy="1795462"/>
            <a:chOff x="2977" y="869"/>
            <a:chExt cx="2740" cy="1131"/>
          </a:xfrm>
        </p:grpSpPr>
        <p:grpSp>
          <p:nvGrpSpPr>
            <p:cNvPr id="20490" name="Group 10"/>
            <p:cNvGrpSpPr>
              <a:grpSpLocks/>
            </p:cNvGrpSpPr>
            <p:nvPr/>
          </p:nvGrpSpPr>
          <p:grpSpPr bwMode="auto">
            <a:xfrm>
              <a:off x="4551" y="1775"/>
              <a:ext cx="917" cy="226"/>
              <a:chOff x="4551" y="1775"/>
              <a:chExt cx="917" cy="226"/>
            </a:xfrm>
          </p:grpSpPr>
          <p:sp>
            <p:nvSpPr>
              <p:cNvPr id="20491" name="AutoShape 11"/>
              <p:cNvSpPr>
                <a:spLocks noChangeArrowheads="1"/>
              </p:cNvSpPr>
              <p:nvPr/>
            </p:nvSpPr>
            <p:spPr bwMode="auto">
              <a:xfrm>
                <a:off x="4551" y="1775"/>
                <a:ext cx="758" cy="226"/>
              </a:xfrm>
              <a:prstGeom prst="roundRect">
                <a:avLst>
                  <a:gd name="adj" fmla="val 398"/>
                </a:avLst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492" name="AutoShape 12"/>
              <p:cNvSpPr>
                <a:spLocks noChangeArrowheads="1"/>
              </p:cNvSpPr>
              <p:nvPr/>
            </p:nvSpPr>
            <p:spPr bwMode="auto">
              <a:xfrm>
                <a:off x="4551" y="1775"/>
                <a:ext cx="918" cy="227"/>
              </a:xfrm>
              <a:prstGeom prst="roundRect">
                <a:avLst>
                  <a:gd name="adj" fmla="val 398"/>
                </a:avLst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81720" tIns="42480" rIns="81720" bIns="42480">
                <a:spAutoFit/>
              </a:bodyPr>
              <a:lstStyle/>
              <a:p>
                <a:pPr eaLnBrk="0" hangingPunct="0">
                  <a:buClrTx/>
                  <a:buFontTx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>
                    <a:solidFill>
                      <a:srgbClr val="000000"/>
                    </a:solidFill>
                    <a:ea typeface="DejaVu Sans" charset="0"/>
                    <a:cs typeface="DejaVu Sans" charset="0"/>
                  </a:rPr>
                  <a:t>Processor(s)‏</a:t>
                </a:r>
              </a:p>
            </p:txBody>
          </p:sp>
        </p:grpSp>
        <p:sp>
          <p:nvSpPr>
            <p:cNvPr id="20493" name="AutoShape 13"/>
            <p:cNvSpPr>
              <a:spLocks noChangeArrowheads="1"/>
            </p:cNvSpPr>
            <p:nvPr/>
          </p:nvSpPr>
          <p:spPr bwMode="auto">
            <a:xfrm>
              <a:off x="2977" y="1267"/>
              <a:ext cx="305" cy="306"/>
            </a:xfrm>
            <a:prstGeom prst="roundRect">
              <a:avLst>
                <a:gd name="adj" fmla="val 296"/>
              </a:avLst>
            </a:prstGeom>
            <a:solidFill>
              <a:srgbClr val="333399">
                <a:alpha val="23000"/>
              </a:srgbClr>
            </a:solidFill>
            <a:ln w="57240">
              <a:solidFill>
                <a:srgbClr val="FF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4" name="Line 14"/>
            <p:cNvSpPr>
              <a:spLocks noChangeShapeType="1"/>
            </p:cNvSpPr>
            <p:nvPr/>
          </p:nvSpPr>
          <p:spPr bwMode="auto">
            <a:xfrm flipH="1">
              <a:off x="3276" y="991"/>
              <a:ext cx="624" cy="276"/>
            </a:xfrm>
            <a:prstGeom prst="line">
              <a:avLst/>
            </a:prstGeom>
            <a:noFill/>
            <a:ln w="57240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495" name="Line 15"/>
            <p:cNvSpPr>
              <a:spLocks noChangeShapeType="1"/>
            </p:cNvSpPr>
            <p:nvPr/>
          </p:nvSpPr>
          <p:spPr bwMode="auto">
            <a:xfrm flipH="1" flipV="1">
              <a:off x="3276" y="1567"/>
              <a:ext cx="624" cy="210"/>
            </a:xfrm>
            <a:prstGeom prst="line">
              <a:avLst/>
            </a:prstGeom>
            <a:noFill/>
            <a:ln w="57240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pic>
          <p:nvPicPr>
            <p:cNvPr id="20496" name="Picture 1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86" y="869"/>
              <a:ext cx="1732" cy="81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sp>
        <p:nvSpPr>
          <p:cNvPr id="20497" name="Rectangle 17"/>
          <p:cNvSpPr>
            <a:spLocks noChangeArrowheads="1"/>
          </p:cNvSpPr>
          <p:nvPr/>
        </p:nvSpPr>
        <p:spPr bwMode="auto">
          <a:xfrm>
            <a:off x="577850" y="263525"/>
            <a:ext cx="8293100" cy="898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498" name="Group 18"/>
          <p:cNvGrpSpPr>
            <a:grpSpLocks/>
          </p:cNvGrpSpPr>
          <p:nvPr/>
        </p:nvGrpSpPr>
        <p:grpSpPr bwMode="auto">
          <a:xfrm>
            <a:off x="1795463" y="2743200"/>
            <a:ext cx="1658937" cy="358775"/>
            <a:chOff x="1131" y="1728"/>
            <a:chExt cx="1045" cy="226"/>
          </a:xfrm>
        </p:grpSpPr>
        <p:sp>
          <p:nvSpPr>
            <p:cNvPr id="20499" name="AutoShape 19"/>
            <p:cNvSpPr>
              <a:spLocks noChangeArrowheads="1"/>
            </p:cNvSpPr>
            <p:nvPr/>
          </p:nvSpPr>
          <p:spPr bwMode="auto">
            <a:xfrm>
              <a:off x="1131" y="1728"/>
              <a:ext cx="993" cy="226"/>
            </a:xfrm>
            <a:prstGeom prst="roundRect">
              <a:avLst>
                <a:gd name="adj" fmla="val 398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0" name="AutoShape 20"/>
            <p:cNvSpPr>
              <a:spLocks noChangeArrowheads="1"/>
            </p:cNvSpPr>
            <p:nvPr/>
          </p:nvSpPr>
          <p:spPr bwMode="auto">
            <a:xfrm>
              <a:off x="1132" y="1728"/>
              <a:ext cx="1045" cy="227"/>
            </a:xfrm>
            <a:prstGeom prst="roundRect">
              <a:avLst>
                <a:gd name="adj" fmla="val 398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81720" tIns="42480" rIns="81720" bIns="42480">
              <a:spAutoFit/>
            </a:bodyPr>
            <a:lstStyle/>
            <a:p>
              <a:pPr eaLnBrk="0" hangingPunct="0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DDR controller</a:t>
              </a:r>
            </a:p>
          </p:txBody>
        </p:sp>
      </p:grpSp>
      <p:grpSp>
        <p:nvGrpSpPr>
          <p:cNvPr id="20501" name="Group 21"/>
          <p:cNvGrpSpPr>
            <a:grpSpLocks/>
          </p:cNvGrpSpPr>
          <p:nvPr/>
        </p:nvGrpSpPr>
        <p:grpSpPr bwMode="auto">
          <a:xfrm>
            <a:off x="1828800" y="1770063"/>
            <a:ext cx="1597025" cy="358775"/>
            <a:chOff x="1152" y="1115"/>
            <a:chExt cx="1006" cy="226"/>
          </a:xfrm>
        </p:grpSpPr>
        <p:sp>
          <p:nvSpPr>
            <p:cNvPr id="20502" name="AutoShape 22"/>
            <p:cNvSpPr>
              <a:spLocks noChangeArrowheads="1"/>
            </p:cNvSpPr>
            <p:nvPr/>
          </p:nvSpPr>
          <p:spPr bwMode="auto">
            <a:xfrm>
              <a:off x="1152" y="1115"/>
              <a:ext cx="991" cy="225"/>
            </a:xfrm>
            <a:prstGeom prst="roundRect">
              <a:avLst>
                <a:gd name="adj" fmla="val 398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3" name="AutoShape 23"/>
            <p:cNvSpPr>
              <a:spLocks noChangeArrowheads="1"/>
            </p:cNvSpPr>
            <p:nvPr/>
          </p:nvSpPr>
          <p:spPr bwMode="auto">
            <a:xfrm>
              <a:off x="1152" y="1115"/>
              <a:ext cx="1007" cy="227"/>
            </a:xfrm>
            <a:prstGeom prst="roundRect">
              <a:avLst>
                <a:gd name="adj" fmla="val 398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81720" tIns="42480" rIns="81720" bIns="42480">
              <a:spAutoFit/>
            </a:bodyPr>
            <a:lstStyle/>
            <a:p>
              <a:pPr eaLnBrk="0" hangingPunct="0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Ethernet MAC</a:t>
              </a:r>
            </a:p>
          </p:txBody>
        </p:sp>
      </p:grpSp>
      <p:sp>
        <p:nvSpPr>
          <p:cNvPr id="20504" name="Line 24"/>
          <p:cNvSpPr>
            <a:spLocks noChangeShapeType="1"/>
          </p:cNvSpPr>
          <p:nvPr/>
        </p:nvSpPr>
        <p:spPr bwMode="auto">
          <a:xfrm flipH="1" flipV="1">
            <a:off x="2992438" y="1504950"/>
            <a:ext cx="698500" cy="350838"/>
          </a:xfrm>
          <a:prstGeom prst="line">
            <a:avLst/>
          </a:prstGeom>
          <a:noFill/>
          <a:ln w="5724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05" name="Line 25"/>
          <p:cNvSpPr>
            <a:spLocks noChangeShapeType="1"/>
          </p:cNvSpPr>
          <p:nvPr/>
        </p:nvSpPr>
        <p:spPr bwMode="auto">
          <a:xfrm flipH="1">
            <a:off x="3006725" y="3028950"/>
            <a:ext cx="696913" cy="276225"/>
          </a:xfrm>
          <a:prstGeom prst="line">
            <a:avLst/>
          </a:prstGeom>
          <a:noFill/>
          <a:ln w="5724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20506" name="Object 26"/>
          <p:cNvGraphicFramePr>
            <a:graphicFrameLocks noChangeAspect="1"/>
          </p:cNvGraphicFramePr>
          <p:nvPr/>
        </p:nvGraphicFramePr>
        <p:xfrm>
          <a:off x="439738" y="2643188"/>
          <a:ext cx="1322387" cy="692150"/>
        </p:xfrm>
        <a:graphic>
          <a:graphicData uri="http://schemas.openxmlformats.org/presentationml/2006/ole">
            <p:oleObj spid="_x0000_s20506" r:id="rId6" imgW="2076740" imgH="1085714" progId="">
              <p:embed/>
            </p:oleObj>
          </a:graphicData>
        </a:graphic>
      </p:graphicFrame>
      <p:sp>
        <p:nvSpPr>
          <p:cNvPr id="20507" name="Rectangle 2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  <a:ln/>
        </p:spPr>
        <p:txBody>
          <a:bodyPr lIns="91440" tIns="45720" rIns="91440" bIns="4572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800"/>
              <a:t>Our Implementation in FPGA</a:t>
            </a:r>
          </a:p>
        </p:txBody>
      </p:sp>
      <p:graphicFrame>
        <p:nvGraphicFramePr>
          <p:cNvPr id="20508" name="Object 28"/>
          <p:cNvGraphicFramePr>
            <a:graphicFrameLocks noChangeAspect="1"/>
          </p:cNvGraphicFramePr>
          <p:nvPr/>
        </p:nvGraphicFramePr>
        <p:xfrm>
          <a:off x="609600" y="1219200"/>
          <a:ext cx="1266825" cy="1400175"/>
        </p:xfrm>
        <a:graphic>
          <a:graphicData uri="http://schemas.openxmlformats.org/presentationml/2006/ole">
            <p:oleObj spid="_x0000_s20508" r:id="rId7" imgW="1267002" imgH="1400000" progId="">
              <p:embed/>
            </p:oleObj>
          </a:graphicData>
        </a:graphic>
      </p:graphicFrame>
      <p:sp>
        <p:nvSpPr>
          <p:cNvPr id="20509" name="Text Box 29"/>
          <p:cNvSpPr txBox="1">
            <a:spLocks noChangeArrowheads="1"/>
          </p:cNvSpPr>
          <p:nvPr/>
        </p:nvSpPr>
        <p:spPr bwMode="auto">
          <a:xfrm>
            <a:off x="0" y="5943600"/>
            <a:ext cx="9144000" cy="444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2300">
                <a:solidFill>
                  <a:srgbClr val="FF0000"/>
                </a:solidFill>
                <a:ea typeface="DejaVu Sans" charset="0"/>
                <a:cs typeface="DejaVu Sans" charset="0"/>
              </a:rPr>
              <a:t>Many cores </a:t>
            </a:r>
            <a:r>
              <a:rPr lang="en-CA" sz="2300">
                <a:solidFill>
                  <a:srgbClr val="FF0000"/>
                </a:solidFill>
                <a:latin typeface="Wingdings" charset="2"/>
                <a:ea typeface="DejaVu Sans" charset="0"/>
                <a:cs typeface="DejaVu Sans" charset="0"/>
              </a:rPr>
              <a:t></a:t>
            </a:r>
            <a:r>
              <a:rPr lang="en-CA" sz="2300">
                <a:solidFill>
                  <a:srgbClr val="FF0000"/>
                </a:solidFill>
                <a:ea typeface="DejaVu Sans" charset="0"/>
                <a:cs typeface="DejaVu Sans" charset="0"/>
              </a:rPr>
              <a:t> Must Support Parallel Programming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1750083-1B7E-4902-A47B-9961A0359189}" type="slidenum">
              <a:rPr lang="en-CA"/>
              <a:pPr/>
              <a:t>18</a:t>
            </a:fld>
            <a:endParaRPr lang="en-CA"/>
          </a:p>
        </p:txBody>
      </p:sp>
      <p:sp>
        <p:nvSpPr>
          <p:cNvPr id="2150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9144000" cy="1143000"/>
          </a:xfrm>
          <a:ln/>
        </p:spPr>
        <p:txBody>
          <a:bodyPr lIns="91440" tIns="45720" rIns="91440" bIns="4572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4000"/>
              <a:t>Our Target: NetFPGA Network Card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295400" y="3962400"/>
            <a:ext cx="6629400" cy="2209800"/>
          </a:xfrm>
          <a:ln/>
        </p:spPr>
        <p:txBody>
          <a:bodyPr lIns="91440" tIns="45720" rIns="91440" bIns="45720"/>
          <a:lstStyle/>
          <a:p>
            <a:pPr marL="739775" lvl="1" indent="-282575">
              <a:spcBef>
                <a:spcPts val="350"/>
              </a:spcBef>
              <a:buFont typeface="Arial" charset="0"/>
              <a:buChar char="–"/>
              <a:tabLst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</a:pPr>
            <a:r>
              <a:rPr lang="en-US"/>
              <a:t>Virtex II Pro 50 FPGA</a:t>
            </a:r>
          </a:p>
          <a:p>
            <a:pPr marL="739775" lvl="1" indent="-282575">
              <a:spcBef>
                <a:spcPts val="350"/>
              </a:spcBef>
              <a:buFont typeface="Arial" charset="0"/>
              <a:buChar char="–"/>
              <a:tabLst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</a:pPr>
            <a:r>
              <a:rPr lang="en-US"/>
              <a:t>4 Gigabit Ethernet ports </a:t>
            </a:r>
          </a:p>
          <a:p>
            <a:pPr marL="739775" lvl="1" indent="-282575">
              <a:spcBef>
                <a:spcPts val="350"/>
              </a:spcBef>
              <a:buFont typeface="Arial" charset="0"/>
              <a:buChar char="–"/>
              <a:tabLst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</a:pPr>
            <a:r>
              <a:rPr lang="en-US"/>
              <a:t>1 PCI interface @ 33 MHz</a:t>
            </a:r>
          </a:p>
          <a:p>
            <a:pPr marL="739775" lvl="1" indent="-282575">
              <a:spcBef>
                <a:spcPts val="350"/>
              </a:spcBef>
              <a:buFont typeface="Arial" charset="0"/>
              <a:buChar char="–"/>
              <a:tabLst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</a:pPr>
            <a:r>
              <a:rPr lang="en-US"/>
              <a:t>64 MB DDR2 SDRAM @ 200 MHz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219200"/>
            <a:ext cx="5943600" cy="2616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0" y="5867400"/>
            <a:ext cx="914400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74625" y="6110288"/>
            <a:ext cx="8797925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2800">
                <a:solidFill>
                  <a:srgbClr val="FF0000"/>
                </a:solidFill>
                <a:ea typeface="DejaVu Sans" charset="0"/>
                <a:cs typeface="DejaVu Sans" charset="0"/>
              </a:rPr>
              <a:t>10x less baseline latency compared to high-end server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FC7264D-8423-407F-BA1A-76D046E84CF2}" type="slidenum">
              <a:rPr lang="en-CA"/>
              <a:pPr/>
              <a:t>19</a:t>
            </a:fld>
            <a:endParaRPr lang="en-CA"/>
          </a:p>
        </p:txBody>
      </p:sp>
      <p:sp>
        <p:nvSpPr>
          <p:cNvPr id="2252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76200"/>
            <a:ext cx="9144000" cy="1143000"/>
          </a:xfrm>
          <a:ln/>
        </p:spPr>
        <p:txBody>
          <a:bodyPr lIns="91440" tIns="45720" rIns="91440" bIns="4572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4200"/>
              <a:t>NetThreads: Our Base System</a:t>
            </a:r>
          </a:p>
        </p:txBody>
      </p:sp>
      <p:sp>
        <p:nvSpPr>
          <p:cNvPr id="22530" name="AutoShape 2"/>
          <p:cNvSpPr>
            <a:spLocks noChangeArrowheads="1"/>
          </p:cNvSpPr>
          <p:nvPr/>
        </p:nvSpPr>
        <p:spPr bwMode="auto">
          <a:xfrm>
            <a:off x="2454275" y="4343400"/>
            <a:ext cx="990600" cy="685800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>
                <a:solidFill>
                  <a:srgbClr val="000000"/>
                </a:solidFill>
                <a:ea typeface="DejaVu Sans" charset="0"/>
                <a:cs typeface="DejaVu Sans" charset="0"/>
              </a:rPr>
              <a:t>Input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>
                <a:solidFill>
                  <a:srgbClr val="000000"/>
                </a:solidFill>
                <a:ea typeface="DejaVu Sans" charset="0"/>
                <a:cs typeface="DejaVu Sans" charset="0"/>
              </a:rPr>
              <a:t>Buffer</a:t>
            </a:r>
          </a:p>
        </p:txBody>
      </p:sp>
      <p:sp>
        <p:nvSpPr>
          <p:cNvPr id="22531" name="AutoShape 3"/>
          <p:cNvSpPr>
            <a:spLocks noChangeArrowheads="1"/>
          </p:cNvSpPr>
          <p:nvPr/>
        </p:nvSpPr>
        <p:spPr bwMode="auto">
          <a:xfrm>
            <a:off x="3978275" y="4343400"/>
            <a:ext cx="990600" cy="685800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>
                <a:solidFill>
                  <a:srgbClr val="000000"/>
                </a:solidFill>
                <a:ea typeface="DejaVu Sans" charset="0"/>
                <a:cs typeface="DejaVu Sans" charset="0"/>
              </a:rPr>
              <a:t>Data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>
                <a:solidFill>
                  <a:srgbClr val="000000"/>
                </a:solidFill>
                <a:ea typeface="DejaVu Sans" charset="0"/>
                <a:cs typeface="DejaVu Sans" charset="0"/>
              </a:rPr>
              <a:t>Cache</a:t>
            </a:r>
          </a:p>
        </p:txBody>
      </p:sp>
      <p:sp>
        <p:nvSpPr>
          <p:cNvPr id="22532" name="AutoShape 4"/>
          <p:cNvSpPr>
            <a:spLocks noChangeArrowheads="1"/>
          </p:cNvSpPr>
          <p:nvPr/>
        </p:nvSpPr>
        <p:spPr bwMode="auto">
          <a:xfrm>
            <a:off x="5273675" y="4343400"/>
            <a:ext cx="990600" cy="685800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>
                <a:solidFill>
                  <a:srgbClr val="000000"/>
                </a:solidFill>
                <a:ea typeface="DejaVu Sans" charset="0"/>
                <a:cs typeface="DejaVu Sans" charset="0"/>
              </a:rPr>
              <a:t>Output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>
                <a:solidFill>
                  <a:srgbClr val="000000"/>
                </a:solidFill>
                <a:ea typeface="DejaVu Sans" charset="0"/>
                <a:cs typeface="DejaVu Sans" charset="0"/>
              </a:rPr>
              <a:t>Buffer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2971800" y="990600"/>
            <a:ext cx="2667000" cy="304800"/>
          </a:xfrm>
          <a:prstGeom prst="rect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>
                <a:solidFill>
                  <a:srgbClr val="000000"/>
                </a:solidFill>
                <a:ea typeface="DejaVu Sans" charset="0"/>
                <a:cs typeface="DejaVu Sans" charset="0"/>
              </a:rPr>
              <a:t>Synch. Unit</a:t>
            </a:r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>
            <a:off x="1143000" y="2743200"/>
            <a:ext cx="6324600" cy="1588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>
            <a:off x="1143000" y="3124200"/>
            <a:ext cx="6324600" cy="1588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>
            <a:off x="1143000" y="3505200"/>
            <a:ext cx="6324600" cy="1588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>
            <a:off x="1143000" y="3886200"/>
            <a:ext cx="6324600" cy="1588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>
            <a:off x="1692275" y="4572000"/>
            <a:ext cx="762000" cy="1588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1449388" y="4760913"/>
            <a:ext cx="852487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>
                <a:solidFill>
                  <a:srgbClr val="000000"/>
                </a:solidFill>
                <a:ea typeface="DejaVu Sans" charset="0"/>
                <a:cs typeface="DejaVu Sans" charset="0"/>
              </a:rPr>
              <a:t>packet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>
                <a:solidFill>
                  <a:srgbClr val="000000"/>
                </a:solidFill>
                <a:ea typeface="DejaVu Sans" charset="0"/>
                <a:cs typeface="DejaVu Sans" charset="0"/>
              </a:rPr>
              <a:t>input</a:t>
            </a:r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6418263" y="4724400"/>
            <a:ext cx="852487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>
                <a:solidFill>
                  <a:srgbClr val="000000"/>
                </a:solidFill>
                <a:ea typeface="DejaVu Sans" charset="0"/>
                <a:cs typeface="DejaVu Sans" charset="0"/>
              </a:rPr>
              <a:t>packet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>
                <a:solidFill>
                  <a:srgbClr val="000000"/>
                </a:solidFill>
                <a:ea typeface="DejaVu Sans" charset="0"/>
                <a:cs typeface="DejaVu Sans" charset="0"/>
              </a:rPr>
              <a:t>output</a:t>
            </a:r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>
            <a:off x="6264275" y="4572000"/>
            <a:ext cx="762000" cy="1588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7624763" y="2398713"/>
            <a:ext cx="6889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>
                <a:solidFill>
                  <a:srgbClr val="000000"/>
                </a:solidFill>
                <a:ea typeface="DejaVu Sans" charset="0"/>
                <a:cs typeface="DejaVu Sans" charset="0"/>
              </a:rPr>
              <a:t>Instr.</a:t>
            </a:r>
          </a:p>
        </p:txBody>
      </p:sp>
      <p:sp>
        <p:nvSpPr>
          <p:cNvPr id="22543" name="Text Box 15"/>
          <p:cNvSpPr txBox="1">
            <a:spLocks noChangeArrowheads="1"/>
          </p:cNvSpPr>
          <p:nvPr/>
        </p:nvSpPr>
        <p:spPr bwMode="auto">
          <a:xfrm>
            <a:off x="7640638" y="2833688"/>
            <a:ext cx="6619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>
                <a:solidFill>
                  <a:srgbClr val="000000"/>
                </a:solidFill>
                <a:ea typeface="DejaVu Sans" charset="0"/>
                <a:cs typeface="DejaVu Sans" charset="0"/>
              </a:rPr>
              <a:t>Data</a:t>
            </a:r>
          </a:p>
        </p:txBody>
      </p:sp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7640638" y="3200400"/>
            <a:ext cx="13239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>
                <a:solidFill>
                  <a:srgbClr val="000000"/>
                </a:solidFill>
                <a:ea typeface="DejaVu Sans" charset="0"/>
                <a:cs typeface="DejaVu Sans" charset="0"/>
              </a:rPr>
              <a:t>Input mem.</a:t>
            </a:r>
          </a:p>
        </p:txBody>
      </p:sp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7640638" y="3595688"/>
            <a:ext cx="15017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>
                <a:solidFill>
                  <a:srgbClr val="000000"/>
                </a:solidFill>
                <a:ea typeface="DejaVu Sans" charset="0"/>
                <a:cs typeface="DejaVu Sans" charset="0"/>
              </a:rPr>
              <a:t>Output mem.</a:t>
            </a:r>
          </a:p>
        </p:txBody>
      </p:sp>
      <p:sp>
        <p:nvSpPr>
          <p:cNvPr id="22546" name="Line 18"/>
          <p:cNvSpPr>
            <a:spLocks noChangeShapeType="1"/>
          </p:cNvSpPr>
          <p:nvPr/>
        </p:nvSpPr>
        <p:spPr bwMode="auto">
          <a:xfrm>
            <a:off x="2209800" y="2362200"/>
            <a:ext cx="1588" cy="152400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7" name="Line 19"/>
          <p:cNvSpPr>
            <a:spLocks noChangeShapeType="1"/>
          </p:cNvSpPr>
          <p:nvPr/>
        </p:nvSpPr>
        <p:spPr bwMode="auto">
          <a:xfrm>
            <a:off x="2438400" y="2362200"/>
            <a:ext cx="1588" cy="114300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8" name="Line 20"/>
          <p:cNvSpPr>
            <a:spLocks noChangeShapeType="1"/>
          </p:cNvSpPr>
          <p:nvPr/>
        </p:nvSpPr>
        <p:spPr bwMode="auto">
          <a:xfrm>
            <a:off x="2667000" y="2362200"/>
            <a:ext cx="1588" cy="76200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9" name="Line 21"/>
          <p:cNvSpPr>
            <a:spLocks noChangeShapeType="1"/>
          </p:cNvSpPr>
          <p:nvPr/>
        </p:nvSpPr>
        <p:spPr bwMode="auto">
          <a:xfrm>
            <a:off x="2895600" y="2362200"/>
            <a:ext cx="1588" cy="38100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50" name="Line 22"/>
          <p:cNvSpPr>
            <a:spLocks noChangeShapeType="1"/>
          </p:cNvSpPr>
          <p:nvPr/>
        </p:nvSpPr>
        <p:spPr bwMode="auto">
          <a:xfrm>
            <a:off x="3368675" y="3505200"/>
            <a:ext cx="1588" cy="83820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51" name="Line 23"/>
          <p:cNvSpPr>
            <a:spLocks noChangeShapeType="1"/>
          </p:cNvSpPr>
          <p:nvPr/>
        </p:nvSpPr>
        <p:spPr bwMode="auto">
          <a:xfrm>
            <a:off x="5349875" y="3505200"/>
            <a:ext cx="1588" cy="83820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52" name="Line 24"/>
          <p:cNvSpPr>
            <a:spLocks noChangeShapeType="1"/>
          </p:cNvSpPr>
          <p:nvPr/>
        </p:nvSpPr>
        <p:spPr bwMode="auto">
          <a:xfrm>
            <a:off x="5943600" y="2362200"/>
            <a:ext cx="1588" cy="152400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53" name="Line 25"/>
          <p:cNvSpPr>
            <a:spLocks noChangeShapeType="1"/>
          </p:cNvSpPr>
          <p:nvPr/>
        </p:nvSpPr>
        <p:spPr bwMode="auto">
          <a:xfrm>
            <a:off x="6172200" y="2362200"/>
            <a:ext cx="1588" cy="114300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54" name="Line 26"/>
          <p:cNvSpPr>
            <a:spLocks noChangeShapeType="1"/>
          </p:cNvSpPr>
          <p:nvPr/>
        </p:nvSpPr>
        <p:spPr bwMode="auto">
          <a:xfrm>
            <a:off x="6400800" y="2362200"/>
            <a:ext cx="1588" cy="76200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55" name="Line 27"/>
          <p:cNvSpPr>
            <a:spLocks noChangeShapeType="1"/>
          </p:cNvSpPr>
          <p:nvPr/>
        </p:nvSpPr>
        <p:spPr bwMode="auto">
          <a:xfrm>
            <a:off x="6629400" y="2362200"/>
            <a:ext cx="1588" cy="38100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56" name="Line 28"/>
          <p:cNvSpPr>
            <a:spLocks noChangeShapeType="1"/>
          </p:cNvSpPr>
          <p:nvPr/>
        </p:nvSpPr>
        <p:spPr bwMode="auto">
          <a:xfrm>
            <a:off x="3825875" y="3124200"/>
            <a:ext cx="1588" cy="220980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57" name="Line 29"/>
          <p:cNvSpPr>
            <a:spLocks noChangeShapeType="1"/>
          </p:cNvSpPr>
          <p:nvPr/>
        </p:nvSpPr>
        <p:spPr bwMode="auto">
          <a:xfrm>
            <a:off x="3825875" y="5334000"/>
            <a:ext cx="609600" cy="1588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58" name="Line 30"/>
          <p:cNvSpPr>
            <a:spLocks noChangeShapeType="1"/>
          </p:cNvSpPr>
          <p:nvPr/>
        </p:nvSpPr>
        <p:spPr bwMode="auto">
          <a:xfrm>
            <a:off x="4435475" y="5029200"/>
            <a:ext cx="1588" cy="30480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2559" name="Group 31"/>
          <p:cNvGrpSpPr>
            <a:grpSpLocks/>
          </p:cNvGrpSpPr>
          <p:nvPr/>
        </p:nvGrpSpPr>
        <p:grpSpPr bwMode="auto">
          <a:xfrm>
            <a:off x="1524000" y="1600200"/>
            <a:ext cx="1827213" cy="762000"/>
            <a:chOff x="960" y="1008"/>
            <a:chExt cx="1151" cy="480"/>
          </a:xfrm>
        </p:grpSpPr>
        <p:sp>
          <p:nvSpPr>
            <p:cNvPr id="22560" name="Rectangle 32"/>
            <p:cNvSpPr>
              <a:spLocks noChangeArrowheads="1"/>
            </p:cNvSpPr>
            <p:nvPr/>
          </p:nvSpPr>
          <p:spPr bwMode="auto">
            <a:xfrm>
              <a:off x="960" y="1008"/>
              <a:ext cx="1152" cy="480"/>
            </a:xfrm>
            <a:prstGeom prst="rect">
              <a:avLst/>
            </a:prstGeom>
            <a:solidFill>
              <a:srgbClr val="FF66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CA">
                <a:solidFill>
                  <a:srgbClr val="000000"/>
                </a:solidFill>
                <a:ea typeface="DejaVu Sans" charset="0"/>
                <a:cs typeface="DejaVu Sans" charset="0"/>
              </a:endParaRPr>
            </a:p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CA">
                <a:solidFill>
                  <a:srgbClr val="000000"/>
                </a:solidFill>
                <a:ea typeface="DejaVu Sans" charset="0"/>
                <a:cs typeface="DejaVu Sans" charset="0"/>
              </a:endParaRPr>
            </a:p>
          </p:txBody>
        </p:sp>
        <p:sp>
          <p:nvSpPr>
            <p:cNvPr id="22561" name="Rectangle 33"/>
            <p:cNvSpPr>
              <a:spLocks noChangeArrowheads="1"/>
            </p:cNvSpPr>
            <p:nvPr/>
          </p:nvSpPr>
          <p:spPr bwMode="auto">
            <a:xfrm>
              <a:off x="1776" y="1248"/>
              <a:ext cx="336" cy="240"/>
            </a:xfrm>
            <a:prstGeom prst="rect">
              <a:avLst/>
            </a:prstGeom>
            <a:solidFill>
              <a:srgbClr val="BBE0E3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CA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I$</a:t>
              </a:r>
            </a:p>
          </p:txBody>
        </p:sp>
        <p:graphicFrame>
          <p:nvGraphicFramePr>
            <p:cNvPr id="22562" name="Object 34"/>
            <p:cNvGraphicFramePr>
              <a:graphicFrameLocks noChangeAspect="1"/>
            </p:cNvGraphicFramePr>
            <p:nvPr/>
          </p:nvGraphicFramePr>
          <p:xfrm>
            <a:off x="1008" y="1033"/>
            <a:ext cx="209" cy="215"/>
          </p:xfrm>
          <a:graphic>
            <a:graphicData uri="http://schemas.openxmlformats.org/presentationml/2006/ole">
              <p:oleObj spid="_x0000_s22562" r:id="rId4" imgW="1095528" imgH="1123810" progId="">
                <p:embed/>
              </p:oleObj>
            </a:graphicData>
          </a:graphic>
        </p:graphicFrame>
        <p:sp>
          <p:nvSpPr>
            <p:cNvPr id="22563" name="Text Box 35"/>
            <p:cNvSpPr txBox="1">
              <a:spLocks noChangeArrowheads="1"/>
            </p:cNvSpPr>
            <p:nvPr/>
          </p:nvSpPr>
          <p:spPr bwMode="auto">
            <a:xfrm>
              <a:off x="1230" y="1017"/>
              <a:ext cx="785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CA">
                  <a:solidFill>
                    <a:srgbClr val="FFFFFF"/>
                  </a:solidFill>
                  <a:ea typeface="DejaVu Sans" charset="0"/>
                  <a:cs typeface="DejaVu Sans" charset="0"/>
                </a:rPr>
                <a:t>processor </a:t>
              </a:r>
            </a:p>
          </p:txBody>
        </p:sp>
        <p:sp>
          <p:nvSpPr>
            <p:cNvPr id="22564" name="Text Box 36"/>
            <p:cNvSpPr txBox="1">
              <a:spLocks noChangeArrowheads="1"/>
            </p:cNvSpPr>
            <p:nvPr/>
          </p:nvSpPr>
          <p:spPr bwMode="auto">
            <a:xfrm>
              <a:off x="1007" y="1257"/>
              <a:ext cx="720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CA">
                  <a:solidFill>
                    <a:srgbClr val="FFFFFF"/>
                  </a:solidFill>
                  <a:ea typeface="DejaVu Sans" charset="0"/>
                  <a:cs typeface="DejaVu Sans" charset="0"/>
                </a:rPr>
                <a:t>4-threads</a:t>
              </a:r>
            </a:p>
          </p:txBody>
        </p:sp>
      </p:grpSp>
      <p:sp>
        <p:nvSpPr>
          <p:cNvPr id="22565" name="Line 37"/>
          <p:cNvSpPr>
            <a:spLocks noChangeShapeType="1"/>
          </p:cNvSpPr>
          <p:nvPr/>
        </p:nvSpPr>
        <p:spPr bwMode="auto">
          <a:xfrm>
            <a:off x="4130675" y="5334000"/>
            <a:ext cx="1588" cy="38100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66" name="Text Box 38"/>
          <p:cNvSpPr txBox="1">
            <a:spLocks noChangeArrowheads="1"/>
          </p:cNvSpPr>
          <p:nvPr/>
        </p:nvSpPr>
        <p:spPr bwMode="auto">
          <a:xfrm>
            <a:off x="4478338" y="5562600"/>
            <a:ext cx="16652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>
                <a:solidFill>
                  <a:srgbClr val="000000"/>
                </a:solidFill>
                <a:ea typeface="DejaVu Sans" charset="0"/>
                <a:cs typeface="DejaVu Sans" charset="0"/>
              </a:rPr>
              <a:t>Off-chip DDR2</a:t>
            </a:r>
          </a:p>
        </p:txBody>
      </p:sp>
      <p:grpSp>
        <p:nvGrpSpPr>
          <p:cNvPr id="22567" name="Group 39"/>
          <p:cNvGrpSpPr>
            <a:grpSpLocks/>
          </p:cNvGrpSpPr>
          <p:nvPr/>
        </p:nvGrpSpPr>
        <p:grpSpPr bwMode="auto">
          <a:xfrm>
            <a:off x="5257800" y="1600200"/>
            <a:ext cx="1827213" cy="762000"/>
            <a:chOff x="3312" y="1008"/>
            <a:chExt cx="1151" cy="480"/>
          </a:xfrm>
        </p:grpSpPr>
        <p:sp>
          <p:nvSpPr>
            <p:cNvPr id="22568" name="Rectangle 40"/>
            <p:cNvSpPr>
              <a:spLocks noChangeArrowheads="1"/>
            </p:cNvSpPr>
            <p:nvPr/>
          </p:nvSpPr>
          <p:spPr bwMode="auto">
            <a:xfrm>
              <a:off x="3312" y="1008"/>
              <a:ext cx="1152" cy="480"/>
            </a:xfrm>
            <a:prstGeom prst="rect">
              <a:avLst/>
            </a:prstGeom>
            <a:solidFill>
              <a:srgbClr val="FF66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CA">
                <a:solidFill>
                  <a:srgbClr val="000000"/>
                </a:solidFill>
                <a:ea typeface="DejaVu Sans" charset="0"/>
                <a:cs typeface="DejaVu Sans" charset="0"/>
              </a:endParaRPr>
            </a:p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CA">
                <a:solidFill>
                  <a:srgbClr val="000000"/>
                </a:solidFill>
                <a:ea typeface="DejaVu Sans" charset="0"/>
                <a:cs typeface="DejaVu Sans" charset="0"/>
              </a:endParaRPr>
            </a:p>
          </p:txBody>
        </p:sp>
        <p:sp>
          <p:nvSpPr>
            <p:cNvPr id="22569" name="Rectangle 41"/>
            <p:cNvSpPr>
              <a:spLocks noChangeArrowheads="1"/>
            </p:cNvSpPr>
            <p:nvPr/>
          </p:nvSpPr>
          <p:spPr bwMode="auto">
            <a:xfrm>
              <a:off x="4128" y="1248"/>
              <a:ext cx="336" cy="240"/>
            </a:xfrm>
            <a:prstGeom prst="rect">
              <a:avLst/>
            </a:prstGeom>
            <a:solidFill>
              <a:srgbClr val="BBE0E3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CA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I$</a:t>
              </a:r>
            </a:p>
          </p:txBody>
        </p:sp>
        <p:graphicFrame>
          <p:nvGraphicFramePr>
            <p:cNvPr id="22570" name="Object 42"/>
            <p:cNvGraphicFramePr>
              <a:graphicFrameLocks noChangeAspect="1"/>
            </p:cNvGraphicFramePr>
            <p:nvPr/>
          </p:nvGraphicFramePr>
          <p:xfrm>
            <a:off x="3360" y="1033"/>
            <a:ext cx="209" cy="215"/>
          </p:xfrm>
          <a:graphic>
            <a:graphicData uri="http://schemas.openxmlformats.org/presentationml/2006/ole">
              <p:oleObj spid="_x0000_s22570" r:id="rId5" imgW="1095528" imgH="1123810" progId="">
                <p:embed/>
              </p:oleObj>
            </a:graphicData>
          </a:graphic>
        </p:graphicFrame>
        <p:sp>
          <p:nvSpPr>
            <p:cNvPr id="22571" name="Text Box 43"/>
            <p:cNvSpPr txBox="1">
              <a:spLocks noChangeArrowheads="1"/>
            </p:cNvSpPr>
            <p:nvPr/>
          </p:nvSpPr>
          <p:spPr bwMode="auto">
            <a:xfrm>
              <a:off x="3582" y="1017"/>
              <a:ext cx="785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CA">
                  <a:solidFill>
                    <a:srgbClr val="FFFFFF"/>
                  </a:solidFill>
                  <a:ea typeface="DejaVu Sans" charset="0"/>
                  <a:cs typeface="DejaVu Sans" charset="0"/>
                </a:rPr>
                <a:t>processor </a:t>
              </a:r>
            </a:p>
          </p:txBody>
        </p:sp>
        <p:sp>
          <p:nvSpPr>
            <p:cNvPr id="22572" name="Text Box 44"/>
            <p:cNvSpPr txBox="1">
              <a:spLocks noChangeArrowheads="1"/>
            </p:cNvSpPr>
            <p:nvPr/>
          </p:nvSpPr>
          <p:spPr bwMode="auto">
            <a:xfrm>
              <a:off x="3359" y="1257"/>
              <a:ext cx="720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CA">
                  <a:solidFill>
                    <a:srgbClr val="FFFFFF"/>
                  </a:solidFill>
                  <a:ea typeface="DejaVu Sans" charset="0"/>
                  <a:cs typeface="DejaVu Sans" charset="0"/>
                </a:rPr>
                <a:t>4-threads</a:t>
              </a:r>
            </a:p>
          </p:txBody>
        </p:sp>
      </p:grpSp>
      <p:sp>
        <p:nvSpPr>
          <p:cNvPr id="22573" name="Line 45"/>
          <p:cNvSpPr>
            <a:spLocks noChangeShapeType="1"/>
          </p:cNvSpPr>
          <p:nvPr/>
        </p:nvSpPr>
        <p:spPr bwMode="auto">
          <a:xfrm>
            <a:off x="3124200" y="1295400"/>
            <a:ext cx="1588" cy="30480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74" name="Line 46"/>
          <p:cNvSpPr>
            <a:spLocks noChangeShapeType="1"/>
          </p:cNvSpPr>
          <p:nvPr/>
        </p:nvSpPr>
        <p:spPr bwMode="auto">
          <a:xfrm>
            <a:off x="5486400" y="1295400"/>
            <a:ext cx="1588" cy="30480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75" name="Oval 47"/>
          <p:cNvSpPr>
            <a:spLocks noChangeArrowheads="1"/>
          </p:cNvSpPr>
          <p:nvPr/>
        </p:nvSpPr>
        <p:spPr bwMode="auto">
          <a:xfrm>
            <a:off x="4038600" y="1905000"/>
            <a:ext cx="76200" cy="7620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76" name="Oval 48"/>
          <p:cNvSpPr>
            <a:spLocks noChangeArrowheads="1"/>
          </p:cNvSpPr>
          <p:nvPr/>
        </p:nvSpPr>
        <p:spPr bwMode="auto">
          <a:xfrm>
            <a:off x="4267200" y="1905000"/>
            <a:ext cx="76200" cy="7620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77" name="Oval 49"/>
          <p:cNvSpPr>
            <a:spLocks noChangeArrowheads="1"/>
          </p:cNvSpPr>
          <p:nvPr/>
        </p:nvSpPr>
        <p:spPr bwMode="auto">
          <a:xfrm>
            <a:off x="4495800" y="1905000"/>
            <a:ext cx="76200" cy="7620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78" name="Text Box 50"/>
          <p:cNvSpPr txBox="1">
            <a:spLocks noChangeArrowheads="1"/>
          </p:cNvSpPr>
          <p:nvPr/>
        </p:nvSpPr>
        <p:spPr bwMode="auto">
          <a:xfrm>
            <a:off x="914400" y="5867400"/>
            <a:ext cx="2813050" cy="793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2300">
                <a:solidFill>
                  <a:srgbClr val="FF0000"/>
                </a:solidFill>
                <a:ea typeface="DejaVu Sans" charset="0"/>
                <a:cs typeface="DejaVu Sans" charset="0"/>
              </a:rPr>
              <a:t>Program 8 threads? </a:t>
            </a:r>
          </a:p>
        </p:txBody>
      </p:sp>
      <p:sp>
        <p:nvSpPr>
          <p:cNvPr id="22579" name="Line 51"/>
          <p:cNvSpPr>
            <a:spLocks noChangeShapeType="1"/>
          </p:cNvSpPr>
          <p:nvPr/>
        </p:nvSpPr>
        <p:spPr bwMode="auto">
          <a:xfrm>
            <a:off x="3813175" y="5562600"/>
            <a:ext cx="12700" cy="22860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80" name="Line 52"/>
          <p:cNvSpPr>
            <a:spLocks noChangeShapeType="1"/>
          </p:cNvSpPr>
          <p:nvPr/>
        </p:nvSpPr>
        <p:spPr bwMode="auto">
          <a:xfrm>
            <a:off x="3821113" y="5791200"/>
            <a:ext cx="623887" cy="1588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81" name="Line 53"/>
          <p:cNvSpPr>
            <a:spLocks noChangeShapeType="1"/>
          </p:cNvSpPr>
          <p:nvPr/>
        </p:nvSpPr>
        <p:spPr bwMode="auto">
          <a:xfrm>
            <a:off x="4435475" y="5562600"/>
            <a:ext cx="1588" cy="22860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82" name="Line 54"/>
          <p:cNvSpPr>
            <a:spLocks noChangeShapeType="1"/>
          </p:cNvSpPr>
          <p:nvPr/>
        </p:nvSpPr>
        <p:spPr bwMode="auto">
          <a:xfrm>
            <a:off x="3810000" y="5715000"/>
            <a:ext cx="609600" cy="1588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83" name="Rectangle 55"/>
          <p:cNvSpPr>
            <a:spLocks noChangeArrowheads="1"/>
          </p:cNvSpPr>
          <p:nvPr/>
        </p:nvSpPr>
        <p:spPr bwMode="auto">
          <a:xfrm>
            <a:off x="3825875" y="5888038"/>
            <a:ext cx="4784725" cy="444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2300">
                <a:solidFill>
                  <a:srgbClr val="FF0000"/>
                </a:solidFill>
                <a:ea typeface="DejaVu Sans" charset="0"/>
                <a:cs typeface="DejaVu Sans" charset="0"/>
              </a:rPr>
              <a:t>Write 1 program, run on all threads!</a:t>
            </a:r>
          </a:p>
        </p:txBody>
      </p:sp>
      <p:grpSp>
        <p:nvGrpSpPr>
          <p:cNvPr id="22584" name="Group 56"/>
          <p:cNvGrpSpPr>
            <a:grpSpLocks/>
          </p:cNvGrpSpPr>
          <p:nvPr/>
        </p:nvGrpSpPr>
        <p:grpSpPr bwMode="auto">
          <a:xfrm>
            <a:off x="0" y="6362700"/>
            <a:ext cx="9142413" cy="449263"/>
            <a:chOff x="0" y="4008"/>
            <a:chExt cx="5759" cy="283"/>
          </a:xfrm>
        </p:grpSpPr>
        <p:sp>
          <p:nvSpPr>
            <p:cNvPr id="22585" name="Rectangle 57"/>
            <p:cNvSpPr>
              <a:spLocks noChangeArrowheads="1"/>
            </p:cNvSpPr>
            <p:nvPr/>
          </p:nvSpPr>
          <p:spPr bwMode="auto">
            <a:xfrm>
              <a:off x="0" y="4008"/>
              <a:ext cx="5760" cy="24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algn="ctr">
                <a:spcBef>
                  <a:spcPts val="80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CA" sz="2300">
                  <a:solidFill>
                    <a:srgbClr val="FF0000"/>
                  </a:solidFill>
                  <a:ea typeface="DejaVu Sans" charset="0"/>
                  <a:cs typeface="DejaVu Sans" charset="0"/>
                </a:rPr>
                <a:t>Released online:                 netfpga+netthreads</a:t>
              </a:r>
            </a:p>
          </p:txBody>
        </p:sp>
        <p:graphicFrame>
          <p:nvGraphicFramePr>
            <p:cNvPr id="22586" name="Object 58"/>
            <p:cNvGraphicFramePr>
              <a:graphicFrameLocks noChangeAspect="1"/>
            </p:cNvGraphicFramePr>
            <p:nvPr/>
          </p:nvGraphicFramePr>
          <p:xfrm>
            <a:off x="2464" y="4056"/>
            <a:ext cx="672" cy="236"/>
          </p:xfrm>
          <a:graphic>
            <a:graphicData uri="http://schemas.openxmlformats.org/presentationml/2006/ole">
              <p:oleObj spid="_x0000_s22586" r:id="rId6" imgW="2685714" imgH="942857" progId="">
                <p:embed/>
              </p:oleObj>
            </a:graphicData>
          </a:graphic>
        </p:graphicFrame>
      </p:grpSp>
      <p:sp>
        <p:nvSpPr>
          <p:cNvPr id="22587" name="Freeform 59"/>
          <p:cNvSpPr>
            <a:spLocks noChangeArrowheads="1"/>
          </p:cNvSpPr>
          <p:nvPr/>
        </p:nvSpPr>
        <p:spPr bwMode="auto">
          <a:xfrm>
            <a:off x="3886200" y="1600200"/>
            <a:ext cx="914400" cy="685800"/>
          </a:xfrm>
          <a:custGeom>
            <a:avLst/>
            <a:gdLst/>
            <a:ahLst/>
            <a:cxnLst>
              <a:cxn ang="0">
                <a:pos x="426" y="0"/>
              </a:cxn>
              <a:cxn ang="0">
                <a:pos x="480" y="246"/>
              </a:cxn>
              <a:cxn ang="0">
                <a:pos x="642" y="60"/>
              </a:cxn>
              <a:cxn ang="0">
                <a:pos x="564" y="294"/>
              </a:cxn>
              <a:cxn ang="0">
                <a:pos x="804" y="216"/>
              </a:cxn>
              <a:cxn ang="0">
                <a:pos x="618" y="384"/>
              </a:cxn>
              <a:cxn ang="0">
                <a:pos x="858" y="432"/>
              </a:cxn>
              <a:cxn ang="0">
                <a:pos x="618" y="480"/>
              </a:cxn>
              <a:cxn ang="0">
                <a:pos x="804" y="648"/>
              </a:cxn>
              <a:cxn ang="0">
                <a:pos x="564" y="570"/>
              </a:cxn>
              <a:cxn ang="0">
                <a:pos x="642" y="804"/>
              </a:cxn>
              <a:cxn ang="0">
                <a:pos x="480" y="618"/>
              </a:cxn>
              <a:cxn ang="0">
                <a:pos x="426" y="864"/>
              </a:cxn>
              <a:cxn ang="0">
                <a:pos x="378" y="618"/>
              </a:cxn>
              <a:cxn ang="0">
                <a:pos x="216" y="804"/>
              </a:cxn>
              <a:cxn ang="0">
                <a:pos x="294" y="570"/>
              </a:cxn>
              <a:cxn ang="0">
                <a:pos x="54" y="648"/>
              </a:cxn>
              <a:cxn ang="0">
                <a:pos x="240" y="480"/>
              </a:cxn>
              <a:cxn ang="0">
                <a:pos x="0" y="432"/>
              </a:cxn>
              <a:cxn ang="0">
                <a:pos x="240" y="384"/>
              </a:cxn>
              <a:cxn ang="0">
                <a:pos x="54" y="216"/>
              </a:cxn>
              <a:cxn ang="0">
                <a:pos x="294" y="294"/>
              </a:cxn>
              <a:cxn ang="0">
                <a:pos x="216" y="60"/>
              </a:cxn>
              <a:cxn ang="0">
                <a:pos x="378" y="246"/>
              </a:cxn>
              <a:cxn ang="0">
                <a:pos x="426" y="0"/>
              </a:cxn>
            </a:cxnLst>
            <a:rect l="0" t="0" r="r" b="b"/>
            <a:pathLst>
              <a:path w="858" h="864">
                <a:moveTo>
                  <a:pt x="426" y="0"/>
                </a:moveTo>
                <a:lnTo>
                  <a:pt x="480" y="246"/>
                </a:lnTo>
                <a:lnTo>
                  <a:pt x="642" y="60"/>
                </a:lnTo>
                <a:lnTo>
                  <a:pt x="564" y="294"/>
                </a:lnTo>
                <a:lnTo>
                  <a:pt x="804" y="216"/>
                </a:lnTo>
                <a:lnTo>
                  <a:pt x="618" y="384"/>
                </a:lnTo>
                <a:lnTo>
                  <a:pt x="858" y="432"/>
                </a:lnTo>
                <a:lnTo>
                  <a:pt x="618" y="480"/>
                </a:lnTo>
                <a:lnTo>
                  <a:pt x="804" y="648"/>
                </a:lnTo>
                <a:lnTo>
                  <a:pt x="564" y="570"/>
                </a:lnTo>
                <a:lnTo>
                  <a:pt x="642" y="804"/>
                </a:lnTo>
                <a:lnTo>
                  <a:pt x="480" y="618"/>
                </a:lnTo>
                <a:lnTo>
                  <a:pt x="426" y="864"/>
                </a:lnTo>
                <a:lnTo>
                  <a:pt x="378" y="618"/>
                </a:lnTo>
                <a:lnTo>
                  <a:pt x="216" y="804"/>
                </a:lnTo>
                <a:lnTo>
                  <a:pt x="294" y="570"/>
                </a:lnTo>
                <a:lnTo>
                  <a:pt x="54" y="648"/>
                </a:lnTo>
                <a:lnTo>
                  <a:pt x="240" y="480"/>
                </a:lnTo>
                <a:lnTo>
                  <a:pt x="0" y="432"/>
                </a:lnTo>
                <a:lnTo>
                  <a:pt x="240" y="384"/>
                </a:lnTo>
                <a:lnTo>
                  <a:pt x="54" y="216"/>
                </a:lnTo>
                <a:lnTo>
                  <a:pt x="294" y="294"/>
                </a:lnTo>
                <a:lnTo>
                  <a:pt x="216" y="60"/>
                </a:lnTo>
                <a:lnTo>
                  <a:pt x="378" y="246"/>
                </a:lnTo>
                <a:lnTo>
                  <a:pt x="426" y="0"/>
                </a:lnTo>
                <a:close/>
              </a:path>
            </a:pathLst>
          </a:custGeom>
          <a:solidFill>
            <a:srgbClr val="3DEB3D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2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2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87" grpId="0" animBg="1"/>
      <p:bldP spid="2258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9530254-977F-4986-87A3-5679383D18F7}" type="slidenum">
              <a:rPr lang="en-CA"/>
              <a:pPr/>
              <a:t>2</a:t>
            </a:fld>
            <a:endParaRPr lang="en-CA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068388"/>
            <a:ext cx="2281238" cy="1270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252413" y="15875"/>
            <a:ext cx="9601201" cy="952500"/>
          </a:xfrm>
          <a:ln/>
        </p:spPr>
        <p:txBody>
          <a:bodyPr lIns="91440" tIns="45720" rIns="91440" bIns="4572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CA"/>
              <a:t>Packet Processing: Extremely Broad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4089400"/>
            <a:ext cx="91440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>
                <a:solidFill>
                  <a:srgbClr val="FF0000"/>
                </a:solidFill>
                <a:ea typeface="DejaVu Sans" charset="0"/>
                <a:cs typeface="DejaVu Sans" charset="0"/>
              </a:rPr>
              <a:t>Where Does Software Come into Play?</a:t>
            </a:r>
          </a:p>
        </p:txBody>
      </p:sp>
      <p:grpSp>
        <p:nvGrpSpPr>
          <p:cNvPr id="5124" name="Group 4"/>
          <p:cNvGrpSpPr>
            <a:grpSpLocks/>
          </p:cNvGrpSpPr>
          <p:nvPr/>
        </p:nvGrpSpPr>
        <p:grpSpPr bwMode="auto">
          <a:xfrm>
            <a:off x="3030538" y="1322388"/>
            <a:ext cx="6067425" cy="2055812"/>
            <a:chOff x="1909" y="833"/>
            <a:chExt cx="3822" cy="1295"/>
          </a:xfrm>
        </p:grpSpPr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69" y="833"/>
              <a:ext cx="1728" cy="129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graphicFrame>
          <p:nvGraphicFramePr>
            <p:cNvPr id="5126" name="Object 6"/>
            <p:cNvGraphicFramePr>
              <a:graphicFrameLocks noChangeAspect="1"/>
            </p:cNvGraphicFramePr>
            <p:nvPr/>
          </p:nvGraphicFramePr>
          <p:xfrm>
            <a:off x="4145" y="1021"/>
            <a:ext cx="1587" cy="773"/>
          </p:xfrm>
          <a:graphic>
            <a:graphicData uri="http://schemas.openxmlformats.org/presentationml/2006/ole">
              <p:oleObj spid="_x0000_s5126" r:id="rId6" imgW="7621064" imgH="2114845" progId="">
                <p:embed/>
              </p:oleObj>
            </a:graphicData>
          </a:graphic>
        </p:graphicFrame>
        <p:sp>
          <p:nvSpPr>
            <p:cNvPr id="5127" name="AutoShape 7"/>
            <p:cNvSpPr>
              <a:spLocks noChangeArrowheads="1"/>
            </p:cNvSpPr>
            <p:nvPr/>
          </p:nvSpPr>
          <p:spPr bwMode="auto">
            <a:xfrm>
              <a:off x="1909" y="1213"/>
              <a:ext cx="432" cy="576"/>
            </a:xfrm>
            <a:custGeom>
              <a:avLst/>
              <a:gdLst>
                <a:gd name="G0" fmla="+- 13200 0 0"/>
                <a:gd name="G1" fmla="+- 6400 0 0"/>
                <a:gd name="G2" fmla="+- 21600 0 6400"/>
                <a:gd name="G3" fmla="+- 21600 0 13200"/>
                <a:gd name="G4" fmla="*/ G3 6400 1"/>
                <a:gd name="G5" fmla="*/ G4 1 10800"/>
                <a:gd name="G6" fmla="+- 13200 G5 0"/>
                <a:gd name="T0" fmla="*/ 0 w 21600"/>
                <a:gd name="T1" fmla="*/ 10800 h 21600"/>
                <a:gd name="T2" fmla="*/ 21600 w 21600"/>
                <a:gd name="T3" fmla="*/ 10800 h 21600"/>
                <a:gd name="T4" fmla="*/ 13200 w 21600"/>
                <a:gd name="T5" fmla="*/ 0 h 21600"/>
                <a:gd name="T6" fmla="*/ 13200 w 21600"/>
                <a:gd name="T7" fmla="*/ 21600 h 21600"/>
                <a:gd name="T8" fmla="*/ 4000 w 21600"/>
                <a:gd name="T9" fmla="*/ G1 h 21600"/>
                <a:gd name="T10" fmla="*/ G6 w 21600"/>
                <a:gd name="T11" fmla="*/ G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13200" y="0"/>
                  </a:moveTo>
                  <a:lnTo>
                    <a:pt x="21600" y="10800"/>
                  </a:lnTo>
                  <a:lnTo>
                    <a:pt x="13200" y="21800"/>
                  </a:lnTo>
                  <a:lnTo>
                    <a:pt x="13200" y="15200"/>
                  </a:lnTo>
                  <a:lnTo>
                    <a:pt x="4000" y="15200"/>
                  </a:lnTo>
                  <a:lnTo>
                    <a:pt x="4000" y="6400"/>
                  </a:lnTo>
                  <a:lnTo>
                    <a:pt x="13200" y="6400"/>
                  </a:lnTo>
                  <a:lnTo>
                    <a:pt x="13200" y="0"/>
                  </a:lnTo>
                  <a:moveTo>
                    <a:pt x="0" y="6400"/>
                  </a:moveTo>
                  <a:lnTo>
                    <a:pt x="0" y="15200"/>
                  </a:lnTo>
                  <a:lnTo>
                    <a:pt x="1000" y="15200"/>
                  </a:lnTo>
                  <a:lnTo>
                    <a:pt x="1000" y="6400"/>
                  </a:lnTo>
                  <a:lnTo>
                    <a:pt x="0" y="6400"/>
                  </a:lnTo>
                  <a:moveTo>
                    <a:pt x="2000" y="6400"/>
                  </a:moveTo>
                  <a:lnTo>
                    <a:pt x="2000" y="15200"/>
                  </a:lnTo>
                  <a:lnTo>
                    <a:pt x="3000" y="15200"/>
                  </a:lnTo>
                  <a:lnTo>
                    <a:pt x="3000" y="6400"/>
                  </a:lnTo>
                  <a:lnTo>
                    <a:pt x="2000" y="6400"/>
                  </a:lnTo>
                  <a:close/>
                </a:path>
              </a:pathLst>
            </a:custGeom>
            <a:solidFill>
              <a:srgbClr val="DC23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128" name="Group 8"/>
          <p:cNvGrpSpPr>
            <a:grpSpLocks/>
          </p:cNvGrpSpPr>
          <p:nvPr/>
        </p:nvGrpSpPr>
        <p:grpSpPr bwMode="auto">
          <a:xfrm>
            <a:off x="-266700" y="4922838"/>
            <a:ext cx="3727450" cy="1552575"/>
            <a:chOff x="-168" y="3101"/>
            <a:chExt cx="2348" cy="978"/>
          </a:xfrm>
        </p:grpSpPr>
        <p:pic>
          <p:nvPicPr>
            <p:cNvPr id="5129" name="Picture 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9" y="3101"/>
              <a:ext cx="1634" cy="8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5130" name="Text Box 10"/>
            <p:cNvSpPr txBox="1">
              <a:spLocks noChangeArrowheads="1"/>
            </p:cNvSpPr>
            <p:nvPr/>
          </p:nvSpPr>
          <p:spPr bwMode="auto">
            <a:xfrm>
              <a:off x="-168" y="3877"/>
              <a:ext cx="2349" cy="20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/>
            <a:lstStyle/>
            <a:p>
              <a:pPr algn="ctr" hangingPunct="0">
                <a:lnSpc>
                  <a:spcPct val="98000"/>
                </a:lnSpc>
                <a:buClrTx/>
                <a:buSzPct val="45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20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Home networking</a:t>
              </a:r>
            </a:p>
          </p:txBody>
        </p:sp>
      </p:grp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3043238" y="3516313"/>
            <a:ext cx="6027737" cy="490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>
                <a:solidFill>
                  <a:srgbClr val="FF0000"/>
                </a:solidFill>
                <a:ea typeface="DejaVu Sans" charset="0"/>
                <a:cs typeface="DejaVu Sans" charset="0"/>
              </a:rPr>
              <a:t>Our Focus: Software Packet Processing</a:t>
            </a:r>
          </a:p>
        </p:txBody>
      </p:sp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4463" y="1035050"/>
            <a:ext cx="720725" cy="160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33338" y="2706688"/>
            <a:ext cx="1212851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pSp>
        <p:nvGrpSpPr>
          <p:cNvPr id="5134" name="Group 14"/>
          <p:cNvGrpSpPr>
            <a:grpSpLocks/>
          </p:cNvGrpSpPr>
          <p:nvPr/>
        </p:nvGrpSpPr>
        <p:grpSpPr bwMode="auto">
          <a:xfrm>
            <a:off x="3365500" y="4957763"/>
            <a:ext cx="3240088" cy="1595437"/>
            <a:chOff x="2120" y="3123"/>
            <a:chExt cx="2041" cy="1005"/>
          </a:xfrm>
        </p:grpSpPr>
        <p:sp>
          <p:nvSpPr>
            <p:cNvPr id="5135" name="Text Box 15"/>
            <p:cNvSpPr txBox="1">
              <a:spLocks noChangeArrowheads="1"/>
            </p:cNvSpPr>
            <p:nvPr/>
          </p:nvSpPr>
          <p:spPr bwMode="auto">
            <a:xfrm>
              <a:off x="2243" y="3926"/>
              <a:ext cx="1678" cy="20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/>
            <a:lstStyle/>
            <a:p>
              <a:pPr algn="ctr" hangingPunct="0">
                <a:lnSpc>
                  <a:spcPct val="98000"/>
                </a:lnSpc>
                <a:buClrTx/>
                <a:buSzPct val="45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20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Edge routing </a:t>
              </a:r>
            </a:p>
          </p:txBody>
        </p:sp>
        <p:pic>
          <p:nvPicPr>
            <p:cNvPr id="5136" name="Picture 16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120" y="3123"/>
              <a:ext cx="2042" cy="73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grpSp>
        <p:nvGrpSpPr>
          <p:cNvPr id="5137" name="Group 17"/>
          <p:cNvGrpSpPr>
            <a:grpSpLocks/>
          </p:cNvGrpSpPr>
          <p:nvPr/>
        </p:nvGrpSpPr>
        <p:grpSpPr bwMode="auto">
          <a:xfrm>
            <a:off x="6403975" y="4114800"/>
            <a:ext cx="2662238" cy="2509838"/>
            <a:chOff x="4034" y="2592"/>
            <a:chExt cx="1677" cy="1581"/>
          </a:xfrm>
        </p:grpSpPr>
        <p:pic>
          <p:nvPicPr>
            <p:cNvPr id="5138" name="Picture 18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574" y="2592"/>
              <a:ext cx="610" cy="13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5139" name="Text Box 19"/>
            <p:cNvSpPr txBox="1">
              <a:spLocks noChangeArrowheads="1"/>
            </p:cNvSpPr>
            <p:nvPr/>
          </p:nvSpPr>
          <p:spPr bwMode="auto">
            <a:xfrm>
              <a:off x="4034" y="3971"/>
              <a:ext cx="1678" cy="20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/>
            <a:lstStyle/>
            <a:p>
              <a:pPr algn="ctr" hangingPunct="0">
                <a:lnSpc>
                  <a:spcPct val="98000"/>
                </a:lnSpc>
                <a:buClrTx/>
                <a:buSzPct val="45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20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Core providers</a:t>
              </a:r>
            </a:p>
          </p:txBody>
        </p:sp>
      </p:grpSp>
      <p:pic>
        <p:nvPicPr>
          <p:cNvPr id="5140" name="Picture 2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43000" y="2370138"/>
            <a:ext cx="1757363" cy="163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141" name="Freeform 21"/>
          <p:cNvSpPr>
            <a:spLocks noChangeArrowheads="1"/>
          </p:cNvSpPr>
          <p:nvPr/>
        </p:nvSpPr>
        <p:spPr bwMode="auto">
          <a:xfrm>
            <a:off x="0" y="4087813"/>
            <a:ext cx="91440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5400" y="4"/>
              </a:cxn>
            </a:cxnLst>
            <a:rect l="0" t="0" r="r" b="b"/>
            <a:pathLst>
              <a:path w="25401" h="5">
                <a:moveTo>
                  <a:pt x="0" y="0"/>
                </a:moveTo>
                <a:lnTo>
                  <a:pt x="25400" y="4"/>
                </a:lnTo>
              </a:path>
            </a:pathLst>
          </a:custGeom>
          <a:noFill/>
          <a:ln w="54720">
            <a:solidFill>
              <a:srgbClr val="FF420E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FA13B03-8BE6-4830-8FA4-3CEEED48606F}" type="slidenum">
              <a:rPr lang="en-CA"/>
              <a:pPr/>
              <a:t>20</a:t>
            </a:fld>
            <a:endParaRPr lang="en-CA"/>
          </a:p>
        </p:txBody>
      </p:sp>
      <p:sp>
        <p:nvSpPr>
          <p:cNvPr id="23553" name="Line 1"/>
          <p:cNvSpPr>
            <a:spLocks noChangeShapeType="1"/>
          </p:cNvSpPr>
          <p:nvPr/>
        </p:nvSpPr>
        <p:spPr bwMode="auto">
          <a:xfrm>
            <a:off x="4435475" y="5094288"/>
            <a:ext cx="1588" cy="30480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52400"/>
            <a:ext cx="9144000" cy="1143000"/>
          </a:xfrm>
          <a:ln/>
        </p:spPr>
        <p:txBody>
          <a:bodyPr lIns="91440" tIns="45720" rIns="91440" bIns="4572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000"/>
              <a:t>NetTM: extending NetThreads for TM</a:t>
            </a:r>
          </a:p>
        </p:txBody>
      </p:sp>
      <p:sp>
        <p:nvSpPr>
          <p:cNvPr id="23555" name="AutoShape 3"/>
          <p:cNvSpPr>
            <a:spLocks noChangeArrowheads="1"/>
          </p:cNvSpPr>
          <p:nvPr/>
        </p:nvSpPr>
        <p:spPr bwMode="auto">
          <a:xfrm>
            <a:off x="2454275" y="4518025"/>
            <a:ext cx="990600" cy="685800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>
                <a:solidFill>
                  <a:srgbClr val="000000"/>
                </a:solidFill>
                <a:ea typeface="DejaVu Sans" charset="0"/>
                <a:cs typeface="DejaVu Sans" charset="0"/>
              </a:rPr>
              <a:t>Input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>
                <a:solidFill>
                  <a:srgbClr val="000000"/>
                </a:solidFill>
                <a:ea typeface="DejaVu Sans" charset="0"/>
                <a:cs typeface="DejaVu Sans" charset="0"/>
              </a:rPr>
              <a:t>Buffer</a:t>
            </a:r>
          </a:p>
        </p:txBody>
      </p:sp>
      <p:sp>
        <p:nvSpPr>
          <p:cNvPr id="23556" name="AutoShape 4"/>
          <p:cNvSpPr>
            <a:spLocks noChangeArrowheads="1"/>
          </p:cNvSpPr>
          <p:nvPr/>
        </p:nvSpPr>
        <p:spPr bwMode="auto">
          <a:xfrm>
            <a:off x="3978275" y="4518025"/>
            <a:ext cx="990600" cy="685800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>
                <a:solidFill>
                  <a:srgbClr val="000000"/>
                </a:solidFill>
                <a:ea typeface="DejaVu Sans" charset="0"/>
                <a:cs typeface="DejaVu Sans" charset="0"/>
              </a:rPr>
              <a:t>Data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>
                <a:solidFill>
                  <a:srgbClr val="000000"/>
                </a:solidFill>
                <a:ea typeface="DejaVu Sans" charset="0"/>
                <a:cs typeface="DejaVu Sans" charset="0"/>
              </a:rPr>
              <a:t>Cache</a:t>
            </a:r>
          </a:p>
        </p:txBody>
      </p:sp>
      <p:sp>
        <p:nvSpPr>
          <p:cNvPr id="23557" name="AutoShape 5"/>
          <p:cNvSpPr>
            <a:spLocks noChangeArrowheads="1"/>
          </p:cNvSpPr>
          <p:nvPr/>
        </p:nvSpPr>
        <p:spPr bwMode="auto">
          <a:xfrm>
            <a:off x="5273675" y="4518025"/>
            <a:ext cx="990600" cy="685800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>
                <a:solidFill>
                  <a:srgbClr val="000000"/>
                </a:solidFill>
                <a:ea typeface="DejaVu Sans" charset="0"/>
                <a:cs typeface="DejaVu Sans" charset="0"/>
              </a:rPr>
              <a:t>Output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>
                <a:solidFill>
                  <a:srgbClr val="000000"/>
                </a:solidFill>
                <a:ea typeface="DejaVu Sans" charset="0"/>
                <a:cs typeface="DejaVu Sans" charset="0"/>
              </a:rPr>
              <a:t>Buffer</a:t>
            </a: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971800" y="1165225"/>
            <a:ext cx="2667000" cy="304800"/>
          </a:xfrm>
          <a:prstGeom prst="rect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>
                <a:solidFill>
                  <a:srgbClr val="000000"/>
                </a:solidFill>
                <a:ea typeface="DejaVu Sans" charset="0"/>
                <a:cs typeface="DejaVu Sans" charset="0"/>
              </a:rPr>
              <a:t>Synch. Unit</a:t>
            </a:r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>
            <a:off x="1143000" y="2917825"/>
            <a:ext cx="6324600" cy="1588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>
            <a:off x="1143000" y="3298825"/>
            <a:ext cx="6324600" cy="1588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>
            <a:off x="1143000" y="3679825"/>
            <a:ext cx="6324600" cy="1588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>
            <a:off x="1143000" y="4060825"/>
            <a:ext cx="6324600" cy="1588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>
            <a:off x="1692275" y="4746625"/>
            <a:ext cx="762000" cy="1588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1449388" y="4935538"/>
            <a:ext cx="852487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>
                <a:solidFill>
                  <a:srgbClr val="000000"/>
                </a:solidFill>
                <a:ea typeface="DejaVu Sans" charset="0"/>
                <a:cs typeface="DejaVu Sans" charset="0"/>
              </a:rPr>
              <a:t>packet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>
                <a:solidFill>
                  <a:srgbClr val="000000"/>
                </a:solidFill>
                <a:ea typeface="DejaVu Sans" charset="0"/>
                <a:cs typeface="DejaVu Sans" charset="0"/>
              </a:rPr>
              <a:t>input</a:t>
            </a: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6418263" y="4899025"/>
            <a:ext cx="852487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>
                <a:solidFill>
                  <a:srgbClr val="000000"/>
                </a:solidFill>
                <a:ea typeface="DejaVu Sans" charset="0"/>
                <a:cs typeface="DejaVu Sans" charset="0"/>
              </a:rPr>
              <a:t>packet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>
                <a:solidFill>
                  <a:srgbClr val="000000"/>
                </a:solidFill>
                <a:ea typeface="DejaVu Sans" charset="0"/>
                <a:cs typeface="DejaVu Sans" charset="0"/>
              </a:rPr>
              <a:t>output</a:t>
            </a:r>
          </a:p>
        </p:txBody>
      </p:sp>
      <p:sp>
        <p:nvSpPr>
          <p:cNvPr id="23566" name="Line 14"/>
          <p:cNvSpPr>
            <a:spLocks noChangeShapeType="1"/>
          </p:cNvSpPr>
          <p:nvPr/>
        </p:nvSpPr>
        <p:spPr bwMode="auto">
          <a:xfrm>
            <a:off x="6264275" y="4746625"/>
            <a:ext cx="762000" cy="1588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7624763" y="2573338"/>
            <a:ext cx="6889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>
                <a:solidFill>
                  <a:srgbClr val="000000"/>
                </a:solidFill>
                <a:ea typeface="DejaVu Sans" charset="0"/>
                <a:cs typeface="DejaVu Sans" charset="0"/>
              </a:rPr>
              <a:t>Instr.</a:t>
            </a:r>
          </a:p>
        </p:txBody>
      </p:sp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7640638" y="3008313"/>
            <a:ext cx="6619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>
                <a:solidFill>
                  <a:srgbClr val="000000"/>
                </a:solidFill>
                <a:ea typeface="DejaVu Sans" charset="0"/>
                <a:cs typeface="DejaVu Sans" charset="0"/>
              </a:rPr>
              <a:t>Data</a:t>
            </a:r>
          </a:p>
        </p:txBody>
      </p:sp>
      <p:sp>
        <p:nvSpPr>
          <p:cNvPr id="23569" name="Text Box 17"/>
          <p:cNvSpPr txBox="1">
            <a:spLocks noChangeArrowheads="1"/>
          </p:cNvSpPr>
          <p:nvPr/>
        </p:nvSpPr>
        <p:spPr bwMode="auto">
          <a:xfrm>
            <a:off x="7640638" y="3375025"/>
            <a:ext cx="13239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>
                <a:solidFill>
                  <a:srgbClr val="000000"/>
                </a:solidFill>
                <a:ea typeface="DejaVu Sans" charset="0"/>
                <a:cs typeface="DejaVu Sans" charset="0"/>
              </a:rPr>
              <a:t>Input mem.</a:t>
            </a:r>
          </a:p>
        </p:txBody>
      </p:sp>
      <p:sp>
        <p:nvSpPr>
          <p:cNvPr id="23570" name="Text Box 18"/>
          <p:cNvSpPr txBox="1">
            <a:spLocks noChangeArrowheads="1"/>
          </p:cNvSpPr>
          <p:nvPr/>
        </p:nvSpPr>
        <p:spPr bwMode="auto">
          <a:xfrm>
            <a:off x="7640638" y="3770313"/>
            <a:ext cx="15017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>
                <a:solidFill>
                  <a:srgbClr val="000000"/>
                </a:solidFill>
                <a:ea typeface="DejaVu Sans" charset="0"/>
                <a:cs typeface="DejaVu Sans" charset="0"/>
              </a:rPr>
              <a:t>Output mem.</a:t>
            </a:r>
          </a:p>
        </p:txBody>
      </p:sp>
      <p:sp>
        <p:nvSpPr>
          <p:cNvPr id="23571" name="Line 19"/>
          <p:cNvSpPr>
            <a:spLocks noChangeShapeType="1"/>
          </p:cNvSpPr>
          <p:nvPr/>
        </p:nvSpPr>
        <p:spPr bwMode="auto">
          <a:xfrm>
            <a:off x="2209800" y="2536825"/>
            <a:ext cx="1588" cy="152400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72" name="Line 20"/>
          <p:cNvSpPr>
            <a:spLocks noChangeShapeType="1"/>
          </p:cNvSpPr>
          <p:nvPr/>
        </p:nvSpPr>
        <p:spPr bwMode="auto">
          <a:xfrm>
            <a:off x="2438400" y="2536825"/>
            <a:ext cx="1588" cy="114300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73" name="Line 21"/>
          <p:cNvSpPr>
            <a:spLocks noChangeShapeType="1"/>
          </p:cNvSpPr>
          <p:nvPr/>
        </p:nvSpPr>
        <p:spPr bwMode="auto">
          <a:xfrm>
            <a:off x="2667000" y="2536825"/>
            <a:ext cx="1588" cy="76200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74" name="Line 22"/>
          <p:cNvSpPr>
            <a:spLocks noChangeShapeType="1"/>
          </p:cNvSpPr>
          <p:nvPr/>
        </p:nvSpPr>
        <p:spPr bwMode="auto">
          <a:xfrm>
            <a:off x="2895600" y="2536825"/>
            <a:ext cx="1588" cy="38100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75" name="Line 23"/>
          <p:cNvSpPr>
            <a:spLocks noChangeShapeType="1"/>
          </p:cNvSpPr>
          <p:nvPr/>
        </p:nvSpPr>
        <p:spPr bwMode="auto">
          <a:xfrm>
            <a:off x="3368675" y="3679825"/>
            <a:ext cx="1588" cy="83820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76" name="Line 24"/>
          <p:cNvSpPr>
            <a:spLocks noChangeShapeType="1"/>
          </p:cNvSpPr>
          <p:nvPr/>
        </p:nvSpPr>
        <p:spPr bwMode="auto">
          <a:xfrm>
            <a:off x="5349875" y="3679825"/>
            <a:ext cx="1588" cy="83820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77" name="Line 25"/>
          <p:cNvSpPr>
            <a:spLocks noChangeShapeType="1"/>
          </p:cNvSpPr>
          <p:nvPr/>
        </p:nvSpPr>
        <p:spPr bwMode="auto">
          <a:xfrm>
            <a:off x="5943600" y="2536825"/>
            <a:ext cx="1588" cy="152400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78" name="Line 26"/>
          <p:cNvSpPr>
            <a:spLocks noChangeShapeType="1"/>
          </p:cNvSpPr>
          <p:nvPr/>
        </p:nvSpPr>
        <p:spPr bwMode="auto">
          <a:xfrm>
            <a:off x="6172200" y="2536825"/>
            <a:ext cx="1588" cy="114300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79" name="Line 27"/>
          <p:cNvSpPr>
            <a:spLocks noChangeShapeType="1"/>
          </p:cNvSpPr>
          <p:nvPr/>
        </p:nvSpPr>
        <p:spPr bwMode="auto">
          <a:xfrm>
            <a:off x="6400800" y="2536825"/>
            <a:ext cx="1588" cy="76200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80" name="Line 28"/>
          <p:cNvSpPr>
            <a:spLocks noChangeShapeType="1"/>
          </p:cNvSpPr>
          <p:nvPr/>
        </p:nvSpPr>
        <p:spPr bwMode="auto">
          <a:xfrm>
            <a:off x="6629400" y="2536825"/>
            <a:ext cx="1588" cy="38100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81" name="Line 29"/>
          <p:cNvSpPr>
            <a:spLocks noChangeShapeType="1"/>
          </p:cNvSpPr>
          <p:nvPr/>
        </p:nvSpPr>
        <p:spPr bwMode="auto">
          <a:xfrm>
            <a:off x="3827463" y="3189288"/>
            <a:ext cx="1587" cy="220980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82" name="Line 30"/>
          <p:cNvSpPr>
            <a:spLocks noChangeShapeType="1"/>
          </p:cNvSpPr>
          <p:nvPr/>
        </p:nvSpPr>
        <p:spPr bwMode="auto">
          <a:xfrm>
            <a:off x="3825875" y="5400675"/>
            <a:ext cx="609600" cy="1588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3583" name="Group 31"/>
          <p:cNvGrpSpPr>
            <a:grpSpLocks/>
          </p:cNvGrpSpPr>
          <p:nvPr/>
        </p:nvGrpSpPr>
        <p:grpSpPr bwMode="auto">
          <a:xfrm>
            <a:off x="1524000" y="1774825"/>
            <a:ext cx="1827213" cy="762000"/>
            <a:chOff x="960" y="1118"/>
            <a:chExt cx="1151" cy="480"/>
          </a:xfrm>
        </p:grpSpPr>
        <p:sp>
          <p:nvSpPr>
            <p:cNvPr id="23584" name="Rectangle 32"/>
            <p:cNvSpPr>
              <a:spLocks noChangeArrowheads="1"/>
            </p:cNvSpPr>
            <p:nvPr/>
          </p:nvSpPr>
          <p:spPr bwMode="auto">
            <a:xfrm>
              <a:off x="960" y="1118"/>
              <a:ext cx="1152" cy="480"/>
            </a:xfrm>
            <a:prstGeom prst="rect">
              <a:avLst/>
            </a:prstGeom>
            <a:solidFill>
              <a:srgbClr val="FF66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CA">
                <a:solidFill>
                  <a:srgbClr val="000000"/>
                </a:solidFill>
                <a:ea typeface="DejaVu Sans" charset="0"/>
                <a:cs typeface="DejaVu Sans" charset="0"/>
              </a:endParaRPr>
            </a:p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CA">
                <a:solidFill>
                  <a:srgbClr val="000000"/>
                </a:solidFill>
                <a:ea typeface="DejaVu Sans" charset="0"/>
                <a:cs typeface="DejaVu Sans" charset="0"/>
              </a:endParaRPr>
            </a:p>
          </p:txBody>
        </p:sp>
        <p:sp>
          <p:nvSpPr>
            <p:cNvPr id="23585" name="Rectangle 33"/>
            <p:cNvSpPr>
              <a:spLocks noChangeArrowheads="1"/>
            </p:cNvSpPr>
            <p:nvPr/>
          </p:nvSpPr>
          <p:spPr bwMode="auto">
            <a:xfrm>
              <a:off x="1776" y="1358"/>
              <a:ext cx="336" cy="240"/>
            </a:xfrm>
            <a:prstGeom prst="rect">
              <a:avLst/>
            </a:prstGeom>
            <a:solidFill>
              <a:srgbClr val="BBE0E3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CA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I$</a:t>
              </a:r>
            </a:p>
          </p:txBody>
        </p:sp>
        <p:graphicFrame>
          <p:nvGraphicFramePr>
            <p:cNvPr id="23586" name="Object 34"/>
            <p:cNvGraphicFramePr>
              <a:graphicFrameLocks noChangeAspect="1"/>
            </p:cNvGraphicFramePr>
            <p:nvPr/>
          </p:nvGraphicFramePr>
          <p:xfrm>
            <a:off x="1008" y="1143"/>
            <a:ext cx="209" cy="215"/>
          </p:xfrm>
          <a:graphic>
            <a:graphicData uri="http://schemas.openxmlformats.org/presentationml/2006/ole">
              <p:oleObj spid="_x0000_s23586" r:id="rId4" imgW="1095528" imgH="1123810" progId="">
                <p:embed/>
              </p:oleObj>
            </a:graphicData>
          </a:graphic>
        </p:graphicFrame>
        <p:sp>
          <p:nvSpPr>
            <p:cNvPr id="23587" name="Text Box 35"/>
            <p:cNvSpPr txBox="1">
              <a:spLocks noChangeArrowheads="1"/>
            </p:cNvSpPr>
            <p:nvPr/>
          </p:nvSpPr>
          <p:spPr bwMode="auto">
            <a:xfrm>
              <a:off x="1230" y="1127"/>
              <a:ext cx="785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CA">
                  <a:solidFill>
                    <a:srgbClr val="FFFFFF"/>
                  </a:solidFill>
                  <a:ea typeface="DejaVu Sans" charset="0"/>
                  <a:cs typeface="DejaVu Sans" charset="0"/>
                </a:rPr>
                <a:t>processor </a:t>
              </a:r>
            </a:p>
          </p:txBody>
        </p:sp>
        <p:sp>
          <p:nvSpPr>
            <p:cNvPr id="23588" name="Text Box 36"/>
            <p:cNvSpPr txBox="1">
              <a:spLocks noChangeArrowheads="1"/>
            </p:cNvSpPr>
            <p:nvPr/>
          </p:nvSpPr>
          <p:spPr bwMode="auto">
            <a:xfrm>
              <a:off x="1007" y="1367"/>
              <a:ext cx="720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CA">
                  <a:solidFill>
                    <a:srgbClr val="FFFFFF"/>
                  </a:solidFill>
                  <a:ea typeface="DejaVu Sans" charset="0"/>
                  <a:cs typeface="DejaVu Sans" charset="0"/>
                </a:rPr>
                <a:t>4-threads</a:t>
              </a:r>
            </a:p>
          </p:txBody>
        </p:sp>
      </p:grpSp>
      <p:grpSp>
        <p:nvGrpSpPr>
          <p:cNvPr id="23589" name="Group 37"/>
          <p:cNvGrpSpPr>
            <a:grpSpLocks/>
          </p:cNvGrpSpPr>
          <p:nvPr/>
        </p:nvGrpSpPr>
        <p:grpSpPr bwMode="auto">
          <a:xfrm>
            <a:off x="5257800" y="1774825"/>
            <a:ext cx="1827213" cy="762000"/>
            <a:chOff x="3312" y="1118"/>
            <a:chExt cx="1151" cy="480"/>
          </a:xfrm>
        </p:grpSpPr>
        <p:sp>
          <p:nvSpPr>
            <p:cNvPr id="23590" name="Rectangle 38"/>
            <p:cNvSpPr>
              <a:spLocks noChangeArrowheads="1"/>
            </p:cNvSpPr>
            <p:nvPr/>
          </p:nvSpPr>
          <p:spPr bwMode="auto">
            <a:xfrm>
              <a:off x="3312" y="1118"/>
              <a:ext cx="1152" cy="480"/>
            </a:xfrm>
            <a:prstGeom prst="rect">
              <a:avLst/>
            </a:prstGeom>
            <a:solidFill>
              <a:srgbClr val="FF66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CA">
                <a:solidFill>
                  <a:srgbClr val="000000"/>
                </a:solidFill>
                <a:ea typeface="DejaVu Sans" charset="0"/>
                <a:cs typeface="DejaVu Sans" charset="0"/>
              </a:endParaRPr>
            </a:p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CA">
                <a:solidFill>
                  <a:srgbClr val="000000"/>
                </a:solidFill>
                <a:ea typeface="DejaVu Sans" charset="0"/>
                <a:cs typeface="DejaVu Sans" charset="0"/>
              </a:endParaRPr>
            </a:p>
          </p:txBody>
        </p:sp>
        <p:sp>
          <p:nvSpPr>
            <p:cNvPr id="23591" name="Rectangle 39"/>
            <p:cNvSpPr>
              <a:spLocks noChangeArrowheads="1"/>
            </p:cNvSpPr>
            <p:nvPr/>
          </p:nvSpPr>
          <p:spPr bwMode="auto">
            <a:xfrm>
              <a:off x="4128" y="1358"/>
              <a:ext cx="336" cy="240"/>
            </a:xfrm>
            <a:prstGeom prst="rect">
              <a:avLst/>
            </a:prstGeom>
            <a:solidFill>
              <a:srgbClr val="BBE0E3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CA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I$</a:t>
              </a:r>
            </a:p>
          </p:txBody>
        </p:sp>
        <p:graphicFrame>
          <p:nvGraphicFramePr>
            <p:cNvPr id="23592" name="Object 40"/>
            <p:cNvGraphicFramePr>
              <a:graphicFrameLocks noChangeAspect="1"/>
            </p:cNvGraphicFramePr>
            <p:nvPr/>
          </p:nvGraphicFramePr>
          <p:xfrm>
            <a:off x="3360" y="1143"/>
            <a:ext cx="209" cy="215"/>
          </p:xfrm>
          <a:graphic>
            <a:graphicData uri="http://schemas.openxmlformats.org/presentationml/2006/ole">
              <p:oleObj spid="_x0000_s23592" r:id="rId5" imgW="1095528" imgH="1123810" progId="">
                <p:embed/>
              </p:oleObj>
            </a:graphicData>
          </a:graphic>
        </p:graphicFrame>
        <p:sp>
          <p:nvSpPr>
            <p:cNvPr id="23593" name="Text Box 41"/>
            <p:cNvSpPr txBox="1">
              <a:spLocks noChangeArrowheads="1"/>
            </p:cNvSpPr>
            <p:nvPr/>
          </p:nvSpPr>
          <p:spPr bwMode="auto">
            <a:xfrm>
              <a:off x="3582" y="1127"/>
              <a:ext cx="785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CA">
                  <a:solidFill>
                    <a:srgbClr val="FFFFFF"/>
                  </a:solidFill>
                  <a:ea typeface="DejaVu Sans" charset="0"/>
                  <a:cs typeface="DejaVu Sans" charset="0"/>
                </a:rPr>
                <a:t>processor </a:t>
              </a:r>
            </a:p>
          </p:txBody>
        </p:sp>
        <p:sp>
          <p:nvSpPr>
            <p:cNvPr id="23594" name="Text Box 42"/>
            <p:cNvSpPr txBox="1">
              <a:spLocks noChangeArrowheads="1"/>
            </p:cNvSpPr>
            <p:nvPr/>
          </p:nvSpPr>
          <p:spPr bwMode="auto">
            <a:xfrm>
              <a:off x="3359" y="1367"/>
              <a:ext cx="720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CA">
                  <a:solidFill>
                    <a:srgbClr val="FFFFFF"/>
                  </a:solidFill>
                  <a:ea typeface="DejaVu Sans" charset="0"/>
                  <a:cs typeface="DejaVu Sans" charset="0"/>
                </a:rPr>
                <a:t>4-threads</a:t>
              </a:r>
            </a:p>
          </p:txBody>
        </p:sp>
      </p:grpSp>
      <p:sp>
        <p:nvSpPr>
          <p:cNvPr id="23595" name="Line 43"/>
          <p:cNvSpPr>
            <a:spLocks noChangeShapeType="1"/>
          </p:cNvSpPr>
          <p:nvPr/>
        </p:nvSpPr>
        <p:spPr bwMode="auto">
          <a:xfrm>
            <a:off x="3124200" y="1470025"/>
            <a:ext cx="1588" cy="30480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96" name="Line 44"/>
          <p:cNvSpPr>
            <a:spLocks noChangeShapeType="1"/>
          </p:cNvSpPr>
          <p:nvPr/>
        </p:nvSpPr>
        <p:spPr bwMode="auto">
          <a:xfrm>
            <a:off x="5486400" y="1470025"/>
            <a:ext cx="1588" cy="30480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97" name="Oval 45"/>
          <p:cNvSpPr>
            <a:spLocks noChangeArrowheads="1"/>
          </p:cNvSpPr>
          <p:nvPr/>
        </p:nvSpPr>
        <p:spPr bwMode="auto">
          <a:xfrm>
            <a:off x="4038600" y="2079625"/>
            <a:ext cx="76200" cy="7620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98" name="Oval 46"/>
          <p:cNvSpPr>
            <a:spLocks noChangeArrowheads="1"/>
          </p:cNvSpPr>
          <p:nvPr/>
        </p:nvSpPr>
        <p:spPr bwMode="auto">
          <a:xfrm>
            <a:off x="4267200" y="2079625"/>
            <a:ext cx="76200" cy="7620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99" name="Oval 47"/>
          <p:cNvSpPr>
            <a:spLocks noChangeArrowheads="1"/>
          </p:cNvSpPr>
          <p:nvPr/>
        </p:nvSpPr>
        <p:spPr bwMode="auto">
          <a:xfrm>
            <a:off x="4495800" y="2079625"/>
            <a:ext cx="76200" cy="7620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00" name="AutoShape 48"/>
          <p:cNvSpPr>
            <a:spLocks noChangeArrowheads="1"/>
          </p:cNvSpPr>
          <p:nvPr/>
        </p:nvSpPr>
        <p:spPr bwMode="auto">
          <a:xfrm>
            <a:off x="3962400" y="4137025"/>
            <a:ext cx="990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>
                <a:solidFill>
                  <a:srgbClr val="000000"/>
                </a:solidFill>
                <a:ea typeface="DejaVu Sans" charset="0"/>
                <a:cs typeface="DejaVu Sans" charset="0"/>
              </a:rPr>
              <a:t>UndoLog</a:t>
            </a:r>
          </a:p>
        </p:txBody>
      </p:sp>
      <p:sp>
        <p:nvSpPr>
          <p:cNvPr id="23601" name="AutoShape 49"/>
          <p:cNvSpPr>
            <a:spLocks noChangeArrowheads="1"/>
          </p:cNvSpPr>
          <p:nvPr/>
        </p:nvSpPr>
        <p:spPr bwMode="auto">
          <a:xfrm>
            <a:off x="5029200" y="1166813"/>
            <a:ext cx="1811338" cy="3048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>
                <a:solidFill>
                  <a:srgbClr val="000000"/>
                </a:solidFill>
                <a:ea typeface="DejaVu Sans" charset="0"/>
                <a:cs typeface="DejaVu Sans" charset="0"/>
              </a:rPr>
              <a:t>Conflict Detection</a:t>
            </a:r>
          </a:p>
        </p:txBody>
      </p:sp>
      <p:sp>
        <p:nvSpPr>
          <p:cNvPr id="23602" name="Oval 50"/>
          <p:cNvSpPr>
            <a:spLocks noChangeArrowheads="1"/>
          </p:cNvSpPr>
          <p:nvPr/>
        </p:nvSpPr>
        <p:spPr bwMode="auto">
          <a:xfrm>
            <a:off x="3657600" y="3832225"/>
            <a:ext cx="1600200" cy="990600"/>
          </a:xfrm>
          <a:prstGeom prst="ellipse">
            <a:avLst/>
          </a:prstGeom>
          <a:noFill/>
          <a:ln w="5076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03" name="Oval 51"/>
          <p:cNvSpPr>
            <a:spLocks noChangeArrowheads="1"/>
          </p:cNvSpPr>
          <p:nvPr/>
        </p:nvSpPr>
        <p:spPr bwMode="auto">
          <a:xfrm>
            <a:off x="4997450" y="914400"/>
            <a:ext cx="1979613" cy="811213"/>
          </a:xfrm>
          <a:prstGeom prst="ellipse">
            <a:avLst/>
          </a:prstGeom>
          <a:noFill/>
          <a:ln w="5076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04" name="Text Box 52"/>
          <p:cNvSpPr txBox="1">
            <a:spLocks noChangeArrowheads="1"/>
          </p:cNvSpPr>
          <p:nvPr/>
        </p:nvSpPr>
        <p:spPr bwMode="auto">
          <a:xfrm>
            <a:off x="828675" y="5973763"/>
            <a:ext cx="7256463" cy="760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2200">
                <a:solidFill>
                  <a:srgbClr val="FF0000"/>
                </a:solidFill>
                <a:ea typeface="DejaVu Sans" charset="0"/>
                <a:cs typeface="DejaVu Sans" charset="0"/>
              </a:rPr>
              <a:t>- 1K words speculative writes buffer per thread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2200">
                <a:solidFill>
                  <a:srgbClr val="FF0000"/>
                </a:solidFill>
                <a:ea typeface="DejaVu Sans" charset="0"/>
                <a:cs typeface="DejaVu Sans" charset="0"/>
              </a:rPr>
              <a:t>- 4-LUT: +21%   16K BRAMs: +25%  Preserved 125 MHz</a:t>
            </a:r>
          </a:p>
        </p:txBody>
      </p:sp>
      <p:sp>
        <p:nvSpPr>
          <p:cNvPr id="23605" name="Line 53"/>
          <p:cNvSpPr>
            <a:spLocks noChangeShapeType="1"/>
          </p:cNvSpPr>
          <p:nvPr/>
        </p:nvSpPr>
        <p:spPr bwMode="auto">
          <a:xfrm>
            <a:off x="4130675" y="5392738"/>
            <a:ext cx="1588" cy="38100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606" name="Text Box 54"/>
          <p:cNvSpPr txBox="1">
            <a:spLocks noChangeArrowheads="1"/>
          </p:cNvSpPr>
          <p:nvPr/>
        </p:nvSpPr>
        <p:spPr bwMode="auto">
          <a:xfrm>
            <a:off x="4478338" y="5621338"/>
            <a:ext cx="16652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>
                <a:solidFill>
                  <a:srgbClr val="000000"/>
                </a:solidFill>
                <a:ea typeface="DejaVu Sans" charset="0"/>
                <a:cs typeface="DejaVu Sans" charset="0"/>
              </a:rPr>
              <a:t>Off-chip DDR2</a:t>
            </a:r>
          </a:p>
        </p:txBody>
      </p:sp>
      <p:sp>
        <p:nvSpPr>
          <p:cNvPr id="23607" name="Line 55"/>
          <p:cNvSpPr>
            <a:spLocks noChangeShapeType="1"/>
          </p:cNvSpPr>
          <p:nvPr/>
        </p:nvSpPr>
        <p:spPr bwMode="auto">
          <a:xfrm>
            <a:off x="3813175" y="5697538"/>
            <a:ext cx="12700" cy="22860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608" name="Line 56"/>
          <p:cNvSpPr>
            <a:spLocks noChangeShapeType="1"/>
          </p:cNvSpPr>
          <p:nvPr/>
        </p:nvSpPr>
        <p:spPr bwMode="auto">
          <a:xfrm>
            <a:off x="3821113" y="5926138"/>
            <a:ext cx="623887" cy="1587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609" name="Line 57"/>
          <p:cNvSpPr>
            <a:spLocks noChangeShapeType="1"/>
          </p:cNvSpPr>
          <p:nvPr/>
        </p:nvSpPr>
        <p:spPr bwMode="auto">
          <a:xfrm>
            <a:off x="4435475" y="5697538"/>
            <a:ext cx="1588" cy="22860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610" name="Line 58"/>
          <p:cNvSpPr>
            <a:spLocks noChangeShapeType="1"/>
          </p:cNvSpPr>
          <p:nvPr/>
        </p:nvSpPr>
        <p:spPr bwMode="auto">
          <a:xfrm>
            <a:off x="3810000" y="5849938"/>
            <a:ext cx="609600" cy="1587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" fill="hold"/>
                                        <p:tgtEl>
                                          <p:spTgt spid="23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" fill="hold"/>
                                        <p:tgtEl>
                                          <p:spTgt spid="23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23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3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" fill="hold"/>
                                        <p:tgtEl>
                                          <p:spTgt spid="23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" fill="hold"/>
                                        <p:tgtEl>
                                          <p:spTgt spid="23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23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23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02" grpId="0" animBg="1"/>
      <p:bldP spid="2360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3A25EED-7E6D-405A-9D87-3ABD4644C549}" type="slidenum">
              <a:rPr lang="en-CA"/>
              <a:pPr/>
              <a:t>21</a:t>
            </a:fld>
            <a:endParaRPr lang="en-CA"/>
          </a:p>
        </p:txBody>
      </p:sp>
      <p:sp>
        <p:nvSpPr>
          <p:cNvPr id="2457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  <a:ln/>
        </p:spPr>
        <p:txBody>
          <a:bodyPr lIns="91440" tIns="45720" rIns="91440" bIns="4572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/>
              <a:t>Conflict Detection</a:t>
            </a: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573213" y="5867400"/>
            <a:ext cx="5627687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FF0000"/>
              </a:buCl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2400">
                <a:solidFill>
                  <a:srgbClr val="FF0000"/>
                </a:solidFill>
                <a:ea typeface="DejaVu Sans" charset="0"/>
                <a:cs typeface="DejaVu Sans" charset="0"/>
              </a:rPr>
              <a:t> Must detect all conflicts for correctness</a:t>
            </a:r>
          </a:p>
          <a:p>
            <a:pPr>
              <a:buClr>
                <a:srgbClr val="FF0000"/>
              </a:buCl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2400">
                <a:solidFill>
                  <a:srgbClr val="FF0000"/>
                </a:solidFill>
                <a:ea typeface="DejaVu Sans" charset="0"/>
                <a:cs typeface="DejaVu Sans" charset="0"/>
              </a:rPr>
              <a:t> Reporting false conflicts is acceptable</a:t>
            </a:r>
          </a:p>
        </p:txBody>
      </p:sp>
      <p:grpSp>
        <p:nvGrpSpPr>
          <p:cNvPr id="24579" name="Group 3"/>
          <p:cNvGrpSpPr>
            <a:grpSpLocks/>
          </p:cNvGrpSpPr>
          <p:nvPr/>
        </p:nvGrpSpPr>
        <p:grpSpPr bwMode="auto">
          <a:xfrm>
            <a:off x="1600200" y="2286000"/>
            <a:ext cx="4721225" cy="773113"/>
            <a:chOff x="1008" y="1440"/>
            <a:chExt cx="2974" cy="487"/>
          </a:xfrm>
        </p:grpSpPr>
        <p:sp>
          <p:nvSpPr>
            <p:cNvPr id="24580" name="Rectangle 4"/>
            <p:cNvSpPr>
              <a:spLocks noChangeArrowheads="1"/>
            </p:cNvSpPr>
            <p:nvPr/>
          </p:nvSpPr>
          <p:spPr bwMode="auto">
            <a:xfrm>
              <a:off x="1008" y="1449"/>
              <a:ext cx="1152" cy="479"/>
            </a:xfrm>
            <a:prstGeom prst="rect">
              <a:avLst/>
            </a:prstGeom>
            <a:solidFill>
              <a:srgbClr val="FF66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CA" sz="2200" b="1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Transaction1</a:t>
              </a:r>
            </a:p>
          </p:txBody>
        </p:sp>
        <p:sp>
          <p:nvSpPr>
            <p:cNvPr id="24581" name="Rectangle 5"/>
            <p:cNvSpPr>
              <a:spLocks noChangeArrowheads="1"/>
            </p:cNvSpPr>
            <p:nvPr/>
          </p:nvSpPr>
          <p:spPr bwMode="auto">
            <a:xfrm>
              <a:off x="2831" y="1440"/>
              <a:ext cx="1152" cy="479"/>
            </a:xfrm>
            <a:prstGeom prst="rect">
              <a:avLst/>
            </a:prstGeom>
            <a:solidFill>
              <a:srgbClr val="FF66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CA" sz="2200" b="1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Transaction2</a:t>
              </a:r>
            </a:p>
          </p:txBody>
        </p:sp>
      </p:grpSp>
      <p:grpSp>
        <p:nvGrpSpPr>
          <p:cNvPr id="24582" name="Group 6"/>
          <p:cNvGrpSpPr>
            <a:grpSpLocks/>
          </p:cNvGrpSpPr>
          <p:nvPr/>
        </p:nvGrpSpPr>
        <p:grpSpPr bwMode="auto">
          <a:xfrm>
            <a:off x="1968500" y="3162300"/>
            <a:ext cx="5722938" cy="458788"/>
            <a:chOff x="1240" y="1992"/>
            <a:chExt cx="3605" cy="289"/>
          </a:xfrm>
        </p:grpSpPr>
        <p:sp>
          <p:nvSpPr>
            <p:cNvPr id="24583" name="Text Box 7"/>
            <p:cNvSpPr txBox="1">
              <a:spLocks noChangeArrowheads="1"/>
            </p:cNvSpPr>
            <p:nvPr/>
          </p:nvSpPr>
          <p:spPr bwMode="auto">
            <a:xfrm>
              <a:off x="1240" y="1992"/>
              <a:ext cx="753" cy="2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CA" sz="240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Read A</a:t>
              </a:r>
            </a:p>
          </p:txBody>
        </p:sp>
        <p:sp>
          <p:nvSpPr>
            <p:cNvPr id="24584" name="Text Box 8"/>
            <p:cNvSpPr txBox="1">
              <a:spLocks noChangeArrowheads="1"/>
            </p:cNvSpPr>
            <p:nvPr/>
          </p:nvSpPr>
          <p:spPr bwMode="auto">
            <a:xfrm>
              <a:off x="3036" y="1992"/>
              <a:ext cx="753" cy="2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CA" sz="240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Read A</a:t>
              </a:r>
            </a:p>
          </p:txBody>
        </p:sp>
        <p:sp>
          <p:nvSpPr>
            <p:cNvPr id="24585" name="Text Box 9"/>
            <p:cNvSpPr txBox="1">
              <a:spLocks noChangeArrowheads="1"/>
            </p:cNvSpPr>
            <p:nvPr/>
          </p:nvSpPr>
          <p:spPr bwMode="auto">
            <a:xfrm>
              <a:off x="4391" y="1992"/>
              <a:ext cx="456" cy="290"/>
            </a:xfrm>
            <a:prstGeom prst="rect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CA" sz="2400" b="1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OK </a:t>
              </a:r>
            </a:p>
          </p:txBody>
        </p:sp>
        <p:sp>
          <p:nvSpPr>
            <p:cNvPr id="24586" name="Line 10"/>
            <p:cNvSpPr>
              <a:spLocks noChangeShapeType="1"/>
            </p:cNvSpPr>
            <p:nvPr/>
          </p:nvSpPr>
          <p:spPr bwMode="auto">
            <a:xfrm>
              <a:off x="3887" y="2136"/>
              <a:ext cx="432" cy="1"/>
            </a:xfrm>
            <a:prstGeom prst="line">
              <a:avLst/>
            </a:prstGeom>
            <a:noFill/>
            <a:ln w="5724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87" name="Line 11"/>
            <p:cNvSpPr>
              <a:spLocks noChangeShapeType="1"/>
            </p:cNvSpPr>
            <p:nvPr/>
          </p:nvSpPr>
          <p:spPr bwMode="auto">
            <a:xfrm>
              <a:off x="2207" y="2136"/>
              <a:ext cx="671" cy="1"/>
            </a:xfrm>
            <a:prstGeom prst="line">
              <a:avLst/>
            </a:prstGeom>
            <a:noFill/>
            <a:ln w="76320" cap="rnd">
              <a:solidFill>
                <a:srgbClr val="000000"/>
              </a:solidFill>
              <a:prstDash val="sysDot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588" name="Group 12"/>
          <p:cNvGrpSpPr>
            <a:grpSpLocks/>
          </p:cNvGrpSpPr>
          <p:nvPr/>
        </p:nvGrpSpPr>
        <p:grpSpPr bwMode="auto">
          <a:xfrm>
            <a:off x="1984375" y="3771900"/>
            <a:ext cx="6791325" cy="458788"/>
            <a:chOff x="1250" y="2376"/>
            <a:chExt cx="4278" cy="289"/>
          </a:xfrm>
        </p:grpSpPr>
        <p:sp>
          <p:nvSpPr>
            <p:cNvPr id="24589" name="Text Box 13"/>
            <p:cNvSpPr txBox="1">
              <a:spLocks noChangeArrowheads="1"/>
            </p:cNvSpPr>
            <p:nvPr/>
          </p:nvSpPr>
          <p:spPr bwMode="auto">
            <a:xfrm>
              <a:off x="1250" y="2376"/>
              <a:ext cx="753" cy="2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CA" sz="240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Read B</a:t>
              </a:r>
            </a:p>
          </p:txBody>
        </p:sp>
        <p:sp>
          <p:nvSpPr>
            <p:cNvPr id="24590" name="Text Box 14"/>
            <p:cNvSpPr txBox="1">
              <a:spLocks noChangeArrowheads="1"/>
            </p:cNvSpPr>
            <p:nvPr/>
          </p:nvSpPr>
          <p:spPr bwMode="auto">
            <a:xfrm>
              <a:off x="3036" y="2376"/>
              <a:ext cx="744" cy="2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CA" sz="240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Write B</a:t>
              </a:r>
            </a:p>
          </p:txBody>
        </p:sp>
        <p:sp>
          <p:nvSpPr>
            <p:cNvPr id="24591" name="Text Box 15"/>
            <p:cNvSpPr txBox="1">
              <a:spLocks noChangeArrowheads="1"/>
            </p:cNvSpPr>
            <p:nvPr/>
          </p:nvSpPr>
          <p:spPr bwMode="auto">
            <a:xfrm>
              <a:off x="4391" y="2376"/>
              <a:ext cx="1137" cy="290"/>
            </a:xfrm>
            <a:prstGeom prst="rect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CA" sz="2400" b="1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CONFLICT </a:t>
              </a:r>
            </a:p>
          </p:txBody>
        </p:sp>
        <p:sp>
          <p:nvSpPr>
            <p:cNvPr id="24592" name="Line 16"/>
            <p:cNvSpPr>
              <a:spLocks noChangeShapeType="1"/>
            </p:cNvSpPr>
            <p:nvPr/>
          </p:nvSpPr>
          <p:spPr bwMode="auto">
            <a:xfrm>
              <a:off x="3888" y="2520"/>
              <a:ext cx="432" cy="1"/>
            </a:xfrm>
            <a:prstGeom prst="line">
              <a:avLst/>
            </a:prstGeom>
            <a:noFill/>
            <a:ln w="5724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93" name="Line 17"/>
            <p:cNvSpPr>
              <a:spLocks noChangeShapeType="1"/>
            </p:cNvSpPr>
            <p:nvPr/>
          </p:nvSpPr>
          <p:spPr bwMode="auto">
            <a:xfrm>
              <a:off x="2208" y="2520"/>
              <a:ext cx="672" cy="1"/>
            </a:xfrm>
            <a:prstGeom prst="line">
              <a:avLst/>
            </a:prstGeom>
            <a:noFill/>
            <a:ln w="76320" cap="rnd">
              <a:solidFill>
                <a:srgbClr val="000000"/>
              </a:solidFill>
              <a:prstDash val="sysDot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594" name="Group 18"/>
          <p:cNvGrpSpPr>
            <a:grpSpLocks/>
          </p:cNvGrpSpPr>
          <p:nvPr/>
        </p:nvGrpSpPr>
        <p:grpSpPr bwMode="auto">
          <a:xfrm>
            <a:off x="1982788" y="4419600"/>
            <a:ext cx="6792912" cy="458788"/>
            <a:chOff x="1249" y="2784"/>
            <a:chExt cx="4279" cy="289"/>
          </a:xfrm>
        </p:grpSpPr>
        <p:sp>
          <p:nvSpPr>
            <p:cNvPr id="24595" name="Text Box 19"/>
            <p:cNvSpPr txBox="1">
              <a:spLocks noChangeArrowheads="1"/>
            </p:cNvSpPr>
            <p:nvPr/>
          </p:nvSpPr>
          <p:spPr bwMode="auto">
            <a:xfrm>
              <a:off x="1249" y="2784"/>
              <a:ext cx="754" cy="2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CA" sz="240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Write C</a:t>
              </a:r>
            </a:p>
          </p:txBody>
        </p:sp>
        <p:sp>
          <p:nvSpPr>
            <p:cNvPr id="24596" name="Text Box 20"/>
            <p:cNvSpPr txBox="1">
              <a:spLocks noChangeArrowheads="1"/>
            </p:cNvSpPr>
            <p:nvPr/>
          </p:nvSpPr>
          <p:spPr bwMode="auto">
            <a:xfrm>
              <a:off x="3037" y="2784"/>
              <a:ext cx="764" cy="2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CA" sz="240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Read C</a:t>
              </a:r>
            </a:p>
          </p:txBody>
        </p:sp>
        <p:sp>
          <p:nvSpPr>
            <p:cNvPr id="24597" name="Line 21"/>
            <p:cNvSpPr>
              <a:spLocks noChangeShapeType="1"/>
            </p:cNvSpPr>
            <p:nvPr/>
          </p:nvSpPr>
          <p:spPr bwMode="auto">
            <a:xfrm>
              <a:off x="3888" y="2928"/>
              <a:ext cx="432" cy="1"/>
            </a:xfrm>
            <a:prstGeom prst="line">
              <a:avLst/>
            </a:prstGeom>
            <a:noFill/>
            <a:ln w="5724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98" name="Text Box 22"/>
            <p:cNvSpPr txBox="1">
              <a:spLocks noChangeArrowheads="1"/>
            </p:cNvSpPr>
            <p:nvPr/>
          </p:nvSpPr>
          <p:spPr bwMode="auto">
            <a:xfrm>
              <a:off x="4391" y="2784"/>
              <a:ext cx="1137" cy="290"/>
            </a:xfrm>
            <a:prstGeom prst="rect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CA" sz="2400" b="1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CONFLICT </a:t>
              </a:r>
            </a:p>
          </p:txBody>
        </p:sp>
        <p:sp>
          <p:nvSpPr>
            <p:cNvPr id="24599" name="Line 23"/>
            <p:cNvSpPr>
              <a:spLocks noChangeShapeType="1"/>
            </p:cNvSpPr>
            <p:nvPr/>
          </p:nvSpPr>
          <p:spPr bwMode="auto">
            <a:xfrm>
              <a:off x="2208" y="2928"/>
              <a:ext cx="672" cy="1"/>
            </a:xfrm>
            <a:prstGeom prst="line">
              <a:avLst/>
            </a:prstGeom>
            <a:noFill/>
            <a:ln w="76320" cap="rnd">
              <a:solidFill>
                <a:srgbClr val="000000"/>
              </a:solidFill>
              <a:prstDash val="sysDot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600" name="Rectangle 24"/>
          <p:cNvSpPr>
            <a:spLocks noChangeArrowheads="1"/>
          </p:cNvSpPr>
          <p:nvPr/>
        </p:nvSpPr>
        <p:spPr bwMode="auto">
          <a:xfrm>
            <a:off x="441325" y="1524000"/>
            <a:ext cx="7666038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spcBef>
                <a:spcPts val="8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3200">
                <a:solidFill>
                  <a:srgbClr val="000000"/>
                </a:solidFill>
                <a:ea typeface="DejaVu Sans" charset="0"/>
                <a:cs typeface="DejaVu Sans" charset="0"/>
              </a:rPr>
              <a:t> Compare accesses across transactions:</a:t>
            </a:r>
          </a:p>
        </p:txBody>
      </p:sp>
      <p:grpSp>
        <p:nvGrpSpPr>
          <p:cNvPr id="24601" name="Group 25"/>
          <p:cNvGrpSpPr>
            <a:grpSpLocks/>
          </p:cNvGrpSpPr>
          <p:nvPr/>
        </p:nvGrpSpPr>
        <p:grpSpPr bwMode="auto">
          <a:xfrm>
            <a:off x="1982788" y="5029200"/>
            <a:ext cx="6792912" cy="458788"/>
            <a:chOff x="1249" y="3168"/>
            <a:chExt cx="4279" cy="289"/>
          </a:xfrm>
        </p:grpSpPr>
        <p:sp>
          <p:nvSpPr>
            <p:cNvPr id="24602" name="Text Box 26"/>
            <p:cNvSpPr txBox="1">
              <a:spLocks noChangeArrowheads="1"/>
            </p:cNvSpPr>
            <p:nvPr/>
          </p:nvSpPr>
          <p:spPr bwMode="auto">
            <a:xfrm>
              <a:off x="1249" y="3168"/>
              <a:ext cx="754" cy="2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CA" sz="240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Write D</a:t>
              </a:r>
            </a:p>
          </p:txBody>
        </p:sp>
        <p:sp>
          <p:nvSpPr>
            <p:cNvPr id="24603" name="Text Box 27"/>
            <p:cNvSpPr txBox="1">
              <a:spLocks noChangeArrowheads="1"/>
            </p:cNvSpPr>
            <p:nvPr/>
          </p:nvSpPr>
          <p:spPr bwMode="auto">
            <a:xfrm>
              <a:off x="3036" y="3168"/>
              <a:ext cx="754" cy="2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CA" sz="240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Write D</a:t>
              </a:r>
            </a:p>
          </p:txBody>
        </p:sp>
        <p:sp>
          <p:nvSpPr>
            <p:cNvPr id="24604" name="Line 28"/>
            <p:cNvSpPr>
              <a:spLocks noChangeShapeType="1"/>
            </p:cNvSpPr>
            <p:nvPr/>
          </p:nvSpPr>
          <p:spPr bwMode="auto">
            <a:xfrm>
              <a:off x="3888" y="3311"/>
              <a:ext cx="432" cy="1"/>
            </a:xfrm>
            <a:prstGeom prst="line">
              <a:avLst/>
            </a:prstGeom>
            <a:noFill/>
            <a:ln w="5724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05" name="Text Box 29"/>
            <p:cNvSpPr txBox="1">
              <a:spLocks noChangeArrowheads="1"/>
            </p:cNvSpPr>
            <p:nvPr/>
          </p:nvSpPr>
          <p:spPr bwMode="auto">
            <a:xfrm>
              <a:off x="4391" y="3168"/>
              <a:ext cx="1137" cy="290"/>
            </a:xfrm>
            <a:prstGeom prst="rect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CA" sz="2400" b="1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CONFLICT </a:t>
              </a:r>
            </a:p>
          </p:txBody>
        </p:sp>
        <p:sp>
          <p:nvSpPr>
            <p:cNvPr id="24606" name="Line 30"/>
            <p:cNvSpPr>
              <a:spLocks noChangeShapeType="1"/>
            </p:cNvSpPr>
            <p:nvPr/>
          </p:nvSpPr>
          <p:spPr bwMode="auto">
            <a:xfrm>
              <a:off x="2208" y="3311"/>
              <a:ext cx="672" cy="1"/>
            </a:xfrm>
            <a:prstGeom prst="line">
              <a:avLst/>
            </a:prstGeom>
            <a:noFill/>
            <a:ln w="76320" cap="rnd">
              <a:solidFill>
                <a:srgbClr val="000000"/>
              </a:solidFill>
              <a:prstDash val="sysDot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607" name="Text Box 31"/>
          <p:cNvSpPr txBox="1">
            <a:spLocks noChangeArrowheads="1"/>
          </p:cNvSpPr>
          <p:nvPr/>
        </p:nvSpPr>
        <p:spPr bwMode="auto">
          <a:xfrm>
            <a:off x="444500" y="930275"/>
            <a:ext cx="7256463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spcBef>
                <a:spcPts val="8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3200">
                <a:solidFill>
                  <a:srgbClr val="000000"/>
                </a:solidFill>
                <a:ea typeface="DejaVu Sans" charset="0"/>
                <a:cs typeface="DejaVu Sans" charset="0"/>
              </a:rPr>
              <a:t> Tracking speculative reads and writes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1" name="Group 1"/>
          <p:cNvGrpSpPr>
            <a:grpSpLocks/>
          </p:cNvGrpSpPr>
          <p:nvPr/>
        </p:nvGrpSpPr>
        <p:grpSpPr bwMode="auto">
          <a:xfrm>
            <a:off x="3962400" y="2424113"/>
            <a:ext cx="4875213" cy="2436812"/>
            <a:chOff x="2496" y="1527"/>
            <a:chExt cx="3071" cy="1535"/>
          </a:xfrm>
        </p:grpSpPr>
        <p:pic>
          <p:nvPicPr>
            <p:cNvPr id="2560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4" y="1527"/>
              <a:ext cx="736" cy="100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25603" name="Freeform 3"/>
            <p:cNvSpPr>
              <a:spLocks noChangeArrowheads="1"/>
            </p:cNvSpPr>
            <p:nvPr/>
          </p:nvSpPr>
          <p:spPr bwMode="auto">
            <a:xfrm>
              <a:off x="2496" y="2343"/>
              <a:ext cx="1008" cy="720"/>
            </a:xfrm>
            <a:custGeom>
              <a:avLst/>
              <a:gdLst/>
              <a:ahLst/>
              <a:cxnLst>
                <a:cxn ang="0">
                  <a:pos x="800" y="349"/>
                </a:cxn>
                <a:cxn ang="0">
                  <a:pos x="812" y="373"/>
                </a:cxn>
                <a:cxn ang="0">
                  <a:pos x="800" y="426"/>
                </a:cxn>
                <a:cxn ang="0">
                  <a:pos x="740" y="485"/>
                </a:cxn>
                <a:cxn ang="0">
                  <a:pos x="639" y="509"/>
                </a:cxn>
                <a:cxn ang="0">
                  <a:pos x="579" y="503"/>
                </a:cxn>
                <a:cxn ang="0">
                  <a:pos x="531" y="485"/>
                </a:cxn>
                <a:cxn ang="0">
                  <a:pos x="501" y="515"/>
                </a:cxn>
                <a:cxn ang="0">
                  <a:pos x="460" y="526"/>
                </a:cxn>
                <a:cxn ang="0">
                  <a:pos x="418" y="515"/>
                </a:cxn>
                <a:cxn ang="0">
                  <a:pos x="394" y="485"/>
                </a:cxn>
                <a:cxn ang="0">
                  <a:pos x="352" y="497"/>
                </a:cxn>
                <a:cxn ang="0">
                  <a:pos x="310" y="503"/>
                </a:cxn>
                <a:cxn ang="0">
                  <a:pos x="221" y="485"/>
                </a:cxn>
                <a:cxn ang="0">
                  <a:pos x="161" y="444"/>
                </a:cxn>
                <a:cxn ang="0">
                  <a:pos x="137" y="414"/>
                </a:cxn>
                <a:cxn ang="0">
                  <a:pos x="137" y="414"/>
                </a:cxn>
                <a:cxn ang="0">
                  <a:pos x="90" y="408"/>
                </a:cxn>
                <a:cxn ang="0">
                  <a:pos x="24" y="373"/>
                </a:cxn>
                <a:cxn ang="0">
                  <a:pos x="0" y="308"/>
                </a:cxn>
                <a:cxn ang="0">
                  <a:pos x="30" y="242"/>
                </a:cxn>
                <a:cxn ang="0">
                  <a:pos x="101" y="201"/>
                </a:cxn>
                <a:cxn ang="0">
                  <a:pos x="101" y="201"/>
                </a:cxn>
                <a:cxn ang="0">
                  <a:pos x="95" y="189"/>
                </a:cxn>
                <a:cxn ang="0">
                  <a:pos x="78" y="160"/>
                </a:cxn>
                <a:cxn ang="0">
                  <a:pos x="84" y="100"/>
                </a:cxn>
                <a:cxn ang="0">
                  <a:pos x="149" y="47"/>
                </a:cxn>
                <a:cxn ang="0">
                  <a:pos x="227" y="41"/>
                </a:cxn>
                <a:cxn ang="0">
                  <a:pos x="275" y="59"/>
                </a:cxn>
                <a:cxn ang="0">
                  <a:pos x="298" y="77"/>
                </a:cxn>
                <a:cxn ang="0">
                  <a:pos x="304" y="77"/>
                </a:cxn>
                <a:cxn ang="0">
                  <a:pos x="304" y="77"/>
                </a:cxn>
                <a:cxn ang="0">
                  <a:pos x="310" y="77"/>
                </a:cxn>
                <a:cxn ang="0">
                  <a:pos x="340" y="53"/>
                </a:cxn>
                <a:cxn ang="0">
                  <a:pos x="382" y="41"/>
                </a:cxn>
                <a:cxn ang="0">
                  <a:pos x="406" y="47"/>
                </a:cxn>
                <a:cxn ang="0">
                  <a:pos x="430" y="53"/>
                </a:cxn>
                <a:cxn ang="0">
                  <a:pos x="436" y="53"/>
                </a:cxn>
                <a:cxn ang="0">
                  <a:pos x="436" y="47"/>
                </a:cxn>
                <a:cxn ang="0">
                  <a:pos x="496" y="12"/>
                </a:cxn>
                <a:cxn ang="0">
                  <a:pos x="573" y="0"/>
                </a:cxn>
                <a:cxn ang="0">
                  <a:pos x="669" y="24"/>
                </a:cxn>
                <a:cxn ang="0">
                  <a:pos x="722" y="77"/>
                </a:cxn>
                <a:cxn ang="0">
                  <a:pos x="728" y="118"/>
                </a:cxn>
                <a:cxn ang="0">
                  <a:pos x="728" y="124"/>
                </a:cxn>
                <a:cxn ang="0">
                  <a:pos x="734" y="130"/>
                </a:cxn>
                <a:cxn ang="0">
                  <a:pos x="746" y="130"/>
                </a:cxn>
                <a:cxn ang="0">
                  <a:pos x="794" y="136"/>
                </a:cxn>
                <a:cxn ang="0">
                  <a:pos x="860" y="171"/>
                </a:cxn>
                <a:cxn ang="0">
                  <a:pos x="884" y="237"/>
                </a:cxn>
                <a:cxn ang="0">
                  <a:pos x="860" y="296"/>
                </a:cxn>
                <a:cxn ang="0">
                  <a:pos x="794" y="337"/>
                </a:cxn>
              </a:cxnLst>
              <a:rect l="0" t="0" r="r" b="b"/>
              <a:pathLst>
                <a:path w="884" h="526">
                  <a:moveTo>
                    <a:pt x="794" y="337"/>
                  </a:moveTo>
                  <a:lnTo>
                    <a:pt x="800" y="349"/>
                  </a:lnTo>
                  <a:lnTo>
                    <a:pt x="806" y="361"/>
                  </a:lnTo>
                  <a:lnTo>
                    <a:pt x="812" y="373"/>
                  </a:lnTo>
                  <a:lnTo>
                    <a:pt x="812" y="390"/>
                  </a:lnTo>
                  <a:lnTo>
                    <a:pt x="800" y="426"/>
                  </a:lnTo>
                  <a:lnTo>
                    <a:pt x="776" y="461"/>
                  </a:lnTo>
                  <a:lnTo>
                    <a:pt x="740" y="485"/>
                  </a:lnTo>
                  <a:lnTo>
                    <a:pt x="693" y="503"/>
                  </a:lnTo>
                  <a:lnTo>
                    <a:pt x="639" y="509"/>
                  </a:lnTo>
                  <a:lnTo>
                    <a:pt x="609" y="503"/>
                  </a:lnTo>
                  <a:lnTo>
                    <a:pt x="579" y="503"/>
                  </a:lnTo>
                  <a:lnTo>
                    <a:pt x="555" y="497"/>
                  </a:lnTo>
                  <a:lnTo>
                    <a:pt x="531" y="485"/>
                  </a:lnTo>
                  <a:lnTo>
                    <a:pt x="519" y="503"/>
                  </a:lnTo>
                  <a:lnTo>
                    <a:pt x="501" y="515"/>
                  </a:lnTo>
                  <a:lnTo>
                    <a:pt x="484" y="521"/>
                  </a:lnTo>
                  <a:lnTo>
                    <a:pt x="460" y="526"/>
                  </a:lnTo>
                  <a:lnTo>
                    <a:pt x="442" y="521"/>
                  </a:lnTo>
                  <a:lnTo>
                    <a:pt x="418" y="515"/>
                  </a:lnTo>
                  <a:lnTo>
                    <a:pt x="406" y="503"/>
                  </a:lnTo>
                  <a:lnTo>
                    <a:pt x="394" y="485"/>
                  </a:lnTo>
                  <a:lnTo>
                    <a:pt x="376" y="491"/>
                  </a:lnTo>
                  <a:lnTo>
                    <a:pt x="352" y="497"/>
                  </a:lnTo>
                  <a:lnTo>
                    <a:pt x="334" y="497"/>
                  </a:lnTo>
                  <a:lnTo>
                    <a:pt x="310" y="503"/>
                  </a:lnTo>
                  <a:lnTo>
                    <a:pt x="263" y="497"/>
                  </a:lnTo>
                  <a:lnTo>
                    <a:pt x="221" y="485"/>
                  </a:lnTo>
                  <a:lnTo>
                    <a:pt x="185" y="467"/>
                  </a:lnTo>
                  <a:lnTo>
                    <a:pt x="161" y="444"/>
                  </a:lnTo>
                  <a:lnTo>
                    <a:pt x="143" y="414"/>
                  </a:lnTo>
                  <a:lnTo>
                    <a:pt x="137" y="414"/>
                  </a:lnTo>
                  <a:lnTo>
                    <a:pt x="131" y="414"/>
                  </a:lnTo>
                  <a:lnTo>
                    <a:pt x="90" y="408"/>
                  </a:lnTo>
                  <a:lnTo>
                    <a:pt x="54" y="390"/>
                  </a:lnTo>
                  <a:lnTo>
                    <a:pt x="24" y="373"/>
                  </a:lnTo>
                  <a:lnTo>
                    <a:pt x="6" y="343"/>
                  </a:lnTo>
                  <a:lnTo>
                    <a:pt x="0" y="308"/>
                  </a:lnTo>
                  <a:lnTo>
                    <a:pt x="6" y="272"/>
                  </a:lnTo>
                  <a:lnTo>
                    <a:pt x="30" y="242"/>
                  </a:lnTo>
                  <a:lnTo>
                    <a:pt x="60" y="219"/>
                  </a:lnTo>
                  <a:lnTo>
                    <a:pt x="101" y="201"/>
                  </a:lnTo>
                  <a:lnTo>
                    <a:pt x="107" y="201"/>
                  </a:lnTo>
                  <a:lnTo>
                    <a:pt x="95" y="189"/>
                  </a:lnTo>
                  <a:lnTo>
                    <a:pt x="84" y="177"/>
                  </a:lnTo>
                  <a:lnTo>
                    <a:pt x="78" y="160"/>
                  </a:lnTo>
                  <a:lnTo>
                    <a:pt x="78" y="142"/>
                  </a:lnTo>
                  <a:lnTo>
                    <a:pt x="84" y="100"/>
                  </a:lnTo>
                  <a:lnTo>
                    <a:pt x="113" y="71"/>
                  </a:lnTo>
                  <a:lnTo>
                    <a:pt x="149" y="47"/>
                  </a:lnTo>
                  <a:lnTo>
                    <a:pt x="197" y="35"/>
                  </a:lnTo>
                  <a:lnTo>
                    <a:pt x="227" y="41"/>
                  </a:lnTo>
                  <a:lnTo>
                    <a:pt x="251" y="47"/>
                  </a:lnTo>
                  <a:lnTo>
                    <a:pt x="275" y="59"/>
                  </a:lnTo>
                  <a:lnTo>
                    <a:pt x="293" y="77"/>
                  </a:lnTo>
                  <a:lnTo>
                    <a:pt x="298" y="77"/>
                  </a:lnTo>
                  <a:lnTo>
                    <a:pt x="304" y="77"/>
                  </a:lnTo>
                  <a:lnTo>
                    <a:pt x="310" y="77"/>
                  </a:lnTo>
                  <a:lnTo>
                    <a:pt x="322" y="59"/>
                  </a:lnTo>
                  <a:lnTo>
                    <a:pt x="340" y="53"/>
                  </a:lnTo>
                  <a:lnTo>
                    <a:pt x="358" y="47"/>
                  </a:lnTo>
                  <a:lnTo>
                    <a:pt x="382" y="41"/>
                  </a:lnTo>
                  <a:lnTo>
                    <a:pt x="394" y="41"/>
                  </a:lnTo>
                  <a:lnTo>
                    <a:pt x="406" y="47"/>
                  </a:lnTo>
                  <a:lnTo>
                    <a:pt x="418" y="53"/>
                  </a:lnTo>
                  <a:lnTo>
                    <a:pt x="430" y="53"/>
                  </a:lnTo>
                  <a:lnTo>
                    <a:pt x="436" y="53"/>
                  </a:lnTo>
                  <a:lnTo>
                    <a:pt x="436" y="47"/>
                  </a:lnTo>
                  <a:lnTo>
                    <a:pt x="466" y="29"/>
                  </a:lnTo>
                  <a:lnTo>
                    <a:pt x="496" y="12"/>
                  </a:lnTo>
                  <a:lnTo>
                    <a:pt x="531" y="6"/>
                  </a:lnTo>
                  <a:lnTo>
                    <a:pt x="573" y="0"/>
                  </a:lnTo>
                  <a:lnTo>
                    <a:pt x="621" y="6"/>
                  </a:lnTo>
                  <a:lnTo>
                    <a:pt x="669" y="24"/>
                  </a:lnTo>
                  <a:lnTo>
                    <a:pt x="699" y="47"/>
                  </a:lnTo>
                  <a:lnTo>
                    <a:pt x="722" y="77"/>
                  </a:lnTo>
                  <a:lnTo>
                    <a:pt x="728" y="112"/>
                  </a:lnTo>
                  <a:lnTo>
                    <a:pt x="728" y="118"/>
                  </a:lnTo>
                  <a:lnTo>
                    <a:pt x="728" y="124"/>
                  </a:lnTo>
                  <a:lnTo>
                    <a:pt x="728" y="130"/>
                  </a:lnTo>
                  <a:lnTo>
                    <a:pt x="734" y="130"/>
                  </a:lnTo>
                  <a:lnTo>
                    <a:pt x="740" y="130"/>
                  </a:lnTo>
                  <a:lnTo>
                    <a:pt x="746" y="130"/>
                  </a:lnTo>
                  <a:lnTo>
                    <a:pt x="794" y="136"/>
                  </a:lnTo>
                  <a:lnTo>
                    <a:pt x="830" y="148"/>
                  </a:lnTo>
                  <a:lnTo>
                    <a:pt x="860" y="171"/>
                  </a:lnTo>
                  <a:lnTo>
                    <a:pt x="878" y="201"/>
                  </a:lnTo>
                  <a:lnTo>
                    <a:pt x="884" y="237"/>
                  </a:lnTo>
                  <a:lnTo>
                    <a:pt x="878" y="272"/>
                  </a:lnTo>
                  <a:lnTo>
                    <a:pt x="860" y="296"/>
                  </a:lnTo>
                  <a:lnTo>
                    <a:pt x="830" y="319"/>
                  </a:lnTo>
                  <a:lnTo>
                    <a:pt x="794" y="337"/>
                  </a:lnTo>
                </a:path>
              </a:pathLst>
            </a:cu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000" tIns="45000" rIns="90000" bIns="45000" anchor="ctr"/>
            <a:lstStyle/>
            <a:p>
              <a:pPr algn="ctr" hangingPunct="0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Hash</a:t>
              </a:r>
            </a:p>
            <a:p>
              <a:pPr algn="ctr" hangingPunct="0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Function</a:t>
              </a:r>
            </a:p>
          </p:txBody>
        </p:sp>
        <p:sp>
          <p:nvSpPr>
            <p:cNvPr id="25604" name="Text Box 4"/>
            <p:cNvSpPr txBox="1">
              <a:spLocks noChangeArrowheads="1"/>
            </p:cNvSpPr>
            <p:nvPr/>
          </p:nvSpPr>
          <p:spPr bwMode="auto">
            <a:xfrm>
              <a:off x="4080" y="2535"/>
              <a:ext cx="480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5000" rIns="90000" bIns="45000"/>
            <a:lstStyle/>
            <a:p>
              <a:pPr hangingPunct="0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2000" b="1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Write</a:t>
              </a:r>
            </a:p>
          </p:txBody>
        </p:sp>
        <p:sp>
          <p:nvSpPr>
            <p:cNvPr id="25605" name="Text Box 5"/>
            <p:cNvSpPr txBox="1">
              <a:spLocks noChangeArrowheads="1"/>
            </p:cNvSpPr>
            <p:nvPr/>
          </p:nvSpPr>
          <p:spPr bwMode="auto">
            <a:xfrm>
              <a:off x="5040" y="2535"/>
              <a:ext cx="528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5000" rIns="90000" bIns="45000"/>
            <a:lstStyle/>
            <a:p>
              <a:pPr hangingPunct="0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2000" b="1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Read</a:t>
              </a:r>
            </a:p>
          </p:txBody>
        </p:sp>
        <p:pic>
          <p:nvPicPr>
            <p:cNvPr id="25606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84" y="1527"/>
              <a:ext cx="736" cy="100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sp>
        <p:nvSpPr>
          <p:cNvPr id="25607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-106363"/>
            <a:ext cx="8229600" cy="1143001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CA"/>
              <a:t>Implementing Conflict Detection</a:t>
            </a:r>
          </a:p>
        </p:txBody>
      </p:sp>
      <p:sp>
        <p:nvSpPr>
          <p:cNvPr id="2560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6172200"/>
            <a:ext cx="8686800" cy="533400"/>
          </a:xfrm>
          <a:ln/>
        </p:spPr>
        <p:txBody>
          <a:bodyPr/>
          <a:lstStyle/>
          <a:p>
            <a:pPr marL="341313" indent="-341313">
              <a:spcBef>
                <a:spcPts val="6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CA" sz="2600"/>
              <a:t>Hash of an address indexes into a bit vector</a:t>
            </a: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2362200" y="3257550"/>
            <a:ext cx="1219200" cy="385763"/>
          </a:xfrm>
          <a:prstGeom prst="rect">
            <a:avLst/>
          </a:prstGeom>
          <a:solidFill>
            <a:srgbClr val="333399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2400">
                <a:solidFill>
                  <a:srgbClr val="FFFFFF"/>
                </a:solidFill>
                <a:ea typeface="DejaVu Sans" charset="0"/>
                <a:cs typeface="DejaVu Sans" charset="0"/>
              </a:rPr>
              <a:t>load</a:t>
            </a: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685800" y="2957513"/>
            <a:ext cx="1828800" cy="762000"/>
          </a:xfrm>
          <a:prstGeom prst="rect">
            <a:avLst/>
          </a:prstGeom>
          <a:solidFill>
            <a:srgbClr val="FF66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CA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CA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1114425" y="3109913"/>
            <a:ext cx="13716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>
                <a:solidFill>
                  <a:srgbClr val="000000"/>
                </a:solidFill>
                <a:ea typeface="DejaVu Sans" charset="0"/>
                <a:cs typeface="DejaVu Sans" charset="0"/>
              </a:rPr>
              <a:t>processor1 </a:t>
            </a:r>
          </a:p>
        </p:txBody>
      </p:sp>
      <p:pic>
        <p:nvPicPr>
          <p:cNvPr id="25612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3135313"/>
            <a:ext cx="331788" cy="341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pSp>
        <p:nvGrpSpPr>
          <p:cNvPr id="25613" name="Group 13"/>
          <p:cNvGrpSpPr>
            <a:grpSpLocks/>
          </p:cNvGrpSpPr>
          <p:nvPr/>
        </p:nvGrpSpPr>
        <p:grpSpPr bwMode="auto">
          <a:xfrm>
            <a:off x="5029200" y="1981200"/>
            <a:ext cx="4113213" cy="366713"/>
            <a:chOff x="3168" y="1248"/>
            <a:chExt cx="2591" cy="231"/>
          </a:xfrm>
        </p:grpSpPr>
        <p:sp>
          <p:nvSpPr>
            <p:cNvPr id="25614" name="Rectangle 14"/>
            <p:cNvSpPr>
              <a:spLocks noChangeArrowheads="1"/>
            </p:cNvSpPr>
            <p:nvPr/>
          </p:nvSpPr>
          <p:spPr bwMode="auto">
            <a:xfrm>
              <a:off x="3168" y="1248"/>
              <a:ext cx="2592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r">
                <a:spcBef>
                  <a:spcPts val="45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b="1" u="sng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App-specific signatures for FPGAs</a:t>
              </a:r>
            </a:p>
          </p:txBody>
        </p:sp>
        <p:sp>
          <p:nvSpPr>
            <p:cNvPr id="25615" name="Line 15"/>
            <p:cNvSpPr>
              <a:spLocks noChangeShapeType="1"/>
            </p:cNvSpPr>
            <p:nvPr/>
          </p:nvSpPr>
          <p:spPr bwMode="auto">
            <a:xfrm flipV="1">
              <a:off x="3312" y="1436"/>
              <a:ext cx="2379" cy="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16" name="Oval 16"/>
          <p:cNvSpPr>
            <a:spLocks noChangeArrowheads="1"/>
          </p:cNvSpPr>
          <p:nvPr/>
        </p:nvSpPr>
        <p:spPr bwMode="auto">
          <a:xfrm>
            <a:off x="8001000" y="3262313"/>
            <a:ext cx="152400" cy="152400"/>
          </a:xfrm>
          <a:prstGeom prst="ellipse">
            <a:avLst/>
          </a:prstGeom>
          <a:solidFill>
            <a:srgbClr val="CC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617" name="Group 17"/>
          <p:cNvGrpSpPr>
            <a:grpSpLocks/>
          </p:cNvGrpSpPr>
          <p:nvPr/>
        </p:nvGrpSpPr>
        <p:grpSpPr bwMode="auto">
          <a:xfrm>
            <a:off x="685800" y="4481513"/>
            <a:ext cx="8053388" cy="1598612"/>
            <a:chOff x="432" y="2823"/>
            <a:chExt cx="5073" cy="1007"/>
          </a:xfrm>
        </p:grpSpPr>
        <p:pic>
          <p:nvPicPr>
            <p:cNvPr id="25618" name="Picture 1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70" y="2823"/>
              <a:ext cx="736" cy="100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25619" name="Rectangle 19"/>
            <p:cNvSpPr>
              <a:spLocks noChangeArrowheads="1"/>
            </p:cNvSpPr>
            <p:nvPr/>
          </p:nvSpPr>
          <p:spPr bwMode="auto">
            <a:xfrm>
              <a:off x="432" y="3063"/>
              <a:ext cx="1152" cy="480"/>
            </a:xfrm>
            <a:prstGeom prst="rect">
              <a:avLst/>
            </a:prstGeom>
            <a:solidFill>
              <a:srgbClr val="FF66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CA">
                <a:solidFill>
                  <a:srgbClr val="000000"/>
                </a:solidFill>
                <a:ea typeface="DejaVu Sans" charset="0"/>
                <a:cs typeface="DejaVu Sans" charset="0"/>
              </a:endParaRPr>
            </a:p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CA">
                <a:solidFill>
                  <a:srgbClr val="000000"/>
                </a:solidFill>
                <a:ea typeface="DejaVu Sans" charset="0"/>
                <a:cs typeface="DejaVu Sans" charset="0"/>
              </a:endParaRPr>
            </a:p>
          </p:txBody>
        </p:sp>
        <p:sp>
          <p:nvSpPr>
            <p:cNvPr id="25620" name="Text Box 20"/>
            <p:cNvSpPr txBox="1">
              <a:spLocks noChangeArrowheads="1"/>
            </p:cNvSpPr>
            <p:nvPr/>
          </p:nvSpPr>
          <p:spPr bwMode="auto">
            <a:xfrm>
              <a:off x="702" y="3159"/>
              <a:ext cx="864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CA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processor2 </a:t>
              </a:r>
            </a:p>
          </p:txBody>
        </p:sp>
        <p:pic>
          <p:nvPicPr>
            <p:cNvPr id="25621" name="Picture 2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0" y="3175"/>
              <a:ext cx="209" cy="2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25622" name="Picture 2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80" y="2823"/>
              <a:ext cx="736" cy="100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sp>
        <p:nvSpPr>
          <p:cNvPr id="25623" name="Rectangle 23"/>
          <p:cNvSpPr>
            <a:spLocks noChangeArrowheads="1"/>
          </p:cNvSpPr>
          <p:nvPr/>
        </p:nvSpPr>
        <p:spPr bwMode="auto">
          <a:xfrm>
            <a:off x="2286000" y="5167313"/>
            <a:ext cx="1219200" cy="385762"/>
          </a:xfrm>
          <a:prstGeom prst="rect">
            <a:avLst/>
          </a:prstGeom>
          <a:solidFill>
            <a:srgbClr val="333399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2400">
                <a:solidFill>
                  <a:srgbClr val="FFFFFF"/>
                </a:solidFill>
                <a:ea typeface="DejaVu Sans" charset="0"/>
                <a:cs typeface="DejaVu Sans" charset="0"/>
              </a:rPr>
              <a:t>store</a:t>
            </a:r>
          </a:p>
        </p:txBody>
      </p:sp>
      <p:sp>
        <p:nvSpPr>
          <p:cNvPr id="25624" name="Oval 24"/>
          <p:cNvSpPr>
            <a:spLocks noChangeArrowheads="1"/>
          </p:cNvSpPr>
          <p:nvPr/>
        </p:nvSpPr>
        <p:spPr bwMode="auto">
          <a:xfrm>
            <a:off x="7086600" y="5319713"/>
            <a:ext cx="152400" cy="152400"/>
          </a:xfrm>
          <a:prstGeom prst="ellipse">
            <a:avLst/>
          </a:prstGeom>
          <a:solidFill>
            <a:srgbClr val="CC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25" name="AutoShape 25"/>
          <p:cNvSpPr>
            <a:spLocks noChangeArrowheads="1"/>
          </p:cNvSpPr>
          <p:nvPr/>
        </p:nvSpPr>
        <p:spPr bwMode="auto">
          <a:xfrm>
            <a:off x="6629400" y="4454525"/>
            <a:ext cx="1828800" cy="1246188"/>
          </a:xfrm>
          <a:prstGeom prst="irregularSeal1">
            <a:avLst/>
          </a:prstGeom>
          <a:gradFill rotWithShape="0">
            <a:gsLst>
              <a:gs pos="0">
                <a:srgbClr val="FF99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626" name="Group 26"/>
          <p:cNvGrpSpPr>
            <a:grpSpLocks/>
          </p:cNvGrpSpPr>
          <p:nvPr/>
        </p:nvGrpSpPr>
        <p:grpSpPr bwMode="auto">
          <a:xfrm>
            <a:off x="6975475" y="3687763"/>
            <a:ext cx="1217613" cy="928687"/>
            <a:chOff x="4394" y="2323"/>
            <a:chExt cx="767" cy="585"/>
          </a:xfrm>
        </p:grpSpPr>
        <p:sp>
          <p:nvSpPr>
            <p:cNvPr id="25627" name="AutoShape 27"/>
            <p:cNvSpPr>
              <a:spLocks noChangeArrowheads="1"/>
            </p:cNvSpPr>
            <p:nvPr/>
          </p:nvSpPr>
          <p:spPr bwMode="auto">
            <a:xfrm rot="2100000" flipH="1">
              <a:off x="4503" y="2518"/>
              <a:ext cx="664" cy="192"/>
            </a:xfrm>
            <a:prstGeom prst="leftRightArrow">
              <a:avLst>
                <a:gd name="adj1" fmla="val 50000"/>
                <a:gd name="adj2" fmla="val 68846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8" name="AutoShape 28"/>
            <p:cNvSpPr>
              <a:spLocks noChangeArrowheads="1"/>
            </p:cNvSpPr>
            <p:nvPr/>
          </p:nvSpPr>
          <p:spPr bwMode="auto">
            <a:xfrm rot="19500000">
              <a:off x="4382" y="2521"/>
              <a:ext cx="747" cy="192"/>
            </a:xfrm>
            <a:prstGeom prst="leftRightArrow">
              <a:avLst>
                <a:gd name="adj1" fmla="val 50000"/>
                <a:gd name="adj2" fmla="val 77452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629" name="Group 29"/>
            <p:cNvGrpSpPr>
              <a:grpSpLocks/>
            </p:cNvGrpSpPr>
            <p:nvPr/>
          </p:nvGrpSpPr>
          <p:grpSpPr bwMode="auto">
            <a:xfrm>
              <a:off x="4608" y="2457"/>
              <a:ext cx="419" cy="231"/>
              <a:chOff x="4608" y="2457"/>
              <a:chExt cx="419" cy="231"/>
            </a:xfrm>
          </p:grpSpPr>
          <p:sp>
            <p:nvSpPr>
              <p:cNvPr id="25630" name="Rectangle 30"/>
              <p:cNvSpPr>
                <a:spLocks noChangeArrowheads="1"/>
              </p:cNvSpPr>
              <p:nvPr/>
            </p:nvSpPr>
            <p:spPr bwMode="auto">
              <a:xfrm>
                <a:off x="4656" y="2505"/>
                <a:ext cx="304" cy="12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31" name="Text Box 31"/>
              <p:cNvSpPr txBox="1">
                <a:spLocks noChangeArrowheads="1"/>
              </p:cNvSpPr>
              <p:nvPr/>
            </p:nvSpPr>
            <p:spPr bwMode="auto">
              <a:xfrm>
                <a:off x="4608" y="2457"/>
                <a:ext cx="420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pPr>
                  <a:buClrTx/>
                  <a:buFontTx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CA">
                    <a:solidFill>
                      <a:srgbClr val="000000"/>
                    </a:solidFill>
                    <a:ea typeface="DejaVu Sans" charset="0"/>
                    <a:cs typeface="DejaVu Sans" charset="0"/>
                  </a:rPr>
                  <a:t>AND</a:t>
                </a:r>
              </a:p>
            </p:txBody>
          </p:sp>
        </p:grpSp>
      </p:grpSp>
      <p:sp>
        <p:nvSpPr>
          <p:cNvPr id="25632" name="Rectangle 32"/>
          <p:cNvSpPr>
            <a:spLocks noChangeArrowheads="1"/>
          </p:cNvSpPr>
          <p:nvPr/>
        </p:nvSpPr>
        <p:spPr bwMode="auto">
          <a:xfrm>
            <a:off x="457200" y="1066800"/>
            <a:ext cx="86868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650"/>
              </a:spcBef>
              <a:buFont typeface="Arial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en-CA" sz="2600">
                <a:solidFill>
                  <a:srgbClr val="000000"/>
                </a:solidFill>
                <a:ea typeface="DejaVu Sans" charset="0"/>
                <a:cs typeface="DejaVu Sans" charset="0"/>
              </a:rPr>
              <a:t>Allow more than 1 thread in a critical section</a:t>
            </a:r>
          </a:p>
          <a:p>
            <a:pPr marL="341313" indent="-341313">
              <a:spcBef>
                <a:spcPts val="650"/>
              </a:spcBef>
              <a:buFont typeface="Arial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en-CA" sz="2600">
                <a:solidFill>
                  <a:srgbClr val="000000"/>
                </a:solidFill>
                <a:ea typeface="DejaVu Sans" charset="0"/>
                <a:cs typeface="DejaVu Sans" charset="0"/>
              </a:rPr>
              <a:t>Will succeed if threads access different data</a:t>
            </a:r>
          </a:p>
        </p:txBody>
      </p:sp>
      <p:sp>
        <p:nvSpPr>
          <p:cNvPr id="25633" name="Text Box 33"/>
          <p:cNvSpPr txBox="1">
            <a:spLocks noChangeArrowheads="1"/>
          </p:cNvSpPr>
          <p:nvPr/>
        </p:nvSpPr>
        <p:spPr bwMode="auto">
          <a:xfrm>
            <a:off x="-71438" y="6232525"/>
            <a:ext cx="9372601" cy="79375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300">
                <a:solidFill>
                  <a:srgbClr val="FF0000"/>
                </a:solidFill>
                <a:ea typeface="DejaVu Sans" charset="0"/>
                <a:cs typeface="DejaVu Sans" charset="0"/>
              </a:rPr>
              <a:t>App-specific signatures: best resolution at a fixed frequency </a:t>
            </a:r>
            <a:r>
              <a:rPr lang="en-CA" sz="2300">
                <a:solidFill>
                  <a:srgbClr val="FF0000"/>
                </a:solidFill>
                <a:ea typeface="DejaVu Sans" charset="0"/>
                <a:cs typeface="DejaVu Sans" charset="0"/>
              </a:rPr>
              <a:t>[ARC’10]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0.00393 C 0.06042 -0.03773 0.12101 -0.07176 0.18889 -0.07153 C 0.25677 -0.0713 0.33177 -0.03657 0.40694 -0.00185">
                                      <p:cBhvr additive="repl">
                                        <p:cTn id="34" dur="2000" fill="hold"/>
                                        <p:tgtEl>
                                          <p:spTgt spid="25623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6" grpId="0" animBg="1"/>
      <p:bldP spid="25624" grpId="0" animBg="1"/>
      <p:bldP spid="256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242233C-5377-4FEE-9147-802F9E48DACB}" type="slidenum">
              <a:rPr lang="en-CA"/>
              <a:pPr/>
              <a:t>23</a:t>
            </a:fld>
            <a:endParaRPr lang="en-CA"/>
          </a:p>
        </p:txBody>
      </p:sp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0" y="120650"/>
            <a:ext cx="9142413" cy="5959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6000">
                <a:solidFill>
                  <a:srgbClr val="000000"/>
                </a:solidFill>
                <a:ea typeface="DejaVu Sans" charset="0"/>
                <a:cs typeface="DejaVu Sans" charset="0"/>
              </a:rPr>
              <a:t>Evaluation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4D0069A-7F70-47C0-8098-BFA693717672}" type="slidenum">
              <a:rPr lang="en-CA"/>
              <a:pPr/>
              <a:t>24</a:t>
            </a:fld>
            <a:endParaRPr lang="en-CA"/>
          </a:p>
        </p:txBody>
      </p:sp>
      <p:sp>
        <p:nvSpPr>
          <p:cNvPr id="2764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9144000" cy="1143000"/>
          </a:xfrm>
          <a:ln/>
        </p:spPr>
        <p:txBody>
          <a:bodyPr lIns="91440" tIns="45720" rIns="91440" bIns="4572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/>
              <a:t>NetTM with Realistic Applications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5486400"/>
            <a:ext cx="7772400" cy="1335088"/>
          </a:xfrm>
          <a:ln/>
        </p:spPr>
        <p:txBody>
          <a:bodyPr lIns="91440" tIns="45720" rIns="91440" bIns="45720"/>
          <a:lstStyle/>
          <a:p>
            <a:pPr marL="339725" indent="-339725">
              <a:spcBef>
                <a:spcPts val="750"/>
              </a:spcBef>
              <a:buFont typeface="Arial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CA" sz="3000"/>
              <a:t>Tool chain</a:t>
            </a:r>
          </a:p>
          <a:p>
            <a:pPr marL="739775" lvl="1" indent="-282575">
              <a:spcBef>
                <a:spcPts val="600"/>
              </a:spcBef>
              <a:buFont typeface="Arial" charset="0"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2400"/>
              <a:t>MIPS-I instruction set</a:t>
            </a:r>
          </a:p>
          <a:p>
            <a:pPr marL="739775" lvl="1" indent="-282575">
              <a:spcBef>
                <a:spcPts val="600"/>
              </a:spcBef>
              <a:buFont typeface="Arial" charset="0"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2400"/>
              <a:t>modified GCC, Binutils and Newlib</a:t>
            </a:r>
          </a:p>
        </p:txBody>
      </p:sp>
      <p:grpSp>
        <p:nvGrpSpPr>
          <p:cNvPr id="27651" name="Group 3"/>
          <p:cNvGrpSpPr>
            <a:grpSpLocks/>
          </p:cNvGrpSpPr>
          <p:nvPr/>
        </p:nvGrpSpPr>
        <p:grpSpPr bwMode="auto">
          <a:xfrm>
            <a:off x="152400" y="1646238"/>
            <a:ext cx="8836025" cy="3798887"/>
            <a:chOff x="96" y="1037"/>
            <a:chExt cx="5566" cy="2393"/>
          </a:xfrm>
        </p:grpSpPr>
        <p:sp>
          <p:nvSpPr>
            <p:cNvPr id="27652" name="Rectangle 4"/>
            <p:cNvSpPr>
              <a:spLocks noChangeArrowheads="1"/>
            </p:cNvSpPr>
            <p:nvPr/>
          </p:nvSpPr>
          <p:spPr bwMode="auto">
            <a:xfrm>
              <a:off x="1951" y="2952"/>
              <a:ext cx="1855" cy="47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algn="ctr">
                <a:spcBef>
                  <a:spcPts val="55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CA" sz="220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Network intrusion detection</a:t>
              </a:r>
            </a:p>
          </p:txBody>
        </p:sp>
        <p:sp>
          <p:nvSpPr>
            <p:cNvPr id="27653" name="Rectangle 5"/>
            <p:cNvSpPr>
              <a:spLocks noChangeArrowheads="1"/>
            </p:cNvSpPr>
            <p:nvPr/>
          </p:nvSpPr>
          <p:spPr bwMode="auto">
            <a:xfrm>
              <a:off x="1951" y="2262"/>
              <a:ext cx="1855" cy="68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algn="ctr">
                <a:spcBef>
                  <a:spcPts val="55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CA" sz="220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Network Address Translation+ Accounting</a:t>
              </a:r>
            </a:p>
          </p:txBody>
        </p:sp>
        <p:sp>
          <p:nvSpPr>
            <p:cNvPr id="27654" name="Rectangle 6"/>
            <p:cNvSpPr>
              <a:spLocks noChangeArrowheads="1"/>
            </p:cNvSpPr>
            <p:nvPr/>
          </p:nvSpPr>
          <p:spPr bwMode="auto">
            <a:xfrm>
              <a:off x="1951" y="1784"/>
              <a:ext cx="1855" cy="47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algn="ctr">
                <a:spcBef>
                  <a:spcPts val="55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CA" sz="220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Regular expression + QOS</a:t>
              </a:r>
            </a:p>
          </p:txBody>
        </p:sp>
        <p:sp>
          <p:nvSpPr>
            <p:cNvPr id="27655" name="Rectangle 7"/>
            <p:cNvSpPr>
              <a:spLocks noChangeArrowheads="1"/>
            </p:cNvSpPr>
            <p:nvPr/>
          </p:nvSpPr>
          <p:spPr bwMode="auto">
            <a:xfrm>
              <a:off x="1951" y="1516"/>
              <a:ext cx="1855" cy="26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algn="ctr">
                <a:spcBef>
                  <a:spcPts val="55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CA" sz="220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DHCP server</a:t>
              </a:r>
            </a:p>
          </p:txBody>
        </p:sp>
        <p:sp>
          <p:nvSpPr>
            <p:cNvPr id="27656" name="Rectangle 8"/>
            <p:cNvSpPr>
              <a:spLocks noChangeArrowheads="1"/>
            </p:cNvSpPr>
            <p:nvPr/>
          </p:nvSpPr>
          <p:spPr bwMode="auto">
            <a:xfrm>
              <a:off x="1951" y="1037"/>
              <a:ext cx="1855" cy="478"/>
            </a:xfrm>
            <a:prstGeom prst="rect">
              <a:avLst/>
            </a:prstGeom>
            <a:solidFill>
              <a:srgbClr val="BBE0E3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algn="ctr">
                <a:spcBef>
                  <a:spcPts val="55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CA" sz="2200" b="1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Description</a:t>
              </a:r>
            </a:p>
          </p:txBody>
        </p:sp>
        <p:sp>
          <p:nvSpPr>
            <p:cNvPr id="27657" name="Rectangle 9"/>
            <p:cNvSpPr>
              <a:spLocks noChangeArrowheads="1"/>
            </p:cNvSpPr>
            <p:nvPr/>
          </p:nvSpPr>
          <p:spPr bwMode="auto">
            <a:xfrm>
              <a:off x="3807" y="2952"/>
              <a:ext cx="1855" cy="47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algn="ctr">
                <a:spcBef>
                  <a:spcPts val="55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CA" sz="220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111</a:t>
              </a:r>
            </a:p>
          </p:txBody>
        </p:sp>
        <p:sp>
          <p:nvSpPr>
            <p:cNvPr id="27658" name="Rectangle 10"/>
            <p:cNvSpPr>
              <a:spLocks noChangeArrowheads="1"/>
            </p:cNvSpPr>
            <p:nvPr/>
          </p:nvSpPr>
          <p:spPr bwMode="auto">
            <a:xfrm>
              <a:off x="3807" y="2262"/>
              <a:ext cx="1855" cy="68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algn="ctr">
                <a:spcBef>
                  <a:spcPts val="55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CA" sz="220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156</a:t>
              </a:r>
            </a:p>
          </p:txBody>
        </p:sp>
        <p:sp>
          <p:nvSpPr>
            <p:cNvPr id="27659" name="Rectangle 11"/>
            <p:cNvSpPr>
              <a:spLocks noChangeArrowheads="1"/>
            </p:cNvSpPr>
            <p:nvPr/>
          </p:nvSpPr>
          <p:spPr bwMode="auto">
            <a:xfrm>
              <a:off x="3807" y="1784"/>
              <a:ext cx="1855" cy="47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algn="ctr">
                <a:spcBef>
                  <a:spcPts val="55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CA" sz="220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2497</a:t>
              </a:r>
            </a:p>
          </p:txBody>
        </p:sp>
        <p:sp>
          <p:nvSpPr>
            <p:cNvPr id="27660" name="Rectangle 12"/>
            <p:cNvSpPr>
              <a:spLocks noChangeArrowheads="1"/>
            </p:cNvSpPr>
            <p:nvPr/>
          </p:nvSpPr>
          <p:spPr bwMode="auto">
            <a:xfrm>
              <a:off x="3807" y="1516"/>
              <a:ext cx="1855" cy="26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algn="ctr">
                <a:spcBef>
                  <a:spcPts val="55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CA" sz="220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72</a:t>
              </a:r>
            </a:p>
          </p:txBody>
        </p:sp>
        <p:sp>
          <p:nvSpPr>
            <p:cNvPr id="27661" name="Rectangle 13"/>
            <p:cNvSpPr>
              <a:spLocks noChangeArrowheads="1"/>
            </p:cNvSpPr>
            <p:nvPr/>
          </p:nvSpPr>
          <p:spPr bwMode="auto">
            <a:xfrm>
              <a:off x="3807" y="1037"/>
              <a:ext cx="1855" cy="478"/>
            </a:xfrm>
            <a:prstGeom prst="rect">
              <a:avLst/>
            </a:prstGeom>
            <a:solidFill>
              <a:srgbClr val="BBE0E3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algn="ctr">
                <a:spcBef>
                  <a:spcPts val="55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CA" sz="2200" b="1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Avg. Mem. access / critical section</a:t>
              </a:r>
            </a:p>
          </p:txBody>
        </p:sp>
        <p:sp>
          <p:nvSpPr>
            <p:cNvPr id="27662" name="Rectangle 14"/>
            <p:cNvSpPr>
              <a:spLocks noChangeArrowheads="1"/>
            </p:cNvSpPr>
            <p:nvPr/>
          </p:nvSpPr>
          <p:spPr bwMode="auto">
            <a:xfrm>
              <a:off x="96" y="2262"/>
              <a:ext cx="1855" cy="68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algn="ctr">
                <a:spcBef>
                  <a:spcPts val="55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CA" sz="220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NAT</a:t>
              </a:r>
            </a:p>
          </p:txBody>
        </p:sp>
        <p:sp>
          <p:nvSpPr>
            <p:cNvPr id="27663" name="Rectangle 15"/>
            <p:cNvSpPr>
              <a:spLocks noChangeArrowheads="1"/>
            </p:cNvSpPr>
            <p:nvPr/>
          </p:nvSpPr>
          <p:spPr bwMode="auto">
            <a:xfrm>
              <a:off x="96" y="2952"/>
              <a:ext cx="1855" cy="47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algn="ctr">
                <a:spcBef>
                  <a:spcPts val="55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CA" sz="220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Intruder2</a:t>
              </a:r>
            </a:p>
          </p:txBody>
        </p:sp>
        <p:sp>
          <p:nvSpPr>
            <p:cNvPr id="27664" name="Rectangle 16"/>
            <p:cNvSpPr>
              <a:spLocks noChangeArrowheads="1"/>
            </p:cNvSpPr>
            <p:nvPr/>
          </p:nvSpPr>
          <p:spPr bwMode="auto">
            <a:xfrm>
              <a:off x="96" y="1784"/>
              <a:ext cx="1855" cy="47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algn="ctr">
                <a:spcBef>
                  <a:spcPts val="55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CA" sz="220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Classifier</a:t>
              </a:r>
            </a:p>
          </p:txBody>
        </p:sp>
        <p:sp>
          <p:nvSpPr>
            <p:cNvPr id="27665" name="Rectangle 17"/>
            <p:cNvSpPr>
              <a:spLocks noChangeArrowheads="1"/>
            </p:cNvSpPr>
            <p:nvPr/>
          </p:nvSpPr>
          <p:spPr bwMode="auto">
            <a:xfrm>
              <a:off x="96" y="1516"/>
              <a:ext cx="1855" cy="26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algn="ctr">
                <a:spcBef>
                  <a:spcPts val="55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CA" sz="220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UDHCP</a:t>
              </a:r>
            </a:p>
          </p:txBody>
        </p:sp>
        <p:sp>
          <p:nvSpPr>
            <p:cNvPr id="27666" name="Rectangle 18"/>
            <p:cNvSpPr>
              <a:spLocks noChangeArrowheads="1"/>
            </p:cNvSpPr>
            <p:nvPr/>
          </p:nvSpPr>
          <p:spPr bwMode="auto">
            <a:xfrm>
              <a:off x="96" y="1037"/>
              <a:ext cx="1855" cy="478"/>
            </a:xfrm>
            <a:prstGeom prst="rect">
              <a:avLst/>
            </a:prstGeom>
            <a:solidFill>
              <a:srgbClr val="BBE0E3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algn="ctr">
                <a:spcBef>
                  <a:spcPts val="55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CA" sz="2200" b="1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Benchmark</a:t>
              </a:r>
            </a:p>
          </p:txBody>
        </p:sp>
        <p:sp>
          <p:nvSpPr>
            <p:cNvPr id="27667" name="Line 19"/>
            <p:cNvSpPr>
              <a:spLocks noChangeShapeType="1"/>
            </p:cNvSpPr>
            <p:nvPr/>
          </p:nvSpPr>
          <p:spPr bwMode="auto">
            <a:xfrm>
              <a:off x="96" y="1037"/>
              <a:ext cx="5566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668" name="Line 20"/>
            <p:cNvSpPr>
              <a:spLocks noChangeShapeType="1"/>
            </p:cNvSpPr>
            <p:nvPr/>
          </p:nvSpPr>
          <p:spPr bwMode="auto">
            <a:xfrm>
              <a:off x="96" y="1516"/>
              <a:ext cx="5566" cy="1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669" name="Line 21"/>
            <p:cNvSpPr>
              <a:spLocks noChangeShapeType="1"/>
            </p:cNvSpPr>
            <p:nvPr/>
          </p:nvSpPr>
          <p:spPr bwMode="auto">
            <a:xfrm>
              <a:off x="96" y="1784"/>
              <a:ext cx="5566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670" name="Line 22"/>
            <p:cNvSpPr>
              <a:spLocks noChangeShapeType="1"/>
            </p:cNvSpPr>
            <p:nvPr/>
          </p:nvSpPr>
          <p:spPr bwMode="auto">
            <a:xfrm>
              <a:off x="96" y="2262"/>
              <a:ext cx="5566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671" name="Line 23"/>
            <p:cNvSpPr>
              <a:spLocks noChangeShapeType="1"/>
            </p:cNvSpPr>
            <p:nvPr/>
          </p:nvSpPr>
          <p:spPr bwMode="auto">
            <a:xfrm>
              <a:off x="96" y="3430"/>
              <a:ext cx="5566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672" name="Line 24"/>
            <p:cNvSpPr>
              <a:spLocks noChangeShapeType="1"/>
            </p:cNvSpPr>
            <p:nvPr/>
          </p:nvSpPr>
          <p:spPr bwMode="auto">
            <a:xfrm>
              <a:off x="96" y="1037"/>
              <a:ext cx="1" cy="2393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673" name="Line 25"/>
            <p:cNvSpPr>
              <a:spLocks noChangeShapeType="1"/>
            </p:cNvSpPr>
            <p:nvPr/>
          </p:nvSpPr>
          <p:spPr bwMode="auto">
            <a:xfrm>
              <a:off x="1951" y="1037"/>
              <a:ext cx="1" cy="2393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674" name="Line 26"/>
            <p:cNvSpPr>
              <a:spLocks noChangeShapeType="1"/>
            </p:cNvSpPr>
            <p:nvPr/>
          </p:nvSpPr>
          <p:spPr bwMode="auto">
            <a:xfrm>
              <a:off x="5662" y="1037"/>
              <a:ext cx="1" cy="478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675" name="Line 27"/>
            <p:cNvSpPr>
              <a:spLocks noChangeShapeType="1"/>
            </p:cNvSpPr>
            <p:nvPr/>
          </p:nvSpPr>
          <p:spPr bwMode="auto">
            <a:xfrm>
              <a:off x="5662" y="1516"/>
              <a:ext cx="1" cy="746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676" name="Line 28"/>
            <p:cNvSpPr>
              <a:spLocks noChangeShapeType="1"/>
            </p:cNvSpPr>
            <p:nvPr/>
          </p:nvSpPr>
          <p:spPr bwMode="auto">
            <a:xfrm>
              <a:off x="5662" y="2262"/>
              <a:ext cx="1" cy="1168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677" name="Line 29"/>
            <p:cNvSpPr>
              <a:spLocks noChangeShapeType="1"/>
            </p:cNvSpPr>
            <p:nvPr/>
          </p:nvSpPr>
          <p:spPr bwMode="auto">
            <a:xfrm>
              <a:off x="96" y="2952"/>
              <a:ext cx="5566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678" name="Line 30"/>
            <p:cNvSpPr>
              <a:spLocks noChangeShapeType="1"/>
            </p:cNvSpPr>
            <p:nvPr/>
          </p:nvSpPr>
          <p:spPr bwMode="auto">
            <a:xfrm>
              <a:off x="3807" y="1037"/>
              <a:ext cx="1" cy="2393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79" name="Text Box 31"/>
          <p:cNvSpPr txBox="1">
            <a:spLocks noChangeArrowheads="1"/>
          </p:cNvSpPr>
          <p:nvPr/>
        </p:nvSpPr>
        <p:spPr bwMode="auto">
          <a:xfrm>
            <a:off x="-12700" y="1055688"/>
            <a:ext cx="9577388" cy="1004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184150" indent="-182563">
              <a:spcBef>
                <a:spcPts val="750"/>
              </a:spcBef>
              <a:buFont typeface="Arial" charset="0"/>
              <a:buChar char="•"/>
              <a:tabLst>
                <a:tab pos="290513" algn="l"/>
                <a:tab pos="739775" algn="l"/>
                <a:tab pos="1189038" algn="l"/>
                <a:tab pos="1638300" algn="l"/>
                <a:tab pos="2087563" algn="l"/>
                <a:tab pos="2536825" algn="l"/>
                <a:tab pos="2986088" algn="l"/>
                <a:tab pos="3435350" algn="l"/>
                <a:tab pos="3884613" algn="l"/>
                <a:tab pos="4333875" algn="l"/>
                <a:tab pos="4783138" algn="l"/>
                <a:tab pos="5232400" algn="l"/>
                <a:tab pos="5681663" algn="l"/>
                <a:tab pos="6130925" algn="l"/>
                <a:tab pos="6580188" algn="l"/>
                <a:tab pos="7029450" algn="l"/>
                <a:tab pos="7478713" algn="l"/>
                <a:tab pos="7927975" algn="l"/>
                <a:tab pos="8377238" algn="l"/>
                <a:tab pos="8826500" algn="l"/>
                <a:tab pos="9410700" algn="l"/>
              </a:tabLst>
            </a:pPr>
            <a:r>
              <a:rPr lang="en-CA" sz="2400">
                <a:solidFill>
                  <a:srgbClr val="000000"/>
                </a:solidFill>
                <a:ea typeface="DejaVu Sans" charset="0"/>
                <a:cs typeface="DejaVu Sans" charset="0"/>
              </a:rPr>
              <a:t>Multithreaded, data sharing, synchronizing, control-flow intensive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2C085EC-D381-4EE5-AE91-324C51DCB60A}" type="slidenum">
              <a:rPr lang="en-CA"/>
              <a:pPr/>
              <a:t>25</a:t>
            </a:fld>
            <a:endParaRPr lang="en-CA"/>
          </a:p>
        </p:txBody>
      </p:sp>
      <p:sp>
        <p:nvSpPr>
          <p:cNvPr id="2867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588" y="30163"/>
            <a:ext cx="9142412" cy="884237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/>
              <a:t>Experimental Execution Models</a:t>
            </a:r>
          </a:p>
        </p:txBody>
      </p:sp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293688" y="2028825"/>
            <a:ext cx="1689100" cy="2200275"/>
            <a:chOff x="185" y="1278"/>
            <a:chExt cx="1064" cy="1386"/>
          </a:xfrm>
        </p:grpSpPr>
        <p:sp>
          <p:nvSpPr>
            <p:cNvPr id="28675" name="Freeform 3"/>
            <p:cNvSpPr>
              <a:spLocks noChangeArrowheads="1"/>
            </p:cNvSpPr>
            <p:nvPr/>
          </p:nvSpPr>
          <p:spPr bwMode="auto">
            <a:xfrm>
              <a:off x="442" y="1278"/>
              <a:ext cx="243" cy="1387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52" y="336"/>
                </a:cxn>
                <a:cxn ang="0">
                  <a:pos x="8" y="576"/>
                </a:cxn>
                <a:cxn ang="0">
                  <a:pos x="104" y="912"/>
                </a:cxn>
              </a:cxnLst>
              <a:rect l="0" t="0" r="r" b="b"/>
              <a:pathLst>
                <a:path w="160" h="912">
                  <a:moveTo>
                    <a:pt x="56" y="0"/>
                  </a:moveTo>
                  <a:cubicBezTo>
                    <a:pt x="108" y="120"/>
                    <a:pt x="160" y="240"/>
                    <a:pt x="152" y="336"/>
                  </a:cubicBezTo>
                  <a:cubicBezTo>
                    <a:pt x="144" y="432"/>
                    <a:pt x="16" y="480"/>
                    <a:pt x="8" y="576"/>
                  </a:cubicBezTo>
                  <a:cubicBezTo>
                    <a:pt x="0" y="672"/>
                    <a:pt x="88" y="856"/>
                    <a:pt x="104" y="912"/>
                  </a:cubicBezTo>
                </a:path>
              </a:pathLst>
            </a:custGeom>
            <a:noFill/>
            <a:ln w="38160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76" name="Freeform 4"/>
            <p:cNvSpPr>
              <a:spLocks noChangeArrowheads="1"/>
            </p:cNvSpPr>
            <p:nvPr/>
          </p:nvSpPr>
          <p:spPr bwMode="auto">
            <a:xfrm>
              <a:off x="731" y="1278"/>
              <a:ext cx="243" cy="1387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52" y="336"/>
                </a:cxn>
                <a:cxn ang="0">
                  <a:pos x="8" y="576"/>
                </a:cxn>
                <a:cxn ang="0">
                  <a:pos x="104" y="912"/>
                </a:cxn>
              </a:cxnLst>
              <a:rect l="0" t="0" r="r" b="b"/>
              <a:pathLst>
                <a:path w="160" h="912">
                  <a:moveTo>
                    <a:pt x="56" y="0"/>
                  </a:moveTo>
                  <a:cubicBezTo>
                    <a:pt x="108" y="120"/>
                    <a:pt x="160" y="240"/>
                    <a:pt x="152" y="336"/>
                  </a:cubicBezTo>
                  <a:cubicBezTo>
                    <a:pt x="144" y="432"/>
                    <a:pt x="16" y="480"/>
                    <a:pt x="8" y="576"/>
                  </a:cubicBezTo>
                  <a:cubicBezTo>
                    <a:pt x="0" y="672"/>
                    <a:pt x="88" y="856"/>
                    <a:pt x="104" y="912"/>
                  </a:cubicBezTo>
                </a:path>
              </a:pathLst>
            </a:custGeom>
            <a:noFill/>
            <a:ln w="38160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77" name="Freeform 5"/>
            <p:cNvSpPr>
              <a:spLocks noChangeArrowheads="1"/>
            </p:cNvSpPr>
            <p:nvPr/>
          </p:nvSpPr>
          <p:spPr bwMode="auto">
            <a:xfrm>
              <a:off x="1008" y="1278"/>
              <a:ext cx="243" cy="1387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52" y="336"/>
                </a:cxn>
                <a:cxn ang="0">
                  <a:pos x="8" y="576"/>
                </a:cxn>
                <a:cxn ang="0">
                  <a:pos x="104" y="912"/>
                </a:cxn>
              </a:cxnLst>
              <a:rect l="0" t="0" r="r" b="b"/>
              <a:pathLst>
                <a:path w="160" h="912">
                  <a:moveTo>
                    <a:pt x="56" y="0"/>
                  </a:moveTo>
                  <a:cubicBezTo>
                    <a:pt x="108" y="120"/>
                    <a:pt x="160" y="240"/>
                    <a:pt x="152" y="336"/>
                  </a:cubicBezTo>
                  <a:cubicBezTo>
                    <a:pt x="144" y="432"/>
                    <a:pt x="16" y="480"/>
                    <a:pt x="8" y="576"/>
                  </a:cubicBezTo>
                  <a:cubicBezTo>
                    <a:pt x="0" y="672"/>
                    <a:pt x="88" y="856"/>
                    <a:pt x="104" y="912"/>
                  </a:cubicBezTo>
                </a:path>
              </a:pathLst>
            </a:custGeom>
            <a:noFill/>
            <a:ln w="38160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78" name="Freeform 6"/>
            <p:cNvSpPr>
              <a:spLocks noChangeArrowheads="1"/>
            </p:cNvSpPr>
            <p:nvPr/>
          </p:nvSpPr>
          <p:spPr bwMode="auto">
            <a:xfrm>
              <a:off x="185" y="1278"/>
              <a:ext cx="243" cy="1387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52" y="336"/>
                </a:cxn>
                <a:cxn ang="0">
                  <a:pos x="8" y="576"/>
                </a:cxn>
                <a:cxn ang="0">
                  <a:pos x="104" y="912"/>
                </a:cxn>
              </a:cxnLst>
              <a:rect l="0" t="0" r="r" b="b"/>
              <a:pathLst>
                <a:path w="160" h="912">
                  <a:moveTo>
                    <a:pt x="56" y="0"/>
                  </a:moveTo>
                  <a:cubicBezTo>
                    <a:pt x="108" y="120"/>
                    <a:pt x="160" y="240"/>
                    <a:pt x="152" y="336"/>
                  </a:cubicBezTo>
                  <a:cubicBezTo>
                    <a:pt x="144" y="432"/>
                    <a:pt x="16" y="480"/>
                    <a:pt x="8" y="576"/>
                  </a:cubicBezTo>
                  <a:cubicBezTo>
                    <a:pt x="0" y="672"/>
                    <a:pt x="88" y="856"/>
                    <a:pt x="104" y="912"/>
                  </a:cubicBezTo>
                </a:path>
              </a:pathLst>
            </a:custGeom>
            <a:noFill/>
            <a:ln w="38160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679" name="Line 7"/>
          <p:cNvSpPr>
            <a:spLocks noChangeShapeType="1"/>
          </p:cNvSpPr>
          <p:nvPr/>
        </p:nvSpPr>
        <p:spPr bwMode="auto">
          <a:xfrm>
            <a:off x="211138" y="1954213"/>
            <a:ext cx="1857375" cy="1587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80" name="AutoShape 8"/>
          <p:cNvSpPr>
            <a:spLocks noChangeArrowheads="1"/>
          </p:cNvSpPr>
          <p:nvPr/>
        </p:nvSpPr>
        <p:spPr bwMode="auto">
          <a:xfrm>
            <a:off x="830263" y="1106488"/>
            <a:ext cx="619125" cy="825500"/>
          </a:xfrm>
          <a:prstGeom prst="downArrow">
            <a:avLst>
              <a:gd name="adj1" fmla="val 50000"/>
              <a:gd name="adj2" fmla="val 33333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>
            <a:off x="211138" y="4295775"/>
            <a:ext cx="1857375" cy="1588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82" name="AutoShape 10"/>
          <p:cNvSpPr>
            <a:spLocks noChangeArrowheads="1"/>
          </p:cNvSpPr>
          <p:nvPr/>
        </p:nvSpPr>
        <p:spPr bwMode="auto">
          <a:xfrm>
            <a:off x="830263" y="4359275"/>
            <a:ext cx="619125" cy="825500"/>
          </a:xfrm>
          <a:prstGeom prst="downArrow">
            <a:avLst>
              <a:gd name="adj1" fmla="val 50000"/>
              <a:gd name="adj2" fmla="val 33333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683" name="Group 11"/>
          <p:cNvGrpSpPr>
            <a:grpSpLocks/>
          </p:cNvGrpSpPr>
          <p:nvPr/>
        </p:nvGrpSpPr>
        <p:grpSpPr bwMode="auto">
          <a:xfrm>
            <a:off x="522288" y="2028825"/>
            <a:ext cx="1689100" cy="2200275"/>
            <a:chOff x="329" y="1278"/>
            <a:chExt cx="1064" cy="1386"/>
          </a:xfrm>
        </p:grpSpPr>
        <p:sp>
          <p:nvSpPr>
            <p:cNvPr id="28684" name="Freeform 12"/>
            <p:cNvSpPr>
              <a:spLocks noChangeArrowheads="1"/>
            </p:cNvSpPr>
            <p:nvPr/>
          </p:nvSpPr>
          <p:spPr bwMode="auto">
            <a:xfrm>
              <a:off x="586" y="1278"/>
              <a:ext cx="243" cy="1387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52" y="336"/>
                </a:cxn>
                <a:cxn ang="0">
                  <a:pos x="8" y="576"/>
                </a:cxn>
                <a:cxn ang="0">
                  <a:pos x="104" y="912"/>
                </a:cxn>
              </a:cxnLst>
              <a:rect l="0" t="0" r="r" b="b"/>
              <a:pathLst>
                <a:path w="160" h="912">
                  <a:moveTo>
                    <a:pt x="56" y="0"/>
                  </a:moveTo>
                  <a:cubicBezTo>
                    <a:pt x="108" y="120"/>
                    <a:pt x="160" y="240"/>
                    <a:pt x="152" y="336"/>
                  </a:cubicBezTo>
                  <a:cubicBezTo>
                    <a:pt x="144" y="432"/>
                    <a:pt x="16" y="480"/>
                    <a:pt x="8" y="576"/>
                  </a:cubicBezTo>
                  <a:cubicBezTo>
                    <a:pt x="0" y="672"/>
                    <a:pt x="88" y="856"/>
                    <a:pt x="104" y="912"/>
                  </a:cubicBezTo>
                </a:path>
              </a:pathLst>
            </a:custGeom>
            <a:noFill/>
            <a:ln w="38160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5" name="Freeform 13"/>
            <p:cNvSpPr>
              <a:spLocks noChangeArrowheads="1"/>
            </p:cNvSpPr>
            <p:nvPr/>
          </p:nvSpPr>
          <p:spPr bwMode="auto">
            <a:xfrm>
              <a:off x="874" y="1278"/>
              <a:ext cx="243" cy="1387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52" y="336"/>
                </a:cxn>
                <a:cxn ang="0">
                  <a:pos x="8" y="576"/>
                </a:cxn>
                <a:cxn ang="0">
                  <a:pos x="104" y="912"/>
                </a:cxn>
              </a:cxnLst>
              <a:rect l="0" t="0" r="r" b="b"/>
              <a:pathLst>
                <a:path w="160" h="912">
                  <a:moveTo>
                    <a:pt x="56" y="0"/>
                  </a:moveTo>
                  <a:cubicBezTo>
                    <a:pt x="108" y="120"/>
                    <a:pt x="160" y="240"/>
                    <a:pt x="152" y="336"/>
                  </a:cubicBezTo>
                  <a:cubicBezTo>
                    <a:pt x="144" y="432"/>
                    <a:pt x="16" y="480"/>
                    <a:pt x="8" y="576"/>
                  </a:cubicBezTo>
                  <a:cubicBezTo>
                    <a:pt x="0" y="672"/>
                    <a:pt x="88" y="856"/>
                    <a:pt x="104" y="912"/>
                  </a:cubicBezTo>
                </a:path>
              </a:pathLst>
            </a:custGeom>
            <a:noFill/>
            <a:ln w="38160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6" name="Freeform 14"/>
            <p:cNvSpPr>
              <a:spLocks noChangeArrowheads="1"/>
            </p:cNvSpPr>
            <p:nvPr/>
          </p:nvSpPr>
          <p:spPr bwMode="auto">
            <a:xfrm>
              <a:off x="1152" y="1278"/>
              <a:ext cx="243" cy="1387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52" y="336"/>
                </a:cxn>
                <a:cxn ang="0">
                  <a:pos x="8" y="576"/>
                </a:cxn>
                <a:cxn ang="0">
                  <a:pos x="104" y="912"/>
                </a:cxn>
              </a:cxnLst>
              <a:rect l="0" t="0" r="r" b="b"/>
              <a:pathLst>
                <a:path w="160" h="912">
                  <a:moveTo>
                    <a:pt x="56" y="0"/>
                  </a:moveTo>
                  <a:cubicBezTo>
                    <a:pt x="108" y="120"/>
                    <a:pt x="160" y="240"/>
                    <a:pt x="152" y="336"/>
                  </a:cubicBezTo>
                  <a:cubicBezTo>
                    <a:pt x="144" y="432"/>
                    <a:pt x="16" y="480"/>
                    <a:pt x="8" y="576"/>
                  </a:cubicBezTo>
                  <a:cubicBezTo>
                    <a:pt x="0" y="672"/>
                    <a:pt x="88" y="856"/>
                    <a:pt x="104" y="912"/>
                  </a:cubicBezTo>
                </a:path>
              </a:pathLst>
            </a:custGeom>
            <a:noFill/>
            <a:ln w="38160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7" name="Freeform 15"/>
            <p:cNvSpPr>
              <a:spLocks noChangeArrowheads="1"/>
            </p:cNvSpPr>
            <p:nvPr/>
          </p:nvSpPr>
          <p:spPr bwMode="auto">
            <a:xfrm>
              <a:off x="329" y="1278"/>
              <a:ext cx="243" cy="1387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52" y="336"/>
                </a:cxn>
                <a:cxn ang="0">
                  <a:pos x="8" y="576"/>
                </a:cxn>
                <a:cxn ang="0">
                  <a:pos x="104" y="912"/>
                </a:cxn>
              </a:cxnLst>
              <a:rect l="0" t="0" r="r" b="b"/>
              <a:pathLst>
                <a:path w="160" h="912">
                  <a:moveTo>
                    <a:pt x="56" y="0"/>
                  </a:moveTo>
                  <a:cubicBezTo>
                    <a:pt x="108" y="120"/>
                    <a:pt x="160" y="240"/>
                    <a:pt x="152" y="336"/>
                  </a:cubicBezTo>
                  <a:cubicBezTo>
                    <a:pt x="144" y="432"/>
                    <a:pt x="16" y="480"/>
                    <a:pt x="8" y="576"/>
                  </a:cubicBezTo>
                  <a:cubicBezTo>
                    <a:pt x="0" y="672"/>
                    <a:pt x="88" y="856"/>
                    <a:pt x="104" y="912"/>
                  </a:cubicBezTo>
                </a:path>
              </a:pathLst>
            </a:custGeom>
            <a:noFill/>
            <a:ln w="38160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87313" y="5705475"/>
            <a:ext cx="2481262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>
                <a:solidFill>
                  <a:srgbClr val="000000"/>
                </a:solidFill>
                <a:ea typeface="DejaVu Sans" charset="0"/>
                <a:cs typeface="DejaVu Sans" charset="0"/>
              </a:rPr>
              <a:t>Traditional Locks</a:t>
            </a:r>
          </a:p>
        </p:txBody>
      </p:sp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-7938" y="1182688"/>
            <a:ext cx="1087438" cy="700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>
                <a:solidFill>
                  <a:srgbClr val="000000"/>
                </a:solidFill>
                <a:ea typeface="DejaVu Sans" charset="0"/>
                <a:cs typeface="DejaVu Sans" charset="0"/>
              </a:rPr>
              <a:t>Packet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>
                <a:solidFill>
                  <a:srgbClr val="000000"/>
                </a:solidFill>
                <a:ea typeface="DejaVu Sans" charset="0"/>
                <a:cs typeface="DejaVu Sans" charset="0"/>
              </a:rPr>
              <a:t>Input</a:t>
            </a:r>
          </a:p>
        </p:txBody>
      </p:sp>
      <p:sp>
        <p:nvSpPr>
          <p:cNvPr id="28690" name="Text Box 18"/>
          <p:cNvSpPr txBox="1">
            <a:spLocks noChangeArrowheads="1"/>
          </p:cNvSpPr>
          <p:nvPr/>
        </p:nvSpPr>
        <p:spPr bwMode="auto">
          <a:xfrm>
            <a:off x="-73025" y="4435475"/>
            <a:ext cx="1087438" cy="700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>
                <a:solidFill>
                  <a:srgbClr val="000000"/>
                </a:solidFill>
                <a:ea typeface="DejaVu Sans" charset="0"/>
                <a:cs typeface="DejaVu Sans" charset="0"/>
              </a:rPr>
              <a:t>Packet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>
                <a:solidFill>
                  <a:srgbClr val="000000"/>
                </a:solidFill>
                <a:ea typeface="DejaVu Sans" charset="0"/>
                <a:cs typeface="DejaVu Sans" charset="0"/>
              </a:rPr>
              <a:t>Output</a:t>
            </a:r>
          </a:p>
        </p:txBody>
      </p:sp>
      <p:pic>
        <p:nvPicPr>
          <p:cNvPr id="28691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825" y="2530475"/>
            <a:ext cx="666750" cy="86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8692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530475"/>
            <a:ext cx="666750" cy="86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8693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2188" y="2530475"/>
            <a:ext cx="666750" cy="86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pSp>
        <p:nvGrpSpPr>
          <p:cNvPr id="28694" name="Group 22"/>
          <p:cNvGrpSpPr>
            <a:grpSpLocks/>
          </p:cNvGrpSpPr>
          <p:nvPr/>
        </p:nvGrpSpPr>
        <p:grpSpPr bwMode="auto">
          <a:xfrm>
            <a:off x="2493963" y="1143000"/>
            <a:ext cx="2425700" cy="5389563"/>
            <a:chOff x="1571" y="720"/>
            <a:chExt cx="1528" cy="3395"/>
          </a:xfrm>
        </p:grpSpPr>
        <p:grpSp>
          <p:nvGrpSpPr>
            <p:cNvPr id="28695" name="Group 23"/>
            <p:cNvGrpSpPr>
              <a:grpSpLocks/>
            </p:cNvGrpSpPr>
            <p:nvPr/>
          </p:nvGrpSpPr>
          <p:grpSpPr bwMode="auto">
            <a:xfrm>
              <a:off x="1571" y="720"/>
              <a:ext cx="1439" cy="2557"/>
              <a:chOff x="1571" y="720"/>
              <a:chExt cx="1439" cy="2557"/>
            </a:xfrm>
          </p:grpSpPr>
          <p:sp>
            <p:nvSpPr>
              <p:cNvPr id="28696" name="Freeform 24"/>
              <p:cNvSpPr>
                <a:spLocks noChangeArrowheads="1"/>
              </p:cNvSpPr>
              <p:nvPr/>
            </p:nvSpPr>
            <p:spPr bwMode="auto">
              <a:xfrm>
                <a:off x="1829" y="1282"/>
                <a:ext cx="244" cy="1391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152" y="336"/>
                  </a:cxn>
                  <a:cxn ang="0">
                    <a:pos x="8" y="576"/>
                  </a:cxn>
                  <a:cxn ang="0">
                    <a:pos x="104" y="912"/>
                  </a:cxn>
                </a:cxnLst>
                <a:rect l="0" t="0" r="r" b="b"/>
                <a:pathLst>
                  <a:path w="160" h="912">
                    <a:moveTo>
                      <a:pt x="56" y="0"/>
                    </a:moveTo>
                    <a:cubicBezTo>
                      <a:pt x="108" y="120"/>
                      <a:pt x="160" y="240"/>
                      <a:pt x="152" y="336"/>
                    </a:cubicBezTo>
                    <a:cubicBezTo>
                      <a:pt x="144" y="432"/>
                      <a:pt x="16" y="480"/>
                      <a:pt x="8" y="576"/>
                    </a:cubicBezTo>
                    <a:cubicBezTo>
                      <a:pt x="0" y="672"/>
                      <a:pt x="88" y="856"/>
                      <a:pt x="104" y="912"/>
                    </a:cubicBezTo>
                  </a:path>
                </a:pathLst>
              </a:custGeom>
              <a:noFill/>
              <a:ln w="38160">
                <a:solidFill>
                  <a:srgbClr val="800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7" name="Freeform 25"/>
              <p:cNvSpPr>
                <a:spLocks noChangeArrowheads="1"/>
              </p:cNvSpPr>
              <p:nvPr/>
            </p:nvSpPr>
            <p:spPr bwMode="auto">
              <a:xfrm>
                <a:off x="2735" y="1282"/>
                <a:ext cx="244" cy="1391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152" y="336"/>
                  </a:cxn>
                  <a:cxn ang="0">
                    <a:pos x="8" y="576"/>
                  </a:cxn>
                  <a:cxn ang="0">
                    <a:pos x="104" y="912"/>
                  </a:cxn>
                </a:cxnLst>
                <a:rect l="0" t="0" r="r" b="b"/>
                <a:pathLst>
                  <a:path w="160" h="912">
                    <a:moveTo>
                      <a:pt x="56" y="0"/>
                    </a:moveTo>
                    <a:cubicBezTo>
                      <a:pt x="108" y="120"/>
                      <a:pt x="160" y="240"/>
                      <a:pt x="152" y="336"/>
                    </a:cubicBezTo>
                    <a:cubicBezTo>
                      <a:pt x="144" y="432"/>
                      <a:pt x="16" y="480"/>
                      <a:pt x="8" y="576"/>
                    </a:cubicBezTo>
                    <a:cubicBezTo>
                      <a:pt x="0" y="672"/>
                      <a:pt x="88" y="856"/>
                      <a:pt x="104" y="912"/>
                    </a:cubicBezTo>
                  </a:path>
                </a:pathLst>
              </a:custGeom>
              <a:noFill/>
              <a:ln w="38160">
                <a:solidFill>
                  <a:srgbClr val="800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8" name="Freeform 26"/>
              <p:cNvSpPr>
                <a:spLocks noChangeArrowheads="1"/>
              </p:cNvSpPr>
              <p:nvPr/>
            </p:nvSpPr>
            <p:spPr bwMode="auto">
              <a:xfrm>
                <a:off x="2458" y="1282"/>
                <a:ext cx="244" cy="1391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152" y="336"/>
                  </a:cxn>
                  <a:cxn ang="0">
                    <a:pos x="8" y="576"/>
                  </a:cxn>
                  <a:cxn ang="0">
                    <a:pos x="104" y="912"/>
                  </a:cxn>
                </a:cxnLst>
                <a:rect l="0" t="0" r="r" b="b"/>
                <a:pathLst>
                  <a:path w="160" h="912">
                    <a:moveTo>
                      <a:pt x="56" y="0"/>
                    </a:moveTo>
                    <a:cubicBezTo>
                      <a:pt x="108" y="120"/>
                      <a:pt x="160" y="240"/>
                      <a:pt x="152" y="336"/>
                    </a:cubicBezTo>
                    <a:cubicBezTo>
                      <a:pt x="144" y="432"/>
                      <a:pt x="16" y="480"/>
                      <a:pt x="8" y="576"/>
                    </a:cubicBezTo>
                    <a:cubicBezTo>
                      <a:pt x="0" y="672"/>
                      <a:pt x="88" y="856"/>
                      <a:pt x="104" y="912"/>
                    </a:cubicBezTo>
                  </a:path>
                </a:pathLst>
              </a:custGeom>
              <a:noFill/>
              <a:ln w="38160">
                <a:solidFill>
                  <a:srgbClr val="800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9" name="Freeform 27"/>
              <p:cNvSpPr>
                <a:spLocks noChangeArrowheads="1"/>
              </p:cNvSpPr>
              <p:nvPr/>
            </p:nvSpPr>
            <p:spPr bwMode="auto">
              <a:xfrm>
                <a:off x="1571" y="1282"/>
                <a:ext cx="244" cy="1391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152" y="336"/>
                  </a:cxn>
                  <a:cxn ang="0">
                    <a:pos x="8" y="576"/>
                  </a:cxn>
                  <a:cxn ang="0">
                    <a:pos x="104" y="912"/>
                  </a:cxn>
                </a:cxnLst>
                <a:rect l="0" t="0" r="r" b="b"/>
                <a:pathLst>
                  <a:path w="160" h="912">
                    <a:moveTo>
                      <a:pt x="56" y="0"/>
                    </a:moveTo>
                    <a:cubicBezTo>
                      <a:pt x="108" y="120"/>
                      <a:pt x="160" y="240"/>
                      <a:pt x="152" y="336"/>
                    </a:cubicBezTo>
                    <a:cubicBezTo>
                      <a:pt x="144" y="432"/>
                      <a:pt x="16" y="480"/>
                      <a:pt x="8" y="576"/>
                    </a:cubicBezTo>
                    <a:cubicBezTo>
                      <a:pt x="0" y="672"/>
                      <a:pt x="88" y="856"/>
                      <a:pt x="104" y="912"/>
                    </a:cubicBezTo>
                  </a:path>
                </a:pathLst>
              </a:custGeom>
              <a:noFill/>
              <a:ln w="38160">
                <a:solidFill>
                  <a:srgbClr val="800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00" name="Line 28"/>
              <p:cNvSpPr>
                <a:spLocks noChangeShapeType="1"/>
              </p:cNvSpPr>
              <p:nvPr/>
            </p:nvSpPr>
            <p:spPr bwMode="auto">
              <a:xfrm>
                <a:off x="1580" y="2715"/>
                <a:ext cx="629" cy="1"/>
              </a:xfrm>
              <a:prstGeom prst="line">
                <a:avLst/>
              </a:prstGeom>
              <a:noFill/>
              <a:ln w="3672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1" name="AutoShape 29"/>
              <p:cNvSpPr>
                <a:spLocks noChangeArrowheads="1"/>
              </p:cNvSpPr>
              <p:nvPr/>
            </p:nvSpPr>
            <p:spPr bwMode="auto">
              <a:xfrm>
                <a:off x="2115" y="2755"/>
                <a:ext cx="392" cy="522"/>
              </a:xfrm>
              <a:prstGeom prst="downArrow">
                <a:avLst>
                  <a:gd name="adj1" fmla="val 50000"/>
                  <a:gd name="adj2" fmla="val 33291"/>
                </a:avLst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02" name="Freeform 30"/>
              <p:cNvSpPr>
                <a:spLocks noChangeArrowheads="1"/>
              </p:cNvSpPr>
              <p:nvPr/>
            </p:nvSpPr>
            <p:spPr bwMode="auto">
              <a:xfrm>
                <a:off x="1973" y="1282"/>
                <a:ext cx="244" cy="1391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152" y="336"/>
                  </a:cxn>
                  <a:cxn ang="0">
                    <a:pos x="8" y="576"/>
                  </a:cxn>
                  <a:cxn ang="0">
                    <a:pos x="104" y="912"/>
                  </a:cxn>
                </a:cxnLst>
                <a:rect l="0" t="0" r="r" b="b"/>
                <a:pathLst>
                  <a:path w="160" h="912">
                    <a:moveTo>
                      <a:pt x="56" y="0"/>
                    </a:moveTo>
                    <a:cubicBezTo>
                      <a:pt x="108" y="120"/>
                      <a:pt x="160" y="240"/>
                      <a:pt x="152" y="336"/>
                    </a:cubicBezTo>
                    <a:cubicBezTo>
                      <a:pt x="144" y="432"/>
                      <a:pt x="16" y="480"/>
                      <a:pt x="8" y="576"/>
                    </a:cubicBezTo>
                    <a:cubicBezTo>
                      <a:pt x="0" y="672"/>
                      <a:pt x="88" y="856"/>
                      <a:pt x="104" y="912"/>
                    </a:cubicBezTo>
                  </a:path>
                </a:pathLst>
              </a:custGeom>
              <a:noFill/>
              <a:ln w="38160">
                <a:solidFill>
                  <a:srgbClr val="800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03" name="Freeform 31"/>
              <p:cNvSpPr>
                <a:spLocks noChangeArrowheads="1"/>
              </p:cNvSpPr>
              <p:nvPr/>
            </p:nvSpPr>
            <p:spPr bwMode="auto">
              <a:xfrm>
                <a:off x="2324" y="1282"/>
                <a:ext cx="244" cy="1391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152" y="336"/>
                  </a:cxn>
                  <a:cxn ang="0">
                    <a:pos x="8" y="576"/>
                  </a:cxn>
                  <a:cxn ang="0">
                    <a:pos x="104" y="912"/>
                  </a:cxn>
                </a:cxnLst>
                <a:rect l="0" t="0" r="r" b="b"/>
                <a:pathLst>
                  <a:path w="160" h="912">
                    <a:moveTo>
                      <a:pt x="56" y="0"/>
                    </a:moveTo>
                    <a:cubicBezTo>
                      <a:pt x="108" y="120"/>
                      <a:pt x="160" y="240"/>
                      <a:pt x="152" y="336"/>
                    </a:cubicBezTo>
                    <a:cubicBezTo>
                      <a:pt x="144" y="432"/>
                      <a:pt x="16" y="480"/>
                      <a:pt x="8" y="576"/>
                    </a:cubicBezTo>
                    <a:cubicBezTo>
                      <a:pt x="0" y="672"/>
                      <a:pt x="88" y="856"/>
                      <a:pt x="104" y="912"/>
                    </a:cubicBezTo>
                  </a:path>
                </a:pathLst>
              </a:custGeom>
              <a:noFill/>
              <a:ln w="38160">
                <a:solidFill>
                  <a:srgbClr val="800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04" name="Freeform 32"/>
              <p:cNvSpPr>
                <a:spLocks noChangeArrowheads="1"/>
              </p:cNvSpPr>
              <p:nvPr/>
            </p:nvSpPr>
            <p:spPr bwMode="auto">
              <a:xfrm>
                <a:off x="2602" y="1282"/>
                <a:ext cx="244" cy="1391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152" y="336"/>
                  </a:cxn>
                  <a:cxn ang="0">
                    <a:pos x="8" y="576"/>
                  </a:cxn>
                  <a:cxn ang="0">
                    <a:pos x="104" y="912"/>
                  </a:cxn>
                </a:cxnLst>
                <a:rect l="0" t="0" r="r" b="b"/>
                <a:pathLst>
                  <a:path w="160" h="912">
                    <a:moveTo>
                      <a:pt x="56" y="0"/>
                    </a:moveTo>
                    <a:cubicBezTo>
                      <a:pt x="108" y="120"/>
                      <a:pt x="160" y="240"/>
                      <a:pt x="152" y="336"/>
                    </a:cubicBezTo>
                    <a:cubicBezTo>
                      <a:pt x="144" y="432"/>
                      <a:pt x="16" y="480"/>
                      <a:pt x="8" y="576"/>
                    </a:cubicBezTo>
                    <a:cubicBezTo>
                      <a:pt x="0" y="672"/>
                      <a:pt x="88" y="856"/>
                      <a:pt x="104" y="912"/>
                    </a:cubicBezTo>
                  </a:path>
                </a:pathLst>
              </a:custGeom>
              <a:noFill/>
              <a:ln w="38160">
                <a:solidFill>
                  <a:srgbClr val="800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05" name="Freeform 33"/>
              <p:cNvSpPr>
                <a:spLocks noChangeArrowheads="1"/>
              </p:cNvSpPr>
              <p:nvPr/>
            </p:nvSpPr>
            <p:spPr bwMode="auto">
              <a:xfrm>
                <a:off x="1715" y="1282"/>
                <a:ext cx="244" cy="1391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152" y="336"/>
                  </a:cxn>
                  <a:cxn ang="0">
                    <a:pos x="8" y="576"/>
                  </a:cxn>
                  <a:cxn ang="0">
                    <a:pos x="104" y="912"/>
                  </a:cxn>
                </a:cxnLst>
                <a:rect l="0" t="0" r="r" b="b"/>
                <a:pathLst>
                  <a:path w="160" h="912">
                    <a:moveTo>
                      <a:pt x="56" y="0"/>
                    </a:moveTo>
                    <a:cubicBezTo>
                      <a:pt x="108" y="120"/>
                      <a:pt x="160" y="240"/>
                      <a:pt x="152" y="336"/>
                    </a:cubicBezTo>
                    <a:cubicBezTo>
                      <a:pt x="144" y="432"/>
                      <a:pt x="16" y="480"/>
                      <a:pt x="8" y="576"/>
                    </a:cubicBezTo>
                    <a:cubicBezTo>
                      <a:pt x="0" y="672"/>
                      <a:pt x="88" y="856"/>
                      <a:pt x="104" y="912"/>
                    </a:cubicBezTo>
                  </a:path>
                </a:pathLst>
              </a:custGeom>
              <a:noFill/>
              <a:ln w="38160">
                <a:solidFill>
                  <a:srgbClr val="800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06" name="Freeform 34"/>
              <p:cNvSpPr>
                <a:spLocks noChangeArrowheads="1"/>
              </p:cNvSpPr>
              <p:nvPr/>
            </p:nvSpPr>
            <p:spPr bwMode="auto">
              <a:xfrm rot="10800000">
                <a:off x="1988" y="722"/>
                <a:ext cx="584" cy="455"/>
              </a:xfrm>
              <a:custGeom>
                <a:avLst/>
                <a:gdLst/>
                <a:ahLst/>
                <a:cxnLst>
                  <a:cxn ang="0">
                    <a:pos x="439" y="12"/>
                  </a:cxn>
                  <a:cxn ang="0">
                    <a:pos x="535" y="102"/>
                  </a:cxn>
                  <a:cxn ang="0">
                    <a:pos x="391" y="246"/>
                  </a:cxn>
                  <a:cxn ang="0">
                    <a:pos x="252" y="108"/>
                  </a:cxn>
                  <a:cxn ang="0">
                    <a:pos x="349" y="12"/>
                  </a:cxn>
                  <a:cxn ang="0">
                    <a:pos x="0" y="0"/>
                  </a:cxn>
                  <a:cxn ang="0">
                    <a:pos x="12" y="348"/>
                  </a:cxn>
                  <a:cxn ang="0">
                    <a:pos x="108" y="258"/>
                  </a:cxn>
                  <a:cxn ang="0">
                    <a:pos x="282" y="433"/>
                  </a:cxn>
                  <a:cxn ang="0">
                    <a:pos x="282" y="799"/>
                  </a:cxn>
                  <a:cxn ang="0">
                    <a:pos x="511" y="799"/>
                  </a:cxn>
                  <a:cxn ang="0">
                    <a:pos x="511" y="427"/>
                  </a:cxn>
                  <a:cxn ang="0">
                    <a:pos x="685" y="252"/>
                  </a:cxn>
                  <a:cxn ang="0">
                    <a:pos x="781" y="348"/>
                  </a:cxn>
                  <a:cxn ang="0">
                    <a:pos x="787" y="0"/>
                  </a:cxn>
                  <a:cxn ang="0">
                    <a:pos x="439" y="12"/>
                  </a:cxn>
                </a:cxnLst>
                <a:rect l="0" t="0" r="r" b="b"/>
                <a:pathLst>
                  <a:path w="787" h="799">
                    <a:moveTo>
                      <a:pt x="439" y="12"/>
                    </a:moveTo>
                    <a:lnTo>
                      <a:pt x="535" y="102"/>
                    </a:lnTo>
                    <a:lnTo>
                      <a:pt x="391" y="246"/>
                    </a:lnTo>
                    <a:lnTo>
                      <a:pt x="252" y="108"/>
                    </a:lnTo>
                    <a:lnTo>
                      <a:pt x="349" y="12"/>
                    </a:lnTo>
                    <a:lnTo>
                      <a:pt x="0" y="0"/>
                    </a:lnTo>
                    <a:lnTo>
                      <a:pt x="12" y="348"/>
                    </a:lnTo>
                    <a:lnTo>
                      <a:pt x="108" y="258"/>
                    </a:lnTo>
                    <a:lnTo>
                      <a:pt x="282" y="433"/>
                    </a:lnTo>
                    <a:lnTo>
                      <a:pt x="282" y="799"/>
                    </a:lnTo>
                    <a:lnTo>
                      <a:pt x="511" y="799"/>
                    </a:lnTo>
                    <a:lnTo>
                      <a:pt x="511" y="427"/>
                    </a:lnTo>
                    <a:lnTo>
                      <a:pt x="685" y="252"/>
                    </a:lnTo>
                    <a:lnTo>
                      <a:pt x="781" y="348"/>
                    </a:lnTo>
                    <a:lnTo>
                      <a:pt x="787" y="0"/>
                    </a:lnTo>
                    <a:lnTo>
                      <a:pt x="439" y="12"/>
                    </a:lnTo>
                    <a:close/>
                  </a:path>
                </a:pathLst>
              </a:cu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07" name="Line 35"/>
              <p:cNvSpPr>
                <a:spLocks noChangeShapeType="1"/>
              </p:cNvSpPr>
              <p:nvPr/>
            </p:nvSpPr>
            <p:spPr bwMode="auto">
              <a:xfrm>
                <a:off x="2382" y="2715"/>
                <a:ext cx="629" cy="1"/>
              </a:xfrm>
              <a:prstGeom prst="line">
                <a:avLst/>
              </a:prstGeom>
              <a:noFill/>
              <a:ln w="3672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8" name="Line 36"/>
              <p:cNvSpPr>
                <a:spLocks noChangeShapeType="1"/>
              </p:cNvSpPr>
              <p:nvPr/>
            </p:nvSpPr>
            <p:spPr bwMode="auto">
              <a:xfrm>
                <a:off x="1580" y="1235"/>
                <a:ext cx="629" cy="1"/>
              </a:xfrm>
              <a:prstGeom prst="line">
                <a:avLst/>
              </a:prstGeom>
              <a:noFill/>
              <a:ln w="3672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9" name="Line 37"/>
              <p:cNvSpPr>
                <a:spLocks noChangeShapeType="1"/>
              </p:cNvSpPr>
              <p:nvPr/>
            </p:nvSpPr>
            <p:spPr bwMode="auto">
              <a:xfrm>
                <a:off x="2382" y="1235"/>
                <a:ext cx="629" cy="1"/>
              </a:xfrm>
              <a:prstGeom prst="line">
                <a:avLst/>
              </a:prstGeom>
              <a:noFill/>
              <a:ln w="3672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8710" name="Picture 38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580" y="1599"/>
                <a:ext cx="422" cy="54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  <p:pic>
            <p:nvPicPr>
              <p:cNvPr id="28711" name="Picture 39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806" y="1599"/>
                <a:ext cx="422" cy="54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  <p:pic>
            <p:nvPicPr>
              <p:cNvPr id="28712" name="Picture 4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341" y="1599"/>
                <a:ext cx="422" cy="54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  <p:pic>
            <p:nvPicPr>
              <p:cNvPr id="28713" name="Picture 4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567" y="1599"/>
                <a:ext cx="422" cy="54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</p:grpSp>
        <p:sp>
          <p:nvSpPr>
            <p:cNvPr id="28714" name="Text Box 42"/>
            <p:cNvSpPr txBox="1">
              <a:spLocks noChangeArrowheads="1"/>
            </p:cNvSpPr>
            <p:nvPr/>
          </p:nvSpPr>
          <p:spPr bwMode="auto">
            <a:xfrm>
              <a:off x="1687" y="3359"/>
              <a:ext cx="1413" cy="75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algn="ct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240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Per-CPU software flow </a:t>
              </a:r>
            </a:p>
            <a:p>
              <a:pPr algn="ct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240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scheduling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620DCEDA-087F-4F93-9D9F-671A31F9BB86}" type="slidenum">
              <a:rPr lang="en-CA"/>
              <a:pPr/>
              <a:t>26</a:t>
            </a:fld>
            <a:endParaRPr lang="en-CA"/>
          </a:p>
        </p:txBody>
      </p:sp>
      <p:graphicFrame>
        <p:nvGraphicFramePr>
          <p:cNvPr id="29697" name="Object 1"/>
          <p:cNvGraphicFramePr>
            <a:graphicFrameLocks noChangeAspect="1"/>
          </p:cNvGraphicFramePr>
          <p:nvPr/>
        </p:nvGraphicFramePr>
        <p:xfrm>
          <a:off x="614363" y="1250950"/>
          <a:ext cx="8529637" cy="4922838"/>
        </p:xfrm>
        <a:graphic>
          <a:graphicData uri="http://schemas.openxmlformats.org/presentationml/2006/ole">
            <p:oleObj spid="_x0000_s29697" r:id="rId4" imgW="8530560" imgH="4923360" progId="">
              <p:embed/>
            </p:oleObj>
          </a:graphicData>
        </a:graphic>
      </p:graphicFrame>
      <p:sp>
        <p:nvSpPr>
          <p:cNvPr id="29698" name="Line 2"/>
          <p:cNvSpPr>
            <a:spLocks noChangeShapeType="1"/>
          </p:cNvSpPr>
          <p:nvPr/>
        </p:nvSpPr>
        <p:spPr bwMode="auto">
          <a:xfrm>
            <a:off x="1143000" y="3033713"/>
            <a:ext cx="5761038" cy="1587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-7938"/>
            <a:ext cx="5791200" cy="1311276"/>
          </a:xfrm>
          <a:solidFill>
            <a:srgbClr val="FFFFFF"/>
          </a:solidFill>
          <a:ln/>
        </p:spPr>
        <p:txBody>
          <a:bodyPr lIns="91440" tIns="45720" rIns="91440" bIns="4572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000"/>
              <a:t/>
            </a:r>
            <a:br>
              <a:rPr lang="en-US" sz="4000"/>
            </a:br>
            <a:r>
              <a:rPr lang="en-US" sz="4000"/>
              <a:t>NetThreads (locks-only)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577850" y="6172200"/>
            <a:ext cx="8394700" cy="777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FF0000"/>
              </a:buCl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2600">
                <a:solidFill>
                  <a:srgbClr val="FF0000"/>
                </a:solidFill>
                <a:ea typeface="DejaVu Sans" charset="0"/>
                <a:cs typeface="DejaVu Sans" charset="0"/>
              </a:rPr>
              <a:t> Flow affinity scheduling is not always possible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07950" y="1062038"/>
            <a:ext cx="455613" cy="5073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wrap="none"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>
                <a:solidFill>
                  <a:srgbClr val="000000"/>
                </a:solidFill>
                <a:ea typeface="DejaVu Sans" charset="0"/>
                <a:cs typeface="DejaVu Sans" charset="0"/>
              </a:rPr>
              <a:t>Throughput normalized to locks only</a:t>
            </a:r>
          </a:p>
        </p:txBody>
      </p:sp>
      <p:sp>
        <p:nvSpPr>
          <p:cNvPr id="29702" name="Oval 6"/>
          <p:cNvSpPr>
            <a:spLocks noChangeArrowheads="1"/>
          </p:cNvSpPr>
          <p:nvPr/>
        </p:nvSpPr>
        <p:spPr bwMode="auto">
          <a:xfrm>
            <a:off x="5872163" y="5437188"/>
            <a:ext cx="685800" cy="457200"/>
          </a:xfrm>
          <a:prstGeom prst="ellipse">
            <a:avLst/>
          </a:prstGeom>
          <a:noFill/>
          <a:ln w="3672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755F5009-A655-4B82-99AB-32944D3CA94C}" type="slidenum">
              <a:rPr lang="en-CA"/>
              <a:pPr/>
              <a:t>27</a:t>
            </a:fld>
            <a:endParaRPr lang="en-CA"/>
          </a:p>
        </p:txBody>
      </p:sp>
      <p:sp>
        <p:nvSpPr>
          <p:cNvPr id="307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588" y="30163"/>
            <a:ext cx="9142412" cy="884237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/>
              <a:t>Experimental Execution Models</a:t>
            </a:r>
          </a:p>
        </p:txBody>
      </p:sp>
      <p:grpSp>
        <p:nvGrpSpPr>
          <p:cNvPr id="30722" name="Group 2"/>
          <p:cNvGrpSpPr>
            <a:grpSpLocks/>
          </p:cNvGrpSpPr>
          <p:nvPr/>
        </p:nvGrpSpPr>
        <p:grpSpPr bwMode="auto">
          <a:xfrm>
            <a:off x="293688" y="2028825"/>
            <a:ext cx="1689100" cy="2200275"/>
            <a:chOff x="185" y="1278"/>
            <a:chExt cx="1064" cy="1386"/>
          </a:xfrm>
        </p:grpSpPr>
        <p:sp>
          <p:nvSpPr>
            <p:cNvPr id="30723" name="Freeform 3"/>
            <p:cNvSpPr>
              <a:spLocks noChangeArrowheads="1"/>
            </p:cNvSpPr>
            <p:nvPr/>
          </p:nvSpPr>
          <p:spPr bwMode="auto">
            <a:xfrm>
              <a:off x="442" y="1278"/>
              <a:ext cx="243" cy="1387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52" y="336"/>
                </a:cxn>
                <a:cxn ang="0">
                  <a:pos x="8" y="576"/>
                </a:cxn>
                <a:cxn ang="0">
                  <a:pos x="104" y="912"/>
                </a:cxn>
              </a:cxnLst>
              <a:rect l="0" t="0" r="r" b="b"/>
              <a:pathLst>
                <a:path w="160" h="912">
                  <a:moveTo>
                    <a:pt x="56" y="0"/>
                  </a:moveTo>
                  <a:cubicBezTo>
                    <a:pt x="108" y="120"/>
                    <a:pt x="160" y="240"/>
                    <a:pt x="152" y="336"/>
                  </a:cubicBezTo>
                  <a:cubicBezTo>
                    <a:pt x="144" y="432"/>
                    <a:pt x="16" y="480"/>
                    <a:pt x="8" y="576"/>
                  </a:cubicBezTo>
                  <a:cubicBezTo>
                    <a:pt x="0" y="672"/>
                    <a:pt x="88" y="856"/>
                    <a:pt x="104" y="912"/>
                  </a:cubicBezTo>
                </a:path>
              </a:pathLst>
            </a:custGeom>
            <a:noFill/>
            <a:ln w="38160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24" name="Freeform 4"/>
            <p:cNvSpPr>
              <a:spLocks noChangeArrowheads="1"/>
            </p:cNvSpPr>
            <p:nvPr/>
          </p:nvSpPr>
          <p:spPr bwMode="auto">
            <a:xfrm>
              <a:off x="731" y="1278"/>
              <a:ext cx="243" cy="1387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52" y="336"/>
                </a:cxn>
                <a:cxn ang="0">
                  <a:pos x="8" y="576"/>
                </a:cxn>
                <a:cxn ang="0">
                  <a:pos x="104" y="912"/>
                </a:cxn>
              </a:cxnLst>
              <a:rect l="0" t="0" r="r" b="b"/>
              <a:pathLst>
                <a:path w="160" h="912">
                  <a:moveTo>
                    <a:pt x="56" y="0"/>
                  </a:moveTo>
                  <a:cubicBezTo>
                    <a:pt x="108" y="120"/>
                    <a:pt x="160" y="240"/>
                    <a:pt x="152" y="336"/>
                  </a:cubicBezTo>
                  <a:cubicBezTo>
                    <a:pt x="144" y="432"/>
                    <a:pt x="16" y="480"/>
                    <a:pt x="8" y="576"/>
                  </a:cubicBezTo>
                  <a:cubicBezTo>
                    <a:pt x="0" y="672"/>
                    <a:pt x="88" y="856"/>
                    <a:pt x="104" y="912"/>
                  </a:cubicBezTo>
                </a:path>
              </a:pathLst>
            </a:custGeom>
            <a:noFill/>
            <a:ln w="38160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25" name="Freeform 5"/>
            <p:cNvSpPr>
              <a:spLocks noChangeArrowheads="1"/>
            </p:cNvSpPr>
            <p:nvPr/>
          </p:nvSpPr>
          <p:spPr bwMode="auto">
            <a:xfrm>
              <a:off x="1008" y="1278"/>
              <a:ext cx="243" cy="1387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52" y="336"/>
                </a:cxn>
                <a:cxn ang="0">
                  <a:pos x="8" y="576"/>
                </a:cxn>
                <a:cxn ang="0">
                  <a:pos x="104" y="912"/>
                </a:cxn>
              </a:cxnLst>
              <a:rect l="0" t="0" r="r" b="b"/>
              <a:pathLst>
                <a:path w="160" h="912">
                  <a:moveTo>
                    <a:pt x="56" y="0"/>
                  </a:moveTo>
                  <a:cubicBezTo>
                    <a:pt x="108" y="120"/>
                    <a:pt x="160" y="240"/>
                    <a:pt x="152" y="336"/>
                  </a:cubicBezTo>
                  <a:cubicBezTo>
                    <a:pt x="144" y="432"/>
                    <a:pt x="16" y="480"/>
                    <a:pt x="8" y="576"/>
                  </a:cubicBezTo>
                  <a:cubicBezTo>
                    <a:pt x="0" y="672"/>
                    <a:pt x="88" y="856"/>
                    <a:pt x="104" y="912"/>
                  </a:cubicBezTo>
                </a:path>
              </a:pathLst>
            </a:custGeom>
            <a:noFill/>
            <a:ln w="38160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26" name="Freeform 6"/>
            <p:cNvSpPr>
              <a:spLocks noChangeArrowheads="1"/>
            </p:cNvSpPr>
            <p:nvPr/>
          </p:nvSpPr>
          <p:spPr bwMode="auto">
            <a:xfrm>
              <a:off x="185" y="1278"/>
              <a:ext cx="243" cy="1387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52" y="336"/>
                </a:cxn>
                <a:cxn ang="0">
                  <a:pos x="8" y="576"/>
                </a:cxn>
                <a:cxn ang="0">
                  <a:pos x="104" y="912"/>
                </a:cxn>
              </a:cxnLst>
              <a:rect l="0" t="0" r="r" b="b"/>
              <a:pathLst>
                <a:path w="160" h="912">
                  <a:moveTo>
                    <a:pt x="56" y="0"/>
                  </a:moveTo>
                  <a:cubicBezTo>
                    <a:pt x="108" y="120"/>
                    <a:pt x="160" y="240"/>
                    <a:pt x="152" y="336"/>
                  </a:cubicBezTo>
                  <a:cubicBezTo>
                    <a:pt x="144" y="432"/>
                    <a:pt x="16" y="480"/>
                    <a:pt x="8" y="576"/>
                  </a:cubicBezTo>
                  <a:cubicBezTo>
                    <a:pt x="0" y="672"/>
                    <a:pt x="88" y="856"/>
                    <a:pt x="104" y="912"/>
                  </a:cubicBezTo>
                </a:path>
              </a:pathLst>
            </a:custGeom>
            <a:noFill/>
            <a:ln w="38160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727" name="Line 7"/>
          <p:cNvSpPr>
            <a:spLocks noChangeShapeType="1"/>
          </p:cNvSpPr>
          <p:nvPr/>
        </p:nvSpPr>
        <p:spPr bwMode="auto">
          <a:xfrm>
            <a:off x="211138" y="1954213"/>
            <a:ext cx="1857375" cy="1587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28" name="AutoShape 8"/>
          <p:cNvSpPr>
            <a:spLocks noChangeArrowheads="1"/>
          </p:cNvSpPr>
          <p:nvPr/>
        </p:nvSpPr>
        <p:spPr bwMode="auto">
          <a:xfrm>
            <a:off x="830263" y="1106488"/>
            <a:ext cx="619125" cy="825500"/>
          </a:xfrm>
          <a:prstGeom prst="downArrow">
            <a:avLst>
              <a:gd name="adj1" fmla="val 50000"/>
              <a:gd name="adj2" fmla="val 33333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>
            <a:off x="211138" y="4295775"/>
            <a:ext cx="1857375" cy="1588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30" name="AutoShape 10"/>
          <p:cNvSpPr>
            <a:spLocks noChangeArrowheads="1"/>
          </p:cNvSpPr>
          <p:nvPr/>
        </p:nvSpPr>
        <p:spPr bwMode="auto">
          <a:xfrm>
            <a:off x="830263" y="4359275"/>
            <a:ext cx="619125" cy="825500"/>
          </a:xfrm>
          <a:prstGeom prst="downArrow">
            <a:avLst>
              <a:gd name="adj1" fmla="val 50000"/>
              <a:gd name="adj2" fmla="val 33333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731" name="Group 11"/>
          <p:cNvGrpSpPr>
            <a:grpSpLocks/>
          </p:cNvGrpSpPr>
          <p:nvPr/>
        </p:nvGrpSpPr>
        <p:grpSpPr bwMode="auto">
          <a:xfrm>
            <a:off x="522288" y="2028825"/>
            <a:ext cx="1689100" cy="2200275"/>
            <a:chOff x="329" y="1278"/>
            <a:chExt cx="1064" cy="1386"/>
          </a:xfrm>
        </p:grpSpPr>
        <p:sp>
          <p:nvSpPr>
            <p:cNvPr id="30732" name="Freeform 12"/>
            <p:cNvSpPr>
              <a:spLocks noChangeArrowheads="1"/>
            </p:cNvSpPr>
            <p:nvPr/>
          </p:nvSpPr>
          <p:spPr bwMode="auto">
            <a:xfrm>
              <a:off x="586" y="1278"/>
              <a:ext cx="243" cy="1387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52" y="336"/>
                </a:cxn>
                <a:cxn ang="0">
                  <a:pos x="8" y="576"/>
                </a:cxn>
                <a:cxn ang="0">
                  <a:pos x="104" y="912"/>
                </a:cxn>
              </a:cxnLst>
              <a:rect l="0" t="0" r="r" b="b"/>
              <a:pathLst>
                <a:path w="160" h="912">
                  <a:moveTo>
                    <a:pt x="56" y="0"/>
                  </a:moveTo>
                  <a:cubicBezTo>
                    <a:pt x="108" y="120"/>
                    <a:pt x="160" y="240"/>
                    <a:pt x="152" y="336"/>
                  </a:cubicBezTo>
                  <a:cubicBezTo>
                    <a:pt x="144" y="432"/>
                    <a:pt x="16" y="480"/>
                    <a:pt x="8" y="576"/>
                  </a:cubicBezTo>
                  <a:cubicBezTo>
                    <a:pt x="0" y="672"/>
                    <a:pt x="88" y="856"/>
                    <a:pt x="104" y="912"/>
                  </a:cubicBezTo>
                </a:path>
              </a:pathLst>
            </a:custGeom>
            <a:noFill/>
            <a:ln w="38160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3" name="Freeform 13"/>
            <p:cNvSpPr>
              <a:spLocks noChangeArrowheads="1"/>
            </p:cNvSpPr>
            <p:nvPr/>
          </p:nvSpPr>
          <p:spPr bwMode="auto">
            <a:xfrm>
              <a:off x="874" y="1278"/>
              <a:ext cx="243" cy="1387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52" y="336"/>
                </a:cxn>
                <a:cxn ang="0">
                  <a:pos x="8" y="576"/>
                </a:cxn>
                <a:cxn ang="0">
                  <a:pos x="104" y="912"/>
                </a:cxn>
              </a:cxnLst>
              <a:rect l="0" t="0" r="r" b="b"/>
              <a:pathLst>
                <a:path w="160" h="912">
                  <a:moveTo>
                    <a:pt x="56" y="0"/>
                  </a:moveTo>
                  <a:cubicBezTo>
                    <a:pt x="108" y="120"/>
                    <a:pt x="160" y="240"/>
                    <a:pt x="152" y="336"/>
                  </a:cubicBezTo>
                  <a:cubicBezTo>
                    <a:pt x="144" y="432"/>
                    <a:pt x="16" y="480"/>
                    <a:pt x="8" y="576"/>
                  </a:cubicBezTo>
                  <a:cubicBezTo>
                    <a:pt x="0" y="672"/>
                    <a:pt x="88" y="856"/>
                    <a:pt x="104" y="912"/>
                  </a:cubicBezTo>
                </a:path>
              </a:pathLst>
            </a:custGeom>
            <a:noFill/>
            <a:ln w="38160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4" name="Freeform 14"/>
            <p:cNvSpPr>
              <a:spLocks noChangeArrowheads="1"/>
            </p:cNvSpPr>
            <p:nvPr/>
          </p:nvSpPr>
          <p:spPr bwMode="auto">
            <a:xfrm>
              <a:off x="1152" y="1278"/>
              <a:ext cx="243" cy="1387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52" y="336"/>
                </a:cxn>
                <a:cxn ang="0">
                  <a:pos x="8" y="576"/>
                </a:cxn>
                <a:cxn ang="0">
                  <a:pos x="104" y="912"/>
                </a:cxn>
              </a:cxnLst>
              <a:rect l="0" t="0" r="r" b="b"/>
              <a:pathLst>
                <a:path w="160" h="912">
                  <a:moveTo>
                    <a:pt x="56" y="0"/>
                  </a:moveTo>
                  <a:cubicBezTo>
                    <a:pt x="108" y="120"/>
                    <a:pt x="160" y="240"/>
                    <a:pt x="152" y="336"/>
                  </a:cubicBezTo>
                  <a:cubicBezTo>
                    <a:pt x="144" y="432"/>
                    <a:pt x="16" y="480"/>
                    <a:pt x="8" y="576"/>
                  </a:cubicBezTo>
                  <a:cubicBezTo>
                    <a:pt x="0" y="672"/>
                    <a:pt x="88" y="856"/>
                    <a:pt x="104" y="912"/>
                  </a:cubicBezTo>
                </a:path>
              </a:pathLst>
            </a:custGeom>
            <a:noFill/>
            <a:ln w="38160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5" name="Freeform 15"/>
            <p:cNvSpPr>
              <a:spLocks noChangeArrowheads="1"/>
            </p:cNvSpPr>
            <p:nvPr/>
          </p:nvSpPr>
          <p:spPr bwMode="auto">
            <a:xfrm>
              <a:off x="329" y="1278"/>
              <a:ext cx="243" cy="1387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52" y="336"/>
                </a:cxn>
                <a:cxn ang="0">
                  <a:pos x="8" y="576"/>
                </a:cxn>
                <a:cxn ang="0">
                  <a:pos x="104" y="912"/>
                </a:cxn>
              </a:cxnLst>
              <a:rect l="0" t="0" r="r" b="b"/>
              <a:pathLst>
                <a:path w="160" h="912">
                  <a:moveTo>
                    <a:pt x="56" y="0"/>
                  </a:moveTo>
                  <a:cubicBezTo>
                    <a:pt x="108" y="120"/>
                    <a:pt x="160" y="240"/>
                    <a:pt x="152" y="336"/>
                  </a:cubicBezTo>
                  <a:cubicBezTo>
                    <a:pt x="144" y="432"/>
                    <a:pt x="16" y="480"/>
                    <a:pt x="8" y="576"/>
                  </a:cubicBezTo>
                  <a:cubicBezTo>
                    <a:pt x="0" y="672"/>
                    <a:pt x="88" y="856"/>
                    <a:pt x="104" y="912"/>
                  </a:cubicBezTo>
                </a:path>
              </a:pathLst>
            </a:custGeom>
            <a:noFill/>
            <a:ln w="38160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736" name="Text Box 16"/>
          <p:cNvSpPr txBox="1">
            <a:spLocks noChangeArrowheads="1"/>
          </p:cNvSpPr>
          <p:nvPr/>
        </p:nvSpPr>
        <p:spPr bwMode="auto">
          <a:xfrm>
            <a:off x="87313" y="5705475"/>
            <a:ext cx="2481262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>
                <a:solidFill>
                  <a:srgbClr val="000000"/>
                </a:solidFill>
                <a:ea typeface="DejaVu Sans" charset="0"/>
                <a:cs typeface="DejaVu Sans" charset="0"/>
              </a:rPr>
              <a:t>Traditional Locks</a:t>
            </a:r>
          </a:p>
        </p:txBody>
      </p:sp>
      <p:sp>
        <p:nvSpPr>
          <p:cNvPr id="30737" name="Text Box 17"/>
          <p:cNvSpPr txBox="1">
            <a:spLocks noChangeArrowheads="1"/>
          </p:cNvSpPr>
          <p:nvPr/>
        </p:nvSpPr>
        <p:spPr bwMode="auto">
          <a:xfrm>
            <a:off x="-7938" y="1182688"/>
            <a:ext cx="1087438" cy="700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>
                <a:solidFill>
                  <a:srgbClr val="000000"/>
                </a:solidFill>
                <a:ea typeface="DejaVu Sans" charset="0"/>
                <a:cs typeface="DejaVu Sans" charset="0"/>
              </a:rPr>
              <a:t>Packet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>
                <a:solidFill>
                  <a:srgbClr val="000000"/>
                </a:solidFill>
                <a:ea typeface="DejaVu Sans" charset="0"/>
                <a:cs typeface="DejaVu Sans" charset="0"/>
              </a:rPr>
              <a:t>Input</a:t>
            </a:r>
          </a:p>
        </p:txBody>
      </p:sp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-73025" y="4435475"/>
            <a:ext cx="1087438" cy="700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>
                <a:solidFill>
                  <a:srgbClr val="000000"/>
                </a:solidFill>
                <a:ea typeface="DejaVu Sans" charset="0"/>
                <a:cs typeface="DejaVu Sans" charset="0"/>
              </a:rPr>
              <a:t>Packet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>
                <a:solidFill>
                  <a:srgbClr val="000000"/>
                </a:solidFill>
                <a:ea typeface="DejaVu Sans" charset="0"/>
                <a:cs typeface="DejaVu Sans" charset="0"/>
              </a:rPr>
              <a:t>Output</a:t>
            </a:r>
          </a:p>
        </p:txBody>
      </p:sp>
      <p:pic>
        <p:nvPicPr>
          <p:cNvPr id="30739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825" y="2530475"/>
            <a:ext cx="666750" cy="86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740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530475"/>
            <a:ext cx="666750" cy="86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741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2188" y="2530475"/>
            <a:ext cx="666750" cy="86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pSp>
        <p:nvGrpSpPr>
          <p:cNvPr id="30742" name="Group 22"/>
          <p:cNvGrpSpPr>
            <a:grpSpLocks/>
          </p:cNvGrpSpPr>
          <p:nvPr/>
        </p:nvGrpSpPr>
        <p:grpSpPr bwMode="auto">
          <a:xfrm>
            <a:off x="2493963" y="1143000"/>
            <a:ext cx="2425700" cy="5389563"/>
            <a:chOff x="1571" y="720"/>
            <a:chExt cx="1528" cy="3395"/>
          </a:xfrm>
        </p:grpSpPr>
        <p:grpSp>
          <p:nvGrpSpPr>
            <p:cNvPr id="30743" name="Group 23"/>
            <p:cNvGrpSpPr>
              <a:grpSpLocks/>
            </p:cNvGrpSpPr>
            <p:nvPr/>
          </p:nvGrpSpPr>
          <p:grpSpPr bwMode="auto">
            <a:xfrm>
              <a:off x="1571" y="720"/>
              <a:ext cx="1439" cy="2557"/>
              <a:chOff x="1571" y="720"/>
              <a:chExt cx="1439" cy="2557"/>
            </a:xfrm>
          </p:grpSpPr>
          <p:sp>
            <p:nvSpPr>
              <p:cNvPr id="30744" name="Freeform 24"/>
              <p:cNvSpPr>
                <a:spLocks noChangeArrowheads="1"/>
              </p:cNvSpPr>
              <p:nvPr/>
            </p:nvSpPr>
            <p:spPr bwMode="auto">
              <a:xfrm>
                <a:off x="1829" y="1282"/>
                <a:ext cx="244" cy="1391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152" y="336"/>
                  </a:cxn>
                  <a:cxn ang="0">
                    <a:pos x="8" y="576"/>
                  </a:cxn>
                  <a:cxn ang="0">
                    <a:pos x="104" y="912"/>
                  </a:cxn>
                </a:cxnLst>
                <a:rect l="0" t="0" r="r" b="b"/>
                <a:pathLst>
                  <a:path w="160" h="912">
                    <a:moveTo>
                      <a:pt x="56" y="0"/>
                    </a:moveTo>
                    <a:cubicBezTo>
                      <a:pt x="108" y="120"/>
                      <a:pt x="160" y="240"/>
                      <a:pt x="152" y="336"/>
                    </a:cubicBezTo>
                    <a:cubicBezTo>
                      <a:pt x="144" y="432"/>
                      <a:pt x="16" y="480"/>
                      <a:pt x="8" y="576"/>
                    </a:cubicBezTo>
                    <a:cubicBezTo>
                      <a:pt x="0" y="672"/>
                      <a:pt x="88" y="856"/>
                      <a:pt x="104" y="912"/>
                    </a:cubicBezTo>
                  </a:path>
                </a:pathLst>
              </a:custGeom>
              <a:noFill/>
              <a:ln w="38160">
                <a:solidFill>
                  <a:srgbClr val="800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45" name="Freeform 25"/>
              <p:cNvSpPr>
                <a:spLocks noChangeArrowheads="1"/>
              </p:cNvSpPr>
              <p:nvPr/>
            </p:nvSpPr>
            <p:spPr bwMode="auto">
              <a:xfrm>
                <a:off x="2735" y="1282"/>
                <a:ext cx="244" cy="1391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152" y="336"/>
                  </a:cxn>
                  <a:cxn ang="0">
                    <a:pos x="8" y="576"/>
                  </a:cxn>
                  <a:cxn ang="0">
                    <a:pos x="104" y="912"/>
                  </a:cxn>
                </a:cxnLst>
                <a:rect l="0" t="0" r="r" b="b"/>
                <a:pathLst>
                  <a:path w="160" h="912">
                    <a:moveTo>
                      <a:pt x="56" y="0"/>
                    </a:moveTo>
                    <a:cubicBezTo>
                      <a:pt x="108" y="120"/>
                      <a:pt x="160" y="240"/>
                      <a:pt x="152" y="336"/>
                    </a:cubicBezTo>
                    <a:cubicBezTo>
                      <a:pt x="144" y="432"/>
                      <a:pt x="16" y="480"/>
                      <a:pt x="8" y="576"/>
                    </a:cubicBezTo>
                    <a:cubicBezTo>
                      <a:pt x="0" y="672"/>
                      <a:pt x="88" y="856"/>
                      <a:pt x="104" y="912"/>
                    </a:cubicBezTo>
                  </a:path>
                </a:pathLst>
              </a:custGeom>
              <a:noFill/>
              <a:ln w="38160">
                <a:solidFill>
                  <a:srgbClr val="800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46" name="Freeform 26"/>
              <p:cNvSpPr>
                <a:spLocks noChangeArrowheads="1"/>
              </p:cNvSpPr>
              <p:nvPr/>
            </p:nvSpPr>
            <p:spPr bwMode="auto">
              <a:xfrm>
                <a:off x="2458" y="1282"/>
                <a:ext cx="244" cy="1391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152" y="336"/>
                  </a:cxn>
                  <a:cxn ang="0">
                    <a:pos x="8" y="576"/>
                  </a:cxn>
                  <a:cxn ang="0">
                    <a:pos x="104" y="912"/>
                  </a:cxn>
                </a:cxnLst>
                <a:rect l="0" t="0" r="r" b="b"/>
                <a:pathLst>
                  <a:path w="160" h="912">
                    <a:moveTo>
                      <a:pt x="56" y="0"/>
                    </a:moveTo>
                    <a:cubicBezTo>
                      <a:pt x="108" y="120"/>
                      <a:pt x="160" y="240"/>
                      <a:pt x="152" y="336"/>
                    </a:cubicBezTo>
                    <a:cubicBezTo>
                      <a:pt x="144" y="432"/>
                      <a:pt x="16" y="480"/>
                      <a:pt x="8" y="576"/>
                    </a:cubicBezTo>
                    <a:cubicBezTo>
                      <a:pt x="0" y="672"/>
                      <a:pt x="88" y="856"/>
                      <a:pt x="104" y="912"/>
                    </a:cubicBezTo>
                  </a:path>
                </a:pathLst>
              </a:custGeom>
              <a:noFill/>
              <a:ln w="38160">
                <a:solidFill>
                  <a:srgbClr val="800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47" name="Freeform 27"/>
              <p:cNvSpPr>
                <a:spLocks noChangeArrowheads="1"/>
              </p:cNvSpPr>
              <p:nvPr/>
            </p:nvSpPr>
            <p:spPr bwMode="auto">
              <a:xfrm>
                <a:off x="1571" y="1282"/>
                <a:ext cx="244" cy="1391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152" y="336"/>
                  </a:cxn>
                  <a:cxn ang="0">
                    <a:pos x="8" y="576"/>
                  </a:cxn>
                  <a:cxn ang="0">
                    <a:pos x="104" y="912"/>
                  </a:cxn>
                </a:cxnLst>
                <a:rect l="0" t="0" r="r" b="b"/>
                <a:pathLst>
                  <a:path w="160" h="912">
                    <a:moveTo>
                      <a:pt x="56" y="0"/>
                    </a:moveTo>
                    <a:cubicBezTo>
                      <a:pt x="108" y="120"/>
                      <a:pt x="160" y="240"/>
                      <a:pt x="152" y="336"/>
                    </a:cubicBezTo>
                    <a:cubicBezTo>
                      <a:pt x="144" y="432"/>
                      <a:pt x="16" y="480"/>
                      <a:pt x="8" y="576"/>
                    </a:cubicBezTo>
                    <a:cubicBezTo>
                      <a:pt x="0" y="672"/>
                      <a:pt x="88" y="856"/>
                      <a:pt x="104" y="912"/>
                    </a:cubicBezTo>
                  </a:path>
                </a:pathLst>
              </a:custGeom>
              <a:noFill/>
              <a:ln w="38160">
                <a:solidFill>
                  <a:srgbClr val="800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48" name="Line 28"/>
              <p:cNvSpPr>
                <a:spLocks noChangeShapeType="1"/>
              </p:cNvSpPr>
              <p:nvPr/>
            </p:nvSpPr>
            <p:spPr bwMode="auto">
              <a:xfrm>
                <a:off x="1580" y="2715"/>
                <a:ext cx="629" cy="1"/>
              </a:xfrm>
              <a:prstGeom prst="line">
                <a:avLst/>
              </a:prstGeom>
              <a:noFill/>
              <a:ln w="3672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49" name="AutoShape 29"/>
              <p:cNvSpPr>
                <a:spLocks noChangeArrowheads="1"/>
              </p:cNvSpPr>
              <p:nvPr/>
            </p:nvSpPr>
            <p:spPr bwMode="auto">
              <a:xfrm>
                <a:off x="2115" y="2755"/>
                <a:ext cx="392" cy="522"/>
              </a:xfrm>
              <a:prstGeom prst="downArrow">
                <a:avLst>
                  <a:gd name="adj1" fmla="val 50000"/>
                  <a:gd name="adj2" fmla="val 33291"/>
                </a:avLst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0" name="Freeform 30"/>
              <p:cNvSpPr>
                <a:spLocks noChangeArrowheads="1"/>
              </p:cNvSpPr>
              <p:nvPr/>
            </p:nvSpPr>
            <p:spPr bwMode="auto">
              <a:xfrm>
                <a:off x="1973" y="1282"/>
                <a:ext cx="244" cy="1391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152" y="336"/>
                  </a:cxn>
                  <a:cxn ang="0">
                    <a:pos x="8" y="576"/>
                  </a:cxn>
                  <a:cxn ang="0">
                    <a:pos x="104" y="912"/>
                  </a:cxn>
                </a:cxnLst>
                <a:rect l="0" t="0" r="r" b="b"/>
                <a:pathLst>
                  <a:path w="160" h="912">
                    <a:moveTo>
                      <a:pt x="56" y="0"/>
                    </a:moveTo>
                    <a:cubicBezTo>
                      <a:pt x="108" y="120"/>
                      <a:pt x="160" y="240"/>
                      <a:pt x="152" y="336"/>
                    </a:cubicBezTo>
                    <a:cubicBezTo>
                      <a:pt x="144" y="432"/>
                      <a:pt x="16" y="480"/>
                      <a:pt x="8" y="576"/>
                    </a:cubicBezTo>
                    <a:cubicBezTo>
                      <a:pt x="0" y="672"/>
                      <a:pt x="88" y="856"/>
                      <a:pt x="104" y="912"/>
                    </a:cubicBezTo>
                  </a:path>
                </a:pathLst>
              </a:custGeom>
              <a:noFill/>
              <a:ln w="38160">
                <a:solidFill>
                  <a:srgbClr val="800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1" name="Freeform 31"/>
              <p:cNvSpPr>
                <a:spLocks noChangeArrowheads="1"/>
              </p:cNvSpPr>
              <p:nvPr/>
            </p:nvSpPr>
            <p:spPr bwMode="auto">
              <a:xfrm>
                <a:off x="2324" y="1282"/>
                <a:ext cx="244" cy="1391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152" y="336"/>
                  </a:cxn>
                  <a:cxn ang="0">
                    <a:pos x="8" y="576"/>
                  </a:cxn>
                  <a:cxn ang="0">
                    <a:pos x="104" y="912"/>
                  </a:cxn>
                </a:cxnLst>
                <a:rect l="0" t="0" r="r" b="b"/>
                <a:pathLst>
                  <a:path w="160" h="912">
                    <a:moveTo>
                      <a:pt x="56" y="0"/>
                    </a:moveTo>
                    <a:cubicBezTo>
                      <a:pt x="108" y="120"/>
                      <a:pt x="160" y="240"/>
                      <a:pt x="152" y="336"/>
                    </a:cubicBezTo>
                    <a:cubicBezTo>
                      <a:pt x="144" y="432"/>
                      <a:pt x="16" y="480"/>
                      <a:pt x="8" y="576"/>
                    </a:cubicBezTo>
                    <a:cubicBezTo>
                      <a:pt x="0" y="672"/>
                      <a:pt x="88" y="856"/>
                      <a:pt x="104" y="912"/>
                    </a:cubicBezTo>
                  </a:path>
                </a:pathLst>
              </a:custGeom>
              <a:noFill/>
              <a:ln w="38160">
                <a:solidFill>
                  <a:srgbClr val="800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2" name="Freeform 32"/>
              <p:cNvSpPr>
                <a:spLocks noChangeArrowheads="1"/>
              </p:cNvSpPr>
              <p:nvPr/>
            </p:nvSpPr>
            <p:spPr bwMode="auto">
              <a:xfrm>
                <a:off x="2602" y="1282"/>
                <a:ext cx="244" cy="1391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152" y="336"/>
                  </a:cxn>
                  <a:cxn ang="0">
                    <a:pos x="8" y="576"/>
                  </a:cxn>
                  <a:cxn ang="0">
                    <a:pos x="104" y="912"/>
                  </a:cxn>
                </a:cxnLst>
                <a:rect l="0" t="0" r="r" b="b"/>
                <a:pathLst>
                  <a:path w="160" h="912">
                    <a:moveTo>
                      <a:pt x="56" y="0"/>
                    </a:moveTo>
                    <a:cubicBezTo>
                      <a:pt x="108" y="120"/>
                      <a:pt x="160" y="240"/>
                      <a:pt x="152" y="336"/>
                    </a:cubicBezTo>
                    <a:cubicBezTo>
                      <a:pt x="144" y="432"/>
                      <a:pt x="16" y="480"/>
                      <a:pt x="8" y="576"/>
                    </a:cubicBezTo>
                    <a:cubicBezTo>
                      <a:pt x="0" y="672"/>
                      <a:pt x="88" y="856"/>
                      <a:pt x="104" y="912"/>
                    </a:cubicBezTo>
                  </a:path>
                </a:pathLst>
              </a:custGeom>
              <a:noFill/>
              <a:ln w="38160">
                <a:solidFill>
                  <a:srgbClr val="800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3" name="Freeform 33"/>
              <p:cNvSpPr>
                <a:spLocks noChangeArrowheads="1"/>
              </p:cNvSpPr>
              <p:nvPr/>
            </p:nvSpPr>
            <p:spPr bwMode="auto">
              <a:xfrm>
                <a:off x="1715" y="1282"/>
                <a:ext cx="244" cy="1391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152" y="336"/>
                  </a:cxn>
                  <a:cxn ang="0">
                    <a:pos x="8" y="576"/>
                  </a:cxn>
                  <a:cxn ang="0">
                    <a:pos x="104" y="912"/>
                  </a:cxn>
                </a:cxnLst>
                <a:rect l="0" t="0" r="r" b="b"/>
                <a:pathLst>
                  <a:path w="160" h="912">
                    <a:moveTo>
                      <a:pt x="56" y="0"/>
                    </a:moveTo>
                    <a:cubicBezTo>
                      <a:pt x="108" y="120"/>
                      <a:pt x="160" y="240"/>
                      <a:pt x="152" y="336"/>
                    </a:cubicBezTo>
                    <a:cubicBezTo>
                      <a:pt x="144" y="432"/>
                      <a:pt x="16" y="480"/>
                      <a:pt x="8" y="576"/>
                    </a:cubicBezTo>
                    <a:cubicBezTo>
                      <a:pt x="0" y="672"/>
                      <a:pt x="88" y="856"/>
                      <a:pt x="104" y="912"/>
                    </a:cubicBezTo>
                  </a:path>
                </a:pathLst>
              </a:custGeom>
              <a:noFill/>
              <a:ln w="38160">
                <a:solidFill>
                  <a:srgbClr val="800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4" name="Freeform 34"/>
              <p:cNvSpPr>
                <a:spLocks noChangeArrowheads="1"/>
              </p:cNvSpPr>
              <p:nvPr/>
            </p:nvSpPr>
            <p:spPr bwMode="auto">
              <a:xfrm rot="10800000">
                <a:off x="1988" y="722"/>
                <a:ext cx="584" cy="455"/>
              </a:xfrm>
              <a:custGeom>
                <a:avLst/>
                <a:gdLst/>
                <a:ahLst/>
                <a:cxnLst>
                  <a:cxn ang="0">
                    <a:pos x="439" y="12"/>
                  </a:cxn>
                  <a:cxn ang="0">
                    <a:pos x="535" y="102"/>
                  </a:cxn>
                  <a:cxn ang="0">
                    <a:pos x="391" y="246"/>
                  </a:cxn>
                  <a:cxn ang="0">
                    <a:pos x="252" y="108"/>
                  </a:cxn>
                  <a:cxn ang="0">
                    <a:pos x="349" y="12"/>
                  </a:cxn>
                  <a:cxn ang="0">
                    <a:pos x="0" y="0"/>
                  </a:cxn>
                  <a:cxn ang="0">
                    <a:pos x="12" y="348"/>
                  </a:cxn>
                  <a:cxn ang="0">
                    <a:pos x="108" y="258"/>
                  </a:cxn>
                  <a:cxn ang="0">
                    <a:pos x="282" y="433"/>
                  </a:cxn>
                  <a:cxn ang="0">
                    <a:pos x="282" y="799"/>
                  </a:cxn>
                  <a:cxn ang="0">
                    <a:pos x="511" y="799"/>
                  </a:cxn>
                  <a:cxn ang="0">
                    <a:pos x="511" y="427"/>
                  </a:cxn>
                  <a:cxn ang="0">
                    <a:pos x="685" y="252"/>
                  </a:cxn>
                  <a:cxn ang="0">
                    <a:pos x="781" y="348"/>
                  </a:cxn>
                  <a:cxn ang="0">
                    <a:pos x="787" y="0"/>
                  </a:cxn>
                  <a:cxn ang="0">
                    <a:pos x="439" y="12"/>
                  </a:cxn>
                </a:cxnLst>
                <a:rect l="0" t="0" r="r" b="b"/>
                <a:pathLst>
                  <a:path w="787" h="799">
                    <a:moveTo>
                      <a:pt x="439" y="12"/>
                    </a:moveTo>
                    <a:lnTo>
                      <a:pt x="535" y="102"/>
                    </a:lnTo>
                    <a:lnTo>
                      <a:pt x="391" y="246"/>
                    </a:lnTo>
                    <a:lnTo>
                      <a:pt x="252" y="108"/>
                    </a:lnTo>
                    <a:lnTo>
                      <a:pt x="349" y="12"/>
                    </a:lnTo>
                    <a:lnTo>
                      <a:pt x="0" y="0"/>
                    </a:lnTo>
                    <a:lnTo>
                      <a:pt x="12" y="348"/>
                    </a:lnTo>
                    <a:lnTo>
                      <a:pt x="108" y="258"/>
                    </a:lnTo>
                    <a:lnTo>
                      <a:pt x="282" y="433"/>
                    </a:lnTo>
                    <a:lnTo>
                      <a:pt x="282" y="799"/>
                    </a:lnTo>
                    <a:lnTo>
                      <a:pt x="511" y="799"/>
                    </a:lnTo>
                    <a:lnTo>
                      <a:pt x="511" y="427"/>
                    </a:lnTo>
                    <a:lnTo>
                      <a:pt x="685" y="252"/>
                    </a:lnTo>
                    <a:lnTo>
                      <a:pt x="781" y="348"/>
                    </a:lnTo>
                    <a:lnTo>
                      <a:pt x="787" y="0"/>
                    </a:lnTo>
                    <a:lnTo>
                      <a:pt x="439" y="12"/>
                    </a:lnTo>
                    <a:close/>
                  </a:path>
                </a:pathLst>
              </a:cu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5" name="Line 35"/>
              <p:cNvSpPr>
                <a:spLocks noChangeShapeType="1"/>
              </p:cNvSpPr>
              <p:nvPr/>
            </p:nvSpPr>
            <p:spPr bwMode="auto">
              <a:xfrm>
                <a:off x="2382" y="2715"/>
                <a:ext cx="629" cy="1"/>
              </a:xfrm>
              <a:prstGeom prst="line">
                <a:avLst/>
              </a:prstGeom>
              <a:noFill/>
              <a:ln w="3672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56" name="Line 36"/>
              <p:cNvSpPr>
                <a:spLocks noChangeShapeType="1"/>
              </p:cNvSpPr>
              <p:nvPr/>
            </p:nvSpPr>
            <p:spPr bwMode="auto">
              <a:xfrm>
                <a:off x="1580" y="1235"/>
                <a:ext cx="629" cy="1"/>
              </a:xfrm>
              <a:prstGeom prst="line">
                <a:avLst/>
              </a:prstGeom>
              <a:noFill/>
              <a:ln w="3672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57" name="Line 37"/>
              <p:cNvSpPr>
                <a:spLocks noChangeShapeType="1"/>
              </p:cNvSpPr>
              <p:nvPr/>
            </p:nvSpPr>
            <p:spPr bwMode="auto">
              <a:xfrm>
                <a:off x="2382" y="1235"/>
                <a:ext cx="629" cy="1"/>
              </a:xfrm>
              <a:prstGeom prst="line">
                <a:avLst/>
              </a:prstGeom>
              <a:noFill/>
              <a:ln w="3672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0758" name="Picture 38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580" y="1599"/>
                <a:ext cx="422" cy="54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  <p:pic>
            <p:nvPicPr>
              <p:cNvPr id="30759" name="Picture 39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806" y="1599"/>
                <a:ext cx="422" cy="54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  <p:pic>
            <p:nvPicPr>
              <p:cNvPr id="30760" name="Picture 4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341" y="1599"/>
                <a:ext cx="422" cy="54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  <p:pic>
            <p:nvPicPr>
              <p:cNvPr id="30761" name="Picture 4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567" y="1599"/>
                <a:ext cx="422" cy="54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</p:grpSp>
        <p:sp>
          <p:nvSpPr>
            <p:cNvPr id="30762" name="Text Box 42"/>
            <p:cNvSpPr txBox="1">
              <a:spLocks noChangeArrowheads="1"/>
            </p:cNvSpPr>
            <p:nvPr/>
          </p:nvSpPr>
          <p:spPr bwMode="auto">
            <a:xfrm>
              <a:off x="1687" y="3359"/>
              <a:ext cx="1413" cy="75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algn="ct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240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Per-CPU software flow </a:t>
              </a:r>
            </a:p>
            <a:p>
              <a:pPr algn="ct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240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scheduling</a:t>
              </a:r>
            </a:p>
          </p:txBody>
        </p:sp>
      </p:grpSp>
      <p:grpSp>
        <p:nvGrpSpPr>
          <p:cNvPr id="30763" name="Group 43"/>
          <p:cNvGrpSpPr>
            <a:grpSpLocks/>
          </p:cNvGrpSpPr>
          <p:nvPr/>
        </p:nvGrpSpPr>
        <p:grpSpPr bwMode="auto">
          <a:xfrm>
            <a:off x="5086350" y="1106488"/>
            <a:ext cx="2246313" cy="5426075"/>
            <a:chOff x="3204" y="697"/>
            <a:chExt cx="1415" cy="3418"/>
          </a:xfrm>
        </p:grpSpPr>
        <p:sp>
          <p:nvSpPr>
            <p:cNvPr id="30764" name="Text Box 44"/>
            <p:cNvSpPr txBox="1">
              <a:spLocks noChangeArrowheads="1"/>
            </p:cNvSpPr>
            <p:nvPr/>
          </p:nvSpPr>
          <p:spPr bwMode="auto">
            <a:xfrm>
              <a:off x="3207" y="3359"/>
              <a:ext cx="1413" cy="75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algn="ct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240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Per-Thread software flow </a:t>
              </a:r>
            </a:p>
            <a:p>
              <a:pPr algn="ct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240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scheduling</a:t>
              </a:r>
            </a:p>
          </p:txBody>
        </p:sp>
        <p:grpSp>
          <p:nvGrpSpPr>
            <p:cNvPr id="30765" name="Group 45"/>
            <p:cNvGrpSpPr>
              <a:grpSpLocks/>
            </p:cNvGrpSpPr>
            <p:nvPr/>
          </p:nvGrpSpPr>
          <p:grpSpPr bwMode="auto">
            <a:xfrm>
              <a:off x="3204" y="697"/>
              <a:ext cx="1191" cy="2557"/>
              <a:chOff x="3204" y="697"/>
              <a:chExt cx="1191" cy="2557"/>
            </a:xfrm>
          </p:grpSpPr>
          <p:sp>
            <p:nvSpPr>
              <p:cNvPr id="30766" name="Freeform 46"/>
              <p:cNvSpPr>
                <a:spLocks noChangeArrowheads="1"/>
              </p:cNvSpPr>
              <p:nvPr/>
            </p:nvSpPr>
            <p:spPr bwMode="auto">
              <a:xfrm>
                <a:off x="3460" y="1275"/>
                <a:ext cx="242" cy="1381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152" y="336"/>
                  </a:cxn>
                  <a:cxn ang="0">
                    <a:pos x="8" y="576"/>
                  </a:cxn>
                  <a:cxn ang="0">
                    <a:pos x="104" y="912"/>
                  </a:cxn>
                </a:cxnLst>
                <a:rect l="0" t="0" r="r" b="b"/>
                <a:pathLst>
                  <a:path w="160" h="912">
                    <a:moveTo>
                      <a:pt x="56" y="0"/>
                    </a:moveTo>
                    <a:cubicBezTo>
                      <a:pt x="108" y="120"/>
                      <a:pt x="160" y="240"/>
                      <a:pt x="152" y="336"/>
                    </a:cubicBezTo>
                    <a:cubicBezTo>
                      <a:pt x="144" y="432"/>
                      <a:pt x="16" y="480"/>
                      <a:pt x="8" y="576"/>
                    </a:cubicBezTo>
                    <a:cubicBezTo>
                      <a:pt x="0" y="672"/>
                      <a:pt x="88" y="856"/>
                      <a:pt x="104" y="912"/>
                    </a:cubicBezTo>
                  </a:path>
                </a:pathLst>
              </a:custGeom>
              <a:noFill/>
              <a:ln w="38160">
                <a:solidFill>
                  <a:srgbClr val="800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67" name="Freeform 47"/>
              <p:cNvSpPr>
                <a:spLocks noChangeArrowheads="1"/>
              </p:cNvSpPr>
              <p:nvPr/>
            </p:nvSpPr>
            <p:spPr bwMode="auto">
              <a:xfrm>
                <a:off x="4154" y="1275"/>
                <a:ext cx="242" cy="1381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152" y="336"/>
                  </a:cxn>
                  <a:cxn ang="0">
                    <a:pos x="8" y="576"/>
                  </a:cxn>
                  <a:cxn ang="0">
                    <a:pos x="104" y="912"/>
                  </a:cxn>
                </a:cxnLst>
                <a:rect l="0" t="0" r="r" b="b"/>
                <a:pathLst>
                  <a:path w="160" h="912">
                    <a:moveTo>
                      <a:pt x="56" y="0"/>
                    </a:moveTo>
                    <a:cubicBezTo>
                      <a:pt x="108" y="120"/>
                      <a:pt x="160" y="240"/>
                      <a:pt x="152" y="336"/>
                    </a:cubicBezTo>
                    <a:cubicBezTo>
                      <a:pt x="144" y="432"/>
                      <a:pt x="16" y="480"/>
                      <a:pt x="8" y="576"/>
                    </a:cubicBezTo>
                    <a:cubicBezTo>
                      <a:pt x="0" y="672"/>
                      <a:pt x="88" y="856"/>
                      <a:pt x="104" y="912"/>
                    </a:cubicBezTo>
                  </a:path>
                </a:pathLst>
              </a:custGeom>
              <a:noFill/>
              <a:ln w="38160">
                <a:solidFill>
                  <a:srgbClr val="800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68" name="Freeform 48"/>
              <p:cNvSpPr>
                <a:spLocks noChangeArrowheads="1"/>
              </p:cNvSpPr>
              <p:nvPr/>
            </p:nvSpPr>
            <p:spPr bwMode="auto">
              <a:xfrm>
                <a:off x="3880" y="1275"/>
                <a:ext cx="242" cy="1381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152" y="336"/>
                  </a:cxn>
                  <a:cxn ang="0">
                    <a:pos x="8" y="576"/>
                  </a:cxn>
                  <a:cxn ang="0">
                    <a:pos x="104" y="912"/>
                  </a:cxn>
                </a:cxnLst>
                <a:rect l="0" t="0" r="r" b="b"/>
                <a:pathLst>
                  <a:path w="160" h="912">
                    <a:moveTo>
                      <a:pt x="56" y="0"/>
                    </a:moveTo>
                    <a:cubicBezTo>
                      <a:pt x="108" y="120"/>
                      <a:pt x="160" y="240"/>
                      <a:pt x="152" y="336"/>
                    </a:cubicBezTo>
                    <a:cubicBezTo>
                      <a:pt x="144" y="432"/>
                      <a:pt x="16" y="480"/>
                      <a:pt x="8" y="576"/>
                    </a:cubicBezTo>
                    <a:cubicBezTo>
                      <a:pt x="0" y="672"/>
                      <a:pt x="88" y="856"/>
                      <a:pt x="104" y="912"/>
                    </a:cubicBezTo>
                  </a:path>
                </a:pathLst>
              </a:custGeom>
              <a:noFill/>
              <a:ln w="38160">
                <a:solidFill>
                  <a:srgbClr val="800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69" name="Freeform 49"/>
              <p:cNvSpPr>
                <a:spLocks noChangeArrowheads="1"/>
              </p:cNvSpPr>
              <p:nvPr/>
            </p:nvSpPr>
            <p:spPr bwMode="auto">
              <a:xfrm>
                <a:off x="3204" y="1275"/>
                <a:ext cx="242" cy="1381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152" y="336"/>
                  </a:cxn>
                  <a:cxn ang="0">
                    <a:pos x="8" y="576"/>
                  </a:cxn>
                  <a:cxn ang="0">
                    <a:pos x="104" y="912"/>
                  </a:cxn>
                </a:cxnLst>
                <a:rect l="0" t="0" r="r" b="b"/>
                <a:pathLst>
                  <a:path w="160" h="912">
                    <a:moveTo>
                      <a:pt x="56" y="0"/>
                    </a:moveTo>
                    <a:cubicBezTo>
                      <a:pt x="108" y="120"/>
                      <a:pt x="160" y="240"/>
                      <a:pt x="152" y="336"/>
                    </a:cubicBezTo>
                    <a:cubicBezTo>
                      <a:pt x="144" y="432"/>
                      <a:pt x="16" y="480"/>
                      <a:pt x="8" y="576"/>
                    </a:cubicBezTo>
                    <a:cubicBezTo>
                      <a:pt x="0" y="672"/>
                      <a:pt x="88" y="856"/>
                      <a:pt x="104" y="912"/>
                    </a:cubicBezTo>
                  </a:path>
                </a:pathLst>
              </a:custGeom>
              <a:noFill/>
              <a:ln w="38160">
                <a:solidFill>
                  <a:srgbClr val="800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70" name="AutoShape 50"/>
              <p:cNvSpPr>
                <a:spLocks noChangeArrowheads="1"/>
              </p:cNvSpPr>
              <p:nvPr/>
            </p:nvSpPr>
            <p:spPr bwMode="auto">
              <a:xfrm>
                <a:off x="3560" y="2737"/>
                <a:ext cx="388" cy="518"/>
              </a:xfrm>
              <a:prstGeom prst="downArrow">
                <a:avLst>
                  <a:gd name="adj1" fmla="val 50000"/>
                  <a:gd name="adj2" fmla="val 33376"/>
                </a:avLst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71" name="Freeform 51"/>
              <p:cNvSpPr>
                <a:spLocks noChangeArrowheads="1"/>
              </p:cNvSpPr>
              <p:nvPr/>
            </p:nvSpPr>
            <p:spPr bwMode="auto">
              <a:xfrm>
                <a:off x="3602" y="1276"/>
                <a:ext cx="242" cy="1380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152" y="336"/>
                  </a:cxn>
                  <a:cxn ang="0">
                    <a:pos x="8" y="576"/>
                  </a:cxn>
                  <a:cxn ang="0">
                    <a:pos x="104" y="912"/>
                  </a:cxn>
                </a:cxnLst>
                <a:rect l="0" t="0" r="r" b="b"/>
                <a:pathLst>
                  <a:path w="160" h="912">
                    <a:moveTo>
                      <a:pt x="56" y="0"/>
                    </a:moveTo>
                    <a:cubicBezTo>
                      <a:pt x="108" y="120"/>
                      <a:pt x="160" y="240"/>
                      <a:pt x="152" y="336"/>
                    </a:cubicBezTo>
                    <a:cubicBezTo>
                      <a:pt x="144" y="432"/>
                      <a:pt x="16" y="480"/>
                      <a:pt x="8" y="576"/>
                    </a:cubicBezTo>
                    <a:cubicBezTo>
                      <a:pt x="0" y="672"/>
                      <a:pt x="88" y="856"/>
                      <a:pt x="104" y="912"/>
                    </a:cubicBezTo>
                  </a:path>
                </a:pathLst>
              </a:custGeom>
              <a:noFill/>
              <a:ln w="38160">
                <a:solidFill>
                  <a:srgbClr val="800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72" name="Freeform 52"/>
              <p:cNvSpPr>
                <a:spLocks noChangeArrowheads="1"/>
              </p:cNvSpPr>
              <p:nvPr/>
            </p:nvSpPr>
            <p:spPr bwMode="auto">
              <a:xfrm>
                <a:off x="3747" y="1276"/>
                <a:ext cx="242" cy="1380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152" y="336"/>
                  </a:cxn>
                  <a:cxn ang="0">
                    <a:pos x="8" y="576"/>
                  </a:cxn>
                  <a:cxn ang="0">
                    <a:pos x="104" y="912"/>
                  </a:cxn>
                </a:cxnLst>
                <a:rect l="0" t="0" r="r" b="b"/>
                <a:pathLst>
                  <a:path w="160" h="912">
                    <a:moveTo>
                      <a:pt x="56" y="0"/>
                    </a:moveTo>
                    <a:cubicBezTo>
                      <a:pt x="108" y="120"/>
                      <a:pt x="160" y="240"/>
                      <a:pt x="152" y="336"/>
                    </a:cubicBezTo>
                    <a:cubicBezTo>
                      <a:pt x="144" y="432"/>
                      <a:pt x="16" y="480"/>
                      <a:pt x="8" y="576"/>
                    </a:cubicBezTo>
                    <a:cubicBezTo>
                      <a:pt x="0" y="672"/>
                      <a:pt x="88" y="856"/>
                      <a:pt x="104" y="912"/>
                    </a:cubicBezTo>
                  </a:path>
                </a:pathLst>
              </a:custGeom>
              <a:noFill/>
              <a:ln w="38160">
                <a:solidFill>
                  <a:srgbClr val="800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73" name="Freeform 53"/>
              <p:cNvSpPr>
                <a:spLocks noChangeArrowheads="1"/>
              </p:cNvSpPr>
              <p:nvPr/>
            </p:nvSpPr>
            <p:spPr bwMode="auto">
              <a:xfrm>
                <a:off x="4023" y="1276"/>
                <a:ext cx="242" cy="1380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152" y="336"/>
                  </a:cxn>
                  <a:cxn ang="0">
                    <a:pos x="8" y="576"/>
                  </a:cxn>
                  <a:cxn ang="0">
                    <a:pos x="104" y="912"/>
                  </a:cxn>
                </a:cxnLst>
                <a:rect l="0" t="0" r="r" b="b"/>
                <a:pathLst>
                  <a:path w="160" h="912">
                    <a:moveTo>
                      <a:pt x="56" y="0"/>
                    </a:moveTo>
                    <a:cubicBezTo>
                      <a:pt x="108" y="120"/>
                      <a:pt x="160" y="240"/>
                      <a:pt x="152" y="336"/>
                    </a:cubicBezTo>
                    <a:cubicBezTo>
                      <a:pt x="144" y="432"/>
                      <a:pt x="16" y="480"/>
                      <a:pt x="8" y="576"/>
                    </a:cubicBezTo>
                    <a:cubicBezTo>
                      <a:pt x="0" y="672"/>
                      <a:pt x="88" y="856"/>
                      <a:pt x="104" y="912"/>
                    </a:cubicBezTo>
                  </a:path>
                </a:pathLst>
              </a:custGeom>
              <a:noFill/>
              <a:ln w="38160">
                <a:solidFill>
                  <a:srgbClr val="800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74" name="Freeform 54"/>
              <p:cNvSpPr>
                <a:spLocks noChangeArrowheads="1"/>
              </p:cNvSpPr>
              <p:nvPr/>
            </p:nvSpPr>
            <p:spPr bwMode="auto">
              <a:xfrm>
                <a:off x="3346" y="1276"/>
                <a:ext cx="242" cy="1380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152" y="336"/>
                  </a:cxn>
                  <a:cxn ang="0">
                    <a:pos x="8" y="576"/>
                  </a:cxn>
                  <a:cxn ang="0">
                    <a:pos x="104" y="912"/>
                  </a:cxn>
                </a:cxnLst>
                <a:rect l="0" t="0" r="r" b="b"/>
                <a:pathLst>
                  <a:path w="160" h="912">
                    <a:moveTo>
                      <a:pt x="56" y="0"/>
                    </a:moveTo>
                    <a:cubicBezTo>
                      <a:pt x="108" y="120"/>
                      <a:pt x="160" y="240"/>
                      <a:pt x="152" y="336"/>
                    </a:cubicBezTo>
                    <a:cubicBezTo>
                      <a:pt x="144" y="432"/>
                      <a:pt x="16" y="480"/>
                      <a:pt x="8" y="576"/>
                    </a:cubicBezTo>
                    <a:cubicBezTo>
                      <a:pt x="0" y="672"/>
                      <a:pt x="88" y="856"/>
                      <a:pt x="104" y="912"/>
                    </a:cubicBezTo>
                  </a:path>
                </a:pathLst>
              </a:custGeom>
              <a:noFill/>
              <a:ln w="38160">
                <a:solidFill>
                  <a:srgbClr val="800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75" name="AutoShape 55"/>
              <p:cNvSpPr>
                <a:spLocks noChangeArrowheads="1"/>
              </p:cNvSpPr>
              <p:nvPr/>
            </p:nvSpPr>
            <p:spPr bwMode="auto">
              <a:xfrm>
                <a:off x="3540" y="697"/>
                <a:ext cx="388" cy="279"/>
              </a:xfrm>
              <a:prstGeom prst="downArrow">
                <a:avLst>
                  <a:gd name="adj1" fmla="val 38722"/>
                  <a:gd name="adj2" fmla="val 49894"/>
                </a:avLst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76" name="AutoShape 56"/>
              <p:cNvSpPr>
                <a:spLocks noChangeArrowheads="1"/>
              </p:cNvSpPr>
              <p:nvPr/>
            </p:nvSpPr>
            <p:spPr bwMode="auto">
              <a:xfrm>
                <a:off x="3227" y="977"/>
                <a:ext cx="129" cy="259"/>
              </a:xfrm>
              <a:prstGeom prst="downArrow">
                <a:avLst>
                  <a:gd name="adj1" fmla="val 50000"/>
                  <a:gd name="adj2" fmla="val 50194"/>
                </a:avLst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77" name="AutoShape 57"/>
              <p:cNvSpPr>
                <a:spLocks noChangeArrowheads="1"/>
              </p:cNvSpPr>
              <p:nvPr/>
            </p:nvSpPr>
            <p:spPr bwMode="auto">
              <a:xfrm>
                <a:off x="3349" y="977"/>
                <a:ext cx="129" cy="259"/>
              </a:xfrm>
              <a:prstGeom prst="downArrow">
                <a:avLst>
                  <a:gd name="adj1" fmla="val 50000"/>
                  <a:gd name="adj2" fmla="val 50194"/>
                </a:avLst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78" name="AutoShape 58"/>
              <p:cNvSpPr>
                <a:spLocks noChangeArrowheads="1"/>
              </p:cNvSpPr>
              <p:nvPr/>
            </p:nvSpPr>
            <p:spPr bwMode="auto">
              <a:xfrm>
                <a:off x="3471" y="977"/>
                <a:ext cx="129" cy="259"/>
              </a:xfrm>
              <a:prstGeom prst="downArrow">
                <a:avLst>
                  <a:gd name="adj1" fmla="val 50000"/>
                  <a:gd name="adj2" fmla="val 50194"/>
                </a:avLst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79" name="AutoShape 59"/>
              <p:cNvSpPr>
                <a:spLocks noChangeArrowheads="1"/>
              </p:cNvSpPr>
              <p:nvPr/>
            </p:nvSpPr>
            <p:spPr bwMode="auto">
              <a:xfrm>
                <a:off x="3614" y="977"/>
                <a:ext cx="129" cy="259"/>
              </a:xfrm>
              <a:prstGeom prst="downArrow">
                <a:avLst>
                  <a:gd name="adj1" fmla="val 50000"/>
                  <a:gd name="adj2" fmla="val 50194"/>
                </a:avLst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80" name="AutoShape 60"/>
              <p:cNvSpPr>
                <a:spLocks noChangeArrowheads="1"/>
              </p:cNvSpPr>
              <p:nvPr/>
            </p:nvSpPr>
            <p:spPr bwMode="auto">
              <a:xfrm>
                <a:off x="3736" y="977"/>
                <a:ext cx="129" cy="259"/>
              </a:xfrm>
              <a:prstGeom prst="downArrow">
                <a:avLst>
                  <a:gd name="adj1" fmla="val 50000"/>
                  <a:gd name="adj2" fmla="val 50194"/>
                </a:avLst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81" name="AutoShape 61"/>
              <p:cNvSpPr>
                <a:spLocks noChangeArrowheads="1"/>
              </p:cNvSpPr>
              <p:nvPr/>
            </p:nvSpPr>
            <p:spPr bwMode="auto">
              <a:xfrm>
                <a:off x="3879" y="977"/>
                <a:ext cx="129" cy="259"/>
              </a:xfrm>
              <a:prstGeom prst="downArrow">
                <a:avLst>
                  <a:gd name="adj1" fmla="val 50000"/>
                  <a:gd name="adj2" fmla="val 50194"/>
                </a:avLst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82" name="AutoShape 62"/>
              <p:cNvSpPr>
                <a:spLocks noChangeArrowheads="1"/>
              </p:cNvSpPr>
              <p:nvPr/>
            </p:nvSpPr>
            <p:spPr bwMode="auto">
              <a:xfrm>
                <a:off x="4022" y="977"/>
                <a:ext cx="129" cy="259"/>
              </a:xfrm>
              <a:prstGeom prst="downArrow">
                <a:avLst>
                  <a:gd name="adj1" fmla="val 50000"/>
                  <a:gd name="adj2" fmla="val 50194"/>
                </a:avLst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83" name="AutoShape 63"/>
              <p:cNvSpPr>
                <a:spLocks noChangeArrowheads="1"/>
              </p:cNvSpPr>
              <p:nvPr/>
            </p:nvSpPr>
            <p:spPr bwMode="auto">
              <a:xfrm>
                <a:off x="4164" y="977"/>
                <a:ext cx="129" cy="259"/>
              </a:xfrm>
              <a:prstGeom prst="downArrow">
                <a:avLst>
                  <a:gd name="adj1" fmla="val 50000"/>
                  <a:gd name="adj2" fmla="val 50194"/>
                </a:avLst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84" name="Line 64"/>
              <p:cNvSpPr>
                <a:spLocks noChangeShapeType="1"/>
              </p:cNvSpPr>
              <p:nvPr/>
            </p:nvSpPr>
            <p:spPr bwMode="auto">
              <a:xfrm>
                <a:off x="3295" y="2697"/>
                <a:ext cx="120" cy="1"/>
              </a:xfrm>
              <a:prstGeom prst="line">
                <a:avLst/>
              </a:prstGeom>
              <a:noFill/>
              <a:ln w="3672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85" name="Line 65"/>
              <p:cNvSpPr>
                <a:spLocks noChangeShapeType="1"/>
              </p:cNvSpPr>
              <p:nvPr/>
            </p:nvSpPr>
            <p:spPr bwMode="auto">
              <a:xfrm>
                <a:off x="3458" y="2697"/>
                <a:ext cx="120" cy="1"/>
              </a:xfrm>
              <a:prstGeom prst="line">
                <a:avLst/>
              </a:prstGeom>
              <a:noFill/>
              <a:ln w="3672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86" name="Line 66"/>
              <p:cNvSpPr>
                <a:spLocks noChangeShapeType="1"/>
              </p:cNvSpPr>
              <p:nvPr/>
            </p:nvSpPr>
            <p:spPr bwMode="auto">
              <a:xfrm>
                <a:off x="3601" y="2697"/>
                <a:ext cx="120" cy="1"/>
              </a:xfrm>
              <a:prstGeom prst="line">
                <a:avLst/>
              </a:prstGeom>
              <a:noFill/>
              <a:ln w="3672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87" name="Line 67"/>
              <p:cNvSpPr>
                <a:spLocks noChangeShapeType="1"/>
              </p:cNvSpPr>
              <p:nvPr/>
            </p:nvSpPr>
            <p:spPr bwMode="auto">
              <a:xfrm>
                <a:off x="3743" y="2697"/>
                <a:ext cx="120" cy="1"/>
              </a:xfrm>
              <a:prstGeom prst="line">
                <a:avLst/>
              </a:prstGeom>
              <a:noFill/>
              <a:ln w="3672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88" name="Line 68"/>
              <p:cNvSpPr>
                <a:spLocks noChangeShapeType="1"/>
              </p:cNvSpPr>
              <p:nvPr/>
            </p:nvSpPr>
            <p:spPr bwMode="auto">
              <a:xfrm>
                <a:off x="3906" y="2697"/>
                <a:ext cx="120" cy="1"/>
              </a:xfrm>
              <a:prstGeom prst="line">
                <a:avLst/>
              </a:prstGeom>
              <a:noFill/>
              <a:ln w="3672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89" name="Line 69"/>
              <p:cNvSpPr>
                <a:spLocks noChangeShapeType="1"/>
              </p:cNvSpPr>
              <p:nvPr/>
            </p:nvSpPr>
            <p:spPr bwMode="auto">
              <a:xfrm>
                <a:off x="4069" y="2697"/>
                <a:ext cx="120" cy="1"/>
              </a:xfrm>
              <a:prstGeom prst="line">
                <a:avLst/>
              </a:prstGeom>
              <a:noFill/>
              <a:ln w="3672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90" name="Line 70"/>
              <p:cNvSpPr>
                <a:spLocks noChangeShapeType="1"/>
              </p:cNvSpPr>
              <p:nvPr/>
            </p:nvSpPr>
            <p:spPr bwMode="auto">
              <a:xfrm>
                <a:off x="4232" y="2697"/>
                <a:ext cx="120" cy="1"/>
              </a:xfrm>
              <a:prstGeom prst="line">
                <a:avLst/>
              </a:prstGeom>
              <a:noFill/>
              <a:ln w="3672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91" name="Line 71"/>
              <p:cNvSpPr>
                <a:spLocks noChangeShapeType="1"/>
              </p:cNvSpPr>
              <p:nvPr/>
            </p:nvSpPr>
            <p:spPr bwMode="auto">
              <a:xfrm>
                <a:off x="3234" y="1249"/>
                <a:ext cx="120" cy="1"/>
              </a:xfrm>
              <a:prstGeom prst="line">
                <a:avLst/>
              </a:prstGeom>
              <a:noFill/>
              <a:ln w="3672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92" name="Line 72"/>
              <p:cNvSpPr>
                <a:spLocks noChangeShapeType="1"/>
              </p:cNvSpPr>
              <p:nvPr/>
            </p:nvSpPr>
            <p:spPr bwMode="auto">
              <a:xfrm>
                <a:off x="3397" y="1249"/>
                <a:ext cx="120" cy="1"/>
              </a:xfrm>
              <a:prstGeom prst="line">
                <a:avLst/>
              </a:prstGeom>
              <a:noFill/>
              <a:ln w="3672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93" name="Line 73"/>
              <p:cNvSpPr>
                <a:spLocks noChangeShapeType="1"/>
              </p:cNvSpPr>
              <p:nvPr/>
            </p:nvSpPr>
            <p:spPr bwMode="auto">
              <a:xfrm>
                <a:off x="3540" y="1249"/>
                <a:ext cx="120" cy="1"/>
              </a:xfrm>
              <a:prstGeom prst="line">
                <a:avLst/>
              </a:prstGeom>
              <a:noFill/>
              <a:ln w="3672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94" name="Line 74"/>
              <p:cNvSpPr>
                <a:spLocks noChangeShapeType="1"/>
              </p:cNvSpPr>
              <p:nvPr/>
            </p:nvSpPr>
            <p:spPr bwMode="auto">
              <a:xfrm>
                <a:off x="3682" y="1249"/>
                <a:ext cx="120" cy="1"/>
              </a:xfrm>
              <a:prstGeom prst="line">
                <a:avLst/>
              </a:prstGeom>
              <a:noFill/>
              <a:ln w="3672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95" name="Line 75"/>
              <p:cNvSpPr>
                <a:spLocks noChangeShapeType="1"/>
              </p:cNvSpPr>
              <p:nvPr/>
            </p:nvSpPr>
            <p:spPr bwMode="auto">
              <a:xfrm>
                <a:off x="3845" y="1249"/>
                <a:ext cx="120" cy="1"/>
              </a:xfrm>
              <a:prstGeom prst="line">
                <a:avLst/>
              </a:prstGeom>
              <a:noFill/>
              <a:ln w="3672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96" name="Line 76"/>
              <p:cNvSpPr>
                <a:spLocks noChangeShapeType="1"/>
              </p:cNvSpPr>
              <p:nvPr/>
            </p:nvSpPr>
            <p:spPr bwMode="auto">
              <a:xfrm>
                <a:off x="4008" y="1249"/>
                <a:ext cx="120" cy="1"/>
              </a:xfrm>
              <a:prstGeom prst="line">
                <a:avLst/>
              </a:prstGeom>
              <a:noFill/>
              <a:ln w="3672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97" name="Line 77"/>
              <p:cNvSpPr>
                <a:spLocks noChangeShapeType="1"/>
              </p:cNvSpPr>
              <p:nvPr/>
            </p:nvSpPr>
            <p:spPr bwMode="auto">
              <a:xfrm>
                <a:off x="4171" y="1249"/>
                <a:ext cx="120" cy="1"/>
              </a:xfrm>
              <a:prstGeom prst="line">
                <a:avLst/>
              </a:prstGeom>
              <a:noFill/>
              <a:ln w="3672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8BCD5711-4622-4BD1-A65E-6F1CCDD16078}" type="slidenum">
              <a:rPr lang="en-CA"/>
              <a:pPr/>
              <a:t>28</a:t>
            </a:fld>
            <a:endParaRPr lang="en-CA"/>
          </a:p>
        </p:txBody>
      </p:sp>
      <p:graphicFrame>
        <p:nvGraphicFramePr>
          <p:cNvPr id="31745" name="Object 1"/>
          <p:cNvGraphicFramePr>
            <a:graphicFrameLocks noChangeAspect="1"/>
          </p:cNvGraphicFramePr>
          <p:nvPr/>
        </p:nvGraphicFramePr>
        <p:xfrm>
          <a:off x="693738" y="1087438"/>
          <a:ext cx="8450262" cy="4922837"/>
        </p:xfrm>
        <a:graphic>
          <a:graphicData uri="http://schemas.openxmlformats.org/presentationml/2006/ole">
            <p:oleObj spid="_x0000_s31745" r:id="rId4" imgW="8450640" imgH="4923360" progId="">
              <p:embed/>
            </p:oleObj>
          </a:graphicData>
        </a:graphic>
      </p:graphicFrame>
      <p:sp>
        <p:nvSpPr>
          <p:cNvPr id="31746" name="Line 2"/>
          <p:cNvSpPr>
            <a:spLocks noChangeShapeType="1"/>
          </p:cNvSpPr>
          <p:nvPr/>
        </p:nvSpPr>
        <p:spPr bwMode="auto">
          <a:xfrm>
            <a:off x="1214438" y="2889250"/>
            <a:ext cx="5761037" cy="1588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-7938"/>
            <a:ext cx="5791200" cy="1311276"/>
          </a:xfrm>
          <a:solidFill>
            <a:srgbClr val="FFFFFF"/>
          </a:solidFill>
          <a:ln/>
        </p:spPr>
        <p:txBody>
          <a:bodyPr lIns="91440" tIns="45720" rIns="91440" bIns="4572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000"/>
              <a:t/>
            </a:r>
            <a:br>
              <a:rPr lang="en-US" sz="4000"/>
            </a:br>
            <a:r>
              <a:rPr lang="en-US" sz="4000"/>
              <a:t>NetThreads (locks-only)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577850" y="6172200"/>
            <a:ext cx="8394700" cy="525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FF0000"/>
              </a:buCl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2600">
                <a:solidFill>
                  <a:srgbClr val="FF0000"/>
                </a:solidFill>
                <a:ea typeface="DejaVu Sans" charset="0"/>
                <a:cs typeface="DejaVu Sans" charset="0"/>
              </a:rPr>
              <a:t> Scheduling leads to load-imbalance 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107950" y="1062038"/>
            <a:ext cx="455613" cy="5073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wrap="none"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>
                <a:solidFill>
                  <a:srgbClr val="000000"/>
                </a:solidFill>
                <a:ea typeface="DejaVu Sans" charset="0"/>
                <a:cs typeface="DejaVu Sans" charset="0"/>
              </a:rPr>
              <a:t>Throughput normalized to locks only</a:t>
            </a:r>
          </a:p>
        </p:txBody>
      </p:sp>
      <p:sp>
        <p:nvSpPr>
          <p:cNvPr id="31750" name="Oval 6"/>
          <p:cNvSpPr>
            <a:spLocks noChangeArrowheads="1"/>
          </p:cNvSpPr>
          <p:nvPr/>
        </p:nvSpPr>
        <p:spPr bwMode="auto">
          <a:xfrm>
            <a:off x="6088063" y="5257800"/>
            <a:ext cx="685800" cy="457200"/>
          </a:xfrm>
          <a:prstGeom prst="ellipse">
            <a:avLst/>
          </a:prstGeom>
          <a:noFill/>
          <a:ln w="3672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 animBg="1"/>
      <p:bldP spid="31750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76DF19C-426C-4E59-81C9-9335F0353A77}" type="slidenum">
              <a:rPr lang="en-CA"/>
              <a:pPr/>
              <a:t>29</a:t>
            </a:fld>
            <a:endParaRPr lang="en-CA"/>
          </a:p>
        </p:txBody>
      </p:sp>
      <p:sp>
        <p:nvSpPr>
          <p:cNvPr id="327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588" y="30163"/>
            <a:ext cx="9142412" cy="884237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/>
              <a:t>Experimental Execution Models</a:t>
            </a:r>
          </a:p>
        </p:txBody>
      </p:sp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293688" y="2028825"/>
            <a:ext cx="1689100" cy="2200275"/>
            <a:chOff x="185" y="1278"/>
            <a:chExt cx="1064" cy="1386"/>
          </a:xfrm>
        </p:grpSpPr>
        <p:sp>
          <p:nvSpPr>
            <p:cNvPr id="32771" name="Freeform 3"/>
            <p:cNvSpPr>
              <a:spLocks noChangeArrowheads="1"/>
            </p:cNvSpPr>
            <p:nvPr/>
          </p:nvSpPr>
          <p:spPr bwMode="auto">
            <a:xfrm>
              <a:off x="442" y="1278"/>
              <a:ext cx="243" cy="1387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52" y="336"/>
                </a:cxn>
                <a:cxn ang="0">
                  <a:pos x="8" y="576"/>
                </a:cxn>
                <a:cxn ang="0">
                  <a:pos x="104" y="912"/>
                </a:cxn>
              </a:cxnLst>
              <a:rect l="0" t="0" r="r" b="b"/>
              <a:pathLst>
                <a:path w="160" h="912">
                  <a:moveTo>
                    <a:pt x="56" y="0"/>
                  </a:moveTo>
                  <a:cubicBezTo>
                    <a:pt x="108" y="120"/>
                    <a:pt x="160" y="240"/>
                    <a:pt x="152" y="336"/>
                  </a:cubicBezTo>
                  <a:cubicBezTo>
                    <a:pt x="144" y="432"/>
                    <a:pt x="16" y="480"/>
                    <a:pt x="8" y="576"/>
                  </a:cubicBezTo>
                  <a:cubicBezTo>
                    <a:pt x="0" y="672"/>
                    <a:pt x="88" y="856"/>
                    <a:pt x="104" y="912"/>
                  </a:cubicBezTo>
                </a:path>
              </a:pathLst>
            </a:custGeom>
            <a:noFill/>
            <a:ln w="38160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2" name="Freeform 4"/>
            <p:cNvSpPr>
              <a:spLocks noChangeArrowheads="1"/>
            </p:cNvSpPr>
            <p:nvPr/>
          </p:nvSpPr>
          <p:spPr bwMode="auto">
            <a:xfrm>
              <a:off x="731" y="1278"/>
              <a:ext cx="243" cy="1387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52" y="336"/>
                </a:cxn>
                <a:cxn ang="0">
                  <a:pos x="8" y="576"/>
                </a:cxn>
                <a:cxn ang="0">
                  <a:pos x="104" y="912"/>
                </a:cxn>
              </a:cxnLst>
              <a:rect l="0" t="0" r="r" b="b"/>
              <a:pathLst>
                <a:path w="160" h="912">
                  <a:moveTo>
                    <a:pt x="56" y="0"/>
                  </a:moveTo>
                  <a:cubicBezTo>
                    <a:pt x="108" y="120"/>
                    <a:pt x="160" y="240"/>
                    <a:pt x="152" y="336"/>
                  </a:cubicBezTo>
                  <a:cubicBezTo>
                    <a:pt x="144" y="432"/>
                    <a:pt x="16" y="480"/>
                    <a:pt x="8" y="576"/>
                  </a:cubicBezTo>
                  <a:cubicBezTo>
                    <a:pt x="0" y="672"/>
                    <a:pt x="88" y="856"/>
                    <a:pt x="104" y="912"/>
                  </a:cubicBezTo>
                </a:path>
              </a:pathLst>
            </a:custGeom>
            <a:noFill/>
            <a:ln w="38160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3" name="Freeform 5"/>
            <p:cNvSpPr>
              <a:spLocks noChangeArrowheads="1"/>
            </p:cNvSpPr>
            <p:nvPr/>
          </p:nvSpPr>
          <p:spPr bwMode="auto">
            <a:xfrm>
              <a:off x="1008" y="1278"/>
              <a:ext cx="243" cy="1387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52" y="336"/>
                </a:cxn>
                <a:cxn ang="0">
                  <a:pos x="8" y="576"/>
                </a:cxn>
                <a:cxn ang="0">
                  <a:pos x="104" y="912"/>
                </a:cxn>
              </a:cxnLst>
              <a:rect l="0" t="0" r="r" b="b"/>
              <a:pathLst>
                <a:path w="160" h="912">
                  <a:moveTo>
                    <a:pt x="56" y="0"/>
                  </a:moveTo>
                  <a:cubicBezTo>
                    <a:pt x="108" y="120"/>
                    <a:pt x="160" y="240"/>
                    <a:pt x="152" y="336"/>
                  </a:cubicBezTo>
                  <a:cubicBezTo>
                    <a:pt x="144" y="432"/>
                    <a:pt x="16" y="480"/>
                    <a:pt x="8" y="576"/>
                  </a:cubicBezTo>
                  <a:cubicBezTo>
                    <a:pt x="0" y="672"/>
                    <a:pt x="88" y="856"/>
                    <a:pt x="104" y="912"/>
                  </a:cubicBezTo>
                </a:path>
              </a:pathLst>
            </a:custGeom>
            <a:noFill/>
            <a:ln w="38160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4" name="Freeform 6"/>
            <p:cNvSpPr>
              <a:spLocks noChangeArrowheads="1"/>
            </p:cNvSpPr>
            <p:nvPr/>
          </p:nvSpPr>
          <p:spPr bwMode="auto">
            <a:xfrm>
              <a:off x="185" y="1278"/>
              <a:ext cx="243" cy="1387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52" y="336"/>
                </a:cxn>
                <a:cxn ang="0">
                  <a:pos x="8" y="576"/>
                </a:cxn>
                <a:cxn ang="0">
                  <a:pos x="104" y="912"/>
                </a:cxn>
              </a:cxnLst>
              <a:rect l="0" t="0" r="r" b="b"/>
              <a:pathLst>
                <a:path w="160" h="912">
                  <a:moveTo>
                    <a:pt x="56" y="0"/>
                  </a:moveTo>
                  <a:cubicBezTo>
                    <a:pt x="108" y="120"/>
                    <a:pt x="160" y="240"/>
                    <a:pt x="152" y="336"/>
                  </a:cubicBezTo>
                  <a:cubicBezTo>
                    <a:pt x="144" y="432"/>
                    <a:pt x="16" y="480"/>
                    <a:pt x="8" y="576"/>
                  </a:cubicBezTo>
                  <a:cubicBezTo>
                    <a:pt x="0" y="672"/>
                    <a:pt x="88" y="856"/>
                    <a:pt x="104" y="912"/>
                  </a:cubicBezTo>
                </a:path>
              </a:pathLst>
            </a:custGeom>
            <a:noFill/>
            <a:ln w="38160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5" name="Line 7"/>
          <p:cNvSpPr>
            <a:spLocks noChangeShapeType="1"/>
          </p:cNvSpPr>
          <p:nvPr/>
        </p:nvSpPr>
        <p:spPr bwMode="auto">
          <a:xfrm>
            <a:off x="211138" y="1954213"/>
            <a:ext cx="1857375" cy="1587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76" name="AutoShape 8"/>
          <p:cNvSpPr>
            <a:spLocks noChangeArrowheads="1"/>
          </p:cNvSpPr>
          <p:nvPr/>
        </p:nvSpPr>
        <p:spPr bwMode="auto">
          <a:xfrm>
            <a:off x="830263" y="1106488"/>
            <a:ext cx="619125" cy="825500"/>
          </a:xfrm>
          <a:prstGeom prst="downArrow">
            <a:avLst>
              <a:gd name="adj1" fmla="val 50000"/>
              <a:gd name="adj2" fmla="val 33333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77" name="Line 9"/>
          <p:cNvSpPr>
            <a:spLocks noChangeShapeType="1"/>
          </p:cNvSpPr>
          <p:nvPr/>
        </p:nvSpPr>
        <p:spPr bwMode="auto">
          <a:xfrm>
            <a:off x="211138" y="4295775"/>
            <a:ext cx="1857375" cy="1588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78" name="AutoShape 10"/>
          <p:cNvSpPr>
            <a:spLocks noChangeArrowheads="1"/>
          </p:cNvSpPr>
          <p:nvPr/>
        </p:nvSpPr>
        <p:spPr bwMode="auto">
          <a:xfrm>
            <a:off x="830263" y="4359275"/>
            <a:ext cx="619125" cy="825500"/>
          </a:xfrm>
          <a:prstGeom prst="downArrow">
            <a:avLst>
              <a:gd name="adj1" fmla="val 50000"/>
              <a:gd name="adj2" fmla="val 33333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2779" name="Group 11"/>
          <p:cNvGrpSpPr>
            <a:grpSpLocks/>
          </p:cNvGrpSpPr>
          <p:nvPr/>
        </p:nvGrpSpPr>
        <p:grpSpPr bwMode="auto">
          <a:xfrm>
            <a:off x="522288" y="2028825"/>
            <a:ext cx="1689100" cy="2200275"/>
            <a:chOff x="329" y="1278"/>
            <a:chExt cx="1064" cy="1386"/>
          </a:xfrm>
        </p:grpSpPr>
        <p:sp>
          <p:nvSpPr>
            <p:cNvPr id="32780" name="Freeform 12"/>
            <p:cNvSpPr>
              <a:spLocks noChangeArrowheads="1"/>
            </p:cNvSpPr>
            <p:nvPr/>
          </p:nvSpPr>
          <p:spPr bwMode="auto">
            <a:xfrm>
              <a:off x="586" y="1278"/>
              <a:ext cx="243" cy="1387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52" y="336"/>
                </a:cxn>
                <a:cxn ang="0">
                  <a:pos x="8" y="576"/>
                </a:cxn>
                <a:cxn ang="0">
                  <a:pos x="104" y="912"/>
                </a:cxn>
              </a:cxnLst>
              <a:rect l="0" t="0" r="r" b="b"/>
              <a:pathLst>
                <a:path w="160" h="912">
                  <a:moveTo>
                    <a:pt x="56" y="0"/>
                  </a:moveTo>
                  <a:cubicBezTo>
                    <a:pt x="108" y="120"/>
                    <a:pt x="160" y="240"/>
                    <a:pt x="152" y="336"/>
                  </a:cubicBezTo>
                  <a:cubicBezTo>
                    <a:pt x="144" y="432"/>
                    <a:pt x="16" y="480"/>
                    <a:pt x="8" y="576"/>
                  </a:cubicBezTo>
                  <a:cubicBezTo>
                    <a:pt x="0" y="672"/>
                    <a:pt x="88" y="856"/>
                    <a:pt x="104" y="912"/>
                  </a:cubicBezTo>
                </a:path>
              </a:pathLst>
            </a:custGeom>
            <a:noFill/>
            <a:ln w="38160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1" name="Freeform 13"/>
            <p:cNvSpPr>
              <a:spLocks noChangeArrowheads="1"/>
            </p:cNvSpPr>
            <p:nvPr/>
          </p:nvSpPr>
          <p:spPr bwMode="auto">
            <a:xfrm>
              <a:off x="874" y="1278"/>
              <a:ext cx="243" cy="1387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52" y="336"/>
                </a:cxn>
                <a:cxn ang="0">
                  <a:pos x="8" y="576"/>
                </a:cxn>
                <a:cxn ang="0">
                  <a:pos x="104" y="912"/>
                </a:cxn>
              </a:cxnLst>
              <a:rect l="0" t="0" r="r" b="b"/>
              <a:pathLst>
                <a:path w="160" h="912">
                  <a:moveTo>
                    <a:pt x="56" y="0"/>
                  </a:moveTo>
                  <a:cubicBezTo>
                    <a:pt x="108" y="120"/>
                    <a:pt x="160" y="240"/>
                    <a:pt x="152" y="336"/>
                  </a:cubicBezTo>
                  <a:cubicBezTo>
                    <a:pt x="144" y="432"/>
                    <a:pt x="16" y="480"/>
                    <a:pt x="8" y="576"/>
                  </a:cubicBezTo>
                  <a:cubicBezTo>
                    <a:pt x="0" y="672"/>
                    <a:pt x="88" y="856"/>
                    <a:pt x="104" y="912"/>
                  </a:cubicBezTo>
                </a:path>
              </a:pathLst>
            </a:custGeom>
            <a:noFill/>
            <a:ln w="38160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2" name="Freeform 14"/>
            <p:cNvSpPr>
              <a:spLocks noChangeArrowheads="1"/>
            </p:cNvSpPr>
            <p:nvPr/>
          </p:nvSpPr>
          <p:spPr bwMode="auto">
            <a:xfrm>
              <a:off x="1152" y="1278"/>
              <a:ext cx="243" cy="1387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52" y="336"/>
                </a:cxn>
                <a:cxn ang="0">
                  <a:pos x="8" y="576"/>
                </a:cxn>
                <a:cxn ang="0">
                  <a:pos x="104" y="912"/>
                </a:cxn>
              </a:cxnLst>
              <a:rect l="0" t="0" r="r" b="b"/>
              <a:pathLst>
                <a:path w="160" h="912">
                  <a:moveTo>
                    <a:pt x="56" y="0"/>
                  </a:moveTo>
                  <a:cubicBezTo>
                    <a:pt x="108" y="120"/>
                    <a:pt x="160" y="240"/>
                    <a:pt x="152" y="336"/>
                  </a:cubicBezTo>
                  <a:cubicBezTo>
                    <a:pt x="144" y="432"/>
                    <a:pt x="16" y="480"/>
                    <a:pt x="8" y="576"/>
                  </a:cubicBezTo>
                  <a:cubicBezTo>
                    <a:pt x="0" y="672"/>
                    <a:pt x="88" y="856"/>
                    <a:pt x="104" y="912"/>
                  </a:cubicBezTo>
                </a:path>
              </a:pathLst>
            </a:custGeom>
            <a:noFill/>
            <a:ln w="38160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3" name="Freeform 15"/>
            <p:cNvSpPr>
              <a:spLocks noChangeArrowheads="1"/>
            </p:cNvSpPr>
            <p:nvPr/>
          </p:nvSpPr>
          <p:spPr bwMode="auto">
            <a:xfrm>
              <a:off x="329" y="1278"/>
              <a:ext cx="243" cy="1387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52" y="336"/>
                </a:cxn>
                <a:cxn ang="0">
                  <a:pos x="8" y="576"/>
                </a:cxn>
                <a:cxn ang="0">
                  <a:pos x="104" y="912"/>
                </a:cxn>
              </a:cxnLst>
              <a:rect l="0" t="0" r="r" b="b"/>
              <a:pathLst>
                <a:path w="160" h="912">
                  <a:moveTo>
                    <a:pt x="56" y="0"/>
                  </a:moveTo>
                  <a:cubicBezTo>
                    <a:pt x="108" y="120"/>
                    <a:pt x="160" y="240"/>
                    <a:pt x="152" y="336"/>
                  </a:cubicBezTo>
                  <a:cubicBezTo>
                    <a:pt x="144" y="432"/>
                    <a:pt x="16" y="480"/>
                    <a:pt x="8" y="576"/>
                  </a:cubicBezTo>
                  <a:cubicBezTo>
                    <a:pt x="0" y="672"/>
                    <a:pt x="88" y="856"/>
                    <a:pt x="104" y="912"/>
                  </a:cubicBezTo>
                </a:path>
              </a:pathLst>
            </a:custGeom>
            <a:noFill/>
            <a:ln w="38160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84" name="Text Box 16"/>
          <p:cNvSpPr txBox="1">
            <a:spLocks noChangeArrowheads="1"/>
          </p:cNvSpPr>
          <p:nvPr/>
        </p:nvSpPr>
        <p:spPr bwMode="auto">
          <a:xfrm>
            <a:off x="87313" y="5705475"/>
            <a:ext cx="2481262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>
                <a:solidFill>
                  <a:srgbClr val="000000"/>
                </a:solidFill>
                <a:ea typeface="DejaVu Sans" charset="0"/>
                <a:cs typeface="DejaVu Sans" charset="0"/>
              </a:rPr>
              <a:t>Traditional Locks</a:t>
            </a:r>
          </a:p>
        </p:txBody>
      </p:sp>
      <p:sp>
        <p:nvSpPr>
          <p:cNvPr id="32785" name="Text Box 17"/>
          <p:cNvSpPr txBox="1">
            <a:spLocks noChangeArrowheads="1"/>
          </p:cNvSpPr>
          <p:nvPr/>
        </p:nvSpPr>
        <p:spPr bwMode="auto">
          <a:xfrm>
            <a:off x="-7938" y="1182688"/>
            <a:ext cx="1087438" cy="700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>
                <a:solidFill>
                  <a:srgbClr val="000000"/>
                </a:solidFill>
                <a:ea typeface="DejaVu Sans" charset="0"/>
                <a:cs typeface="DejaVu Sans" charset="0"/>
              </a:rPr>
              <a:t>Packet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>
                <a:solidFill>
                  <a:srgbClr val="000000"/>
                </a:solidFill>
                <a:ea typeface="DejaVu Sans" charset="0"/>
                <a:cs typeface="DejaVu Sans" charset="0"/>
              </a:rPr>
              <a:t>Input</a:t>
            </a:r>
          </a:p>
        </p:txBody>
      </p:sp>
      <p:sp>
        <p:nvSpPr>
          <p:cNvPr id="32786" name="Text Box 18"/>
          <p:cNvSpPr txBox="1">
            <a:spLocks noChangeArrowheads="1"/>
          </p:cNvSpPr>
          <p:nvPr/>
        </p:nvSpPr>
        <p:spPr bwMode="auto">
          <a:xfrm>
            <a:off x="-73025" y="4435475"/>
            <a:ext cx="1087438" cy="700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>
                <a:solidFill>
                  <a:srgbClr val="000000"/>
                </a:solidFill>
                <a:ea typeface="DejaVu Sans" charset="0"/>
                <a:cs typeface="DejaVu Sans" charset="0"/>
              </a:rPr>
              <a:t>Packet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>
                <a:solidFill>
                  <a:srgbClr val="000000"/>
                </a:solidFill>
                <a:ea typeface="DejaVu Sans" charset="0"/>
                <a:cs typeface="DejaVu Sans" charset="0"/>
              </a:rPr>
              <a:t>Output</a:t>
            </a:r>
          </a:p>
        </p:txBody>
      </p:sp>
      <p:pic>
        <p:nvPicPr>
          <p:cNvPr id="32787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825" y="2530475"/>
            <a:ext cx="666750" cy="86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2788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530475"/>
            <a:ext cx="666750" cy="86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2789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2188" y="2530475"/>
            <a:ext cx="666750" cy="86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pSp>
        <p:nvGrpSpPr>
          <p:cNvPr id="32790" name="Group 22"/>
          <p:cNvGrpSpPr>
            <a:grpSpLocks/>
          </p:cNvGrpSpPr>
          <p:nvPr/>
        </p:nvGrpSpPr>
        <p:grpSpPr bwMode="auto">
          <a:xfrm>
            <a:off x="2493963" y="1143000"/>
            <a:ext cx="2425700" cy="5389563"/>
            <a:chOff x="1571" y="720"/>
            <a:chExt cx="1528" cy="3395"/>
          </a:xfrm>
        </p:grpSpPr>
        <p:grpSp>
          <p:nvGrpSpPr>
            <p:cNvPr id="32791" name="Group 23"/>
            <p:cNvGrpSpPr>
              <a:grpSpLocks/>
            </p:cNvGrpSpPr>
            <p:nvPr/>
          </p:nvGrpSpPr>
          <p:grpSpPr bwMode="auto">
            <a:xfrm>
              <a:off x="1571" y="720"/>
              <a:ext cx="1439" cy="2557"/>
              <a:chOff x="1571" y="720"/>
              <a:chExt cx="1439" cy="2557"/>
            </a:xfrm>
          </p:grpSpPr>
          <p:sp>
            <p:nvSpPr>
              <p:cNvPr id="32792" name="Freeform 24"/>
              <p:cNvSpPr>
                <a:spLocks noChangeArrowheads="1"/>
              </p:cNvSpPr>
              <p:nvPr/>
            </p:nvSpPr>
            <p:spPr bwMode="auto">
              <a:xfrm>
                <a:off x="1829" y="1282"/>
                <a:ext cx="244" cy="1391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152" y="336"/>
                  </a:cxn>
                  <a:cxn ang="0">
                    <a:pos x="8" y="576"/>
                  </a:cxn>
                  <a:cxn ang="0">
                    <a:pos x="104" y="912"/>
                  </a:cxn>
                </a:cxnLst>
                <a:rect l="0" t="0" r="r" b="b"/>
                <a:pathLst>
                  <a:path w="160" h="912">
                    <a:moveTo>
                      <a:pt x="56" y="0"/>
                    </a:moveTo>
                    <a:cubicBezTo>
                      <a:pt x="108" y="120"/>
                      <a:pt x="160" y="240"/>
                      <a:pt x="152" y="336"/>
                    </a:cubicBezTo>
                    <a:cubicBezTo>
                      <a:pt x="144" y="432"/>
                      <a:pt x="16" y="480"/>
                      <a:pt x="8" y="576"/>
                    </a:cubicBezTo>
                    <a:cubicBezTo>
                      <a:pt x="0" y="672"/>
                      <a:pt x="88" y="856"/>
                      <a:pt x="104" y="912"/>
                    </a:cubicBezTo>
                  </a:path>
                </a:pathLst>
              </a:custGeom>
              <a:noFill/>
              <a:ln w="38160">
                <a:solidFill>
                  <a:srgbClr val="800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93" name="Freeform 25"/>
              <p:cNvSpPr>
                <a:spLocks noChangeArrowheads="1"/>
              </p:cNvSpPr>
              <p:nvPr/>
            </p:nvSpPr>
            <p:spPr bwMode="auto">
              <a:xfrm>
                <a:off x="2735" y="1282"/>
                <a:ext cx="244" cy="1391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152" y="336"/>
                  </a:cxn>
                  <a:cxn ang="0">
                    <a:pos x="8" y="576"/>
                  </a:cxn>
                  <a:cxn ang="0">
                    <a:pos x="104" y="912"/>
                  </a:cxn>
                </a:cxnLst>
                <a:rect l="0" t="0" r="r" b="b"/>
                <a:pathLst>
                  <a:path w="160" h="912">
                    <a:moveTo>
                      <a:pt x="56" y="0"/>
                    </a:moveTo>
                    <a:cubicBezTo>
                      <a:pt x="108" y="120"/>
                      <a:pt x="160" y="240"/>
                      <a:pt x="152" y="336"/>
                    </a:cubicBezTo>
                    <a:cubicBezTo>
                      <a:pt x="144" y="432"/>
                      <a:pt x="16" y="480"/>
                      <a:pt x="8" y="576"/>
                    </a:cubicBezTo>
                    <a:cubicBezTo>
                      <a:pt x="0" y="672"/>
                      <a:pt x="88" y="856"/>
                      <a:pt x="104" y="912"/>
                    </a:cubicBezTo>
                  </a:path>
                </a:pathLst>
              </a:custGeom>
              <a:noFill/>
              <a:ln w="38160">
                <a:solidFill>
                  <a:srgbClr val="800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94" name="Freeform 26"/>
              <p:cNvSpPr>
                <a:spLocks noChangeArrowheads="1"/>
              </p:cNvSpPr>
              <p:nvPr/>
            </p:nvSpPr>
            <p:spPr bwMode="auto">
              <a:xfrm>
                <a:off x="2458" y="1282"/>
                <a:ext cx="244" cy="1391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152" y="336"/>
                  </a:cxn>
                  <a:cxn ang="0">
                    <a:pos x="8" y="576"/>
                  </a:cxn>
                  <a:cxn ang="0">
                    <a:pos x="104" y="912"/>
                  </a:cxn>
                </a:cxnLst>
                <a:rect l="0" t="0" r="r" b="b"/>
                <a:pathLst>
                  <a:path w="160" h="912">
                    <a:moveTo>
                      <a:pt x="56" y="0"/>
                    </a:moveTo>
                    <a:cubicBezTo>
                      <a:pt x="108" y="120"/>
                      <a:pt x="160" y="240"/>
                      <a:pt x="152" y="336"/>
                    </a:cubicBezTo>
                    <a:cubicBezTo>
                      <a:pt x="144" y="432"/>
                      <a:pt x="16" y="480"/>
                      <a:pt x="8" y="576"/>
                    </a:cubicBezTo>
                    <a:cubicBezTo>
                      <a:pt x="0" y="672"/>
                      <a:pt x="88" y="856"/>
                      <a:pt x="104" y="912"/>
                    </a:cubicBezTo>
                  </a:path>
                </a:pathLst>
              </a:custGeom>
              <a:noFill/>
              <a:ln w="38160">
                <a:solidFill>
                  <a:srgbClr val="800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95" name="Freeform 27"/>
              <p:cNvSpPr>
                <a:spLocks noChangeArrowheads="1"/>
              </p:cNvSpPr>
              <p:nvPr/>
            </p:nvSpPr>
            <p:spPr bwMode="auto">
              <a:xfrm>
                <a:off x="1571" y="1282"/>
                <a:ext cx="244" cy="1391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152" y="336"/>
                  </a:cxn>
                  <a:cxn ang="0">
                    <a:pos x="8" y="576"/>
                  </a:cxn>
                  <a:cxn ang="0">
                    <a:pos x="104" y="912"/>
                  </a:cxn>
                </a:cxnLst>
                <a:rect l="0" t="0" r="r" b="b"/>
                <a:pathLst>
                  <a:path w="160" h="912">
                    <a:moveTo>
                      <a:pt x="56" y="0"/>
                    </a:moveTo>
                    <a:cubicBezTo>
                      <a:pt x="108" y="120"/>
                      <a:pt x="160" y="240"/>
                      <a:pt x="152" y="336"/>
                    </a:cubicBezTo>
                    <a:cubicBezTo>
                      <a:pt x="144" y="432"/>
                      <a:pt x="16" y="480"/>
                      <a:pt x="8" y="576"/>
                    </a:cubicBezTo>
                    <a:cubicBezTo>
                      <a:pt x="0" y="672"/>
                      <a:pt x="88" y="856"/>
                      <a:pt x="104" y="912"/>
                    </a:cubicBezTo>
                  </a:path>
                </a:pathLst>
              </a:custGeom>
              <a:noFill/>
              <a:ln w="38160">
                <a:solidFill>
                  <a:srgbClr val="800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96" name="Line 28"/>
              <p:cNvSpPr>
                <a:spLocks noChangeShapeType="1"/>
              </p:cNvSpPr>
              <p:nvPr/>
            </p:nvSpPr>
            <p:spPr bwMode="auto">
              <a:xfrm>
                <a:off x="1580" y="2715"/>
                <a:ext cx="629" cy="1"/>
              </a:xfrm>
              <a:prstGeom prst="line">
                <a:avLst/>
              </a:prstGeom>
              <a:noFill/>
              <a:ln w="3672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97" name="AutoShape 29"/>
              <p:cNvSpPr>
                <a:spLocks noChangeArrowheads="1"/>
              </p:cNvSpPr>
              <p:nvPr/>
            </p:nvSpPr>
            <p:spPr bwMode="auto">
              <a:xfrm>
                <a:off x="2115" y="2755"/>
                <a:ext cx="392" cy="522"/>
              </a:xfrm>
              <a:prstGeom prst="downArrow">
                <a:avLst>
                  <a:gd name="adj1" fmla="val 50000"/>
                  <a:gd name="adj2" fmla="val 33291"/>
                </a:avLst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98" name="Freeform 30"/>
              <p:cNvSpPr>
                <a:spLocks noChangeArrowheads="1"/>
              </p:cNvSpPr>
              <p:nvPr/>
            </p:nvSpPr>
            <p:spPr bwMode="auto">
              <a:xfrm>
                <a:off x="1973" y="1282"/>
                <a:ext cx="244" cy="1391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152" y="336"/>
                  </a:cxn>
                  <a:cxn ang="0">
                    <a:pos x="8" y="576"/>
                  </a:cxn>
                  <a:cxn ang="0">
                    <a:pos x="104" y="912"/>
                  </a:cxn>
                </a:cxnLst>
                <a:rect l="0" t="0" r="r" b="b"/>
                <a:pathLst>
                  <a:path w="160" h="912">
                    <a:moveTo>
                      <a:pt x="56" y="0"/>
                    </a:moveTo>
                    <a:cubicBezTo>
                      <a:pt x="108" y="120"/>
                      <a:pt x="160" y="240"/>
                      <a:pt x="152" y="336"/>
                    </a:cubicBezTo>
                    <a:cubicBezTo>
                      <a:pt x="144" y="432"/>
                      <a:pt x="16" y="480"/>
                      <a:pt x="8" y="576"/>
                    </a:cubicBezTo>
                    <a:cubicBezTo>
                      <a:pt x="0" y="672"/>
                      <a:pt x="88" y="856"/>
                      <a:pt x="104" y="912"/>
                    </a:cubicBezTo>
                  </a:path>
                </a:pathLst>
              </a:custGeom>
              <a:noFill/>
              <a:ln w="38160">
                <a:solidFill>
                  <a:srgbClr val="800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99" name="Freeform 31"/>
              <p:cNvSpPr>
                <a:spLocks noChangeArrowheads="1"/>
              </p:cNvSpPr>
              <p:nvPr/>
            </p:nvSpPr>
            <p:spPr bwMode="auto">
              <a:xfrm>
                <a:off x="2324" y="1282"/>
                <a:ext cx="244" cy="1391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152" y="336"/>
                  </a:cxn>
                  <a:cxn ang="0">
                    <a:pos x="8" y="576"/>
                  </a:cxn>
                  <a:cxn ang="0">
                    <a:pos x="104" y="912"/>
                  </a:cxn>
                </a:cxnLst>
                <a:rect l="0" t="0" r="r" b="b"/>
                <a:pathLst>
                  <a:path w="160" h="912">
                    <a:moveTo>
                      <a:pt x="56" y="0"/>
                    </a:moveTo>
                    <a:cubicBezTo>
                      <a:pt x="108" y="120"/>
                      <a:pt x="160" y="240"/>
                      <a:pt x="152" y="336"/>
                    </a:cubicBezTo>
                    <a:cubicBezTo>
                      <a:pt x="144" y="432"/>
                      <a:pt x="16" y="480"/>
                      <a:pt x="8" y="576"/>
                    </a:cubicBezTo>
                    <a:cubicBezTo>
                      <a:pt x="0" y="672"/>
                      <a:pt x="88" y="856"/>
                      <a:pt x="104" y="912"/>
                    </a:cubicBezTo>
                  </a:path>
                </a:pathLst>
              </a:custGeom>
              <a:noFill/>
              <a:ln w="38160">
                <a:solidFill>
                  <a:srgbClr val="800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00" name="Freeform 32"/>
              <p:cNvSpPr>
                <a:spLocks noChangeArrowheads="1"/>
              </p:cNvSpPr>
              <p:nvPr/>
            </p:nvSpPr>
            <p:spPr bwMode="auto">
              <a:xfrm>
                <a:off x="2602" y="1282"/>
                <a:ext cx="244" cy="1391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152" y="336"/>
                  </a:cxn>
                  <a:cxn ang="0">
                    <a:pos x="8" y="576"/>
                  </a:cxn>
                  <a:cxn ang="0">
                    <a:pos x="104" y="912"/>
                  </a:cxn>
                </a:cxnLst>
                <a:rect l="0" t="0" r="r" b="b"/>
                <a:pathLst>
                  <a:path w="160" h="912">
                    <a:moveTo>
                      <a:pt x="56" y="0"/>
                    </a:moveTo>
                    <a:cubicBezTo>
                      <a:pt x="108" y="120"/>
                      <a:pt x="160" y="240"/>
                      <a:pt x="152" y="336"/>
                    </a:cubicBezTo>
                    <a:cubicBezTo>
                      <a:pt x="144" y="432"/>
                      <a:pt x="16" y="480"/>
                      <a:pt x="8" y="576"/>
                    </a:cubicBezTo>
                    <a:cubicBezTo>
                      <a:pt x="0" y="672"/>
                      <a:pt x="88" y="856"/>
                      <a:pt x="104" y="912"/>
                    </a:cubicBezTo>
                  </a:path>
                </a:pathLst>
              </a:custGeom>
              <a:noFill/>
              <a:ln w="38160">
                <a:solidFill>
                  <a:srgbClr val="800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01" name="Freeform 33"/>
              <p:cNvSpPr>
                <a:spLocks noChangeArrowheads="1"/>
              </p:cNvSpPr>
              <p:nvPr/>
            </p:nvSpPr>
            <p:spPr bwMode="auto">
              <a:xfrm>
                <a:off x="1715" y="1282"/>
                <a:ext cx="244" cy="1391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152" y="336"/>
                  </a:cxn>
                  <a:cxn ang="0">
                    <a:pos x="8" y="576"/>
                  </a:cxn>
                  <a:cxn ang="0">
                    <a:pos x="104" y="912"/>
                  </a:cxn>
                </a:cxnLst>
                <a:rect l="0" t="0" r="r" b="b"/>
                <a:pathLst>
                  <a:path w="160" h="912">
                    <a:moveTo>
                      <a:pt x="56" y="0"/>
                    </a:moveTo>
                    <a:cubicBezTo>
                      <a:pt x="108" y="120"/>
                      <a:pt x="160" y="240"/>
                      <a:pt x="152" y="336"/>
                    </a:cubicBezTo>
                    <a:cubicBezTo>
                      <a:pt x="144" y="432"/>
                      <a:pt x="16" y="480"/>
                      <a:pt x="8" y="576"/>
                    </a:cubicBezTo>
                    <a:cubicBezTo>
                      <a:pt x="0" y="672"/>
                      <a:pt x="88" y="856"/>
                      <a:pt x="104" y="912"/>
                    </a:cubicBezTo>
                  </a:path>
                </a:pathLst>
              </a:custGeom>
              <a:noFill/>
              <a:ln w="38160">
                <a:solidFill>
                  <a:srgbClr val="800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02" name="Freeform 34"/>
              <p:cNvSpPr>
                <a:spLocks noChangeArrowheads="1"/>
              </p:cNvSpPr>
              <p:nvPr/>
            </p:nvSpPr>
            <p:spPr bwMode="auto">
              <a:xfrm rot="10800000">
                <a:off x="1988" y="722"/>
                <a:ext cx="584" cy="455"/>
              </a:xfrm>
              <a:custGeom>
                <a:avLst/>
                <a:gdLst/>
                <a:ahLst/>
                <a:cxnLst>
                  <a:cxn ang="0">
                    <a:pos x="439" y="12"/>
                  </a:cxn>
                  <a:cxn ang="0">
                    <a:pos x="535" y="102"/>
                  </a:cxn>
                  <a:cxn ang="0">
                    <a:pos x="391" y="246"/>
                  </a:cxn>
                  <a:cxn ang="0">
                    <a:pos x="252" y="108"/>
                  </a:cxn>
                  <a:cxn ang="0">
                    <a:pos x="349" y="12"/>
                  </a:cxn>
                  <a:cxn ang="0">
                    <a:pos x="0" y="0"/>
                  </a:cxn>
                  <a:cxn ang="0">
                    <a:pos x="12" y="348"/>
                  </a:cxn>
                  <a:cxn ang="0">
                    <a:pos x="108" y="258"/>
                  </a:cxn>
                  <a:cxn ang="0">
                    <a:pos x="282" y="433"/>
                  </a:cxn>
                  <a:cxn ang="0">
                    <a:pos x="282" y="799"/>
                  </a:cxn>
                  <a:cxn ang="0">
                    <a:pos x="511" y="799"/>
                  </a:cxn>
                  <a:cxn ang="0">
                    <a:pos x="511" y="427"/>
                  </a:cxn>
                  <a:cxn ang="0">
                    <a:pos x="685" y="252"/>
                  </a:cxn>
                  <a:cxn ang="0">
                    <a:pos x="781" y="348"/>
                  </a:cxn>
                  <a:cxn ang="0">
                    <a:pos x="787" y="0"/>
                  </a:cxn>
                  <a:cxn ang="0">
                    <a:pos x="439" y="12"/>
                  </a:cxn>
                </a:cxnLst>
                <a:rect l="0" t="0" r="r" b="b"/>
                <a:pathLst>
                  <a:path w="787" h="799">
                    <a:moveTo>
                      <a:pt x="439" y="12"/>
                    </a:moveTo>
                    <a:lnTo>
                      <a:pt x="535" y="102"/>
                    </a:lnTo>
                    <a:lnTo>
                      <a:pt x="391" y="246"/>
                    </a:lnTo>
                    <a:lnTo>
                      <a:pt x="252" y="108"/>
                    </a:lnTo>
                    <a:lnTo>
                      <a:pt x="349" y="12"/>
                    </a:lnTo>
                    <a:lnTo>
                      <a:pt x="0" y="0"/>
                    </a:lnTo>
                    <a:lnTo>
                      <a:pt x="12" y="348"/>
                    </a:lnTo>
                    <a:lnTo>
                      <a:pt x="108" y="258"/>
                    </a:lnTo>
                    <a:lnTo>
                      <a:pt x="282" y="433"/>
                    </a:lnTo>
                    <a:lnTo>
                      <a:pt x="282" y="799"/>
                    </a:lnTo>
                    <a:lnTo>
                      <a:pt x="511" y="799"/>
                    </a:lnTo>
                    <a:lnTo>
                      <a:pt x="511" y="427"/>
                    </a:lnTo>
                    <a:lnTo>
                      <a:pt x="685" y="252"/>
                    </a:lnTo>
                    <a:lnTo>
                      <a:pt x="781" y="348"/>
                    </a:lnTo>
                    <a:lnTo>
                      <a:pt x="787" y="0"/>
                    </a:lnTo>
                    <a:lnTo>
                      <a:pt x="439" y="12"/>
                    </a:lnTo>
                    <a:close/>
                  </a:path>
                </a:pathLst>
              </a:cu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03" name="Line 35"/>
              <p:cNvSpPr>
                <a:spLocks noChangeShapeType="1"/>
              </p:cNvSpPr>
              <p:nvPr/>
            </p:nvSpPr>
            <p:spPr bwMode="auto">
              <a:xfrm>
                <a:off x="2382" y="2715"/>
                <a:ext cx="629" cy="1"/>
              </a:xfrm>
              <a:prstGeom prst="line">
                <a:avLst/>
              </a:prstGeom>
              <a:noFill/>
              <a:ln w="3672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04" name="Line 36"/>
              <p:cNvSpPr>
                <a:spLocks noChangeShapeType="1"/>
              </p:cNvSpPr>
              <p:nvPr/>
            </p:nvSpPr>
            <p:spPr bwMode="auto">
              <a:xfrm>
                <a:off x="1580" y="1235"/>
                <a:ext cx="629" cy="1"/>
              </a:xfrm>
              <a:prstGeom prst="line">
                <a:avLst/>
              </a:prstGeom>
              <a:noFill/>
              <a:ln w="3672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05" name="Line 37"/>
              <p:cNvSpPr>
                <a:spLocks noChangeShapeType="1"/>
              </p:cNvSpPr>
              <p:nvPr/>
            </p:nvSpPr>
            <p:spPr bwMode="auto">
              <a:xfrm>
                <a:off x="2382" y="1235"/>
                <a:ext cx="629" cy="1"/>
              </a:xfrm>
              <a:prstGeom prst="line">
                <a:avLst/>
              </a:prstGeom>
              <a:noFill/>
              <a:ln w="3672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2806" name="Picture 38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580" y="1599"/>
                <a:ext cx="422" cy="54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  <p:pic>
            <p:nvPicPr>
              <p:cNvPr id="32807" name="Picture 39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806" y="1599"/>
                <a:ext cx="422" cy="54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  <p:pic>
            <p:nvPicPr>
              <p:cNvPr id="32808" name="Picture 4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341" y="1599"/>
                <a:ext cx="422" cy="54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  <p:pic>
            <p:nvPicPr>
              <p:cNvPr id="32809" name="Picture 4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567" y="1599"/>
                <a:ext cx="422" cy="54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</p:grpSp>
        <p:sp>
          <p:nvSpPr>
            <p:cNvPr id="32810" name="Text Box 42"/>
            <p:cNvSpPr txBox="1">
              <a:spLocks noChangeArrowheads="1"/>
            </p:cNvSpPr>
            <p:nvPr/>
          </p:nvSpPr>
          <p:spPr bwMode="auto">
            <a:xfrm>
              <a:off x="1687" y="3359"/>
              <a:ext cx="1413" cy="75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algn="ct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240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Per-CPU software flow </a:t>
              </a:r>
            </a:p>
            <a:p>
              <a:pPr algn="ct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240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scheduling</a:t>
              </a:r>
            </a:p>
          </p:txBody>
        </p:sp>
      </p:grpSp>
      <p:grpSp>
        <p:nvGrpSpPr>
          <p:cNvPr id="32811" name="Group 43"/>
          <p:cNvGrpSpPr>
            <a:grpSpLocks/>
          </p:cNvGrpSpPr>
          <p:nvPr/>
        </p:nvGrpSpPr>
        <p:grpSpPr bwMode="auto">
          <a:xfrm>
            <a:off x="5086350" y="1106488"/>
            <a:ext cx="2246313" cy="5426075"/>
            <a:chOff x="3204" y="697"/>
            <a:chExt cx="1415" cy="3418"/>
          </a:xfrm>
        </p:grpSpPr>
        <p:sp>
          <p:nvSpPr>
            <p:cNvPr id="32812" name="Text Box 44"/>
            <p:cNvSpPr txBox="1">
              <a:spLocks noChangeArrowheads="1"/>
            </p:cNvSpPr>
            <p:nvPr/>
          </p:nvSpPr>
          <p:spPr bwMode="auto">
            <a:xfrm>
              <a:off x="3207" y="3359"/>
              <a:ext cx="1413" cy="75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algn="ct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240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Per-Thread software flow </a:t>
              </a:r>
            </a:p>
            <a:p>
              <a:pPr algn="ct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240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scheduling</a:t>
              </a:r>
            </a:p>
          </p:txBody>
        </p:sp>
        <p:grpSp>
          <p:nvGrpSpPr>
            <p:cNvPr id="32813" name="Group 45"/>
            <p:cNvGrpSpPr>
              <a:grpSpLocks/>
            </p:cNvGrpSpPr>
            <p:nvPr/>
          </p:nvGrpSpPr>
          <p:grpSpPr bwMode="auto">
            <a:xfrm>
              <a:off x="3204" y="697"/>
              <a:ext cx="1191" cy="2557"/>
              <a:chOff x="3204" y="697"/>
              <a:chExt cx="1191" cy="2557"/>
            </a:xfrm>
          </p:grpSpPr>
          <p:sp>
            <p:nvSpPr>
              <p:cNvPr id="32814" name="Freeform 46"/>
              <p:cNvSpPr>
                <a:spLocks noChangeArrowheads="1"/>
              </p:cNvSpPr>
              <p:nvPr/>
            </p:nvSpPr>
            <p:spPr bwMode="auto">
              <a:xfrm>
                <a:off x="3460" y="1275"/>
                <a:ext cx="242" cy="1381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152" y="336"/>
                  </a:cxn>
                  <a:cxn ang="0">
                    <a:pos x="8" y="576"/>
                  </a:cxn>
                  <a:cxn ang="0">
                    <a:pos x="104" y="912"/>
                  </a:cxn>
                </a:cxnLst>
                <a:rect l="0" t="0" r="r" b="b"/>
                <a:pathLst>
                  <a:path w="160" h="912">
                    <a:moveTo>
                      <a:pt x="56" y="0"/>
                    </a:moveTo>
                    <a:cubicBezTo>
                      <a:pt x="108" y="120"/>
                      <a:pt x="160" y="240"/>
                      <a:pt x="152" y="336"/>
                    </a:cubicBezTo>
                    <a:cubicBezTo>
                      <a:pt x="144" y="432"/>
                      <a:pt x="16" y="480"/>
                      <a:pt x="8" y="576"/>
                    </a:cubicBezTo>
                    <a:cubicBezTo>
                      <a:pt x="0" y="672"/>
                      <a:pt x="88" y="856"/>
                      <a:pt x="104" y="912"/>
                    </a:cubicBezTo>
                  </a:path>
                </a:pathLst>
              </a:custGeom>
              <a:noFill/>
              <a:ln w="38160">
                <a:solidFill>
                  <a:srgbClr val="800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15" name="Freeform 47"/>
              <p:cNvSpPr>
                <a:spLocks noChangeArrowheads="1"/>
              </p:cNvSpPr>
              <p:nvPr/>
            </p:nvSpPr>
            <p:spPr bwMode="auto">
              <a:xfrm>
                <a:off x="4154" y="1275"/>
                <a:ext cx="242" cy="1381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152" y="336"/>
                  </a:cxn>
                  <a:cxn ang="0">
                    <a:pos x="8" y="576"/>
                  </a:cxn>
                  <a:cxn ang="0">
                    <a:pos x="104" y="912"/>
                  </a:cxn>
                </a:cxnLst>
                <a:rect l="0" t="0" r="r" b="b"/>
                <a:pathLst>
                  <a:path w="160" h="912">
                    <a:moveTo>
                      <a:pt x="56" y="0"/>
                    </a:moveTo>
                    <a:cubicBezTo>
                      <a:pt x="108" y="120"/>
                      <a:pt x="160" y="240"/>
                      <a:pt x="152" y="336"/>
                    </a:cubicBezTo>
                    <a:cubicBezTo>
                      <a:pt x="144" y="432"/>
                      <a:pt x="16" y="480"/>
                      <a:pt x="8" y="576"/>
                    </a:cubicBezTo>
                    <a:cubicBezTo>
                      <a:pt x="0" y="672"/>
                      <a:pt x="88" y="856"/>
                      <a:pt x="104" y="912"/>
                    </a:cubicBezTo>
                  </a:path>
                </a:pathLst>
              </a:custGeom>
              <a:noFill/>
              <a:ln w="38160">
                <a:solidFill>
                  <a:srgbClr val="800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16" name="Freeform 48"/>
              <p:cNvSpPr>
                <a:spLocks noChangeArrowheads="1"/>
              </p:cNvSpPr>
              <p:nvPr/>
            </p:nvSpPr>
            <p:spPr bwMode="auto">
              <a:xfrm>
                <a:off x="3880" y="1275"/>
                <a:ext cx="242" cy="1381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152" y="336"/>
                  </a:cxn>
                  <a:cxn ang="0">
                    <a:pos x="8" y="576"/>
                  </a:cxn>
                  <a:cxn ang="0">
                    <a:pos x="104" y="912"/>
                  </a:cxn>
                </a:cxnLst>
                <a:rect l="0" t="0" r="r" b="b"/>
                <a:pathLst>
                  <a:path w="160" h="912">
                    <a:moveTo>
                      <a:pt x="56" y="0"/>
                    </a:moveTo>
                    <a:cubicBezTo>
                      <a:pt x="108" y="120"/>
                      <a:pt x="160" y="240"/>
                      <a:pt x="152" y="336"/>
                    </a:cubicBezTo>
                    <a:cubicBezTo>
                      <a:pt x="144" y="432"/>
                      <a:pt x="16" y="480"/>
                      <a:pt x="8" y="576"/>
                    </a:cubicBezTo>
                    <a:cubicBezTo>
                      <a:pt x="0" y="672"/>
                      <a:pt x="88" y="856"/>
                      <a:pt x="104" y="912"/>
                    </a:cubicBezTo>
                  </a:path>
                </a:pathLst>
              </a:custGeom>
              <a:noFill/>
              <a:ln w="38160">
                <a:solidFill>
                  <a:srgbClr val="800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17" name="Freeform 49"/>
              <p:cNvSpPr>
                <a:spLocks noChangeArrowheads="1"/>
              </p:cNvSpPr>
              <p:nvPr/>
            </p:nvSpPr>
            <p:spPr bwMode="auto">
              <a:xfrm>
                <a:off x="3204" y="1275"/>
                <a:ext cx="242" cy="1381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152" y="336"/>
                  </a:cxn>
                  <a:cxn ang="0">
                    <a:pos x="8" y="576"/>
                  </a:cxn>
                  <a:cxn ang="0">
                    <a:pos x="104" y="912"/>
                  </a:cxn>
                </a:cxnLst>
                <a:rect l="0" t="0" r="r" b="b"/>
                <a:pathLst>
                  <a:path w="160" h="912">
                    <a:moveTo>
                      <a:pt x="56" y="0"/>
                    </a:moveTo>
                    <a:cubicBezTo>
                      <a:pt x="108" y="120"/>
                      <a:pt x="160" y="240"/>
                      <a:pt x="152" y="336"/>
                    </a:cubicBezTo>
                    <a:cubicBezTo>
                      <a:pt x="144" y="432"/>
                      <a:pt x="16" y="480"/>
                      <a:pt x="8" y="576"/>
                    </a:cubicBezTo>
                    <a:cubicBezTo>
                      <a:pt x="0" y="672"/>
                      <a:pt x="88" y="856"/>
                      <a:pt x="104" y="912"/>
                    </a:cubicBezTo>
                  </a:path>
                </a:pathLst>
              </a:custGeom>
              <a:noFill/>
              <a:ln w="38160">
                <a:solidFill>
                  <a:srgbClr val="800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18" name="AutoShape 50"/>
              <p:cNvSpPr>
                <a:spLocks noChangeArrowheads="1"/>
              </p:cNvSpPr>
              <p:nvPr/>
            </p:nvSpPr>
            <p:spPr bwMode="auto">
              <a:xfrm>
                <a:off x="3560" y="2737"/>
                <a:ext cx="388" cy="518"/>
              </a:xfrm>
              <a:prstGeom prst="downArrow">
                <a:avLst>
                  <a:gd name="adj1" fmla="val 50000"/>
                  <a:gd name="adj2" fmla="val 33376"/>
                </a:avLst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19" name="Freeform 51"/>
              <p:cNvSpPr>
                <a:spLocks noChangeArrowheads="1"/>
              </p:cNvSpPr>
              <p:nvPr/>
            </p:nvSpPr>
            <p:spPr bwMode="auto">
              <a:xfrm>
                <a:off x="3602" y="1276"/>
                <a:ext cx="242" cy="1380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152" y="336"/>
                  </a:cxn>
                  <a:cxn ang="0">
                    <a:pos x="8" y="576"/>
                  </a:cxn>
                  <a:cxn ang="0">
                    <a:pos x="104" y="912"/>
                  </a:cxn>
                </a:cxnLst>
                <a:rect l="0" t="0" r="r" b="b"/>
                <a:pathLst>
                  <a:path w="160" h="912">
                    <a:moveTo>
                      <a:pt x="56" y="0"/>
                    </a:moveTo>
                    <a:cubicBezTo>
                      <a:pt x="108" y="120"/>
                      <a:pt x="160" y="240"/>
                      <a:pt x="152" y="336"/>
                    </a:cubicBezTo>
                    <a:cubicBezTo>
                      <a:pt x="144" y="432"/>
                      <a:pt x="16" y="480"/>
                      <a:pt x="8" y="576"/>
                    </a:cubicBezTo>
                    <a:cubicBezTo>
                      <a:pt x="0" y="672"/>
                      <a:pt x="88" y="856"/>
                      <a:pt x="104" y="912"/>
                    </a:cubicBezTo>
                  </a:path>
                </a:pathLst>
              </a:custGeom>
              <a:noFill/>
              <a:ln w="38160">
                <a:solidFill>
                  <a:srgbClr val="800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20" name="Freeform 52"/>
              <p:cNvSpPr>
                <a:spLocks noChangeArrowheads="1"/>
              </p:cNvSpPr>
              <p:nvPr/>
            </p:nvSpPr>
            <p:spPr bwMode="auto">
              <a:xfrm>
                <a:off x="3747" y="1276"/>
                <a:ext cx="242" cy="1380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152" y="336"/>
                  </a:cxn>
                  <a:cxn ang="0">
                    <a:pos x="8" y="576"/>
                  </a:cxn>
                  <a:cxn ang="0">
                    <a:pos x="104" y="912"/>
                  </a:cxn>
                </a:cxnLst>
                <a:rect l="0" t="0" r="r" b="b"/>
                <a:pathLst>
                  <a:path w="160" h="912">
                    <a:moveTo>
                      <a:pt x="56" y="0"/>
                    </a:moveTo>
                    <a:cubicBezTo>
                      <a:pt x="108" y="120"/>
                      <a:pt x="160" y="240"/>
                      <a:pt x="152" y="336"/>
                    </a:cubicBezTo>
                    <a:cubicBezTo>
                      <a:pt x="144" y="432"/>
                      <a:pt x="16" y="480"/>
                      <a:pt x="8" y="576"/>
                    </a:cubicBezTo>
                    <a:cubicBezTo>
                      <a:pt x="0" y="672"/>
                      <a:pt x="88" y="856"/>
                      <a:pt x="104" y="912"/>
                    </a:cubicBezTo>
                  </a:path>
                </a:pathLst>
              </a:custGeom>
              <a:noFill/>
              <a:ln w="38160">
                <a:solidFill>
                  <a:srgbClr val="800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21" name="Freeform 53"/>
              <p:cNvSpPr>
                <a:spLocks noChangeArrowheads="1"/>
              </p:cNvSpPr>
              <p:nvPr/>
            </p:nvSpPr>
            <p:spPr bwMode="auto">
              <a:xfrm>
                <a:off x="4023" y="1276"/>
                <a:ext cx="242" cy="1380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152" y="336"/>
                  </a:cxn>
                  <a:cxn ang="0">
                    <a:pos x="8" y="576"/>
                  </a:cxn>
                  <a:cxn ang="0">
                    <a:pos x="104" y="912"/>
                  </a:cxn>
                </a:cxnLst>
                <a:rect l="0" t="0" r="r" b="b"/>
                <a:pathLst>
                  <a:path w="160" h="912">
                    <a:moveTo>
                      <a:pt x="56" y="0"/>
                    </a:moveTo>
                    <a:cubicBezTo>
                      <a:pt x="108" y="120"/>
                      <a:pt x="160" y="240"/>
                      <a:pt x="152" y="336"/>
                    </a:cubicBezTo>
                    <a:cubicBezTo>
                      <a:pt x="144" y="432"/>
                      <a:pt x="16" y="480"/>
                      <a:pt x="8" y="576"/>
                    </a:cubicBezTo>
                    <a:cubicBezTo>
                      <a:pt x="0" y="672"/>
                      <a:pt x="88" y="856"/>
                      <a:pt x="104" y="912"/>
                    </a:cubicBezTo>
                  </a:path>
                </a:pathLst>
              </a:custGeom>
              <a:noFill/>
              <a:ln w="38160">
                <a:solidFill>
                  <a:srgbClr val="800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22" name="Freeform 54"/>
              <p:cNvSpPr>
                <a:spLocks noChangeArrowheads="1"/>
              </p:cNvSpPr>
              <p:nvPr/>
            </p:nvSpPr>
            <p:spPr bwMode="auto">
              <a:xfrm>
                <a:off x="3346" y="1276"/>
                <a:ext cx="242" cy="1380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152" y="336"/>
                  </a:cxn>
                  <a:cxn ang="0">
                    <a:pos x="8" y="576"/>
                  </a:cxn>
                  <a:cxn ang="0">
                    <a:pos x="104" y="912"/>
                  </a:cxn>
                </a:cxnLst>
                <a:rect l="0" t="0" r="r" b="b"/>
                <a:pathLst>
                  <a:path w="160" h="912">
                    <a:moveTo>
                      <a:pt x="56" y="0"/>
                    </a:moveTo>
                    <a:cubicBezTo>
                      <a:pt x="108" y="120"/>
                      <a:pt x="160" y="240"/>
                      <a:pt x="152" y="336"/>
                    </a:cubicBezTo>
                    <a:cubicBezTo>
                      <a:pt x="144" y="432"/>
                      <a:pt x="16" y="480"/>
                      <a:pt x="8" y="576"/>
                    </a:cubicBezTo>
                    <a:cubicBezTo>
                      <a:pt x="0" y="672"/>
                      <a:pt x="88" y="856"/>
                      <a:pt x="104" y="912"/>
                    </a:cubicBezTo>
                  </a:path>
                </a:pathLst>
              </a:custGeom>
              <a:noFill/>
              <a:ln w="38160">
                <a:solidFill>
                  <a:srgbClr val="800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23" name="AutoShape 55"/>
              <p:cNvSpPr>
                <a:spLocks noChangeArrowheads="1"/>
              </p:cNvSpPr>
              <p:nvPr/>
            </p:nvSpPr>
            <p:spPr bwMode="auto">
              <a:xfrm>
                <a:off x="3540" y="697"/>
                <a:ext cx="388" cy="279"/>
              </a:xfrm>
              <a:prstGeom prst="downArrow">
                <a:avLst>
                  <a:gd name="adj1" fmla="val 38722"/>
                  <a:gd name="adj2" fmla="val 49894"/>
                </a:avLst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24" name="AutoShape 56"/>
              <p:cNvSpPr>
                <a:spLocks noChangeArrowheads="1"/>
              </p:cNvSpPr>
              <p:nvPr/>
            </p:nvSpPr>
            <p:spPr bwMode="auto">
              <a:xfrm>
                <a:off x="3227" y="977"/>
                <a:ext cx="129" cy="259"/>
              </a:xfrm>
              <a:prstGeom prst="downArrow">
                <a:avLst>
                  <a:gd name="adj1" fmla="val 50000"/>
                  <a:gd name="adj2" fmla="val 50194"/>
                </a:avLst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25" name="AutoShape 57"/>
              <p:cNvSpPr>
                <a:spLocks noChangeArrowheads="1"/>
              </p:cNvSpPr>
              <p:nvPr/>
            </p:nvSpPr>
            <p:spPr bwMode="auto">
              <a:xfrm>
                <a:off x="3349" y="977"/>
                <a:ext cx="129" cy="259"/>
              </a:xfrm>
              <a:prstGeom prst="downArrow">
                <a:avLst>
                  <a:gd name="adj1" fmla="val 50000"/>
                  <a:gd name="adj2" fmla="val 50194"/>
                </a:avLst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26" name="AutoShape 58"/>
              <p:cNvSpPr>
                <a:spLocks noChangeArrowheads="1"/>
              </p:cNvSpPr>
              <p:nvPr/>
            </p:nvSpPr>
            <p:spPr bwMode="auto">
              <a:xfrm>
                <a:off x="3471" y="977"/>
                <a:ext cx="129" cy="259"/>
              </a:xfrm>
              <a:prstGeom prst="downArrow">
                <a:avLst>
                  <a:gd name="adj1" fmla="val 50000"/>
                  <a:gd name="adj2" fmla="val 50194"/>
                </a:avLst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27" name="AutoShape 59"/>
              <p:cNvSpPr>
                <a:spLocks noChangeArrowheads="1"/>
              </p:cNvSpPr>
              <p:nvPr/>
            </p:nvSpPr>
            <p:spPr bwMode="auto">
              <a:xfrm>
                <a:off x="3614" y="977"/>
                <a:ext cx="129" cy="259"/>
              </a:xfrm>
              <a:prstGeom prst="downArrow">
                <a:avLst>
                  <a:gd name="adj1" fmla="val 50000"/>
                  <a:gd name="adj2" fmla="val 50194"/>
                </a:avLst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28" name="AutoShape 60"/>
              <p:cNvSpPr>
                <a:spLocks noChangeArrowheads="1"/>
              </p:cNvSpPr>
              <p:nvPr/>
            </p:nvSpPr>
            <p:spPr bwMode="auto">
              <a:xfrm>
                <a:off x="3736" y="977"/>
                <a:ext cx="129" cy="259"/>
              </a:xfrm>
              <a:prstGeom prst="downArrow">
                <a:avLst>
                  <a:gd name="adj1" fmla="val 50000"/>
                  <a:gd name="adj2" fmla="val 50194"/>
                </a:avLst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29" name="AutoShape 61"/>
              <p:cNvSpPr>
                <a:spLocks noChangeArrowheads="1"/>
              </p:cNvSpPr>
              <p:nvPr/>
            </p:nvSpPr>
            <p:spPr bwMode="auto">
              <a:xfrm>
                <a:off x="3879" y="977"/>
                <a:ext cx="129" cy="259"/>
              </a:xfrm>
              <a:prstGeom prst="downArrow">
                <a:avLst>
                  <a:gd name="adj1" fmla="val 50000"/>
                  <a:gd name="adj2" fmla="val 50194"/>
                </a:avLst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30" name="AutoShape 62"/>
              <p:cNvSpPr>
                <a:spLocks noChangeArrowheads="1"/>
              </p:cNvSpPr>
              <p:nvPr/>
            </p:nvSpPr>
            <p:spPr bwMode="auto">
              <a:xfrm>
                <a:off x="4022" y="977"/>
                <a:ext cx="129" cy="259"/>
              </a:xfrm>
              <a:prstGeom prst="downArrow">
                <a:avLst>
                  <a:gd name="adj1" fmla="val 50000"/>
                  <a:gd name="adj2" fmla="val 50194"/>
                </a:avLst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31" name="AutoShape 63"/>
              <p:cNvSpPr>
                <a:spLocks noChangeArrowheads="1"/>
              </p:cNvSpPr>
              <p:nvPr/>
            </p:nvSpPr>
            <p:spPr bwMode="auto">
              <a:xfrm>
                <a:off x="4164" y="977"/>
                <a:ext cx="129" cy="259"/>
              </a:xfrm>
              <a:prstGeom prst="downArrow">
                <a:avLst>
                  <a:gd name="adj1" fmla="val 50000"/>
                  <a:gd name="adj2" fmla="val 50194"/>
                </a:avLst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32" name="Line 64"/>
              <p:cNvSpPr>
                <a:spLocks noChangeShapeType="1"/>
              </p:cNvSpPr>
              <p:nvPr/>
            </p:nvSpPr>
            <p:spPr bwMode="auto">
              <a:xfrm>
                <a:off x="3295" y="2697"/>
                <a:ext cx="120" cy="1"/>
              </a:xfrm>
              <a:prstGeom prst="line">
                <a:avLst/>
              </a:prstGeom>
              <a:noFill/>
              <a:ln w="3672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33" name="Line 65"/>
              <p:cNvSpPr>
                <a:spLocks noChangeShapeType="1"/>
              </p:cNvSpPr>
              <p:nvPr/>
            </p:nvSpPr>
            <p:spPr bwMode="auto">
              <a:xfrm>
                <a:off x="3458" y="2697"/>
                <a:ext cx="120" cy="1"/>
              </a:xfrm>
              <a:prstGeom prst="line">
                <a:avLst/>
              </a:prstGeom>
              <a:noFill/>
              <a:ln w="3672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34" name="Line 66"/>
              <p:cNvSpPr>
                <a:spLocks noChangeShapeType="1"/>
              </p:cNvSpPr>
              <p:nvPr/>
            </p:nvSpPr>
            <p:spPr bwMode="auto">
              <a:xfrm>
                <a:off x="3601" y="2697"/>
                <a:ext cx="120" cy="1"/>
              </a:xfrm>
              <a:prstGeom prst="line">
                <a:avLst/>
              </a:prstGeom>
              <a:noFill/>
              <a:ln w="3672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35" name="Line 67"/>
              <p:cNvSpPr>
                <a:spLocks noChangeShapeType="1"/>
              </p:cNvSpPr>
              <p:nvPr/>
            </p:nvSpPr>
            <p:spPr bwMode="auto">
              <a:xfrm>
                <a:off x="3743" y="2697"/>
                <a:ext cx="120" cy="1"/>
              </a:xfrm>
              <a:prstGeom prst="line">
                <a:avLst/>
              </a:prstGeom>
              <a:noFill/>
              <a:ln w="3672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36" name="Line 68"/>
              <p:cNvSpPr>
                <a:spLocks noChangeShapeType="1"/>
              </p:cNvSpPr>
              <p:nvPr/>
            </p:nvSpPr>
            <p:spPr bwMode="auto">
              <a:xfrm>
                <a:off x="3906" y="2697"/>
                <a:ext cx="120" cy="1"/>
              </a:xfrm>
              <a:prstGeom prst="line">
                <a:avLst/>
              </a:prstGeom>
              <a:noFill/>
              <a:ln w="3672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37" name="Line 69"/>
              <p:cNvSpPr>
                <a:spLocks noChangeShapeType="1"/>
              </p:cNvSpPr>
              <p:nvPr/>
            </p:nvSpPr>
            <p:spPr bwMode="auto">
              <a:xfrm>
                <a:off x="4069" y="2697"/>
                <a:ext cx="120" cy="1"/>
              </a:xfrm>
              <a:prstGeom prst="line">
                <a:avLst/>
              </a:prstGeom>
              <a:noFill/>
              <a:ln w="3672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38" name="Line 70"/>
              <p:cNvSpPr>
                <a:spLocks noChangeShapeType="1"/>
              </p:cNvSpPr>
              <p:nvPr/>
            </p:nvSpPr>
            <p:spPr bwMode="auto">
              <a:xfrm>
                <a:off x="4232" y="2697"/>
                <a:ext cx="120" cy="1"/>
              </a:xfrm>
              <a:prstGeom prst="line">
                <a:avLst/>
              </a:prstGeom>
              <a:noFill/>
              <a:ln w="3672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39" name="Line 71"/>
              <p:cNvSpPr>
                <a:spLocks noChangeShapeType="1"/>
              </p:cNvSpPr>
              <p:nvPr/>
            </p:nvSpPr>
            <p:spPr bwMode="auto">
              <a:xfrm>
                <a:off x="3234" y="1249"/>
                <a:ext cx="120" cy="1"/>
              </a:xfrm>
              <a:prstGeom prst="line">
                <a:avLst/>
              </a:prstGeom>
              <a:noFill/>
              <a:ln w="3672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40" name="Line 72"/>
              <p:cNvSpPr>
                <a:spLocks noChangeShapeType="1"/>
              </p:cNvSpPr>
              <p:nvPr/>
            </p:nvSpPr>
            <p:spPr bwMode="auto">
              <a:xfrm>
                <a:off x="3397" y="1249"/>
                <a:ext cx="120" cy="1"/>
              </a:xfrm>
              <a:prstGeom prst="line">
                <a:avLst/>
              </a:prstGeom>
              <a:noFill/>
              <a:ln w="3672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41" name="Line 73"/>
              <p:cNvSpPr>
                <a:spLocks noChangeShapeType="1"/>
              </p:cNvSpPr>
              <p:nvPr/>
            </p:nvSpPr>
            <p:spPr bwMode="auto">
              <a:xfrm>
                <a:off x="3540" y="1249"/>
                <a:ext cx="120" cy="1"/>
              </a:xfrm>
              <a:prstGeom prst="line">
                <a:avLst/>
              </a:prstGeom>
              <a:noFill/>
              <a:ln w="3672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42" name="Line 74"/>
              <p:cNvSpPr>
                <a:spLocks noChangeShapeType="1"/>
              </p:cNvSpPr>
              <p:nvPr/>
            </p:nvSpPr>
            <p:spPr bwMode="auto">
              <a:xfrm>
                <a:off x="3682" y="1249"/>
                <a:ext cx="120" cy="1"/>
              </a:xfrm>
              <a:prstGeom prst="line">
                <a:avLst/>
              </a:prstGeom>
              <a:noFill/>
              <a:ln w="3672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43" name="Line 75"/>
              <p:cNvSpPr>
                <a:spLocks noChangeShapeType="1"/>
              </p:cNvSpPr>
              <p:nvPr/>
            </p:nvSpPr>
            <p:spPr bwMode="auto">
              <a:xfrm>
                <a:off x="3845" y="1249"/>
                <a:ext cx="120" cy="1"/>
              </a:xfrm>
              <a:prstGeom prst="line">
                <a:avLst/>
              </a:prstGeom>
              <a:noFill/>
              <a:ln w="3672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44" name="Line 76"/>
              <p:cNvSpPr>
                <a:spLocks noChangeShapeType="1"/>
              </p:cNvSpPr>
              <p:nvPr/>
            </p:nvSpPr>
            <p:spPr bwMode="auto">
              <a:xfrm>
                <a:off x="4008" y="1249"/>
                <a:ext cx="120" cy="1"/>
              </a:xfrm>
              <a:prstGeom prst="line">
                <a:avLst/>
              </a:prstGeom>
              <a:noFill/>
              <a:ln w="3672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45" name="Line 77"/>
              <p:cNvSpPr>
                <a:spLocks noChangeShapeType="1"/>
              </p:cNvSpPr>
              <p:nvPr/>
            </p:nvSpPr>
            <p:spPr bwMode="auto">
              <a:xfrm>
                <a:off x="4171" y="1249"/>
                <a:ext cx="120" cy="1"/>
              </a:xfrm>
              <a:prstGeom prst="line">
                <a:avLst/>
              </a:prstGeom>
              <a:noFill/>
              <a:ln w="3672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2846" name="Group 78"/>
          <p:cNvGrpSpPr>
            <a:grpSpLocks/>
          </p:cNvGrpSpPr>
          <p:nvPr/>
        </p:nvGrpSpPr>
        <p:grpSpPr bwMode="auto">
          <a:xfrm>
            <a:off x="7135813" y="1106488"/>
            <a:ext cx="2055812" cy="5281612"/>
            <a:chOff x="4495" y="697"/>
            <a:chExt cx="1295" cy="3327"/>
          </a:xfrm>
        </p:grpSpPr>
        <p:grpSp>
          <p:nvGrpSpPr>
            <p:cNvPr id="32847" name="Group 79"/>
            <p:cNvGrpSpPr>
              <a:grpSpLocks/>
            </p:cNvGrpSpPr>
            <p:nvPr/>
          </p:nvGrpSpPr>
          <p:grpSpPr bwMode="auto">
            <a:xfrm>
              <a:off x="4506" y="697"/>
              <a:ext cx="1261" cy="2568"/>
              <a:chOff x="4506" y="697"/>
              <a:chExt cx="1261" cy="2568"/>
            </a:xfrm>
          </p:grpSpPr>
          <p:grpSp>
            <p:nvGrpSpPr>
              <p:cNvPr id="32848" name="Group 80"/>
              <p:cNvGrpSpPr>
                <a:grpSpLocks/>
              </p:cNvGrpSpPr>
              <p:nvPr/>
            </p:nvGrpSpPr>
            <p:grpSpPr bwMode="auto">
              <a:xfrm>
                <a:off x="4559" y="1278"/>
                <a:ext cx="1064" cy="1386"/>
                <a:chOff x="4559" y="1278"/>
                <a:chExt cx="1064" cy="1386"/>
              </a:xfrm>
            </p:grpSpPr>
            <p:sp>
              <p:nvSpPr>
                <p:cNvPr id="32849" name="Freeform 81"/>
                <p:cNvSpPr>
                  <a:spLocks noChangeArrowheads="1"/>
                </p:cNvSpPr>
                <p:nvPr/>
              </p:nvSpPr>
              <p:spPr bwMode="auto">
                <a:xfrm>
                  <a:off x="4816" y="1278"/>
                  <a:ext cx="243" cy="1387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152" y="336"/>
                    </a:cxn>
                    <a:cxn ang="0">
                      <a:pos x="8" y="576"/>
                    </a:cxn>
                    <a:cxn ang="0">
                      <a:pos x="104" y="912"/>
                    </a:cxn>
                  </a:cxnLst>
                  <a:rect l="0" t="0" r="r" b="b"/>
                  <a:pathLst>
                    <a:path w="160" h="912">
                      <a:moveTo>
                        <a:pt x="56" y="0"/>
                      </a:moveTo>
                      <a:cubicBezTo>
                        <a:pt x="108" y="120"/>
                        <a:pt x="160" y="240"/>
                        <a:pt x="152" y="336"/>
                      </a:cubicBezTo>
                      <a:cubicBezTo>
                        <a:pt x="144" y="432"/>
                        <a:pt x="16" y="480"/>
                        <a:pt x="8" y="576"/>
                      </a:cubicBezTo>
                      <a:cubicBezTo>
                        <a:pt x="0" y="672"/>
                        <a:pt x="88" y="856"/>
                        <a:pt x="104" y="912"/>
                      </a:cubicBezTo>
                    </a:path>
                  </a:pathLst>
                </a:custGeom>
                <a:noFill/>
                <a:ln w="38160">
                  <a:solidFill>
                    <a:srgbClr val="80008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50" name="Freeform 82"/>
                <p:cNvSpPr>
                  <a:spLocks noChangeArrowheads="1"/>
                </p:cNvSpPr>
                <p:nvPr/>
              </p:nvSpPr>
              <p:spPr bwMode="auto">
                <a:xfrm>
                  <a:off x="5105" y="1278"/>
                  <a:ext cx="243" cy="1387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152" y="336"/>
                    </a:cxn>
                    <a:cxn ang="0">
                      <a:pos x="8" y="576"/>
                    </a:cxn>
                    <a:cxn ang="0">
                      <a:pos x="104" y="912"/>
                    </a:cxn>
                  </a:cxnLst>
                  <a:rect l="0" t="0" r="r" b="b"/>
                  <a:pathLst>
                    <a:path w="160" h="912">
                      <a:moveTo>
                        <a:pt x="56" y="0"/>
                      </a:moveTo>
                      <a:cubicBezTo>
                        <a:pt x="108" y="120"/>
                        <a:pt x="160" y="240"/>
                        <a:pt x="152" y="336"/>
                      </a:cubicBezTo>
                      <a:cubicBezTo>
                        <a:pt x="144" y="432"/>
                        <a:pt x="16" y="480"/>
                        <a:pt x="8" y="576"/>
                      </a:cubicBezTo>
                      <a:cubicBezTo>
                        <a:pt x="0" y="672"/>
                        <a:pt x="88" y="856"/>
                        <a:pt x="104" y="912"/>
                      </a:cubicBezTo>
                    </a:path>
                  </a:pathLst>
                </a:custGeom>
                <a:noFill/>
                <a:ln w="38160">
                  <a:solidFill>
                    <a:srgbClr val="80008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51" name="Freeform 83"/>
                <p:cNvSpPr>
                  <a:spLocks noChangeArrowheads="1"/>
                </p:cNvSpPr>
                <p:nvPr/>
              </p:nvSpPr>
              <p:spPr bwMode="auto">
                <a:xfrm>
                  <a:off x="5382" y="1278"/>
                  <a:ext cx="243" cy="1387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152" y="336"/>
                    </a:cxn>
                    <a:cxn ang="0">
                      <a:pos x="8" y="576"/>
                    </a:cxn>
                    <a:cxn ang="0">
                      <a:pos x="104" y="912"/>
                    </a:cxn>
                  </a:cxnLst>
                  <a:rect l="0" t="0" r="r" b="b"/>
                  <a:pathLst>
                    <a:path w="160" h="912">
                      <a:moveTo>
                        <a:pt x="56" y="0"/>
                      </a:moveTo>
                      <a:cubicBezTo>
                        <a:pt x="108" y="120"/>
                        <a:pt x="160" y="240"/>
                        <a:pt x="152" y="336"/>
                      </a:cubicBezTo>
                      <a:cubicBezTo>
                        <a:pt x="144" y="432"/>
                        <a:pt x="16" y="480"/>
                        <a:pt x="8" y="576"/>
                      </a:cubicBezTo>
                      <a:cubicBezTo>
                        <a:pt x="0" y="672"/>
                        <a:pt x="88" y="856"/>
                        <a:pt x="104" y="912"/>
                      </a:cubicBezTo>
                    </a:path>
                  </a:pathLst>
                </a:custGeom>
                <a:noFill/>
                <a:ln w="38160">
                  <a:solidFill>
                    <a:srgbClr val="80008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52" name="Freeform 84"/>
                <p:cNvSpPr>
                  <a:spLocks noChangeArrowheads="1"/>
                </p:cNvSpPr>
                <p:nvPr/>
              </p:nvSpPr>
              <p:spPr bwMode="auto">
                <a:xfrm>
                  <a:off x="4559" y="1278"/>
                  <a:ext cx="243" cy="1387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152" y="336"/>
                    </a:cxn>
                    <a:cxn ang="0">
                      <a:pos x="8" y="576"/>
                    </a:cxn>
                    <a:cxn ang="0">
                      <a:pos x="104" y="912"/>
                    </a:cxn>
                  </a:cxnLst>
                  <a:rect l="0" t="0" r="r" b="b"/>
                  <a:pathLst>
                    <a:path w="160" h="912">
                      <a:moveTo>
                        <a:pt x="56" y="0"/>
                      </a:moveTo>
                      <a:cubicBezTo>
                        <a:pt x="108" y="120"/>
                        <a:pt x="160" y="240"/>
                        <a:pt x="152" y="336"/>
                      </a:cubicBezTo>
                      <a:cubicBezTo>
                        <a:pt x="144" y="432"/>
                        <a:pt x="16" y="480"/>
                        <a:pt x="8" y="576"/>
                      </a:cubicBezTo>
                      <a:cubicBezTo>
                        <a:pt x="0" y="672"/>
                        <a:pt x="88" y="856"/>
                        <a:pt x="104" y="912"/>
                      </a:cubicBezTo>
                    </a:path>
                  </a:pathLst>
                </a:custGeom>
                <a:noFill/>
                <a:ln w="38160">
                  <a:solidFill>
                    <a:srgbClr val="80008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2853" name="Line 85"/>
              <p:cNvSpPr>
                <a:spLocks noChangeShapeType="1"/>
              </p:cNvSpPr>
              <p:nvPr/>
            </p:nvSpPr>
            <p:spPr bwMode="auto">
              <a:xfrm>
                <a:off x="4506" y="1231"/>
                <a:ext cx="1170" cy="1"/>
              </a:xfrm>
              <a:prstGeom prst="line">
                <a:avLst/>
              </a:prstGeom>
              <a:noFill/>
              <a:ln w="3672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54" name="AutoShape 86"/>
              <p:cNvSpPr>
                <a:spLocks noChangeArrowheads="1"/>
              </p:cNvSpPr>
              <p:nvPr/>
            </p:nvSpPr>
            <p:spPr bwMode="auto">
              <a:xfrm>
                <a:off x="4897" y="697"/>
                <a:ext cx="390" cy="520"/>
              </a:xfrm>
              <a:prstGeom prst="downArrow">
                <a:avLst>
                  <a:gd name="adj1" fmla="val 50000"/>
                  <a:gd name="adj2" fmla="val 33333"/>
                </a:avLst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55" name="Line 87"/>
              <p:cNvSpPr>
                <a:spLocks noChangeShapeType="1"/>
              </p:cNvSpPr>
              <p:nvPr/>
            </p:nvSpPr>
            <p:spPr bwMode="auto">
              <a:xfrm>
                <a:off x="4507" y="2706"/>
                <a:ext cx="1170" cy="1"/>
              </a:xfrm>
              <a:prstGeom prst="line">
                <a:avLst/>
              </a:prstGeom>
              <a:noFill/>
              <a:ln w="3672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56" name="AutoShape 88"/>
              <p:cNvSpPr>
                <a:spLocks noChangeArrowheads="1"/>
              </p:cNvSpPr>
              <p:nvPr/>
            </p:nvSpPr>
            <p:spPr bwMode="auto">
              <a:xfrm>
                <a:off x="4897" y="2746"/>
                <a:ext cx="390" cy="520"/>
              </a:xfrm>
              <a:prstGeom prst="downArrow">
                <a:avLst>
                  <a:gd name="adj1" fmla="val 50000"/>
                  <a:gd name="adj2" fmla="val 33333"/>
                </a:avLst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2857" name="Group 89"/>
              <p:cNvGrpSpPr>
                <a:grpSpLocks/>
              </p:cNvGrpSpPr>
              <p:nvPr/>
            </p:nvGrpSpPr>
            <p:grpSpPr bwMode="auto">
              <a:xfrm>
                <a:off x="4703" y="1278"/>
                <a:ext cx="1064" cy="1386"/>
                <a:chOff x="4703" y="1278"/>
                <a:chExt cx="1064" cy="1386"/>
              </a:xfrm>
            </p:grpSpPr>
            <p:sp>
              <p:nvSpPr>
                <p:cNvPr id="32858" name="Freeform 90"/>
                <p:cNvSpPr>
                  <a:spLocks noChangeArrowheads="1"/>
                </p:cNvSpPr>
                <p:nvPr/>
              </p:nvSpPr>
              <p:spPr bwMode="auto">
                <a:xfrm>
                  <a:off x="4960" y="1278"/>
                  <a:ext cx="243" cy="1387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152" y="336"/>
                    </a:cxn>
                    <a:cxn ang="0">
                      <a:pos x="8" y="576"/>
                    </a:cxn>
                    <a:cxn ang="0">
                      <a:pos x="104" y="912"/>
                    </a:cxn>
                  </a:cxnLst>
                  <a:rect l="0" t="0" r="r" b="b"/>
                  <a:pathLst>
                    <a:path w="160" h="912">
                      <a:moveTo>
                        <a:pt x="56" y="0"/>
                      </a:moveTo>
                      <a:cubicBezTo>
                        <a:pt x="108" y="120"/>
                        <a:pt x="160" y="240"/>
                        <a:pt x="152" y="336"/>
                      </a:cubicBezTo>
                      <a:cubicBezTo>
                        <a:pt x="144" y="432"/>
                        <a:pt x="16" y="480"/>
                        <a:pt x="8" y="576"/>
                      </a:cubicBezTo>
                      <a:cubicBezTo>
                        <a:pt x="0" y="672"/>
                        <a:pt x="88" y="856"/>
                        <a:pt x="104" y="912"/>
                      </a:cubicBezTo>
                    </a:path>
                  </a:pathLst>
                </a:custGeom>
                <a:noFill/>
                <a:ln w="38160">
                  <a:solidFill>
                    <a:srgbClr val="80008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59" name="Freeform 91"/>
                <p:cNvSpPr>
                  <a:spLocks noChangeArrowheads="1"/>
                </p:cNvSpPr>
                <p:nvPr/>
              </p:nvSpPr>
              <p:spPr bwMode="auto">
                <a:xfrm>
                  <a:off x="5248" y="1278"/>
                  <a:ext cx="243" cy="1387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152" y="336"/>
                    </a:cxn>
                    <a:cxn ang="0">
                      <a:pos x="8" y="576"/>
                    </a:cxn>
                    <a:cxn ang="0">
                      <a:pos x="104" y="912"/>
                    </a:cxn>
                  </a:cxnLst>
                  <a:rect l="0" t="0" r="r" b="b"/>
                  <a:pathLst>
                    <a:path w="160" h="912">
                      <a:moveTo>
                        <a:pt x="56" y="0"/>
                      </a:moveTo>
                      <a:cubicBezTo>
                        <a:pt x="108" y="120"/>
                        <a:pt x="160" y="240"/>
                        <a:pt x="152" y="336"/>
                      </a:cubicBezTo>
                      <a:cubicBezTo>
                        <a:pt x="144" y="432"/>
                        <a:pt x="16" y="480"/>
                        <a:pt x="8" y="576"/>
                      </a:cubicBezTo>
                      <a:cubicBezTo>
                        <a:pt x="0" y="672"/>
                        <a:pt x="88" y="856"/>
                        <a:pt x="104" y="912"/>
                      </a:cubicBezTo>
                    </a:path>
                  </a:pathLst>
                </a:custGeom>
                <a:noFill/>
                <a:ln w="38160">
                  <a:solidFill>
                    <a:srgbClr val="80008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60" name="Freeform 92"/>
                <p:cNvSpPr>
                  <a:spLocks noChangeArrowheads="1"/>
                </p:cNvSpPr>
                <p:nvPr/>
              </p:nvSpPr>
              <p:spPr bwMode="auto">
                <a:xfrm>
                  <a:off x="5525" y="1278"/>
                  <a:ext cx="243" cy="1387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152" y="336"/>
                    </a:cxn>
                    <a:cxn ang="0">
                      <a:pos x="8" y="576"/>
                    </a:cxn>
                    <a:cxn ang="0">
                      <a:pos x="104" y="912"/>
                    </a:cxn>
                  </a:cxnLst>
                  <a:rect l="0" t="0" r="r" b="b"/>
                  <a:pathLst>
                    <a:path w="160" h="912">
                      <a:moveTo>
                        <a:pt x="56" y="0"/>
                      </a:moveTo>
                      <a:cubicBezTo>
                        <a:pt x="108" y="120"/>
                        <a:pt x="160" y="240"/>
                        <a:pt x="152" y="336"/>
                      </a:cubicBezTo>
                      <a:cubicBezTo>
                        <a:pt x="144" y="432"/>
                        <a:pt x="16" y="480"/>
                        <a:pt x="8" y="576"/>
                      </a:cubicBezTo>
                      <a:cubicBezTo>
                        <a:pt x="0" y="672"/>
                        <a:pt x="88" y="856"/>
                        <a:pt x="104" y="912"/>
                      </a:cubicBezTo>
                    </a:path>
                  </a:pathLst>
                </a:custGeom>
                <a:noFill/>
                <a:ln w="38160">
                  <a:solidFill>
                    <a:srgbClr val="80008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61" name="Freeform 93"/>
                <p:cNvSpPr>
                  <a:spLocks noChangeArrowheads="1"/>
                </p:cNvSpPr>
                <p:nvPr/>
              </p:nvSpPr>
              <p:spPr bwMode="auto">
                <a:xfrm>
                  <a:off x="4703" y="1278"/>
                  <a:ext cx="243" cy="1387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152" y="336"/>
                    </a:cxn>
                    <a:cxn ang="0">
                      <a:pos x="8" y="576"/>
                    </a:cxn>
                    <a:cxn ang="0">
                      <a:pos x="104" y="912"/>
                    </a:cxn>
                  </a:cxnLst>
                  <a:rect l="0" t="0" r="r" b="b"/>
                  <a:pathLst>
                    <a:path w="160" h="912">
                      <a:moveTo>
                        <a:pt x="56" y="0"/>
                      </a:moveTo>
                      <a:cubicBezTo>
                        <a:pt x="108" y="120"/>
                        <a:pt x="160" y="240"/>
                        <a:pt x="152" y="336"/>
                      </a:cubicBezTo>
                      <a:cubicBezTo>
                        <a:pt x="144" y="432"/>
                        <a:pt x="16" y="480"/>
                        <a:pt x="8" y="576"/>
                      </a:cubicBezTo>
                      <a:cubicBezTo>
                        <a:pt x="0" y="672"/>
                        <a:pt x="88" y="856"/>
                        <a:pt x="104" y="912"/>
                      </a:cubicBezTo>
                    </a:path>
                  </a:pathLst>
                </a:custGeom>
                <a:noFill/>
                <a:ln w="38160">
                  <a:solidFill>
                    <a:srgbClr val="80008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32862" name="Picture 9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904" y="1561"/>
                <a:ext cx="440" cy="76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</p:grpSp>
        <p:sp>
          <p:nvSpPr>
            <p:cNvPr id="32863" name="Text Box 95"/>
            <p:cNvSpPr txBox="1">
              <a:spLocks noChangeArrowheads="1"/>
            </p:cNvSpPr>
            <p:nvPr/>
          </p:nvSpPr>
          <p:spPr bwMode="auto">
            <a:xfrm>
              <a:off x="4495" y="3450"/>
              <a:ext cx="1296" cy="5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algn="ct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240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Transactional Memory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3610006-466E-4AA7-AF6F-CAC9A7730743}" type="slidenum">
              <a:rPr lang="en-CA"/>
              <a:pPr/>
              <a:t>3</a:t>
            </a:fld>
            <a:endParaRPr lang="en-CA"/>
          </a:p>
        </p:txBody>
      </p:sp>
      <p:sp>
        <p:nvSpPr>
          <p:cNvPr id="61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9144000" cy="1143000"/>
          </a:xfrm>
          <a:ln/>
        </p:spPr>
        <p:txBody>
          <a:bodyPr lIns="91440" tIns="45720" rIns="91440" bIns="4572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/>
              <a:t>Types of Packet Processing</a:t>
            </a: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1873250"/>
            <a:ext cx="3124200" cy="1100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2200">
                <a:solidFill>
                  <a:srgbClr val="000000"/>
                </a:solidFill>
                <a:ea typeface="DejaVu Sans" charset="0"/>
                <a:cs typeface="DejaVu Sans" charset="0"/>
              </a:rPr>
              <a:t>Switching and routing, port forwarding, port and IP filtering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128713" y="1295400"/>
            <a:ext cx="865187" cy="428625"/>
          </a:xfrm>
          <a:prstGeom prst="rect">
            <a:avLst/>
          </a:prstGeom>
          <a:solidFill>
            <a:srgbClr val="800080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2200">
                <a:solidFill>
                  <a:srgbClr val="FFFFFF"/>
                </a:solidFill>
                <a:ea typeface="DejaVu Sans" charset="0"/>
                <a:cs typeface="DejaVu Sans" charset="0"/>
              </a:rPr>
              <a:t>Basic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275" y="3319463"/>
            <a:ext cx="2533650" cy="1900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39700" y="5372100"/>
            <a:ext cx="2844800" cy="763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2200">
                <a:solidFill>
                  <a:srgbClr val="000000"/>
                </a:solidFill>
                <a:ea typeface="DejaVu Sans" charset="0"/>
                <a:cs typeface="DejaVu Sans" charset="0"/>
              </a:rPr>
              <a:t>200 MHz MIPS CPU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2200">
                <a:solidFill>
                  <a:srgbClr val="000000"/>
                </a:solidFill>
                <a:ea typeface="DejaVu Sans" charset="0"/>
                <a:cs typeface="DejaVu Sans" charset="0"/>
              </a:rPr>
              <a:t>5 port + wireless LAN</a:t>
            </a:r>
          </a:p>
        </p:txBody>
      </p:sp>
      <p:grpSp>
        <p:nvGrpSpPr>
          <p:cNvPr id="6150" name="Group 6"/>
          <p:cNvGrpSpPr>
            <a:grpSpLocks/>
          </p:cNvGrpSpPr>
          <p:nvPr/>
        </p:nvGrpSpPr>
        <p:grpSpPr bwMode="auto">
          <a:xfrm>
            <a:off x="3048000" y="1295400"/>
            <a:ext cx="2740025" cy="4722813"/>
            <a:chOff x="1920" y="816"/>
            <a:chExt cx="1726" cy="2975"/>
          </a:xfrm>
        </p:grpSpPr>
        <p:sp>
          <p:nvSpPr>
            <p:cNvPr id="6151" name="Rectangle 7"/>
            <p:cNvSpPr>
              <a:spLocks noChangeArrowheads="1"/>
            </p:cNvSpPr>
            <p:nvPr/>
          </p:nvSpPr>
          <p:spPr bwMode="auto">
            <a:xfrm>
              <a:off x="1920" y="1180"/>
              <a:ext cx="1727" cy="69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CA" sz="220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Cryptography, compression routines</a:t>
              </a:r>
            </a:p>
          </p:txBody>
        </p:sp>
        <p:grpSp>
          <p:nvGrpSpPr>
            <p:cNvPr id="6152" name="Group 8"/>
            <p:cNvGrpSpPr>
              <a:grpSpLocks/>
            </p:cNvGrpSpPr>
            <p:nvPr/>
          </p:nvGrpSpPr>
          <p:grpSpPr bwMode="auto">
            <a:xfrm>
              <a:off x="2232" y="2122"/>
              <a:ext cx="1101" cy="1669"/>
              <a:chOff x="2232" y="2122"/>
              <a:chExt cx="1101" cy="1669"/>
            </a:xfrm>
          </p:grpSpPr>
          <p:grpSp>
            <p:nvGrpSpPr>
              <p:cNvPr id="6153" name="Group 9"/>
              <p:cNvGrpSpPr>
                <a:grpSpLocks/>
              </p:cNvGrpSpPr>
              <p:nvPr/>
            </p:nvGrpSpPr>
            <p:grpSpPr bwMode="auto">
              <a:xfrm>
                <a:off x="2232" y="2122"/>
                <a:ext cx="1101" cy="861"/>
                <a:chOff x="2232" y="2122"/>
                <a:chExt cx="1101" cy="861"/>
              </a:xfrm>
            </p:grpSpPr>
            <p:sp>
              <p:nvSpPr>
                <p:cNvPr id="6154" name="Rectangle 10"/>
                <p:cNvSpPr>
                  <a:spLocks noChangeArrowheads="1"/>
                </p:cNvSpPr>
                <p:nvPr/>
              </p:nvSpPr>
              <p:spPr bwMode="auto">
                <a:xfrm>
                  <a:off x="2232" y="2122"/>
                  <a:ext cx="1102" cy="862"/>
                </a:xfrm>
                <a:prstGeom prst="rect">
                  <a:avLst/>
                </a:prstGeom>
                <a:blipFill dpi="0" rotWithShape="0">
                  <a:blip r:embed="rId4" cstate="print"/>
                  <a:srcRect/>
                  <a:stretch>
                    <a:fillRect/>
                  </a:stretch>
                </a:blipFill>
                <a:ln w="9360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55" name="Rectangle 11"/>
                <p:cNvSpPr>
                  <a:spLocks noChangeArrowheads="1"/>
                </p:cNvSpPr>
                <p:nvPr/>
              </p:nvSpPr>
              <p:spPr bwMode="auto">
                <a:xfrm>
                  <a:off x="2328" y="2218"/>
                  <a:ext cx="910" cy="671"/>
                </a:xfrm>
                <a:prstGeom prst="rect">
                  <a:avLst/>
                </a:prstGeom>
                <a:blipFill dpi="0" rotWithShape="0">
                  <a:blip r:embed="rId5" cstate="print"/>
                  <a:srcRect/>
                  <a:stretch>
                    <a:fillRect/>
                  </a:stretch>
                </a:blipFill>
                <a:ln w="9360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pPr algn="ctr">
                    <a:buClrTx/>
                    <a:buFontTx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CA" sz="2800">
                      <a:solidFill>
                        <a:srgbClr val="FFFFFF"/>
                      </a:solidFill>
                      <a:ea typeface="DejaVu Sans" charset="0"/>
                      <a:cs typeface="DejaVu Sans" charset="0"/>
                    </a:rPr>
                    <a:t>Crypto</a:t>
                  </a:r>
                </a:p>
                <a:p>
                  <a:pPr algn="ctr">
                    <a:buClrTx/>
                    <a:buFontTx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CA" sz="2800">
                      <a:solidFill>
                        <a:srgbClr val="FFFFFF"/>
                      </a:solidFill>
                      <a:ea typeface="DejaVu Sans" charset="0"/>
                      <a:cs typeface="DejaVu Sans" charset="0"/>
                    </a:rPr>
                    <a:t>Core</a:t>
                  </a:r>
                </a:p>
              </p:txBody>
            </p:sp>
          </p:grpSp>
          <p:sp>
            <p:nvSpPr>
              <p:cNvPr id="6156" name="Text Box 12"/>
              <p:cNvSpPr txBox="1">
                <a:spLocks noChangeArrowheads="1"/>
              </p:cNvSpPr>
              <p:nvPr/>
            </p:nvSpPr>
            <p:spPr bwMode="auto">
              <a:xfrm>
                <a:off x="2280" y="3522"/>
                <a:ext cx="1007" cy="27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CA" sz="2200">
                    <a:solidFill>
                      <a:srgbClr val="000000"/>
                    </a:solidFill>
                    <a:ea typeface="DejaVu Sans" charset="0"/>
                    <a:cs typeface="DejaVu Sans" charset="0"/>
                  </a:rPr>
                  <a:t>Key &amp; Data</a:t>
                </a:r>
              </a:p>
            </p:txBody>
          </p:sp>
          <p:grpSp>
            <p:nvGrpSpPr>
              <p:cNvPr id="6157" name="Group 13"/>
              <p:cNvGrpSpPr>
                <a:grpSpLocks/>
              </p:cNvGrpSpPr>
              <p:nvPr/>
            </p:nvGrpSpPr>
            <p:grpSpPr bwMode="auto">
              <a:xfrm>
                <a:off x="2448" y="2985"/>
                <a:ext cx="668" cy="573"/>
                <a:chOff x="2448" y="2985"/>
                <a:chExt cx="668" cy="573"/>
              </a:xfrm>
            </p:grpSpPr>
            <p:sp>
              <p:nvSpPr>
                <p:cNvPr id="6158" name="AutoShape 14"/>
                <p:cNvSpPr>
                  <a:spLocks noChangeArrowheads="1"/>
                </p:cNvSpPr>
                <p:nvPr/>
              </p:nvSpPr>
              <p:spPr bwMode="auto">
                <a:xfrm>
                  <a:off x="2448" y="2985"/>
                  <a:ext cx="335" cy="528"/>
                </a:xfrm>
                <a:prstGeom prst="upArrow">
                  <a:avLst>
                    <a:gd name="adj1" fmla="val 50000"/>
                    <a:gd name="adj2" fmla="val 39403"/>
                  </a:avLst>
                </a:prstGeom>
                <a:solidFill>
                  <a:srgbClr val="FF99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59" name="AutoShape 15"/>
                <p:cNvSpPr>
                  <a:spLocks noChangeArrowheads="1"/>
                </p:cNvSpPr>
                <p:nvPr/>
              </p:nvSpPr>
              <p:spPr bwMode="auto">
                <a:xfrm flipV="1">
                  <a:off x="2782" y="3032"/>
                  <a:ext cx="334" cy="527"/>
                </a:xfrm>
                <a:prstGeom prst="upArrow">
                  <a:avLst>
                    <a:gd name="adj1" fmla="val 50000"/>
                    <a:gd name="adj2" fmla="val 39446"/>
                  </a:avLst>
                </a:prstGeom>
                <a:solidFill>
                  <a:srgbClr val="FF99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6160" name="Rectangle 16"/>
            <p:cNvSpPr>
              <a:spLocks noChangeArrowheads="1"/>
            </p:cNvSpPr>
            <p:nvPr/>
          </p:nvSpPr>
          <p:spPr bwMode="auto">
            <a:xfrm>
              <a:off x="2022" y="816"/>
              <a:ext cx="1523" cy="270"/>
            </a:xfrm>
            <a:prstGeom prst="rect">
              <a:avLst/>
            </a:prstGeom>
            <a:solidFill>
              <a:srgbClr val="8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CA" sz="2200">
                  <a:solidFill>
                    <a:srgbClr val="FFFFFF"/>
                  </a:solidFill>
                  <a:ea typeface="DejaVu Sans" charset="0"/>
                  <a:cs typeface="DejaVu Sans" charset="0"/>
                </a:rPr>
                <a:t>Byte-Manipulation</a:t>
              </a:r>
            </a:p>
          </p:txBody>
        </p:sp>
      </p:grpSp>
      <p:grpSp>
        <p:nvGrpSpPr>
          <p:cNvPr id="6161" name="Group 17"/>
          <p:cNvGrpSpPr>
            <a:grpSpLocks/>
          </p:cNvGrpSpPr>
          <p:nvPr/>
        </p:nvGrpSpPr>
        <p:grpSpPr bwMode="auto">
          <a:xfrm>
            <a:off x="5861050" y="1295400"/>
            <a:ext cx="3121025" cy="4718050"/>
            <a:chOff x="3692" y="816"/>
            <a:chExt cx="1966" cy="2972"/>
          </a:xfrm>
        </p:grpSpPr>
        <p:sp>
          <p:nvSpPr>
            <p:cNvPr id="6162" name="Rectangle 18"/>
            <p:cNvSpPr>
              <a:spLocks noChangeArrowheads="1"/>
            </p:cNvSpPr>
            <p:nvPr/>
          </p:nvSpPr>
          <p:spPr bwMode="auto">
            <a:xfrm>
              <a:off x="3718" y="816"/>
              <a:ext cx="1915" cy="270"/>
            </a:xfrm>
            <a:prstGeom prst="rect">
              <a:avLst/>
            </a:prstGeom>
            <a:solidFill>
              <a:srgbClr val="8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CA" sz="2200">
                  <a:solidFill>
                    <a:srgbClr val="FFFFFF"/>
                  </a:solidFill>
                  <a:ea typeface="DejaVu Sans" charset="0"/>
                  <a:cs typeface="DejaVu Sans" charset="0"/>
                </a:rPr>
                <a:t>Control-Flow Intensive </a:t>
              </a:r>
            </a:p>
          </p:txBody>
        </p:sp>
        <p:grpSp>
          <p:nvGrpSpPr>
            <p:cNvPr id="6163" name="Group 19"/>
            <p:cNvGrpSpPr>
              <a:grpSpLocks/>
            </p:cNvGrpSpPr>
            <p:nvPr/>
          </p:nvGrpSpPr>
          <p:grpSpPr bwMode="auto">
            <a:xfrm>
              <a:off x="3884" y="1994"/>
              <a:ext cx="1581" cy="1294"/>
              <a:chOff x="3884" y="1994"/>
              <a:chExt cx="1581" cy="1294"/>
            </a:xfrm>
          </p:grpSpPr>
          <p:sp>
            <p:nvSpPr>
              <p:cNvPr id="6164" name="Rectangle 20"/>
              <p:cNvSpPr>
                <a:spLocks noChangeArrowheads="1"/>
              </p:cNvSpPr>
              <p:nvPr/>
            </p:nvSpPr>
            <p:spPr bwMode="auto">
              <a:xfrm>
                <a:off x="3884" y="1994"/>
                <a:ext cx="527" cy="432"/>
              </a:xfrm>
              <a:prstGeom prst="rect">
                <a:avLst/>
              </a:prstGeom>
              <a:solidFill>
                <a:srgbClr val="808080"/>
              </a:solidFill>
              <a:ln w="9360">
                <a:solidFill>
                  <a:srgbClr val="FF9900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CA">
                    <a:solidFill>
                      <a:srgbClr val="FFFFFF"/>
                    </a:solidFill>
                    <a:ea typeface="DejaVu Sans" charset="0"/>
                    <a:cs typeface="DejaVu Sans" charset="0"/>
                  </a:rPr>
                  <a:t>P0</a:t>
                </a:r>
              </a:p>
            </p:txBody>
          </p:sp>
          <p:sp>
            <p:nvSpPr>
              <p:cNvPr id="6165" name="Rectangle 21"/>
              <p:cNvSpPr>
                <a:spLocks noChangeArrowheads="1"/>
              </p:cNvSpPr>
              <p:nvPr/>
            </p:nvSpPr>
            <p:spPr bwMode="auto">
              <a:xfrm>
                <a:off x="4411" y="1994"/>
                <a:ext cx="527" cy="432"/>
              </a:xfrm>
              <a:prstGeom prst="rect">
                <a:avLst/>
              </a:prstGeom>
              <a:solidFill>
                <a:srgbClr val="808080"/>
              </a:solidFill>
              <a:ln w="9360">
                <a:solidFill>
                  <a:srgbClr val="FF9900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CA">
                    <a:solidFill>
                      <a:srgbClr val="FFFFFF"/>
                    </a:solidFill>
                    <a:ea typeface="DejaVu Sans" charset="0"/>
                    <a:cs typeface="DejaVu Sans" charset="0"/>
                  </a:rPr>
                  <a:t>P1</a:t>
                </a:r>
              </a:p>
            </p:txBody>
          </p:sp>
          <p:sp>
            <p:nvSpPr>
              <p:cNvPr id="6166" name="Rectangle 22"/>
              <p:cNvSpPr>
                <a:spLocks noChangeArrowheads="1"/>
              </p:cNvSpPr>
              <p:nvPr/>
            </p:nvSpPr>
            <p:spPr bwMode="auto">
              <a:xfrm>
                <a:off x="4938" y="1994"/>
                <a:ext cx="527" cy="432"/>
              </a:xfrm>
              <a:prstGeom prst="rect">
                <a:avLst/>
              </a:prstGeom>
              <a:solidFill>
                <a:srgbClr val="808080"/>
              </a:solidFill>
              <a:ln w="9360">
                <a:solidFill>
                  <a:srgbClr val="FF9900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CA">
                    <a:solidFill>
                      <a:srgbClr val="FFFFFF"/>
                    </a:solidFill>
                    <a:ea typeface="DejaVu Sans" charset="0"/>
                    <a:cs typeface="DejaVu Sans" charset="0"/>
                  </a:rPr>
                  <a:t>P2</a:t>
                </a:r>
              </a:p>
            </p:txBody>
          </p:sp>
          <p:sp>
            <p:nvSpPr>
              <p:cNvPr id="6167" name="Rectangle 23"/>
              <p:cNvSpPr>
                <a:spLocks noChangeArrowheads="1"/>
              </p:cNvSpPr>
              <p:nvPr/>
            </p:nvSpPr>
            <p:spPr bwMode="auto">
              <a:xfrm>
                <a:off x="3884" y="2426"/>
                <a:ext cx="527" cy="432"/>
              </a:xfrm>
              <a:prstGeom prst="rect">
                <a:avLst/>
              </a:prstGeom>
              <a:solidFill>
                <a:srgbClr val="808080"/>
              </a:solidFill>
              <a:ln w="9360">
                <a:solidFill>
                  <a:srgbClr val="FF9900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CA">
                    <a:solidFill>
                      <a:srgbClr val="FFFFFF"/>
                    </a:solidFill>
                    <a:ea typeface="DejaVu Sans" charset="0"/>
                    <a:cs typeface="DejaVu Sans" charset="0"/>
                  </a:rPr>
                  <a:t>P3</a:t>
                </a:r>
              </a:p>
            </p:txBody>
          </p:sp>
          <p:sp>
            <p:nvSpPr>
              <p:cNvPr id="6168" name="Rectangle 24"/>
              <p:cNvSpPr>
                <a:spLocks noChangeArrowheads="1"/>
              </p:cNvSpPr>
              <p:nvPr/>
            </p:nvSpPr>
            <p:spPr bwMode="auto">
              <a:xfrm>
                <a:off x="4411" y="2426"/>
                <a:ext cx="527" cy="432"/>
              </a:xfrm>
              <a:prstGeom prst="rect">
                <a:avLst/>
              </a:prstGeom>
              <a:solidFill>
                <a:srgbClr val="808080"/>
              </a:solidFill>
              <a:ln w="9360">
                <a:solidFill>
                  <a:srgbClr val="FF9900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CA">
                    <a:solidFill>
                      <a:srgbClr val="FFFFFF"/>
                    </a:solidFill>
                    <a:ea typeface="DejaVu Sans" charset="0"/>
                    <a:cs typeface="DejaVu Sans" charset="0"/>
                  </a:rPr>
                  <a:t>P4</a:t>
                </a:r>
              </a:p>
            </p:txBody>
          </p:sp>
          <p:sp>
            <p:nvSpPr>
              <p:cNvPr id="6169" name="Rectangle 25"/>
              <p:cNvSpPr>
                <a:spLocks noChangeArrowheads="1"/>
              </p:cNvSpPr>
              <p:nvPr/>
            </p:nvSpPr>
            <p:spPr bwMode="auto">
              <a:xfrm>
                <a:off x="4938" y="2426"/>
                <a:ext cx="527" cy="432"/>
              </a:xfrm>
              <a:prstGeom prst="rect">
                <a:avLst/>
              </a:prstGeom>
              <a:solidFill>
                <a:srgbClr val="808080"/>
              </a:solidFill>
              <a:ln w="9360">
                <a:solidFill>
                  <a:srgbClr val="FF9900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CA">
                    <a:solidFill>
                      <a:srgbClr val="FFFFFF"/>
                    </a:solidFill>
                    <a:ea typeface="DejaVu Sans" charset="0"/>
                    <a:cs typeface="DejaVu Sans" charset="0"/>
                  </a:rPr>
                  <a:t>P5</a:t>
                </a:r>
              </a:p>
            </p:txBody>
          </p:sp>
          <p:sp>
            <p:nvSpPr>
              <p:cNvPr id="6170" name="Rectangle 26"/>
              <p:cNvSpPr>
                <a:spLocks noChangeArrowheads="1"/>
              </p:cNvSpPr>
              <p:nvPr/>
            </p:nvSpPr>
            <p:spPr bwMode="auto">
              <a:xfrm>
                <a:off x="3884" y="2858"/>
                <a:ext cx="527" cy="432"/>
              </a:xfrm>
              <a:prstGeom prst="rect">
                <a:avLst/>
              </a:prstGeom>
              <a:solidFill>
                <a:srgbClr val="808080"/>
              </a:solidFill>
              <a:ln w="9360">
                <a:solidFill>
                  <a:srgbClr val="FF9900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CA">
                    <a:solidFill>
                      <a:srgbClr val="FFFFFF"/>
                    </a:solidFill>
                    <a:ea typeface="DejaVu Sans" charset="0"/>
                    <a:cs typeface="DejaVu Sans" charset="0"/>
                  </a:rPr>
                  <a:t>P6</a:t>
                </a:r>
              </a:p>
            </p:txBody>
          </p:sp>
          <p:sp>
            <p:nvSpPr>
              <p:cNvPr id="6171" name="Rectangle 27"/>
              <p:cNvSpPr>
                <a:spLocks noChangeArrowheads="1"/>
              </p:cNvSpPr>
              <p:nvPr/>
            </p:nvSpPr>
            <p:spPr bwMode="auto">
              <a:xfrm>
                <a:off x="4411" y="2858"/>
                <a:ext cx="527" cy="432"/>
              </a:xfrm>
              <a:prstGeom prst="rect">
                <a:avLst/>
              </a:prstGeom>
              <a:solidFill>
                <a:srgbClr val="808080"/>
              </a:solidFill>
              <a:ln w="9360">
                <a:solidFill>
                  <a:srgbClr val="FF9900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CA">
                    <a:solidFill>
                      <a:srgbClr val="FFFFFF"/>
                    </a:solidFill>
                    <a:ea typeface="DejaVu Sans" charset="0"/>
                    <a:cs typeface="DejaVu Sans" charset="0"/>
                  </a:rPr>
                  <a:t>P7</a:t>
                </a:r>
              </a:p>
            </p:txBody>
          </p:sp>
          <p:sp>
            <p:nvSpPr>
              <p:cNvPr id="6172" name="Rectangle 28"/>
              <p:cNvSpPr>
                <a:spLocks noChangeArrowheads="1"/>
              </p:cNvSpPr>
              <p:nvPr/>
            </p:nvSpPr>
            <p:spPr bwMode="auto">
              <a:xfrm>
                <a:off x="4938" y="2858"/>
                <a:ext cx="527" cy="432"/>
              </a:xfrm>
              <a:prstGeom prst="rect">
                <a:avLst/>
              </a:prstGeom>
              <a:solidFill>
                <a:srgbClr val="808080"/>
              </a:solidFill>
              <a:ln w="9360">
                <a:solidFill>
                  <a:srgbClr val="FF9900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CA">
                    <a:solidFill>
                      <a:srgbClr val="FFFFFF"/>
                    </a:solidFill>
                    <a:ea typeface="DejaVu Sans" charset="0"/>
                    <a:cs typeface="DejaVu Sans" charset="0"/>
                  </a:rPr>
                  <a:t>P8</a:t>
                </a:r>
              </a:p>
            </p:txBody>
          </p:sp>
        </p:grpSp>
        <p:sp>
          <p:nvSpPr>
            <p:cNvPr id="6173" name="Text Box 29"/>
            <p:cNvSpPr txBox="1">
              <a:spLocks noChangeArrowheads="1"/>
            </p:cNvSpPr>
            <p:nvPr/>
          </p:nvSpPr>
          <p:spPr bwMode="auto">
            <a:xfrm>
              <a:off x="3692" y="1180"/>
              <a:ext cx="1967" cy="69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CA" sz="220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deep packet inspection, virtualization, load balancing</a:t>
              </a:r>
            </a:p>
          </p:txBody>
        </p:sp>
        <p:sp>
          <p:nvSpPr>
            <p:cNvPr id="6174" name="Text Box 30"/>
            <p:cNvSpPr txBox="1">
              <a:spLocks noChangeArrowheads="1"/>
            </p:cNvSpPr>
            <p:nvPr/>
          </p:nvSpPr>
          <p:spPr bwMode="auto">
            <a:xfrm>
              <a:off x="3811" y="3307"/>
              <a:ext cx="1728" cy="48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CA" sz="220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Many software 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CA" sz="220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programmable cores</a:t>
              </a:r>
            </a:p>
          </p:txBody>
        </p:sp>
      </p:grpSp>
      <p:grpSp>
        <p:nvGrpSpPr>
          <p:cNvPr id="6175" name="Group 31"/>
          <p:cNvGrpSpPr>
            <a:grpSpLocks/>
          </p:cNvGrpSpPr>
          <p:nvPr/>
        </p:nvGrpSpPr>
        <p:grpSpPr bwMode="auto">
          <a:xfrm>
            <a:off x="5688013" y="1143000"/>
            <a:ext cx="3463925" cy="5713413"/>
            <a:chOff x="3583" y="720"/>
            <a:chExt cx="2182" cy="3599"/>
          </a:xfrm>
        </p:grpSpPr>
        <p:sp>
          <p:nvSpPr>
            <p:cNvPr id="6176" name="Text Box 32"/>
            <p:cNvSpPr txBox="1">
              <a:spLocks noChangeArrowheads="1"/>
            </p:cNvSpPr>
            <p:nvPr/>
          </p:nvSpPr>
          <p:spPr bwMode="auto">
            <a:xfrm>
              <a:off x="3583" y="3836"/>
              <a:ext cx="2183" cy="484"/>
            </a:xfrm>
            <a:prstGeom prst="rect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CA" sz="2200">
                  <a:solidFill>
                    <a:srgbClr val="FFFFFF"/>
                  </a:solidFill>
                  <a:ea typeface="DejaVu Sans" charset="0"/>
                  <a:cs typeface="DejaVu Sans" charset="0"/>
                </a:rPr>
                <a:t>Control-flow intensive &amp; 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CA" sz="2200">
                  <a:solidFill>
                    <a:srgbClr val="FFFFFF"/>
                  </a:solidFill>
                  <a:ea typeface="DejaVu Sans" charset="0"/>
                  <a:cs typeface="DejaVu Sans" charset="0"/>
                </a:rPr>
                <a:t>stateful applications</a:t>
              </a:r>
            </a:p>
          </p:txBody>
        </p:sp>
        <p:sp>
          <p:nvSpPr>
            <p:cNvPr id="6177" name="Rectangle 33"/>
            <p:cNvSpPr>
              <a:spLocks noChangeArrowheads="1"/>
            </p:cNvSpPr>
            <p:nvPr/>
          </p:nvSpPr>
          <p:spPr bwMode="auto">
            <a:xfrm>
              <a:off x="3600" y="720"/>
              <a:ext cx="2159" cy="3119"/>
            </a:xfrm>
            <a:prstGeom prst="rect">
              <a:avLst/>
            </a:prstGeom>
            <a:noFill/>
            <a:ln w="3816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AD42B91-8EA4-435A-9A89-B36B5F257437}" type="slidenum">
              <a:rPr lang="en-CA"/>
              <a:pPr/>
              <a:t>30</a:t>
            </a:fld>
            <a:endParaRPr lang="en-CA"/>
          </a:p>
        </p:txBody>
      </p:sp>
      <p:graphicFrame>
        <p:nvGraphicFramePr>
          <p:cNvPr id="33793" name="Object 1"/>
          <p:cNvGraphicFramePr>
            <a:graphicFrameLocks noChangeAspect="1"/>
          </p:cNvGraphicFramePr>
          <p:nvPr/>
        </p:nvGraphicFramePr>
        <p:xfrm>
          <a:off x="612775" y="1252538"/>
          <a:ext cx="8531225" cy="4922837"/>
        </p:xfrm>
        <a:graphic>
          <a:graphicData uri="http://schemas.openxmlformats.org/presentationml/2006/ole">
            <p:oleObj spid="_x0000_s33793" r:id="rId4" imgW="8531640" imgH="4923360" progId="">
              <p:embed/>
            </p:oleObj>
          </a:graphicData>
        </a:graphic>
      </p:graphicFrame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-7938"/>
            <a:ext cx="5791200" cy="1311276"/>
          </a:xfrm>
          <a:solidFill>
            <a:srgbClr val="FFFFFF"/>
          </a:solidFill>
          <a:ln/>
        </p:spPr>
        <p:txBody>
          <a:bodyPr lIns="91440" tIns="45720" rIns="91440" bIns="4572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000"/>
              <a:t>NetTM (TM+locks) vs </a:t>
            </a:r>
            <a:br>
              <a:rPr lang="en-US" sz="4000"/>
            </a:br>
            <a:r>
              <a:rPr lang="en-US" sz="4000"/>
              <a:t>NetThreads (locks-only)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506413" y="6064250"/>
            <a:ext cx="8394700" cy="885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FF0000"/>
              </a:buCl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2400">
                <a:solidFill>
                  <a:srgbClr val="FF0000"/>
                </a:solidFill>
                <a:ea typeface="DejaVu Sans" charset="0"/>
                <a:cs typeface="DejaVu Sans" charset="0"/>
              </a:rPr>
              <a:t> TM reduces wait time to acquire a lock</a:t>
            </a:r>
          </a:p>
          <a:p>
            <a:pPr>
              <a:buClr>
                <a:srgbClr val="FF0000"/>
              </a:buCl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2400">
                <a:solidFill>
                  <a:srgbClr val="FF0000"/>
                </a:solidFill>
                <a:ea typeface="DejaVu Sans" charset="0"/>
                <a:cs typeface="DejaVu Sans" charset="0"/>
              </a:rPr>
              <a:t> Little performance overhead for successful speculation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107950" y="1062038"/>
            <a:ext cx="455613" cy="5073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wrap="none"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>
                <a:solidFill>
                  <a:srgbClr val="000000"/>
                </a:solidFill>
                <a:ea typeface="DejaVu Sans" charset="0"/>
                <a:cs typeface="DejaVu Sans" charset="0"/>
              </a:rPr>
              <a:t>Throughput normalized to locks only</a:t>
            </a:r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>
            <a:off x="1143000" y="3033713"/>
            <a:ext cx="5761038" cy="1587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3798" name="Group 6"/>
          <p:cNvGrpSpPr>
            <a:grpSpLocks/>
          </p:cNvGrpSpPr>
          <p:nvPr/>
        </p:nvGrpSpPr>
        <p:grpSpPr bwMode="auto">
          <a:xfrm>
            <a:off x="1909763" y="1135063"/>
            <a:ext cx="5149850" cy="1935162"/>
            <a:chOff x="1203" y="715"/>
            <a:chExt cx="3244" cy="1219"/>
          </a:xfrm>
        </p:grpSpPr>
        <p:sp>
          <p:nvSpPr>
            <p:cNvPr id="33799" name="Text Box 7"/>
            <p:cNvSpPr txBox="1">
              <a:spLocks noChangeArrowheads="1"/>
            </p:cNvSpPr>
            <p:nvPr/>
          </p:nvSpPr>
          <p:spPr bwMode="auto">
            <a:xfrm>
              <a:off x="1203" y="1555"/>
              <a:ext cx="471" cy="26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5000" rIns="90000" bIns="45000"/>
            <a:lstStyle/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2200">
                  <a:solidFill>
                    <a:srgbClr val="FF0000"/>
                  </a:solidFill>
                  <a:ea typeface="DejaVu Sans" charset="0"/>
                  <a:cs typeface="DejaVu Sans" charset="0"/>
                </a:rPr>
                <a:t>+6%</a:t>
              </a:r>
            </a:p>
          </p:txBody>
        </p:sp>
        <p:sp>
          <p:nvSpPr>
            <p:cNvPr id="33800" name="Text Box 8"/>
            <p:cNvSpPr txBox="1">
              <a:spLocks noChangeArrowheads="1"/>
            </p:cNvSpPr>
            <p:nvPr/>
          </p:nvSpPr>
          <p:spPr bwMode="auto">
            <a:xfrm>
              <a:off x="2995" y="1668"/>
              <a:ext cx="427" cy="26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5000" rIns="90000" bIns="45000"/>
            <a:lstStyle/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2200">
                  <a:solidFill>
                    <a:srgbClr val="FF0000"/>
                  </a:solidFill>
                  <a:ea typeface="DejaVu Sans" charset="0"/>
                  <a:cs typeface="DejaVu Sans" charset="0"/>
                </a:rPr>
                <a:t>-8%</a:t>
              </a:r>
            </a:p>
          </p:txBody>
        </p:sp>
        <p:sp>
          <p:nvSpPr>
            <p:cNvPr id="33801" name="Text Box 9"/>
            <p:cNvSpPr txBox="1">
              <a:spLocks noChangeArrowheads="1"/>
            </p:cNvSpPr>
            <p:nvPr/>
          </p:nvSpPr>
          <p:spPr bwMode="auto">
            <a:xfrm>
              <a:off x="2088" y="715"/>
              <a:ext cx="569" cy="28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2200">
                  <a:solidFill>
                    <a:srgbClr val="FF0000"/>
                  </a:solidFill>
                  <a:ea typeface="DejaVu Sans" charset="0"/>
                  <a:cs typeface="DejaVu Sans" charset="0"/>
                </a:rPr>
                <a:t>+57%</a:t>
              </a:r>
            </a:p>
          </p:txBody>
        </p:sp>
        <p:sp>
          <p:nvSpPr>
            <p:cNvPr id="33802" name="Text Box 10"/>
            <p:cNvSpPr txBox="1">
              <a:spLocks noChangeArrowheads="1"/>
            </p:cNvSpPr>
            <p:nvPr/>
          </p:nvSpPr>
          <p:spPr bwMode="auto">
            <a:xfrm>
              <a:off x="3880" y="715"/>
              <a:ext cx="569" cy="26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5000" rIns="90000" bIns="45000"/>
            <a:lstStyle/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2200">
                  <a:solidFill>
                    <a:srgbClr val="FF0000"/>
                  </a:solidFill>
                  <a:ea typeface="DejaVu Sans" charset="0"/>
                  <a:cs typeface="DejaVu Sans" charset="0"/>
                </a:rPr>
                <a:t>+54%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5EDCFE92-34D4-417F-B847-02D50D819D33}" type="slidenum">
              <a:rPr lang="en-CA"/>
              <a:pPr/>
              <a:t>31</a:t>
            </a:fld>
            <a:endParaRPr lang="en-CA"/>
          </a:p>
        </p:txBody>
      </p:sp>
      <p:sp>
        <p:nvSpPr>
          <p:cNvPr id="34817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-50800" y="3382963"/>
            <a:ext cx="9144000" cy="1466850"/>
          </a:xfrm>
          <a:ln/>
        </p:spPr>
        <p:txBody>
          <a:bodyPr lIns="91440" tIns="45720" rIns="91440" bIns="45720"/>
          <a:lstStyle/>
          <a:p>
            <a:pPr marL="150813" indent="-149225">
              <a:buClr>
                <a:srgbClr val="000080"/>
              </a:buClr>
              <a:buFont typeface="Arial" charset="0"/>
              <a:buChar char="•"/>
              <a:tabLst>
                <a:tab pos="257175" algn="l"/>
                <a:tab pos="706438" algn="l"/>
                <a:tab pos="1155700" algn="l"/>
                <a:tab pos="1604963" algn="l"/>
                <a:tab pos="2054225" algn="l"/>
                <a:tab pos="2503488" algn="l"/>
                <a:tab pos="2952750" algn="l"/>
                <a:tab pos="3402013" algn="l"/>
                <a:tab pos="3851275" algn="l"/>
                <a:tab pos="4300538" algn="l"/>
                <a:tab pos="4749800" algn="l"/>
                <a:tab pos="5199063" algn="l"/>
                <a:tab pos="5648325" algn="l"/>
                <a:tab pos="6097588" algn="l"/>
                <a:tab pos="6546850" algn="l"/>
                <a:tab pos="6996113" algn="l"/>
                <a:tab pos="7445375" algn="l"/>
                <a:tab pos="7894638" algn="l"/>
                <a:tab pos="8343900" algn="l"/>
                <a:tab pos="8793163" algn="l"/>
              </a:tabLst>
            </a:pPr>
            <a:r>
              <a:rPr lang="en-CA" sz="2400">
                <a:solidFill>
                  <a:srgbClr val="000080"/>
                </a:solidFill>
              </a:rPr>
              <a:t>Pipelining:</a:t>
            </a:r>
            <a:r>
              <a:rPr lang="en-CA" sz="2400">
                <a:solidFill>
                  <a:srgbClr val="FF0000"/>
                </a:solidFill>
              </a:rPr>
              <a:t> </a:t>
            </a:r>
            <a:r>
              <a:rPr lang="en-CA" sz="2400"/>
              <a:t>often impractical for control-flow intensive applications</a:t>
            </a:r>
          </a:p>
          <a:p>
            <a:pPr marL="150813" indent="-149225">
              <a:buClr>
                <a:srgbClr val="000080"/>
              </a:buClr>
              <a:buFont typeface="Arial" charset="0"/>
              <a:buChar char="•"/>
              <a:tabLst>
                <a:tab pos="257175" algn="l"/>
                <a:tab pos="706438" algn="l"/>
                <a:tab pos="1155700" algn="l"/>
                <a:tab pos="1604963" algn="l"/>
                <a:tab pos="2054225" algn="l"/>
                <a:tab pos="2503488" algn="l"/>
                <a:tab pos="2952750" algn="l"/>
                <a:tab pos="3402013" algn="l"/>
                <a:tab pos="3851275" algn="l"/>
                <a:tab pos="4300538" algn="l"/>
                <a:tab pos="4749800" algn="l"/>
                <a:tab pos="5199063" algn="l"/>
                <a:tab pos="5648325" algn="l"/>
                <a:tab pos="6097588" algn="l"/>
                <a:tab pos="6546850" algn="l"/>
                <a:tab pos="6996113" algn="l"/>
                <a:tab pos="7445375" algn="l"/>
                <a:tab pos="7894638" algn="l"/>
                <a:tab pos="8343900" algn="l"/>
                <a:tab pos="8793163" algn="l"/>
              </a:tabLst>
            </a:pPr>
            <a:r>
              <a:rPr lang="en-CA" sz="2400">
                <a:solidFill>
                  <a:srgbClr val="000080"/>
                </a:solidFill>
              </a:rPr>
              <a:t>Flow-affinity scheduling:</a:t>
            </a:r>
            <a:r>
              <a:rPr lang="en-CA" sz="2400">
                <a:solidFill>
                  <a:srgbClr val="FF0000"/>
                </a:solidFill>
              </a:rPr>
              <a:t> </a:t>
            </a:r>
            <a:r>
              <a:rPr lang="en-CA" sz="2400"/>
              <a:t>inflexible, exposes load-imbalance</a:t>
            </a:r>
          </a:p>
          <a:p>
            <a:pPr marL="150813" indent="-149225">
              <a:buClr>
                <a:srgbClr val="000080"/>
              </a:buClr>
              <a:buFont typeface="Arial" charset="0"/>
              <a:buChar char="•"/>
              <a:tabLst>
                <a:tab pos="257175" algn="l"/>
                <a:tab pos="706438" algn="l"/>
                <a:tab pos="1155700" algn="l"/>
                <a:tab pos="1604963" algn="l"/>
                <a:tab pos="2054225" algn="l"/>
                <a:tab pos="2503488" algn="l"/>
                <a:tab pos="2952750" algn="l"/>
                <a:tab pos="3402013" algn="l"/>
                <a:tab pos="3851275" algn="l"/>
                <a:tab pos="4300538" algn="l"/>
                <a:tab pos="4749800" algn="l"/>
                <a:tab pos="5199063" algn="l"/>
                <a:tab pos="5648325" algn="l"/>
                <a:tab pos="6097588" algn="l"/>
                <a:tab pos="6546850" algn="l"/>
                <a:tab pos="6996113" algn="l"/>
                <a:tab pos="7445375" algn="l"/>
                <a:tab pos="7894638" algn="l"/>
                <a:tab pos="8343900" algn="l"/>
                <a:tab pos="8793163" algn="l"/>
              </a:tabLst>
            </a:pPr>
            <a:r>
              <a:rPr lang="en-CA" sz="2400">
                <a:solidFill>
                  <a:srgbClr val="000080"/>
                </a:solidFill>
              </a:rPr>
              <a:t>Transactional memory:</a:t>
            </a:r>
            <a:r>
              <a:rPr lang="en-CA" sz="2400">
                <a:solidFill>
                  <a:srgbClr val="FF0000"/>
                </a:solidFill>
              </a:rPr>
              <a:t>   </a:t>
            </a:r>
            <a:r>
              <a:rPr lang="en-CA" sz="2400"/>
              <a:t>allows flexible packet scheduling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9144000" cy="1143000"/>
          </a:xfrm>
          <a:ln/>
        </p:spPr>
        <p:txBody>
          <a:bodyPr lIns="91440" tIns="45720" rIns="91440" bIns="4572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/>
              <a:t>Summary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957263" y="1506538"/>
            <a:ext cx="4570412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0"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2000" b="1" u="sng">
                <a:solidFill>
                  <a:srgbClr val="00CC00"/>
                </a:solidFill>
                <a:ea typeface="DejaVu Sans" charset="0"/>
                <a:cs typeface="DejaVu Sans" charset="0"/>
              </a:rPr>
              <a:t>Thread1</a:t>
            </a:r>
            <a:r>
              <a:rPr lang="en-CA" sz="2000" b="1">
                <a:solidFill>
                  <a:srgbClr val="00CC00"/>
                </a:solidFill>
                <a:ea typeface="DejaVu Sans" charset="0"/>
                <a:cs typeface="DejaVu Sans" charset="0"/>
              </a:rPr>
              <a:t>  </a:t>
            </a:r>
            <a:r>
              <a:rPr lang="en-CA" sz="2000" b="1" u="sng">
                <a:solidFill>
                  <a:srgbClr val="FF00FF"/>
                </a:solidFill>
                <a:ea typeface="DejaVu Sans" charset="0"/>
                <a:cs typeface="DejaVu Sans" charset="0"/>
              </a:rPr>
              <a:t>Thread2</a:t>
            </a:r>
            <a:r>
              <a:rPr lang="en-CA" sz="2000" b="1">
                <a:solidFill>
                  <a:srgbClr val="FF00FF"/>
                </a:solidFill>
                <a:ea typeface="DejaVu Sans" charset="0"/>
                <a:cs typeface="DejaVu Sans" charset="0"/>
              </a:rPr>
              <a:t>  </a:t>
            </a:r>
            <a:r>
              <a:rPr lang="en-CA" sz="2000" b="1" u="sng">
                <a:solidFill>
                  <a:srgbClr val="00CCFF"/>
                </a:solidFill>
                <a:ea typeface="DejaVu Sans" charset="0"/>
                <a:cs typeface="DejaVu Sans" charset="0"/>
              </a:rPr>
              <a:t>Thread3</a:t>
            </a:r>
          </a:p>
        </p:txBody>
      </p:sp>
      <p:sp>
        <p:nvSpPr>
          <p:cNvPr id="34820" name="Freeform 4"/>
          <p:cNvSpPr>
            <a:spLocks noChangeArrowheads="1"/>
          </p:cNvSpPr>
          <p:nvPr/>
        </p:nvSpPr>
        <p:spPr bwMode="auto">
          <a:xfrm>
            <a:off x="1389063" y="1963738"/>
            <a:ext cx="254000" cy="914400"/>
          </a:xfrm>
          <a:custGeom>
            <a:avLst/>
            <a:gdLst/>
            <a:ahLst/>
            <a:cxnLst>
              <a:cxn ang="0">
                <a:pos x="104" y="0"/>
              </a:cxn>
              <a:cxn ang="0">
                <a:pos x="8" y="192"/>
              </a:cxn>
              <a:cxn ang="0">
                <a:pos x="152" y="384"/>
              </a:cxn>
              <a:cxn ang="0">
                <a:pos x="56" y="576"/>
              </a:cxn>
            </a:cxnLst>
            <a:rect l="0" t="0" r="r" b="b"/>
            <a:pathLst>
              <a:path w="160" h="576">
                <a:moveTo>
                  <a:pt x="104" y="0"/>
                </a:moveTo>
                <a:cubicBezTo>
                  <a:pt x="52" y="64"/>
                  <a:pt x="0" y="128"/>
                  <a:pt x="8" y="192"/>
                </a:cubicBezTo>
                <a:cubicBezTo>
                  <a:pt x="16" y="256"/>
                  <a:pt x="144" y="320"/>
                  <a:pt x="152" y="384"/>
                </a:cubicBezTo>
                <a:cubicBezTo>
                  <a:pt x="160" y="448"/>
                  <a:pt x="88" y="520"/>
                  <a:pt x="56" y="576"/>
                </a:cubicBezTo>
              </a:path>
            </a:pathLst>
          </a:custGeom>
          <a:noFill/>
          <a:ln w="381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821" name="Group 5"/>
          <p:cNvGrpSpPr>
            <a:grpSpLocks/>
          </p:cNvGrpSpPr>
          <p:nvPr/>
        </p:nvGrpSpPr>
        <p:grpSpPr bwMode="auto">
          <a:xfrm>
            <a:off x="3548063" y="2659063"/>
            <a:ext cx="434975" cy="673100"/>
            <a:chOff x="2235" y="1675"/>
            <a:chExt cx="274" cy="424"/>
          </a:xfrm>
        </p:grpSpPr>
        <p:pic>
          <p:nvPicPr>
            <p:cNvPr id="34822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35" y="1675"/>
              <a:ext cx="275" cy="4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34823" name="Text Box 7"/>
            <p:cNvSpPr txBox="1">
              <a:spLocks noChangeArrowheads="1"/>
            </p:cNvSpPr>
            <p:nvPr/>
          </p:nvSpPr>
          <p:spPr bwMode="auto">
            <a:xfrm>
              <a:off x="2235" y="1675"/>
              <a:ext cx="275" cy="4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34824" name="Object 8"/>
          <p:cNvGraphicFramePr>
            <a:graphicFrameLocks noChangeAspect="1"/>
          </p:cNvGraphicFramePr>
          <p:nvPr/>
        </p:nvGraphicFramePr>
        <p:xfrm>
          <a:off x="2252663" y="1963738"/>
          <a:ext cx="381000" cy="333375"/>
        </p:xfrm>
        <a:graphic>
          <a:graphicData uri="http://schemas.openxmlformats.org/presentationml/2006/ole">
            <p:oleObj spid="_x0000_s34824" r:id="rId5" imgW="380852" imgH="333333" progId="">
              <p:embed/>
            </p:oleObj>
          </a:graphicData>
        </a:graphic>
      </p:graphicFrame>
      <p:pic>
        <p:nvPicPr>
          <p:cNvPr id="34825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24263" y="1935163"/>
            <a:ext cx="381000" cy="333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4826" name="Line 10"/>
          <p:cNvSpPr>
            <a:spLocks noChangeShapeType="1"/>
          </p:cNvSpPr>
          <p:nvPr/>
        </p:nvSpPr>
        <p:spPr bwMode="auto">
          <a:xfrm>
            <a:off x="1414463" y="2192338"/>
            <a:ext cx="2243137" cy="1587"/>
          </a:xfrm>
          <a:prstGeom prst="line">
            <a:avLst/>
          </a:prstGeom>
          <a:noFill/>
          <a:ln w="38160" cap="rnd">
            <a:solidFill>
              <a:srgbClr val="333399"/>
            </a:solidFill>
            <a:prstDash val="sysDot"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27" name="Line 11"/>
          <p:cNvSpPr>
            <a:spLocks noChangeShapeType="1"/>
          </p:cNvSpPr>
          <p:nvPr/>
        </p:nvSpPr>
        <p:spPr bwMode="auto">
          <a:xfrm>
            <a:off x="1566863" y="2420938"/>
            <a:ext cx="2090737" cy="1587"/>
          </a:xfrm>
          <a:prstGeom prst="line">
            <a:avLst/>
          </a:prstGeom>
          <a:noFill/>
          <a:ln w="38160" cap="rnd">
            <a:solidFill>
              <a:srgbClr val="333399"/>
            </a:solidFill>
            <a:prstDash val="sysDot"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34828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71713" y="2430463"/>
            <a:ext cx="438150" cy="676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4829" name="Line 13"/>
          <p:cNvSpPr>
            <a:spLocks noChangeShapeType="1"/>
          </p:cNvSpPr>
          <p:nvPr/>
        </p:nvSpPr>
        <p:spPr bwMode="auto">
          <a:xfrm>
            <a:off x="2481263" y="2649538"/>
            <a:ext cx="1176337" cy="1587"/>
          </a:xfrm>
          <a:prstGeom prst="line">
            <a:avLst/>
          </a:prstGeom>
          <a:noFill/>
          <a:ln w="38160" cap="rnd">
            <a:solidFill>
              <a:srgbClr val="333399"/>
            </a:solidFill>
            <a:prstDash val="sysDot"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30" name="Text Box 14"/>
          <p:cNvSpPr txBox="1">
            <a:spLocks noChangeArrowheads="1"/>
          </p:cNvSpPr>
          <p:nvPr/>
        </p:nvSpPr>
        <p:spPr bwMode="auto">
          <a:xfrm flipV="1">
            <a:off x="1141413" y="1123950"/>
            <a:ext cx="2762250" cy="457200"/>
          </a:xfrm>
          <a:prstGeom prst="rect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 vert="eaVert" lIns="90000" tIns="46800" rIns="90000" bIns="46800">
            <a:spAutoFit/>
          </a:bodyPr>
          <a:lstStyle/>
          <a:p>
            <a:pPr algn="ctr" rtl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>
                <a:solidFill>
                  <a:srgbClr val="FFFFFF"/>
                </a:solidFill>
                <a:ea typeface="DejaVu Sans" charset="0"/>
                <a:cs typeface="DejaVu Sans" charset="0"/>
              </a:rPr>
              <a:t>LOCKS</a:t>
            </a:r>
          </a:p>
        </p:txBody>
      </p:sp>
      <p:sp>
        <p:nvSpPr>
          <p:cNvPr id="34831" name="Text Box 15"/>
          <p:cNvSpPr txBox="1">
            <a:spLocks noChangeArrowheads="1"/>
          </p:cNvSpPr>
          <p:nvPr/>
        </p:nvSpPr>
        <p:spPr bwMode="auto">
          <a:xfrm>
            <a:off x="4689475" y="1506538"/>
            <a:ext cx="4570413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0"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2000" b="1" u="sng">
                <a:solidFill>
                  <a:srgbClr val="00CC00"/>
                </a:solidFill>
                <a:ea typeface="DejaVu Sans" charset="0"/>
                <a:cs typeface="DejaVu Sans" charset="0"/>
              </a:rPr>
              <a:t>Thread1</a:t>
            </a:r>
            <a:r>
              <a:rPr lang="en-CA" sz="2000" b="1">
                <a:solidFill>
                  <a:srgbClr val="00CC00"/>
                </a:solidFill>
                <a:ea typeface="DejaVu Sans" charset="0"/>
                <a:cs typeface="DejaVu Sans" charset="0"/>
              </a:rPr>
              <a:t>  </a:t>
            </a:r>
            <a:r>
              <a:rPr lang="en-CA" sz="2000" b="1" u="sng">
                <a:solidFill>
                  <a:srgbClr val="FF00FF"/>
                </a:solidFill>
                <a:ea typeface="DejaVu Sans" charset="0"/>
                <a:cs typeface="DejaVu Sans" charset="0"/>
              </a:rPr>
              <a:t>Thread2</a:t>
            </a:r>
            <a:r>
              <a:rPr lang="en-CA" sz="2000" b="1">
                <a:solidFill>
                  <a:srgbClr val="FF00FF"/>
                </a:solidFill>
                <a:ea typeface="DejaVu Sans" charset="0"/>
                <a:cs typeface="DejaVu Sans" charset="0"/>
              </a:rPr>
              <a:t>  </a:t>
            </a:r>
            <a:r>
              <a:rPr lang="en-CA" sz="2000" b="1" u="sng">
                <a:solidFill>
                  <a:srgbClr val="00CCFF"/>
                </a:solidFill>
                <a:ea typeface="DejaVu Sans" charset="0"/>
                <a:cs typeface="DejaVu Sans" charset="0"/>
              </a:rPr>
              <a:t>Thread3</a:t>
            </a:r>
          </a:p>
        </p:txBody>
      </p:sp>
      <p:sp>
        <p:nvSpPr>
          <p:cNvPr id="34832" name="Freeform 16"/>
          <p:cNvSpPr>
            <a:spLocks noChangeArrowheads="1"/>
          </p:cNvSpPr>
          <p:nvPr/>
        </p:nvSpPr>
        <p:spPr bwMode="auto">
          <a:xfrm>
            <a:off x="5121275" y="1928813"/>
            <a:ext cx="254000" cy="912812"/>
          </a:xfrm>
          <a:custGeom>
            <a:avLst/>
            <a:gdLst/>
            <a:ahLst/>
            <a:cxnLst>
              <a:cxn ang="0">
                <a:pos x="104" y="0"/>
              </a:cxn>
              <a:cxn ang="0">
                <a:pos x="8" y="192"/>
              </a:cxn>
              <a:cxn ang="0">
                <a:pos x="152" y="384"/>
              </a:cxn>
              <a:cxn ang="0">
                <a:pos x="56" y="576"/>
              </a:cxn>
            </a:cxnLst>
            <a:rect l="0" t="0" r="r" b="b"/>
            <a:pathLst>
              <a:path w="160" h="576">
                <a:moveTo>
                  <a:pt x="104" y="0"/>
                </a:moveTo>
                <a:cubicBezTo>
                  <a:pt x="52" y="64"/>
                  <a:pt x="0" y="128"/>
                  <a:pt x="8" y="192"/>
                </a:cubicBezTo>
                <a:cubicBezTo>
                  <a:pt x="16" y="256"/>
                  <a:pt x="144" y="320"/>
                  <a:pt x="152" y="384"/>
                </a:cubicBezTo>
                <a:cubicBezTo>
                  <a:pt x="160" y="448"/>
                  <a:pt x="88" y="520"/>
                  <a:pt x="56" y="576"/>
                </a:cubicBezTo>
              </a:path>
            </a:pathLst>
          </a:custGeom>
          <a:noFill/>
          <a:ln w="381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4833" name="Object 17"/>
          <p:cNvGraphicFramePr>
            <a:graphicFrameLocks noChangeAspect="1"/>
          </p:cNvGraphicFramePr>
          <p:nvPr/>
        </p:nvGraphicFramePr>
        <p:xfrm>
          <a:off x="5984875" y="1928813"/>
          <a:ext cx="381000" cy="333375"/>
        </p:xfrm>
        <a:graphic>
          <a:graphicData uri="http://schemas.openxmlformats.org/presentationml/2006/ole">
            <p:oleObj spid="_x0000_s34833" r:id="rId7" imgW="380852" imgH="333333" progId="">
              <p:embed/>
            </p:oleObj>
          </a:graphicData>
        </a:graphic>
      </p:graphicFrame>
      <p:pic>
        <p:nvPicPr>
          <p:cNvPr id="34834" name="Picture 1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23150" y="1900238"/>
            <a:ext cx="381000" cy="333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pSp>
        <p:nvGrpSpPr>
          <p:cNvPr id="34835" name="Group 19"/>
          <p:cNvGrpSpPr>
            <a:grpSpLocks/>
          </p:cNvGrpSpPr>
          <p:nvPr/>
        </p:nvGrpSpPr>
        <p:grpSpPr bwMode="auto">
          <a:xfrm>
            <a:off x="7423150" y="2374900"/>
            <a:ext cx="434975" cy="673100"/>
            <a:chOff x="4676" y="1496"/>
            <a:chExt cx="274" cy="424"/>
          </a:xfrm>
        </p:grpSpPr>
        <p:pic>
          <p:nvPicPr>
            <p:cNvPr id="34836" name="Picture 2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76" y="1496"/>
              <a:ext cx="275" cy="4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34837" name="Text Box 21"/>
            <p:cNvSpPr txBox="1">
              <a:spLocks noChangeArrowheads="1"/>
            </p:cNvSpPr>
            <p:nvPr/>
          </p:nvSpPr>
          <p:spPr bwMode="auto">
            <a:xfrm>
              <a:off x="4676" y="1496"/>
              <a:ext cx="275" cy="4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4838" name="Picture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84875" y="2155825"/>
            <a:ext cx="438150" cy="676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4839" name="Line 23"/>
          <p:cNvSpPr>
            <a:spLocks noChangeShapeType="1"/>
          </p:cNvSpPr>
          <p:nvPr/>
        </p:nvSpPr>
        <p:spPr bwMode="auto">
          <a:xfrm>
            <a:off x="5146675" y="2155825"/>
            <a:ext cx="2590800" cy="1588"/>
          </a:xfrm>
          <a:prstGeom prst="line">
            <a:avLst/>
          </a:prstGeom>
          <a:noFill/>
          <a:ln w="38160" cap="rnd">
            <a:solidFill>
              <a:srgbClr val="333399"/>
            </a:solidFill>
            <a:prstDash val="sysDot"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40" name="Line 24"/>
          <p:cNvSpPr>
            <a:spLocks noChangeShapeType="1"/>
          </p:cNvSpPr>
          <p:nvPr/>
        </p:nvSpPr>
        <p:spPr bwMode="auto">
          <a:xfrm>
            <a:off x="5299075" y="2384425"/>
            <a:ext cx="2438400" cy="1588"/>
          </a:xfrm>
          <a:prstGeom prst="line">
            <a:avLst/>
          </a:prstGeom>
          <a:noFill/>
          <a:ln w="38160" cap="rnd">
            <a:solidFill>
              <a:srgbClr val="333399"/>
            </a:solidFill>
            <a:prstDash val="sysDot"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41" name="Text Box 25"/>
          <p:cNvSpPr txBox="1">
            <a:spLocks noChangeArrowheads="1"/>
          </p:cNvSpPr>
          <p:nvPr/>
        </p:nvSpPr>
        <p:spPr bwMode="auto">
          <a:xfrm flipV="1">
            <a:off x="4764088" y="1139825"/>
            <a:ext cx="3200400" cy="454025"/>
          </a:xfrm>
          <a:prstGeom prst="rect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 vert="eaVert" wrap="none" lIns="90000" tIns="46800" rIns="90000" bIns="46800">
            <a:spAutoFit/>
          </a:bodyPr>
          <a:lstStyle/>
          <a:p>
            <a:pPr algn="ctr" rtl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>
                <a:solidFill>
                  <a:srgbClr val="FFFFFF"/>
                </a:solidFill>
                <a:ea typeface="DejaVu Sans" charset="0"/>
                <a:cs typeface="DejaVu Sans" charset="0"/>
              </a:rPr>
              <a:t>TRANSACTIONS</a:t>
            </a:r>
          </a:p>
        </p:txBody>
      </p:sp>
      <p:sp>
        <p:nvSpPr>
          <p:cNvPr id="34842" name="Text Box 26"/>
          <p:cNvSpPr txBox="1">
            <a:spLocks noChangeArrowheads="1"/>
          </p:cNvSpPr>
          <p:nvPr/>
        </p:nvSpPr>
        <p:spPr bwMode="auto">
          <a:xfrm>
            <a:off x="7272338" y="2085975"/>
            <a:ext cx="2952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>
                <a:solidFill>
                  <a:srgbClr val="FF0000"/>
                </a:solidFill>
                <a:ea typeface="DejaVu Sans" charset="0"/>
                <a:cs typeface="DejaVu Sans" charset="0"/>
              </a:rPr>
              <a:t>x</a:t>
            </a:r>
          </a:p>
        </p:txBody>
      </p:sp>
      <p:sp>
        <p:nvSpPr>
          <p:cNvPr id="34843" name="Text Box 27"/>
          <p:cNvSpPr txBox="1">
            <a:spLocks noChangeArrowheads="1"/>
          </p:cNvSpPr>
          <p:nvPr/>
        </p:nvSpPr>
        <p:spPr bwMode="auto">
          <a:xfrm>
            <a:off x="0" y="4938713"/>
            <a:ext cx="9144000" cy="1919287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</a:tabLst>
            </a:pPr>
            <a:r>
              <a:rPr lang="en-US" sz="2400" u="sng">
                <a:solidFill>
                  <a:srgbClr val="000000"/>
                </a:solidFill>
                <a:ea typeface="DejaVu Sans" charset="0"/>
                <a:cs typeface="DejaVu Sans" charset="0"/>
              </a:rPr>
              <a:t>Transactional Memory</a:t>
            </a:r>
          </a:p>
          <a:p>
            <a:pPr marL="1588" lvl="1" indent="0" algn="ctr">
              <a:buClr>
                <a:srgbClr val="FF0000"/>
              </a:buClr>
              <a:buSzPct val="45000"/>
              <a:buFont typeface="Wingdings" charset="2"/>
              <a:buChar char=""/>
              <a:tabLst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</a:tabLst>
            </a:pPr>
            <a:r>
              <a:rPr lang="en-US" sz="2400">
                <a:solidFill>
                  <a:srgbClr val="FF0000"/>
                </a:solidFill>
                <a:ea typeface="DejaVu Sans" charset="0"/>
                <a:cs typeface="DejaVu Sans" charset="0"/>
              </a:rPr>
              <a:t>Improves throughput by 6%, 54%, 57% </a:t>
            </a:r>
          </a:p>
          <a:p>
            <a:pPr marL="1588" lvl="1" indent="0" algn="ctr">
              <a:buClr>
                <a:srgbClr val="FF0000"/>
              </a:buClr>
              <a:buSzPct val="45000"/>
              <a:buFont typeface="Wingdings" charset="2"/>
              <a:buNone/>
              <a:tabLst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</a:tabLst>
            </a:pPr>
            <a:r>
              <a:rPr lang="en-US" sz="2400">
                <a:solidFill>
                  <a:srgbClr val="000000"/>
                </a:solidFill>
                <a:ea typeface="DejaVu Sans" charset="0"/>
                <a:cs typeface="DejaVu Sans" charset="0"/>
              </a:rPr>
              <a:t>v</a:t>
            </a:r>
            <a:r>
              <a:rPr lang="en-CA" sz="2400">
                <a:solidFill>
                  <a:srgbClr val="000000"/>
                </a:solidFill>
                <a:ea typeface="DejaVu Sans" charset="0"/>
                <a:cs typeface="DejaVu Sans" charset="0"/>
              </a:rPr>
              <a:t>ia optimistic parallelism across packets</a:t>
            </a:r>
          </a:p>
          <a:p>
            <a:pPr marL="1588" lvl="1" indent="0" algn="ctr">
              <a:buClr>
                <a:srgbClr val="FF0000"/>
              </a:buClr>
              <a:buSzPct val="45000"/>
              <a:buFont typeface="Wingdings" charset="2"/>
              <a:buChar char=""/>
              <a:tabLst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</a:tabLst>
            </a:pPr>
            <a:r>
              <a:rPr lang="en-CA" sz="2400">
                <a:solidFill>
                  <a:srgbClr val="FF0000"/>
                </a:solidFill>
                <a:ea typeface="DejaVu Sans" charset="0"/>
                <a:cs typeface="DejaVu Sans" charset="0"/>
              </a:rPr>
              <a:t>Simplifies programming </a:t>
            </a:r>
          </a:p>
          <a:p>
            <a:pPr marL="1588" lvl="1" indent="0" algn="ctr">
              <a:buClr>
                <a:srgbClr val="FF0000"/>
              </a:buClr>
              <a:buSzPct val="45000"/>
              <a:buFont typeface="Wingdings" charset="2"/>
              <a:buNone/>
              <a:tabLst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</a:tabLst>
            </a:pPr>
            <a:r>
              <a:rPr lang="en-CA" sz="2400">
                <a:solidFill>
                  <a:srgbClr val="000000"/>
                </a:solidFill>
                <a:ea typeface="DejaVu Sans" charset="0"/>
                <a:cs typeface="DejaVu Sans" charset="0"/>
              </a:rPr>
              <a:t>via TM </a:t>
            </a:r>
            <a:r>
              <a:rPr lang="en-US" sz="2400">
                <a:solidFill>
                  <a:srgbClr val="000000"/>
                </a:solidFill>
                <a:ea typeface="DejaVu Sans" charset="0"/>
                <a:cs typeface="DejaVu Sans" charset="0"/>
              </a:rPr>
              <a:t>coarse-grained critical sections and deadlock avoidance</a:t>
            </a:r>
          </a:p>
        </p:txBody>
      </p:sp>
      <p:sp>
        <p:nvSpPr>
          <p:cNvPr id="34844" name="Rectangle 28"/>
          <p:cNvSpPr>
            <a:spLocks noChangeArrowheads="1"/>
          </p:cNvSpPr>
          <p:nvPr/>
        </p:nvSpPr>
        <p:spPr bwMode="auto">
          <a:xfrm>
            <a:off x="-228600" y="6135688"/>
            <a:ext cx="9601200" cy="9144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4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-228600"/>
            <a:ext cx="7772400" cy="1470025"/>
          </a:xfrm>
          <a:ln/>
        </p:spPr>
        <p:txBody>
          <a:bodyPr lIns="91440" tIns="45720" rIns="91440" bIns="4572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/>
              <a:t>Questions and Discussion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2286000"/>
            <a:ext cx="9144000" cy="2667000"/>
          </a:xfrm>
          <a:ln/>
        </p:spPr>
        <p:txBody>
          <a:bodyPr lIns="91440" tIns="45720" rIns="91440" bIns="45720"/>
          <a:lstStyle/>
          <a:p>
            <a:pPr marL="0" indent="0"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u="sng"/>
              <a:t>NetThreads</a:t>
            </a:r>
            <a:r>
              <a:rPr lang="en-CA"/>
              <a:t> and </a:t>
            </a:r>
            <a:r>
              <a:rPr lang="en-CA" u="sng"/>
              <a:t>NetThreads-RE</a:t>
            </a:r>
          </a:p>
          <a:p>
            <a:pPr marL="0" indent="0"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/>
              <a:t>available online</a:t>
            </a:r>
          </a:p>
          <a:p>
            <a:pPr marL="0" indent="0"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/>
              <a:t>          :  netfpga+netthreads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0" y="5410200"/>
            <a:ext cx="9448800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CA" sz="3200">
                <a:solidFill>
                  <a:srgbClr val="000000"/>
                </a:solidFill>
                <a:ea typeface="DejaVu Sans" charset="0"/>
                <a:cs typeface="DejaVu Sans" charset="0"/>
              </a:rPr>
              <a:t>martinL@eecg.utoronto.ca</a:t>
            </a:r>
          </a:p>
        </p:txBody>
      </p:sp>
      <p:graphicFrame>
        <p:nvGraphicFramePr>
          <p:cNvPr id="35844" name="Object 4"/>
          <p:cNvGraphicFramePr>
            <a:graphicFrameLocks noChangeAspect="1"/>
          </p:cNvGraphicFramePr>
          <p:nvPr/>
        </p:nvGraphicFramePr>
        <p:xfrm>
          <a:off x="1371600" y="3505200"/>
          <a:ext cx="1771650" cy="620713"/>
        </p:xfrm>
        <a:graphic>
          <a:graphicData uri="http://schemas.openxmlformats.org/presentationml/2006/ole">
            <p:oleObj spid="_x0000_s35844" r:id="rId4" imgW="2685714" imgH="942857" progId="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BFBF745-E693-41AB-907D-A1F5F24508F9}" type="slidenum">
              <a:rPr lang="en-CA"/>
              <a:pPr/>
              <a:t>33</a:t>
            </a:fld>
            <a:endParaRPr lang="en-CA"/>
          </a:p>
        </p:txBody>
      </p:sp>
      <p:sp>
        <p:nvSpPr>
          <p:cNvPr id="368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9144000" cy="1143000"/>
          </a:xfrm>
          <a:ln/>
        </p:spPr>
        <p:txBody>
          <a:bodyPr lIns="91440" tIns="45720" rIns="91440" bIns="4572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/>
              <a:t>Backup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7E3EE2F-6F60-45F3-8355-0FBCFCF0D014}" type="slidenum">
              <a:rPr lang="en-CA"/>
              <a:pPr/>
              <a:t>34</a:t>
            </a:fld>
            <a:endParaRPr lang="en-CA"/>
          </a:p>
        </p:txBody>
      </p:sp>
      <p:sp>
        <p:nvSpPr>
          <p:cNvPr id="378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4613"/>
            <a:ext cx="9142413" cy="1144587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/>
              <a:t>Execution Comparison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350" y="1200150"/>
            <a:ext cx="9144000" cy="5538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7AB2819-69FC-41AA-813E-9FFE4551DFD5}" type="slidenum">
              <a:rPr lang="en-CA"/>
              <a:pPr/>
              <a:t>35</a:t>
            </a:fld>
            <a:endParaRPr lang="en-CA"/>
          </a:p>
        </p:txBody>
      </p:sp>
      <p:sp>
        <p:nvSpPr>
          <p:cNvPr id="389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4613"/>
            <a:ext cx="9142413" cy="1144587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/>
              <a:t>Signature Table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775" y="1892300"/>
            <a:ext cx="8959850" cy="336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56A7515-DB0E-44C0-A100-9DC9CA97B4B6}" type="slidenum">
              <a:rPr lang="en-CA"/>
              <a:pPr/>
              <a:t>36</a:t>
            </a:fld>
            <a:endParaRPr lang="en-CA"/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4400">
                <a:solidFill>
                  <a:srgbClr val="000000"/>
                </a:solidFill>
                <a:ea typeface="DejaVu Sans" charset="0"/>
                <a:cs typeface="DejaVu Sans" charset="0"/>
              </a:rPr>
              <a:t>CAD Results</a:t>
            </a:r>
          </a:p>
        </p:txBody>
      </p:sp>
      <p:grpSp>
        <p:nvGrpSpPr>
          <p:cNvPr id="39938" name="Group 2"/>
          <p:cNvGrpSpPr>
            <a:grpSpLocks/>
          </p:cNvGrpSpPr>
          <p:nvPr/>
        </p:nvGrpSpPr>
        <p:grpSpPr bwMode="auto">
          <a:xfrm>
            <a:off x="457200" y="1676400"/>
            <a:ext cx="8226425" cy="2673350"/>
            <a:chOff x="288" y="1056"/>
            <a:chExt cx="5182" cy="1684"/>
          </a:xfrm>
        </p:grpSpPr>
        <p:sp>
          <p:nvSpPr>
            <p:cNvPr id="39939" name="Rectangle 3"/>
            <p:cNvSpPr>
              <a:spLocks noChangeArrowheads="1"/>
            </p:cNvSpPr>
            <p:nvPr/>
          </p:nvSpPr>
          <p:spPr bwMode="auto">
            <a:xfrm>
              <a:off x="4343" y="2146"/>
              <a:ext cx="1127" cy="59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b"/>
            <a:lstStyle/>
            <a:p>
              <a:pPr marL="341313" indent="-339725" algn="r">
                <a:buClrTx/>
                <a:buFontTx/>
                <a:buNone/>
                <a:tabLst>
                  <a:tab pos="341313" algn="l"/>
                  <a:tab pos="788988" algn="l"/>
                  <a:tab pos="1238250" algn="l"/>
                  <a:tab pos="1687513" algn="l"/>
                  <a:tab pos="2136775" algn="l"/>
                  <a:tab pos="2586038" algn="l"/>
                  <a:tab pos="3035300" algn="l"/>
                  <a:tab pos="3484563" algn="l"/>
                  <a:tab pos="3933825" algn="l"/>
                  <a:tab pos="4383088" algn="l"/>
                  <a:tab pos="4832350" algn="l"/>
                  <a:tab pos="5281613" algn="l"/>
                  <a:tab pos="5730875" algn="l"/>
                  <a:tab pos="6180138" algn="l"/>
                  <a:tab pos="6629400" algn="l"/>
                  <a:tab pos="7078663" algn="l"/>
                  <a:tab pos="7527925" algn="l"/>
                  <a:tab pos="7977188" algn="l"/>
                  <a:tab pos="8426450" algn="l"/>
                  <a:tab pos="8875713" algn="l"/>
                  <a:tab pos="9324975" algn="l"/>
                </a:tabLst>
              </a:pPr>
              <a:r>
                <a:rPr lang="en-CA" sz="280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25%</a:t>
              </a:r>
            </a:p>
          </p:txBody>
        </p:sp>
        <p:sp>
          <p:nvSpPr>
            <p:cNvPr id="39940" name="Rectangle 4"/>
            <p:cNvSpPr>
              <a:spLocks noChangeArrowheads="1"/>
            </p:cNvSpPr>
            <p:nvPr/>
          </p:nvSpPr>
          <p:spPr bwMode="auto">
            <a:xfrm>
              <a:off x="3071" y="2146"/>
              <a:ext cx="1272" cy="59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b"/>
            <a:lstStyle/>
            <a:p>
              <a:pPr marL="341313" indent="-339725" algn="r">
                <a:buClrTx/>
                <a:buFontTx/>
                <a:buNone/>
                <a:tabLst>
                  <a:tab pos="341313" algn="l"/>
                  <a:tab pos="788988" algn="l"/>
                  <a:tab pos="1238250" algn="l"/>
                  <a:tab pos="1687513" algn="l"/>
                  <a:tab pos="2136775" algn="l"/>
                  <a:tab pos="2586038" algn="l"/>
                  <a:tab pos="3035300" algn="l"/>
                  <a:tab pos="3484563" algn="l"/>
                  <a:tab pos="3933825" algn="l"/>
                  <a:tab pos="4383088" algn="l"/>
                  <a:tab pos="4832350" algn="l"/>
                  <a:tab pos="5281613" algn="l"/>
                  <a:tab pos="5730875" algn="l"/>
                  <a:tab pos="6180138" algn="l"/>
                  <a:tab pos="6629400" algn="l"/>
                  <a:tab pos="7078663" algn="l"/>
                  <a:tab pos="7527925" algn="l"/>
                  <a:tab pos="7977188" algn="l"/>
                  <a:tab pos="8426450" algn="l"/>
                  <a:tab pos="8875713" algn="l"/>
                  <a:tab pos="9324975" algn="l"/>
                </a:tabLst>
              </a:pPr>
              <a:r>
                <a:rPr lang="en-CA" sz="280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161</a:t>
              </a:r>
            </a:p>
          </p:txBody>
        </p:sp>
        <p:sp>
          <p:nvSpPr>
            <p:cNvPr id="39941" name="Rectangle 5"/>
            <p:cNvSpPr>
              <a:spLocks noChangeArrowheads="1"/>
            </p:cNvSpPr>
            <p:nvPr/>
          </p:nvSpPr>
          <p:spPr bwMode="auto">
            <a:xfrm>
              <a:off x="1919" y="2146"/>
              <a:ext cx="1152" cy="59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b"/>
            <a:lstStyle/>
            <a:p>
              <a:pPr marL="341313" indent="-339725" algn="r">
                <a:buClrTx/>
                <a:buFontTx/>
                <a:buNone/>
                <a:tabLst>
                  <a:tab pos="341313" algn="l"/>
                  <a:tab pos="788988" algn="l"/>
                  <a:tab pos="1238250" algn="l"/>
                  <a:tab pos="1687513" algn="l"/>
                  <a:tab pos="2136775" algn="l"/>
                  <a:tab pos="2586038" algn="l"/>
                  <a:tab pos="3035300" algn="l"/>
                  <a:tab pos="3484563" algn="l"/>
                  <a:tab pos="3933825" algn="l"/>
                  <a:tab pos="4383088" algn="l"/>
                  <a:tab pos="4832350" algn="l"/>
                  <a:tab pos="5281613" algn="l"/>
                  <a:tab pos="5730875" algn="l"/>
                  <a:tab pos="6180138" algn="l"/>
                  <a:tab pos="6629400" algn="l"/>
                  <a:tab pos="7078663" algn="l"/>
                  <a:tab pos="7527925" algn="l"/>
                  <a:tab pos="7977188" algn="l"/>
                  <a:tab pos="8426450" algn="l"/>
                  <a:tab pos="8875713" algn="l"/>
                  <a:tab pos="9324975" algn="l"/>
                </a:tabLst>
              </a:pPr>
              <a:r>
                <a:rPr lang="en-CA" sz="280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129</a:t>
              </a:r>
            </a:p>
          </p:txBody>
        </p:sp>
        <p:sp>
          <p:nvSpPr>
            <p:cNvPr id="39942" name="Rectangle 6"/>
            <p:cNvSpPr>
              <a:spLocks noChangeArrowheads="1"/>
            </p:cNvSpPr>
            <p:nvPr/>
          </p:nvSpPr>
          <p:spPr bwMode="auto">
            <a:xfrm>
              <a:off x="288" y="2146"/>
              <a:ext cx="1631" cy="59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b"/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280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16K Block RAMs</a:t>
              </a:r>
            </a:p>
          </p:txBody>
        </p:sp>
        <p:sp>
          <p:nvSpPr>
            <p:cNvPr id="39943" name="Rectangle 7"/>
            <p:cNvSpPr>
              <a:spLocks noChangeArrowheads="1"/>
            </p:cNvSpPr>
            <p:nvPr/>
          </p:nvSpPr>
          <p:spPr bwMode="auto">
            <a:xfrm>
              <a:off x="4343" y="1602"/>
              <a:ext cx="1127" cy="54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b"/>
            <a:lstStyle/>
            <a:p>
              <a:pPr marL="341313" indent="-339725" algn="r">
                <a:buClrTx/>
                <a:buFontTx/>
                <a:buNone/>
                <a:tabLst>
                  <a:tab pos="341313" algn="l"/>
                  <a:tab pos="788988" algn="l"/>
                  <a:tab pos="1238250" algn="l"/>
                  <a:tab pos="1687513" algn="l"/>
                  <a:tab pos="2136775" algn="l"/>
                  <a:tab pos="2586038" algn="l"/>
                  <a:tab pos="3035300" algn="l"/>
                  <a:tab pos="3484563" algn="l"/>
                  <a:tab pos="3933825" algn="l"/>
                  <a:tab pos="4383088" algn="l"/>
                  <a:tab pos="4832350" algn="l"/>
                  <a:tab pos="5281613" algn="l"/>
                  <a:tab pos="5730875" algn="l"/>
                  <a:tab pos="6180138" algn="l"/>
                  <a:tab pos="6629400" algn="l"/>
                  <a:tab pos="7078663" algn="l"/>
                  <a:tab pos="7527925" algn="l"/>
                  <a:tab pos="7977188" algn="l"/>
                  <a:tab pos="8426450" algn="l"/>
                  <a:tab pos="8875713" algn="l"/>
                  <a:tab pos="9324975" algn="l"/>
                </a:tabLst>
              </a:pPr>
              <a:r>
                <a:rPr lang="en-CA" sz="280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21%</a:t>
              </a:r>
            </a:p>
          </p:txBody>
        </p:sp>
        <p:sp>
          <p:nvSpPr>
            <p:cNvPr id="39944" name="Rectangle 8"/>
            <p:cNvSpPr>
              <a:spLocks noChangeArrowheads="1"/>
            </p:cNvSpPr>
            <p:nvPr/>
          </p:nvSpPr>
          <p:spPr bwMode="auto">
            <a:xfrm>
              <a:off x="3071" y="1602"/>
              <a:ext cx="1272" cy="54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b"/>
            <a:lstStyle/>
            <a:p>
              <a:pPr marL="341313" indent="-339725" algn="r">
                <a:buClrTx/>
                <a:buFontTx/>
                <a:buNone/>
                <a:tabLst>
                  <a:tab pos="341313" algn="l"/>
                  <a:tab pos="788988" algn="l"/>
                  <a:tab pos="1238250" algn="l"/>
                  <a:tab pos="1687513" algn="l"/>
                  <a:tab pos="2136775" algn="l"/>
                  <a:tab pos="2586038" algn="l"/>
                  <a:tab pos="3035300" algn="l"/>
                  <a:tab pos="3484563" algn="l"/>
                  <a:tab pos="3933825" algn="l"/>
                  <a:tab pos="4383088" algn="l"/>
                  <a:tab pos="4832350" algn="l"/>
                  <a:tab pos="5281613" algn="l"/>
                  <a:tab pos="5730875" algn="l"/>
                  <a:tab pos="6180138" algn="l"/>
                  <a:tab pos="6629400" algn="l"/>
                  <a:tab pos="7078663" algn="l"/>
                  <a:tab pos="7527925" algn="l"/>
                  <a:tab pos="7977188" algn="l"/>
                  <a:tab pos="8426450" algn="l"/>
                  <a:tab pos="8875713" algn="l"/>
                  <a:tab pos="9324975" algn="l"/>
                </a:tabLst>
              </a:pPr>
              <a:r>
                <a:rPr lang="en-CA" sz="280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22936</a:t>
              </a:r>
            </a:p>
          </p:txBody>
        </p:sp>
        <p:sp>
          <p:nvSpPr>
            <p:cNvPr id="39945" name="Rectangle 9"/>
            <p:cNvSpPr>
              <a:spLocks noChangeArrowheads="1"/>
            </p:cNvSpPr>
            <p:nvPr/>
          </p:nvSpPr>
          <p:spPr bwMode="auto">
            <a:xfrm>
              <a:off x="1919" y="1602"/>
              <a:ext cx="1152" cy="54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b"/>
            <a:lstStyle/>
            <a:p>
              <a:pPr marL="341313" indent="-339725" algn="r">
                <a:buClrTx/>
                <a:buFontTx/>
                <a:buNone/>
                <a:tabLst>
                  <a:tab pos="341313" algn="l"/>
                  <a:tab pos="788988" algn="l"/>
                  <a:tab pos="1238250" algn="l"/>
                  <a:tab pos="1687513" algn="l"/>
                  <a:tab pos="2136775" algn="l"/>
                  <a:tab pos="2586038" algn="l"/>
                  <a:tab pos="3035300" algn="l"/>
                  <a:tab pos="3484563" algn="l"/>
                  <a:tab pos="3933825" algn="l"/>
                  <a:tab pos="4383088" algn="l"/>
                  <a:tab pos="4832350" algn="l"/>
                  <a:tab pos="5281613" algn="l"/>
                  <a:tab pos="5730875" algn="l"/>
                  <a:tab pos="6180138" algn="l"/>
                  <a:tab pos="6629400" algn="l"/>
                  <a:tab pos="7078663" algn="l"/>
                  <a:tab pos="7527925" algn="l"/>
                  <a:tab pos="7977188" algn="l"/>
                  <a:tab pos="8426450" algn="l"/>
                  <a:tab pos="8875713" algn="l"/>
                  <a:tab pos="9324975" algn="l"/>
                </a:tabLst>
              </a:pPr>
              <a:r>
                <a:rPr lang="en-CA" sz="280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18980</a:t>
              </a:r>
            </a:p>
          </p:txBody>
        </p:sp>
        <p:sp>
          <p:nvSpPr>
            <p:cNvPr id="39946" name="Rectangle 10"/>
            <p:cNvSpPr>
              <a:spLocks noChangeArrowheads="1"/>
            </p:cNvSpPr>
            <p:nvPr/>
          </p:nvSpPr>
          <p:spPr bwMode="auto">
            <a:xfrm>
              <a:off x="288" y="1602"/>
              <a:ext cx="1631" cy="54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b"/>
            <a:lstStyle/>
            <a:p>
              <a:pPr marL="341313" indent="-339725">
                <a:buClrTx/>
                <a:buFontTx/>
                <a:buNone/>
                <a:tabLst>
                  <a:tab pos="341313" algn="l"/>
                  <a:tab pos="788988" algn="l"/>
                  <a:tab pos="1238250" algn="l"/>
                  <a:tab pos="1687513" algn="l"/>
                  <a:tab pos="2136775" algn="l"/>
                  <a:tab pos="2586038" algn="l"/>
                  <a:tab pos="3035300" algn="l"/>
                  <a:tab pos="3484563" algn="l"/>
                  <a:tab pos="3933825" algn="l"/>
                  <a:tab pos="4383088" algn="l"/>
                  <a:tab pos="4832350" algn="l"/>
                  <a:tab pos="5281613" algn="l"/>
                  <a:tab pos="5730875" algn="l"/>
                  <a:tab pos="6180138" algn="l"/>
                  <a:tab pos="6629400" algn="l"/>
                  <a:tab pos="7078663" algn="l"/>
                  <a:tab pos="7527925" algn="l"/>
                  <a:tab pos="7977188" algn="l"/>
                  <a:tab pos="8426450" algn="l"/>
                  <a:tab pos="8875713" algn="l"/>
                  <a:tab pos="9324975" algn="l"/>
                </a:tabLst>
              </a:pPr>
              <a:r>
                <a:rPr lang="en-CA" sz="280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4-LUT</a:t>
              </a:r>
            </a:p>
          </p:txBody>
        </p:sp>
        <p:sp>
          <p:nvSpPr>
            <p:cNvPr id="39947" name="Rectangle 11"/>
            <p:cNvSpPr>
              <a:spLocks noChangeArrowheads="1"/>
            </p:cNvSpPr>
            <p:nvPr/>
          </p:nvSpPr>
          <p:spPr bwMode="auto">
            <a:xfrm>
              <a:off x="4343" y="1056"/>
              <a:ext cx="1127" cy="546"/>
            </a:xfrm>
            <a:prstGeom prst="rect">
              <a:avLst/>
            </a:prstGeom>
            <a:solidFill>
              <a:srgbClr val="BBE0E3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b"/>
            <a:lstStyle/>
            <a:p>
              <a:pPr marL="341313" indent="-339725" algn="ctr">
                <a:buClrTx/>
                <a:buFontTx/>
                <a:buNone/>
                <a:tabLst>
                  <a:tab pos="341313" algn="l"/>
                  <a:tab pos="788988" algn="l"/>
                  <a:tab pos="1238250" algn="l"/>
                  <a:tab pos="1687513" algn="l"/>
                  <a:tab pos="2136775" algn="l"/>
                  <a:tab pos="2586038" algn="l"/>
                  <a:tab pos="3035300" algn="l"/>
                  <a:tab pos="3484563" algn="l"/>
                  <a:tab pos="3933825" algn="l"/>
                  <a:tab pos="4383088" algn="l"/>
                  <a:tab pos="4832350" algn="l"/>
                  <a:tab pos="5281613" algn="l"/>
                  <a:tab pos="5730875" algn="l"/>
                  <a:tab pos="6180138" algn="l"/>
                  <a:tab pos="6629400" algn="l"/>
                  <a:tab pos="7078663" algn="l"/>
                  <a:tab pos="7527925" algn="l"/>
                  <a:tab pos="7977188" algn="l"/>
                  <a:tab pos="8426450" algn="l"/>
                  <a:tab pos="8875713" algn="l"/>
                  <a:tab pos="9324975" algn="l"/>
                </a:tabLst>
              </a:pPr>
              <a:r>
                <a:rPr lang="en-CA" sz="240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Increase</a:t>
              </a:r>
            </a:p>
          </p:txBody>
        </p:sp>
        <p:sp>
          <p:nvSpPr>
            <p:cNvPr id="39948" name="Rectangle 12"/>
            <p:cNvSpPr>
              <a:spLocks noChangeArrowheads="1"/>
            </p:cNvSpPr>
            <p:nvPr/>
          </p:nvSpPr>
          <p:spPr bwMode="auto">
            <a:xfrm>
              <a:off x="3071" y="1056"/>
              <a:ext cx="1272" cy="546"/>
            </a:xfrm>
            <a:prstGeom prst="rect">
              <a:avLst/>
            </a:prstGeom>
            <a:solidFill>
              <a:srgbClr val="BBE0E3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b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CA" sz="240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With Transactions</a:t>
              </a:r>
            </a:p>
          </p:txBody>
        </p:sp>
        <p:sp>
          <p:nvSpPr>
            <p:cNvPr id="39949" name="Rectangle 13"/>
            <p:cNvSpPr>
              <a:spLocks noChangeArrowheads="1"/>
            </p:cNvSpPr>
            <p:nvPr/>
          </p:nvSpPr>
          <p:spPr bwMode="auto">
            <a:xfrm>
              <a:off x="1919" y="1056"/>
              <a:ext cx="1152" cy="546"/>
            </a:xfrm>
            <a:prstGeom prst="rect">
              <a:avLst/>
            </a:prstGeom>
            <a:solidFill>
              <a:srgbClr val="BBE0E3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b"/>
            <a:lstStyle/>
            <a:p>
              <a:pPr marL="341313" indent="-339725" algn="ctr">
                <a:buClrTx/>
                <a:buFontTx/>
                <a:buNone/>
                <a:tabLst>
                  <a:tab pos="341313" algn="l"/>
                  <a:tab pos="788988" algn="l"/>
                  <a:tab pos="1238250" algn="l"/>
                  <a:tab pos="1687513" algn="l"/>
                  <a:tab pos="2136775" algn="l"/>
                  <a:tab pos="2586038" algn="l"/>
                  <a:tab pos="3035300" algn="l"/>
                  <a:tab pos="3484563" algn="l"/>
                  <a:tab pos="3933825" algn="l"/>
                  <a:tab pos="4383088" algn="l"/>
                  <a:tab pos="4832350" algn="l"/>
                  <a:tab pos="5281613" algn="l"/>
                  <a:tab pos="5730875" algn="l"/>
                  <a:tab pos="6180138" algn="l"/>
                  <a:tab pos="6629400" algn="l"/>
                  <a:tab pos="7078663" algn="l"/>
                  <a:tab pos="7527925" algn="l"/>
                  <a:tab pos="7977188" algn="l"/>
                  <a:tab pos="8426450" algn="l"/>
                  <a:tab pos="8875713" algn="l"/>
                  <a:tab pos="9324975" algn="l"/>
                </a:tabLst>
              </a:pPr>
              <a:r>
                <a:rPr lang="en-CA" sz="240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With Locks</a:t>
              </a:r>
            </a:p>
          </p:txBody>
        </p:sp>
        <p:sp>
          <p:nvSpPr>
            <p:cNvPr id="39950" name="Rectangle 14"/>
            <p:cNvSpPr>
              <a:spLocks noChangeArrowheads="1"/>
            </p:cNvSpPr>
            <p:nvPr/>
          </p:nvSpPr>
          <p:spPr bwMode="auto">
            <a:xfrm>
              <a:off x="288" y="1056"/>
              <a:ext cx="1631" cy="546"/>
            </a:xfrm>
            <a:prstGeom prst="rect">
              <a:avLst/>
            </a:prstGeom>
            <a:solidFill>
              <a:srgbClr val="BBE0E3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b"/>
            <a:lstStyle/>
            <a:p>
              <a:pPr marL="341313" indent="-339725" algn="ctr">
                <a:buClrTx/>
                <a:buFontTx/>
                <a:buNone/>
                <a:tabLst>
                  <a:tab pos="341313" algn="l"/>
                  <a:tab pos="788988" algn="l"/>
                  <a:tab pos="1238250" algn="l"/>
                  <a:tab pos="1687513" algn="l"/>
                  <a:tab pos="2136775" algn="l"/>
                  <a:tab pos="2586038" algn="l"/>
                  <a:tab pos="3035300" algn="l"/>
                  <a:tab pos="3484563" algn="l"/>
                  <a:tab pos="3933825" algn="l"/>
                  <a:tab pos="4383088" algn="l"/>
                  <a:tab pos="4832350" algn="l"/>
                  <a:tab pos="5281613" algn="l"/>
                  <a:tab pos="5730875" algn="l"/>
                  <a:tab pos="6180138" algn="l"/>
                  <a:tab pos="6629400" algn="l"/>
                  <a:tab pos="7078663" algn="l"/>
                  <a:tab pos="7527925" algn="l"/>
                  <a:tab pos="7977188" algn="l"/>
                  <a:tab pos="8426450" algn="l"/>
                  <a:tab pos="8875713" algn="l"/>
                  <a:tab pos="9324975" algn="l"/>
                </a:tabLst>
              </a:pPr>
              <a:r>
                <a:rPr lang="en-CA" sz="280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 </a:t>
              </a:r>
            </a:p>
          </p:txBody>
        </p:sp>
        <p:sp>
          <p:nvSpPr>
            <p:cNvPr id="39951" name="Line 15"/>
            <p:cNvSpPr>
              <a:spLocks noChangeShapeType="1"/>
            </p:cNvSpPr>
            <p:nvPr/>
          </p:nvSpPr>
          <p:spPr bwMode="auto">
            <a:xfrm>
              <a:off x="1919" y="1056"/>
              <a:ext cx="1" cy="546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952" name="Line 16"/>
            <p:cNvSpPr>
              <a:spLocks noChangeShapeType="1"/>
            </p:cNvSpPr>
            <p:nvPr/>
          </p:nvSpPr>
          <p:spPr bwMode="auto">
            <a:xfrm>
              <a:off x="3071" y="1056"/>
              <a:ext cx="1" cy="546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953" name="Line 17"/>
            <p:cNvSpPr>
              <a:spLocks noChangeShapeType="1"/>
            </p:cNvSpPr>
            <p:nvPr/>
          </p:nvSpPr>
          <p:spPr bwMode="auto">
            <a:xfrm>
              <a:off x="4343" y="1056"/>
              <a:ext cx="1" cy="546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954" name="Line 18"/>
            <p:cNvSpPr>
              <a:spLocks noChangeShapeType="1"/>
            </p:cNvSpPr>
            <p:nvPr/>
          </p:nvSpPr>
          <p:spPr bwMode="auto">
            <a:xfrm>
              <a:off x="288" y="2146"/>
              <a:ext cx="5182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955" name="Line 19"/>
            <p:cNvSpPr>
              <a:spLocks noChangeShapeType="1"/>
            </p:cNvSpPr>
            <p:nvPr/>
          </p:nvSpPr>
          <p:spPr bwMode="auto">
            <a:xfrm>
              <a:off x="1919" y="1602"/>
              <a:ext cx="1" cy="1137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956" name="Line 20"/>
            <p:cNvSpPr>
              <a:spLocks noChangeShapeType="1"/>
            </p:cNvSpPr>
            <p:nvPr/>
          </p:nvSpPr>
          <p:spPr bwMode="auto">
            <a:xfrm>
              <a:off x="288" y="1056"/>
              <a:ext cx="5182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957" name="Line 21"/>
            <p:cNvSpPr>
              <a:spLocks noChangeShapeType="1"/>
            </p:cNvSpPr>
            <p:nvPr/>
          </p:nvSpPr>
          <p:spPr bwMode="auto">
            <a:xfrm>
              <a:off x="3071" y="1602"/>
              <a:ext cx="1" cy="1137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958" name="Line 22"/>
            <p:cNvSpPr>
              <a:spLocks noChangeShapeType="1"/>
            </p:cNvSpPr>
            <p:nvPr/>
          </p:nvSpPr>
          <p:spPr bwMode="auto">
            <a:xfrm>
              <a:off x="4343" y="1602"/>
              <a:ext cx="1" cy="1137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959" name="Line 23"/>
            <p:cNvSpPr>
              <a:spLocks noChangeShapeType="1"/>
            </p:cNvSpPr>
            <p:nvPr/>
          </p:nvSpPr>
          <p:spPr bwMode="auto">
            <a:xfrm>
              <a:off x="288" y="1602"/>
              <a:ext cx="5182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960" name="Line 24"/>
            <p:cNvSpPr>
              <a:spLocks noChangeShapeType="1"/>
            </p:cNvSpPr>
            <p:nvPr/>
          </p:nvSpPr>
          <p:spPr bwMode="auto">
            <a:xfrm>
              <a:off x="288" y="1056"/>
              <a:ext cx="1" cy="1684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961" name="Line 25"/>
            <p:cNvSpPr>
              <a:spLocks noChangeShapeType="1"/>
            </p:cNvSpPr>
            <p:nvPr/>
          </p:nvSpPr>
          <p:spPr bwMode="auto">
            <a:xfrm>
              <a:off x="5470" y="1056"/>
              <a:ext cx="1" cy="1684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962" name="Line 26"/>
            <p:cNvSpPr>
              <a:spLocks noChangeShapeType="1"/>
            </p:cNvSpPr>
            <p:nvPr/>
          </p:nvSpPr>
          <p:spPr bwMode="auto">
            <a:xfrm>
              <a:off x="288" y="2740"/>
              <a:ext cx="5182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963" name="Text Box 27"/>
          <p:cNvSpPr txBox="1">
            <a:spLocks noChangeArrowheads="1"/>
          </p:cNvSpPr>
          <p:nvPr/>
        </p:nvSpPr>
        <p:spPr bwMode="auto">
          <a:xfrm>
            <a:off x="1354138" y="4876800"/>
            <a:ext cx="7005637" cy="1282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2600">
                <a:solidFill>
                  <a:srgbClr val="FF0000"/>
                </a:solidFill>
                <a:ea typeface="DejaVu Sans" charset="0"/>
                <a:cs typeface="DejaVu Sans" charset="0"/>
              </a:rPr>
              <a:t>- Preserved 125 MHz operation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2600">
                <a:solidFill>
                  <a:srgbClr val="FF0000"/>
                </a:solidFill>
                <a:ea typeface="DejaVu Sans" charset="0"/>
                <a:cs typeface="DejaVu Sans" charset="0"/>
              </a:rPr>
              <a:t>- 1K words speculative writes buffer per thread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2600">
                <a:solidFill>
                  <a:srgbClr val="FF0000"/>
                </a:solidFill>
                <a:ea typeface="DejaVu Sans" charset="0"/>
                <a:cs typeface="DejaVu Sans" charset="0"/>
              </a:rPr>
              <a:t>- Modest logic and memory footprint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C89EE89-DB1F-49E3-A82D-30C64AE351F4}" type="slidenum">
              <a:rPr lang="en-CA"/>
              <a:pPr/>
              <a:t>37</a:t>
            </a:fld>
            <a:endParaRPr lang="en-CA"/>
          </a:p>
        </p:txBody>
      </p:sp>
      <p:sp>
        <p:nvSpPr>
          <p:cNvPr id="4096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9144000" cy="1143000"/>
          </a:xfrm>
          <a:ln/>
        </p:spPr>
        <p:txBody>
          <a:bodyPr lIns="91440" tIns="45720" rIns="91440" bIns="4572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/>
              <a:t>What if I don’t have a board?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3886200"/>
          </a:xfrm>
          <a:ln/>
        </p:spPr>
        <p:txBody>
          <a:bodyPr lIns="91440" tIns="45720" rIns="91440" bIns="45720"/>
          <a:lstStyle/>
          <a:p>
            <a:pPr marL="339725" indent="-339725">
              <a:buFont typeface="Arial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CA"/>
              <a:t>The makefile allows you to:</a:t>
            </a:r>
          </a:p>
          <a:p>
            <a:pPr marL="739775" lvl="1" indent="-282575">
              <a:buFont typeface="Arial" charset="0"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CA"/>
              <a:t>Compile and run directly on linux computer</a:t>
            </a:r>
          </a:p>
          <a:p>
            <a:pPr marL="739775" lvl="1" indent="-282575">
              <a:buFont typeface="Arial" charset="0"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CA"/>
              <a:t>Run in a cycle-accurate simulator</a:t>
            </a:r>
          </a:p>
          <a:p>
            <a:pPr marL="739775" lvl="1" indent="-282575">
              <a:buFont typeface="Arial" charset="0"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CA"/>
              <a:t>Can use printf() for debugging!</a:t>
            </a:r>
          </a:p>
          <a:p>
            <a:pPr marL="339725" indent="-339725">
              <a:buFont typeface="Arial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CA"/>
              <a:t>What about the packets?</a:t>
            </a:r>
          </a:p>
          <a:p>
            <a:pPr marL="739775" lvl="1" indent="-282575">
              <a:buFont typeface="Arial" charset="0"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CA"/>
              <a:t>Process live packets on the network</a:t>
            </a:r>
          </a:p>
          <a:p>
            <a:pPr marL="739775" lvl="1" indent="-282575">
              <a:buFont typeface="Arial" charset="0"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CA"/>
              <a:t>Process packets from a packet trace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1296988" y="5715000"/>
            <a:ext cx="62611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2800">
                <a:solidFill>
                  <a:srgbClr val="FF0000"/>
                </a:solidFill>
                <a:ea typeface="DejaVu Sans" charset="0"/>
                <a:cs typeface="DejaVu Sans" charset="0"/>
              </a:rPr>
              <a:t>Very convenient for testing/debugging!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297623F-0F51-4526-8990-808886916D95}" type="slidenum">
              <a:rPr lang="en-CA"/>
              <a:pPr/>
              <a:t>38</a:t>
            </a:fld>
            <a:endParaRPr lang="en-CA"/>
          </a:p>
        </p:txBody>
      </p:sp>
      <p:sp>
        <p:nvSpPr>
          <p:cNvPr id="4198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9144000" cy="1143000"/>
          </a:xfrm>
          <a:ln/>
        </p:spPr>
        <p:txBody>
          <a:bodyPr lIns="91440" tIns="45720" rIns="91440" bIns="4572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/>
              <a:t>Could We Avoid Locks?</a:t>
            </a:r>
          </a:p>
        </p:txBody>
      </p:sp>
      <p:sp>
        <p:nvSpPr>
          <p:cNvPr id="41986" name="AutoShape 2"/>
          <p:cNvSpPr>
            <a:spLocks noChangeArrowheads="1"/>
          </p:cNvSpPr>
          <p:nvPr/>
        </p:nvSpPr>
        <p:spPr bwMode="auto">
          <a:xfrm>
            <a:off x="2867025" y="1524000"/>
            <a:ext cx="2387600" cy="369888"/>
          </a:xfrm>
          <a:prstGeom prst="roundRect">
            <a:avLst>
              <a:gd name="adj" fmla="val 431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ct val="101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>
                <a:solidFill>
                  <a:srgbClr val="000000"/>
                </a:solidFill>
                <a:ea typeface="DejaVu Sans" charset="0"/>
                <a:cs typeface="DejaVu Sans" charset="0"/>
              </a:rPr>
              <a:t>Array of Pipelines</a:t>
            </a:r>
          </a:p>
        </p:txBody>
      </p:sp>
      <p:grpSp>
        <p:nvGrpSpPr>
          <p:cNvPr id="41987" name="Group 3"/>
          <p:cNvGrpSpPr>
            <a:grpSpLocks/>
          </p:cNvGrpSpPr>
          <p:nvPr/>
        </p:nvGrpSpPr>
        <p:grpSpPr bwMode="auto">
          <a:xfrm>
            <a:off x="387350" y="1533525"/>
            <a:ext cx="2009775" cy="3559175"/>
            <a:chOff x="244" y="966"/>
            <a:chExt cx="1266" cy="2242"/>
          </a:xfrm>
        </p:grpSpPr>
        <p:sp>
          <p:nvSpPr>
            <p:cNvPr id="41988" name="AutoShape 4"/>
            <p:cNvSpPr>
              <a:spLocks noChangeArrowheads="1"/>
            </p:cNvSpPr>
            <p:nvPr/>
          </p:nvSpPr>
          <p:spPr bwMode="auto">
            <a:xfrm>
              <a:off x="244" y="966"/>
              <a:ext cx="1267" cy="233"/>
            </a:xfrm>
            <a:prstGeom prst="roundRect">
              <a:avLst>
                <a:gd name="adj" fmla="val 431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1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240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Single Pipeline</a:t>
              </a:r>
            </a:p>
          </p:txBody>
        </p:sp>
        <p:graphicFrame>
          <p:nvGraphicFramePr>
            <p:cNvPr id="41989" name="Object 5"/>
            <p:cNvGraphicFramePr>
              <a:graphicFrameLocks noChangeAspect="1"/>
            </p:cNvGraphicFramePr>
            <p:nvPr/>
          </p:nvGraphicFramePr>
          <p:xfrm>
            <a:off x="365" y="1296"/>
            <a:ext cx="886" cy="1913"/>
          </p:xfrm>
          <a:graphic>
            <a:graphicData uri="http://schemas.openxmlformats.org/presentationml/2006/ole">
              <p:oleObj spid="_x0000_s41989" r:id="rId4" imgW="1867161" imgH="4029637" progId="">
                <p:embed/>
              </p:oleObj>
            </a:graphicData>
          </a:graphic>
        </p:graphicFrame>
      </p:grpSp>
      <p:graphicFrame>
        <p:nvGraphicFramePr>
          <p:cNvPr id="41990" name="Object 6"/>
          <p:cNvGraphicFramePr>
            <a:graphicFrameLocks noChangeAspect="1"/>
          </p:cNvGraphicFramePr>
          <p:nvPr/>
        </p:nvGraphicFramePr>
        <p:xfrm>
          <a:off x="2514600" y="2057400"/>
          <a:ext cx="3048000" cy="3035300"/>
        </p:xfrm>
        <a:graphic>
          <a:graphicData uri="http://schemas.openxmlformats.org/presentationml/2006/ole">
            <p:oleObj spid="_x0000_s41990" r:id="rId5" imgW="2247619" imgH="2238687" progId="">
              <p:embed/>
            </p:oleObj>
          </a:graphicData>
        </a:graphic>
      </p:graphicFrame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89750" y="2971800"/>
            <a:ext cx="1339850" cy="866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pSp>
        <p:nvGrpSpPr>
          <p:cNvPr id="41992" name="Group 8"/>
          <p:cNvGrpSpPr>
            <a:grpSpLocks/>
          </p:cNvGrpSpPr>
          <p:nvPr/>
        </p:nvGrpSpPr>
        <p:grpSpPr bwMode="auto">
          <a:xfrm>
            <a:off x="8534400" y="2133600"/>
            <a:ext cx="301625" cy="2587625"/>
            <a:chOff x="5376" y="1344"/>
            <a:chExt cx="190" cy="1630"/>
          </a:xfrm>
        </p:grpSpPr>
        <p:sp>
          <p:nvSpPr>
            <p:cNvPr id="41993" name="Freeform 9"/>
            <p:cNvSpPr>
              <a:spLocks noChangeArrowheads="1"/>
            </p:cNvSpPr>
            <p:nvPr/>
          </p:nvSpPr>
          <p:spPr bwMode="auto">
            <a:xfrm>
              <a:off x="5460" y="1344"/>
              <a:ext cx="106" cy="2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240"/>
                </a:cxn>
              </a:cxnLst>
              <a:rect l="0" t="0" r="r" b="b"/>
              <a:pathLst>
                <a:path w="96" h="240">
                  <a:moveTo>
                    <a:pt x="0" y="0"/>
                  </a:moveTo>
                  <a:cubicBezTo>
                    <a:pt x="0" y="0"/>
                    <a:pt x="48" y="120"/>
                    <a:pt x="96" y="240"/>
                  </a:cubicBezTo>
                </a:path>
              </a:pathLst>
            </a:custGeom>
            <a:noFill/>
            <a:ln w="38160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4" name="Freeform 10"/>
            <p:cNvSpPr>
              <a:spLocks noChangeArrowheads="1"/>
            </p:cNvSpPr>
            <p:nvPr/>
          </p:nvSpPr>
          <p:spPr bwMode="auto">
            <a:xfrm>
              <a:off x="5472" y="1680"/>
              <a:ext cx="95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96"/>
                </a:cxn>
                <a:cxn ang="0">
                  <a:pos x="0" y="288"/>
                </a:cxn>
              </a:cxnLst>
              <a:rect l="0" t="0" r="r" b="b"/>
              <a:pathLst>
                <a:path w="96" h="288">
                  <a:moveTo>
                    <a:pt x="0" y="0"/>
                  </a:moveTo>
                  <a:cubicBezTo>
                    <a:pt x="48" y="24"/>
                    <a:pt x="96" y="48"/>
                    <a:pt x="96" y="96"/>
                  </a:cubicBezTo>
                  <a:cubicBezTo>
                    <a:pt x="96" y="144"/>
                    <a:pt x="48" y="216"/>
                    <a:pt x="0" y="288"/>
                  </a:cubicBezTo>
                </a:path>
              </a:pathLst>
            </a:custGeom>
            <a:noFill/>
            <a:ln w="38160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5" name="Freeform 11"/>
            <p:cNvSpPr>
              <a:spLocks noChangeArrowheads="1"/>
            </p:cNvSpPr>
            <p:nvPr/>
          </p:nvSpPr>
          <p:spPr bwMode="auto">
            <a:xfrm>
              <a:off x="5376" y="2064"/>
              <a:ext cx="143" cy="527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240"/>
                </a:cxn>
                <a:cxn ang="0">
                  <a:pos x="144" y="528"/>
                </a:cxn>
              </a:cxnLst>
              <a:rect l="0" t="0" r="r" b="b"/>
              <a:pathLst>
                <a:path w="144" h="528">
                  <a:moveTo>
                    <a:pt x="144" y="0"/>
                  </a:moveTo>
                  <a:cubicBezTo>
                    <a:pt x="72" y="76"/>
                    <a:pt x="0" y="152"/>
                    <a:pt x="0" y="240"/>
                  </a:cubicBezTo>
                  <a:cubicBezTo>
                    <a:pt x="0" y="328"/>
                    <a:pt x="120" y="480"/>
                    <a:pt x="144" y="528"/>
                  </a:cubicBezTo>
                </a:path>
              </a:pathLst>
            </a:custGeom>
            <a:noFill/>
            <a:ln w="38160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6" name="Freeform 12"/>
            <p:cNvSpPr>
              <a:spLocks noChangeArrowheads="1"/>
            </p:cNvSpPr>
            <p:nvPr/>
          </p:nvSpPr>
          <p:spPr bwMode="auto">
            <a:xfrm>
              <a:off x="5424" y="2687"/>
              <a:ext cx="114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2" y="480"/>
                </a:cxn>
              </a:cxnLst>
              <a:rect l="0" t="0" r="r" b="b"/>
              <a:pathLst>
                <a:path w="192" h="480">
                  <a:moveTo>
                    <a:pt x="0" y="0"/>
                  </a:moveTo>
                  <a:cubicBezTo>
                    <a:pt x="0" y="0"/>
                    <a:pt x="96" y="240"/>
                    <a:pt x="192" y="480"/>
                  </a:cubicBezTo>
                </a:path>
              </a:pathLst>
            </a:custGeom>
            <a:noFill/>
            <a:ln w="38160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0" y="5562600"/>
            <a:ext cx="9144000" cy="180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0" hangingPunct="0">
              <a:buClr>
                <a:srgbClr val="FF0000"/>
              </a:buClr>
              <a:buFont typeface="Arial Unicode MS" pitchFamily="32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2800" b="1">
                <a:solidFill>
                  <a:srgbClr val="FF0000"/>
                </a:solidFill>
                <a:latin typeface="Arial Unicode MS" pitchFamily="32" charset="0"/>
                <a:ea typeface="DejaVu Sans" charset="0"/>
                <a:cs typeface="DejaVu Sans" charset="0"/>
              </a:rPr>
              <a:t>Un-natural partitioning, need to re-write</a:t>
            </a:r>
          </a:p>
          <a:p>
            <a:pPr eaLnBrk="0" hangingPunct="0">
              <a:buClr>
                <a:srgbClr val="FF0000"/>
              </a:buClr>
              <a:buFont typeface="Arial Unicode MS" pitchFamily="32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2800" b="1">
                <a:solidFill>
                  <a:srgbClr val="FF0000"/>
                </a:solidFill>
                <a:latin typeface="Arial Unicode MS" pitchFamily="32" charset="0"/>
                <a:ea typeface="DejaVu Sans" charset="0"/>
                <a:cs typeface="DejaVu Sans" charset="0"/>
              </a:rPr>
              <a:t>Unbalanced pipeline </a:t>
            </a:r>
            <a:r>
              <a:rPr lang="en-CA" sz="2800" b="1">
                <a:solidFill>
                  <a:srgbClr val="FF0000"/>
                </a:solidFill>
                <a:latin typeface="Wingdings" charset="2"/>
                <a:ea typeface="DejaVu Sans" charset="0"/>
                <a:cs typeface="DejaVu Sans" charset="0"/>
              </a:rPr>
              <a:t></a:t>
            </a:r>
            <a:r>
              <a:rPr lang="en-CA" sz="2800" b="1">
                <a:solidFill>
                  <a:srgbClr val="FF0000"/>
                </a:solidFill>
                <a:latin typeface="Arial Unicode MS" pitchFamily="32" charset="0"/>
                <a:ea typeface="DejaVu Sans" charset="0"/>
                <a:cs typeface="DejaVu Sans" charset="0"/>
              </a:rPr>
              <a:t> worst case performance</a:t>
            </a:r>
          </a:p>
        </p:txBody>
      </p:sp>
      <p:grpSp>
        <p:nvGrpSpPr>
          <p:cNvPr id="41998" name="Group 14"/>
          <p:cNvGrpSpPr>
            <a:grpSpLocks/>
          </p:cNvGrpSpPr>
          <p:nvPr/>
        </p:nvGrpSpPr>
        <p:grpSpPr bwMode="auto">
          <a:xfrm>
            <a:off x="5668963" y="1371600"/>
            <a:ext cx="1644650" cy="3479800"/>
            <a:chOff x="3571" y="864"/>
            <a:chExt cx="1036" cy="2192"/>
          </a:xfrm>
        </p:grpSpPr>
        <p:sp>
          <p:nvSpPr>
            <p:cNvPr id="41999" name="Freeform 15"/>
            <p:cNvSpPr>
              <a:spLocks noChangeArrowheads="1"/>
            </p:cNvSpPr>
            <p:nvPr/>
          </p:nvSpPr>
          <p:spPr bwMode="auto">
            <a:xfrm>
              <a:off x="3940" y="1401"/>
              <a:ext cx="353" cy="1655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52" y="336"/>
                </a:cxn>
                <a:cxn ang="0">
                  <a:pos x="8" y="576"/>
                </a:cxn>
                <a:cxn ang="0">
                  <a:pos x="104" y="912"/>
                </a:cxn>
              </a:cxnLst>
              <a:rect l="0" t="0" r="r" b="b"/>
              <a:pathLst>
                <a:path w="160" h="912">
                  <a:moveTo>
                    <a:pt x="56" y="0"/>
                  </a:moveTo>
                  <a:cubicBezTo>
                    <a:pt x="108" y="120"/>
                    <a:pt x="160" y="240"/>
                    <a:pt x="152" y="336"/>
                  </a:cubicBezTo>
                  <a:cubicBezTo>
                    <a:pt x="144" y="432"/>
                    <a:pt x="16" y="480"/>
                    <a:pt x="8" y="576"/>
                  </a:cubicBezTo>
                  <a:cubicBezTo>
                    <a:pt x="0" y="672"/>
                    <a:pt x="88" y="856"/>
                    <a:pt x="104" y="912"/>
                  </a:cubicBezTo>
                </a:path>
              </a:pathLst>
            </a:custGeom>
            <a:noFill/>
            <a:ln w="38160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0" name="AutoShape 16"/>
            <p:cNvSpPr>
              <a:spLocks noChangeArrowheads="1"/>
            </p:cNvSpPr>
            <p:nvPr/>
          </p:nvSpPr>
          <p:spPr bwMode="auto">
            <a:xfrm>
              <a:off x="3571" y="864"/>
              <a:ext cx="1037" cy="487"/>
            </a:xfrm>
            <a:prstGeom prst="roundRect">
              <a:avLst>
                <a:gd name="adj" fmla="val 431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01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240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Application</a:t>
              </a:r>
            </a:p>
            <a:p>
              <a:pPr algn="ctr">
                <a:lnSpc>
                  <a:spcPct val="101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240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Thread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00ECAC3-5BC7-47D0-8CE6-9BD317C7347F}" type="slidenum">
              <a:rPr lang="en-CA"/>
              <a:pPr/>
              <a:t>39</a:t>
            </a:fld>
            <a:endParaRPr lang="en-CA"/>
          </a:p>
        </p:txBody>
      </p:sp>
      <p:sp>
        <p:nvSpPr>
          <p:cNvPr id="4300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229600" cy="1143000"/>
          </a:xfrm>
          <a:ln/>
        </p:spPr>
        <p:txBody>
          <a:bodyPr lIns="91440" tIns="45720" rIns="91440" bIns="4572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/>
              <a:t>Speculative Execution (NetTM)‏</a:t>
            </a: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066800"/>
            <a:ext cx="8229600" cy="4525963"/>
          </a:xfrm>
          <a:ln/>
        </p:spPr>
        <p:txBody>
          <a:bodyPr lIns="91440" tIns="45720" rIns="91440" bIns="45720"/>
          <a:lstStyle/>
          <a:p>
            <a:pPr marL="339725" indent="-339725">
              <a:buFont typeface="Arial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CA"/>
              <a:t>Optimistically consider locks</a:t>
            </a:r>
          </a:p>
          <a:p>
            <a:pPr marL="339725" indent="-339725">
              <a:buFont typeface="Arial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CA"/>
              <a:t>No program change required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228600" y="2455863"/>
            <a:ext cx="2514600" cy="2452687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>
                <a:solidFill>
                  <a:srgbClr val="000000"/>
                </a:solidFill>
                <a:ea typeface="DejaVu Sans" charset="0"/>
                <a:cs typeface="DejaVu Sans" charset="0"/>
              </a:rPr>
              <a:t>nf_lock(lock_id);</a:t>
            </a:r>
          </a:p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>
                <a:solidFill>
                  <a:srgbClr val="000000"/>
                </a:solidFill>
                <a:ea typeface="DejaVu Sans" charset="0"/>
                <a:cs typeface="DejaVu Sans" charset="0"/>
              </a:rPr>
              <a:t>if (  f( )  )‏</a:t>
            </a:r>
          </a:p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>
                <a:solidFill>
                  <a:srgbClr val="000000"/>
                </a:solidFill>
                <a:ea typeface="DejaVu Sans" charset="0"/>
                <a:cs typeface="DejaVu Sans" charset="0"/>
              </a:rPr>
              <a:t>   shared_1 =  a();</a:t>
            </a:r>
          </a:p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>
                <a:solidFill>
                  <a:srgbClr val="000000"/>
                </a:solidFill>
                <a:ea typeface="DejaVu Sans" charset="0"/>
                <a:cs typeface="DejaVu Sans" charset="0"/>
              </a:rPr>
              <a:t>else</a:t>
            </a:r>
          </a:p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>
                <a:solidFill>
                  <a:srgbClr val="000000"/>
                </a:solidFill>
                <a:ea typeface="DejaVu Sans" charset="0"/>
                <a:cs typeface="DejaVu Sans" charset="0"/>
              </a:rPr>
              <a:t>   shared_2 =  b();</a:t>
            </a:r>
          </a:p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>
                <a:solidFill>
                  <a:srgbClr val="000000"/>
                </a:solidFill>
                <a:ea typeface="DejaVu Sans" charset="0"/>
                <a:cs typeface="DejaVu Sans" charset="0"/>
              </a:rPr>
              <a:t>nf_unlock(lock_id);</a:t>
            </a:r>
          </a:p>
        </p:txBody>
      </p:sp>
      <p:grpSp>
        <p:nvGrpSpPr>
          <p:cNvPr id="43012" name="Group 4"/>
          <p:cNvGrpSpPr>
            <a:grpSpLocks/>
          </p:cNvGrpSpPr>
          <p:nvPr/>
        </p:nvGrpSpPr>
        <p:grpSpPr bwMode="auto">
          <a:xfrm>
            <a:off x="3200400" y="2286000"/>
            <a:ext cx="5407025" cy="2044700"/>
            <a:chOff x="2016" y="1440"/>
            <a:chExt cx="3406" cy="1288"/>
          </a:xfrm>
        </p:grpSpPr>
        <p:sp>
          <p:nvSpPr>
            <p:cNvPr id="43013" name="Text Box 5"/>
            <p:cNvSpPr txBox="1">
              <a:spLocks noChangeArrowheads="1"/>
            </p:cNvSpPr>
            <p:nvPr/>
          </p:nvSpPr>
          <p:spPr bwMode="auto">
            <a:xfrm>
              <a:off x="2544" y="1440"/>
              <a:ext cx="2879" cy="2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eaLnBrk="0" hangingPunct="0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CA" sz="2000" b="1" u="sng">
                  <a:solidFill>
                    <a:srgbClr val="00CC00"/>
                  </a:solidFill>
                  <a:ea typeface="DejaVu Sans" charset="0"/>
                  <a:cs typeface="DejaVu Sans" charset="0"/>
                </a:rPr>
                <a:t>Thread1</a:t>
              </a:r>
              <a:r>
                <a:rPr lang="en-CA" sz="2000" b="1">
                  <a:solidFill>
                    <a:srgbClr val="00CC00"/>
                  </a:solidFill>
                  <a:ea typeface="DejaVu Sans" charset="0"/>
                  <a:cs typeface="DejaVu Sans" charset="0"/>
                </a:rPr>
                <a:t>  </a:t>
              </a:r>
              <a:r>
                <a:rPr lang="en-CA" sz="2000" b="1" u="sng">
                  <a:solidFill>
                    <a:srgbClr val="FF00FF"/>
                  </a:solidFill>
                  <a:ea typeface="DejaVu Sans" charset="0"/>
                  <a:cs typeface="DejaVu Sans" charset="0"/>
                </a:rPr>
                <a:t>Thread2</a:t>
              </a:r>
              <a:r>
                <a:rPr lang="en-CA" sz="2000" b="1">
                  <a:solidFill>
                    <a:srgbClr val="FF00FF"/>
                  </a:solidFill>
                  <a:ea typeface="DejaVu Sans" charset="0"/>
                  <a:cs typeface="DejaVu Sans" charset="0"/>
                </a:rPr>
                <a:t>  </a:t>
              </a:r>
              <a:r>
                <a:rPr lang="en-CA" sz="2000" b="1" u="sng">
                  <a:solidFill>
                    <a:srgbClr val="00CCFF"/>
                  </a:solidFill>
                  <a:ea typeface="DejaVu Sans" charset="0"/>
                  <a:cs typeface="DejaVu Sans" charset="0"/>
                </a:rPr>
                <a:t>Thread3</a:t>
              </a:r>
              <a:r>
                <a:rPr lang="en-CA" sz="2000" b="1">
                  <a:solidFill>
                    <a:srgbClr val="00CCFF"/>
                  </a:solidFill>
                  <a:ea typeface="DejaVu Sans" charset="0"/>
                  <a:cs typeface="DejaVu Sans" charset="0"/>
                </a:rPr>
                <a:t>  </a:t>
              </a:r>
              <a:r>
                <a:rPr lang="en-CA" sz="2000" b="1" u="sng">
                  <a:solidFill>
                    <a:srgbClr val="FF0000"/>
                  </a:solidFill>
                  <a:ea typeface="DejaVu Sans" charset="0"/>
                  <a:cs typeface="DejaVu Sans" charset="0"/>
                </a:rPr>
                <a:t>Thread4</a:t>
              </a:r>
            </a:p>
          </p:txBody>
        </p:sp>
        <p:sp>
          <p:nvSpPr>
            <p:cNvPr id="43014" name="Freeform 6"/>
            <p:cNvSpPr>
              <a:spLocks noChangeArrowheads="1"/>
            </p:cNvSpPr>
            <p:nvPr/>
          </p:nvSpPr>
          <p:spPr bwMode="auto">
            <a:xfrm>
              <a:off x="2816" y="1728"/>
              <a:ext cx="160" cy="576"/>
            </a:xfrm>
            <a:custGeom>
              <a:avLst/>
              <a:gdLst/>
              <a:ahLst/>
              <a:cxnLst>
                <a:cxn ang="0">
                  <a:pos x="104" y="0"/>
                </a:cxn>
                <a:cxn ang="0">
                  <a:pos x="8" y="192"/>
                </a:cxn>
                <a:cxn ang="0">
                  <a:pos x="152" y="384"/>
                </a:cxn>
                <a:cxn ang="0">
                  <a:pos x="56" y="576"/>
                </a:cxn>
              </a:cxnLst>
              <a:rect l="0" t="0" r="r" b="b"/>
              <a:pathLst>
                <a:path w="160" h="576">
                  <a:moveTo>
                    <a:pt x="104" y="0"/>
                  </a:moveTo>
                  <a:cubicBezTo>
                    <a:pt x="52" y="64"/>
                    <a:pt x="0" y="128"/>
                    <a:pt x="8" y="192"/>
                  </a:cubicBezTo>
                  <a:cubicBezTo>
                    <a:pt x="16" y="256"/>
                    <a:pt x="144" y="320"/>
                    <a:pt x="152" y="384"/>
                  </a:cubicBezTo>
                  <a:cubicBezTo>
                    <a:pt x="160" y="448"/>
                    <a:pt x="88" y="520"/>
                    <a:pt x="56" y="576"/>
                  </a:cubicBezTo>
                </a:path>
              </a:pathLst>
            </a:custGeom>
            <a:noFill/>
            <a:ln w="381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3015" name="Group 7"/>
            <p:cNvGrpSpPr>
              <a:grpSpLocks/>
            </p:cNvGrpSpPr>
            <p:nvPr/>
          </p:nvGrpSpPr>
          <p:grpSpPr bwMode="auto">
            <a:xfrm>
              <a:off x="4175" y="2166"/>
              <a:ext cx="274" cy="424"/>
              <a:chOff x="4175" y="2166"/>
              <a:chExt cx="274" cy="424"/>
            </a:xfrm>
          </p:grpSpPr>
          <p:pic>
            <p:nvPicPr>
              <p:cNvPr id="43016" name="Picture 8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175" y="2166"/>
                <a:ext cx="275" cy="42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  <p:sp>
            <p:nvSpPr>
              <p:cNvPr id="43017" name="Text Box 9"/>
              <p:cNvSpPr txBox="1">
                <a:spLocks noChangeArrowheads="1"/>
              </p:cNvSpPr>
              <p:nvPr/>
            </p:nvSpPr>
            <p:spPr bwMode="auto">
              <a:xfrm>
                <a:off x="4175" y="2166"/>
                <a:ext cx="275" cy="42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43018" name="Object 10"/>
            <p:cNvGraphicFramePr>
              <a:graphicFrameLocks noChangeAspect="1"/>
            </p:cNvGraphicFramePr>
            <p:nvPr/>
          </p:nvGraphicFramePr>
          <p:xfrm>
            <a:off x="3360" y="1728"/>
            <a:ext cx="240" cy="210"/>
          </p:xfrm>
          <a:graphic>
            <a:graphicData uri="http://schemas.openxmlformats.org/presentationml/2006/ole">
              <p:oleObj spid="_x0000_s43018" r:id="rId5" imgW="380852" imgH="333333" progId="">
                <p:embed/>
              </p:oleObj>
            </a:graphicData>
          </a:graphic>
        </p:graphicFrame>
        <p:pic>
          <p:nvPicPr>
            <p:cNvPr id="43019" name="Picture 1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991" y="1710"/>
              <a:ext cx="240" cy="21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43020" name="Picture 1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223" y="1710"/>
              <a:ext cx="240" cy="21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grpSp>
          <p:nvGrpSpPr>
            <p:cNvPr id="43021" name="Group 13"/>
            <p:cNvGrpSpPr>
              <a:grpSpLocks/>
            </p:cNvGrpSpPr>
            <p:nvPr/>
          </p:nvGrpSpPr>
          <p:grpSpPr bwMode="auto">
            <a:xfrm>
              <a:off x="4943" y="2304"/>
              <a:ext cx="274" cy="424"/>
              <a:chOff x="4943" y="2304"/>
              <a:chExt cx="274" cy="424"/>
            </a:xfrm>
          </p:grpSpPr>
          <p:pic>
            <p:nvPicPr>
              <p:cNvPr id="43022" name="Picture 1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943" y="2304"/>
                <a:ext cx="275" cy="42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  <p:sp>
            <p:nvSpPr>
              <p:cNvPr id="43023" name="Text Box 15"/>
              <p:cNvSpPr txBox="1">
                <a:spLocks noChangeArrowheads="1"/>
              </p:cNvSpPr>
              <p:nvPr/>
            </p:nvSpPr>
            <p:spPr bwMode="auto">
              <a:xfrm>
                <a:off x="4943" y="2304"/>
                <a:ext cx="275" cy="42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3024" name="Line 16"/>
            <p:cNvSpPr>
              <a:spLocks noChangeShapeType="1"/>
            </p:cNvSpPr>
            <p:nvPr/>
          </p:nvSpPr>
          <p:spPr bwMode="auto">
            <a:xfrm>
              <a:off x="2832" y="1872"/>
              <a:ext cx="2591" cy="1"/>
            </a:xfrm>
            <a:prstGeom prst="line">
              <a:avLst/>
            </a:prstGeom>
            <a:noFill/>
            <a:ln w="38160" cap="rnd">
              <a:solidFill>
                <a:srgbClr val="333399"/>
              </a:solidFill>
              <a:prstDash val="sysDot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025" name="Line 17"/>
            <p:cNvSpPr>
              <a:spLocks noChangeShapeType="1"/>
            </p:cNvSpPr>
            <p:nvPr/>
          </p:nvSpPr>
          <p:spPr bwMode="auto">
            <a:xfrm>
              <a:off x="2928" y="2016"/>
              <a:ext cx="2495" cy="1"/>
            </a:xfrm>
            <a:prstGeom prst="line">
              <a:avLst/>
            </a:prstGeom>
            <a:noFill/>
            <a:ln w="38160" cap="rnd">
              <a:solidFill>
                <a:srgbClr val="333399"/>
              </a:solidFill>
              <a:prstDash val="sysDot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pic>
          <p:nvPicPr>
            <p:cNvPr id="43026" name="Picture 1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72" y="2022"/>
              <a:ext cx="276" cy="4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43027" name="Line 19"/>
            <p:cNvSpPr>
              <a:spLocks noChangeShapeType="1"/>
            </p:cNvSpPr>
            <p:nvPr/>
          </p:nvSpPr>
          <p:spPr bwMode="auto">
            <a:xfrm>
              <a:off x="3504" y="2160"/>
              <a:ext cx="1919" cy="1"/>
            </a:xfrm>
            <a:prstGeom prst="line">
              <a:avLst/>
            </a:prstGeom>
            <a:noFill/>
            <a:ln w="38160" cap="rnd">
              <a:solidFill>
                <a:srgbClr val="333399"/>
              </a:solidFill>
              <a:prstDash val="sysDot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028" name="Line 20"/>
            <p:cNvSpPr>
              <a:spLocks noChangeShapeType="1"/>
            </p:cNvSpPr>
            <p:nvPr/>
          </p:nvSpPr>
          <p:spPr bwMode="auto">
            <a:xfrm>
              <a:off x="4319" y="2304"/>
              <a:ext cx="1103" cy="1"/>
            </a:xfrm>
            <a:prstGeom prst="line">
              <a:avLst/>
            </a:prstGeom>
            <a:noFill/>
            <a:ln w="38160" cap="rnd">
              <a:solidFill>
                <a:srgbClr val="333399"/>
              </a:solidFill>
              <a:prstDash val="sysDot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029" name="Text Box 21"/>
            <p:cNvSpPr txBox="1">
              <a:spLocks noChangeArrowheads="1"/>
            </p:cNvSpPr>
            <p:nvPr/>
          </p:nvSpPr>
          <p:spPr bwMode="auto">
            <a:xfrm flipV="1">
              <a:off x="2016" y="1535"/>
              <a:ext cx="286" cy="816"/>
            </a:xfrm>
            <a:prstGeom prst="rect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vert="eaVert" lIns="90000" tIns="46800" rIns="90000" bIns="46800">
              <a:spAutoFit/>
            </a:bodyPr>
            <a:lstStyle/>
            <a:p>
              <a:pPr algn="ctr" rtl="1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CA">
                  <a:solidFill>
                    <a:srgbClr val="FFFFFF"/>
                  </a:solidFill>
                  <a:ea typeface="DejaVu Sans" charset="0"/>
                  <a:cs typeface="DejaVu Sans" charset="0"/>
                </a:rPr>
                <a:t>LOCKS</a:t>
              </a:r>
            </a:p>
          </p:txBody>
        </p:sp>
      </p:grpSp>
      <p:sp>
        <p:nvSpPr>
          <p:cNvPr id="43030" name="Text Box 22"/>
          <p:cNvSpPr txBox="1">
            <a:spLocks noChangeArrowheads="1"/>
          </p:cNvSpPr>
          <p:nvPr/>
        </p:nvSpPr>
        <p:spPr bwMode="auto">
          <a:xfrm>
            <a:off x="1127125" y="6132513"/>
            <a:ext cx="184150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31" name="Text Box 23"/>
          <p:cNvSpPr txBox="1">
            <a:spLocks noChangeArrowheads="1"/>
          </p:cNvSpPr>
          <p:nvPr/>
        </p:nvSpPr>
        <p:spPr bwMode="auto">
          <a:xfrm>
            <a:off x="142875" y="6183313"/>
            <a:ext cx="8937625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2000">
                <a:solidFill>
                  <a:srgbClr val="FF0000"/>
                </a:solidFill>
                <a:ea typeface="DejaVu Sans" charset="0"/>
                <a:cs typeface="DejaVu Sans" charset="0"/>
              </a:rPr>
              <a:t>There must be enough parallelism for speculation to succeed most of the time</a:t>
            </a:r>
          </a:p>
        </p:txBody>
      </p:sp>
      <p:grpSp>
        <p:nvGrpSpPr>
          <p:cNvPr id="43032" name="Group 24"/>
          <p:cNvGrpSpPr>
            <a:grpSpLocks/>
          </p:cNvGrpSpPr>
          <p:nvPr/>
        </p:nvGrpSpPr>
        <p:grpSpPr bwMode="auto">
          <a:xfrm>
            <a:off x="3200400" y="4035425"/>
            <a:ext cx="5407025" cy="1844675"/>
            <a:chOff x="2016" y="2542"/>
            <a:chExt cx="3406" cy="1162"/>
          </a:xfrm>
        </p:grpSpPr>
        <p:pic>
          <p:nvPicPr>
            <p:cNvPr id="43033" name="Picture 2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223" y="2868"/>
              <a:ext cx="240" cy="21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43034" name="Text Box 26"/>
            <p:cNvSpPr txBox="1">
              <a:spLocks noChangeArrowheads="1"/>
            </p:cNvSpPr>
            <p:nvPr/>
          </p:nvSpPr>
          <p:spPr bwMode="auto">
            <a:xfrm>
              <a:off x="2544" y="2598"/>
              <a:ext cx="2879" cy="2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eaLnBrk="0" hangingPunct="0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CA" sz="2000" b="1" u="sng">
                  <a:solidFill>
                    <a:srgbClr val="00CC00"/>
                  </a:solidFill>
                  <a:ea typeface="DejaVu Sans" charset="0"/>
                  <a:cs typeface="DejaVu Sans" charset="0"/>
                </a:rPr>
                <a:t>Thread1</a:t>
              </a:r>
              <a:r>
                <a:rPr lang="en-CA" sz="2000" b="1">
                  <a:solidFill>
                    <a:srgbClr val="00CC00"/>
                  </a:solidFill>
                  <a:ea typeface="DejaVu Sans" charset="0"/>
                  <a:cs typeface="DejaVu Sans" charset="0"/>
                </a:rPr>
                <a:t>  </a:t>
              </a:r>
              <a:r>
                <a:rPr lang="en-CA" sz="2000" b="1" u="sng">
                  <a:solidFill>
                    <a:srgbClr val="FF00FF"/>
                  </a:solidFill>
                  <a:ea typeface="DejaVu Sans" charset="0"/>
                  <a:cs typeface="DejaVu Sans" charset="0"/>
                </a:rPr>
                <a:t>Thread2</a:t>
              </a:r>
              <a:r>
                <a:rPr lang="en-CA" sz="2000" b="1">
                  <a:solidFill>
                    <a:srgbClr val="FF00FF"/>
                  </a:solidFill>
                  <a:ea typeface="DejaVu Sans" charset="0"/>
                  <a:cs typeface="DejaVu Sans" charset="0"/>
                </a:rPr>
                <a:t>  </a:t>
              </a:r>
              <a:r>
                <a:rPr lang="en-CA" sz="2000" b="1" u="sng">
                  <a:solidFill>
                    <a:srgbClr val="00CCFF"/>
                  </a:solidFill>
                  <a:ea typeface="DejaVu Sans" charset="0"/>
                  <a:cs typeface="DejaVu Sans" charset="0"/>
                </a:rPr>
                <a:t>Thread3</a:t>
              </a:r>
              <a:r>
                <a:rPr lang="en-CA" sz="2000" b="1">
                  <a:solidFill>
                    <a:srgbClr val="00CCFF"/>
                  </a:solidFill>
                  <a:ea typeface="DejaVu Sans" charset="0"/>
                  <a:cs typeface="DejaVu Sans" charset="0"/>
                </a:rPr>
                <a:t>  </a:t>
              </a:r>
              <a:r>
                <a:rPr lang="en-CA" sz="2000" b="1" u="sng">
                  <a:solidFill>
                    <a:srgbClr val="FF0000"/>
                  </a:solidFill>
                  <a:ea typeface="DejaVu Sans" charset="0"/>
                  <a:cs typeface="DejaVu Sans" charset="0"/>
                </a:rPr>
                <a:t>Thread4</a:t>
              </a:r>
            </a:p>
          </p:txBody>
        </p:sp>
        <p:sp>
          <p:nvSpPr>
            <p:cNvPr id="43035" name="Freeform 27"/>
            <p:cNvSpPr>
              <a:spLocks noChangeArrowheads="1"/>
            </p:cNvSpPr>
            <p:nvPr/>
          </p:nvSpPr>
          <p:spPr bwMode="auto">
            <a:xfrm>
              <a:off x="2816" y="2885"/>
              <a:ext cx="160" cy="575"/>
            </a:xfrm>
            <a:custGeom>
              <a:avLst/>
              <a:gdLst/>
              <a:ahLst/>
              <a:cxnLst>
                <a:cxn ang="0">
                  <a:pos x="104" y="0"/>
                </a:cxn>
                <a:cxn ang="0">
                  <a:pos x="8" y="192"/>
                </a:cxn>
                <a:cxn ang="0">
                  <a:pos x="152" y="384"/>
                </a:cxn>
                <a:cxn ang="0">
                  <a:pos x="56" y="576"/>
                </a:cxn>
              </a:cxnLst>
              <a:rect l="0" t="0" r="r" b="b"/>
              <a:pathLst>
                <a:path w="160" h="576">
                  <a:moveTo>
                    <a:pt x="104" y="0"/>
                  </a:moveTo>
                  <a:cubicBezTo>
                    <a:pt x="52" y="64"/>
                    <a:pt x="0" y="128"/>
                    <a:pt x="8" y="192"/>
                  </a:cubicBezTo>
                  <a:cubicBezTo>
                    <a:pt x="16" y="256"/>
                    <a:pt x="144" y="320"/>
                    <a:pt x="152" y="384"/>
                  </a:cubicBezTo>
                  <a:cubicBezTo>
                    <a:pt x="160" y="448"/>
                    <a:pt x="88" y="520"/>
                    <a:pt x="56" y="576"/>
                  </a:cubicBezTo>
                </a:path>
              </a:pathLst>
            </a:custGeom>
            <a:noFill/>
            <a:ln w="381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3036" name="Group 28"/>
            <p:cNvGrpSpPr>
              <a:grpSpLocks/>
            </p:cNvGrpSpPr>
            <p:nvPr/>
          </p:nvGrpSpPr>
          <p:grpSpPr bwMode="auto">
            <a:xfrm>
              <a:off x="4223" y="3023"/>
              <a:ext cx="274" cy="424"/>
              <a:chOff x="4223" y="3023"/>
              <a:chExt cx="274" cy="424"/>
            </a:xfrm>
          </p:grpSpPr>
          <p:pic>
            <p:nvPicPr>
              <p:cNvPr id="43037" name="Picture 29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223" y="3023"/>
                <a:ext cx="275" cy="42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  <p:sp>
            <p:nvSpPr>
              <p:cNvPr id="43038" name="Text Box 30"/>
              <p:cNvSpPr txBox="1">
                <a:spLocks noChangeArrowheads="1"/>
              </p:cNvSpPr>
              <p:nvPr/>
            </p:nvSpPr>
            <p:spPr bwMode="auto">
              <a:xfrm>
                <a:off x="4223" y="3023"/>
                <a:ext cx="275" cy="42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43039" name="Object 31"/>
            <p:cNvGraphicFramePr>
              <a:graphicFrameLocks noChangeAspect="1"/>
            </p:cNvGraphicFramePr>
            <p:nvPr/>
          </p:nvGraphicFramePr>
          <p:xfrm>
            <a:off x="3360" y="2885"/>
            <a:ext cx="240" cy="210"/>
          </p:xfrm>
          <a:graphic>
            <a:graphicData uri="http://schemas.openxmlformats.org/presentationml/2006/ole">
              <p:oleObj spid="_x0000_s43039" r:id="rId7" imgW="380852" imgH="333333" progId="">
                <p:embed/>
              </p:oleObj>
            </a:graphicData>
          </a:graphic>
        </p:graphicFrame>
        <p:pic>
          <p:nvPicPr>
            <p:cNvPr id="43040" name="Picture 3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991" y="2868"/>
              <a:ext cx="240" cy="21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grpSp>
          <p:nvGrpSpPr>
            <p:cNvPr id="43041" name="Group 33"/>
            <p:cNvGrpSpPr>
              <a:grpSpLocks/>
            </p:cNvGrpSpPr>
            <p:nvPr/>
          </p:nvGrpSpPr>
          <p:grpSpPr bwMode="auto">
            <a:xfrm>
              <a:off x="4991" y="3167"/>
              <a:ext cx="274" cy="424"/>
              <a:chOff x="4991" y="3167"/>
              <a:chExt cx="274" cy="424"/>
            </a:xfrm>
          </p:grpSpPr>
          <p:pic>
            <p:nvPicPr>
              <p:cNvPr id="43042" name="Picture 3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991" y="3167"/>
                <a:ext cx="275" cy="42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  <p:sp>
            <p:nvSpPr>
              <p:cNvPr id="43043" name="Text Box 35"/>
              <p:cNvSpPr txBox="1">
                <a:spLocks noChangeArrowheads="1"/>
              </p:cNvSpPr>
              <p:nvPr/>
            </p:nvSpPr>
            <p:spPr bwMode="auto">
              <a:xfrm>
                <a:off x="4991" y="3167"/>
                <a:ext cx="275" cy="42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43044" name="Picture 3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60" y="3029"/>
              <a:ext cx="276" cy="4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43045" name="Line 37"/>
            <p:cNvSpPr>
              <a:spLocks noChangeShapeType="1"/>
            </p:cNvSpPr>
            <p:nvPr/>
          </p:nvSpPr>
          <p:spPr bwMode="auto">
            <a:xfrm>
              <a:off x="2832" y="3029"/>
              <a:ext cx="2591" cy="1"/>
            </a:xfrm>
            <a:prstGeom prst="line">
              <a:avLst/>
            </a:prstGeom>
            <a:noFill/>
            <a:ln w="38160" cap="rnd">
              <a:solidFill>
                <a:srgbClr val="333399"/>
              </a:solidFill>
              <a:prstDash val="sysDot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046" name="Line 38"/>
            <p:cNvSpPr>
              <a:spLocks noChangeShapeType="1"/>
            </p:cNvSpPr>
            <p:nvPr/>
          </p:nvSpPr>
          <p:spPr bwMode="auto">
            <a:xfrm>
              <a:off x="2928" y="3173"/>
              <a:ext cx="2495" cy="1"/>
            </a:xfrm>
            <a:prstGeom prst="line">
              <a:avLst/>
            </a:prstGeom>
            <a:noFill/>
            <a:ln w="38160" cap="rnd">
              <a:solidFill>
                <a:srgbClr val="333399"/>
              </a:solidFill>
              <a:prstDash val="sysDot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047" name="Text Box 39"/>
            <p:cNvSpPr txBox="1">
              <a:spLocks noChangeArrowheads="1"/>
            </p:cNvSpPr>
            <p:nvPr/>
          </p:nvSpPr>
          <p:spPr bwMode="auto">
            <a:xfrm flipV="1">
              <a:off x="2016" y="2542"/>
              <a:ext cx="286" cy="1163"/>
            </a:xfrm>
            <a:prstGeom prst="rect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vert="eaVert" wrap="none" lIns="90000" tIns="46800" rIns="90000" bIns="46800">
              <a:spAutoFit/>
            </a:bodyPr>
            <a:lstStyle/>
            <a:p>
              <a:pPr algn="ctr" rtl="1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CA">
                  <a:solidFill>
                    <a:srgbClr val="FFFFFF"/>
                  </a:solidFill>
                  <a:ea typeface="DejaVu Sans" charset="0"/>
                  <a:cs typeface="DejaVu Sans" charset="0"/>
                </a:rPr>
                <a:t>TRANSACTIOAL</a:t>
              </a:r>
            </a:p>
          </p:txBody>
        </p:sp>
        <p:sp>
          <p:nvSpPr>
            <p:cNvPr id="43048" name="Text Box 40"/>
            <p:cNvSpPr txBox="1">
              <a:spLocks noChangeArrowheads="1"/>
            </p:cNvSpPr>
            <p:nvPr/>
          </p:nvSpPr>
          <p:spPr bwMode="auto">
            <a:xfrm>
              <a:off x="4897" y="2985"/>
              <a:ext cx="186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CA">
                  <a:solidFill>
                    <a:srgbClr val="FF0000"/>
                  </a:solidFill>
                  <a:ea typeface="DejaVu Sans" charset="0"/>
                  <a:cs typeface="DejaVu Sans" charset="0"/>
                </a:rPr>
                <a:t>x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516FF73-FC1C-4B2B-AF15-F1A0E20BF9F4}" type="slidenum">
              <a:rPr lang="en-CA"/>
              <a:pPr/>
              <a:t>4</a:t>
            </a:fld>
            <a:endParaRPr lang="en-CA"/>
          </a:p>
        </p:txBody>
      </p:sp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2713"/>
            <a:ext cx="9144000" cy="838200"/>
          </a:xfrm>
          <a:ln/>
        </p:spPr>
        <p:txBody>
          <a:bodyPr lIns="91440" tIns="45720" rIns="91440" bIns="4572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/>
              <a:t>Parallelizing Stateful Applications</a:t>
            </a: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457200" y="1371600"/>
            <a:ext cx="8458200" cy="882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600">
                <a:solidFill>
                  <a:srgbClr val="000000"/>
                </a:solidFill>
                <a:ea typeface="DejaVu Sans" charset="0"/>
                <a:cs typeface="DejaVu Sans" charset="0"/>
              </a:rPr>
              <a:t>Most packets access and modify data structures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600">
                <a:solidFill>
                  <a:srgbClr val="000000"/>
                </a:solidFill>
                <a:ea typeface="DejaVu Sans" charset="0"/>
                <a:cs typeface="DejaVu Sans" charset="0"/>
              </a:rPr>
              <a:t>Map those applications to modern multicores: how?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220788" y="6294438"/>
            <a:ext cx="7312025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>
                <a:solidFill>
                  <a:srgbClr val="FF0000"/>
                </a:solidFill>
                <a:ea typeface="DejaVu Sans" charset="0"/>
                <a:cs typeface="DejaVu Sans" charset="0"/>
              </a:rPr>
              <a:t>How often do packets encounter data dependences?</a:t>
            </a:r>
          </a:p>
        </p:txBody>
      </p:sp>
      <p:grpSp>
        <p:nvGrpSpPr>
          <p:cNvPr id="7172" name="Group 4"/>
          <p:cNvGrpSpPr>
            <a:grpSpLocks/>
          </p:cNvGrpSpPr>
          <p:nvPr/>
        </p:nvGrpSpPr>
        <p:grpSpPr bwMode="auto">
          <a:xfrm>
            <a:off x="134938" y="2514600"/>
            <a:ext cx="8778875" cy="1727200"/>
            <a:chOff x="85" y="1584"/>
            <a:chExt cx="5530" cy="1088"/>
          </a:xfrm>
        </p:grpSpPr>
        <p:sp>
          <p:nvSpPr>
            <p:cNvPr id="7173" name="Text Box 5"/>
            <p:cNvSpPr txBox="1">
              <a:spLocks noChangeArrowheads="1"/>
            </p:cNvSpPr>
            <p:nvPr/>
          </p:nvSpPr>
          <p:spPr bwMode="auto">
            <a:xfrm>
              <a:off x="2572" y="1757"/>
              <a:ext cx="3044" cy="44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eaLnBrk="0" hangingPunct="0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CA" sz="2000" b="1" u="sng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Packet1</a:t>
              </a:r>
              <a:r>
                <a:rPr lang="en-CA" sz="2000" b="1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   </a:t>
              </a:r>
              <a:r>
                <a:rPr lang="en-CA" sz="2000" b="1" u="sng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Packet2</a:t>
              </a:r>
              <a:r>
                <a:rPr lang="en-CA" sz="2000" b="1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  </a:t>
              </a:r>
              <a:r>
                <a:rPr lang="en-CA" sz="2000" b="1" u="sng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Packet3</a:t>
              </a:r>
              <a:r>
                <a:rPr lang="en-CA" sz="2000" b="1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   </a:t>
              </a:r>
              <a:r>
                <a:rPr lang="en-CA" sz="2000" b="1" u="sng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Packet4</a:t>
              </a:r>
            </a:p>
          </p:txBody>
        </p:sp>
        <p:sp>
          <p:nvSpPr>
            <p:cNvPr id="7174" name="Freeform 6"/>
            <p:cNvSpPr>
              <a:spLocks noChangeArrowheads="1"/>
            </p:cNvSpPr>
            <p:nvPr/>
          </p:nvSpPr>
          <p:spPr bwMode="auto">
            <a:xfrm>
              <a:off x="2912" y="2045"/>
              <a:ext cx="160" cy="576"/>
            </a:xfrm>
            <a:custGeom>
              <a:avLst/>
              <a:gdLst/>
              <a:ahLst/>
              <a:cxnLst>
                <a:cxn ang="0">
                  <a:pos x="104" y="0"/>
                </a:cxn>
                <a:cxn ang="0">
                  <a:pos x="8" y="192"/>
                </a:cxn>
                <a:cxn ang="0">
                  <a:pos x="152" y="384"/>
                </a:cxn>
                <a:cxn ang="0">
                  <a:pos x="56" y="576"/>
                </a:cxn>
              </a:cxnLst>
              <a:rect l="0" t="0" r="r" b="b"/>
              <a:pathLst>
                <a:path w="160" h="576">
                  <a:moveTo>
                    <a:pt x="104" y="0"/>
                  </a:moveTo>
                  <a:cubicBezTo>
                    <a:pt x="52" y="64"/>
                    <a:pt x="0" y="128"/>
                    <a:pt x="8" y="192"/>
                  </a:cubicBezTo>
                  <a:cubicBezTo>
                    <a:pt x="16" y="256"/>
                    <a:pt x="144" y="320"/>
                    <a:pt x="152" y="384"/>
                  </a:cubicBezTo>
                  <a:cubicBezTo>
                    <a:pt x="160" y="448"/>
                    <a:pt x="88" y="520"/>
                    <a:pt x="56" y="576"/>
                  </a:cubicBezTo>
                </a:path>
              </a:pathLst>
            </a:custGeom>
            <a:noFill/>
            <a:ln w="381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5" name="Rectangle 7"/>
            <p:cNvSpPr>
              <a:spLocks noChangeArrowheads="1"/>
            </p:cNvSpPr>
            <p:nvPr/>
          </p:nvSpPr>
          <p:spPr bwMode="auto">
            <a:xfrm>
              <a:off x="85" y="1899"/>
              <a:ext cx="1927" cy="7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240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Packets are data-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240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independent and are 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240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processed in parallel</a:t>
              </a:r>
            </a:p>
          </p:txBody>
        </p:sp>
        <p:sp>
          <p:nvSpPr>
            <p:cNvPr id="7176" name="Text Box 8"/>
            <p:cNvSpPr txBox="1">
              <a:spLocks noChangeArrowheads="1"/>
            </p:cNvSpPr>
            <p:nvPr/>
          </p:nvSpPr>
          <p:spPr bwMode="auto">
            <a:xfrm>
              <a:off x="269" y="1640"/>
              <a:ext cx="1574" cy="30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CA" sz="2600" b="1" u="sng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Ideal scenario:</a:t>
              </a:r>
            </a:p>
          </p:txBody>
        </p:sp>
        <p:sp>
          <p:nvSpPr>
            <p:cNvPr id="7177" name="Text Box 9"/>
            <p:cNvSpPr txBox="1">
              <a:spLocks noChangeArrowheads="1"/>
            </p:cNvSpPr>
            <p:nvPr/>
          </p:nvSpPr>
          <p:spPr bwMode="auto">
            <a:xfrm>
              <a:off x="2572" y="1584"/>
              <a:ext cx="2879" cy="2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eaLnBrk="0" hangingPunct="0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CA" sz="2000" b="1" u="sng">
                  <a:solidFill>
                    <a:srgbClr val="00CC00"/>
                  </a:solidFill>
                  <a:ea typeface="DejaVu Sans" charset="0"/>
                  <a:cs typeface="DejaVu Sans" charset="0"/>
                </a:rPr>
                <a:t>Thread1</a:t>
              </a:r>
              <a:r>
                <a:rPr lang="en-CA" sz="2000" b="1">
                  <a:solidFill>
                    <a:srgbClr val="00CC00"/>
                  </a:solidFill>
                  <a:ea typeface="DejaVu Sans" charset="0"/>
                  <a:cs typeface="DejaVu Sans" charset="0"/>
                </a:rPr>
                <a:t>  </a:t>
              </a:r>
              <a:r>
                <a:rPr lang="en-CA" sz="2000" b="1" u="sng">
                  <a:solidFill>
                    <a:srgbClr val="FF00FF"/>
                  </a:solidFill>
                  <a:ea typeface="DejaVu Sans" charset="0"/>
                  <a:cs typeface="DejaVu Sans" charset="0"/>
                </a:rPr>
                <a:t>Thread2</a:t>
              </a:r>
              <a:r>
                <a:rPr lang="en-CA" sz="2000" b="1">
                  <a:solidFill>
                    <a:srgbClr val="FF00FF"/>
                  </a:solidFill>
                  <a:ea typeface="DejaVu Sans" charset="0"/>
                  <a:cs typeface="DejaVu Sans" charset="0"/>
                </a:rPr>
                <a:t>  </a:t>
              </a:r>
              <a:r>
                <a:rPr lang="en-CA" sz="2000" b="1" u="sng">
                  <a:solidFill>
                    <a:srgbClr val="00CCFF"/>
                  </a:solidFill>
                  <a:ea typeface="DejaVu Sans" charset="0"/>
                  <a:cs typeface="DejaVu Sans" charset="0"/>
                </a:rPr>
                <a:t>Thread3</a:t>
              </a:r>
              <a:r>
                <a:rPr lang="en-CA" sz="2000" b="1">
                  <a:solidFill>
                    <a:srgbClr val="00CCFF"/>
                  </a:solidFill>
                  <a:ea typeface="DejaVu Sans" charset="0"/>
                  <a:cs typeface="DejaVu Sans" charset="0"/>
                </a:rPr>
                <a:t>  </a:t>
              </a:r>
              <a:r>
                <a:rPr lang="en-CA" sz="2000" b="1" u="sng">
                  <a:solidFill>
                    <a:srgbClr val="FF0000"/>
                  </a:solidFill>
                  <a:ea typeface="DejaVu Sans" charset="0"/>
                  <a:cs typeface="DejaVu Sans" charset="0"/>
                </a:rPr>
                <a:t>Thread4</a:t>
              </a:r>
            </a:p>
          </p:txBody>
        </p:sp>
        <p:sp>
          <p:nvSpPr>
            <p:cNvPr id="7178" name="Freeform 10"/>
            <p:cNvSpPr>
              <a:spLocks noChangeArrowheads="1"/>
            </p:cNvSpPr>
            <p:nvPr/>
          </p:nvSpPr>
          <p:spPr bwMode="auto">
            <a:xfrm>
              <a:off x="3569" y="2045"/>
              <a:ext cx="160" cy="576"/>
            </a:xfrm>
            <a:custGeom>
              <a:avLst/>
              <a:gdLst/>
              <a:ahLst/>
              <a:cxnLst>
                <a:cxn ang="0">
                  <a:pos x="104" y="0"/>
                </a:cxn>
                <a:cxn ang="0">
                  <a:pos x="8" y="192"/>
                </a:cxn>
                <a:cxn ang="0">
                  <a:pos x="152" y="384"/>
                </a:cxn>
                <a:cxn ang="0">
                  <a:pos x="56" y="576"/>
                </a:cxn>
              </a:cxnLst>
              <a:rect l="0" t="0" r="r" b="b"/>
              <a:pathLst>
                <a:path w="160" h="576">
                  <a:moveTo>
                    <a:pt x="104" y="0"/>
                  </a:moveTo>
                  <a:cubicBezTo>
                    <a:pt x="52" y="64"/>
                    <a:pt x="0" y="128"/>
                    <a:pt x="8" y="192"/>
                  </a:cubicBezTo>
                  <a:cubicBezTo>
                    <a:pt x="16" y="256"/>
                    <a:pt x="144" y="320"/>
                    <a:pt x="152" y="384"/>
                  </a:cubicBezTo>
                  <a:cubicBezTo>
                    <a:pt x="160" y="448"/>
                    <a:pt x="88" y="520"/>
                    <a:pt x="56" y="576"/>
                  </a:cubicBezTo>
                </a:path>
              </a:pathLst>
            </a:custGeom>
            <a:noFill/>
            <a:ln w="381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9" name="Freeform 11"/>
            <p:cNvSpPr>
              <a:spLocks noChangeArrowheads="1"/>
            </p:cNvSpPr>
            <p:nvPr/>
          </p:nvSpPr>
          <p:spPr bwMode="auto">
            <a:xfrm>
              <a:off x="4272" y="2045"/>
              <a:ext cx="160" cy="576"/>
            </a:xfrm>
            <a:custGeom>
              <a:avLst/>
              <a:gdLst/>
              <a:ahLst/>
              <a:cxnLst>
                <a:cxn ang="0">
                  <a:pos x="104" y="0"/>
                </a:cxn>
                <a:cxn ang="0">
                  <a:pos x="8" y="192"/>
                </a:cxn>
                <a:cxn ang="0">
                  <a:pos x="152" y="384"/>
                </a:cxn>
                <a:cxn ang="0">
                  <a:pos x="56" y="576"/>
                </a:cxn>
              </a:cxnLst>
              <a:rect l="0" t="0" r="r" b="b"/>
              <a:pathLst>
                <a:path w="160" h="576">
                  <a:moveTo>
                    <a:pt x="104" y="0"/>
                  </a:moveTo>
                  <a:cubicBezTo>
                    <a:pt x="52" y="64"/>
                    <a:pt x="0" y="128"/>
                    <a:pt x="8" y="192"/>
                  </a:cubicBezTo>
                  <a:cubicBezTo>
                    <a:pt x="16" y="256"/>
                    <a:pt x="144" y="320"/>
                    <a:pt x="152" y="384"/>
                  </a:cubicBezTo>
                  <a:cubicBezTo>
                    <a:pt x="160" y="448"/>
                    <a:pt x="88" y="520"/>
                    <a:pt x="56" y="576"/>
                  </a:cubicBezTo>
                </a:path>
              </a:pathLst>
            </a:custGeom>
            <a:noFill/>
            <a:ln w="381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0" name="Freeform 12"/>
            <p:cNvSpPr>
              <a:spLocks noChangeArrowheads="1"/>
            </p:cNvSpPr>
            <p:nvPr/>
          </p:nvSpPr>
          <p:spPr bwMode="auto">
            <a:xfrm>
              <a:off x="5043" y="2045"/>
              <a:ext cx="160" cy="576"/>
            </a:xfrm>
            <a:custGeom>
              <a:avLst/>
              <a:gdLst/>
              <a:ahLst/>
              <a:cxnLst>
                <a:cxn ang="0">
                  <a:pos x="104" y="0"/>
                </a:cxn>
                <a:cxn ang="0">
                  <a:pos x="8" y="192"/>
                </a:cxn>
                <a:cxn ang="0">
                  <a:pos x="152" y="384"/>
                </a:cxn>
                <a:cxn ang="0">
                  <a:pos x="56" y="576"/>
                </a:cxn>
              </a:cxnLst>
              <a:rect l="0" t="0" r="r" b="b"/>
              <a:pathLst>
                <a:path w="160" h="576">
                  <a:moveTo>
                    <a:pt x="104" y="0"/>
                  </a:moveTo>
                  <a:cubicBezTo>
                    <a:pt x="52" y="64"/>
                    <a:pt x="0" y="128"/>
                    <a:pt x="8" y="192"/>
                  </a:cubicBezTo>
                  <a:cubicBezTo>
                    <a:pt x="16" y="256"/>
                    <a:pt x="144" y="320"/>
                    <a:pt x="152" y="384"/>
                  </a:cubicBezTo>
                  <a:cubicBezTo>
                    <a:pt x="160" y="448"/>
                    <a:pt x="88" y="520"/>
                    <a:pt x="56" y="576"/>
                  </a:cubicBezTo>
                </a:path>
              </a:pathLst>
            </a:custGeom>
            <a:noFill/>
            <a:ln w="381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1" name="Rectangle 13"/>
            <p:cNvSpPr>
              <a:spLocks noChangeArrowheads="1"/>
            </p:cNvSpPr>
            <p:nvPr/>
          </p:nvSpPr>
          <p:spPr bwMode="auto">
            <a:xfrm>
              <a:off x="2116" y="1855"/>
              <a:ext cx="288" cy="8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eaVert" wrap="none" lIns="90000" tIns="45000" rIns="90000" bIns="45000" anchor="ctr"/>
            <a:lstStyle/>
            <a:p>
              <a:pPr algn="ct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>
                  <a:solidFill>
                    <a:srgbClr val="FFFFFF"/>
                  </a:solidFill>
                  <a:ea typeface="DejaVu Sans" charset="0"/>
                  <a:cs typeface="DejaVu Sans" charset="0"/>
                </a:rPr>
                <a:t>TIME</a:t>
              </a:r>
            </a:p>
          </p:txBody>
        </p:sp>
      </p:grpSp>
      <p:grpSp>
        <p:nvGrpSpPr>
          <p:cNvPr id="7182" name="Group 14"/>
          <p:cNvGrpSpPr>
            <a:grpSpLocks/>
          </p:cNvGrpSpPr>
          <p:nvPr/>
        </p:nvGrpSpPr>
        <p:grpSpPr bwMode="auto">
          <a:xfrm>
            <a:off x="41275" y="4475163"/>
            <a:ext cx="8753475" cy="1784350"/>
            <a:chOff x="26" y="2819"/>
            <a:chExt cx="5514" cy="1124"/>
          </a:xfrm>
        </p:grpSpPr>
        <p:sp>
          <p:nvSpPr>
            <p:cNvPr id="7183" name="Rectangle 15"/>
            <p:cNvSpPr>
              <a:spLocks noChangeArrowheads="1"/>
            </p:cNvSpPr>
            <p:nvPr/>
          </p:nvSpPr>
          <p:spPr bwMode="auto">
            <a:xfrm>
              <a:off x="26" y="3056"/>
              <a:ext cx="2046" cy="8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240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Programmers need 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240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to insert locks </a:t>
              </a:r>
              <a:r>
                <a:rPr lang="en-US" sz="2400" b="1">
                  <a:solidFill>
                    <a:srgbClr val="FF0000"/>
                  </a:solidFill>
                  <a:ea typeface="DejaVu Sans" charset="0"/>
                  <a:cs typeface="DejaVu Sans" charset="0"/>
                </a:rPr>
                <a:t>in case</a:t>
              </a:r>
              <a:r>
                <a:rPr lang="en-US" sz="240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 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240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there is a dependence</a:t>
              </a:r>
            </a:p>
          </p:txBody>
        </p:sp>
        <p:pic>
          <p:nvPicPr>
            <p:cNvPr id="7184" name="Picture 1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71" y="3237"/>
              <a:ext cx="276" cy="4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7185" name="Freeform 17"/>
            <p:cNvSpPr>
              <a:spLocks noChangeArrowheads="1"/>
            </p:cNvSpPr>
            <p:nvPr/>
          </p:nvSpPr>
          <p:spPr bwMode="auto">
            <a:xfrm>
              <a:off x="2915" y="2943"/>
              <a:ext cx="160" cy="576"/>
            </a:xfrm>
            <a:custGeom>
              <a:avLst/>
              <a:gdLst/>
              <a:ahLst/>
              <a:cxnLst>
                <a:cxn ang="0">
                  <a:pos x="104" y="0"/>
                </a:cxn>
                <a:cxn ang="0">
                  <a:pos x="8" y="192"/>
                </a:cxn>
                <a:cxn ang="0">
                  <a:pos x="152" y="384"/>
                </a:cxn>
                <a:cxn ang="0">
                  <a:pos x="56" y="576"/>
                </a:cxn>
              </a:cxnLst>
              <a:rect l="0" t="0" r="r" b="b"/>
              <a:pathLst>
                <a:path w="160" h="576">
                  <a:moveTo>
                    <a:pt x="104" y="0"/>
                  </a:moveTo>
                  <a:cubicBezTo>
                    <a:pt x="52" y="64"/>
                    <a:pt x="0" y="128"/>
                    <a:pt x="8" y="192"/>
                  </a:cubicBezTo>
                  <a:cubicBezTo>
                    <a:pt x="16" y="256"/>
                    <a:pt x="144" y="320"/>
                    <a:pt x="152" y="384"/>
                  </a:cubicBezTo>
                  <a:cubicBezTo>
                    <a:pt x="160" y="448"/>
                    <a:pt x="88" y="520"/>
                    <a:pt x="56" y="576"/>
                  </a:cubicBezTo>
                </a:path>
              </a:pathLst>
            </a:custGeom>
            <a:noFill/>
            <a:ln w="381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186" name="Group 18"/>
            <p:cNvGrpSpPr>
              <a:grpSpLocks/>
            </p:cNvGrpSpPr>
            <p:nvPr/>
          </p:nvGrpSpPr>
          <p:grpSpPr bwMode="auto">
            <a:xfrm>
              <a:off x="4274" y="3381"/>
              <a:ext cx="274" cy="424"/>
              <a:chOff x="4274" y="3381"/>
              <a:chExt cx="274" cy="424"/>
            </a:xfrm>
          </p:grpSpPr>
          <p:pic>
            <p:nvPicPr>
              <p:cNvPr id="7187" name="Picture 19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274" y="3381"/>
                <a:ext cx="275" cy="42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  <p:sp>
            <p:nvSpPr>
              <p:cNvPr id="7188" name="Text Box 20"/>
              <p:cNvSpPr txBox="1">
                <a:spLocks noChangeArrowheads="1"/>
              </p:cNvSpPr>
              <p:nvPr/>
            </p:nvSpPr>
            <p:spPr bwMode="auto">
              <a:xfrm>
                <a:off x="4274" y="3381"/>
                <a:ext cx="275" cy="42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7189" name="Object 21"/>
            <p:cNvGraphicFramePr>
              <a:graphicFrameLocks noChangeAspect="1"/>
            </p:cNvGraphicFramePr>
            <p:nvPr/>
          </p:nvGraphicFramePr>
          <p:xfrm>
            <a:off x="3459" y="2943"/>
            <a:ext cx="240" cy="210"/>
          </p:xfrm>
          <a:graphic>
            <a:graphicData uri="http://schemas.openxmlformats.org/presentationml/2006/ole">
              <p:oleObj spid="_x0000_s7189" r:id="rId5" imgW="380852" imgH="333333" progId="">
                <p:embed/>
              </p:oleObj>
            </a:graphicData>
          </a:graphic>
        </p:graphicFrame>
        <p:pic>
          <p:nvPicPr>
            <p:cNvPr id="7190" name="Picture 2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090" y="2925"/>
              <a:ext cx="240" cy="21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7191" name="Picture 2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322" y="2925"/>
              <a:ext cx="240" cy="21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grpSp>
          <p:nvGrpSpPr>
            <p:cNvPr id="7192" name="Group 24"/>
            <p:cNvGrpSpPr>
              <a:grpSpLocks/>
            </p:cNvGrpSpPr>
            <p:nvPr/>
          </p:nvGrpSpPr>
          <p:grpSpPr bwMode="auto">
            <a:xfrm>
              <a:off x="5042" y="3519"/>
              <a:ext cx="274" cy="424"/>
              <a:chOff x="5042" y="3519"/>
              <a:chExt cx="274" cy="424"/>
            </a:xfrm>
          </p:grpSpPr>
          <p:pic>
            <p:nvPicPr>
              <p:cNvPr id="7193" name="Picture 2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042" y="3519"/>
                <a:ext cx="275" cy="42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  <p:sp>
            <p:nvSpPr>
              <p:cNvPr id="7194" name="Text Box 26"/>
              <p:cNvSpPr txBox="1">
                <a:spLocks noChangeArrowheads="1"/>
              </p:cNvSpPr>
              <p:nvPr/>
            </p:nvSpPr>
            <p:spPr bwMode="auto">
              <a:xfrm>
                <a:off x="5042" y="3519"/>
                <a:ext cx="275" cy="42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195" name="Line 27"/>
            <p:cNvSpPr>
              <a:spLocks noChangeShapeType="1"/>
            </p:cNvSpPr>
            <p:nvPr/>
          </p:nvSpPr>
          <p:spPr bwMode="auto">
            <a:xfrm>
              <a:off x="2931" y="3087"/>
              <a:ext cx="2591" cy="1"/>
            </a:xfrm>
            <a:prstGeom prst="line">
              <a:avLst/>
            </a:prstGeom>
            <a:noFill/>
            <a:ln w="38160" cap="rnd">
              <a:solidFill>
                <a:srgbClr val="333399"/>
              </a:solidFill>
              <a:prstDash val="sysDot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96" name="Line 28"/>
            <p:cNvSpPr>
              <a:spLocks noChangeShapeType="1"/>
            </p:cNvSpPr>
            <p:nvPr/>
          </p:nvSpPr>
          <p:spPr bwMode="auto">
            <a:xfrm>
              <a:off x="3027" y="3231"/>
              <a:ext cx="2495" cy="1"/>
            </a:xfrm>
            <a:prstGeom prst="line">
              <a:avLst/>
            </a:prstGeom>
            <a:noFill/>
            <a:ln w="38160" cap="rnd">
              <a:solidFill>
                <a:srgbClr val="333399"/>
              </a:solidFill>
              <a:prstDash val="sysDot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97" name="Line 29"/>
            <p:cNvSpPr>
              <a:spLocks noChangeShapeType="1"/>
            </p:cNvSpPr>
            <p:nvPr/>
          </p:nvSpPr>
          <p:spPr bwMode="auto">
            <a:xfrm>
              <a:off x="3603" y="3375"/>
              <a:ext cx="1919" cy="1"/>
            </a:xfrm>
            <a:prstGeom prst="line">
              <a:avLst/>
            </a:prstGeom>
            <a:noFill/>
            <a:ln w="38160" cap="rnd">
              <a:solidFill>
                <a:srgbClr val="333399"/>
              </a:solidFill>
              <a:prstDash val="sysDot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98" name="Line 30"/>
            <p:cNvSpPr>
              <a:spLocks noChangeShapeType="1"/>
            </p:cNvSpPr>
            <p:nvPr/>
          </p:nvSpPr>
          <p:spPr bwMode="auto">
            <a:xfrm>
              <a:off x="4418" y="3519"/>
              <a:ext cx="1104" cy="1"/>
            </a:xfrm>
            <a:prstGeom prst="line">
              <a:avLst/>
            </a:prstGeom>
            <a:noFill/>
            <a:ln w="38160" cap="rnd">
              <a:solidFill>
                <a:srgbClr val="333399"/>
              </a:solidFill>
              <a:prstDash val="sysDot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99" name="Text Box 31"/>
            <p:cNvSpPr txBox="1">
              <a:spLocks noChangeArrowheads="1"/>
            </p:cNvSpPr>
            <p:nvPr/>
          </p:nvSpPr>
          <p:spPr bwMode="auto">
            <a:xfrm>
              <a:off x="269" y="2819"/>
              <a:ext cx="1574" cy="30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CA" sz="2600" b="1" u="sng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Reality:</a:t>
              </a:r>
            </a:p>
          </p:txBody>
        </p:sp>
        <p:sp>
          <p:nvSpPr>
            <p:cNvPr id="7200" name="Text Box 32"/>
            <p:cNvSpPr txBox="1">
              <a:spLocks noChangeArrowheads="1"/>
            </p:cNvSpPr>
            <p:nvPr/>
          </p:nvSpPr>
          <p:spPr bwMode="auto">
            <a:xfrm>
              <a:off x="5172" y="3056"/>
              <a:ext cx="369" cy="23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5000" rIns="90000" bIns="45000"/>
            <a:lstStyle/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wait</a:t>
              </a:r>
            </a:p>
          </p:txBody>
        </p:sp>
        <p:sp>
          <p:nvSpPr>
            <p:cNvPr id="7201" name="Text Box 33"/>
            <p:cNvSpPr txBox="1">
              <a:spLocks noChangeArrowheads="1"/>
            </p:cNvSpPr>
            <p:nvPr/>
          </p:nvSpPr>
          <p:spPr bwMode="auto">
            <a:xfrm>
              <a:off x="5172" y="3192"/>
              <a:ext cx="369" cy="23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5000" rIns="90000" bIns="45000"/>
            <a:lstStyle/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wait</a:t>
              </a:r>
            </a:p>
          </p:txBody>
        </p:sp>
        <p:sp>
          <p:nvSpPr>
            <p:cNvPr id="7202" name="Text Box 34"/>
            <p:cNvSpPr txBox="1">
              <a:spLocks noChangeArrowheads="1"/>
            </p:cNvSpPr>
            <p:nvPr/>
          </p:nvSpPr>
          <p:spPr bwMode="auto">
            <a:xfrm>
              <a:off x="5172" y="3328"/>
              <a:ext cx="369" cy="23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5000" rIns="90000" bIns="45000"/>
            <a:lstStyle/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wait</a:t>
              </a:r>
            </a:p>
          </p:txBody>
        </p:sp>
        <p:sp>
          <p:nvSpPr>
            <p:cNvPr id="7203" name="Rectangle 35"/>
            <p:cNvSpPr>
              <a:spLocks noChangeArrowheads="1"/>
            </p:cNvSpPr>
            <p:nvPr/>
          </p:nvSpPr>
          <p:spPr bwMode="auto">
            <a:xfrm>
              <a:off x="2116" y="2943"/>
              <a:ext cx="288" cy="8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eaVert" wrap="none" lIns="90000" tIns="45000" rIns="90000" bIns="45000" anchor="ctr"/>
            <a:lstStyle/>
            <a:p>
              <a:pPr algn="ct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>
                  <a:solidFill>
                    <a:srgbClr val="FFFFFF"/>
                  </a:solidFill>
                  <a:ea typeface="DejaVu Sans" charset="0"/>
                  <a:cs typeface="DejaVu Sans" charset="0"/>
                </a:rPr>
                <a:t>TIME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652F67-AAD9-4C64-97C7-121C7E32633E}" type="slidenum">
              <a:rPr lang="en-CA"/>
              <a:pPr/>
              <a:t>40</a:t>
            </a:fld>
            <a:endParaRPr lang="en-CA"/>
          </a:p>
        </p:txBody>
      </p:sp>
      <p:sp>
        <p:nvSpPr>
          <p:cNvPr id="440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9144000" cy="1143000"/>
          </a:xfrm>
          <a:ln/>
        </p:spPr>
        <p:txBody>
          <a:bodyPr lIns="91440" tIns="45720" rIns="91440" bIns="4572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4000"/>
              <a:t>What happens with dependent tasks?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5715000"/>
            <a:ext cx="8458200" cy="1066800"/>
          </a:xfrm>
          <a:ln/>
        </p:spPr>
        <p:txBody>
          <a:bodyPr lIns="91440" tIns="45720" rIns="91440" bIns="45720"/>
          <a:lstStyle/>
          <a:p>
            <a:pPr marL="339725" indent="-339725">
              <a:lnSpc>
                <a:spcPct val="80000"/>
              </a:lnSpc>
              <a:spcBef>
                <a:spcPts val="550"/>
              </a:spcBef>
              <a:buClr>
                <a:srgbClr val="FF0000"/>
              </a:buClr>
              <a:buFont typeface="Arial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CA" sz="2200">
                <a:solidFill>
                  <a:srgbClr val="FF0000"/>
                </a:solidFill>
              </a:rPr>
              <a:t>Adapt processor to have:</a:t>
            </a:r>
          </a:p>
          <a:p>
            <a:pPr marL="739775" lvl="1" indent="-282575">
              <a:lnSpc>
                <a:spcPct val="80000"/>
              </a:lnSpc>
              <a:spcBef>
                <a:spcPts val="550"/>
              </a:spcBef>
              <a:buClr>
                <a:srgbClr val="FF0000"/>
              </a:buClr>
              <a:buFont typeface="Arial" charset="0"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CA" sz="2200">
                <a:solidFill>
                  <a:srgbClr val="FF0000"/>
                </a:solidFill>
              </a:rPr>
              <a:t>The full issue capability of the single threaded processor</a:t>
            </a:r>
          </a:p>
          <a:p>
            <a:pPr marL="739775" lvl="1" indent="-282575">
              <a:lnSpc>
                <a:spcPct val="80000"/>
              </a:lnSpc>
              <a:spcBef>
                <a:spcPts val="550"/>
              </a:spcBef>
              <a:buClr>
                <a:srgbClr val="FF0000"/>
              </a:buClr>
              <a:buFont typeface="Arial" charset="0"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CA" sz="2200">
                <a:solidFill>
                  <a:srgbClr val="FF0000"/>
                </a:solidFill>
              </a:rPr>
              <a:t>The ability to choose between available threads</a:t>
            </a:r>
          </a:p>
        </p:txBody>
      </p:sp>
      <p:grpSp>
        <p:nvGrpSpPr>
          <p:cNvPr id="44035" name="Group 3"/>
          <p:cNvGrpSpPr>
            <a:grpSpLocks/>
          </p:cNvGrpSpPr>
          <p:nvPr/>
        </p:nvGrpSpPr>
        <p:grpSpPr bwMode="auto">
          <a:xfrm>
            <a:off x="533400" y="1446213"/>
            <a:ext cx="3730625" cy="4191000"/>
            <a:chOff x="336" y="911"/>
            <a:chExt cx="2350" cy="2640"/>
          </a:xfrm>
        </p:grpSpPr>
        <p:pic>
          <p:nvPicPr>
            <p:cNvPr id="4403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0" y="1247"/>
              <a:ext cx="1865" cy="167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44037" name="Text Box 5"/>
            <p:cNvSpPr txBox="1">
              <a:spLocks noChangeArrowheads="1"/>
            </p:cNvSpPr>
            <p:nvPr/>
          </p:nvSpPr>
          <p:spPr bwMode="auto">
            <a:xfrm>
              <a:off x="430" y="911"/>
              <a:ext cx="2063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CA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Need to synchronize accesses</a:t>
              </a:r>
            </a:p>
          </p:txBody>
        </p:sp>
        <p:sp>
          <p:nvSpPr>
            <p:cNvPr id="44038" name="Text Box 6"/>
            <p:cNvSpPr txBox="1">
              <a:spLocks noChangeArrowheads="1"/>
            </p:cNvSpPr>
            <p:nvPr/>
          </p:nvSpPr>
          <p:spPr bwMode="auto">
            <a:xfrm>
              <a:off x="336" y="2974"/>
              <a:ext cx="2351" cy="57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CA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But multithreaded processors take advantage of parallel threads to avoid stalls…</a:t>
              </a:r>
            </a:p>
          </p:txBody>
        </p:sp>
      </p:grpSp>
      <p:grpSp>
        <p:nvGrpSpPr>
          <p:cNvPr id="44039" name="Group 7"/>
          <p:cNvGrpSpPr>
            <a:grpSpLocks/>
          </p:cNvGrpSpPr>
          <p:nvPr/>
        </p:nvGrpSpPr>
        <p:grpSpPr bwMode="auto">
          <a:xfrm>
            <a:off x="4343400" y="1446213"/>
            <a:ext cx="4413250" cy="3870325"/>
            <a:chOff x="2736" y="911"/>
            <a:chExt cx="2780" cy="2438"/>
          </a:xfrm>
        </p:grpSpPr>
        <p:graphicFrame>
          <p:nvGraphicFramePr>
            <p:cNvPr id="44040" name="Object 8"/>
            <p:cNvGraphicFramePr>
              <a:graphicFrameLocks noChangeAspect="1"/>
            </p:cNvGraphicFramePr>
            <p:nvPr/>
          </p:nvGraphicFramePr>
          <p:xfrm>
            <a:off x="3604" y="911"/>
            <a:ext cx="1501" cy="2159"/>
          </p:xfrm>
          <a:graphic>
            <a:graphicData uri="http://schemas.openxmlformats.org/presentationml/2006/ole">
              <p:oleObj spid="_x0000_s44040" r:id="rId5" imgW="2781688" imgH="4001058" progId="">
                <p:embed/>
              </p:oleObj>
            </a:graphicData>
          </a:graphic>
        </p:graphicFrame>
        <p:sp>
          <p:nvSpPr>
            <p:cNvPr id="44041" name="Text Box 9"/>
            <p:cNvSpPr txBox="1">
              <a:spLocks noChangeArrowheads="1"/>
            </p:cNvSpPr>
            <p:nvPr/>
          </p:nvSpPr>
          <p:spPr bwMode="auto">
            <a:xfrm>
              <a:off x="3365" y="3118"/>
              <a:ext cx="2152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CA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Use a fraction of the resources?</a:t>
              </a:r>
            </a:p>
          </p:txBody>
        </p:sp>
        <p:sp>
          <p:nvSpPr>
            <p:cNvPr id="44042" name="AutoShape 10"/>
            <p:cNvSpPr>
              <a:spLocks noChangeArrowheads="1"/>
            </p:cNvSpPr>
            <p:nvPr/>
          </p:nvSpPr>
          <p:spPr bwMode="auto">
            <a:xfrm>
              <a:off x="2736" y="2111"/>
              <a:ext cx="576" cy="28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BBE0E3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3" name="Line 11"/>
            <p:cNvSpPr>
              <a:spLocks noChangeShapeType="1"/>
            </p:cNvSpPr>
            <p:nvPr/>
          </p:nvSpPr>
          <p:spPr bwMode="auto">
            <a:xfrm>
              <a:off x="3839" y="1776"/>
              <a:ext cx="1008" cy="1"/>
            </a:xfrm>
            <a:prstGeom prst="line">
              <a:avLst/>
            </a:prstGeom>
            <a:noFill/>
            <a:ln w="190440" cap="rnd">
              <a:solidFill>
                <a:srgbClr val="FFFFFF"/>
              </a:solidFill>
              <a:prstDash val="sysDot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044" name="Line 12"/>
            <p:cNvSpPr>
              <a:spLocks noChangeShapeType="1"/>
            </p:cNvSpPr>
            <p:nvPr/>
          </p:nvSpPr>
          <p:spPr bwMode="auto">
            <a:xfrm>
              <a:off x="3839" y="2303"/>
              <a:ext cx="1008" cy="1"/>
            </a:xfrm>
            <a:prstGeom prst="line">
              <a:avLst/>
            </a:prstGeom>
            <a:noFill/>
            <a:ln w="190440" cap="rnd">
              <a:solidFill>
                <a:srgbClr val="FFFFFF"/>
              </a:solidFill>
              <a:prstDash val="sysDot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045" name="Line 13"/>
            <p:cNvSpPr>
              <a:spLocks noChangeShapeType="1"/>
            </p:cNvSpPr>
            <p:nvPr/>
          </p:nvSpPr>
          <p:spPr bwMode="auto">
            <a:xfrm>
              <a:off x="3839" y="2783"/>
              <a:ext cx="1008" cy="1"/>
            </a:xfrm>
            <a:prstGeom prst="line">
              <a:avLst/>
            </a:prstGeom>
            <a:noFill/>
            <a:ln w="190440" cap="rnd">
              <a:solidFill>
                <a:srgbClr val="FFFFFF"/>
              </a:solidFill>
              <a:prstDash val="sysDot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6A50039-EC2B-4B8B-9791-4F100119DE71}" type="slidenum">
              <a:rPr lang="en-CA"/>
              <a:pPr/>
              <a:t>41</a:t>
            </a:fld>
            <a:endParaRPr lang="en-CA"/>
          </a:p>
        </p:txBody>
      </p:sp>
      <p:grpSp>
        <p:nvGrpSpPr>
          <p:cNvPr id="45057" name="Group 1"/>
          <p:cNvGrpSpPr>
            <a:grpSpLocks/>
          </p:cNvGrpSpPr>
          <p:nvPr/>
        </p:nvGrpSpPr>
        <p:grpSpPr bwMode="auto">
          <a:xfrm>
            <a:off x="4191000" y="1066800"/>
            <a:ext cx="3883025" cy="5516563"/>
            <a:chOff x="2640" y="672"/>
            <a:chExt cx="2446" cy="3475"/>
          </a:xfrm>
        </p:grpSpPr>
        <p:pic>
          <p:nvPicPr>
            <p:cNvPr id="4505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80" y="672"/>
              <a:ext cx="2047" cy="307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45059" name="Text Box 3"/>
            <p:cNvSpPr txBox="1">
              <a:spLocks noChangeArrowheads="1"/>
            </p:cNvSpPr>
            <p:nvPr/>
          </p:nvSpPr>
          <p:spPr bwMode="auto">
            <a:xfrm>
              <a:off x="2640" y="3743"/>
              <a:ext cx="2447" cy="4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CA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Speculatively allow a greater number of runners</a:t>
              </a:r>
            </a:p>
          </p:txBody>
        </p:sp>
      </p:grpSp>
      <p:sp>
        <p:nvSpPr>
          <p:cNvPr id="4506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6038"/>
            <a:ext cx="9144000" cy="701675"/>
          </a:xfrm>
          <a:ln/>
        </p:spPr>
        <p:txBody>
          <a:bodyPr lIns="91440" tIns="45720" rIns="91440" bIns="4572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4000"/>
              <a:t>Efficient uses of parallelism</a:t>
            </a:r>
          </a:p>
        </p:txBody>
      </p:sp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8713" y="990600"/>
            <a:ext cx="2954337" cy="495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381000" y="5942013"/>
            <a:ext cx="3886200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>
                <a:solidFill>
                  <a:srgbClr val="000000"/>
                </a:solidFill>
                <a:ea typeface="DejaVu Sans" charset="0"/>
                <a:cs typeface="DejaVu Sans" charset="0"/>
              </a:rPr>
              <a:t>Threads divide the resources among the number of concurrent runners</a:t>
            </a:r>
          </a:p>
        </p:txBody>
      </p:sp>
      <p:pic>
        <p:nvPicPr>
          <p:cNvPr id="4506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1219200"/>
            <a:ext cx="2989263" cy="449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7834313" y="2093913"/>
            <a:ext cx="1233487" cy="173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>
                <a:solidFill>
                  <a:srgbClr val="000000"/>
                </a:solidFill>
                <a:ea typeface="DejaVu Sans" charset="0"/>
                <a:cs typeface="DejaVu Sans" charset="0"/>
              </a:rPr>
              <a:t>Detect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>
                <a:solidFill>
                  <a:srgbClr val="000000"/>
                </a:solidFill>
                <a:ea typeface="DejaVu Sans" charset="0"/>
                <a:cs typeface="DejaVu Sans" charset="0"/>
              </a:rPr>
              <a:t>infrequent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>
                <a:solidFill>
                  <a:srgbClr val="000000"/>
                </a:solidFill>
                <a:ea typeface="DejaVu Sans" charset="0"/>
                <a:cs typeface="DejaVu Sans" charset="0"/>
              </a:rPr>
              <a:t>accidents,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>
                <a:solidFill>
                  <a:srgbClr val="000000"/>
                </a:solidFill>
                <a:latin typeface="Wingdings" charset="2"/>
                <a:ea typeface="DejaVu Sans" charset="0"/>
                <a:cs typeface="DejaVu Sans" charset="0"/>
              </a:rPr>
              <a:t></a:t>
            </a:r>
            <a:r>
              <a:rPr lang="en-CA">
                <a:solidFill>
                  <a:srgbClr val="000000"/>
                </a:solidFill>
                <a:ea typeface="DejaVu Sans" charset="0"/>
                <a:cs typeface="DejaVu Sans" charset="0"/>
              </a:rPr>
              <a:t>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>
                <a:solidFill>
                  <a:srgbClr val="000000"/>
                </a:solidFill>
                <a:ea typeface="DejaVu Sans" charset="0"/>
                <a:cs typeface="DejaVu Sans" charset="0"/>
              </a:rPr>
              <a:t>Abort and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>
                <a:solidFill>
                  <a:srgbClr val="000000"/>
                </a:solidFill>
                <a:ea typeface="DejaVu Sans" charset="0"/>
                <a:cs typeface="DejaVu Sans" charset="0"/>
              </a:rPr>
              <a:t>retry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3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8C07EF2-1B7D-407F-8BE7-57650EDE47AC}" type="slidenum">
              <a:rPr lang="en-CA"/>
              <a:pPr/>
              <a:t>42</a:t>
            </a:fld>
            <a:endParaRPr lang="en-CA"/>
          </a:p>
        </p:txBody>
      </p:sp>
      <p:sp>
        <p:nvSpPr>
          <p:cNvPr id="46081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600200"/>
            <a:ext cx="8686800" cy="3429000"/>
          </a:xfrm>
          <a:ln/>
        </p:spPr>
        <p:txBody>
          <a:bodyPr lIns="91440" tIns="45720" rIns="91440" bIns="45720"/>
          <a:lstStyle/>
          <a:p>
            <a:pPr marL="387350" indent="-293688">
              <a:spcBef>
                <a:spcPts val="700"/>
              </a:spcBef>
              <a:buFont typeface="Arial" charset="0"/>
              <a:buChar char="•"/>
              <a:tabLst>
                <a:tab pos="493713" algn="l"/>
                <a:tab pos="942975" algn="l"/>
                <a:tab pos="1392238" algn="l"/>
                <a:tab pos="1841500" algn="l"/>
                <a:tab pos="2290763" algn="l"/>
                <a:tab pos="2740025" algn="l"/>
                <a:tab pos="3189288" algn="l"/>
                <a:tab pos="3638550" algn="l"/>
                <a:tab pos="4087813" algn="l"/>
                <a:tab pos="4537075" algn="l"/>
                <a:tab pos="4986338" algn="l"/>
                <a:tab pos="5435600" algn="l"/>
                <a:tab pos="5884863" algn="l"/>
                <a:tab pos="6334125" algn="l"/>
                <a:tab pos="6783388" algn="l"/>
                <a:tab pos="7232650" algn="l"/>
                <a:tab pos="7681913" algn="l"/>
                <a:tab pos="8131175" algn="l"/>
                <a:tab pos="8580438" algn="l"/>
                <a:tab pos="9029700" algn="l"/>
              </a:tabLst>
            </a:pPr>
            <a:r>
              <a:rPr lang="en-CA" sz="2800"/>
              <a:t>1 gigabit stream </a:t>
            </a:r>
          </a:p>
          <a:p>
            <a:pPr marL="387350" indent="-293688">
              <a:spcBef>
                <a:spcPts val="700"/>
              </a:spcBef>
              <a:buFont typeface="Arial" charset="0"/>
              <a:buChar char="•"/>
              <a:tabLst>
                <a:tab pos="493713" algn="l"/>
                <a:tab pos="942975" algn="l"/>
                <a:tab pos="1392238" algn="l"/>
                <a:tab pos="1841500" algn="l"/>
                <a:tab pos="2290763" algn="l"/>
                <a:tab pos="2740025" algn="l"/>
                <a:tab pos="3189288" algn="l"/>
                <a:tab pos="3638550" algn="l"/>
                <a:tab pos="4087813" algn="l"/>
                <a:tab pos="4537075" algn="l"/>
                <a:tab pos="4986338" algn="l"/>
                <a:tab pos="5435600" algn="l"/>
                <a:tab pos="5884863" algn="l"/>
                <a:tab pos="6334125" algn="l"/>
                <a:tab pos="6783388" algn="l"/>
                <a:tab pos="7232650" algn="l"/>
                <a:tab pos="7681913" algn="l"/>
                <a:tab pos="8131175" algn="l"/>
                <a:tab pos="8580438" algn="l"/>
                <a:tab pos="9029700" algn="l"/>
              </a:tabLst>
            </a:pPr>
            <a:r>
              <a:rPr lang="en-CA" sz="2800"/>
              <a:t>2 processors running at 125 MHz </a:t>
            </a:r>
          </a:p>
          <a:p>
            <a:pPr marL="387350" indent="-293688">
              <a:spcBef>
                <a:spcPts val="700"/>
              </a:spcBef>
              <a:buFont typeface="Arial" charset="0"/>
              <a:buChar char="•"/>
              <a:tabLst>
                <a:tab pos="493713" algn="l"/>
                <a:tab pos="942975" algn="l"/>
                <a:tab pos="1392238" algn="l"/>
                <a:tab pos="1841500" algn="l"/>
                <a:tab pos="2290763" algn="l"/>
                <a:tab pos="2740025" algn="l"/>
                <a:tab pos="3189288" algn="l"/>
                <a:tab pos="3638550" algn="l"/>
                <a:tab pos="4087813" algn="l"/>
                <a:tab pos="4537075" algn="l"/>
                <a:tab pos="4986338" algn="l"/>
                <a:tab pos="5435600" algn="l"/>
                <a:tab pos="5884863" algn="l"/>
                <a:tab pos="6334125" algn="l"/>
                <a:tab pos="6783388" algn="l"/>
                <a:tab pos="7232650" algn="l"/>
                <a:tab pos="7681913" algn="l"/>
                <a:tab pos="8131175" algn="l"/>
                <a:tab pos="8580438" algn="l"/>
                <a:tab pos="9029700" algn="l"/>
              </a:tabLst>
            </a:pPr>
            <a:r>
              <a:rPr lang="en-CA" sz="2800"/>
              <a:t>Cycle budget for back-to-back packets: </a:t>
            </a:r>
          </a:p>
          <a:p>
            <a:pPr marL="779463" lvl="1" indent="-258763">
              <a:buFont typeface="Arial" charset="0"/>
              <a:buChar char="–"/>
              <a:tabLst>
                <a:tab pos="493713" algn="l"/>
                <a:tab pos="942975" algn="l"/>
                <a:tab pos="1392238" algn="l"/>
                <a:tab pos="1841500" algn="l"/>
                <a:tab pos="2290763" algn="l"/>
                <a:tab pos="2740025" algn="l"/>
                <a:tab pos="3189288" algn="l"/>
                <a:tab pos="3638550" algn="l"/>
                <a:tab pos="4087813" algn="l"/>
                <a:tab pos="4537075" algn="l"/>
                <a:tab pos="4986338" algn="l"/>
                <a:tab pos="5435600" algn="l"/>
                <a:tab pos="5884863" algn="l"/>
                <a:tab pos="6334125" algn="l"/>
                <a:tab pos="6783388" algn="l"/>
                <a:tab pos="7232650" algn="l"/>
                <a:tab pos="7681913" algn="l"/>
                <a:tab pos="8131175" algn="l"/>
                <a:tab pos="8580438" algn="l"/>
                <a:tab pos="9029700" algn="l"/>
              </a:tabLst>
            </a:pPr>
            <a:r>
              <a:rPr lang="en-CA"/>
              <a:t>152 cycles for minimally-sized 64B packets;</a:t>
            </a:r>
          </a:p>
          <a:p>
            <a:pPr marL="779463" lvl="1" indent="-258763">
              <a:buFont typeface="Arial" charset="0"/>
              <a:buChar char="–"/>
              <a:tabLst>
                <a:tab pos="493713" algn="l"/>
                <a:tab pos="942975" algn="l"/>
                <a:tab pos="1392238" algn="l"/>
                <a:tab pos="1841500" algn="l"/>
                <a:tab pos="2290763" algn="l"/>
                <a:tab pos="2740025" algn="l"/>
                <a:tab pos="3189288" algn="l"/>
                <a:tab pos="3638550" algn="l"/>
                <a:tab pos="4087813" algn="l"/>
                <a:tab pos="4537075" algn="l"/>
                <a:tab pos="4986338" algn="l"/>
                <a:tab pos="5435600" algn="l"/>
                <a:tab pos="5884863" algn="l"/>
                <a:tab pos="6334125" algn="l"/>
                <a:tab pos="6783388" algn="l"/>
                <a:tab pos="7232650" algn="l"/>
                <a:tab pos="7681913" algn="l"/>
                <a:tab pos="8131175" algn="l"/>
                <a:tab pos="8580438" algn="l"/>
                <a:tab pos="9029700" algn="l"/>
              </a:tabLst>
            </a:pPr>
            <a:r>
              <a:rPr lang="en-CA"/>
              <a:t>3060 cycles for maximally-sized 1518B packets</a:t>
            </a:r>
          </a:p>
        </p:txBody>
      </p:sp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114300" y="4267200"/>
            <a:ext cx="8958263" cy="490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2600">
                <a:solidFill>
                  <a:srgbClr val="FF0000"/>
                </a:solidFill>
                <a:ea typeface="DejaVu Sans" charset="0"/>
                <a:cs typeface="DejaVu Sans" charset="0"/>
              </a:rPr>
              <a:t>Soft processors can perform non-trivial processing at 1gigE!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9144000" cy="1143000"/>
          </a:xfrm>
          <a:ln/>
        </p:spPr>
        <p:txBody>
          <a:bodyPr lIns="91440" tIns="45720" rIns="91440" bIns="4572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/>
              <a:t>Realistic Goals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30E552F-4185-4FC9-8D11-0AA6D50FF5CE}" type="slidenum">
              <a:rPr lang="en-CA"/>
              <a:pPr/>
              <a:t>43</a:t>
            </a:fld>
            <a:endParaRPr lang="en-CA"/>
          </a:p>
        </p:txBody>
      </p:sp>
      <p:sp>
        <p:nvSpPr>
          <p:cNvPr id="4710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9144000" cy="1143000"/>
          </a:xfrm>
          <a:ln/>
        </p:spPr>
        <p:txBody>
          <a:bodyPr lIns="91440" tIns="45720" rIns="91440" bIns="4572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/>
              <a:t>Multithreaded Multiprocessor</a:t>
            </a:r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763588" y="2508250"/>
            <a:ext cx="544512" cy="436563"/>
          </a:xfrm>
          <a:prstGeom prst="rect">
            <a:avLst/>
          </a:prstGeom>
          <a:solidFill>
            <a:srgbClr val="00CCFF">
              <a:alpha val="50000"/>
            </a:srgbClr>
          </a:solidFill>
          <a:ln w="9360">
            <a:solidFill>
              <a:srgbClr val="00CC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2400">
                <a:solidFill>
                  <a:srgbClr val="FFFFFF"/>
                </a:solidFill>
                <a:ea typeface="DejaVu Sans" charset="0"/>
                <a:cs typeface="DejaVu Sans" charset="0"/>
              </a:rPr>
              <a:t>E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763588" y="2944813"/>
            <a:ext cx="544512" cy="436562"/>
          </a:xfrm>
          <a:prstGeom prst="rect">
            <a:avLst/>
          </a:prstGeom>
          <a:solidFill>
            <a:srgbClr val="FF00FF">
              <a:alpha val="50000"/>
            </a:srgbClr>
          </a:solidFill>
          <a:ln w="28440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2400">
                <a:solidFill>
                  <a:srgbClr val="FFFFFF"/>
                </a:solidFill>
                <a:ea typeface="DejaVu Sans" charset="0"/>
                <a:cs typeface="DejaVu Sans" charset="0"/>
              </a:rPr>
              <a:t>M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1311275" y="2944813"/>
            <a:ext cx="546100" cy="436562"/>
          </a:xfrm>
          <a:prstGeom prst="rect">
            <a:avLst/>
          </a:prstGeom>
          <a:solidFill>
            <a:srgbClr val="00CCFF">
              <a:alpha val="50000"/>
            </a:srgbClr>
          </a:solidFill>
          <a:ln w="9360">
            <a:solidFill>
              <a:srgbClr val="00CC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2400">
                <a:solidFill>
                  <a:srgbClr val="FFFFFF"/>
                </a:solidFill>
                <a:ea typeface="DejaVu Sans" charset="0"/>
                <a:cs typeface="DejaVu Sans" charset="0"/>
              </a:rPr>
              <a:t>M</a:t>
            </a: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1311275" y="2508250"/>
            <a:ext cx="546100" cy="436563"/>
          </a:xfrm>
          <a:prstGeom prst="rect">
            <a:avLst/>
          </a:prstGeom>
          <a:solidFill>
            <a:srgbClr val="FF0000">
              <a:alpha val="50000"/>
            </a:srgbClr>
          </a:solidFill>
          <a:ln w="2844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2400">
                <a:solidFill>
                  <a:srgbClr val="FFFFFF"/>
                </a:solidFill>
                <a:ea typeface="DejaVu Sans" charset="0"/>
                <a:cs typeface="DejaVu Sans" charset="0"/>
              </a:rPr>
              <a:t>E</a:t>
            </a: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1857375" y="2944813"/>
            <a:ext cx="544513" cy="436562"/>
          </a:xfrm>
          <a:prstGeom prst="rect">
            <a:avLst/>
          </a:prstGeom>
          <a:solidFill>
            <a:srgbClr val="FF0000">
              <a:alpha val="50000"/>
            </a:srgbClr>
          </a:solidFill>
          <a:ln w="2844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2400">
                <a:solidFill>
                  <a:srgbClr val="FFFFFF"/>
                </a:solidFill>
                <a:ea typeface="DejaVu Sans" charset="0"/>
                <a:cs typeface="DejaVu Sans" charset="0"/>
              </a:rPr>
              <a:t>M</a:t>
            </a: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763588" y="2060575"/>
            <a:ext cx="546100" cy="436563"/>
          </a:xfrm>
          <a:prstGeom prst="rect">
            <a:avLst/>
          </a:prstGeom>
          <a:solidFill>
            <a:srgbClr val="FF0000">
              <a:alpha val="50000"/>
            </a:srgbClr>
          </a:solidFill>
          <a:ln w="2844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2400">
                <a:solidFill>
                  <a:srgbClr val="FFFFFF"/>
                </a:solidFill>
                <a:ea typeface="DejaVu Sans" charset="0"/>
                <a:cs typeface="DejaVu Sans" charset="0"/>
              </a:rPr>
              <a:t>D</a:t>
            </a: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1312863" y="3386138"/>
            <a:ext cx="544512" cy="436562"/>
          </a:xfrm>
          <a:prstGeom prst="rect">
            <a:avLst/>
          </a:prstGeom>
          <a:solidFill>
            <a:srgbClr val="FF00FF">
              <a:alpha val="50000"/>
            </a:srgbClr>
          </a:solidFill>
          <a:ln w="28440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2400">
                <a:solidFill>
                  <a:srgbClr val="FFFFFF"/>
                </a:solidFill>
                <a:ea typeface="DejaVu Sans" charset="0"/>
                <a:cs typeface="DejaVu Sans" charset="0"/>
              </a:rPr>
              <a:t>W</a:t>
            </a:r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1857375" y="3386138"/>
            <a:ext cx="546100" cy="436562"/>
          </a:xfrm>
          <a:prstGeom prst="rect">
            <a:avLst/>
          </a:prstGeom>
          <a:solidFill>
            <a:srgbClr val="00CCFF">
              <a:alpha val="50000"/>
            </a:srgbClr>
          </a:solidFill>
          <a:ln w="9360">
            <a:solidFill>
              <a:srgbClr val="00CC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2400">
                <a:solidFill>
                  <a:srgbClr val="FFFFFF"/>
                </a:solidFill>
                <a:ea typeface="DejaVu Sans" charset="0"/>
                <a:cs typeface="DejaVu Sans" charset="0"/>
              </a:rPr>
              <a:t>W</a:t>
            </a:r>
          </a:p>
        </p:txBody>
      </p:sp>
      <p:sp>
        <p:nvSpPr>
          <p:cNvPr id="47114" name="Rectangle 10"/>
          <p:cNvSpPr>
            <a:spLocks noChangeArrowheads="1"/>
          </p:cNvSpPr>
          <p:nvPr/>
        </p:nvSpPr>
        <p:spPr bwMode="auto">
          <a:xfrm>
            <a:off x="2403475" y="3386138"/>
            <a:ext cx="544513" cy="436562"/>
          </a:xfrm>
          <a:prstGeom prst="rect">
            <a:avLst/>
          </a:prstGeom>
          <a:solidFill>
            <a:srgbClr val="FF0000">
              <a:alpha val="50000"/>
            </a:srgbClr>
          </a:solidFill>
          <a:ln w="2844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2400">
                <a:solidFill>
                  <a:srgbClr val="FFFFFF"/>
                </a:solidFill>
                <a:ea typeface="DejaVu Sans" charset="0"/>
                <a:cs typeface="DejaVu Sans" charset="0"/>
              </a:rPr>
              <a:t>W</a:t>
            </a:r>
          </a:p>
        </p:txBody>
      </p:sp>
      <p:sp>
        <p:nvSpPr>
          <p:cNvPr id="47115" name="Line 11"/>
          <p:cNvSpPr>
            <a:spLocks noChangeShapeType="1"/>
          </p:cNvSpPr>
          <p:nvPr/>
        </p:nvSpPr>
        <p:spPr bwMode="auto">
          <a:xfrm>
            <a:off x="569913" y="3965575"/>
            <a:ext cx="7437437" cy="1588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16" name="Line 12"/>
          <p:cNvSpPr>
            <a:spLocks noChangeShapeType="1"/>
          </p:cNvSpPr>
          <p:nvPr/>
        </p:nvSpPr>
        <p:spPr bwMode="auto">
          <a:xfrm>
            <a:off x="569913" y="1651000"/>
            <a:ext cx="1587" cy="233045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17" name="Text Box 13"/>
          <p:cNvSpPr txBox="1">
            <a:spLocks noChangeArrowheads="1"/>
          </p:cNvSpPr>
          <p:nvPr/>
        </p:nvSpPr>
        <p:spPr bwMode="auto">
          <a:xfrm>
            <a:off x="7937500" y="3751263"/>
            <a:ext cx="785813" cy="419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800" tIns="41400" rIns="82800" bIns="41400">
            <a:spAutoFit/>
          </a:bodyPr>
          <a:lstStyle/>
          <a:p>
            <a:pPr eaLnBrk="0"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2200">
                <a:solidFill>
                  <a:srgbClr val="FFFFFF"/>
                </a:solidFill>
                <a:ea typeface="DejaVu Sans" charset="0"/>
                <a:cs typeface="DejaVu Sans" charset="0"/>
              </a:rPr>
              <a:t>Time</a:t>
            </a:r>
          </a:p>
        </p:txBody>
      </p:sp>
      <p:sp>
        <p:nvSpPr>
          <p:cNvPr id="47118" name="Rectangle 14"/>
          <p:cNvSpPr>
            <a:spLocks noChangeArrowheads="1"/>
          </p:cNvSpPr>
          <p:nvPr/>
        </p:nvSpPr>
        <p:spPr bwMode="auto">
          <a:xfrm>
            <a:off x="763588" y="1625600"/>
            <a:ext cx="544512" cy="436563"/>
          </a:xfrm>
          <a:prstGeom prst="rect">
            <a:avLst/>
          </a:prstGeom>
          <a:solidFill>
            <a:srgbClr val="00CC00">
              <a:alpha val="50000"/>
            </a:srgbClr>
          </a:solidFill>
          <a:ln w="28440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2400">
                <a:solidFill>
                  <a:srgbClr val="FFFFFF"/>
                </a:solidFill>
                <a:ea typeface="DejaVu Sans" charset="0"/>
                <a:cs typeface="DejaVu Sans" charset="0"/>
              </a:rPr>
              <a:t>F</a:t>
            </a:r>
          </a:p>
        </p:txBody>
      </p:sp>
      <p:sp>
        <p:nvSpPr>
          <p:cNvPr id="47119" name="Rectangle 15"/>
          <p:cNvSpPr>
            <a:spLocks noChangeArrowheads="1"/>
          </p:cNvSpPr>
          <p:nvPr/>
        </p:nvSpPr>
        <p:spPr bwMode="auto">
          <a:xfrm>
            <a:off x="1897063" y="2514600"/>
            <a:ext cx="544512" cy="436563"/>
          </a:xfrm>
          <a:prstGeom prst="rect">
            <a:avLst/>
          </a:prstGeom>
          <a:solidFill>
            <a:srgbClr val="00CC00">
              <a:alpha val="50000"/>
            </a:srgbClr>
          </a:solidFill>
          <a:ln w="28440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2400">
                <a:solidFill>
                  <a:srgbClr val="FFFFFF"/>
                </a:solidFill>
                <a:ea typeface="DejaVu Sans" charset="0"/>
                <a:cs typeface="DejaVu Sans" charset="0"/>
              </a:rPr>
              <a:t>E</a:t>
            </a:r>
          </a:p>
        </p:txBody>
      </p:sp>
      <p:sp>
        <p:nvSpPr>
          <p:cNvPr id="47120" name="Rectangle 16"/>
          <p:cNvSpPr>
            <a:spLocks noChangeArrowheads="1"/>
          </p:cNvSpPr>
          <p:nvPr/>
        </p:nvSpPr>
        <p:spPr bwMode="auto">
          <a:xfrm>
            <a:off x="2441575" y="2951163"/>
            <a:ext cx="546100" cy="436562"/>
          </a:xfrm>
          <a:prstGeom prst="rect">
            <a:avLst/>
          </a:prstGeom>
          <a:solidFill>
            <a:srgbClr val="00CC00">
              <a:alpha val="50000"/>
            </a:srgbClr>
          </a:solidFill>
          <a:ln w="28440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2400">
                <a:solidFill>
                  <a:srgbClr val="FFFFFF"/>
                </a:solidFill>
                <a:ea typeface="DejaVu Sans" charset="0"/>
                <a:cs typeface="DejaVu Sans" charset="0"/>
              </a:rPr>
              <a:t>M</a:t>
            </a:r>
          </a:p>
        </p:txBody>
      </p:sp>
      <p:sp>
        <p:nvSpPr>
          <p:cNvPr id="47121" name="Rectangle 17"/>
          <p:cNvSpPr>
            <a:spLocks noChangeArrowheads="1"/>
          </p:cNvSpPr>
          <p:nvPr/>
        </p:nvSpPr>
        <p:spPr bwMode="auto">
          <a:xfrm>
            <a:off x="1349375" y="2066925"/>
            <a:ext cx="544513" cy="436563"/>
          </a:xfrm>
          <a:prstGeom prst="rect">
            <a:avLst/>
          </a:prstGeom>
          <a:solidFill>
            <a:srgbClr val="00CC00">
              <a:alpha val="50000"/>
            </a:srgbClr>
          </a:solidFill>
          <a:ln w="28440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2400">
                <a:solidFill>
                  <a:srgbClr val="FFFFFF"/>
                </a:solidFill>
                <a:ea typeface="DejaVu Sans" charset="0"/>
                <a:cs typeface="DejaVu Sans" charset="0"/>
              </a:rPr>
              <a:t>D</a:t>
            </a:r>
          </a:p>
        </p:txBody>
      </p:sp>
      <p:sp>
        <p:nvSpPr>
          <p:cNvPr id="47122" name="Rectangle 18"/>
          <p:cNvSpPr>
            <a:spLocks noChangeArrowheads="1"/>
          </p:cNvSpPr>
          <p:nvPr/>
        </p:nvSpPr>
        <p:spPr bwMode="auto">
          <a:xfrm>
            <a:off x="2987675" y="3392488"/>
            <a:ext cx="546100" cy="436562"/>
          </a:xfrm>
          <a:prstGeom prst="rect">
            <a:avLst/>
          </a:prstGeom>
          <a:solidFill>
            <a:srgbClr val="00CC00">
              <a:alpha val="50000"/>
            </a:srgbClr>
          </a:solidFill>
          <a:ln w="28440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2400">
                <a:solidFill>
                  <a:srgbClr val="FFFFFF"/>
                </a:solidFill>
                <a:ea typeface="DejaVu Sans" charset="0"/>
                <a:cs typeface="DejaVu Sans" charset="0"/>
              </a:rPr>
              <a:t>W</a:t>
            </a:r>
          </a:p>
        </p:txBody>
      </p:sp>
      <p:sp>
        <p:nvSpPr>
          <p:cNvPr id="47123" name="Rectangle 19"/>
          <p:cNvSpPr>
            <a:spLocks noChangeArrowheads="1"/>
          </p:cNvSpPr>
          <p:nvPr/>
        </p:nvSpPr>
        <p:spPr bwMode="auto">
          <a:xfrm>
            <a:off x="1343025" y="1619250"/>
            <a:ext cx="544513" cy="436563"/>
          </a:xfrm>
          <a:prstGeom prst="rect">
            <a:avLst/>
          </a:prstGeom>
          <a:solidFill>
            <a:srgbClr val="FF00FF">
              <a:alpha val="50000"/>
            </a:srgbClr>
          </a:solidFill>
          <a:ln w="28440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2400">
                <a:solidFill>
                  <a:srgbClr val="FFFFFF"/>
                </a:solidFill>
                <a:ea typeface="DejaVu Sans" charset="0"/>
                <a:cs typeface="DejaVu Sans" charset="0"/>
              </a:rPr>
              <a:t>F</a:t>
            </a:r>
          </a:p>
        </p:txBody>
      </p:sp>
      <p:sp>
        <p:nvSpPr>
          <p:cNvPr id="47124" name="Rectangle 20"/>
          <p:cNvSpPr>
            <a:spLocks noChangeArrowheads="1"/>
          </p:cNvSpPr>
          <p:nvPr/>
        </p:nvSpPr>
        <p:spPr bwMode="auto">
          <a:xfrm>
            <a:off x="2441575" y="2508250"/>
            <a:ext cx="546100" cy="436563"/>
          </a:xfrm>
          <a:prstGeom prst="rect">
            <a:avLst/>
          </a:prstGeom>
          <a:solidFill>
            <a:srgbClr val="FF00FF">
              <a:alpha val="50000"/>
            </a:srgbClr>
          </a:solidFill>
          <a:ln w="28440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2400">
                <a:solidFill>
                  <a:srgbClr val="FFFFFF"/>
                </a:solidFill>
                <a:ea typeface="DejaVu Sans" charset="0"/>
                <a:cs typeface="DejaVu Sans" charset="0"/>
              </a:rPr>
              <a:t>E</a:t>
            </a:r>
          </a:p>
        </p:txBody>
      </p:sp>
      <p:sp>
        <p:nvSpPr>
          <p:cNvPr id="47125" name="Rectangle 21"/>
          <p:cNvSpPr>
            <a:spLocks noChangeArrowheads="1"/>
          </p:cNvSpPr>
          <p:nvPr/>
        </p:nvSpPr>
        <p:spPr bwMode="auto">
          <a:xfrm>
            <a:off x="2987675" y="2944813"/>
            <a:ext cx="544513" cy="436562"/>
          </a:xfrm>
          <a:prstGeom prst="rect">
            <a:avLst/>
          </a:prstGeom>
          <a:solidFill>
            <a:srgbClr val="FF00FF">
              <a:alpha val="50000"/>
            </a:srgbClr>
          </a:solidFill>
          <a:ln w="28440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2400">
                <a:solidFill>
                  <a:srgbClr val="FFFFFF"/>
                </a:solidFill>
                <a:ea typeface="DejaVu Sans" charset="0"/>
                <a:cs typeface="DejaVu Sans" charset="0"/>
              </a:rPr>
              <a:t>M</a:t>
            </a:r>
          </a:p>
        </p:txBody>
      </p:sp>
      <p:sp>
        <p:nvSpPr>
          <p:cNvPr id="47126" name="Rectangle 22"/>
          <p:cNvSpPr>
            <a:spLocks noChangeArrowheads="1"/>
          </p:cNvSpPr>
          <p:nvPr/>
        </p:nvSpPr>
        <p:spPr bwMode="auto">
          <a:xfrm>
            <a:off x="1893888" y="2060575"/>
            <a:ext cx="546100" cy="436563"/>
          </a:xfrm>
          <a:prstGeom prst="rect">
            <a:avLst/>
          </a:prstGeom>
          <a:solidFill>
            <a:srgbClr val="FF00FF">
              <a:alpha val="50000"/>
            </a:srgbClr>
          </a:solidFill>
          <a:ln w="28440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2400">
                <a:solidFill>
                  <a:srgbClr val="FFFFFF"/>
                </a:solidFill>
                <a:ea typeface="DejaVu Sans" charset="0"/>
                <a:cs typeface="DejaVu Sans" charset="0"/>
              </a:rPr>
              <a:t>D</a:t>
            </a:r>
          </a:p>
        </p:txBody>
      </p:sp>
      <p:sp>
        <p:nvSpPr>
          <p:cNvPr id="47127" name="Rectangle 23"/>
          <p:cNvSpPr>
            <a:spLocks noChangeArrowheads="1"/>
          </p:cNvSpPr>
          <p:nvPr/>
        </p:nvSpPr>
        <p:spPr bwMode="auto">
          <a:xfrm>
            <a:off x="3533775" y="3386138"/>
            <a:ext cx="544513" cy="436562"/>
          </a:xfrm>
          <a:prstGeom prst="rect">
            <a:avLst/>
          </a:prstGeom>
          <a:solidFill>
            <a:srgbClr val="FF00FF">
              <a:alpha val="50000"/>
            </a:srgbClr>
          </a:solidFill>
          <a:ln w="28440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2400">
                <a:solidFill>
                  <a:srgbClr val="FFFFFF"/>
                </a:solidFill>
                <a:ea typeface="DejaVu Sans" charset="0"/>
                <a:cs typeface="DejaVu Sans" charset="0"/>
              </a:rPr>
              <a:t>W</a:t>
            </a:r>
          </a:p>
        </p:txBody>
      </p:sp>
      <p:sp>
        <p:nvSpPr>
          <p:cNvPr id="47128" name="Rectangle 24"/>
          <p:cNvSpPr>
            <a:spLocks noChangeArrowheads="1"/>
          </p:cNvSpPr>
          <p:nvPr/>
        </p:nvSpPr>
        <p:spPr bwMode="auto">
          <a:xfrm>
            <a:off x="763588" y="3392488"/>
            <a:ext cx="546100" cy="436562"/>
          </a:xfrm>
          <a:prstGeom prst="rect">
            <a:avLst/>
          </a:prstGeom>
          <a:solidFill>
            <a:srgbClr val="00CC00">
              <a:alpha val="50000"/>
            </a:srgbClr>
          </a:solidFill>
          <a:ln w="28440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2400">
                <a:solidFill>
                  <a:srgbClr val="FFFFFF"/>
                </a:solidFill>
                <a:ea typeface="DejaVu Sans" charset="0"/>
                <a:cs typeface="DejaVu Sans" charset="0"/>
              </a:rPr>
              <a:t>W</a:t>
            </a:r>
          </a:p>
        </p:txBody>
      </p:sp>
      <p:grpSp>
        <p:nvGrpSpPr>
          <p:cNvPr id="47129" name="Group 25"/>
          <p:cNvGrpSpPr>
            <a:grpSpLocks/>
          </p:cNvGrpSpPr>
          <p:nvPr/>
        </p:nvGrpSpPr>
        <p:grpSpPr bwMode="auto">
          <a:xfrm>
            <a:off x="5189538" y="1619250"/>
            <a:ext cx="3300412" cy="2206625"/>
            <a:chOff x="3269" y="1020"/>
            <a:chExt cx="2079" cy="1390"/>
          </a:xfrm>
        </p:grpSpPr>
        <p:sp>
          <p:nvSpPr>
            <p:cNvPr id="47130" name="Rectangle 26"/>
            <p:cNvSpPr>
              <a:spLocks noChangeArrowheads="1"/>
            </p:cNvSpPr>
            <p:nvPr/>
          </p:nvSpPr>
          <p:spPr bwMode="auto">
            <a:xfrm>
              <a:off x="3269" y="1024"/>
              <a:ext cx="344" cy="275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 w="28440">
              <a:solidFill>
                <a:srgbClr val="00CC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CA" sz="2400">
                  <a:solidFill>
                    <a:srgbClr val="FFFFFF"/>
                  </a:solidFill>
                  <a:ea typeface="DejaVu Sans" charset="0"/>
                  <a:cs typeface="DejaVu Sans" charset="0"/>
                </a:rPr>
                <a:t>F</a:t>
              </a:r>
            </a:p>
          </p:txBody>
        </p:sp>
        <p:sp>
          <p:nvSpPr>
            <p:cNvPr id="47131" name="Rectangle 27"/>
            <p:cNvSpPr>
              <a:spLocks noChangeArrowheads="1"/>
            </p:cNvSpPr>
            <p:nvPr/>
          </p:nvSpPr>
          <p:spPr bwMode="auto">
            <a:xfrm>
              <a:off x="3961" y="1584"/>
              <a:ext cx="343" cy="275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 w="28440">
              <a:solidFill>
                <a:srgbClr val="00CC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CA" sz="2400">
                  <a:solidFill>
                    <a:srgbClr val="FFFFFF"/>
                  </a:solidFill>
                  <a:ea typeface="DejaVu Sans" charset="0"/>
                  <a:cs typeface="DejaVu Sans" charset="0"/>
                </a:rPr>
                <a:t>E</a:t>
              </a:r>
            </a:p>
          </p:txBody>
        </p:sp>
        <p:sp>
          <p:nvSpPr>
            <p:cNvPr id="47132" name="Rectangle 28"/>
            <p:cNvSpPr>
              <a:spLocks noChangeArrowheads="1"/>
            </p:cNvSpPr>
            <p:nvPr/>
          </p:nvSpPr>
          <p:spPr bwMode="auto">
            <a:xfrm>
              <a:off x="4305" y="1858"/>
              <a:ext cx="344" cy="275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 w="28440">
              <a:solidFill>
                <a:srgbClr val="00CC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CA" sz="2400">
                  <a:solidFill>
                    <a:srgbClr val="FFFFFF"/>
                  </a:solidFill>
                  <a:ea typeface="DejaVu Sans" charset="0"/>
                  <a:cs typeface="DejaVu Sans" charset="0"/>
                </a:rPr>
                <a:t>M</a:t>
              </a:r>
            </a:p>
          </p:txBody>
        </p:sp>
        <p:sp>
          <p:nvSpPr>
            <p:cNvPr id="47133" name="Rectangle 29"/>
            <p:cNvSpPr>
              <a:spLocks noChangeArrowheads="1"/>
            </p:cNvSpPr>
            <p:nvPr/>
          </p:nvSpPr>
          <p:spPr bwMode="auto">
            <a:xfrm>
              <a:off x="3617" y="1302"/>
              <a:ext cx="343" cy="275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 w="28440">
              <a:solidFill>
                <a:srgbClr val="00CC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CA" sz="2400">
                  <a:solidFill>
                    <a:srgbClr val="FFFFFF"/>
                  </a:solidFill>
                  <a:ea typeface="DejaVu Sans" charset="0"/>
                  <a:cs typeface="DejaVu Sans" charset="0"/>
                </a:rPr>
                <a:t>D</a:t>
              </a:r>
            </a:p>
          </p:txBody>
        </p:sp>
        <p:sp>
          <p:nvSpPr>
            <p:cNvPr id="47134" name="Rectangle 30"/>
            <p:cNvSpPr>
              <a:spLocks noChangeArrowheads="1"/>
            </p:cNvSpPr>
            <p:nvPr/>
          </p:nvSpPr>
          <p:spPr bwMode="auto">
            <a:xfrm>
              <a:off x="4648" y="2136"/>
              <a:ext cx="344" cy="275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 w="28440">
              <a:solidFill>
                <a:srgbClr val="00CC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CA" sz="2400">
                  <a:solidFill>
                    <a:srgbClr val="FFFFFF"/>
                  </a:solidFill>
                  <a:ea typeface="DejaVu Sans" charset="0"/>
                  <a:cs typeface="DejaVu Sans" charset="0"/>
                </a:rPr>
                <a:t>W</a:t>
              </a:r>
            </a:p>
          </p:txBody>
        </p:sp>
        <p:sp>
          <p:nvSpPr>
            <p:cNvPr id="47135" name="Rectangle 31"/>
            <p:cNvSpPr>
              <a:spLocks noChangeArrowheads="1"/>
            </p:cNvSpPr>
            <p:nvPr/>
          </p:nvSpPr>
          <p:spPr bwMode="auto">
            <a:xfrm>
              <a:off x="3623" y="1020"/>
              <a:ext cx="343" cy="275"/>
            </a:xfrm>
            <a:prstGeom prst="rect">
              <a:avLst/>
            </a:prstGeom>
            <a:solidFill>
              <a:srgbClr val="FF00FF">
                <a:alpha val="50000"/>
              </a:srgbClr>
            </a:solidFill>
            <a:ln w="28440">
              <a:solidFill>
                <a:srgbClr val="FF00FF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CA" sz="2400">
                  <a:solidFill>
                    <a:srgbClr val="FFFFFF"/>
                  </a:solidFill>
                  <a:ea typeface="DejaVu Sans" charset="0"/>
                  <a:cs typeface="DejaVu Sans" charset="0"/>
                </a:rPr>
                <a:t>F</a:t>
              </a:r>
            </a:p>
          </p:txBody>
        </p:sp>
        <p:sp>
          <p:nvSpPr>
            <p:cNvPr id="47136" name="Rectangle 32"/>
            <p:cNvSpPr>
              <a:spLocks noChangeArrowheads="1"/>
            </p:cNvSpPr>
            <p:nvPr/>
          </p:nvSpPr>
          <p:spPr bwMode="auto">
            <a:xfrm>
              <a:off x="3966" y="1020"/>
              <a:ext cx="344" cy="275"/>
            </a:xfrm>
            <a:prstGeom prst="rect">
              <a:avLst/>
            </a:prstGeom>
            <a:solidFill>
              <a:srgbClr val="00CCFF">
                <a:alpha val="50000"/>
              </a:srgbClr>
            </a:solidFill>
            <a:ln w="9360">
              <a:solidFill>
                <a:srgbClr val="00CCFF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CA" sz="2400">
                  <a:solidFill>
                    <a:srgbClr val="FFFFFF"/>
                  </a:solidFill>
                  <a:ea typeface="DejaVu Sans" charset="0"/>
                  <a:cs typeface="DejaVu Sans" charset="0"/>
                </a:rPr>
                <a:t>F</a:t>
              </a:r>
            </a:p>
          </p:txBody>
        </p:sp>
        <p:sp>
          <p:nvSpPr>
            <p:cNvPr id="47137" name="Rectangle 33"/>
            <p:cNvSpPr>
              <a:spLocks noChangeArrowheads="1"/>
            </p:cNvSpPr>
            <p:nvPr/>
          </p:nvSpPr>
          <p:spPr bwMode="auto">
            <a:xfrm>
              <a:off x="4314" y="1579"/>
              <a:ext cx="344" cy="275"/>
            </a:xfrm>
            <a:prstGeom prst="rect">
              <a:avLst/>
            </a:prstGeom>
            <a:solidFill>
              <a:srgbClr val="FF00FF">
                <a:alpha val="50000"/>
              </a:srgbClr>
            </a:solidFill>
            <a:ln w="28440">
              <a:solidFill>
                <a:srgbClr val="FF00FF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CA" sz="2400">
                  <a:solidFill>
                    <a:srgbClr val="FFFFFF"/>
                  </a:solidFill>
                  <a:ea typeface="DejaVu Sans" charset="0"/>
                  <a:cs typeface="DejaVu Sans" charset="0"/>
                </a:rPr>
                <a:t>E</a:t>
              </a:r>
            </a:p>
          </p:txBody>
        </p:sp>
        <p:sp>
          <p:nvSpPr>
            <p:cNvPr id="47138" name="Rectangle 34"/>
            <p:cNvSpPr>
              <a:spLocks noChangeArrowheads="1"/>
            </p:cNvSpPr>
            <p:nvPr/>
          </p:nvSpPr>
          <p:spPr bwMode="auto">
            <a:xfrm>
              <a:off x="4658" y="1579"/>
              <a:ext cx="343" cy="275"/>
            </a:xfrm>
            <a:prstGeom prst="rect">
              <a:avLst/>
            </a:prstGeom>
            <a:solidFill>
              <a:srgbClr val="00CCFF">
                <a:alpha val="50000"/>
              </a:srgbClr>
            </a:solidFill>
            <a:ln w="9360">
              <a:solidFill>
                <a:srgbClr val="00CCFF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CA" sz="2400">
                  <a:solidFill>
                    <a:srgbClr val="FFFFFF"/>
                  </a:solidFill>
                  <a:ea typeface="DejaVu Sans" charset="0"/>
                  <a:cs typeface="DejaVu Sans" charset="0"/>
                </a:rPr>
                <a:t>E</a:t>
              </a:r>
            </a:p>
          </p:txBody>
        </p:sp>
        <p:sp>
          <p:nvSpPr>
            <p:cNvPr id="47139" name="Rectangle 35"/>
            <p:cNvSpPr>
              <a:spLocks noChangeArrowheads="1"/>
            </p:cNvSpPr>
            <p:nvPr/>
          </p:nvSpPr>
          <p:spPr bwMode="auto">
            <a:xfrm>
              <a:off x="4658" y="1854"/>
              <a:ext cx="343" cy="275"/>
            </a:xfrm>
            <a:prstGeom prst="rect">
              <a:avLst/>
            </a:prstGeom>
            <a:solidFill>
              <a:srgbClr val="FF00FF">
                <a:alpha val="50000"/>
              </a:srgbClr>
            </a:solidFill>
            <a:ln w="28440">
              <a:solidFill>
                <a:srgbClr val="FF00FF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CA" sz="2400">
                  <a:solidFill>
                    <a:srgbClr val="FFFFFF"/>
                  </a:solidFill>
                  <a:ea typeface="DejaVu Sans" charset="0"/>
                  <a:cs typeface="DejaVu Sans" charset="0"/>
                </a:rPr>
                <a:t>M</a:t>
              </a:r>
            </a:p>
          </p:txBody>
        </p:sp>
        <p:sp>
          <p:nvSpPr>
            <p:cNvPr id="47140" name="Rectangle 36"/>
            <p:cNvSpPr>
              <a:spLocks noChangeArrowheads="1"/>
            </p:cNvSpPr>
            <p:nvPr/>
          </p:nvSpPr>
          <p:spPr bwMode="auto">
            <a:xfrm>
              <a:off x="5001" y="1854"/>
              <a:ext cx="344" cy="275"/>
            </a:xfrm>
            <a:prstGeom prst="rect">
              <a:avLst/>
            </a:prstGeom>
            <a:solidFill>
              <a:srgbClr val="00CCFF">
                <a:alpha val="50000"/>
              </a:srgbClr>
            </a:solidFill>
            <a:ln w="9360">
              <a:solidFill>
                <a:srgbClr val="00CCFF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CA" sz="2400">
                  <a:solidFill>
                    <a:srgbClr val="FFFFFF"/>
                  </a:solidFill>
                  <a:ea typeface="DejaVu Sans" charset="0"/>
                  <a:cs typeface="DejaVu Sans" charset="0"/>
                </a:rPr>
                <a:t>M</a:t>
              </a:r>
            </a:p>
          </p:txBody>
        </p:sp>
        <p:sp>
          <p:nvSpPr>
            <p:cNvPr id="47141" name="Rectangle 37"/>
            <p:cNvSpPr>
              <a:spLocks noChangeArrowheads="1"/>
            </p:cNvSpPr>
            <p:nvPr/>
          </p:nvSpPr>
          <p:spPr bwMode="auto">
            <a:xfrm>
              <a:off x="4309" y="1020"/>
              <a:ext cx="343" cy="275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 w="2844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CA" sz="2400">
                  <a:solidFill>
                    <a:srgbClr val="FFFFFF"/>
                  </a:solidFill>
                  <a:ea typeface="DejaVu Sans" charset="0"/>
                  <a:cs typeface="DejaVu Sans" charset="0"/>
                </a:rPr>
                <a:t>F</a:t>
              </a:r>
            </a:p>
          </p:txBody>
        </p:sp>
        <p:sp>
          <p:nvSpPr>
            <p:cNvPr id="47142" name="Rectangle 38"/>
            <p:cNvSpPr>
              <a:spLocks noChangeArrowheads="1"/>
            </p:cNvSpPr>
            <p:nvPr/>
          </p:nvSpPr>
          <p:spPr bwMode="auto">
            <a:xfrm>
              <a:off x="5001" y="1579"/>
              <a:ext cx="344" cy="275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 w="2844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CA" sz="2400">
                  <a:solidFill>
                    <a:srgbClr val="FFFFFF"/>
                  </a:solidFill>
                  <a:ea typeface="DejaVu Sans" charset="0"/>
                  <a:cs typeface="DejaVu Sans" charset="0"/>
                </a:rPr>
                <a:t>E</a:t>
              </a:r>
            </a:p>
          </p:txBody>
        </p:sp>
        <p:sp>
          <p:nvSpPr>
            <p:cNvPr id="47143" name="Rectangle 39"/>
            <p:cNvSpPr>
              <a:spLocks noChangeArrowheads="1"/>
            </p:cNvSpPr>
            <p:nvPr/>
          </p:nvSpPr>
          <p:spPr bwMode="auto">
            <a:xfrm>
              <a:off x="3970" y="1298"/>
              <a:ext cx="344" cy="275"/>
            </a:xfrm>
            <a:prstGeom prst="rect">
              <a:avLst/>
            </a:prstGeom>
            <a:solidFill>
              <a:srgbClr val="FF00FF">
                <a:alpha val="50000"/>
              </a:srgbClr>
            </a:solidFill>
            <a:ln w="28440">
              <a:solidFill>
                <a:srgbClr val="FF00FF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CA" sz="2400">
                  <a:solidFill>
                    <a:srgbClr val="FFFFFF"/>
                  </a:solidFill>
                  <a:ea typeface="DejaVu Sans" charset="0"/>
                  <a:cs typeface="DejaVu Sans" charset="0"/>
                </a:rPr>
                <a:t>D</a:t>
              </a:r>
            </a:p>
          </p:txBody>
        </p:sp>
        <p:sp>
          <p:nvSpPr>
            <p:cNvPr id="47144" name="Rectangle 40"/>
            <p:cNvSpPr>
              <a:spLocks noChangeArrowheads="1"/>
            </p:cNvSpPr>
            <p:nvPr/>
          </p:nvSpPr>
          <p:spPr bwMode="auto">
            <a:xfrm>
              <a:off x="4313" y="1298"/>
              <a:ext cx="343" cy="275"/>
            </a:xfrm>
            <a:prstGeom prst="rect">
              <a:avLst/>
            </a:prstGeom>
            <a:solidFill>
              <a:srgbClr val="00CCFF">
                <a:alpha val="50000"/>
              </a:srgbClr>
            </a:solidFill>
            <a:ln w="9360">
              <a:solidFill>
                <a:srgbClr val="00CCFF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CA" sz="2400">
                  <a:solidFill>
                    <a:srgbClr val="FFFFFF"/>
                  </a:solidFill>
                  <a:ea typeface="DejaVu Sans" charset="0"/>
                  <a:cs typeface="DejaVu Sans" charset="0"/>
                </a:rPr>
                <a:t>D</a:t>
              </a:r>
            </a:p>
          </p:txBody>
        </p:sp>
        <p:sp>
          <p:nvSpPr>
            <p:cNvPr id="47145" name="Rectangle 41"/>
            <p:cNvSpPr>
              <a:spLocks noChangeArrowheads="1"/>
            </p:cNvSpPr>
            <p:nvPr/>
          </p:nvSpPr>
          <p:spPr bwMode="auto">
            <a:xfrm>
              <a:off x="4656" y="1298"/>
              <a:ext cx="344" cy="275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 w="2844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CA" sz="2400">
                  <a:solidFill>
                    <a:srgbClr val="FFFFFF"/>
                  </a:solidFill>
                  <a:ea typeface="DejaVu Sans" charset="0"/>
                  <a:cs typeface="DejaVu Sans" charset="0"/>
                </a:rPr>
                <a:t>D</a:t>
              </a:r>
            </a:p>
          </p:txBody>
        </p:sp>
        <p:sp>
          <p:nvSpPr>
            <p:cNvPr id="47146" name="Rectangle 42"/>
            <p:cNvSpPr>
              <a:spLocks noChangeArrowheads="1"/>
            </p:cNvSpPr>
            <p:nvPr/>
          </p:nvSpPr>
          <p:spPr bwMode="auto">
            <a:xfrm>
              <a:off x="5002" y="2132"/>
              <a:ext cx="343" cy="275"/>
            </a:xfrm>
            <a:prstGeom prst="rect">
              <a:avLst/>
            </a:prstGeom>
            <a:solidFill>
              <a:srgbClr val="FF00FF">
                <a:alpha val="50000"/>
              </a:srgbClr>
            </a:solidFill>
            <a:ln w="28440">
              <a:solidFill>
                <a:srgbClr val="FF00FF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CA" sz="2400">
                  <a:solidFill>
                    <a:srgbClr val="FFFFFF"/>
                  </a:solidFill>
                  <a:ea typeface="DejaVu Sans" charset="0"/>
                  <a:cs typeface="DejaVu Sans" charset="0"/>
                </a:rPr>
                <a:t>W</a:t>
              </a:r>
            </a:p>
          </p:txBody>
        </p:sp>
        <p:sp>
          <p:nvSpPr>
            <p:cNvPr id="47147" name="Rectangle 43"/>
            <p:cNvSpPr>
              <a:spLocks noChangeArrowheads="1"/>
            </p:cNvSpPr>
            <p:nvPr/>
          </p:nvSpPr>
          <p:spPr bwMode="auto">
            <a:xfrm>
              <a:off x="4658" y="1024"/>
              <a:ext cx="344" cy="275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 w="28440">
              <a:solidFill>
                <a:srgbClr val="00CC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CA" sz="2400">
                  <a:solidFill>
                    <a:srgbClr val="FFFFFF"/>
                  </a:solidFill>
                  <a:ea typeface="DejaVu Sans" charset="0"/>
                  <a:cs typeface="DejaVu Sans" charset="0"/>
                </a:rPr>
                <a:t>F</a:t>
              </a:r>
            </a:p>
          </p:txBody>
        </p:sp>
        <p:sp>
          <p:nvSpPr>
            <p:cNvPr id="47148" name="Rectangle 44"/>
            <p:cNvSpPr>
              <a:spLocks noChangeArrowheads="1"/>
            </p:cNvSpPr>
            <p:nvPr/>
          </p:nvSpPr>
          <p:spPr bwMode="auto">
            <a:xfrm>
              <a:off x="5006" y="1302"/>
              <a:ext cx="343" cy="275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 w="28440">
              <a:solidFill>
                <a:srgbClr val="00CC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CA" sz="2400">
                  <a:solidFill>
                    <a:srgbClr val="FFFFFF"/>
                  </a:solidFill>
                  <a:ea typeface="DejaVu Sans" charset="0"/>
                  <a:cs typeface="DejaVu Sans" charset="0"/>
                </a:rPr>
                <a:t>D</a:t>
              </a:r>
            </a:p>
          </p:txBody>
        </p:sp>
        <p:sp>
          <p:nvSpPr>
            <p:cNvPr id="47149" name="Rectangle 45"/>
            <p:cNvSpPr>
              <a:spLocks noChangeArrowheads="1"/>
            </p:cNvSpPr>
            <p:nvPr/>
          </p:nvSpPr>
          <p:spPr bwMode="auto">
            <a:xfrm>
              <a:off x="5005" y="1024"/>
              <a:ext cx="343" cy="275"/>
            </a:xfrm>
            <a:prstGeom prst="rect">
              <a:avLst/>
            </a:prstGeom>
            <a:solidFill>
              <a:srgbClr val="FF00FF">
                <a:alpha val="50000"/>
              </a:srgbClr>
            </a:solidFill>
            <a:ln w="28440">
              <a:solidFill>
                <a:srgbClr val="FF00FF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CA" sz="2400">
                  <a:solidFill>
                    <a:srgbClr val="FFFFFF"/>
                  </a:solidFill>
                  <a:ea typeface="DejaVu Sans" charset="0"/>
                  <a:cs typeface="DejaVu Sans" charset="0"/>
                </a:rPr>
                <a:t>F</a:t>
              </a:r>
            </a:p>
          </p:txBody>
        </p:sp>
      </p:grpSp>
      <p:grpSp>
        <p:nvGrpSpPr>
          <p:cNvPr id="47150" name="Group 46"/>
          <p:cNvGrpSpPr>
            <a:grpSpLocks/>
          </p:cNvGrpSpPr>
          <p:nvPr/>
        </p:nvGrpSpPr>
        <p:grpSpPr bwMode="auto">
          <a:xfrm>
            <a:off x="3429000" y="4057650"/>
            <a:ext cx="4568825" cy="639763"/>
            <a:chOff x="2160" y="2556"/>
            <a:chExt cx="2878" cy="403"/>
          </a:xfrm>
        </p:grpSpPr>
        <p:sp>
          <p:nvSpPr>
            <p:cNvPr id="47151" name="Text Box 47"/>
            <p:cNvSpPr txBox="1">
              <a:spLocks noChangeArrowheads="1"/>
            </p:cNvSpPr>
            <p:nvPr/>
          </p:nvSpPr>
          <p:spPr bwMode="auto">
            <a:xfrm>
              <a:off x="2160" y="2709"/>
              <a:ext cx="2879" cy="2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eaLnBrk="0" hangingPunct="0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CA" sz="2000" b="1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DESCHEDULED   </a:t>
              </a:r>
              <a:r>
                <a:rPr lang="en-CA" sz="2000" b="1" u="sng">
                  <a:solidFill>
                    <a:srgbClr val="00CCFF"/>
                  </a:solidFill>
                  <a:ea typeface="DejaVu Sans" charset="0"/>
                  <a:cs typeface="DejaVu Sans" charset="0"/>
                </a:rPr>
                <a:t>Thread3</a:t>
              </a:r>
              <a:r>
                <a:rPr lang="en-CA" sz="2000" b="1">
                  <a:solidFill>
                    <a:srgbClr val="00CCFF"/>
                  </a:solidFill>
                  <a:ea typeface="DejaVu Sans" charset="0"/>
                  <a:cs typeface="DejaVu Sans" charset="0"/>
                </a:rPr>
                <a:t>  </a:t>
              </a:r>
              <a:r>
                <a:rPr lang="en-CA" sz="2000" b="1" u="sng">
                  <a:solidFill>
                    <a:srgbClr val="FF0000"/>
                  </a:solidFill>
                  <a:ea typeface="DejaVu Sans" charset="0"/>
                  <a:cs typeface="DejaVu Sans" charset="0"/>
                </a:rPr>
                <a:t>Thread4</a:t>
              </a:r>
            </a:p>
          </p:txBody>
        </p:sp>
        <p:sp>
          <p:nvSpPr>
            <p:cNvPr id="47152" name="AutoShape 48"/>
            <p:cNvSpPr>
              <a:spLocks/>
            </p:cNvSpPr>
            <p:nvPr/>
          </p:nvSpPr>
          <p:spPr bwMode="auto">
            <a:xfrm rot="5400000">
              <a:off x="3458" y="1333"/>
              <a:ext cx="144" cy="2591"/>
            </a:xfrm>
            <a:prstGeom prst="rightBrace">
              <a:avLst>
                <a:gd name="adj1" fmla="val 149942"/>
                <a:gd name="adj2" fmla="val 50000"/>
              </a:avLst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7153" name="Text Box 49"/>
          <p:cNvSpPr txBox="1">
            <a:spLocks noChangeArrowheads="1"/>
          </p:cNvSpPr>
          <p:nvPr/>
        </p:nvSpPr>
        <p:spPr bwMode="auto">
          <a:xfrm>
            <a:off x="152400" y="2185988"/>
            <a:ext cx="419100" cy="1223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wrap="none" lIns="82800" tIns="41400" rIns="82800" bIns="41400">
            <a:spAutoFit/>
          </a:bodyPr>
          <a:lstStyle/>
          <a:p>
            <a:pPr eaLnBrk="0"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2200">
                <a:solidFill>
                  <a:srgbClr val="FFFFFF"/>
                </a:solidFill>
                <a:ea typeface="DejaVu Sans" charset="0"/>
                <a:cs typeface="DejaVu Sans" charset="0"/>
              </a:rPr>
              <a:t>5 stages</a:t>
            </a:r>
          </a:p>
        </p:txBody>
      </p:sp>
      <p:sp>
        <p:nvSpPr>
          <p:cNvPr id="47154" name="Text Box 50"/>
          <p:cNvSpPr txBox="1">
            <a:spLocks noChangeArrowheads="1"/>
          </p:cNvSpPr>
          <p:nvPr/>
        </p:nvSpPr>
        <p:spPr bwMode="auto">
          <a:xfrm>
            <a:off x="1752600" y="1066800"/>
            <a:ext cx="58674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0"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2000" b="1" u="sng">
                <a:solidFill>
                  <a:srgbClr val="000000"/>
                </a:solidFill>
                <a:ea typeface="DejaVu Sans" charset="0"/>
                <a:cs typeface="DejaVu Sans" charset="0"/>
              </a:rPr>
              <a:t>Legend: </a:t>
            </a:r>
            <a:r>
              <a:rPr lang="en-CA" sz="2000" b="1" u="sng">
                <a:solidFill>
                  <a:srgbClr val="00CC00"/>
                </a:solidFill>
                <a:ea typeface="DejaVu Sans" charset="0"/>
                <a:cs typeface="DejaVu Sans" charset="0"/>
              </a:rPr>
              <a:t>Thread1 </a:t>
            </a:r>
            <a:r>
              <a:rPr lang="en-CA" sz="2000" b="1" u="sng">
                <a:solidFill>
                  <a:srgbClr val="FF00FF"/>
                </a:solidFill>
                <a:ea typeface="DejaVu Sans" charset="0"/>
                <a:cs typeface="DejaVu Sans" charset="0"/>
              </a:rPr>
              <a:t>Thread2 </a:t>
            </a:r>
            <a:r>
              <a:rPr lang="en-CA" sz="2000" b="1" u="sng">
                <a:solidFill>
                  <a:srgbClr val="00CCFF"/>
                </a:solidFill>
                <a:ea typeface="DejaVu Sans" charset="0"/>
                <a:cs typeface="DejaVu Sans" charset="0"/>
              </a:rPr>
              <a:t>Thread3 </a:t>
            </a:r>
            <a:r>
              <a:rPr lang="en-CA" sz="2000" b="1" u="sng">
                <a:solidFill>
                  <a:srgbClr val="FF0000"/>
                </a:solidFill>
                <a:ea typeface="DejaVu Sans" charset="0"/>
                <a:cs typeface="DejaVu Sans" charset="0"/>
              </a:rPr>
              <a:t>Thread4</a:t>
            </a:r>
          </a:p>
        </p:txBody>
      </p:sp>
      <p:sp>
        <p:nvSpPr>
          <p:cNvPr id="47155" name="Rectangle 51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953000"/>
            <a:ext cx="9144000" cy="1676400"/>
          </a:xfrm>
          <a:ln/>
        </p:spPr>
        <p:txBody>
          <a:bodyPr lIns="91440" tIns="45720" rIns="91440" bIns="45720"/>
          <a:lstStyle/>
          <a:p>
            <a:pPr marL="339725" indent="-339725">
              <a:spcBef>
                <a:spcPts val="550"/>
              </a:spcBef>
              <a:buFont typeface="Arial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CA" sz="2200"/>
              <a:t>Hide pipeline and memory stalls </a:t>
            </a:r>
          </a:p>
          <a:p>
            <a:pPr marL="739775" lvl="1" indent="-282575">
              <a:spcBef>
                <a:spcPts val="550"/>
              </a:spcBef>
              <a:buFont typeface="Arial" charset="0"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CA" sz="2200"/>
              <a:t>Interleave instructions from 4 threads</a:t>
            </a:r>
          </a:p>
          <a:p>
            <a:pPr marL="339725" indent="-339725">
              <a:spcBef>
                <a:spcPts val="550"/>
              </a:spcBef>
              <a:buFont typeface="Arial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CA" sz="2200"/>
              <a:t>Hide stalls on synchronization (locks):</a:t>
            </a:r>
          </a:p>
          <a:p>
            <a:pPr marL="739775" lvl="1" indent="-282575">
              <a:spcBef>
                <a:spcPts val="550"/>
              </a:spcBef>
              <a:buFont typeface="Arial" charset="0"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CA" sz="2200"/>
              <a:t>Thread scheduler improves performance of critical threads</a:t>
            </a:r>
          </a:p>
        </p:txBody>
      </p:sp>
      <p:grpSp>
        <p:nvGrpSpPr>
          <p:cNvPr id="47156" name="Group 52"/>
          <p:cNvGrpSpPr>
            <a:grpSpLocks/>
          </p:cNvGrpSpPr>
          <p:nvPr/>
        </p:nvGrpSpPr>
        <p:grpSpPr bwMode="auto">
          <a:xfrm>
            <a:off x="2017713" y="1619250"/>
            <a:ext cx="5273675" cy="2206625"/>
            <a:chOff x="1271" y="1020"/>
            <a:chExt cx="3322" cy="1390"/>
          </a:xfrm>
        </p:grpSpPr>
        <p:sp>
          <p:nvSpPr>
            <p:cNvPr id="47157" name="Rectangle 53"/>
            <p:cNvSpPr>
              <a:spLocks noChangeArrowheads="1"/>
            </p:cNvSpPr>
            <p:nvPr/>
          </p:nvSpPr>
          <p:spPr bwMode="auto">
            <a:xfrm>
              <a:off x="2574" y="1024"/>
              <a:ext cx="344" cy="275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 w="9360">
              <a:solidFill>
                <a:srgbClr val="00CC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CA" sz="2400">
                  <a:solidFill>
                    <a:srgbClr val="FFFFFF"/>
                  </a:solidFill>
                  <a:ea typeface="DejaVu Sans" charset="0"/>
                  <a:cs typeface="DejaVu Sans" charset="0"/>
                </a:rPr>
                <a:t>F</a:t>
              </a:r>
            </a:p>
          </p:txBody>
        </p:sp>
        <p:sp>
          <p:nvSpPr>
            <p:cNvPr id="47158" name="Rectangle 54"/>
            <p:cNvSpPr>
              <a:spLocks noChangeArrowheads="1"/>
            </p:cNvSpPr>
            <p:nvPr/>
          </p:nvSpPr>
          <p:spPr bwMode="auto">
            <a:xfrm>
              <a:off x="3266" y="1584"/>
              <a:ext cx="343" cy="275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 w="9360">
              <a:solidFill>
                <a:srgbClr val="00CC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CA" sz="2400">
                  <a:solidFill>
                    <a:srgbClr val="FFFFFF"/>
                  </a:solidFill>
                  <a:ea typeface="DejaVu Sans" charset="0"/>
                  <a:cs typeface="DejaVu Sans" charset="0"/>
                </a:rPr>
                <a:t>E</a:t>
              </a:r>
            </a:p>
          </p:txBody>
        </p:sp>
        <p:sp>
          <p:nvSpPr>
            <p:cNvPr id="47159" name="Rectangle 55"/>
            <p:cNvSpPr>
              <a:spLocks noChangeArrowheads="1"/>
            </p:cNvSpPr>
            <p:nvPr/>
          </p:nvSpPr>
          <p:spPr bwMode="auto">
            <a:xfrm>
              <a:off x="3609" y="1858"/>
              <a:ext cx="344" cy="275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 w="9360">
              <a:solidFill>
                <a:srgbClr val="00CC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CA" sz="2400">
                  <a:solidFill>
                    <a:srgbClr val="FFFFFF"/>
                  </a:solidFill>
                  <a:ea typeface="DejaVu Sans" charset="0"/>
                  <a:cs typeface="DejaVu Sans" charset="0"/>
                </a:rPr>
                <a:t>M</a:t>
              </a:r>
            </a:p>
          </p:txBody>
        </p:sp>
        <p:sp>
          <p:nvSpPr>
            <p:cNvPr id="47160" name="Rectangle 56"/>
            <p:cNvSpPr>
              <a:spLocks noChangeArrowheads="1"/>
            </p:cNvSpPr>
            <p:nvPr/>
          </p:nvSpPr>
          <p:spPr bwMode="auto">
            <a:xfrm>
              <a:off x="2921" y="1302"/>
              <a:ext cx="343" cy="275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 w="9360">
              <a:solidFill>
                <a:srgbClr val="00CC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CA" sz="2400">
                  <a:solidFill>
                    <a:srgbClr val="FFFFFF"/>
                  </a:solidFill>
                  <a:ea typeface="DejaVu Sans" charset="0"/>
                  <a:cs typeface="DejaVu Sans" charset="0"/>
                </a:rPr>
                <a:t>D</a:t>
              </a:r>
            </a:p>
          </p:txBody>
        </p:sp>
        <p:sp>
          <p:nvSpPr>
            <p:cNvPr id="47161" name="Rectangle 57"/>
            <p:cNvSpPr>
              <a:spLocks noChangeArrowheads="1"/>
            </p:cNvSpPr>
            <p:nvPr/>
          </p:nvSpPr>
          <p:spPr bwMode="auto">
            <a:xfrm>
              <a:off x="3953" y="2136"/>
              <a:ext cx="344" cy="275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 w="9360">
              <a:solidFill>
                <a:srgbClr val="00CC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CA" sz="2400">
                  <a:solidFill>
                    <a:srgbClr val="FFFFFF"/>
                  </a:solidFill>
                  <a:ea typeface="DejaVu Sans" charset="0"/>
                  <a:cs typeface="DejaVu Sans" charset="0"/>
                </a:rPr>
                <a:t>W</a:t>
              </a:r>
            </a:p>
          </p:txBody>
        </p:sp>
        <p:sp>
          <p:nvSpPr>
            <p:cNvPr id="47162" name="Rectangle 58"/>
            <p:cNvSpPr>
              <a:spLocks noChangeArrowheads="1"/>
            </p:cNvSpPr>
            <p:nvPr/>
          </p:nvSpPr>
          <p:spPr bwMode="auto">
            <a:xfrm>
              <a:off x="1533" y="1020"/>
              <a:ext cx="343" cy="275"/>
            </a:xfrm>
            <a:prstGeom prst="rect">
              <a:avLst/>
            </a:prstGeom>
            <a:solidFill>
              <a:srgbClr val="FF00FF">
                <a:alpha val="50000"/>
              </a:srgbClr>
            </a:solidFill>
            <a:ln w="28440">
              <a:solidFill>
                <a:srgbClr val="FF00FF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CA" sz="2400">
                  <a:solidFill>
                    <a:srgbClr val="FFFFFF"/>
                  </a:solidFill>
                  <a:ea typeface="DejaVu Sans" charset="0"/>
                  <a:cs typeface="DejaVu Sans" charset="0"/>
                </a:rPr>
                <a:t>F</a:t>
              </a:r>
            </a:p>
          </p:txBody>
        </p:sp>
        <p:sp>
          <p:nvSpPr>
            <p:cNvPr id="47163" name="Rectangle 59"/>
            <p:cNvSpPr>
              <a:spLocks noChangeArrowheads="1"/>
            </p:cNvSpPr>
            <p:nvPr/>
          </p:nvSpPr>
          <p:spPr bwMode="auto">
            <a:xfrm>
              <a:off x="2225" y="1579"/>
              <a:ext cx="344" cy="275"/>
            </a:xfrm>
            <a:prstGeom prst="rect">
              <a:avLst/>
            </a:prstGeom>
            <a:solidFill>
              <a:srgbClr val="FF00FF">
                <a:alpha val="50000"/>
              </a:srgbClr>
            </a:solidFill>
            <a:ln w="28440">
              <a:solidFill>
                <a:srgbClr val="FF00FF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CA" sz="2400">
                  <a:solidFill>
                    <a:srgbClr val="FFFFFF"/>
                  </a:solidFill>
                  <a:ea typeface="DejaVu Sans" charset="0"/>
                  <a:cs typeface="DejaVu Sans" charset="0"/>
                </a:rPr>
                <a:t>E</a:t>
              </a:r>
            </a:p>
          </p:txBody>
        </p:sp>
        <p:sp>
          <p:nvSpPr>
            <p:cNvPr id="47164" name="Rectangle 60"/>
            <p:cNvSpPr>
              <a:spLocks noChangeArrowheads="1"/>
            </p:cNvSpPr>
            <p:nvPr/>
          </p:nvSpPr>
          <p:spPr bwMode="auto">
            <a:xfrm>
              <a:off x="2569" y="1854"/>
              <a:ext cx="343" cy="275"/>
            </a:xfrm>
            <a:prstGeom prst="rect">
              <a:avLst/>
            </a:prstGeom>
            <a:solidFill>
              <a:srgbClr val="FF00FF">
                <a:alpha val="50000"/>
              </a:srgbClr>
            </a:solidFill>
            <a:ln w="28440">
              <a:solidFill>
                <a:srgbClr val="FF00FF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CA" sz="2400">
                  <a:solidFill>
                    <a:srgbClr val="FFFFFF"/>
                  </a:solidFill>
                  <a:ea typeface="DejaVu Sans" charset="0"/>
                  <a:cs typeface="DejaVu Sans" charset="0"/>
                </a:rPr>
                <a:t>M</a:t>
              </a:r>
            </a:p>
          </p:txBody>
        </p:sp>
        <p:sp>
          <p:nvSpPr>
            <p:cNvPr id="47165" name="Rectangle 61"/>
            <p:cNvSpPr>
              <a:spLocks noChangeArrowheads="1"/>
            </p:cNvSpPr>
            <p:nvPr/>
          </p:nvSpPr>
          <p:spPr bwMode="auto">
            <a:xfrm>
              <a:off x="1880" y="1298"/>
              <a:ext cx="344" cy="275"/>
            </a:xfrm>
            <a:prstGeom prst="rect">
              <a:avLst/>
            </a:prstGeom>
            <a:solidFill>
              <a:srgbClr val="FF00FF">
                <a:alpha val="50000"/>
              </a:srgbClr>
            </a:solidFill>
            <a:ln w="28440">
              <a:solidFill>
                <a:srgbClr val="FF00FF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CA" sz="2400">
                  <a:solidFill>
                    <a:srgbClr val="FFFFFF"/>
                  </a:solidFill>
                  <a:ea typeface="DejaVu Sans" charset="0"/>
                  <a:cs typeface="DejaVu Sans" charset="0"/>
                </a:rPr>
                <a:t>D</a:t>
              </a:r>
            </a:p>
          </p:txBody>
        </p:sp>
        <p:sp>
          <p:nvSpPr>
            <p:cNvPr id="47166" name="Rectangle 62"/>
            <p:cNvSpPr>
              <a:spLocks noChangeArrowheads="1"/>
            </p:cNvSpPr>
            <p:nvPr/>
          </p:nvSpPr>
          <p:spPr bwMode="auto">
            <a:xfrm>
              <a:off x="2912" y="2132"/>
              <a:ext cx="343" cy="275"/>
            </a:xfrm>
            <a:prstGeom prst="rect">
              <a:avLst/>
            </a:prstGeom>
            <a:solidFill>
              <a:srgbClr val="FF00FF">
                <a:alpha val="50000"/>
              </a:srgbClr>
            </a:solidFill>
            <a:ln w="28440">
              <a:solidFill>
                <a:srgbClr val="FF00FF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CA" sz="2400">
                  <a:solidFill>
                    <a:srgbClr val="FFFFFF"/>
                  </a:solidFill>
                  <a:ea typeface="DejaVu Sans" charset="0"/>
                  <a:cs typeface="DejaVu Sans" charset="0"/>
                </a:rPr>
                <a:t>W</a:t>
              </a:r>
            </a:p>
          </p:txBody>
        </p:sp>
        <p:sp>
          <p:nvSpPr>
            <p:cNvPr id="47167" name="Rectangle 63"/>
            <p:cNvSpPr>
              <a:spLocks noChangeArrowheads="1"/>
            </p:cNvSpPr>
            <p:nvPr/>
          </p:nvSpPr>
          <p:spPr bwMode="auto">
            <a:xfrm>
              <a:off x="1884" y="1024"/>
              <a:ext cx="344" cy="275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 w="28440">
              <a:solidFill>
                <a:srgbClr val="00CC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CA" sz="2400">
                  <a:solidFill>
                    <a:srgbClr val="FFFFFF"/>
                  </a:solidFill>
                  <a:ea typeface="DejaVu Sans" charset="0"/>
                  <a:cs typeface="DejaVu Sans" charset="0"/>
                </a:rPr>
                <a:t>F</a:t>
              </a:r>
            </a:p>
          </p:txBody>
        </p:sp>
        <p:sp>
          <p:nvSpPr>
            <p:cNvPr id="47168" name="Rectangle 64"/>
            <p:cNvSpPr>
              <a:spLocks noChangeArrowheads="1"/>
            </p:cNvSpPr>
            <p:nvPr/>
          </p:nvSpPr>
          <p:spPr bwMode="auto">
            <a:xfrm>
              <a:off x="2577" y="1584"/>
              <a:ext cx="343" cy="275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 w="28440">
              <a:solidFill>
                <a:srgbClr val="00CC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CA" sz="2400">
                  <a:solidFill>
                    <a:srgbClr val="FFFFFF"/>
                  </a:solidFill>
                  <a:ea typeface="DejaVu Sans" charset="0"/>
                  <a:cs typeface="DejaVu Sans" charset="0"/>
                </a:rPr>
                <a:t>E</a:t>
              </a:r>
            </a:p>
          </p:txBody>
        </p:sp>
        <p:sp>
          <p:nvSpPr>
            <p:cNvPr id="47169" name="Rectangle 65"/>
            <p:cNvSpPr>
              <a:spLocks noChangeArrowheads="1"/>
            </p:cNvSpPr>
            <p:nvPr/>
          </p:nvSpPr>
          <p:spPr bwMode="auto">
            <a:xfrm>
              <a:off x="2919" y="1858"/>
              <a:ext cx="344" cy="275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 w="28440">
              <a:solidFill>
                <a:srgbClr val="00CC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CA" sz="2400">
                  <a:solidFill>
                    <a:srgbClr val="FFFFFF"/>
                  </a:solidFill>
                  <a:ea typeface="DejaVu Sans" charset="0"/>
                  <a:cs typeface="DejaVu Sans" charset="0"/>
                </a:rPr>
                <a:t>M</a:t>
              </a:r>
            </a:p>
          </p:txBody>
        </p:sp>
        <p:sp>
          <p:nvSpPr>
            <p:cNvPr id="47170" name="Rectangle 66"/>
            <p:cNvSpPr>
              <a:spLocks noChangeArrowheads="1"/>
            </p:cNvSpPr>
            <p:nvPr/>
          </p:nvSpPr>
          <p:spPr bwMode="auto">
            <a:xfrm>
              <a:off x="2232" y="1302"/>
              <a:ext cx="343" cy="275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 w="28440">
              <a:solidFill>
                <a:srgbClr val="00CC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CA" sz="2400">
                  <a:solidFill>
                    <a:srgbClr val="FFFFFF"/>
                  </a:solidFill>
                  <a:ea typeface="DejaVu Sans" charset="0"/>
                  <a:cs typeface="DejaVu Sans" charset="0"/>
                </a:rPr>
                <a:t>D</a:t>
              </a:r>
            </a:p>
          </p:txBody>
        </p:sp>
        <p:sp>
          <p:nvSpPr>
            <p:cNvPr id="47171" name="Rectangle 67"/>
            <p:cNvSpPr>
              <a:spLocks noChangeArrowheads="1"/>
            </p:cNvSpPr>
            <p:nvPr/>
          </p:nvSpPr>
          <p:spPr bwMode="auto">
            <a:xfrm>
              <a:off x="3263" y="2136"/>
              <a:ext cx="344" cy="275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 w="28440">
              <a:solidFill>
                <a:srgbClr val="00CC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CA" sz="2400">
                  <a:solidFill>
                    <a:srgbClr val="FFFFFF"/>
                  </a:solidFill>
                  <a:ea typeface="DejaVu Sans" charset="0"/>
                  <a:cs typeface="DejaVu Sans" charset="0"/>
                </a:rPr>
                <a:t>W</a:t>
              </a:r>
            </a:p>
          </p:txBody>
        </p:sp>
        <p:sp>
          <p:nvSpPr>
            <p:cNvPr id="47172" name="Rectangle 68"/>
            <p:cNvSpPr>
              <a:spLocks noChangeArrowheads="1"/>
            </p:cNvSpPr>
            <p:nvPr/>
          </p:nvSpPr>
          <p:spPr bwMode="auto">
            <a:xfrm>
              <a:off x="2231" y="1024"/>
              <a:ext cx="343" cy="275"/>
            </a:xfrm>
            <a:prstGeom prst="rect">
              <a:avLst/>
            </a:prstGeom>
            <a:solidFill>
              <a:srgbClr val="FF00FF">
                <a:alpha val="50000"/>
              </a:srgbClr>
            </a:solidFill>
            <a:ln w="28440">
              <a:solidFill>
                <a:srgbClr val="FF00FF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CA" sz="2400">
                  <a:solidFill>
                    <a:srgbClr val="FFFFFF"/>
                  </a:solidFill>
                  <a:ea typeface="DejaVu Sans" charset="0"/>
                  <a:cs typeface="DejaVu Sans" charset="0"/>
                </a:rPr>
                <a:t>F</a:t>
              </a:r>
            </a:p>
          </p:txBody>
        </p:sp>
        <p:sp>
          <p:nvSpPr>
            <p:cNvPr id="47173" name="Rectangle 69"/>
            <p:cNvSpPr>
              <a:spLocks noChangeArrowheads="1"/>
            </p:cNvSpPr>
            <p:nvPr/>
          </p:nvSpPr>
          <p:spPr bwMode="auto">
            <a:xfrm>
              <a:off x="2922" y="1584"/>
              <a:ext cx="344" cy="275"/>
            </a:xfrm>
            <a:prstGeom prst="rect">
              <a:avLst/>
            </a:prstGeom>
            <a:solidFill>
              <a:srgbClr val="FF00FF">
                <a:alpha val="50000"/>
              </a:srgbClr>
            </a:solidFill>
            <a:ln w="28440">
              <a:solidFill>
                <a:srgbClr val="FF00FF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CA" sz="2400">
                  <a:solidFill>
                    <a:srgbClr val="FFFFFF"/>
                  </a:solidFill>
                  <a:ea typeface="DejaVu Sans" charset="0"/>
                  <a:cs typeface="DejaVu Sans" charset="0"/>
                </a:rPr>
                <a:t>E</a:t>
              </a:r>
            </a:p>
          </p:txBody>
        </p:sp>
        <p:sp>
          <p:nvSpPr>
            <p:cNvPr id="47174" name="Rectangle 70"/>
            <p:cNvSpPr>
              <a:spLocks noChangeArrowheads="1"/>
            </p:cNvSpPr>
            <p:nvPr/>
          </p:nvSpPr>
          <p:spPr bwMode="auto">
            <a:xfrm>
              <a:off x="3266" y="1858"/>
              <a:ext cx="343" cy="275"/>
            </a:xfrm>
            <a:prstGeom prst="rect">
              <a:avLst/>
            </a:prstGeom>
            <a:solidFill>
              <a:srgbClr val="FF00FF">
                <a:alpha val="50000"/>
              </a:srgbClr>
            </a:solidFill>
            <a:ln w="28440">
              <a:solidFill>
                <a:srgbClr val="FF00FF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CA" sz="2400">
                  <a:solidFill>
                    <a:srgbClr val="FFFFFF"/>
                  </a:solidFill>
                  <a:ea typeface="DejaVu Sans" charset="0"/>
                  <a:cs typeface="DejaVu Sans" charset="0"/>
                </a:rPr>
                <a:t>M</a:t>
              </a:r>
            </a:p>
          </p:txBody>
        </p:sp>
        <p:sp>
          <p:nvSpPr>
            <p:cNvPr id="47175" name="Rectangle 71"/>
            <p:cNvSpPr>
              <a:spLocks noChangeArrowheads="1"/>
            </p:cNvSpPr>
            <p:nvPr/>
          </p:nvSpPr>
          <p:spPr bwMode="auto">
            <a:xfrm>
              <a:off x="2577" y="1302"/>
              <a:ext cx="344" cy="275"/>
            </a:xfrm>
            <a:prstGeom prst="rect">
              <a:avLst/>
            </a:prstGeom>
            <a:solidFill>
              <a:srgbClr val="FF00FF">
                <a:alpha val="50000"/>
              </a:srgbClr>
            </a:solidFill>
            <a:ln w="28440">
              <a:solidFill>
                <a:srgbClr val="FF00FF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CA" sz="2400">
                  <a:solidFill>
                    <a:srgbClr val="FFFFFF"/>
                  </a:solidFill>
                  <a:ea typeface="DejaVu Sans" charset="0"/>
                  <a:cs typeface="DejaVu Sans" charset="0"/>
                </a:rPr>
                <a:t>D</a:t>
              </a:r>
            </a:p>
          </p:txBody>
        </p:sp>
        <p:sp>
          <p:nvSpPr>
            <p:cNvPr id="47176" name="Rectangle 72"/>
            <p:cNvSpPr>
              <a:spLocks noChangeArrowheads="1"/>
            </p:cNvSpPr>
            <p:nvPr/>
          </p:nvSpPr>
          <p:spPr bwMode="auto">
            <a:xfrm>
              <a:off x="3610" y="2136"/>
              <a:ext cx="343" cy="275"/>
            </a:xfrm>
            <a:prstGeom prst="rect">
              <a:avLst/>
            </a:prstGeom>
            <a:solidFill>
              <a:srgbClr val="FF00FF">
                <a:alpha val="50000"/>
              </a:srgbClr>
            </a:solidFill>
            <a:ln w="28440">
              <a:solidFill>
                <a:srgbClr val="FF00FF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CA" sz="2400">
                  <a:solidFill>
                    <a:srgbClr val="FFFFFF"/>
                  </a:solidFill>
                  <a:ea typeface="DejaVu Sans" charset="0"/>
                  <a:cs typeface="DejaVu Sans" charset="0"/>
                </a:rPr>
                <a:t>W</a:t>
              </a:r>
            </a:p>
          </p:txBody>
        </p:sp>
        <p:sp>
          <p:nvSpPr>
            <p:cNvPr id="47177" name="AutoShape 73"/>
            <p:cNvSpPr>
              <a:spLocks noChangeArrowheads="1"/>
            </p:cNvSpPr>
            <p:nvPr/>
          </p:nvSpPr>
          <p:spPr bwMode="auto">
            <a:xfrm>
              <a:off x="1271" y="1020"/>
              <a:ext cx="246" cy="221"/>
            </a:xfrm>
            <a:prstGeom prst="irregularSeal1">
              <a:avLst/>
            </a:prstGeom>
            <a:solidFill>
              <a:srgbClr val="FF99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78" name="AutoShape 74"/>
            <p:cNvSpPr>
              <a:spLocks noChangeArrowheads="1"/>
            </p:cNvSpPr>
            <p:nvPr/>
          </p:nvSpPr>
          <p:spPr bwMode="auto">
            <a:xfrm>
              <a:off x="1607" y="1327"/>
              <a:ext cx="246" cy="221"/>
            </a:xfrm>
            <a:prstGeom prst="irregularSeal1">
              <a:avLst/>
            </a:prstGeom>
            <a:solidFill>
              <a:srgbClr val="FF99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79" name="AutoShape 75"/>
            <p:cNvSpPr>
              <a:spLocks noChangeArrowheads="1"/>
            </p:cNvSpPr>
            <p:nvPr/>
          </p:nvSpPr>
          <p:spPr bwMode="auto">
            <a:xfrm>
              <a:off x="1943" y="1615"/>
              <a:ext cx="246" cy="221"/>
            </a:xfrm>
            <a:prstGeom prst="irregularSeal1">
              <a:avLst/>
            </a:prstGeom>
            <a:solidFill>
              <a:srgbClr val="FF99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80" name="AutoShape 76"/>
            <p:cNvSpPr>
              <a:spLocks noChangeArrowheads="1"/>
            </p:cNvSpPr>
            <p:nvPr/>
          </p:nvSpPr>
          <p:spPr bwMode="auto">
            <a:xfrm>
              <a:off x="2279" y="1902"/>
              <a:ext cx="246" cy="221"/>
            </a:xfrm>
            <a:prstGeom prst="irregularSeal1">
              <a:avLst/>
            </a:prstGeom>
            <a:solidFill>
              <a:srgbClr val="FF99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81" name="AutoShape 77"/>
            <p:cNvSpPr>
              <a:spLocks noChangeArrowheads="1"/>
            </p:cNvSpPr>
            <p:nvPr/>
          </p:nvSpPr>
          <p:spPr bwMode="auto">
            <a:xfrm>
              <a:off x="2620" y="2171"/>
              <a:ext cx="246" cy="221"/>
            </a:xfrm>
            <a:prstGeom prst="irregularSeal1">
              <a:avLst/>
            </a:prstGeom>
            <a:solidFill>
              <a:srgbClr val="FF99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82" name="AutoShape 78"/>
            <p:cNvSpPr>
              <a:spLocks noChangeArrowheads="1"/>
            </p:cNvSpPr>
            <p:nvPr/>
          </p:nvSpPr>
          <p:spPr bwMode="auto">
            <a:xfrm>
              <a:off x="2998" y="1020"/>
              <a:ext cx="246" cy="221"/>
            </a:xfrm>
            <a:prstGeom prst="irregularSeal1">
              <a:avLst/>
            </a:prstGeom>
            <a:solidFill>
              <a:srgbClr val="FF99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83" name="AutoShape 79"/>
            <p:cNvSpPr>
              <a:spLocks noChangeArrowheads="1"/>
            </p:cNvSpPr>
            <p:nvPr/>
          </p:nvSpPr>
          <p:spPr bwMode="auto">
            <a:xfrm>
              <a:off x="3334" y="1327"/>
              <a:ext cx="246" cy="221"/>
            </a:xfrm>
            <a:prstGeom prst="irregularSeal1">
              <a:avLst/>
            </a:prstGeom>
            <a:solidFill>
              <a:srgbClr val="FF99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84" name="AutoShape 80"/>
            <p:cNvSpPr>
              <a:spLocks noChangeArrowheads="1"/>
            </p:cNvSpPr>
            <p:nvPr/>
          </p:nvSpPr>
          <p:spPr bwMode="auto">
            <a:xfrm>
              <a:off x="3670" y="1615"/>
              <a:ext cx="246" cy="221"/>
            </a:xfrm>
            <a:prstGeom prst="irregularSeal1">
              <a:avLst/>
            </a:prstGeom>
            <a:solidFill>
              <a:srgbClr val="FF99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85" name="AutoShape 81"/>
            <p:cNvSpPr>
              <a:spLocks noChangeArrowheads="1"/>
            </p:cNvSpPr>
            <p:nvPr/>
          </p:nvSpPr>
          <p:spPr bwMode="auto">
            <a:xfrm>
              <a:off x="4006" y="1902"/>
              <a:ext cx="246" cy="221"/>
            </a:xfrm>
            <a:prstGeom prst="irregularSeal1">
              <a:avLst/>
            </a:prstGeom>
            <a:solidFill>
              <a:srgbClr val="FF99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86" name="AutoShape 82"/>
            <p:cNvSpPr>
              <a:spLocks noChangeArrowheads="1"/>
            </p:cNvSpPr>
            <p:nvPr/>
          </p:nvSpPr>
          <p:spPr bwMode="auto">
            <a:xfrm>
              <a:off x="4348" y="2171"/>
              <a:ext cx="246" cy="221"/>
            </a:xfrm>
            <a:prstGeom prst="irregularSeal1">
              <a:avLst/>
            </a:prstGeom>
            <a:solidFill>
              <a:srgbClr val="FF99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5A28E95-F23C-4FE3-9547-60BF6D351AEB}" type="slidenum">
              <a:rPr lang="en-CA"/>
              <a:pPr/>
              <a:t>5</a:t>
            </a:fld>
            <a:endParaRPr lang="en-CA"/>
          </a:p>
        </p:txBody>
      </p:sp>
      <p:graphicFrame>
        <p:nvGraphicFramePr>
          <p:cNvPr id="8193" name="Object 1"/>
          <p:cNvGraphicFramePr>
            <a:graphicFrameLocks noChangeAspect="1"/>
          </p:cNvGraphicFramePr>
          <p:nvPr/>
        </p:nvGraphicFramePr>
        <p:xfrm>
          <a:off x="876300" y="1292225"/>
          <a:ext cx="7624763" cy="4360863"/>
        </p:xfrm>
        <a:graphic>
          <a:graphicData uri="http://schemas.openxmlformats.org/presentationml/2006/ole">
            <p:oleObj spid="_x0000_s8193" r:id="rId4" imgW="7624800" imgH="4360680" progId="">
              <p:embed/>
            </p:oleObj>
          </a:graphicData>
        </a:graphic>
      </p:graphicFrame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4613"/>
            <a:ext cx="9142413" cy="1144587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/>
              <a:t>Fraction of Dependent Packets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7162800" y="1817688"/>
            <a:ext cx="1282700" cy="822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>
                <a:solidFill>
                  <a:srgbClr val="000000"/>
                </a:solidFill>
                <a:ea typeface="DejaVu Sans" charset="0"/>
                <a:cs typeface="DejaVu Sans" charset="0"/>
              </a:rPr>
              <a:t>Packet Window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85750" y="5681663"/>
            <a:ext cx="8915400" cy="160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spcBef>
                <a:spcPts val="150"/>
              </a:spcBef>
              <a:spcAft>
                <a:spcPts val="150"/>
              </a:spcAft>
              <a:buClr>
                <a:srgbClr val="FF0000"/>
              </a:buClr>
              <a:buFont typeface="Symbol" charset="2"/>
              <a:buChar char="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>
                <a:solidFill>
                  <a:srgbClr val="FF0000"/>
                </a:solidFill>
                <a:ea typeface="DejaVu Sans" charset="0"/>
                <a:cs typeface="DejaVu Sans" charset="0"/>
              </a:rPr>
              <a:t> UDHCP: parallelism still exist across different critical sections</a:t>
            </a:r>
          </a:p>
          <a:p>
            <a:pPr>
              <a:spcBef>
                <a:spcPts val="150"/>
              </a:spcBef>
              <a:spcAft>
                <a:spcPts val="150"/>
              </a:spcAft>
              <a:buClr>
                <a:srgbClr val="FF0000"/>
              </a:buClr>
              <a:buFont typeface="Symbol" charset="2"/>
              <a:buChar char="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>
                <a:solidFill>
                  <a:srgbClr val="FF0000"/>
                </a:solidFill>
                <a:ea typeface="DejaVu Sans" charset="0"/>
                <a:cs typeface="DejaVu Sans" charset="0"/>
              </a:rPr>
              <a:t> Geomean: 15% of dependent packets for a window of 16 packets</a:t>
            </a:r>
          </a:p>
          <a:p>
            <a:pPr>
              <a:spcBef>
                <a:spcPts val="150"/>
              </a:spcBef>
              <a:spcAft>
                <a:spcPts val="150"/>
              </a:spcAft>
              <a:buClr>
                <a:srgbClr val="FF0000"/>
              </a:buClr>
              <a:buFont typeface="Symbol" charset="2"/>
              <a:buChar char="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>
                <a:solidFill>
                  <a:srgbClr val="FF0000"/>
                </a:solidFill>
                <a:ea typeface="DejaVu Sans" charset="0"/>
                <a:cs typeface="DejaVu Sans" charset="0"/>
              </a:rPr>
              <a:t> Ratio generally decreases with higher window size / traffic aggregation 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57163" y="1177925"/>
            <a:ext cx="455612" cy="4295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wrap="none"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>
                <a:solidFill>
                  <a:srgbClr val="000000"/>
                </a:solidFill>
                <a:ea typeface="DejaVu Sans" charset="0"/>
                <a:cs typeface="DejaVu Sans" charset="0"/>
              </a:rPr>
              <a:t>Fraction of Conflicting Packets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838BF9E-046F-4703-866B-D88F9C13F3C6}" type="slidenum">
              <a:rPr lang="en-CA"/>
              <a:pPr/>
              <a:t>6</a:t>
            </a:fld>
            <a:endParaRPr lang="en-CA"/>
          </a:p>
        </p:txBody>
      </p:sp>
      <p:sp>
        <p:nvSpPr>
          <p:cNvPr id="9217" name="AutoShape 1"/>
          <p:cNvSpPr>
            <a:spLocks noChangeArrowheads="1"/>
          </p:cNvSpPr>
          <p:nvPr/>
        </p:nvSpPr>
        <p:spPr bwMode="auto">
          <a:xfrm>
            <a:off x="38100" y="1371600"/>
            <a:ext cx="9105900" cy="4765675"/>
          </a:xfrm>
          <a:prstGeom prst="star24">
            <a:avLst>
              <a:gd name="adj" fmla="val 44347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71438" y="74613"/>
            <a:ext cx="9372601" cy="1144587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/>
              <a:t>Stateful Software Packet Processing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44588" y="2514600"/>
            <a:ext cx="6856412" cy="914400"/>
          </a:xfrm>
          <a:ln/>
        </p:spPr>
        <p:txBody>
          <a:bodyPr/>
          <a:lstStyle/>
          <a:p>
            <a:pPr algn="ctr">
              <a:spcBef>
                <a:spcPts val="938"/>
              </a:spcBef>
              <a:spcAft>
                <a:spcPts val="2525"/>
              </a:spcAft>
              <a:tabLst>
                <a:tab pos="106363" algn="l"/>
                <a:tab pos="555625" algn="l"/>
                <a:tab pos="1004888" algn="l"/>
                <a:tab pos="1454150" algn="l"/>
                <a:tab pos="1903413" algn="l"/>
                <a:tab pos="2352675" algn="l"/>
                <a:tab pos="2801938" algn="l"/>
                <a:tab pos="3251200" algn="l"/>
                <a:tab pos="3700463" algn="l"/>
                <a:tab pos="4149725" algn="l"/>
                <a:tab pos="4598988" algn="l"/>
                <a:tab pos="5048250" algn="l"/>
                <a:tab pos="5497513" algn="l"/>
                <a:tab pos="5946775" algn="l"/>
                <a:tab pos="6396038" algn="l"/>
                <a:tab pos="6845300" algn="l"/>
                <a:tab pos="7294563" algn="l"/>
                <a:tab pos="7743825" algn="l"/>
                <a:tab pos="8193088" algn="l"/>
                <a:tab pos="8642350" algn="l"/>
              </a:tabLst>
            </a:pPr>
            <a:r>
              <a:rPr lang="en-US" sz="2600"/>
              <a:t>1. Synchronizing threads with global locks: overly-conservative 80-90% of the time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87388" y="4033838"/>
            <a:ext cx="7570787" cy="882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spcBef>
                <a:spcPts val="938"/>
              </a:spcBef>
              <a:spcAft>
                <a:spcPts val="938"/>
              </a:spcAft>
              <a:tabLst>
                <a:tab pos="106363" algn="l"/>
                <a:tab pos="555625" algn="l"/>
                <a:tab pos="1004888" algn="l"/>
                <a:tab pos="1454150" algn="l"/>
                <a:tab pos="1903413" algn="l"/>
                <a:tab pos="2352675" algn="l"/>
                <a:tab pos="2801938" algn="l"/>
                <a:tab pos="3251200" algn="l"/>
                <a:tab pos="3700463" algn="l"/>
                <a:tab pos="4149725" algn="l"/>
                <a:tab pos="4598988" algn="l"/>
                <a:tab pos="5048250" algn="l"/>
                <a:tab pos="5497513" algn="l"/>
                <a:tab pos="5946775" algn="l"/>
                <a:tab pos="6396038" algn="l"/>
                <a:tab pos="6845300" algn="l"/>
                <a:tab pos="7294563" algn="l"/>
                <a:tab pos="7743825" algn="l"/>
                <a:tab pos="8193088" algn="l"/>
                <a:tab pos="8642350" algn="l"/>
              </a:tabLst>
            </a:pPr>
            <a:r>
              <a:rPr lang="en-US" sz="2600">
                <a:solidFill>
                  <a:srgbClr val="000000"/>
                </a:solidFill>
                <a:ea typeface="DejaVu Sans" charset="0"/>
                <a:cs typeface="DejaVu Sans" charset="0"/>
              </a:rPr>
              <a:t>2. Lots of potential for avoiding lock-based synchronization in the common case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9144000" cy="1143000"/>
          </a:xfrm>
          <a:ln/>
        </p:spPr>
        <p:txBody>
          <a:bodyPr lIns="91440" tIns="45720" rIns="91440" bIns="4572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/>
              <a:t>Could We Avoid Synchronization?</a:t>
            </a:r>
          </a:p>
        </p:txBody>
      </p:sp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242888" y="1533525"/>
            <a:ext cx="2009775" cy="3560763"/>
            <a:chOff x="153" y="966"/>
            <a:chExt cx="1266" cy="2243"/>
          </a:xfrm>
        </p:grpSpPr>
        <p:sp>
          <p:nvSpPr>
            <p:cNvPr id="10243" name="AutoShape 3"/>
            <p:cNvSpPr>
              <a:spLocks noChangeArrowheads="1"/>
            </p:cNvSpPr>
            <p:nvPr/>
          </p:nvSpPr>
          <p:spPr bwMode="auto">
            <a:xfrm>
              <a:off x="153" y="966"/>
              <a:ext cx="1267" cy="233"/>
            </a:xfrm>
            <a:prstGeom prst="roundRect">
              <a:avLst>
                <a:gd name="adj" fmla="val 431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1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40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Single Pipeline</a:t>
              </a:r>
            </a:p>
          </p:txBody>
        </p:sp>
        <p:graphicFrame>
          <p:nvGraphicFramePr>
            <p:cNvPr id="10244" name="Object 4"/>
            <p:cNvGraphicFramePr>
              <a:graphicFrameLocks noChangeAspect="1"/>
            </p:cNvGraphicFramePr>
            <p:nvPr/>
          </p:nvGraphicFramePr>
          <p:xfrm>
            <a:off x="274" y="1296"/>
            <a:ext cx="887" cy="1914"/>
          </p:xfrm>
          <a:graphic>
            <a:graphicData uri="http://schemas.openxmlformats.org/presentationml/2006/ole">
              <p:oleObj spid="_x0000_s10244" r:id="rId4" imgW="1867161" imgH="4029637" progId="">
                <p:embed/>
              </p:oleObj>
            </a:graphicData>
          </a:graphic>
        </p:graphicFrame>
      </p:grpSp>
      <p:grpSp>
        <p:nvGrpSpPr>
          <p:cNvPr id="10245" name="Group 5"/>
          <p:cNvGrpSpPr>
            <a:grpSpLocks/>
          </p:cNvGrpSpPr>
          <p:nvPr/>
        </p:nvGrpSpPr>
        <p:grpSpPr bwMode="auto">
          <a:xfrm>
            <a:off x="2370138" y="1524000"/>
            <a:ext cx="3046412" cy="3567113"/>
            <a:chOff x="1493" y="960"/>
            <a:chExt cx="1919" cy="2247"/>
          </a:xfrm>
        </p:grpSpPr>
        <p:sp>
          <p:nvSpPr>
            <p:cNvPr id="10246" name="AutoShape 6"/>
            <p:cNvSpPr>
              <a:spLocks noChangeArrowheads="1"/>
            </p:cNvSpPr>
            <p:nvPr/>
          </p:nvSpPr>
          <p:spPr bwMode="auto">
            <a:xfrm>
              <a:off x="1715" y="960"/>
              <a:ext cx="1504" cy="233"/>
            </a:xfrm>
            <a:prstGeom prst="roundRect">
              <a:avLst>
                <a:gd name="adj" fmla="val 431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1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40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Array of Pipelines</a:t>
              </a:r>
            </a:p>
          </p:txBody>
        </p:sp>
        <p:graphicFrame>
          <p:nvGraphicFramePr>
            <p:cNvPr id="10247" name="Object 7"/>
            <p:cNvGraphicFramePr>
              <a:graphicFrameLocks noChangeAspect="1"/>
            </p:cNvGraphicFramePr>
            <p:nvPr/>
          </p:nvGraphicFramePr>
          <p:xfrm>
            <a:off x="1493" y="1296"/>
            <a:ext cx="1920" cy="1912"/>
          </p:xfrm>
          <a:graphic>
            <a:graphicData uri="http://schemas.openxmlformats.org/presentationml/2006/ole">
              <p:oleObj spid="_x0000_s10247" r:id="rId5" imgW="2247619" imgH="2238687" progId="">
                <p:embed/>
              </p:oleObj>
            </a:graphicData>
          </a:graphic>
        </p:graphicFrame>
      </p:grpSp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89750" y="2971800"/>
            <a:ext cx="1339850" cy="866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pSp>
        <p:nvGrpSpPr>
          <p:cNvPr id="10249" name="Group 9"/>
          <p:cNvGrpSpPr>
            <a:grpSpLocks/>
          </p:cNvGrpSpPr>
          <p:nvPr/>
        </p:nvGrpSpPr>
        <p:grpSpPr bwMode="auto">
          <a:xfrm>
            <a:off x="8534400" y="2133600"/>
            <a:ext cx="303213" cy="2589213"/>
            <a:chOff x="5376" y="1344"/>
            <a:chExt cx="191" cy="1631"/>
          </a:xfrm>
        </p:grpSpPr>
        <p:sp>
          <p:nvSpPr>
            <p:cNvPr id="10250" name="Freeform 10"/>
            <p:cNvSpPr>
              <a:spLocks noChangeArrowheads="1"/>
            </p:cNvSpPr>
            <p:nvPr/>
          </p:nvSpPr>
          <p:spPr bwMode="auto">
            <a:xfrm>
              <a:off x="5461" y="1344"/>
              <a:ext cx="107" cy="2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240"/>
                </a:cxn>
              </a:cxnLst>
              <a:rect l="0" t="0" r="r" b="b"/>
              <a:pathLst>
                <a:path w="96" h="240">
                  <a:moveTo>
                    <a:pt x="0" y="0"/>
                  </a:moveTo>
                  <a:cubicBezTo>
                    <a:pt x="0" y="0"/>
                    <a:pt x="48" y="120"/>
                    <a:pt x="96" y="240"/>
                  </a:cubicBezTo>
                </a:path>
              </a:pathLst>
            </a:custGeom>
            <a:noFill/>
            <a:ln w="38160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1" name="Freeform 11"/>
            <p:cNvSpPr>
              <a:spLocks noChangeArrowheads="1"/>
            </p:cNvSpPr>
            <p:nvPr/>
          </p:nvSpPr>
          <p:spPr bwMode="auto">
            <a:xfrm>
              <a:off x="5472" y="1680"/>
              <a:ext cx="96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96"/>
                </a:cxn>
                <a:cxn ang="0">
                  <a:pos x="0" y="288"/>
                </a:cxn>
              </a:cxnLst>
              <a:rect l="0" t="0" r="r" b="b"/>
              <a:pathLst>
                <a:path w="96" h="288">
                  <a:moveTo>
                    <a:pt x="0" y="0"/>
                  </a:moveTo>
                  <a:cubicBezTo>
                    <a:pt x="48" y="24"/>
                    <a:pt x="96" y="48"/>
                    <a:pt x="96" y="96"/>
                  </a:cubicBezTo>
                  <a:cubicBezTo>
                    <a:pt x="96" y="144"/>
                    <a:pt x="48" y="216"/>
                    <a:pt x="0" y="288"/>
                  </a:cubicBezTo>
                </a:path>
              </a:pathLst>
            </a:custGeom>
            <a:noFill/>
            <a:ln w="38160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2" name="Freeform 12"/>
            <p:cNvSpPr>
              <a:spLocks noChangeArrowheads="1"/>
            </p:cNvSpPr>
            <p:nvPr/>
          </p:nvSpPr>
          <p:spPr bwMode="auto">
            <a:xfrm>
              <a:off x="5376" y="2064"/>
              <a:ext cx="144" cy="528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240"/>
                </a:cxn>
                <a:cxn ang="0">
                  <a:pos x="144" y="528"/>
                </a:cxn>
              </a:cxnLst>
              <a:rect l="0" t="0" r="r" b="b"/>
              <a:pathLst>
                <a:path w="144" h="528">
                  <a:moveTo>
                    <a:pt x="144" y="0"/>
                  </a:moveTo>
                  <a:cubicBezTo>
                    <a:pt x="72" y="76"/>
                    <a:pt x="0" y="152"/>
                    <a:pt x="0" y="240"/>
                  </a:cubicBezTo>
                  <a:cubicBezTo>
                    <a:pt x="0" y="328"/>
                    <a:pt x="120" y="480"/>
                    <a:pt x="144" y="528"/>
                  </a:cubicBezTo>
                </a:path>
              </a:pathLst>
            </a:custGeom>
            <a:noFill/>
            <a:ln w="38160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3" name="Freeform 13"/>
            <p:cNvSpPr>
              <a:spLocks noChangeArrowheads="1"/>
            </p:cNvSpPr>
            <p:nvPr/>
          </p:nvSpPr>
          <p:spPr bwMode="auto">
            <a:xfrm>
              <a:off x="5424" y="2688"/>
              <a:ext cx="115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2" y="480"/>
                </a:cxn>
              </a:cxnLst>
              <a:rect l="0" t="0" r="r" b="b"/>
              <a:pathLst>
                <a:path w="192" h="480">
                  <a:moveTo>
                    <a:pt x="0" y="0"/>
                  </a:moveTo>
                  <a:cubicBezTo>
                    <a:pt x="0" y="0"/>
                    <a:pt x="96" y="240"/>
                    <a:pt x="192" y="480"/>
                  </a:cubicBezTo>
                </a:path>
              </a:pathLst>
            </a:custGeom>
            <a:noFill/>
            <a:ln w="38160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254" name="Group 14"/>
          <p:cNvGrpSpPr>
            <a:grpSpLocks/>
          </p:cNvGrpSpPr>
          <p:nvPr/>
        </p:nvGrpSpPr>
        <p:grpSpPr bwMode="auto">
          <a:xfrm>
            <a:off x="5591175" y="1524000"/>
            <a:ext cx="1643063" cy="3328988"/>
            <a:chOff x="3522" y="960"/>
            <a:chExt cx="1035" cy="2097"/>
          </a:xfrm>
        </p:grpSpPr>
        <p:sp>
          <p:nvSpPr>
            <p:cNvPr id="10255" name="Freeform 15"/>
            <p:cNvSpPr>
              <a:spLocks noChangeArrowheads="1"/>
            </p:cNvSpPr>
            <p:nvPr/>
          </p:nvSpPr>
          <p:spPr bwMode="auto">
            <a:xfrm>
              <a:off x="3905" y="1474"/>
              <a:ext cx="320" cy="1584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52" y="336"/>
                </a:cxn>
                <a:cxn ang="0">
                  <a:pos x="8" y="576"/>
                </a:cxn>
                <a:cxn ang="0">
                  <a:pos x="104" y="912"/>
                </a:cxn>
              </a:cxnLst>
              <a:rect l="0" t="0" r="r" b="b"/>
              <a:pathLst>
                <a:path w="160" h="912">
                  <a:moveTo>
                    <a:pt x="56" y="0"/>
                  </a:moveTo>
                  <a:cubicBezTo>
                    <a:pt x="108" y="120"/>
                    <a:pt x="160" y="240"/>
                    <a:pt x="152" y="336"/>
                  </a:cubicBezTo>
                  <a:cubicBezTo>
                    <a:pt x="144" y="432"/>
                    <a:pt x="16" y="480"/>
                    <a:pt x="8" y="576"/>
                  </a:cubicBezTo>
                  <a:cubicBezTo>
                    <a:pt x="0" y="672"/>
                    <a:pt x="88" y="856"/>
                    <a:pt x="104" y="912"/>
                  </a:cubicBezTo>
                </a:path>
              </a:pathLst>
            </a:custGeom>
            <a:noFill/>
            <a:ln w="38160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6" name="AutoShape 16"/>
            <p:cNvSpPr>
              <a:spLocks noChangeArrowheads="1"/>
            </p:cNvSpPr>
            <p:nvPr/>
          </p:nvSpPr>
          <p:spPr bwMode="auto">
            <a:xfrm>
              <a:off x="3522" y="960"/>
              <a:ext cx="1036" cy="466"/>
            </a:xfrm>
            <a:prstGeom prst="roundRect">
              <a:avLst>
                <a:gd name="adj" fmla="val 431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01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40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Application</a:t>
              </a:r>
            </a:p>
            <a:p>
              <a:pPr algn="ctr">
                <a:lnSpc>
                  <a:spcPct val="101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40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Thread</a:t>
              </a:r>
            </a:p>
          </p:txBody>
        </p:sp>
      </p:grp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441325" y="6110288"/>
            <a:ext cx="800576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>
                <a:solidFill>
                  <a:srgbClr val="FF0000"/>
                </a:solidFill>
                <a:ea typeface="DejaVu Sans" charset="0"/>
                <a:cs typeface="DejaVu Sans" charset="0"/>
              </a:rPr>
              <a:t>What is the effect on performance given a single pipeline?</a:t>
            </a:r>
          </a:p>
        </p:txBody>
      </p:sp>
      <p:sp>
        <p:nvSpPr>
          <p:cNvPr id="10258" name="Freeform 18"/>
          <p:cNvSpPr>
            <a:spLocks noChangeArrowheads="1"/>
          </p:cNvSpPr>
          <p:nvPr/>
        </p:nvSpPr>
        <p:spPr bwMode="auto">
          <a:xfrm>
            <a:off x="5535613" y="1371600"/>
            <a:ext cx="1587" cy="4114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430"/>
              </a:cxn>
            </a:cxnLst>
            <a:rect l="0" t="0" r="r" b="b"/>
            <a:pathLst>
              <a:path w="1" h="11431">
                <a:moveTo>
                  <a:pt x="0" y="0"/>
                </a:moveTo>
                <a:lnTo>
                  <a:pt x="0" y="1143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420688" y="5646738"/>
            <a:ext cx="7591425" cy="730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>
                <a:solidFill>
                  <a:srgbClr val="FF0000"/>
                </a:solidFill>
                <a:ea typeface="DejaVu Sans" charset="0"/>
                <a:cs typeface="DejaVu Sans" charset="0"/>
              </a:rPr>
              <a:t>Pipelining allows critical sections to execute in isolation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C25A7B8-E096-49DD-927C-2660F2ED0B9F}" type="slidenum">
              <a:rPr lang="en-CA"/>
              <a:pPr/>
              <a:t>8</a:t>
            </a:fld>
            <a:endParaRPr lang="en-CA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4613"/>
            <a:ext cx="9142413" cy="1144587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/>
              <a:t>Pipelining is not Straightforward</a:t>
            </a:r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4006850" y="1323975"/>
          <a:ext cx="4970463" cy="2905125"/>
        </p:xfrm>
        <a:graphic>
          <a:graphicData uri="http://schemas.openxmlformats.org/presentationml/2006/ole">
            <p:oleObj spid="_x0000_s11266" r:id="rId4" imgW="4971600" imgH="2905200" progId="">
              <p:embed/>
            </p:oleObj>
          </a:graphicData>
        </a:graphic>
      </p:graphicFrame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28600" y="1600200"/>
            <a:ext cx="36576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b="1">
                <a:solidFill>
                  <a:srgbClr val="000000"/>
                </a:solidFill>
                <a:ea typeface="DejaVu Sans" charset="0"/>
                <a:cs typeface="DejaVu Sans" charset="0"/>
              </a:rPr>
              <a:t>Normalized variability of processing per packet 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b="1">
                <a:solidFill>
                  <a:srgbClr val="000000"/>
                </a:solidFill>
                <a:ea typeface="DejaVu Sans" charset="0"/>
                <a:cs typeface="DejaVu Sans" charset="0"/>
              </a:rPr>
              <a:t>(standard deviation/mean)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49213" y="2873375"/>
            <a:ext cx="4057650" cy="822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>
                <a:solidFill>
                  <a:srgbClr val="FF0000"/>
                </a:solidFill>
                <a:ea typeface="DejaVu Sans" charset="0"/>
                <a:cs typeface="DejaVu Sans" charset="0"/>
              </a:rPr>
              <a:t>Difficult to pipeline a varying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>
                <a:solidFill>
                  <a:srgbClr val="FF0000"/>
                </a:solidFill>
                <a:ea typeface="DejaVu Sans" charset="0"/>
                <a:cs typeface="DejaVu Sans" charset="0"/>
              </a:rPr>
              <a:t>latency task</a:t>
            </a:r>
          </a:p>
        </p:txBody>
      </p:sp>
      <p:grpSp>
        <p:nvGrpSpPr>
          <p:cNvPr id="11269" name="Group 5"/>
          <p:cNvGrpSpPr>
            <a:grpSpLocks/>
          </p:cNvGrpSpPr>
          <p:nvPr/>
        </p:nvGrpSpPr>
        <p:grpSpPr bwMode="auto">
          <a:xfrm>
            <a:off x="228600" y="4119563"/>
            <a:ext cx="8832850" cy="2668587"/>
            <a:chOff x="144" y="2595"/>
            <a:chExt cx="5564" cy="1681"/>
          </a:xfrm>
        </p:grpSpPr>
        <p:graphicFrame>
          <p:nvGraphicFramePr>
            <p:cNvPr id="11270" name="Object 6"/>
            <p:cNvGraphicFramePr>
              <a:graphicFrameLocks noChangeAspect="1"/>
            </p:cNvGraphicFramePr>
            <p:nvPr/>
          </p:nvGraphicFramePr>
          <p:xfrm>
            <a:off x="2592" y="2595"/>
            <a:ext cx="3117" cy="1682"/>
          </p:xfrm>
          <a:graphic>
            <a:graphicData uri="http://schemas.openxmlformats.org/presentationml/2006/ole">
              <p:oleObj spid="_x0000_s11270" r:id="rId5" imgW="4949280" imgH="2670840" progId="">
                <p:embed/>
              </p:oleObj>
            </a:graphicData>
          </a:graphic>
        </p:graphicFrame>
        <p:sp>
          <p:nvSpPr>
            <p:cNvPr id="11271" name="Text Box 7"/>
            <p:cNvSpPr txBox="1">
              <a:spLocks noChangeArrowheads="1"/>
            </p:cNvSpPr>
            <p:nvPr/>
          </p:nvSpPr>
          <p:spPr bwMode="auto">
            <a:xfrm>
              <a:off x="144" y="2691"/>
              <a:ext cx="2448" cy="100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2000" b="1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Imbalance of pipeline stages</a:t>
              </a:r>
            </a:p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2000" b="1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(max stage latency / mean)</a:t>
              </a:r>
            </a:p>
            <a:p>
              <a:pPr algn="ct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200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after automated pipelining in 8 stages based on data and control flow affinity</a:t>
              </a:r>
            </a:p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US" sz="2000">
                <a:solidFill>
                  <a:srgbClr val="000000"/>
                </a:solidFill>
                <a:ea typeface="DejaVu Sans" charset="0"/>
                <a:cs typeface="DejaVu Sans" charset="0"/>
              </a:endParaRPr>
            </a:p>
          </p:txBody>
        </p:sp>
      </p:grp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0" y="6035675"/>
            <a:ext cx="4343400" cy="822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>
                <a:solidFill>
                  <a:srgbClr val="FF0000"/>
                </a:solidFill>
                <a:ea typeface="DejaVu Sans" charset="0"/>
                <a:cs typeface="DejaVu Sans" charset="0"/>
              </a:rPr>
              <a:t>High pipeline imbalance leads to low processor utilization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1F6D175-6958-4761-8B1E-CD9CCB7F64FB}" type="slidenum">
              <a:rPr lang="en-CA"/>
              <a:pPr/>
              <a:t>9</a:t>
            </a:fld>
            <a:endParaRPr lang="en-CA"/>
          </a:p>
        </p:txBody>
      </p:sp>
      <p:sp>
        <p:nvSpPr>
          <p:cNvPr id="122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9144000" cy="1143000"/>
          </a:xfrm>
          <a:ln/>
        </p:spPr>
        <p:txBody>
          <a:bodyPr lIns="91440" tIns="45720" rIns="91440" bIns="4572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/>
              <a:t>Run-to-Completion Model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76350"/>
            <a:ext cx="8305800" cy="552450"/>
          </a:xfrm>
          <a:ln/>
        </p:spPr>
        <p:txBody>
          <a:bodyPr lIns="91440" tIns="45720" rIns="91440" bIns="45720"/>
          <a:lstStyle/>
          <a:p>
            <a:pPr marL="339725" indent="-339725">
              <a:spcBef>
                <a:spcPts val="700"/>
              </a:spcBef>
              <a:buFont typeface="Arial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2800"/>
              <a:t>Only one program for all threads</a:t>
            </a: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1724025" y="4802188"/>
            <a:ext cx="6978650" cy="581025"/>
          </a:xfrm>
          <a:prstGeom prst="roundRect">
            <a:avLst>
              <a:gd name="adj" fmla="val 296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>
                <a:solidFill>
                  <a:srgbClr val="FF0000"/>
                </a:solidFill>
                <a:ea typeface="DejaVu Sans" charset="0"/>
                <a:cs typeface="DejaVu Sans" charset="0"/>
              </a:rPr>
              <a:t>Programming and scaling is simplified</a:t>
            </a:r>
          </a:p>
        </p:txBody>
      </p:sp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685800" y="1889125"/>
          <a:ext cx="2647950" cy="2876550"/>
        </p:xfrm>
        <a:graphic>
          <a:graphicData uri="http://schemas.openxmlformats.org/presentationml/2006/ole">
            <p:oleObj spid="_x0000_s12292" r:id="rId4" imgW="2647619" imgH="2876190" progId="">
              <p:embed/>
            </p:oleObj>
          </a:graphicData>
        </a:graphic>
      </p:graphicFrame>
      <p:grpSp>
        <p:nvGrpSpPr>
          <p:cNvPr id="12293" name="Group 5"/>
          <p:cNvGrpSpPr>
            <a:grpSpLocks/>
          </p:cNvGrpSpPr>
          <p:nvPr/>
        </p:nvGrpSpPr>
        <p:grpSpPr bwMode="auto">
          <a:xfrm>
            <a:off x="4221163" y="2090738"/>
            <a:ext cx="1871662" cy="2435225"/>
            <a:chOff x="2659" y="1317"/>
            <a:chExt cx="1179" cy="1534"/>
          </a:xfrm>
        </p:grpSpPr>
        <p:sp>
          <p:nvSpPr>
            <p:cNvPr id="12294" name="Freeform 6"/>
            <p:cNvSpPr>
              <a:spLocks noChangeArrowheads="1"/>
            </p:cNvSpPr>
            <p:nvPr/>
          </p:nvSpPr>
          <p:spPr bwMode="auto">
            <a:xfrm>
              <a:off x="2944" y="1317"/>
              <a:ext cx="269" cy="1535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52" y="336"/>
                </a:cxn>
                <a:cxn ang="0">
                  <a:pos x="8" y="576"/>
                </a:cxn>
                <a:cxn ang="0">
                  <a:pos x="104" y="912"/>
                </a:cxn>
              </a:cxnLst>
              <a:rect l="0" t="0" r="r" b="b"/>
              <a:pathLst>
                <a:path w="160" h="912">
                  <a:moveTo>
                    <a:pt x="56" y="0"/>
                  </a:moveTo>
                  <a:cubicBezTo>
                    <a:pt x="108" y="120"/>
                    <a:pt x="160" y="240"/>
                    <a:pt x="152" y="336"/>
                  </a:cubicBezTo>
                  <a:cubicBezTo>
                    <a:pt x="144" y="432"/>
                    <a:pt x="16" y="480"/>
                    <a:pt x="8" y="576"/>
                  </a:cubicBezTo>
                  <a:cubicBezTo>
                    <a:pt x="0" y="672"/>
                    <a:pt x="88" y="856"/>
                    <a:pt x="104" y="912"/>
                  </a:cubicBezTo>
                </a:path>
              </a:pathLst>
            </a:custGeom>
            <a:noFill/>
            <a:ln w="38160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5" name="Freeform 7"/>
            <p:cNvSpPr>
              <a:spLocks noChangeArrowheads="1"/>
            </p:cNvSpPr>
            <p:nvPr/>
          </p:nvSpPr>
          <p:spPr bwMode="auto">
            <a:xfrm>
              <a:off x="3263" y="1317"/>
              <a:ext cx="269" cy="1535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52" y="336"/>
                </a:cxn>
                <a:cxn ang="0">
                  <a:pos x="8" y="576"/>
                </a:cxn>
                <a:cxn ang="0">
                  <a:pos x="104" y="912"/>
                </a:cxn>
              </a:cxnLst>
              <a:rect l="0" t="0" r="r" b="b"/>
              <a:pathLst>
                <a:path w="160" h="912">
                  <a:moveTo>
                    <a:pt x="56" y="0"/>
                  </a:moveTo>
                  <a:cubicBezTo>
                    <a:pt x="108" y="120"/>
                    <a:pt x="160" y="240"/>
                    <a:pt x="152" y="336"/>
                  </a:cubicBezTo>
                  <a:cubicBezTo>
                    <a:pt x="144" y="432"/>
                    <a:pt x="16" y="480"/>
                    <a:pt x="8" y="576"/>
                  </a:cubicBezTo>
                  <a:cubicBezTo>
                    <a:pt x="0" y="672"/>
                    <a:pt x="88" y="856"/>
                    <a:pt x="104" y="912"/>
                  </a:cubicBezTo>
                </a:path>
              </a:pathLst>
            </a:custGeom>
            <a:noFill/>
            <a:ln w="38160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6" name="Freeform 8"/>
            <p:cNvSpPr>
              <a:spLocks noChangeArrowheads="1"/>
            </p:cNvSpPr>
            <p:nvPr/>
          </p:nvSpPr>
          <p:spPr bwMode="auto">
            <a:xfrm>
              <a:off x="3570" y="1317"/>
              <a:ext cx="269" cy="1535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52" y="336"/>
                </a:cxn>
                <a:cxn ang="0">
                  <a:pos x="8" y="576"/>
                </a:cxn>
                <a:cxn ang="0">
                  <a:pos x="104" y="912"/>
                </a:cxn>
              </a:cxnLst>
              <a:rect l="0" t="0" r="r" b="b"/>
              <a:pathLst>
                <a:path w="160" h="912">
                  <a:moveTo>
                    <a:pt x="56" y="0"/>
                  </a:moveTo>
                  <a:cubicBezTo>
                    <a:pt x="108" y="120"/>
                    <a:pt x="160" y="240"/>
                    <a:pt x="152" y="336"/>
                  </a:cubicBezTo>
                  <a:cubicBezTo>
                    <a:pt x="144" y="432"/>
                    <a:pt x="16" y="480"/>
                    <a:pt x="8" y="576"/>
                  </a:cubicBezTo>
                  <a:cubicBezTo>
                    <a:pt x="0" y="672"/>
                    <a:pt x="88" y="856"/>
                    <a:pt x="104" y="912"/>
                  </a:cubicBezTo>
                </a:path>
              </a:pathLst>
            </a:custGeom>
            <a:noFill/>
            <a:ln w="38160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7" name="Freeform 9"/>
            <p:cNvSpPr>
              <a:spLocks noChangeArrowheads="1"/>
            </p:cNvSpPr>
            <p:nvPr/>
          </p:nvSpPr>
          <p:spPr bwMode="auto">
            <a:xfrm>
              <a:off x="2659" y="1317"/>
              <a:ext cx="269" cy="1535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52" y="336"/>
                </a:cxn>
                <a:cxn ang="0">
                  <a:pos x="8" y="576"/>
                </a:cxn>
                <a:cxn ang="0">
                  <a:pos x="104" y="912"/>
                </a:cxn>
              </a:cxnLst>
              <a:rect l="0" t="0" r="r" b="b"/>
              <a:pathLst>
                <a:path w="160" h="912">
                  <a:moveTo>
                    <a:pt x="56" y="0"/>
                  </a:moveTo>
                  <a:cubicBezTo>
                    <a:pt x="108" y="120"/>
                    <a:pt x="160" y="240"/>
                    <a:pt x="152" y="336"/>
                  </a:cubicBezTo>
                  <a:cubicBezTo>
                    <a:pt x="144" y="432"/>
                    <a:pt x="16" y="480"/>
                    <a:pt x="8" y="576"/>
                  </a:cubicBezTo>
                  <a:cubicBezTo>
                    <a:pt x="0" y="672"/>
                    <a:pt x="88" y="856"/>
                    <a:pt x="104" y="912"/>
                  </a:cubicBezTo>
                </a:path>
              </a:pathLst>
            </a:custGeom>
            <a:noFill/>
            <a:ln w="38160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1938338"/>
            <a:ext cx="2743200" cy="2743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228600" y="5486400"/>
            <a:ext cx="8915400" cy="1277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buClr>
                <a:srgbClr val="FF0000"/>
              </a:buClr>
              <a:buFont typeface="Symbol" charset="2"/>
              <a:buChar char="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600">
                <a:solidFill>
                  <a:srgbClr val="FF0000"/>
                </a:solidFill>
                <a:ea typeface="DejaVu Sans" charset="0"/>
                <a:cs typeface="DejaVu Sans" charset="0"/>
              </a:rPr>
              <a:t>Challenge: </a:t>
            </a:r>
            <a:r>
              <a:rPr lang="en-US" sz="2600">
                <a:solidFill>
                  <a:srgbClr val="000000"/>
                </a:solidFill>
                <a:ea typeface="DejaVu Sans" charset="0"/>
                <a:cs typeface="DejaVu Sans" charset="0"/>
              </a:rPr>
              <a:t>requires synchronization across threads</a:t>
            </a:r>
          </a:p>
          <a:p>
            <a:pPr marL="0" lvl="4" indent="0">
              <a:buClr>
                <a:srgbClr val="FF0000"/>
              </a:buClr>
              <a:buFont typeface="Symbol" charset="2"/>
              <a:buChar char="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600">
                <a:solidFill>
                  <a:srgbClr val="FF0000"/>
                </a:solidFill>
                <a:ea typeface="DejaVu Sans" charset="0"/>
                <a:cs typeface="DejaVu Sans" charset="0"/>
              </a:rPr>
              <a:t>Flow affinity scheduling:</a:t>
            </a:r>
            <a:r>
              <a:rPr lang="en-US" sz="2600">
                <a:solidFill>
                  <a:srgbClr val="000000"/>
                </a:solidFill>
                <a:ea typeface="DejaVu Sans" charset="0"/>
                <a:cs typeface="DejaVu Sans" charset="0"/>
              </a:rPr>
              <a:t> could avoid some synchronization                                          but not a 'silver bullet'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1787</TotalTime>
  <Words>1810</Words>
  <Application>Microsoft Office PowerPoint</Application>
  <PresentationFormat>On-screen Show (4:3)</PresentationFormat>
  <Paragraphs>610</Paragraphs>
  <Slides>43</Slides>
  <Notes>43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Times New Roman</vt:lpstr>
      <vt:lpstr>Arial</vt:lpstr>
      <vt:lpstr>DejaVu Sans</vt:lpstr>
      <vt:lpstr>StarSymbol</vt:lpstr>
      <vt:lpstr>Symbol</vt:lpstr>
      <vt:lpstr>Wingdings</vt:lpstr>
      <vt:lpstr>Arial Unicode MS</vt:lpstr>
      <vt:lpstr>Office Theme</vt:lpstr>
      <vt:lpstr>Office Theme</vt:lpstr>
      <vt:lpstr>Slide 1</vt:lpstr>
      <vt:lpstr>Packet Processing: Extremely Broad</vt:lpstr>
      <vt:lpstr>Types of Packet Processing</vt:lpstr>
      <vt:lpstr>Parallelizing Stateful Applications</vt:lpstr>
      <vt:lpstr>Fraction of Dependent Packets</vt:lpstr>
      <vt:lpstr>Stateful Software Packet Processing</vt:lpstr>
      <vt:lpstr>Could We Avoid Synchronization?</vt:lpstr>
      <vt:lpstr>Pipelining is not Straightforward</vt:lpstr>
      <vt:lpstr>Run-to-Completion Model</vt:lpstr>
      <vt:lpstr>Run-to-Completion Programming </vt:lpstr>
      <vt:lpstr>Getting Locks Right</vt:lpstr>
      <vt:lpstr>Opportunity for Parallelism</vt:lpstr>
      <vt:lpstr>Stateful Software Packet Processing</vt:lpstr>
      <vt:lpstr>Improving Synchronization</vt:lpstr>
      <vt:lpstr>Locks versus Transactions</vt:lpstr>
      <vt:lpstr>Slide 16</vt:lpstr>
      <vt:lpstr>Our Implementation in FPGA</vt:lpstr>
      <vt:lpstr>Our Target: NetFPGA Network Card</vt:lpstr>
      <vt:lpstr>NetThreads: Our Base System</vt:lpstr>
      <vt:lpstr>NetTM: extending NetThreads for TM</vt:lpstr>
      <vt:lpstr>Conflict Detection</vt:lpstr>
      <vt:lpstr>Implementing Conflict Detection</vt:lpstr>
      <vt:lpstr>Slide 23</vt:lpstr>
      <vt:lpstr>NetTM with Realistic Applications</vt:lpstr>
      <vt:lpstr>Experimental Execution Models</vt:lpstr>
      <vt:lpstr> NetThreads (locks-only)</vt:lpstr>
      <vt:lpstr>Experimental Execution Models</vt:lpstr>
      <vt:lpstr> NetThreads (locks-only)</vt:lpstr>
      <vt:lpstr>Experimental Execution Models</vt:lpstr>
      <vt:lpstr>NetTM (TM+locks) vs  NetThreads (locks-only)</vt:lpstr>
      <vt:lpstr>Summary</vt:lpstr>
      <vt:lpstr>Questions and Discussion</vt:lpstr>
      <vt:lpstr>Backup</vt:lpstr>
      <vt:lpstr>Execution Comparison</vt:lpstr>
      <vt:lpstr>Signature Table</vt:lpstr>
      <vt:lpstr>Slide 36</vt:lpstr>
      <vt:lpstr>What if I don’t have a board?</vt:lpstr>
      <vt:lpstr>Could We Avoid Locks?</vt:lpstr>
      <vt:lpstr>Speculative Execution (NetTM)‏</vt:lpstr>
      <vt:lpstr>What happens with dependent tasks?</vt:lpstr>
      <vt:lpstr>Efficient uses of parallelism</vt:lpstr>
      <vt:lpstr>Realistic Goals</vt:lpstr>
      <vt:lpstr>Multithreaded Multiprocessor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Martin</dc:creator>
  <cp:lastModifiedBy>steffan</cp:lastModifiedBy>
  <cp:revision>288</cp:revision>
  <cp:lastPrinted>1601-01-01T00:00:00Z</cp:lastPrinted>
  <dcterms:created xsi:type="dcterms:W3CDTF">1601-01-01T00:00:00Z</dcterms:created>
  <dcterms:modified xsi:type="dcterms:W3CDTF">2010-10-27T13:45:43Z</dcterms:modified>
</cp:coreProperties>
</file>