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81" r:id="rId1"/>
  </p:sldMasterIdLst>
  <p:notesMasterIdLst>
    <p:notesMasterId r:id="rId12"/>
  </p:notesMasterIdLst>
  <p:handoutMasterIdLst>
    <p:handoutMasterId r:id="rId13"/>
  </p:handoutMasterIdLst>
  <p:sldIdLst>
    <p:sldId id="776" r:id="rId2"/>
    <p:sldId id="807" r:id="rId3"/>
    <p:sldId id="806" r:id="rId4"/>
    <p:sldId id="810" r:id="rId5"/>
    <p:sldId id="809" r:id="rId6"/>
    <p:sldId id="811" r:id="rId7"/>
    <p:sldId id="800" r:id="rId8"/>
    <p:sldId id="802" r:id="rId9"/>
    <p:sldId id="804" r:id="rId10"/>
    <p:sldId id="805" r:id="rId11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19EEDA-8FAD-6949-8CAB-998E0C82EE19}">
          <p14:sldIdLst/>
        </p14:section>
        <p14:section name="Untitled Section" id="{9B062009-AB00-6640-8B54-7D319B9DA797}">
          <p14:sldIdLst>
            <p14:sldId id="776"/>
            <p14:sldId id="807"/>
            <p14:sldId id="806"/>
            <p14:sldId id="810"/>
            <p14:sldId id="809"/>
            <p14:sldId id="811"/>
            <p14:sldId id="800"/>
            <p14:sldId id="802"/>
            <p14:sldId id="804"/>
            <p14:sldId id="80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99FF66"/>
    <a:srgbClr val="66FFFF"/>
    <a:srgbClr val="9966FF"/>
    <a:srgbClr val="CCFFCC"/>
    <a:srgbClr val="009999"/>
    <a:srgbClr val="33CCCC"/>
    <a:srgbClr val="FFFF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87" autoAdjust="0"/>
    <p:restoredTop sz="97513" autoAdjust="0"/>
  </p:normalViewPr>
  <p:slideViewPr>
    <p:cSldViewPr>
      <p:cViewPr varScale="1">
        <p:scale>
          <a:sx n="72" d="100"/>
          <a:sy n="72" d="100"/>
        </p:scale>
        <p:origin x="-4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41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60763" y="8636000"/>
            <a:ext cx="31940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26" tIns="0" rIns="20026" bIns="0" numCol="1" anchor="b" anchorCtr="0" compatLnSpc="1">
            <a:prstTxWarp prst="textNoShape">
              <a:avLst/>
            </a:prstTxWarp>
          </a:bodyPr>
          <a:lstStyle>
            <a:lvl1pPr algn="r" defTabSz="935038">
              <a:defRPr sz="11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98BFD22-177E-4773-A483-E1EBB4D3A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261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1113" y="747713"/>
            <a:ext cx="4760912" cy="3570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560763" y="8636000"/>
            <a:ext cx="31940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026" tIns="0" rIns="20026" bIns="0" anchor="b"/>
          <a:lstStyle/>
          <a:p>
            <a:pPr algn="r" defTabSz="965200">
              <a:defRPr/>
            </a:pPr>
            <a:fld id="{A1B1D891-E2FF-46F7-B403-85F0FC150E43}" type="slidenum">
              <a:rPr lang="en-US" sz="1100" b="0" i="1">
                <a:solidFill>
                  <a:schemeClr val="tx1"/>
                </a:solidFill>
                <a:latin typeface="Arial" charset="0"/>
              </a:rPr>
              <a:pPr algn="r" defTabSz="965200">
                <a:defRPr/>
              </a:pPr>
              <a:t>‹#›</a:t>
            </a:fld>
            <a:endParaRPr lang="en-US" sz="1100" b="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4532313"/>
            <a:ext cx="4876800" cy="4135437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555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8788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7575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4775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36738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“define dose” and make first</a:t>
            </a:r>
            <a:r>
              <a:rPr lang="en-US" baseline="0" dirty="0" smtClean="0"/>
              <a:t> bubble “MRI”</a:t>
            </a:r>
          </a:p>
          <a:p>
            <a:r>
              <a:rPr lang="en-US" baseline="0" dirty="0" smtClean="0"/>
              <a:t>Animate: One appears at a </a:t>
            </a:r>
            <a:r>
              <a:rPr lang="en-US" baseline="0" dirty="0" err="1" smtClean="0"/>
              <a:t>atime</a:t>
            </a:r>
            <a:endParaRPr lang="en-US" baseline="0" dirty="0" smtClean="0"/>
          </a:p>
          <a:p>
            <a:r>
              <a:rPr lang="en-US" baseline="0" dirty="0" smtClean="0"/>
              <a:t>Emphasize need fast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7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“define dose” and make first</a:t>
            </a:r>
            <a:r>
              <a:rPr lang="en-US" baseline="0" dirty="0" smtClean="0"/>
              <a:t> bubble “MRI”</a:t>
            </a:r>
          </a:p>
          <a:p>
            <a:r>
              <a:rPr lang="en-US" baseline="0" dirty="0" smtClean="0"/>
              <a:t>Animate: One appears at a </a:t>
            </a:r>
            <a:r>
              <a:rPr lang="en-US" baseline="0" dirty="0" err="1" smtClean="0"/>
              <a:t>atime</a:t>
            </a:r>
            <a:endParaRPr lang="en-US" baseline="0" dirty="0" smtClean="0"/>
          </a:p>
          <a:p>
            <a:r>
              <a:rPr lang="en-US" baseline="0" dirty="0" smtClean="0"/>
              <a:t>Emphasize need fast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7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Slow</a:t>
            </a:r>
            <a:r>
              <a:rPr lang="en-US" baseline="0" dirty="0" smtClean="0"/>
              <a:t> down here – explain </a:t>
            </a:r>
            <a:r>
              <a:rPr lang="en-US" baseline="0" dirty="0" err="1" smtClean="0"/>
              <a:t>biophotonics</a:t>
            </a:r>
            <a:endParaRPr lang="en-US" baseline="0" dirty="0" smtClean="0"/>
          </a:p>
          <a:p>
            <a:r>
              <a:rPr lang="en-US" baseline="0" dirty="0" smtClean="0"/>
              <a:t>Explain the light source</a:t>
            </a:r>
          </a:p>
          <a:p>
            <a:r>
              <a:rPr lang="en-US" baseline="0" dirty="0" smtClean="0"/>
              <a:t>Note that MC includes all physics but time-confidence tradeoff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8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90DE681A-16D9-45D1-8BD9-4FEFE4D0BB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0ECD112F-7CFE-4245-8C49-04DDAE82C4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0"/>
            <a:ext cx="2065338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38" y="0"/>
            <a:ext cx="6046787" cy="576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65673CE0-9731-4ECC-9476-D62ABA83DC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495800" y="6477000"/>
            <a:ext cx="381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8ECCA007-1A0F-4D0A-9743-289911B011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738" y="1244600"/>
            <a:ext cx="4056062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44600"/>
            <a:ext cx="405606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94F107B5-CD84-4101-914F-D0D3F00089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C91065A1-6516-4123-8322-2C0186B6D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71AF72A1-FE20-4B00-96EB-8065151E6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659209EB-B85E-4F0C-852D-BA26DFEF4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531F21E0-1EC5-4AF6-9272-24CBD611B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0DC05272-DCCA-435B-B4F1-CAB8DDFE2C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9738" y="0"/>
            <a:ext cx="8264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38" y="1244600"/>
            <a:ext cx="8264525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0" y="914400"/>
            <a:ext cx="9142413" cy="0"/>
          </a:xfrm>
          <a:prstGeom prst="line">
            <a:avLst/>
          </a:prstGeom>
          <a:noFill/>
          <a:ln w="1270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3400" y="6477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(</a:t>
            </a:r>
            <a:fld id="{EDB07468-F4D0-7B45-9562-E813BB986B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2pPr>
      <a:lvl3pPr marL="1023938" indent="-1666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366838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1709738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1669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6241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0813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5385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382000" cy="1470025"/>
          </a:xfrm>
        </p:spPr>
        <p:txBody>
          <a:bodyPr/>
          <a:lstStyle/>
          <a:p>
            <a:pPr algn="ctr"/>
            <a:r>
              <a:rPr lang="en-US" dirty="0" smtClean="0"/>
              <a:t>Fast &amp; Accurate </a:t>
            </a:r>
            <a:r>
              <a:rPr lang="en-US" dirty="0" err="1" smtClean="0"/>
              <a:t>Biophotonic</a:t>
            </a:r>
            <a:r>
              <a:rPr lang="en-US" dirty="0" smtClean="0"/>
              <a:t> Simulation for Personalized Photodynamic Cancer Therapy Treatment Planning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620000" cy="1752600"/>
          </a:xfrm>
        </p:spPr>
        <p:txBody>
          <a:bodyPr/>
          <a:lstStyle/>
          <a:p>
            <a:r>
              <a:rPr lang="en-CA" dirty="0" smtClean="0"/>
              <a:t>Investigators: Vaughn Betz, </a:t>
            </a:r>
            <a:r>
              <a:rPr lang="en-CA" dirty="0"/>
              <a:t>University of Toronto</a:t>
            </a:r>
          </a:p>
          <a:p>
            <a:r>
              <a:rPr lang="en-CA" dirty="0" err="1" smtClean="0"/>
              <a:t>Lothar</a:t>
            </a:r>
            <a:r>
              <a:rPr lang="en-CA" dirty="0" smtClean="0"/>
              <a:t> </a:t>
            </a:r>
            <a:r>
              <a:rPr lang="en-CA" dirty="0" err="1"/>
              <a:t>Lilge</a:t>
            </a:r>
            <a:r>
              <a:rPr lang="en-CA" dirty="0"/>
              <a:t>, University Health </a:t>
            </a:r>
            <a:r>
              <a:rPr lang="en-CA" dirty="0" smtClean="0"/>
              <a:t>Network</a:t>
            </a:r>
          </a:p>
          <a:p>
            <a:endParaRPr lang="en-CA" dirty="0"/>
          </a:p>
          <a:p>
            <a:r>
              <a:rPr lang="en-CA" dirty="0"/>
              <a:t>Partner Organizations: IBM and </a:t>
            </a:r>
            <a:r>
              <a:rPr lang="en-CA" dirty="0" err="1" smtClean="0"/>
              <a:t>Theralase</a:t>
            </a:r>
            <a:r>
              <a:rPr lang="en-CA" dirty="0"/>
              <a:t/>
            </a:r>
            <a:br>
              <a:rPr lang="en-CA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867400"/>
            <a:ext cx="3873500" cy="762000"/>
          </a:xfrm>
          <a:prstGeom prst="rect">
            <a:avLst/>
          </a:prstGeom>
        </p:spPr>
      </p:pic>
      <p:pic>
        <p:nvPicPr>
          <p:cNvPr id="7" name="Picture 6" descr="rogersde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67400"/>
            <a:ext cx="3505200" cy="7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SOSCIP </a:t>
            </a:r>
            <a:r>
              <a:rPr lang="en-CA" dirty="0" smtClean="0"/>
              <a:t>Role &amp; Support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Hardware </a:t>
            </a:r>
            <a:r>
              <a:rPr lang="en-CA" dirty="0" smtClean="0"/>
              <a:t>&amp; </a:t>
            </a:r>
            <a:r>
              <a:rPr lang="en-CA" dirty="0" smtClean="0">
                <a:solidFill>
                  <a:srgbClr val="FF0000"/>
                </a:solidFill>
              </a:rPr>
              <a:t>great</a:t>
            </a:r>
            <a:r>
              <a:rPr lang="en-CA" dirty="0" smtClean="0"/>
              <a:t> technical </a:t>
            </a:r>
            <a:r>
              <a:rPr lang="en-CA" dirty="0" smtClean="0"/>
              <a:t>support</a:t>
            </a:r>
          </a:p>
          <a:p>
            <a:pPr lvl="1"/>
            <a:r>
              <a:rPr lang="en-CA" dirty="0"/>
              <a:t>S</a:t>
            </a:r>
            <a:r>
              <a:rPr lang="en-CA" dirty="0" smtClean="0"/>
              <a:t>impler and faster than setting up our own agile cloud</a:t>
            </a:r>
          </a:p>
          <a:p>
            <a:pPr lvl="1"/>
            <a:r>
              <a:rPr lang="en-CA" dirty="0" smtClean="0"/>
              <a:t>CAPI hardware enables tight CPU-FPGA interaction</a:t>
            </a:r>
          </a:p>
          <a:p>
            <a:pPr lvl="2"/>
            <a:r>
              <a:rPr lang="en-CA" dirty="0"/>
              <a:t>K</a:t>
            </a:r>
            <a:r>
              <a:rPr lang="en-CA" dirty="0" smtClean="0"/>
              <a:t>eep hardware pipeline fast &amp; simple, while CPU handles relatively rare complex events</a:t>
            </a:r>
          </a:p>
          <a:p>
            <a:pPr lvl="2"/>
            <a:r>
              <a:rPr lang="en-CA" dirty="0" smtClean="0"/>
              <a:t>Large (main memory) storage for </a:t>
            </a:r>
            <a:r>
              <a:rPr lang="en-CA" smtClean="0"/>
              <a:t>mesh geometry</a:t>
            </a:r>
            <a:endParaRPr lang="en-CA" dirty="0" smtClean="0"/>
          </a:p>
          <a:p>
            <a:pPr lvl="1"/>
            <a:endParaRPr lang="en-CA" dirty="0" smtClean="0"/>
          </a:p>
          <a:p>
            <a:r>
              <a:rPr lang="en-CA" dirty="0" smtClean="0"/>
              <a:t>Support for funding applications, and direct </a:t>
            </a:r>
            <a:r>
              <a:rPr lang="en-CA" dirty="0" smtClean="0"/>
              <a:t>funding</a:t>
            </a:r>
          </a:p>
          <a:p>
            <a:pPr lvl="1"/>
            <a:r>
              <a:rPr lang="en-CA" dirty="0" smtClean="0"/>
              <a:t>Enabled the early research and seed funding</a:t>
            </a:r>
          </a:p>
          <a:p>
            <a:pPr lvl="1"/>
            <a:r>
              <a:rPr lang="en-CA" dirty="0" smtClean="0"/>
              <a:t>Key to obtaining more funding (</a:t>
            </a:r>
            <a:r>
              <a:rPr lang="en-CA" dirty="0" err="1" smtClean="0"/>
              <a:t>Theralase</a:t>
            </a:r>
            <a:r>
              <a:rPr lang="en-CA" dirty="0" smtClean="0"/>
              <a:t>, OCE, NSERC) which is letting us realize our full vision</a:t>
            </a:r>
          </a:p>
          <a:p>
            <a:pPr lvl="1"/>
            <a:endParaRPr lang="en-CA" dirty="0" smtClean="0"/>
          </a:p>
          <a:p>
            <a:r>
              <a:rPr lang="en-CA" dirty="0" smtClean="0"/>
              <a:t>Linkages and introductions to other </a:t>
            </a:r>
            <a:r>
              <a:rPr lang="en-CA" dirty="0" smtClean="0"/>
              <a:t>researchers</a:t>
            </a:r>
          </a:p>
          <a:p>
            <a:pPr lvl="1"/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95800" y="6400800"/>
            <a:ext cx="381000" cy="45720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Photodynamic Cancer Therapy (PDT)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001000" cy="5181600"/>
          </a:xfrm>
        </p:spPr>
        <p:txBody>
          <a:bodyPr/>
          <a:lstStyle/>
          <a:p>
            <a:r>
              <a:rPr lang="en-CA" dirty="0" smtClean="0"/>
              <a:t>Minimally invasive, targeted cancer treatment</a:t>
            </a:r>
          </a:p>
          <a:p>
            <a:pPr lvl="1"/>
            <a:r>
              <a:rPr lang="en-CA" dirty="0" smtClean="0"/>
              <a:t>Photosensitive catalyst via IV</a:t>
            </a:r>
          </a:p>
          <a:p>
            <a:pPr lvl="1"/>
            <a:r>
              <a:rPr lang="en-CA" dirty="0" smtClean="0"/>
              <a:t>Activate with light</a:t>
            </a:r>
          </a:p>
          <a:p>
            <a:pPr lvl="1"/>
            <a:r>
              <a:rPr lang="en-CA" dirty="0" smtClean="0"/>
              <a:t>Reactive oxygen production</a:t>
            </a:r>
          </a:p>
          <a:p>
            <a:pPr lvl="1"/>
            <a:r>
              <a:rPr lang="en-CA" dirty="0" smtClean="0"/>
              <a:t>Tissue damage: localized to </a:t>
            </a:r>
            <a:br>
              <a:rPr lang="en-CA" dirty="0" smtClean="0"/>
            </a:br>
            <a:r>
              <a:rPr lang="en-CA" dirty="0" smtClean="0"/>
              <a:t>illuminated area</a:t>
            </a:r>
          </a:p>
          <a:p>
            <a:pPr lvl="1"/>
            <a:endParaRPr lang="en-CA" sz="1400" dirty="0" smtClean="0"/>
          </a:p>
          <a:p>
            <a:r>
              <a:rPr lang="en-CA" dirty="0" smtClean="0"/>
              <a:t>Benefits</a:t>
            </a:r>
          </a:p>
          <a:p>
            <a:pPr lvl="1"/>
            <a:r>
              <a:rPr lang="en-CA" dirty="0" smtClean="0"/>
              <a:t>Faster recovery</a:t>
            </a:r>
          </a:p>
          <a:p>
            <a:pPr lvl="1"/>
            <a:r>
              <a:rPr lang="en-CA" dirty="0" smtClean="0"/>
              <a:t>Better outcomes</a:t>
            </a:r>
          </a:p>
          <a:p>
            <a:pPr lvl="1"/>
            <a:endParaRPr lang="en-CA" sz="1600" dirty="0" smtClean="0"/>
          </a:p>
          <a:p>
            <a:r>
              <a:rPr lang="en-CA" dirty="0" smtClean="0"/>
              <a:t>Key enablers: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Fast simulation </a:t>
            </a:r>
            <a:r>
              <a:rPr lang="en-CA" dirty="0" smtClean="0"/>
              <a:t>of outcome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Automatic optimization </a:t>
            </a:r>
            <a:r>
              <a:rPr lang="en-CA" dirty="0" smtClean="0"/>
              <a:t>of patient specific treatment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500"/>
          <a:stretch/>
        </p:blipFill>
        <p:spPr>
          <a:xfrm>
            <a:off x="5243512" y="2133600"/>
            <a:ext cx="3900488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0" y="5105400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tx1"/>
                </a:solidFill>
              </a:rPr>
              <a:t>Image </a:t>
            </a:r>
            <a:r>
              <a:rPr lang="en-US" sz="1200" dirty="0">
                <a:solidFill>
                  <a:schemeClr val="tx1"/>
                </a:solidFill>
              </a:rPr>
              <a:t>courtesy of Robert </a:t>
            </a:r>
            <a:r>
              <a:rPr lang="en-US" sz="1200" dirty="0" err="1" smtClean="0">
                <a:solidFill>
                  <a:schemeClr val="tx1"/>
                </a:solidFill>
              </a:rPr>
              <a:t>Weersink</a:t>
            </a:r>
            <a:endParaRPr lang="en-US" sz="1200" dirty="0">
              <a:solidFill>
                <a:schemeClr val="tx1"/>
              </a:solidFill>
            </a:endParaRPr>
          </a:p>
          <a:p>
            <a:pPr algn="l"/>
            <a:r>
              <a:rPr lang="en-US" sz="1200" dirty="0" smtClean="0">
                <a:solidFill>
                  <a:schemeClr val="tx1"/>
                </a:solidFill>
              </a:rPr>
              <a:t>Princess Margaret Cancer Centre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4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25908" cy="1143000"/>
          </a:xfrm>
        </p:spPr>
        <p:txBody>
          <a:bodyPr/>
          <a:lstStyle/>
          <a:p>
            <a:r>
              <a:rPr lang="en-US" sz="2800" dirty="0" smtClean="0"/>
              <a:t>1. Predicting PDT Outcomes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153" y="1244600"/>
            <a:ext cx="8264525" cy="4521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>
            <a:off x="1195381" y="3097623"/>
            <a:ext cx="457200" cy="60960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" b="85523" l="839" r="85235">
                        <a14:foregroundMark x1="17450" y1="73190" x2="17450" y2="73190"/>
                        <a14:foregroundMark x1="19128" y1="76408" x2="19128" y2="76408"/>
                        <a14:foregroundMark x1="5705" y1="43700" x2="3859" y2="41555"/>
                        <a14:foregroundMark x1="3020" y1="44772" x2="3020" y2="44772"/>
                        <a14:foregroundMark x1="67282" y1="5094" x2="67282" y2="5094"/>
                        <a14:foregroundMark x1="68624" y1="6702" x2="68624" y2="6702"/>
                      </a14:backgroundRemoval>
                    </a14:imgEffect>
                  </a14:imgLayer>
                </a14:imgProps>
              </a:ext>
            </a:extLst>
          </a:blip>
          <a:srcRect r="15198" b="15841"/>
          <a:stretch/>
        </p:blipFill>
        <p:spPr>
          <a:xfrm>
            <a:off x="6705600" y="3193197"/>
            <a:ext cx="2097249" cy="13026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73866" y="5410200"/>
            <a:ext cx="2876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Monte Carlo Simulation:</a:t>
            </a:r>
            <a:b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b="0" dirty="0" smtClean="0">
                <a:solidFill>
                  <a:schemeClr val="bg2">
                    <a:lumMod val="75000"/>
                  </a:schemeClr>
                </a:solidFill>
              </a:rPr>
              <a:t>Accurate but slow</a:t>
            </a:r>
            <a:endParaRPr lang="en-US" sz="1800" b="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Hardware accelerate:</a:t>
            </a:r>
          </a:p>
          <a:p>
            <a:r>
              <a:rPr lang="en-US" sz="1800" b="0" dirty="0" smtClean="0">
                <a:solidFill>
                  <a:srgbClr val="FF0000"/>
                </a:solidFill>
              </a:rPr>
              <a:t>16x speed, 60x energy-efficiency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5583" y="13716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Medical Imaging</a:t>
            </a:r>
            <a:r>
              <a:rPr lang="en-CA" dirty="0" smtClean="0">
                <a:solidFill>
                  <a:schemeClr val="tx1"/>
                </a:solidFill>
              </a:rPr>
              <a:t> </a:t>
            </a:r>
            <a:r>
              <a:rPr lang="en-CA" dirty="0" smtClean="0">
                <a:solidFill>
                  <a:schemeClr val="tx1"/>
                </a:solidFill>
              </a:rPr>
              <a:t>Data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06" y="3707223"/>
            <a:ext cx="257402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chemeClr val="tx1"/>
                </a:solidFill>
              </a:rPr>
              <a:t>Identify </a:t>
            </a:r>
            <a:r>
              <a:rPr lang="en-CA" sz="1800" dirty="0" smtClean="0">
                <a:solidFill>
                  <a:schemeClr val="tx1"/>
                </a:solidFill>
              </a:rPr>
              <a:t>organs &amp; tumour, create mesh</a:t>
            </a:r>
            <a:endParaRPr lang="en-CA" sz="18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32661" y="4444366"/>
            <a:ext cx="2209800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chemeClr val="tx1"/>
                </a:solidFill>
              </a:rPr>
              <a:t>Simulate </a:t>
            </a:r>
            <a:r>
              <a:rPr lang="en-CA" sz="1800" dirty="0" smtClean="0">
                <a:solidFill>
                  <a:schemeClr val="tx1"/>
                </a:solidFill>
              </a:rPr>
              <a:t>light propagation &amp; tissue destruction</a:t>
            </a:r>
            <a:endParaRPr lang="en-CA" sz="1800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24499" y="364999"/>
            <a:ext cx="351172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b="0" dirty="0" smtClean="0">
                <a:solidFill>
                  <a:schemeClr val="tx1"/>
                </a:solidFill>
              </a:rPr>
              <a:t>Patient-specific </a:t>
            </a:r>
            <a:br>
              <a:rPr lang="en-CA" b="0" dirty="0" smtClean="0">
                <a:solidFill>
                  <a:schemeClr val="tx1"/>
                </a:solidFill>
              </a:rPr>
            </a:b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outcome prediction</a:t>
            </a:r>
            <a:endParaRPr lang="en-CA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9" y="1080051"/>
            <a:ext cx="3008104" cy="198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t="12886" r="23410" b="33813"/>
          <a:stretch/>
        </p:blipFill>
        <p:spPr bwMode="auto">
          <a:xfrm>
            <a:off x="240455" y="4370465"/>
            <a:ext cx="2521522" cy="193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Down Arrow 24"/>
          <p:cNvSpPr/>
          <p:nvPr/>
        </p:nvSpPr>
        <p:spPr bwMode="auto">
          <a:xfrm rot="5400000" flipH="1" flipV="1">
            <a:off x="2904989" y="4965496"/>
            <a:ext cx="457200" cy="743222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5" t="37670" r="38333" b="17104"/>
          <a:stretch/>
        </p:blipFill>
        <p:spPr bwMode="auto">
          <a:xfrm>
            <a:off x="3505200" y="4259983"/>
            <a:ext cx="2323546" cy="138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516815" y="5650468"/>
            <a:ext cx="231193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chemeClr val="tx1"/>
                </a:solidFill>
              </a:rPr>
              <a:t>Place light sources</a:t>
            </a:r>
            <a:endParaRPr lang="en-CA" sz="1800" dirty="0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 bwMode="auto">
          <a:xfrm rot="5400000" flipH="1" flipV="1">
            <a:off x="5983330" y="4456069"/>
            <a:ext cx="457200" cy="841461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flipH="1" flipV="1">
            <a:off x="7280361" y="2560962"/>
            <a:ext cx="457200" cy="841461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65" y="1080051"/>
            <a:ext cx="2241592" cy="148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7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7" grpId="0" animBg="1"/>
      <p:bldP spid="28" grpId="0" animBg="1"/>
      <p:bldP spid="25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25908" cy="1143000"/>
          </a:xfrm>
        </p:spPr>
        <p:txBody>
          <a:bodyPr/>
          <a:lstStyle/>
          <a:p>
            <a:r>
              <a:rPr lang="en-US" sz="2800" dirty="0"/>
              <a:t>2</a:t>
            </a:r>
            <a:r>
              <a:rPr lang="en-US" sz="2800" dirty="0" smtClean="0"/>
              <a:t>. Automatic Optimization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153" y="1244600"/>
            <a:ext cx="8264525" cy="4521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>
            <a:off x="1195381" y="3097622"/>
            <a:ext cx="457200" cy="1011451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" b="85523" l="839" r="85235">
                        <a14:foregroundMark x1="17450" y1="73190" x2="17450" y2="73190"/>
                        <a14:foregroundMark x1="19128" y1="76408" x2="19128" y2="76408"/>
                        <a14:foregroundMark x1="5705" y1="43700" x2="3859" y2="41555"/>
                        <a14:foregroundMark x1="3020" y1="44772" x2="3020" y2="44772"/>
                        <a14:foregroundMark x1="67282" y1="5094" x2="67282" y2="5094"/>
                        <a14:foregroundMark x1="68624" y1="6702" x2="68624" y2="6702"/>
                      </a14:backgroundRemoval>
                    </a14:imgEffect>
                  </a14:imgLayer>
                </a14:imgProps>
              </a:ext>
            </a:extLst>
          </a:blip>
          <a:srcRect r="15198" b="15841"/>
          <a:stretch/>
        </p:blipFill>
        <p:spPr>
          <a:xfrm>
            <a:off x="7046751" y="5402997"/>
            <a:ext cx="2097249" cy="13026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55583" y="13716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Medical Imaging</a:t>
            </a:r>
            <a:r>
              <a:rPr lang="en-CA" dirty="0" smtClean="0">
                <a:solidFill>
                  <a:schemeClr val="tx1"/>
                </a:solidFill>
              </a:rPr>
              <a:t> </a:t>
            </a:r>
            <a:r>
              <a:rPr lang="en-CA" dirty="0" smtClean="0">
                <a:solidFill>
                  <a:schemeClr val="tx1"/>
                </a:solidFill>
              </a:rPr>
              <a:t>Data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06" y="4109074"/>
            <a:ext cx="257402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chemeClr val="tx1"/>
                </a:solidFill>
              </a:rPr>
              <a:t>Identify </a:t>
            </a:r>
            <a:r>
              <a:rPr lang="en-CA" sz="1800" dirty="0" smtClean="0">
                <a:solidFill>
                  <a:schemeClr val="tx1"/>
                </a:solidFill>
              </a:rPr>
              <a:t>organs &amp; tumour, create mesh</a:t>
            </a:r>
            <a:endParaRPr lang="en-CA" sz="18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80061" y="5355272"/>
            <a:ext cx="2209800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rgbClr val="FF0000"/>
                </a:solidFill>
              </a:rPr>
              <a:t>Hardware:</a:t>
            </a:r>
            <a:r>
              <a:rPr lang="en-CA" sz="1800" dirty="0" smtClean="0">
                <a:solidFill>
                  <a:schemeClr val="tx1"/>
                </a:solidFill>
              </a:rPr>
              <a:t> Simulate </a:t>
            </a:r>
            <a:r>
              <a:rPr lang="en-CA" sz="1800" dirty="0" smtClean="0">
                <a:solidFill>
                  <a:schemeClr val="tx1"/>
                </a:solidFill>
              </a:rPr>
              <a:t>light propagation &amp; tissue destruction</a:t>
            </a:r>
            <a:endParaRPr lang="en-CA" sz="1800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10400" y="1633018"/>
            <a:ext cx="2133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Optimized </a:t>
            </a:r>
            <a:br>
              <a:rPr lang="en-CA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Treatment Plan</a:t>
            </a:r>
            <a:endParaRPr lang="en-CA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9" y="1080051"/>
            <a:ext cx="3008104" cy="198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t="12886" r="23410" b="33813"/>
          <a:stretch/>
        </p:blipFill>
        <p:spPr bwMode="auto">
          <a:xfrm>
            <a:off x="240455" y="4772316"/>
            <a:ext cx="2521522" cy="193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Down Arrow 24"/>
          <p:cNvSpPr/>
          <p:nvPr/>
        </p:nvSpPr>
        <p:spPr bwMode="auto">
          <a:xfrm rot="5400000" flipH="1" flipV="1">
            <a:off x="3578718" y="5114551"/>
            <a:ext cx="457200" cy="2138969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flipH="1" flipV="1">
            <a:off x="5756361" y="2745737"/>
            <a:ext cx="457200" cy="70377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1784" y="3453954"/>
            <a:ext cx="2823416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chemeClr val="bg2"/>
                </a:solidFill>
              </a:rPr>
              <a:t>Software: </a:t>
            </a:r>
          </a:p>
          <a:p>
            <a:r>
              <a:rPr lang="en-CA" sz="1800" dirty="0" smtClean="0">
                <a:solidFill>
                  <a:schemeClr val="tx1"/>
                </a:solidFill>
              </a:rPr>
              <a:t>Try </a:t>
            </a:r>
            <a:r>
              <a:rPr lang="en-CA" sz="1800" dirty="0" smtClean="0">
                <a:solidFill>
                  <a:schemeClr val="tx1"/>
                </a:solidFill>
              </a:rPr>
              <a:t>1000’s </a:t>
            </a:r>
            <a:r>
              <a:rPr lang="en-CA" sz="1800" dirty="0" smtClean="0">
                <a:solidFill>
                  <a:schemeClr val="tx1"/>
                </a:solidFill>
              </a:rPr>
              <a:t>of intelligent light probe locations</a:t>
            </a:r>
            <a:endParaRPr lang="en-CA" sz="1800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2500"/>
          <a:stretch/>
        </p:blipFill>
        <p:spPr>
          <a:xfrm>
            <a:off x="5074195" y="1235512"/>
            <a:ext cx="1972555" cy="1502899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 bwMode="auto">
          <a:xfrm>
            <a:off x="7089861" y="3949722"/>
            <a:ext cx="619183" cy="1742535"/>
          </a:xfrm>
          <a:custGeom>
            <a:avLst/>
            <a:gdLst>
              <a:gd name="connsiteX0" fmla="*/ 0 w 614476"/>
              <a:gd name="connsiteY0" fmla="*/ 1784909 h 1794944"/>
              <a:gd name="connsiteX1" fmla="*/ 380390 w 614476"/>
              <a:gd name="connsiteY1" fmla="*/ 1638605 h 1794944"/>
              <a:gd name="connsiteX2" fmla="*/ 614476 w 614476"/>
              <a:gd name="connsiteY2" fmla="*/ 702259 h 1794944"/>
              <a:gd name="connsiteX3" fmla="*/ 504748 w 614476"/>
              <a:gd name="connsiteY3" fmla="*/ 190195 h 1794944"/>
              <a:gd name="connsiteX4" fmla="*/ 51206 w 614476"/>
              <a:gd name="connsiteY4" fmla="*/ 0 h 1794944"/>
              <a:gd name="connsiteX0" fmla="*/ 0 w 617940"/>
              <a:gd name="connsiteY0" fmla="*/ 1741017 h 1751052"/>
              <a:gd name="connsiteX1" fmla="*/ 380390 w 617940"/>
              <a:gd name="connsiteY1" fmla="*/ 1594713 h 1751052"/>
              <a:gd name="connsiteX2" fmla="*/ 614476 w 617940"/>
              <a:gd name="connsiteY2" fmla="*/ 658367 h 1751052"/>
              <a:gd name="connsiteX3" fmla="*/ 504748 w 617940"/>
              <a:gd name="connsiteY3" fmla="*/ 146303 h 1751052"/>
              <a:gd name="connsiteX4" fmla="*/ 292607 w 617940"/>
              <a:gd name="connsiteY4" fmla="*/ 0 h 1751052"/>
              <a:gd name="connsiteX0" fmla="*/ 0 w 617940"/>
              <a:gd name="connsiteY0" fmla="*/ 1741017 h 1751052"/>
              <a:gd name="connsiteX1" fmla="*/ 380390 w 617940"/>
              <a:gd name="connsiteY1" fmla="*/ 1594713 h 1751052"/>
              <a:gd name="connsiteX2" fmla="*/ 614476 w 617940"/>
              <a:gd name="connsiteY2" fmla="*/ 658367 h 1751052"/>
              <a:gd name="connsiteX3" fmla="*/ 504748 w 617940"/>
              <a:gd name="connsiteY3" fmla="*/ 146303 h 1751052"/>
              <a:gd name="connsiteX4" fmla="*/ 199842 w 617940"/>
              <a:gd name="connsiteY4" fmla="*/ 0 h 1751052"/>
              <a:gd name="connsiteX0" fmla="*/ 0 w 619183"/>
              <a:gd name="connsiteY0" fmla="*/ 1741017 h 1742535"/>
              <a:gd name="connsiteX1" fmla="*/ 353886 w 619183"/>
              <a:gd name="connsiteY1" fmla="*/ 1448939 h 1742535"/>
              <a:gd name="connsiteX2" fmla="*/ 614476 w 619183"/>
              <a:gd name="connsiteY2" fmla="*/ 658367 h 1742535"/>
              <a:gd name="connsiteX3" fmla="*/ 504748 w 619183"/>
              <a:gd name="connsiteY3" fmla="*/ 146303 h 1742535"/>
              <a:gd name="connsiteX4" fmla="*/ 199842 w 619183"/>
              <a:gd name="connsiteY4" fmla="*/ 0 h 17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183" h="1742535">
                <a:moveTo>
                  <a:pt x="0" y="1741017"/>
                </a:moveTo>
                <a:cubicBezTo>
                  <a:pt x="138988" y="1758086"/>
                  <a:pt x="251473" y="1629381"/>
                  <a:pt x="353886" y="1448939"/>
                </a:cubicBezTo>
                <a:cubicBezTo>
                  <a:pt x="456299" y="1268497"/>
                  <a:pt x="589332" y="875473"/>
                  <a:pt x="614476" y="658367"/>
                </a:cubicBezTo>
                <a:cubicBezTo>
                  <a:pt x="639620" y="441261"/>
                  <a:pt x="558393" y="256031"/>
                  <a:pt x="504748" y="146303"/>
                </a:cubicBezTo>
                <a:cubicBezTo>
                  <a:pt x="451103" y="36575"/>
                  <a:pt x="221787" y="4877"/>
                  <a:pt x="199842" y="0"/>
                </a:cubicBezTo>
              </a:path>
            </a:pathLst>
          </a:custGeom>
          <a:noFill/>
          <a:ln w="825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4100036" y="3926531"/>
            <a:ext cx="776764" cy="1638331"/>
          </a:xfrm>
          <a:custGeom>
            <a:avLst/>
            <a:gdLst>
              <a:gd name="connsiteX0" fmla="*/ 543149 w 1157626"/>
              <a:gd name="connsiteY0" fmla="*/ 0 h 1526460"/>
              <a:gd name="connsiteX1" fmla="*/ 111553 w 1157626"/>
              <a:gd name="connsiteY1" fmla="*/ 475488 h 1526460"/>
              <a:gd name="connsiteX2" fmla="*/ 89607 w 1157626"/>
              <a:gd name="connsiteY2" fmla="*/ 1375258 h 1526460"/>
              <a:gd name="connsiteX3" fmla="*/ 1157626 w 1157626"/>
              <a:gd name="connsiteY3" fmla="*/ 1499616 h 1526460"/>
              <a:gd name="connsiteX0" fmla="*/ 862696 w 1172373"/>
              <a:gd name="connsiteY0" fmla="*/ 0 h 1799993"/>
              <a:gd name="connsiteX1" fmla="*/ 126300 w 1172373"/>
              <a:gd name="connsiteY1" fmla="*/ 749021 h 1799993"/>
              <a:gd name="connsiteX2" fmla="*/ 104354 w 1172373"/>
              <a:gd name="connsiteY2" fmla="*/ 1648791 h 1799993"/>
              <a:gd name="connsiteX3" fmla="*/ 1172373 w 1172373"/>
              <a:gd name="connsiteY3" fmla="*/ 1773149 h 1799993"/>
              <a:gd name="connsiteX0" fmla="*/ 802056 w 1111733"/>
              <a:gd name="connsiteY0" fmla="*/ 0 h 1799993"/>
              <a:gd name="connsiteX1" fmla="*/ 65660 w 1111733"/>
              <a:gd name="connsiteY1" fmla="*/ 749021 h 1799993"/>
              <a:gd name="connsiteX2" fmla="*/ 276847 w 1111733"/>
              <a:gd name="connsiteY2" fmla="*/ 705861 h 1799993"/>
              <a:gd name="connsiteX3" fmla="*/ 43714 w 1111733"/>
              <a:gd name="connsiteY3" fmla="*/ 1648791 h 1799993"/>
              <a:gd name="connsiteX4" fmla="*/ 1111733 w 1111733"/>
              <a:gd name="connsiteY4" fmla="*/ 1773149 h 1799993"/>
              <a:gd name="connsiteX0" fmla="*/ 752306 w 1061983"/>
              <a:gd name="connsiteY0" fmla="*/ 0 h 1779800"/>
              <a:gd name="connsiteX1" fmla="*/ 15910 w 1061983"/>
              <a:gd name="connsiteY1" fmla="*/ 749021 h 1779800"/>
              <a:gd name="connsiteX2" fmla="*/ 227097 w 1061983"/>
              <a:gd name="connsiteY2" fmla="*/ 705861 h 1779800"/>
              <a:gd name="connsiteX3" fmla="*/ 325268 w 1061983"/>
              <a:gd name="connsiteY3" fmla="*/ 1432843 h 1779800"/>
              <a:gd name="connsiteX4" fmla="*/ 1061983 w 1061983"/>
              <a:gd name="connsiteY4" fmla="*/ 1773149 h 1779800"/>
              <a:gd name="connsiteX0" fmla="*/ 543287 w 852964"/>
              <a:gd name="connsiteY0" fmla="*/ 0 h 1779800"/>
              <a:gd name="connsiteX1" fmla="*/ 177951 w 852964"/>
              <a:gd name="connsiteY1" fmla="*/ 302730 h 1779800"/>
              <a:gd name="connsiteX2" fmla="*/ 18078 w 852964"/>
              <a:gd name="connsiteY2" fmla="*/ 705861 h 1779800"/>
              <a:gd name="connsiteX3" fmla="*/ 116249 w 852964"/>
              <a:gd name="connsiteY3" fmla="*/ 1432843 h 1779800"/>
              <a:gd name="connsiteX4" fmla="*/ 852964 w 852964"/>
              <a:gd name="connsiteY4" fmla="*/ 1773149 h 1779800"/>
              <a:gd name="connsiteX0" fmla="*/ 441422 w 852964"/>
              <a:gd name="connsiteY0" fmla="*/ 0 h 1779800"/>
              <a:gd name="connsiteX1" fmla="*/ 177951 w 852964"/>
              <a:gd name="connsiteY1" fmla="*/ 302730 h 1779800"/>
              <a:gd name="connsiteX2" fmla="*/ 18078 w 852964"/>
              <a:gd name="connsiteY2" fmla="*/ 705861 h 1779800"/>
              <a:gd name="connsiteX3" fmla="*/ 116249 w 852964"/>
              <a:gd name="connsiteY3" fmla="*/ 1432843 h 1779800"/>
              <a:gd name="connsiteX4" fmla="*/ 852964 w 852964"/>
              <a:gd name="connsiteY4" fmla="*/ 1773149 h 17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964" h="1779800">
                <a:moveTo>
                  <a:pt x="441422" y="0"/>
                </a:moveTo>
                <a:cubicBezTo>
                  <a:pt x="263419" y="123139"/>
                  <a:pt x="248508" y="185087"/>
                  <a:pt x="177951" y="302730"/>
                </a:cubicBezTo>
                <a:cubicBezTo>
                  <a:pt x="107394" y="420373"/>
                  <a:pt x="21736" y="555899"/>
                  <a:pt x="18078" y="705861"/>
                </a:cubicBezTo>
                <a:cubicBezTo>
                  <a:pt x="14420" y="855823"/>
                  <a:pt x="-58238" y="1269358"/>
                  <a:pt x="116249" y="1432843"/>
                </a:cubicBezTo>
                <a:cubicBezTo>
                  <a:pt x="290594" y="1603531"/>
                  <a:pt x="706660" y="1820698"/>
                  <a:pt x="852964" y="1773149"/>
                </a:cubicBezTo>
              </a:path>
            </a:pathLst>
          </a:custGeom>
          <a:noFill/>
          <a:ln w="825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19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Algorithm: Monte Carlo (MC)</a:t>
            </a:r>
            <a:endParaRPr lang="en-US" dirty="0"/>
          </a:p>
        </p:txBody>
      </p:sp>
      <p:pic>
        <p:nvPicPr>
          <p:cNvPr id="5" name="Content Placeholder 4" descr="Screenshot from 2014-04-09 14_01_0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4" t="30009" r="41194" b="4173"/>
          <a:stretch/>
        </p:blipFill>
        <p:spPr>
          <a:xfrm rot="5400000">
            <a:off x="5295400" y="2078051"/>
            <a:ext cx="2497649" cy="44375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39738" y="1244600"/>
            <a:ext cx="391623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23938" indent="-166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6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709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166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624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081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538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b="0" dirty="0"/>
              <a:t>Tetrahedral mesh for arbitrary shapes</a:t>
            </a:r>
          </a:p>
          <a:p>
            <a:endParaRPr lang="en-CA" sz="1100" b="0" dirty="0" smtClean="0"/>
          </a:p>
          <a:p>
            <a:r>
              <a:rPr lang="en-CA" b="0" dirty="0" smtClean="0"/>
              <a:t>Trace </a:t>
            </a:r>
            <a:r>
              <a:rPr lang="en-CA" b="0" dirty="0" smtClean="0"/>
              <a:t>photon packets as they scatter randomly and are absorbed</a:t>
            </a:r>
          </a:p>
          <a:p>
            <a:endParaRPr lang="en-CA" sz="1100" b="0" dirty="0" smtClean="0"/>
          </a:p>
          <a:p>
            <a:endParaRPr lang="en-CA" sz="1100" b="0" dirty="0"/>
          </a:p>
          <a:p>
            <a:r>
              <a:rPr lang="en-CA" b="0" dirty="0" smtClean="0"/>
              <a:t>Compute-intensive</a:t>
            </a:r>
          </a:p>
          <a:p>
            <a:pPr lvl="1"/>
            <a:r>
              <a:rPr lang="en-CA" b="0" dirty="0" smtClean="0"/>
              <a:t>10</a:t>
            </a:r>
            <a:r>
              <a:rPr lang="en-CA" b="0" baseline="30000" dirty="0" smtClean="0"/>
              <a:t>7</a:t>
            </a:r>
            <a:r>
              <a:rPr lang="en-CA" b="0" dirty="0" smtClean="0"/>
              <a:t>-10</a:t>
            </a:r>
            <a:r>
              <a:rPr lang="en-CA" b="0" baseline="30000" dirty="0" smtClean="0"/>
              <a:t>9</a:t>
            </a:r>
            <a:r>
              <a:rPr lang="en-CA" b="0" dirty="0" smtClean="0"/>
              <a:t> packets</a:t>
            </a:r>
          </a:p>
          <a:p>
            <a:pPr lvl="1"/>
            <a:r>
              <a:rPr lang="en-CA" b="0" dirty="0" smtClean="0"/>
              <a:t>10</a:t>
            </a:r>
            <a:r>
              <a:rPr lang="en-CA" b="0" baseline="30000" dirty="0" smtClean="0"/>
              <a:t>2</a:t>
            </a:r>
            <a:r>
              <a:rPr lang="en-CA" b="0" dirty="0" smtClean="0"/>
              <a:t>-10</a:t>
            </a:r>
            <a:r>
              <a:rPr lang="en-CA" b="0" baseline="30000" dirty="0" smtClean="0"/>
              <a:t>3</a:t>
            </a:r>
            <a:r>
              <a:rPr lang="en-CA" b="0" dirty="0" smtClean="0"/>
              <a:t> steps </a:t>
            </a:r>
            <a:r>
              <a:rPr lang="en-CA" b="0" dirty="0" smtClean="0"/>
              <a:t>each</a:t>
            </a:r>
            <a:endParaRPr lang="en-CA" b="0" dirty="0" smtClean="0"/>
          </a:p>
          <a:p>
            <a:pPr lvl="1"/>
            <a:r>
              <a:rPr lang="en-CA" dirty="0" smtClean="0"/>
              <a:t>10-60 minutes with </a:t>
            </a:r>
            <a:br>
              <a:rPr lang="en-CA" dirty="0" smtClean="0"/>
            </a:br>
            <a:r>
              <a:rPr lang="en-CA" dirty="0" smtClean="0"/>
              <a:t>optimized software</a:t>
            </a:r>
          </a:p>
          <a:p>
            <a:pPr marL="0" indent="0">
              <a:buNone/>
            </a:pPr>
            <a:endParaRPr lang="en-CA" b="0" dirty="0" smtClean="0">
              <a:sym typeface="Wingdings" panose="05000000000000000000" pitchFamily="2" charset="2"/>
            </a:endParaRPr>
          </a:p>
        </p:txBody>
      </p:sp>
      <p:pic>
        <p:nvPicPr>
          <p:cNvPr id="7" name="Picture 6" descr="digimouse-mesh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508" r="96985">
                        <a14:foregroundMark x1="85427" y1="4580" x2="85427" y2="4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2" t="-32816" r="362" b="8879"/>
          <a:stretch/>
        </p:blipFill>
        <p:spPr>
          <a:xfrm rot="16200000">
            <a:off x="4929934" y="-1072008"/>
            <a:ext cx="1738704" cy="586392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>
            <a:off x="6858000" y="2590800"/>
            <a:ext cx="685800" cy="83820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791200"/>
            <a:ext cx="8932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CA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Optimization: 1000’s of simulations x 1 hour each  high compute</a:t>
            </a:r>
          </a:p>
          <a:p>
            <a:pPr marL="0" indent="0">
              <a:buNone/>
            </a:pPr>
            <a:r>
              <a:rPr lang="en-CA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Treatment analysis: sometimes needed in operating room  1 hour too long</a:t>
            </a:r>
          </a:p>
          <a:p>
            <a:endParaRPr lang="en-CA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simplified_ppt-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47" r="-64247"/>
          <a:stretch>
            <a:fillRect/>
          </a:stretch>
        </p:blipFill>
        <p:spPr>
          <a:xfrm>
            <a:off x="5403521" y="2350467"/>
            <a:ext cx="5035879" cy="2754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Hardware Accelerate with FPGA</a:t>
            </a:r>
            <a:endParaRPr lang="en-CA" dirty="0"/>
          </a:p>
        </p:txBody>
      </p:sp>
      <p:sp>
        <p:nvSpPr>
          <p:cNvPr id="5" name="AutoShape 2" descr="data:image/jpeg;base64,/9j/4AAQSkZJRgABAQAAAQABAAD/2wCEAAkGBxQHEhUREhMWFRQXGRoVGBgYFhgeHRcXGBkYGRcYFhcbICghGBolGxcYIzEhJikrLy4uGh8zODMsNygtLisBCgoKDg0OGxAQGywmHyQsKyswNy03Ly0sLCwtNC4uLy4xNzQsLCwsLCwvKzcuNC0sNzcyLDcsLzUuKy0tNyw2LP/AABEIAMsAwAMBIgACEQEDEQH/xAAcAAEAAgIDAQAAAAAAAAAAAAAABgcEBQEDCAL/xABHEAABAwIDBQQFCAYIBwAAAAABAAIDBBEFBiEHEjFBURMiYXEyQoGRoRRSYnKSorHBFSMzU2OCCBYkNHOzwtEXQ3STstLx/8QAGwEBAAIDAQEAAAAAAAAAAAAAAAQFAQMGBwL/xAAyEQEAAQMBBQUHAwUAAAAAAAAAAQIDEQQFEiExkVFxgaHBBhQyQVLR8CKx4RMWQmFi/9oADAMBAAIRAxEAPwC8UREBERAREQEREGFjWKR4LBJUSkhkbd42Fz5AcyunLeOxZjp2VMN9x1xZwsQQbFrh1BC0+1KHtsLqvBm99kgqL/0fqvtKSoiPFk28PqvY233muQWmiIgIiICItOMz0rqv5CJQaixJYL6WF7E8Aba2QbhERAREQEREBERAREQERQvaFnz+pb6cGnMzZt8uIfu7oZueiLEOcd/gSOHHXQJoixMJxKPF4mTwuDo3i7T+RHIjostAREQa7MVJ8vpZ4uO/E9o8y02+NlUH9Heq/XVUfJ8cTx/I54P+YFeConZZB+hccnpeAAmjA+i14LPu2QXsiIgIiINPm3G25dpJal1u43ug+s86MHtcQql2F4U/EquevlJduXbvH15pbuefMCx/nC79vuOGWSChYbhoM0gHEvPdibYcdN428W9FZmRcBGW6KKn9cDek8ZHau+OnsRlv0REYEREBERAREQEREBaHOmWY810zqd+jvSjfb0HjgfLkR0K3yIPPeQszy7P6t9HVgthLt2QG9oncpWdWkWv1FjyXoJjxIAQQQRcEcCDwIPMKE7TcitzXF2kVm1UYO4eUjf3b/wAjyPhdRHY9nR1G/wDRdXdtjuwl+ha8EgwuB4a8PG46IyuZERGBR2HJ1PDiDsTG/wBs5u6W3G5ewBda196wA4qRIgIiIC4c7dFzwC5XDmh4IIuDoR4IKFyDTHPWMy1zxeON3b2PLUinb52bfzaVfa12CYFT4Cwx00TYmuO8Q0cT4+xbFAREQEREBERAREQEREBERAUFz1s2izXI2dkhp5gRvPa2++BaxIuLPFtHX9+lp0iDgCy5RU9n7a2YXOp8PLTa4dPxF+kQ4H6x06Dmgs/Gcep8DbvVMzIgeAc7U/VbxPsUAxbbXS0xIp4JZz1JEbT7Td33VVeEZbrc2PMoDn7x700rjY/zHV3kNB4Kc4VsjjZY1NQ55+bGA0eRcbk+zdVbqtraTTTi5Xx7I4z/AB4tlNqqrk6ZduFS492khaPGR7viA38FzDtwqGnv0kLh0bI9p95DvwUog2fYfCLfJwfFznE+8lcT7PcPmFvk+79Vzm/gVWf3TpM/DV0j7tnu9TqwvbXSVFhPDLCeZFnt94s77qnOCZkpceF6edkh4loPeHm06hVdiGySCS5hnljPIODXt/J3xKgeP5Oq8tntC0lrdRNET3fEkd5nn8VZaXbGj1M7tFfHsnhP8+D4qtVU83qNFQmTdrs+GFsdbeeHQb4/aMHU/vB4cfPgrxwzEYsVibNC8PjcLhwPw8D4KzamUiIgL5kkEQLnEBoFySbAAcSSeAWuzDj0GXITPUP3WjQDm53JrBzKozGcxV+0+b5NTxlsI17IHugX0fUP4Hy4dAbXQSnO22FtOTDh4a88HTu9Ef4bfW+sdPA8t/sphxJ0ck+ISvc2QN7KOQAOHEueQAN29xp4cl9ZF2ZwZZtNKRPUcd4juxn+G3r9I6+SniAiIg0GdcztylT/ACl8T5RvBlm2Fi69i4ngNPiFHcH2v0FfpIZKd38Rtx9plx71PaiBtS0se0OaRYtcAQR4gqAY7sfocRu6HfpnfwyCz2xu5fVIQTnD8ShxNu/DKyRvVjg63nbgspUNW7IK/CXdpSTse4cHMc6J9vO/wuvqDNmO5W0qIJJWD95EXD/ux6D2lGV7otRlTGTmCljqTE6IvGrHciDY2JAuNNDYLKxrEW4RBLUP9GNjnnxsOHtOiMK020Z1NC39H07rPe28zgdWsPBg8Xa36Dz0jOzjIYrgKuqb+r4xRn1/pv8Ao9BzWgyjhj8515fUHeBJnnPXX0fAE2HkFfbWhosBYDQAch4Ll/aHatViPd7U4qmOM9kdnfKTYt54yNaGAAAADgBwHkFyiLhUwREQERfEzS9pDXbriCA617HkbHj5JAr/ADls2jxC81JaOXiY9Ax/l8x3w8Oag+Ss2z5HqHAtcYy7dnhOhuNC5vIPA589BwsRbOWMyHE3yU07RHVQmz2C+64cnx34tOmnK6ju1TKQrozWwj9bGP1gA9Ng5/Wb+F/Bdjsrat6xejS6ueE4xPfy4/OJ+U+nKLctxVG9StzDq6PE4mTRODo3gOaRzBWSqP2F5nNLK7D5HdyS74voyDV7R4OGvmD1V4LsURCM57OmZuqY55aiRrGN3DG1o11ud15PcvpfQ8BwUowbB4cDjENPG2Ng5DmerjxcfErPRAREQEREBERAREQFAdttaaTDHNBsZZGR+y+84e5pU+VXf0gv7lT/APUj/JmQanYrQdjTzTnjJIGD6sY/9nO+CsZRPZbGI8NhtzL3e95Kli8u2tcm5rbtU/VMdOHosbcYogREVc2CIiAiIgrLae92X6ykxGO99WSAesGbp3f5mF4/lCstjxM0EWLXC46EEafBV5tut8lg69v8Oykv+SlmTZTPQ0zjx7JvwFh8ArrV07+zrF2ecTVT4ZzHRpp4VzCl81UDsoYgew7u45s8PgL7zW+QILbdF6YwuubiUMc7PRkY148nC9lSe2+jsaWcfxIj91zP9asXZHVGqwqnv6odH9h7h+S7jZWpnUaS3cq54xPfHDzxlEu07tUwmKIisGsRcXS6DlEuiAiIgIiICrfbzT9rhzH/ALudjvtNez/WrIUT2p0fy3C6kcS1okHmwh35INBsxN8Ng/mH3ipUq/2L1vbUckXOKU2+q8BwP2t/3KwF5ZtW3NGtu0z9Uz14+qytzmmBERQH2IiICIornTOkWW2FgIfUEd2Ma7vR0nQeHErdp9Pc1FyLduMzLFVURGZQXbRioqKiOBpuIWOc4D577aHxDWj7RVrYFR/o+mhiPFkbWnzAF/jdUzkDCH5oru3mJc2NwmlcfWfe7G9OIvbo1Xorzbe5p7VnRUzmaIzPfP5M+MNNrjM1dqt9t0gFPTN5mUu9jY3A/F4+CmexyDsMKg8TI77T3FVRtgxUV9Y2FneEDC2w1777FwA66MCvnK+G/oekgp+ccbWn61u98brqth2ZtaG3FXOcz1nMeSNenNctoq+2g5BqM0TCWGsMbd3dMTi/c8xum1zzuOSsFFbNSiX7Dal+pqYCfFr10/8AA6q/e0/ud/sr8RBRdHsZraRwMdVFEfnMMjSPEbtld1HE6CNjXv33NaA55Ft4gWLrDhc6ruRAREQEREBY+IUoropIjwexzD5OBH5rIRB5+2LTmkqaiB+jnMFx0fE5wI++73K4FUGG2w7McrG6B00o+20yH4q31597TWt3W731UxPp6J2nn9IiIuebxajHsyU2AC88oa7iGDV58mjW3itNtHzb/VyIRxf3iUHd+g0aF599h436KqMAy9VZulc5tzreSZ97AnqfWPgPgr/Zuxqb1r3nU1btvzn7R+7TXdxO7TzSDMW1Gevuymb2DPnGxkPt9Fvsv5rVZYyTU5ld2jt6OIm7pZAbu6loOrz48PFWblvZ5S4LZ7h28vzngWB+izgPbcqXqVd23p9LRNrQUY/6n8zPj0fMWpq41ywMDwiLA4WwQts0c+bjzc48yVr855lZlqAvJBldcRM5ud1t80XBPs6r6zVmmDLUe9IbyEHcjB7zv9m+JVOU8NXtErQBq93E2O5DH1PRvxJUfZOybmuu/wBe/nczmc86p/Ocs3LkURiG22TZedmWv7eW7o4HCaRx9eUklgPU7wLvZ4r0WtRlbL8WWadtNDwGrnHi959JzvE/DRZTcXgdMaYTR9sBcx743rfV4r0Hkgs1ERAREQEREBERAREQFwTbUrlV1tizk3Aqc0sbv187SDY/s4uDnHoTwHtPJBXuUpv6w44+pbqzflmB+hqxh8CWkK5lB9lmWTgsBnkBE0wGh9SMatbbkTe59nRTheb7f1dOo1c7nKmN3pz85WFmndpERFStqn9pGFy4xi0cDL/rI2BpsbNbd2+7yGqtfDaBmGRNhiaGsYLAfmepPVd+4L71he1r21t0v0WlzVmeHLMe/IbvdfcjB7zyPwaLi58VaXdVe1tFrS26fhjGI+c9vTpxa4piiZqlta6tjw9hkle2Ng4ucbD/AO+CrLM+1XjHRN8DK8f+DPzPuUcjixDaTUWaN4N15iKEH8/eSrbydstpcv2kl/tE/HeeBuNP0GfmbnyXT7O9m7VqIr1H6quz/GPv+3+keu/M8IVflfZ/W5yf8omLoo3G5mlB3n/4bTxHjoOl1e2WsuQZZi7GnZuji5x1c89Xu5n4dFt0XTRERGIRsiq/afs5dizzXURIqBq5gNi8t9F0bvVkAHt04c7QRZFM5G2sOpnfJsTuLd0TFpDmkaETt438beY5q44pWztDmkOaRcEEEEHgQRxChmf9ncOax2rLRVI4SAaP+jKOY6HiPLRVdlrNNZs3nNLVRuMN+9EeQ/eQO4EHpwPgUZeh0WLhmIR4rEyeFwfG8bzSOY/IrKRgREQEREBERAXn3NjmnMX9pt2Xaxgb3Dd3BuXvy7T2K/55m07S97g1rQS5xNgANSSTwCp3bll75Y2LEobPZuhkpbqC06xyAji3Ugnxb4r4uUb9E0ZxmJjqzE4lYiKAbOc8NxRjaWocGztAa1xOkoHDU+vpqOfHqp+vKdXpLmluzauRxjzjthZU1RVGYERFGfTW5hxmPAYHzyHRo7ovq5x9Fo8yqjyzgtRtLrXyTOLY22Mr2jRjdd2OO+l+PxJXbtlxd09SINdyFm9bq94uSfICw8z1V35Oy+zLVJHTtAuBd5+dIR3nHrrp5AL0H2e2dTYsReq+KuM90fKPHnKFfuZnDPwjC4sGibDAwMjbwA/EnmT1KzERdCjiIiAiIgLUZky3T5lj7Kpj3gPRcNHNPVrhqFt0QazLmCR5dp2U0O8WMvYuNySSSSTYcz0WzREBERAREQEREGozfh7sVoqiCP03xua3xNtB7eCqjZHnFjWOwuuIEbu7F2mgu7R0D78NeHiSOik+ec5y5RxKn7TWjkjIc0DUEO7zx1c27dOhUZ2sZH+VXxOiAkikG/K1mt7/APNZb0gRx9/VGWnz/symy84zUrXzU176Xc+HmN4DVzR87iOfVYmXNpdThYDJgKiMad42ePJ/PyI9oW0yLtYlwcCCrBnhFg14/aMHjf8AaNt7fPlNZsNwLPR3muiEx+Y/spderNN72ghR9TpLOpp3LtMTH5y+cPqmqaeTAodp9DUjvmSI9HMJt7W3CyZto2HxC/bF3g1jifwWLNsPpnfs6ucD6Qjd8Q1q+INh0IPfrJSOe6xjT7zvW9ypJ9mNHM5iausfZt94qVtnrHBm+oDoIXA7vZNAF3yG5t3Rz1sAF6epQ5rGh3pbo3vO2vxWgyxkejyx3oIrycDI87z/AGE+j5ABSRX1izRZtxbo5RwhoqnM5ERFtYEREBERAREQEREBERAREQEREEX2h5Tbm6lMQIbKw78TjydaxafouGh9h5KncmZ5qciyGlqY3Oha4h8TtHxHmYydLeHA8QevoiQEggGxsbHoeRVJwY9h+0mNkeIWpK0ABswIDXE8gXaWv6jj5FGW3rMoYVtAvPQziKbi5rLcTwMsB1brzFr+KhWNbJMQob7kbKhvWNwB+w+3wJX1jmy7EMEd2kA7do1a+F1ngdd24d9klYEGc8WwQ7jpp2kerNGdPMSNugw2YfiuHHdbFiEfKzWVNj5bo3Tx5Le5dwrHa6Zm4ayGxF3zmRrWi+pLJPT8rG6+I9rGKSd1sjHHwgaT7grtyRWVVfRxy1rAyd1yWhpb3bncu06tdu2uEG+RERgREQEREBERAREQEREBERAREQEREBVNnfZD+kpX1FE9rHPJc+J/o7x1JY4ejcnUWKtlEFT5NyVjGDENNcyKIeoLzC30WvAAVpmASNAeA+w4kDU8zbku1EHRFRRwm7Y2NPUNAPvAXeiICIiAiIgIiICIiAiIgIiICI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9738" y="1244600"/>
            <a:ext cx="8264525" cy="4775200"/>
          </a:xfrm>
        </p:spPr>
        <p:txBody>
          <a:bodyPr>
            <a:normAutofit lnSpcReduction="10000"/>
          </a:bodyPr>
          <a:lstStyle/>
          <a:p>
            <a:r>
              <a:rPr lang="en-CA" dirty="0">
                <a:sym typeface="Wingdings" panose="05000000000000000000" pitchFamily="2" charset="2"/>
              </a:rPr>
              <a:t>Key computation: simulate photon paths through tissue (~100 million times)</a:t>
            </a:r>
          </a:p>
          <a:p>
            <a:r>
              <a:rPr lang="en-CA" dirty="0" smtClean="0"/>
              <a:t>Can deeply pipeline: 52 cycles in key loop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Fixed</a:t>
            </a:r>
            <a:r>
              <a:rPr lang="en-CA" dirty="0" smtClean="0">
                <a:solidFill>
                  <a:srgbClr val="FF0000"/>
                </a:solidFill>
              </a:rPr>
              <a:t>, low-precision </a:t>
            </a:r>
            <a:r>
              <a:rPr lang="en-CA" dirty="0" smtClean="0"/>
              <a:t>numbers</a:t>
            </a:r>
          </a:p>
          <a:p>
            <a:pPr lvl="1"/>
            <a:r>
              <a:rPr lang="en-CA" dirty="0" smtClean="0"/>
              <a:t>Range of numbers known in advance</a:t>
            </a:r>
          </a:p>
          <a:p>
            <a:pPr lvl="1"/>
            <a:r>
              <a:rPr lang="en-CA" dirty="0" smtClean="0"/>
              <a:t>18 bit precision sufficient </a:t>
            </a:r>
          </a:p>
          <a:p>
            <a:pPr marL="457200" lvl="1" indent="0">
              <a:buNone/>
            </a:pPr>
            <a:r>
              <a:rPr lang="en-CA" dirty="0">
                <a:sym typeface="Wingdings" panose="05000000000000000000" pitchFamily="2" charset="2"/>
              </a:rPr>
              <a:t> </a:t>
            </a:r>
            <a:r>
              <a:rPr lang="en-CA" dirty="0" smtClean="0">
                <a:sym typeface="Wingdings" panose="05000000000000000000" pitchFamily="2" charset="2"/>
              </a:rPr>
              <a:t>   small hardware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Custom / complex </a:t>
            </a:r>
            <a:r>
              <a:rPr lang="en-CA" dirty="0" smtClean="0"/>
              <a:t>operators</a:t>
            </a:r>
          </a:p>
          <a:p>
            <a:pPr lvl="1"/>
            <a:r>
              <a:rPr lang="en-CA" dirty="0"/>
              <a:t>R</a:t>
            </a:r>
            <a:r>
              <a:rPr lang="en-CA" dirty="0" smtClean="0"/>
              <a:t>andom number gen, </a:t>
            </a:r>
            <a:r>
              <a:rPr lang="en-CA" dirty="0" err="1" smtClean="0"/>
              <a:t>sqrt</a:t>
            </a:r>
            <a:r>
              <a:rPr lang="en-CA" dirty="0" smtClean="0"/>
              <a:t>, sin, </a:t>
            </a:r>
            <a:r>
              <a:rPr lang="en-CA" dirty="0" smtClean="0"/>
              <a:t>scattering function</a:t>
            </a:r>
            <a:endParaRPr lang="en-CA" dirty="0" smtClean="0"/>
          </a:p>
          <a:p>
            <a:pPr marL="457200" lvl="1" indent="0">
              <a:buNone/>
            </a:pPr>
            <a:r>
              <a:rPr lang="en-CA" dirty="0" smtClean="0">
                <a:sym typeface="Wingdings" panose="05000000000000000000" pitchFamily="2" charset="2"/>
              </a:rPr>
              <a:t> B</a:t>
            </a:r>
            <a:r>
              <a:rPr lang="en-CA" dirty="0" smtClean="0"/>
              <a:t>uild </a:t>
            </a:r>
            <a:r>
              <a:rPr lang="en-CA" dirty="0" smtClean="0"/>
              <a:t>special HW on FPGA</a:t>
            </a:r>
          </a:p>
          <a:p>
            <a:r>
              <a:rPr lang="en-CA" dirty="0" smtClean="0"/>
              <a:t>Lots of parallelism (between photon packets</a:t>
            </a:r>
            <a:r>
              <a:rPr lang="en-CA" dirty="0" smtClean="0"/>
              <a:t>)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Memory access irregular </a:t>
            </a:r>
            <a:r>
              <a:rPr lang="en-CA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custom state / memory HW</a:t>
            </a:r>
            <a:endParaRPr lang="en-CA" dirty="0">
              <a:solidFill>
                <a:srgbClr val="FF0000"/>
              </a:solidFill>
            </a:endParaRPr>
          </a:p>
          <a:p>
            <a:endParaRPr lang="en-CA" dirty="0" smtClean="0"/>
          </a:p>
          <a:p>
            <a:pPr lvl="1"/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7246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Goals: Research Team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>
              <a:buAutoNum type="arabicPeriod"/>
            </a:pPr>
            <a:r>
              <a:rPr lang="en-CA" dirty="0" smtClean="0"/>
              <a:t>Make PDT simulation </a:t>
            </a:r>
            <a:r>
              <a:rPr lang="en-CA" dirty="0" smtClean="0">
                <a:solidFill>
                  <a:srgbClr val="FF0000"/>
                </a:solidFill>
              </a:rPr>
              <a:t>both</a:t>
            </a:r>
            <a:r>
              <a:rPr lang="en-CA" dirty="0" smtClean="0"/>
              <a:t> 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fast</a:t>
            </a:r>
            <a:r>
              <a:rPr lang="en-CA" dirty="0" smtClean="0"/>
              <a:t> and 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accurate</a:t>
            </a:r>
          </a:p>
          <a:p>
            <a:pPr marL="514350" indent="-457200">
              <a:buAutoNum type="arabicPeriod"/>
            </a:pPr>
            <a:endParaRPr lang="en-CA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514350" indent="-457200">
              <a:buAutoNum type="arabicPeriod"/>
            </a:pPr>
            <a:r>
              <a:rPr lang="en-CA" dirty="0" smtClean="0"/>
              <a:t>Leverage fast simulator to enable 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automatic optimization </a:t>
            </a:r>
            <a:r>
              <a:rPr lang="en-CA" dirty="0" smtClean="0"/>
              <a:t>of plan, and 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robustness</a:t>
            </a:r>
            <a:r>
              <a:rPr lang="en-CA" dirty="0" smtClean="0"/>
              <a:t> evaluation with tissue variation</a:t>
            </a:r>
          </a:p>
          <a:p>
            <a:pPr marL="514350" indent="-457200">
              <a:buAutoNum type="arabicPeriod"/>
            </a:pPr>
            <a:endParaRPr lang="en-CA" dirty="0" smtClean="0"/>
          </a:p>
          <a:p>
            <a:pPr marL="514350" indent="-457200">
              <a:buAutoNum type="arabicPeriod"/>
            </a:pPr>
            <a:r>
              <a:rPr lang="en-CA" dirty="0" smtClean="0"/>
              <a:t>Develop full flow from MRI data through simulation to visualization</a:t>
            </a:r>
          </a:p>
          <a:p>
            <a:pPr marL="514350" indent="-457200">
              <a:buAutoNum type="arabicPeriod"/>
            </a:pPr>
            <a:endParaRPr lang="en-CA" dirty="0" smtClean="0"/>
          </a:p>
          <a:p>
            <a:pPr marL="514350" indent="-457200">
              <a:buAutoNum type="arabicPeriod"/>
            </a:pPr>
            <a:r>
              <a:rPr lang="en-CA" dirty="0" smtClean="0"/>
              <a:t>Increase PDT efficacy, and broaden applicability to more cancer indications</a:t>
            </a:r>
          </a:p>
          <a:p>
            <a:pPr marL="514350" indent="-457200">
              <a:buAutoNum type="arabicPeriod"/>
            </a:pPr>
            <a:endParaRPr lang="en-CA" dirty="0"/>
          </a:p>
          <a:p>
            <a:pPr marL="57150" indent="0">
              <a:buNone/>
            </a:pPr>
            <a:endParaRPr lang="en-CA" dirty="0" smtClean="0"/>
          </a:p>
          <a:p>
            <a:pPr marL="457200" lvl="1" indent="0">
              <a:buNone/>
            </a:pPr>
            <a:endParaRPr lang="en-CA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Goals: Partners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IBM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/>
              <a:t>N</a:t>
            </a:r>
            <a:r>
              <a:rPr lang="en-CA" dirty="0" smtClean="0"/>
              <a:t>ew </a:t>
            </a:r>
            <a:r>
              <a:rPr lang="en-CA" dirty="0"/>
              <a:t>application of </a:t>
            </a:r>
            <a:r>
              <a:rPr lang="en-CA" dirty="0" smtClean="0"/>
              <a:t>IBM CAPI (agile) </a:t>
            </a:r>
            <a:r>
              <a:rPr lang="en-CA" dirty="0"/>
              <a:t>hardware in the medical space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/>
              <a:t>General utilities / APIs created by research </a:t>
            </a:r>
            <a:r>
              <a:rPr lang="en-CA" dirty="0" smtClean="0"/>
              <a:t>team open-sourced </a:t>
            </a:r>
            <a:r>
              <a:rPr lang="en-CA" dirty="0" smtClean="0">
                <a:sym typeface="Wingdings" panose="05000000000000000000" pitchFamily="2" charset="2"/>
              </a:rPr>
              <a:t> enable other agile computing users</a:t>
            </a:r>
            <a:endParaRPr lang="en-CA" dirty="0" smtClean="0"/>
          </a:p>
          <a:p>
            <a:pPr marL="914400" lvl="1" indent="-457200">
              <a:buFont typeface="+mj-lt"/>
              <a:buAutoNum type="arabicPeriod"/>
            </a:pPr>
            <a:endParaRPr lang="en-CA" dirty="0"/>
          </a:p>
          <a:p>
            <a:pPr marL="400050"/>
            <a:r>
              <a:rPr lang="en-CA" dirty="0" err="1" smtClean="0"/>
              <a:t>Theralase</a:t>
            </a:r>
            <a:endParaRPr lang="en-CA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Provider of PDT photosensitizers and lasers: better PDT treatment planning </a:t>
            </a:r>
            <a:r>
              <a:rPr lang="en-CA" dirty="0" smtClean="0">
                <a:sym typeface="Wingdings" panose="05000000000000000000" pitchFamily="2" charset="2"/>
              </a:rPr>
              <a:t> larger market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Evaluate a treatment plan </a:t>
            </a:r>
            <a:r>
              <a:rPr lang="en-CA" i="1" dirty="0" smtClean="0"/>
              <a:t>in </a:t>
            </a:r>
            <a:r>
              <a:rPr lang="en-CA" i="1" dirty="0" err="1" smtClean="0"/>
              <a:t>silico</a:t>
            </a:r>
            <a:r>
              <a:rPr lang="en-CA" dirty="0" smtClean="0"/>
              <a:t>: can tell if PDT plan will lead to a good result before treatment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Automatic optimization: create a better and more robust treatment plan, quickly</a:t>
            </a:r>
          </a:p>
          <a:p>
            <a:pPr marL="1195388" lvl="2" indent="-457200"/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Achievements to Date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World’s fastest software simulator for general Monte Carlo simulation of light</a:t>
            </a:r>
          </a:p>
          <a:p>
            <a:endParaRPr lang="en-CA" dirty="0" smtClean="0"/>
          </a:p>
          <a:p>
            <a:r>
              <a:rPr lang="en-CA" dirty="0" smtClean="0"/>
              <a:t>Agile hardware implementation in progress</a:t>
            </a:r>
          </a:p>
          <a:p>
            <a:pPr lvl="1"/>
            <a:r>
              <a:rPr lang="en-CA" dirty="0" smtClean="0"/>
              <a:t>Single compute pipeline functions in simulation</a:t>
            </a:r>
          </a:p>
          <a:p>
            <a:pPr lvl="1"/>
            <a:r>
              <a:rPr lang="en-CA" dirty="0" smtClean="0">
                <a:sym typeface="Wingdings" panose="05000000000000000000" pitchFamily="2" charset="2"/>
              </a:rPr>
              <a:t>4x performance of high-end, four-core CPU</a:t>
            </a:r>
          </a:p>
          <a:p>
            <a:pPr lvl="1"/>
            <a:r>
              <a:rPr lang="en-CA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Expect ~16x performance and 60x power-efficiency</a:t>
            </a:r>
            <a:r>
              <a:rPr lang="en-CA" dirty="0" smtClean="0">
                <a:sym typeface="Wingdings" panose="05000000000000000000" pitchFamily="2" charset="2"/>
              </a:rPr>
              <a:t> for scaled-up full system</a:t>
            </a:r>
          </a:p>
          <a:p>
            <a:pPr lvl="1"/>
            <a:endParaRPr lang="en-CA" dirty="0" smtClean="0">
              <a:sym typeface="Wingdings" panose="05000000000000000000" pitchFamily="2" charset="2"/>
            </a:endParaRPr>
          </a:p>
          <a:p>
            <a:r>
              <a:rPr lang="en-CA" dirty="0" smtClean="0">
                <a:sym typeface="Wingdings" panose="05000000000000000000" pitchFamily="2" charset="2"/>
              </a:rPr>
              <a:t>Complete MRI </a:t>
            </a:r>
            <a:r>
              <a:rPr lang="en-CA" dirty="0" smtClean="0">
                <a:sym typeface="Wingdings" panose="05000000000000000000" pitchFamily="2" charset="2"/>
              </a:rPr>
              <a:t>image  </a:t>
            </a:r>
            <a:r>
              <a:rPr lang="en-CA" dirty="0" smtClean="0">
                <a:sym typeface="Wingdings" panose="05000000000000000000" pitchFamily="2" charset="2"/>
              </a:rPr>
              <a:t>meshing  simulation </a:t>
            </a:r>
            <a:r>
              <a:rPr lang="en-CA" dirty="0" smtClean="0">
                <a:sym typeface="Wingdings" panose="05000000000000000000" pitchFamily="2" charset="2"/>
              </a:rPr>
              <a:t> visualization </a:t>
            </a:r>
            <a:r>
              <a:rPr lang="en-CA" dirty="0" smtClean="0">
                <a:sym typeface="Wingdings" panose="05000000000000000000" pitchFamily="2" charset="2"/>
              </a:rPr>
              <a:t>flow</a:t>
            </a:r>
          </a:p>
          <a:p>
            <a:pPr lvl="1"/>
            <a:r>
              <a:rPr lang="en-CA" dirty="0" smtClean="0">
                <a:sym typeface="Wingdings" panose="05000000000000000000" pitchFamily="2" charset="2"/>
              </a:rPr>
              <a:t>Being used to plan / select patients for </a:t>
            </a:r>
            <a:r>
              <a:rPr lang="en-CA" dirty="0" err="1" smtClean="0">
                <a:sym typeface="Wingdings" panose="05000000000000000000" pitchFamily="2" charset="2"/>
              </a:rPr>
              <a:t>Theralase</a:t>
            </a:r>
            <a:r>
              <a:rPr lang="en-CA" dirty="0" smtClean="0">
                <a:sym typeface="Wingdings" panose="05000000000000000000" pitchFamily="2" charset="2"/>
              </a:rPr>
              <a:t> clinical trials</a:t>
            </a:r>
          </a:p>
          <a:p>
            <a:pPr lvl="1"/>
            <a:r>
              <a:rPr lang="en-CA" dirty="0" smtClean="0">
                <a:sym typeface="Wingdings" panose="05000000000000000000" pitchFamily="2" charset="2"/>
              </a:rPr>
              <a:t>To come: automatic optimization software</a:t>
            </a:r>
            <a:endParaRPr lang="en-CA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3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ECELogoPresent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063DE8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TECEwithCres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TECEwithCres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TECEwithCres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ECELogoPresentTemplate</Template>
  <TotalTime>10769</TotalTime>
  <Words>639</Words>
  <Application>Microsoft Office PowerPoint</Application>
  <PresentationFormat>On-screen Show (4:3)</PresentationFormat>
  <Paragraphs>119</Paragraphs>
  <Slides>10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1_ECELogoPresentTemplate</vt:lpstr>
      <vt:lpstr>Fast &amp; Accurate Biophotonic Simulation for Personalized Photodynamic Cancer Therapy Treatment Planning</vt:lpstr>
      <vt:lpstr>Photodynamic Cancer Therapy (PDT)</vt:lpstr>
      <vt:lpstr>1. Predicting PDT Outcomes</vt:lpstr>
      <vt:lpstr>2. Automatic Optimization</vt:lpstr>
      <vt:lpstr>Simulation Algorithm: Monte Carlo (MC)</vt:lpstr>
      <vt:lpstr>Hardware Accelerate with FPGA</vt:lpstr>
      <vt:lpstr>Goals: Research Team</vt:lpstr>
      <vt:lpstr>Goals: Partners</vt:lpstr>
      <vt:lpstr>Achievements to Date</vt:lpstr>
      <vt:lpstr>SOSCIP Role &amp; Support</vt:lpstr>
    </vt:vector>
  </TitlesOfParts>
  <Company>University of Toronto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PDT Treatment Planning</dc:title>
  <dc:creator>Vaughn Betz</dc:creator>
  <cp:lastModifiedBy>Vaughn</cp:lastModifiedBy>
  <cp:revision>881</cp:revision>
  <cp:lastPrinted>1999-11-03T23:58:38Z</cp:lastPrinted>
  <dcterms:created xsi:type="dcterms:W3CDTF">2010-02-25T05:46:49Z</dcterms:created>
  <dcterms:modified xsi:type="dcterms:W3CDTF">2016-11-02T14:46:31Z</dcterms:modified>
</cp:coreProperties>
</file>