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0"/>
  </p:notesMasterIdLst>
  <p:sldIdLst>
    <p:sldId id="548" r:id="rId3"/>
    <p:sldId id="662" r:id="rId4"/>
    <p:sldId id="872" r:id="rId5"/>
    <p:sldId id="873" r:id="rId6"/>
    <p:sldId id="875" r:id="rId7"/>
    <p:sldId id="877" r:id="rId8"/>
    <p:sldId id="8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91"/>
    <a:srgbClr val="006000"/>
    <a:srgbClr val="FF9D9D"/>
    <a:srgbClr val="DCE6F2"/>
    <a:srgbClr val="F8A764"/>
    <a:srgbClr val="F69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5C68-F60C-4AD2-977F-0B17C22CA9D2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EE51-3C7A-4F5E-9F98-1895A0AA32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09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ECE 1756 – V. Betz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5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39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20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defTabSz="685800"/>
            <a:fld id="{0FF5CDB1-F740-47E4-879F-BDCD818D9F92}" type="slidenum">
              <a:rPr lang="en-CA" smtClean="0">
                <a:solidFill>
                  <a:prstClr val="black"/>
                </a:solidFill>
              </a:rPr>
              <a:pPr defTabSz="685800"/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51" y="5930809"/>
            <a:ext cx="2848469" cy="8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8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28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2987"/>
            <a:ext cx="7886700" cy="4893976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Tx/>
              <a:buBlip>
                <a:blip r:embed="rId3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Tx/>
              <a:buBlip>
                <a:blip r:embed="rId3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014" y="6356351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0314" y="6356351"/>
            <a:ext cx="30861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9314" y="6356351"/>
            <a:ext cx="2057400" cy="365125"/>
          </a:xfrm>
        </p:spPr>
        <p:txBody>
          <a:bodyPr/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8650" y="1212604"/>
            <a:ext cx="78867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7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514350" indent="-1714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514350" indent="-1714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8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0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7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64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5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756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49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94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9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48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99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ECE 1756 – V. Betz</a:t>
            </a:r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1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4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44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89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20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3146-E3AD-453E-AFA4-2078B877808B}" type="datetimeFigureOut">
              <a:rPr lang="en-CA" smtClean="0"/>
              <a:t>2018-02-26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ECE 1756 – V. Betz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0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3C8B6763-090C-4838-A26E-C34184C897E8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2018-02-26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0FF5CDB1-F740-47E4-879F-BDCD818D9F9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9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13"/>
        </a:buBlip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4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The Computational Battle for Deep Learning</a:t>
            </a:r>
            <a:endParaRPr lang="en-CA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FPGA 2018 Panel Discussion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5013176"/>
            <a:ext cx="2808312" cy="1750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2246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73"/>
            <a:ext cx="8229600" cy="850106"/>
          </a:xfrm>
        </p:spPr>
        <p:txBody>
          <a:bodyPr/>
          <a:lstStyle/>
          <a:p>
            <a:r>
              <a:rPr lang="en-US" dirty="0" smtClean="0"/>
              <a:t>The Promise for Society</a:t>
            </a:r>
            <a:endParaRPr lang="en-US" dirty="0"/>
          </a:p>
        </p:txBody>
      </p:sp>
      <p:pic>
        <p:nvPicPr>
          <p:cNvPr id="4100" name="Picture 4" descr="Image result for amazon robotic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18"/>
          <a:stretch/>
        </p:blipFill>
        <p:spPr bwMode="auto">
          <a:xfrm>
            <a:off x="4916438" y="723529"/>
            <a:ext cx="3384376" cy="25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988" y="3543679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543" t="4117" r="43577"/>
          <a:stretch/>
        </p:blipFill>
        <p:spPr>
          <a:xfrm>
            <a:off x="331052" y="2358983"/>
            <a:ext cx="2155224" cy="2416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3191" t="-1999" r="50000" b="50000"/>
          <a:stretch/>
        </p:blipFill>
        <p:spPr>
          <a:xfrm>
            <a:off x="1115615" y="4789581"/>
            <a:ext cx="2023799" cy="20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14" y="188640"/>
            <a:ext cx="8229600" cy="850106"/>
          </a:xfrm>
        </p:spPr>
        <p:txBody>
          <a:bodyPr/>
          <a:lstStyle/>
          <a:p>
            <a:r>
              <a:rPr lang="en-US" dirty="0" smtClean="0"/>
              <a:t>The Prize for Compute Innovators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 investment in 2016: ~$26 to $39 billion</a:t>
            </a:r>
          </a:p>
          <a:p>
            <a:pPr lvl="1"/>
            <a:r>
              <a:rPr lang="en-US" sz="2400" dirty="0" smtClean="0"/>
              <a:t>McKinsey Consulting estimate, “Artificial Intelligence, The Next Digital Frontier,” June 2017</a:t>
            </a:r>
          </a:p>
          <a:p>
            <a:pPr lvl="1"/>
            <a:endParaRPr lang="en-US" sz="2400" dirty="0" smtClean="0"/>
          </a:p>
          <a:p>
            <a:r>
              <a:rPr lang="en-US" dirty="0"/>
              <a:t>Deep learning</a:t>
            </a:r>
          </a:p>
          <a:p>
            <a:pPr lvl="1"/>
            <a:r>
              <a:rPr lang="en-US" dirty="0"/>
              <a:t>More compute </a:t>
            </a:r>
            <a:r>
              <a:rPr lang="en-US" dirty="0">
                <a:sym typeface="Wingdings" panose="05000000000000000000" pitchFamily="2" charset="2"/>
              </a:rPr>
              <a:t> better accuracy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High computation/power demand</a:t>
            </a:r>
            <a:endParaRPr lang="en-US" dirty="0"/>
          </a:p>
          <a:p>
            <a:pPr lvl="1"/>
            <a:endParaRPr lang="en-US" sz="2400" dirty="0" smtClean="0"/>
          </a:p>
          <a:p>
            <a:r>
              <a:rPr lang="en-US" dirty="0" smtClean="0"/>
              <a:t>At least 45 chip start-ups</a:t>
            </a:r>
          </a:p>
          <a:p>
            <a:r>
              <a:rPr lang="en-US" dirty="0" smtClean="0"/>
              <a:t>$</a:t>
            </a:r>
            <a:r>
              <a:rPr lang="en-US" dirty="0"/>
              <a:t>1.5 billion venture capital </a:t>
            </a:r>
            <a:r>
              <a:rPr lang="en-US" dirty="0" smtClean="0"/>
              <a:t>raised in 2017</a:t>
            </a:r>
          </a:p>
          <a:p>
            <a:pPr lvl="1"/>
            <a:r>
              <a:rPr lang="en-US" sz="2400" dirty="0"/>
              <a:t>New York Times, “Big Bets on AI Open a New Frontier for Chip Start-Ups Too”, Jan. 14, 2018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499" t="3245" r="11003" b="12396"/>
          <a:stretch/>
        </p:blipFill>
        <p:spPr>
          <a:xfrm>
            <a:off x="5785786" y="908720"/>
            <a:ext cx="3322712" cy="3756110"/>
          </a:xfrm>
          <a:prstGeom prst="rect">
            <a:avLst/>
          </a:prstGeom>
        </p:spPr>
      </p:pic>
      <p:pic>
        <p:nvPicPr>
          <p:cNvPr id="5147" name="Picture 27" descr="Image result for game of thr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1" y="853658"/>
            <a:ext cx="5809865" cy="32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5" y="4797152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n-US" dirty="0" smtClean="0"/>
              <a:t>What Will Win?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17749"/>
            <a:ext cx="2619375" cy="1743075"/>
          </a:xfrm>
          <a:prstGeom prst="rect">
            <a:avLst/>
          </a:prstGeom>
        </p:spPr>
      </p:pic>
      <p:pic>
        <p:nvPicPr>
          <p:cNvPr id="7172" name="Picture 4" descr="Image result for tesla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33811" r="26763" b="11305"/>
          <a:stretch/>
        </p:blipFill>
        <p:spPr bwMode="auto">
          <a:xfrm>
            <a:off x="35496" y="3501008"/>
            <a:ext cx="2736304" cy="14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4756" y="2005310"/>
            <a:ext cx="20162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Datacenter to deeply embedded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Throughput vs. latency optimized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Standard interfaces vs. custom sensors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917" y="981782"/>
            <a:ext cx="3009900" cy="1524000"/>
          </a:xfrm>
          <a:prstGeom prst="rect">
            <a:avLst/>
          </a:prstGeom>
        </p:spPr>
      </p:pic>
      <p:pic>
        <p:nvPicPr>
          <p:cNvPr id="7176" name="Picture 8" descr="Image result for sparse grap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9" t="-10889" b="17558"/>
          <a:stretch/>
        </p:blipFill>
        <p:spPr bwMode="auto">
          <a:xfrm>
            <a:off x="6516216" y="3509147"/>
            <a:ext cx="13401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16216" y="263691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Dense vs. Sparse</a:t>
            </a:r>
          </a:p>
          <a:p>
            <a:r>
              <a:rPr lang="en-US" sz="2000" dirty="0" smtClean="0"/>
              <a:t>Precision?</a:t>
            </a:r>
          </a:p>
          <a:p>
            <a:r>
              <a:rPr lang="en-US" sz="2000" dirty="0" smtClean="0"/>
              <a:t>New algorithm?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1393" y="5445224"/>
            <a:ext cx="3692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Diverse: </a:t>
            </a:r>
            <a:r>
              <a:rPr lang="en-US" sz="3200" b="1" dirty="0" err="1" smtClean="0"/>
              <a:t>Favours</a:t>
            </a:r>
            <a:r>
              <a:rPr lang="en-US" sz="3200" b="1" dirty="0" smtClean="0"/>
              <a:t> Programmability!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612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en-US" dirty="0" smtClean="0"/>
              <a:t>What Will Win?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1" y="544522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Need Efficiency: </a:t>
            </a:r>
            <a:r>
              <a:rPr lang="en-US" sz="3200" b="1" dirty="0" err="1" smtClean="0"/>
              <a:t>Favours</a:t>
            </a:r>
            <a:r>
              <a:rPr lang="en-US" sz="3200" b="1" dirty="0" smtClean="0"/>
              <a:t> Fixed Function</a:t>
            </a:r>
            <a:endParaRPr lang="en-US" sz="3200" b="1" dirty="0"/>
          </a:p>
        </p:txBody>
      </p:sp>
      <p:pic>
        <p:nvPicPr>
          <p:cNvPr id="8194" name="Picture 2" descr="https://i.kinja-img.com/gawker-media/image/upload/s--ms9Rx6UZ--/c_scale,fl_progressive,q_80,w_800/l2frircyxkyszbbtxux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t="29376" r="4555" b="5592"/>
          <a:stretch/>
        </p:blipFill>
        <p:spPr bwMode="auto">
          <a:xfrm>
            <a:off x="0" y="1045741"/>
            <a:ext cx="405045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RIVE PX Pega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22" y="1045741"/>
            <a:ext cx="4051114" cy="20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3172202"/>
            <a:ext cx="23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Nvidia</a:t>
            </a:r>
            <a:r>
              <a:rPr lang="en-US" dirty="0" smtClean="0"/>
              <a:t> Pegasus:  500 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321308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Chevy Bolt: ~6 kW in city</a:t>
            </a:r>
            <a:endParaRPr lang="en-US" dirty="0"/>
          </a:p>
        </p:txBody>
      </p:sp>
      <p:pic>
        <p:nvPicPr>
          <p:cNvPr id="8198" name="Picture 6" descr="https://media.wired.com/photos/5a6fc124231fe17ae932acec/master/w_2400,c_limit/DriverlessCarComputers-614262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1" y="3933056"/>
            <a:ext cx="3699207" cy="27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95550" y="4437112"/>
            <a:ext cx="2386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 autonomous prototype, Wired, Feb. 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sult for nvidia vol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1"/>
          <a:stretch/>
        </p:blipFill>
        <p:spPr bwMode="auto">
          <a:xfrm>
            <a:off x="1638618" y="4114722"/>
            <a:ext cx="2933382" cy="20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Deep Learning Developers Program It?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" y="4240795"/>
            <a:ext cx="1730499" cy="1730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6143" t="13229" r="10315" b="16074"/>
          <a:stretch/>
        </p:blipFill>
        <p:spPr>
          <a:xfrm>
            <a:off x="6928174" y="4012428"/>
            <a:ext cx="2108322" cy="22292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849" y="4077072"/>
            <a:ext cx="2162175" cy="2114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55776" y="6241716"/>
            <a:ext cx="94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PU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703" y="6241716"/>
            <a:ext cx="94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6863" y="6241716"/>
            <a:ext cx="94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FPGA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67049" y="6241716"/>
            <a:ext cx="94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ASIC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15616" y="2780928"/>
            <a:ext cx="686671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95736" y="192225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 </a:t>
            </a:r>
            <a:r>
              <a:rPr lang="en-US" sz="3600" dirty="0" smtClean="0">
                <a:sym typeface="Wingdings" panose="05000000000000000000" pitchFamily="2" charset="2"/>
              </a:rPr>
              <a:t> CUDA  HDL  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0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ngha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0" b="28189"/>
          <a:stretch/>
        </p:blipFill>
        <p:spPr bwMode="auto">
          <a:xfrm>
            <a:off x="426329" y="4879644"/>
            <a:ext cx="1991985" cy="19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287" t="16881" r="35426" b="14126"/>
          <a:stretch/>
        </p:blipFill>
        <p:spPr>
          <a:xfrm>
            <a:off x="5364088" y="3725486"/>
            <a:ext cx="1939906" cy="222379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0" y="133098"/>
            <a:ext cx="1905522" cy="1905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12594" r="29328" b="59843"/>
          <a:stretch/>
        </p:blipFill>
        <p:spPr>
          <a:xfrm>
            <a:off x="5463861" y="982301"/>
            <a:ext cx="1740359" cy="1874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0"/>
          <a:stretch/>
        </p:blipFill>
        <p:spPr>
          <a:xfrm>
            <a:off x="549060" y="2352009"/>
            <a:ext cx="1746522" cy="1900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712" y="792124"/>
            <a:ext cx="27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Debbie Marr, </a:t>
            </a:r>
            <a:br>
              <a:rPr lang="en-US" sz="2400" dirty="0" smtClean="0"/>
            </a:br>
            <a:r>
              <a:rPr lang="en-US" sz="2400" dirty="0" smtClean="0"/>
              <a:t>Intel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2909124"/>
            <a:ext cx="27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Kees</a:t>
            </a:r>
            <a:r>
              <a:rPr lang="en-US" sz="2400" dirty="0" smtClean="0"/>
              <a:t> </a:t>
            </a:r>
            <a:r>
              <a:rPr lang="en-US" sz="2400" dirty="0" err="1" smtClean="0"/>
              <a:t>Vissers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Xilinx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8096" y="5478323"/>
            <a:ext cx="27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Song Han,</a:t>
            </a:r>
          </a:p>
          <a:p>
            <a:pPr algn="ctr"/>
            <a:r>
              <a:rPr lang="en-US" sz="2400" dirty="0" smtClean="0"/>
              <a:t>Stanford/MIT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4252865"/>
            <a:ext cx="27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Eric Chung,</a:t>
            </a:r>
          </a:p>
          <a:p>
            <a:pPr algn="ctr"/>
            <a:r>
              <a:rPr lang="en-US" sz="2400" dirty="0" smtClean="0"/>
              <a:t>Microsoft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1503919"/>
            <a:ext cx="27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Jeff Johnson,</a:t>
            </a:r>
          </a:p>
          <a:p>
            <a:pPr algn="ctr"/>
            <a:r>
              <a:rPr lang="en-US" sz="2400" dirty="0" smtClean="0"/>
              <a:t>Facebook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45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16446</TotalTime>
  <Words>195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1_Office Theme</vt:lpstr>
      <vt:lpstr>The Computational Battle for Deep Learning</vt:lpstr>
      <vt:lpstr>The Promise for Society</vt:lpstr>
      <vt:lpstr>The Prize for Compute Innovators</vt:lpstr>
      <vt:lpstr>What Will Win?</vt:lpstr>
      <vt:lpstr>What Will Win?</vt:lpstr>
      <vt:lpstr>Can Deep Learning Developers Program It?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Vaughn</dc:creator>
  <cp:lastModifiedBy>Vaughn</cp:lastModifiedBy>
  <cp:revision>711</cp:revision>
  <dcterms:created xsi:type="dcterms:W3CDTF">2012-01-12T18:22:02Z</dcterms:created>
  <dcterms:modified xsi:type="dcterms:W3CDTF">2018-02-27T01:29:45Z</dcterms:modified>
</cp:coreProperties>
</file>