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548" r:id="rId2"/>
    <p:sldId id="633" r:id="rId3"/>
    <p:sldId id="636" r:id="rId4"/>
    <p:sldId id="593" r:id="rId5"/>
    <p:sldId id="594" r:id="rId6"/>
    <p:sldId id="597" r:id="rId7"/>
    <p:sldId id="598" r:id="rId8"/>
    <p:sldId id="599" r:id="rId9"/>
    <p:sldId id="600" r:id="rId10"/>
    <p:sldId id="596" r:id="rId11"/>
    <p:sldId id="606" r:id="rId12"/>
    <p:sldId id="533" r:id="rId13"/>
    <p:sldId id="607" r:id="rId14"/>
    <p:sldId id="609" r:id="rId15"/>
    <p:sldId id="621" r:id="rId16"/>
    <p:sldId id="610" r:id="rId17"/>
    <p:sldId id="611" r:id="rId18"/>
    <p:sldId id="613" r:id="rId19"/>
    <p:sldId id="614" r:id="rId20"/>
    <p:sldId id="615" r:id="rId21"/>
    <p:sldId id="616" r:id="rId22"/>
    <p:sldId id="618" r:id="rId23"/>
    <p:sldId id="619" r:id="rId24"/>
    <p:sldId id="620" r:id="rId25"/>
    <p:sldId id="637" r:id="rId26"/>
    <p:sldId id="622" r:id="rId27"/>
    <p:sldId id="623" r:id="rId28"/>
    <p:sldId id="624" r:id="rId29"/>
    <p:sldId id="625" r:id="rId30"/>
    <p:sldId id="626" r:id="rId31"/>
    <p:sldId id="627" r:id="rId32"/>
    <p:sldId id="628" r:id="rId33"/>
    <p:sldId id="634" r:id="rId34"/>
    <p:sldId id="635" r:id="rId35"/>
    <p:sldId id="639" r:id="rId36"/>
    <p:sldId id="640" r:id="rId37"/>
    <p:sldId id="539" r:id="rId38"/>
    <p:sldId id="540" r:id="rId39"/>
    <p:sldId id="541" r:id="rId40"/>
    <p:sldId id="542" r:id="rId41"/>
    <p:sldId id="543" r:id="rId42"/>
    <p:sldId id="642" r:id="rId43"/>
    <p:sldId id="644" r:id="rId44"/>
    <p:sldId id="608" r:id="rId45"/>
    <p:sldId id="601" r:id="rId46"/>
    <p:sldId id="602" r:id="rId47"/>
    <p:sldId id="603" r:id="rId48"/>
    <p:sldId id="604" r:id="rId49"/>
    <p:sldId id="605" r:id="rId50"/>
    <p:sldId id="648" r:id="rId51"/>
    <p:sldId id="649" r:id="rId52"/>
    <p:sldId id="650" r:id="rId53"/>
    <p:sldId id="651" r:id="rId54"/>
    <p:sldId id="652" r:id="rId55"/>
    <p:sldId id="653" r:id="rId56"/>
    <p:sldId id="657" r:id="rId57"/>
    <p:sldId id="658" r:id="rId58"/>
    <p:sldId id="659" r:id="rId59"/>
    <p:sldId id="654" r:id="rId60"/>
    <p:sldId id="655" r:id="rId61"/>
    <p:sldId id="65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00"/>
    <a:srgbClr val="F7F791"/>
    <a:srgbClr val="FF9D9D"/>
    <a:srgbClr val="DCE6F2"/>
    <a:srgbClr val="F8A764"/>
    <a:srgbClr val="F69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7" d="100"/>
          <a:sy n="77" d="100"/>
        </p:scale>
        <p:origin x="-117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95C68-F60C-4AD2-977F-0B17C22CA9D2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6EE51-3C7A-4F5E-9F98-1895A0AA32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09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 links: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FPGAs are good at doing things in parallel which compensates for their</a:t>
            </a:r>
            <a:r>
              <a:rPr lang="en-US" baseline="0" dirty="0" smtClean="0"/>
              <a:t> relatively low operating frequency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</a:t>
            </a:r>
            <a:r>
              <a:rPr lang="en-US" baseline="0" dirty="0" smtClean="0"/>
              <a:t> functional units = wide connections to be able to transport the high bandwidth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Only gets worse – need more data, more bandwidth, more issues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Harder to design the buses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Worse timing closure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distance affects timing: the farther you are, the more switches and wire segments you are using.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a designer I can only know that timing information after placement and routing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Takes a long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Must then go back and redesign the interconnect to meet constraints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Time/effort consuming!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 show you some results that highlight how big buses 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Multiple clock domains require area-expensive asynchronous </a:t>
            </a:r>
            <a:r>
              <a:rPr lang="en-US" baseline="0" dirty="0" err="1" smtClean="0"/>
              <a:t>fifos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Why?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we really need all that flexibility in the system-level interconnect?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there a better way? </a:t>
            </a:r>
            <a:r>
              <a:rPr lang="en-US" baseline="0" dirty="0" smtClean="0">
                <a:sym typeface="Wingdings" panose="05000000000000000000" pitchFamily="2" charset="2"/>
              </a:rPr>
              <a:t> this is the question that my research attempts to answer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We think an embedded NoC is the way to go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173-A768-4A6A-B673-E4B257C18D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 links: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FPGAs are good at doing things in parallel which compensates for their</a:t>
            </a:r>
            <a:r>
              <a:rPr lang="en-US" baseline="0" dirty="0" smtClean="0"/>
              <a:t> relatively low operating frequency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</a:t>
            </a:r>
            <a:r>
              <a:rPr lang="en-US" baseline="0" dirty="0" smtClean="0"/>
              <a:t> functional units = wide connections to be able to transport the high bandwidth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Only gets worse – need more data, more bandwidth, more issues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Harder to design the buses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Worse timing closure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distance affects timing: the farther you are, the more switches and wire segments you are using.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a designer I can only know that timing information after placement and routing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Takes a long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Must then go back and redesign the interconnect to meet constraints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Time/effort consuming!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 show you some results that highlight how big buses 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Multiple clock domains require area-expensive asynchronous </a:t>
            </a:r>
            <a:r>
              <a:rPr lang="en-US" baseline="0" dirty="0" err="1" smtClean="0"/>
              <a:t>fifos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Why?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we really need all that flexibility in the system-level interconnect?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there a better way? </a:t>
            </a:r>
            <a:r>
              <a:rPr lang="en-US" baseline="0" dirty="0" smtClean="0">
                <a:sym typeface="Wingdings" panose="05000000000000000000" pitchFamily="2" charset="2"/>
              </a:rPr>
              <a:t> this is the question that my research attempts to answer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We think an embedded NoC is the way to go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173-A768-4A6A-B673-E4B257C18D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 links: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FPGAs are good at doing things in parallel which compensates for their</a:t>
            </a:r>
            <a:r>
              <a:rPr lang="en-US" baseline="0" dirty="0" smtClean="0"/>
              <a:t> relatively low operating frequency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Wide</a:t>
            </a:r>
            <a:r>
              <a:rPr lang="en-US" baseline="0" dirty="0" smtClean="0"/>
              <a:t> functional units = wide connections to be able to transport the high bandwidth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Only gets worse – need more data, more bandwidth, more issues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Harder to design the buses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Worse timing closure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distance affects timing: the farther you are, the more switches and wire segments you are using.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a designer I can only know that timing information after placement and routing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Takes a long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Must then go back and redesign the interconnect to meet constraints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Time/effort consuming!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Area: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Will show you some results that highlight how big buses 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Multiple clock domains require area-expensive asynchronous </a:t>
            </a:r>
            <a:r>
              <a:rPr lang="en-US" baseline="0" dirty="0" err="1" smtClean="0"/>
              <a:t>fifos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Why?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we really need all that flexibility in the system-level interconnect? 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Is there a better way? </a:t>
            </a:r>
            <a:r>
              <a:rPr lang="en-US" baseline="0" dirty="0" smtClean="0">
                <a:sym typeface="Wingdings" panose="05000000000000000000" pitchFamily="2" charset="2"/>
              </a:rPr>
              <a:t> this is the question that my research attempts to answer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We think an embedded NoC is the way to go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173-A768-4A6A-B673-E4B257C18D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think the right answer is an embedded NoC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</a:t>
            </a:r>
            <a:r>
              <a:rPr lang="en-US" baseline="0" dirty="0" err="1" smtClean="0"/>
              <a:t>fpga</a:t>
            </a:r>
            <a:r>
              <a:rPr lang="en-US" baseline="0" dirty="0" smtClean="0"/>
              <a:t> vendors </a:t>
            </a:r>
            <a:r>
              <a:rPr lang="en-US" baseline="0" dirty="0" err="1" smtClean="0"/>
              <a:t>realised</a:t>
            </a:r>
            <a:r>
              <a:rPr lang="en-US" baseline="0" dirty="0" smtClean="0"/>
              <a:t> that some functions were common enough they hardened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Hardened DSP blocks are much more efficient than soft </a:t>
            </a:r>
            <a:r>
              <a:rPr lang="en-US" baseline="0" dirty="0" err="1" smtClean="0"/>
              <a:t>dsps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Blockram</a:t>
            </a:r>
            <a:r>
              <a:rPr lang="en-US" baseline="0" dirty="0" smtClean="0"/>
              <a:t> was much needed to build efficient memories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Same is true for IO transceivers and memory controllers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believe we could make a similar case for interconnect: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Applications on </a:t>
            </a:r>
            <a:r>
              <a:rPr lang="en-US" baseline="0" dirty="0" err="1" smtClean="0"/>
              <a:t>fpgas</a:t>
            </a:r>
            <a:r>
              <a:rPr lang="en-US" baseline="0" dirty="0" smtClean="0"/>
              <a:t> are large and modular – inter-module communication (or sys-level communication) is significant in almost every design.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DDR memory for example: every sizable </a:t>
            </a:r>
            <a:r>
              <a:rPr lang="en-US" baseline="0" dirty="0" err="1" smtClean="0"/>
              <a:t>fpga</a:t>
            </a:r>
            <a:r>
              <a:rPr lang="en-US" baseline="0" dirty="0" smtClean="0"/>
              <a:t> application accesses off-chip memory – that immediately means wide buses with tough timing constraints and multiple clock domains.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this precise piece of an application – access to </a:t>
            </a:r>
            <a:r>
              <a:rPr lang="en-US" baseline="0" dirty="0" err="1" smtClean="0"/>
              <a:t>ddr</a:t>
            </a:r>
            <a:r>
              <a:rPr lang="en-US" baseline="0" dirty="0" smtClean="0"/>
              <a:t> – our work shows that an embedded NoC can be quite a bit more efficient. (show micro results)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Someone could be wondering why harden an NoC, why not a bus: When we thought of hardening a bus, we couldn’t figure out where the endpoints should be – wherever they are placed it won’t be flexible enough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whereas NoCs on the other hand are the most distributed type of on-chip interconnect.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NoCs are a type of interconnect that are commonly used to connect cores in a multi-core or multiprocessor chip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do not intend, nor are we trying to reinvent the wheel – we want to use the very same NoCs used in the multiprocessor 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transport data, we add some control information to form a packet (terminology we’ll be using)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That packet is then split up into flits.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Flits are transmitted to the specified destination.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main thing here is that we want to adapt this NoC to work with conventional FPGA design – we aren’t trying to change how FPGA designers do their work. We’re just trying to make it easier for them.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173-A768-4A6A-B673-E4B257C18D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think the right answer is an embedded NoC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</a:t>
            </a:r>
            <a:r>
              <a:rPr lang="en-US" baseline="0" dirty="0" err="1" smtClean="0"/>
              <a:t>fpga</a:t>
            </a:r>
            <a:r>
              <a:rPr lang="en-US" baseline="0" dirty="0" smtClean="0"/>
              <a:t> vendors </a:t>
            </a:r>
            <a:r>
              <a:rPr lang="en-US" baseline="0" dirty="0" err="1" smtClean="0"/>
              <a:t>realised</a:t>
            </a:r>
            <a:r>
              <a:rPr lang="en-US" baseline="0" dirty="0" smtClean="0"/>
              <a:t> that some functions were common enough they hardened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Hardened DSP blocks are much more efficient than soft </a:t>
            </a:r>
            <a:r>
              <a:rPr lang="en-US" baseline="0" dirty="0" err="1" smtClean="0"/>
              <a:t>dsps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Blockram</a:t>
            </a:r>
            <a:r>
              <a:rPr lang="en-US" baseline="0" dirty="0" smtClean="0"/>
              <a:t> was much needed to build efficient memories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Same is true for IO transceivers and memory controllers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believe we could make a similar case for interconnect: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Applications on </a:t>
            </a:r>
            <a:r>
              <a:rPr lang="en-US" baseline="0" dirty="0" err="1" smtClean="0"/>
              <a:t>fpgas</a:t>
            </a:r>
            <a:r>
              <a:rPr lang="en-US" baseline="0" dirty="0" smtClean="0"/>
              <a:t> are large and modular – inter-module communication (or sys-level communication) is significant in almost every design.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DDR memory for example: every sizable </a:t>
            </a:r>
            <a:r>
              <a:rPr lang="en-US" baseline="0" dirty="0" err="1" smtClean="0"/>
              <a:t>fpga</a:t>
            </a:r>
            <a:r>
              <a:rPr lang="en-US" baseline="0" dirty="0" smtClean="0"/>
              <a:t> application accesses off-chip memory – that immediately means wide buses with tough timing constraints and multiple clock domains.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this precise piece of an application – access to </a:t>
            </a:r>
            <a:r>
              <a:rPr lang="en-US" baseline="0" dirty="0" err="1" smtClean="0"/>
              <a:t>ddr</a:t>
            </a:r>
            <a:r>
              <a:rPr lang="en-US" baseline="0" dirty="0" smtClean="0"/>
              <a:t> – our work shows that an embedded NoC can be quite a bit more efficient. (show micro results)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Someone could be wondering why harden an NoC, why not a bus: When we thought of hardening a bus, we couldn’t figure out where the endpoints should be – wherever they are placed it won’t be flexible enough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whereas NoCs on the other hand are the most distributed type of on-chip interconnect.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NoCs are a type of interconnect that are commonly used to connect cores in a multi-core or multiprocessor chip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do not intend, nor are we trying to reinvent the wheel – we want to use the very same NoCs used in the multiprocessor field.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 transport data, we add some control information to form a packet (terminology we’ll be using)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That packet is then split up into flits.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Flits are transmitted to the specified destination.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main thing here is that we want to adapt this NoC to work with conventional FPGA design – we aren’t trying to change how FPGA designers do their work. We’re just trying to make it easier for them.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173-A768-4A6A-B673-E4B257C18D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5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173-A768-4A6A-B673-E4B257C18D5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2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F173-A768-4A6A-B673-E4B257C18D5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7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EE51-3C7A-4F5E-9F98-1895A0AA32AC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252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6EE51-3C7A-4F5E-9F98-1895A0AA32AC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80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ECE 1756 – V. Betz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5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39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7207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152"/>
            <a:ext cx="9144000" cy="686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152"/>
            <a:ext cx="9144000" cy="686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152"/>
            <a:ext cx="9144000" cy="6869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75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348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299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ECE 1756 – V. Betz</a:t>
            </a:r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31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4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844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389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820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3146-E3AD-453E-AFA4-2078B877808B}" type="datetimeFigureOut">
              <a:rPr lang="en-CA" smtClean="0"/>
              <a:t>16/01/2016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/>
              <a:t>ECE 1756 – V. Betz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56F8-2A7F-4574-9030-B856861DA6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00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en/thumb/0/04/Utoronto_coa.svg/175px-Utoronto_co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4955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The Case for Embedding Networks-on-Chip in FPGA Architectures</a:t>
            </a:r>
            <a:endParaRPr lang="en-CA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Vaughn Betz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University of Toronto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 smtClean="0">
                <a:solidFill>
                  <a:schemeClr val="tx1"/>
                </a:solidFill>
              </a:rPr>
              <a:t>With special thanks to 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Mohamed </a:t>
            </a:r>
            <a:r>
              <a:rPr lang="en-CA" dirty="0" err="1" smtClean="0">
                <a:solidFill>
                  <a:schemeClr val="tx1"/>
                </a:solidFill>
              </a:rPr>
              <a:t>Abdelfattah</a:t>
            </a:r>
            <a:r>
              <a:rPr lang="en-CA" dirty="0">
                <a:solidFill>
                  <a:schemeClr val="tx1"/>
                </a:solidFill>
              </a:rPr>
              <a:t>,</a:t>
            </a:r>
            <a:r>
              <a:rPr lang="en-CA" dirty="0" smtClean="0">
                <a:solidFill>
                  <a:schemeClr val="tx1"/>
                </a:solidFill>
              </a:rPr>
              <a:t> Andrew </a:t>
            </a:r>
            <a:r>
              <a:rPr lang="en-CA" dirty="0" err="1" smtClean="0">
                <a:solidFill>
                  <a:schemeClr val="tx1"/>
                </a:solidFill>
              </a:rPr>
              <a:t>Bitar</a:t>
            </a:r>
            <a:r>
              <a:rPr lang="en-CA" dirty="0" smtClean="0">
                <a:solidFill>
                  <a:schemeClr val="tx1"/>
                </a:solidFill>
              </a:rPr>
              <a:t> </a:t>
            </a:r>
            <a:br>
              <a:rPr lang="en-CA" dirty="0" smtClean="0">
                <a:solidFill>
                  <a:schemeClr val="tx1"/>
                </a:solidFill>
              </a:rPr>
            </a:br>
            <a:r>
              <a:rPr lang="en-CA" dirty="0" smtClean="0">
                <a:solidFill>
                  <a:schemeClr val="tx1"/>
                </a:solidFill>
              </a:rPr>
              <a:t>and Kevin Murray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2857"/>
            <a:ext cx="6115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-36512" y="1"/>
            <a:ext cx="3203848" cy="914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Embedded </a:t>
            </a:r>
            <a:r>
              <a:rPr lang="en-US" sz="3200" dirty="0" err="1" smtClean="0"/>
              <a:t>NoC</a:t>
            </a:r>
            <a:endParaRPr lang="en-CA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85891" y="746760"/>
            <a:ext cx="4663787" cy="4992766"/>
            <a:chOff x="-2025660" y="2408992"/>
            <a:chExt cx="4663787" cy="4992766"/>
          </a:xfrm>
        </p:grpSpPr>
        <p:sp>
          <p:nvSpPr>
            <p:cNvPr id="82" name="Cloud 81"/>
            <p:cNvSpPr/>
            <p:nvPr/>
          </p:nvSpPr>
          <p:spPr>
            <a:xfrm>
              <a:off x="5953" y="4705491"/>
              <a:ext cx="1524000" cy="1219200"/>
            </a:xfrm>
            <a:prstGeom prst="cloud">
              <a:avLst/>
            </a:prstGeom>
            <a:solidFill>
              <a:srgbClr val="DCE6F2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002060"/>
                  </a:solidFill>
                </a:rPr>
                <a:t>Module 4</a:t>
              </a:r>
              <a:endParaRPr lang="en-CA" sz="1900" b="1" dirty="0">
                <a:solidFill>
                  <a:srgbClr val="002060"/>
                </a:solidFill>
              </a:endParaRPr>
            </a:p>
          </p:txBody>
        </p:sp>
        <p:sp>
          <p:nvSpPr>
            <p:cNvPr id="83" name="Cloud 82"/>
            <p:cNvSpPr/>
            <p:nvPr/>
          </p:nvSpPr>
          <p:spPr>
            <a:xfrm>
              <a:off x="-2025660" y="3657363"/>
              <a:ext cx="1524000" cy="1219200"/>
            </a:xfrm>
            <a:prstGeom prst="cloud">
              <a:avLst/>
            </a:prstGeom>
            <a:solidFill>
              <a:srgbClr val="DCE6F2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002060"/>
                  </a:solidFill>
                </a:rPr>
                <a:t>Module 1</a:t>
              </a:r>
              <a:endParaRPr lang="en-CA" sz="1900" b="1" dirty="0">
                <a:solidFill>
                  <a:srgbClr val="002060"/>
                </a:solidFill>
              </a:endParaRPr>
            </a:p>
          </p:txBody>
        </p:sp>
        <p:sp>
          <p:nvSpPr>
            <p:cNvPr id="84" name="Cloud 83"/>
            <p:cNvSpPr/>
            <p:nvPr/>
          </p:nvSpPr>
          <p:spPr>
            <a:xfrm>
              <a:off x="239027" y="2408992"/>
              <a:ext cx="1524000" cy="1219200"/>
            </a:xfrm>
            <a:prstGeom prst="cloud">
              <a:avLst/>
            </a:prstGeom>
            <a:solidFill>
              <a:srgbClr val="DCE6F2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002060"/>
                  </a:solidFill>
                </a:rPr>
                <a:t>Module 3</a:t>
              </a:r>
              <a:endParaRPr lang="en-CA" sz="1900" b="1" dirty="0">
                <a:solidFill>
                  <a:srgbClr val="002060"/>
                </a:solidFill>
              </a:endParaRPr>
            </a:p>
          </p:txBody>
        </p:sp>
        <p:sp>
          <p:nvSpPr>
            <p:cNvPr id="85" name="Cloud 84"/>
            <p:cNvSpPr/>
            <p:nvPr/>
          </p:nvSpPr>
          <p:spPr>
            <a:xfrm>
              <a:off x="-1738247" y="5796708"/>
              <a:ext cx="1524000" cy="1219200"/>
            </a:xfrm>
            <a:prstGeom prst="cloud">
              <a:avLst/>
            </a:prstGeom>
            <a:solidFill>
              <a:srgbClr val="DCE6F2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002060"/>
                  </a:solidFill>
                </a:rPr>
                <a:t>Module 2</a:t>
              </a:r>
              <a:endParaRPr lang="en-CA" sz="1900" b="1" dirty="0">
                <a:solidFill>
                  <a:srgbClr val="002060"/>
                </a:solidFill>
              </a:endParaRPr>
            </a:p>
          </p:txBody>
        </p:sp>
        <p:sp>
          <p:nvSpPr>
            <p:cNvPr id="86" name="Cloud 85"/>
            <p:cNvSpPr/>
            <p:nvPr/>
          </p:nvSpPr>
          <p:spPr>
            <a:xfrm>
              <a:off x="1114127" y="6182558"/>
              <a:ext cx="1524000" cy="1219200"/>
            </a:xfrm>
            <a:prstGeom prst="cloud">
              <a:avLst/>
            </a:prstGeom>
            <a:solidFill>
              <a:srgbClr val="DCE6F2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002060"/>
                  </a:solidFill>
                </a:rPr>
                <a:t>Module 5</a:t>
              </a:r>
              <a:endParaRPr lang="en-CA" sz="19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746760"/>
            <a:ext cx="5334000" cy="5349240"/>
            <a:chOff x="3429000" y="746760"/>
            <a:chExt cx="5334000" cy="534924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76423" y="76200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5558463" y="75438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6635755" y="75438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717795" y="74676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29000" y="178625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3429000" y="287274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3429000" y="394716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3429000" y="504444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345618" y="1647825"/>
            <a:ext cx="3506792" cy="3519160"/>
            <a:chOff x="4345618" y="1647825"/>
            <a:chExt cx="3506792" cy="3519160"/>
          </a:xfrm>
        </p:grpSpPr>
        <p:sp>
          <p:nvSpPr>
            <p:cNvPr id="9" name="Oval 8"/>
            <p:cNvSpPr/>
            <p:nvPr/>
          </p:nvSpPr>
          <p:spPr>
            <a:xfrm>
              <a:off x="4345618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/>
            <p:cNvSpPr/>
            <p:nvPr/>
          </p:nvSpPr>
          <p:spPr>
            <a:xfrm>
              <a:off x="5427033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/>
            <p:cNvSpPr/>
            <p:nvPr/>
          </p:nvSpPr>
          <p:spPr>
            <a:xfrm>
              <a:off x="6505575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/>
            <p:cNvSpPr/>
            <p:nvPr/>
          </p:nvSpPr>
          <p:spPr>
            <a:xfrm>
              <a:off x="7586990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8" name="Oval 357"/>
            <p:cNvSpPr/>
            <p:nvPr/>
          </p:nvSpPr>
          <p:spPr>
            <a:xfrm>
              <a:off x="4345618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9" name="Oval 358"/>
            <p:cNvSpPr/>
            <p:nvPr/>
          </p:nvSpPr>
          <p:spPr>
            <a:xfrm>
              <a:off x="5427033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0" name="Oval 359"/>
            <p:cNvSpPr/>
            <p:nvPr/>
          </p:nvSpPr>
          <p:spPr>
            <a:xfrm>
              <a:off x="6505575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1" name="Oval 360"/>
            <p:cNvSpPr/>
            <p:nvPr/>
          </p:nvSpPr>
          <p:spPr>
            <a:xfrm>
              <a:off x="7586990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2" name="Oval 361"/>
            <p:cNvSpPr/>
            <p:nvPr/>
          </p:nvSpPr>
          <p:spPr>
            <a:xfrm>
              <a:off x="4355143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3" name="Oval 362"/>
            <p:cNvSpPr/>
            <p:nvPr/>
          </p:nvSpPr>
          <p:spPr>
            <a:xfrm>
              <a:off x="5423223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4" name="Oval 363"/>
            <p:cNvSpPr/>
            <p:nvPr/>
          </p:nvSpPr>
          <p:spPr>
            <a:xfrm>
              <a:off x="6509385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5" name="Oval 364"/>
            <p:cNvSpPr/>
            <p:nvPr/>
          </p:nvSpPr>
          <p:spPr>
            <a:xfrm>
              <a:off x="7590800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6" name="Oval 365"/>
            <p:cNvSpPr/>
            <p:nvPr/>
          </p:nvSpPr>
          <p:spPr>
            <a:xfrm>
              <a:off x="4347523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7" name="Oval 366"/>
            <p:cNvSpPr/>
            <p:nvPr/>
          </p:nvSpPr>
          <p:spPr>
            <a:xfrm>
              <a:off x="5423223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8" name="Oval 367"/>
            <p:cNvSpPr/>
            <p:nvPr/>
          </p:nvSpPr>
          <p:spPr>
            <a:xfrm>
              <a:off x="6509385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9" name="Oval 368"/>
            <p:cNvSpPr/>
            <p:nvPr/>
          </p:nvSpPr>
          <p:spPr>
            <a:xfrm>
              <a:off x="7590800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69" name="TextBox 68"/>
          <p:cNvSpPr txBox="1"/>
          <p:nvPr/>
        </p:nvSpPr>
        <p:spPr>
          <a:xfrm rot="5400000">
            <a:off x="7742943" y="4823608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sp>
        <p:nvSpPr>
          <p:cNvPr id="70" name="TextBox 69"/>
          <p:cNvSpPr txBox="1"/>
          <p:nvPr/>
        </p:nvSpPr>
        <p:spPr>
          <a:xfrm rot="5400000">
            <a:off x="7711006" y="1505876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4058205" y="746760"/>
            <a:ext cx="4306989" cy="4508900"/>
            <a:chOff x="-1453346" y="2408992"/>
            <a:chExt cx="4306989" cy="4508900"/>
          </a:xfrm>
        </p:grpSpPr>
        <p:cxnSp>
          <p:nvCxnSpPr>
            <p:cNvPr id="78" name="Straight Arrow Connector 77"/>
            <p:cNvCxnSpPr/>
            <p:nvPr/>
          </p:nvCxnSpPr>
          <p:spPr>
            <a:xfrm flipH="1">
              <a:off x="-1421082" y="2408992"/>
              <a:ext cx="766850" cy="1398593"/>
            </a:xfrm>
            <a:prstGeom prst="straightConnector1">
              <a:avLst/>
            </a:prstGeom>
            <a:ln w="114300">
              <a:solidFill>
                <a:srgbClr val="00206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-1453346" y="3164190"/>
              <a:ext cx="4306989" cy="3753702"/>
              <a:chOff x="-1453346" y="3164190"/>
              <a:chExt cx="4306989" cy="3753702"/>
            </a:xfrm>
          </p:grpSpPr>
          <p:grpSp>
            <p:nvGrpSpPr>
              <p:cNvPr id="88" name="Group 87"/>
              <p:cNvGrpSpPr/>
              <p:nvPr/>
            </p:nvGrpSpPr>
            <p:grpSpPr>
              <a:xfrm>
                <a:off x="-1453346" y="3164190"/>
                <a:ext cx="2785860" cy="3753702"/>
                <a:chOff x="4651504" y="1396105"/>
                <a:chExt cx="2785860" cy="3753702"/>
              </a:xfrm>
            </p:grpSpPr>
            <p:cxnSp>
              <p:nvCxnSpPr>
                <p:cNvPr id="89" name="Straight Arrow Connector 88"/>
                <p:cNvCxnSpPr/>
                <p:nvPr/>
              </p:nvCxnSpPr>
              <p:spPr>
                <a:xfrm flipH="1" flipV="1">
                  <a:off x="4651504" y="3051430"/>
                  <a:ext cx="287413" cy="991152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flipH="1" flipV="1">
                  <a:off x="5850442" y="4754545"/>
                  <a:ext cx="1368535" cy="395262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Arrow Connector 90"/>
                <p:cNvCxnSpPr/>
                <p:nvPr/>
              </p:nvCxnSpPr>
              <p:spPr>
                <a:xfrm>
                  <a:off x="6880974" y="4132585"/>
                  <a:ext cx="556390" cy="599237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/>
                <p:nvPr/>
              </p:nvCxnSpPr>
              <p:spPr>
                <a:xfrm>
                  <a:off x="6889145" y="1796352"/>
                  <a:ext cx="86697" cy="1137155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/>
                <p:nvPr/>
              </p:nvCxnSpPr>
              <p:spPr>
                <a:xfrm flipH="1">
                  <a:off x="4979387" y="1396105"/>
                  <a:ext cx="1363308" cy="538518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Arrow Connector 78"/>
              <p:cNvCxnSpPr/>
              <p:nvPr/>
            </p:nvCxnSpPr>
            <p:spPr>
              <a:xfrm>
                <a:off x="1672708" y="3185302"/>
                <a:ext cx="1139781" cy="530867"/>
              </a:xfrm>
              <a:prstGeom prst="straightConnector1">
                <a:avLst/>
              </a:prstGeom>
              <a:ln w="114300">
                <a:solidFill>
                  <a:srgbClr val="00206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1391650" y="3807585"/>
                <a:ext cx="1363158" cy="1114808"/>
              </a:xfrm>
              <a:prstGeom prst="straightConnector1">
                <a:avLst/>
              </a:prstGeom>
              <a:ln w="114300">
                <a:solidFill>
                  <a:srgbClr val="00206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 flipV="1">
                <a:off x="1917281" y="3807585"/>
                <a:ext cx="936362" cy="2444682"/>
              </a:xfrm>
              <a:prstGeom prst="straightConnector1">
                <a:avLst/>
              </a:prstGeom>
              <a:ln w="114300">
                <a:solidFill>
                  <a:srgbClr val="00206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6876256" y="4560086"/>
            <a:ext cx="138885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Data</a:t>
            </a:r>
            <a:endParaRPr lang="en-CA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85780" y="4170517"/>
            <a:ext cx="1575197" cy="304800"/>
            <a:chOff x="3651156" y="2353631"/>
            <a:chExt cx="1225644" cy="304800"/>
          </a:xfrm>
        </p:grpSpPr>
        <p:sp>
          <p:nvSpPr>
            <p:cNvPr id="41" name="Rectangle 40"/>
            <p:cNvSpPr/>
            <p:nvPr/>
          </p:nvSpPr>
          <p:spPr>
            <a:xfrm>
              <a:off x="3651156" y="2353631"/>
              <a:ext cx="1225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Packet</a:t>
              </a:r>
              <a:endParaRPr lang="en-CA" sz="2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724400" y="2366963"/>
              <a:ext cx="140494" cy="2786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97333" y="3789040"/>
            <a:ext cx="463644" cy="304800"/>
            <a:chOff x="3651156" y="1971598"/>
            <a:chExt cx="463644" cy="304800"/>
          </a:xfrm>
        </p:grpSpPr>
        <p:sp>
          <p:nvSpPr>
            <p:cNvPr id="51" name="Rectangle 50"/>
            <p:cNvSpPr/>
            <p:nvPr/>
          </p:nvSpPr>
          <p:spPr>
            <a:xfrm>
              <a:off x="3651156" y="1971598"/>
              <a:ext cx="463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dirty="0" smtClean="0"/>
                <a:t>flit</a:t>
              </a:r>
              <a:endParaRPr lang="en-CA" sz="19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38600" y="1985407"/>
              <a:ext cx="65484" cy="2778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9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441556" y="3789874"/>
            <a:ext cx="463644" cy="304800"/>
            <a:chOff x="3651156" y="1971598"/>
            <a:chExt cx="463644" cy="304800"/>
          </a:xfrm>
        </p:grpSpPr>
        <p:sp>
          <p:nvSpPr>
            <p:cNvPr id="54" name="Rectangle 53"/>
            <p:cNvSpPr/>
            <p:nvPr/>
          </p:nvSpPr>
          <p:spPr>
            <a:xfrm>
              <a:off x="3651156" y="1971598"/>
              <a:ext cx="463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dirty="0" smtClean="0"/>
                <a:t>flit</a:t>
              </a:r>
              <a:endParaRPr lang="en-CA" sz="19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38600" y="1985407"/>
              <a:ext cx="65484" cy="2778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9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85780" y="3789395"/>
            <a:ext cx="463644" cy="304800"/>
            <a:chOff x="3651156" y="1971598"/>
            <a:chExt cx="463644" cy="304800"/>
          </a:xfrm>
        </p:grpSpPr>
        <p:sp>
          <p:nvSpPr>
            <p:cNvPr id="57" name="Rectangle 56"/>
            <p:cNvSpPr/>
            <p:nvPr/>
          </p:nvSpPr>
          <p:spPr>
            <a:xfrm>
              <a:off x="3651156" y="1971598"/>
              <a:ext cx="463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dirty="0" smtClean="0"/>
                <a:t>flit</a:t>
              </a:r>
              <a:endParaRPr lang="en-CA" sz="19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38600" y="1985407"/>
              <a:ext cx="65484" cy="2778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90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7717795" y="1863552"/>
            <a:ext cx="138885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Data</a:t>
            </a:r>
            <a:endParaRPr lang="en-CA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30990" y="925414"/>
            <a:ext cx="280486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NoC=</a:t>
            </a:r>
            <a:r>
              <a:rPr lang="en-US" i="1" dirty="0" smtClean="0"/>
              <a:t>complete</a:t>
            </a:r>
            <a:r>
              <a:rPr lang="en-US" dirty="0" smtClean="0"/>
              <a:t> interconnect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Buffering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990" y="2702757"/>
            <a:ext cx="2804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800" b="1" dirty="0" smtClean="0">
                <a:solidFill>
                  <a:srgbClr val="FF0000"/>
                </a:solidFill>
              </a:rPr>
              <a:t>Moves data between arbitrary end points?</a:t>
            </a:r>
            <a:endParaRPr lang="en-CA" sz="28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69975" y="394716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>
                <a:solidFill>
                  <a:srgbClr val="006000"/>
                </a:solidFill>
                <a:sym typeface="Wingdings"/>
              </a:rPr>
              <a:t></a:t>
            </a:r>
            <a:endParaRPr lang="en-CA" sz="4000" dirty="0">
              <a:solidFill>
                <a:srgbClr val="00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4624E-6 L -0.05556 -0.05919 L -0.05868 -0.26011 L -0.06024 -0.31283 L -0.02691 -0.32346 L 0.05087 -0.33318 " pathEditMode="relative" rAng="0" ptsTypes="AAAAAA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-16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4.21965E-6 L 0.00955 -0.10566 L 0.00955 -0.20925 L 0.00955 -0.31075 L 0.06024 -0.33179 L 0.09688 -0.33179 " pathEditMode="relative" ptsTypes="AAAAAA">
                                      <p:cBhvr>
                                        <p:cTn id="3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-4.04624E-6 L 0.06996 -0.00416 L 0.07465 -0.15213 L 0.07309 -0.3045 L 0.10156 -0.32555 L 0.13923 -0.33526 " pathEditMode="relative" rAng="0" ptsTypes="AAAA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-16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9" grpId="0" animBg="1"/>
      <p:bldP spid="23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Embedded </a:t>
            </a:r>
            <a:r>
              <a:rPr lang="en-CA" dirty="0" err="1" smtClean="0"/>
              <a:t>NoC</a:t>
            </a:r>
            <a:r>
              <a:rPr lang="en-CA" dirty="0" smtClean="0"/>
              <a:t> Architecture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 Do We Build It?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72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7241"/>
            <a:ext cx="7560840" cy="1008112"/>
          </a:xfrm>
        </p:spPr>
        <p:txBody>
          <a:bodyPr>
            <a:normAutofit/>
          </a:bodyPr>
          <a:lstStyle/>
          <a:p>
            <a:r>
              <a:rPr lang="en-US" dirty="0" smtClean="0"/>
              <a:t>Routers, Links and Fabric Ports</a:t>
            </a:r>
            <a:endParaRPr lang="en-CA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8561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5116372"/>
            <a:ext cx="8229600" cy="1329011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No hard boundaries </a:t>
            </a:r>
          </a:p>
          <a:p>
            <a:pPr marL="457200" lvl="1" indent="0">
              <a:buNone/>
            </a:pPr>
            <a:r>
              <a:rPr lang="en-CA" dirty="0" smtClean="0">
                <a:sym typeface="Wingdings" pitchFamily="2" charset="2"/>
              </a:rPr>
              <a:t> Build any size compute modules in fabric</a:t>
            </a:r>
          </a:p>
          <a:p>
            <a:r>
              <a:rPr lang="en-CA" b="1" dirty="0" smtClean="0">
                <a:sym typeface="Wingdings" pitchFamily="2" charset="2"/>
              </a:rPr>
              <a:t>Fabric interface: </a:t>
            </a:r>
            <a:r>
              <a:rPr lang="en-CA" dirty="0" smtClean="0">
                <a:sym typeface="Wingdings" pitchFamily="2" charset="2"/>
              </a:rPr>
              <a:t>flexible interface to compute modules</a:t>
            </a:r>
            <a:endParaRPr lang="en-CA" b="1" dirty="0"/>
          </a:p>
        </p:txBody>
      </p:sp>
      <p:sp>
        <p:nvSpPr>
          <p:cNvPr id="5" name="Rectangle 4"/>
          <p:cNvSpPr/>
          <p:nvPr/>
        </p:nvSpPr>
        <p:spPr>
          <a:xfrm>
            <a:off x="7812360" y="1268760"/>
            <a:ext cx="133164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Router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08112"/>
          </a:xfrm>
        </p:spPr>
        <p:txBody>
          <a:bodyPr/>
          <a:lstStyle/>
          <a:p>
            <a:r>
              <a:rPr lang="en-CA" dirty="0" smtClean="0"/>
              <a:t>Full featured virtual channel router [D. Becker, Stanford PhD, 2012]</a:t>
            </a:r>
          </a:p>
        </p:txBody>
      </p:sp>
      <p:pic>
        <p:nvPicPr>
          <p:cNvPr id="4" name="Picture 2" descr="C:\Users\Mohamed\Dropbox\PhD\Presentations\fpt12\images\router_small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6480720" cy="4220995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19" y="1052736"/>
            <a:ext cx="3096866" cy="266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948264" y="1196752"/>
            <a:ext cx="1152128" cy="104524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 flipH="1" flipV="1">
            <a:off x="6731719" y="1052736"/>
            <a:ext cx="792609" cy="14401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1052736"/>
            <a:ext cx="6731718" cy="436501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731720" y="1854014"/>
            <a:ext cx="1368672" cy="3644334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0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Must We Harden the Router?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04352"/>
            <a:ext cx="8640960" cy="1152128"/>
          </a:xfrm>
        </p:spPr>
        <p:txBody>
          <a:bodyPr>
            <a:noAutofit/>
          </a:bodyPr>
          <a:lstStyle/>
          <a:p>
            <a:r>
              <a:rPr lang="en-CA" dirty="0" smtClean="0"/>
              <a:t>Tested: 32-bit wide ports, 2 VCs, 10 flit deep buffers </a:t>
            </a:r>
          </a:p>
          <a:p>
            <a:r>
              <a:rPr lang="en-CA" dirty="0" smtClean="0"/>
              <a:t>65 nm TSMC process standard cells vs. 65 nm </a:t>
            </a:r>
            <a:r>
              <a:rPr lang="en-CA" dirty="0" err="1" smtClean="0"/>
              <a:t>Stratix</a:t>
            </a:r>
            <a:r>
              <a:rPr lang="en-CA" dirty="0" smtClean="0"/>
              <a:t> III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244011"/>
              </p:ext>
            </p:extLst>
          </p:nvPr>
        </p:nvGraphicFramePr>
        <p:xfrm>
          <a:off x="1413991" y="2500496"/>
          <a:ext cx="6192689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921"/>
                <a:gridCol w="2216759"/>
                <a:gridCol w="265400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 smtClean="0"/>
                        <a:t>Y</a:t>
                      </a:r>
                      <a:endParaRPr lang="en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Soft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 smtClean="0"/>
                        <a:t>Hard</a:t>
                      </a:r>
                      <a:endParaRPr lang="en-C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Area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4.1 mm</a:t>
                      </a:r>
                      <a:r>
                        <a:rPr lang="en-CA" sz="2400" baseline="30000" dirty="0" smtClean="0"/>
                        <a:t>2    </a:t>
                      </a:r>
                      <a:r>
                        <a:rPr lang="en-CA" sz="2400" b="1" dirty="0" smtClean="0">
                          <a:solidFill>
                            <a:srgbClr val="C00000"/>
                          </a:solidFill>
                        </a:rPr>
                        <a:t>(1X)</a:t>
                      </a:r>
                      <a:endParaRPr lang="en-CA" sz="24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0.14 mm</a:t>
                      </a:r>
                      <a:r>
                        <a:rPr lang="en-CA" sz="2400" baseline="30000" dirty="0" smtClean="0"/>
                        <a:t>2     </a:t>
                      </a:r>
                      <a:r>
                        <a:rPr lang="en-CA" sz="2400" b="1" dirty="0" smtClean="0">
                          <a:solidFill>
                            <a:srgbClr val="C00000"/>
                          </a:solidFill>
                        </a:rPr>
                        <a:t>(30X)</a:t>
                      </a:r>
                      <a:endParaRPr lang="en-CA" sz="2400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 smtClean="0"/>
                        <a:t>Speed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166 MHz    </a:t>
                      </a:r>
                      <a:r>
                        <a:rPr lang="en-CA" sz="2400" b="1" dirty="0" smtClean="0">
                          <a:solidFill>
                            <a:srgbClr val="C00000"/>
                          </a:solidFill>
                        </a:rPr>
                        <a:t>(1X)</a:t>
                      </a:r>
                      <a:endParaRPr lang="en-CA" sz="2400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 smtClean="0"/>
                        <a:t>943 MHz  </a:t>
                      </a:r>
                      <a:r>
                        <a:rPr lang="en-CA" sz="2400" b="1" dirty="0" smtClean="0">
                          <a:solidFill>
                            <a:srgbClr val="C00000"/>
                          </a:solidFill>
                        </a:rPr>
                        <a:t>(5.7X)</a:t>
                      </a:r>
                      <a:endParaRPr lang="en-CA" sz="2400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4437112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b="1" dirty="0" smtClean="0"/>
              <a:t>Hard: </a:t>
            </a:r>
            <a:r>
              <a:rPr lang="en-CA" b="1" dirty="0" smtClean="0">
                <a:solidFill>
                  <a:srgbClr val="FF0000"/>
                </a:solidFill>
              </a:rPr>
              <a:t>170X</a:t>
            </a:r>
            <a:r>
              <a:rPr lang="en-CA" b="1" dirty="0" smtClean="0"/>
              <a:t> throughput per area!</a:t>
            </a:r>
          </a:p>
        </p:txBody>
      </p:sp>
    </p:spTree>
    <p:extLst>
      <p:ext uri="{BB962C8B-B14F-4D97-AF65-F5344CB8AC3E}">
        <p14:creationId xmlns:p14="http://schemas.microsoft.com/office/powerpoint/2010/main" val="12247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Harden the Routers?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FPGA-optimized </a:t>
            </a:r>
            <a:r>
              <a:rPr lang="en-CA" dirty="0"/>
              <a:t>soft router?</a:t>
            </a:r>
          </a:p>
          <a:p>
            <a:pPr lvl="1"/>
            <a:r>
              <a:rPr lang="en-CA" dirty="0"/>
              <a:t>[CONNECT, </a:t>
            </a:r>
            <a:r>
              <a:rPr lang="en-CA" dirty="0" err="1"/>
              <a:t>Papamichale</a:t>
            </a:r>
            <a:r>
              <a:rPr lang="en-CA" dirty="0"/>
              <a:t> &amp; Hoe, FPGA 2012]  and </a:t>
            </a:r>
            <a:br>
              <a:rPr lang="en-CA" dirty="0"/>
            </a:br>
            <a:r>
              <a:rPr lang="en-CA" dirty="0"/>
              <a:t>[Split/Merge, </a:t>
            </a:r>
            <a:r>
              <a:rPr lang="en-CA" dirty="0" err="1"/>
              <a:t>Huan</a:t>
            </a:r>
            <a:r>
              <a:rPr lang="en-CA" dirty="0"/>
              <a:t> &amp; </a:t>
            </a:r>
            <a:r>
              <a:rPr lang="en-CA" dirty="0" err="1"/>
              <a:t>Dehon</a:t>
            </a:r>
            <a:r>
              <a:rPr lang="en-CA" dirty="0"/>
              <a:t>, FPT 2012]</a:t>
            </a:r>
          </a:p>
          <a:p>
            <a:pPr lvl="2"/>
            <a:r>
              <a:rPr lang="en-CA" dirty="0"/>
              <a:t>~2-3X throughput / area improvement  with reduced feature set</a:t>
            </a:r>
          </a:p>
          <a:p>
            <a:pPr lvl="1"/>
            <a:r>
              <a:rPr lang="en-CA" dirty="0"/>
              <a:t>[Hoplite, </a:t>
            </a:r>
            <a:r>
              <a:rPr lang="en-CA" dirty="0" err="1"/>
              <a:t>Kapre</a:t>
            </a:r>
            <a:r>
              <a:rPr lang="en-CA" dirty="0"/>
              <a:t> &amp; Gray, FPL 2015]</a:t>
            </a:r>
          </a:p>
          <a:p>
            <a:pPr lvl="2"/>
            <a:r>
              <a:rPr lang="en-CA" dirty="0"/>
              <a:t>Larger improvement with very reduced features / guarantees</a:t>
            </a:r>
          </a:p>
          <a:p>
            <a:r>
              <a:rPr lang="en-CA" dirty="0" smtClean="0"/>
              <a:t>Not enough to close 170X gap with hard</a:t>
            </a:r>
          </a:p>
          <a:p>
            <a:r>
              <a:rPr lang="en-CA" dirty="0" smtClean="0"/>
              <a:t>Want ease </a:t>
            </a:r>
            <a:r>
              <a:rPr lang="en-CA" dirty="0"/>
              <a:t>of use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 smtClean="0">
                <a:sym typeface="Wingdings" panose="05000000000000000000" pitchFamily="2" charset="2"/>
              </a:rPr>
              <a:t>full featured</a:t>
            </a:r>
          </a:p>
          <a:p>
            <a:pPr marL="0" indent="0"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Hard Routers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114" y="-99392"/>
            <a:ext cx="292699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171400"/>
            <a:ext cx="7560840" cy="1008112"/>
          </a:xfrm>
        </p:spPr>
        <p:txBody>
          <a:bodyPr/>
          <a:lstStyle/>
          <a:p>
            <a:r>
              <a:rPr lang="en-CA" dirty="0" smtClean="0"/>
              <a:t>Fabric Interface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656184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200 MHz module, 900 MHz router?</a:t>
            </a:r>
          </a:p>
          <a:p>
            <a:r>
              <a:rPr lang="en-CA" dirty="0" smtClean="0"/>
              <a:t>Configurable time-domain mux / </a:t>
            </a:r>
            <a:r>
              <a:rPr lang="en-CA" dirty="0" err="1" smtClean="0"/>
              <a:t>demux</a:t>
            </a:r>
            <a:r>
              <a:rPr lang="en-CA" dirty="0" smtClean="0"/>
              <a:t>: match bandwidth</a:t>
            </a:r>
          </a:p>
          <a:p>
            <a:r>
              <a:rPr lang="en-CA" dirty="0" smtClean="0"/>
              <a:t>Asynchronous FIFO: cross clock domains</a:t>
            </a:r>
          </a:p>
          <a:p>
            <a:pPr marL="0" indent="0">
              <a:buNone/>
            </a:pPr>
            <a:r>
              <a:rPr lang="en-CA" dirty="0" smtClean="0">
                <a:sym typeface="Wingdings" pitchFamily="2" charset="2"/>
              </a:rPr>
              <a:t> Full </a:t>
            </a:r>
            <a:r>
              <a:rPr lang="en-CA" dirty="0" err="1" smtClean="0">
                <a:sym typeface="Wingdings" pitchFamily="2" charset="2"/>
              </a:rPr>
              <a:t>NoC</a:t>
            </a:r>
            <a:r>
              <a:rPr lang="en-CA" dirty="0" smtClean="0">
                <a:sym typeface="Wingdings" pitchFamily="2" charset="2"/>
              </a:rPr>
              <a:t> bandwidth, w/o clock restrictions on modules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71575"/>
            <a:ext cx="6866618" cy="319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75656" y="620688"/>
            <a:ext cx="1984840" cy="39604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419872" y="548680"/>
            <a:ext cx="1984840" cy="39604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7795334" y="620688"/>
            <a:ext cx="737106" cy="84553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25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Hard Routers/Soft Links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66627" y="1196752"/>
            <a:ext cx="13300566" cy="4607472"/>
            <a:chOff x="394619" y="1196752"/>
            <a:chExt cx="13300566" cy="4607472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4619" y="1196752"/>
              <a:ext cx="13300566" cy="460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809487" y="1240185"/>
              <a:ext cx="856325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400" dirty="0" smtClean="0"/>
                <a:t>FPGA</a:t>
              </a:r>
              <a:endParaRPr lang="en-CA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0152" y="2855095"/>
              <a:ext cx="119513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800" b="1" dirty="0" smtClean="0"/>
                <a:t>Router</a:t>
              </a:r>
              <a:endParaRPr lang="en-CA" sz="2800" b="1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922301" y="1370361"/>
            <a:ext cx="3374851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/>
          <p:cNvGrpSpPr/>
          <p:nvPr/>
        </p:nvGrpSpPr>
        <p:grpSpPr>
          <a:xfrm>
            <a:off x="3059832" y="3840655"/>
            <a:ext cx="3168351" cy="236404"/>
            <a:chOff x="2602066" y="3983431"/>
            <a:chExt cx="3019659" cy="176080"/>
          </a:xfrm>
        </p:grpSpPr>
        <p:cxnSp>
          <p:nvCxnSpPr>
            <p:cNvPr id="38" name="Straight Connector 37"/>
            <p:cNvCxnSpPr>
              <a:endCxn id="41" idx="2"/>
            </p:cNvCxnSpPr>
            <p:nvPr/>
          </p:nvCxnSpPr>
          <p:spPr>
            <a:xfrm>
              <a:off x="2602066" y="3983431"/>
              <a:ext cx="2402002" cy="8836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004068" y="3984082"/>
              <a:ext cx="617657" cy="17542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5333" y="5949280"/>
            <a:ext cx="9144000" cy="908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/>
              <a:t>Same I/O mux structure as a logic block – 9X the area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Conventional FPGA interconnect between routers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278546" y="980728"/>
            <a:ext cx="1844544" cy="2045936"/>
            <a:chOff x="7278546" y="980728"/>
            <a:chExt cx="1844544" cy="2045936"/>
          </a:xfrm>
        </p:grpSpPr>
        <p:sp>
          <p:nvSpPr>
            <p:cNvPr id="32" name="TextBox 31"/>
            <p:cNvSpPr txBox="1"/>
            <p:nvPr/>
          </p:nvSpPr>
          <p:spPr>
            <a:xfrm>
              <a:off x="7278546" y="980728"/>
              <a:ext cx="1844544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400" dirty="0" smtClean="0"/>
                <a:t>Logic clusters</a:t>
              </a:r>
              <a:endParaRPr lang="en-CA" sz="2400" dirty="0"/>
            </a:p>
          </p:txBody>
        </p:sp>
        <p:cxnSp>
          <p:nvCxnSpPr>
            <p:cNvPr id="35" name="Straight Arrow Connector 34"/>
            <p:cNvCxnSpPr>
              <a:stCxn id="32" idx="2"/>
            </p:cNvCxnSpPr>
            <p:nvPr/>
          </p:nvCxnSpPr>
          <p:spPr>
            <a:xfrm flipH="1">
              <a:off x="7596336" y="1442393"/>
              <a:ext cx="604482" cy="1584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2"/>
            </p:cNvCxnSpPr>
            <p:nvPr/>
          </p:nvCxnSpPr>
          <p:spPr>
            <a:xfrm flipH="1">
              <a:off x="7596336" y="1442393"/>
              <a:ext cx="604482" cy="672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496" y="1340768"/>
            <a:ext cx="5832648" cy="4350073"/>
            <a:chOff x="323528" y="1641500"/>
            <a:chExt cx="5667601" cy="4392489"/>
          </a:xfrm>
        </p:grpSpPr>
        <p:sp>
          <p:nvSpPr>
            <p:cNvPr id="40" name="Oval 39"/>
            <p:cNvSpPr/>
            <p:nvPr/>
          </p:nvSpPr>
          <p:spPr>
            <a:xfrm>
              <a:off x="5631089" y="3257427"/>
              <a:ext cx="360040" cy="3600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>
              <a:off x="323528" y="1641500"/>
              <a:ext cx="3419872" cy="43924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/>
            <p:cNvCxnSpPr>
              <a:endCxn id="40" idx="0"/>
            </p:cNvCxnSpPr>
            <p:nvPr/>
          </p:nvCxnSpPr>
          <p:spPr>
            <a:xfrm>
              <a:off x="2575015" y="1773019"/>
              <a:ext cx="3236094" cy="1484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0" idx="4"/>
            </p:cNvCxnSpPr>
            <p:nvPr/>
          </p:nvCxnSpPr>
          <p:spPr>
            <a:xfrm flipV="1">
              <a:off x="3091351" y="3617467"/>
              <a:ext cx="2719758" cy="198447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4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5224 3.33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4337942" y="1196752"/>
            <a:ext cx="13344228" cy="4607472"/>
            <a:chOff x="372788" y="1196752"/>
            <a:chExt cx="13344228" cy="4607472"/>
          </a:xfrm>
        </p:grpSpPr>
        <p:pic>
          <p:nvPicPr>
            <p:cNvPr id="32" name="Picture 7" descr="C:\Users\Mohamed\Dropbox\PhD\Presentations\fpt12\images\hardened_full.e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88" y="1196752"/>
              <a:ext cx="13344228" cy="460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2809487" y="1240185"/>
              <a:ext cx="856325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400" dirty="0" smtClean="0"/>
                <a:t>FPGA</a:t>
              </a:r>
              <a:endParaRPr lang="en-CA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68144" y="2855095"/>
              <a:ext cx="119513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800" b="1" dirty="0" smtClean="0"/>
                <a:t>Router</a:t>
              </a:r>
              <a:endParaRPr lang="en-CA" sz="28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Hard Routers/Soft Links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3" y="5949280"/>
            <a:ext cx="9144000" cy="908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/>
              <a:t>Same I/O mux structure as a logic block – 9X the area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Conventional FPGA interconnect between routers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5832040" y="1619275"/>
            <a:ext cx="1241055" cy="825965"/>
            <a:chOff x="5841565" y="1700808"/>
            <a:chExt cx="1241055" cy="825965"/>
          </a:xfrm>
        </p:grpSpPr>
        <p:sp>
          <p:nvSpPr>
            <p:cNvPr id="46" name="Right Brace 45"/>
            <p:cNvSpPr/>
            <p:nvPr/>
          </p:nvSpPr>
          <p:spPr>
            <a:xfrm>
              <a:off x="5841565" y="1700808"/>
              <a:ext cx="144016" cy="825965"/>
            </a:xfrm>
            <a:prstGeom prst="rightBrace">
              <a:avLst>
                <a:gd name="adj1" fmla="val 5463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61187" y="1915160"/>
              <a:ext cx="1021433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u="sng" dirty="0" smtClean="0"/>
                <a:t>730 MHz</a:t>
              </a:r>
              <a:endParaRPr lang="en-CA" dirty="0" smtClean="0"/>
            </a:p>
          </p:txBody>
        </p:sp>
      </p:grpSp>
      <p:sp>
        <p:nvSpPr>
          <p:cNvPr id="56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61187" y="2382757"/>
            <a:ext cx="3082813" cy="338554"/>
          </a:xfrm>
          <a:prstGeom prst="rect">
            <a:avLst/>
          </a:prstGeom>
          <a:blipFill rotWithShape="1">
            <a:blip r:embed="rId3" cstate="print"/>
            <a:stretch>
              <a:fillRect r="-784" b="-6780"/>
            </a:stretch>
          </a:blipFill>
        </p:spPr>
        <p:txBody>
          <a:bodyPr/>
          <a:lstStyle/>
          <a:p>
            <a:r>
              <a:rPr lang="en-CA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66520" y="2708920"/>
                <a:ext cx="3077479" cy="5549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CA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160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16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th</m:t>
                      </m:r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of</m:t>
                      </m:r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FPGA</m:t>
                      </m:r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vertically</m:t>
                      </m:r>
                      <m:r>
                        <a:rPr lang="en-CA" sz="1600" b="0" i="0" smtClean="0">
                          <a:latin typeface="Cambria Math"/>
                        </a:rPr>
                        <m:t> (~2.5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mm</m:t>
                      </m:r>
                      <m:r>
                        <a:rPr lang="en-CA" sz="16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520" y="2708920"/>
                <a:ext cx="3077479" cy="55496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35496" y="1340768"/>
            <a:ext cx="5832648" cy="4350073"/>
            <a:chOff x="323528" y="1641500"/>
            <a:chExt cx="5667601" cy="4392489"/>
          </a:xfrm>
        </p:grpSpPr>
        <p:sp>
          <p:nvSpPr>
            <p:cNvPr id="40" name="Oval 39"/>
            <p:cNvSpPr/>
            <p:nvPr/>
          </p:nvSpPr>
          <p:spPr>
            <a:xfrm>
              <a:off x="5631089" y="3257427"/>
              <a:ext cx="360040" cy="3600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>
              <a:off x="323528" y="1641500"/>
              <a:ext cx="3419872" cy="43924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/>
            <p:cNvCxnSpPr>
              <a:endCxn id="40" idx="0"/>
            </p:cNvCxnSpPr>
            <p:nvPr/>
          </p:nvCxnSpPr>
          <p:spPr>
            <a:xfrm>
              <a:off x="2575015" y="1773019"/>
              <a:ext cx="3236094" cy="1484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0" idx="4"/>
            </p:cNvCxnSpPr>
            <p:nvPr/>
          </p:nvCxnSpPr>
          <p:spPr>
            <a:xfrm flipV="1">
              <a:off x="3091351" y="3617467"/>
              <a:ext cx="2719758" cy="198447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6066520" y="3573016"/>
            <a:ext cx="30828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Faster, fewer wires (C12)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66520" y="3940113"/>
                <a:ext cx="3082813" cy="5549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CA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160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CA" sz="1600" b="0" i="0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th</m:t>
                      </m:r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of</m:t>
                      </m:r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FPGA</m:t>
                      </m:r>
                      <m:r>
                        <a:rPr lang="en-CA" sz="16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vertically</m:t>
                      </m:r>
                      <m:r>
                        <a:rPr lang="en-CA" sz="1600" b="0" i="0" smtClean="0">
                          <a:latin typeface="Cambria Math"/>
                        </a:rPr>
                        <m:t> (~4.5 </m:t>
                      </m:r>
                      <m:r>
                        <m:rPr>
                          <m:sty m:val="p"/>
                        </m:rPr>
                        <a:rPr lang="en-CA" sz="1600" b="0" i="0" smtClean="0">
                          <a:latin typeface="Cambria Math"/>
                        </a:rPr>
                        <m:t>mm</m:t>
                      </m:r>
                      <m:r>
                        <a:rPr lang="en-CA" sz="1600" b="0" i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0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520" y="3940113"/>
                <a:ext cx="3082813" cy="55496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9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3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7" descr="C:\Users\Mohamed\Dropbox\PhD\Presentations\fpt12\images\hardened_full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8"/>
          <a:stretch>
            <a:fillRect/>
          </a:stretch>
        </p:blipFill>
        <p:spPr bwMode="auto">
          <a:xfrm>
            <a:off x="0" y="1196752"/>
            <a:ext cx="9006286" cy="46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57414" y="2855095"/>
            <a:ext cx="11951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800" b="1" dirty="0" smtClean="0"/>
              <a:t>Router</a:t>
            </a:r>
            <a:endParaRPr lang="en-CA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Hard Routers/Soft Links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3" y="6309320"/>
            <a:ext cx="9144000" cy="5486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 smtClean="0"/>
              <a:t>Assumed a mesh </a:t>
            </a:r>
            <a:r>
              <a:rPr lang="en-CA" sz="3200" dirty="0" smtClean="0">
                <a:sym typeface="Wingdings" pitchFamily="2" charset="2"/>
              </a:rPr>
              <a:t> Can form any topology</a:t>
            </a:r>
            <a:endParaRPr lang="en-CA" sz="32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24" y="1211266"/>
            <a:ext cx="4476977" cy="458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24" y="1211266"/>
            <a:ext cx="4476978" cy="458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24" y="1211266"/>
            <a:ext cx="4482558" cy="458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099633" y="1225827"/>
            <a:ext cx="856325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FPGA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294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Why do we need a new system-level interconnect?</a:t>
            </a:r>
          </a:p>
          <a:p>
            <a:r>
              <a:rPr lang="en-CA" dirty="0" smtClean="0"/>
              <a:t>Why an embedded </a:t>
            </a:r>
            <a:r>
              <a:rPr lang="en-CA" dirty="0" err="1" smtClean="0"/>
              <a:t>NoC</a:t>
            </a:r>
            <a:r>
              <a:rPr lang="en-CA" dirty="0" smtClean="0"/>
              <a:t>?</a:t>
            </a:r>
          </a:p>
          <a:p>
            <a:r>
              <a:rPr lang="en-CA" dirty="0" smtClean="0"/>
              <a:t>How does it work?</a:t>
            </a:r>
          </a:p>
          <a:p>
            <a:r>
              <a:rPr lang="en-CA" dirty="0" smtClean="0"/>
              <a:t>How efficient is it?</a:t>
            </a:r>
          </a:p>
          <a:p>
            <a:endParaRPr lang="en-CA" dirty="0"/>
          </a:p>
          <a:p>
            <a:r>
              <a:rPr lang="en-CA" dirty="0" smtClean="0"/>
              <a:t>Future trends and an embedded </a:t>
            </a:r>
            <a:r>
              <a:rPr lang="en-CA" dirty="0" err="1" smtClean="0"/>
              <a:t>NoC</a:t>
            </a:r>
            <a:endParaRPr lang="en-CA" dirty="0" smtClean="0"/>
          </a:p>
          <a:p>
            <a:pPr lvl="1"/>
            <a:r>
              <a:rPr lang="en-CA" dirty="0" smtClean="0"/>
              <a:t>Data center FPGAs</a:t>
            </a:r>
          </a:p>
          <a:p>
            <a:pPr lvl="1"/>
            <a:r>
              <a:rPr lang="en-CA" dirty="0" smtClean="0"/>
              <a:t>Silicon interposers</a:t>
            </a:r>
          </a:p>
          <a:p>
            <a:pPr lvl="1"/>
            <a:r>
              <a:rPr lang="en-CA" dirty="0" smtClean="0"/>
              <a:t>Registered routing</a:t>
            </a:r>
          </a:p>
          <a:p>
            <a:pPr lvl="1"/>
            <a:r>
              <a:rPr lang="en-CA" dirty="0"/>
              <a:t>Kernels </a:t>
            </a:r>
            <a:r>
              <a:rPr lang="en-CA" dirty="0">
                <a:sym typeface="Wingdings" panose="05000000000000000000" pitchFamily="2" charset="2"/>
              </a:rPr>
              <a:t> massively parallel accelerators</a:t>
            </a:r>
            <a:endParaRPr lang="en-CA" dirty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736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Hard Routers/Hard Links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92674" y="1223545"/>
            <a:ext cx="13248470" cy="4553885"/>
            <a:chOff x="420666" y="1223545"/>
            <a:chExt cx="13248470" cy="4553885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666" y="1223545"/>
              <a:ext cx="13248470" cy="4553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809487" y="1240185"/>
              <a:ext cx="856325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400" dirty="0" smtClean="0"/>
                <a:t>FPGA</a:t>
              </a:r>
              <a:endParaRPr lang="en-CA" sz="2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0152" y="2855095"/>
              <a:ext cx="119513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800" b="1" dirty="0" smtClean="0"/>
                <a:t>Router</a:t>
              </a:r>
              <a:endParaRPr lang="en-CA" sz="2800" b="1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4716017" y="1370361"/>
            <a:ext cx="3581136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4" name="Group 43"/>
          <p:cNvGrpSpPr/>
          <p:nvPr/>
        </p:nvGrpSpPr>
        <p:grpSpPr>
          <a:xfrm>
            <a:off x="3059832" y="3840655"/>
            <a:ext cx="3168351" cy="236404"/>
            <a:chOff x="2602066" y="3983431"/>
            <a:chExt cx="3019659" cy="176080"/>
          </a:xfrm>
        </p:grpSpPr>
        <p:cxnSp>
          <p:nvCxnSpPr>
            <p:cNvPr id="38" name="Straight Connector 37"/>
            <p:cNvCxnSpPr>
              <a:endCxn id="41" idx="2"/>
            </p:cNvCxnSpPr>
            <p:nvPr/>
          </p:nvCxnSpPr>
          <p:spPr>
            <a:xfrm>
              <a:off x="2602066" y="3983431"/>
              <a:ext cx="2539259" cy="8836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141325" y="3984082"/>
              <a:ext cx="480400" cy="17542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5333" y="5949280"/>
            <a:ext cx="9144000" cy="908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err="1" smtClean="0"/>
              <a:t>Muxes</a:t>
            </a:r>
            <a:r>
              <a:rPr lang="en-CA" sz="2800" dirty="0" smtClean="0"/>
              <a:t> on router-fabric interface only – 7X logic block area</a:t>
            </a:r>
            <a:endParaRPr lang="en-CA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 smtClean="0"/>
              <a:t>Dedicated interconnect between routers </a:t>
            </a:r>
            <a:r>
              <a:rPr lang="en-CA" sz="2800" dirty="0" smtClean="0">
                <a:sym typeface="Wingdings" pitchFamily="2" charset="2"/>
              </a:rPr>
              <a:t> Faster/Fixed</a:t>
            </a:r>
            <a:endParaRPr lang="en-CA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7380308" y="980728"/>
            <a:ext cx="1670970" cy="2045936"/>
            <a:chOff x="7278546" y="980728"/>
            <a:chExt cx="1768544" cy="2045936"/>
          </a:xfrm>
        </p:grpSpPr>
        <p:sp>
          <p:nvSpPr>
            <p:cNvPr id="32" name="TextBox 31"/>
            <p:cNvSpPr txBox="1"/>
            <p:nvPr/>
          </p:nvSpPr>
          <p:spPr>
            <a:xfrm>
              <a:off x="7278546" y="980728"/>
              <a:ext cx="1768544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400" dirty="0" smtClean="0"/>
                <a:t>Logic blocks</a:t>
              </a:r>
              <a:endParaRPr lang="en-CA" sz="2400" dirty="0"/>
            </a:p>
          </p:txBody>
        </p:sp>
        <p:cxnSp>
          <p:nvCxnSpPr>
            <p:cNvPr id="35" name="Straight Arrow Connector 34"/>
            <p:cNvCxnSpPr>
              <a:stCxn id="32" idx="2"/>
            </p:cNvCxnSpPr>
            <p:nvPr/>
          </p:nvCxnSpPr>
          <p:spPr>
            <a:xfrm flipH="1">
              <a:off x="7596338" y="1442393"/>
              <a:ext cx="566480" cy="158427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2" idx="2"/>
            </p:cNvCxnSpPr>
            <p:nvPr/>
          </p:nvCxnSpPr>
          <p:spPr>
            <a:xfrm flipH="1">
              <a:off x="7596338" y="1442393"/>
              <a:ext cx="566480" cy="6724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5496" y="1340768"/>
            <a:ext cx="5832648" cy="4350073"/>
            <a:chOff x="323528" y="1641500"/>
            <a:chExt cx="5667601" cy="4392489"/>
          </a:xfrm>
        </p:grpSpPr>
        <p:sp>
          <p:nvSpPr>
            <p:cNvPr id="40" name="Oval 39"/>
            <p:cNvSpPr/>
            <p:nvPr/>
          </p:nvSpPr>
          <p:spPr>
            <a:xfrm>
              <a:off x="5631089" y="3257427"/>
              <a:ext cx="360040" cy="3600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>
              <a:off x="323528" y="1641500"/>
              <a:ext cx="3419872" cy="43924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/>
            <p:cNvCxnSpPr>
              <a:endCxn id="40" idx="0"/>
            </p:cNvCxnSpPr>
            <p:nvPr/>
          </p:nvCxnSpPr>
          <p:spPr>
            <a:xfrm>
              <a:off x="2575015" y="1773019"/>
              <a:ext cx="3236094" cy="1484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0" idx="4"/>
            </p:cNvCxnSpPr>
            <p:nvPr/>
          </p:nvCxnSpPr>
          <p:spPr>
            <a:xfrm flipV="1">
              <a:off x="3091351" y="3617467"/>
              <a:ext cx="2719758" cy="198447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47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5224 3.33333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4337942" y="1207088"/>
            <a:ext cx="13344228" cy="4586799"/>
            <a:chOff x="372788" y="1207088"/>
            <a:chExt cx="13344228" cy="4586799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788" y="1207088"/>
              <a:ext cx="13344228" cy="4586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2809487" y="1240185"/>
              <a:ext cx="856325" cy="46166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400" dirty="0" smtClean="0"/>
                <a:t>FPGA</a:t>
              </a:r>
              <a:endParaRPr lang="en-CA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27355" y="2855095"/>
              <a:ext cx="119513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800" b="1" dirty="0" smtClean="0"/>
                <a:t>Router</a:t>
              </a:r>
              <a:endParaRPr lang="en-CA" sz="28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Hard Routers/Hard Links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3" y="5949280"/>
            <a:ext cx="9144000" cy="9087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dirty="0" err="1" smtClean="0"/>
              <a:t>Muxes</a:t>
            </a:r>
            <a:r>
              <a:rPr lang="en-CA" sz="2800" dirty="0" smtClean="0"/>
              <a:t> </a:t>
            </a:r>
            <a:r>
              <a:rPr lang="en-CA" sz="2800" dirty="0"/>
              <a:t>on </a:t>
            </a:r>
            <a:r>
              <a:rPr lang="en-CA" sz="2800" dirty="0" smtClean="0"/>
              <a:t>router-fabric </a:t>
            </a:r>
            <a:r>
              <a:rPr lang="en-CA" sz="2800" dirty="0"/>
              <a:t>interface only </a:t>
            </a:r>
            <a:r>
              <a:rPr lang="en-CA" sz="2800" dirty="0" smtClean="0"/>
              <a:t>– 7X logic block </a:t>
            </a:r>
            <a:r>
              <a:rPr lang="en-CA" sz="2800" dirty="0"/>
              <a:t>area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CA" sz="2800" dirty="0"/>
              <a:t>Dedicated interconnect between routers </a:t>
            </a:r>
            <a:r>
              <a:rPr lang="en-CA" sz="2800" dirty="0">
                <a:sym typeface="Wingdings" pitchFamily="2" charset="2"/>
              </a:rPr>
              <a:t> Faster/Fixed</a:t>
            </a:r>
            <a:endParaRPr lang="en-CA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5832040" y="1619275"/>
            <a:ext cx="1241055" cy="825965"/>
            <a:chOff x="5841565" y="1700808"/>
            <a:chExt cx="1241055" cy="825965"/>
          </a:xfrm>
        </p:grpSpPr>
        <p:sp>
          <p:nvSpPr>
            <p:cNvPr id="46" name="Right Brace 45"/>
            <p:cNvSpPr/>
            <p:nvPr/>
          </p:nvSpPr>
          <p:spPr>
            <a:xfrm>
              <a:off x="5841565" y="1700808"/>
              <a:ext cx="144016" cy="825965"/>
            </a:xfrm>
            <a:prstGeom prst="rightBrace">
              <a:avLst>
                <a:gd name="adj1" fmla="val 54630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061187" y="1915160"/>
              <a:ext cx="1021433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u="sng" dirty="0" smtClean="0"/>
                <a:t>900 MHz</a:t>
              </a:r>
              <a:endParaRPr lang="en-CA" dirty="0" smtClean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496" y="1340768"/>
            <a:ext cx="5832648" cy="4350073"/>
            <a:chOff x="323528" y="1641500"/>
            <a:chExt cx="5667601" cy="4392489"/>
          </a:xfrm>
        </p:grpSpPr>
        <p:sp>
          <p:nvSpPr>
            <p:cNvPr id="40" name="Oval 39"/>
            <p:cNvSpPr/>
            <p:nvPr/>
          </p:nvSpPr>
          <p:spPr>
            <a:xfrm>
              <a:off x="5631089" y="3257427"/>
              <a:ext cx="360040" cy="3600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>
              <a:off x="323528" y="1641500"/>
              <a:ext cx="3419872" cy="439248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Connector 42"/>
            <p:cNvCxnSpPr>
              <a:endCxn id="40" idx="0"/>
            </p:cNvCxnSpPr>
            <p:nvPr/>
          </p:nvCxnSpPr>
          <p:spPr>
            <a:xfrm>
              <a:off x="2575015" y="1773019"/>
              <a:ext cx="3236094" cy="1484408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40" idx="4"/>
            </p:cNvCxnSpPr>
            <p:nvPr/>
          </p:nvCxnSpPr>
          <p:spPr>
            <a:xfrm flipV="1">
              <a:off x="3091351" y="3617467"/>
              <a:ext cx="2719758" cy="198447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5796136" y="2579333"/>
            <a:ext cx="3353197" cy="3539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700" dirty="0" smtClean="0"/>
              <a:t>Dedicated Interconnect (Hard Links)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96136" y="2980338"/>
            <a:ext cx="3353197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1600" b="0" dirty="0" smtClean="0"/>
              <a:t>~ 9 mm at 1.1 V     or    ~ 7 mm at 0.9V</a:t>
            </a: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11953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11263"/>
              </p:ext>
            </p:extLst>
          </p:nvPr>
        </p:nvGraphicFramePr>
        <p:xfrm>
          <a:off x="67019" y="764704"/>
          <a:ext cx="7358464" cy="162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3"/>
                <a:gridCol w="1568379"/>
                <a:gridCol w="2520280"/>
                <a:gridCol w="2448272"/>
              </a:tblGrid>
              <a:tr h="3574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Soft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Hard (+ Soft Links)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Hard (+ Hard Links)</a:t>
                      </a:r>
                      <a:endParaRPr lang="en-CA" sz="2000" dirty="0"/>
                    </a:p>
                  </a:txBody>
                  <a:tcPr/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Area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4.1 mm</a:t>
                      </a:r>
                      <a:r>
                        <a:rPr lang="en-CA" baseline="30000" dirty="0" smtClean="0"/>
                        <a:t>2 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(1X)</a:t>
                      </a:r>
                      <a:endParaRPr lang="en-CA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0.18 mm</a:t>
                      </a:r>
                      <a:r>
                        <a:rPr lang="en-CA" baseline="30000" dirty="0" smtClean="0"/>
                        <a:t>2  </a:t>
                      </a:r>
                      <a:r>
                        <a:rPr lang="en-CA" dirty="0" smtClean="0"/>
                        <a:t>= 9 LABs</a:t>
                      </a:r>
                      <a:r>
                        <a:rPr lang="en-CA" baseline="30000" dirty="0" smtClean="0"/>
                        <a:t> 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(22X)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0.15 mm</a:t>
                      </a:r>
                      <a:r>
                        <a:rPr lang="en-CA" baseline="30000" dirty="0" smtClean="0"/>
                        <a:t>2 </a:t>
                      </a:r>
                      <a:r>
                        <a:rPr lang="en-CA" dirty="0" smtClean="0"/>
                        <a:t>=7 LABs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(27X)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Speed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166 MHz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(1X)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730 MHz    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(4.4X)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943 MHz  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(5.7X)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489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Power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baseline="0" dirty="0" smtClean="0">
                          <a:solidFill>
                            <a:srgbClr val="C00000"/>
                          </a:solidFill>
                        </a:rPr>
                        <a:t>--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(9X less)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(11X – 15X)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483768" y="1141424"/>
            <a:ext cx="6639269" cy="1293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6" name="Group 5"/>
          <p:cNvGrpSpPr/>
          <p:nvPr/>
        </p:nvGrpSpPr>
        <p:grpSpPr>
          <a:xfrm>
            <a:off x="899592" y="2421097"/>
            <a:ext cx="7794871" cy="4607472"/>
            <a:chOff x="531095" y="2204864"/>
            <a:chExt cx="7794871" cy="4607472"/>
          </a:xfrm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94"/>
            <a:stretch/>
          </p:blipFill>
          <p:spPr bwMode="auto">
            <a:xfrm>
              <a:off x="531095" y="2204864"/>
              <a:ext cx="7794871" cy="4607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6027188" y="3985380"/>
              <a:ext cx="119513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800" b="1" dirty="0" smtClean="0"/>
                <a:t>Router</a:t>
              </a:r>
              <a:endParaRPr lang="en-CA" sz="2800" b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560840" cy="1008112"/>
          </a:xfrm>
        </p:spPr>
        <p:txBody>
          <a:bodyPr/>
          <a:lstStyle/>
          <a:p>
            <a:r>
              <a:rPr lang="en-CA" dirty="0" smtClean="0"/>
              <a:t>Hard NoCs</a:t>
            </a:r>
            <a:endParaRPr lang="en-CA" dirty="0"/>
          </a:p>
        </p:txBody>
      </p:sp>
      <p:sp>
        <p:nvSpPr>
          <p:cNvPr id="20" name="Rectangle 19"/>
          <p:cNvSpPr/>
          <p:nvPr/>
        </p:nvSpPr>
        <p:spPr>
          <a:xfrm>
            <a:off x="5004049" y="1131059"/>
            <a:ext cx="4147888" cy="131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0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71600" y="2528589"/>
            <a:ext cx="7833292" cy="4392488"/>
            <a:chOff x="492674" y="2115475"/>
            <a:chExt cx="8018435" cy="4553885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477"/>
            <a:stretch/>
          </p:blipFill>
          <p:spPr bwMode="auto">
            <a:xfrm>
              <a:off x="492674" y="2115475"/>
              <a:ext cx="8018435" cy="4553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027187" y="3869197"/>
              <a:ext cx="1195135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CA" sz="2800" b="1" dirty="0" smtClean="0"/>
                <a:t>Router</a:t>
              </a:r>
              <a:endParaRPr lang="en-CA" sz="2800" b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15753"/>
              </p:ext>
            </p:extLst>
          </p:nvPr>
        </p:nvGraphicFramePr>
        <p:xfrm>
          <a:off x="67019" y="764704"/>
          <a:ext cx="7358464" cy="1622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533"/>
                <a:gridCol w="1568379"/>
                <a:gridCol w="2520280"/>
                <a:gridCol w="2448272"/>
              </a:tblGrid>
              <a:tr h="35742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Soft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Hard (+ Soft Links)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Hard (+ Hard Links)</a:t>
                      </a:r>
                      <a:endParaRPr lang="en-CA" sz="2000" dirty="0"/>
                    </a:p>
                  </a:txBody>
                  <a:tcPr/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Area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4.1 mm</a:t>
                      </a:r>
                      <a:r>
                        <a:rPr lang="en-CA" baseline="30000" dirty="0" smtClean="0"/>
                        <a:t>2 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(1X)</a:t>
                      </a:r>
                      <a:endParaRPr lang="en-CA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0.18 mm</a:t>
                      </a:r>
                      <a:r>
                        <a:rPr lang="en-CA" baseline="30000" dirty="0" smtClean="0"/>
                        <a:t>2  </a:t>
                      </a:r>
                      <a:r>
                        <a:rPr lang="en-CA" dirty="0" smtClean="0"/>
                        <a:t>= 9 LABs</a:t>
                      </a:r>
                      <a:r>
                        <a:rPr lang="en-CA" baseline="30000" dirty="0" smtClean="0"/>
                        <a:t> 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(22X)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0.15 mm</a:t>
                      </a:r>
                      <a:r>
                        <a:rPr lang="en-CA" baseline="30000" dirty="0" smtClean="0"/>
                        <a:t>2 </a:t>
                      </a:r>
                      <a:r>
                        <a:rPr lang="en-CA" dirty="0" smtClean="0"/>
                        <a:t>=7 LABs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(27X)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2992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Speed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166 MHz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(1X)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730 MHz    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(4.4X)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943 MHz   </a:t>
                      </a: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(5.7X)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489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Power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baseline="0" dirty="0" smtClean="0">
                          <a:solidFill>
                            <a:srgbClr val="C00000"/>
                          </a:solidFill>
                        </a:rPr>
                        <a:t>--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(9X less)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b="1" dirty="0" smtClean="0">
                          <a:solidFill>
                            <a:srgbClr val="C00000"/>
                          </a:solidFill>
                        </a:rPr>
                        <a:t>(11X – 15X less)</a:t>
                      </a:r>
                      <a:endParaRPr lang="en-CA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7584" y="-99392"/>
            <a:ext cx="7560840" cy="1008112"/>
          </a:xfrm>
        </p:spPr>
        <p:txBody>
          <a:bodyPr/>
          <a:lstStyle/>
          <a:p>
            <a:r>
              <a:rPr lang="en-CA" dirty="0" smtClean="0"/>
              <a:t>Hard NoCs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59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2. Area Efficient?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42560" y="6381328"/>
            <a:ext cx="395536" cy="365125"/>
          </a:xfrm>
        </p:spPr>
        <p:txBody>
          <a:bodyPr/>
          <a:lstStyle/>
          <a:p>
            <a:fld id="{9F3EF1D6-BFB3-40FC-8EDB-878F75A3121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488512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CA" sz="2400" dirty="0" smtClean="0"/>
              <a:t>64-node, 32-bit wide NoC on </a:t>
            </a:r>
            <a:r>
              <a:rPr lang="en-CA" sz="2400" dirty="0" err="1" smtClean="0"/>
              <a:t>Stratix</a:t>
            </a:r>
            <a:r>
              <a:rPr lang="en-CA" sz="2400" dirty="0" smtClean="0"/>
              <a:t> V</a:t>
            </a:r>
            <a:endParaRPr lang="en-C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6" y="1637156"/>
            <a:ext cx="3888432" cy="382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59386" y="2924944"/>
            <a:ext cx="6690498" cy="5232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sz="2800" dirty="0" smtClean="0"/>
              <a:t>Very Cheap! Less than  cost  of  3 soft nodes</a:t>
            </a:r>
            <a:endParaRPr lang="en-CA" sz="2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10069"/>
              </p:ext>
            </p:extLst>
          </p:nvPr>
        </p:nvGraphicFramePr>
        <p:xfrm>
          <a:off x="1409894" y="4985400"/>
          <a:ext cx="7302647" cy="158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61198"/>
                <a:gridCol w="1726030"/>
                <a:gridCol w="2132449"/>
                <a:gridCol w="2382970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 </a:t>
                      </a:r>
                      <a:endParaRPr lang="en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Soft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Hard (+ Soft Links)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Hard (+ Hard Links)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Area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smtClean="0"/>
                        <a:t>~12,500 LABs</a:t>
                      </a:r>
                      <a:endParaRPr lang="en-CA" sz="2000" b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576 LABs</a:t>
                      </a:r>
                      <a:endParaRPr lang="en-CA" sz="2000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smtClean="0"/>
                        <a:t>448 LABs</a:t>
                      </a:r>
                      <a:endParaRPr lang="en-CA" sz="2000" b="1" baseline="300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%LABs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/>
                        <a:t>33 %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/>
                        <a:t>1.6 %</a:t>
                      </a:r>
                      <a:endParaRPr lang="en-C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%FPGA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kern="1200" dirty="0" smtClean="0"/>
                        <a:t>12 %</a:t>
                      </a:r>
                      <a:endParaRPr lang="en-CA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/>
                        <a:t>0.6 %</a:t>
                      </a:r>
                      <a:endParaRPr lang="en-CA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0.45%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92180" y="34159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006000"/>
                </a:solidFill>
                <a:sym typeface="Wingdings"/>
              </a:rPr>
              <a:t></a:t>
            </a:r>
            <a:endParaRPr lang="en-CA" sz="4400" b="1" dirty="0">
              <a:solidFill>
                <a:srgbClr val="00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0"/>
          <p:cNvGrpSpPr/>
          <p:nvPr/>
        </p:nvGrpSpPr>
        <p:grpSpPr>
          <a:xfrm>
            <a:off x="827584" y="1675973"/>
            <a:ext cx="2520280" cy="864096"/>
            <a:chOff x="1475656" y="1772816"/>
            <a:chExt cx="2520280" cy="864096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1475656" y="1772816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1475656" y="1844824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1475656" y="1916832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1475656" y="1988840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1475656" y="2060848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1475656" y="2132856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1475656" y="2204864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475656" y="2276872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475656" y="2348880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1475656" y="2420888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1475656" y="2492896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475656" y="2564904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1475656" y="2636912"/>
              <a:ext cx="2520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6749921" y="975127"/>
            <a:ext cx="1998543" cy="1897615"/>
            <a:chOff x="5436096" y="927770"/>
            <a:chExt cx="2232248" cy="2119518"/>
          </a:xfrm>
        </p:grpSpPr>
        <p:sp>
          <p:nvSpPr>
            <p:cNvPr id="166" name="Oval 165"/>
            <p:cNvSpPr/>
            <p:nvPr/>
          </p:nvSpPr>
          <p:spPr>
            <a:xfrm>
              <a:off x="5580112" y="107766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7" name="Oval 166"/>
            <p:cNvSpPr/>
            <p:nvPr/>
          </p:nvSpPr>
          <p:spPr>
            <a:xfrm>
              <a:off x="6805344" y="107766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8" name="Oval 167"/>
            <p:cNvSpPr/>
            <p:nvPr/>
          </p:nvSpPr>
          <p:spPr>
            <a:xfrm>
              <a:off x="6192728" y="107766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7419076" y="107766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0" name="Oval 169"/>
            <p:cNvSpPr/>
            <p:nvPr/>
          </p:nvSpPr>
          <p:spPr>
            <a:xfrm>
              <a:off x="5579144" y="16490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1" name="Oval 170"/>
            <p:cNvSpPr/>
            <p:nvPr/>
          </p:nvSpPr>
          <p:spPr>
            <a:xfrm>
              <a:off x="6804376" y="16490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2" name="Oval 171"/>
            <p:cNvSpPr/>
            <p:nvPr/>
          </p:nvSpPr>
          <p:spPr>
            <a:xfrm>
              <a:off x="6191760" y="16490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3" name="Oval 172"/>
            <p:cNvSpPr/>
            <p:nvPr/>
          </p:nvSpPr>
          <p:spPr>
            <a:xfrm>
              <a:off x="7418108" y="16490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4" name="Oval 173"/>
            <p:cNvSpPr/>
            <p:nvPr/>
          </p:nvSpPr>
          <p:spPr>
            <a:xfrm>
              <a:off x="5567088" y="222507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5" name="Oval 174"/>
            <p:cNvSpPr/>
            <p:nvPr/>
          </p:nvSpPr>
          <p:spPr>
            <a:xfrm>
              <a:off x="6792320" y="222507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6" name="Oval 175"/>
            <p:cNvSpPr/>
            <p:nvPr/>
          </p:nvSpPr>
          <p:spPr>
            <a:xfrm>
              <a:off x="6179704" y="222507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7" name="Oval 176"/>
            <p:cNvSpPr/>
            <p:nvPr/>
          </p:nvSpPr>
          <p:spPr>
            <a:xfrm>
              <a:off x="7406052" y="222507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8" name="Oval 177"/>
            <p:cNvSpPr/>
            <p:nvPr/>
          </p:nvSpPr>
          <p:spPr>
            <a:xfrm>
              <a:off x="5568214" y="281602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9" name="Oval 178"/>
            <p:cNvSpPr/>
            <p:nvPr/>
          </p:nvSpPr>
          <p:spPr>
            <a:xfrm>
              <a:off x="6793446" y="281602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0" name="Oval 179"/>
            <p:cNvSpPr/>
            <p:nvPr/>
          </p:nvSpPr>
          <p:spPr>
            <a:xfrm>
              <a:off x="6180830" y="281602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1" name="Oval 180"/>
            <p:cNvSpPr/>
            <p:nvPr/>
          </p:nvSpPr>
          <p:spPr>
            <a:xfrm>
              <a:off x="7407178" y="281602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5436096" y="1149673"/>
              <a:ext cx="2232248" cy="1718756"/>
              <a:chOff x="5292080" y="1149673"/>
              <a:chExt cx="2520280" cy="1718756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5292080" y="1149673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5292080" y="1721019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5292080" y="2297083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5292080" y="2868429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/>
          </p:nvGrpSpPr>
          <p:grpSpPr>
            <a:xfrm rot="16200000">
              <a:off x="5511359" y="1067563"/>
              <a:ext cx="2119518" cy="1839932"/>
              <a:chOff x="5292080" y="908720"/>
              <a:chExt cx="2520280" cy="1718756"/>
            </a:xfrm>
          </p:grpSpPr>
          <p:cxnSp>
            <p:nvCxnSpPr>
              <p:cNvPr id="184" name="Straight Connector 183"/>
              <p:cNvCxnSpPr/>
              <p:nvPr/>
            </p:nvCxnSpPr>
            <p:spPr>
              <a:xfrm>
                <a:off x="5292080" y="908720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5292080" y="1471168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5292080" y="2047208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5292080" y="2627476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009" y="40244"/>
            <a:ext cx="7920880" cy="1008112"/>
          </a:xfrm>
        </p:spPr>
        <p:txBody>
          <a:bodyPr>
            <a:noAutofit/>
          </a:bodyPr>
          <a:lstStyle/>
          <a:p>
            <a:r>
              <a:rPr lang="en-CA" sz="4000" dirty="0" smtClean="0"/>
              <a:t>Power Efficient?</a:t>
            </a:r>
            <a:endParaRPr lang="en-CA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-8260" y="6203404"/>
            <a:ext cx="91522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Hard and Mixed </a:t>
            </a:r>
            <a:r>
              <a:rPr lang="en-CA" sz="3600" dirty="0" err="1" smtClean="0"/>
              <a:t>NoCs</a:t>
            </a:r>
            <a:r>
              <a:rPr lang="en-CA" sz="3600" dirty="0" smtClean="0"/>
              <a:t> </a:t>
            </a:r>
            <a:r>
              <a:rPr lang="en-CA" sz="3600" dirty="0" smtClean="0">
                <a:sym typeface="Wingdings" pitchFamily="2" charset="2"/>
              </a:rPr>
              <a:t></a:t>
            </a:r>
            <a:r>
              <a:rPr lang="en-CA" sz="3600" dirty="0" smtClean="0"/>
              <a:t> Power Efficient</a:t>
            </a:r>
            <a:endParaRPr lang="en-CA" sz="3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27584" y="1419875"/>
            <a:ext cx="2520280" cy="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111914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Length of 1 NoC Link</a:t>
            </a:r>
            <a:endParaRPr lang="en-CA" b="1" dirty="0">
              <a:solidFill>
                <a:schemeClr val="accent2"/>
              </a:solidFill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>
            <a:off x="6932676" y="1019765"/>
            <a:ext cx="558264" cy="0"/>
          </a:xfrm>
          <a:prstGeom prst="line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3"/>
          <a:stretch/>
        </p:blipFill>
        <p:spPr bwMode="auto">
          <a:xfrm>
            <a:off x="48375" y="5794572"/>
            <a:ext cx="9153850" cy="37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179512" y="173820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200 MHz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3928" y="1323769"/>
            <a:ext cx="224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/>
              <a:t>Compare to </a:t>
            </a:r>
            <a:r>
              <a:rPr lang="en-CA" sz="2000" dirty="0" smtClean="0">
                <a:solidFill>
                  <a:srgbClr val="FF0000"/>
                </a:solidFill>
              </a:rPr>
              <a:t>best case</a:t>
            </a:r>
            <a:r>
              <a:rPr lang="en-CA" sz="2000" dirty="0" smtClean="0">
                <a:solidFill>
                  <a:schemeClr val="bg1"/>
                </a:solidFill>
              </a:rPr>
              <a:t> </a:t>
            </a:r>
            <a:r>
              <a:rPr lang="en-CA" sz="2000" dirty="0" smtClean="0"/>
              <a:t>FPGA interconnect: point-to-point link</a:t>
            </a:r>
            <a:endParaRPr lang="en-CA" sz="20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43"/>
          <a:stretch/>
        </p:blipFill>
        <p:spPr bwMode="auto">
          <a:xfrm>
            <a:off x="35496" y="3916763"/>
            <a:ext cx="9153850" cy="184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10849" y="5828559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64 Width, 0.9 V, 1 VC</a:t>
            </a:r>
            <a:endParaRPr lang="en-CA" sz="1200" dirty="0"/>
          </a:p>
        </p:txBody>
      </p:sp>
      <p:sp>
        <p:nvSpPr>
          <p:cNvPr id="73" name="Rectangle 72"/>
          <p:cNvSpPr/>
          <p:nvPr/>
        </p:nvSpPr>
        <p:spPr>
          <a:xfrm>
            <a:off x="26664" y="4723949"/>
            <a:ext cx="9153848" cy="383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26664" y="5082621"/>
            <a:ext cx="9153848" cy="383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Rectangle 74"/>
          <p:cNvSpPr/>
          <p:nvPr/>
        </p:nvSpPr>
        <p:spPr>
          <a:xfrm>
            <a:off x="26664" y="5421832"/>
            <a:ext cx="9153848" cy="383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6" name="Rectangle 75"/>
          <p:cNvSpPr/>
          <p:nvPr/>
        </p:nvSpPr>
        <p:spPr>
          <a:xfrm>
            <a:off x="15910" y="5787138"/>
            <a:ext cx="9153848" cy="383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6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64" grpId="0"/>
      <p:bldP spid="73" grpId="0" animBg="1"/>
      <p:bldP spid="74" grpId="0" animBg="1"/>
      <p:bldP spid="75" grpId="0" animBg="1"/>
      <p:bldP spid="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260648"/>
            <a:ext cx="8229600" cy="850106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3. Match I/O Bandwidths?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7308304" cy="534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836712"/>
            <a:ext cx="3312368" cy="4857403"/>
          </a:xfrm>
        </p:spPr>
        <p:txBody>
          <a:bodyPr/>
          <a:lstStyle/>
          <a:p>
            <a:r>
              <a:rPr lang="en-CA" sz="2400" dirty="0" smtClean="0"/>
              <a:t>32-bit wide </a:t>
            </a:r>
            <a:r>
              <a:rPr lang="en-CA" sz="2400" dirty="0" err="1" smtClean="0"/>
              <a:t>NoC</a:t>
            </a:r>
            <a:r>
              <a:rPr lang="en-CA" sz="2400" dirty="0" smtClean="0"/>
              <a:t> @ 28 nm</a:t>
            </a:r>
          </a:p>
          <a:p>
            <a:r>
              <a:rPr lang="en-CA" sz="2400" dirty="0" smtClean="0">
                <a:sym typeface="Wingdings" panose="05000000000000000000" pitchFamily="2" charset="2"/>
              </a:rPr>
              <a:t>1.2 GHz  4.8 GB/s per link</a:t>
            </a:r>
          </a:p>
          <a:p>
            <a:r>
              <a:rPr lang="en-CA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Too low for easy I/O use!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38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260648"/>
            <a:ext cx="8229600" cy="850106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3. Match I/O Bandwidths?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4857403"/>
          </a:xfrm>
        </p:spPr>
        <p:txBody>
          <a:bodyPr/>
          <a:lstStyle/>
          <a:p>
            <a:r>
              <a:rPr lang="en-CA" sz="2400" dirty="0" smtClean="0"/>
              <a:t>Need higher-bandwidth links</a:t>
            </a:r>
          </a:p>
          <a:p>
            <a:pPr lvl="1"/>
            <a:r>
              <a:rPr lang="en-CA" sz="2400" dirty="0" smtClean="0"/>
              <a:t>150 bits wide @ 1.2 GHz</a:t>
            </a:r>
          </a:p>
          <a:p>
            <a:pPr lvl="1">
              <a:buFont typeface="Wingdings"/>
              <a:buChar char="à"/>
            </a:pPr>
            <a:r>
              <a:rPr lang="en-CA" sz="2400" dirty="0" smtClean="0">
                <a:sym typeface="Wingdings" panose="05000000000000000000" pitchFamily="2" charset="2"/>
              </a:rPr>
              <a:t>22.5 GB/s per link</a:t>
            </a:r>
          </a:p>
          <a:p>
            <a:pPr lvl="1"/>
            <a:r>
              <a:rPr lang="en-CA" sz="2400" dirty="0" smtClean="0"/>
              <a:t>Can carry full I/O bandwidth on one link</a:t>
            </a:r>
          </a:p>
          <a:p>
            <a:r>
              <a:rPr lang="en-CA" sz="2400" dirty="0" smtClean="0">
                <a:sym typeface="Wingdings" panose="05000000000000000000" pitchFamily="2" charset="2"/>
              </a:rPr>
              <a:t>Want to keep cost low</a:t>
            </a:r>
          </a:p>
          <a:p>
            <a:pPr lvl="1"/>
            <a:r>
              <a:rPr lang="en-CA" sz="2400" dirty="0" smtClean="0">
                <a:sym typeface="Wingdings" panose="05000000000000000000" pitchFamily="2" charset="2"/>
              </a:rPr>
              <a:t>Much easier to justify adding to an FPGA if cheap</a:t>
            </a:r>
          </a:p>
          <a:p>
            <a:pPr lvl="2"/>
            <a:r>
              <a:rPr lang="en-CA" sz="2000" dirty="0" smtClean="0">
                <a:sym typeface="Wingdings" panose="05000000000000000000" pitchFamily="2" charset="2"/>
              </a:rPr>
              <a:t>E.g. </a:t>
            </a:r>
            <a:r>
              <a:rPr lang="en-CA" sz="2000" dirty="0" err="1" smtClean="0">
                <a:sym typeface="Wingdings" panose="05000000000000000000" pitchFamily="2" charset="2"/>
              </a:rPr>
              <a:t>Stratix</a:t>
            </a:r>
            <a:r>
              <a:rPr lang="en-CA" sz="2000" dirty="0" smtClean="0">
                <a:sym typeface="Wingdings" panose="05000000000000000000" pitchFamily="2" charset="2"/>
              </a:rPr>
              <a:t> I: 2% of die size for DSP blocks</a:t>
            </a:r>
          </a:p>
          <a:p>
            <a:pPr lvl="2"/>
            <a:r>
              <a:rPr lang="en-CA" sz="2000" dirty="0" smtClean="0">
                <a:sym typeface="Wingdings" panose="05000000000000000000" pitchFamily="2" charset="2"/>
              </a:rPr>
              <a:t>First generation: not used by most customers, but 2% cost OK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Reduce number of nodes: 64  16</a:t>
            </a:r>
          </a:p>
          <a:p>
            <a:pPr lvl="2"/>
            <a:r>
              <a:rPr lang="en-CA" dirty="0" smtClean="0">
                <a:sym typeface="Wingdings" panose="05000000000000000000" pitchFamily="2" charset="2"/>
              </a:rPr>
              <a:t>1.3% of core area for a large </a:t>
            </a:r>
            <a:r>
              <a:rPr lang="en-CA" dirty="0" err="1" smtClean="0">
                <a:sym typeface="Wingdings" panose="05000000000000000000" pitchFamily="2" charset="2"/>
              </a:rPr>
              <a:t>Stratix</a:t>
            </a:r>
            <a:r>
              <a:rPr lang="en-CA" dirty="0" smtClean="0">
                <a:sym typeface="Wingdings" panose="05000000000000000000" pitchFamily="2" charset="2"/>
              </a:rPr>
              <a:t> V FPGA</a:t>
            </a:r>
          </a:p>
          <a:p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4159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smtClean="0">
                <a:solidFill>
                  <a:srgbClr val="006000"/>
                </a:solidFill>
                <a:sym typeface="Wingdings"/>
              </a:rPr>
              <a:t></a:t>
            </a:r>
            <a:endParaRPr lang="en-CA" sz="4400" b="1" dirty="0">
              <a:solidFill>
                <a:srgbClr val="006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82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NoC</a:t>
            </a:r>
            <a:r>
              <a:rPr lang="en-CA" dirty="0" smtClean="0"/>
              <a:t> Usage &amp; Application Efficiency Studies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 Do We Use It?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28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1857"/>
            <a:ext cx="8039100" cy="1008112"/>
          </a:xfrm>
        </p:spPr>
        <p:txBody>
          <a:bodyPr/>
          <a:lstStyle/>
          <a:p>
            <a:r>
              <a:rPr lang="en-US" dirty="0" smtClean="0"/>
              <a:t>FabricPort 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-1" y="3164454"/>
            <a:ext cx="1371601" cy="3539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Ready/Valid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472701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Any* width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0-600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7652" y="1798063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Frequency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1.2 GHz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651" y="3161418"/>
            <a:ext cx="1276349" cy="353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Credits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67652" y="2480291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Fixed </a:t>
            </a:r>
            <a:r>
              <a:rPr lang="en-US" sz="1700" dirty="0" smtClean="0">
                <a:solidFill>
                  <a:schemeClr val="bg1"/>
                </a:solidFill>
              </a:rPr>
              <a:t>Width</a:t>
            </a:r>
            <a:endParaRPr lang="en-US" sz="1700" dirty="0">
              <a:solidFill>
                <a:schemeClr val="bg1"/>
              </a:solidFill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150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" y="1798063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</a:t>
            </a:r>
            <a:r>
              <a:rPr lang="en-US" sz="1700" dirty="0" smtClean="0">
                <a:solidFill>
                  <a:schemeClr val="bg1"/>
                </a:solidFill>
              </a:rPr>
              <a:t>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100-400 MHz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146332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FPGA Module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91450" y="1155856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Embedded NoC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26695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ight Arrow 35"/>
          <p:cNvSpPr/>
          <p:nvPr/>
        </p:nvSpPr>
        <p:spPr>
          <a:xfrm>
            <a:off x="632460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9" y="1143000"/>
            <a:ext cx="6415772" cy="27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38275" y="1633538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438275" y="2178844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1438275" y="272224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1438275" y="326970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367250" y="4191000"/>
            <a:ext cx="147355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Width</a:t>
            </a:r>
            <a:endParaRPr lang="en-US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4191000"/>
            <a:ext cx="9906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# flits</a:t>
            </a:r>
            <a:endParaRPr lang="en-US" i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68488" y="4709160"/>
            <a:ext cx="1468010" cy="369332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0-150 bits</a:t>
            </a:r>
            <a:endParaRPr lang="en-US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976760" y="4709160"/>
            <a:ext cx="990600" cy="369332"/>
          </a:xfrm>
          <a:prstGeom prst="rect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n-US" i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68488" y="5158740"/>
            <a:ext cx="1468010" cy="369332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150-300 bits</a:t>
            </a:r>
            <a:endParaRPr lang="en-US" i="1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976760" y="5158740"/>
            <a:ext cx="990600" cy="369332"/>
          </a:xfrm>
          <a:prstGeom prst="rect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2</a:t>
            </a:r>
            <a:endParaRPr lang="en-US" i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68488" y="5608320"/>
            <a:ext cx="1468010" cy="369332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300-450 bits</a:t>
            </a:r>
            <a:endParaRPr lang="en-US" i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976760" y="5608320"/>
            <a:ext cx="990600" cy="369332"/>
          </a:xfrm>
          <a:prstGeom prst="rect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</a:t>
            </a:r>
            <a:endParaRPr lang="en-US" i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68488" y="6057900"/>
            <a:ext cx="1468010" cy="369332"/>
          </a:xfrm>
          <a:prstGeom prst="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450-600 bits</a:t>
            </a:r>
            <a:endParaRPr lang="en-US" i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1976760" y="6057900"/>
            <a:ext cx="990600" cy="369332"/>
          </a:xfrm>
          <a:prstGeom prst="rect">
            <a:avLst/>
          </a:prstGeom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4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6205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Why Do We Need a System Level Interconnect?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And Why a </a:t>
            </a:r>
            <a:r>
              <a:rPr lang="en-CA" dirty="0" err="1" smtClean="0"/>
              <a:t>NoC</a:t>
            </a:r>
            <a:r>
              <a:rPr lang="en-CA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61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9" y="1143000"/>
            <a:ext cx="6415772" cy="27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1857"/>
            <a:ext cx="8039100" cy="1008112"/>
          </a:xfrm>
        </p:spPr>
        <p:txBody>
          <a:bodyPr/>
          <a:lstStyle/>
          <a:p>
            <a:r>
              <a:rPr lang="en-US" dirty="0" smtClean="0"/>
              <a:t>FabricPort 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049" y="3160536"/>
            <a:ext cx="48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CA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-1" y="3164454"/>
            <a:ext cx="1371601" cy="3539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Ready/Valid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472701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Any* width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0-600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7652" y="1798063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Frequency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1.2 GHz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651" y="3161418"/>
            <a:ext cx="1276349" cy="353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Credits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67652" y="2480291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Fixed </a:t>
            </a:r>
            <a:r>
              <a:rPr lang="en-US" sz="1700" dirty="0" smtClean="0">
                <a:solidFill>
                  <a:schemeClr val="bg1"/>
                </a:solidFill>
              </a:rPr>
              <a:t>Width</a:t>
            </a:r>
            <a:endParaRPr lang="en-US" sz="1700" dirty="0">
              <a:solidFill>
                <a:schemeClr val="bg1"/>
              </a:solidFill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150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" y="1798063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</a:t>
            </a:r>
            <a:r>
              <a:rPr lang="en-US" sz="1700" dirty="0" smtClean="0">
                <a:solidFill>
                  <a:schemeClr val="bg1"/>
                </a:solidFill>
              </a:rPr>
              <a:t>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100-400 MHz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146332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FPGA Module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91450" y="1155856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Embedded NoC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26695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ight Arrow 35"/>
          <p:cNvSpPr/>
          <p:nvPr/>
        </p:nvSpPr>
        <p:spPr>
          <a:xfrm>
            <a:off x="632460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788319" y="1104901"/>
            <a:ext cx="1412082" cy="28727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/>
          <p:cNvSpPr txBox="1"/>
          <p:nvPr/>
        </p:nvSpPr>
        <p:spPr>
          <a:xfrm>
            <a:off x="76200" y="4297680"/>
            <a:ext cx="289560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Time-domain multiplexing: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Divide width by 4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Multiply frequency by 4</a:t>
            </a:r>
          </a:p>
        </p:txBody>
      </p:sp>
      <p:cxnSp>
        <p:nvCxnSpPr>
          <p:cNvPr id="22" name="Straight Connector 21"/>
          <p:cNvCxnSpPr>
            <a:stCxn id="20" idx="2"/>
            <a:endCxn id="21" idx="0"/>
          </p:cNvCxnSpPr>
          <p:nvPr/>
        </p:nvCxnSpPr>
        <p:spPr>
          <a:xfrm flipH="1">
            <a:off x="1524001" y="3977641"/>
            <a:ext cx="970359" cy="32003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438275" y="1633538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1438275" y="2178844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1438275" y="272224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1438275" y="326970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92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23 L 0.11267 -0.00023 L 0.11337 0.12101 L 0.38177 0.11893 " pathEditMode="relative" ptsTypes="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87 0.00046 L 0.11337 0.00046 L 0.11337 0.04257 L 0.33976 0.03957 " pathEditMode="relative" ptsTypes="A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87 0.00046 L 0.11198 -0.00139 L 0.11198 -0.03956 L 0.29844 -0.03864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-3.12818E-6 L 0.10972 0.00208 L 0.11128 -0.11731 L 0.26094 -0.11731 " pathEditMode="relative" ptsTypes="AAAA">
                                      <p:cBhvr>
                                        <p:cTn id="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9" y="1143000"/>
            <a:ext cx="6415772" cy="27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1857"/>
            <a:ext cx="8039100" cy="1008112"/>
          </a:xfrm>
        </p:spPr>
        <p:txBody>
          <a:bodyPr/>
          <a:lstStyle/>
          <a:p>
            <a:r>
              <a:rPr lang="en-US" dirty="0" smtClean="0"/>
              <a:t>FabricPort 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0" y="2422427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115049" y="3160536"/>
            <a:ext cx="48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CA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-1" y="3164454"/>
            <a:ext cx="1371601" cy="3539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Ready/Valid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472701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Any* width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0-600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7652" y="1798063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Frequency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1.2 GHz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651" y="3161418"/>
            <a:ext cx="1276349" cy="353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Credits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67652" y="2480291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Fixed </a:t>
            </a:r>
            <a:r>
              <a:rPr lang="en-US" sz="1700" dirty="0" smtClean="0">
                <a:solidFill>
                  <a:schemeClr val="bg1"/>
                </a:solidFill>
              </a:rPr>
              <a:t>Width</a:t>
            </a:r>
            <a:endParaRPr lang="en-US" sz="1700" dirty="0">
              <a:solidFill>
                <a:schemeClr val="bg1"/>
              </a:solidFill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150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" y="1798063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</a:t>
            </a:r>
            <a:r>
              <a:rPr lang="en-US" sz="1700" dirty="0" smtClean="0">
                <a:solidFill>
                  <a:schemeClr val="bg1"/>
                </a:solidFill>
              </a:rPr>
              <a:t>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100-400 MHz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146332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FPGA Module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91450" y="1155856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Embedded NoC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26695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ight Arrow 35"/>
          <p:cNvSpPr/>
          <p:nvPr/>
        </p:nvSpPr>
        <p:spPr>
          <a:xfrm>
            <a:off x="632460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4152900" y="241361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4504487" y="241361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4876800" y="241361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3429000" y="1492656"/>
            <a:ext cx="2057400" cy="20227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3101339" y="4297680"/>
            <a:ext cx="289560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Asynchronous FIFO: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into NoC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restriction on module frequency</a:t>
            </a:r>
          </a:p>
        </p:txBody>
      </p:sp>
      <p:cxnSp>
        <p:nvCxnSpPr>
          <p:cNvPr id="26" name="Straight Connector 25"/>
          <p:cNvCxnSpPr>
            <a:stCxn id="24" idx="2"/>
            <a:endCxn id="25" idx="0"/>
          </p:cNvCxnSpPr>
          <p:nvPr/>
        </p:nvCxnSpPr>
        <p:spPr>
          <a:xfrm>
            <a:off x="4457700" y="3515361"/>
            <a:ext cx="91440" cy="78231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4297680"/>
            <a:ext cx="289560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Time-domain multiplexing: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Divide width by 4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Multiply frequency by 4</a:t>
            </a:r>
          </a:p>
        </p:txBody>
      </p:sp>
    </p:spTree>
    <p:extLst>
      <p:ext uri="{BB962C8B-B14F-4D97-AF65-F5344CB8AC3E}">
        <p14:creationId xmlns:p14="http://schemas.microsoft.com/office/powerpoint/2010/main" val="244073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329" y="1143000"/>
            <a:ext cx="6415772" cy="277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0" y="11857"/>
            <a:ext cx="8039100" cy="1008112"/>
          </a:xfrm>
        </p:spPr>
        <p:txBody>
          <a:bodyPr/>
          <a:lstStyle/>
          <a:p>
            <a:r>
              <a:rPr lang="en-US" dirty="0" smtClean="0"/>
              <a:t>FabricPort In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0" y="2422427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6115049" y="3160536"/>
            <a:ext cx="485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</a:t>
            </a:r>
            <a:endParaRPr lang="en-CA" sz="24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-1" y="3164454"/>
            <a:ext cx="1371601" cy="3539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Ready/Valid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472701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Any* width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0-600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7652" y="1798063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Frequency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1.2 GHz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67651" y="3161418"/>
            <a:ext cx="1276349" cy="3539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Credits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67652" y="2480291"/>
            <a:ext cx="1276348" cy="61555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Fixed </a:t>
            </a:r>
            <a:r>
              <a:rPr lang="en-US" sz="1700" dirty="0" smtClean="0">
                <a:solidFill>
                  <a:schemeClr val="bg1"/>
                </a:solidFill>
              </a:rPr>
              <a:t>Width</a:t>
            </a:r>
            <a:endParaRPr lang="en-US" sz="1700" dirty="0">
              <a:solidFill>
                <a:schemeClr val="bg1"/>
              </a:solidFill>
            </a:endParaRP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150 bits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" y="1798063"/>
            <a:ext cx="1371601" cy="6155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</a:t>
            </a:r>
            <a:r>
              <a:rPr lang="en-US" sz="1700" dirty="0" smtClean="0">
                <a:solidFill>
                  <a:schemeClr val="bg1"/>
                </a:solidFill>
              </a:rPr>
              <a:t>requency</a:t>
            </a:r>
          </a:p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100-400 MHz</a:t>
            </a:r>
            <a:endParaRPr lang="en-CA" sz="17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146332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FPGA Module</a:t>
            </a:r>
            <a:endParaRPr lang="en-CA" sz="2000" b="1" dirty="0">
              <a:solidFill>
                <a:schemeClr val="tx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91450" y="1155856"/>
            <a:ext cx="135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Embedded NoC</a:t>
            </a:r>
            <a:endParaRPr lang="en-CA" sz="2000" b="1" dirty="0">
              <a:solidFill>
                <a:srgbClr val="C00000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26695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ight Arrow 35"/>
          <p:cNvSpPr/>
          <p:nvPr/>
        </p:nvSpPr>
        <p:spPr>
          <a:xfrm>
            <a:off x="6324600" y="314325"/>
            <a:ext cx="685800" cy="457200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/>
          <p:cNvSpPr/>
          <p:nvPr/>
        </p:nvSpPr>
        <p:spPr>
          <a:xfrm>
            <a:off x="4152900" y="241361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4504487" y="241361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4876800" y="2413616"/>
            <a:ext cx="221456" cy="5453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3101339" y="4297680"/>
            <a:ext cx="2895601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Asynchronous FIFO: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into NoC clock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restriction on module frequency</a:t>
            </a:r>
            <a:endParaRPr lang="en-US" dirty="0"/>
          </a:p>
        </p:txBody>
      </p:sp>
      <p:cxnSp>
        <p:nvCxnSpPr>
          <p:cNvPr id="26" name="Straight Connector 25"/>
          <p:cNvCxnSpPr>
            <a:stCxn id="27" idx="2"/>
            <a:endCxn id="30" idx="0"/>
          </p:cNvCxnSpPr>
          <p:nvPr/>
        </p:nvCxnSpPr>
        <p:spPr>
          <a:xfrm>
            <a:off x="6416993" y="3985260"/>
            <a:ext cx="1136332" cy="3124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4297680"/>
            <a:ext cx="2895601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Time-domain multiplexing: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Divide width by 4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Multiply frequency by 4</a:t>
            </a:r>
            <a:endParaRPr lang="en-US" i="1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5602605" y="1094486"/>
            <a:ext cx="1628775" cy="28907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TextBox 29"/>
          <p:cNvSpPr txBox="1"/>
          <p:nvPr/>
        </p:nvSpPr>
        <p:spPr>
          <a:xfrm>
            <a:off x="6115049" y="4297680"/>
            <a:ext cx="2876551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NoC Writer: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Track available buffers in NoC Router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Forward flits to NoC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Backpressure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200594" y="3199231"/>
            <a:ext cx="3394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2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0300" y="3203096"/>
            <a:ext cx="3394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1</a:t>
            </a:r>
            <a:endParaRPr lang="en-CA" sz="20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2386" y="3203096"/>
            <a:ext cx="3394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0</a:t>
            </a:r>
            <a:endParaRPr lang="en-CA" sz="2000" b="1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407329" y="3543245"/>
            <a:ext cx="4707720" cy="30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35569" y="3492798"/>
            <a:ext cx="1258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Ready=0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93296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dirty="0" smtClean="0"/>
              <a:t>Input interface: flexible &amp; </a:t>
            </a:r>
            <a:r>
              <a:rPr lang="en-CA" sz="2600" i="1" dirty="0" smtClean="0"/>
              <a:t>easy</a:t>
            </a:r>
            <a:r>
              <a:rPr lang="en-CA" sz="2600" dirty="0" smtClean="0"/>
              <a:t> for designers </a:t>
            </a:r>
            <a:r>
              <a:rPr lang="en-CA" sz="2600" dirty="0" smtClean="0">
                <a:sym typeface="Wingdings" panose="05000000000000000000" pitchFamily="2" charset="2"/>
              </a:rPr>
              <a:t> little soft logic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10336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0469 3.33333E-6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3698 3.33333E-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4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57552 3.33333E-6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8 -0.00116 L 0.11667 -0.0011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7" grpId="0" animBg="1"/>
      <p:bldP spid="38" grpId="0" animBg="1"/>
      <p:bldP spid="31" grpId="0" animBg="1"/>
      <p:bldP spid="39" grpId="0" animBg="1"/>
      <p:bldP spid="40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Designer 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080120"/>
          </a:xfrm>
        </p:spPr>
        <p:txBody>
          <a:bodyPr>
            <a:normAutofit/>
          </a:bodyPr>
          <a:lstStyle/>
          <a:p>
            <a:r>
              <a:rPr lang="en-CA" dirty="0" err="1" smtClean="0"/>
              <a:t>NoC</a:t>
            </a:r>
            <a:r>
              <a:rPr lang="en-CA" dirty="0" smtClean="0"/>
              <a:t> has non-zero, usually variable latency</a:t>
            </a:r>
          </a:p>
          <a:p>
            <a:r>
              <a:rPr lang="en-CA" dirty="0" smtClean="0"/>
              <a:t>Use on latency-insensitive channels</a:t>
            </a:r>
          </a:p>
        </p:txBody>
      </p:sp>
      <p:sp>
        <p:nvSpPr>
          <p:cNvPr id="4" name="Oval 3"/>
          <p:cNvSpPr/>
          <p:nvPr/>
        </p:nvSpPr>
        <p:spPr>
          <a:xfrm>
            <a:off x="323528" y="1556792"/>
            <a:ext cx="6192688" cy="50405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6" name="Group 35"/>
          <p:cNvGrpSpPr/>
          <p:nvPr/>
        </p:nvGrpSpPr>
        <p:grpSpPr>
          <a:xfrm>
            <a:off x="1547664" y="2095854"/>
            <a:ext cx="4506172" cy="1765194"/>
            <a:chOff x="1674519" y="2222790"/>
            <a:chExt cx="3838209" cy="1503534"/>
          </a:xfrm>
        </p:grpSpPr>
        <p:grpSp>
          <p:nvGrpSpPr>
            <p:cNvPr id="5" name="Group 4"/>
            <p:cNvGrpSpPr/>
            <p:nvPr/>
          </p:nvGrpSpPr>
          <p:grpSpPr>
            <a:xfrm>
              <a:off x="1763688" y="2222790"/>
              <a:ext cx="3749040" cy="1301228"/>
              <a:chOff x="502920" y="4413772"/>
              <a:chExt cx="3749040" cy="130122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11679" y="4950718"/>
                <a:ext cx="685800" cy="76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566160" y="4950718"/>
                <a:ext cx="685800" cy="76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2920" y="4953000"/>
                <a:ext cx="685800" cy="76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18518" y="4413772"/>
                <a:ext cx="188000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Stallable</a:t>
                </a:r>
                <a:r>
                  <a:rPr lang="en-US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modules</a:t>
                </a:r>
                <a:endParaRPr lang="en-CA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1188720" y="4636532"/>
                <a:ext cx="419100" cy="316468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844040" y="4636532"/>
                <a:ext cx="167639" cy="316468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095500" y="4636532"/>
                <a:ext cx="1470660" cy="316468"/>
              </a:xfrm>
              <a:prstGeom prst="line">
                <a:avLst/>
              </a:prstGeom>
              <a:ln w="12700">
                <a:solidFill>
                  <a:schemeClr val="accent3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1916088" y="2909905"/>
              <a:ext cx="381000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A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40088" y="2909904"/>
              <a:ext cx="381000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B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79328" y="2913058"/>
              <a:ext cx="381000" cy="4616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1"/>
                  </a:solidFill>
                </a:rPr>
                <a:t>C</a:t>
              </a:r>
              <a:endParaRPr lang="en-CA" sz="2400" dirty="0">
                <a:solidFill>
                  <a:schemeClr val="accent1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297088" y="2944394"/>
              <a:ext cx="1143000" cy="1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61110" y="2650767"/>
              <a:ext cx="599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data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59572" y="2659296"/>
              <a:ext cx="59971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data</a:t>
              </a:r>
              <a:endParaRPr lang="en-CA" dirty="0">
                <a:solidFill>
                  <a:schemeClr val="accent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821088" y="2944394"/>
              <a:ext cx="1158240" cy="3154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1674519" y="3082815"/>
              <a:ext cx="3152409" cy="369332"/>
              <a:chOff x="413751" y="5273797"/>
              <a:chExt cx="3152409" cy="369332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H="1">
                <a:off x="2697479" y="5592272"/>
                <a:ext cx="868681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13751" y="5273797"/>
                <a:ext cx="2281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6000"/>
                    </a:solidFill>
                  </a:rPr>
                  <a:t>valid</a:t>
                </a:r>
                <a:endParaRPr lang="en-CA" b="1" dirty="0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>
                <a:off x="1173480" y="5561166"/>
                <a:ext cx="849947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flipH="1">
              <a:off x="2433081" y="3140737"/>
              <a:ext cx="2392680" cy="231"/>
              <a:chOff x="1173480" y="5486400"/>
              <a:chExt cx="2392680" cy="231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 flipH="1">
                <a:off x="2697479" y="5486400"/>
                <a:ext cx="868681" cy="0"/>
              </a:xfrm>
              <a:prstGeom prst="straightConnector1">
                <a:avLst/>
              </a:prstGeom>
              <a:ln w="19050">
                <a:solidFill>
                  <a:srgbClr val="006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H="1">
                <a:off x="1173480" y="5486631"/>
                <a:ext cx="849947" cy="0"/>
              </a:xfrm>
              <a:prstGeom prst="straightConnector1">
                <a:avLst/>
              </a:prstGeom>
              <a:ln w="19050">
                <a:solidFill>
                  <a:srgbClr val="006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1763688" y="3356992"/>
              <a:ext cx="2281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r</a:t>
              </a:r>
              <a:r>
                <a:rPr lang="en-US" b="1" dirty="0" smtClean="0">
                  <a:solidFill>
                    <a:srgbClr val="C00000"/>
                  </a:solidFill>
                </a:rPr>
                <a:t>eady</a:t>
              </a:r>
              <a:endParaRPr lang="en-CA" b="1" dirty="0"/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6"/>
          <a:stretch/>
        </p:blipFill>
        <p:spPr bwMode="auto">
          <a:xfrm>
            <a:off x="4699829" y="4670920"/>
            <a:ext cx="4420575" cy="216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5745275" y="5209708"/>
            <a:ext cx="2343382" cy="1538788"/>
            <a:chOff x="5745275" y="5209707"/>
            <a:chExt cx="2343382" cy="3871789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745275" y="5220738"/>
              <a:ext cx="0" cy="386075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527546" y="5215222"/>
              <a:ext cx="0" cy="386075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7306385" y="5215222"/>
              <a:ext cx="0" cy="386075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088657" y="5209707"/>
              <a:ext cx="0" cy="386075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/>
          <p:cNvCxnSpPr/>
          <p:nvPr/>
        </p:nvCxnSpPr>
        <p:spPr>
          <a:xfrm>
            <a:off x="4988030" y="5962092"/>
            <a:ext cx="385626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88030" y="6748495"/>
            <a:ext cx="385626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645685" y="5865028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/>
          <p:cNvSpPr/>
          <p:nvPr/>
        </p:nvSpPr>
        <p:spPr>
          <a:xfrm>
            <a:off x="6425830" y="5865028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/>
          <p:cNvSpPr/>
          <p:nvPr/>
        </p:nvSpPr>
        <p:spPr>
          <a:xfrm>
            <a:off x="7203903" y="5865028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7984048" y="5865028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/>
          <p:nvPr/>
        </p:nvSpPr>
        <p:spPr>
          <a:xfrm>
            <a:off x="5645685" y="6652467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/>
          <p:cNvSpPr/>
          <p:nvPr/>
        </p:nvSpPr>
        <p:spPr>
          <a:xfrm>
            <a:off x="6425830" y="6652467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/>
          <p:nvPr/>
        </p:nvSpPr>
        <p:spPr>
          <a:xfrm>
            <a:off x="7203903" y="6652467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Oval 47"/>
          <p:cNvSpPr/>
          <p:nvPr/>
        </p:nvSpPr>
        <p:spPr>
          <a:xfrm>
            <a:off x="7984048" y="6652467"/>
            <a:ext cx="188728" cy="1880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5" name="TextBox 64"/>
          <p:cNvSpPr txBox="1"/>
          <p:nvPr/>
        </p:nvSpPr>
        <p:spPr>
          <a:xfrm>
            <a:off x="5636160" y="5248607"/>
            <a:ext cx="1836421" cy="4308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Permapaths</a:t>
            </a:r>
            <a:endParaRPr lang="en-CA" sz="22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5841284" y="5842738"/>
            <a:ext cx="581798" cy="18806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Arrow 66"/>
          <p:cNvSpPr/>
          <p:nvPr/>
        </p:nvSpPr>
        <p:spPr>
          <a:xfrm>
            <a:off x="6634378" y="5842738"/>
            <a:ext cx="581798" cy="18806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5577651" y="6026640"/>
            <a:ext cx="6650517" cy="3595048"/>
            <a:chOff x="838200" y="2553833"/>
            <a:chExt cx="6650517" cy="3595048"/>
          </a:xfrm>
        </p:grpSpPr>
        <p:sp>
          <p:nvSpPr>
            <p:cNvPr id="69" name="TextBox 68"/>
            <p:cNvSpPr txBox="1"/>
            <p:nvPr/>
          </p:nvSpPr>
          <p:spPr>
            <a:xfrm>
              <a:off x="838200" y="2553833"/>
              <a:ext cx="381000" cy="46166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A</a:t>
              </a:r>
              <a:endParaRPr lang="en-CA" sz="2400" dirty="0">
                <a:solidFill>
                  <a:srgbClr val="7030A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28003" y="2562478"/>
              <a:ext cx="381000" cy="46166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B</a:t>
              </a:r>
              <a:endParaRPr lang="en-CA" sz="2400" dirty="0">
                <a:solidFill>
                  <a:srgbClr val="7030A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13000" y="2562477"/>
              <a:ext cx="381000" cy="46166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C</a:t>
              </a:r>
              <a:endParaRPr lang="en-CA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72" name="Straight Connector 71"/>
            <p:cNvCxnSpPr>
              <a:endCxn id="41" idx="3"/>
            </p:cNvCxnSpPr>
            <p:nvPr/>
          </p:nvCxnSpPr>
          <p:spPr>
            <a:xfrm flipV="1">
              <a:off x="5798085" y="6035077"/>
              <a:ext cx="132414" cy="9563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42" idx="3"/>
            </p:cNvCxnSpPr>
            <p:nvPr/>
          </p:nvCxnSpPr>
          <p:spPr>
            <a:xfrm flipV="1">
              <a:off x="6575482" y="6035077"/>
              <a:ext cx="135162" cy="11380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endCxn id="43" idx="3"/>
            </p:cNvCxnSpPr>
            <p:nvPr/>
          </p:nvCxnSpPr>
          <p:spPr>
            <a:xfrm flipV="1">
              <a:off x="7379529" y="6035077"/>
              <a:ext cx="109188" cy="10427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1787665" y="5553120"/>
            <a:ext cx="381000" cy="461665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A</a:t>
            </a:r>
            <a:endParaRPr lang="en-CA" sz="2400" dirty="0">
              <a:solidFill>
                <a:srgbClr val="7030A0"/>
              </a:solidFill>
            </a:endParaRPr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357181" y="3846984"/>
            <a:ext cx="8229600" cy="1244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With restrictions, usable for fixed-latency communication</a:t>
            </a:r>
          </a:p>
          <a:p>
            <a:pPr lvl="1"/>
            <a:r>
              <a:rPr lang="en-CA" dirty="0" smtClean="0"/>
              <a:t>Pre-establish and reserve paths</a:t>
            </a:r>
          </a:p>
          <a:p>
            <a:pPr lvl="1"/>
            <a:r>
              <a:rPr lang="en-CA" dirty="0" smtClean="0"/>
              <a:t>“</a:t>
            </a:r>
            <a:r>
              <a:rPr lang="en-CA" dirty="0" err="1" smtClean="0"/>
              <a:t>Permapaths</a:t>
            </a:r>
            <a:r>
              <a:rPr lang="en-CA" dirty="0" smtClean="0"/>
              <a:t>”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4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65" grpId="0" animBg="1"/>
      <p:bldP spid="66" grpId="0" animBg="1"/>
      <p:bldP spid="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Common Are Latency-Insensitive Channels?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Connections to I/O</a:t>
            </a:r>
          </a:p>
          <a:p>
            <a:pPr lvl="1"/>
            <a:r>
              <a:rPr lang="en-CA" dirty="0" err="1" smtClean="0"/>
              <a:t>DDRx</a:t>
            </a:r>
            <a:r>
              <a:rPr lang="en-CA" dirty="0" smtClean="0"/>
              <a:t>, </a:t>
            </a:r>
            <a:r>
              <a:rPr lang="en-CA" dirty="0" err="1" smtClean="0"/>
              <a:t>PCIe</a:t>
            </a:r>
            <a:r>
              <a:rPr lang="en-CA" dirty="0" smtClean="0"/>
              <a:t>, …</a:t>
            </a:r>
          </a:p>
          <a:p>
            <a:pPr lvl="1"/>
            <a:r>
              <a:rPr lang="en-CA" dirty="0" smtClean="0"/>
              <a:t>Variable latency</a:t>
            </a:r>
          </a:p>
          <a:p>
            <a:r>
              <a:rPr lang="en-CA" dirty="0" smtClean="0"/>
              <a:t>Between HLS kernels</a:t>
            </a:r>
          </a:p>
          <a:p>
            <a:pPr lvl="1"/>
            <a:r>
              <a:rPr lang="en-CA" dirty="0" err="1" smtClean="0"/>
              <a:t>OpenCL</a:t>
            </a:r>
            <a:r>
              <a:rPr lang="en-CA" dirty="0" smtClean="0"/>
              <a:t> channels / pipes</a:t>
            </a:r>
          </a:p>
          <a:p>
            <a:pPr lvl="1"/>
            <a:r>
              <a:rPr lang="en-CA" dirty="0" err="1" smtClean="0"/>
              <a:t>Bluespec</a:t>
            </a:r>
            <a:r>
              <a:rPr lang="en-CA" dirty="0" smtClean="0"/>
              <a:t> SV </a:t>
            </a:r>
          </a:p>
          <a:p>
            <a:pPr lvl="1"/>
            <a:r>
              <a:rPr lang="en-CA" dirty="0" smtClean="0"/>
              <a:t>…</a:t>
            </a:r>
          </a:p>
          <a:p>
            <a:r>
              <a:rPr lang="en-CA" dirty="0"/>
              <a:t>Common design style between larger modules</a:t>
            </a:r>
          </a:p>
          <a:p>
            <a:pPr lvl="1"/>
            <a:r>
              <a:rPr lang="en-CA" dirty="0"/>
              <a:t>And any module can be converted to use [</a:t>
            </a:r>
            <a:r>
              <a:rPr lang="en-CA" dirty="0" err="1"/>
              <a:t>Carloni</a:t>
            </a:r>
            <a:r>
              <a:rPr lang="en-CA" dirty="0"/>
              <a:t> et al, TCAD, 2001</a:t>
            </a:r>
            <a:r>
              <a:rPr lang="en-CA" dirty="0" smtClean="0"/>
              <a:t>]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rgbClr val="FF0000"/>
                </a:solidFill>
                <a:sym typeface="Wingdings" panose="05000000000000000000" pitchFamily="2" charset="2"/>
              </a:rPr>
              <a:t>Widely used at system level, and use likely to increase</a:t>
            </a:r>
            <a:endParaRPr lang="en-CA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4826" r="4279" b="10631"/>
          <a:stretch/>
        </p:blipFill>
        <p:spPr bwMode="auto">
          <a:xfrm>
            <a:off x="4733756" y="1233558"/>
            <a:ext cx="4578097" cy="269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8039100" cy="1008112"/>
          </a:xfrm>
        </p:spPr>
        <p:txBody>
          <a:bodyPr/>
          <a:lstStyle/>
          <a:p>
            <a:r>
              <a:rPr lang="en-US" dirty="0" smtClean="0"/>
              <a:t>Packet Ordering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120" y="1143000"/>
            <a:ext cx="4191000" cy="17369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FPGA Designs</a:t>
            </a:r>
          </a:p>
          <a:p>
            <a:r>
              <a:rPr lang="en-US" dirty="0" smtClean="0"/>
              <a:t>Mostly streaming</a:t>
            </a:r>
          </a:p>
          <a:p>
            <a:r>
              <a:rPr lang="en-US" dirty="0" smtClean="0"/>
              <a:t>Cannot tolerate reordering</a:t>
            </a:r>
          </a:p>
          <a:p>
            <a:pPr lvl="1"/>
            <a:r>
              <a:rPr lang="en-US" dirty="0" smtClean="0"/>
              <a:t>Hardware expensive and difficult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5"/>
          <a:stretch/>
        </p:blipFill>
        <p:spPr bwMode="auto">
          <a:xfrm>
            <a:off x="4953000" y="3032446"/>
            <a:ext cx="3794760" cy="373460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81600" y="3472432"/>
            <a:ext cx="3334348" cy="3299843"/>
            <a:chOff x="4935425" y="1531619"/>
            <a:chExt cx="3856268" cy="3871789"/>
          </a:xfrm>
        </p:grpSpPr>
        <p:grpSp>
          <p:nvGrpSpPr>
            <p:cNvPr id="7" name="Group 6"/>
            <p:cNvGrpSpPr/>
            <p:nvPr/>
          </p:nvGrpSpPr>
          <p:grpSpPr>
            <a:xfrm>
              <a:off x="4935425" y="1531619"/>
              <a:ext cx="3856268" cy="3871789"/>
              <a:chOff x="3429000" y="746760"/>
              <a:chExt cx="5334000" cy="534924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476423" y="76200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558463" y="75438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635755" y="75438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717795" y="74676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429000" y="178625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429000" y="287274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429000" y="394716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429000" y="504444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593080" y="2186940"/>
              <a:ext cx="2529840" cy="2529840"/>
              <a:chOff x="4345618" y="1647825"/>
              <a:chExt cx="3506792" cy="351916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4345618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427033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505575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586990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345618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427033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505575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586990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55143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423223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509385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590800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347523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423223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509385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590800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36" name="Down Arrow 35"/>
          <p:cNvSpPr/>
          <p:nvPr/>
        </p:nvSpPr>
        <p:spPr>
          <a:xfrm rot="5400000">
            <a:off x="5364480" y="3953653"/>
            <a:ext cx="259080" cy="3200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Down Arrow 36"/>
          <p:cNvSpPr/>
          <p:nvPr/>
        </p:nvSpPr>
        <p:spPr>
          <a:xfrm rot="5400000">
            <a:off x="8021037" y="3951070"/>
            <a:ext cx="259080" cy="32004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213360" y="1143000"/>
            <a:ext cx="4320540" cy="1736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Multiprocessors</a:t>
            </a:r>
          </a:p>
          <a:p>
            <a:r>
              <a:rPr lang="en-US" dirty="0" smtClean="0"/>
              <a:t>Memory mapped</a:t>
            </a:r>
          </a:p>
          <a:p>
            <a:r>
              <a:rPr lang="en-US" dirty="0" smtClean="0"/>
              <a:t>Packets arrive out-of-order</a:t>
            </a:r>
          </a:p>
          <a:p>
            <a:pPr lvl="1"/>
            <a:r>
              <a:rPr lang="en-US" dirty="0" smtClean="0"/>
              <a:t>Fine for cache lines</a:t>
            </a:r>
          </a:p>
          <a:p>
            <a:pPr lvl="1"/>
            <a:r>
              <a:rPr lang="en-US" dirty="0" smtClean="0"/>
              <a:t>Processors have re-order buffers</a:t>
            </a:r>
            <a:endParaRPr lang="en-CA" dirty="0"/>
          </a:p>
        </p:txBody>
      </p:sp>
      <p:cxnSp>
        <p:nvCxnSpPr>
          <p:cNvPr id="45" name="Straight Connector 44"/>
          <p:cNvCxnSpPr>
            <a:stCxn id="9" idx="6"/>
            <a:endCxn id="12" idx="2"/>
          </p:cNvCxnSpPr>
          <p:nvPr/>
        </p:nvCxnSpPr>
        <p:spPr>
          <a:xfrm>
            <a:off x="5913431" y="4111090"/>
            <a:ext cx="1858696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8244451" y="3983638"/>
            <a:ext cx="152673" cy="232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457927" y="3978398"/>
            <a:ext cx="152673" cy="23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CA" b="1" dirty="0">
              <a:solidFill>
                <a:schemeClr val="bg1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13365" y="3684513"/>
            <a:ext cx="4271664" cy="830999"/>
            <a:chOff x="147936" y="3581400"/>
            <a:chExt cx="4271664" cy="830999"/>
          </a:xfrm>
        </p:grpSpPr>
        <p:sp>
          <p:nvSpPr>
            <p:cNvPr id="56" name="TextBox 55"/>
            <p:cNvSpPr txBox="1"/>
            <p:nvPr/>
          </p:nvSpPr>
          <p:spPr>
            <a:xfrm>
              <a:off x="609600" y="3581400"/>
              <a:ext cx="38100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All packets with same </a:t>
              </a:r>
              <a:r>
                <a:rPr lang="en-US" sz="2400" dirty="0" err="1" smtClean="0"/>
                <a:t>src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dst</a:t>
              </a:r>
              <a:r>
                <a:rPr lang="en-US" sz="2400" dirty="0" smtClean="0"/>
                <a:t> must take </a:t>
              </a:r>
              <a:r>
                <a:rPr lang="en-US" sz="2400" b="1" dirty="0" smtClean="0"/>
                <a:t>same NoC path</a:t>
              </a:r>
              <a:endParaRPr lang="en-CA" sz="24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 rot="16200000">
              <a:off x="-36731" y="3766067"/>
              <a:ext cx="8309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RULE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6248400" y="4180146"/>
            <a:ext cx="533400" cy="220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/>
          <p:cNvSpPr/>
          <p:nvPr/>
        </p:nvSpPr>
        <p:spPr>
          <a:xfrm>
            <a:off x="6248400" y="4183889"/>
            <a:ext cx="533400" cy="2209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FULL</a:t>
            </a:r>
            <a:endParaRPr lang="en-CA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929437" y="4191032"/>
            <a:ext cx="533400" cy="220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6" name="Rectangle 65"/>
          <p:cNvSpPr/>
          <p:nvPr/>
        </p:nvSpPr>
        <p:spPr>
          <a:xfrm>
            <a:off x="6929437" y="3822382"/>
            <a:ext cx="533400" cy="220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/>
          <p:cNvSpPr/>
          <p:nvPr/>
        </p:nvSpPr>
        <p:spPr>
          <a:xfrm>
            <a:off x="6250780" y="3817620"/>
            <a:ext cx="533400" cy="220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8" name="Rectangle 67"/>
          <p:cNvSpPr/>
          <p:nvPr/>
        </p:nvSpPr>
        <p:spPr>
          <a:xfrm>
            <a:off x="5523107" y="3979995"/>
            <a:ext cx="152673" cy="23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751434" y="3981550"/>
            <a:ext cx="152673" cy="232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109844" y="3823815"/>
            <a:ext cx="152673" cy="232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1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11904" y="4187766"/>
            <a:ext cx="152673" cy="23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CA" b="1" dirty="0">
              <a:solidFill>
                <a:schemeClr val="bg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313365" y="5020318"/>
            <a:ext cx="4271664" cy="830999"/>
            <a:chOff x="147936" y="3581400"/>
            <a:chExt cx="4271664" cy="830999"/>
          </a:xfrm>
        </p:grpSpPr>
        <p:sp>
          <p:nvSpPr>
            <p:cNvPr id="72" name="TextBox 71"/>
            <p:cNvSpPr txBox="1"/>
            <p:nvPr/>
          </p:nvSpPr>
          <p:spPr>
            <a:xfrm>
              <a:off x="609600" y="3581400"/>
              <a:ext cx="3810000" cy="83099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All packets with same </a:t>
              </a:r>
              <a:r>
                <a:rPr lang="en-US" sz="2400" dirty="0" err="1" smtClean="0"/>
                <a:t>src</a:t>
              </a:r>
              <a:r>
                <a:rPr lang="en-US" sz="2400" dirty="0" smtClean="0"/>
                <a:t>/</a:t>
              </a:r>
              <a:r>
                <a:rPr lang="en-US" sz="2400" dirty="0" err="1" smtClean="0"/>
                <a:t>dst</a:t>
              </a:r>
              <a:r>
                <a:rPr lang="en-US" sz="2400" dirty="0" smtClean="0"/>
                <a:t> must take </a:t>
              </a:r>
              <a:r>
                <a:rPr lang="en-US" sz="2400" b="1" dirty="0" smtClean="0"/>
                <a:t>same VC</a:t>
              </a:r>
              <a:endParaRPr lang="en-CA" sz="24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6200000">
              <a:off x="-36731" y="3766067"/>
              <a:ext cx="83099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RULE</a:t>
              </a:r>
              <a:endParaRPr lang="en-CA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1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8663 -0.0557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51 -0.00093 " pathEditMode="relative" ptsTypes="AA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49" grpId="0" animBg="1"/>
      <p:bldP spid="49" grpId="1" animBg="1"/>
      <p:bldP spid="51" grpId="0" animBg="1"/>
      <p:bldP spid="5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Application Efficiency Studies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How Efficient Is It?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24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1. </a:t>
            </a:r>
            <a:r>
              <a:rPr lang="en-CA" dirty="0" err="1" smtClean="0"/>
              <a:t>Qsys</a:t>
            </a:r>
            <a:r>
              <a:rPr lang="en-CA" dirty="0" smtClean="0"/>
              <a:t> vs. </a:t>
            </a:r>
            <a:r>
              <a:rPr lang="en-CA" dirty="0" err="1" smtClean="0"/>
              <a:t>NoC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0112"/>
            <a:ext cx="3898776" cy="120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err="1" smtClean="0"/>
              <a:t>qsys</a:t>
            </a:r>
            <a:r>
              <a:rPr lang="en-CA" dirty="0" smtClean="0"/>
              <a:t>: build logical bus from fabric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39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716016" y="5431476"/>
            <a:ext cx="3898776" cy="120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CA" b="1" dirty="0" err="1" smtClean="0"/>
              <a:t>NoC</a:t>
            </a:r>
            <a:r>
              <a:rPr lang="en-CA" dirty="0" smtClean="0"/>
              <a:t>: 16-nodes, hard routers &amp; links</a:t>
            </a:r>
            <a:endParaRPr lang="en-CA" dirty="0"/>
          </a:p>
        </p:txBody>
      </p:sp>
      <p:sp>
        <p:nvSpPr>
          <p:cNvPr id="5" name="Oval 4"/>
          <p:cNvSpPr/>
          <p:nvPr/>
        </p:nvSpPr>
        <p:spPr>
          <a:xfrm>
            <a:off x="2771800" y="3645024"/>
            <a:ext cx="1512168" cy="144016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65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Area Comparison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74" y="1523925"/>
            <a:ext cx="7342471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170080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FF0000"/>
                </a:solidFill>
              </a:rPr>
              <a:t>Only 1/8 of Hard </a:t>
            </a:r>
            <a:r>
              <a:rPr lang="en-CA" sz="2000" dirty="0" err="1" smtClean="0">
                <a:solidFill>
                  <a:srgbClr val="FF0000"/>
                </a:solidFill>
              </a:rPr>
              <a:t>NoC</a:t>
            </a:r>
            <a:r>
              <a:rPr lang="en-CA" sz="2000" dirty="0" smtClean="0">
                <a:solidFill>
                  <a:srgbClr val="FF0000"/>
                </a:solidFill>
              </a:rPr>
              <a:t> BW used, but already less area for most systems</a:t>
            </a:r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Power Comparison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08" y="1340768"/>
            <a:ext cx="7128792" cy="517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4509120"/>
            <a:ext cx="226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rgbClr val="FF0000"/>
                </a:solidFill>
              </a:rPr>
              <a:t>Hard </a:t>
            </a:r>
            <a:r>
              <a:rPr lang="en-CA" sz="2000" dirty="0" err="1" smtClean="0">
                <a:solidFill>
                  <a:srgbClr val="FF0000"/>
                </a:solidFill>
              </a:rPr>
              <a:t>NoC</a:t>
            </a:r>
            <a:r>
              <a:rPr lang="en-CA" sz="2000" dirty="0" smtClean="0">
                <a:solidFill>
                  <a:srgbClr val="FF0000"/>
                </a:solidFill>
              </a:rPr>
              <a:t> saves power for </a:t>
            </a:r>
            <a:br>
              <a:rPr lang="en-CA" sz="2000" dirty="0" smtClean="0">
                <a:solidFill>
                  <a:srgbClr val="FF0000"/>
                </a:solidFill>
              </a:rPr>
            </a:br>
            <a:r>
              <a:rPr lang="en-CA" sz="2000" dirty="0" smtClean="0">
                <a:solidFill>
                  <a:srgbClr val="FF0000"/>
                </a:solidFill>
              </a:rPr>
              <a:t>even simplest systems</a:t>
            </a:r>
            <a:endParaRPr lang="en-CA"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1720" y="4947265"/>
            <a:ext cx="792088" cy="20992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8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2857"/>
            <a:ext cx="6115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495675" y="330163"/>
            <a:ext cx="5191125" cy="5928816"/>
            <a:chOff x="3495675" y="330163"/>
            <a:chExt cx="5191125" cy="5928816"/>
          </a:xfrm>
        </p:grpSpPr>
        <p:sp>
          <p:nvSpPr>
            <p:cNvPr id="15" name="Cloud 14"/>
            <p:cNvSpPr/>
            <p:nvPr/>
          </p:nvSpPr>
          <p:spPr>
            <a:xfrm>
              <a:off x="3505200" y="4114800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1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Cloud 18"/>
            <p:cNvSpPr/>
            <p:nvPr/>
          </p:nvSpPr>
          <p:spPr>
            <a:xfrm>
              <a:off x="5562600" y="4114800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2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Cloud 19"/>
            <p:cNvSpPr/>
            <p:nvPr/>
          </p:nvSpPr>
          <p:spPr>
            <a:xfrm>
              <a:off x="7162800" y="2819399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3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Cloud 20"/>
            <p:cNvSpPr/>
            <p:nvPr/>
          </p:nvSpPr>
          <p:spPr>
            <a:xfrm>
              <a:off x="3495675" y="1705931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4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 rot="7381822">
              <a:off x="4620544" y="1107657"/>
              <a:ext cx="1561133" cy="533399"/>
            </a:xfrm>
            <a:prstGeom prst="rightArrow">
              <a:avLst>
                <a:gd name="adj1" fmla="val 39071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Right Arrow 23"/>
            <p:cNvSpPr/>
            <p:nvPr/>
          </p:nvSpPr>
          <p:spPr>
            <a:xfrm rot="6510347">
              <a:off x="3389192" y="2286033"/>
              <a:ext cx="3704453" cy="490350"/>
            </a:xfrm>
            <a:prstGeom prst="rightArrow">
              <a:avLst>
                <a:gd name="adj1" fmla="val 39071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Right Arrow 24"/>
            <p:cNvSpPr/>
            <p:nvPr/>
          </p:nvSpPr>
          <p:spPr>
            <a:xfrm rot="4973459">
              <a:off x="4234411" y="2218630"/>
              <a:ext cx="3636053" cy="533399"/>
            </a:xfrm>
            <a:prstGeom prst="rightArrow">
              <a:avLst>
                <a:gd name="adj1" fmla="val 39071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Right Arrow 25"/>
            <p:cNvSpPr/>
            <p:nvPr/>
          </p:nvSpPr>
          <p:spPr>
            <a:xfrm rot="2999699">
              <a:off x="5280084" y="1533433"/>
              <a:ext cx="2939939" cy="533399"/>
            </a:xfrm>
            <a:prstGeom prst="rightArrow">
              <a:avLst>
                <a:gd name="adj1" fmla="val 39071"/>
                <a:gd name="adj2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Left-Right Arrow 9"/>
            <p:cNvSpPr/>
            <p:nvPr/>
          </p:nvSpPr>
          <p:spPr>
            <a:xfrm>
              <a:off x="4914900" y="4658899"/>
              <a:ext cx="762000" cy="40232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Left-Right Arrow 28"/>
            <p:cNvSpPr/>
            <p:nvPr/>
          </p:nvSpPr>
          <p:spPr>
            <a:xfrm rot="18891187">
              <a:off x="6867304" y="3930452"/>
              <a:ext cx="700597" cy="40232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Left-Right Arrow 29"/>
            <p:cNvSpPr/>
            <p:nvPr/>
          </p:nvSpPr>
          <p:spPr>
            <a:xfrm rot="16200000">
              <a:off x="3232835" y="3313379"/>
              <a:ext cx="1542678" cy="40232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Left-Right Arrow 30"/>
            <p:cNvSpPr/>
            <p:nvPr/>
          </p:nvSpPr>
          <p:spPr>
            <a:xfrm rot="5400000">
              <a:off x="5810297" y="5562600"/>
              <a:ext cx="990438" cy="402320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Left-Right Arrow 33"/>
            <p:cNvSpPr/>
            <p:nvPr/>
          </p:nvSpPr>
          <p:spPr>
            <a:xfrm rot="3458155">
              <a:off x="4249119" y="3290371"/>
              <a:ext cx="2002501" cy="402320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Left-Right Arrow 35"/>
            <p:cNvSpPr/>
            <p:nvPr/>
          </p:nvSpPr>
          <p:spPr>
            <a:xfrm rot="5400000">
              <a:off x="3762456" y="5535160"/>
              <a:ext cx="990438" cy="402320"/>
            </a:xfrm>
            <a:prstGeom prst="left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0" y="1"/>
            <a:ext cx="3028950" cy="914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Challenge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9524" y="990600"/>
            <a:ext cx="2285999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Large Systems</a:t>
            </a:r>
            <a:endParaRPr lang="en-CA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524" y="1600334"/>
            <a:ext cx="2948498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High bandwidth hard blocks &amp; compute modules</a:t>
            </a:r>
            <a:endParaRPr lang="en-CA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9524" y="3084492"/>
            <a:ext cx="2438400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High on-chip communication</a:t>
            </a:r>
            <a:endParaRPr lang="en-CA" sz="2800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7650991" y="4851807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sp>
        <p:nvSpPr>
          <p:cNvPr id="27" name="TextBox 26"/>
          <p:cNvSpPr txBox="1"/>
          <p:nvPr/>
        </p:nvSpPr>
        <p:spPr>
          <a:xfrm rot="5400000">
            <a:off x="7619054" y="1534075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8193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2. Ethernet Switch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12168"/>
          </a:xfrm>
        </p:spPr>
        <p:txBody>
          <a:bodyPr/>
          <a:lstStyle/>
          <a:p>
            <a:r>
              <a:rPr lang="en-CA" dirty="0" smtClean="0"/>
              <a:t>FPGAs with transceivers: commonly manipulating / switching packets</a:t>
            </a:r>
          </a:p>
          <a:p>
            <a:r>
              <a:rPr lang="en-CA" dirty="0" smtClean="0"/>
              <a:t>e.g. 16x16 Ethernet switch, @ 10 Gb/s per channel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9" y="2636912"/>
            <a:ext cx="4482909" cy="3766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719437"/>
            <a:ext cx="4297980" cy="3564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64797" y="6444044"/>
            <a:ext cx="1612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Transceiver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77851"/>
            <a:ext cx="103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NoC</a:t>
            </a:r>
          </a:p>
          <a:p>
            <a:r>
              <a:rPr lang="en-CA" dirty="0" smtClean="0"/>
              <a:t>Router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24239" y="3401016"/>
            <a:ext cx="939449" cy="6002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5536" y="5733256"/>
            <a:ext cx="504056" cy="6701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436096" y="2719437"/>
            <a:ext cx="4224211" cy="390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err="1" smtClean="0"/>
              <a:t>NoC</a:t>
            </a:r>
            <a:r>
              <a:rPr lang="en-CA" dirty="0" smtClean="0"/>
              <a:t> is the crossbar</a:t>
            </a:r>
          </a:p>
          <a:p>
            <a:r>
              <a:rPr lang="en-CA" dirty="0" smtClean="0"/>
              <a:t>Plus buffering, distributed </a:t>
            </a:r>
            <a:br>
              <a:rPr lang="en-CA" dirty="0" smtClean="0"/>
            </a:br>
            <a:r>
              <a:rPr lang="en-CA" dirty="0" smtClean="0"/>
              <a:t>arbitration &amp; </a:t>
            </a:r>
            <a:br>
              <a:rPr lang="en-CA" dirty="0" smtClean="0"/>
            </a:br>
            <a:r>
              <a:rPr lang="en-CA" dirty="0" smtClean="0"/>
              <a:t>back-pressure</a:t>
            </a:r>
          </a:p>
          <a:p>
            <a:r>
              <a:rPr lang="en-CA" dirty="0" smtClean="0"/>
              <a:t>Fabric inspects packet headers, performs </a:t>
            </a:r>
            <a:br>
              <a:rPr lang="en-CA" dirty="0" smtClean="0"/>
            </a:br>
            <a:r>
              <a:rPr lang="en-CA" dirty="0" smtClean="0"/>
              <a:t>more buffering, 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82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Ethernet Switch Efficiency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89" y="5675796"/>
            <a:ext cx="8229600" cy="720080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14X more efficient!</a:t>
            </a:r>
          </a:p>
          <a:p>
            <a:r>
              <a:rPr lang="en-CA" dirty="0" smtClean="0"/>
              <a:t>Latest FPGAs: ~2 Tb/s transceiver bandwidth </a:t>
            </a:r>
            <a:r>
              <a:rPr lang="en-CA" dirty="0" smtClean="0">
                <a:sym typeface="Wingdings" panose="05000000000000000000" pitchFamily="2" charset="2"/>
              </a:rPr>
              <a:t> need good switches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4071" r="8027" b="27665"/>
          <a:stretch/>
        </p:blipFill>
        <p:spPr bwMode="auto">
          <a:xfrm>
            <a:off x="166192" y="2271113"/>
            <a:ext cx="8734154" cy="31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6753"/>
            <a:ext cx="9144000" cy="107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-177800"/>
            <a:ext cx="8039100" cy="990600"/>
          </a:xfrm>
        </p:spPr>
        <p:txBody>
          <a:bodyPr/>
          <a:lstStyle/>
          <a:p>
            <a:r>
              <a:rPr lang="en-US" dirty="0" smtClean="0"/>
              <a:t>3. Parallel JPEG (Latency Sensitive)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1" name="Picture 3" descr="C:\Users\Mohamed\Dropbox\PhD\Presentations\fpga15\images\heat_map_noc_bl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609599"/>
            <a:ext cx="4554537" cy="526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25400" y="5867400"/>
            <a:ext cx="9178925" cy="990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-25400" y="609600"/>
            <a:ext cx="4565255" cy="5266264"/>
            <a:chOff x="-25400" y="838200"/>
            <a:chExt cx="4565255" cy="5266264"/>
          </a:xfrm>
        </p:grpSpPr>
        <p:pic>
          <p:nvPicPr>
            <p:cNvPr id="2050" name="Picture 2" descr="C:\Users\Mohamed\Dropbox\PhD\Presentations\fpga15\images\heat_map_bno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838200"/>
              <a:ext cx="4565255" cy="526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95300" y="876300"/>
              <a:ext cx="876300" cy="1879600"/>
            </a:xfrm>
            <a:prstGeom prst="rect">
              <a:avLst/>
            </a:prstGeom>
            <a:noFill/>
            <a:ln w="38100">
              <a:solidFill>
                <a:srgbClr val="FF1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454400" y="5270500"/>
              <a:ext cx="571500" cy="825500"/>
            </a:xfrm>
            <a:prstGeom prst="rect">
              <a:avLst/>
            </a:prstGeom>
            <a:noFill/>
            <a:ln w="38100">
              <a:solidFill>
                <a:srgbClr val="FF11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-25400" y="5873115"/>
            <a:ext cx="9178925" cy="14311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 smtClean="0"/>
              <a:t>NoC</a:t>
            </a:r>
            <a:r>
              <a:rPr lang="en-US" sz="2900" dirty="0" smtClean="0"/>
              <a:t> makes performance more predictable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err="1" smtClean="0"/>
              <a:t>NoC</a:t>
            </a:r>
            <a:r>
              <a:rPr lang="en-US" sz="2900" dirty="0" smtClean="0"/>
              <a:t> doesn’t produce wiring hotspots &amp; saves long wires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9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001000" y="4800600"/>
            <a:ext cx="228600" cy="241300"/>
          </a:xfrm>
          <a:prstGeom prst="straightConnector1">
            <a:avLst/>
          </a:prstGeom>
          <a:ln w="28575">
            <a:solidFill>
              <a:srgbClr val="FF11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950991" y="4672013"/>
            <a:ext cx="76200" cy="157159"/>
          </a:xfrm>
          <a:prstGeom prst="rect">
            <a:avLst/>
          </a:prstGeom>
          <a:solidFill>
            <a:srgbClr val="FF1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50919" y="1676318"/>
            <a:ext cx="304800" cy="0"/>
          </a:xfrm>
          <a:prstGeom prst="straightConnector1">
            <a:avLst/>
          </a:prstGeom>
          <a:ln w="28575">
            <a:solidFill>
              <a:srgbClr val="FF11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69961" y="1597739"/>
            <a:ext cx="76200" cy="157159"/>
          </a:xfrm>
          <a:prstGeom prst="rect">
            <a:avLst/>
          </a:prstGeom>
          <a:solidFill>
            <a:srgbClr val="FF1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5800724" y="1600120"/>
            <a:ext cx="76200" cy="157159"/>
          </a:xfrm>
          <a:prstGeom prst="rect">
            <a:avLst/>
          </a:prstGeom>
          <a:solidFill>
            <a:srgbClr val="FF11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76874" y="1676318"/>
            <a:ext cx="314325" cy="0"/>
          </a:xfrm>
          <a:prstGeom prst="straightConnector1">
            <a:avLst/>
          </a:prstGeom>
          <a:ln w="28575">
            <a:solidFill>
              <a:srgbClr val="FF11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71600" y="2527300"/>
            <a:ext cx="2082800" cy="2514600"/>
          </a:xfrm>
          <a:prstGeom prst="straightConnector1">
            <a:avLst/>
          </a:prstGeom>
          <a:ln w="38100">
            <a:solidFill>
              <a:srgbClr val="FF11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05400" y="3440875"/>
            <a:ext cx="1595438" cy="538609"/>
          </a:xfrm>
          <a:prstGeom prst="rect">
            <a:avLst/>
          </a:prstGeom>
          <a:solidFill>
            <a:srgbClr val="FF11D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tx1"/>
                </a:solidFill>
              </a:rPr>
              <a:t>Max 40%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2227" y="1074637"/>
            <a:ext cx="1768673" cy="846386"/>
          </a:xfrm>
          <a:prstGeom prst="rect">
            <a:avLst/>
          </a:prstGeom>
          <a:solidFill>
            <a:srgbClr val="FF11D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tx1"/>
                </a:solidFill>
              </a:rPr>
              <a:t>Max 100%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i="1" dirty="0" smtClean="0">
                <a:solidFill>
                  <a:schemeClr val="tx1"/>
                </a:solidFill>
              </a:rPr>
              <a:t>long wires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" name="Oval 2"/>
          <p:cNvSpPr/>
          <p:nvPr/>
        </p:nvSpPr>
        <p:spPr>
          <a:xfrm>
            <a:off x="1143000" y="2133600"/>
            <a:ext cx="838200" cy="785814"/>
          </a:xfrm>
          <a:prstGeom prst="ellipse">
            <a:avLst/>
          </a:prstGeom>
          <a:noFill/>
          <a:ln w="57150">
            <a:solidFill>
              <a:srgbClr val="FF11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23721" y="4750592"/>
            <a:ext cx="838200" cy="785814"/>
          </a:xfrm>
          <a:prstGeom prst="ellipse">
            <a:avLst/>
          </a:prstGeom>
          <a:noFill/>
          <a:ln w="57150">
            <a:solidFill>
              <a:srgbClr val="FF11D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2" grpId="0" animBg="1"/>
      <p:bldP spid="3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0040" y="812304"/>
            <a:ext cx="7772400" cy="1470025"/>
          </a:xfrm>
        </p:spPr>
        <p:txBody>
          <a:bodyPr/>
          <a:lstStyle/>
          <a:p>
            <a:r>
              <a:rPr lang="en-CA" dirty="0" smtClean="0"/>
              <a:t>Future Trends and Embedded </a:t>
            </a:r>
            <a:r>
              <a:rPr lang="en-CA" dirty="0" err="1" smtClean="0"/>
              <a:t>NoCs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05880" y="2396480"/>
            <a:ext cx="6400800" cy="1752600"/>
          </a:xfrm>
        </p:spPr>
        <p:txBody>
          <a:bodyPr/>
          <a:lstStyle/>
          <a:p>
            <a:r>
              <a:rPr lang="en-CA" dirty="0" smtClean="0"/>
              <a:t>Speculation Ahead!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79807"/>
            <a:ext cx="4558106" cy="361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3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1. Embedded </a:t>
            </a:r>
            <a:r>
              <a:rPr lang="en-CA" dirty="0" err="1" smtClean="0"/>
              <a:t>NoCs</a:t>
            </a:r>
            <a:r>
              <a:rPr lang="en-CA" dirty="0" smtClean="0"/>
              <a:t> and the Datacenter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74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57572" y="227751"/>
            <a:ext cx="8229600" cy="850106"/>
          </a:xfrm>
        </p:spPr>
        <p:txBody>
          <a:bodyPr/>
          <a:lstStyle/>
          <a:p>
            <a:r>
              <a:rPr lang="en-CA" dirty="0" smtClean="0"/>
              <a:t>Datacenter Accelerators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668344" cy="560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5620" y="620688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Microsoft Catapult: Shell &amp; Role to Ease Design</a:t>
            </a:r>
          </a:p>
          <a:p>
            <a:pPr algn="ctr"/>
            <a:r>
              <a:rPr lang="en-CA" dirty="0" smtClean="0"/>
              <a:t>Shell: 23% of </a:t>
            </a:r>
            <a:r>
              <a:rPr lang="en-CA" dirty="0" err="1" smtClean="0"/>
              <a:t>Stratix</a:t>
            </a:r>
            <a:r>
              <a:rPr lang="en-CA" dirty="0" smtClean="0"/>
              <a:t> V FPGA [Putnam et al, ISCA 2014]</a:t>
            </a:r>
            <a:endParaRPr lang="en-CA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868144" y="1772816"/>
            <a:ext cx="108012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1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Datacenter “Shell”: Bus Overhead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0232" y="1268760"/>
            <a:ext cx="2242592" cy="485740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Buses to I/</a:t>
            </a:r>
            <a:r>
              <a:rPr lang="en-CA" sz="2400" dirty="0" err="1" smtClean="0"/>
              <a:t>Os</a:t>
            </a:r>
            <a:r>
              <a:rPr lang="en-CA" sz="2400" dirty="0" smtClean="0"/>
              <a:t> in shell &amp; role</a:t>
            </a:r>
          </a:p>
          <a:p>
            <a:r>
              <a:rPr lang="en-CA" sz="2400" dirty="0" smtClean="0"/>
              <a:t>Divided into two parts to ease compilation (shell portion locked down)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65055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58326"/>
            <a:ext cx="65055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Datacenter “Shell”: Swapping Accelerators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9063" y="1268760"/>
            <a:ext cx="2674938" cy="485740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Partial </a:t>
            </a:r>
            <a:r>
              <a:rPr lang="en-CA" sz="2400" dirty="0" err="1" smtClean="0"/>
              <a:t>reconfig</a:t>
            </a:r>
            <a:r>
              <a:rPr lang="en-CA" sz="2400" dirty="0" smtClean="0"/>
              <a:t> of role only </a:t>
            </a:r>
            <a:r>
              <a:rPr lang="en-CA" sz="2400" dirty="0" smtClean="0">
                <a:sym typeface="Wingdings" panose="05000000000000000000" pitchFamily="2" charset="2"/>
              </a:rPr>
              <a:t> swap accelerator w/o taking down system</a:t>
            </a:r>
          </a:p>
          <a:p>
            <a:r>
              <a:rPr lang="en-CA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Overengineer</a:t>
            </a:r>
            <a:r>
              <a:rPr lang="en-CA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CA" sz="2400" dirty="0" smtClean="0">
                <a:sym typeface="Wingdings" panose="05000000000000000000" pitchFamily="2" charset="2"/>
              </a:rPr>
              <a:t>shell buses for most demanding  accelerator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Oval 3"/>
          <p:cNvSpPr/>
          <p:nvPr/>
        </p:nvSpPr>
        <p:spPr>
          <a:xfrm>
            <a:off x="5615470" y="3861048"/>
            <a:ext cx="396690" cy="562786"/>
          </a:xfrm>
          <a:prstGeom prst="ellipse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59317"/>
            <a:ext cx="4657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 rot="900000">
            <a:off x="2938524" y="3423340"/>
            <a:ext cx="2649606" cy="886224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508104" y="4423834"/>
            <a:ext cx="1296144" cy="9356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04248" y="4891643"/>
            <a:ext cx="2195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Two separate compiles </a:t>
            </a:r>
            <a:r>
              <a:rPr lang="en-CA" sz="2400" dirty="0" smtClean="0">
                <a:sym typeface="Wingdings" panose="05000000000000000000" pitchFamily="2" charset="2"/>
              </a:rPr>
              <a:t> </a:t>
            </a:r>
            <a:r>
              <a:rPr lang="en-CA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lose some optimization </a:t>
            </a:r>
            <a:r>
              <a:rPr lang="en-CA" sz="2400" dirty="0" smtClean="0">
                <a:sym typeface="Wingdings" panose="05000000000000000000" pitchFamily="2" charset="2"/>
              </a:rPr>
              <a:t>of bus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927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Swappable Accelerators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1071" y="1268760"/>
            <a:ext cx="2423417" cy="4857403"/>
          </a:xfrm>
        </p:spPr>
        <p:txBody>
          <a:bodyPr/>
          <a:lstStyle/>
          <a:p>
            <a:r>
              <a:rPr lang="en-CA" dirty="0" smtClean="0"/>
              <a:t>Allows more virtualization</a:t>
            </a:r>
          </a:p>
          <a:p>
            <a:r>
              <a:rPr lang="en-CA" dirty="0" smtClean="0"/>
              <a:t>But shell complexity increases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Less efficient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Wasteful for one big accelerator</a:t>
            </a:r>
            <a:endParaRPr lang="en-CA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65055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805687" y="2575006"/>
            <a:ext cx="3010481" cy="648072"/>
            <a:chOff x="1835696" y="2564904"/>
            <a:chExt cx="2952328" cy="648072"/>
          </a:xfrm>
        </p:grpSpPr>
        <p:sp>
          <p:nvSpPr>
            <p:cNvPr id="9" name="Rectangle 8"/>
            <p:cNvSpPr/>
            <p:nvPr/>
          </p:nvSpPr>
          <p:spPr>
            <a:xfrm>
              <a:off x="1835696" y="2564904"/>
              <a:ext cx="2952328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97905" y="2708920"/>
              <a:ext cx="2102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Accelerator 5</a:t>
              </a:r>
              <a:endParaRPr lang="en-CA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09502" y="3942580"/>
            <a:ext cx="3007827" cy="648072"/>
            <a:chOff x="1835696" y="2618426"/>
            <a:chExt cx="2952328" cy="648072"/>
          </a:xfrm>
        </p:grpSpPr>
        <p:sp>
          <p:nvSpPr>
            <p:cNvPr id="14" name="Rectangle 13"/>
            <p:cNvSpPr/>
            <p:nvPr/>
          </p:nvSpPr>
          <p:spPr>
            <a:xfrm>
              <a:off x="1835696" y="2618426"/>
              <a:ext cx="2952328" cy="648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97905" y="2708920"/>
              <a:ext cx="2102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Accelerator 6</a:t>
              </a:r>
              <a:endParaRPr lang="en-CA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791398" y="2595512"/>
            <a:ext cx="3035457" cy="2694374"/>
            <a:chOff x="1849551" y="2595512"/>
            <a:chExt cx="2977305" cy="2694374"/>
          </a:xfrm>
        </p:grpSpPr>
        <p:sp>
          <p:nvSpPr>
            <p:cNvPr id="17" name="Rectangle 16"/>
            <p:cNvSpPr/>
            <p:nvPr/>
          </p:nvSpPr>
          <p:spPr>
            <a:xfrm>
              <a:off x="1849551" y="2595512"/>
              <a:ext cx="2977305" cy="2694374"/>
            </a:xfrm>
            <a:prstGeom prst="rect">
              <a:avLst/>
            </a:prstGeom>
            <a:solidFill>
              <a:srgbClr val="F7F7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71897" y="3635891"/>
              <a:ext cx="2102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Big Accelerator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14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Shell with an Embedded </a:t>
            </a:r>
            <a:r>
              <a:rPr lang="en-CA" dirty="0" err="1" smtClean="0"/>
              <a:t>NoC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1071" y="1268760"/>
            <a:ext cx="2423417" cy="4857403"/>
          </a:xfrm>
        </p:spPr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Efficient </a:t>
            </a:r>
            <a:r>
              <a:rPr lang="en-CA" dirty="0" smtClean="0"/>
              <a:t>for more cases (small or big accelerators)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Data brought into accelerator, </a:t>
            </a:r>
            <a:r>
              <a:rPr lang="en-CA" dirty="0" smtClean="0"/>
              <a:t>not just to edge with locked bus</a:t>
            </a:r>
            <a:endParaRPr lang="en-CA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58044"/>
            <a:ext cx="65055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7584" y="4012544"/>
            <a:ext cx="4824536" cy="875141"/>
            <a:chOff x="1835696" y="2618426"/>
            <a:chExt cx="2997060" cy="648072"/>
          </a:xfrm>
        </p:grpSpPr>
        <p:sp>
          <p:nvSpPr>
            <p:cNvPr id="14" name="Rectangle 13"/>
            <p:cNvSpPr/>
            <p:nvPr/>
          </p:nvSpPr>
          <p:spPr>
            <a:xfrm>
              <a:off x="1835696" y="2618426"/>
              <a:ext cx="2952328" cy="64807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30669" y="2708920"/>
              <a:ext cx="2102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Accelerator 6</a:t>
              </a:r>
              <a:endParaRPr lang="en-CA" sz="2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97141" y="2348880"/>
            <a:ext cx="4926987" cy="864096"/>
            <a:chOff x="1835696" y="2564904"/>
            <a:chExt cx="3041223" cy="648072"/>
          </a:xfrm>
        </p:grpSpPr>
        <p:sp>
          <p:nvSpPr>
            <p:cNvPr id="55" name="Rectangle 54"/>
            <p:cNvSpPr/>
            <p:nvPr/>
          </p:nvSpPr>
          <p:spPr>
            <a:xfrm>
              <a:off x="1835696" y="2564904"/>
              <a:ext cx="2952328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74832" y="2708920"/>
              <a:ext cx="2102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Accelerator 5</a:t>
              </a:r>
              <a:endParaRPr lang="en-CA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576" y="2348881"/>
            <a:ext cx="4844639" cy="3285310"/>
            <a:chOff x="1849551" y="2595512"/>
            <a:chExt cx="2989711" cy="2694374"/>
          </a:xfrm>
        </p:grpSpPr>
        <p:sp>
          <p:nvSpPr>
            <p:cNvPr id="17" name="Rectangle 16"/>
            <p:cNvSpPr/>
            <p:nvPr/>
          </p:nvSpPr>
          <p:spPr>
            <a:xfrm>
              <a:off x="1849551" y="2595512"/>
              <a:ext cx="2977305" cy="2694374"/>
            </a:xfrm>
            <a:prstGeom prst="rect">
              <a:avLst/>
            </a:prstGeom>
            <a:solidFill>
              <a:srgbClr val="F7F7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37175" y="3635890"/>
              <a:ext cx="210208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Big Accelerator</a:t>
              </a:r>
              <a:endParaRPr lang="en-CA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9371" y="1921363"/>
            <a:ext cx="5470781" cy="4036864"/>
            <a:chOff x="3429000" y="746760"/>
            <a:chExt cx="5334000" cy="5349240"/>
          </a:xfrm>
        </p:grpSpPr>
        <p:grpSp>
          <p:nvGrpSpPr>
            <p:cNvPr id="28" name="Group 27"/>
            <p:cNvGrpSpPr/>
            <p:nvPr/>
          </p:nvGrpSpPr>
          <p:grpSpPr>
            <a:xfrm>
              <a:off x="3429000" y="746760"/>
              <a:ext cx="5334000" cy="5349240"/>
              <a:chOff x="3429000" y="746760"/>
              <a:chExt cx="5334000" cy="534924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4476423" y="76200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558463" y="75438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635755" y="75438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7717795" y="746760"/>
                <a:ext cx="0" cy="533400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429000" y="178625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429000" y="287274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429000" y="394716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429000" y="5044440"/>
                <a:ext cx="533400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345618" y="1647825"/>
              <a:ext cx="3506792" cy="3519160"/>
              <a:chOff x="4345618" y="1647825"/>
              <a:chExt cx="3506792" cy="351916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4345618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427033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505575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586990" y="164782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345618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427033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505575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586990" y="27432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355143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423223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509385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590800" y="3810000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347523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423223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6509385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590800" y="4905375"/>
                <a:ext cx="261610" cy="26161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5313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2857"/>
            <a:ext cx="6115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" name="Straight Connector 6"/>
          <p:cNvCxnSpPr>
            <a:stCxn id="21" idx="0"/>
            <a:endCxn id="27" idx="2"/>
          </p:cNvCxnSpPr>
          <p:nvPr/>
        </p:nvCxnSpPr>
        <p:spPr>
          <a:xfrm>
            <a:off x="5018405" y="2315531"/>
            <a:ext cx="794884" cy="42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9" idx="3"/>
            <a:endCxn id="27" idx="1"/>
          </p:cNvCxnSpPr>
          <p:nvPr/>
        </p:nvCxnSpPr>
        <p:spPr>
          <a:xfrm flipH="1" flipV="1">
            <a:off x="6305516" y="2742297"/>
            <a:ext cx="19084" cy="14422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405580" y="270361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6386530" y="2705994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362718" y="2705996"/>
            <a:ext cx="19050" cy="144826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6341286" y="2740229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6284118" y="2705995"/>
            <a:ext cx="19816" cy="15064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267449" y="270361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6248399" y="2705994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6224586" y="2705994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6202579" y="2664619"/>
            <a:ext cx="19660" cy="14945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322218" y="2740229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Elbow Connector 1053"/>
          <p:cNvCxnSpPr/>
          <p:nvPr/>
        </p:nvCxnSpPr>
        <p:spPr>
          <a:xfrm rot="5400000" flipH="1" flipV="1">
            <a:off x="4429222" y="2627229"/>
            <a:ext cx="1556640" cy="1497414"/>
          </a:xfrm>
          <a:prstGeom prst="bentConnector3">
            <a:avLst>
              <a:gd name="adj1" fmla="val 4877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5400000" flipH="1" flipV="1">
            <a:off x="4466131" y="2666520"/>
            <a:ext cx="1530446" cy="1497414"/>
          </a:xfrm>
          <a:prstGeom prst="bentConnector3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 rot="5400000" flipH="1" flipV="1">
            <a:off x="4484155" y="2686925"/>
            <a:ext cx="1542025" cy="1497414"/>
          </a:xfrm>
          <a:prstGeom prst="bentConnector3">
            <a:avLst>
              <a:gd name="adj1" fmla="val 4984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5400000" flipH="1" flipV="1">
            <a:off x="4486372" y="2691523"/>
            <a:ext cx="1580452" cy="1497414"/>
          </a:xfrm>
          <a:prstGeom prst="bentConnector3">
            <a:avLst>
              <a:gd name="adj1" fmla="val 4894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 rot="5400000" flipH="1" flipV="1">
            <a:off x="4408981" y="2602226"/>
            <a:ext cx="1554258" cy="1497414"/>
          </a:xfrm>
          <a:prstGeom prst="bentConnector3">
            <a:avLst>
              <a:gd name="adj1" fmla="val 4877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 flipH="1" flipV="1">
            <a:off x="4388156" y="2604001"/>
            <a:ext cx="1557808" cy="1497414"/>
          </a:xfrm>
          <a:prstGeom prst="bentConnector3">
            <a:avLst>
              <a:gd name="adj1" fmla="val 5015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5400000" flipH="1" flipV="1">
            <a:off x="4347069" y="2604608"/>
            <a:ext cx="1601883" cy="1497414"/>
          </a:xfrm>
          <a:prstGeom prst="bentConnector3">
            <a:avLst>
              <a:gd name="adj1" fmla="val 5163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4999356" y="2256000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006499" y="2234569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004118" y="2277431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004118" y="2296481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001737" y="2336963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004118" y="2358394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004118" y="2377444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006499" y="2396494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992212" y="2417925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 flipH="1" flipV="1">
            <a:off x="4506776" y="2707165"/>
            <a:ext cx="1582506" cy="1497414"/>
          </a:xfrm>
          <a:prstGeom prst="bentConnector3">
            <a:avLst>
              <a:gd name="adj1" fmla="val 4834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 flipH="1" flipV="1">
            <a:off x="4536991" y="2739759"/>
            <a:ext cx="1569707" cy="1497416"/>
          </a:xfrm>
          <a:prstGeom prst="bentConnector3">
            <a:avLst>
              <a:gd name="adj1" fmla="val 48635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flipH="1" flipV="1">
            <a:off x="6315058" y="71869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6331727" y="71869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 flipV="1">
            <a:off x="6348396" y="71869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6365064" y="72345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 flipV="1">
            <a:off x="6381733" y="72345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6398402" y="72345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6415071" y="725836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 flipV="1">
            <a:off x="6431740" y="725836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6448409" y="725836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 flipV="1">
            <a:off x="6262671" y="71869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 flipV="1">
            <a:off x="6279340" y="71869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 flipV="1">
            <a:off x="6296009" y="71869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 flipV="1">
            <a:off x="6210283" y="72345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 flipV="1">
            <a:off x="6226952" y="72345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 flipV="1">
            <a:off x="6243621" y="72345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/>
          <p:nvPr/>
        </p:nvCxnSpPr>
        <p:spPr>
          <a:xfrm rot="10800000">
            <a:off x="6467494" y="2417925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/>
          <p:nvPr/>
        </p:nvCxnSpPr>
        <p:spPr>
          <a:xfrm rot="10800000">
            <a:off x="6449518" y="2435901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rot="10800000">
            <a:off x="6430468" y="2454951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/>
          <p:nvPr/>
        </p:nvCxnSpPr>
        <p:spPr>
          <a:xfrm rot="10800000">
            <a:off x="6409036" y="2474001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/>
          <p:nvPr/>
        </p:nvCxnSpPr>
        <p:spPr>
          <a:xfrm rot="10800000">
            <a:off x="6387605" y="2493051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/>
          <p:nvPr/>
        </p:nvCxnSpPr>
        <p:spPr>
          <a:xfrm rot="10800000">
            <a:off x="6366174" y="2512101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Elbow Connector 206"/>
          <p:cNvCxnSpPr/>
          <p:nvPr/>
        </p:nvCxnSpPr>
        <p:spPr>
          <a:xfrm rot="10800000">
            <a:off x="6489999" y="2395419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/>
          <p:nvPr/>
        </p:nvCxnSpPr>
        <p:spPr>
          <a:xfrm rot="10800000">
            <a:off x="6511430" y="2376369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/>
          <p:nvPr/>
        </p:nvCxnSpPr>
        <p:spPr>
          <a:xfrm rot="10800000">
            <a:off x="6530480" y="2357319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/>
          <p:nvPr/>
        </p:nvCxnSpPr>
        <p:spPr>
          <a:xfrm rot="10800000">
            <a:off x="6549530" y="2338269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26"/>
          <p:cNvSpPr/>
          <p:nvPr/>
        </p:nvSpPr>
        <p:spPr>
          <a:xfrm>
            <a:off x="5810216" y="1896430"/>
            <a:ext cx="990600" cy="84676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C00000"/>
                </a:solidFill>
              </a:rPr>
              <a:t>Bus 1</a:t>
            </a:r>
            <a:endParaRPr lang="en-CA" sz="1900" b="1" dirty="0">
              <a:solidFill>
                <a:srgbClr val="C0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 flipV="1">
            <a:off x="4987441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001728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018397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037447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054116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075547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092216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106503" y="5784893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123172" y="5787274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142222" y="5792037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161272" y="5792037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177941" y="5796799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196991" y="5801562"/>
            <a:ext cx="4771" cy="3297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>
            <a:stCxn id="79" idx="2"/>
            <a:endCxn id="15" idx="1"/>
          </p:cNvCxnSpPr>
          <p:nvPr/>
        </p:nvCxnSpPr>
        <p:spPr>
          <a:xfrm rot="10800000">
            <a:off x="4267201" y="5332703"/>
            <a:ext cx="388583" cy="298685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/>
          <p:nvPr/>
        </p:nvCxnSpPr>
        <p:spPr>
          <a:xfrm rot="10800000">
            <a:off x="3810001" y="4953000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rot="10800000">
            <a:off x="3790951" y="4972050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10800000">
            <a:off x="3771901" y="4988718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>
            <a:off x="3755232" y="5007768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0800000">
            <a:off x="3850482" y="4912518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 rot="10800000">
            <a:off x="3869532" y="4893468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10800000">
            <a:off x="3890963" y="4874418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>
            <a:off x="3912394" y="4852987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0800000">
            <a:off x="3931444" y="4831556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79" idx="0"/>
            <a:endCxn id="19" idx="1"/>
          </p:cNvCxnSpPr>
          <p:nvPr/>
        </p:nvCxnSpPr>
        <p:spPr>
          <a:xfrm flipV="1">
            <a:off x="5642485" y="5332702"/>
            <a:ext cx="682115" cy="298685"/>
          </a:xfrm>
          <a:prstGeom prst="bentConnector2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flipV="1">
            <a:off x="5623435" y="4743450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flipV="1">
            <a:off x="5606767" y="4726782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flipV="1">
            <a:off x="5587717" y="4707732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 flipV="1">
            <a:off x="5571048" y="4688682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flipV="1">
            <a:off x="5554379" y="4669632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5537710" y="4650582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5503069" y="4779169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 flipV="1">
            <a:off x="5524501" y="4800600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flipV="1">
            <a:off x="5545932" y="4822032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loud 78"/>
          <p:cNvSpPr/>
          <p:nvPr/>
        </p:nvSpPr>
        <p:spPr>
          <a:xfrm>
            <a:off x="4652710" y="5314950"/>
            <a:ext cx="990600" cy="63287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C00000"/>
                </a:solidFill>
              </a:rPr>
              <a:t>Bus 2</a:t>
            </a:r>
            <a:endParaRPr lang="en-CA" sz="1900" b="1" dirty="0">
              <a:solidFill>
                <a:srgbClr val="C00000"/>
              </a:solidFill>
            </a:endParaRPr>
          </a:p>
        </p:txBody>
      </p:sp>
      <p:cxnSp>
        <p:nvCxnSpPr>
          <p:cNvPr id="147" name="Elbow Connector 146"/>
          <p:cNvCxnSpPr/>
          <p:nvPr/>
        </p:nvCxnSpPr>
        <p:spPr>
          <a:xfrm rot="5400000" flipH="1" flipV="1">
            <a:off x="4546514" y="2751665"/>
            <a:ext cx="1593518" cy="1497414"/>
          </a:xfrm>
          <a:prstGeom prst="bentConnector3">
            <a:avLst>
              <a:gd name="adj1" fmla="val 4805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3954780" y="194962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3971449" y="194962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3988118" y="194962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004786" y="195438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4021455" y="195438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4038124" y="195438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4054793" y="1956766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4071462" y="1956766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4088131" y="1956766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902393" y="194962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919062" y="194962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3935731" y="1949623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3850005" y="195438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3866674" y="195438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883343" y="195438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3818761" y="3476625"/>
            <a:ext cx="16957" cy="128909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3834709" y="3421856"/>
            <a:ext cx="17678" cy="134386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3851441" y="3426619"/>
            <a:ext cx="17615" cy="13390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3868234" y="3440906"/>
            <a:ext cx="17490" cy="1329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3883309" y="3429245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3899978" y="3426864"/>
            <a:ext cx="19084" cy="145077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3924300" y="3903872"/>
            <a:ext cx="11431" cy="86898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3935130" y="3459956"/>
            <a:ext cx="17270" cy="13129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flipH="1" flipV="1">
            <a:off x="3951893" y="3467100"/>
            <a:ext cx="17176" cy="13057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3765935" y="3443288"/>
            <a:ext cx="17396" cy="13224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3782510" y="3436144"/>
            <a:ext cx="17490" cy="13295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3799023" y="3424238"/>
            <a:ext cx="17646" cy="134148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3713265" y="3426619"/>
            <a:ext cx="17678" cy="134386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 flipV="1">
            <a:off x="3730310" y="3455194"/>
            <a:ext cx="17302" cy="13152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 flipV="1">
            <a:off x="3748088" y="3539483"/>
            <a:ext cx="16193" cy="123099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023871" y="3657600"/>
            <a:ext cx="2007176" cy="879278"/>
            <a:chOff x="4810884" y="3566151"/>
            <a:chExt cx="1183465" cy="866712"/>
          </a:xfrm>
        </p:grpSpPr>
        <p:cxnSp>
          <p:nvCxnSpPr>
            <p:cNvPr id="177" name="Elbow Connector 176"/>
            <p:cNvCxnSpPr/>
            <p:nvPr/>
          </p:nvCxnSpPr>
          <p:spPr>
            <a:xfrm rot="10800000">
              <a:off x="4912204" y="3645807"/>
              <a:ext cx="1000109" cy="692880"/>
            </a:xfrm>
            <a:prstGeom prst="bentConnector3">
              <a:avLst>
                <a:gd name="adj1" fmla="val 4340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Elbow Connector 177"/>
            <p:cNvCxnSpPr/>
            <p:nvPr/>
          </p:nvCxnSpPr>
          <p:spPr>
            <a:xfrm rot="10800000">
              <a:off x="4894228" y="3663783"/>
              <a:ext cx="1000109" cy="692880"/>
            </a:xfrm>
            <a:prstGeom prst="bentConnector3">
              <a:avLst>
                <a:gd name="adj1" fmla="val 4298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/>
            <p:cNvCxnSpPr/>
            <p:nvPr/>
          </p:nvCxnSpPr>
          <p:spPr>
            <a:xfrm rot="10800000">
              <a:off x="4875178" y="3682833"/>
              <a:ext cx="1000109" cy="692880"/>
            </a:xfrm>
            <a:prstGeom prst="bentConnector3">
              <a:avLst>
                <a:gd name="adj1" fmla="val 42419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/>
            <p:cNvCxnSpPr/>
            <p:nvPr/>
          </p:nvCxnSpPr>
          <p:spPr>
            <a:xfrm rot="10800000">
              <a:off x="4853746" y="3701883"/>
              <a:ext cx="1000109" cy="692880"/>
            </a:xfrm>
            <a:prstGeom prst="bentConnector3">
              <a:avLst>
                <a:gd name="adj1" fmla="val 41577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Elbow Connector 180"/>
            <p:cNvCxnSpPr/>
            <p:nvPr/>
          </p:nvCxnSpPr>
          <p:spPr>
            <a:xfrm rot="10800000">
              <a:off x="4832315" y="3720933"/>
              <a:ext cx="1000109" cy="692880"/>
            </a:xfrm>
            <a:prstGeom prst="bentConnector3">
              <a:avLst>
                <a:gd name="adj1" fmla="val 40735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Elbow Connector 181"/>
            <p:cNvCxnSpPr/>
            <p:nvPr/>
          </p:nvCxnSpPr>
          <p:spPr>
            <a:xfrm rot="10800000">
              <a:off x="4810884" y="3739983"/>
              <a:ext cx="1000109" cy="692880"/>
            </a:xfrm>
            <a:prstGeom prst="bentConnector3">
              <a:avLst>
                <a:gd name="adj1" fmla="val 3989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Elbow Connector 197"/>
            <p:cNvCxnSpPr/>
            <p:nvPr/>
          </p:nvCxnSpPr>
          <p:spPr>
            <a:xfrm rot="10800000">
              <a:off x="4934709" y="3623301"/>
              <a:ext cx="1000109" cy="692880"/>
            </a:xfrm>
            <a:prstGeom prst="bentConnector3">
              <a:avLst>
                <a:gd name="adj1" fmla="val 44385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198"/>
            <p:cNvCxnSpPr/>
            <p:nvPr/>
          </p:nvCxnSpPr>
          <p:spPr>
            <a:xfrm rot="10800000">
              <a:off x="4956140" y="3604251"/>
              <a:ext cx="1000109" cy="692880"/>
            </a:xfrm>
            <a:prstGeom prst="bentConnector3">
              <a:avLst>
                <a:gd name="adj1" fmla="val 45227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Elbow Connector 199"/>
            <p:cNvCxnSpPr/>
            <p:nvPr/>
          </p:nvCxnSpPr>
          <p:spPr>
            <a:xfrm rot="10800000">
              <a:off x="4975190" y="3585201"/>
              <a:ext cx="1000109" cy="692880"/>
            </a:xfrm>
            <a:prstGeom prst="bentConnector3">
              <a:avLst>
                <a:gd name="adj1" fmla="val 46069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Elbow Connector 200"/>
            <p:cNvCxnSpPr/>
            <p:nvPr/>
          </p:nvCxnSpPr>
          <p:spPr>
            <a:xfrm rot="10800000">
              <a:off x="4994240" y="3566151"/>
              <a:ext cx="1000109" cy="692880"/>
            </a:xfrm>
            <a:prstGeom prst="bentConnector3">
              <a:avLst>
                <a:gd name="adj1" fmla="val 46491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Cloud 124"/>
          <p:cNvSpPr/>
          <p:nvPr/>
        </p:nvSpPr>
        <p:spPr>
          <a:xfrm>
            <a:off x="3470230" y="3204981"/>
            <a:ext cx="902493" cy="76097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rgbClr val="C00000"/>
                </a:solidFill>
              </a:rPr>
              <a:t>Bus 3</a:t>
            </a:r>
            <a:endParaRPr lang="en-CA" sz="1900" b="1" dirty="0">
              <a:solidFill>
                <a:srgbClr val="C00000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3495675" y="1705931"/>
            <a:ext cx="1524000" cy="1219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Module 4</a:t>
            </a:r>
            <a:endParaRPr lang="en-CA" sz="1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11" name="Straight Connector 210"/>
          <p:cNvCxnSpPr/>
          <p:nvPr/>
        </p:nvCxnSpPr>
        <p:spPr>
          <a:xfrm>
            <a:off x="4849403" y="4820487"/>
            <a:ext cx="794884" cy="42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4830354" y="4760956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4837497" y="4739525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4835116" y="4782387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835116" y="4801437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832735" y="4841919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4835116" y="4863350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4835116" y="4882400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4837497" y="4901450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4823210" y="4922881"/>
            <a:ext cx="865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3505200" y="4114800"/>
            <a:ext cx="1524000" cy="1219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Module 1</a:t>
            </a:r>
            <a:endParaRPr lang="en-CA" sz="1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1" name="Elbow Connector 220"/>
          <p:cNvCxnSpPr/>
          <p:nvPr/>
        </p:nvCxnSpPr>
        <p:spPr>
          <a:xfrm flipV="1">
            <a:off x="6984212" y="3900488"/>
            <a:ext cx="673888" cy="550008"/>
          </a:xfrm>
          <a:prstGeom prst="bentConnector3">
            <a:avLst>
              <a:gd name="adj1" fmla="val 101237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/>
          <p:nvPr/>
        </p:nvCxnSpPr>
        <p:spPr>
          <a:xfrm flipV="1">
            <a:off x="6965162" y="3562558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/>
          <p:nvPr/>
        </p:nvCxnSpPr>
        <p:spPr>
          <a:xfrm flipV="1">
            <a:off x="6948494" y="3545890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lbow Connector 223"/>
          <p:cNvCxnSpPr/>
          <p:nvPr/>
        </p:nvCxnSpPr>
        <p:spPr>
          <a:xfrm flipV="1">
            <a:off x="6929444" y="3526840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/>
          <p:nvPr/>
        </p:nvCxnSpPr>
        <p:spPr>
          <a:xfrm flipV="1">
            <a:off x="6912775" y="3507790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/>
          <p:nvPr/>
        </p:nvCxnSpPr>
        <p:spPr>
          <a:xfrm flipV="1">
            <a:off x="6896106" y="3488740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6879437" y="3469690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/>
          <p:cNvCxnSpPr/>
          <p:nvPr/>
        </p:nvCxnSpPr>
        <p:spPr>
          <a:xfrm flipV="1">
            <a:off x="6844796" y="3598277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/>
          <p:nvPr/>
        </p:nvCxnSpPr>
        <p:spPr>
          <a:xfrm flipV="1">
            <a:off x="6866228" y="3619708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/>
          <p:nvPr/>
        </p:nvCxnSpPr>
        <p:spPr>
          <a:xfrm flipV="1">
            <a:off x="6887659" y="3641140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loud 19"/>
          <p:cNvSpPr/>
          <p:nvPr/>
        </p:nvSpPr>
        <p:spPr>
          <a:xfrm>
            <a:off x="7162800" y="2819399"/>
            <a:ext cx="1524000" cy="1219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Module 3</a:t>
            </a:r>
            <a:endParaRPr lang="en-CA" sz="1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5562600" y="4114800"/>
            <a:ext cx="1524000" cy="1219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b="1" dirty="0" smtClean="0">
                <a:solidFill>
                  <a:schemeClr val="accent3">
                    <a:lumMod val="50000"/>
                  </a:schemeClr>
                </a:solidFill>
              </a:rPr>
              <a:t>Module 2</a:t>
            </a:r>
            <a:endParaRPr lang="en-CA" sz="1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0" y="1"/>
            <a:ext cx="3028950" cy="914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Today</a:t>
            </a:r>
            <a:endParaRPr lang="en-CA" dirty="0"/>
          </a:p>
        </p:txBody>
      </p:sp>
      <p:sp>
        <p:nvSpPr>
          <p:cNvPr id="236" name="TextBox 235"/>
          <p:cNvSpPr txBox="1"/>
          <p:nvPr/>
        </p:nvSpPr>
        <p:spPr>
          <a:xfrm>
            <a:off x="66676" y="1873744"/>
            <a:ext cx="280486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Wide links from single bit-programmable interconnect</a:t>
            </a:r>
            <a:endParaRPr lang="en-CA" dirty="0"/>
          </a:p>
        </p:txBody>
      </p:sp>
      <p:sp>
        <p:nvSpPr>
          <p:cNvPr id="237" name="TextBox 236"/>
          <p:cNvSpPr txBox="1"/>
          <p:nvPr/>
        </p:nvSpPr>
        <p:spPr>
          <a:xfrm>
            <a:off x="79038" y="3531219"/>
            <a:ext cx="280486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Somewhat</a:t>
            </a:r>
            <a:r>
              <a:rPr lang="en-US" dirty="0" smtClean="0"/>
              <a:t> unpredictable frequency </a:t>
            </a:r>
            <a:r>
              <a:rPr lang="en-US" dirty="0" smtClean="0">
                <a:sym typeface="Wingdings" panose="05000000000000000000" pitchFamily="2" charset="2"/>
              </a:rPr>
              <a:t> re-pipeline</a:t>
            </a:r>
            <a:endParaRPr lang="en-CA" dirty="0"/>
          </a:p>
        </p:txBody>
      </p:sp>
      <p:grpSp>
        <p:nvGrpSpPr>
          <p:cNvPr id="241" name="Group 240"/>
          <p:cNvGrpSpPr/>
          <p:nvPr/>
        </p:nvGrpSpPr>
        <p:grpSpPr>
          <a:xfrm>
            <a:off x="6174485" y="1230868"/>
            <a:ext cx="1758554" cy="369332"/>
            <a:chOff x="6166247" y="783074"/>
            <a:chExt cx="1758554" cy="369332"/>
          </a:xfrm>
        </p:grpSpPr>
        <p:cxnSp>
          <p:nvCxnSpPr>
            <p:cNvPr id="5" name="Straight Arrow Connector 4"/>
            <p:cNvCxnSpPr>
              <a:endCxn id="29" idx="6"/>
            </p:cNvCxnSpPr>
            <p:nvPr/>
          </p:nvCxnSpPr>
          <p:spPr>
            <a:xfrm flipH="1">
              <a:off x="6489999" y="967740"/>
              <a:ext cx="253701" cy="473"/>
            </a:xfrm>
            <a:prstGeom prst="straightConnector1">
              <a:avLst/>
            </a:prstGeom>
            <a:ln w="12700">
              <a:solidFill>
                <a:schemeClr val="tx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629361" y="783074"/>
              <a:ext cx="1295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100s of bits</a:t>
              </a:r>
              <a:endParaRPr lang="en-CA" b="1" dirty="0">
                <a:solidFill>
                  <a:schemeClr val="accent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166247" y="945353"/>
              <a:ext cx="323752" cy="4571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2" name="TextBox 241"/>
          <p:cNvSpPr txBox="1"/>
          <p:nvPr/>
        </p:nvSpPr>
        <p:spPr>
          <a:xfrm>
            <a:off x="7347220" y="134034"/>
            <a:ext cx="141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Tough timing constraints</a:t>
            </a:r>
            <a:endParaRPr lang="en-CA" b="1" dirty="0">
              <a:solidFill>
                <a:schemeClr val="accent4"/>
              </a:solidFill>
            </a:endParaRPr>
          </a:p>
        </p:txBody>
      </p:sp>
      <p:grpSp>
        <p:nvGrpSpPr>
          <p:cNvPr id="244" name="Group 243"/>
          <p:cNvGrpSpPr/>
          <p:nvPr/>
        </p:nvGrpSpPr>
        <p:grpSpPr>
          <a:xfrm>
            <a:off x="4418353" y="735987"/>
            <a:ext cx="1707935" cy="1199493"/>
            <a:chOff x="4418353" y="735987"/>
            <a:chExt cx="1707935" cy="1199493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6112873" y="735987"/>
              <a:ext cx="13415" cy="1199493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TextBox 242"/>
            <p:cNvSpPr txBox="1"/>
            <p:nvPr/>
          </p:nvSpPr>
          <p:spPr>
            <a:xfrm>
              <a:off x="4418353" y="953869"/>
              <a:ext cx="16771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B050"/>
                  </a:solidFill>
                </a:rPr>
                <a:t>Physical distance affects frequency</a:t>
              </a:r>
              <a:endParaRPr lang="en-CA" sz="16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6" name="TextBox 245"/>
          <p:cNvSpPr txBox="1"/>
          <p:nvPr/>
        </p:nvSpPr>
        <p:spPr>
          <a:xfrm>
            <a:off x="66675" y="4338578"/>
            <a:ext cx="280486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Buses are </a:t>
            </a:r>
            <a:r>
              <a:rPr lang="en-US" i="1" dirty="0" smtClean="0"/>
              <a:t>unique </a:t>
            </a:r>
            <a:r>
              <a:rPr lang="en-US" dirty="0" smtClean="0"/>
              <a:t>to the application </a:t>
            </a:r>
            <a:r>
              <a:rPr lang="en-US" dirty="0" smtClean="0">
                <a:sym typeface="Wingdings" panose="05000000000000000000" pitchFamily="2" charset="2"/>
              </a:rPr>
              <a:t> design time</a:t>
            </a:r>
            <a:endParaRPr lang="en-CA" i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0" y="908720"/>
            <a:ext cx="2958022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Design soft bus per set of connections</a:t>
            </a:r>
            <a:endParaRPr lang="en-CA" sz="2400" dirty="0"/>
          </a:p>
        </p:txBody>
      </p:sp>
      <p:sp>
        <p:nvSpPr>
          <p:cNvPr id="2" name="Oval 1"/>
          <p:cNvSpPr/>
          <p:nvPr/>
        </p:nvSpPr>
        <p:spPr>
          <a:xfrm>
            <a:off x="7318645" y="10208"/>
            <a:ext cx="1482455" cy="866091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8" name="TextBox 237"/>
          <p:cNvSpPr txBox="1"/>
          <p:nvPr/>
        </p:nvSpPr>
        <p:spPr>
          <a:xfrm>
            <a:off x="66675" y="2684709"/>
            <a:ext cx="2804862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Muxing</a:t>
            </a:r>
            <a:r>
              <a:rPr lang="en-US" dirty="0" smtClean="0"/>
              <a:t>/arbitration/buffers on wide </a:t>
            </a:r>
            <a:r>
              <a:rPr lang="en-US" dirty="0" err="1" smtClean="0"/>
              <a:t>datapaths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big</a:t>
            </a:r>
            <a:endParaRPr lang="en-CA" dirty="0"/>
          </a:p>
        </p:txBody>
      </p:sp>
      <p:sp>
        <p:nvSpPr>
          <p:cNvPr id="239" name="TextBox 238"/>
          <p:cNvSpPr txBox="1"/>
          <p:nvPr/>
        </p:nvSpPr>
        <p:spPr>
          <a:xfrm>
            <a:off x="107504" y="5158933"/>
            <a:ext cx="280486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System-level buses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costly</a:t>
            </a:r>
            <a:endParaRPr lang="en-CA" i="1" dirty="0"/>
          </a:p>
        </p:txBody>
      </p:sp>
      <p:sp>
        <p:nvSpPr>
          <p:cNvPr id="253" name="TextBox 252"/>
          <p:cNvSpPr txBox="1"/>
          <p:nvPr/>
        </p:nvSpPr>
        <p:spPr>
          <a:xfrm rot="5400000">
            <a:off x="7650991" y="4851807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sp>
        <p:nvSpPr>
          <p:cNvPr id="254" name="TextBox 253"/>
          <p:cNvSpPr txBox="1"/>
          <p:nvPr/>
        </p:nvSpPr>
        <p:spPr>
          <a:xfrm rot="5400000">
            <a:off x="7619054" y="1534075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grpSp>
        <p:nvGrpSpPr>
          <p:cNvPr id="255" name="Group 254"/>
          <p:cNvGrpSpPr/>
          <p:nvPr/>
        </p:nvGrpSpPr>
        <p:grpSpPr>
          <a:xfrm>
            <a:off x="6549530" y="1927149"/>
            <a:ext cx="1852929" cy="646331"/>
            <a:chOff x="6071872" y="783074"/>
            <a:chExt cx="1852929" cy="646331"/>
          </a:xfrm>
        </p:grpSpPr>
        <p:cxnSp>
          <p:nvCxnSpPr>
            <p:cNvPr id="256" name="Straight Arrow Connector 255"/>
            <p:cNvCxnSpPr/>
            <p:nvPr/>
          </p:nvCxnSpPr>
          <p:spPr>
            <a:xfrm flipH="1">
              <a:off x="6071872" y="967740"/>
              <a:ext cx="671829" cy="122754"/>
            </a:xfrm>
            <a:prstGeom prst="straightConnector1">
              <a:avLst/>
            </a:prstGeom>
            <a:ln w="12700">
              <a:solidFill>
                <a:schemeClr val="tx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/>
            <p:cNvSpPr txBox="1"/>
            <p:nvPr/>
          </p:nvSpPr>
          <p:spPr>
            <a:xfrm>
              <a:off x="6629361" y="783074"/>
              <a:ext cx="12954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100’s of </a:t>
              </a:r>
              <a:r>
                <a:rPr lang="en-US" b="1" dirty="0" err="1" smtClean="0">
                  <a:solidFill>
                    <a:schemeClr val="accent1"/>
                  </a:solidFill>
                </a:rPr>
                <a:t>muxes</a:t>
              </a:r>
              <a:endParaRPr lang="en-CA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75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42" grpId="0"/>
      <p:bldP spid="246" grpId="0" animBg="1"/>
      <p:bldP spid="2" grpId="0" animBg="1"/>
      <p:bldP spid="238" grpId="0" animBg="1"/>
      <p:bldP spid="2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2</a:t>
            </a:r>
            <a:r>
              <a:rPr lang="en-CA" dirty="0" smtClean="0"/>
              <a:t>. Interposer-Based FPGAs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6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Xilinx: Larger Fabric with Interposers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23382" r="27698" b="44696"/>
          <a:stretch/>
        </p:blipFill>
        <p:spPr bwMode="auto">
          <a:xfrm>
            <a:off x="32274" y="1052736"/>
            <a:ext cx="6771974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224" y="1085498"/>
            <a:ext cx="2448272" cy="5040666"/>
          </a:xfrm>
        </p:spPr>
        <p:txBody>
          <a:bodyPr>
            <a:normAutofit/>
          </a:bodyPr>
          <a:lstStyle/>
          <a:p>
            <a:r>
              <a:rPr lang="en-CA" sz="2000" dirty="0" smtClean="0"/>
              <a:t>Create a larger FPGA with interposers</a:t>
            </a:r>
          </a:p>
          <a:p>
            <a:r>
              <a:rPr lang="en-CA" sz="2000" dirty="0" smtClean="0"/>
              <a:t>10,000 connections between dice (23% of normal routing)</a:t>
            </a:r>
          </a:p>
          <a:p>
            <a:r>
              <a:rPr lang="en-CA" sz="2000" dirty="0" err="1" smtClean="0"/>
              <a:t>Routability</a:t>
            </a:r>
            <a:r>
              <a:rPr lang="en-CA" sz="2000" dirty="0" smtClean="0"/>
              <a:t> good if &gt; 20% of normal wiring cross interposer</a:t>
            </a:r>
            <a:r>
              <a:rPr lang="en-CA" sz="2000" dirty="0"/>
              <a:t> </a:t>
            </a:r>
            <a:r>
              <a:rPr lang="en-CA" sz="2000" dirty="0" smtClean="0"/>
              <a:t>[</a:t>
            </a:r>
            <a:r>
              <a:rPr lang="en-CA" sz="2000" dirty="0" err="1" smtClean="0"/>
              <a:t>Nasiri</a:t>
            </a:r>
            <a:r>
              <a:rPr lang="en-CA" sz="2000" dirty="0" smtClean="0"/>
              <a:t> et al, TVLSI, to appear]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6" y="5229200"/>
            <a:ext cx="471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Figure: Xilinx, SSI Technology White Paper, 2012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40736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Interposer Scaling</a:t>
            </a:r>
            <a:endParaRPr lang="en-C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5" t="20280" r="30909" b="17737"/>
          <a:stretch/>
        </p:blipFill>
        <p:spPr bwMode="auto">
          <a:xfrm>
            <a:off x="261256" y="1349829"/>
            <a:ext cx="4615543" cy="519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6524288"/>
            <a:ext cx="471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Figure: Xilinx, SSI Technology White Paper, 2012</a:t>
            </a:r>
            <a:endParaRPr lang="en-CA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67536" y="1085498"/>
            <a:ext cx="3719264" cy="5040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Concerns about how well </a:t>
            </a:r>
            <a:r>
              <a:rPr lang="en-CA" sz="2400" dirty="0" err="1" smtClean="0"/>
              <a:t>microbumps</a:t>
            </a:r>
            <a:r>
              <a:rPr lang="en-CA" sz="2400" dirty="0" smtClean="0"/>
              <a:t> will scale</a:t>
            </a:r>
            <a:endParaRPr lang="en-CA" sz="1800" dirty="0" smtClean="0"/>
          </a:p>
          <a:p>
            <a:r>
              <a:rPr lang="en-CA" sz="2400" dirty="0">
                <a:sym typeface="Wingdings" panose="05000000000000000000" pitchFamily="2" charset="2"/>
              </a:rPr>
              <a:t>W</a:t>
            </a:r>
            <a:r>
              <a:rPr lang="en-CA" sz="2400" dirty="0" smtClean="0">
                <a:sym typeface="Wingdings" panose="05000000000000000000" pitchFamily="2" charset="2"/>
              </a:rPr>
              <a:t>ill interposer routing bandwidth remain </a:t>
            </a:r>
            <a:r>
              <a:rPr lang="en-CA" sz="2400" dirty="0">
                <a:sym typeface="Wingdings" panose="05000000000000000000" pitchFamily="2" charset="2"/>
              </a:rPr>
              <a:t>&gt;</a:t>
            </a:r>
            <a:r>
              <a:rPr lang="en-CA" sz="2400" dirty="0" smtClean="0">
                <a:sym typeface="Wingdings" panose="05000000000000000000" pitchFamily="2" charset="2"/>
              </a:rPr>
              <a:t>20% of within-die bandwidth?</a:t>
            </a:r>
          </a:p>
          <a:p>
            <a:endParaRPr lang="en-CA" sz="2400" dirty="0">
              <a:sym typeface="Wingdings" panose="05000000000000000000" pitchFamily="2" charset="2"/>
            </a:endParaRPr>
          </a:p>
          <a:p>
            <a:r>
              <a:rPr lang="en-CA" sz="2400" dirty="0" smtClean="0">
                <a:sym typeface="Wingdings" panose="05000000000000000000" pitchFamily="2" charset="2"/>
              </a:rPr>
              <a:t>Embedded </a:t>
            </a:r>
            <a:r>
              <a:rPr lang="en-CA" sz="2400" dirty="0" err="1" smtClean="0">
                <a:sym typeface="Wingdings" panose="05000000000000000000" pitchFamily="2" charset="2"/>
              </a:rPr>
              <a:t>NoC</a:t>
            </a:r>
            <a:r>
              <a:rPr lang="en-CA" sz="2400" dirty="0" smtClean="0">
                <a:sym typeface="Wingdings" panose="05000000000000000000" pitchFamily="2" charset="2"/>
              </a:rPr>
              <a:t>: naturally multiplies routing bandwidth (higher clock rate on </a:t>
            </a:r>
            <a:r>
              <a:rPr lang="en-CA" sz="2400" dirty="0" err="1" smtClean="0">
                <a:sym typeface="Wingdings" panose="05000000000000000000" pitchFamily="2" charset="2"/>
              </a:rPr>
              <a:t>NoC</a:t>
            </a:r>
            <a:r>
              <a:rPr lang="en-CA" sz="2400" dirty="0" smtClean="0">
                <a:sym typeface="Wingdings" panose="05000000000000000000" pitchFamily="2" charset="2"/>
              </a:rPr>
              <a:t> wires crossing interposer)</a:t>
            </a:r>
            <a:endParaRPr lang="en-CA" sz="32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89884" y="1384964"/>
            <a:ext cx="4570148" cy="5139323"/>
            <a:chOff x="289884" y="1384964"/>
            <a:chExt cx="4570148" cy="513932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87311" y="1399606"/>
              <a:ext cx="0" cy="512468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114399" y="1392285"/>
              <a:ext cx="0" cy="512468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37418" y="1392285"/>
              <a:ext cx="0" cy="512468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64505" y="1384964"/>
              <a:ext cx="0" cy="512468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89884" y="2049825"/>
              <a:ext cx="457014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89884" y="3230104"/>
              <a:ext cx="457014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9884" y="4533570"/>
              <a:ext cx="457014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89884" y="5759536"/>
              <a:ext cx="457014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1075238" y="191683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2001790" y="191683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Oval 11"/>
            <p:cNvSpPr/>
            <p:nvPr/>
          </p:nvSpPr>
          <p:spPr>
            <a:xfrm>
              <a:off x="2925880" y="191683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Oval 12"/>
            <p:cNvSpPr/>
            <p:nvPr/>
          </p:nvSpPr>
          <p:spPr>
            <a:xfrm>
              <a:off x="3852431" y="191683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Oval 13"/>
            <p:cNvSpPr/>
            <p:nvPr/>
          </p:nvSpPr>
          <p:spPr>
            <a:xfrm>
              <a:off x="1075238" y="310564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/>
            <p:cNvSpPr/>
            <p:nvPr/>
          </p:nvSpPr>
          <p:spPr>
            <a:xfrm>
              <a:off x="2001790" y="310564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Oval 15"/>
            <p:cNvSpPr/>
            <p:nvPr/>
          </p:nvSpPr>
          <p:spPr>
            <a:xfrm>
              <a:off x="2925880" y="310564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852431" y="310564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>
              <a:off x="1083399" y="440179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1998525" y="440179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2929144" y="440179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3855696" y="4401792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1076870" y="562592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1998525" y="562592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>
              <a:off x="2929144" y="562592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3855696" y="5625928"/>
              <a:ext cx="224146" cy="25134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14319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Altera: Heterogeneous Interposers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512168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Custom wiring interface to each unique die </a:t>
            </a:r>
          </a:p>
          <a:p>
            <a:pPr lvl="1"/>
            <a:r>
              <a:rPr lang="en-CA" dirty="0" err="1" smtClean="0"/>
              <a:t>PCIe</a:t>
            </a:r>
            <a:r>
              <a:rPr lang="en-CA" dirty="0" smtClean="0"/>
              <a:t>/transceiver, high-bandwidth memory</a:t>
            </a:r>
          </a:p>
          <a:p>
            <a:r>
              <a:rPr lang="en-CA" dirty="0" err="1" smtClean="0"/>
              <a:t>NoC</a:t>
            </a:r>
            <a:r>
              <a:rPr lang="en-CA" dirty="0" smtClean="0"/>
              <a:t>: standardize interface, allow TDM-</a:t>
            </a:r>
            <a:r>
              <a:rPr lang="en-CA" dirty="0" err="1" smtClean="0"/>
              <a:t>ing</a:t>
            </a:r>
            <a:r>
              <a:rPr lang="en-CA" dirty="0" smtClean="0"/>
              <a:t> of wires</a:t>
            </a:r>
          </a:p>
          <a:p>
            <a:r>
              <a:rPr lang="en-CA" dirty="0" smtClean="0"/>
              <a:t>Extends system level interconnect beyond one die</a:t>
            </a:r>
            <a:endParaRPr lang="en-C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1" t="15830" r="17204" b="15306"/>
          <a:stretch/>
        </p:blipFill>
        <p:spPr bwMode="auto">
          <a:xfrm>
            <a:off x="251520" y="1124744"/>
            <a:ext cx="6451398" cy="389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5992" y="1268760"/>
            <a:ext cx="2178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 smtClean="0"/>
              <a:t>Figure: Mike Hutton, Altera </a:t>
            </a:r>
            <a:r>
              <a:rPr lang="en-CA" sz="1600" dirty="0" err="1" smtClean="0"/>
              <a:t>Stratix</a:t>
            </a:r>
            <a:r>
              <a:rPr lang="en-CA" sz="1600" dirty="0" smtClean="0"/>
              <a:t> 10, FPL 2015</a:t>
            </a:r>
            <a:endParaRPr lang="en-CA" sz="1600" dirty="0"/>
          </a:p>
        </p:txBody>
      </p:sp>
      <p:grpSp>
        <p:nvGrpSpPr>
          <p:cNvPr id="10244" name="Group 10243"/>
          <p:cNvGrpSpPr/>
          <p:nvPr/>
        </p:nvGrpSpPr>
        <p:grpSpPr>
          <a:xfrm>
            <a:off x="1475656" y="1124745"/>
            <a:ext cx="4176464" cy="3894514"/>
            <a:chOff x="1475656" y="1124745"/>
            <a:chExt cx="4176464" cy="389451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295776" y="1135841"/>
              <a:ext cx="0" cy="38834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3003" y="1130293"/>
              <a:ext cx="0" cy="38834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986511" y="1130293"/>
              <a:ext cx="0" cy="38834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833736" y="1124745"/>
              <a:ext cx="0" cy="388341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475656" y="1755139"/>
              <a:ext cx="417646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475656" y="2756782"/>
              <a:ext cx="417646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1720" y="3554419"/>
              <a:ext cx="2887418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75656" y="4439740"/>
              <a:ext cx="4176464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2193358" y="16543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Oval 16"/>
            <p:cNvSpPr/>
            <p:nvPr/>
          </p:nvSpPr>
          <p:spPr>
            <a:xfrm>
              <a:off x="3040094" y="16543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>
              <a:off x="3884581" y="16543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4731316" y="16543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2193358" y="2662471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3040094" y="2662471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3884581" y="2662471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4731316" y="2662471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/>
            <p:nvPr/>
          </p:nvSpPr>
          <p:spPr>
            <a:xfrm>
              <a:off x="2200816" y="34545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" name="Oval 24"/>
            <p:cNvSpPr/>
            <p:nvPr/>
          </p:nvSpPr>
          <p:spPr>
            <a:xfrm>
              <a:off x="3037110" y="34545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" name="Oval 25"/>
            <p:cNvSpPr/>
            <p:nvPr/>
          </p:nvSpPr>
          <p:spPr>
            <a:xfrm>
              <a:off x="3887564" y="34545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Oval 26"/>
            <p:cNvSpPr/>
            <p:nvPr/>
          </p:nvSpPr>
          <p:spPr>
            <a:xfrm>
              <a:off x="4734300" y="3454559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" name="Oval 27"/>
            <p:cNvSpPr/>
            <p:nvPr/>
          </p:nvSpPr>
          <p:spPr>
            <a:xfrm>
              <a:off x="2194849" y="4338494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3037110" y="4338494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3887564" y="4338494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4734300" y="4338494"/>
              <a:ext cx="204838" cy="19046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432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3</a:t>
            </a:r>
            <a:r>
              <a:rPr lang="en-CA" dirty="0" smtClean="0"/>
              <a:t>. Registered Routing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8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Registered Routing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857403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 smtClean="0"/>
              <a:t>Stratix</a:t>
            </a:r>
            <a:r>
              <a:rPr lang="en-CA" dirty="0" smtClean="0"/>
              <a:t> 10 includes a pulse latch in each routing driver</a:t>
            </a:r>
          </a:p>
          <a:p>
            <a:pPr lvl="1"/>
            <a:r>
              <a:rPr lang="en-CA" dirty="0" smtClean="0"/>
              <a:t>Enables deeper interconnect pipelining</a:t>
            </a:r>
          </a:p>
          <a:p>
            <a:pPr lvl="1"/>
            <a:r>
              <a:rPr lang="en-CA" dirty="0" smtClean="0"/>
              <a:t>Obviates need for a new system-level interconnect?</a:t>
            </a:r>
            <a:endParaRPr lang="en-CA" dirty="0"/>
          </a:p>
          <a:p>
            <a:r>
              <a:rPr lang="en-CA" dirty="0" smtClean="0"/>
              <a:t>I don’t think so</a:t>
            </a:r>
          </a:p>
          <a:p>
            <a:pPr lvl="1"/>
            <a:r>
              <a:rPr lang="en-CA" dirty="0" smtClean="0"/>
              <a:t>Makes it easier to run wires faster</a:t>
            </a:r>
          </a:p>
          <a:p>
            <a:pPr lvl="1"/>
            <a:r>
              <a:rPr lang="en-CA" dirty="0" smtClean="0"/>
              <a:t>But still not:</a:t>
            </a:r>
          </a:p>
          <a:p>
            <a:pPr lvl="2"/>
            <a:r>
              <a:rPr lang="en-CA" dirty="0" smtClean="0"/>
              <a:t>Switching, buffering, arbitration (complete interconnect)</a:t>
            </a:r>
          </a:p>
          <a:p>
            <a:pPr lvl="2"/>
            <a:r>
              <a:rPr lang="en-CA" dirty="0" smtClean="0"/>
              <a:t>Pre-timing closed</a:t>
            </a:r>
          </a:p>
          <a:p>
            <a:pPr lvl="2"/>
            <a:r>
              <a:rPr lang="en-CA" dirty="0" smtClean="0"/>
              <a:t>Abstraction to compose &amp; re-configure systems</a:t>
            </a:r>
          </a:p>
          <a:p>
            <a:r>
              <a:rPr lang="en-CA" dirty="0" smtClean="0"/>
              <a:t>Pushes more designers to latency-tolerant techniques</a:t>
            </a:r>
          </a:p>
          <a:p>
            <a:pPr lvl="1"/>
            <a:r>
              <a:rPr lang="en-CA" dirty="0" smtClean="0"/>
              <a:t>Which helps match the main </a:t>
            </a:r>
            <a:r>
              <a:rPr lang="en-CA" dirty="0" err="1" smtClean="0"/>
              <a:t>NoC</a:t>
            </a:r>
            <a:r>
              <a:rPr lang="en-CA" dirty="0" smtClean="0"/>
              <a:t> programming model</a:t>
            </a:r>
          </a:p>
          <a:p>
            <a:pPr lvl="2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12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. Kernels </a:t>
            </a:r>
            <a:r>
              <a:rPr lang="en-CA" dirty="0" smtClean="0">
                <a:sym typeface="Wingdings" panose="05000000000000000000" pitchFamily="2" charset="2"/>
              </a:rPr>
              <a:t> Massively Parallel Accelerators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Crossbars for Design Composition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51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 – Reduce and FPGAs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546848" cy="485740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[</a:t>
            </a:r>
            <a:r>
              <a:rPr lang="en-CA" sz="2400" dirty="0" err="1" smtClean="0"/>
              <a:t>Ghasemi</a:t>
            </a:r>
            <a:r>
              <a:rPr lang="en-CA" sz="2400" dirty="0" smtClean="0"/>
              <a:t> &amp; Chow, </a:t>
            </a:r>
            <a:r>
              <a:rPr lang="en-CA" sz="2400" dirty="0" err="1" smtClean="0"/>
              <a:t>MASc</a:t>
            </a:r>
            <a:r>
              <a:rPr lang="en-CA" sz="2400" dirty="0" smtClean="0"/>
              <a:t> thesis, 2015]</a:t>
            </a:r>
          </a:p>
          <a:p>
            <a:r>
              <a:rPr lang="en-CA" sz="2400" dirty="0"/>
              <a:t>W</a:t>
            </a:r>
            <a:r>
              <a:rPr lang="en-CA" sz="2400" dirty="0" smtClean="0"/>
              <a:t>rite map &amp; reduce kernel</a:t>
            </a:r>
          </a:p>
          <a:p>
            <a:r>
              <a:rPr lang="en-CA" sz="2400" dirty="0" smtClean="0"/>
              <a:t>Use Spark infrastructure to distribute </a:t>
            </a:r>
            <a:r>
              <a:rPr lang="en-CA" sz="2400" dirty="0" smtClean="0">
                <a:solidFill>
                  <a:srgbClr val="FF0000"/>
                </a:solidFill>
              </a:rPr>
              <a:t>data &amp; kernels </a:t>
            </a:r>
            <a:r>
              <a:rPr lang="en-CA" sz="2400" dirty="0" smtClean="0"/>
              <a:t>across many CPUs</a:t>
            </a:r>
          </a:p>
          <a:p>
            <a:r>
              <a:rPr lang="en-CA" sz="2400" dirty="0" smtClean="0"/>
              <a:t>Do same for FPGAs?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9" t="12537" r="16619" b="11139"/>
          <a:stretch/>
        </p:blipFill>
        <p:spPr bwMode="auto">
          <a:xfrm>
            <a:off x="5148064" y="1268760"/>
            <a:ext cx="3604480" cy="413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60032" y="3645024"/>
            <a:ext cx="4032448" cy="72008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313028" y="4371319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Between chips </a:t>
            </a:r>
            <a:r>
              <a:rPr lang="en-CA" sz="2400" dirty="0" smtClean="0">
                <a:sym typeface="Wingdings" panose="05000000000000000000" pitchFamily="2" charset="2"/>
              </a:rPr>
              <a:t> network</a:t>
            </a:r>
            <a:endParaRPr lang="en-CA" sz="2400" dirty="0" smtClean="0"/>
          </a:p>
          <a:p>
            <a:pPr algn="ctr"/>
            <a:r>
              <a:rPr lang="en-CA" sz="2400" dirty="0" smtClean="0"/>
              <a:t>Within a chip </a:t>
            </a:r>
            <a:r>
              <a:rPr lang="en-CA" sz="2400" dirty="0" smtClean="0">
                <a:sym typeface="Wingdings" panose="05000000000000000000" pitchFamily="2" charset="2"/>
              </a:rPr>
              <a:t> </a:t>
            </a:r>
            <a:r>
              <a:rPr lang="en-CA" sz="2400" dirty="0" smtClean="0"/>
              <a:t>soft logic</a:t>
            </a:r>
          </a:p>
          <a:p>
            <a:pPr algn="ctr"/>
            <a:r>
              <a:rPr lang="en-CA" sz="2400" dirty="0" smtClean="0"/>
              <a:t>Consumes lots of soft logic and limits routable design to ~30% utilization!</a:t>
            </a:r>
            <a:endParaRPr lang="en-CA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293096"/>
            <a:ext cx="1008112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 We Remove the Crossbar?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/>
          </a:bodyPr>
          <a:lstStyle/>
          <a:p>
            <a:r>
              <a:rPr lang="en-CA" dirty="0" smtClean="0"/>
              <a:t>Not without breaking Map-Reduce/Spark abstraction!</a:t>
            </a:r>
          </a:p>
          <a:p>
            <a:pPr lvl="1"/>
            <a:r>
              <a:rPr lang="en-CA" dirty="0" smtClean="0"/>
              <a:t>The automatic partitioning / routing / merging of data is what makes Spark easy to program</a:t>
            </a:r>
          </a:p>
          <a:p>
            <a:pPr lvl="1"/>
            <a:r>
              <a:rPr lang="en-CA" dirty="0" smtClean="0"/>
              <a:t>Need a crossbar to match the abstraction and make composability easy</a:t>
            </a:r>
          </a:p>
          <a:p>
            <a:pPr lvl="1"/>
            <a:endParaRPr lang="en-CA" sz="1600" dirty="0" smtClean="0"/>
          </a:p>
          <a:p>
            <a:r>
              <a:rPr lang="en-CA" dirty="0" err="1" smtClean="0"/>
              <a:t>NoC</a:t>
            </a:r>
            <a:r>
              <a:rPr lang="en-CA" dirty="0" smtClean="0"/>
              <a:t>: efficient, distributed crossbar</a:t>
            </a:r>
          </a:p>
          <a:p>
            <a:pPr lvl="1"/>
            <a:r>
              <a:rPr lang="en-CA" dirty="0" smtClean="0"/>
              <a:t>Allows us to efficiently compose kernels</a:t>
            </a:r>
          </a:p>
          <a:p>
            <a:pPr lvl="1"/>
            <a:r>
              <a:rPr lang="en-CA" dirty="0" smtClean="0"/>
              <a:t>Can use crossbar </a:t>
            </a:r>
            <a:r>
              <a:rPr lang="en-CA" dirty="0"/>
              <a:t>abstraction </a:t>
            </a:r>
            <a:r>
              <a:rPr lang="en-CA" dirty="0">
                <a:solidFill>
                  <a:srgbClr val="FF0000"/>
                </a:solidFill>
              </a:rPr>
              <a:t>within </a:t>
            </a:r>
            <a:r>
              <a:rPr lang="en-CA" dirty="0" smtClean="0">
                <a:solidFill>
                  <a:srgbClr val="FF0000"/>
                </a:solidFill>
              </a:rPr>
              <a:t>chips (</a:t>
            </a:r>
            <a:r>
              <a:rPr lang="en-CA" dirty="0" err="1" smtClean="0">
                <a:solidFill>
                  <a:srgbClr val="FF0000"/>
                </a:solidFill>
              </a:rPr>
              <a:t>NoC</a:t>
            </a:r>
            <a:r>
              <a:rPr lang="en-CA" dirty="0" smtClean="0">
                <a:solidFill>
                  <a:srgbClr val="FF0000"/>
                </a:solidFill>
              </a:rPr>
              <a:t>) </a:t>
            </a:r>
            <a:r>
              <a:rPr lang="en-CA" dirty="0"/>
              <a:t>and </a:t>
            </a:r>
            <a:r>
              <a:rPr lang="en-CA" dirty="0">
                <a:solidFill>
                  <a:srgbClr val="FF0000"/>
                </a:solidFill>
              </a:rPr>
              <a:t>between </a:t>
            </a:r>
            <a:r>
              <a:rPr lang="en-CA" dirty="0" smtClean="0">
                <a:solidFill>
                  <a:srgbClr val="FF0000"/>
                </a:solidFill>
              </a:rPr>
              <a:t>chips (datacenter network)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Wrap Up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8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2857"/>
            <a:ext cx="6115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0" y="1"/>
            <a:ext cx="3028950" cy="914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Hard Bus?</a:t>
            </a:r>
            <a:endParaRPr lang="en-CA" dirty="0"/>
          </a:p>
        </p:txBody>
      </p:sp>
      <p:sp>
        <p:nvSpPr>
          <p:cNvPr id="231" name="TextBox 230"/>
          <p:cNvSpPr txBox="1"/>
          <p:nvPr/>
        </p:nvSpPr>
        <p:spPr>
          <a:xfrm>
            <a:off x="66676" y="897889"/>
            <a:ext cx="28048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System-level interconnect in most designs?</a:t>
            </a:r>
            <a:endParaRPr lang="en-CA" b="1" dirty="0"/>
          </a:p>
        </p:txBody>
      </p:sp>
      <p:sp>
        <p:nvSpPr>
          <p:cNvPr id="232" name="TextBox 231"/>
          <p:cNvSpPr txBox="1"/>
          <p:nvPr/>
        </p:nvSpPr>
        <p:spPr>
          <a:xfrm>
            <a:off x="66674" y="1630541"/>
            <a:ext cx="28048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Costly in area &amp; power? 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9074" y="116527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6000"/>
                </a:solidFill>
                <a:sym typeface="Wingdings"/>
              </a:rPr>
              <a:t></a:t>
            </a:r>
            <a:endParaRPr lang="en-CA" sz="2400" dirty="0">
              <a:solidFill>
                <a:srgbClr val="00600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483768" y="16292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6000"/>
                </a:solidFill>
                <a:sym typeface="Wingdings"/>
              </a:rPr>
              <a:t></a:t>
            </a:r>
            <a:endParaRPr lang="en-CA" sz="2400" dirty="0">
              <a:solidFill>
                <a:srgbClr val="0060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491880" y="738859"/>
            <a:ext cx="5258987" cy="5412590"/>
            <a:chOff x="-2528969" y="2594234"/>
            <a:chExt cx="5258987" cy="5412590"/>
          </a:xfrm>
        </p:grpSpPr>
        <p:grpSp>
          <p:nvGrpSpPr>
            <p:cNvPr id="33" name="Group 32"/>
            <p:cNvGrpSpPr/>
            <p:nvPr/>
          </p:nvGrpSpPr>
          <p:grpSpPr>
            <a:xfrm>
              <a:off x="253501" y="2594234"/>
              <a:ext cx="257210" cy="1457914"/>
              <a:chOff x="6210283" y="718693"/>
              <a:chExt cx="257210" cy="1457914"/>
            </a:xfrm>
          </p:grpSpPr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6315058" y="71869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 flipV="1">
                <a:off x="6331727" y="71869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6348396" y="71869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6365064" y="723455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6381733" y="723455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 flipV="1">
                <a:off x="6398402" y="723455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 flipV="1">
                <a:off x="6415071" y="725836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6431740" y="725836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6448409" y="725836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 flipV="1">
                <a:off x="6262671" y="71869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 flipV="1">
                <a:off x="6279340" y="71869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 flipV="1">
                <a:off x="6296009" y="71869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 flipV="1">
                <a:off x="6210283" y="723455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 flipV="1">
                <a:off x="6226952" y="723455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 flipV="1">
                <a:off x="6243621" y="723455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09392" y="4213810"/>
              <a:ext cx="1183465" cy="866712"/>
              <a:chOff x="6366174" y="2338269"/>
              <a:chExt cx="1183465" cy="866712"/>
            </a:xfrm>
          </p:grpSpPr>
          <p:cxnSp>
            <p:nvCxnSpPr>
              <p:cNvPr id="197" name="Elbow Connector 196"/>
              <p:cNvCxnSpPr/>
              <p:nvPr/>
            </p:nvCxnSpPr>
            <p:spPr>
              <a:xfrm rot="10800000">
                <a:off x="6467494" y="2417925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Elbow Connector 201"/>
              <p:cNvCxnSpPr/>
              <p:nvPr/>
            </p:nvCxnSpPr>
            <p:spPr>
              <a:xfrm rot="10800000">
                <a:off x="6449518" y="2435901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Elbow Connector 202"/>
              <p:cNvCxnSpPr/>
              <p:nvPr/>
            </p:nvCxnSpPr>
            <p:spPr>
              <a:xfrm rot="10800000">
                <a:off x="6430468" y="2454951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Elbow Connector 203"/>
              <p:cNvCxnSpPr/>
              <p:nvPr/>
            </p:nvCxnSpPr>
            <p:spPr>
              <a:xfrm rot="10800000">
                <a:off x="6409036" y="2474001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Elbow Connector 204"/>
              <p:cNvCxnSpPr/>
              <p:nvPr/>
            </p:nvCxnSpPr>
            <p:spPr>
              <a:xfrm rot="10800000">
                <a:off x="6387605" y="2493051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Elbow Connector 205"/>
              <p:cNvCxnSpPr/>
              <p:nvPr/>
            </p:nvCxnSpPr>
            <p:spPr>
              <a:xfrm rot="10800000">
                <a:off x="6366174" y="2512101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Elbow Connector 206"/>
              <p:cNvCxnSpPr/>
              <p:nvPr/>
            </p:nvCxnSpPr>
            <p:spPr>
              <a:xfrm rot="10800000">
                <a:off x="6489999" y="2395419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Elbow Connector 207"/>
              <p:cNvCxnSpPr/>
              <p:nvPr/>
            </p:nvCxnSpPr>
            <p:spPr>
              <a:xfrm rot="10800000">
                <a:off x="6511430" y="2376369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Elbow Connector 208"/>
              <p:cNvCxnSpPr/>
              <p:nvPr/>
            </p:nvCxnSpPr>
            <p:spPr>
              <a:xfrm rot="10800000">
                <a:off x="6530480" y="2357319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Elbow Connector 209"/>
              <p:cNvCxnSpPr/>
              <p:nvPr/>
            </p:nvCxnSpPr>
            <p:spPr>
              <a:xfrm rot="10800000">
                <a:off x="6549530" y="2338269"/>
                <a:ext cx="1000109" cy="69288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Elbow Connector 104"/>
            <p:cNvCxnSpPr>
              <a:endCxn id="15" idx="1"/>
            </p:cNvCxnSpPr>
            <p:nvPr/>
          </p:nvCxnSpPr>
          <p:spPr>
            <a:xfrm rot="10800000">
              <a:off x="-1689581" y="7208244"/>
              <a:ext cx="388583" cy="298685"/>
            </a:xfrm>
            <a:prstGeom prst="bentConnector2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rot="10800000">
              <a:off x="-2146781" y="6828541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lbow Connector 114"/>
            <p:cNvCxnSpPr/>
            <p:nvPr/>
          </p:nvCxnSpPr>
          <p:spPr>
            <a:xfrm rot="10800000">
              <a:off x="-2165831" y="6847591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lbow Connector 115"/>
            <p:cNvCxnSpPr/>
            <p:nvPr/>
          </p:nvCxnSpPr>
          <p:spPr>
            <a:xfrm rot="10800000">
              <a:off x="-2184881" y="6864259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lbow Connector 116"/>
            <p:cNvCxnSpPr/>
            <p:nvPr/>
          </p:nvCxnSpPr>
          <p:spPr>
            <a:xfrm rot="10800000">
              <a:off x="-2201550" y="6883309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rot="10800000">
              <a:off x="-2106300" y="6788059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lbow Connector 118"/>
            <p:cNvCxnSpPr/>
            <p:nvPr/>
          </p:nvCxnSpPr>
          <p:spPr>
            <a:xfrm rot="10800000">
              <a:off x="-2087250" y="6769009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Elbow Connector 119"/>
            <p:cNvCxnSpPr/>
            <p:nvPr/>
          </p:nvCxnSpPr>
          <p:spPr>
            <a:xfrm rot="10800000">
              <a:off x="-2065819" y="6749959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lbow Connector 120"/>
            <p:cNvCxnSpPr/>
            <p:nvPr/>
          </p:nvCxnSpPr>
          <p:spPr>
            <a:xfrm rot="10800000">
              <a:off x="-2044388" y="6728528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Elbow Connector 121"/>
            <p:cNvCxnSpPr/>
            <p:nvPr/>
          </p:nvCxnSpPr>
          <p:spPr>
            <a:xfrm rot="10800000">
              <a:off x="-2025338" y="6707097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/>
            <p:cNvCxnSpPr/>
            <p:nvPr/>
          </p:nvCxnSpPr>
          <p:spPr>
            <a:xfrm flipV="1">
              <a:off x="-453713" y="6654710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Elbow Connector 147"/>
            <p:cNvCxnSpPr/>
            <p:nvPr/>
          </p:nvCxnSpPr>
          <p:spPr>
            <a:xfrm flipV="1">
              <a:off x="-432281" y="6676141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Elbow Connector 148"/>
            <p:cNvCxnSpPr/>
            <p:nvPr/>
          </p:nvCxnSpPr>
          <p:spPr>
            <a:xfrm flipV="1">
              <a:off x="-410850" y="6697573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-2122073" y="5297397"/>
              <a:ext cx="17678" cy="134386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-2138021" y="5352166"/>
              <a:ext cx="16957" cy="1289093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 flipV="1">
              <a:off x="-2105341" y="5302160"/>
              <a:ext cx="17615" cy="1339099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 flipV="1">
              <a:off x="-2088548" y="5316447"/>
              <a:ext cx="17490" cy="132957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-2073473" y="5304786"/>
              <a:ext cx="19084" cy="145077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-2056804" y="5302405"/>
              <a:ext cx="19084" cy="145077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 flipV="1">
              <a:off x="-2021652" y="5335497"/>
              <a:ext cx="17270" cy="1312905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-2190847" y="5318829"/>
              <a:ext cx="17396" cy="132243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-2174272" y="5311685"/>
              <a:ext cx="17490" cy="1329574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-2157759" y="5299779"/>
              <a:ext cx="17646" cy="1341480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-2243517" y="5302160"/>
              <a:ext cx="17678" cy="1343861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-2226472" y="5330735"/>
              <a:ext cx="17302" cy="131528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-2208694" y="3825164"/>
              <a:ext cx="359127" cy="2823238"/>
              <a:chOff x="3748088" y="1949623"/>
              <a:chExt cx="359127" cy="2823238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H="1" flipV="1">
                <a:off x="3954780" y="1949623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flipH="1" flipV="1">
                <a:off x="3971449" y="1949623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H="1" flipV="1">
                <a:off x="3988118" y="1949623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4004786" y="1954385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 flipV="1">
                <a:off x="4021455" y="1954385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 flipV="1">
                <a:off x="4038124" y="1954385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 flipV="1">
                <a:off x="4054793" y="1956766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 flipV="1">
                <a:off x="4071462" y="1956766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4088131" y="1956766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 flipV="1">
                <a:off x="3902393" y="1949623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 flipV="1">
                <a:off x="3919062" y="1949623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 flipV="1">
                <a:off x="3935731" y="1949623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 flipV="1">
                <a:off x="3850005" y="1954385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 flipV="1">
                <a:off x="3866674" y="1954385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3883343" y="1954385"/>
                <a:ext cx="19084" cy="1450771"/>
              </a:xfrm>
              <a:prstGeom prst="line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3923928" y="3903872"/>
                <a:ext cx="11431" cy="868989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 flipV="1">
                <a:off x="3748088" y="3539483"/>
                <a:ext cx="16193" cy="1230997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245797" y="4540160"/>
              <a:ext cx="222085" cy="1547812"/>
              <a:chOff x="6202579" y="2664619"/>
              <a:chExt cx="222085" cy="1547812"/>
            </a:xfrm>
          </p:grpSpPr>
          <p:cxnSp>
            <p:nvCxnSpPr>
              <p:cNvPr id="53" name="Straight Connector 52"/>
              <p:cNvCxnSpPr>
                <a:stCxn id="19" idx="3"/>
              </p:cNvCxnSpPr>
              <p:nvPr/>
            </p:nvCxnSpPr>
            <p:spPr>
              <a:xfrm flipV="1">
                <a:off x="6324600" y="2742297"/>
                <a:ext cx="24337" cy="14422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 flipV="1">
                <a:off x="6405580" y="270361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 flipV="1">
                <a:off x="6386530" y="2705994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 flipV="1">
                <a:off x="6362718" y="2705996"/>
                <a:ext cx="19050" cy="14482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 flipV="1">
                <a:off x="6341286" y="2740229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 flipV="1">
                <a:off x="6284118" y="2705995"/>
                <a:ext cx="19816" cy="1506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 flipV="1">
                <a:off x="6267449" y="2703613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 flipV="1">
                <a:off x="6248399" y="2705994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 flipV="1">
                <a:off x="6224586" y="2705994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 flipV="1">
                <a:off x="6202579" y="2664619"/>
                <a:ext cx="19660" cy="14945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H="1" flipV="1">
                <a:off x="6322218" y="2740229"/>
                <a:ext cx="19084" cy="1450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-1450321" y="4540160"/>
              <a:ext cx="1585519" cy="1632512"/>
              <a:chOff x="4506461" y="2664619"/>
              <a:chExt cx="1585519" cy="1632512"/>
            </a:xfrm>
          </p:grpSpPr>
          <p:cxnSp>
            <p:nvCxnSpPr>
              <p:cNvPr id="110" name="Elbow Connector 109"/>
              <p:cNvCxnSpPr/>
              <p:nvPr/>
            </p:nvCxnSpPr>
            <p:spPr>
              <a:xfrm rot="5400000" flipH="1" flipV="1">
                <a:off x="4484155" y="2686925"/>
                <a:ext cx="1542025" cy="1497414"/>
              </a:xfrm>
              <a:prstGeom prst="bentConnector3">
                <a:avLst>
                  <a:gd name="adj1" fmla="val 4984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Elbow Connector 144"/>
              <p:cNvCxnSpPr/>
              <p:nvPr/>
            </p:nvCxnSpPr>
            <p:spPr>
              <a:xfrm rot="5400000" flipH="1" flipV="1">
                <a:off x="4506776" y="2707165"/>
                <a:ext cx="1582506" cy="1497414"/>
              </a:xfrm>
              <a:prstGeom prst="bentConnector3">
                <a:avLst>
                  <a:gd name="adj1" fmla="val 4834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Elbow Connector 145"/>
              <p:cNvCxnSpPr/>
              <p:nvPr/>
            </p:nvCxnSpPr>
            <p:spPr>
              <a:xfrm rot="5400000" flipH="1" flipV="1">
                <a:off x="4536991" y="2739759"/>
                <a:ext cx="1569707" cy="1497416"/>
              </a:xfrm>
              <a:prstGeom prst="bentConnector3">
                <a:avLst>
                  <a:gd name="adj1" fmla="val 4863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Elbow Connector 146"/>
              <p:cNvCxnSpPr/>
              <p:nvPr/>
            </p:nvCxnSpPr>
            <p:spPr>
              <a:xfrm rot="5400000" flipH="1" flipV="1">
                <a:off x="4546514" y="2751665"/>
                <a:ext cx="1593518" cy="1497414"/>
              </a:xfrm>
              <a:prstGeom prst="bentConnector3">
                <a:avLst>
                  <a:gd name="adj1" fmla="val 48057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-1932911" y="4110110"/>
              <a:ext cx="2007176" cy="2302309"/>
              <a:chOff x="4023871" y="2234569"/>
              <a:chExt cx="2007176" cy="2302309"/>
            </a:xfrm>
          </p:grpSpPr>
          <p:cxnSp>
            <p:nvCxnSpPr>
              <p:cNvPr id="7" name="Straight Connector 6"/>
              <p:cNvCxnSpPr>
                <a:stCxn id="21" idx="0"/>
              </p:cNvCxnSpPr>
              <p:nvPr/>
            </p:nvCxnSpPr>
            <p:spPr>
              <a:xfrm>
                <a:off x="5018405" y="2315531"/>
                <a:ext cx="795152" cy="42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Elbow Connector 1053"/>
              <p:cNvCxnSpPr/>
              <p:nvPr/>
            </p:nvCxnSpPr>
            <p:spPr>
              <a:xfrm rot="5400000" flipH="1" flipV="1">
                <a:off x="4429222" y="2627229"/>
                <a:ext cx="1556640" cy="1497414"/>
              </a:xfrm>
              <a:prstGeom prst="bentConnector3">
                <a:avLst>
                  <a:gd name="adj1" fmla="val 4877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/>
              <p:nvPr/>
            </p:nvCxnSpPr>
            <p:spPr>
              <a:xfrm rot="5400000" flipH="1" flipV="1">
                <a:off x="4466131" y="2666520"/>
                <a:ext cx="1530446" cy="1497414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Elbow Connector 110"/>
              <p:cNvCxnSpPr/>
              <p:nvPr/>
            </p:nvCxnSpPr>
            <p:spPr>
              <a:xfrm rot="5400000" flipH="1" flipV="1">
                <a:off x="4486372" y="2691523"/>
                <a:ext cx="1580452" cy="1497414"/>
              </a:xfrm>
              <a:prstGeom prst="bentConnector3">
                <a:avLst>
                  <a:gd name="adj1" fmla="val 48946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Elbow Connector 111"/>
              <p:cNvCxnSpPr/>
              <p:nvPr/>
            </p:nvCxnSpPr>
            <p:spPr>
              <a:xfrm rot="5400000" flipH="1" flipV="1">
                <a:off x="4408981" y="2602226"/>
                <a:ext cx="1554258" cy="1497414"/>
              </a:xfrm>
              <a:prstGeom prst="bentConnector3">
                <a:avLst>
                  <a:gd name="adj1" fmla="val 4877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Elbow Connector 112"/>
              <p:cNvCxnSpPr/>
              <p:nvPr/>
            </p:nvCxnSpPr>
            <p:spPr>
              <a:xfrm rot="5400000" flipH="1" flipV="1">
                <a:off x="4388156" y="2604001"/>
                <a:ext cx="1557808" cy="1497414"/>
              </a:xfrm>
              <a:prstGeom prst="bentConnector3">
                <a:avLst>
                  <a:gd name="adj1" fmla="val 50153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Elbow Connector 113"/>
              <p:cNvCxnSpPr/>
              <p:nvPr/>
            </p:nvCxnSpPr>
            <p:spPr>
              <a:xfrm rot="5400000" flipH="1" flipV="1">
                <a:off x="4347069" y="2604608"/>
                <a:ext cx="1601883" cy="1497414"/>
              </a:xfrm>
              <a:prstGeom prst="bentConnector3">
                <a:avLst>
                  <a:gd name="adj1" fmla="val 51635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4999356" y="2256000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5006499" y="2234569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004118" y="2277431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004118" y="2296481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5001737" y="2336963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5004118" y="2358394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5004118" y="2377444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006499" y="2396494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4992212" y="2417925"/>
                <a:ext cx="8656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4023871" y="3657600"/>
                <a:ext cx="2007176" cy="879278"/>
                <a:chOff x="4810884" y="3566151"/>
                <a:chExt cx="1183465" cy="866712"/>
              </a:xfrm>
            </p:grpSpPr>
            <p:cxnSp>
              <p:nvCxnSpPr>
                <p:cNvPr id="177" name="Elbow Connector 176"/>
                <p:cNvCxnSpPr/>
                <p:nvPr/>
              </p:nvCxnSpPr>
              <p:spPr>
                <a:xfrm rot="10800000">
                  <a:off x="4912204" y="3645807"/>
                  <a:ext cx="1000109" cy="692880"/>
                </a:xfrm>
                <a:prstGeom prst="bentConnector3">
                  <a:avLst>
                    <a:gd name="adj1" fmla="val 43402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Elbow Connector 177"/>
                <p:cNvCxnSpPr/>
                <p:nvPr/>
              </p:nvCxnSpPr>
              <p:spPr>
                <a:xfrm rot="10800000">
                  <a:off x="4894228" y="3663783"/>
                  <a:ext cx="1000109" cy="692880"/>
                </a:xfrm>
                <a:prstGeom prst="bentConnector3">
                  <a:avLst>
                    <a:gd name="adj1" fmla="val 42980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Elbow Connector 178"/>
                <p:cNvCxnSpPr/>
                <p:nvPr/>
              </p:nvCxnSpPr>
              <p:spPr>
                <a:xfrm rot="10800000">
                  <a:off x="4875178" y="3682833"/>
                  <a:ext cx="1000109" cy="692880"/>
                </a:xfrm>
                <a:prstGeom prst="bentConnector3">
                  <a:avLst>
                    <a:gd name="adj1" fmla="val 42419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Elbow Connector 179"/>
                <p:cNvCxnSpPr/>
                <p:nvPr/>
              </p:nvCxnSpPr>
              <p:spPr>
                <a:xfrm rot="10800000">
                  <a:off x="4853746" y="3701883"/>
                  <a:ext cx="1000109" cy="692880"/>
                </a:xfrm>
                <a:prstGeom prst="bentConnector3">
                  <a:avLst>
                    <a:gd name="adj1" fmla="val 41577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Elbow Connector 180"/>
                <p:cNvCxnSpPr/>
                <p:nvPr/>
              </p:nvCxnSpPr>
              <p:spPr>
                <a:xfrm rot="10800000">
                  <a:off x="4832315" y="3720933"/>
                  <a:ext cx="1000109" cy="692880"/>
                </a:xfrm>
                <a:prstGeom prst="bentConnector3">
                  <a:avLst>
                    <a:gd name="adj1" fmla="val 40735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Elbow Connector 181"/>
                <p:cNvCxnSpPr/>
                <p:nvPr/>
              </p:nvCxnSpPr>
              <p:spPr>
                <a:xfrm rot="10800000">
                  <a:off x="4810884" y="3739983"/>
                  <a:ext cx="1000109" cy="692880"/>
                </a:xfrm>
                <a:prstGeom prst="bentConnector3">
                  <a:avLst>
                    <a:gd name="adj1" fmla="val 39892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Elbow Connector 197"/>
                <p:cNvCxnSpPr/>
                <p:nvPr/>
              </p:nvCxnSpPr>
              <p:spPr>
                <a:xfrm rot="10800000">
                  <a:off x="4934709" y="3623301"/>
                  <a:ext cx="1000109" cy="692880"/>
                </a:xfrm>
                <a:prstGeom prst="bentConnector3">
                  <a:avLst>
                    <a:gd name="adj1" fmla="val 44385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Elbow Connector 198"/>
                <p:cNvCxnSpPr/>
                <p:nvPr/>
              </p:nvCxnSpPr>
              <p:spPr>
                <a:xfrm rot="10800000">
                  <a:off x="4956140" y="3604251"/>
                  <a:ext cx="1000109" cy="692880"/>
                </a:xfrm>
                <a:prstGeom prst="bentConnector3">
                  <a:avLst>
                    <a:gd name="adj1" fmla="val 45227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Elbow Connector 199"/>
                <p:cNvCxnSpPr/>
                <p:nvPr/>
              </p:nvCxnSpPr>
              <p:spPr>
                <a:xfrm rot="10800000">
                  <a:off x="4975190" y="3585201"/>
                  <a:ext cx="1000109" cy="692880"/>
                </a:xfrm>
                <a:prstGeom prst="bentConnector3">
                  <a:avLst>
                    <a:gd name="adj1" fmla="val 46069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Elbow Connector 200"/>
                <p:cNvCxnSpPr/>
                <p:nvPr/>
              </p:nvCxnSpPr>
              <p:spPr>
                <a:xfrm rot="10800000">
                  <a:off x="4994240" y="3566151"/>
                  <a:ext cx="1000109" cy="692880"/>
                </a:xfrm>
                <a:prstGeom prst="bentConnector3">
                  <a:avLst>
                    <a:gd name="adj1" fmla="val 46491"/>
                  </a:avLst>
                </a:prstGeom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Cloud 20"/>
            <p:cNvSpPr/>
            <p:nvPr/>
          </p:nvSpPr>
          <p:spPr>
            <a:xfrm>
              <a:off x="-2461107" y="3581472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4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-1133572" y="6526123"/>
              <a:ext cx="1882390" cy="1480701"/>
              <a:chOff x="4823210" y="4650582"/>
              <a:chExt cx="1882390" cy="1480701"/>
            </a:xfrm>
          </p:grpSpPr>
          <p:cxnSp>
            <p:nvCxnSpPr>
              <p:cNvPr id="80" name="Straight Connector 79"/>
              <p:cNvCxnSpPr/>
              <p:nvPr/>
            </p:nvCxnSpPr>
            <p:spPr>
              <a:xfrm flipH="1" flipV="1">
                <a:off x="4987441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 flipV="1">
                <a:off x="5001728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 flipV="1">
                <a:off x="5018397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 flipV="1">
                <a:off x="5037447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5054116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 flipV="1">
                <a:off x="5075547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 flipV="1">
                <a:off x="5092216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 flipV="1">
                <a:off x="5106503" y="5784893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5123172" y="5787274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 flipV="1">
                <a:off x="5142222" y="5792037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 flipV="1">
                <a:off x="5161272" y="5792037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H="1" flipV="1">
                <a:off x="5177941" y="5796799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5196991" y="5801562"/>
                <a:ext cx="4771" cy="329721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Elbow Connector 122"/>
              <p:cNvCxnSpPr>
                <a:endCxn id="19" idx="1"/>
              </p:cNvCxnSpPr>
              <p:nvPr/>
            </p:nvCxnSpPr>
            <p:spPr>
              <a:xfrm flipV="1">
                <a:off x="5642485" y="5332702"/>
                <a:ext cx="682115" cy="298685"/>
              </a:xfrm>
              <a:prstGeom prst="bentConnector2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Elbow Connector 123"/>
              <p:cNvCxnSpPr/>
              <p:nvPr/>
            </p:nvCxnSpPr>
            <p:spPr>
              <a:xfrm flipV="1">
                <a:off x="5623435" y="4743450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Elbow Connector 125"/>
              <p:cNvCxnSpPr/>
              <p:nvPr/>
            </p:nvCxnSpPr>
            <p:spPr>
              <a:xfrm flipV="1">
                <a:off x="5606767" y="4726782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Elbow Connector 126"/>
              <p:cNvCxnSpPr/>
              <p:nvPr/>
            </p:nvCxnSpPr>
            <p:spPr>
              <a:xfrm flipV="1">
                <a:off x="5587717" y="4707732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Elbow Connector 127"/>
              <p:cNvCxnSpPr/>
              <p:nvPr/>
            </p:nvCxnSpPr>
            <p:spPr>
              <a:xfrm flipV="1">
                <a:off x="5571048" y="4688682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Elbow Connector 128"/>
              <p:cNvCxnSpPr/>
              <p:nvPr/>
            </p:nvCxnSpPr>
            <p:spPr>
              <a:xfrm flipV="1">
                <a:off x="5554379" y="4669632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Elbow Connector 129"/>
              <p:cNvCxnSpPr/>
              <p:nvPr/>
            </p:nvCxnSpPr>
            <p:spPr>
              <a:xfrm flipV="1">
                <a:off x="5537710" y="4650582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4849403" y="4820487"/>
                <a:ext cx="794884" cy="4284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4830354" y="4760956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4837497" y="4739525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835116" y="4782387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4835116" y="4801437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4832735" y="4841919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835116" y="4863350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835116" y="4882400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4837497" y="4901450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4823210" y="4922881"/>
                <a:ext cx="86566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loud 14"/>
            <p:cNvSpPr/>
            <p:nvPr/>
          </p:nvSpPr>
          <p:spPr>
            <a:xfrm>
              <a:off x="-2451582" y="5990341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1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888014" y="5345231"/>
              <a:ext cx="1283494" cy="1042987"/>
              <a:chOff x="6844796" y="3469690"/>
              <a:chExt cx="1283494" cy="1042987"/>
            </a:xfrm>
          </p:grpSpPr>
          <p:cxnSp>
            <p:nvCxnSpPr>
              <p:cNvPr id="221" name="Elbow Connector 220"/>
              <p:cNvCxnSpPr/>
              <p:nvPr/>
            </p:nvCxnSpPr>
            <p:spPr>
              <a:xfrm flipV="1">
                <a:off x="6984212" y="3900488"/>
                <a:ext cx="673888" cy="550008"/>
              </a:xfrm>
              <a:prstGeom prst="bentConnector3">
                <a:avLst>
                  <a:gd name="adj1" fmla="val 101237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Elbow Connector 221"/>
              <p:cNvCxnSpPr/>
              <p:nvPr/>
            </p:nvCxnSpPr>
            <p:spPr>
              <a:xfrm flipV="1">
                <a:off x="6965162" y="3562558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Elbow Connector 222"/>
              <p:cNvCxnSpPr/>
              <p:nvPr/>
            </p:nvCxnSpPr>
            <p:spPr>
              <a:xfrm flipV="1">
                <a:off x="6948494" y="3545890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Elbow Connector 223"/>
              <p:cNvCxnSpPr/>
              <p:nvPr/>
            </p:nvCxnSpPr>
            <p:spPr>
              <a:xfrm flipV="1">
                <a:off x="6929444" y="3526840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Elbow Connector 224"/>
              <p:cNvCxnSpPr/>
              <p:nvPr/>
            </p:nvCxnSpPr>
            <p:spPr>
              <a:xfrm flipV="1">
                <a:off x="6912775" y="3507790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Elbow Connector 225"/>
              <p:cNvCxnSpPr/>
              <p:nvPr/>
            </p:nvCxnSpPr>
            <p:spPr>
              <a:xfrm flipV="1">
                <a:off x="6896106" y="3488740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Elbow Connector 226"/>
              <p:cNvCxnSpPr/>
              <p:nvPr/>
            </p:nvCxnSpPr>
            <p:spPr>
              <a:xfrm flipV="1">
                <a:off x="6879437" y="3469690"/>
                <a:ext cx="1082165" cy="868888"/>
              </a:xfrm>
              <a:prstGeom prst="bentConnector3">
                <a:avLst>
                  <a:gd name="adj1" fmla="val 62983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Elbow Connector 227"/>
              <p:cNvCxnSpPr/>
              <p:nvPr/>
            </p:nvCxnSpPr>
            <p:spPr>
              <a:xfrm flipV="1">
                <a:off x="6844796" y="3598277"/>
                <a:ext cx="1240631" cy="871537"/>
              </a:xfrm>
              <a:prstGeom prst="bentConnector3">
                <a:avLst>
                  <a:gd name="adj1" fmla="val 68042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Elbow Connector 228"/>
              <p:cNvCxnSpPr/>
              <p:nvPr/>
            </p:nvCxnSpPr>
            <p:spPr>
              <a:xfrm flipV="1">
                <a:off x="6866228" y="3619708"/>
                <a:ext cx="1240631" cy="871537"/>
              </a:xfrm>
              <a:prstGeom prst="bentConnector3">
                <a:avLst>
                  <a:gd name="adj1" fmla="val 68042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Elbow Connector 229"/>
              <p:cNvCxnSpPr/>
              <p:nvPr/>
            </p:nvCxnSpPr>
            <p:spPr>
              <a:xfrm flipV="1">
                <a:off x="6887659" y="3641140"/>
                <a:ext cx="1240631" cy="871537"/>
              </a:xfrm>
              <a:prstGeom prst="bentConnector3">
                <a:avLst>
                  <a:gd name="adj1" fmla="val 68042"/>
                </a:avLst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Cloud 19"/>
            <p:cNvSpPr/>
            <p:nvPr/>
          </p:nvSpPr>
          <p:spPr>
            <a:xfrm>
              <a:off x="1206018" y="4694940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3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Cloud 18"/>
            <p:cNvSpPr/>
            <p:nvPr/>
          </p:nvSpPr>
          <p:spPr>
            <a:xfrm>
              <a:off x="-394182" y="5990341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2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grpSp>
          <p:nvGrpSpPr>
            <p:cNvPr id="241" name="Group 240"/>
            <p:cNvGrpSpPr/>
            <p:nvPr/>
          </p:nvGrpSpPr>
          <p:grpSpPr>
            <a:xfrm>
              <a:off x="217703" y="3106409"/>
              <a:ext cx="1758554" cy="923330"/>
              <a:chOff x="6166247" y="783074"/>
              <a:chExt cx="1758554" cy="923330"/>
            </a:xfrm>
          </p:grpSpPr>
          <p:cxnSp>
            <p:nvCxnSpPr>
              <p:cNvPr id="5" name="Straight Arrow Connector 4"/>
              <p:cNvCxnSpPr>
                <a:endCxn id="29" idx="6"/>
              </p:cNvCxnSpPr>
              <p:nvPr/>
            </p:nvCxnSpPr>
            <p:spPr>
              <a:xfrm flipH="1">
                <a:off x="6489999" y="967740"/>
                <a:ext cx="253701" cy="473"/>
              </a:xfrm>
              <a:prstGeom prst="straightConnector1">
                <a:avLst/>
              </a:prstGeom>
              <a:ln w="12700">
                <a:solidFill>
                  <a:schemeClr val="tx2">
                    <a:lumMod val="7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629361" y="783074"/>
                <a:ext cx="12954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accent1"/>
                    </a:solidFill>
                  </a:rPr>
                  <a:t>dedicated (hard) wires</a:t>
                </a:r>
                <a:endParaRPr lang="en-CA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166247" y="945353"/>
                <a:ext cx="323752" cy="4571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-143225" y="3875414"/>
              <a:ext cx="930143" cy="80151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2308" y="3904218"/>
              <a:ext cx="15289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err="1" smtClean="0"/>
                <a:t>Muxing</a:t>
              </a:r>
              <a:r>
                <a:rPr lang="en-CA" dirty="0" smtClean="0"/>
                <a:t>, arbitration</a:t>
              </a:r>
              <a:endParaRPr lang="en-CA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16630" y="3936389"/>
              <a:ext cx="654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Bus </a:t>
              </a:r>
              <a:br>
                <a:rPr lang="en-CA" dirty="0" smtClean="0"/>
              </a:br>
              <a:r>
                <a:rPr lang="en-CA" dirty="0" smtClean="0"/>
                <a:t>1</a:t>
              </a:r>
              <a:endParaRPr lang="en-CA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637846" y="4110110"/>
              <a:ext cx="568172" cy="122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tangle 247"/>
            <p:cNvSpPr/>
            <p:nvPr/>
          </p:nvSpPr>
          <p:spPr>
            <a:xfrm>
              <a:off x="-1237532" y="7087070"/>
              <a:ext cx="930143" cy="801518"/>
            </a:xfrm>
            <a:prstGeom prst="rect">
              <a:avLst/>
            </a:prstGeom>
            <a:solidFill>
              <a:srgbClr val="F8A76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-1110937" y="7148045"/>
              <a:ext cx="654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Bus </a:t>
              </a:r>
              <a:br>
                <a:rPr lang="en-CA" dirty="0" smtClean="0"/>
              </a:br>
              <a:r>
                <a:rPr lang="en-CA" dirty="0" smtClean="0"/>
                <a:t>2</a:t>
              </a:r>
              <a:endParaRPr lang="en-CA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-2528969" y="5016509"/>
              <a:ext cx="930143" cy="8015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-2402374" y="5090258"/>
              <a:ext cx="654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Bus </a:t>
              </a:r>
              <a:br>
                <a:rPr lang="en-CA" dirty="0" smtClean="0"/>
              </a:br>
              <a:r>
                <a:rPr lang="en-CA" dirty="0" smtClean="0"/>
                <a:t>3</a:t>
              </a:r>
              <a:endParaRPr lang="en-CA" dirty="0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3519590" y="745970"/>
            <a:ext cx="5216570" cy="5412590"/>
            <a:chOff x="3470230" y="718693"/>
            <a:chExt cx="5216570" cy="5412590"/>
          </a:xfrm>
        </p:grpSpPr>
        <p:cxnSp>
          <p:nvCxnSpPr>
            <p:cNvPr id="260" name="Straight Connector 259"/>
            <p:cNvCxnSpPr>
              <a:stCxn id="383" idx="0"/>
              <a:endCxn id="315" idx="2"/>
            </p:cNvCxnSpPr>
            <p:nvPr/>
          </p:nvCxnSpPr>
          <p:spPr>
            <a:xfrm>
              <a:off x="5018405" y="2315531"/>
              <a:ext cx="794884" cy="42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406" idx="3"/>
              <a:endCxn id="315" idx="1"/>
            </p:cNvCxnSpPr>
            <p:nvPr/>
          </p:nvCxnSpPr>
          <p:spPr>
            <a:xfrm flipH="1" flipV="1">
              <a:off x="6305516" y="2742297"/>
              <a:ext cx="19084" cy="144221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flipH="1" flipV="1">
              <a:off x="6405580" y="270361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 flipV="1">
              <a:off x="6386530" y="2705994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flipH="1" flipV="1">
              <a:off x="6362718" y="2705996"/>
              <a:ext cx="19050" cy="14482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6341286" y="2740229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flipH="1" flipV="1">
              <a:off x="6284118" y="2705995"/>
              <a:ext cx="19816" cy="150643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H="1" flipV="1">
              <a:off x="6267449" y="270361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flipH="1" flipV="1">
              <a:off x="6248399" y="2705994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 flipV="1">
              <a:off x="6224586" y="2705994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H="1" flipV="1">
              <a:off x="6202579" y="2664619"/>
              <a:ext cx="19660" cy="149452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6322218" y="2740229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Elbow Connector 271"/>
            <p:cNvCxnSpPr/>
            <p:nvPr/>
          </p:nvCxnSpPr>
          <p:spPr>
            <a:xfrm rot="5400000" flipH="1" flipV="1">
              <a:off x="4429222" y="2627229"/>
              <a:ext cx="1556640" cy="1497414"/>
            </a:xfrm>
            <a:prstGeom prst="bentConnector3">
              <a:avLst>
                <a:gd name="adj1" fmla="val 48776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Elbow Connector 272"/>
            <p:cNvCxnSpPr/>
            <p:nvPr/>
          </p:nvCxnSpPr>
          <p:spPr>
            <a:xfrm rot="5400000" flipH="1" flipV="1">
              <a:off x="4466131" y="2666520"/>
              <a:ext cx="1530446" cy="1497414"/>
            </a:xfrm>
            <a:prstGeom prst="bentConnector3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Elbow Connector 273"/>
            <p:cNvCxnSpPr/>
            <p:nvPr/>
          </p:nvCxnSpPr>
          <p:spPr>
            <a:xfrm rot="5400000" flipH="1" flipV="1">
              <a:off x="4484155" y="2686925"/>
              <a:ext cx="1542025" cy="1497414"/>
            </a:xfrm>
            <a:prstGeom prst="bentConnector3">
              <a:avLst>
                <a:gd name="adj1" fmla="val 49846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Elbow Connector 274"/>
            <p:cNvCxnSpPr/>
            <p:nvPr/>
          </p:nvCxnSpPr>
          <p:spPr>
            <a:xfrm rot="5400000" flipH="1" flipV="1">
              <a:off x="4486372" y="2691523"/>
              <a:ext cx="1580452" cy="1497414"/>
            </a:xfrm>
            <a:prstGeom prst="bentConnector3">
              <a:avLst>
                <a:gd name="adj1" fmla="val 48946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Elbow Connector 275"/>
            <p:cNvCxnSpPr/>
            <p:nvPr/>
          </p:nvCxnSpPr>
          <p:spPr>
            <a:xfrm rot="5400000" flipH="1" flipV="1">
              <a:off x="4408981" y="2602226"/>
              <a:ext cx="1554258" cy="1497414"/>
            </a:xfrm>
            <a:prstGeom prst="bentConnector3">
              <a:avLst>
                <a:gd name="adj1" fmla="val 4877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Elbow Connector 276"/>
            <p:cNvCxnSpPr/>
            <p:nvPr/>
          </p:nvCxnSpPr>
          <p:spPr>
            <a:xfrm rot="5400000" flipH="1" flipV="1">
              <a:off x="4388156" y="2604001"/>
              <a:ext cx="1557808" cy="1497414"/>
            </a:xfrm>
            <a:prstGeom prst="bentConnector3">
              <a:avLst>
                <a:gd name="adj1" fmla="val 5015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Elbow Connector 277"/>
            <p:cNvCxnSpPr/>
            <p:nvPr/>
          </p:nvCxnSpPr>
          <p:spPr>
            <a:xfrm rot="5400000" flipH="1" flipV="1">
              <a:off x="4347069" y="2604608"/>
              <a:ext cx="1601883" cy="1497414"/>
            </a:xfrm>
            <a:prstGeom prst="bentConnector3">
              <a:avLst>
                <a:gd name="adj1" fmla="val 51635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4999356" y="2256000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5006499" y="2234569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5004118" y="2277431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5004118" y="2296481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001737" y="2336963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5004118" y="2358394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5004118" y="2377444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5006499" y="2396494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4992212" y="2417925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Elbow Connector 287"/>
            <p:cNvCxnSpPr/>
            <p:nvPr/>
          </p:nvCxnSpPr>
          <p:spPr>
            <a:xfrm rot="5400000" flipH="1" flipV="1">
              <a:off x="4506776" y="2707165"/>
              <a:ext cx="1582506" cy="1497414"/>
            </a:xfrm>
            <a:prstGeom prst="bentConnector3">
              <a:avLst>
                <a:gd name="adj1" fmla="val 48345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Elbow Connector 288"/>
            <p:cNvCxnSpPr/>
            <p:nvPr/>
          </p:nvCxnSpPr>
          <p:spPr>
            <a:xfrm rot="5400000" flipH="1" flipV="1">
              <a:off x="4536991" y="2739759"/>
              <a:ext cx="1569707" cy="1497416"/>
            </a:xfrm>
            <a:prstGeom prst="bentConnector3">
              <a:avLst>
                <a:gd name="adj1" fmla="val 48635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flipH="1" flipV="1">
              <a:off x="6315058" y="71869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flipH="1" flipV="1">
              <a:off x="6331727" y="71869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flipH="1" flipV="1">
              <a:off x="6348396" y="71869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6365064" y="72345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H="1" flipV="1">
              <a:off x="6381733" y="72345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flipH="1" flipV="1">
              <a:off x="6398402" y="72345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H="1" flipV="1">
              <a:off x="6415071" y="725836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 flipH="1" flipV="1">
              <a:off x="6431740" y="725836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flipH="1" flipV="1">
              <a:off x="6448409" y="725836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flipH="1" flipV="1">
              <a:off x="6262671" y="71869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 flipV="1">
              <a:off x="6279340" y="71869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flipH="1" flipV="1">
              <a:off x="6296009" y="71869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 flipV="1">
              <a:off x="6210283" y="72345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 flipV="1">
              <a:off x="6226952" y="72345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H="1" flipV="1">
              <a:off x="6243621" y="72345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/>
            <p:nvPr/>
          </p:nvCxnSpPr>
          <p:spPr>
            <a:xfrm rot="10800000">
              <a:off x="6467494" y="2417925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Elbow Connector 305"/>
            <p:cNvCxnSpPr/>
            <p:nvPr/>
          </p:nvCxnSpPr>
          <p:spPr>
            <a:xfrm rot="10800000">
              <a:off x="6449518" y="2435901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Elbow Connector 306"/>
            <p:cNvCxnSpPr/>
            <p:nvPr/>
          </p:nvCxnSpPr>
          <p:spPr>
            <a:xfrm rot="10800000">
              <a:off x="6430468" y="2454951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Elbow Connector 307"/>
            <p:cNvCxnSpPr/>
            <p:nvPr/>
          </p:nvCxnSpPr>
          <p:spPr>
            <a:xfrm rot="10800000">
              <a:off x="6409036" y="2474001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Elbow Connector 308"/>
            <p:cNvCxnSpPr/>
            <p:nvPr/>
          </p:nvCxnSpPr>
          <p:spPr>
            <a:xfrm rot="10800000">
              <a:off x="6387605" y="2493051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Elbow Connector 309"/>
            <p:cNvCxnSpPr/>
            <p:nvPr/>
          </p:nvCxnSpPr>
          <p:spPr>
            <a:xfrm rot="10800000">
              <a:off x="6366174" y="2512101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Elbow Connector 310"/>
            <p:cNvCxnSpPr/>
            <p:nvPr/>
          </p:nvCxnSpPr>
          <p:spPr>
            <a:xfrm rot="10800000">
              <a:off x="6489999" y="2395419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Elbow Connector 311"/>
            <p:cNvCxnSpPr/>
            <p:nvPr/>
          </p:nvCxnSpPr>
          <p:spPr>
            <a:xfrm rot="10800000">
              <a:off x="6511430" y="2376369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Elbow Connector 312"/>
            <p:cNvCxnSpPr/>
            <p:nvPr/>
          </p:nvCxnSpPr>
          <p:spPr>
            <a:xfrm rot="10800000">
              <a:off x="6530480" y="2357319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Elbow Connector 313"/>
            <p:cNvCxnSpPr/>
            <p:nvPr/>
          </p:nvCxnSpPr>
          <p:spPr>
            <a:xfrm rot="10800000">
              <a:off x="6549530" y="2338269"/>
              <a:ext cx="1000109" cy="69288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Cloud 314"/>
            <p:cNvSpPr/>
            <p:nvPr/>
          </p:nvSpPr>
          <p:spPr>
            <a:xfrm>
              <a:off x="5810216" y="1896430"/>
              <a:ext cx="990600" cy="846769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C00000"/>
                  </a:solidFill>
                </a:rPr>
                <a:t>Bus 1</a:t>
              </a:r>
              <a:endParaRPr lang="en-CA" sz="19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16" name="Straight Connector 315"/>
            <p:cNvCxnSpPr/>
            <p:nvPr/>
          </p:nvCxnSpPr>
          <p:spPr>
            <a:xfrm flipH="1" flipV="1">
              <a:off x="4987441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flipH="1" flipV="1">
              <a:off x="5001728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flipH="1" flipV="1">
              <a:off x="5018397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flipH="1" flipV="1">
              <a:off x="5037447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flipH="1" flipV="1">
              <a:off x="5054116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flipH="1" flipV="1">
              <a:off x="5075547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flipH="1" flipV="1">
              <a:off x="5092216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flipH="1" flipV="1">
              <a:off x="5106503" y="5784893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flipH="1" flipV="1">
              <a:off x="5123172" y="5787274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/>
            <p:nvPr/>
          </p:nvCxnSpPr>
          <p:spPr>
            <a:xfrm flipH="1" flipV="1">
              <a:off x="5142222" y="5792037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H="1" flipV="1">
              <a:off x="5161272" y="5792037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/>
          </p:nvCxnSpPr>
          <p:spPr>
            <a:xfrm flipH="1" flipV="1">
              <a:off x="5177941" y="5796799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H="1" flipV="1">
              <a:off x="5196991" y="5801562"/>
              <a:ext cx="4771" cy="32972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Elbow Connector 328"/>
            <p:cNvCxnSpPr>
              <a:stCxn id="349" idx="2"/>
              <a:endCxn id="394" idx="1"/>
            </p:cNvCxnSpPr>
            <p:nvPr/>
          </p:nvCxnSpPr>
          <p:spPr>
            <a:xfrm rot="10800000">
              <a:off x="4267201" y="5332703"/>
              <a:ext cx="388583" cy="298685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Elbow Connector 329"/>
            <p:cNvCxnSpPr/>
            <p:nvPr/>
          </p:nvCxnSpPr>
          <p:spPr>
            <a:xfrm rot="10800000">
              <a:off x="3810001" y="4953000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Elbow Connector 330"/>
            <p:cNvCxnSpPr/>
            <p:nvPr/>
          </p:nvCxnSpPr>
          <p:spPr>
            <a:xfrm rot="10800000">
              <a:off x="3790951" y="4972050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Elbow Connector 331"/>
            <p:cNvCxnSpPr/>
            <p:nvPr/>
          </p:nvCxnSpPr>
          <p:spPr>
            <a:xfrm rot="10800000">
              <a:off x="3771901" y="4988718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Elbow Connector 332"/>
            <p:cNvCxnSpPr/>
            <p:nvPr/>
          </p:nvCxnSpPr>
          <p:spPr>
            <a:xfrm rot="10800000">
              <a:off x="3755232" y="5007768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Elbow Connector 333"/>
            <p:cNvCxnSpPr/>
            <p:nvPr/>
          </p:nvCxnSpPr>
          <p:spPr>
            <a:xfrm rot="10800000">
              <a:off x="3850482" y="4912518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Elbow Connector 334"/>
            <p:cNvCxnSpPr/>
            <p:nvPr/>
          </p:nvCxnSpPr>
          <p:spPr>
            <a:xfrm rot="10800000">
              <a:off x="3869532" y="4893468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Elbow Connector 335"/>
            <p:cNvCxnSpPr/>
            <p:nvPr/>
          </p:nvCxnSpPr>
          <p:spPr>
            <a:xfrm rot="10800000">
              <a:off x="3890963" y="4874418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Elbow Connector 336"/>
            <p:cNvCxnSpPr/>
            <p:nvPr/>
          </p:nvCxnSpPr>
          <p:spPr>
            <a:xfrm rot="10800000">
              <a:off x="3912394" y="4852987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Elbow Connector 337"/>
            <p:cNvCxnSpPr/>
            <p:nvPr/>
          </p:nvCxnSpPr>
          <p:spPr>
            <a:xfrm rot="10800000">
              <a:off x="3931444" y="4831556"/>
              <a:ext cx="1090613" cy="697706"/>
            </a:xfrm>
            <a:prstGeom prst="bentConnector3">
              <a:avLst>
                <a:gd name="adj1" fmla="val 60044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Elbow Connector 338"/>
            <p:cNvCxnSpPr>
              <a:stCxn id="349" idx="0"/>
              <a:endCxn id="406" idx="1"/>
            </p:cNvCxnSpPr>
            <p:nvPr/>
          </p:nvCxnSpPr>
          <p:spPr>
            <a:xfrm flipV="1">
              <a:off x="5642485" y="5332702"/>
              <a:ext cx="682115" cy="298685"/>
            </a:xfrm>
            <a:prstGeom prst="bentConnector2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Elbow Connector 339"/>
            <p:cNvCxnSpPr/>
            <p:nvPr/>
          </p:nvCxnSpPr>
          <p:spPr>
            <a:xfrm flipV="1">
              <a:off x="5623435" y="4743450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Elbow Connector 340"/>
            <p:cNvCxnSpPr/>
            <p:nvPr/>
          </p:nvCxnSpPr>
          <p:spPr>
            <a:xfrm flipV="1">
              <a:off x="5606767" y="4726782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Elbow Connector 341"/>
            <p:cNvCxnSpPr/>
            <p:nvPr/>
          </p:nvCxnSpPr>
          <p:spPr>
            <a:xfrm flipV="1">
              <a:off x="5587717" y="4707732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Elbow Connector 342"/>
            <p:cNvCxnSpPr/>
            <p:nvPr/>
          </p:nvCxnSpPr>
          <p:spPr>
            <a:xfrm flipV="1">
              <a:off x="5571048" y="4688682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/>
            <p:nvPr/>
          </p:nvCxnSpPr>
          <p:spPr>
            <a:xfrm flipV="1">
              <a:off x="5554379" y="4669632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Elbow Connector 344"/>
            <p:cNvCxnSpPr/>
            <p:nvPr/>
          </p:nvCxnSpPr>
          <p:spPr>
            <a:xfrm flipV="1">
              <a:off x="5537710" y="4650582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Elbow Connector 345"/>
            <p:cNvCxnSpPr/>
            <p:nvPr/>
          </p:nvCxnSpPr>
          <p:spPr>
            <a:xfrm flipV="1">
              <a:off x="5503069" y="4779169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Elbow Connector 346"/>
            <p:cNvCxnSpPr/>
            <p:nvPr/>
          </p:nvCxnSpPr>
          <p:spPr>
            <a:xfrm flipV="1">
              <a:off x="5524501" y="4800600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Elbow Connector 347"/>
            <p:cNvCxnSpPr/>
            <p:nvPr/>
          </p:nvCxnSpPr>
          <p:spPr>
            <a:xfrm flipV="1">
              <a:off x="5545932" y="4822032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Cloud 348"/>
            <p:cNvSpPr/>
            <p:nvPr/>
          </p:nvSpPr>
          <p:spPr>
            <a:xfrm>
              <a:off x="4652710" y="5314950"/>
              <a:ext cx="990600" cy="632873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C00000"/>
                  </a:solidFill>
                </a:rPr>
                <a:t>Bus 2</a:t>
              </a:r>
              <a:endParaRPr lang="en-CA" sz="19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50" name="Elbow Connector 349"/>
            <p:cNvCxnSpPr/>
            <p:nvPr/>
          </p:nvCxnSpPr>
          <p:spPr>
            <a:xfrm rot="5400000" flipH="1" flipV="1">
              <a:off x="4546514" y="2751665"/>
              <a:ext cx="1593518" cy="1497414"/>
            </a:xfrm>
            <a:prstGeom prst="bentConnector3">
              <a:avLst>
                <a:gd name="adj1" fmla="val 48057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flipH="1" flipV="1">
              <a:off x="3954780" y="194962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flipH="1" flipV="1">
              <a:off x="3971449" y="194962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H="1" flipV="1">
              <a:off x="3988118" y="194962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 flipV="1">
              <a:off x="4004786" y="195438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 flipV="1">
              <a:off x="4021455" y="195438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flipH="1" flipV="1">
              <a:off x="4038124" y="195438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flipH="1" flipV="1">
              <a:off x="4054793" y="1956766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H="1" flipV="1">
              <a:off x="4071462" y="1956766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 flipH="1" flipV="1">
              <a:off x="4088131" y="1956766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 flipH="1" flipV="1">
              <a:off x="3902393" y="194962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flipH="1" flipV="1">
              <a:off x="3919062" y="194962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H="1" flipV="1">
              <a:off x="3935731" y="1949623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 flipH="1" flipV="1">
              <a:off x="3850005" y="195438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 flipH="1" flipV="1">
              <a:off x="3866674" y="195438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 flipH="1" flipV="1">
              <a:off x="3883343" y="195438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/>
          </p:nvCxnSpPr>
          <p:spPr>
            <a:xfrm flipH="1" flipV="1">
              <a:off x="3818761" y="3476625"/>
              <a:ext cx="16957" cy="1289093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>
            <a:xfrm flipH="1" flipV="1">
              <a:off x="3834709" y="3421856"/>
              <a:ext cx="17678" cy="134386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/>
          </p:nvCxnSpPr>
          <p:spPr>
            <a:xfrm flipH="1" flipV="1">
              <a:off x="3851441" y="3426619"/>
              <a:ext cx="17615" cy="133909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/>
          </p:nvCxnSpPr>
          <p:spPr>
            <a:xfrm flipH="1" flipV="1">
              <a:off x="3868234" y="3440906"/>
              <a:ext cx="17490" cy="132957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 flipH="1" flipV="1">
              <a:off x="3883309" y="3429245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 flipH="1" flipV="1">
              <a:off x="3899978" y="3426864"/>
              <a:ext cx="19084" cy="145077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flipH="1" flipV="1">
              <a:off x="3924300" y="3903872"/>
              <a:ext cx="11431" cy="868989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flipH="1" flipV="1">
              <a:off x="3935130" y="3459956"/>
              <a:ext cx="17270" cy="131290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flipH="1" flipV="1">
              <a:off x="3951893" y="3467100"/>
              <a:ext cx="17176" cy="130576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flipH="1" flipV="1">
              <a:off x="3765935" y="3443288"/>
              <a:ext cx="17396" cy="132243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 flipH="1" flipV="1">
              <a:off x="3782510" y="3436144"/>
              <a:ext cx="17490" cy="132957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/>
          </p:nvCxnSpPr>
          <p:spPr>
            <a:xfrm flipH="1" flipV="1">
              <a:off x="3799023" y="3424238"/>
              <a:ext cx="17646" cy="13414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H="1" flipV="1">
              <a:off x="3713265" y="3426619"/>
              <a:ext cx="17678" cy="1343861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/>
          </p:nvCxnSpPr>
          <p:spPr>
            <a:xfrm flipH="1" flipV="1">
              <a:off x="3730310" y="3455194"/>
              <a:ext cx="17302" cy="13152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/>
          </p:nvCxnSpPr>
          <p:spPr>
            <a:xfrm flipH="1" flipV="1">
              <a:off x="3748088" y="3539483"/>
              <a:ext cx="16193" cy="123099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1" name="Group 380"/>
            <p:cNvGrpSpPr/>
            <p:nvPr/>
          </p:nvGrpSpPr>
          <p:grpSpPr>
            <a:xfrm>
              <a:off x="4023871" y="3657600"/>
              <a:ext cx="2007176" cy="879278"/>
              <a:chOff x="4023871" y="3657600"/>
              <a:chExt cx="2007176" cy="879278"/>
            </a:xfrm>
          </p:grpSpPr>
          <p:cxnSp>
            <p:nvCxnSpPr>
              <p:cNvPr id="407" name="Elbow Connector 406"/>
              <p:cNvCxnSpPr/>
              <p:nvPr/>
            </p:nvCxnSpPr>
            <p:spPr>
              <a:xfrm rot="10800000">
                <a:off x="4195711" y="3738411"/>
                <a:ext cx="1696201" cy="702926"/>
              </a:xfrm>
              <a:prstGeom prst="bentConnector3">
                <a:avLst>
                  <a:gd name="adj1" fmla="val 43402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Elbow Connector 407"/>
              <p:cNvCxnSpPr/>
              <p:nvPr/>
            </p:nvCxnSpPr>
            <p:spPr>
              <a:xfrm rot="10800000">
                <a:off x="4165224" y="3756648"/>
                <a:ext cx="1696201" cy="702926"/>
              </a:xfrm>
              <a:prstGeom prst="bentConnector3">
                <a:avLst>
                  <a:gd name="adj1" fmla="val 42980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Elbow Connector 408"/>
              <p:cNvCxnSpPr/>
              <p:nvPr/>
            </p:nvCxnSpPr>
            <p:spPr>
              <a:xfrm rot="10800000">
                <a:off x="4132915" y="3775974"/>
                <a:ext cx="1696201" cy="702926"/>
              </a:xfrm>
              <a:prstGeom prst="bentConnector3">
                <a:avLst>
                  <a:gd name="adj1" fmla="val 42419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Elbow Connector 409"/>
              <p:cNvCxnSpPr/>
              <p:nvPr/>
            </p:nvCxnSpPr>
            <p:spPr>
              <a:xfrm rot="10800000">
                <a:off x="4096566" y="3795300"/>
                <a:ext cx="1696201" cy="702926"/>
              </a:xfrm>
              <a:prstGeom prst="bentConnector3">
                <a:avLst>
                  <a:gd name="adj1" fmla="val 41577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Elbow Connector 410"/>
              <p:cNvCxnSpPr/>
              <p:nvPr/>
            </p:nvCxnSpPr>
            <p:spPr>
              <a:xfrm rot="10800000">
                <a:off x="4060218" y="3814626"/>
                <a:ext cx="1696201" cy="702926"/>
              </a:xfrm>
              <a:prstGeom prst="bentConnector3">
                <a:avLst>
                  <a:gd name="adj1" fmla="val 40735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Elbow Connector 411"/>
              <p:cNvCxnSpPr/>
              <p:nvPr/>
            </p:nvCxnSpPr>
            <p:spPr>
              <a:xfrm rot="10800000">
                <a:off x="4023871" y="3833952"/>
                <a:ext cx="1696201" cy="702926"/>
              </a:xfrm>
              <a:prstGeom prst="bentConnector3">
                <a:avLst>
                  <a:gd name="adj1" fmla="val 39892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Elbow Connector 412"/>
              <p:cNvCxnSpPr/>
              <p:nvPr/>
            </p:nvCxnSpPr>
            <p:spPr>
              <a:xfrm rot="10800000">
                <a:off x="4233880" y="3715579"/>
                <a:ext cx="1696201" cy="702926"/>
              </a:xfrm>
              <a:prstGeom prst="bentConnector3">
                <a:avLst>
                  <a:gd name="adj1" fmla="val 44385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Elbow Connector 413"/>
              <p:cNvCxnSpPr/>
              <p:nvPr/>
            </p:nvCxnSpPr>
            <p:spPr>
              <a:xfrm rot="10800000">
                <a:off x="4270228" y="3696252"/>
                <a:ext cx="1696201" cy="702926"/>
              </a:xfrm>
              <a:prstGeom prst="bentConnector3">
                <a:avLst>
                  <a:gd name="adj1" fmla="val 45227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Elbow Connector 414"/>
              <p:cNvCxnSpPr/>
              <p:nvPr/>
            </p:nvCxnSpPr>
            <p:spPr>
              <a:xfrm rot="10800000">
                <a:off x="4302537" y="3676926"/>
                <a:ext cx="1696201" cy="702926"/>
              </a:xfrm>
              <a:prstGeom prst="bentConnector3">
                <a:avLst>
                  <a:gd name="adj1" fmla="val 46069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Elbow Connector 415"/>
              <p:cNvCxnSpPr/>
              <p:nvPr/>
            </p:nvCxnSpPr>
            <p:spPr>
              <a:xfrm rot="10800000">
                <a:off x="4334846" y="3657600"/>
                <a:ext cx="1696201" cy="702926"/>
              </a:xfrm>
              <a:prstGeom prst="bentConnector3">
                <a:avLst>
                  <a:gd name="adj1" fmla="val 46491"/>
                </a:avLst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2" name="Cloud 381"/>
            <p:cNvSpPr/>
            <p:nvPr/>
          </p:nvSpPr>
          <p:spPr>
            <a:xfrm>
              <a:off x="3470230" y="3204981"/>
              <a:ext cx="902493" cy="760973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rgbClr val="C00000"/>
                  </a:solidFill>
                </a:rPr>
                <a:t>Bus 3</a:t>
              </a:r>
              <a:endParaRPr lang="en-CA" sz="1900" b="1" dirty="0">
                <a:solidFill>
                  <a:srgbClr val="C00000"/>
                </a:solidFill>
              </a:endParaRPr>
            </a:p>
          </p:txBody>
        </p:sp>
        <p:sp>
          <p:nvSpPr>
            <p:cNvPr id="383" name="Cloud 382"/>
            <p:cNvSpPr/>
            <p:nvPr/>
          </p:nvSpPr>
          <p:spPr>
            <a:xfrm>
              <a:off x="3495675" y="1705931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4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384" name="Straight Connector 383"/>
            <p:cNvCxnSpPr/>
            <p:nvPr/>
          </p:nvCxnSpPr>
          <p:spPr>
            <a:xfrm>
              <a:off x="4849403" y="4820487"/>
              <a:ext cx="794884" cy="428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>
            <a:xfrm>
              <a:off x="4830354" y="4760956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>
              <a:off x="4837497" y="4739525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4835116" y="4782387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4835116" y="4801437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4832735" y="4841919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4835116" y="4863350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4835116" y="4882400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4837497" y="4901450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/>
            <p:nvPr/>
          </p:nvCxnSpPr>
          <p:spPr>
            <a:xfrm>
              <a:off x="4823210" y="4922881"/>
              <a:ext cx="86566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Cloud 393"/>
            <p:cNvSpPr/>
            <p:nvPr/>
          </p:nvSpPr>
          <p:spPr>
            <a:xfrm>
              <a:off x="3505200" y="4114800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1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395" name="Elbow Connector 394"/>
            <p:cNvCxnSpPr/>
            <p:nvPr/>
          </p:nvCxnSpPr>
          <p:spPr>
            <a:xfrm flipV="1">
              <a:off x="6984212" y="3900488"/>
              <a:ext cx="673888" cy="550008"/>
            </a:xfrm>
            <a:prstGeom prst="bentConnector3">
              <a:avLst>
                <a:gd name="adj1" fmla="val 101237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Elbow Connector 395"/>
            <p:cNvCxnSpPr/>
            <p:nvPr/>
          </p:nvCxnSpPr>
          <p:spPr>
            <a:xfrm flipV="1">
              <a:off x="6965162" y="3562558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Elbow Connector 396"/>
            <p:cNvCxnSpPr/>
            <p:nvPr/>
          </p:nvCxnSpPr>
          <p:spPr>
            <a:xfrm flipV="1">
              <a:off x="6948494" y="3545890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Elbow Connector 397"/>
            <p:cNvCxnSpPr/>
            <p:nvPr/>
          </p:nvCxnSpPr>
          <p:spPr>
            <a:xfrm flipV="1">
              <a:off x="6929444" y="3526840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Elbow Connector 398"/>
            <p:cNvCxnSpPr/>
            <p:nvPr/>
          </p:nvCxnSpPr>
          <p:spPr>
            <a:xfrm flipV="1">
              <a:off x="6912775" y="3507790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Elbow Connector 399"/>
            <p:cNvCxnSpPr/>
            <p:nvPr/>
          </p:nvCxnSpPr>
          <p:spPr>
            <a:xfrm flipV="1">
              <a:off x="6896106" y="3488740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Elbow Connector 400"/>
            <p:cNvCxnSpPr/>
            <p:nvPr/>
          </p:nvCxnSpPr>
          <p:spPr>
            <a:xfrm flipV="1">
              <a:off x="6879437" y="3469690"/>
              <a:ext cx="1082165" cy="868888"/>
            </a:xfrm>
            <a:prstGeom prst="bentConnector3">
              <a:avLst>
                <a:gd name="adj1" fmla="val 62983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Elbow Connector 401"/>
            <p:cNvCxnSpPr/>
            <p:nvPr/>
          </p:nvCxnSpPr>
          <p:spPr>
            <a:xfrm flipV="1">
              <a:off x="6844796" y="3598277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Elbow Connector 402"/>
            <p:cNvCxnSpPr/>
            <p:nvPr/>
          </p:nvCxnSpPr>
          <p:spPr>
            <a:xfrm flipV="1">
              <a:off x="6866228" y="3619708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Elbow Connector 403"/>
            <p:cNvCxnSpPr/>
            <p:nvPr/>
          </p:nvCxnSpPr>
          <p:spPr>
            <a:xfrm flipV="1">
              <a:off x="6887659" y="3641140"/>
              <a:ext cx="1240631" cy="871537"/>
            </a:xfrm>
            <a:prstGeom prst="bentConnector3">
              <a:avLst>
                <a:gd name="adj1" fmla="val 68042"/>
              </a:avLst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5" name="Cloud 404"/>
            <p:cNvSpPr/>
            <p:nvPr/>
          </p:nvSpPr>
          <p:spPr>
            <a:xfrm>
              <a:off x="7162800" y="2819399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3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06" name="Cloud 405"/>
            <p:cNvSpPr/>
            <p:nvPr/>
          </p:nvSpPr>
          <p:spPr>
            <a:xfrm>
              <a:off x="5562600" y="4114800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2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 rot="5400000">
            <a:off x="7650991" y="4851807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sp>
        <p:nvSpPr>
          <p:cNvPr id="258" name="TextBox 257"/>
          <p:cNvSpPr txBox="1"/>
          <p:nvPr/>
        </p:nvSpPr>
        <p:spPr>
          <a:xfrm rot="5400000">
            <a:off x="7619054" y="1534075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sp>
        <p:nvSpPr>
          <p:cNvPr id="417" name="TextBox 416"/>
          <p:cNvSpPr txBox="1"/>
          <p:nvPr/>
        </p:nvSpPr>
        <p:spPr>
          <a:xfrm>
            <a:off x="112045" y="2239414"/>
            <a:ext cx="28048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Usable by many designs?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2043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 animBg="1"/>
      <p:bldP spid="232" grpId="0" animBg="1"/>
      <p:bldP spid="3" grpId="0"/>
      <p:bldP spid="247" grpId="0"/>
      <p:bldP spid="4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Wrap 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Adding </a:t>
            </a:r>
            <a:r>
              <a:rPr lang="en-CA" dirty="0" err="1" smtClean="0"/>
              <a:t>NoCs</a:t>
            </a:r>
            <a:r>
              <a:rPr lang="en-CA" dirty="0" smtClean="0"/>
              <a:t> to FPGAs</a:t>
            </a:r>
          </a:p>
          <a:p>
            <a:pPr lvl="1"/>
            <a:r>
              <a:rPr lang="en-CA" dirty="0" smtClean="0"/>
              <a:t>Enhances efficiency of system level interconnect</a:t>
            </a:r>
          </a:p>
          <a:p>
            <a:pPr lvl="1"/>
            <a:r>
              <a:rPr lang="en-CA" dirty="0" smtClean="0"/>
              <a:t>Enables new abstractions (crossbar composability, easily-swappable accelerators)</a:t>
            </a:r>
          </a:p>
          <a:p>
            <a:r>
              <a:rPr lang="en-CA" dirty="0" err="1" smtClean="0"/>
              <a:t>NoC</a:t>
            </a:r>
            <a:r>
              <a:rPr lang="en-CA" dirty="0" smtClean="0"/>
              <a:t> abstraction can cross interposer boundaries</a:t>
            </a:r>
          </a:p>
          <a:p>
            <a:pPr lvl="1"/>
            <a:r>
              <a:rPr lang="en-CA" dirty="0" smtClean="0"/>
              <a:t>Interesting multi-die systems</a:t>
            </a:r>
          </a:p>
          <a:p>
            <a:r>
              <a:rPr lang="en-CA" dirty="0" smtClean="0"/>
              <a:t>My belief: </a:t>
            </a:r>
          </a:p>
          <a:p>
            <a:pPr lvl="1"/>
            <a:r>
              <a:rPr lang="en-CA" dirty="0">
                <a:sym typeface="Wingdings" panose="05000000000000000000" pitchFamily="2" charset="2"/>
              </a:rPr>
              <a:t>S</a:t>
            </a:r>
            <a:r>
              <a:rPr lang="en-CA" dirty="0" smtClean="0">
                <a:sym typeface="Wingdings" panose="05000000000000000000" pitchFamily="2" charset="2"/>
              </a:rPr>
              <a:t>pecial purpose box  datacenter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ASIC-like flow  </a:t>
            </a:r>
            <a:r>
              <a:rPr lang="en-CA" dirty="0" err="1" smtClean="0">
                <a:sym typeface="Wingdings" panose="05000000000000000000" pitchFamily="2" charset="2"/>
              </a:rPr>
              <a:t>composable</a:t>
            </a:r>
            <a:r>
              <a:rPr lang="en-CA" dirty="0" smtClean="0">
                <a:sym typeface="Wingdings" panose="05000000000000000000" pitchFamily="2" charset="2"/>
              </a:rPr>
              <a:t> flow</a:t>
            </a:r>
          </a:p>
          <a:p>
            <a:pPr lvl="1"/>
            <a:r>
              <a:rPr lang="en-CA" dirty="0" smtClean="0">
                <a:sym typeface="Wingdings" panose="05000000000000000000" pitchFamily="2" charset="2"/>
              </a:rPr>
              <a:t>Embedded </a:t>
            </a:r>
            <a:r>
              <a:rPr lang="en-CA" dirty="0" err="1" smtClean="0">
                <a:sym typeface="Wingdings" panose="05000000000000000000" pitchFamily="2" charset="2"/>
              </a:rPr>
              <a:t>NoCs</a:t>
            </a:r>
            <a:r>
              <a:rPr lang="en-CA" dirty="0" smtClean="0">
                <a:sym typeface="Wingdings" panose="05000000000000000000" pitchFamily="2" charset="2"/>
              </a:rPr>
              <a:t> help make this happen</a:t>
            </a:r>
          </a:p>
        </p:txBody>
      </p:sp>
    </p:spTree>
    <p:extLst>
      <p:ext uri="{BB962C8B-B14F-4D97-AF65-F5344CB8AC3E}">
        <p14:creationId xmlns:p14="http://schemas.microsoft.com/office/powerpoint/2010/main" val="248477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CAD System for Embedded </a:t>
            </a:r>
            <a:r>
              <a:rPr lang="en-CA" dirty="0" err="1" smtClean="0"/>
              <a:t>NoCs</a:t>
            </a:r>
            <a:endParaRPr lang="en-CA" dirty="0" smtClean="0"/>
          </a:p>
          <a:p>
            <a:pPr lvl="1"/>
            <a:r>
              <a:rPr lang="en-CA" dirty="0" smtClean="0"/>
              <a:t>Automatically create lightweight soft logic to connect to fabric port (translator)</a:t>
            </a:r>
          </a:p>
          <a:p>
            <a:pPr lvl="2"/>
            <a:r>
              <a:rPr lang="en-CA" dirty="0" smtClean="0"/>
              <a:t>According to designer’s specified intent</a:t>
            </a:r>
          </a:p>
          <a:p>
            <a:pPr lvl="1"/>
            <a:r>
              <a:rPr lang="en-CA" dirty="0" smtClean="0"/>
              <a:t>Choose best router to connect each compute module </a:t>
            </a:r>
          </a:p>
          <a:p>
            <a:pPr lvl="1"/>
            <a:r>
              <a:rPr lang="en-CA" dirty="0" smtClean="0"/>
              <a:t>Choose when to use </a:t>
            </a:r>
            <a:r>
              <a:rPr lang="en-CA" dirty="0" err="1" smtClean="0"/>
              <a:t>NoC</a:t>
            </a:r>
            <a:r>
              <a:rPr lang="en-CA" dirty="0" smtClean="0"/>
              <a:t> vs. soft links</a:t>
            </a:r>
          </a:p>
          <a:p>
            <a:r>
              <a:rPr lang="en-CA" dirty="0" smtClean="0"/>
              <a:t>Then map more applications, using CAD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146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065462" y="-27384"/>
            <a:ext cx="6115050" cy="6848475"/>
            <a:chOff x="10188624" y="557212"/>
            <a:chExt cx="6115050" cy="6848475"/>
          </a:xfrm>
        </p:grpSpPr>
        <p:pic>
          <p:nvPicPr>
            <p:cNvPr id="25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624" y="557212"/>
              <a:ext cx="6115050" cy="684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" name="TextBox 256"/>
            <p:cNvSpPr txBox="1"/>
            <p:nvPr/>
          </p:nvSpPr>
          <p:spPr>
            <a:xfrm rot="5400000">
              <a:off x="14779783" y="5415274"/>
              <a:ext cx="1650819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err="1" smtClean="0"/>
                <a:t>PCIe</a:t>
              </a:r>
              <a:endParaRPr lang="en-CA" sz="2000" dirty="0" smtClean="0"/>
            </a:p>
          </p:txBody>
        </p:sp>
        <p:sp>
          <p:nvSpPr>
            <p:cNvPr id="258" name="TextBox 257"/>
            <p:cNvSpPr txBox="1"/>
            <p:nvPr/>
          </p:nvSpPr>
          <p:spPr>
            <a:xfrm rot="5400000">
              <a:off x="14747846" y="2097542"/>
              <a:ext cx="1650819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000" dirty="0" err="1" smtClean="0"/>
                <a:t>PCIe</a:t>
              </a:r>
              <a:endParaRPr lang="en-CA" sz="2000" dirty="0" smtClean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0" y="1"/>
            <a:ext cx="3028950" cy="914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Hard Bus?</a:t>
            </a:r>
            <a:endParaRPr lang="en-CA" dirty="0"/>
          </a:p>
        </p:txBody>
      </p:sp>
      <p:sp>
        <p:nvSpPr>
          <p:cNvPr id="231" name="TextBox 230"/>
          <p:cNvSpPr txBox="1"/>
          <p:nvPr/>
        </p:nvSpPr>
        <p:spPr>
          <a:xfrm>
            <a:off x="66676" y="897889"/>
            <a:ext cx="280486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System-level interconnect in most designs?</a:t>
            </a:r>
            <a:endParaRPr lang="en-CA" b="1" dirty="0"/>
          </a:p>
        </p:txBody>
      </p:sp>
      <p:sp>
        <p:nvSpPr>
          <p:cNvPr id="232" name="TextBox 231"/>
          <p:cNvSpPr txBox="1"/>
          <p:nvPr/>
        </p:nvSpPr>
        <p:spPr>
          <a:xfrm>
            <a:off x="66674" y="1630541"/>
            <a:ext cx="28048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Costly in area &amp; power? </a:t>
            </a:r>
            <a:endParaRPr lang="en-CA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29074" y="116527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6000"/>
                </a:solidFill>
                <a:sym typeface="Wingdings"/>
              </a:rPr>
              <a:t></a:t>
            </a:r>
            <a:endParaRPr lang="en-CA" sz="2400" dirty="0">
              <a:solidFill>
                <a:srgbClr val="006000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2483768" y="16292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6000"/>
                </a:solidFill>
                <a:sym typeface="Wingdings"/>
              </a:rPr>
              <a:t></a:t>
            </a:r>
            <a:endParaRPr lang="en-CA" sz="2400" dirty="0">
              <a:solidFill>
                <a:srgbClr val="006000"/>
              </a:solidFill>
            </a:endParaRPr>
          </a:p>
        </p:txBody>
      </p:sp>
      <p:cxnSp>
        <p:nvCxnSpPr>
          <p:cNvPr id="162" name="Straight Connector 161"/>
          <p:cNvCxnSpPr/>
          <p:nvPr/>
        </p:nvCxnSpPr>
        <p:spPr>
          <a:xfrm flipH="1" flipV="1">
            <a:off x="6379125" y="73885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6395794" y="73885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 flipV="1">
            <a:off x="6412463" y="73885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 flipV="1">
            <a:off x="6429131" y="743621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 flipV="1">
            <a:off x="6445800" y="743621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6462469" y="743621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 flipV="1">
            <a:off x="6479138" y="746002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H="1" flipV="1">
            <a:off x="6495807" y="746002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 flipV="1">
            <a:off x="6512476" y="746002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 flipV="1">
            <a:off x="6326738" y="73885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H="1" flipV="1">
            <a:off x="6343407" y="73885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H="1" flipV="1">
            <a:off x="6360076" y="73885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 flipV="1">
            <a:off x="6274350" y="743621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H="1" flipV="1">
            <a:off x="6291019" y="743621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H="1" flipV="1">
            <a:off x="6307688" y="743621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/>
          <p:nvPr/>
        </p:nvCxnSpPr>
        <p:spPr>
          <a:xfrm rot="10800000">
            <a:off x="6531561" y="2438091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lbow Connector 201"/>
          <p:cNvCxnSpPr/>
          <p:nvPr/>
        </p:nvCxnSpPr>
        <p:spPr>
          <a:xfrm rot="10800000">
            <a:off x="6513585" y="2456067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rot="10800000">
            <a:off x="6494535" y="2475117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Elbow Connector 203"/>
          <p:cNvCxnSpPr/>
          <p:nvPr/>
        </p:nvCxnSpPr>
        <p:spPr>
          <a:xfrm rot="10800000">
            <a:off x="6473103" y="2494167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/>
          <p:nvPr/>
        </p:nvCxnSpPr>
        <p:spPr>
          <a:xfrm rot="10800000">
            <a:off x="6451672" y="2513217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Elbow Connector 205"/>
          <p:cNvCxnSpPr/>
          <p:nvPr/>
        </p:nvCxnSpPr>
        <p:spPr>
          <a:xfrm rot="10800000">
            <a:off x="6430241" y="2532267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Elbow Connector 206"/>
          <p:cNvCxnSpPr/>
          <p:nvPr/>
        </p:nvCxnSpPr>
        <p:spPr>
          <a:xfrm rot="10800000">
            <a:off x="6554066" y="2415585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/>
          <p:nvPr/>
        </p:nvCxnSpPr>
        <p:spPr>
          <a:xfrm rot="10800000">
            <a:off x="6575497" y="2396535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Elbow Connector 208"/>
          <p:cNvCxnSpPr/>
          <p:nvPr/>
        </p:nvCxnSpPr>
        <p:spPr>
          <a:xfrm rot="10800000">
            <a:off x="6594547" y="2377485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/>
          <p:cNvCxnSpPr/>
          <p:nvPr/>
        </p:nvCxnSpPr>
        <p:spPr>
          <a:xfrm rot="10800000">
            <a:off x="6613597" y="2358435"/>
            <a:ext cx="1000109" cy="6928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/>
          <p:nvPr/>
        </p:nvCxnSpPr>
        <p:spPr>
          <a:xfrm rot="10800000">
            <a:off x="3874068" y="4973166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/>
          <p:nvPr/>
        </p:nvCxnSpPr>
        <p:spPr>
          <a:xfrm rot="10800000">
            <a:off x="3855018" y="4992216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/>
          <p:nvPr/>
        </p:nvCxnSpPr>
        <p:spPr>
          <a:xfrm rot="10800000">
            <a:off x="3835968" y="5008884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/>
          <p:nvPr/>
        </p:nvCxnSpPr>
        <p:spPr>
          <a:xfrm rot="10800000">
            <a:off x="3819299" y="5027934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/>
          <p:nvPr/>
        </p:nvCxnSpPr>
        <p:spPr>
          <a:xfrm rot="10800000">
            <a:off x="3914549" y="4932684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 rot="10800000">
            <a:off x="3933599" y="4913634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lbow Connector 119"/>
          <p:cNvCxnSpPr/>
          <p:nvPr/>
        </p:nvCxnSpPr>
        <p:spPr>
          <a:xfrm rot="10800000">
            <a:off x="3955030" y="4894584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/>
          <p:nvPr/>
        </p:nvCxnSpPr>
        <p:spPr>
          <a:xfrm rot="10800000">
            <a:off x="3976461" y="4873153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0800000">
            <a:off x="3995511" y="4851722"/>
            <a:ext cx="1090613" cy="697706"/>
          </a:xfrm>
          <a:prstGeom prst="bentConnector3">
            <a:avLst>
              <a:gd name="adj1" fmla="val 6004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lbow Connector 130"/>
          <p:cNvCxnSpPr/>
          <p:nvPr/>
        </p:nvCxnSpPr>
        <p:spPr>
          <a:xfrm flipV="1">
            <a:off x="5567136" y="4799335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 flipV="1">
            <a:off x="5588568" y="4820766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/>
          <p:nvPr/>
        </p:nvCxnSpPr>
        <p:spPr>
          <a:xfrm flipV="1">
            <a:off x="5609999" y="4842198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H="1" flipV="1">
            <a:off x="3898776" y="3442022"/>
            <a:ext cx="17678" cy="134386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H="1" flipV="1">
            <a:off x="3882828" y="3496791"/>
            <a:ext cx="16957" cy="128909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 flipV="1">
            <a:off x="3915508" y="3446785"/>
            <a:ext cx="17615" cy="133909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 flipV="1">
            <a:off x="3932301" y="3461072"/>
            <a:ext cx="17490" cy="132957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flipH="1" flipV="1">
            <a:off x="3947376" y="3449411"/>
            <a:ext cx="19084" cy="14507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 flipV="1">
            <a:off x="3964045" y="3447030"/>
            <a:ext cx="19084" cy="14507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 flipV="1">
            <a:off x="3999197" y="3480122"/>
            <a:ext cx="17270" cy="13129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3830002" y="3463454"/>
            <a:ext cx="17396" cy="132243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 flipH="1" flipV="1">
            <a:off x="3846577" y="3456310"/>
            <a:ext cx="17490" cy="132957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flipH="1" flipV="1">
            <a:off x="3863090" y="3444404"/>
            <a:ext cx="17646" cy="134148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H="1" flipV="1">
            <a:off x="3777332" y="3446785"/>
            <a:ext cx="17678" cy="134386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 flipV="1">
            <a:off x="3794377" y="3475360"/>
            <a:ext cx="17302" cy="131528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H="1" flipV="1">
            <a:off x="4018847" y="1969789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 flipV="1">
            <a:off x="4035516" y="1969789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 flipV="1">
            <a:off x="4052185" y="1969789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 flipV="1">
            <a:off x="4068853" y="1974551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H="1" flipV="1">
            <a:off x="4085522" y="1974551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 flipV="1">
            <a:off x="4102191" y="1974551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flipH="1" flipV="1">
            <a:off x="4118860" y="1976932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4135529" y="1976932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flipH="1" flipV="1">
            <a:off x="4152198" y="1976932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 flipV="1">
            <a:off x="3966460" y="1969789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 flipV="1">
            <a:off x="3983129" y="1969789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 flipV="1">
            <a:off x="3999798" y="1969789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 flipV="1">
            <a:off x="3914072" y="1974551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 flipV="1">
            <a:off x="3930741" y="1974551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 flipV="1">
            <a:off x="3947410" y="1974551"/>
            <a:ext cx="19084" cy="145077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 flipV="1">
            <a:off x="3987995" y="3924038"/>
            <a:ext cx="11431" cy="86898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 flipH="1" flipV="1">
            <a:off x="3812155" y="3559649"/>
            <a:ext cx="16193" cy="123099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6469647" y="272377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6450597" y="2726160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426785" y="2726162"/>
            <a:ext cx="19050" cy="1448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 flipV="1">
            <a:off x="6405353" y="2760395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 flipV="1">
            <a:off x="6348185" y="2726161"/>
            <a:ext cx="19816" cy="15064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6331516" y="2723779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6312466" y="2726160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6288653" y="2726160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6266646" y="2684785"/>
            <a:ext cx="19660" cy="1494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6386285" y="2760395"/>
            <a:ext cx="19084" cy="1450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/>
          <p:nvPr/>
        </p:nvCxnSpPr>
        <p:spPr>
          <a:xfrm rot="5400000" flipH="1" flipV="1">
            <a:off x="4548222" y="2707091"/>
            <a:ext cx="1542025" cy="1497414"/>
          </a:xfrm>
          <a:prstGeom prst="bentConnector3">
            <a:avLst>
              <a:gd name="adj1" fmla="val 498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rot="5400000" flipH="1" flipV="1">
            <a:off x="4570843" y="2727331"/>
            <a:ext cx="1582506" cy="1497414"/>
          </a:xfrm>
          <a:prstGeom prst="bentConnector3">
            <a:avLst>
              <a:gd name="adj1" fmla="val 483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5400000" flipH="1" flipV="1">
            <a:off x="4601058" y="2759925"/>
            <a:ext cx="1569707" cy="1497416"/>
          </a:xfrm>
          <a:prstGeom prst="bentConnector3">
            <a:avLst>
              <a:gd name="adj1" fmla="val 486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/>
          <p:nvPr/>
        </p:nvCxnSpPr>
        <p:spPr>
          <a:xfrm rot="5400000" flipH="1" flipV="1">
            <a:off x="4610581" y="2771831"/>
            <a:ext cx="1593518" cy="1497414"/>
          </a:xfrm>
          <a:prstGeom prst="bentConnector3">
            <a:avLst>
              <a:gd name="adj1" fmla="val 4805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Elbow Connector 1053"/>
          <p:cNvCxnSpPr/>
          <p:nvPr/>
        </p:nvCxnSpPr>
        <p:spPr>
          <a:xfrm rot="5400000" flipH="1" flipV="1">
            <a:off x="4493289" y="2647395"/>
            <a:ext cx="1556640" cy="1497414"/>
          </a:xfrm>
          <a:prstGeom prst="bentConnector3">
            <a:avLst>
              <a:gd name="adj1" fmla="val 4877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/>
          <p:nvPr/>
        </p:nvCxnSpPr>
        <p:spPr>
          <a:xfrm rot="5400000" flipH="1" flipV="1">
            <a:off x="4530198" y="2686686"/>
            <a:ext cx="1530446" cy="1497414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/>
          <p:nvPr/>
        </p:nvCxnSpPr>
        <p:spPr>
          <a:xfrm rot="5400000" flipH="1" flipV="1">
            <a:off x="4550439" y="2711689"/>
            <a:ext cx="1580452" cy="1497414"/>
          </a:xfrm>
          <a:prstGeom prst="bentConnector3">
            <a:avLst>
              <a:gd name="adj1" fmla="val 489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/>
          <p:cNvCxnSpPr/>
          <p:nvPr/>
        </p:nvCxnSpPr>
        <p:spPr>
          <a:xfrm rot="5400000" flipH="1" flipV="1">
            <a:off x="4473048" y="2622392"/>
            <a:ext cx="1554258" cy="1497414"/>
          </a:xfrm>
          <a:prstGeom prst="bentConnector3">
            <a:avLst>
              <a:gd name="adj1" fmla="val 4877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rot="5400000" flipH="1" flipV="1">
            <a:off x="4452223" y="2624167"/>
            <a:ext cx="1557808" cy="1497414"/>
          </a:xfrm>
          <a:prstGeom prst="bentConnector3">
            <a:avLst>
              <a:gd name="adj1" fmla="val 5015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/>
          <p:nvPr/>
        </p:nvCxnSpPr>
        <p:spPr>
          <a:xfrm rot="5400000" flipH="1" flipV="1">
            <a:off x="4411136" y="2624774"/>
            <a:ext cx="1601883" cy="1497414"/>
          </a:xfrm>
          <a:prstGeom prst="bentConnector3">
            <a:avLst>
              <a:gd name="adj1" fmla="val 5163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5063423" y="2276166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5070566" y="2254735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068185" y="2297597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068185" y="2316647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5065804" y="2357129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5068185" y="2378560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5068185" y="2397610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5070566" y="2416660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056279" y="2438091"/>
            <a:ext cx="8656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/>
          <p:nvPr/>
        </p:nvCxnSpPr>
        <p:spPr>
          <a:xfrm rot="10800000">
            <a:off x="4259778" y="3758577"/>
            <a:ext cx="1696201" cy="702926"/>
          </a:xfrm>
          <a:prstGeom prst="bentConnector3">
            <a:avLst>
              <a:gd name="adj1" fmla="val 43402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/>
          <p:nvPr/>
        </p:nvCxnSpPr>
        <p:spPr>
          <a:xfrm rot="10800000">
            <a:off x="4229291" y="3776814"/>
            <a:ext cx="1696201" cy="702926"/>
          </a:xfrm>
          <a:prstGeom prst="bentConnector3">
            <a:avLst>
              <a:gd name="adj1" fmla="val 4298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>
            <a:off x="4196982" y="3796140"/>
            <a:ext cx="1696201" cy="702926"/>
          </a:xfrm>
          <a:prstGeom prst="bentConnector3">
            <a:avLst>
              <a:gd name="adj1" fmla="val 42419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Elbow Connector 179"/>
          <p:cNvCxnSpPr/>
          <p:nvPr/>
        </p:nvCxnSpPr>
        <p:spPr>
          <a:xfrm rot="10800000">
            <a:off x="4160633" y="3815466"/>
            <a:ext cx="1696201" cy="702926"/>
          </a:xfrm>
          <a:prstGeom prst="bentConnector3">
            <a:avLst>
              <a:gd name="adj1" fmla="val 41577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rot="10800000">
            <a:off x="4124285" y="3834792"/>
            <a:ext cx="1696201" cy="702926"/>
          </a:xfrm>
          <a:prstGeom prst="bentConnector3">
            <a:avLst>
              <a:gd name="adj1" fmla="val 40735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/>
          <p:cNvCxnSpPr/>
          <p:nvPr/>
        </p:nvCxnSpPr>
        <p:spPr>
          <a:xfrm rot="10800000">
            <a:off x="4087938" y="3854118"/>
            <a:ext cx="1696201" cy="702926"/>
          </a:xfrm>
          <a:prstGeom prst="bentConnector3">
            <a:avLst>
              <a:gd name="adj1" fmla="val 39892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/>
          <p:nvPr/>
        </p:nvCxnSpPr>
        <p:spPr>
          <a:xfrm rot="10800000">
            <a:off x="4297947" y="3735745"/>
            <a:ext cx="1696201" cy="702926"/>
          </a:xfrm>
          <a:prstGeom prst="bentConnector3">
            <a:avLst>
              <a:gd name="adj1" fmla="val 44385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/>
          <p:nvPr/>
        </p:nvCxnSpPr>
        <p:spPr>
          <a:xfrm rot="10800000">
            <a:off x="4334295" y="3716418"/>
            <a:ext cx="1696201" cy="702926"/>
          </a:xfrm>
          <a:prstGeom prst="bentConnector3">
            <a:avLst>
              <a:gd name="adj1" fmla="val 45227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199"/>
          <p:cNvCxnSpPr/>
          <p:nvPr/>
        </p:nvCxnSpPr>
        <p:spPr>
          <a:xfrm rot="10800000">
            <a:off x="4366604" y="3697092"/>
            <a:ext cx="1696201" cy="702926"/>
          </a:xfrm>
          <a:prstGeom prst="bentConnector3">
            <a:avLst>
              <a:gd name="adj1" fmla="val 46069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lbow Connector 200"/>
          <p:cNvCxnSpPr/>
          <p:nvPr/>
        </p:nvCxnSpPr>
        <p:spPr>
          <a:xfrm rot="10800000">
            <a:off x="4398913" y="3677766"/>
            <a:ext cx="1696201" cy="702926"/>
          </a:xfrm>
          <a:prstGeom prst="bentConnector3">
            <a:avLst>
              <a:gd name="adj1" fmla="val 46491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 flipV="1">
            <a:off x="5051508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 flipV="1">
            <a:off x="5065795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5082464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5101514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118183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5139614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5156283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170570" y="5805059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5187239" y="5807440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5206289" y="5812203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 flipV="1">
            <a:off x="5225339" y="5812203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 flipV="1">
            <a:off x="5242008" y="5816965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5261058" y="5821728"/>
            <a:ext cx="4771" cy="32972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/>
          <p:nvPr/>
        </p:nvCxnSpPr>
        <p:spPr>
          <a:xfrm flipV="1">
            <a:off x="5687502" y="4763616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flipV="1">
            <a:off x="5670834" y="4746948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/>
          <p:nvPr/>
        </p:nvCxnSpPr>
        <p:spPr>
          <a:xfrm flipV="1">
            <a:off x="5651784" y="4727898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/>
          <p:nvPr/>
        </p:nvCxnSpPr>
        <p:spPr>
          <a:xfrm flipV="1">
            <a:off x="5635115" y="4708848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/>
          <p:nvPr/>
        </p:nvCxnSpPr>
        <p:spPr>
          <a:xfrm flipV="1">
            <a:off x="5618446" y="4689798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/>
          <p:nvPr/>
        </p:nvCxnSpPr>
        <p:spPr>
          <a:xfrm flipV="1">
            <a:off x="5601777" y="4670748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4913470" y="4840653"/>
            <a:ext cx="794884" cy="428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4894421" y="4781122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4901564" y="4759691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>
            <a:off x="4899183" y="4802553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4899183" y="4821603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4896802" y="4862085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4899183" y="4883516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4899183" y="4902566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4901564" y="4921616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4887277" y="4943047"/>
            <a:ext cx="86566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Elbow Connector 220"/>
          <p:cNvCxnSpPr/>
          <p:nvPr/>
        </p:nvCxnSpPr>
        <p:spPr>
          <a:xfrm flipV="1">
            <a:off x="7048279" y="3920654"/>
            <a:ext cx="673888" cy="550008"/>
          </a:xfrm>
          <a:prstGeom prst="bentConnector3">
            <a:avLst>
              <a:gd name="adj1" fmla="val 10123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Elbow Connector 221"/>
          <p:cNvCxnSpPr/>
          <p:nvPr/>
        </p:nvCxnSpPr>
        <p:spPr>
          <a:xfrm flipV="1">
            <a:off x="7029229" y="3582724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/>
          <p:nvPr/>
        </p:nvCxnSpPr>
        <p:spPr>
          <a:xfrm flipV="1">
            <a:off x="7012561" y="3566056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lbow Connector 223"/>
          <p:cNvCxnSpPr/>
          <p:nvPr/>
        </p:nvCxnSpPr>
        <p:spPr>
          <a:xfrm flipV="1">
            <a:off x="6993511" y="3547006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/>
          <p:nvPr/>
        </p:nvCxnSpPr>
        <p:spPr>
          <a:xfrm flipV="1">
            <a:off x="6976842" y="3527956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/>
          <p:nvPr/>
        </p:nvCxnSpPr>
        <p:spPr>
          <a:xfrm flipV="1">
            <a:off x="6960173" y="3508906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Elbow Connector 226"/>
          <p:cNvCxnSpPr/>
          <p:nvPr/>
        </p:nvCxnSpPr>
        <p:spPr>
          <a:xfrm flipV="1">
            <a:off x="6943504" y="3489856"/>
            <a:ext cx="1082165" cy="868888"/>
          </a:xfrm>
          <a:prstGeom prst="bentConnector3">
            <a:avLst>
              <a:gd name="adj1" fmla="val 6298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Elbow Connector 227"/>
          <p:cNvCxnSpPr/>
          <p:nvPr/>
        </p:nvCxnSpPr>
        <p:spPr>
          <a:xfrm flipV="1">
            <a:off x="6908863" y="3618443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/>
          <p:nvPr/>
        </p:nvCxnSpPr>
        <p:spPr>
          <a:xfrm flipV="1">
            <a:off x="6930295" y="3639874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Elbow Connector 229"/>
          <p:cNvCxnSpPr/>
          <p:nvPr/>
        </p:nvCxnSpPr>
        <p:spPr>
          <a:xfrm flipV="1">
            <a:off x="6951726" y="3661306"/>
            <a:ext cx="1240631" cy="871537"/>
          </a:xfrm>
          <a:prstGeom prst="bentConnector3">
            <a:avLst>
              <a:gd name="adj1" fmla="val 68042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629347" y="1745147"/>
            <a:ext cx="5191125" cy="3628069"/>
            <a:chOff x="8969771" y="1934623"/>
            <a:chExt cx="5191125" cy="3628069"/>
          </a:xfrm>
        </p:grpSpPr>
        <p:sp>
          <p:nvSpPr>
            <p:cNvPr id="21" name="Cloud 20"/>
            <p:cNvSpPr/>
            <p:nvPr/>
          </p:nvSpPr>
          <p:spPr>
            <a:xfrm>
              <a:off x="8969771" y="1934623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4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Cloud 14"/>
            <p:cNvSpPr/>
            <p:nvPr/>
          </p:nvSpPr>
          <p:spPr>
            <a:xfrm>
              <a:off x="8979296" y="4343492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1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Cloud 19"/>
            <p:cNvSpPr/>
            <p:nvPr/>
          </p:nvSpPr>
          <p:spPr>
            <a:xfrm>
              <a:off x="12636896" y="3048091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3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Cloud 18"/>
            <p:cNvSpPr/>
            <p:nvPr/>
          </p:nvSpPr>
          <p:spPr>
            <a:xfrm>
              <a:off x="10974163" y="4343492"/>
              <a:ext cx="1524000" cy="1219200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2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877624" y="2020039"/>
            <a:ext cx="930143" cy="8015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6004219" y="2081014"/>
            <a:ext cx="65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Bus </a:t>
            </a:r>
            <a:br>
              <a:rPr lang="en-CA" dirty="0" smtClean="0"/>
            </a:br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248" name="Rectangle 247"/>
          <p:cNvSpPr/>
          <p:nvPr/>
        </p:nvSpPr>
        <p:spPr>
          <a:xfrm>
            <a:off x="4783317" y="5231695"/>
            <a:ext cx="930143" cy="801518"/>
          </a:xfrm>
          <a:prstGeom prst="rect">
            <a:avLst/>
          </a:prstGeom>
          <a:solidFill>
            <a:srgbClr val="F8A7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9" name="TextBox 248"/>
          <p:cNvSpPr txBox="1"/>
          <p:nvPr/>
        </p:nvSpPr>
        <p:spPr>
          <a:xfrm>
            <a:off x="4909912" y="5292670"/>
            <a:ext cx="65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Bus </a:t>
            </a:r>
            <a:br>
              <a:rPr lang="en-CA" dirty="0" smtClean="0"/>
            </a:br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251" name="Rectangle 250"/>
          <p:cNvSpPr/>
          <p:nvPr/>
        </p:nvSpPr>
        <p:spPr>
          <a:xfrm>
            <a:off x="3491880" y="3161134"/>
            <a:ext cx="930143" cy="8015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3" name="TextBox 252"/>
          <p:cNvSpPr txBox="1"/>
          <p:nvPr/>
        </p:nvSpPr>
        <p:spPr>
          <a:xfrm>
            <a:off x="3618475" y="3234883"/>
            <a:ext cx="65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Bus </a:t>
            </a:r>
            <a:br>
              <a:rPr lang="en-CA" dirty="0" smtClean="0"/>
            </a:br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417" name="TextBox 416"/>
          <p:cNvSpPr txBox="1"/>
          <p:nvPr/>
        </p:nvSpPr>
        <p:spPr>
          <a:xfrm>
            <a:off x="112045" y="2239414"/>
            <a:ext cx="28048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Usable by many designs? </a:t>
            </a:r>
            <a:endParaRPr lang="en-CA" b="1" dirty="0"/>
          </a:p>
        </p:txBody>
      </p:sp>
      <p:grpSp>
        <p:nvGrpSpPr>
          <p:cNvPr id="68" name="Group 67"/>
          <p:cNvGrpSpPr/>
          <p:nvPr/>
        </p:nvGrpSpPr>
        <p:grpSpPr>
          <a:xfrm>
            <a:off x="3411889" y="692696"/>
            <a:ext cx="4838149" cy="4992766"/>
            <a:chOff x="3411889" y="692696"/>
            <a:chExt cx="4838149" cy="4992766"/>
          </a:xfrm>
        </p:grpSpPr>
        <p:grpSp>
          <p:nvGrpSpPr>
            <p:cNvPr id="59" name="Group 58"/>
            <p:cNvGrpSpPr/>
            <p:nvPr/>
          </p:nvGrpSpPr>
          <p:grpSpPr>
            <a:xfrm>
              <a:off x="3411889" y="692696"/>
              <a:ext cx="4663787" cy="4992766"/>
              <a:chOff x="-3620179" y="464266"/>
              <a:chExt cx="4663787" cy="4992766"/>
            </a:xfrm>
          </p:grpSpPr>
          <p:sp>
            <p:nvSpPr>
              <p:cNvPr id="419" name="Cloud 418"/>
              <p:cNvSpPr/>
              <p:nvPr/>
            </p:nvSpPr>
            <p:spPr>
              <a:xfrm>
                <a:off x="-1588566" y="2760765"/>
                <a:ext cx="1524000" cy="1219200"/>
              </a:xfrm>
              <a:prstGeom prst="cloud">
                <a:avLst/>
              </a:prstGeom>
              <a:solidFill>
                <a:srgbClr val="DCE6F2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b="1" dirty="0" smtClean="0">
                    <a:solidFill>
                      <a:srgbClr val="002060"/>
                    </a:solidFill>
                  </a:rPr>
                  <a:t>Module 4</a:t>
                </a:r>
                <a:endParaRPr lang="en-CA" sz="1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0" name="Cloud 419"/>
              <p:cNvSpPr/>
              <p:nvPr/>
            </p:nvSpPr>
            <p:spPr>
              <a:xfrm>
                <a:off x="-3620179" y="1712637"/>
                <a:ext cx="1524000" cy="1219200"/>
              </a:xfrm>
              <a:prstGeom prst="cloud">
                <a:avLst/>
              </a:prstGeom>
              <a:solidFill>
                <a:srgbClr val="DCE6F2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b="1" dirty="0" smtClean="0">
                    <a:solidFill>
                      <a:srgbClr val="002060"/>
                    </a:solidFill>
                  </a:rPr>
                  <a:t>Module 1</a:t>
                </a:r>
                <a:endParaRPr lang="en-CA" sz="1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1" name="Cloud 420"/>
              <p:cNvSpPr/>
              <p:nvPr/>
            </p:nvSpPr>
            <p:spPr>
              <a:xfrm>
                <a:off x="-1355492" y="464266"/>
                <a:ext cx="1524000" cy="1219200"/>
              </a:xfrm>
              <a:prstGeom prst="cloud">
                <a:avLst/>
              </a:prstGeom>
              <a:solidFill>
                <a:srgbClr val="DCE6F2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b="1" dirty="0" smtClean="0">
                    <a:solidFill>
                      <a:srgbClr val="002060"/>
                    </a:solidFill>
                  </a:rPr>
                  <a:t>Module 3</a:t>
                </a:r>
                <a:endParaRPr lang="en-CA" sz="1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2" name="Cloud 421"/>
              <p:cNvSpPr/>
              <p:nvPr/>
            </p:nvSpPr>
            <p:spPr>
              <a:xfrm>
                <a:off x="-3332766" y="3851982"/>
                <a:ext cx="1524000" cy="1219200"/>
              </a:xfrm>
              <a:prstGeom prst="cloud">
                <a:avLst/>
              </a:prstGeom>
              <a:solidFill>
                <a:srgbClr val="DCE6F2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b="1" dirty="0" smtClean="0">
                    <a:solidFill>
                      <a:srgbClr val="002060"/>
                    </a:solidFill>
                  </a:rPr>
                  <a:t>Module 2</a:t>
                </a:r>
                <a:endParaRPr lang="en-CA" sz="19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23" name="Cloud 422"/>
              <p:cNvSpPr/>
              <p:nvPr/>
            </p:nvSpPr>
            <p:spPr>
              <a:xfrm>
                <a:off x="-480392" y="4237832"/>
                <a:ext cx="1524000" cy="1219200"/>
              </a:xfrm>
              <a:prstGeom prst="cloud">
                <a:avLst/>
              </a:prstGeom>
              <a:solidFill>
                <a:srgbClr val="DCE6F2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900" b="1" dirty="0" smtClean="0">
                    <a:solidFill>
                      <a:srgbClr val="002060"/>
                    </a:solidFill>
                  </a:rPr>
                  <a:t>Module 5</a:t>
                </a:r>
                <a:endParaRPr lang="en-CA" sz="19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-2803811" y="1219464"/>
                <a:ext cx="2588003" cy="3753702"/>
                <a:chOff x="4895558" y="1396105"/>
                <a:chExt cx="2588003" cy="3753702"/>
              </a:xfrm>
            </p:grpSpPr>
            <p:cxnSp>
              <p:nvCxnSpPr>
                <p:cNvPr id="42" name="Straight Arrow Connector 41"/>
                <p:cNvCxnSpPr>
                  <a:stCxn id="422" idx="3"/>
                  <a:endCxn id="420" idx="1"/>
                </p:cNvCxnSpPr>
                <p:nvPr/>
              </p:nvCxnSpPr>
              <p:spPr>
                <a:xfrm flipH="1" flipV="1">
                  <a:off x="4895558" y="3107180"/>
                  <a:ext cx="287413" cy="991152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Arrow Connector 424"/>
                <p:cNvCxnSpPr/>
                <p:nvPr/>
              </p:nvCxnSpPr>
              <p:spPr>
                <a:xfrm flipH="1" flipV="1">
                  <a:off x="5850442" y="4754545"/>
                  <a:ext cx="1368535" cy="395262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Arrow Connector 425"/>
                <p:cNvCxnSpPr>
                  <a:stCxn id="419" idx="1"/>
                </p:cNvCxnSpPr>
                <p:nvPr/>
              </p:nvCxnSpPr>
              <p:spPr>
                <a:xfrm>
                  <a:off x="6927171" y="4155308"/>
                  <a:ext cx="556390" cy="599237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Arrow Connector 426"/>
                <p:cNvCxnSpPr>
                  <a:stCxn id="421" idx="1"/>
                </p:cNvCxnSpPr>
                <p:nvPr/>
              </p:nvCxnSpPr>
              <p:spPr>
                <a:xfrm>
                  <a:off x="7160245" y="1858809"/>
                  <a:ext cx="86697" cy="1137155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Arrow Connector 427"/>
                <p:cNvCxnSpPr/>
                <p:nvPr/>
              </p:nvCxnSpPr>
              <p:spPr>
                <a:xfrm flipH="1">
                  <a:off x="4979387" y="1396105"/>
                  <a:ext cx="1363308" cy="538518"/>
                </a:xfrm>
                <a:prstGeom prst="straightConnector1">
                  <a:avLst/>
                </a:prstGeom>
                <a:ln w="114300">
                  <a:solidFill>
                    <a:srgbClr val="002060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29" name="Straight Arrow Connector 428"/>
            <p:cNvCxnSpPr/>
            <p:nvPr/>
          </p:nvCxnSpPr>
          <p:spPr>
            <a:xfrm flipH="1">
              <a:off x="4016467" y="692696"/>
              <a:ext cx="766850" cy="1398593"/>
            </a:xfrm>
            <a:prstGeom prst="straightConnector1">
              <a:avLst/>
            </a:prstGeom>
            <a:ln w="114300">
              <a:solidFill>
                <a:srgbClr val="00206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Arrow Connector 429"/>
            <p:cNvCxnSpPr/>
            <p:nvPr/>
          </p:nvCxnSpPr>
          <p:spPr>
            <a:xfrm>
              <a:off x="7110257" y="1469006"/>
              <a:ext cx="1139781" cy="530867"/>
            </a:xfrm>
            <a:prstGeom prst="straightConnector1">
              <a:avLst/>
            </a:prstGeom>
            <a:ln w="1143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Arrow Connector 430"/>
            <p:cNvCxnSpPr/>
            <p:nvPr/>
          </p:nvCxnSpPr>
          <p:spPr>
            <a:xfrm flipV="1">
              <a:off x="6829199" y="2091289"/>
              <a:ext cx="1363158" cy="1114808"/>
            </a:xfrm>
            <a:prstGeom prst="straightConnector1">
              <a:avLst/>
            </a:prstGeom>
            <a:ln w="1143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Arrow Connector 431"/>
            <p:cNvCxnSpPr>
              <a:stCxn id="423" idx="3"/>
            </p:cNvCxnSpPr>
            <p:nvPr/>
          </p:nvCxnSpPr>
          <p:spPr>
            <a:xfrm flipV="1">
              <a:off x="7313676" y="2091289"/>
              <a:ext cx="936362" cy="2444682"/>
            </a:xfrm>
            <a:prstGeom prst="straightConnector1">
              <a:avLst/>
            </a:prstGeom>
            <a:ln w="114300">
              <a:solidFill>
                <a:srgbClr val="00206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148049" y="3318083"/>
            <a:ext cx="2695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Not Reusable!</a:t>
            </a:r>
          </a:p>
          <a:p>
            <a:pPr algn="ctr"/>
            <a:r>
              <a:rPr lang="en-CA" sz="2400" b="1" dirty="0" smtClean="0">
                <a:solidFill>
                  <a:srgbClr val="FF0000"/>
                </a:solidFill>
              </a:rPr>
              <a:t>Too design specific</a:t>
            </a:r>
            <a:endParaRPr lang="en-CA" sz="2400" b="1" dirty="0">
              <a:solidFill>
                <a:srgbClr val="FF0000"/>
              </a:solidFill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2627784" y="22048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sym typeface="Wingdings"/>
              </a:rPr>
              <a:t>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9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Needed: A More General System-Level Interconnect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Move data between </a:t>
            </a:r>
            <a:r>
              <a:rPr lang="en-CA" b="1" dirty="0" smtClean="0">
                <a:solidFill>
                  <a:srgbClr val="FF0000"/>
                </a:solidFill>
              </a:rPr>
              <a:t>arbitrary</a:t>
            </a:r>
            <a:r>
              <a:rPr lang="en-CA" dirty="0" smtClean="0"/>
              <a:t> end-points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 </a:t>
            </a:r>
            <a:r>
              <a:rPr lang="en-CA" b="1" dirty="0" smtClean="0">
                <a:solidFill>
                  <a:srgbClr val="FF0000"/>
                </a:solidFill>
              </a:rPr>
              <a:t>Area efficient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High bandwidth </a:t>
            </a:r>
            <a:r>
              <a:rPr lang="en-CA" dirty="0" smtClean="0">
                <a:sym typeface="Wingdings" panose="05000000000000000000" pitchFamily="2" charset="2"/>
              </a:rPr>
              <a:t> match on-chip &amp; </a:t>
            </a:r>
            <a:r>
              <a:rPr lang="en-CA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I/O bandwidths</a:t>
            </a:r>
          </a:p>
          <a:p>
            <a:pPr marL="0" indent="0">
              <a:buNone/>
            </a:pPr>
            <a:endParaRPr lang="en-CA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CA" sz="3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Network-on-Chip (</a:t>
            </a:r>
            <a:r>
              <a:rPr lang="en-CA" sz="3200" b="1" dirty="0" err="1" smtClean="0">
                <a:solidFill>
                  <a:srgbClr val="002060"/>
                </a:solidFill>
                <a:sym typeface="Wingdings" panose="05000000000000000000" pitchFamily="2" charset="2"/>
              </a:rPr>
              <a:t>NoC</a:t>
            </a:r>
            <a:r>
              <a:rPr lang="en-CA" sz="3200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)</a:t>
            </a:r>
            <a:endParaRPr lang="en-CA" sz="3200" b="1" dirty="0">
              <a:solidFill>
                <a:srgbClr val="002060"/>
              </a:solidFill>
              <a:sym typeface="Wingdings" panose="05000000000000000000" pitchFamily="2" charset="2"/>
            </a:endParaRPr>
          </a:p>
          <a:p>
            <a:pPr lvl="1"/>
            <a:endParaRPr lang="en-CA" dirty="0" smtClean="0">
              <a:sym typeface="Wingdings" panose="05000000000000000000" pitchFamily="2" charset="2"/>
            </a:endParaRPr>
          </a:p>
          <a:p>
            <a:pPr lvl="1"/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370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-2857"/>
            <a:ext cx="611505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EF1D6-BFB3-40FC-8EDB-878F75A3121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-36512" y="1"/>
            <a:ext cx="3203848" cy="914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b="1" kern="1200"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Embedded </a:t>
            </a:r>
            <a:r>
              <a:rPr lang="en-US" sz="3200" dirty="0" err="1" smtClean="0"/>
              <a:t>NoC</a:t>
            </a:r>
            <a:endParaRPr lang="en-CA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95675" y="1705931"/>
            <a:ext cx="5191125" cy="3628069"/>
            <a:chOff x="3495675" y="1705931"/>
            <a:chExt cx="5191125" cy="3628069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1" name="Cloud 20"/>
            <p:cNvSpPr/>
            <p:nvPr/>
          </p:nvSpPr>
          <p:spPr>
            <a:xfrm>
              <a:off x="3495675" y="1705931"/>
              <a:ext cx="1524000" cy="1219200"/>
            </a:xfrm>
            <a:prstGeom prst="cloud">
              <a:avLst/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4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Cloud 14"/>
            <p:cNvSpPr/>
            <p:nvPr/>
          </p:nvSpPr>
          <p:spPr>
            <a:xfrm>
              <a:off x="3505200" y="4114800"/>
              <a:ext cx="1524000" cy="1219200"/>
            </a:xfrm>
            <a:prstGeom prst="cloud">
              <a:avLst/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1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Cloud 19"/>
            <p:cNvSpPr/>
            <p:nvPr/>
          </p:nvSpPr>
          <p:spPr>
            <a:xfrm>
              <a:off x="7162800" y="2819399"/>
              <a:ext cx="1524000" cy="1219200"/>
            </a:xfrm>
            <a:prstGeom prst="cloud">
              <a:avLst/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3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9" name="Cloud 18"/>
            <p:cNvSpPr/>
            <p:nvPr/>
          </p:nvSpPr>
          <p:spPr>
            <a:xfrm>
              <a:off x="5562600" y="4114800"/>
              <a:ext cx="1524000" cy="1219200"/>
            </a:xfrm>
            <a:prstGeom prst="cloud">
              <a:avLst/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 smtClean="0">
                  <a:solidFill>
                    <a:schemeClr val="accent3">
                      <a:lumMod val="50000"/>
                    </a:schemeClr>
                  </a:solidFill>
                </a:rPr>
                <a:t>Module 2</a:t>
              </a:r>
              <a:endParaRPr lang="en-CA" sz="19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29000" y="746760"/>
            <a:ext cx="5334000" cy="5349240"/>
            <a:chOff x="3429000" y="746760"/>
            <a:chExt cx="5334000" cy="534924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76423" y="76200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5558463" y="75438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6635755" y="75438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7717795" y="746760"/>
              <a:ext cx="0" cy="53340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429000" y="178625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>
              <a:off x="3429000" y="287274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>
              <a:off x="3429000" y="394716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>
            <a:xfrm>
              <a:off x="3429000" y="5044440"/>
              <a:ext cx="53340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345618" y="1647825"/>
            <a:ext cx="3506792" cy="3519160"/>
            <a:chOff x="4345618" y="1647825"/>
            <a:chExt cx="3506792" cy="3519160"/>
          </a:xfrm>
        </p:grpSpPr>
        <p:sp>
          <p:nvSpPr>
            <p:cNvPr id="9" name="Oval 8"/>
            <p:cNvSpPr/>
            <p:nvPr/>
          </p:nvSpPr>
          <p:spPr>
            <a:xfrm>
              <a:off x="4345618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1" name="Oval 290"/>
            <p:cNvSpPr/>
            <p:nvPr/>
          </p:nvSpPr>
          <p:spPr>
            <a:xfrm>
              <a:off x="5427033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2" name="Oval 291"/>
            <p:cNvSpPr/>
            <p:nvPr/>
          </p:nvSpPr>
          <p:spPr>
            <a:xfrm>
              <a:off x="6505575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3" name="Oval 292"/>
            <p:cNvSpPr/>
            <p:nvPr/>
          </p:nvSpPr>
          <p:spPr>
            <a:xfrm>
              <a:off x="7586990" y="164782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8" name="Oval 357"/>
            <p:cNvSpPr/>
            <p:nvPr/>
          </p:nvSpPr>
          <p:spPr>
            <a:xfrm>
              <a:off x="4345618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9" name="Oval 358"/>
            <p:cNvSpPr/>
            <p:nvPr/>
          </p:nvSpPr>
          <p:spPr>
            <a:xfrm>
              <a:off x="5427033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0" name="Oval 359"/>
            <p:cNvSpPr/>
            <p:nvPr/>
          </p:nvSpPr>
          <p:spPr>
            <a:xfrm>
              <a:off x="6505575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1" name="Oval 360"/>
            <p:cNvSpPr/>
            <p:nvPr/>
          </p:nvSpPr>
          <p:spPr>
            <a:xfrm>
              <a:off x="7586990" y="27432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2" name="Oval 361"/>
            <p:cNvSpPr/>
            <p:nvPr/>
          </p:nvSpPr>
          <p:spPr>
            <a:xfrm>
              <a:off x="4355143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3" name="Oval 362"/>
            <p:cNvSpPr/>
            <p:nvPr/>
          </p:nvSpPr>
          <p:spPr>
            <a:xfrm>
              <a:off x="5423223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4" name="Oval 363"/>
            <p:cNvSpPr/>
            <p:nvPr/>
          </p:nvSpPr>
          <p:spPr>
            <a:xfrm>
              <a:off x="6509385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5" name="Oval 364"/>
            <p:cNvSpPr/>
            <p:nvPr/>
          </p:nvSpPr>
          <p:spPr>
            <a:xfrm>
              <a:off x="7590800" y="3810000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6" name="Oval 365"/>
            <p:cNvSpPr/>
            <p:nvPr/>
          </p:nvSpPr>
          <p:spPr>
            <a:xfrm>
              <a:off x="4347523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7" name="Oval 366"/>
            <p:cNvSpPr/>
            <p:nvPr/>
          </p:nvSpPr>
          <p:spPr>
            <a:xfrm>
              <a:off x="5423223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8" name="Oval 367"/>
            <p:cNvSpPr/>
            <p:nvPr/>
          </p:nvSpPr>
          <p:spPr>
            <a:xfrm>
              <a:off x="6509385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9" name="Oval 368"/>
            <p:cNvSpPr/>
            <p:nvPr/>
          </p:nvSpPr>
          <p:spPr>
            <a:xfrm>
              <a:off x="7590800" y="4905375"/>
              <a:ext cx="261610" cy="2616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Rectangle 1"/>
          <p:cNvSpPr/>
          <p:nvPr/>
        </p:nvSpPr>
        <p:spPr>
          <a:xfrm>
            <a:off x="3495676" y="2743200"/>
            <a:ext cx="138885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Data</a:t>
            </a:r>
            <a:endParaRPr lang="en-CA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05200" y="2353631"/>
            <a:ext cx="1575197" cy="304800"/>
            <a:chOff x="3651156" y="2353631"/>
            <a:chExt cx="1225644" cy="304800"/>
          </a:xfrm>
        </p:grpSpPr>
        <p:sp>
          <p:nvSpPr>
            <p:cNvPr id="41" name="Rectangle 40"/>
            <p:cNvSpPr/>
            <p:nvPr/>
          </p:nvSpPr>
          <p:spPr>
            <a:xfrm>
              <a:off x="3651156" y="2353631"/>
              <a:ext cx="1225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Packet</a:t>
              </a:r>
              <a:endParaRPr lang="en-CA" sz="20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724400" y="2366963"/>
              <a:ext cx="140494" cy="2786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616753" y="1972154"/>
            <a:ext cx="463644" cy="304800"/>
            <a:chOff x="3651156" y="1971598"/>
            <a:chExt cx="463644" cy="304800"/>
          </a:xfrm>
        </p:grpSpPr>
        <p:sp>
          <p:nvSpPr>
            <p:cNvPr id="51" name="Rectangle 50"/>
            <p:cNvSpPr/>
            <p:nvPr/>
          </p:nvSpPr>
          <p:spPr>
            <a:xfrm>
              <a:off x="3651156" y="1971598"/>
              <a:ext cx="463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dirty="0" smtClean="0"/>
                <a:t>flit</a:t>
              </a:r>
              <a:endParaRPr lang="en-CA" sz="19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038600" y="1985407"/>
              <a:ext cx="65484" cy="2778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9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60976" y="1972988"/>
            <a:ext cx="463644" cy="304800"/>
            <a:chOff x="3651156" y="1971598"/>
            <a:chExt cx="463644" cy="304800"/>
          </a:xfrm>
        </p:grpSpPr>
        <p:sp>
          <p:nvSpPr>
            <p:cNvPr id="54" name="Rectangle 53"/>
            <p:cNvSpPr/>
            <p:nvPr/>
          </p:nvSpPr>
          <p:spPr>
            <a:xfrm>
              <a:off x="3651156" y="1971598"/>
              <a:ext cx="463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dirty="0" smtClean="0"/>
                <a:t>flit</a:t>
              </a:r>
              <a:endParaRPr lang="en-CA" sz="19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38600" y="1985407"/>
              <a:ext cx="65484" cy="2778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90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505200" y="1972509"/>
            <a:ext cx="463644" cy="304800"/>
            <a:chOff x="3651156" y="1971598"/>
            <a:chExt cx="463644" cy="304800"/>
          </a:xfrm>
        </p:grpSpPr>
        <p:sp>
          <p:nvSpPr>
            <p:cNvPr id="57" name="Rectangle 56"/>
            <p:cNvSpPr/>
            <p:nvPr/>
          </p:nvSpPr>
          <p:spPr>
            <a:xfrm>
              <a:off x="3651156" y="1971598"/>
              <a:ext cx="463644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dirty="0" smtClean="0"/>
                <a:t>flit</a:t>
              </a:r>
              <a:endParaRPr lang="en-CA" sz="19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38600" y="1985407"/>
              <a:ext cx="65484" cy="2778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900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7154171" y="3463893"/>
            <a:ext cx="138885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Data</a:t>
            </a:r>
            <a:endParaRPr lang="en-CA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30990" y="925414"/>
            <a:ext cx="280486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NoC=</a:t>
            </a:r>
            <a:r>
              <a:rPr lang="en-US" i="1" dirty="0" smtClean="0"/>
              <a:t>complete</a:t>
            </a:r>
            <a:r>
              <a:rPr lang="en-US" dirty="0" smtClean="0"/>
              <a:t> interconnect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transport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Buffering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48420" y="3267253"/>
            <a:ext cx="995360" cy="673552"/>
            <a:chOff x="4448420" y="3267253"/>
            <a:chExt cx="995360" cy="673552"/>
          </a:xfrm>
        </p:grpSpPr>
        <p:sp>
          <p:nvSpPr>
            <p:cNvPr id="8" name="Rectangle 7"/>
            <p:cNvSpPr/>
            <p:nvPr/>
          </p:nvSpPr>
          <p:spPr>
            <a:xfrm>
              <a:off x="4726533" y="3267253"/>
              <a:ext cx="717247" cy="3932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Links</a:t>
              </a:r>
              <a:endParaRPr lang="en-CA" dirty="0"/>
            </a:p>
          </p:txBody>
        </p:sp>
        <p:cxnSp>
          <p:nvCxnSpPr>
            <p:cNvPr id="12" name="Straight Arrow Connector 11"/>
            <p:cNvCxnSpPr>
              <a:stCxn id="8" idx="1"/>
            </p:cNvCxnSpPr>
            <p:nvPr/>
          </p:nvCxnSpPr>
          <p:spPr>
            <a:xfrm flipH="1">
              <a:off x="4448420" y="3463893"/>
              <a:ext cx="278113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8" idx="2"/>
            </p:cNvCxnSpPr>
            <p:nvPr/>
          </p:nvCxnSpPr>
          <p:spPr>
            <a:xfrm flipH="1">
              <a:off x="4884534" y="3660533"/>
              <a:ext cx="200623" cy="280272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5758643" y="2966498"/>
            <a:ext cx="1008542" cy="881814"/>
            <a:chOff x="4726533" y="2984578"/>
            <a:chExt cx="1008542" cy="881814"/>
          </a:xfrm>
        </p:grpSpPr>
        <p:sp>
          <p:nvSpPr>
            <p:cNvPr id="75" name="Rectangle 74"/>
            <p:cNvSpPr/>
            <p:nvPr/>
          </p:nvSpPr>
          <p:spPr>
            <a:xfrm>
              <a:off x="4726533" y="3267253"/>
              <a:ext cx="1008542" cy="3932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Routers</a:t>
              </a:r>
              <a:endParaRPr lang="en-CA" dirty="0"/>
            </a:p>
          </p:txBody>
        </p:sp>
        <p:cxnSp>
          <p:nvCxnSpPr>
            <p:cNvPr id="76" name="Straight Arrow Connector 75"/>
            <p:cNvCxnSpPr>
              <a:stCxn id="75" idx="0"/>
              <a:endCxn id="360" idx="3"/>
            </p:cNvCxnSpPr>
            <p:nvPr/>
          </p:nvCxnSpPr>
          <p:spPr>
            <a:xfrm flipV="1">
              <a:off x="5230804" y="2984578"/>
              <a:ext cx="280973" cy="28267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5" idx="2"/>
              <a:endCxn id="364" idx="1"/>
            </p:cNvCxnSpPr>
            <p:nvPr/>
          </p:nvCxnSpPr>
          <p:spPr>
            <a:xfrm>
              <a:off x="5230804" y="3660533"/>
              <a:ext cx="284783" cy="20585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 rot="5400000">
            <a:off x="7742943" y="4823608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  <p:sp>
        <p:nvSpPr>
          <p:cNvPr id="70" name="TextBox 69"/>
          <p:cNvSpPr txBox="1"/>
          <p:nvPr/>
        </p:nvSpPr>
        <p:spPr>
          <a:xfrm rot="5400000">
            <a:off x="7711006" y="1505876"/>
            <a:ext cx="165081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000" dirty="0" err="1" smtClean="0"/>
              <a:t>PCIe</a:t>
            </a: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406421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7 C -0.01337 -0.00394 -0.0191 -0.01249 -0.03021 -0.02244 C -0.03247 -0.02452 -0.03455 -0.0266 -0.03681 -0.02846 C -0.03785 -0.02938 -0.04011 -0.03123 -0.04011 -0.03123 C -0.04254 -0.03609 -0.04531 -0.03748 -0.0467 -0.04303 C -0.03889 -0.0502 -0.04306 -0.04742 -0.02587 -0.04742 C 0.01267 -0.04742 0.05104 -0.0465 0.08958 -0.04604 C 0.13003 -0.04395 0.17031 -0.04187 0.21042 -0.05043 C 0.24479 -0.04997 0.27969 -0.05529 0.31371 -0.04881 C 0.31805 -0.04789 0.31267 -0.03701 0.31267 -0.03123 C 0.31267 0.01712 0.30173 0.06801 0.31371 0.11358 C 0.31788 0.12931 0.33854 0.11473 0.35104 0.1152 C 0.36024 0.12329 0.37014 0.13555 0.38073 0.13995 C 0.38316 0.1448 0.3816 0.14434 0.38403 0.14434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0.00046 C 0.00122 -0.00255 0.00278 -0.00532 0.00417 -0.00833 C 0.0066 -0.01342 0.00625 -0.02059 0.00851 -0.02591 C 0.00955 -0.02915 0.01129 -0.03192 0.01268 -0.03493 C 0.0132 -0.03632 0.01476 -0.03933 0.01476 -0.03909 C 0.025 -0.08397 0.10955 -0.0539 0.11094 -0.0539 C 0.1941 -0.05112 0.27744 -0.05344 0.36059 -0.05251 C 0.36129 -0.05112 0.3625 -0.04974 0.3625 -0.04812 C 0.36285 -0.02105 0.36164 0.00601 0.36164 0.03308 C 0.36164 0.06107 0.36198 0.08929 0.3625 0.11728 C 0.36268 0.12144 0.36285 0.12584 0.36476 0.12908 C 0.36684 0.13278 0.38143 0.13347 0.3816 0.13347 C 0.38178 0.13347 0.38785 0.13602 0.38803 0.13648 C 0.38889 0.13925 0.38698 0.14226 0.38698 0.1455 " pathEditMode="relative" rAng="0" ptsTypes="fffffffffffffA">
                                      <p:cBhvr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303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1.39255E-6 C 0.00538 -0.00278 0.00226 -0.00093 0.00938 -0.0074 C 0.02604 -0.02267 0.00608 -0.01018 0.0599 -0.0118 C 0.06372 -0.01735 0.06528 -0.02383 0.06945 -0.02938 C 0.07188 -0.03979 0.07014 -0.03562 0.07361 -0.04256 C 0.07413 -0.04465 0.07517 -0.0502 0.07691 -0.05135 C 0.08247 -0.05482 0.09427 -0.05482 0.10035 -0.05575 C 0.12778 -0.05482 0.15538 -0.05506 0.18281 -0.04997 C 0.24896 -0.05135 0.31545 -0.05321 0.3816 -0.05436 C 0.39497 -0.05552 0.40695 -0.05529 0.42014 -0.05274 C 0.42865 -0.04904 0.4257 -0.04002 0.42656 -0.02799 C 0.42708 -0.02036 0.42778 -0.01619 0.42882 -0.00879 C 0.42917 0.01989 0.42986 0.04881 0.42986 0.07749 C 0.42986 0.09553 0.43299 0.12329 0.41684 0.13023 C 0.4066 0.13995 0.36979 0.12352 0.3849 0.13763 C 0.38594 0.1418 0.38802 0.14481 0.38802 0.1492 " pathEditMode="relative" rAng="0" ptsTypes="fffffffffffffff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4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9" grpId="0" animBg="1"/>
      <p:bldP spid="6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13714</TotalTime>
  <Words>3312</Words>
  <Application>Microsoft Office PowerPoint</Application>
  <PresentationFormat>On-screen Show (4:3)</PresentationFormat>
  <Paragraphs>698</Paragraphs>
  <Slides>61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The Case for Embedding Networks-on-Chip in FPGA Architectures</vt:lpstr>
      <vt:lpstr>Overview</vt:lpstr>
      <vt:lpstr>Why Do We Need a System Level Interconnect?</vt:lpstr>
      <vt:lpstr>PowerPoint Presentation</vt:lpstr>
      <vt:lpstr>PowerPoint Presentation</vt:lpstr>
      <vt:lpstr>PowerPoint Presentation</vt:lpstr>
      <vt:lpstr>PowerPoint Presentation</vt:lpstr>
      <vt:lpstr>Needed: A More General System-Level Interconnect</vt:lpstr>
      <vt:lpstr>PowerPoint Presentation</vt:lpstr>
      <vt:lpstr>PowerPoint Presentation</vt:lpstr>
      <vt:lpstr>Embedded NoC Architecture</vt:lpstr>
      <vt:lpstr>Routers, Links and Fabric Ports</vt:lpstr>
      <vt:lpstr>Router</vt:lpstr>
      <vt:lpstr>Must We Harden the Router?</vt:lpstr>
      <vt:lpstr>Harden the Routers?</vt:lpstr>
      <vt:lpstr>Fabric Interface</vt:lpstr>
      <vt:lpstr>Hard Routers/Soft Links</vt:lpstr>
      <vt:lpstr>Hard Routers/Soft Links</vt:lpstr>
      <vt:lpstr>Hard Routers/Soft Links</vt:lpstr>
      <vt:lpstr>Hard Routers/Hard Links</vt:lpstr>
      <vt:lpstr>Hard Routers/Hard Links</vt:lpstr>
      <vt:lpstr>Hard NoCs</vt:lpstr>
      <vt:lpstr>Hard NoCs</vt:lpstr>
      <vt:lpstr>2. Area Efficient?</vt:lpstr>
      <vt:lpstr>Power Efficient?</vt:lpstr>
      <vt:lpstr>3. Match I/O Bandwidths?</vt:lpstr>
      <vt:lpstr>3. Match I/O Bandwidths?</vt:lpstr>
      <vt:lpstr>NoC Usage &amp; Application Efficiency Studies</vt:lpstr>
      <vt:lpstr>FabricPort In</vt:lpstr>
      <vt:lpstr>FabricPort In</vt:lpstr>
      <vt:lpstr>FabricPort In</vt:lpstr>
      <vt:lpstr>FabricPort In</vt:lpstr>
      <vt:lpstr>Designer Use</vt:lpstr>
      <vt:lpstr>How Common Are Latency-Insensitive Channels?</vt:lpstr>
      <vt:lpstr>Packet Ordering</vt:lpstr>
      <vt:lpstr>Application Efficiency Studies</vt:lpstr>
      <vt:lpstr>1. Qsys vs. NoC</vt:lpstr>
      <vt:lpstr>Area Comparison</vt:lpstr>
      <vt:lpstr>Power Comparison</vt:lpstr>
      <vt:lpstr>2. Ethernet Switch</vt:lpstr>
      <vt:lpstr>Ethernet Switch Efficiency</vt:lpstr>
      <vt:lpstr>3. Parallel JPEG (Latency Sensitive)</vt:lpstr>
      <vt:lpstr>Future Trends and Embedded NoCs</vt:lpstr>
      <vt:lpstr>1. Embedded NoCs and the Datacenter</vt:lpstr>
      <vt:lpstr>Datacenter Accelerators</vt:lpstr>
      <vt:lpstr>Datacenter “Shell”: Bus Overhead</vt:lpstr>
      <vt:lpstr>Datacenter “Shell”: Swapping Accelerators</vt:lpstr>
      <vt:lpstr>More Swappable Accelerators</vt:lpstr>
      <vt:lpstr>Shell with an Embedded NoC</vt:lpstr>
      <vt:lpstr>2. Interposer-Based FPGAs</vt:lpstr>
      <vt:lpstr>Xilinx: Larger Fabric with Interposers</vt:lpstr>
      <vt:lpstr>Interposer Scaling</vt:lpstr>
      <vt:lpstr>Altera: Heterogeneous Interposers</vt:lpstr>
      <vt:lpstr>3. Registered Routing</vt:lpstr>
      <vt:lpstr>Registered Routing</vt:lpstr>
      <vt:lpstr>4. Kernels  Massively Parallel Accelerators</vt:lpstr>
      <vt:lpstr>Map – Reduce and FPGAs</vt:lpstr>
      <vt:lpstr>Can We Remove the Crossbar?</vt:lpstr>
      <vt:lpstr>Wrap Up</vt:lpstr>
      <vt:lpstr>Wrap Up</vt:lpstr>
      <vt:lpstr>Future Work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Vaughn</dc:creator>
  <cp:lastModifiedBy>Vaughn</cp:lastModifiedBy>
  <cp:revision>480</cp:revision>
  <dcterms:created xsi:type="dcterms:W3CDTF">2012-01-12T18:22:02Z</dcterms:created>
  <dcterms:modified xsi:type="dcterms:W3CDTF">2016-01-16T16:34:41Z</dcterms:modified>
</cp:coreProperties>
</file>