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81" r:id="rId1"/>
  </p:sldMasterIdLst>
  <p:notesMasterIdLst>
    <p:notesMasterId r:id="rId11"/>
  </p:notesMasterIdLst>
  <p:handoutMasterIdLst>
    <p:handoutMasterId r:id="rId12"/>
  </p:handoutMasterIdLst>
  <p:sldIdLst>
    <p:sldId id="776" r:id="rId2"/>
    <p:sldId id="753" r:id="rId3"/>
    <p:sldId id="754" r:id="rId4"/>
    <p:sldId id="801" r:id="rId5"/>
    <p:sldId id="800" r:id="rId6"/>
    <p:sldId id="802" r:id="rId7"/>
    <p:sldId id="803" r:id="rId8"/>
    <p:sldId id="804" r:id="rId9"/>
    <p:sldId id="805" r:id="rId10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19EEDA-8FAD-6949-8CAB-998E0C82EE19}">
          <p14:sldIdLst/>
        </p14:section>
        <p14:section name="Untitled Section" id="{9B062009-AB00-6640-8B54-7D319B9DA797}">
          <p14:sldIdLst>
            <p14:sldId id="776"/>
            <p14:sldId id="753"/>
            <p14:sldId id="754"/>
            <p14:sldId id="801"/>
            <p14:sldId id="800"/>
            <p14:sldId id="802"/>
            <p14:sldId id="803"/>
            <p14:sldId id="804"/>
            <p14:sldId id="8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FF66"/>
    <a:srgbClr val="66FFFF"/>
    <a:srgbClr val="9966FF"/>
    <a:srgbClr val="CCFFCC"/>
    <a:srgbClr val="009999"/>
    <a:srgbClr val="33CCCC"/>
    <a:srgbClr val="FFFF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87" autoAdjust="0"/>
    <p:restoredTop sz="97513" autoAdjust="0"/>
  </p:normalViewPr>
  <p:slideViewPr>
    <p:cSldViewPr>
      <p:cViewPr varScale="1">
        <p:scale>
          <a:sx n="130" d="100"/>
          <a:sy n="130" d="100"/>
        </p:scale>
        <p:origin x="-10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41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60763" y="8636000"/>
            <a:ext cx="31940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026" tIns="0" rIns="20026" bIns="0" numCol="1" anchor="b" anchorCtr="0" compatLnSpc="1">
            <a:prstTxWarp prst="textNoShape">
              <a:avLst/>
            </a:prstTxWarp>
          </a:bodyPr>
          <a:lstStyle>
            <a:lvl1pPr algn="r" defTabSz="935038">
              <a:defRPr sz="11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98BFD22-177E-4773-A483-E1EBB4D3A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26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1113" y="747713"/>
            <a:ext cx="4760912" cy="3570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560763" y="8636000"/>
            <a:ext cx="31940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026" tIns="0" rIns="20026" bIns="0" anchor="b"/>
          <a:lstStyle/>
          <a:p>
            <a:pPr algn="r" defTabSz="965200">
              <a:defRPr/>
            </a:pPr>
            <a:fld id="{A1B1D891-E2FF-46F7-B403-85F0FC150E43}" type="slidenum">
              <a:rPr lang="en-US" sz="1100" b="0" i="1">
                <a:solidFill>
                  <a:schemeClr val="tx1"/>
                </a:solidFill>
                <a:latin typeface="Arial" charset="0"/>
              </a:rPr>
              <a:pPr algn="r" defTabSz="965200">
                <a:defRPr/>
              </a:pPr>
              <a:t>‹#›</a:t>
            </a:fld>
            <a:endParaRPr lang="en-US" sz="1100" b="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4532313"/>
            <a:ext cx="4876800" cy="413543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555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878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75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47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3673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Mouse as pre-clinical model for cancer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1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“define dose” and make first</a:t>
            </a:r>
            <a:r>
              <a:rPr lang="en-US" baseline="0" dirty="0" smtClean="0"/>
              <a:t> bubble “MRI”</a:t>
            </a:r>
          </a:p>
          <a:p>
            <a:r>
              <a:rPr lang="en-US" baseline="0" dirty="0" smtClean="0"/>
              <a:t>Animate: One appears at a </a:t>
            </a:r>
            <a:r>
              <a:rPr lang="en-US" baseline="0" dirty="0" err="1" smtClean="0"/>
              <a:t>atime</a:t>
            </a:r>
            <a:endParaRPr lang="en-US" baseline="0" dirty="0" smtClean="0"/>
          </a:p>
          <a:p>
            <a:r>
              <a:rPr lang="en-US" baseline="0" dirty="0" smtClean="0"/>
              <a:t>Emphasize need fast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</a:t>
            </a:r>
            <a:r>
              <a:rPr lang="en-US" baseline="0" dirty="0" smtClean="0"/>
              <a:t> down here – explain </a:t>
            </a:r>
            <a:r>
              <a:rPr lang="en-US" baseline="0" dirty="0" err="1" smtClean="0"/>
              <a:t>biophotonics</a:t>
            </a:r>
            <a:endParaRPr lang="en-US" baseline="0" dirty="0" smtClean="0"/>
          </a:p>
          <a:p>
            <a:r>
              <a:rPr lang="en-US" baseline="0" dirty="0" smtClean="0"/>
              <a:t>Explain the light source</a:t>
            </a:r>
          </a:p>
          <a:p>
            <a:r>
              <a:rPr lang="en-US" baseline="0" dirty="0" smtClean="0"/>
              <a:t>Note that MC includes all physics but time-confidence tradeoff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8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90DE681A-16D9-45D1-8BD9-4FEFE4D0BB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0ECD112F-7CFE-4245-8C49-04DDAE82C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65338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0"/>
            <a:ext cx="6046787" cy="576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65673CE0-9731-4ECC-9476-D62ABA83DC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495800" y="6172200"/>
            <a:ext cx="381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8ECCA007-1A0F-4D0A-9743-289911B01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738" y="1244600"/>
            <a:ext cx="4056062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0"/>
            <a:ext cx="405606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94F107B5-CD84-4101-914F-D0D3F00089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C91065A1-6516-4123-8322-2C0186B6D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71AF72A1-FE20-4B00-96EB-8065151E6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659209EB-B85E-4F0C-852D-BA26DFEF4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531F21E0-1EC5-4AF6-9272-24CBD611B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(</a:t>
            </a:r>
            <a:fld id="{0DC05272-DCCA-435B-B4F1-CAB8DDFE2C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0"/>
            <a:ext cx="8264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38" y="1244600"/>
            <a:ext cx="8264525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914400"/>
            <a:ext cx="9142413" cy="0"/>
          </a:xfrm>
          <a:prstGeom prst="line">
            <a:avLst/>
          </a:prstGeom>
          <a:noFill/>
          <a:ln w="1270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6477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(</a:t>
            </a:r>
            <a:fld id="{EDB07468-F4D0-7B45-9562-E813BB986B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2pPr>
      <a:lvl3pPr marL="1023938" indent="-1666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366838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1709738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1669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6241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0813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5385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82000" cy="1470025"/>
          </a:xfrm>
        </p:spPr>
        <p:txBody>
          <a:bodyPr/>
          <a:lstStyle/>
          <a:p>
            <a:pPr algn="ctr"/>
            <a:r>
              <a:rPr lang="en-US" dirty="0" smtClean="0"/>
              <a:t>Fast &amp; Accurate </a:t>
            </a:r>
            <a:r>
              <a:rPr lang="en-US" dirty="0" err="1" smtClean="0"/>
              <a:t>Biophotonic</a:t>
            </a:r>
            <a:r>
              <a:rPr lang="en-US" dirty="0" smtClean="0"/>
              <a:t> Simulation for Personalized Photodynamic Cancer Therapy Treatment Planning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620000" cy="1752600"/>
          </a:xfrm>
        </p:spPr>
        <p:txBody>
          <a:bodyPr/>
          <a:lstStyle/>
          <a:p>
            <a:r>
              <a:rPr lang="en-CA" dirty="0" smtClean="0"/>
              <a:t>Investigators: Vaughn Betz, </a:t>
            </a:r>
            <a:r>
              <a:rPr lang="en-CA" dirty="0"/>
              <a:t>University of Toronto</a:t>
            </a:r>
          </a:p>
          <a:p>
            <a:r>
              <a:rPr lang="en-CA" dirty="0" err="1" smtClean="0"/>
              <a:t>Lothar</a:t>
            </a:r>
            <a:r>
              <a:rPr lang="en-CA" dirty="0" smtClean="0"/>
              <a:t> </a:t>
            </a:r>
            <a:r>
              <a:rPr lang="en-CA" dirty="0" err="1"/>
              <a:t>Lilge</a:t>
            </a:r>
            <a:r>
              <a:rPr lang="en-CA" dirty="0"/>
              <a:t>, University Health </a:t>
            </a:r>
            <a:r>
              <a:rPr lang="en-CA" dirty="0" smtClean="0"/>
              <a:t>Network</a:t>
            </a:r>
          </a:p>
          <a:p>
            <a:endParaRPr lang="en-CA" dirty="0"/>
          </a:p>
          <a:p>
            <a:r>
              <a:rPr lang="en-CA" dirty="0"/>
              <a:t>Partner Organizations: IBM and </a:t>
            </a:r>
            <a:r>
              <a:rPr lang="en-CA" dirty="0" err="1" smtClean="0"/>
              <a:t>Theralase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867400"/>
            <a:ext cx="3873500" cy="762000"/>
          </a:xfrm>
          <a:prstGeom prst="rect">
            <a:avLst/>
          </a:prstGeom>
        </p:spPr>
      </p:pic>
      <p:pic>
        <p:nvPicPr>
          <p:cNvPr id="7" name="Picture 6" descr="rogersde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867400"/>
            <a:ext cx="3505200" cy="7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PDT Cancer Treatment Simulation</a:t>
            </a:r>
            <a:endParaRPr lang="en-US" dirty="0"/>
          </a:p>
        </p:txBody>
      </p:sp>
      <p:pic>
        <p:nvPicPr>
          <p:cNvPr id="5" name="Content Placeholder 4" descr="Screenshot from 2014-04-10 18_46_4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16804" r="38791" b="4173"/>
          <a:stretch/>
        </p:blipFill>
        <p:spPr>
          <a:xfrm>
            <a:off x="6400800" y="1066800"/>
            <a:ext cx="2621584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Screenshot from 2014-04-10 19_58_5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1" t="5082" r="35826" b="8532"/>
          <a:stretch/>
        </p:blipFill>
        <p:spPr>
          <a:xfrm>
            <a:off x="3581400" y="1066800"/>
            <a:ext cx="2762519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905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Light (</a:t>
            </a:r>
            <a:r>
              <a:rPr lang="en-US" dirty="0" err="1" smtClean="0">
                <a:solidFill>
                  <a:schemeClr val="tx1"/>
                </a:solidFill>
              </a:rPr>
              <a:t>fluence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Distribution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124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Photosensitizer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absorption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4343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Reactive oxygen production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1485900" y="2667000"/>
            <a:ext cx="609600" cy="4572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1485900" y="3886200"/>
            <a:ext cx="609600" cy="4572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5638800"/>
            <a:ext cx="26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Isofluence</a:t>
            </a:r>
            <a:r>
              <a:rPr lang="en-US" dirty="0" smtClean="0"/>
              <a:t> contours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410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Fluence</a:t>
            </a:r>
            <a:r>
              <a:rPr lang="en-US" dirty="0" smtClean="0"/>
              <a:t> map on planar cut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5562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Tissue damage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1485900" y="5105400"/>
            <a:ext cx="609600" cy="4572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6556" y="6487963"/>
            <a:ext cx="622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(Lab mouse typically used for pre-clinical testing)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810000" y="3581400"/>
            <a:ext cx="533400" cy="533400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873514"/>
            <a:ext cx="142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 light</a:t>
            </a:r>
          </a:p>
          <a:p>
            <a:r>
              <a:rPr lang="en-US" dirty="0" smtClean="0"/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4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PDT Cancer Treatment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1" y="6400800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Images courtesy of Robert </a:t>
            </a:r>
            <a:r>
              <a:rPr lang="en-US" sz="1200" dirty="0" err="1" smtClean="0">
                <a:solidFill>
                  <a:schemeClr val="tx1"/>
                </a:solidFill>
              </a:rPr>
              <a:t>Weersink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 smtClean="0">
                <a:solidFill>
                  <a:schemeClr val="tx1"/>
                </a:solidFill>
              </a:rPr>
              <a:t>Princess Margaret Cancer Centre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" name="Picture 10" descr="pdtflow_ppt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5"/>
          <a:stretch/>
        </p:blipFill>
        <p:spPr>
          <a:xfrm>
            <a:off x="-136049" y="3352800"/>
            <a:ext cx="9280049" cy="3375212"/>
          </a:xfrm>
          <a:prstGeom prst="rect">
            <a:avLst/>
          </a:prstGeom>
        </p:spPr>
      </p:pic>
      <p:pic>
        <p:nvPicPr>
          <p:cNvPr id="8" name="Picture 5" descr="HN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2987195" cy="31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53000" y="4473714"/>
            <a:ext cx="2091542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~100-1000 iterations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914400" y="4343400"/>
            <a:ext cx="457200" cy="6096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2514600" y="4343400"/>
            <a:ext cx="457200" cy="6096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4694464" y="838200"/>
            <a:ext cx="2453708" cy="1524000"/>
          </a:xfrm>
          <a:prstGeom prst="rect">
            <a:avLst/>
          </a:prstGeom>
          <a:noFill/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5121048" y="1219200"/>
            <a:ext cx="2453708" cy="1524000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5547632" y="1600200"/>
            <a:ext cx="2453708" cy="1524000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5974216" y="1981200"/>
            <a:ext cx="2453708" cy="1524000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" b="85523" l="839" r="85235">
                        <a14:foregroundMark x1="17450" y1="73190" x2="17450" y2="73190"/>
                        <a14:foregroundMark x1="19128" y1="76408" x2="19128" y2="76408"/>
                        <a14:foregroundMark x1="5705" y1="43700" x2="3859" y2="41555"/>
                        <a14:foregroundMark x1="3020" y1="44772" x2="3020" y2="44772"/>
                        <a14:foregroundMark x1="67282" y1="5094" x2="67282" y2="5094"/>
                        <a14:foregroundMark x1="68624" y1="6702" x2="68624" y2="6702"/>
                      </a14:backgroundRemoval>
                    </a14:imgEffect>
                  </a14:imgLayer>
                </a14:imgProps>
              </a:ext>
            </a:extLst>
          </a:blip>
          <a:srcRect r="15198" b="15841"/>
          <a:stretch/>
        </p:blipFill>
        <p:spPr>
          <a:xfrm>
            <a:off x="6400800" y="2362200"/>
            <a:ext cx="2453708" cy="1524000"/>
          </a:xfrm>
          <a:prstGeom prst="rect">
            <a:avLst/>
          </a:prstGeom>
          <a:noFill/>
        </p:spPr>
      </p:pic>
      <p:sp>
        <p:nvSpPr>
          <p:cNvPr id="34" name="Down Arrow 33"/>
          <p:cNvSpPr/>
          <p:nvPr/>
        </p:nvSpPr>
        <p:spPr bwMode="auto">
          <a:xfrm>
            <a:off x="5867400" y="2971800"/>
            <a:ext cx="457200" cy="6096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5046" y="6019800"/>
            <a:ext cx="3086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10-60 min each on CPU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1000 times -&gt; 1-6 weeks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/>
          <a:stretch/>
        </p:blipFill>
        <p:spPr>
          <a:xfrm>
            <a:off x="6774486" y="4343400"/>
            <a:ext cx="2276665" cy="17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Algorithm: Monte Carlo (MC)</a:t>
            </a:r>
            <a:endParaRPr lang="en-US" dirty="0"/>
          </a:p>
        </p:txBody>
      </p:sp>
      <p:pic>
        <p:nvPicPr>
          <p:cNvPr id="5" name="Content Placeholder 4" descr="Screenshot from 2014-04-09 14_01_0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30009" r="41194" b="4173"/>
          <a:stretch/>
        </p:blipFill>
        <p:spPr>
          <a:xfrm rot="5400000">
            <a:off x="5216701" y="1928149"/>
            <a:ext cx="2883647" cy="51233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9738" y="1244600"/>
            <a:ext cx="391623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23938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6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097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166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624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081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538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b="0" dirty="0" smtClean="0"/>
              <a:t>Trace photon packets as they scatter randomly and are absorbed</a:t>
            </a:r>
          </a:p>
          <a:p>
            <a:endParaRPr lang="en-CA" b="0" dirty="0" smtClean="0"/>
          </a:p>
          <a:p>
            <a:r>
              <a:rPr lang="en-CA" b="0" dirty="0" smtClean="0"/>
              <a:t>Tetrahedral mesh for arbitrary shapes</a:t>
            </a:r>
          </a:p>
          <a:p>
            <a:endParaRPr lang="en-CA" b="0" dirty="0"/>
          </a:p>
          <a:p>
            <a:r>
              <a:rPr lang="en-CA" b="0" dirty="0" smtClean="0"/>
              <a:t>Compute-intensive</a:t>
            </a:r>
          </a:p>
          <a:p>
            <a:pPr lvl="1"/>
            <a:r>
              <a:rPr lang="en-CA" b="0" dirty="0" smtClean="0"/>
              <a:t>10</a:t>
            </a:r>
            <a:r>
              <a:rPr lang="en-CA" b="0" baseline="30000" dirty="0" smtClean="0"/>
              <a:t>7</a:t>
            </a:r>
            <a:r>
              <a:rPr lang="en-CA" b="0" dirty="0" smtClean="0"/>
              <a:t>-10</a:t>
            </a:r>
            <a:r>
              <a:rPr lang="en-CA" b="0" baseline="30000" dirty="0" smtClean="0"/>
              <a:t>9</a:t>
            </a:r>
            <a:r>
              <a:rPr lang="en-CA" b="0" dirty="0" smtClean="0"/>
              <a:t> packets</a:t>
            </a:r>
          </a:p>
          <a:p>
            <a:pPr lvl="1"/>
            <a:r>
              <a:rPr lang="en-CA" b="0" dirty="0" smtClean="0"/>
              <a:t>10</a:t>
            </a:r>
            <a:r>
              <a:rPr lang="en-CA" b="0" baseline="30000" dirty="0" smtClean="0"/>
              <a:t>2</a:t>
            </a:r>
            <a:r>
              <a:rPr lang="en-CA" b="0" dirty="0" smtClean="0"/>
              <a:t>-10</a:t>
            </a:r>
            <a:r>
              <a:rPr lang="en-CA" b="0" baseline="30000" dirty="0" smtClean="0"/>
              <a:t>3</a:t>
            </a:r>
            <a:r>
              <a:rPr lang="en-CA" b="0" dirty="0" smtClean="0"/>
              <a:t> steps each</a:t>
            </a:r>
          </a:p>
          <a:p>
            <a:pPr marL="457200" lvl="1" indent="0">
              <a:buNone/>
            </a:pPr>
            <a:endParaRPr lang="en-CA" b="0" dirty="0" smtClean="0"/>
          </a:p>
          <a:p>
            <a:pPr lvl="1"/>
            <a:r>
              <a:rPr lang="en-CA" b="0" dirty="0" smtClean="0"/>
              <a:t>10-60s minutes with highly-optimized CPU code!</a:t>
            </a:r>
            <a:endParaRPr lang="en-CA" b="0" dirty="0"/>
          </a:p>
        </p:txBody>
      </p:sp>
      <p:pic>
        <p:nvPicPr>
          <p:cNvPr id="7" name="Picture 6" descr="digimouse-mesh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508" r="96985">
                        <a14:foregroundMark x1="85427" y1="4580" x2="85427" y2="4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-32816" r="362" b="8879"/>
          <a:stretch/>
        </p:blipFill>
        <p:spPr>
          <a:xfrm rot="16200000">
            <a:off x="5148085" y="-853856"/>
            <a:ext cx="1638922" cy="552739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6858000" y="2590800"/>
            <a:ext cx="685800" cy="838200"/>
          </a:xfrm>
          <a:prstGeom prst="downArrow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0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Goals: Research Team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buAutoNum type="arabicPeriod"/>
            </a:pPr>
            <a:r>
              <a:rPr lang="en-CA" dirty="0" smtClean="0"/>
              <a:t>Make PDT simulation </a:t>
            </a:r>
            <a:r>
              <a:rPr lang="en-CA" dirty="0" smtClean="0">
                <a:solidFill>
                  <a:srgbClr val="FF0000"/>
                </a:solidFill>
              </a:rPr>
              <a:t>both</a:t>
            </a:r>
            <a:r>
              <a:rPr lang="en-CA" dirty="0" smtClean="0"/>
              <a:t>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fast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accurate</a:t>
            </a:r>
          </a:p>
          <a:p>
            <a:pPr marL="514350" indent="-457200">
              <a:buAutoNum type="arabicPeriod"/>
            </a:pPr>
            <a:endParaRPr lang="en-CA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514350" indent="-457200">
              <a:buAutoNum type="arabicPeriod"/>
            </a:pPr>
            <a:r>
              <a:rPr lang="en-CA" dirty="0" smtClean="0"/>
              <a:t>Leverage fast simulator to enable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automatic optimization </a:t>
            </a:r>
            <a:r>
              <a:rPr lang="en-CA" dirty="0" smtClean="0"/>
              <a:t>of plan, and 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robustness</a:t>
            </a:r>
            <a:r>
              <a:rPr lang="en-CA" dirty="0" smtClean="0"/>
              <a:t> evaluation with tissue variation</a:t>
            </a:r>
          </a:p>
          <a:p>
            <a:pPr marL="514350" indent="-457200">
              <a:buAutoNum type="arabicPeriod"/>
            </a:pPr>
            <a:endParaRPr lang="en-CA" dirty="0" smtClean="0"/>
          </a:p>
          <a:p>
            <a:pPr marL="514350" indent="-457200">
              <a:buAutoNum type="arabicPeriod"/>
            </a:pPr>
            <a:r>
              <a:rPr lang="en-CA" dirty="0" smtClean="0"/>
              <a:t>Develop full flow from MRI data through simulation to visualization</a:t>
            </a:r>
          </a:p>
          <a:p>
            <a:pPr marL="514350" indent="-457200">
              <a:buAutoNum type="arabicPeriod"/>
            </a:pPr>
            <a:endParaRPr lang="en-CA" dirty="0" smtClean="0"/>
          </a:p>
          <a:p>
            <a:pPr marL="514350" indent="-457200">
              <a:buAutoNum type="arabicPeriod"/>
            </a:pPr>
            <a:r>
              <a:rPr lang="en-CA" dirty="0" smtClean="0"/>
              <a:t>Increase PDT efficacy, and broaden applicability to more cancer indications</a:t>
            </a:r>
          </a:p>
          <a:p>
            <a:pPr marL="514350" indent="-457200">
              <a:buAutoNum type="arabicPeriod"/>
            </a:pPr>
            <a:endParaRPr lang="en-CA" dirty="0"/>
          </a:p>
          <a:p>
            <a:pPr marL="57150" indent="0">
              <a:buNone/>
            </a:pPr>
            <a:endParaRPr lang="en-CA" dirty="0" smtClean="0"/>
          </a:p>
          <a:p>
            <a:pPr marL="457200" lvl="1" indent="0">
              <a:buNone/>
            </a:pPr>
            <a:endParaRPr lang="en-CA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Goals: Partners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IBM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N</a:t>
            </a:r>
            <a:r>
              <a:rPr lang="en-CA" dirty="0" smtClean="0"/>
              <a:t>ew </a:t>
            </a:r>
            <a:r>
              <a:rPr lang="en-CA" dirty="0"/>
              <a:t>application of </a:t>
            </a:r>
            <a:r>
              <a:rPr lang="en-CA" dirty="0" smtClean="0"/>
              <a:t>IBM CAPI (agile) </a:t>
            </a:r>
            <a:r>
              <a:rPr lang="en-CA" dirty="0"/>
              <a:t>hardware in the medical space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/>
              <a:t>General utilities / APIs created by research </a:t>
            </a:r>
            <a:r>
              <a:rPr lang="en-CA" dirty="0" smtClean="0"/>
              <a:t>team open-sourced </a:t>
            </a:r>
            <a:r>
              <a:rPr lang="en-CA" dirty="0" smtClean="0">
                <a:sym typeface="Wingdings" panose="05000000000000000000" pitchFamily="2" charset="2"/>
              </a:rPr>
              <a:t> enable other agile computing users</a:t>
            </a:r>
            <a:endParaRPr lang="en-CA" dirty="0" smtClean="0"/>
          </a:p>
          <a:p>
            <a:pPr marL="914400" lvl="1" indent="-457200">
              <a:buFont typeface="+mj-lt"/>
              <a:buAutoNum type="arabicPeriod"/>
            </a:pPr>
            <a:endParaRPr lang="en-CA" dirty="0"/>
          </a:p>
          <a:p>
            <a:pPr marL="400050"/>
            <a:r>
              <a:rPr lang="en-CA" dirty="0" err="1" smtClean="0"/>
              <a:t>Theralase</a:t>
            </a:r>
            <a:endParaRPr lang="en-CA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Provider of PDT photosensitizers and lasers: better PDT treatment planning </a:t>
            </a:r>
            <a:r>
              <a:rPr lang="en-CA" dirty="0" smtClean="0">
                <a:sym typeface="Wingdings" panose="05000000000000000000" pitchFamily="2" charset="2"/>
              </a:rPr>
              <a:t> larger market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Evaluate a treatment plan </a:t>
            </a:r>
            <a:r>
              <a:rPr lang="en-CA" i="1" dirty="0" smtClean="0"/>
              <a:t>in </a:t>
            </a:r>
            <a:r>
              <a:rPr lang="en-CA" i="1" dirty="0" err="1" smtClean="0"/>
              <a:t>silico</a:t>
            </a:r>
            <a:r>
              <a:rPr lang="en-CA" dirty="0" smtClean="0"/>
              <a:t>: can tell if PDT plan will lead to a good result before treatment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Automatic optimization: create a better and more robust treatment plan, quickly</a:t>
            </a:r>
          </a:p>
          <a:p>
            <a:pPr marL="1195388" lvl="2" indent="-457200"/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Research team:</a:t>
            </a:r>
          </a:p>
          <a:p>
            <a:pPr lvl="1"/>
            <a:r>
              <a:rPr lang="en-CA" dirty="0" smtClean="0"/>
              <a:t>Betz: compute acceleration, software development</a:t>
            </a:r>
          </a:p>
          <a:p>
            <a:pPr lvl="1"/>
            <a:r>
              <a:rPr lang="en-CA" dirty="0" err="1" smtClean="0"/>
              <a:t>Lilge</a:t>
            </a:r>
            <a:r>
              <a:rPr lang="en-CA" dirty="0" smtClean="0"/>
              <a:t>: medical physics modeling, PDT expertise</a:t>
            </a:r>
          </a:p>
          <a:p>
            <a:pPr lvl="1"/>
            <a:r>
              <a:rPr lang="en-CA" dirty="0" smtClean="0"/>
              <a:t>Together: develop complete software + hardware flow </a:t>
            </a:r>
          </a:p>
          <a:p>
            <a:r>
              <a:rPr lang="en-CA" dirty="0" smtClean="0"/>
              <a:t>IBM</a:t>
            </a:r>
          </a:p>
          <a:p>
            <a:pPr lvl="1"/>
            <a:r>
              <a:rPr lang="en-CA" dirty="0" smtClean="0"/>
              <a:t>Agile hardware, APIs, and simulation environments</a:t>
            </a:r>
          </a:p>
          <a:p>
            <a:pPr lvl="1"/>
            <a:r>
              <a:rPr lang="en-CA" dirty="0" smtClean="0"/>
              <a:t>Technical support and expertise on agile platform</a:t>
            </a:r>
          </a:p>
          <a:p>
            <a:pPr lvl="1"/>
            <a:r>
              <a:rPr lang="en-CA" dirty="0" smtClean="0"/>
              <a:t>Interaction with IBM researchers working on related medical simulation and imaging problems</a:t>
            </a:r>
          </a:p>
          <a:p>
            <a:r>
              <a:rPr lang="en-CA" dirty="0" err="1" smtClean="0"/>
              <a:t>Theralase</a:t>
            </a:r>
            <a:endParaRPr lang="en-CA" dirty="0" smtClean="0"/>
          </a:p>
          <a:p>
            <a:pPr lvl="1"/>
            <a:r>
              <a:rPr lang="en-CA" dirty="0" smtClean="0"/>
              <a:t>PDT and optical measurement expertise</a:t>
            </a:r>
          </a:p>
          <a:p>
            <a:pPr lvl="1"/>
            <a:r>
              <a:rPr lang="en-CA" dirty="0" smtClean="0"/>
              <a:t>Calibrate simulator against measured light / PDT results</a:t>
            </a:r>
          </a:p>
          <a:p>
            <a:pPr lvl="1"/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Achievements to Date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World’s fastest software simulator for general Monte Carlo simulation of light</a:t>
            </a:r>
          </a:p>
          <a:p>
            <a:endParaRPr lang="en-CA" dirty="0" smtClean="0"/>
          </a:p>
          <a:p>
            <a:r>
              <a:rPr lang="en-CA" dirty="0" smtClean="0"/>
              <a:t>Agile hardware implementation in progress</a:t>
            </a:r>
          </a:p>
          <a:p>
            <a:pPr lvl="1"/>
            <a:r>
              <a:rPr lang="en-CA" dirty="0" smtClean="0"/>
              <a:t>Single compute pipeline functions in simulation</a:t>
            </a:r>
          </a:p>
          <a:p>
            <a:pPr lvl="1"/>
            <a:r>
              <a:rPr lang="en-CA" smtClean="0">
                <a:sym typeface="Wingdings" panose="05000000000000000000" pitchFamily="2" charset="2"/>
              </a:rPr>
              <a:t>4x </a:t>
            </a:r>
            <a:r>
              <a:rPr lang="en-CA" dirty="0" smtClean="0">
                <a:sym typeface="Wingdings" panose="05000000000000000000" pitchFamily="2" charset="2"/>
              </a:rPr>
              <a:t>performance of high-end, four-core CPU</a:t>
            </a:r>
          </a:p>
          <a:p>
            <a:pPr lvl="1"/>
            <a:r>
              <a:rPr lang="en-CA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Expect ~16x performance and 60x power-efficiency</a:t>
            </a:r>
            <a:r>
              <a:rPr lang="en-CA" dirty="0" smtClean="0">
                <a:sym typeface="Wingdings" panose="05000000000000000000" pitchFamily="2" charset="2"/>
              </a:rPr>
              <a:t> for scaled-up full system</a:t>
            </a:r>
          </a:p>
          <a:p>
            <a:pPr lvl="1"/>
            <a:endParaRPr lang="en-CA" dirty="0" smtClean="0">
              <a:sym typeface="Wingdings" panose="05000000000000000000" pitchFamily="2" charset="2"/>
            </a:endParaRPr>
          </a:p>
          <a:p>
            <a:r>
              <a:rPr lang="en-CA" dirty="0" smtClean="0">
                <a:sym typeface="Wingdings" panose="05000000000000000000" pitchFamily="2" charset="2"/>
              </a:rPr>
              <a:t>Prototype components of most of MRI image  simulation  visualization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OCE and SOSCIP Role &amp; Support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OCE</a:t>
            </a:r>
            <a:r>
              <a:rPr lang="en-CA" dirty="0" smtClean="0">
                <a:solidFill>
                  <a:srgbClr val="FF0000"/>
                </a:solidFill>
              </a:rPr>
              <a:t> very</a:t>
            </a:r>
            <a:r>
              <a:rPr lang="en-CA" dirty="0" smtClean="0"/>
              <a:t> helpful through entire application process</a:t>
            </a:r>
          </a:p>
          <a:p>
            <a:pPr lvl="1"/>
            <a:r>
              <a:rPr lang="en-CA" dirty="0" smtClean="0"/>
              <a:t>Suggested the VIA program</a:t>
            </a:r>
          </a:p>
          <a:p>
            <a:pPr lvl="1"/>
            <a:r>
              <a:rPr lang="en-CA" dirty="0" smtClean="0"/>
              <a:t>Walked us through the rules and application procedure</a:t>
            </a:r>
          </a:p>
          <a:p>
            <a:pPr lvl="1"/>
            <a:r>
              <a:rPr lang="en-CA" dirty="0"/>
              <a:t>A</a:t>
            </a:r>
            <a:r>
              <a:rPr lang="en-CA" dirty="0" smtClean="0"/>
              <a:t>nswering questions and overcoming roadblocks</a:t>
            </a:r>
          </a:p>
          <a:p>
            <a:r>
              <a:rPr lang="en-CA" smtClean="0"/>
              <a:t>SOSCIP &amp; IBM</a:t>
            </a:r>
            <a:endParaRPr lang="en-CA" dirty="0" smtClean="0"/>
          </a:p>
          <a:p>
            <a:pPr lvl="1"/>
            <a:r>
              <a:rPr lang="en-CA" dirty="0" smtClean="0"/>
              <a:t>Hardware &amp; </a:t>
            </a:r>
            <a:r>
              <a:rPr lang="en-CA" dirty="0" smtClean="0">
                <a:solidFill>
                  <a:srgbClr val="FF0000"/>
                </a:solidFill>
              </a:rPr>
              <a:t>great</a:t>
            </a:r>
            <a:r>
              <a:rPr lang="en-CA" dirty="0" smtClean="0"/>
              <a:t> technical support</a:t>
            </a:r>
          </a:p>
          <a:p>
            <a:pPr lvl="1"/>
            <a:r>
              <a:rPr lang="en-CA" dirty="0" smtClean="0"/>
              <a:t>Support for funding applications, and direct funding</a:t>
            </a:r>
          </a:p>
          <a:p>
            <a:pPr lvl="1"/>
            <a:r>
              <a:rPr lang="en-CA" dirty="0" smtClean="0"/>
              <a:t>Linkages and introductions to other researchers</a:t>
            </a:r>
            <a:endParaRPr lang="en-CA" dirty="0"/>
          </a:p>
          <a:p>
            <a:r>
              <a:rPr lang="en-CA" dirty="0" smtClean="0"/>
              <a:t>OCE and NSERC Funding</a:t>
            </a:r>
          </a:p>
          <a:p>
            <a:pPr lvl="1"/>
            <a:r>
              <a:rPr lang="en-CA" dirty="0" smtClean="0"/>
              <a:t>Strong matching </a:t>
            </a:r>
            <a:r>
              <a:rPr lang="en-CA" dirty="0" smtClean="0">
                <a:sym typeface="Wingdings" panose="05000000000000000000" pitchFamily="2" charset="2"/>
              </a:rPr>
              <a:t> expand goals &amp; team</a:t>
            </a:r>
          </a:p>
          <a:p>
            <a:pPr lvl="1"/>
            <a:r>
              <a:rPr lang="en-CA" dirty="0" smtClean="0"/>
              <a:t>Strong matching </a:t>
            </a:r>
            <a:r>
              <a:rPr lang="en-CA" dirty="0" smtClean="0">
                <a:sym typeface="Wingdings" panose="05000000000000000000" pitchFamily="2" charset="2"/>
              </a:rPr>
              <a:t> encourages industrial support</a:t>
            </a:r>
          </a:p>
          <a:p>
            <a:pPr lvl="2"/>
            <a:r>
              <a:rPr lang="en-CA" dirty="0" smtClean="0">
                <a:sym typeface="Wingdings" panose="05000000000000000000" pitchFamily="2" charset="2"/>
              </a:rPr>
              <a:t>Broadens team expertise</a:t>
            </a:r>
          </a:p>
          <a:p>
            <a:pPr lvl="1"/>
            <a:r>
              <a:rPr lang="en-CA" dirty="0" smtClean="0"/>
              <a:t>Key to realizing our larger vision!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95800" y="6400800"/>
            <a:ext cx="381000" cy="45720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</a:t>
            </a:r>
            <a:fld id="{1701E0A3-A570-49DE-B3F6-FF4B9B94F5D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CELogoPresent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063DE8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TECEwithCres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TECEwithCres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TECEwithCres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TECEwithCres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ECELogoPresentTemplate</Template>
  <TotalTime>9639</TotalTime>
  <Words>534</Words>
  <Application>Microsoft Office PowerPoint</Application>
  <PresentationFormat>On-screen Show (4:3)</PresentationFormat>
  <Paragraphs>102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1_ECELogoPresentTemplate</vt:lpstr>
      <vt:lpstr>Fast &amp; Accurate Biophotonic Simulation for Personalized Photodynamic Cancer Therapy Treatment Planning</vt:lpstr>
      <vt:lpstr>PDT Cancer Treatment Simulation</vt:lpstr>
      <vt:lpstr>PDT Cancer Treatment Optimization</vt:lpstr>
      <vt:lpstr>Simulation Algorithm: Monte Carlo (MC)</vt:lpstr>
      <vt:lpstr>Goals: Research Team</vt:lpstr>
      <vt:lpstr>Goals: Partners</vt:lpstr>
      <vt:lpstr>Roles</vt:lpstr>
      <vt:lpstr>Achievements to Date</vt:lpstr>
      <vt:lpstr>OCE and SOSCIP Role &amp; Support</vt:lpstr>
    </vt:vector>
  </TitlesOfParts>
  <Company>University of Toronto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PDT Treatment Planning</dc:title>
  <dc:creator>Vaughn Betz</dc:creator>
  <cp:lastModifiedBy>Vaughn</cp:lastModifiedBy>
  <cp:revision>846</cp:revision>
  <cp:lastPrinted>1999-11-03T23:58:38Z</cp:lastPrinted>
  <dcterms:created xsi:type="dcterms:W3CDTF">2010-02-25T05:46:49Z</dcterms:created>
  <dcterms:modified xsi:type="dcterms:W3CDTF">2016-02-03T17:54:13Z</dcterms:modified>
</cp:coreProperties>
</file>