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71" r:id="rId4"/>
    <p:sldId id="267" r:id="rId5"/>
    <p:sldId id="259" r:id="rId6"/>
    <p:sldId id="265" r:id="rId7"/>
    <p:sldId id="278" r:id="rId8"/>
    <p:sldId id="266" r:id="rId9"/>
    <p:sldId id="277" r:id="rId10"/>
    <p:sldId id="261" r:id="rId11"/>
    <p:sldId id="262" r:id="rId12"/>
    <p:sldId id="270" r:id="rId13"/>
    <p:sldId id="268" r:id="rId14"/>
    <p:sldId id="269" r:id="rId15"/>
    <p:sldId id="274" r:id="rId16"/>
    <p:sldId id="287" r:id="rId17"/>
    <p:sldId id="286" r:id="rId18"/>
    <p:sldId id="279" r:id="rId19"/>
    <p:sldId id="260" r:id="rId20"/>
    <p:sldId id="264" r:id="rId21"/>
    <p:sldId id="280" r:id="rId22"/>
    <p:sldId id="284" r:id="rId23"/>
    <p:sldId id="282" r:id="rId24"/>
    <p:sldId id="281" r:id="rId25"/>
    <p:sldId id="275" r:id="rId26"/>
    <p:sldId id="27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0D0D"/>
    <a:srgbClr val="978A8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5" autoAdjust="0"/>
    <p:restoredTop sz="94660"/>
  </p:normalViewPr>
  <p:slideViewPr>
    <p:cSldViewPr>
      <p:cViewPr varScale="1">
        <p:scale>
          <a:sx n="78" d="100"/>
          <a:sy n="78" d="100"/>
        </p:scale>
        <p:origin x="-113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40C94-7734-4B3D-8990-776D97A965FA}" type="datetimeFigureOut">
              <a:rPr lang="en-US" smtClean="0"/>
              <a:pPr/>
              <a:t>6/7/2011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668AF-2041-4B01-9FDA-2D76CEFE41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74BF3-20B5-4DDD-ADAF-6B44568F392A}" type="datetimeFigureOut">
              <a:rPr lang="en-US" smtClean="0"/>
              <a:pPr/>
              <a:t>6/7/2011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B6479-C502-4EA1-A0A1-18E24BE6A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B6479-C502-4EA1-A0A1-18E24BE6A1F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B6479-C502-4EA1-A0A1-18E24BE6A1F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A96F-8897-488B-8583-61E6A72E8F8D}" type="datetime1">
              <a:rPr lang="en-US" smtClean="0"/>
              <a:pPr/>
              <a:t>6/7/2011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C3FB-0418-4999-A877-CF66E46637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4168-42A8-4124-A6FB-F77DE4D8D3AF}" type="datetime1">
              <a:rPr lang="en-US" smtClean="0"/>
              <a:pPr/>
              <a:t>6/7/2011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C3FB-0418-4999-A877-CF66E46637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CEA8-CF32-4969-8014-0B712BC5B5A4}" type="datetime1">
              <a:rPr lang="en-US" smtClean="0"/>
              <a:pPr/>
              <a:t>6/7/2011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C3FB-0418-4999-A877-CF66E46637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3F0E-9D33-4F4B-8F10-BA883D2A64BB}" type="datetime1">
              <a:rPr lang="en-US" smtClean="0"/>
              <a:pPr/>
              <a:t>6/7/2011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C3FB-0418-4999-A877-CF66E46637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F426-A21E-4E93-B47F-72AB0335588E}" type="datetime1">
              <a:rPr lang="en-US" smtClean="0"/>
              <a:pPr/>
              <a:t>6/7/2011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C3FB-0418-4999-A877-CF66E46637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F574-14EC-4A53-A6ED-BF3924851FB2}" type="datetime1">
              <a:rPr lang="en-US" smtClean="0"/>
              <a:pPr/>
              <a:t>6/7/2011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C3FB-0418-4999-A877-CF66E46637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6C05-7554-4B4D-A61F-CF4DB9E68DDE}" type="datetime1">
              <a:rPr lang="en-US" smtClean="0"/>
              <a:pPr/>
              <a:t>6/7/2011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C3FB-0418-4999-A877-CF66E46637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B8A80-2F26-40A6-8022-94A7E38BED40}" type="datetime1">
              <a:rPr lang="en-US" smtClean="0"/>
              <a:pPr/>
              <a:t>6/7/2011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C3FB-0418-4999-A877-CF66E46637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E7F2-195F-4839-8E06-DD7AD20B417E}" type="datetime1">
              <a:rPr lang="en-US" smtClean="0"/>
              <a:pPr/>
              <a:t>6/7/2011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C3FB-0418-4999-A877-CF66E46637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C5285-C38D-4345-836F-8EF052A61E7C}" type="datetime1">
              <a:rPr lang="en-US" smtClean="0"/>
              <a:pPr/>
              <a:t>6/7/2011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C3FB-0418-4999-A877-CF66E46637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29ED4-D8D6-411D-89AF-493138372FA3}" type="datetime1">
              <a:rPr lang="en-US" smtClean="0"/>
              <a:pPr/>
              <a:t>6/7/2011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C3FB-0418-4999-A877-CF66E46637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4FF19-4CAC-4AF7-8E5B-0A026E2D1A5F}" type="datetime1">
              <a:rPr lang="en-US" smtClean="0"/>
              <a:pPr/>
              <a:t>6/7/2011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AC3FB-0418-4999-A877-CF66E46637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1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1752600"/>
          </a:xfrm>
        </p:spPr>
        <p:txBody>
          <a:bodyPr/>
          <a:lstStyle/>
          <a:p>
            <a:r>
              <a:rPr lang="en-US" dirty="0" smtClean="0"/>
              <a:t>Re-examining Instruction Reuse</a:t>
            </a:r>
            <a:br>
              <a:rPr lang="en-US" dirty="0" smtClean="0"/>
            </a:br>
            <a:r>
              <a:rPr lang="en-US" dirty="0" smtClean="0"/>
              <a:t>in Pre-execution Approaches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/>
          <a:p>
            <a:r>
              <a:rPr lang="en-US" dirty="0" smtClean="0"/>
              <a:t>By</a:t>
            </a:r>
          </a:p>
          <a:p>
            <a:r>
              <a:rPr lang="en-US" dirty="0" smtClean="0"/>
              <a:t>Sonya R. Wolff</a:t>
            </a:r>
          </a:p>
          <a:p>
            <a:r>
              <a:rPr lang="en-US" dirty="0" smtClean="0"/>
              <a:t>Prof. Ronald D. Barnes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352800" y="4876800"/>
            <a:ext cx="2438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0D0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June 5, 2011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630D0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Normalized Cycles</a:t>
            </a:r>
            <a:br>
              <a:rPr lang="en-US" dirty="0" smtClean="0"/>
            </a:br>
            <a:r>
              <a:rPr lang="en-US" sz="3100" dirty="0" smtClean="0"/>
              <a:t>(Normalized to In-Order)</a:t>
            </a:r>
            <a:endParaRPr lang="en-US" sz="3100" dirty="0"/>
          </a:p>
        </p:txBody>
      </p:sp>
      <p:pic>
        <p:nvPicPr>
          <p:cNvPr id="6" name="Content Placeholder 5" descr="NormalizedCycles_Al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1529556"/>
            <a:ext cx="7428230" cy="4642644"/>
          </a:xfrm>
        </p:spPr>
      </p:pic>
      <p:pic>
        <p:nvPicPr>
          <p:cNvPr id="9" name="Picture 8" descr="Lege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1371600"/>
            <a:ext cx="4572000" cy="2286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 rot="19342597">
            <a:off x="3615317" y="5725728"/>
            <a:ext cx="597041" cy="365036"/>
          </a:xfrm>
          <a:prstGeom prst="ellipse">
            <a:avLst/>
          </a:prstGeom>
          <a:noFill/>
          <a:ln>
            <a:solidFill>
              <a:srgbClr val="63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342597">
            <a:off x="2792542" y="5706882"/>
            <a:ext cx="597041" cy="365036"/>
          </a:xfrm>
          <a:prstGeom prst="ellipse">
            <a:avLst/>
          </a:prstGeom>
          <a:noFill/>
          <a:ln>
            <a:solidFill>
              <a:srgbClr val="63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19342597">
            <a:off x="6221541" y="5706881"/>
            <a:ext cx="597041" cy="365036"/>
          </a:xfrm>
          <a:prstGeom prst="ellipse">
            <a:avLst/>
          </a:prstGeom>
          <a:noFill/>
          <a:ln>
            <a:solidFill>
              <a:srgbClr val="63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19342597">
            <a:off x="4926141" y="5706881"/>
            <a:ext cx="597041" cy="365036"/>
          </a:xfrm>
          <a:prstGeom prst="ellipse">
            <a:avLst/>
          </a:prstGeom>
          <a:noFill/>
          <a:ln>
            <a:solidFill>
              <a:srgbClr val="63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CC9AC3FB-0418-4999-A877-CF66E466373A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Run Ahead Entries </a:t>
            </a:r>
            <a:br>
              <a:rPr lang="en-US" dirty="0" smtClean="0"/>
            </a:br>
            <a:r>
              <a:rPr lang="en-US" sz="3100" dirty="0" smtClean="0"/>
              <a:t>(Values in 1000)</a:t>
            </a:r>
            <a:endParaRPr lang="en-US" sz="3100" dirty="0"/>
          </a:p>
        </p:txBody>
      </p:sp>
      <p:sp>
        <p:nvSpPr>
          <p:cNvPr id="5" name="Oval 4"/>
          <p:cNvSpPr/>
          <p:nvPr/>
        </p:nvSpPr>
        <p:spPr>
          <a:xfrm rot="19077204">
            <a:off x="2836705" y="5405681"/>
            <a:ext cx="839871" cy="337544"/>
          </a:xfrm>
          <a:prstGeom prst="ellipse">
            <a:avLst/>
          </a:prstGeom>
          <a:noFill/>
          <a:ln>
            <a:solidFill>
              <a:srgbClr val="63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9077204">
            <a:off x="3738741" y="5419404"/>
            <a:ext cx="839871" cy="337544"/>
          </a:xfrm>
          <a:prstGeom prst="ellipse">
            <a:avLst/>
          </a:prstGeom>
          <a:noFill/>
          <a:ln>
            <a:solidFill>
              <a:srgbClr val="63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077204">
            <a:off x="6634342" y="5419403"/>
            <a:ext cx="839871" cy="337544"/>
          </a:xfrm>
          <a:prstGeom prst="ellipse">
            <a:avLst/>
          </a:prstGeom>
          <a:noFill/>
          <a:ln>
            <a:solidFill>
              <a:srgbClr val="63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egend_IORA_OO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1295400"/>
            <a:ext cx="1828800" cy="4572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 rot="19077204">
            <a:off x="5262741" y="5343203"/>
            <a:ext cx="839871" cy="337544"/>
          </a:xfrm>
          <a:prstGeom prst="ellipse">
            <a:avLst/>
          </a:prstGeom>
          <a:noFill/>
          <a:ln>
            <a:solidFill>
              <a:srgbClr val="63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RunAheadEntries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84842" y="1600200"/>
            <a:ext cx="7974316" cy="4525963"/>
          </a:xfrm>
        </p:spPr>
      </p:pic>
      <p:sp>
        <p:nvSpPr>
          <p:cNvPr id="11" name="Oval 10"/>
          <p:cNvSpPr/>
          <p:nvPr/>
        </p:nvSpPr>
        <p:spPr>
          <a:xfrm rot="19092923">
            <a:off x="3751259" y="5408053"/>
            <a:ext cx="819037" cy="365036"/>
          </a:xfrm>
          <a:prstGeom prst="ellipse">
            <a:avLst/>
          </a:prstGeom>
          <a:noFill/>
          <a:ln>
            <a:solidFill>
              <a:srgbClr val="63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18894108">
            <a:off x="2831278" y="5410666"/>
            <a:ext cx="798364" cy="365036"/>
          </a:xfrm>
          <a:prstGeom prst="ellipse">
            <a:avLst/>
          </a:prstGeom>
          <a:noFill/>
          <a:ln>
            <a:solidFill>
              <a:srgbClr val="63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18930295">
            <a:off x="6722096" y="5401656"/>
            <a:ext cx="777293" cy="365036"/>
          </a:xfrm>
          <a:prstGeom prst="ellipse">
            <a:avLst/>
          </a:prstGeom>
          <a:noFill/>
          <a:ln>
            <a:solidFill>
              <a:srgbClr val="63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19342597">
            <a:off x="5289606" y="5350607"/>
            <a:ext cx="765681" cy="365036"/>
          </a:xfrm>
          <a:prstGeom prst="ellipse">
            <a:avLst/>
          </a:prstGeom>
          <a:noFill/>
          <a:ln>
            <a:solidFill>
              <a:srgbClr val="63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CC9AC3FB-0418-4999-A877-CF66E466373A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In-Order L2 Cache Misses </a:t>
            </a:r>
            <a:br>
              <a:rPr lang="en-US" dirty="0" smtClean="0"/>
            </a:br>
            <a:r>
              <a:rPr lang="en-US" sz="3100" dirty="0" smtClean="0"/>
              <a:t>(Values in 1000)</a:t>
            </a:r>
            <a:endParaRPr lang="en-US" sz="3100" dirty="0"/>
          </a:p>
        </p:txBody>
      </p:sp>
      <p:pic>
        <p:nvPicPr>
          <p:cNvPr id="5" name="Content Placeholder 4" descr="L2CacheMiss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7594" y="1600200"/>
            <a:ext cx="8168811" cy="4525963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CC9AC3FB-0418-4999-A877-CF66E466373A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Normalized Cycles</a:t>
            </a:r>
            <a:br>
              <a:rPr lang="en-US" dirty="0" smtClean="0"/>
            </a:br>
            <a:r>
              <a:rPr lang="en-US" sz="3100" dirty="0" smtClean="0"/>
              <a:t> (Normalized to In-Order)</a:t>
            </a:r>
            <a:endParaRPr lang="en-US" sz="3100" dirty="0"/>
          </a:p>
        </p:txBody>
      </p:sp>
      <p:pic>
        <p:nvPicPr>
          <p:cNvPr id="5" name="Content Placeholder 4" descr="ReduceCycleSe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7594" y="1600200"/>
            <a:ext cx="8168811" cy="4525963"/>
          </a:xfrm>
        </p:spPr>
      </p:pic>
      <p:pic>
        <p:nvPicPr>
          <p:cNvPr id="6" name="Picture 5" descr="Lege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1371600"/>
            <a:ext cx="4572000" cy="2286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CC9AC3FB-0418-4999-A877-CF66E466373A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leanMem_IO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295400"/>
            <a:ext cx="8458200" cy="4800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Percentage Clean Memory Accesses</a:t>
            </a:r>
            <a:endParaRPr lang="en-US" sz="31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CC9AC3FB-0418-4999-A877-CF66E466373A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of Reuse Results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Out-of-Order Reuse vs. Run Ahead Only</a:t>
            </a:r>
          </a:p>
          <a:p>
            <a:pPr lvl="1"/>
            <a:r>
              <a:rPr lang="en-US" dirty="0" smtClean="0"/>
              <a:t>Average: 1.03 X</a:t>
            </a:r>
          </a:p>
          <a:p>
            <a:pPr lvl="1"/>
            <a:r>
              <a:rPr lang="en-US" dirty="0" smtClean="0"/>
              <a:t>Maximum (</a:t>
            </a:r>
            <a:r>
              <a:rPr lang="en-US" dirty="0" err="1" smtClean="0"/>
              <a:t>mcf</a:t>
            </a:r>
            <a:r>
              <a:rPr lang="en-US" dirty="0" smtClean="0"/>
              <a:t>): 1.12 X</a:t>
            </a:r>
          </a:p>
          <a:p>
            <a:pPr lvl="1"/>
            <a:r>
              <a:rPr lang="en-US" dirty="0" smtClean="0"/>
              <a:t>Reduced Set: 1.05 X</a:t>
            </a:r>
          </a:p>
          <a:p>
            <a:r>
              <a:rPr lang="en-US" dirty="0" smtClean="0"/>
              <a:t>In-Order Reuse vs. Run Ahead Only</a:t>
            </a:r>
          </a:p>
          <a:p>
            <a:pPr lvl="1"/>
            <a:r>
              <a:rPr lang="en-US" dirty="0" smtClean="0"/>
              <a:t>Average: 1.09 X</a:t>
            </a:r>
          </a:p>
          <a:p>
            <a:pPr lvl="1"/>
            <a:r>
              <a:rPr lang="en-US" dirty="0" smtClean="0"/>
              <a:t>Maximum (</a:t>
            </a:r>
            <a:r>
              <a:rPr lang="en-US" dirty="0" err="1" smtClean="0"/>
              <a:t>lbm</a:t>
            </a:r>
            <a:r>
              <a:rPr lang="en-US" dirty="0" smtClean="0"/>
              <a:t>): 1.47 X</a:t>
            </a:r>
          </a:p>
          <a:p>
            <a:pPr lvl="1"/>
            <a:r>
              <a:rPr lang="en-US" dirty="0" smtClean="0"/>
              <a:t>Reduced Set: 1.14 X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CC9AC3FB-0418-4999-A877-CF66E466373A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In-Order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3352800"/>
            <a:ext cx="9144000" cy="0"/>
          </a:xfrm>
          <a:prstGeom prst="line">
            <a:avLst/>
          </a:prstGeom>
          <a:ln w="25400">
            <a:solidFill>
              <a:srgbClr val="978A8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InOrder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1295400"/>
            <a:ext cx="5143500" cy="1885950"/>
          </a:xfrm>
          <a:prstGeom prst="rect">
            <a:avLst/>
          </a:prstGeom>
        </p:spPr>
      </p:pic>
      <p:pic>
        <p:nvPicPr>
          <p:cNvPr id="10" name="Picture 9" descr="InOrderRAR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8400" y="3429000"/>
            <a:ext cx="5143500" cy="2743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9600" y="1371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30D0D"/>
                </a:solidFill>
              </a:rPr>
              <a:t>Run Ahead</a:t>
            </a:r>
            <a:endParaRPr lang="en-US" dirty="0">
              <a:solidFill>
                <a:srgbClr val="630D0D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4305300" y="3619500"/>
            <a:ext cx="5105400" cy="0"/>
          </a:xfrm>
          <a:prstGeom prst="line">
            <a:avLst/>
          </a:prstGeom>
          <a:ln w="25400">
            <a:solidFill>
              <a:srgbClr val="630D0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2400" y="3733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30D0D"/>
                </a:solidFill>
              </a:rPr>
              <a:t>Run Ahead with Reuse</a:t>
            </a:r>
            <a:endParaRPr lang="en-US" dirty="0">
              <a:solidFill>
                <a:srgbClr val="630D0D"/>
              </a:solidFill>
            </a:endParaRPr>
          </a:p>
        </p:txBody>
      </p:sp>
      <p:pic>
        <p:nvPicPr>
          <p:cNvPr id="15" name="Picture 14" descr="LegendR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1752600"/>
            <a:ext cx="1028700" cy="1143000"/>
          </a:xfrm>
          <a:prstGeom prst="rect">
            <a:avLst/>
          </a:prstGeom>
        </p:spPr>
      </p:pic>
      <p:pic>
        <p:nvPicPr>
          <p:cNvPr id="16" name="Picture 15" descr="LegendRAR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200" y="4114800"/>
            <a:ext cx="1028700" cy="1485900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CC9AC3FB-0418-4999-A877-CF66E466373A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Out-of-Order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429000" y="3581400"/>
            <a:ext cx="4724400" cy="0"/>
          </a:xfrm>
          <a:prstGeom prst="line">
            <a:avLst/>
          </a:prstGeom>
          <a:ln w="25400">
            <a:solidFill>
              <a:srgbClr val="630D0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OORA_diagr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1219200"/>
            <a:ext cx="3863340" cy="2526030"/>
          </a:xfrm>
          <a:prstGeom prst="rect">
            <a:avLst/>
          </a:prstGeom>
        </p:spPr>
      </p:pic>
      <p:pic>
        <p:nvPicPr>
          <p:cNvPr id="11" name="Picture 10" descr="OORARU_diagra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3733800"/>
            <a:ext cx="3714750" cy="2526030"/>
          </a:xfrm>
          <a:prstGeom prst="rect">
            <a:avLst/>
          </a:prstGeom>
        </p:spPr>
      </p:pic>
      <p:pic>
        <p:nvPicPr>
          <p:cNvPr id="14" name="Picture 13" descr="LegendRAR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4267200"/>
            <a:ext cx="1028700" cy="14859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9600" y="1371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30D0D"/>
                </a:solidFill>
              </a:rPr>
              <a:t>Run Ahead</a:t>
            </a:r>
            <a:endParaRPr lang="en-US" dirty="0">
              <a:solidFill>
                <a:srgbClr val="630D0D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3886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30D0D"/>
                </a:solidFill>
              </a:rPr>
              <a:t>Run Ahead with Reuse</a:t>
            </a:r>
            <a:endParaRPr lang="en-US" dirty="0">
              <a:solidFill>
                <a:srgbClr val="630D0D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3733800"/>
            <a:ext cx="9144000" cy="0"/>
          </a:xfrm>
          <a:prstGeom prst="line">
            <a:avLst/>
          </a:prstGeom>
          <a:ln w="25400">
            <a:solidFill>
              <a:srgbClr val="978A8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3695700" y="3695700"/>
            <a:ext cx="5105400" cy="0"/>
          </a:xfrm>
          <a:prstGeom prst="line">
            <a:avLst/>
          </a:prstGeom>
          <a:ln w="25400">
            <a:solidFill>
              <a:srgbClr val="630D0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LegendR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1752600"/>
            <a:ext cx="1028700" cy="1143000"/>
          </a:xfrm>
          <a:prstGeom prst="rect">
            <a:avLst/>
          </a:prstGeom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CC9AC3FB-0418-4999-A877-CF66E466373A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Variations and Expectations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 Memory Latency (1000, 500, 100)</a:t>
            </a:r>
          </a:p>
          <a:p>
            <a:pPr lvl="1"/>
            <a:r>
              <a:rPr lang="en-US" dirty="0" smtClean="0"/>
              <a:t>Reduction in Run-Ahead Benefit for Lower Latency</a:t>
            </a:r>
          </a:p>
          <a:p>
            <a:pPr lvl="1"/>
            <a:r>
              <a:rPr lang="en-US" dirty="0" smtClean="0"/>
              <a:t>Convergence of In-Order and Out-of-Order</a:t>
            </a:r>
          </a:p>
          <a:p>
            <a:pPr lvl="1"/>
            <a:r>
              <a:rPr lang="en-US" dirty="0" smtClean="0"/>
              <a:t>Increase in Reuse Benefit for Higher Latency</a:t>
            </a:r>
          </a:p>
          <a:p>
            <a:r>
              <a:rPr lang="en-US" dirty="0" smtClean="0"/>
              <a:t>Fetch and Issue (8, 4, 3, and 2 Width)</a:t>
            </a:r>
          </a:p>
          <a:p>
            <a:pPr lvl="1"/>
            <a:r>
              <a:rPr lang="en-US" dirty="0" smtClean="0"/>
              <a:t>Increase Benefit for </a:t>
            </a:r>
            <a:r>
              <a:rPr lang="en-US" smtClean="0"/>
              <a:t>Reuse with Smaller </a:t>
            </a:r>
            <a:r>
              <a:rPr lang="en-US" dirty="0" smtClean="0"/>
              <a:t>Issue</a:t>
            </a:r>
          </a:p>
          <a:p>
            <a:pPr lvl="1"/>
            <a:r>
              <a:rPr lang="en-US" dirty="0" smtClean="0"/>
              <a:t>Convergence of In-Order and Out-of-Order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CC9AC3FB-0418-4999-A877-CF66E466373A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Variations on Memory Latency</a:t>
            </a:r>
            <a:br>
              <a:rPr lang="en-US" dirty="0" smtClean="0"/>
            </a:br>
            <a:r>
              <a:rPr lang="en-US" sz="3100" dirty="0" smtClean="0"/>
              <a:t>(Normalized to In-Order for Each Latency)</a:t>
            </a:r>
            <a:endParaRPr lang="en-US" sz="3100" dirty="0"/>
          </a:p>
        </p:txBody>
      </p:sp>
      <p:pic>
        <p:nvPicPr>
          <p:cNvPr id="5" name="Content Placeholder 4" descr="CacheVariati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85900" y="2091531"/>
            <a:ext cx="6172200" cy="3543300"/>
          </a:xfrm>
        </p:spPr>
      </p:pic>
      <p:pic>
        <p:nvPicPr>
          <p:cNvPr id="7" name="Picture 6" descr="Lege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1905000"/>
            <a:ext cx="4572000" cy="2286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3124200" y="3733800"/>
            <a:ext cx="3733800" cy="45720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38400" y="2438400"/>
            <a:ext cx="3810000" cy="106680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124200" y="4191000"/>
            <a:ext cx="3886200" cy="15240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CC9AC3FB-0418-4999-A877-CF66E466373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 Stalls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Instruction Dependences</a:t>
            </a:r>
          </a:p>
          <a:p>
            <a:pPr lvl="1"/>
            <a:r>
              <a:rPr lang="en-US" dirty="0" smtClean="0"/>
              <a:t>Compiler Optimization</a:t>
            </a:r>
          </a:p>
          <a:p>
            <a:pPr lvl="1"/>
            <a:r>
              <a:rPr lang="en-US" dirty="0" smtClean="0"/>
              <a:t>Dynamic Scheduling</a:t>
            </a:r>
          </a:p>
          <a:p>
            <a:r>
              <a:rPr lang="en-US" dirty="0" smtClean="0"/>
              <a:t>Branch Instructions</a:t>
            </a:r>
          </a:p>
          <a:p>
            <a:pPr lvl="1"/>
            <a:r>
              <a:rPr lang="en-US" dirty="0" smtClean="0"/>
              <a:t>Branch Predictors</a:t>
            </a:r>
          </a:p>
          <a:p>
            <a:r>
              <a:rPr lang="en-US" dirty="0" smtClean="0"/>
              <a:t>Memory Accesses</a:t>
            </a:r>
          </a:p>
          <a:p>
            <a:pPr lvl="1"/>
            <a:r>
              <a:rPr lang="en-US" dirty="0" smtClean="0"/>
              <a:t>Caches</a:t>
            </a:r>
          </a:p>
          <a:p>
            <a:pPr lvl="1"/>
            <a:r>
              <a:rPr lang="en-US" dirty="0" smtClean="0"/>
              <a:t>Non-Blocking Caches</a:t>
            </a:r>
          </a:p>
          <a:p>
            <a:pPr lvl="1"/>
            <a:r>
              <a:rPr lang="en-US" dirty="0" smtClean="0"/>
              <a:t>Cache </a:t>
            </a:r>
            <a:r>
              <a:rPr lang="en-US" dirty="0" err="1" smtClean="0"/>
              <a:t>Prefetchers</a:t>
            </a:r>
            <a:endParaRPr lang="en-US" dirty="0" smtClean="0"/>
          </a:p>
          <a:p>
            <a:pPr lvl="1"/>
            <a:r>
              <a:rPr lang="en-US" dirty="0" smtClean="0"/>
              <a:t>Pre-Execution</a:t>
            </a:r>
          </a:p>
          <a:p>
            <a:pPr lvl="1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CC9AC3FB-0418-4999-A877-CF66E466373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Variations on Issue Width</a:t>
            </a:r>
            <a:br>
              <a:rPr lang="en-US" dirty="0" smtClean="0"/>
            </a:br>
            <a:r>
              <a:rPr lang="en-US" sz="3100" dirty="0" smtClean="0"/>
              <a:t>(Normalized to In-Order to Each </a:t>
            </a:r>
            <a:r>
              <a:rPr lang="en-US" sz="3100" smtClean="0"/>
              <a:t>Issue Width)</a:t>
            </a:r>
            <a:endParaRPr lang="en-US" sz="3100" dirty="0"/>
          </a:p>
        </p:txBody>
      </p:sp>
      <p:pic>
        <p:nvPicPr>
          <p:cNvPr id="5" name="Content Placeholder 4" descr="Width_IP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85900" y="2091531"/>
            <a:ext cx="6172200" cy="3543300"/>
          </a:xfrm>
        </p:spPr>
      </p:pic>
      <p:pic>
        <p:nvPicPr>
          <p:cNvPr id="7" name="Picture 6" descr="Lege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1905000"/>
            <a:ext cx="4572000" cy="2286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2743200" y="3657600"/>
            <a:ext cx="4267200" cy="15240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819400" y="4038600"/>
            <a:ext cx="4343400" cy="22860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86000" y="3124200"/>
            <a:ext cx="4343400" cy="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CC9AC3FB-0418-4999-A877-CF66E466373A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Pre-Execution is </a:t>
            </a:r>
            <a:r>
              <a:rPr lang="en-US" dirty="0" smtClean="0"/>
              <a:t>a Highly Effective Way to Deal with Long Latency Memory Accesses</a:t>
            </a:r>
          </a:p>
          <a:p>
            <a:r>
              <a:rPr lang="en-US" dirty="0" smtClean="0"/>
              <a:t>Reuse of Run Ahead Results Provides Little to  No Speedup for Out-of-Order Pipelines</a:t>
            </a:r>
          </a:p>
          <a:p>
            <a:pPr lvl="1"/>
            <a:r>
              <a:rPr lang="en-US" dirty="0" smtClean="0"/>
              <a:t>Average Speedup = 1.03 X</a:t>
            </a:r>
          </a:p>
          <a:p>
            <a:pPr lvl="1"/>
            <a:r>
              <a:rPr lang="en-US" dirty="0" smtClean="0"/>
              <a:t>Maximum Speedup = 1.12 X (MCF)</a:t>
            </a:r>
          </a:p>
          <a:p>
            <a:r>
              <a:rPr lang="en-US" dirty="0" smtClean="0"/>
              <a:t>Reuse of Run Ahead Results Provides Speedup for In-Order Pipelines</a:t>
            </a:r>
          </a:p>
          <a:p>
            <a:pPr lvl="1"/>
            <a:r>
              <a:rPr lang="en-US" dirty="0" smtClean="0"/>
              <a:t>Average Speedup = 1.09 X</a:t>
            </a:r>
          </a:p>
          <a:p>
            <a:pPr lvl="1"/>
            <a:r>
              <a:rPr lang="en-US" dirty="0" smtClean="0"/>
              <a:t>Maximum Speedup = 1.47 X (LBM)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CC9AC3FB-0418-4999-A877-CF66E466373A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Additional Slides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CC9AC3FB-0418-4999-A877-CF66E466373A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Run Ahead Entries </a:t>
            </a:r>
            <a:br>
              <a:rPr lang="en-US" dirty="0" smtClean="0"/>
            </a:br>
            <a:r>
              <a:rPr lang="en-US" sz="3100" dirty="0" smtClean="0"/>
              <a:t>(Values in 1000)</a:t>
            </a:r>
            <a:endParaRPr lang="en-US" dirty="0"/>
          </a:p>
        </p:txBody>
      </p:sp>
      <p:pic>
        <p:nvPicPr>
          <p:cNvPr id="5" name="Picture 4" descr="RunAheadEntries_RAR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00"/>
            <a:ext cx="8903368" cy="4572000"/>
          </a:xfrm>
          <a:prstGeom prst="rect">
            <a:avLst/>
          </a:prstGeom>
        </p:spPr>
      </p:pic>
      <p:pic>
        <p:nvPicPr>
          <p:cNvPr id="7" name="Picture 6" descr="LegendRAR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1295400"/>
            <a:ext cx="2286000" cy="4572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CC9AC3FB-0418-4999-A877-CF66E466373A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Percentage Clean Memory Accesses</a:t>
            </a:r>
            <a:endParaRPr lang="en-US" dirty="0"/>
          </a:p>
        </p:txBody>
      </p:sp>
      <p:pic>
        <p:nvPicPr>
          <p:cNvPr id="4" name="Picture 3" descr="CleanMem_IORAR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295400"/>
            <a:ext cx="8458200" cy="48006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CC9AC3FB-0418-4999-A877-CF66E466373A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Variations on Memory Latency </a:t>
            </a:r>
            <a:br>
              <a:rPr lang="en-US" dirty="0" smtClean="0"/>
            </a:br>
            <a:r>
              <a:rPr lang="en-US" sz="3100" dirty="0" smtClean="0"/>
              <a:t>(Normalized to Cache 1000 In-Order)</a:t>
            </a:r>
            <a:endParaRPr lang="en-US" sz="3100" dirty="0"/>
          </a:p>
        </p:txBody>
      </p:sp>
      <p:pic>
        <p:nvPicPr>
          <p:cNvPr id="5" name="Content Placeholder 4" descr="Normal1000_Cycl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7594" y="1600200"/>
            <a:ext cx="8168811" cy="4525963"/>
          </a:xfrm>
        </p:spPr>
      </p:pic>
      <p:pic>
        <p:nvPicPr>
          <p:cNvPr id="6" name="Picture 5" descr="Lege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1447800"/>
            <a:ext cx="4572000" cy="2286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CC9AC3FB-0418-4999-A877-CF66E466373A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Variations on Stage Widths</a:t>
            </a:r>
            <a:br>
              <a:rPr lang="en-US" dirty="0" smtClean="0"/>
            </a:br>
            <a:r>
              <a:rPr lang="en-US" sz="3100" dirty="0" smtClean="0"/>
              <a:t>(Normalized to Width 2 In-Order)</a:t>
            </a:r>
            <a:endParaRPr lang="en-US" sz="3100" dirty="0"/>
          </a:p>
        </p:txBody>
      </p:sp>
      <p:pic>
        <p:nvPicPr>
          <p:cNvPr id="5" name="Content Placeholder 4" descr="Width2Normal_Cycl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7594" y="1600200"/>
            <a:ext cx="8168811" cy="4525963"/>
          </a:xfrm>
        </p:spPr>
      </p:pic>
      <p:pic>
        <p:nvPicPr>
          <p:cNvPr id="6" name="Picture 5" descr="Lege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1447800"/>
            <a:ext cx="4572000" cy="2286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CC9AC3FB-0418-4999-A877-CF66E466373A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Example</a:t>
            </a:r>
            <a:endParaRPr lang="en-US" dirty="0"/>
          </a:p>
        </p:txBody>
      </p:sp>
      <p:pic>
        <p:nvPicPr>
          <p:cNvPr id="7" name="Picture 6" descr="ExampleCo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524000"/>
            <a:ext cx="7680960" cy="452628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CC9AC3FB-0418-4999-A877-CF66E466373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Pre-Execution?</a:t>
            </a:r>
            <a:endParaRPr lang="en-US" dirty="0"/>
          </a:p>
        </p:txBody>
      </p:sp>
      <p:pic>
        <p:nvPicPr>
          <p:cNvPr id="10" name="Picture 9" descr="In-Or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1295400"/>
            <a:ext cx="6240780" cy="1931670"/>
          </a:xfrm>
          <a:prstGeom prst="rect">
            <a:avLst/>
          </a:prstGeom>
        </p:spPr>
      </p:pic>
      <p:pic>
        <p:nvPicPr>
          <p:cNvPr id="13" name="Picture 12" descr="OutofOrd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3505200"/>
            <a:ext cx="6240780" cy="282321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rot="5400000">
            <a:off x="3505200" y="3810000"/>
            <a:ext cx="4876800" cy="0"/>
          </a:xfrm>
          <a:prstGeom prst="line">
            <a:avLst/>
          </a:prstGeom>
          <a:ln w="25400">
            <a:solidFill>
              <a:srgbClr val="630D0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0" y="3200400"/>
            <a:ext cx="9144000" cy="0"/>
          </a:xfrm>
          <a:prstGeom prst="line">
            <a:avLst/>
          </a:prstGeom>
          <a:ln w="25400">
            <a:solidFill>
              <a:srgbClr val="978A8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" y="1447800"/>
            <a:ext cx="1248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30D0D"/>
                </a:solidFill>
              </a:rPr>
              <a:t>In-Order</a:t>
            </a:r>
            <a:endParaRPr lang="en-US" sz="2400" dirty="0">
              <a:solidFill>
                <a:srgbClr val="630D0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3581400"/>
            <a:ext cx="1913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30D0D"/>
                </a:solidFill>
              </a:rPr>
              <a:t>Pre-Execution</a:t>
            </a:r>
            <a:endParaRPr lang="en-US" sz="2400" dirty="0">
              <a:solidFill>
                <a:srgbClr val="630D0D"/>
              </a:solidFill>
            </a:endParaRPr>
          </a:p>
        </p:txBody>
      </p:sp>
      <p:pic>
        <p:nvPicPr>
          <p:cNvPr id="12" name="Picture 11" descr="legendOth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2057400"/>
            <a:ext cx="1028700" cy="571500"/>
          </a:xfrm>
          <a:prstGeom prst="rect">
            <a:avLst/>
          </a:prstGeom>
        </p:spPr>
      </p:pic>
      <p:pic>
        <p:nvPicPr>
          <p:cNvPr id="15" name="Picture 14" descr="legendDef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" y="4191000"/>
            <a:ext cx="1028700" cy="914400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CC9AC3FB-0418-4999-A877-CF66E466373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Pre-Execution Techniques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Out-of-Order Execution</a:t>
            </a:r>
          </a:p>
          <a:p>
            <a:r>
              <a:rPr lang="en-US" dirty="0" smtClean="0"/>
              <a:t>Run Ahead Execution</a:t>
            </a:r>
          </a:p>
          <a:p>
            <a:pPr lvl="1"/>
            <a:r>
              <a:rPr lang="en-US" dirty="0" smtClean="0"/>
              <a:t>Run Ahead </a:t>
            </a:r>
            <a:r>
              <a:rPr lang="en-US" sz="2400" dirty="0" smtClean="0"/>
              <a:t>[Dundas1997], [Multu2003]</a:t>
            </a:r>
          </a:p>
          <a:p>
            <a:pPr lvl="1"/>
            <a:r>
              <a:rPr lang="en-US" dirty="0" smtClean="0"/>
              <a:t>Continuous Flow Pipelines </a:t>
            </a:r>
            <a:r>
              <a:rPr lang="en-US" sz="2400" dirty="0" smtClean="0"/>
              <a:t>[Srinivasan2004, Hilton2009]</a:t>
            </a:r>
          </a:p>
          <a:p>
            <a:pPr lvl="1"/>
            <a:r>
              <a:rPr lang="en-US" dirty="0" smtClean="0"/>
              <a:t>Two-Pass Pipelining </a:t>
            </a:r>
            <a:r>
              <a:rPr lang="en-US" sz="2400" dirty="0" smtClean="0"/>
              <a:t>[Barnes2006]</a:t>
            </a:r>
          </a:p>
          <a:p>
            <a:pPr lvl="1"/>
            <a:r>
              <a:rPr lang="en-US" dirty="0" smtClean="0"/>
              <a:t>Dual-Core Execution </a:t>
            </a:r>
            <a:r>
              <a:rPr lang="en-US" sz="2400" dirty="0" smtClean="0"/>
              <a:t>[Zhou2005]</a:t>
            </a:r>
          </a:p>
          <a:p>
            <a:pPr lvl="1"/>
            <a:r>
              <a:rPr lang="en-US" dirty="0" smtClean="0"/>
              <a:t>Multi-Pass Pipelining </a:t>
            </a:r>
            <a:r>
              <a:rPr lang="en-US" sz="2400" dirty="0" smtClean="0"/>
              <a:t>[Barnes2006]</a:t>
            </a:r>
          </a:p>
          <a:p>
            <a:pPr lvl="1"/>
            <a:r>
              <a:rPr lang="en-US" dirty="0" smtClean="0"/>
              <a:t>Rock’s Execute Ahead </a:t>
            </a:r>
            <a:r>
              <a:rPr lang="en-US" sz="2400" dirty="0" smtClean="0"/>
              <a:t>[Chaudhry2002]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CC9AC3FB-0418-4999-A877-CF66E466373A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Ahead Execution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In-Order and Out-of-Order Pipeline Designs</a:t>
            </a:r>
          </a:p>
          <a:p>
            <a:r>
              <a:rPr lang="en-US" dirty="0" smtClean="0"/>
              <a:t>Two Modes of Operation</a:t>
            </a:r>
          </a:p>
          <a:p>
            <a:pPr lvl="1"/>
            <a:r>
              <a:rPr lang="en-US" dirty="0" smtClean="0"/>
              <a:t>Normal Mode: Pipeline functions in traditional manner</a:t>
            </a:r>
          </a:p>
          <a:p>
            <a:pPr lvl="1"/>
            <a:r>
              <a:rPr lang="en-US" dirty="0" smtClean="0"/>
              <a:t>Run-Ahead Mode: Instructions are retired without altering the machine state. </a:t>
            </a:r>
          </a:p>
          <a:p>
            <a:r>
              <a:rPr lang="en-US" dirty="0" smtClean="0"/>
              <a:t>Run-Ahead Entry on Very Long Latency Memory Operations</a:t>
            </a:r>
          </a:p>
          <a:p>
            <a:r>
              <a:rPr lang="en-US" dirty="0" smtClean="0"/>
              <a:t>Upon Run-Ahead Exit, Program Counter  Set to Instruction After the Run-Ahead Entry Point.</a:t>
            </a:r>
          </a:p>
          <a:p>
            <a:r>
              <a:rPr lang="en-US" dirty="0" smtClean="0"/>
              <a:t>Instruction Results from Run-Ahead Mode Not Reused During Normal Mode Operation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CC9AC3FB-0418-4999-A877-CF66E466373A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Reuse?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3352800"/>
            <a:ext cx="9144000" cy="0"/>
          </a:xfrm>
          <a:prstGeom prst="line">
            <a:avLst/>
          </a:prstGeom>
          <a:ln w="25400">
            <a:solidFill>
              <a:srgbClr val="978A8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InOrder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1295400"/>
            <a:ext cx="5143500" cy="1885950"/>
          </a:xfrm>
          <a:prstGeom prst="rect">
            <a:avLst/>
          </a:prstGeom>
        </p:spPr>
      </p:pic>
      <p:pic>
        <p:nvPicPr>
          <p:cNvPr id="10" name="Picture 9" descr="InOrderRAR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8400" y="3429000"/>
            <a:ext cx="5143500" cy="2743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200" y="1371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30D0D"/>
                </a:solidFill>
              </a:rPr>
              <a:t>Run Ahead</a:t>
            </a:r>
            <a:endParaRPr lang="en-US" dirty="0">
              <a:solidFill>
                <a:srgbClr val="630D0D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4305300" y="3619500"/>
            <a:ext cx="5105400" cy="0"/>
          </a:xfrm>
          <a:prstGeom prst="line">
            <a:avLst/>
          </a:prstGeom>
          <a:ln w="25400">
            <a:solidFill>
              <a:srgbClr val="630D0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3733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30D0D"/>
                </a:solidFill>
              </a:rPr>
              <a:t>Run Ahead with Reuse</a:t>
            </a:r>
            <a:endParaRPr lang="en-US" dirty="0">
              <a:solidFill>
                <a:srgbClr val="630D0D"/>
              </a:solidFill>
            </a:endParaRPr>
          </a:p>
        </p:txBody>
      </p:sp>
      <p:pic>
        <p:nvPicPr>
          <p:cNvPr id="15" name="Picture 14" descr="LegendR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1905000"/>
            <a:ext cx="1028700" cy="1143000"/>
          </a:xfrm>
          <a:prstGeom prst="rect">
            <a:avLst/>
          </a:prstGeom>
        </p:spPr>
      </p:pic>
      <p:pic>
        <p:nvPicPr>
          <p:cNvPr id="16" name="Picture 15" descr="LegendRAR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200" y="4267200"/>
            <a:ext cx="1028700" cy="1485900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CC9AC3FB-0418-4999-A877-CF66E466373A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Reuse Questions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Previously Shown to be Ineffective for Out-of-Order Processors </a:t>
            </a:r>
            <a:r>
              <a:rPr lang="en-US" sz="2400" dirty="0" smtClean="0"/>
              <a:t>[Multu2005]</a:t>
            </a:r>
          </a:p>
          <a:p>
            <a:r>
              <a:rPr lang="en-US" dirty="0" smtClean="0"/>
              <a:t>Why is reuse ineffective for out-of-order?</a:t>
            </a:r>
          </a:p>
          <a:p>
            <a:r>
              <a:rPr lang="en-US" dirty="0" smtClean="0"/>
              <a:t>Is reuse ineffective for in-order operations?</a:t>
            </a:r>
          </a:p>
          <a:p>
            <a:r>
              <a:rPr lang="en-US" dirty="0" smtClean="0"/>
              <a:t>If effective for in-order operations, what cause the behavioral differences?</a:t>
            </a:r>
          </a:p>
          <a:p>
            <a:r>
              <a:rPr lang="en-US" dirty="0" smtClean="0"/>
              <a:t>How does pipeline variations affect reuse in run-ahead pipelines?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CC9AC3FB-0418-4999-A877-CF66E466373A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Setup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Two Processor Models: In-Order and Out-of-Order</a:t>
            </a:r>
          </a:p>
          <a:p>
            <a:r>
              <a:rPr lang="en-US" dirty="0" smtClean="0"/>
              <a:t>8-wide Instruction Fetch and Issue</a:t>
            </a:r>
          </a:p>
          <a:p>
            <a:r>
              <a:rPr lang="en-US" dirty="0" smtClean="0"/>
              <a:t>L1 Cache: 64KB, 2 cycle, 4 loads per cycle</a:t>
            </a:r>
          </a:p>
          <a:p>
            <a:r>
              <a:rPr lang="en-US" dirty="0" smtClean="0"/>
              <a:t>L2 Cache: 1 MB, 10 cycle, 1 load per cycle</a:t>
            </a:r>
          </a:p>
          <a:p>
            <a:r>
              <a:rPr lang="en-US" dirty="0" smtClean="0"/>
              <a:t>Memory: 500 latency, 4:1 bus freq. ratio</a:t>
            </a:r>
          </a:p>
          <a:p>
            <a:r>
              <a:rPr lang="en-US" dirty="0" smtClean="0"/>
              <a:t>Simulations</a:t>
            </a:r>
          </a:p>
          <a:p>
            <a:pPr lvl="1"/>
            <a:r>
              <a:rPr lang="en-US" dirty="0" smtClean="0"/>
              <a:t>SPEC CPU2006 benchmarks (reference inputs)</a:t>
            </a:r>
          </a:p>
          <a:p>
            <a:pPr lvl="1"/>
            <a:r>
              <a:rPr lang="en-US" dirty="0" smtClean="0"/>
              <a:t>Compiled for x86, 64-bit</a:t>
            </a:r>
          </a:p>
          <a:p>
            <a:pPr lvl="1"/>
            <a:r>
              <a:rPr lang="en-US" dirty="0" smtClean="0"/>
              <a:t>250 million instructions simulations</a:t>
            </a:r>
          </a:p>
          <a:p>
            <a:pPr lvl="1"/>
            <a:r>
              <a:rPr lang="en-US" dirty="0" smtClean="0"/>
              <a:t>25 million warm-up period</a:t>
            </a:r>
          </a:p>
          <a:p>
            <a:pPr lvl="1"/>
            <a:r>
              <a:rPr lang="en-US" dirty="0" smtClean="0"/>
              <a:t>Region chosen for statistical relevance </a:t>
            </a:r>
            <a:r>
              <a:rPr lang="en-US" sz="2100" smtClean="0"/>
              <a:t>[</a:t>
            </a:r>
            <a:r>
              <a:rPr lang="en-US" sz="2100" smtClean="0"/>
              <a:t>Sherwood2002</a:t>
            </a:r>
            <a:r>
              <a:rPr lang="en-US" sz="2100" dirty="0" smtClean="0"/>
              <a:t>]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CC9AC3FB-0418-4999-A877-CF66E466373A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niversity">
      <a:dk1>
        <a:srgbClr val="4F1315"/>
      </a:dk1>
      <a:lt1>
        <a:srgbClr val="E9E9E9"/>
      </a:lt1>
      <a:dk2>
        <a:srgbClr val="FDF9D8"/>
      </a:dk2>
      <a:lt2>
        <a:srgbClr val="FDF9D8"/>
      </a:lt2>
      <a:accent1>
        <a:srgbClr val="96CDED"/>
      </a:accent1>
      <a:accent2>
        <a:srgbClr val="630D0D"/>
      </a:accent2>
      <a:accent3>
        <a:srgbClr val="7EAC41"/>
      </a:accent3>
      <a:accent4>
        <a:srgbClr val="323232"/>
      </a:accent4>
      <a:accent5>
        <a:srgbClr val="4F1315"/>
      </a:accent5>
      <a:accent6>
        <a:srgbClr val="9A9798"/>
      </a:accent6>
      <a:hlink>
        <a:srgbClr val="630D0D"/>
      </a:hlink>
      <a:folHlink>
        <a:srgbClr val="E9E9E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1989</TotalTime>
  <Words>544</Words>
  <Application>Microsoft Office PowerPoint</Application>
  <PresentationFormat>On-screen Show (4:3)</PresentationFormat>
  <Paragraphs>129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Re-examining Instruction Reuse in Pre-execution Approaches</vt:lpstr>
      <vt:lpstr>Processor Stalls</vt:lpstr>
      <vt:lpstr>Code Example</vt:lpstr>
      <vt:lpstr>What is Pre-Execution?</vt:lpstr>
      <vt:lpstr>Pre-Execution Techniques</vt:lpstr>
      <vt:lpstr>Run Ahead Execution</vt:lpstr>
      <vt:lpstr>What is Reuse?</vt:lpstr>
      <vt:lpstr>Instruction Reuse Questions</vt:lpstr>
      <vt:lpstr>Simulation Setup</vt:lpstr>
      <vt:lpstr>Normalized Cycles (Normalized to In-Order)</vt:lpstr>
      <vt:lpstr>Run Ahead Entries  (Values in 1000)</vt:lpstr>
      <vt:lpstr>In-Order L2 Cache Misses  (Values in 1000)</vt:lpstr>
      <vt:lpstr>Normalized Cycles  (Normalized to In-Order)</vt:lpstr>
      <vt:lpstr>Percentage Clean Memory Accesses</vt:lpstr>
      <vt:lpstr>Summary of Reuse Results</vt:lpstr>
      <vt:lpstr>In-Order</vt:lpstr>
      <vt:lpstr>Out-of-Order</vt:lpstr>
      <vt:lpstr>Variations and Expectations</vt:lpstr>
      <vt:lpstr>Variations on Memory Latency (Normalized to In-Order for Each Latency)</vt:lpstr>
      <vt:lpstr>Variations on Issue Width (Normalized to In-Order to Each Issue Width)</vt:lpstr>
      <vt:lpstr>Conclusion</vt:lpstr>
      <vt:lpstr>Additional Slides</vt:lpstr>
      <vt:lpstr>Run Ahead Entries  (Values in 1000)</vt:lpstr>
      <vt:lpstr>Percentage Clean Memory Accesses</vt:lpstr>
      <vt:lpstr>Variations on Memory Latency  (Normalized to Cache 1000 In-Order)</vt:lpstr>
      <vt:lpstr>Variations on Stage Widths (Normalized to Width 2 In-Order)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Re-examining Instruction Reuse in Pre-execution Approaches</dc:title>
  <dc:creator>sonya</dc:creator>
  <cp:lastModifiedBy>sonya</cp:lastModifiedBy>
  <cp:revision>34</cp:revision>
  <dcterms:created xsi:type="dcterms:W3CDTF">2011-05-29T23:09:25Z</dcterms:created>
  <dcterms:modified xsi:type="dcterms:W3CDTF">2011-06-07T15:14:16Z</dcterms:modified>
</cp:coreProperties>
</file>