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sldIdLst>
    <p:sldId id="256" r:id="rId2"/>
    <p:sldId id="301" r:id="rId3"/>
    <p:sldId id="377" r:id="rId4"/>
    <p:sldId id="302" r:id="rId5"/>
    <p:sldId id="391" r:id="rId6"/>
    <p:sldId id="293" r:id="rId7"/>
    <p:sldId id="295" r:id="rId8"/>
    <p:sldId id="263" r:id="rId9"/>
    <p:sldId id="392" r:id="rId10"/>
    <p:sldId id="306" r:id="rId11"/>
    <p:sldId id="310" r:id="rId12"/>
    <p:sldId id="277" r:id="rId13"/>
    <p:sldId id="307" r:id="rId14"/>
    <p:sldId id="308" r:id="rId15"/>
    <p:sldId id="394" r:id="rId16"/>
    <p:sldId id="313" r:id="rId17"/>
    <p:sldId id="274" r:id="rId18"/>
    <p:sldId id="362" r:id="rId19"/>
    <p:sldId id="319" r:id="rId20"/>
    <p:sldId id="330" r:id="rId21"/>
    <p:sldId id="320" r:id="rId22"/>
    <p:sldId id="280" r:id="rId23"/>
    <p:sldId id="281" r:id="rId24"/>
    <p:sldId id="350" r:id="rId25"/>
    <p:sldId id="389" r:id="rId26"/>
    <p:sldId id="395" r:id="rId27"/>
    <p:sldId id="397" r:id="rId28"/>
    <p:sldId id="398" r:id="rId29"/>
    <p:sldId id="400" r:id="rId30"/>
    <p:sldId id="401" r:id="rId31"/>
    <p:sldId id="404" r:id="rId32"/>
    <p:sldId id="405" r:id="rId33"/>
    <p:sldId id="413" r:id="rId34"/>
    <p:sldId id="356" r:id="rId35"/>
    <p:sldId id="357" r:id="rId36"/>
    <p:sldId id="414" r:id="rId37"/>
    <p:sldId id="370" r:id="rId38"/>
    <p:sldId id="375" r:id="rId39"/>
    <p:sldId id="283" r:id="rId40"/>
    <p:sldId id="284" r:id="rId41"/>
    <p:sldId id="285" r:id="rId42"/>
    <p:sldId id="374" r:id="rId43"/>
    <p:sldId id="332" r:id="rId44"/>
    <p:sldId id="334" r:id="rId45"/>
    <p:sldId id="393" r:id="rId46"/>
    <p:sldId id="345" r:id="rId47"/>
    <p:sldId id="348" r:id="rId48"/>
    <p:sldId id="349" r:id="rId49"/>
    <p:sldId id="351" r:id="rId50"/>
    <p:sldId id="352" r:id="rId51"/>
    <p:sldId id="353" r:id="rId52"/>
    <p:sldId id="399" r:id="rId53"/>
    <p:sldId id="410" r:id="rId54"/>
    <p:sldId id="411" r:id="rId55"/>
    <p:sldId id="418" r:id="rId56"/>
    <p:sldId id="419" r:id="rId57"/>
    <p:sldId id="412" r:id="rId58"/>
    <p:sldId id="415" r:id="rId59"/>
    <p:sldId id="365" r:id="rId60"/>
    <p:sldId id="416" r:id="rId61"/>
    <p:sldId id="417" r:id="rId6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704" autoAdjust="0"/>
    <p:restoredTop sz="89849" autoAdjust="0"/>
  </p:normalViewPr>
  <p:slideViewPr>
    <p:cSldViewPr>
      <p:cViewPr varScale="1">
        <p:scale>
          <a:sx n="87" d="100"/>
          <a:sy n="87" d="100"/>
        </p:scale>
        <p:origin x="-2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="0" dirty="0" smtClean="0"/>
              <a:t>Pr[FSO]</a:t>
            </a:r>
            <a:r>
              <a:rPr lang="en-US" b="0" baseline="0" dirty="0" smtClean="0"/>
              <a:t> k = 2</a:t>
            </a:r>
            <a:endParaRPr lang="en-US" sz="30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QoQ into Partitioned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  <c:pt idx="5">
                  <c:v>1k</c:v>
                </c:pt>
                <c:pt idx="6">
                  <c:v>2k</c:v>
                </c:pt>
                <c:pt idx="7">
                  <c:v>4k</c:v>
                </c:pt>
                <c:pt idx="8">
                  <c:v>8k</c:v>
                </c:pt>
                <c:pt idx="9">
                  <c:v>16k</c:v>
                </c:pt>
                <c:pt idx="10">
                  <c:v>32k</c:v>
                </c:pt>
                <c:pt idx="11">
                  <c:v>64k</c:v>
                </c:pt>
                <c:pt idx="12">
                  <c:v>128k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0.99999899999999997</c:v>
                </c:pt>
                <c:pt idx="2">
                  <c:v>0.99494300000000002</c:v>
                </c:pt>
                <c:pt idx="3">
                  <c:v>0.8000119999999995</c:v>
                </c:pt>
                <c:pt idx="4">
                  <c:v>0.35952800000000301</c:v>
                </c:pt>
                <c:pt idx="5">
                  <c:v>0.11126999999999999</c:v>
                </c:pt>
                <c:pt idx="6">
                  <c:v>2.9947000000000088E-2</c:v>
                </c:pt>
                <c:pt idx="7">
                  <c:v>7.8829999999999994E-3</c:v>
                </c:pt>
                <c:pt idx="8">
                  <c:v>1.9200000000000215E-3</c:v>
                </c:pt>
                <c:pt idx="9">
                  <c:v>5.220000000000025E-4</c:v>
                </c:pt>
                <c:pt idx="10">
                  <c:v>1.1300000000000207E-4</c:v>
                </c:pt>
                <c:pt idx="11">
                  <c:v>3.3000000000000477E-5</c:v>
                </c:pt>
                <c:pt idx="12">
                  <c:v>6.0000000000001009E-6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Partitioned Intersect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  <c:pt idx="5">
                  <c:v>1k</c:v>
                </c:pt>
                <c:pt idx="6">
                  <c:v>2k</c:v>
                </c:pt>
                <c:pt idx="7">
                  <c:v>4k</c:v>
                </c:pt>
                <c:pt idx="8">
                  <c:v>8k</c:v>
                </c:pt>
                <c:pt idx="9">
                  <c:v>16k</c:v>
                </c:pt>
                <c:pt idx="10">
                  <c:v>32k</c:v>
                </c:pt>
                <c:pt idx="11">
                  <c:v>64k</c:v>
                </c:pt>
                <c:pt idx="12">
                  <c:v>128k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0.99999899999999997</c:v>
                </c:pt>
                <c:pt idx="3">
                  <c:v>0.999278</c:v>
                </c:pt>
                <c:pt idx="4">
                  <c:v>0.96372000000000591</c:v>
                </c:pt>
                <c:pt idx="5">
                  <c:v>0.74685200000000063</c:v>
                </c:pt>
                <c:pt idx="6">
                  <c:v>0.39975300000000002</c:v>
                </c:pt>
                <c:pt idx="7">
                  <c:v>0.15468399999999999</c:v>
                </c:pt>
                <c:pt idx="8">
                  <c:v>4.8988000000000004E-2</c:v>
                </c:pt>
                <c:pt idx="9">
                  <c:v>1.392100000000015E-2</c:v>
                </c:pt>
                <c:pt idx="10">
                  <c:v>3.6140000000000299E-3</c:v>
                </c:pt>
                <c:pt idx="11">
                  <c:v>8.9800000000001218E-4</c:v>
                </c:pt>
                <c:pt idx="12">
                  <c:v>2.7400000000000465E-4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Unpartitioned Intersect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  <c:pt idx="5">
                  <c:v>1k</c:v>
                </c:pt>
                <c:pt idx="6">
                  <c:v>2k</c:v>
                </c:pt>
                <c:pt idx="7">
                  <c:v>4k</c:v>
                </c:pt>
                <c:pt idx="8">
                  <c:v>8k</c:v>
                </c:pt>
                <c:pt idx="9">
                  <c:v>16k</c:v>
                </c:pt>
                <c:pt idx="10">
                  <c:v>32k</c:v>
                </c:pt>
                <c:pt idx="11">
                  <c:v>64k</c:v>
                </c:pt>
                <c:pt idx="12">
                  <c:v>128k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0.99963999999999997</c:v>
                </c:pt>
                <c:pt idx="5">
                  <c:v>0.9816589999999995</c:v>
                </c:pt>
                <c:pt idx="6">
                  <c:v>0.8647890000000068</c:v>
                </c:pt>
                <c:pt idx="7">
                  <c:v>0.63210699999999997</c:v>
                </c:pt>
                <c:pt idx="8">
                  <c:v>0.39309200000000138</c:v>
                </c:pt>
                <c:pt idx="9">
                  <c:v>0.22156100000000054</c:v>
                </c:pt>
                <c:pt idx="10">
                  <c:v>0.11708200000000026</c:v>
                </c:pt>
                <c:pt idx="11">
                  <c:v>6.0737000000000686E-2</c:v>
                </c:pt>
                <c:pt idx="12">
                  <c:v>3.0832000000000314E-2</c:v>
                </c:pt>
              </c:numCache>
            </c:numRef>
          </c:val>
        </c:ser>
        <c:marker val="1"/>
        <c:axId val="3302528"/>
        <c:axId val="3304448"/>
      </c:lineChart>
      <c:catAx>
        <c:axId val="33025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 smtClean="0"/>
                  <a:t>Bloom filter Length (bits)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23699849113064056"/>
              <c:y val="0.84100363874970174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304448"/>
        <c:crosses val="autoZero"/>
        <c:auto val="1"/>
        <c:lblAlgn val="ctr"/>
        <c:lblOffset val="100"/>
      </c:catAx>
      <c:valAx>
        <c:axId val="3304448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 smtClean="0"/>
                  <a:t>Pr[FSO]</a:t>
                </a:r>
                <a:endParaRPr lang="en-US" b="0" dirty="0"/>
              </a:p>
            </c:rich>
          </c:tx>
          <c:layout/>
        </c:title>
        <c:numFmt formatCode="General" sourceLinked="1"/>
        <c:tickLblPos val="nextTo"/>
        <c:crossAx val="3302528"/>
        <c:crosses val="autoZero"/>
        <c:crossBetween val="between"/>
        <c:majorUnit val="0.2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="0" dirty="0" smtClean="0"/>
              <a:t>Pr[FSO]</a:t>
            </a:r>
            <a:r>
              <a:rPr lang="en-US" b="0" baseline="0" dirty="0" smtClean="0"/>
              <a:t> k = 2</a:t>
            </a:r>
            <a:endParaRPr lang="en-US" sz="30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QoQ into Partitioned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  <c:pt idx="5">
                  <c:v>1k</c:v>
                </c:pt>
                <c:pt idx="6">
                  <c:v>2k</c:v>
                </c:pt>
                <c:pt idx="7">
                  <c:v>4k</c:v>
                </c:pt>
                <c:pt idx="8">
                  <c:v>8k</c:v>
                </c:pt>
                <c:pt idx="9">
                  <c:v>16k</c:v>
                </c:pt>
                <c:pt idx="10">
                  <c:v>32k</c:v>
                </c:pt>
                <c:pt idx="11">
                  <c:v>64k</c:v>
                </c:pt>
                <c:pt idx="12">
                  <c:v>128k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0.99999899999999997</c:v>
                </c:pt>
                <c:pt idx="2">
                  <c:v>0.99494300000000002</c:v>
                </c:pt>
                <c:pt idx="3">
                  <c:v>0.8000119999999995</c:v>
                </c:pt>
                <c:pt idx="4">
                  <c:v>0.35952800000000301</c:v>
                </c:pt>
                <c:pt idx="5">
                  <c:v>0.11126999999999998</c:v>
                </c:pt>
                <c:pt idx="6">
                  <c:v>2.9947000000000001E-2</c:v>
                </c:pt>
                <c:pt idx="7">
                  <c:v>7.8829999999999994E-3</c:v>
                </c:pt>
                <c:pt idx="8">
                  <c:v>1.920000000000023E-3</c:v>
                </c:pt>
                <c:pt idx="9">
                  <c:v>5.2200000000000022E-4</c:v>
                </c:pt>
                <c:pt idx="10">
                  <c:v>1.1300000000000197E-4</c:v>
                </c:pt>
                <c:pt idx="11">
                  <c:v>3.3000000000000402E-5</c:v>
                </c:pt>
                <c:pt idx="12">
                  <c:v>6.0000000000000976E-6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Partitioned Intersect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  <c:pt idx="5">
                  <c:v>1k</c:v>
                </c:pt>
                <c:pt idx="6">
                  <c:v>2k</c:v>
                </c:pt>
                <c:pt idx="7">
                  <c:v>4k</c:v>
                </c:pt>
                <c:pt idx="8">
                  <c:v>8k</c:v>
                </c:pt>
                <c:pt idx="9">
                  <c:v>16k</c:v>
                </c:pt>
                <c:pt idx="10">
                  <c:v>32k</c:v>
                </c:pt>
                <c:pt idx="11">
                  <c:v>64k</c:v>
                </c:pt>
                <c:pt idx="12">
                  <c:v>128k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0.99999899999999997</c:v>
                </c:pt>
                <c:pt idx="3">
                  <c:v>0.999278</c:v>
                </c:pt>
                <c:pt idx="4">
                  <c:v>0.96372000000000591</c:v>
                </c:pt>
                <c:pt idx="5">
                  <c:v>0.74685200000000063</c:v>
                </c:pt>
                <c:pt idx="6">
                  <c:v>0.39975300000000002</c:v>
                </c:pt>
                <c:pt idx="7">
                  <c:v>0.15468399999999999</c:v>
                </c:pt>
                <c:pt idx="8">
                  <c:v>4.8988000000000004E-2</c:v>
                </c:pt>
                <c:pt idx="9">
                  <c:v>1.3921000000000131E-2</c:v>
                </c:pt>
                <c:pt idx="10">
                  <c:v>3.6140000000000052E-3</c:v>
                </c:pt>
                <c:pt idx="11">
                  <c:v>8.9800000000001088E-4</c:v>
                </c:pt>
                <c:pt idx="12">
                  <c:v>2.7400000000000411E-4</c:v>
                </c:pt>
              </c:numCache>
            </c:numRef>
          </c:val>
        </c:ser>
        <c:marker val="1"/>
        <c:axId val="72372608"/>
        <c:axId val="72374528"/>
      </c:lineChart>
      <c:catAx>
        <c:axId val="723726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 smtClean="0"/>
                  <a:t>Bloom filter Length (bits)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23699849113064075"/>
              <c:y val="0.84100363874970174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2374528"/>
        <c:crosses val="autoZero"/>
        <c:auto val="1"/>
        <c:lblAlgn val="ctr"/>
        <c:lblOffset val="100"/>
      </c:catAx>
      <c:valAx>
        <c:axId val="72374528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 smtClean="0"/>
                  <a:t>Pr[FSO]</a:t>
                </a:r>
                <a:endParaRPr lang="en-US" b="0" dirty="0"/>
              </a:p>
            </c:rich>
          </c:tx>
          <c:layout/>
        </c:title>
        <c:numFmt formatCode="General" sourceLinked="1"/>
        <c:tickLblPos val="nextTo"/>
        <c:crossAx val="72372608"/>
        <c:crosses val="autoZero"/>
        <c:crossBetween val="between"/>
        <c:majorUnit val="0.2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4D9DD6-3FA3-4592-AAAC-421B7ABC9451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0240A3C-1AE7-440E-B618-B95EB68E1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Juggling memory accesses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is not an easy task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r>
              <a:rPr lang="en-US" i="0" dirty="0" smtClean="0"/>
              <a:t>faster</a:t>
            </a:r>
            <a:r>
              <a:rPr lang="en-US" i="0" baseline="0" dirty="0" smtClean="0"/>
              <a:t> hardware implementation</a:t>
            </a:r>
            <a:endParaRPr lang="en-US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Unconventional, i</a:t>
            </a:r>
            <a:r>
              <a:rPr lang="en-US" dirty="0" smtClean="0"/>
              <a:t>n</a:t>
            </a:r>
            <a:r>
              <a:rPr lang="en-US" baseline="0" dirty="0" smtClean="0"/>
              <a:t> existing systems, not my contribution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of systems do #2,</a:t>
            </a:r>
            <a:r>
              <a:rPr lang="en-US" baseline="0" dirty="0" smtClean="0"/>
              <a:t> another list do #1.  Very few designers list the available options and why they chose their method.  Mainly because it was not previously understood.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partition</a:t>
            </a:r>
            <a:r>
              <a:rPr lang="en-US" baseline="0" dirty="0" smtClean="0"/>
              <a:t> is empty, so the sets are disjoint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of these set bits falsely indicate the sets have</a:t>
            </a:r>
            <a:r>
              <a:rPr lang="en-US" baseline="0" dirty="0" smtClean="0"/>
              <a:t> overlap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Define FSO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Disjointness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LOT OF THEOREMS, PROOFS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Spare you the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Resolution of distinct</a:t>
            </a:r>
            <a:r>
              <a:rPr lang="en-US" baseline="0" dirty="0" smtClean="0"/>
              <a:t> subsets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BoB</a:t>
            </a:r>
            <a:r>
              <a:rPr lang="en-US" dirty="0" smtClean="0"/>
              <a:t> doesn’t reduce abort rate</a:t>
            </a:r>
          </a:p>
          <a:p>
            <a:r>
              <a:rPr lang="en-US" dirty="0" err="1" smtClean="0"/>
              <a:t>QoQ</a:t>
            </a:r>
            <a:r>
              <a:rPr lang="en-US" dirty="0" smtClean="0"/>
              <a:t> reduces abort rate, likely due to slowdown?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showed empirically and analytically that:</a:t>
            </a:r>
          </a:p>
          <a:p>
            <a:pPr lvl="1"/>
            <a:r>
              <a:rPr lang="en-US" dirty="0" smtClean="0"/>
              <a:t>false positive rate of BF intersect &gt; </a:t>
            </a:r>
            <a:r>
              <a:rPr lang="en-US" dirty="0" err="1" smtClean="0"/>
              <a:t>QoQ</a:t>
            </a:r>
            <a:endParaRPr lang="en-US" dirty="0" smtClean="0"/>
          </a:p>
          <a:p>
            <a:pPr lvl="1"/>
            <a:r>
              <a:rPr lang="en-US" dirty="0" smtClean="0"/>
              <a:t>partitioned BF intersect improves </a:t>
            </a:r>
            <a:r>
              <a:rPr lang="en-US" dirty="0" err="1" smtClean="0"/>
              <a:t>unpartitioned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</a:t>
            </a:r>
            <a:r>
              <a:rPr lang="en-US" baseline="0" dirty="0" smtClean="0"/>
              <a:t> arbitrary bit in the I’th segment is not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segments</a:t>
            </a:r>
            <a:r>
              <a:rPr lang="en-US" baseline="0" dirty="0" smtClean="0"/>
              <a:t> reduce the false positive multiplicatively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en-US" dirty="0" smtClean="0"/>
              <a:t>The bit-vector of BF(</a:t>
            </a:r>
            <a:r>
              <a:rPr lang="en-US" i="1" dirty="0" smtClean="0"/>
              <a:t>A∩B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smtClean="0"/>
              <a:t>is equal to the bitwise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AND</a:t>
            </a:r>
            <a:r>
              <a:rPr lang="en-US" dirty="0" smtClean="0"/>
              <a:t> of BF(</a:t>
            </a:r>
            <a:r>
              <a:rPr lang="en-US" i="1" dirty="0" smtClean="0"/>
              <a:t>A</a:t>
            </a:r>
            <a:r>
              <a:rPr lang="en-US" dirty="0" smtClean="0"/>
              <a:t>) and BF(</a:t>
            </a:r>
            <a:r>
              <a:rPr lang="en-US" i="1" dirty="0" smtClean="0"/>
              <a:t>B</a:t>
            </a:r>
            <a:r>
              <a:rPr lang="en-US" dirty="0" smtClean="0"/>
              <a:t>), with probability stated above.</a:t>
            </a:r>
          </a:p>
          <a:p>
            <a:pPr marL="0">
              <a:buNone/>
            </a:pPr>
            <a:r>
              <a:rPr lang="en-US" baseline="0" dirty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use new practices</a:t>
            </a:r>
          </a:p>
          <a:p>
            <a:r>
              <a:rPr lang="en-US" dirty="0" smtClean="0"/>
              <a:t>Alternative  designs may improve these great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Pr[</a:t>
            </a:r>
            <a:r>
              <a:rPr lang="en-US" i="1" dirty="0" smtClean="0"/>
              <a:t>BF</a:t>
            </a:r>
            <a:r>
              <a:rPr lang="en-US" dirty="0" smtClean="0"/>
              <a:t>(</a:t>
            </a:r>
            <a:r>
              <a:rPr lang="en-US" i="1" dirty="0" smtClean="0"/>
              <a:t>A∩B</a:t>
            </a:r>
            <a:r>
              <a:rPr lang="en-US" dirty="0" smtClean="0"/>
              <a:t>)=</a:t>
            </a:r>
            <a:r>
              <a:rPr lang="en-US" i="1" dirty="0" smtClean="0"/>
              <a:t>BF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</a:t>
            </a:r>
            <a:r>
              <a:rPr lang="en-US" i="1" dirty="0" smtClean="0"/>
              <a:t>∩BF</a:t>
            </a:r>
            <a:r>
              <a:rPr lang="en-US" dirty="0" smtClean="0"/>
              <a:t>(</a:t>
            </a:r>
            <a:r>
              <a:rPr lang="en-US" i="1" dirty="0" smtClean="0"/>
              <a:t>B</a:t>
            </a:r>
            <a:r>
              <a:rPr lang="en-US" dirty="0" smtClean="0"/>
              <a:t>)] = </a:t>
            </a:r>
          </a:p>
          <a:p>
            <a:endParaRPr lang="en-US" dirty="0" smtClean="0"/>
          </a:p>
          <a:p>
            <a:r>
              <a:rPr lang="en-US" dirty="0" smtClean="0"/>
              <a:t>For address disambiguation, A∩B = {0} is of interest</a:t>
            </a:r>
          </a:p>
          <a:p>
            <a:r>
              <a:rPr lang="en-US" dirty="0" smtClean="0"/>
              <a:t>Most applications want an</a:t>
            </a:r>
            <a:r>
              <a:rPr lang="en-US" baseline="0" dirty="0" smtClean="0"/>
              <a:t> empty intersection between read and write sets.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Pr[</a:t>
            </a:r>
            <a:r>
              <a:rPr lang="en-US" i="1" dirty="0" smtClean="0"/>
              <a:t>BF</a:t>
            </a:r>
            <a:r>
              <a:rPr lang="en-US" dirty="0" smtClean="0"/>
              <a:t>(</a:t>
            </a:r>
            <a:r>
              <a:rPr lang="en-US" i="1" dirty="0" smtClean="0"/>
              <a:t>A∩B</a:t>
            </a:r>
            <a:r>
              <a:rPr lang="en-US" dirty="0" smtClean="0"/>
              <a:t>)=</a:t>
            </a:r>
            <a:r>
              <a:rPr lang="en-US" i="1" dirty="0" smtClean="0"/>
              <a:t>BF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</a:t>
            </a:r>
            <a:r>
              <a:rPr lang="en-US" i="1" dirty="0" smtClean="0"/>
              <a:t>∩BF</a:t>
            </a:r>
            <a:r>
              <a:rPr lang="en-US" dirty="0" smtClean="0"/>
              <a:t>(</a:t>
            </a:r>
            <a:r>
              <a:rPr lang="en-US" i="1" dirty="0" smtClean="0"/>
              <a:t>B</a:t>
            </a:r>
            <a:r>
              <a:rPr lang="en-US" dirty="0" smtClean="0"/>
              <a:t>)] = </a:t>
            </a:r>
          </a:p>
          <a:p>
            <a:endParaRPr lang="en-US" dirty="0" smtClean="0"/>
          </a:p>
          <a:p>
            <a:r>
              <a:rPr lang="en-US" dirty="0" smtClean="0"/>
              <a:t>Most applications want an</a:t>
            </a:r>
            <a:r>
              <a:rPr lang="en-US" baseline="0" dirty="0" smtClean="0"/>
              <a:t> empty intersection between read and write sets.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Pr[</a:t>
            </a:r>
            <a:r>
              <a:rPr lang="en-US" i="1" dirty="0" smtClean="0"/>
              <a:t>BF</a:t>
            </a:r>
            <a:r>
              <a:rPr lang="en-US" dirty="0" smtClean="0"/>
              <a:t>(</a:t>
            </a:r>
            <a:r>
              <a:rPr lang="en-US" i="1" dirty="0" smtClean="0"/>
              <a:t>A∩B</a:t>
            </a:r>
            <a:r>
              <a:rPr lang="en-US" dirty="0" smtClean="0"/>
              <a:t>)=</a:t>
            </a:r>
            <a:r>
              <a:rPr lang="en-US" i="1" dirty="0" smtClean="0"/>
              <a:t>BF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</a:t>
            </a:r>
            <a:r>
              <a:rPr lang="en-US" i="1" dirty="0" smtClean="0"/>
              <a:t>∩BF</a:t>
            </a:r>
            <a:r>
              <a:rPr lang="en-US" dirty="0" smtClean="0"/>
              <a:t>(</a:t>
            </a:r>
            <a:r>
              <a:rPr lang="en-US" i="1" dirty="0" smtClean="0"/>
              <a:t>B</a:t>
            </a:r>
            <a:r>
              <a:rPr lang="en-US" dirty="0" smtClean="0"/>
              <a:t>)] = </a:t>
            </a:r>
          </a:p>
          <a:p>
            <a:endParaRPr lang="en-US" dirty="0" smtClean="0"/>
          </a:p>
          <a:p>
            <a:r>
              <a:rPr lang="en-US" dirty="0" smtClean="0"/>
              <a:t>Most applications want an</a:t>
            </a:r>
            <a:r>
              <a:rPr lang="en-US" baseline="0" dirty="0" smtClean="0"/>
              <a:t> empty intersection between read and write sets.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Intuitively, larger </a:t>
            </a:r>
            <a:r>
              <a:rPr lang="en-US" i="1" dirty="0" smtClean="0"/>
              <a:t>m</a:t>
            </a:r>
            <a:r>
              <a:rPr lang="en-US" dirty="0" smtClean="0"/>
              <a:t> always reduces FPs</a:t>
            </a:r>
          </a:p>
          <a:p>
            <a:pPr lvl="1"/>
            <a:r>
              <a:rPr lang="en-US" dirty="0" smtClean="0"/>
              <a:t>Optimally, </a:t>
            </a:r>
            <a:r>
              <a:rPr lang="en-US" i="1" dirty="0" smtClean="0"/>
              <a:t>m</a:t>
            </a:r>
            <a:r>
              <a:rPr lang="en-US" i="1" dirty="0" smtClean="0">
                <a:latin typeface="Times New Roman"/>
                <a:cs typeface="Times New Roman"/>
              </a:rPr>
              <a:t>→∞ </a:t>
            </a:r>
            <a:r>
              <a:rPr lang="en-US" dirty="0" smtClean="0"/>
              <a:t>bits =&gt; 0 false positives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BoB</a:t>
            </a:r>
            <a:r>
              <a:rPr lang="en-US" dirty="0" smtClean="0"/>
              <a:t> doesn’t reduce abort rate</a:t>
            </a:r>
          </a:p>
          <a:p>
            <a:r>
              <a:rPr lang="en-US" dirty="0" err="1" smtClean="0"/>
              <a:t>QoQ</a:t>
            </a:r>
            <a:r>
              <a:rPr lang="en-US" dirty="0" smtClean="0"/>
              <a:t> reduces abort rate, likely due to slowdown?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BoB</a:t>
            </a:r>
            <a:r>
              <a:rPr lang="en-US" dirty="0" smtClean="0"/>
              <a:t> visibly worse;</a:t>
            </a:r>
            <a:r>
              <a:rPr lang="en-US" baseline="0" dirty="0" smtClean="0"/>
              <a:t> very small reduction in abort 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|A|=|B|=32 and k =2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</a:t>
            </a:r>
          </a:p>
          <a:p>
            <a:endParaRPr lang="en-US" dirty="0" smtClean="0"/>
          </a:p>
          <a:p>
            <a:r>
              <a:rPr lang="en-US" dirty="0" smtClean="0"/>
              <a:t>Threads, </a:t>
            </a:r>
            <a:r>
              <a:rPr lang="en-US" dirty="0" err="1" smtClean="0"/>
              <a:t>txns</a:t>
            </a:r>
            <a:r>
              <a:rPr lang="en-US" dirty="0" smtClean="0"/>
              <a:t>, epochs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|A|=|B|=32 and k =2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Epochs: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(transaction, synchronization, or inst. Chunks)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Insert all elements of the set into the BF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0A3C-1AE7-440E-B618-B95EB68E12E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A1AD-2590-4386-B921-C16D279D7549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4D2E-95B5-4928-9AA4-162B3B8ACACC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CA2E-43C7-435D-A3F3-2D2C8D934D38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91C7-99DA-4C4C-AE54-84DF6B75B6CB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9831-0298-4FE8-A945-1B4F7B451FBF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7A49-3EA7-4BCB-81E7-58AC76222325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4A96-6B70-48D7-BA9D-9ACCC6185714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3B505-BE20-4629-B371-AFB5BBC0E4C4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4527-E08F-4932-80DB-3BE08F659749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F5FD-EB78-4EE9-B7A3-4DB0C0D75660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6025-E1DD-4A7F-9FA8-F438F25F7529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9AA21-D661-43AD-82AF-52BB36A52D8E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slide" Target="slide38.x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slide" Target="slide38.xml"/><Relationship Id="rId4" Type="http://schemas.openxmlformats.org/officeDocument/2006/relationships/oleObject" Target="../embeddings/oleObject2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slide" Target="slide38.x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slide" Target="slide38.xml"/><Relationship Id="rId4" Type="http://schemas.openxmlformats.org/officeDocument/2006/relationships/oleObject" Target="../embeddings/oleObject3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slide" Target="slide38.xml"/><Relationship Id="rId4" Type="http://schemas.openxmlformats.org/officeDocument/2006/relationships/oleObject" Target="../embeddings/oleObject3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slide" Target="slide38.x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slide" Target="slide38.xml"/><Relationship Id="rId4" Type="http://schemas.openxmlformats.org/officeDocument/2006/relationships/oleObject" Target="../embeddings/oleObject36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slide" Target="slide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slide" Target="slide38.xml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slide" Target="slide38.xml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chart" Target="../charts/chart1.xml"/><Relationship Id="rId4" Type="http://schemas.openxmlformats.org/officeDocument/2006/relationships/oleObject" Target="../embeddings/oleObject47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4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0.bin"/><Relationship Id="rId5" Type="http://schemas.openxmlformats.org/officeDocument/2006/relationships/chart" Target="../charts/chart2.xml"/><Relationship Id="rId4" Type="http://schemas.openxmlformats.org/officeDocument/2006/relationships/oleObject" Target="../embeddings/oleObject49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and Improving </a:t>
            </a:r>
            <a:br>
              <a:rPr lang="en-US" dirty="0" smtClean="0"/>
            </a:br>
            <a:r>
              <a:rPr lang="en-US" dirty="0" smtClean="0"/>
              <a:t>Bloom Filter Configuration for </a:t>
            </a:r>
            <a:br>
              <a:rPr lang="en-US" dirty="0" smtClean="0"/>
            </a:br>
            <a:r>
              <a:rPr lang="en-US" dirty="0" smtClean="0"/>
              <a:t>Lazy Address-Set Disambiguation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Mark </a:t>
            </a:r>
            <a:r>
              <a:rPr lang="en-US" b="1" dirty="0" smtClean="0"/>
              <a:t>Jeffrey</a:t>
            </a:r>
            <a:endParaRPr lang="en-US" dirty="0" smtClean="0"/>
          </a:p>
          <a:p>
            <a:r>
              <a:rPr lang="en-US" dirty="0" smtClean="0"/>
              <a:t>September 16, 2011</a:t>
            </a:r>
          </a:p>
          <a:p>
            <a:r>
              <a:rPr lang="en-US" dirty="0" err="1" smtClean="0"/>
              <a:t>MASc</a:t>
            </a:r>
            <a:r>
              <a:rPr lang="en-US" dirty="0" smtClean="0"/>
              <a:t> thesis defense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 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6" name="Group 127"/>
          <p:cNvGrpSpPr/>
          <p:nvPr/>
        </p:nvGrpSpPr>
        <p:grpSpPr>
          <a:xfrm>
            <a:off x="914400" y="3886200"/>
            <a:ext cx="7315200" cy="228600"/>
            <a:chOff x="1371600" y="5105400"/>
            <a:chExt cx="7315200" cy="228600"/>
          </a:xfrm>
        </p:grpSpPr>
        <p:grpSp>
          <p:nvGrpSpPr>
            <p:cNvPr id="7" name="Group 107"/>
            <p:cNvGrpSpPr/>
            <p:nvPr/>
          </p:nvGrpSpPr>
          <p:grpSpPr>
            <a:xfrm>
              <a:off x="1371600" y="5105400"/>
              <a:ext cx="1828800" cy="228600"/>
              <a:chOff x="1371600" y="5105400"/>
              <a:chExt cx="1828800" cy="228600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3716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6002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8288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20574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22860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5146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27432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29718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08"/>
            <p:cNvGrpSpPr/>
            <p:nvPr/>
          </p:nvGrpSpPr>
          <p:grpSpPr>
            <a:xfrm>
              <a:off x="3200400" y="5105400"/>
              <a:ext cx="1828800" cy="228600"/>
              <a:chOff x="3200400" y="5105400"/>
              <a:chExt cx="1828800" cy="228600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32004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34290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36576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8862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41148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3434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5720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006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09"/>
            <p:cNvGrpSpPr/>
            <p:nvPr/>
          </p:nvGrpSpPr>
          <p:grpSpPr>
            <a:xfrm>
              <a:off x="5029200" y="5105400"/>
              <a:ext cx="1828800" cy="228600"/>
              <a:chOff x="3200400" y="5105400"/>
              <a:chExt cx="1828800" cy="228600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32004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34290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36576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38862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41148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43434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45720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48006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18"/>
            <p:cNvGrpSpPr/>
            <p:nvPr/>
          </p:nvGrpSpPr>
          <p:grpSpPr>
            <a:xfrm>
              <a:off x="6858000" y="5105400"/>
              <a:ext cx="1828800" cy="228600"/>
              <a:chOff x="3200400" y="5105400"/>
              <a:chExt cx="1828800" cy="228600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32004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4290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6576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8862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1148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3434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5720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48006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Content Placeholder 43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554163"/>
          </a:xfrm>
        </p:spPr>
        <p:txBody>
          <a:bodyPr/>
          <a:lstStyle/>
          <a:p>
            <a:r>
              <a:rPr lang="en-US" dirty="0" smtClean="0"/>
              <a:t>Bloom filter is a compact set representation</a:t>
            </a:r>
          </a:p>
          <a:p>
            <a:pPr lvl="1"/>
            <a:r>
              <a:rPr lang="en-US" dirty="0" smtClean="0"/>
              <a:t>bit vector - much smaller than address space</a:t>
            </a:r>
          </a:p>
          <a:p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985656" y="1578430"/>
            <a:ext cx="17793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i="1" dirty="0" smtClean="0"/>
              <a:t>x</a:t>
            </a:r>
            <a:endParaRPr lang="en-US" sz="3200" i="1" dirty="0"/>
          </a:p>
        </p:txBody>
      </p:sp>
      <p:sp>
        <p:nvSpPr>
          <p:cNvPr id="48" name="TextBox 5"/>
          <p:cNvSpPr txBox="1"/>
          <p:nvPr/>
        </p:nvSpPr>
        <p:spPr>
          <a:xfrm>
            <a:off x="4836871" y="2631757"/>
            <a:ext cx="484941" cy="4924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" tIns="0" rIns="9144" bIns="0" rtlCol="0">
            <a:spAutoFit/>
          </a:bodyPr>
          <a:lstStyle/>
          <a:p>
            <a:r>
              <a:rPr lang="en-US" sz="3200" dirty="0" smtClean="0"/>
              <a:t>h()</a:t>
            </a:r>
            <a:endParaRPr lang="en-US" sz="3200" i="1" baseline="30000" dirty="0"/>
          </a:p>
        </p:txBody>
      </p:sp>
      <p:cxnSp>
        <p:nvCxnSpPr>
          <p:cNvPr id="52" name="Straight Arrow Connector 51"/>
          <p:cNvCxnSpPr>
            <a:stCxn id="46" idx="2"/>
            <a:endCxn id="48" idx="0"/>
          </p:cNvCxnSpPr>
          <p:nvPr/>
        </p:nvCxnSpPr>
        <p:spPr>
          <a:xfrm>
            <a:off x="5074623" y="2070873"/>
            <a:ext cx="4719" cy="560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4"/>
          <p:cNvCxnSpPr>
            <a:stCxn id="48" idx="2"/>
            <a:endCxn id="65" idx="0"/>
          </p:cNvCxnSpPr>
          <p:nvPr/>
        </p:nvCxnSpPr>
        <p:spPr>
          <a:xfrm rot="5400000">
            <a:off x="4044621" y="2851479"/>
            <a:ext cx="762000" cy="130744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657600" y="3886200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7459" name="Object 3"/>
          <p:cNvGraphicFramePr>
            <a:graphicFrameLocks noChangeAspect="1"/>
          </p:cNvGraphicFramePr>
          <p:nvPr/>
        </p:nvGraphicFramePr>
        <p:xfrm>
          <a:off x="376238" y="1551359"/>
          <a:ext cx="2062162" cy="582241"/>
        </p:xfrm>
        <a:graphic>
          <a:graphicData uri="http://schemas.openxmlformats.org/presentationml/2006/ole">
            <p:oleObj spid="_x0000_s147459" name="Equation" r:id="rId4" imgW="7236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 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3" name="Group 127"/>
          <p:cNvGrpSpPr/>
          <p:nvPr/>
        </p:nvGrpSpPr>
        <p:grpSpPr>
          <a:xfrm>
            <a:off x="914400" y="3886200"/>
            <a:ext cx="7315200" cy="228600"/>
            <a:chOff x="1371600" y="5105400"/>
            <a:chExt cx="7315200" cy="228600"/>
          </a:xfrm>
        </p:grpSpPr>
        <p:grpSp>
          <p:nvGrpSpPr>
            <p:cNvPr id="6" name="Group 107"/>
            <p:cNvGrpSpPr/>
            <p:nvPr/>
          </p:nvGrpSpPr>
          <p:grpSpPr>
            <a:xfrm>
              <a:off x="1371600" y="5105400"/>
              <a:ext cx="1828800" cy="228600"/>
              <a:chOff x="1371600" y="5105400"/>
              <a:chExt cx="1828800" cy="228600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3716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6002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8288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20574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22860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5146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27432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29718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08"/>
            <p:cNvGrpSpPr/>
            <p:nvPr/>
          </p:nvGrpSpPr>
          <p:grpSpPr>
            <a:xfrm>
              <a:off x="3200400" y="5105400"/>
              <a:ext cx="1828800" cy="228600"/>
              <a:chOff x="3200400" y="5105400"/>
              <a:chExt cx="1828800" cy="228600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32004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34290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36576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8862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41148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3434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5720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006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09"/>
            <p:cNvGrpSpPr/>
            <p:nvPr/>
          </p:nvGrpSpPr>
          <p:grpSpPr>
            <a:xfrm>
              <a:off x="5029200" y="5105400"/>
              <a:ext cx="1828800" cy="228600"/>
              <a:chOff x="3200400" y="5105400"/>
              <a:chExt cx="1828800" cy="228600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32004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34290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36576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38862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41148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43434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45720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48006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18"/>
            <p:cNvGrpSpPr/>
            <p:nvPr/>
          </p:nvGrpSpPr>
          <p:grpSpPr>
            <a:xfrm>
              <a:off x="6858000" y="5105400"/>
              <a:ext cx="1828800" cy="228600"/>
              <a:chOff x="3200400" y="5105400"/>
              <a:chExt cx="1828800" cy="228600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32004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4290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6576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8862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1148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3434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5720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48006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5247094" y="1869757"/>
            <a:ext cx="18434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i="1" dirty="0" smtClean="0"/>
              <a:t>y</a:t>
            </a:r>
            <a:endParaRPr lang="en-US" sz="3200" i="1" dirty="0"/>
          </a:p>
        </p:txBody>
      </p:sp>
      <p:sp>
        <p:nvSpPr>
          <p:cNvPr id="48" name="TextBox 5"/>
          <p:cNvSpPr txBox="1"/>
          <p:nvPr/>
        </p:nvSpPr>
        <p:spPr>
          <a:xfrm>
            <a:off x="6199594" y="1869757"/>
            <a:ext cx="484941" cy="4924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" tIns="0" rIns="9144" bIns="0" rtlCol="0">
            <a:spAutoFit/>
          </a:bodyPr>
          <a:lstStyle/>
          <a:p>
            <a:r>
              <a:rPr lang="en-US" sz="3200" dirty="0" smtClean="0"/>
              <a:t>h()</a:t>
            </a:r>
            <a:endParaRPr lang="en-US" sz="3200" i="1" baseline="30000" dirty="0"/>
          </a:p>
        </p:txBody>
      </p:sp>
      <p:cxnSp>
        <p:nvCxnSpPr>
          <p:cNvPr id="52" name="Straight Arrow Connector 51"/>
          <p:cNvCxnSpPr>
            <a:stCxn id="46" idx="3"/>
            <a:endCxn id="48" idx="1"/>
          </p:cNvCxnSpPr>
          <p:nvPr/>
        </p:nvCxnSpPr>
        <p:spPr>
          <a:xfrm>
            <a:off x="5431440" y="2115979"/>
            <a:ext cx="76815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4"/>
          <p:cNvCxnSpPr>
            <a:stCxn id="48" idx="2"/>
            <a:endCxn id="60" idx="3"/>
          </p:cNvCxnSpPr>
          <p:nvPr/>
        </p:nvCxnSpPr>
        <p:spPr>
          <a:xfrm rot="16200000" flipH="1">
            <a:off x="6297958" y="2506306"/>
            <a:ext cx="1936263" cy="1648049"/>
          </a:xfrm>
          <a:prstGeom prst="curvedConnector4">
            <a:avLst>
              <a:gd name="adj1" fmla="val 46872"/>
              <a:gd name="adj2" fmla="val 12233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1556" name="Object 3"/>
          <p:cNvGraphicFramePr>
            <a:graphicFrameLocks noChangeAspect="1"/>
          </p:cNvGraphicFramePr>
          <p:nvPr/>
        </p:nvGraphicFramePr>
        <p:xfrm>
          <a:off x="301625" y="1582737"/>
          <a:ext cx="2212975" cy="599127"/>
        </p:xfrm>
        <a:graphic>
          <a:graphicData uri="http://schemas.openxmlformats.org/presentationml/2006/ole">
            <p:oleObj spid="_x0000_s151556" name="Equation" r:id="rId4" imgW="749160" imgH="203040" progId="Equation.3">
              <p:embed/>
            </p:oleObj>
          </a:graphicData>
        </a:graphic>
      </p:graphicFrame>
      <p:sp>
        <p:nvSpPr>
          <p:cNvPr id="60" name="Trapezoid 59"/>
          <p:cNvSpPr/>
          <p:nvPr/>
        </p:nvSpPr>
        <p:spPr>
          <a:xfrm flipV="1">
            <a:off x="914400" y="4177326"/>
            <a:ext cx="7315200" cy="242274"/>
          </a:xfrm>
          <a:prstGeom prst="trapezoid">
            <a:avLst>
              <a:gd name="adj" fmla="val 115147"/>
            </a:avLst>
          </a:prstGeom>
          <a:gradFill flip="none" rotWithShape="0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Elbow Connector 61"/>
          <p:cNvCxnSpPr>
            <a:stCxn id="60" idx="0"/>
            <a:endCxn id="66" idx="0"/>
          </p:cNvCxnSpPr>
          <p:nvPr/>
        </p:nvCxnSpPr>
        <p:spPr>
          <a:xfrm rot="16200000" flipH="1">
            <a:off x="4308374" y="4683226"/>
            <a:ext cx="533400" cy="6148"/>
          </a:xfrm>
          <a:prstGeom prst="straightConnector1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842658" y="4953000"/>
            <a:ext cx="147098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00" dirty="0" smtClean="0"/>
              <a:t>{Yes, No}</a:t>
            </a:r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4876800" cy="838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Query for an address, </a:t>
            </a:r>
            <a:r>
              <a:rPr lang="en-US" i="1" dirty="0" smtClean="0"/>
              <a:t>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60" grpId="0" animBg="1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 False Positives (FPs)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Encode a large address space into a bit-vector </a:t>
            </a:r>
          </a:p>
          <a:p>
            <a:pPr lvl="1"/>
            <a:r>
              <a:rPr lang="en-US" dirty="0" smtClean="0"/>
              <a:t>response to query is actually </a:t>
            </a:r>
            <a:r>
              <a:rPr lang="en-US" i="1" dirty="0" smtClean="0">
                <a:solidFill>
                  <a:srgbClr val="7030A0"/>
                </a:solidFill>
              </a:rPr>
              <a:t>No</a:t>
            </a:r>
            <a:r>
              <a:rPr lang="en-US" dirty="0" smtClean="0"/>
              <a:t> or </a:t>
            </a:r>
            <a:r>
              <a:rPr lang="en-US" i="1" dirty="0" smtClean="0">
                <a:solidFill>
                  <a:srgbClr val="7030A0"/>
                </a:solidFill>
              </a:rPr>
              <a:t>Maybe</a:t>
            </a:r>
            <a:endParaRPr lang="en-US" dirty="0" smtClean="0">
              <a:solidFill>
                <a:srgbClr val="7030A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False Positives </a:t>
            </a:r>
            <a:r>
              <a:rPr lang="en-US" dirty="0" smtClean="0"/>
              <a:t>– when “maybe” is wrong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662300" y="2819400"/>
            <a:ext cx="5819401" cy="584775"/>
            <a:chOff x="1817203" y="2286000"/>
            <a:chExt cx="5819401" cy="584775"/>
          </a:xfrm>
        </p:grpSpPr>
        <p:grpSp>
          <p:nvGrpSpPr>
            <p:cNvPr id="9" name="Group 93"/>
            <p:cNvGrpSpPr>
              <a:grpSpLocks/>
            </p:cNvGrpSpPr>
            <p:nvPr/>
          </p:nvGrpSpPr>
          <p:grpSpPr bwMode="auto">
            <a:xfrm>
              <a:off x="2819400" y="2514600"/>
              <a:ext cx="4330699" cy="203364"/>
              <a:chOff x="1371600" y="2590800"/>
              <a:chExt cx="3657600" cy="304800"/>
            </a:xfrm>
          </p:grpSpPr>
          <p:grpSp>
            <p:nvGrpSpPr>
              <p:cNvPr id="12" name="Group 67"/>
              <p:cNvGrpSpPr>
                <a:grpSpLocks/>
              </p:cNvGrpSpPr>
              <p:nvPr/>
            </p:nvGrpSpPr>
            <p:grpSpPr bwMode="auto">
              <a:xfrm>
                <a:off x="13716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38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" name="Group 68"/>
              <p:cNvGrpSpPr>
                <a:grpSpLocks/>
              </p:cNvGrpSpPr>
              <p:nvPr/>
            </p:nvGrpSpPr>
            <p:grpSpPr bwMode="auto">
              <a:xfrm>
                <a:off x="19812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34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Group 73"/>
              <p:cNvGrpSpPr>
                <a:grpSpLocks/>
              </p:cNvGrpSpPr>
              <p:nvPr/>
            </p:nvGrpSpPr>
            <p:grpSpPr bwMode="auto">
              <a:xfrm>
                <a:off x="25908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30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" name="Group 78"/>
              <p:cNvGrpSpPr>
                <a:grpSpLocks/>
              </p:cNvGrpSpPr>
              <p:nvPr/>
            </p:nvGrpSpPr>
            <p:grpSpPr bwMode="auto">
              <a:xfrm>
                <a:off x="32004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26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Group 83"/>
              <p:cNvGrpSpPr>
                <a:grpSpLocks/>
              </p:cNvGrpSpPr>
              <p:nvPr/>
            </p:nvGrpSpPr>
            <p:grpSpPr bwMode="auto">
              <a:xfrm>
                <a:off x="38100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22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" name="Group 88"/>
              <p:cNvGrpSpPr>
                <a:grpSpLocks/>
              </p:cNvGrpSpPr>
              <p:nvPr/>
            </p:nvGrpSpPr>
            <p:grpSpPr bwMode="auto">
              <a:xfrm>
                <a:off x="44196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18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0" name="TextBox 9"/>
            <p:cNvSpPr txBox="1"/>
            <p:nvPr/>
          </p:nvSpPr>
          <p:spPr>
            <a:xfrm>
              <a:off x="1817203" y="2330604"/>
              <a:ext cx="10021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is </a:t>
              </a:r>
              <a:r>
                <a:rPr lang="en-US" sz="2800" i="1" dirty="0" smtClean="0"/>
                <a:t>y </a:t>
              </a:r>
              <a:r>
                <a:rPr lang="en-US" sz="2800" dirty="0" smtClean="0"/>
                <a:t>in</a:t>
              </a:r>
              <a:endParaRPr lang="en-US" sz="2800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61180" y="2286000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?</a:t>
              </a:r>
              <a:endParaRPr lang="en-US" sz="3200" i="1" dirty="0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406651" y="4337040"/>
            <a:ext cx="4330699" cy="1149360"/>
            <a:chOff x="4267200" y="4191000"/>
            <a:chExt cx="4330699" cy="1149360"/>
          </a:xfrm>
        </p:grpSpPr>
        <p:grpSp>
          <p:nvGrpSpPr>
            <p:cNvPr id="112" name="Group 111"/>
            <p:cNvGrpSpPr/>
            <p:nvPr/>
          </p:nvGrpSpPr>
          <p:grpSpPr>
            <a:xfrm>
              <a:off x="4267200" y="4191000"/>
              <a:ext cx="4330699" cy="1149360"/>
              <a:chOff x="4267200" y="4191000"/>
              <a:chExt cx="4330699" cy="1149360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4267200" y="4191000"/>
                <a:ext cx="4330699" cy="1149360"/>
                <a:chOff x="2819400" y="1568604"/>
                <a:chExt cx="4330699" cy="1149360"/>
              </a:xfrm>
            </p:grpSpPr>
            <p:grpSp>
              <p:nvGrpSpPr>
                <p:cNvPr id="44" name="Group 93"/>
                <p:cNvGrpSpPr>
                  <a:grpSpLocks/>
                </p:cNvGrpSpPr>
                <p:nvPr/>
              </p:nvGrpSpPr>
              <p:grpSpPr bwMode="auto">
                <a:xfrm>
                  <a:off x="2819400" y="2514600"/>
                  <a:ext cx="4330699" cy="203364"/>
                  <a:chOff x="1371600" y="2590800"/>
                  <a:chExt cx="3657600" cy="304800"/>
                </a:xfrm>
              </p:grpSpPr>
              <p:grpSp>
                <p:nvGrpSpPr>
                  <p:cNvPr id="47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371600" y="2590800"/>
                    <a:ext cx="609600" cy="304800"/>
                    <a:chOff x="1371600" y="2590800"/>
                    <a:chExt cx="609600" cy="304800"/>
                  </a:xfrm>
                </p:grpSpPr>
                <p:sp>
                  <p:nvSpPr>
                    <p:cNvPr id="73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1600" y="2590800"/>
                      <a:ext cx="152400" cy="304800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lIns="81631" tIns="40816" rIns="81631" bIns="40816" anchor="ctr"/>
                    <a:lstStyle/>
                    <a:p>
                      <a:pPr algn="ctr" defTabSz="414338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>
                          <a:tab pos="0" algn="l"/>
                          <a:tab pos="414338" algn="l"/>
                          <a:tab pos="828675" algn="l"/>
                          <a:tab pos="1244600" algn="l"/>
                          <a:tab pos="1658938" algn="l"/>
                          <a:tab pos="2073275" algn="l"/>
                          <a:tab pos="2487613" algn="l"/>
                          <a:tab pos="2903538" algn="l"/>
                          <a:tab pos="3317875" algn="l"/>
                          <a:tab pos="3732213" algn="l"/>
                          <a:tab pos="4146550" algn="l"/>
                          <a:tab pos="4562475" algn="l"/>
                          <a:tab pos="4976813" algn="l"/>
                          <a:tab pos="5389563" algn="l"/>
                          <a:tab pos="5805488" algn="l"/>
                          <a:tab pos="6221413" algn="l"/>
                          <a:tab pos="6635750" algn="l"/>
                          <a:tab pos="7048500" algn="l"/>
                          <a:tab pos="7462838" algn="l"/>
                          <a:tab pos="7880350" algn="l"/>
                          <a:tab pos="8294688" algn="l"/>
                        </a:tabLst>
                      </a:pP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4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2590800"/>
                      <a:ext cx="152400" cy="304800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lIns="81631" tIns="40816" rIns="81631" bIns="40816" anchor="ctr"/>
                    <a:lstStyle/>
                    <a:p>
                      <a:pPr algn="ctr" defTabSz="414338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>
                          <a:tab pos="0" algn="l"/>
                          <a:tab pos="414338" algn="l"/>
                          <a:tab pos="828675" algn="l"/>
                          <a:tab pos="1244600" algn="l"/>
                          <a:tab pos="1658938" algn="l"/>
                          <a:tab pos="2073275" algn="l"/>
                          <a:tab pos="2487613" algn="l"/>
                          <a:tab pos="2903538" algn="l"/>
                          <a:tab pos="3317875" algn="l"/>
                          <a:tab pos="3732213" algn="l"/>
                          <a:tab pos="4146550" algn="l"/>
                          <a:tab pos="4562475" algn="l"/>
                          <a:tab pos="4976813" algn="l"/>
                          <a:tab pos="5389563" algn="l"/>
                          <a:tab pos="5805488" algn="l"/>
                          <a:tab pos="6221413" algn="l"/>
                          <a:tab pos="6635750" algn="l"/>
                          <a:tab pos="7048500" algn="l"/>
                          <a:tab pos="7462838" algn="l"/>
                          <a:tab pos="7880350" algn="l"/>
                          <a:tab pos="8294688" algn="l"/>
                        </a:tabLst>
                      </a:pP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5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76400" y="2590800"/>
                      <a:ext cx="152400" cy="304800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lIns="81631" tIns="40816" rIns="81631" bIns="40816" anchor="ctr"/>
                    <a:lstStyle/>
                    <a:p>
                      <a:pPr algn="ctr" defTabSz="414338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>
                          <a:tab pos="0" algn="l"/>
                          <a:tab pos="414338" algn="l"/>
                          <a:tab pos="828675" algn="l"/>
                          <a:tab pos="1244600" algn="l"/>
                          <a:tab pos="1658938" algn="l"/>
                          <a:tab pos="2073275" algn="l"/>
                          <a:tab pos="2487613" algn="l"/>
                          <a:tab pos="2903538" algn="l"/>
                          <a:tab pos="3317875" algn="l"/>
                          <a:tab pos="3732213" algn="l"/>
                          <a:tab pos="4146550" algn="l"/>
                          <a:tab pos="4562475" algn="l"/>
                          <a:tab pos="4976813" algn="l"/>
                          <a:tab pos="5389563" algn="l"/>
                          <a:tab pos="5805488" algn="l"/>
                          <a:tab pos="6221413" algn="l"/>
                          <a:tab pos="6635750" algn="l"/>
                          <a:tab pos="7048500" algn="l"/>
                          <a:tab pos="7462838" algn="l"/>
                          <a:tab pos="7880350" algn="l"/>
                          <a:tab pos="8294688" algn="l"/>
                        </a:tabLst>
                      </a:pP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6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8800" y="2590800"/>
                      <a:ext cx="152400" cy="304800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lIns="81631" tIns="40816" rIns="81631" bIns="40816" anchor="ctr"/>
                    <a:lstStyle/>
                    <a:p>
                      <a:pPr algn="ctr" defTabSz="414338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>
                          <a:tab pos="0" algn="l"/>
                          <a:tab pos="414338" algn="l"/>
                          <a:tab pos="828675" algn="l"/>
                          <a:tab pos="1244600" algn="l"/>
                          <a:tab pos="1658938" algn="l"/>
                          <a:tab pos="2073275" algn="l"/>
                          <a:tab pos="2487613" algn="l"/>
                          <a:tab pos="2903538" algn="l"/>
                          <a:tab pos="3317875" algn="l"/>
                          <a:tab pos="3732213" algn="l"/>
                          <a:tab pos="4146550" algn="l"/>
                          <a:tab pos="4562475" algn="l"/>
                          <a:tab pos="4976813" algn="l"/>
                          <a:tab pos="5389563" algn="l"/>
                          <a:tab pos="5805488" algn="l"/>
                          <a:tab pos="6221413" algn="l"/>
                          <a:tab pos="6635750" algn="l"/>
                          <a:tab pos="7048500" algn="l"/>
                          <a:tab pos="7462838" algn="l"/>
                          <a:tab pos="7880350" algn="l"/>
                          <a:tab pos="8294688" algn="l"/>
                        </a:tabLst>
                      </a:pP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48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1981200" y="2590800"/>
                    <a:ext cx="609600" cy="304800"/>
                    <a:chOff x="1371600" y="2590800"/>
                    <a:chExt cx="609600" cy="304800"/>
                  </a:xfrm>
                </p:grpSpPr>
                <p:sp>
                  <p:nvSpPr>
                    <p:cNvPr id="69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1600" y="2590800"/>
                      <a:ext cx="152400" cy="304800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lIns="81631" tIns="40816" rIns="81631" bIns="40816" anchor="ctr"/>
                    <a:lstStyle/>
                    <a:p>
                      <a:pPr algn="ctr" defTabSz="414338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>
                          <a:tab pos="0" algn="l"/>
                          <a:tab pos="414338" algn="l"/>
                          <a:tab pos="828675" algn="l"/>
                          <a:tab pos="1244600" algn="l"/>
                          <a:tab pos="1658938" algn="l"/>
                          <a:tab pos="2073275" algn="l"/>
                          <a:tab pos="2487613" algn="l"/>
                          <a:tab pos="2903538" algn="l"/>
                          <a:tab pos="3317875" algn="l"/>
                          <a:tab pos="3732213" algn="l"/>
                          <a:tab pos="4146550" algn="l"/>
                          <a:tab pos="4562475" algn="l"/>
                          <a:tab pos="4976813" algn="l"/>
                          <a:tab pos="5389563" algn="l"/>
                          <a:tab pos="5805488" algn="l"/>
                          <a:tab pos="6221413" algn="l"/>
                          <a:tab pos="6635750" algn="l"/>
                          <a:tab pos="7048500" algn="l"/>
                          <a:tab pos="7462838" algn="l"/>
                          <a:tab pos="7880350" algn="l"/>
                          <a:tab pos="8294688" algn="l"/>
                        </a:tabLst>
                      </a:pPr>
                      <a:endParaRPr lang="en-GB" sz="1600" b="1" dirty="0" smtClean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0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2590800"/>
                      <a:ext cx="152400" cy="304800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lIns="81631" tIns="40816" rIns="81631" bIns="40816" anchor="ctr"/>
                    <a:lstStyle/>
                    <a:p>
                      <a:pPr algn="ctr" defTabSz="414338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>
                          <a:tab pos="0" algn="l"/>
                          <a:tab pos="414338" algn="l"/>
                          <a:tab pos="828675" algn="l"/>
                          <a:tab pos="1244600" algn="l"/>
                          <a:tab pos="1658938" algn="l"/>
                          <a:tab pos="2073275" algn="l"/>
                          <a:tab pos="2487613" algn="l"/>
                          <a:tab pos="2903538" algn="l"/>
                          <a:tab pos="3317875" algn="l"/>
                          <a:tab pos="3732213" algn="l"/>
                          <a:tab pos="4146550" algn="l"/>
                          <a:tab pos="4562475" algn="l"/>
                          <a:tab pos="4976813" algn="l"/>
                          <a:tab pos="5389563" algn="l"/>
                          <a:tab pos="5805488" algn="l"/>
                          <a:tab pos="6221413" algn="l"/>
                          <a:tab pos="6635750" algn="l"/>
                          <a:tab pos="7048500" algn="l"/>
                          <a:tab pos="7462838" algn="l"/>
                          <a:tab pos="7880350" algn="l"/>
                          <a:tab pos="8294688" algn="l"/>
                        </a:tabLst>
                      </a:pP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1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76400" y="2590800"/>
                      <a:ext cx="152400" cy="304800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lIns="81631" tIns="40816" rIns="81631" bIns="40816" anchor="ctr"/>
                    <a:lstStyle/>
                    <a:p>
                      <a:pPr algn="ctr" defTabSz="414338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>
                          <a:tab pos="0" algn="l"/>
                          <a:tab pos="414338" algn="l"/>
                          <a:tab pos="828675" algn="l"/>
                          <a:tab pos="1244600" algn="l"/>
                          <a:tab pos="1658938" algn="l"/>
                          <a:tab pos="2073275" algn="l"/>
                          <a:tab pos="2487613" algn="l"/>
                          <a:tab pos="2903538" algn="l"/>
                          <a:tab pos="3317875" algn="l"/>
                          <a:tab pos="3732213" algn="l"/>
                          <a:tab pos="4146550" algn="l"/>
                          <a:tab pos="4562475" algn="l"/>
                          <a:tab pos="4976813" algn="l"/>
                          <a:tab pos="5389563" algn="l"/>
                          <a:tab pos="5805488" algn="l"/>
                          <a:tab pos="6221413" algn="l"/>
                          <a:tab pos="6635750" algn="l"/>
                          <a:tab pos="7048500" algn="l"/>
                          <a:tab pos="7462838" algn="l"/>
                          <a:tab pos="7880350" algn="l"/>
                          <a:tab pos="8294688" algn="l"/>
                        </a:tabLst>
                      </a:pPr>
                      <a:endParaRPr lang="en-GB" sz="160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2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8800" y="2590800"/>
                      <a:ext cx="152400" cy="304800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lIns="81631" tIns="40816" rIns="81631" bIns="40816" anchor="ctr"/>
                    <a:lstStyle/>
                    <a:p>
                      <a:pPr algn="ctr" defTabSz="414338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>
                          <a:tab pos="0" algn="l"/>
                          <a:tab pos="414338" algn="l"/>
                          <a:tab pos="828675" algn="l"/>
                          <a:tab pos="1244600" algn="l"/>
                          <a:tab pos="1658938" algn="l"/>
                          <a:tab pos="2073275" algn="l"/>
                          <a:tab pos="2487613" algn="l"/>
                          <a:tab pos="2903538" algn="l"/>
                          <a:tab pos="3317875" algn="l"/>
                          <a:tab pos="3732213" algn="l"/>
                          <a:tab pos="4146550" algn="l"/>
                          <a:tab pos="4562475" algn="l"/>
                          <a:tab pos="4976813" algn="l"/>
                          <a:tab pos="5389563" algn="l"/>
                          <a:tab pos="5805488" algn="l"/>
                          <a:tab pos="6221413" algn="l"/>
                          <a:tab pos="6635750" algn="l"/>
                          <a:tab pos="7048500" algn="l"/>
                          <a:tab pos="7462838" algn="l"/>
                          <a:tab pos="7880350" algn="l"/>
                          <a:tab pos="8294688" algn="l"/>
                        </a:tabLst>
                      </a:pPr>
                      <a:endParaRPr lang="en-GB" sz="160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49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2590800" y="2590800"/>
                    <a:ext cx="609600" cy="304800"/>
                    <a:chOff x="1371600" y="2590800"/>
                    <a:chExt cx="609600" cy="304800"/>
                  </a:xfrm>
                </p:grpSpPr>
                <p:sp>
                  <p:nvSpPr>
                    <p:cNvPr id="65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1600" y="2590800"/>
                      <a:ext cx="152400" cy="304800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lIns="81631" tIns="40816" rIns="81631" bIns="40816" anchor="ctr"/>
                    <a:lstStyle/>
                    <a:p>
                      <a:pPr algn="ctr" defTabSz="414338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>
                          <a:tab pos="0" algn="l"/>
                          <a:tab pos="414338" algn="l"/>
                          <a:tab pos="828675" algn="l"/>
                          <a:tab pos="1244600" algn="l"/>
                          <a:tab pos="1658938" algn="l"/>
                          <a:tab pos="2073275" algn="l"/>
                          <a:tab pos="2487613" algn="l"/>
                          <a:tab pos="2903538" algn="l"/>
                          <a:tab pos="3317875" algn="l"/>
                          <a:tab pos="3732213" algn="l"/>
                          <a:tab pos="4146550" algn="l"/>
                          <a:tab pos="4562475" algn="l"/>
                          <a:tab pos="4976813" algn="l"/>
                          <a:tab pos="5389563" algn="l"/>
                          <a:tab pos="5805488" algn="l"/>
                          <a:tab pos="6221413" algn="l"/>
                          <a:tab pos="6635750" algn="l"/>
                          <a:tab pos="7048500" algn="l"/>
                          <a:tab pos="7462838" algn="l"/>
                          <a:tab pos="7880350" algn="l"/>
                          <a:tab pos="8294688" algn="l"/>
                        </a:tabLst>
                      </a:pPr>
                      <a:endParaRPr lang="en-GB" sz="160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6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2590800"/>
                      <a:ext cx="152400" cy="304800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lIns="81631" tIns="40816" rIns="81631" bIns="40816" anchor="ctr"/>
                    <a:lstStyle/>
                    <a:p>
                      <a:pPr algn="ctr" defTabSz="414338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>
                          <a:tab pos="0" algn="l"/>
                          <a:tab pos="414338" algn="l"/>
                          <a:tab pos="828675" algn="l"/>
                          <a:tab pos="1244600" algn="l"/>
                          <a:tab pos="1658938" algn="l"/>
                          <a:tab pos="2073275" algn="l"/>
                          <a:tab pos="2487613" algn="l"/>
                          <a:tab pos="2903538" algn="l"/>
                          <a:tab pos="3317875" algn="l"/>
                          <a:tab pos="3732213" algn="l"/>
                          <a:tab pos="4146550" algn="l"/>
                          <a:tab pos="4562475" algn="l"/>
                          <a:tab pos="4976813" algn="l"/>
                          <a:tab pos="5389563" algn="l"/>
                          <a:tab pos="5805488" algn="l"/>
                          <a:tab pos="6221413" algn="l"/>
                          <a:tab pos="6635750" algn="l"/>
                          <a:tab pos="7048500" algn="l"/>
                          <a:tab pos="7462838" algn="l"/>
                          <a:tab pos="7880350" algn="l"/>
                          <a:tab pos="8294688" algn="l"/>
                        </a:tabLst>
                      </a:pPr>
                      <a:endParaRPr lang="en-GB" sz="160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7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76400" y="2590800"/>
                      <a:ext cx="152400" cy="304800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lIns="81631" tIns="40816" rIns="81631" bIns="40816" anchor="ctr"/>
                    <a:lstStyle/>
                    <a:p>
                      <a:pPr algn="ctr" defTabSz="414338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>
                          <a:tab pos="0" algn="l"/>
                          <a:tab pos="414338" algn="l"/>
                          <a:tab pos="828675" algn="l"/>
                          <a:tab pos="1244600" algn="l"/>
                          <a:tab pos="1658938" algn="l"/>
                          <a:tab pos="2073275" algn="l"/>
                          <a:tab pos="2487613" algn="l"/>
                          <a:tab pos="2903538" algn="l"/>
                          <a:tab pos="3317875" algn="l"/>
                          <a:tab pos="3732213" algn="l"/>
                          <a:tab pos="4146550" algn="l"/>
                          <a:tab pos="4562475" algn="l"/>
                          <a:tab pos="4976813" algn="l"/>
                          <a:tab pos="5389563" algn="l"/>
                          <a:tab pos="5805488" algn="l"/>
                          <a:tab pos="6221413" algn="l"/>
                          <a:tab pos="6635750" algn="l"/>
                          <a:tab pos="7048500" algn="l"/>
                          <a:tab pos="7462838" algn="l"/>
                          <a:tab pos="7880350" algn="l"/>
                          <a:tab pos="8294688" algn="l"/>
                        </a:tabLst>
                      </a:pP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8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8800" y="2590800"/>
                      <a:ext cx="152400" cy="304800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lIns="81631" tIns="40816" rIns="81631" bIns="40816" anchor="ctr"/>
                    <a:lstStyle/>
                    <a:p>
                      <a:pPr algn="ctr" defTabSz="414338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>
                          <a:tab pos="0" algn="l"/>
                          <a:tab pos="414338" algn="l"/>
                          <a:tab pos="828675" algn="l"/>
                          <a:tab pos="1244600" algn="l"/>
                          <a:tab pos="1658938" algn="l"/>
                          <a:tab pos="2073275" algn="l"/>
                          <a:tab pos="2487613" algn="l"/>
                          <a:tab pos="2903538" algn="l"/>
                          <a:tab pos="3317875" algn="l"/>
                          <a:tab pos="3732213" algn="l"/>
                          <a:tab pos="4146550" algn="l"/>
                          <a:tab pos="4562475" algn="l"/>
                          <a:tab pos="4976813" algn="l"/>
                          <a:tab pos="5389563" algn="l"/>
                          <a:tab pos="5805488" algn="l"/>
                          <a:tab pos="6221413" algn="l"/>
                          <a:tab pos="6635750" algn="l"/>
                          <a:tab pos="7048500" algn="l"/>
                          <a:tab pos="7462838" algn="l"/>
                          <a:tab pos="7880350" algn="l"/>
                          <a:tab pos="8294688" algn="l"/>
                        </a:tabLst>
                      </a:pP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50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3200400" y="2590800"/>
                    <a:ext cx="609600" cy="304800"/>
                    <a:chOff x="1371600" y="2590800"/>
                    <a:chExt cx="609600" cy="304800"/>
                  </a:xfrm>
                </p:grpSpPr>
                <p:sp>
                  <p:nvSpPr>
                    <p:cNvPr id="61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1600" y="2590800"/>
                      <a:ext cx="152400" cy="304800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lIns="81631" tIns="40816" rIns="81631" bIns="40816" anchor="ctr"/>
                    <a:lstStyle/>
                    <a:p>
                      <a:pPr algn="ctr" defTabSz="414338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>
                          <a:tab pos="0" algn="l"/>
                          <a:tab pos="414338" algn="l"/>
                          <a:tab pos="828675" algn="l"/>
                          <a:tab pos="1244600" algn="l"/>
                          <a:tab pos="1658938" algn="l"/>
                          <a:tab pos="2073275" algn="l"/>
                          <a:tab pos="2487613" algn="l"/>
                          <a:tab pos="2903538" algn="l"/>
                          <a:tab pos="3317875" algn="l"/>
                          <a:tab pos="3732213" algn="l"/>
                          <a:tab pos="4146550" algn="l"/>
                          <a:tab pos="4562475" algn="l"/>
                          <a:tab pos="4976813" algn="l"/>
                          <a:tab pos="5389563" algn="l"/>
                          <a:tab pos="5805488" algn="l"/>
                          <a:tab pos="6221413" algn="l"/>
                          <a:tab pos="6635750" algn="l"/>
                          <a:tab pos="7048500" algn="l"/>
                          <a:tab pos="7462838" algn="l"/>
                          <a:tab pos="7880350" algn="l"/>
                          <a:tab pos="8294688" algn="l"/>
                        </a:tabLst>
                      </a:pPr>
                      <a:endParaRPr lang="en-GB" sz="160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2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2590800"/>
                      <a:ext cx="152400" cy="304800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lIns="81631" tIns="40816" rIns="81631" bIns="40816" anchor="ctr"/>
                    <a:lstStyle/>
                    <a:p>
                      <a:pPr algn="ctr" defTabSz="414338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>
                          <a:tab pos="0" algn="l"/>
                          <a:tab pos="414338" algn="l"/>
                          <a:tab pos="828675" algn="l"/>
                          <a:tab pos="1244600" algn="l"/>
                          <a:tab pos="1658938" algn="l"/>
                          <a:tab pos="2073275" algn="l"/>
                          <a:tab pos="2487613" algn="l"/>
                          <a:tab pos="2903538" algn="l"/>
                          <a:tab pos="3317875" algn="l"/>
                          <a:tab pos="3732213" algn="l"/>
                          <a:tab pos="4146550" algn="l"/>
                          <a:tab pos="4562475" algn="l"/>
                          <a:tab pos="4976813" algn="l"/>
                          <a:tab pos="5389563" algn="l"/>
                          <a:tab pos="5805488" algn="l"/>
                          <a:tab pos="6221413" algn="l"/>
                          <a:tab pos="6635750" algn="l"/>
                          <a:tab pos="7048500" algn="l"/>
                          <a:tab pos="7462838" algn="l"/>
                          <a:tab pos="7880350" algn="l"/>
                          <a:tab pos="8294688" algn="l"/>
                        </a:tabLst>
                      </a:pPr>
                      <a:endParaRPr lang="en-GB" sz="160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3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76400" y="2590800"/>
                      <a:ext cx="152400" cy="304800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lIns="81631" tIns="40816" rIns="81631" bIns="40816" anchor="ctr"/>
                    <a:lstStyle/>
                    <a:p>
                      <a:pPr algn="ctr" defTabSz="414338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>
                          <a:tab pos="0" algn="l"/>
                          <a:tab pos="414338" algn="l"/>
                          <a:tab pos="828675" algn="l"/>
                          <a:tab pos="1244600" algn="l"/>
                          <a:tab pos="1658938" algn="l"/>
                          <a:tab pos="2073275" algn="l"/>
                          <a:tab pos="2487613" algn="l"/>
                          <a:tab pos="2903538" algn="l"/>
                          <a:tab pos="3317875" algn="l"/>
                          <a:tab pos="3732213" algn="l"/>
                          <a:tab pos="4146550" algn="l"/>
                          <a:tab pos="4562475" algn="l"/>
                          <a:tab pos="4976813" algn="l"/>
                          <a:tab pos="5389563" algn="l"/>
                          <a:tab pos="5805488" algn="l"/>
                          <a:tab pos="6221413" algn="l"/>
                          <a:tab pos="6635750" algn="l"/>
                          <a:tab pos="7048500" algn="l"/>
                          <a:tab pos="7462838" algn="l"/>
                          <a:tab pos="7880350" algn="l"/>
                          <a:tab pos="8294688" algn="l"/>
                        </a:tabLst>
                      </a:pP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4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8800" y="2590800"/>
                      <a:ext cx="152400" cy="304800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lIns="81631" tIns="40816" rIns="81631" bIns="40816" anchor="ctr"/>
                    <a:lstStyle/>
                    <a:p>
                      <a:pPr algn="ctr" defTabSz="414338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>
                          <a:tab pos="0" algn="l"/>
                          <a:tab pos="414338" algn="l"/>
                          <a:tab pos="828675" algn="l"/>
                          <a:tab pos="1244600" algn="l"/>
                          <a:tab pos="1658938" algn="l"/>
                          <a:tab pos="2073275" algn="l"/>
                          <a:tab pos="2487613" algn="l"/>
                          <a:tab pos="2903538" algn="l"/>
                          <a:tab pos="3317875" algn="l"/>
                          <a:tab pos="3732213" algn="l"/>
                          <a:tab pos="4146550" algn="l"/>
                          <a:tab pos="4562475" algn="l"/>
                          <a:tab pos="4976813" algn="l"/>
                          <a:tab pos="5389563" algn="l"/>
                          <a:tab pos="5805488" algn="l"/>
                          <a:tab pos="6221413" algn="l"/>
                          <a:tab pos="6635750" algn="l"/>
                          <a:tab pos="7048500" algn="l"/>
                          <a:tab pos="7462838" algn="l"/>
                          <a:tab pos="7880350" algn="l"/>
                          <a:tab pos="8294688" algn="l"/>
                        </a:tabLst>
                      </a:pPr>
                      <a:endParaRPr lang="en-GB" sz="160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51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3810000" y="2590800"/>
                    <a:ext cx="609600" cy="304800"/>
                    <a:chOff x="1371600" y="2590800"/>
                    <a:chExt cx="609600" cy="304800"/>
                  </a:xfrm>
                </p:grpSpPr>
                <p:sp>
                  <p:nvSpPr>
                    <p:cNvPr id="57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1600" y="2590800"/>
                      <a:ext cx="152400" cy="304800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lIns="81631" tIns="40816" rIns="81631" bIns="40816" anchor="ctr"/>
                    <a:lstStyle/>
                    <a:p>
                      <a:pPr algn="ctr" defTabSz="414338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>
                          <a:tab pos="0" algn="l"/>
                          <a:tab pos="414338" algn="l"/>
                          <a:tab pos="828675" algn="l"/>
                          <a:tab pos="1244600" algn="l"/>
                          <a:tab pos="1658938" algn="l"/>
                          <a:tab pos="2073275" algn="l"/>
                          <a:tab pos="2487613" algn="l"/>
                          <a:tab pos="2903538" algn="l"/>
                          <a:tab pos="3317875" algn="l"/>
                          <a:tab pos="3732213" algn="l"/>
                          <a:tab pos="4146550" algn="l"/>
                          <a:tab pos="4562475" algn="l"/>
                          <a:tab pos="4976813" algn="l"/>
                          <a:tab pos="5389563" algn="l"/>
                          <a:tab pos="5805488" algn="l"/>
                          <a:tab pos="6221413" algn="l"/>
                          <a:tab pos="6635750" algn="l"/>
                          <a:tab pos="7048500" algn="l"/>
                          <a:tab pos="7462838" algn="l"/>
                          <a:tab pos="7880350" algn="l"/>
                          <a:tab pos="8294688" algn="l"/>
                        </a:tabLst>
                      </a:pPr>
                      <a:endParaRPr lang="en-GB" sz="160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8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2590800"/>
                      <a:ext cx="152400" cy="304800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lIns="81631" tIns="40816" rIns="81631" bIns="40816" anchor="ctr"/>
                    <a:lstStyle/>
                    <a:p>
                      <a:pPr algn="ctr" defTabSz="414338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>
                          <a:tab pos="0" algn="l"/>
                          <a:tab pos="414338" algn="l"/>
                          <a:tab pos="828675" algn="l"/>
                          <a:tab pos="1244600" algn="l"/>
                          <a:tab pos="1658938" algn="l"/>
                          <a:tab pos="2073275" algn="l"/>
                          <a:tab pos="2487613" algn="l"/>
                          <a:tab pos="2903538" algn="l"/>
                          <a:tab pos="3317875" algn="l"/>
                          <a:tab pos="3732213" algn="l"/>
                          <a:tab pos="4146550" algn="l"/>
                          <a:tab pos="4562475" algn="l"/>
                          <a:tab pos="4976813" algn="l"/>
                          <a:tab pos="5389563" algn="l"/>
                          <a:tab pos="5805488" algn="l"/>
                          <a:tab pos="6221413" algn="l"/>
                          <a:tab pos="6635750" algn="l"/>
                          <a:tab pos="7048500" algn="l"/>
                          <a:tab pos="7462838" algn="l"/>
                          <a:tab pos="7880350" algn="l"/>
                          <a:tab pos="8294688" algn="l"/>
                        </a:tabLst>
                      </a:pPr>
                      <a:endParaRPr lang="en-GB" sz="160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76400" y="2590800"/>
                      <a:ext cx="152400" cy="304800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lIns="81631" tIns="40816" rIns="81631" bIns="40816" anchor="ctr"/>
                    <a:lstStyle/>
                    <a:p>
                      <a:pPr algn="ctr" defTabSz="414338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>
                          <a:tab pos="0" algn="l"/>
                          <a:tab pos="414338" algn="l"/>
                          <a:tab pos="828675" algn="l"/>
                          <a:tab pos="1244600" algn="l"/>
                          <a:tab pos="1658938" algn="l"/>
                          <a:tab pos="2073275" algn="l"/>
                          <a:tab pos="2487613" algn="l"/>
                          <a:tab pos="2903538" algn="l"/>
                          <a:tab pos="3317875" algn="l"/>
                          <a:tab pos="3732213" algn="l"/>
                          <a:tab pos="4146550" algn="l"/>
                          <a:tab pos="4562475" algn="l"/>
                          <a:tab pos="4976813" algn="l"/>
                          <a:tab pos="5389563" algn="l"/>
                          <a:tab pos="5805488" algn="l"/>
                          <a:tab pos="6221413" algn="l"/>
                          <a:tab pos="6635750" algn="l"/>
                          <a:tab pos="7048500" algn="l"/>
                          <a:tab pos="7462838" algn="l"/>
                          <a:tab pos="7880350" algn="l"/>
                          <a:tab pos="8294688" algn="l"/>
                        </a:tabLst>
                      </a:pP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0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8800" y="2590800"/>
                      <a:ext cx="152400" cy="304800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lIns="81631" tIns="40816" rIns="81631" bIns="40816" anchor="ctr"/>
                    <a:lstStyle/>
                    <a:p>
                      <a:pPr algn="ctr" defTabSz="414338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>
                          <a:tab pos="0" algn="l"/>
                          <a:tab pos="414338" algn="l"/>
                          <a:tab pos="828675" algn="l"/>
                          <a:tab pos="1244600" algn="l"/>
                          <a:tab pos="1658938" algn="l"/>
                          <a:tab pos="2073275" algn="l"/>
                          <a:tab pos="2487613" algn="l"/>
                          <a:tab pos="2903538" algn="l"/>
                          <a:tab pos="3317875" algn="l"/>
                          <a:tab pos="3732213" algn="l"/>
                          <a:tab pos="4146550" algn="l"/>
                          <a:tab pos="4562475" algn="l"/>
                          <a:tab pos="4976813" algn="l"/>
                          <a:tab pos="5389563" algn="l"/>
                          <a:tab pos="5805488" algn="l"/>
                          <a:tab pos="6221413" algn="l"/>
                          <a:tab pos="6635750" algn="l"/>
                          <a:tab pos="7048500" algn="l"/>
                          <a:tab pos="7462838" algn="l"/>
                          <a:tab pos="7880350" algn="l"/>
                          <a:tab pos="8294688" algn="l"/>
                        </a:tabLst>
                      </a:pPr>
                      <a:endParaRPr lang="en-GB" sz="160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52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4419600" y="2590800"/>
                    <a:ext cx="609600" cy="304800"/>
                    <a:chOff x="1371600" y="2590800"/>
                    <a:chExt cx="609600" cy="304800"/>
                  </a:xfrm>
                </p:grpSpPr>
                <p:sp>
                  <p:nvSpPr>
                    <p:cNvPr id="53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1600" y="2590800"/>
                      <a:ext cx="152400" cy="304800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lIns="81631" tIns="40816" rIns="81631" bIns="40816" anchor="ctr"/>
                    <a:lstStyle/>
                    <a:p>
                      <a:pPr algn="ctr" defTabSz="414338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>
                          <a:tab pos="0" algn="l"/>
                          <a:tab pos="414338" algn="l"/>
                          <a:tab pos="828675" algn="l"/>
                          <a:tab pos="1244600" algn="l"/>
                          <a:tab pos="1658938" algn="l"/>
                          <a:tab pos="2073275" algn="l"/>
                          <a:tab pos="2487613" algn="l"/>
                          <a:tab pos="2903538" algn="l"/>
                          <a:tab pos="3317875" algn="l"/>
                          <a:tab pos="3732213" algn="l"/>
                          <a:tab pos="4146550" algn="l"/>
                          <a:tab pos="4562475" algn="l"/>
                          <a:tab pos="4976813" algn="l"/>
                          <a:tab pos="5389563" algn="l"/>
                          <a:tab pos="5805488" algn="l"/>
                          <a:tab pos="6221413" algn="l"/>
                          <a:tab pos="6635750" algn="l"/>
                          <a:tab pos="7048500" algn="l"/>
                          <a:tab pos="7462838" algn="l"/>
                          <a:tab pos="7880350" algn="l"/>
                          <a:tab pos="8294688" algn="l"/>
                        </a:tabLst>
                      </a:pP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4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2590800"/>
                      <a:ext cx="152400" cy="304800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lIns="81631" tIns="40816" rIns="81631" bIns="40816" anchor="ctr"/>
                    <a:lstStyle/>
                    <a:p>
                      <a:pPr algn="ctr" defTabSz="414338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>
                          <a:tab pos="0" algn="l"/>
                          <a:tab pos="414338" algn="l"/>
                          <a:tab pos="828675" algn="l"/>
                          <a:tab pos="1244600" algn="l"/>
                          <a:tab pos="1658938" algn="l"/>
                          <a:tab pos="2073275" algn="l"/>
                          <a:tab pos="2487613" algn="l"/>
                          <a:tab pos="2903538" algn="l"/>
                          <a:tab pos="3317875" algn="l"/>
                          <a:tab pos="3732213" algn="l"/>
                          <a:tab pos="4146550" algn="l"/>
                          <a:tab pos="4562475" algn="l"/>
                          <a:tab pos="4976813" algn="l"/>
                          <a:tab pos="5389563" algn="l"/>
                          <a:tab pos="5805488" algn="l"/>
                          <a:tab pos="6221413" algn="l"/>
                          <a:tab pos="6635750" algn="l"/>
                          <a:tab pos="7048500" algn="l"/>
                          <a:tab pos="7462838" algn="l"/>
                          <a:tab pos="7880350" algn="l"/>
                          <a:tab pos="8294688" algn="l"/>
                        </a:tabLst>
                      </a:pP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5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76400" y="2590800"/>
                      <a:ext cx="152400" cy="304800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lIns="81631" tIns="40816" rIns="81631" bIns="40816" anchor="ctr"/>
                    <a:lstStyle/>
                    <a:p>
                      <a:pPr algn="ctr" defTabSz="414338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>
                          <a:tab pos="0" algn="l"/>
                          <a:tab pos="414338" algn="l"/>
                          <a:tab pos="828675" algn="l"/>
                          <a:tab pos="1244600" algn="l"/>
                          <a:tab pos="1658938" algn="l"/>
                          <a:tab pos="2073275" algn="l"/>
                          <a:tab pos="2487613" algn="l"/>
                          <a:tab pos="2903538" algn="l"/>
                          <a:tab pos="3317875" algn="l"/>
                          <a:tab pos="3732213" algn="l"/>
                          <a:tab pos="4146550" algn="l"/>
                          <a:tab pos="4562475" algn="l"/>
                          <a:tab pos="4976813" algn="l"/>
                          <a:tab pos="5389563" algn="l"/>
                          <a:tab pos="5805488" algn="l"/>
                          <a:tab pos="6221413" algn="l"/>
                          <a:tab pos="6635750" algn="l"/>
                          <a:tab pos="7048500" algn="l"/>
                          <a:tab pos="7462838" algn="l"/>
                          <a:tab pos="7880350" algn="l"/>
                          <a:tab pos="8294688" algn="l"/>
                        </a:tabLst>
                      </a:pP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6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8800" y="2590800"/>
                      <a:ext cx="152400" cy="304800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lIns="81631" tIns="40816" rIns="81631" bIns="40816" anchor="ctr"/>
                    <a:lstStyle/>
                    <a:p>
                      <a:pPr algn="ctr" defTabSz="414338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>
                          <a:tab pos="0" algn="l"/>
                          <a:tab pos="414338" algn="l"/>
                          <a:tab pos="828675" algn="l"/>
                          <a:tab pos="1244600" algn="l"/>
                          <a:tab pos="1658938" algn="l"/>
                          <a:tab pos="2073275" algn="l"/>
                          <a:tab pos="2487613" algn="l"/>
                          <a:tab pos="2903538" algn="l"/>
                          <a:tab pos="3317875" algn="l"/>
                          <a:tab pos="3732213" algn="l"/>
                          <a:tab pos="4146550" algn="l"/>
                          <a:tab pos="4562475" algn="l"/>
                          <a:tab pos="4976813" algn="l"/>
                          <a:tab pos="5389563" algn="l"/>
                          <a:tab pos="5805488" algn="l"/>
                          <a:tab pos="6221413" algn="l"/>
                          <a:tab pos="6635750" algn="l"/>
                          <a:tab pos="7048500" algn="l"/>
                          <a:tab pos="7462838" algn="l"/>
                          <a:tab pos="7880350" algn="l"/>
                          <a:tab pos="8294688" algn="l"/>
                        </a:tabLst>
                      </a:pP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5" name="TextBox 44"/>
                <p:cNvSpPr txBox="1"/>
                <p:nvPr/>
              </p:nvSpPr>
              <p:spPr>
                <a:xfrm>
                  <a:off x="4114800" y="1568604"/>
                  <a:ext cx="15549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800" dirty="0" smtClean="0"/>
                    <a:t>x</a:t>
                  </a:r>
                  <a:endParaRPr lang="en-US" sz="2800" i="1" dirty="0"/>
                </a:p>
              </p:txBody>
            </p:sp>
          </p:grpSp>
          <p:sp>
            <p:nvSpPr>
              <p:cNvPr id="111" name="TextBox 110"/>
              <p:cNvSpPr txBox="1"/>
              <p:nvPr/>
            </p:nvSpPr>
            <p:spPr>
              <a:xfrm>
                <a:off x="6629400" y="4191000"/>
                <a:ext cx="1619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 smtClean="0"/>
                  <a:t>y</a:t>
                </a:r>
                <a:endParaRPr lang="en-US" sz="2800" i="1" dirty="0"/>
              </a:p>
            </p:txBody>
          </p:sp>
        </p:grpSp>
        <p:cxnSp>
          <p:nvCxnSpPr>
            <p:cNvPr id="114" name="Curved Connector 113"/>
            <p:cNvCxnSpPr>
              <a:stCxn id="45" idx="2"/>
              <a:endCxn id="67" idx="0"/>
            </p:cNvCxnSpPr>
            <p:nvPr/>
          </p:nvCxnSpPr>
          <p:spPr>
            <a:xfrm rot="16200000" flipH="1">
              <a:off x="5643559" y="4618673"/>
              <a:ext cx="515109" cy="52153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urved Connector 115"/>
            <p:cNvCxnSpPr>
              <a:stCxn id="111" idx="2"/>
              <a:endCxn id="67" idx="0"/>
            </p:cNvCxnSpPr>
            <p:nvPr/>
          </p:nvCxnSpPr>
          <p:spPr>
            <a:xfrm rot="5400000">
              <a:off x="6178563" y="4605206"/>
              <a:ext cx="515109" cy="54847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Partitioned Bloom Filter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an address,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hash functions encode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bit indices to set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14800" y="1524000"/>
            <a:ext cx="36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x</a:t>
            </a:r>
            <a:endParaRPr lang="en-US" sz="3200" i="1" dirty="0"/>
          </a:p>
        </p:txBody>
      </p:sp>
      <p:grpSp>
        <p:nvGrpSpPr>
          <p:cNvPr id="3" name="Group 45"/>
          <p:cNvGrpSpPr/>
          <p:nvPr/>
        </p:nvGrpSpPr>
        <p:grpSpPr>
          <a:xfrm>
            <a:off x="3048000" y="2590800"/>
            <a:ext cx="2744688" cy="584775"/>
            <a:chOff x="3048000" y="2590800"/>
            <a:chExt cx="2744688" cy="584775"/>
          </a:xfrm>
        </p:grpSpPr>
        <p:sp>
          <p:nvSpPr>
            <p:cNvPr id="47" name="TextBox 5"/>
            <p:cNvSpPr txBox="1"/>
            <p:nvPr/>
          </p:nvSpPr>
          <p:spPr>
            <a:xfrm>
              <a:off x="3048000" y="2590800"/>
              <a:ext cx="624402" cy="49244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9144" tIns="0" rIns="9144" bIns="0" rtlCol="0">
              <a:spAutoFit/>
            </a:bodyPr>
            <a:lstStyle/>
            <a:p>
              <a:r>
                <a:rPr lang="en-US" sz="3200" dirty="0" smtClean="0"/>
                <a:t>h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()</a:t>
              </a:r>
              <a:endParaRPr lang="en-US" sz="3200" i="1" baseline="30000" dirty="0"/>
            </a:p>
          </p:txBody>
        </p:sp>
        <p:sp>
          <p:nvSpPr>
            <p:cNvPr id="48" name="TextBox 5"/>
            <p:cNvSpPr txBox="1"/>
            <p:nvPr/>
          </p:nvSpPr>
          <p:spPr>
            <a:xfrm>
              <a:off x="3966065" y="2590800"/>
              <a:ext cx="624402" cy="49244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9144" tIns="0" rIns="9144" bIns="0" rtlCol="0">
              <a:spAutoFit/>
            </a:bodyPr>
            <a:lstStyle/>
            <a:p>
              <a:r>
                <a:rPr lang="en-US" sz="3200" dirty="0" smtClean="0"/>
                <a:t>h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()</a:t>
              </a:r>
              <a:endParaRPr lang="en-US" sz="3200" i="1" baseline="30000" dirty="0"/>
            </a:p>
          </p:txBody>
        </p:sp>
        <p:sp>
          <p:nvSpPr>
            <p:cNvPr id="49" name="TextBox 5"/>
            <p:cNvSpPr txBox="1"/>
            <p:nvPr/>
          </p:nvSpPr>
          <p:spPr>
            <a:xfrm>
              <a:off x="5186753" y="2590800"/>
              <a:ext cx="605935" cy="49244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9144" tIns="0" rIns="9144" bIns="0" rtlCol="0">
              <a:spAutoFit/>
            </a:bodyPr>
            <a:lstStyle/>
            <a:p>
              <a:r>
                <a:rPr lang="en-US" sz="3200" dirty="0" err="1" smtClean="0"/>
                <a:t>h</a:t>
              </a:r>
              <a:r>
                <a:rPr lang="en-US" sz="3200" baseline="-25000" dirty="0" err="1" smtClean="0"/>
                <a:t>k</a:t>
              </a:r>
              <a:r>
                <a:rPr lang="en-US" sz="3200" dirty="0" smtClean="0"/>
                <a:t>()</a:t>
              </a:r>
              <a:endParaRPr lang="en-US" sz="3200" i="1" baseline="30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727001" y="2590800"/>
              <a:ext cx="302199" cy="584775"/>
            </a:xfrm>
            <a:prstGeom prst="rect">
              <a:avLst/>
            </a:prstGeom>
            <a:noFill/>
          </p:spPr>
          <p:txBody>
            <a:bodyPr wrap="none" lIns="9144" rIns="9144" rtlCol="0">
              <a:spAutoFit/>
            </a:bodyPr>
            <a:lstStyle/>
            <a:p>
              <a:r>
                <a:rPr lang="en-US" sz="3200" dirty="0" smtClean="0"/>
                <a:t>…</a:t>
              </a:r>
              <a:endParaRPr lang="en-US" sz="3200" dirty="0"/>
            </a:p>
          </p:txBody>
        </p:sp>
      </p:grpSp>
      <p:cxnSp>
        <p:nvCxnSpPr>
          <p:cNvPr id="52" name="Straight Arrow Connector 51"/>
          <p:cNvCxnSpPr>
            <a:stCxn id="45" idx="2"/>
            <a:endCxn id="48" idx="0"/>
          </p:cNvCxnSpPr>
          <p:nvPr/>
        </p:nvCxnSpPr>
        <p:spPr>
          <a:xfrm rot="5400000">
            <a:off x="4046171" y="2340870"/>
            <a:ext cx="482025" cy="17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5" idx="2"/>
            <a:endCxn id="49" idx="0"/>
          </p:cNvCxnSpPr>
          <p:nvPr/>
        </p:nvCxnSpPr>
        <p:spPr>
          <a:xfrm rot="16200000" flipH="1">
            <a:off x="4651898" y="1752976"/>
            <a:ext cx="482025" cy="1193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5" idx="2"/>
            <a:endCxn id="47" idx="0"/>
          </p:cNvCxnSpPr>
          <p:nvPr/>
        </p:nvCxnSpPr>
        <p:spPr>
          <a:xfrm rot="5400000">
            <a:off x="3587139" y="1881838"/>
            <a:ext cx="482025" cy="935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2"/>
            <a:endCxn id="96" idx="0"/>
          </p:cNvCxnSpPr>
          <p:nvPr/>
        </p:nvCxnSpPr>
        <p:spPr>
          <a:xfrm rot="5400000">
            <a:off x="2250173" y="2776171"/>
            <a:ext cx="802957" cy="141710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4"/>
          <p:cNvCxnSpPr>
            <a:stCxn id="48" idx="2"/>
            <a:endCxn id="106" idx="0"/>
          </p:cNvCxnSpPr>
          <p:nvPr/>
        </p:nvCxnSpPr>
        <p:spPr>
          <a:xfrm rot="16200000" flipH="1">
            <a:off x="3966505" y="3395004"/>
            <a:ext cx="802957" cy="17943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4"/>
          <p:cNvCxnSpPr>
            <a:stCxn id="49" idx="2"/>
            <a:endCxn id="121" idx="0"/>
          </p:cNvCxnSpPr>
          <p:nvPr/>
        </p:nvCxnSpPr>
        <p:spPr>
          <a:xfrm rot="16200000" flipH="1">
            <a:off x="5715232" y="2857731"/>
            <a:ext cx="802957" cy="125397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1828800" y="3886200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343400" y="3886200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6629400" y="3886200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7"/>
          <p:cNvGrpSpPr/>
          <p:nvPr/>
        </p:nvGrpSpPr>
        <p:grpSpPr>
          <a:xfrm>
            <a:off x="914400" y="3886200"/>
            <a:ext cx="7315200" cy="228600"/>
            <a:chOff x="914400" y="4038600"/>
            <a:chExt cx="7315200" cy="228600"/>
          </a:xfrm>
        </p:grpSpPr>
        <p:sp>
          <p:nvSpPr>
            <p:cNvPr id="90" name="Rectangle 89"/>
            <p:cNvSpPr/>
            <p:nvPr/>
          </p:nvSpPr>
          <p:spPr>
            <a:xfrm>
              <a:off x="9144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1430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3716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6002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0574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2860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5146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9718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2004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4290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6576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8862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1148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5720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4008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8580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0866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3152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5438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7724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80010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412801" y="3657600"/>
            <a:ext cx="302199" cy="584775"/>
          </a:xfrm>
          <a:prstGeom prst="rect">
            <a:avLst/>
          </a:prstGeom>
          <a:noFill/>
        </p:spPr>
        <p:txBody>
          <a:bodyPr wrap="none" lIns="9144" rIns="9144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grpSp>
        <p:nvGrpSpPr>
          <p:cNvPr id="7" name="Group 66"/>
          <p:cNvGrpSpPr/>
          <p:nvPr/>
        </p:nvGrpSpPr>
        <p:grpSpPr>
          <a:xfrm>
            <a:off x="1828800" y="3886200"/>
            <a:ext cx="5029200" cy="228600"/>
            <a:chOff x="1828800" y="4038600"/>
            <a:chExt cx="5029200" cy="228600"/>
          </a:xfrm>
        </p:grpSpPr>
        <p:sp>
          <p:nvSpPr>
            <p:cNvPr id="64" name="Rectangle 63"/>
            <p:cNvSpPr/>
            <p:nvPr/>
          </p:nvSpPr>
          <p:spPr>
            <a:xfrm>
              <a:off x="18288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3434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6294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8483" name="Object 3"/>
          <p:cNvGraphicFramePr>
            <a:graphicFrameLocks noChangeAspect="1"/>
          </p:cNvGraphicFramePr>
          <p:nvPr/>
        </p:nvGraphicFramePr>
        <p:xfrm>
          <a:off x="376238" y="1627188"/>
          <a:ext cx="2062162" cy="582612"/>
        </p:xfrm>
        <a:graphic>
          <a:graphicData uri="http://schemas.openxmlformats.org/presentationml/2006/ole">
            <p:oleObj spid="_x0000_s148483" name="Equation" r:id="rId4" imgW="7236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96" grpId="0" animBg="1"/>
      <p:bldP spid="106" grpId="0" animBg="1"/>
      <p:bldP spid="1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ontent Placeholder 96"/>
          <p:cNvSpPr txBox="1">
            <a:spLocks/>
          </p:cNvSpPr>
          <p:nvPr/>
        </p:nvSpPr>
        <p:spPr>
          <a:xfrm>
            <a:off x="0" y="5693229"/>
            <a:ext cx="9144000" cy="5333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Probability of False Positives is well understood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1"/>
          </p:nvPr>
        </p:nvSpPr>
        <p:spPr>
          <a:xfrm>
            <a:off x="2667000" y="1600201"/>
            <a:ext cx="4876800" cy="838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Query for an address, </a:t>
            </a:r>
            <a:r>
              <a:rPr lang="en-US" i="1" dirty="0" smtClean="0"/>
              <a:t>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Partitioned Bloom Filter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114800" y="1981200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y</a:t>
            </a:r>
            <a:endParaRPr lang="en-US" sz="3200" i="1" dirty="0"/>
          </a:p>
        </p:txBody>
      </p:sp>
      <p:grpSp>
        <p:nvGrpSpPr>
          <p:cNvPr id="3" name="Group 45"/>
          <p:cNvGrpSpPr/>
          <p:nvPr/>
        </p:nvGrpSpPr>
        <p:grpSpPr>
          <a:xfrm>
            <a:off x="3048000" y="2794575"/>
            <a:ext cx="2744688" cy="584775"/>
            <a:chOff x="3048000" y="2590800"/>
            <a:chExt cx="2744688" cy="584775"/>
          </a:xfrm>
        </p:grpSpPr>
        <p:sp>
          <p:nvSpPr>
            <p:cNvPr id="47" name="TextBox 5"/>
            <p:cNvSpPr txBox="1"/>
            <p:nvPr/>
          </p:nvSpPr>
          <p:spPr>
            <a:xfrm>
              <a:off x="3048000" y="2590800"/>
              <a:ext cx="624402" cy="49244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9144" tIns="0" rIns="9144" bIns="0" rtlCol="0">
              <a:spAutoFit/>
            </a:bodyPr>
            <a:lstStyle/>
            <a:p>
              <a:r>
                <a:rPr lang="en-US" sz="3200" dirty="0" smtClean="0"/>
                <a:t>h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()</a:t>
              </a:r>
              <a:endParaRPr lang="en-US" sz="3200" i="1" baseline="30000" dirty="0"/>
            </a:p>
          </p:txBody>
        </p:sp>
        <p:sp>
          <p:nvSpPr>
            <p:cNvPr id="48" name="TextBox 5"/>
            <p:cNvSpPr txBox="1"/>
            <p:nvPr/>
          </p:nvSpPr>
          <p:spPr>
            <a:xfrm>
              <a:off x="3966065" y="2590800"/>
              <a:ext cx="624402" cy="49244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9144" tIns="0" rIns="9144" bIns="0" rtlCol="0">
              <a:spAutoFit/>
            </a:bodyPr>
            <a:lstStyle/>
            <a:p>
              <a:r>
                <a:rPr lang="en-US" sz="3200" dirty="0" smtClean="0"/>
                <a:t>h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()</a:t>
              </a:r>
              <a:endParaRPr lang="en-US" sz="3200" i="1" baseline="30000" dirty="0"/>
            </a:p>
          </p:txBody>
        </p:sp>
        <p:sp>
          <p:nvSpPr>
            <p:cNvPr id="49" name="TextBox 5"/>
            <p:cNvSpPr txBox="1"/>
            <p:nvPr/>
          </p:nvSpPr>
          <p:spPr>
            <a:xfrm>
              <a:off x="5186753" y="2590800"/>
              <a:ext cx="605935" cy="49244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9144" tIns="0" rIns="9144" bIns="0" rtlCol="0">
              <a:spAutoFit/>
            </a:bodyPr>
            <a:lstStyle/>
            <a:p>
              <a:r>
                <a:rPr lang="en-US" sz="3200" dirty="0" err="1" smtClean="0"/>
                <a:t>h</a:t>
              </a:r>
              <a:r>
                <a:rPr lang="en-US" sz="3200" baseline="-25000" dirty="0" err="1" smtClean="0"/>
                <a:t>k</a:t>
              </a:r>
              <a:r>
                <a:rPr lang="en-US" sz="3200" dirty="0" smtClean="0"/>
                <a:t>()</a:t>
              </a:r>
              <a:endParaRPr lang="en-US" sz="3200" i="1" baseline="30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727001" y="2590800"/>
              <a:ext cx="302199" cy="584775"/>
            </a:xfrm>
            <a:prstGeom prst="rect">
              <a:avLst/>
            </a:prstGeom>
            <a:noFill/>
          </p:spPr>
          <p:txBody>
            <a:bodyPr wrap="none" lIns="9144" rIns="9144" rtlCol="0">
              <a:spAutoFit/>
            </a:bodyPr>
            <a:lstStyle/>
            <a:p>
              <a:r>
                <a:rPr lang="en-US" sz="3200" dirty="0" smtClean="0"/>
                <a:t>…</a:t>
              </a:r>
              <a:endParaRPr lang="en-US" sz="3200" dirty="0"/>
            </a:p>
          </p:txBody>
        </p:sp>
      </p:grpSp>
      <p:cxnSp>
        <p:nvCxnSpPr>
          <p:cNvPr id="52" name="Straight Arrow Connector 51"/>
          <p:cNvCxnSpPr>
            <a:stCxn id="45" idx="2"/>
          </p:cNvCxnSpPr>
          <p:nvPr/>
        </p:nvCxnSpPr>
        <p:spPr>
          <a:xfrm rot="5400000">
            <a:off x="4174486" y="2669755"/>
            <a:ext cx="228600" cy="21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5" idx="2"/>
          </p:cNvCxnSpPr>
          <p:nvPr/>
        </p:nvCxnSpPr>
        <p:spPr>
          <a:xfrm rot="16200000" flipH="1">
            <a:off x="4780213" y="2085067"/>
            <a:ext cx="228600" cy="1190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5" idx="2"/>
          </p:cNvCxnSpPr>
          <p:nvPr/>
        </p:nvCxnSpPr>
        <p:spPr>
          <a:xfrm rot="5400000">
            <a:off x="3715454" y="2210723"/>
            <a:ext cx="228600" cy="9391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67"/>
          <p:cNvGrpSpPr/>
          <p:nvPr/>
        </p:nvGrpSpPr>
        <p:grpSpPr>
          <a:xfrm>
            <a:off x="914400" y="3655077"/>
            <a:ext cx="7315200" cy="584775"/>
            <a:chOff x="914400" y="3810000"/>
            <a:chExt cx="7315200" cy="584775"/>
          </a:xfrm>
        </p:grpSpPr>
        <p:grpSp>
          <p:nvGrpSpPr>
            <p:cNvPr id="7" name="Group 60"/>
            <p:cNvGrpSpPr/>
            <p:nvPr/>
          </p:nvGrpSpPr>
          <p:grpSpPr>
            <a:xfrm>
              <a:off x="914400" y="4038600"/>
              <a:ext cx="1828800" cy="228600"/>
              <a:chOff x="914400" y="4038600"/>
              <a:chExt cx="1828800" cy="2286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18288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9144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143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3716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6002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0574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2286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25146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62"/>
            <p:cNvGrpSpPr/>
            <p:nvPr/>
          </p:nvGrpSpPr>
          <p:grpSpPr>
            <a:xfrm>
              <a:off x="2971800" y="4038600"/>
              <a:ext cx="1828800" cy="228600"/>
              <a:chOff x="2971800" y="4038600"/>
              <a:chExt cx="1828800" cy="228600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43434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9718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32004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3429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6576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8862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1148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572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66"/>
            <p:cNvGrpSpPr/>
            <p:nvPr/>
          </p:nvGrpSpPr>
          <p:grpSpPr>
            <a:xfrm>
              <a:off x="6400800" y="4038600"/>
              <a:ext cx="1828800" cy="228600"/>
              <a:chOff x="6400800" y="4038600"/>
              <a:chExt cx="1828800" cy="22860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66294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64008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6858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0866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3152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5438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77724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8001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5412801" y="3810000"/>
              <a:ext cx="302199" cy="584775"/>
            </a:xfrm>
            <a:prstGeom prst="rect">
              <a:avLst/>
            </a:prstGeom>
            <a:noFill/>
          </p:spPr>
          <p:txBody>
            <a:bodyPr wrap="none" lIns="9144" rIns="9144" rtlCol="0">
              <a:spAutoFit/>
            </a:bodyPr>
            <a:lstStyle/>
            <a:p>
              <a:r>
                <a:rPr lang="en-US" sz="3200" dirty="0" smtClean="0"/>
                <a:t>…</a:t>
              </a:r>
              <a:endParaRPr lang="en-US" sz="3200" dirty="0"/>
            </a:p>
          </p:txBody>
        </p:sp>
      </p:grpSp>
      <p:grpSp>
        <p:nvGrpSpPr>
          <p:cNvPr id="10" name="Group 146"/>
          <p:cNvGrpSpPr/>
          <p:nvPr/>
        </p:nvGrpSpPr>
        <p:grpSpPr>
          <a:xfrm>
            <a:off x="914400" y="4177326"/>
            <a:ext cx="7315200" cy="228600"/>
            <a:chOff x="914400" y="4343400"/>
            <a:chExt cx="7315200" cy="228600"/>
          </a:xfrm>
        </p:grpSpPr>
        <p:sp>
          <p:nvSpPr>
            <p:cNvPr id="69" name="Trapezoid 68"/>
            <p:cNvSpPr/>
            <p:nvPr/>
          </p:nvSpPr>
          <p:spPr>
            <a:xfrm flipV="1">
              <a:off x="914400" y="4343400"/>
              <a:ext cx="1828800" cy="228600"/>
            </a:xfrm>
            <a:prstGeom prst="trapezoid">
              <a:avLst>
                <a:gd name="adj" fmla="val 115147"/>
              </a:avLst>
            </a:prstGeom>
            <a:gradFill flip="none" rotWithShape="0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rapezoid 70"/>
            <p:cNvSpPr/>
            <p:nvPr/>
          </p:nvSpPr>
          <p:spPr>
            <a:xfrm flipV="1">
              <a:off x="2971800" y="4343400"/>
              <a:ext cx="1828800" cy="228600"/>
            </a:xfrm>
            <a:prstGeom prst="trapezoid">
              <a:avLst>
                <a:gd name="adj" fmla="val 115147"/>
              </a:avLst>
            </a:prstGeom>
            <a:gradFill flip="none" rotWithShape="0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Trapezoid 71"/>
            <p:cNvSpPr/>
            <p:nvPr/>
          </p:nvSpPr>
          <p:spPr>
            <a:xfrm flipV="1">
              <a:off x="6400800" y="4343400"/>
              <a:ext cx="1828800" cy="228600"/>
            </a:xfrm>
            <a:prstGeom prst="trapezoid">
              <a:avLst>
                <a:gd name="adj" fmla="val 115147"/>
              </a:avLst>
            </a:prstGeom>
            <a:gradFill flip="none" rotWithShape="0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47"/>
          <p:cNvGrpSpPr/>
          <p:nvPr/>
        </p:nvGrpSpPr>
        <p:grpSpPr>
          <a:xfrm>
            <a:off x="1828800" y="4394775"/>
            <a:ext cx="5562600" cy="1176528"/>
            <a:chOff x="1828800" y="4572000"/>
            <a:chExt cx="5562600" cy="1176528"/>
          </a:xfrm>
        </p:grpSpPr>
        <p:sp>
          <p:nvSpPr>
            <p:cNvPr id="84" name="Flowchart: Delay 83"/>
            <p:cNvSpPr/>
            <p:nvPr/>
          </p:nvSpPr>
          <p:spPr>
            <a:xfrm rot="5400000">
              <a:off x="3579876" y="4725924"/>
              <a:ext cx="612648" cy="1066800"/>
            </a:xfrm>
            <a:prstGeom prst="flowChartDelay">
              <a:avLst/>
            </a:prstGeom>
            <a:gradFill flip="none" rotWithShape="0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Elbow Connector 107"/>
            <p:cNvCxnSpPr/>
            <p:nvPr/>
          </p:nvCxnSpPr>
          <p:spPr>
            <a:xfrm rot="16200000" flipH="1">
              <a:off x="2560320" y="3840480"/>
              <a:ext cx="365760" cy="1828800"/>
            </a:xfrm>
            <a:prstGeom prst="bentConnector3">
              <a:avLst>
                <a:gd name="adj1" fmla="val 5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Elbow Connector 115"/>
            <p:cNvCxnSpPr/>
            <p:nvPr/>
          </p:nvCxnSpPr>
          <p:spPr>
            <a:xfrm rot="5400000">
              <a:off x="5562600" y="3108960"/>
              <a:ext cx="365760" cy="3291840"/>
            </a:xfrm>
            <a:prstGeom prst="bentConnector3">
              <a:avLst>
                <a:gd name="adj1" fmla="val 5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Elbow Connector 118"/>
            <p:cNvCxnSpPr>
              <a:stCxn id="71" idx="0"/>
              <a:endCxn id="84" idx="1"/>
            </p:cNvCxnSpPr>
            <p:nvPr/>
          </p:nvCxnSpPr>
          <p:spPr>
            <a:xfrm rot="5400000">
              <a:off x="3701276" y="4768075"/>
              <a:ext cx="369849" cy="1588"/>
            </a:xfrm>
            <a:prstGeom prst="bentConnector3">
              <a:avLst>
                <a:gd name="adj1" fmla="val 5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84" idx="3"/>
            </p:cNvCxnSpPr>
            <p:nvPr/>
          </p:nvCxnSpPr>
          <p:spPr>
            <a:xfrm rot="5400000">
              <a:off x="3794760" y="5657088"/>
              <a:ext cx="18288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Arrow Connector 54"/>
          <p:cNvCxnSpPr/>
          <p:nvPr/>
        </p:nvCxnSpPr>
        <p:spPr>
          <a:xfrm rot="10800000" flipV="1">
            <a:off x="1046014" y="3040797"/>
            <a:ext cx="2001987" cy="1239678"/>
          </a:xfrm>
          <a:prstGeom prst="curvedConnector3">
            <a:avLst>
              <a:gd name="adj1" fmla="val 11799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4"/>
          <p:cNvCxnSpPr/>
          <p:nvPr/>
        </p:nvCxnSpPr>
        <p:spPr>
          <a:xfrm rot="16200000" flipH="1">
            <a:off x="3976898" y="3588385"/>
            <a:ext cx="993457" cy="390721"/>
          </a:xfrm>
          <a:prstGeom prst="curvedConnector4">
            <a:avLst>
              <a:gd name="adj1" fmla="val 44247"/>
              <a:gd name="adj2" fmla="val 19219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4"/>
          <p:cNvCxnSpPr/>
          <p:nvPr/>
        </p:nvCxnSpPr>
        <p:spPr>
          <a:xfrm rot="16200000" flipH="1">
            <a:off x="5514339" y="3262400"/>
            <a:ext cx="993457" cy="104269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739482" y="5562600"/>
            <a:ext cx="2267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{Maybe, No}</a:t>
            </a:r>
          </a:p>
        </p:txBody>
      </p:sp>
      <p:graphicFrame>
        <p:nvGraphicFramePr>
          <p:cNvPr id="149507" name="Object 3"/>
          <p:cNvGraphicFramePr>
            <a:graphicFrameLocks noChangeAspect="1"/>
          </p:cNvGraphicFramePr>
          <p:nvPr/>
        </p:nvGraphicFramePr>
        <p:xfrm>
          <a:off x="301625" y="1611313"/>
          <a:ext cx="2212975" cy="598487"/>
        </p:xfrm>
        <a:graphic>
          <a:graphicData uri="http://schemas.openxmlformats.org/presentationml/2006/ole">
            <p:oleObj spid="_x0000_s149507" name="Equation" r:id="rId4" imgW="7491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allAtOnce" animBg="1"/>
      <p:bldP spid="58" grpId="0"/>
      <p:bldP spid="5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Unconventional</a:t>
            </a:r>
            <a:br>
              <a:rPr lang="en-US" cap="none" dirty="0" smtClean="0"/>
            </a:br>
            <a:r>
              <a:rPr lang="en-US" cap="none" dirty="0" smtClean="0"/>
              <a:t>Bloom Filter Null-Intersection Tests</a:t>
            </a:r>
            <a:endParaRPr lang="en-US" cap="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Lazy systems perform set intersections</a:t>
            </a:r>
          </a:p>
          <a:p>
            <a:pPr>
              <a:buNone/>
            </a:pPr>
            <a:r>
              <a:rPr lang="en-US" dirty="0" smtClean="0"/>
              <a:t>Two existing approaches: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a </a:t>
            </a:r>
            <a:r>
              <a:rPr lang="en-US" dirty="0" smtClean="0">
                <a:solidFill>
                  <a:srgbClr val="7030A0"/>
                </a:solidFill>
              </a:rPr>
              <a:t>Queue of Queries </a:t>
            </a:r>
            <a:r>
              <a:rPr lang="en-US" dirty="0" smtClean="0"/>
              <a:t>(</a:t>
            </a:r>
            <a:r>
              <a:rPr lang="en-US" dirty="0" err="1" smtClean="0"/>
              <a:t>QoQ</a:t>
            </a:r>
            <a:r>
              <a:rPr lang="en-US" dirty="0" smtClean="0"/>
              <a:t>)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batch queries into distinct Bloom filter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replace many queries with 1 </a:t>
            </a:r>
            <a:r>
              <a:rPr lang="en-US" dirty="0" smtClean="0">
                <a:solidFill>
                  <a:srgbClr val="7030A0"/>
                </a:solidFill>
              </a:rPr>
              <a:t>intersection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3679372" y="3124200"/>
            <a:ext cx="2743200" cy="609600"/>
            <a:chOff x="2743200" y="5334000"/>
            <a:chExt cx="2743200" cy="609600"/>
          </a:xfrm>
        </p:grpSpPr>
        <p:sp>
          <p:nvSpPr>
            <p:cNvPr id="79" name="Rectangle 78"/>
            <p:cNvSpPr/>
            <p:nvPr/>
          </p:nvSpPr>
          <p:spPr>
            <a:xfrm>
              <a:off x="4953000" y="5410200"/>
              <a:ext cx="533400" cy="533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419600" y="5410200"/>
              <a:ext cx="533400" cy="533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886200" y="5410200"/>
              <a:ext cx="533400" cy="533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352800" y="5410200"/>
              <a:ext cx="533400" cy="533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2743200" y="5334000"/>
              <a:ext cx="609600" cy="609600"/>
              <a:chOff x="3682836" y="3790950"/>
              <a:chExt cx="609600" cy="609600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3682836" y="3867150"/>
                <a:ext cx="609600" cy="5334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 rot="5400000">
                <a:off x="3378036" y="4095750"/>
                <a:ext cx="60960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 </a:t>
            </a:r>
            <a:r>
              <a:rPr lang="en-US" dirty="0" smtClean="0"/>
              <a:t>Null-Intersection Tests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2984501" y="3933208"/>
            <a:ext cx="4330699" cy="203364"/>
            <a:chOff x="1371600" y="2590800"/>
            <a:chExt cx="3657600" cy="304800"/>
          </a:xfrm>
        </p:grpSpPr>
        <p:grpSp>
          <p:nvGrpSpPr>
            <p:cNvPr id="7" name="Group 67"/>
            <p:cNvGrpSpPr>
              <a:grpSpLocks/>
            </p:cNvGrpSpPr>
            <p:nvPr/>
          </p:nvGrpSpPr>
          <p:grpSpPr bwMode="auto">
            <a:xfrm>
              <a:off x="1371600" y="2590800"/>
              <a:ext cx="609600" cy="304800"/>
              <a:chOff x="1371600" y="2590800"/>
              <a:chExt cx="609600" cy="304800"/>
            </a:xfrm>
          </p:grpSpPr>
          <p:sp>
            <p:nvSpPr>
              <p:cNvPr id="66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68"/>
            <p:cNvGrpSpPr>
              <a:grpSpLocks/>
            </p:cNvGrpSpPr>
            <p:nvPr/>
          </p:nvGrpSpPr>
          <p:grpSpPr bwMode="auto">
            <a:xfrm>
              <a:off x="1981200" y="2590800"/>
              <a:ext cx="609600" cy="304800"/>
              <a:chOff x="1371600" y="2590800"/>
              <a:chExt cx="609600" cy="304800"/>
            </a:xfrm>
          </p:grpSpPr>
          <p:sp>
            <p:nvSpPr>
              <p:cNvPr id="62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73"/>
            <p:cNvGrpSpPr>
              <a:grpSpLocks/>
            </p:cNvGrpSpPr>
            <p:nvPr/>
          </p:nvGrpSpPr>
          <p:grpSpPr bwMode="auto">
            <a:xfrm>
              <a:off x="2590800" y="2590800"/>
              <a:ext cx="609600" cy="304800"/>
              <a:chOff x="1371600" y="2590800"/>
              <a:chExt cx="609600" cy="304800"/>
            </a:xfrm>
          </p:grpSpPr>
          <p:sp>
            <p:nvSpPr>
              <p:cNvPr id="58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78"/>
            <p:cNvGrpSpPr>
              <a:grpSpLocks/>
            </p:cNvGrpSpPr>
            <p:nvPr/>
          </p:nvGrpSpPr>
          <p:grpSpPr bwMode="auto">
            <a:xfrm>
              <a:off x="3200400" y="2590800"/>
              <a:ext cx="609600" cy="304800"/>
              <a:chOff x="1371600" y="2590800"/>
              <a:chExt cx="609600" cy="304800"/>
            </a:xfrm>
          </p:grpSpPr>
          <p:sp>
            <p:nvSpPr>
              <p:cNvPr id="54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83"/>
            <p:cNvGrpSpPr>
              <a:grpSpLocks/>
            </p:cNvGrpSpPr>
            <p:nvPr/>
          </p:nvGrpSpPr>
          <p:grpSpPr bwMode="auto">
            <a:xfrm>
              <a:off x="3810000" y="2590800"/>
              <a:ext cx="609600" cy="304800"/>
              <a:chOff x="1371600" y="2590800"/>
              <a:chExt cx="609600" cy="304800"/>
            </a:xfrm>
          </p:grpSpPr>
          <p:sp>
            <p:nvSpPr>
              <p:cNvPr id="50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88"/>
            <p:cNvGrpSpPr>
              <a:grpSpLocks/>
            </p:cNvGrpSpPr>
            <p:nvPr/>
          </p:nvGrpSpPr>
          <p:grpSpPr bwMode="auto">
            <a:xfrm>
              <a:off x="4419600" y="2590800"/>
              <a:ext cx="609600" cy="304800"/>
              <a:chOff x="1371600" y="2590800"/>
              <a:chExt cx="609600" cy="304800"/>
            </a:xfrm>
          </p:grpSpPr>
          <p:sp>
            <p:nvSpPr>
              <p:cNvPr id="46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" name="Group 93"/>
          <p:cNvGrpSpPr>
            <a:grpSpLocks/>
          </p:cNvGrpSpPr>
          <p:nvPr/>
        </p:nvGrpSpPr>
        <p:grpSpPr bwMode="auto">
          <a:xfrm rot="5400000">
            <a:off x="6038768" y="3359068"/>
            <a:ext cx="4330699" cy="203364"/>
            <a:chOff x="1371600" y="2590800"/>
            <a:chExt cx="3657600" cy="304800"/>
          </a:xfrm>
        </p:grpSpPr>
        <p:grpSp>
          <p:nvGrpSpPr>
            <p:cNvPr id="14" name="Group 67"/>
            <p:cNvGrpSpPr>
              <a:grpSpLocks/>
            </p:cNvGrpSpPr>
            <p:nvPr/>
          </p:nvGrpSpPr>
          <p:grpSpPr bwMode="auto">
            <a:xfrm>
              <a:off x="1371600" y="2590800"/>
              <a:ext cx="609600" cy="304800"/>
              <a:chOff x="1371600" y="2590800"/>
              <a:chExt cx="609600" cy="304800"/>
            </a:xfrm>
          </p:grpSpPr>
          <p:sp>
            <p:nvSpPr>
              <p:cNvPr id="36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68"/>
            <p:cNvGrpSpPr>
              <a:grpSpLocks/>
            </p:cNvGrpSpPr>
            <p:nvPr/>
          </p:nvGrpSpPr>
          <p:grpSpPr bwMode="auto">
            <a:xfrm>
              <a:off x="1981200" y="2590800"/>
              <a:ext cx="609600" cy="304800"/>
              <a:chOff x="1371600" y="2590800"/>
              <a:chExt cx="609600" cy="304800"/>
            </a:xfrm>
          </p:grpSpPr>
          <p:sp>
            <p:nvSpPr>
              <p:cNvPr id="32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0" name="Group 73"/>
            <p:cNvGrpSpPr>
              <a:grpSpLocks/>
            </p:cNvGrpSpPr>
            <p:nvPr/>
          </p:nvGrpSpPr>
          <p:grpSpPr bwMode="auto">
            <a:xfrm>
              <a:off x="2590800" y="2590800"/>
              <a:ext cx="609600" cy="304800"/>
              <a:chOff x="1371600" y="2590800"/>
              <a:chExt cx="609600" cy="304800"/>
            </a:xfrm>
          </p:grpSpPr>
          <p:sp>
            <p:nvSpPr>
              <p:cNvPr id="28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Group 78"/>
            <p:cNvGrpSpPr>
              <a:grpSpLocks/>
            </p:cNvGrpSpPr>
            <p:nvPr/>
          </p:nvGrpSpPr>
          <p:grpSpPr bwMode="auto">
            <a:xfrm>
              <a:off x="3200400" y="2590800"/>
              <a:ext cx="609600" cy="304800"/>
              <a:chOff x="1371600" y="2590800"/>
              <a:chExt cx="609600" cy="304800"/>
            </a:xfrm>
          </p:grpSpPr>
          <p:sp>
            <p:nvSpPr>
              <p:cNvPr id="24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Group 83"/>
            <p:cNvGrpSpPr>
              <a:grpSpLocks/>
            </p:cNvGrpSpPr>
            <p:nvPr/>
          </p:nvGrpSpPr>
          <p:grpSpPr bwMode="auto">
            <a:xfrm>
              <a:off x="3810000" y="2590800"/>
              <a:ext cx="609600" cy="304800"/>
              <a:chOff x="1371600" y="2590800"/>
              <a:chExt cx="609600" cy="304800"/>
            </a:xfrm>
          </p:grpSpPr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oup 88"/>
            <p:cNvGrpSpPr>
              <a:grpSpLocks/>
            </p:cNvGrpSpPr>
            <p:nvPr/>
          </p:nvGrpSpPr>
          <p:grpSpPr bwMode="auto">
            <a:xfrm>
              <a:off x="4419600" y="2590800"/>
              <a:ext cx="609600" cy="304800"/>
              <a:chOff x="1371600" y="2590800"/>
              <a:chExt cx="609600" cy="304800"/>
            </a:xfrm>
          </p:grpSpPr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2" name="Rectangle 71"/>
          <p:cNvSpPr/>
          <p:nvPr/>
        </p:nvSpPr>
        <p:spPr>
          <a:xfrm>
            <a:off x="5892636" y="3203122"/>
            <a:ext cx="53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r>
              <a:rPr lang="en-US" sz="3200" baseline="-25000" dirty="0" smtClean="0"/>
              <a:t>2</a:t>
            </a:r>
            <a:endParaRPr lang="en-US" sz="3200" dirty="0"/>
          </a:p>
        </p:txBody>
      </p:sp>
      <p:sp>
        <p:nvSpPr>
          <p:cNvPr id="73" name="Rectangle 72"/>
          <p:cNvSpPr/>
          <p:nvPr/>
        </p:nvSpPr>
        <p:spPr>
          <a:xfrm>
            <a:off x="5359236" y="3203122"/>
            <a:ext cx="53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r>
              <a:rPr lang="en-US" sz="3200" baseline="-25000" dirty="0" smtClean="0"/>
              <a:t>3</a:t>
            </a:r>
            <a:endParaRPr lang="en-US" sz="3200" dirty="0"/>
          </a:p>
        </p:txBody>
      </p:sp>
      <p:sp>
        <p:nvSpPr>
          <p:cNvPr id="74" name="Rectangle 73"/>
          <p:cNvSpPr/>
          <p:nvPr/>
        </p:nvSpPr>
        <p:spPr>
          <a:xfrm>
            <a:off x="4825836" y="3203122"/>
            <a:ext cx="53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r>
              <a:rPr lang="en-US" sz="3200" baseline="-25000" dirty="0" smtClean="0"/>
              <a:t>4</a:t>
            </a:r>
            <a:endParaRPr lang="en-US" sz="3200" dirty="0"/>
          </a:p>
        </p:txBody>
      </p:sp>
      <p:sp>
        <p:nvSpPr>
          <p:cNvPr id="75" name="Rectangle 74"/>
          <p:cNvSpPr/>
          <p:nvPr/>
        </p:nvSpPr>
        <p:spPr>
          <a:xfrm>
            <a:off x="4292436" y="3203122"/>
            <a:ext cx="53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r>
              <a:rPr lang="en-US" sz="3200" baseline="-25000" dirty="0" smtClean="0"/>
              <a:t>5</a:t>
            </a:r>
            <a:endParaRPr lang="en-US" sz="3200" dirty="0"/>
          </a:p>
        </p:txBody>
      </p:sp>
      <p:sp>
        <p:nvSpPr>
          <p:cNvPr id="85" name="TextBox 84"/>
          <p:cNvSpPr txBox="1"/>
          <p:nvPr/>
        </p:nvSpPr>
        <p:spPr>
          <a:xfrm>
            <a:off x="7035636" y="3170797"/>
            <a:ext cx="780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1 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graphicFrame>
        <p:nvGraphicFramePr>
          <p:cNvPr id="86" name="Object 85"/>
          <p:cNvGraphicFramePr>
            <a:graphicFrameLocks noChangeAspect="1"/>
          </p:cNvGraphicFramePr>
          <p:nvPr/>
        </p:nvGraphicFramePr>
        <p:xfrm>
          <a:off x="1981200" y="3907972"/>
          <a:ext cx="754380" cy="628650"/>
        </p:xfrm>
        <a:graphic>
          <a:graphicData uri="http://schemas.openxmlformats.org/presentationml/2006/ole">
            <p:oleObj spid="_x0000_s187394" name="Equation" r:id="rId4" imgW="22860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-0.08715 0.0870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00139 0.08611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00139 0.0861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00139 0.08611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00139 0.08611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C -0.00989 0.10787 -0.02014 0.21551 -0.06146 0.2588 C -0.10278 0.30208 -0.20156 0.28218 -0.24722 0.26042 C -0.29288 0.23866 -0.31406 0.18356 -0.33524 0.1287 " pathEditMode="relative" ptsTypes="aa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2" grpId="1"/>
      <p:bldP spid="72" grpId="2"/>
      <p:bldP spid="73" grpId="1"/>
      <p:bldP spid="73" grpId="2"/>
      <p:bldP spid="74" grpId="1"/>
      <p:bldP spid="74" grpId="2"/>
      <p:bldP spid="75" grpId="1"/>
      <p:bldP spid="75" grpId="2"/>
      <p:bldP spid="85" grpId="0"/>
      <p:bldP spid="85" grpId="1"/>
      <p:bldP spid="85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163"/>
          <p:cNvGrpSpPr/>
          <p:nvPr/>
        </p:nvGrpSpPr>
        <p:grpSpPr>
          <a:xfrm>
            <a:off x="914400" y="4233862"/>
            <a:ext cx="7315200" cy="1938337"/>
            <a:chOff x="914400" y="4233862"/>
            <a:chExt cx="7315200" cy="1938337"/>
          </a:xfrm>
        </p:grpSpPr>
        <p:sp>
          <p:nvSpPr>
            <p:cNvPr id="160" name="Moon 159"/>
            <p:cNvSpPr/>
            <p:nvPr/>
          </p:nvSpPr>
          <p:spPr bwMode="auto">
            <a:xfrm rot="16200000">
              <a:off x="7031831" y="3603512"/>
              <a:ext cx="566738" cy="1828800"/>
            </a:xfrm>
            <a:prstGeom prst="moon">
              <a:avLst>
                <a:gd name="adj" fmla="val 74138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63" name="Group 162"/>
            <p:cNvGrpSpPr/>
            <p:nvPr/>
          </p:nvGrpSpPr>
          <p:grpSpPr>
            <a:xfrm>
              <a:off x="1828800" y="4800600"/>
              <a:ext cx="5562600" cy="1371599"/>
              <a:chOff x="1828800" y="4876801"/>
              <a:chExt cx="5562600" cy="1371599"/>
            </a:xfrm>
          </p:grpSpPr>
          <p:grpSp>
            <p:nvGrpSpPr>
              <p:cNvPr id="11" name="Group 147"/>
              <p:cNvGrpSpPr/>
              <p:nvPr/>
            </p:nvGrpSpPr>
            <p:grpSpPr>
              <a:xfrm>
                <a:off x="1828800" y="4904307"/>
                <a:ext cx="5562600" cy="1344093"/>
                <a:chOff x="1828800" y="4404435"/>
                <a:chExt cx="5562600" cy="1344093"/>
              </a:xfrm>
            </p:grpSpPr>
            <p:sp>
              <p:nvSpPr>
                <p:cNvPr id="84" name="Flowchart: Delay 83"/>
                <p:cNvSpPr/>
                <p:nvPr/>
              </p:nvSpPr>
              <p:spPr>
                <a:xfrm rot="5400000">
                  <a:off x="3591027" y="4725924"/>
                  <a:ext cx="612648" cy="1066800"/>
                </a:xfrm>
                <a:prstGeom prst="flowChartDelay">
                  <a:avLst/>
                </a:prstGeom>
                <a:gradFill flip="none" rotWithShape="0">
                  <a:gsLst>
                    <a:gs pos="0">
                      <a:schemeClr val="accent3">
                        <a:shade val="51000"/>
                        <a:satMod val="130000"/>
                      </a:schemeClr>
                    </a:gs>
                    <a:gs pos="80000">
                      <a:schemeClr val="accent3">
                        <a:shade val="93000"/>
                        <a:satMod val="130000"/>
                      </a:schemeClr>
                    </a:gs>
                    <a:gs pos="100000">
                      <a:schemeClr val="accent3">
                        <a:shade val="94000"/>
                        <a:satMod val="135000"/>
                      </a:schemeClr>
                    </a:gs>
                  </a:gsLst>
                  <a:lin ang="16200000" scaled="0"/>
                  <a:tileRect/>
                </a:gradFill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8" name="Elbow Connector 107"/>
                <p:cNvCxnSpPr/>
                <p:nvPr/>
              </p:nvCxnSpPr>
              <p:spPr>
                <a:xfrm rot="16200000" flipH="1">
                  <a:off x="2468880" y="3766212"/>
                  <a:ext cx="548640" cy="1828800"/>
                </a:xfrm>
                <a:prstGeom prst="bentConnector3">
                  <a:avLst>
                    <a:gd name="adj1" fmla="val 50000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Elbow Connector 115"/>
                <p:cNvCxnSpPr/>
                <p:nvPr/>
              </p:nvCxnSpPr>
              <p:spPr>
                <a:xfrm rot="5400000">
                  <a:off x="5471160" y="3032835"/>
                  <a:ext cx="548640" cy="3291840"/>
                </a:xfrm>
                <a:prstGeom prst="bentConnector3">
                  <a:avLst>
                    <a:gd name="adj1" fmla="val 50000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>
                  <a:stCxn id="84" idx="3"/>
                </p:cNvCxnSpPr>
                <p:nvPr/>
              </p:nvCxnSpPr>
              <p:spPr>
                <a:xfrm rot="5400000">
                  <a:off x="3805911" y="5657088"/>
                  <a:ext cx="18288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7" name="Straight Connector 166"/>
              <p:cNvCxnSpPr>
                <a:endCxn id="84" idx="1"/>
              </p:cNvCxnSpPr>
              <p:nvPr/>
            </p:nvCxnSpPr>
            <p:spPr>
              <a:xfrm rot="5400000">
                <a:off x="3611639" y="5162513"/>
                <a:ext cx="576072" cy="464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" name="Moon 156"/>
            <p:cNvSpPr/>
            <p:nvPr/>
          </p:nvSpPr>
          <p:spPr bwMode="auto">
            <a:xfrm rot="16200000">
              <a:off x="1545431" y="3602831"/>
              <a:ext cx="566738" cy="1828800"/>
            </a:xfrm>
            <a:prstGeom prst="moon">
              <a:avLst>
                <a:gd name="adj" fmla="val 74138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9" name="Moon 158"/>
            <p:cNvSpPr/>
            <p:nvPr/>
          </p:nvSpPr>
          <p:spPr bwMode="auto">
            <a:xfrm rot="16200000">
              <a:off x="3602831" y="3602831"/>
              <a:ext cx="566738" cy="1828800"/>
            </a:xfrm>
            <a:prstGeom prst="moon">
              <a:avLst>
                <a:gd name="adj" fmla="val 74138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Content Placeholder 2"/>
          <p:cNvSpPr>
            <a:spLocks noGrp="1"/>
          </p:cNvSpPr>
          <p:nvPr>
            <p:ph idx="1"/>
          </p:nvPr>
        </p:nvSpPr>
        <p:spPr>
          <a:xfrm>
            <a:off x="3124200" y="1676400"/>
            <a:ext cx="5410200" cy="609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Do two sets share any elements?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Partitioned BF Intersection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6" name="Group 67"/>
          <p:cNvGrpSpPr/>
          <p:nvPr/>
        </p:nvGrpSpPr>
        <p:grpSpPr>
          <a:xfrm>
            <a:off x="914400" y="3657600"/>
            <a:ext cx="7315200" cy="584775"/>
            <a:chOff x="914400" y="3810000"/>
            <a:chExt cx="7315200" cy="584775"/>
          </a:xfrm>
        </p:grpSpPr>
        <p:grpSp>
          <p:nvGrpSpPr>
            <p:cNvPr id="7" name="Group 60"/>
            <p:cNvGrpSpPr/>
            <p:nvPr/>
          </p:nvGrpSpPr>
          <p:grpSpPr>
            <a:xfrm>
              <a:off x="914400" y="4038600"/>
              <a:ext cx="1828800" cy="228600"/>
              <a:chOff x="914400" y="4038600"/>
              <a:chExt cx="1828800" cy="2286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18288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9144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143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3716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6002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0574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2286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25146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62"/>
            <p:cNvGrpSpPr/>
            <p:nvPr/>
          </p:nvGrpSpPr>
          <p:grpSpPr>
            <a:xfrm>
              <a:off x="2971800" y="4038600"/>
              <a:ext cx="1828800" cy="228600"/>
              <a:chOff x="2971800" y="4038600"/>
              <a:chExt cx="1828800" cy="228600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43434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9718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32004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3429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6576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8862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1148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572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66"/>
            <p:cNvGrpSpPr/>
            <p:nvPr/>
          </p:nvGrpSpPr>
          <p:grpSpPr>
            <a:xfrm>
              <a:off x="6400800" y="4038600"/>
              <a:ext cx="1828800" cy="228600"/>
              <a:chOff x="6400800" y="4038600"/>
              <a:chExt cx="1828800" cy="22860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66294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64008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6858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0866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3152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5438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77724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8001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5412801" y="3810000"/>
              <a:ext cx="302199" cy="584775"/>
            </a:xfrm>
            <a:prstGeom prst="rect">
              <a:avLst/>
            </a:prstGeom>
            <a:noFill/>
          </p:spPr>
          <p:txBody>
            <a:bodyPr wrap="none" lIns="9144" rIns="9144" rtlCol="0">
              <a:spAutoFit/>
            </a:bodyPr>
            <a:lstStyle/>
            <a:p>
              <a:r>
                <a:rPr lang="en-US" sz="3200" dirty="0" smtClean="0"/>
                <a:t>…</a:t>
              </a:r>
              <a:endParaRPr lang="en-US" sz="3200" dirty="0"/>
            </a:p>
          </p:txBody>
        </p:sp>
      </p:grp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179388" y="1619250"/>
          <a:ext cx="2392362" cy="666750"/>
        </p:xfrm>
        <a:graphic>
          <a:graphicData uri="http://schemas.openxmlformats.org/presentationml/2006/ole">
            <p:oleObj spid="_x0000_s58371" name="Equation" r:id="rId4" imgW="774360" imgH="215640" progId="Equation.3">
              <p:embed/>
            </p:oleObj>
          </a:graphicData>
        </a:graphic>
      </p:graphicFrame>
      <p:grpSp>
        <p:nvGrpSpPr>
          <p:cNvPr id="61" name="Group 67"/>
          <p:cNvGrpSpPr/>
          <p:nvPr/>
        </p:nvGrpSpPr>
        <p:grpSpPr>
          <a:xfrm>
            <a:off x="914400" y="3276600"/>
            <a:ext cx="7315200" cy="584775"/>
            <a:chOff x="914400" y="3810000"/>
            <a:chExt cx="7315200" cy="584775"/>
          </a:xfrm>
        </p:grpSpPr>
        <p:grpSp>
          <p:nvGrpSpPr>
            <p:cNvPr id="63" name="Group 60"/>
            <p:cNvGrpSpPr/>
            <p:nvPr/>
          </p:nvGrpSpPr>
          <p:grpSpPr>
            <a:xfrm>
              <a:off x="914400" y="4038600"/>
              <a:ext cx="1828800" cy="228600"/>
              <a:chOff x="914400" y="4038600"/>
              <a:chExt cx="1828800" cy="228600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18288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9144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143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13716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6002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20574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2286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5146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2"/>
            <p:cNvGrpSpPr/>
            <p:nvPr/>
          </p:nvGrpSpPr>
          <p:grpSpPr>
            <a:xfrm>
              <a:off x="2971800" y="4038600"/>
              <a:ext cx="1828800" cy="228600"/>
              <a:chOff x="2971800" y="4038600"/>
              <a:chExt cx="1828800" cy="2286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43434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9718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2004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429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36576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38862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41148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4572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6"/>
            <p:cNvGrpSpPr/>
            <p:nvPr/>
          </p:nvGrpSpPr>
          <p:grpSpPr>
            <a:xfrm>
              <a:off x="6400800" y="4038600"/>
              <a:ext cx="1828800" cy="228600"/>
              <a:chOff x="6400800" y="4038600"/>
              <a:chExt cx="1828800" cy="228600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66294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4008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858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0866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3152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75438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7724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001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5412801" y="3810000"/>
              <a:ext cx="302199" cy="584775"/>
            </a:xfrm>
            <a:prstGeom prst="rect">
              <a:avLst/>
            </a:prstGeom>
            <a:noFill/>
          </p:spPr>
          <p:txBody>
            <a:bodyPr wrap="none" lIns="9144" rIns="9144" rtlCol="0">
              <a:spAutoFit/>
            </a:bodyPr>
            <a:lstStyle/>
            <a:p>
              <a:r>
                <a:rPr lang="en-US" sz="3200" dirty="0" smtClean="0"/>
                <a:t>…</a:t>
              </a:r>
              <a:endParaRPr lang="en-US" sz="3200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214974" y="3101898"/>
            <a:ext cx="8167025" cy="738664"/>
            <a:chOff x="214974" y="3528536"/>
            <a:chExt cx="8167025" cy="738664"/>
          </a:xfrm>
        </p:grpSpPr>
        <p:sp>
          <p:nvSpPr>
            <p:cNvPr id="112" name="TextBox 111"/>
            <p:cNvSpPr txBox="1"/>
            <p:nvPr/>
          </p:nvSpPr>
          <p:spPr>
            <a:xfrm>
              <a:off x="214974" y="3528536"/>
              <a:ext cx="8167025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0" bIns="0" rtlCol="0">
              <a:spAutoFit/>
            </a:bodyPr>
            <a:lstStyle/>
            <a:p>
              <a:r>
                <a:rPr lang="en-US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&amp;</a:t>
              </a:r>
              <a:endParaRPr lang="en-US" sz="4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381000" y="4267200"/>
              <a:ext cx="79552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67"/>
          <p:cNvGrpSpPr/>
          <p:nvPr/>
        </p:nvGrpSpPr>
        <p:grpSpPr>
          <a:xfrm>
            <a:off x="914400" y="2895600"/>
            <a:ext cx="7315200" cy="584775"/>
            <a:chOff x="914400" y="3810000"/>
            <a:chExt cx="7315200" cy="584775"/>
          </a:xfrm>
        </p:grpSpPr>
        <p:grpSp>
          <p:nvGrpSpPr>
            <p:cNvPr id="115" name="Group 60"/>
            <p:cNvGrpSpPr/>
            <p:nvPr/>
          </p:nvGrpSpPr>
          <p:grpSpPr>
            <a:xfrm>
              <a:off x="914400" y="4038600"/>
              <a:ext cx="1828800" cy="228600"/>
              <a:chOff x="914400" y="4038600"/>
              <a:chExt cx="1828800" cy="228600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18288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9144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1143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13716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16002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20574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2286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25146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62"/>
            <p:cNvGrpSpPr/>
            <p:nvPr/>
          </p:nvGrpSpPr>
          <p:grpSpPr>
            <a:xfrm>
              <a:off x="2971800" y="4038600"/>
              <a:ext cx="1828800" cy="228600"/>
              <a:chOff x="2971800" y="4038600"/>
              <a:chExt cx="1828800" cy="228600"/>
            </a:xfrm>
          </p:grpSpPr>
          <p:sp>
            <p:nvSpPr>
              <p:cNvPr id="137" name="Rectangle 136"/>
              <p:cNvSpPr/>
              <p:nvPr/>
            </p:nvSpPr>
            <p:spPr>
              <a:xfrm>
                <a:off x="43434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9718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2004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429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6576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8862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1148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4572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66"/>
            <p:cNvGrpSpPr/>
            <p:nvPr/>
          </p:nvGrpSpPr>
          <p:grpSpPr>
            <a:xfrm>
              <a:off x="6400800" y="4038600"/>
              <a:ext cx="1828800" cy="228600"/>
              <a:chOff x="6400800" y="4038600"/>
              <a:chExt cx="1828800" cy="228600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66294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64008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6858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0866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3152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5438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7724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8001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>
              <a:off x="5412801" y="3810000"/>
              <a:ext cx="302199" cy="584775"/>
            </a:xfrm>
            <a:prstGeom prst="rect">
              <a:avLst/>
            </a:prstGeom>
            <a:noFill/>
          </p:spPr>
          <p:txBody>
            <a:bodyPr wrap="none" lIns="9144" rIns="9144" rtlCol="0">
              <a:spAutoFit/>
            </a:bodyPr>
            <a:lstStyle/>
            <a:p>
              <a:r>
                <a:rPr lang="en-US" sz="3200" dirty="0" smtClean="0"/>
                <a:t>…</a:t>
              </a:r>
              <a:endParaRPr lang="en-US" sz="3200" dirty="0"/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4339623" y="5638799"/>
            <a:ext cx="4270977" cy="58477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3200" dirty="0" smtClean="0"/>
              <a:t>{</a:t>
            </a:r>
            <a:r>
              <a:rPr lang="en-US" sz="3200" dirty="0" smtClean="0">
                <a:solidFill>
                  <a:srgbClr val="7030A0"/>
                </a:solidFill>
              </a:rPr>
              <a:t>Disjoint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C00000"/>
                </a:solidFill>
              </a:rPr>
              <a:t>Maybe Overlap</a:t>
            </a:r>
            <a:r>
              <a:rPr lang="en-US" sz="3200" dirty="0" smtClean="0"/>
              <a:t>}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6288975" y="3786250"/>
            <a:ext cx="2057400" cy="457200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4419600" y="5725884"/>
            <a:ext cx="1371600" cy="457200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  <p:bldP spid="119" grpId="0" animBg="1"/>
      <p:bldP spid="1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2"/>
          <p:cNvSpPr>
            <a:spLocks noGrp="1"/>
          </p:cNvSpPr>
          <p:nvPr>
            <p:ph idx="1"/>
          </p:nvPr>
        </p:nvSpPr>
        <p:spPr>
          <a:xfrm>
            <a:off x="3124200" y="1676400"/>
            <a:ext cx="6019800" cy="609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i="1" dirty="0" smtClean="0"/>
              <a:t>Any</a:t>
            </a:r>
            <a:r>
              <a:rPr lang="en-US" dirty="0" smtClean="0"/>
              <a:t> asserted bits indicate set overlap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Unpartitioned</a:t>
            </a:r>
            <a:r>
              <a:rPr lang="en-US" dirty="0" smtClean="0"/>
              <a:t> BF Intersection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6" name="Group 60"/>
          <p:cNvGrpSpPr/>
          <p:nvPr/>
        </p:nvGrpSpPr>
        <p:grpSpPr>
          <a:xfrm>
            <a:off x="1143000" y="3886200"/>
            <a:ext cx="1828800" cy="228600"/>
            <a:chOff x="914400" y="4038600"/>
            <a:chExt cx="1828800" cy="228600"/>
          </a:xfrm>
        </p:grpSpPr>
        <p:sp>
          <p:nvSpPr>
            <p:cNvPr id="96" name="Rectangle 95"/>
            <p:cNvSpPr/>
            <p:nvPr/>
          </p:nvSpPr>
          <p:spPr>
            <a:xfrm>
              <a:off x="18288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144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1430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3716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6002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0574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2860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5146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2"/>
          <p:cNvGrpSpPr/>
          <p:nvPr/>
        </p:nvGrpSpPr>
        <p:grpSpPr>
          <a:xfrm>
            <a:off x="2971800" y="3886200"/>
            <a:ext cx="1828800" cy="228600"/>
            <a:chOff x="2971800" y="4038600"/>
            <a:chExt cx="1828800" cy="228600"/>
          </a:xfrm>
        </p:grpSpPr>
        <p:sp>
          <p:nvSpPr>
            <p:cNvPr id="106" name="Rectangle 105"/>
            <p:cNvSpPr/>
            <p:nvPr/>
          </p:nvSpPr>
          <p:spPr>
            <a:xfrm>
              <a:off x="43434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9718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2004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4290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6576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8862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1148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5720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66"/>
          <p:cNvGrpSpPr/>
          <p:nvPr/>
        </p:nvGrpSpPr>
        <p:grpSpPr>
          <a:xfrm>
            <a:off x="6172200" y="3886200"/>
            <a:ext cx="1828800" cy="228600"/>
            <a:chOff x="6400800" y="4038600"/>
            <a:chExt cx="1828800" cy="228600"/>
          </a:xfrm>
        </p:grpSpPr>
        <p:sp>
          <p:nvSpPr>
            <p:cNvPr id="121" name="Rectangle 120"/>
            <p:cNvSpPr/>
            <p:nvPr/>
          </p:nvSpPr>
          <p:spPr>
            <a:xfrm>
              <a:off x="66294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4008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8580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0866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3152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5438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7724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80010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412801" y="3657600"/>
            <a:ext cx="302199" cy="584775"/>
          </a:xfrm>
          <a:prstGeom prst="rect">
            <a:avLst/>
          </a:prstGeom>
          <a:noFill/>
        </p:spPr>
        <p:txBody>
          <a:bodyPr wrap="none" lIns="9144" rIns="9144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179388" y="1619250"/>
          <a:ext cx="2392362" cy="666750"/>
        </p:xfrm>
        <a:graphic>
          <a:graphicData uri="http://schemas.openxmlformats.org/presentationml/2006/ole">
            <p:oleObj spid="_x0000_s361474" name="Equation" r:id="rId4" imgW="774360" imgH="215640" progId="Equation.3">
              <p:embed/>
            </p:oleObj>
          </a:graphicData>
        </a:graphic>
      </p:graphicFrame>
      <p:grpSp>
        <p:nvGrpSpPr>
          <p:cNvPr id="10" name="Group 60"/>
          <p:cNvGrpSpPr/>
          <p:nvPr/>
        </p:nvGrpSpPr>
        <p:grpSpPr>
          <a:xfrm>
            <a:off x="1143000" y="3505200"/>
            <a:ext cx="1828800" cy="228600"/>
            <a:chOff x="914400" y="4038600"/>
            <a:chExt cx="1828800" cy="228600"/>
          </a:xfrm>
        </p:grpSpPr>
        <p:sp>
          <p:nvSpPr>
            <p:cNvPr id="87" name="Rectangle 86"/>
            <p:cNvSpPr/>
            <p:nvPr/>
          </p:nvSpPr>
          <p:spPr>
            <a:xfrm>
              <a:off x="18288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9144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1430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3716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6002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0574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2860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5146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62"/>
          <p:cNvGrpSpPr/>
          <p:nvPr/>
        </p:nvGrpSpPr>
        <p:grpSpPr>
          <a:xfrm>
            <a:off x="2971800" y="3505200"/>
            <a:ext cx="1828800" cy="228600"/>
            <a:chOff x="2971800" y="4038600"/>
            <a:chExt cx="1828800" cy="228600"/>
          </a:xfrm>
        </p:grpSpPr>
        <p:sp>
          <p:nvSpPr>
            <p:cNvPr id="78" name="Rectangle 77"/>
            <p:cNvSpPr/>
            <p:nvPr/>
          </p:nvSpPr>
          <p:spPr>
            <a:xfrm>
              <a:off x="43434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9718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2004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4290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6576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8862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1148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5720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66"/>
          <p:cNvGrpSpPr/>
          <p:nvPr/>
        </p:nvGrpSpPr>
        <p:grpSpPr>
          <a:xfrm>
            <a:off x="6172200" y="3505200"/>
            <a:ext cx="1828800" cy="228600"/>
            <a:chOff x="6400800" y="4038600"/>
            <a:chExt cx="1828800" cy="228600"/>
          </a:xfrm>
        </p:grpSpPr>
        <p:sp>
          <p:nvSpPr>
            <p:cNvPr id="67" name="Rectangle 66"/>
            <p:cNvSpPr/>
            <p:nvPr/>
          </p:nvSpPr>
          <p:spPr>
            <a:xfrm>
              <a:off x="66294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4008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8580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0866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3152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5438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7724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0010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412801" y="3276600"/>
            <a:ext cx="302199" cy="584775"/>
          </a:xfrm>
          <a:prstGeom prst="rect">
            <a:avLst/>
          </a:prstGeom>
          <a:noFill/>
        </p:spPr>
        <p:txBody>
          <a:bodyPr wrap="none" lIns="9144" rIns="9144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grpSp>
        <p:nvGrpSpPr>
          <p:cNvPr id="13" name="Group 153"/>
          <p:cNvGrpSpPr/>
          <p:nvPr/>
        </p:nvGrpSpPr>
        <p:grpSpPr>
          <a:xfrm>
            <a:off x="457200" y="3101898"/>
            <a:ext cx="7879080" cy="738664"/>
            <a:chOff x="381000" y="3528536"/>
            <a:chExt cx="7955280" cy="738664"/>
          </a:xfrm>
        </p:grpSpPr>
        <p:sp>
          <p:nvSpPr>
            <p:cNvPr id="112" name="TextBox 111"/>
            <p:cNvSpPr txBox="1"/>
            <p:nvPr/>
          </p:nvSpPr>
          <p:spPr>
            <a:xfrm>
              <a:off x="381000" y="3528536"/>
              <a:ext cx="470825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0" bIns="0" rtlCol="0">
              <a:spAutoFit/>
            </a:bodyPr>
            <a:lstStyle/>
            <a:p>
              <a:r>
                <a:rPr lang="en-US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&amp;</a:t>
              </a:r>
              <a:endParaRPr lang="en-US" sz="4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381000" y="4267200"/>
              <a:ext cx="79552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60"/>
          <p:cNvGrpSpPr/>
          <p:nvPr/>
        </p:nvGrpSpPr>
        <p:grpSpPr>
          <a:xfrm>
            <a:off x="1143000" y="3124200"/>
            <a:ext cx="1828800" cy="228600"/>
            <a:chOff x="914400" y="4038600"/>
            <a:chExt cx="1828800" cy="228600"/>
          </a:xfrm>
        </p:grpSpPr>
        <p:sp>
          <p:nvSpPr>
            <p:cNvPr id="146" name="Rectangle 145"/>
            <p:cNvSpPr/>
            <p:nvPr/>
          </p:nvSpPr>
          <p:spPr>
            <a:xfrm>
              <a:off x="18288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9144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1430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3716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6002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20574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22860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25146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62"/>
          <p:cNvGrpSpPr/>
          <p:nvPr/>
        </p:nvGrpSpPr>
        <p:grpSpPr>
          <a:xfrm>
            <a:off x="2971800" y="3124200"/>
            <a:ext cx="1828800" cy="228600"/>
            <a:chOff x="2971800" y="4038600"/>
            <a:chExt cx="1828800" cy="228600"/>
          </a:xfrm>
        </p:grpSpPr>
        <p:sp>
          <p:nvSpPr>
            <p:cNvPr id="137" name="Rectangle 136"/>
            <p:cNvSpPr/>
            <p:nvPr/>
          </p:nvSpPr>
          <p:spPr>
            <a:xfrm>
              <a:off x="43434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9718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2004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4290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6576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8862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1148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5720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66"/>
          <p:cNvGrpSpPr/>
          <p:nvPr/>
        </p:nvGrpSpPr>
        <p:grpSpPr>
          <a:xfrm>
            <a:off x="6172200" y="3124200"/>
            <a:ext cx="1828800" cy="228600"/>
            <a:chOff x="6400800" y="4038600"/>
            <a:chExt cx="1828800" cy="228600"/>
          </a:xfrm>
        </p:grpSpPr>
        <p:sp>
          <p:nvSpPr>
            <p:cNvPr id="129" name="Rectangle 128"/>
            <p:cNvSpPr/>
            <p:nvPr/>
          </p:nvSpPr>
          <p:spPr>
            <a:xfrm>
              <a:off x="66294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4008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8580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0866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73152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75438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7724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8001000" y="4038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5412801" y="2895600"/>
            <a:ext cx="302199" cy="584775"/>
          </a:xfrm>
          <a:prstGeom prst="rect">
            <a:avLst/>
          </a:prstGeom>
          <a:noFill/>
        </p:spPr>
        <p:txBody>
          <a:bodyPr wrap="none" lIns="9144" rIns="9144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62" name="TextBox 161"/>
          <p:cNvSpPr txBox="1"/>
          <p:nvPr/>
        </p:nvSpPr>
        <p:spPr>
          <a:xfrm>
            <a:off x="4339623" y="5435025"/>
            <a:ext cx="4270977" cy="58477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3200" dirty="0" smtClean="0"/>
              <a:t>{</a:t>
            </a:r>
            <a:r>
              <a:rPr lang="en-US" sz="3200" dirty="0" smtClean="0">
                <a:solidFill>
                  <a:srgbClr val="7030A0"/>
                </a:solidFill>
              </a:rPr>
              <a:t>Disjoint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C00000"/>
                </a:solidFill>
              </a:rPr>
              <a:t>Maybe Overlap</a:t>
            </a:r>
            <a:r>
              <a:rPr lang="en-US" sz="3200" dirty="0" smtClean="0"/>
              <a:t>}</a:t>
            </a:r>
          </a:p>
        </p:txBody>
      </p:sp>
      <p:cxnSp>
        <p:nvCxnSpPr>
          <p:cNvPr id="115" name="Straight Connector 114"/>
          <p:cNvCxnSpPr/>
          <p:nvPr/>
        </p:nvCxnSpPr>
        <p:spPr>
          <a:xfrm rot="5400000">
            <a:off x="4404360" y="5242560"/>
            <a:ext cx="182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1948542" y="3777342"/>
            <a:ext cx="2743202" cy="457200"/>
            <a:chOff x="1948542" y="3777342"/>
            <a:chExt cx="2743202" cy="457200"/>
          </a:xfrm>
        </p:grpSpPr>
        <p:sp>
          <p:nvSpPr>
            <p:cNvPr id="108" name="Rectangle 107"/>
            <p:cNvSpPr/>
            <p:nvPr/>
          </p:nvSpPr>
          <p:spPr>
            <a:xfrm>
              <a:off x="1948542" y="3777342"/>
              <a:ext cx="457200" cy="457200"/>
            </a:xfrm>
            <a:prstGeom prst="rect">
              <a:avLst/>
            </a:prstGeom>
            <a:noFill/>
            <a:ln w="1016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091542" y="3777342"/>
              <a:ext cx="457200" cy="457200"/>
            </a:xfrm>
            <a:prstGeom prst="rect">
              <a:avLst/>
            </a:prstGeom>
            <a:noFill/>
            <a:ln w="1016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234544" y="3777342"/>
              <a:ext cx="457200" cy="457200"/>
            </a:xfrm>
            <a:prstGeom prst="rect">
              <a:avLst/>
            </a:prstGeom>
            <a:noFill/>
            <a:ln w="1016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5834742" y="5511224"/>
            <a:ext cx="2688772" cy="457200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Moon 144"/>
          <p:cNvSpPr/>
          <p:nvPr/>
        </p:nvSpPr>
        <p:spPr bwMode="auto">
          <a:xfrm rot="16200000">
            <a:off x="4114800" y="1219200"/>
            <a:ext cx="914400" cy="6858000"/>
          </a:xfrm>
          <a:prstGeom prst="moon">
            <a:avLst>
              <a:gd name="adj" fmla="val 7413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False Set-Overlap by BF Intersection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Bloom filter was intended for fast </a:t>
            </a:r>
            <a:r>
              <a:rPr lang="en-US" b="1" dirty="0" smtClean="0">
                <a:solidFill>
                  <a:srgbClr val="7030A0"/>
                </a:solidFill>
              </a:rPr>
              <a:t>Querying</a:t>
            </a:r>
          </a:p>
          <a:p>
            <a:endParaRPr lang="en-US" dirty="0" smtClean="0"/>
          </a:p>
          <a:p>
            <a:r>
              <a:rPr lang="en-US" dirty="0" smtClean="0"/>
              <a:t>Recent systems use filter for </a:t>
            </a:r>
            <a:r>
              <a:rPr lang="en-US" b="1" dirty="0" smtClean="0">
                <a:solidFill>
                  <a:srgbClr val="7030A0"/>
                </a:solidFill>
              </a:rPr>
              <a:t>Intersection</a:t>
            </a:r>
            <a:endParaRPr lang="en-US" dirty="0" smtClean="0">
              <a:solidFill>
                <a:srgbClr val="7030A0"/>
              </a:solidFill>
            </a:endParaRPr>
          </a:p>
          <a:p>
            <a:pPr lvl="1"/>
            <a:r>
              <a:rPr lang="en-US" dirty="0" smtClean="0"/>
              <a:t>Imprecision can produce </a:t>
            </a:r>
            <a:r>
              <a:rPr lang="en-US" b="1" dirty="0" smtClean="0">
                <a:solidFill>
                  <a:srgbClr val="7030A0"/>
                </a:solidFill>
              </a:rPr>
              <a:t>False Set-Overlaps </a:t>
            </a:r>
            <a:r>
              <a:rPr lang="en-US" dirty="0" smtClean="0"/>
              <a:t>(FSO)</a:t>
            </a:r>
          </a:p>
          <a:p>
            <a:pPr lvl="1"/>
            <a:r>
              <a:rPr lang="en-US" dirty="0" smtClean="0"/>
              <a:t>No prior study of Bloom filter FSOs</a:t>
            </a:r>
          </a:p>
          <a:p>
            <a:pPr lvl="1"/>
            <a:r>
              <a:rPr lang="en-US" dirty="0" smtClean="0"/>
              <a:t>Our goal is to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Content Placeholder 96"/>
          <p:cNvSpPr txBox="1">
            <a:spLocks/>
          </p:cNvSpPr>
          <p:nvPr/>
        </p:nvSpPr>
        <p:spPr>
          <a:xfrm>
            <a:off x="0" y="5486400"/>
            <a:ext cx="9144000" cy="5333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Understand and improve Bloom filter intersection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8"/>
          <p:cNvGrpSpPr/>
          <p:nvPr/>
        </p:nvGrpSpPr>
        <p:grpSpPr>
          <a:xfrm>
            <a:off x="152400" y="2701245"/>
            <a:ext cx="3185583" cy="3632880"/>
            <a:chOff x="152400" y="2701245"/>
            <a:chExt cx="3185583" cy="3632880"/>
          </a:xfrm>
        </p:grpSpPr>
        <p:sp>
          <p:nvSpPr>
            <p:cNvPr id="101381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2400" y="2701245"/>
              <a:ext cx="3185583" cy="363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83" name="Freeform 7"/>
            <p:cNvSpPr>
              <a:spLocks/>
            </p:cNvSpPr>
            <p:nvPr/>
          </p:nvSpPr>
          <p:spPr bwMode="auto">
            <a:xfrm>
              <a:off x="199805" y="5843632"/>
              <a:ext cx="2578805" cy="490493"/>
            </a:xfrm>
            <a:custGeom>
              <a:avLst/>
              <a:gdLst/>
              <a:ahLst/>
              <a:cxnLst>
                <a:cxn ang="0">
                  <a:pos x="1360" y="136"/>
                </a:cxn>
                <a:cxn ang="0">
                  <a:pos x="1360" y="136"/>
                </a:cxn>
                <a:cxn ang="0">
                  <a:pos x="1356" y="151"/>
                </a:cxn>
                <a:cxn ang="0">
                  <a:pos x="1346" y="165"/>
                </a:cxn>
                <a:cxn ang="0">
                  <a:pos x="1331" y="176"/>
                </a:cxn>
                <a:cxn ang="0">
                  <a:pos x="1306" y="190"/>
                </a:cxn>
                <a:cxn ang="0">
                  <a:pos x="1277" y="201"/>
                </a:cxn>
                <a:cxn ang="0">
                  <a:pos x="1245" y="212"/>
                </a:cxn>
                <a:cxn ang="0">
                  <a:pos x="1162" y="233"/>
                </a:cxn>
                <a:cxn ang="0">
                  <a:pos x="1061" y="251"/>
                </a:cxn>
                <a:cxn ang="0">
                  <a:pos x="946" y="262"/>
                </a:cxn>
                <a:cxn ang="0">
                  <a:pos x="817" y="269"/>
                </a:cxn>
                <a:cxn ang="0">
                  <a:pos x="680" y="273"/>
                </a:cxn>
                <a:cxn ang="0">
                  <a:pos x="680" y="273"/>
                </a:cxn>
                <a:cxn ang="0">
                  <a:pos x="543" y="269"/>
                </a:cxn>
                <a:cxn ang="0">
                  <a:pos x="414" y="262"/>
                </a:cxn>
                <a:cxn ang="0">
                  <a:pos x="299" y="251"/>
                </a:cxn>
                <a:cxn ang="0">
                  <a:pos x="198" y="233"/>
                </a:cxn>
                <a:cxn ang="0">
                  <a:pos x="115" y="212"/>
                </a:cxn>
                <a:cxn ang="0">
                  <a:pos x="83" y="201"/>
                </a:cxn>
                <a:cxn ang="0">
                  <a:pos x="54" y="190"/>
                </a:cxn>
                <a:cxn ang="0">
                  <a:pos x="29" y="176"/>
                </a:cxn>
                <a:cxn ang="0">
                  <a:pos x="15" y="165"/>
                </a:cxn>
                <a:cxn ang="0">
                  <a:pos x="4" y="151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4" y="122"/>
                </a:cxn>
                <a:cxn ang="0">
                  <a:pos x="15" y="107"/>
                </a:cxn>
                <a:cxn ang="0">
                  <a:pos x="29" y="97"/>
                </a:cxn>
                <a:cxn ang="0">
                  <a:pos x="54" y="82"/>
                </a:cxn>
                <a:cxn ang="0">
                  <a:pos x="83" y="72"/>
                </a:cxn>
                <a:cxn ang="0">
                  <a:pos x="115" y="61"/>
                </a:cxn>
                <a:cxn ang="0">
                  <a:pos x="198" y="39"/>
                </a:cxn>
                <a:cxn ang="0">
                  <a:pos x="299" y="21"/>
                </a:cxn>
                <a:cxn ang="0">
                  <a:pos x="414" y="10"/>
                </a:cxn>
                <a:cxn ang="0">
                  <a:pos x="543" y="3"/>
                </a:cxn>
                <a:cxn ang="0">
                  <a:pos x="680" y="0"/>
                </a:cxn>
                <a:cxn ang="0">
                  <a:pos x="680" y="0"/>
                </a:cxn>
                <a:cxn ang="0">
                  <a:pos x="817" y="3"/>
                </a:cxn>
                <a:cxn ang="0">
                  <a:pos x="946" y="10"/>
                </a:cxn>
                <a:cxn ang="0">
                  <a:pos x="1061" y="21"/>
                </a:cxn>
                <a:cxn ang="0">
                  <a:pos x="1162" y="39"/>
                </a:cxn>
                <a:cxn ang="0">
                  <a:pos x="1245" y="61"/>
                </a:cxn>
                <a:cxn ang="0">
                  <a:pos x="1277" y="72"/>
                </a:cxn>
                <a:cxn ang="0">
                  <a:pos x="1306" y="82"/>
                </a:cxn>
                <a:cxn ang="0">
                  <a:pos x="1331" y="97"/>
                </a:cxn>
                <a:cxn ang="0">
                  <a:pos x="1346" y="107"/>
                </a:cxn>
                <a:cxn ang="0">
                  <a:pos x="1356" y="122"/>
                </a:cxn>
                <a:cxn ang="0">
                  <a:pos x="1360" y="136"/>
                </a:cxn>
                <a:cxn ang="0">
                  <a:pos x="1360" y="136"/>
                </a:cxn>
              </a:cxnLst>
              <a:rect l="0" t="0" r="r" b="b"/>
              <a:pathLst>
                <a:path w="1360" h="273">
                  <a:moveTo>
                    <a:pt x="1360" y="136"/>
                  </a:moveTo>
                  <a:lnTo>
                    <a:pt x="1360" y="136"/>
                  </a:lnTo>
                  <a:lnTo>
                    <a:pt x="1356" y="151"/>
                  </a:lnTo>
                  <a:lnTo>
                    <a:pt x="1346" y="165"/>
                  </a:lnTo>
                  <a:lnTo>
                    <a:pt x="1331" y="176"/>
                  </a:lnTo>
                  <a:lnTo>
                    <a:pt x="1306" y="190"/>
                  </a:lnTo>
                  <a:lnTo>
                    <a:pt x="1277" y="201"/>
                  </a:lnTo>
                  <a:lnTo>
                    <a:pt x="1245" y="212"/>
                  </a:lnTo>
                  <a:lnTo>
                    <a:pt x="1162" y="233"/>
                  </a:lnTo>
                  <a:lnTo>
                    <a:pt x="1061" y="251"/>
                  </a:lnTo>
                  <a:lnTo>
                    <a:pt x="946" y="262"/>
                  </a:lnTo>
                  <a:lnTo>
                    <a:pt x="817" y="269"/>
                  </a:lnTo>
                  <a:lnTo>
                    <a:pt x="680" y="273"/>
                  </a:lnTo>
                  <a:lnTo>
                    <a:pt x="680" y="273"/>
                  </a:lnTo>
                  <a:lnTo>
                    <a:pt x="543" y="269"/>
                  </a:lnTo>
                  <a:lnTo>
                    <a:pt x="414" y="262"/>
                  </a:lnTo>
                  <a:lnTo>
                    <a:pt x="299" y="251"/>
                  </a:lnTo>
                  <a:lnTo>
                    <a:pt x="198" y="233"/>
                  </a:lnTo>
                  <a:lnTo>
                    <a:pt x="115" y="212"/>
                  </a:lnTo>
                  <a:lnTo>
                    <a:pt x="83" y="201"/>
                  </a:lnTo>
                  <a:lnTo>
                    <a:pt x="54" y="190"/>
                  </a:lnTo>
                  <a:lnTo>
                    <a:pt x="29" y="176"/>
                  </a:lnTo>
                  <a:lnTo>
                    <a:pt x="15" y="165"/>
                  </a:lnTo>
                  <a:lnTo>
                    <a:pt x="4" y="151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4" y="122"/>
                  </a:lnTo>
                  <a:lnTo>
                    <a:pt x="15" y="107"/>
                  </a:lnTo>
                  <a:lnTo>
                    <a:pt x="29" y="97"/>
                  </a:lnTo>
                  <a:lnTo>
                    <a:pt x="54" y="82"/>
                  </a:lnTo>
                  <a:lnTo>
                    <a:pt x="83" y="72"/>
                  </a:lnTo>
                  <a:lnTo>
                    <a:pt x="115" y="61"/>
                  </a:lnTo>
                  <a:lnTo>
                    <a:pt x="198" y="39"/>
                  </a:lnTo>
                  <a:lnTo>
                    <a:pt x="299" y="21"/>
                  </a:lnTo>
                  <a:lnTo>
                    <a:pt x="414" y="10"/>
                  </a:lnTo>
                  <a:lnTo>
                    <a:pt x="543" y="3"/>
                  </a:lnTo>
                  <a:lnTo>
                    <a:pt x="680" y="0"/>
                  </a:lnTo>
                  <a:lnTo>
                    <a:pt x="680" y="0"/>
                  </a:lnTo>
                  <a:lnTo>
                    <a:pt x="817" y="3"/>
                  </a:lnTo>
                  <a:lnTo>
                    <a:pt x="946" y="10"/>
                  </a:lnTo>
                  <a:lnTo>
                    <a:pt x="1061" y="21"/>
                  </a:lnTo>
                  <a:lnTo>
                    <a:pt x="1162" y="39"/>
                  </a:lnTo>
                  <a:lnTo>
                    <a:pt x="1245" y="61"/>
                  </a:lnTo>
                  <a:lnTo>
                    <a:pt x="1277" y="72"/>
                  </a:lnTo>
                  <a:lnTo>
                    <a:pt x="1306" y="82"/>
                  </a:lnTo>
                  <a:lnTo>
                    <a:pt x="1331" y="97"/>
                  </a:lnTo>
                  <a:lnTo>
                    <a:pt x="1346" y="107"/>
                  </a:lnTo>
                  <a:lnTo>
                    <a:pt x="1356" y="122"/>
                  </a:lnTo>
                  <a:lnTo>
                    <a:pt x="1360" y="136"/>
                  </a:lnTo>
                  <a:lnTo>
                    <a:pt x="1360" y="13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84" name="Freeform 8"/>
            <p:cNvSpPr>
              <a:spLocks/>
            </p:cNvSpPr>
            <p:nvPr/>
          </p:nvSpPr>
          <p:spPr bwMode="auto">
            <a:xfrm>
              <a:off x="780036" y="4691963"/>
              <a:ext cx="1609857" cy="910915"/>
            </a:xfrm>
            <a:custGeom>
              <a:avLst/>
              <a:gdLst/>
              <a:ahLst/>
              <a:cxnLst>
                <a:cxn ang="0">
                  <a:pos x="4" y="3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0" y="33"/>
                </a:cxn>
                <a:cxn ang="0">
                  <a:pos x="83" y="65"/>
                </a:cxn>
                <a:cxn ang="0">
                  <a:pos x="129" y="94"/>
                </a:cxn>
                <a:cxn ang="0">
                  <a:pos x="180" y="119"/>
                </a:cxn>
                <a:cxn ang="0">
                  <a:pos x="234" y="144"/>
                </a:cxn>
                <a:cxn ang="0">
                  <a:pos x="291" y="162"/>
                </a:cxn>
                <a:cxn ang="0">
                  <a:pos x="349" y="176"/>
                </a:cxn>
                <a:cxn ang="0">
                  <a:pos x="410" y="187"/>
                </a:cxn>
                <a:cxn ang="0">
                  <a:pos x="410" y="187"/>
                </a:cxn>
                <a:cxn ang="0">
                  <a:pos x="471" y="194"/>
                </a:cxn>
                <a:cxn ang="0">
                  <a:pos x="532" y="198"/>
                </a:cxn>
                <a:cxn ang="0">
                  <a:pos x="590" y="194"/>
                </a:cxn>
                <a:cxn ang="0">
                  <a:pos x="648" y="187"/>
                </a:cxn>
                <a:cxn ang="0">
                  <a:pos x="701" y="173"/>
                </a:cxn>
                <a:cxn ang="0">
                  <a:pos x="752" y="158"/>
                </a:cxn>
                <a:cxn ang="0">
                  <a:pos x="802" y="137"/>
                </a:cxn>
                <a:cxn ang="0">
                  <a:pos x="849" y="115"/>
                </a:cxn>
                <a:cxn ang="0">
                  <a:pos x="752" y="425"/>
                </a:cxn>
                <a:cxn ang="0">
                  <a:pos x="752" y="425"/>
                </a:cxn>
                <a:cxn ang="0">
                  <a:pos x="748" y="439"/>
                </a:cxn>
                <a:cxn ang="0">
                  <a:pos x="737" y="450"/>
                </a:cxn>
                <a:cxn ang="0">
                  <a:pos x="727" y="461"/>
                </a:cxn>
                <a:cxn ang="0">
                  <a:pos x="712" y="471"/>
                </a:cxn>
                <a:cxn ang="0">
                  <a:pos x="676" y="486"/>
                </a:cxn>
                <a:cxn ang="0">
                  <a:pos x="630" y="497"/>
                </a:cxn>
                <a:cxn ang="0">
                  <a:pos x="572" y="504"/>
                </a:cxn>
                <a:cxn ang="0">
                  <a:pos x="511" y="507"/>
                </a:cxn>
                <a:cxn ang="0">
                  <a:pos x="446" y="504"/>
                </a:cxn>
                <a:cxn ang="0">
                  <a:pos x="374" y="493"/>
                </a:cxn>
                <a:cxn ang="0">
                  <a:pos x="374" y="493"/>
                </a:cxn>
                <a:cxn ang="0">
                  <a:pos x="302" y="479"/>
                </a:cxn>
                <a:cxn ang="0">
                  <a:pos x="234" y="461"/>
                </a:cxn>
                <a:cxn ang="0">
                  <a:pos x="173" y="439"/>
                </a:cxn>
                <a:cxn ang="0">
                  <a:pos x="115" y="414"/>
                </a:cxn>
                <a:cxn ang="0">
                  <a:pos x="72" y="389"/>
                </a:cxn>
                <a:cxn ang="0">
                  <a:pos x="36" y="364"/>
                </a:cxn>
                <a:cxn ang="0">
                  <a:pos x="22" y="349"/>
                </a:cxn>
                <a:cxn ang="0">
                  <a:pos x="14" y="335"/>
                </a:cxn>
                <a:cxn ang="0">
                  <a:pos x="7" y="324"/>
                </a:cxn>
                <a:cxn ang="0">
                  <a:pos x="4" y="310"/>
                </a:cxn>
                <a:cxn ang="0">
                  <a:pos x="4" y="310"/>
                </a:cxn>
              </a:cxnLst>
              <a:rect l="0" t="0" r="r" b="b"/>
              <a:pathLst>
                <a:path w="849" h="507">
                  <a:moveTo>
                    <a:pt x="4" y="31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0" y="33"/>
                  </a:lnTo>
                  <a:lnTo>
                    <a:pt x="83" y="65"/>
                  </a:lnTo>
                  <a:lnTo>
                    <a:pt x="129" y="94"/>
                  </a:lnTo>
                  <a:lnTo>
                    <a:pt x="180" y="119"/>
                  </a:lnTo>
                  <a:lnTo>
                    <a:pt x="234" y="144"/>
                  </a:lnTo>
                  <a:lnTo>
                    <a:pt x="291" y="162"/>
                  </a:lnTo>
                  <a:lnTo>
                    <a:pt x="349" y="176"/>
                  </a:lnTo>
                  <a:lnTo>
                    <a:pt x="410" y="187"/>
                  </a:lnTo>
                  <a:lnTo>
                    <a:pt x="410" y="187"/>
                  </a:lnTo>
                  <a:lnTo>
                    <a:pt x="471" y="194"/>
                  </a:lnTo>
                  <a:lnTo>
                    <a:pt x="532" y="198"/>
                  </a:lnTo>
                  <a:lnTo>
                    <a:pt x="590" y="194"/>
                  </a:lnTo>
                  <a:lnTo>
                    <a:pt x="648" y="187"/>
                  </a:lnTo>
                  <a:lnTo>
                    <a:pt x="701" y="173"/>
                  </a:lnTo>
                  <a:lnTo>
                    <a:pt x="752" y="158"/>
                  </a:lnTo>
                  <a:lnTo>
                    <a:pt x="802" y="137"/>
                  </a:lnTo>
                  <a:lnTo>
                    <a:pt x="849" y="115"/>
                  </a:lnTo>
                  <a:lnTo>
                    <a:pt x="752" y="425"/>
                  </a:lnTo>
                  <a:lnTo>
                    <a:pt x="752" y="425"/>
                  </a:lnTo>
                  <a:lnTo>
                    <a:pt x="748" y="439"/>
                  </a:lnTo>
                  <a:lnTo>
                    <a:pt x="737" y="450"/>
                  </a:lnTo>
                  <a:lnTo>
                    <a:pt x="727" y="461"/>
                  </a:lnTo>
                  <a:lnTo>
                    <a:pt x="712" y="471"/>
                  </a:lnTo>
                  <a:lnTo>
                    <a:pt x="676" y="486"/>
                  </a:lnTo>
                  <a:lnTo>
                    <a:pt x="630" y="497"/>
                  </a:lnTo>
                  <a:lnTo>
                    <a:pt x="572" y="504"/>
                  </a:lnTo>
                  <a:lnTo>
                    <a:pt x="511" y="507"/>
                  </a:lnTo>
                  <a:lnTo>
                    <a:pt x="446" y="504"/>
                  </a:lnTo>
                  <a:lnTo>
                    <a:pt x="374" y="493"/>
                  </a:lnTo>
                  <a:lnTo>
                    <a:pt x="374" y="493"/>
                  </a:lnTo>
                  <a:lnTo>
                    <a:pt x="302" y="479"/>
                  </a:lnTo>
                  <a:lnTo>
                    <a:pt x="234" y="461"/>
                  </a:lnTo>
                  <a:lnTo>
                    <a:pt x="173" y="439"/>
                  </a:lnTo>
                  <a:lnTo>
                    <a:pt x="115" y="414"/>
                  </a:lnTo>
                  <a:lnTo>
                    <a:pt x="72" y="389"/>
                  </a:lnTo>
                  <a:lnTo>
                    <a:pt x="36" y="364"/>
                  </a:lnTo>
                  <a:lnTo>
                    <a:pt x="22" y="349"/>
                  </a:lnTo>
                  <a:lnTo>
                    <a:pt x="14" y="335"/>
                  </a:lnTo>
                  <a:lnTo>
                    <a:pt x="7" y="324"/>
                  </a:lnTo>
                  <a:lnTo>
                    <a:pt x="4" y="310"/>
                  </a:lnTo>
                  <a:lnTo>
                    <a:pt x="4" y="3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85" name="Freeform 9"/>
            <p:cNvSpPr>
              <a:spLocks/>
            </p:cNvSpPr>
            <p:nvPr/>
          </p:nvSpPr>
          <p:spPr bwMode="auto">
            <a:xfrm>
              <a:off x="1843793" y="5261509"/>
              <a:ext cx="606778" cy="950442"/>
            </a:xfrm>
            <a:custGeom>
              <a:avLst/>
              <a:gdLst/>
              <a:ahLst/>
              <a:cxnLst>
                <a:cxn ang="0">
                  <a:pos x="65" y="14"/>
                </a:cxn>
                <a:cxn ang="0">
                  <a:pos x="122" y="39"/>
                </a:cxn>
                <a:cxn ang="0">
                  <a:pos x="202" y="93"/>
                </a:cxn>
                <a:cxn ang="0">
                  <a:pos x="252" y="144"/>
                </a:cxn>
                <a:cxn ang="0">
                  <a:pos x="281" y="208"/>
                </a:cxn>
                <a:cxn ang="0">
                  <a:pos x="288" y="244"/>
                </a:cxn>
                <a:cxn ang="0">
                  <a:pos x="281" y="280"/>
                </a:cxn>
                <a:cxn ang="0">
                  <a:pos x="266" y="320"/>
                </a:cxn>
                <a:cxn ang="0">
                  <a:pos x="238" y="363"/>
                </a:cxn>
                <a:cxn ang="0">
                  <a:pos x="198" y="410"/>
                </a:cxn>
                <a:cxn ang="0">
                  <a:pos x="220" y="417"/>
                </a:cxn>
                <a:cxn ang="0">
                  <a:pos x="266" y="435"/>
                </a:cxn>
                <a:cxn ang="0">
                  <a:pos x="310" y="467"/>
                </a:cxn>
                <a:cxn ang="0">
                  <a:pos x="320" y="489"/>
                </a:cxn>
                <a:cxn ang="0">
                  <a:pos x="317" y="514"/>
                </a:cxn>
                <a:cxn ang="0">
                  <a:pos x="302" y="521"/>
                </a:cxn>
                <a:cxn ang="0">
                  <a:pos x="259" y="529"/>
                </a:cxn>
                <a:cxn ang="0">
                  <a:pos x="130" y="467"/>
                </a:cxn>
                <a:cxn ang="0">
                  <a:pos x="119" y="453"/>
                </a:cxn>
                <a:cxn ang="0">
                  <a:pos x="115" y="431"/>
                </a:cxn>
                <a:cxn ang="0">
                  <a:pos x="144" y="399"/>
                </a:cxn>
                <a:cxn ang="0">
                  <a:pos x="151" y="388"/>
                </a:cxn>
                <a:cxn ang="0">
                  <a:pos x="187" y="345"/>
                </a:cxn>
                <a:cxn ang="0">
                  <a:pos x="209" y="302"/>
                </a:cxn>
                <a:cxn ang="0">
                  <a:pos x="220" y="248"/>
                </a:cxn>
                <a:cxn ang="0">
                  <a:pos x="205" y="190"/>
                </a:cxn>
                <a:cxn ang="0">
                  <a:pos x="158" y="133"/>
                </a:cxn>
                <a:cxn ang="0">
                  <a:pos x="65" y="79"/>
                </a:cxn>
                <a:cxn ang="0">
                  <a:pos x="0" y="54"/>
                </a:cxn>
                <a:cxn ang="0">
                  <a:pos x="0" y="29"/>
                </a:cxn>
                <a:cxn ang="0">
                  <a:pos x="11" y="3"/>
                </a:cxn>
                <a:cxn ang="0">
                  <a:pos x="40" y="0"/>
                </a:cxn>
                <a:cxn ang="0">
                  <a:pos x="65" y="14"/>
                </a:cxn>
              </a:cxnLst>
              <a:rect l="0" t="0" r="r" b="b"/>
              <a:pathLst>
                <a:path w="320" h="529">
                  <a:moveTo>
                    <a:pt x="65" y="14"/>
                  </a:moveTo>
                  <a:lnTo>
                    <a:pt x="65" y="14"/>
                  </a:lnTo>
                  <a:lnTo>
                    <a:pt x="83" y="21"/>
                  </a:lnTo>
                  <a:lnTo>
                    <a:pt x="122" y="39"/>
                  </a:lnTo>
                  <a:lnTo>
                    <a:pt x="176" y="72"/>
                  </a:lnTo>
                  <a:lnTo>
                    <a:pt x="202" y="93"/>
                  </a:lnTo>
                  <a:lnTo>
                    <a:pt x="230" y="118"/>
                  </a:lnTo>
                  <a:lnTo>
                    <a:pt x="252" y="144"/>
                  </a:lnTo>
                  <a:lnTo>
                    <a:pt x="270" y="176"/>
                  </a:lnTo>
                  <a:lnTo>
                    <a:pt x="281" y="208"/>
                  </a:lnTo>
                  <a:lnTo>
                    <a:pt x="284" y="226"/>
                  </a:lnTo>
                  <a:lnTo>
                    <a:pt x="288" y="244"/>
                  </a:lnTo>
                  <a:lnTo>
                    <a:pt x="284" y="262"/>
                  </a:lnTo>
                  <a:lnTo>
                    <a:pt x="281" y="280"/>
                  </a:lnTo>
                  <a:lnTo>
                    <a:pt x="274" y="302"/>
                  </a:lnTo>
                  <a:lnTo>
                    <a:pt x="266" y="320"/>
                  </a:lnTo>
                  <a:lnTo>
                    <a:pt x="256" y="342"/>
                  </a:lnTo>
                  <a:lnTo>
                    <a:pt x="238" y="363"/>
                  </a:lnTo>
                  <a:lnTo>
                    <a:pt x="220" y="388"/>
                  </a:lnTo>
                  <a:lnTo>
                    <a:pt x="198" y="410"/>
                  </a:lnTo>
                  <a:lnTo>
                    <a:pt x="198" y="410"/>
                  </a:lnTo>
                  <a:lnTo>
                    <a:pt x="220" y="417"/>
                  </a:lnTo>
                  <a:lnTo>
                    <a:pt x="241" y="424"/>
                  </a:lnTo>
                  <a:lnTo>
                    <a:pt x="266" y="435"/>
                  </a:lnTo>
                  <a:lnTo>
                    <a:pt x="292" y="449"/>
                  </a:lnTo>
                  <a:lnTo>
                    <a:pt x="310" y="467"/>
                  </a:lnTo>
                  <a:lnTo>
                    <a:pt x="317" y="478"/>
                  </a:lnTo>
                  <a:lnTo>
                    <a:pt x="320" y="489"/>
                  </a:lnTo>
                  <a:lnTo>
                    <a:pt x="320" y="503"/>
                  </a:lnTo>
                  <a:lnTo>
                    <a:pt x="317" y="514"/>
                  </a:lnTo>
                  <a:lnTo>
                    <a:pt x="317" y="514"/>
                  </a:lnTo>
                  <a:lnTo>
                    <a:pt x="302" y="521"/>
                  </a:lnTo>
                  <a:lnTo>
                    <a:pt x="284" y="529"/>
                  </a:lnTo>
                  <a:lnTo>
                    <a:pt x="259" y="529"/>
                  </a:lnTo>
                  <a:lnTo>
                    <a:pt x="130" y="467"/>
                  </a:lnTo>
                  <a:lnTo>
                    <a:pt x="130" y="467"/>
                  </a:lnTo>
                  <a:lnTo>
                    <a:pt x="126" y="464"/>
                  </a:lnTo>
                  <a:lnTo>
                    <a:pt x="119" y="453"/>
                  </a:lnTo>
                  <a:lnTo>
                    <a:pt x="115" y="442"/>
                  </a:lnTo>
                  <a:lnTo>
                    <a:pt x="115" y="431"/>
                  </a:lnTo>
                  <a:lnTo>
                    <a:pt x="119" y="424"/>
                  </a:lnTo>
                  <a:lnTo>
                    <a:pt x="144" y="399"/>
                  </a:lnTo>
                  <a:lnTo>
                    <a:pt x="144" y="399"/>
                  </a:lnTo>
                  <a:lnTo>
                    <a:pt x="151" y="388"/>
                  </a:lnTo>
                  <a:lnTo>
                    <a:pt x="176" y="363"/>
                  </a:lnTo>
                  <a:lnTo>
                    <a:pt x="187" y="345"/>
                  </a:lnTo>
                  <a:lnTo>
                    <a:pt x="198" y="324"/>
                  </a:lnTo>
                  <a:lnTo>
                    <a:pt x="209" y="302"/>
                  </a:lnTo>
                  <a:lnTo>
                    <a:pt x="216" y="273"/>
                  </a:lnTo>
                  <a:lnTo>
                    <a:pt x="220" y="248"/>
                  </a:lnTo>
                  <a:lnTo>
                    <a:pt x="216" y="219"/>
                  </a:lnTo>
                  <a:lnTo>
                    <a:pt x="205" y="190"/>
                  </a:lnTo>
                  <a:lnTo>
                    <a:pt x="184" y="162"/>
                  </a:lnTo>
                  <a:lnTo>
                    <a:pt x="158" y="133"/>
                  </a:lnTo>
                  <a:lnTo>
                    <a:pt x="119" y="104"/>
                  </a:lnTo>
                  <a:lnTo>
                    <a:pt x="65" y="79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4" y="14"/>
                  </a:lnTo>
                  <a:lnTo>
                    <a:pt x="11" y="3"/>
                  </a:lnTo>
                  <a:lnTo>
                    <a:pt x="22" y="0"/>
                  </a:lnTo>
                  <a:lnTo>
                    <a:pt x="40" y="0"/>
                  </a:lnTo>
                  <a:lnTo>
                    <a:pt x="65" y="14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86" name="Freeform 10"/>
            <p:cNvSpPr>
              <a:spLocks/>
            </p:cNvSpPr>
            <p:nvPr/>
          </p:nvSpPr>
          <p:spPr bwMode="auto">
            <a:xfrm>
              <a:off x="499401" y="5124962"/>
              <a:ext cx="608674" cy="950442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256" y="15"/>
                </a:cxn>
                <a:cxn ang="0">
                  <a:pos x="227" y="29"/>
                </a:cxn>
                <a:cxn ang="0">
                  <a:pos x="188" y="51"/>
                </a:cxn>
                <a:cxn ang="0">
                  <a:pos x="137" y="79"/>
                </a:cxn>
                <a:cxn ang="0">
                  <a:pos x="112" y="97"/>
                </a:cxn>
                <a:cxn ang="0">
                  <a:pos x="90" y="115"/>
                </a:cxn>
                <a:cxn ang="0">
                  <a:pos x="69" y="141"/>
                </a:cxn>
                <a:cxn ang="0">
                  <a:pos x="54" y="166"/>
                </a:cxn>
                <a:cxn ang="0">
                  <a:pos x="44" y="198"/>
                </a:cxn>
                <a:cxn ang="0">
                  <a:pos x="44" y="230"/>
                </a:cxn>
                <a:cxn ang="0">
                  <a:pos x="47" y="270"/>
                </a:cxn>
                <a:cxn ang="0">
                  <a:pos x="62" y="313"/>
                </a:cxn>
                <a:cxn ang="0">
                  <a:pos x="87" y="360"/>
                </a:cxn>
                <a:cxn ang="0">
                  <a:pos x="123" y="410"/>
                </a:cxn>
                <a:cxn ang="0">
                  <a:pos x="123" y="410"/>
                </a:cxn>
                <a:cxn ang="0">
                  <a:pos x="101" y="418"/>
                </a:cxn>
                <a:cxn ang="0">
                  <a:pos x="76" y="425"/>
                </a:cxn>
                <a:cxn ang="0">
                  <a:pos x="54" y="436"/>
                </a:cxn>
                <a:cxn ang="0">
                  <a:pos x="29" y="450"/>
                </a:cxn>
                <a:cxn ang="0">
                  <a:pos x="11" y="468"/>
                </a:cxn>
                <a:cxn ang="0">
                  <a:pos x="4" y="479"/>
                </a:cxn>
                <a:cxn ang="0">
                  <a:pos x="0" y="490"/>
                </a:cxn>
                <a:cxn ang="0">
                  <a:pos x="0" y="504"/>
                </a:cxn>
                <a:cxn ang="0">
                  <a:pos x="4" y="515"/>
                </a:cxn>
                <a:cxn ang="0">
                  <a:pos x="4" y="515"/>
                </a:cxn>
                <a:cxn ang="0">
                  <a:pos x="18" y="522"/>
                </a:cxn>
                <a:cxn ang="0">
                  <a:pos x="36" y="529"/>
                </a:cxn>
                <a:cxn ang="0">
                  <a:pos x="62" y="529"/>
                </a:cxn>
                <a:cxn ang="0">
                  <a:pos x="188" y="468"/>
                </a:cxn>
                <a:cxn ang="0">
                  <a:pos x="188" y="468"/>
                </a:cxn>
                <a:cxn ang="0">
                  <a:pos x="195" y="464"/>
                </a:cxn>
                <a:cxn ang="0">
                  <a:pos x="198" y="454"/>
                </a:cxn>
                <a:cxn ang="0">
                  <a:pos x="206" y="443"/>
                </a:cxn>
                <a:cxn ang="0">
                  <a:pos x="202" y="432"/>
                </a:cxn>
                <a:cxn ang="0">
                  <a:pos x="198" y="425"/>
                </a:cxn>
                <a:cxn ang="0">
                  <a:pos x="177" y="400"/>
                </a:cxn>
                <a:cxn ang="0">
                  <a:pos x="177" y="400"/>
                </a:cxn>
                <a:cxn ang="0">
                  <a:pos x="166" y="382"/>
                </a:cxn>
                <a:cxn ang="0">
                  <a:pos x="144" y="353"/>
                </a:cxn>
                <a:cxn ang="0">
                  <a:pos x="123" y="317"/>
                </a:cxn>
                <a:cxn ang="0">
                  <a:pos x="116" y="292"/>
                </a:cxn>
                <a:cxn ang="0">
                  <a:pos x="108" y="270"/>
                </a:cxn>
                <a:cxn ang="0">
                  <a:pos x="108" y="245"/>
                </a:cxn>
                <a:cxn ang="0">
                  <a:pos x="112" y="216"/>
                </a:cxn>
                <a:cxn ang="0">
                  <a:pos x="123" y="191"/>
                </a:cxn>
                <a:cxn ang="0">
                  <a:pos x="141" y="162"/>
                </a:cxn>
                <a:cxn ang="0">
                  <a:pos x="170" y="133"/>
                </a:cxn>
                <a:cxn ang="0">
                  <a:pos x="206" y="108"/>
                </a:cxn>
                <a:cxn ang="0">
                  <a:pos x="256" y="79"/>
                </a:cxn>
                <a:cxn ang="0">
                  <a:pos x="321" y="54"/>
                </a:cxn>
                <a:cxn ang="0">
                  <a:pos x="321" y="54"/>
                </a:cxn>
                <a:cxn ang="0">
                  <a:pos x="321" y="40"/>
                </a:cxn>
                <a:cxn ang="0">
                  <a:pos x="321" y="29"/>
                </a:cxn>
                <a:cxn ang="0">
                  <a:pos x="317" y="15"/>
                </a:cxn>
                <a:cxn ang="0">
                  <a:pos x="310" y="4"/>
                </a:cxn>
                <a:cxn ang="0">
                  <a:pos x="299" y="0"/>
                </a:cxn>
                <a:cxn ang="0">
                  <a:pos x="281" y="0"/>
                </a:cxn>
                <a:cxn ang="0">
                  <a:pos x="256" y="15"/>
                </a:cxn>
                <a:cxn ang="0">
                  <a:pos x="256" y="15"/>
                </a:cxn>
              </a:cxnLst>
              <a:rect l="0" t="0" r="r" b="b"/>
              <a:pathLst>
                <a:path w="321" h="529">
                  <a:moveTo>
                    <a:pt x="256" y="15"/>
                  </a:moveTo>
                  <a:lnTo>
                    <a:pt x="256" y="15"/>
                  </a:lnTo>
                  <a:lnTo>
                    <a:pt x="227" y="29"/>
                  </a:lnTo>
                  <a:lnTo>
                    <a:pt x="188" y="51"/>
                  </a:lnTo>
                  <a:lnTo>
                    <a:pt x="137" y="79"/>
                  </a:lnTo>
                  <a:lnTo>
                    <a:pt x="112" y="97"/>
                  </a:lnTo>
                  <a:lnTo>
                    <a:pt x="90" y="115"/>
                  </a:lnTo>
                  <a:lnTo>
                    <a:pt x="69" y="141"/>
                  </a:lnTo>
                  <a:lnTo>
                    <a:pt x="54" y="166"/>
                  </a:lnTo>
                  <a:lnTo>
                    <a:pt x="44" y="198"/>
                  </a:lnTo>
                  <a:lnTo>
                    <a:pt x="44" y="230"/>
                  </a:lnTo>
                  <a:lnTo>
                    <a:pt x="47" y="270"/>
                  </a:lnTo>
                  <a:lnTo>
                    <a:pt x="62" y="313"/>
                  </a:lnTo>
                  <a:lnTo>
                    <a:pt x="87" y="360"/>
                  </a:lnTo>
                  <a:lnTo>
                    <a:pt x="123" y="410"/>
                  </a:lnTo>
                  <a:lnTo>
                    <a:pt x="123" y="410"/>
                  </a:lnTo>
                  <a:lnTo>
                    <a:pt x="101" y="418"/>
                  </a:lnTo>
                  <a:lnTo>
                    <a:pt x="76" y="425"/>
                  </a:lnTo>
                  <a:lnTo>
                    <a:pt x="54" y="436"/>
                  </a:lnTo>
                  <a:lnTo>
                    <a:pt x="29" y="450"/>
                  </a:lnTo>
                  <a:lnTo>
                    <a:pt x="11" y="468"/>
                  </a:lnTo>
                  <a:lnTo>
                    <a:pt x="4" y="479"/>
                  </a:lnTo>
                  <a:lnTo>
                    <a:pt x="0" y="490"/>
                  </a:lnTo>
                  <a:lnTo>
                    <a:pt x="0" y="504"/>
                  </a:lnTo>
                  <a:lnTo>
                    <a:pt x="4" y="515"/>
                  </a:lnTo>
                  <a:lnTo>
                    <a:pt x="4" y="515"/>
                  </a:lnTo>
                  <a:lnTo>
                    <a:pt x="18" y="522"/>
                  </a:lnTo>
                  <a:lnTo>
                    <a:pt x="36" y="529"/>
                  </a:lnTo>
                  <a:lnTo>
                    <a:pt x="62" y="529"/>
                  </a:lnTo>
                  <a:lnTo>
                    <a:pt x="188" y="468"/>
                  </a:lnTo>
                  <a:lnTo>
                    <a:pt x="188" y="468"/>
                  </a:lnTo>
                  <a:lnTo>
                    <a:pt x="195" y="464"/>
                  </a:lnTo>
                  <a:lnTo>
                    <a:pt x="198" y="454"/>
                  </a:lnTo>
                  <a:lnTo>
                    <a:pt x="206" y="443"/>
                  </a:lnTo>
                  <a:lnTo>
                    <a:pt x="202" y="432"/>
                  </a:lnTo>
                  <a:lnTo>
                    <a:pt x="198" y="425"/>
                  </a:lnTo>
                  <a:lnTo>
                    <a:pt x="177" y="400"/>
                  </a:lnTo>
                  <a:lnTo>
                    <a:pt x="177" y="400"/>
                  </a:lnTo>
                  <a:lnTo>
                    <a:pt x="166" y="382"/>
                  </a:lnTo>
                  <a:lnTo>
                    <a:pt x="144" y="353"/>
                  </a:lnTo>
                  <a:lnTo>
                    <a:pt x="123" y="317"/>
                  </a:lnTo>
                  <a:lnTo>
                    <a:pt x="116" y="292"/>
                  </a:lnTo>
                  <a:lnTo>
                    <a:pt x="108" y="270"/>
                  </a:lnTo>
                  <a:lnTo>
                    <a:pt x="108" y="245"/>
                  </a:lnTo>
                  <a:lnTo>
                    <a:pt x="112" y="216"/>
                  </a:lnTo>
                  <a:lnTo>
                    <a:pt x="123" y="191"/>
                  </a:lnTo>
                  <a:lnTo>
                    <a:pt x="141" y="162"/>
                  </a:lnTo>
                  <a:lnTo>
                    <a:pt x="170" y="133"/>
                  </a:lnTo>
                  <a:lnTo>
                    <a:pt x="206" y="108"/>
                  </a:lnTo>
                  <a:lnTo>
                    <a:pt x="256" y="79"/>
                  </a:lnTo>
                  <a:lnTo>
                    <a:pt x="321" y="54"/>
                  </a:lnTo>
                  <a:lnTo>
                    <a:pt x="321" y="54"/>
                  </a:lnTo>
                  <a:lnTo>
                    <a:pt x="321" y="40"/>
                  </a:lnTo>
                  <a:lnTo>
                    <a:pt x="321" y="29"/>
                  </a:lnTo>
                  <a:lnTo>
                    <a:pt x="317" y="15"/>
                  </a:lnTo>
                  <a:lnTo>
                    <a:pt x="310" y="4"/>
                  </a:lnTo>
                  <a:lnTo>
                    <a:pt x="299" y="0"/>
                  </a:lnTo>
                  <a:lnTo>
                    <a:pt x="281" y="0"/>
                  </a:lnTo>
                  <a:lnTo>
                    <a:pt x="256" y="15"/>
                  </a:lnTo>
                  <a:lnTo>
                    <a:pt x="256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87" name="Freeform 11"/>
            <p:cNvSpPr>
              <a:spLocks/>
            </p:cNvSpPr>
            <p:nvPr/>
          </p:nvSpPr>
          <p:spPr bwMode="auto">
            <a:xfrm>
              <a:off x="582833" y="3716367"/>
              <a:ext cx="2059252" cy="1254080"/>
            </a:xfrm>
            <a:custGeom>
              <a:avLst/>
              <a:gdLst/>
              <a:ahLst/>
              <a:cxnLst>
                <a:cxn ang="0">
                  <a:pos x="1079" y="468"/>
                </a:cxn>
                <a:cxn ang="0">
                  <a:pos x="1086" y="399"/>
                </a:cxn>
                <a:cxn ang="0">
                  <a:pos x="1068" y="331"/>
                </a:cxn>
                <a:cxn ang="0">
                  <a:pos x="1029" y="263"/>
                </a:cxn>
                <a:cxn ang="0">
                  <a:pos x="975" y="201"/>
                </a:cxn>
                <a:cxn ang="0">
                  <a:pos x="903" y="140"/>
                </a:cxn>
                <a:cxn ang="0">
                  <a:pos x="820" y="90"/>
                </a:cxn>
                <a:cxn ang="0">
                  <a:pos x="723" y="50"/>
                </a:cxn>
                <a:cxn ang="0">
                  <a:pos x="615" y="18"/>
                </a:cxn>
                <a:cxn ang="0">
                  <a:pos x="561" y="11"/>
                </a:cxn>
                <a:cxn ang="0">
                  <a:pos x="453" y="0"/>
                </a:cxn>
                <a:cxn ang="0">
                  <a:pos x="352" y="3"/>
                </a:cxn>
                <a:cxn ang="0">
                  <a:pos x="259" y="18"/>
                </a:cxn>
                <a:cxn ang="0">
                  <a:pos x="176" y="47"/>
                </a:cxn>
                <a:cxn ang="0">
                  <a:pos x="104" y="86"/>
                </a:cxn>
                <a:cxn ang="0">
                  <a:pos x="50" y="137"/>
                </a:cxn>
                <a:cxn ang="0">
                  <a:pos x="18" y="198"/>
                </a:cxn>
                <a:cxn ang="0">
                  <a:pos x="7" y="230"/>
                </a:cxn>
                <a:cxn ang="0">
                  <a:pos x="3" y="298"/>
                </a:cxn>
                <a:cxn ang="0">
                  <a:pos x="21" y="367"/>
                </a:cxn>
                <a:cxn ang="0">
                  <a:pos x="57" y="435"/>
                </a:cxn>
                <a:cxn ang="0">
                  <a:pos x="111" y="500"/>
                </a:cxn>
                <a:cxn ang="0">
                  <a:pos x="183" y="558"/>
                </a:cxn>
                <a:cxn ang="0">
                  <a:pos x="266" y="608"/>
                </a:cxn>
                <a:cxn ang="0">
                  <a:pos x="363" y="647"/>
                </a:cxn>
                <a:cxn ang="0">
                  <a:pos x="471" y="680"/>
                </a:cxn>
                <a:cxn ang="0">
                  <a:pos x="525" y="691"/>
                </a:cxn>
                <a:cxn ang="0">
                  <a:pos x="633" y="698"/>
                </a:cxn>
                <a:cxn ang="0">
                  <a:pos x="737" y="694"/>
                </a:cxn>
                <a:cxn ang="0">
                  <a:pos x="831" y="680"/>
                </a:cxn>
                <a:cxn ang="0">
                  <a:pos x="913" y="651"/>
                </a:cxn>
                <a:cxn ang="0">
                  <a:pos x="982" y="612"/>
                </a:cxn>
                <a:cxn ang="0">
                  <a:pos x="1036" y="561"/>
                </a:cxn>
                <a:cxn ang="0">
                  <a:pos x="1072" y="500"/>
                </a:cxn>
                <a:cxn ang="0">
                  <a:pos x="1079" y="468"/>
                </a:cxn>
              </a:cxnLst>
              <a:rect l="0" t="0" r="r" b="b"/>
              <a:pathLst>
                <a:path w="1086" h="698">
                  <a:moveTo>
                    <a:pt x="1079" y="468"/>
                  </a:moveTo>
                  <a:lnTo>
                    <a:pt x="1079" y="468"/>
                  </a:lnTo>
                  <a:lnTo>
                    <a:pt x="1086" y="432"/>
                  </a:lnTo>
                  <a:lnTo>
                    <a:pt x="1086" y="399"/>
                  </a:lnTo>
                  <a:lnTo>
                    <a:pt x="1079" y="363"/>
                  </a:lnTo>
                  <a:lnTo>
                    <a:pt x="1068" y="331"/>
                  </a:lnTo>
                  <a:lnTo>
                    <a:pt x="1050" y="295"/>
                  </a:lnTo>
                  <a:lnTo>
                    <a:pt x="1029" y="263"/>
                  </a:lnTo>
                  <a:lnTo>
                    <a:pt x="1003" y="230"/>
                  </a:lnTo>
                  <a:lnTo>
                    <a:pt x="975" y="201"/>
                  </a:lnTo>
                  <a:lnTo>
                    <a:pt x="942" y="169"/>
                  </a:lnTo>
                  <a:lnTo>
                    <a:pt x="903" y="140"/>
                  </a:lnTo>
                  <a:lnTo>
                    <a:pt x="863" y="115"/>
                  </a:lnTo>
                  <a:lnTo>
                    <a:pt x="820" y="90"/>
                  </a:lnTo>
                  <a:lnTo>
                    <a:pt x="773" y="68"/>
                  </a:lnTo>
                  <a:lnTo>
                    <a:pt x="723" y="50"/>
                  </a:lnTo>
                  <a:lnTo>
                    <a:pt x="669" y="32"/>
                  </a:lnTo>
                  <a:lnTo>
                    <a:pt x="615" y="18"/>
                  </a:lnTo>
                  <a:lnTo>
                    <a:pt x="615" y="18"/>
                  </a:lnTo>
                  <a:lnTo>
                    <a:pt x="561" y="11"/>
                  </a:lnTo>
                  <a:lnTo>
                    <a:pt x="507" y="3"/>
                  </a:lnTo>
                  <a:lnTo>
                    <a:pt x="453" y="0"/>
                  </a:lnTo>
                  <a:lnTo>
                    <a:pt x="403" y="0"/>
                  </a:lnTo>
                  <a:lnTo>
                    <a:pt x="352" y="3"/>
                  </a:lnTo>
                  <a:lnTo>
                    <a:pt x="302" y="11"/>
                  </a:lnTo>
                  <a:lnTo>
                    <a:pt x="259" y="18"/>
                  </a:lnTo>
                  <a:lnTo>
                    <a:pt x="215" y="32"/>
                  </a:lnTo>
                  <a:lnTo>
                    <a:pt x="176" y="47"/>
                  </a:lnTo>
                  <a:lnTo>
                    <a:pt x="140" y="68"/>
                  </a:lnTo>
                  <a:lnTo>
                    <a:pt x="104" y="86"/>
                  </a:lnTo>
                  <a:lnTo>
                    <a:pt x="75" y="111"/>
                  </a:lnTo>
                  <a:lnTo>
                    <a:pt x="50" y="137"/>
                  </a:lnTo>
                  <a:lnTo>
                    <a:pt x="32" y="165"/>
                  </a:lnTo>
                  <a:lnTo>
                    <a:pt x="18" y="198"/>
                  </a:lnTo>
                  <a:lnTo>
                    <a:pt x="7" y="230"/>
                  </a:lnTo>
                  <a:lnTo>
                    <a:pt x="7" y="230"/>
                  </a:lnTo>
                  <a:lnTo>
                    <a:pt x="0" y="266"/>
                  </a:lnTo>
                  <a:lnTo>
                    <a:pt x="3" y="298"/>
                  </a:lnTo>
                  <a:lnTo>
                    <a:pt x="7" y="334"/>
                  </a:lnTo>
                  <a:lnTo>
                    <a:pt x="21" y="367"/>
                  </a:lnTo>
                  <a:lnTo>
                    <a:pt x="36" y="403"/>
                  </a:lnTo>
                  <a:lnTo>
                    <a:pt x="57" y="435"/>
                  </a:lnTo>
                  <a:lnTo>
                    <a:pt x="82" y="468"/>
                  </a:lnTo>
                  <a:lnTo>
                    <a:pt x="111" y="500"/>
                  </a:lnTo>
                  <a:lnTo>
                    <a:pt x="147" y="529"/>
                  </a:lnTo>
                  <a:lnTo>
                    <a:pt x="183" y="558"/>
                  </a:lnTo>
                  <a:lnTo>
                    <a:pt x="223" y="583"/>
                  </a:lnTo>
                  <a:lnTo>
                    <a:pt x="266" y="608"/>
                  </a:lnTo>
                  <a:lnTo>
                    <a:pt x="313" y="629"/>
                  </a:lnTo>
                  <a:lnTo>
                    <a:pt x="363" y="647"/>
                  </a:lnTo>
                  <a:lnTo>
                    <a:pt x="417" y="665"/>
                  </a:lnTo>
                  <a:lnTo>
                    <a:pt x="471" y="680"/>
                  </a:lnTo>
                  <a:lnTo>
                    <a:pt x="471" y="680"/>
                  </a:lnTo>
                  <a:lnTo>
                    <a:pt x="525" y="691"/>
                  </a:lnTo>
                  <a:lnTo>
                    <a:pt x="579" y="694"/>
                  </a:lnTo>
                  <a:lnTo>
                    <a:pt x="633" y="698"/>
                  </a:lnTo>
                  <a:lnTo>
                    <a:pt x="687" y="698"/>
                  </a:lnTo>
                  <a:lnTo>
                    <a:pt x="737" y="694"/>
                  </a:lnTo>
                  <a:lnTo>
                    <a:pt x="784" y="687"/>
                  </a:lnTo>
                  <a:lnTo>
                    <a:pt x="831" y="680"/>
                  </a:lnTo>
                  <a:lnTo>
                    <a:pt x="870" y="665"/>
                  </a:lnTo>
                  <a:lnTo>
                    <a:pt x="913" y="651"/>
                  </a:lnTo>
                  <a:lnTo>
                    <a:pt x="949" y="633"/>
                  </a:lnTo>
                  <a:lnTo>
                    <a:pt x="982" y="612"/>
                  </a:lnTo>
                  <a:lnTo>
                    <a:pt x="1011" y="586"/>
                  </a:lnTo>
                  <a:lnTo>
                    <a:pt x="1036" y="561"/>
                  </a:lnTo>
                  <a:lnTo>
                    <a:pt x="1054" y="532"/>
                  </a:lnTo>
                  <a:lnTo>
                    <a:pt x="1072" y="500"/>
                  </a:lnTo>
                  <a:lnTo>
                    <a:pt x="1079" y="468"/>
                  </a:lnTo>
                  <a:lnTo>
                    <a:pt x="1079" y="4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88" name="Freeform 12"/>
            <p:cNvSpPr>
              <a:spLocks/>
            </p:cNvSpPr>
            <p:nvPr/>
          </p:nvSpPr>
          <p:spPr bwMode="auto">
            <a:xfrm>
              <a:off x="1005681" y="3955325"/>
              <a:ext cx="299596" cy="246145"/>
            </a:xfrm>
            <a:custGeom>
              <a:avLst/>
              <a:gdLst/>
              <a:ahLst/>
              <a:cxnLst>
                <a:cxn ang="0">
                  <a:pos x="122" y="137"/>
                </a:cxn>
                <a:cxn ang="0">
                  <a:pos x="122" y="137"/>
                </a:cxn>
                <a:cxn ang="0">
                  <a:pos x="100" y="130"/>
                </a:cxn>
                <a:cxn ang="0">
                  <a:pos x="72" y="122"/>
                </a:cxn>
                <a:cxn ang="0">
                  <a:pos x="72" y="122"/>
                </a:cxn>
                <a:cxn ang="0">
                  <a:pos x="36" y="115"/>
                </a:cxn>
                <a:cxn ang="0">
                  <a:pos x="7" y="115"/>
                </a:cxn>
                <a:cxn ang="0">
                  <a:pos x="7" y="115"/>
                </a:cxn>
                <a:cxn ang="0">
                  <a:pos x="0" y="94"/>
                </a:cxn>
                <a:cxn ang="0">
                  <a:pos x="3" y="72"/>
                </a:cxn>
                <a:cxn ang="0">
                  <a:pos x="10" y="50"/>
                </a:cxn>
                <a:cxn ang="0">
                  <a:pos x="25" y="29"/>
                </a:cxn>
                <a:cxn ang="0">
                  <a:pos x="25" y="29"/>
                </a:cxn>
                <a:cxn ang="0">
                  <a:pos x="36" y="18"/>
                </a:cxn>
                <a:cxn ang="0">
                  <a:pos x="50" y="11"/>
                </a:cxn>
                <a:cxn ang="0">
                  <a:pos x="64" y="4"/>
                </a:cxn>
                <a:cxn ang="0">
                  <a:pos x="79" y="0"/>
                </a:cxn>
                <a:cxn ang="0">
                  <a:pos x="93" y="0"/>
                </a:cxn>
                <a:cxn ang="0">
                  <a:pos x="108" y="0"/>
                </a:cxn>
                <a:cxn ang="0">
                  <a:pos x="122" y="7"/>
                </a:cxn>
                <a:cxn ang="0">
                  <a:pos x="133" y="14"/>
                </a:cxn>
                <a:cxn ang="0">
                  <a:pos x="133" y="14"/>
                </a:cxn>
                <a:cxn ang="0">
                  <a:pos x="144" y="25"/>
                </a:cxn>
                <a:cxn ang="0">
                  <a:pos x="151" y="40"/>
                </a:cxn>
                <a:cxn ang="0">
                  <a:pos x="154" y="54"/>
                </a:cxn>
                <a:cxn ang="0">
                  <a:pos x="158" y="68"/>
                </a:cxn>
                <a:cxn ang="0">
                  <a:pos x="154" y="83"/>
                </a:cxn>
                <a:cxn ang="0">
                  <a:pos x="151" y="97"/>
                </a:cxn>
                <a:cxn ang="0">
                  <a:pos x="144" y="115"/>
                </a:cxn>
                <a:cxn ang="0">
                  <a:pos x="133" y="126"/>
                </a:cxn>
                <a:cxn ang="0">
                  <a:pos x="133" y="126"/>
                </a:cxn>
                <a:cxn ang="0">
                  <a:pos x="122" y="137"/>
                </a:cxn>
                <a:cxn ang="0">
                  <a:pos x="122" y="137"/>
                </a:cxn>
              </a:cxnLst>
              <a:rect l="0" t="0" r="r" b="b"/>
              <a:pathLst>
                <a:path w="158" h="137">
                  <a:moveTo>
                    <a:pt x="122" y="137"/>
                  </a:moveTo>
                  <a:lnTo>
                    <a:pt x="122" y="137"/>
                  </a:lnTo>
                  <a:lnTo>
                    <a:pt x="100" y="130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36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0" y="94"/>
                  </a:lnTo>
                  <a:lnTo>
                    <a:pt x="3" y="72"/>
                  </a:lnTo>
                  <a:lnTo>
                    <a:pt x="10" y="50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36" y="18"/>
                  </a:lnTo>
                  <a:lnTo>
                    <a:pt x="50" y="11"/>
                  </a:lnTo>
                  <a:lnTo>
                    <a:pt x="64" y="4"/>
                  </a:lnTo>
                  <a:lnTo>
                    <a:pt x="79" y="0"/>
                  </a:lnTo>
                  <a:lnTo>
                    <a:pt x="93" y="0"/>
                  </a:lnTo>
                  <a:lnTo>
                    <a:pt x="108" y="0"/>
                  </a:lnTo>
                  <a:lnTo>
                    <a:pt x="122" y="7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44" y="25"/>
                  </a:lnTo>
                  <a:lnTo>
                    <a:pt x="151" y="40"/>
                  </a:lnTo>
                  <a:lnTo>
                    <a:pt x="154" y="54"/>
                  </a:lnTo>
                  <a:lnTo>
                    <a:pt x="158" y="68"/>
                  </a:lnTo>
                  <a:lnTo>
                    <a:pt x="154" y="83"/>
                  </a:lnTo>
                  <a:lnTo>
                    <a:pt x="151" y="97"/>
                  </a:lnTo>
                  <a:lnTo>
                    <a:pt x="144" y="115"/>
                  </a:lnTo>
                  <a:lnTo>
                    <a:pt x="133" y="126"/>
                  </a:lnTo>
                  <a:lnTo>
                    <a:pt x="133" y="126"/>
                  </a:lnTo>
                  <a:lnTo>
                    <a:pt x="122" y="137"/>
                  </a:lnTo>
                  <a:lnTo>
                    <a:pt x="122" y="1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89" name="Freeform 13"/>
            <p:cNvSpPr>
              <a:spLocks/>
            </p:cNvSpPr>
            <p:nvPr/>
          </p:nvSpPr>
          <p:spPr bwMode="auto">
            <a:xfrm>
              <a:off x="1762257" y="4104449"/>
              <a:ext cx="278739" cy="271298"/>
            </a:xfrm>
            <a:custGeom>
              <a:avLst/>
              <a:gdLst/>
              <a:ahLst/>
              <a:cxnLst>
                <a:cxn ang="0">
                  <a:pos x="122" y="151"/>
                </a:cxn>
                <a:cxn ang="0">
                  <a:pos x="122" y="151"/>
                </a:cxn>
                <a:cxn ang="0">
                  <a:pos x="94" y="144"/>
                </a:cxn>
                <a:cxn ang="0">
                  <a:pos x="94" y="144"/>
                </a:cxn>
                <a:cxn ang="0">
                  <a:pos x="54" y="136"/>
                </a:cxn>
                <a:cxn ang="0">
                  <a:pos x="18" y="136"/>
                </a:cxn>
                <a:cxn ang="0">
                  <a:pos x="18" y="136"/>
                </a:cxn>
                <a:cxn ang="0">
                  <a:pos x="11" y="118"/>
                </a:cxn>
                <a:cxn ang="0">
                  <a:pos x="4" y="97"/>
                </a:cxn>
                <a:cxn ang="0">
                  <a:pos x="4" y="97"/>
                </a:cxn>
                <a:cxn ang="0">
                  <a:pos x="0" y="79"/>
                </a:cxn>
                <a:cxn ang="0">
                  <a:pos x="4" y="64"/>
                </a:cxn>
                <a:cxn ang="0">
                  <a:pos x="7" y="50"/>
                </a:cxn>
                <a:cxn ang="0">
                  <a:pos x="14" y="36"/>
                </a:cxn>
                <a:cxn ang="0">
                  <a:pos x="22" y="25"/>
                </a:cxn>
                <a:cxn ang="0">
                  <a:pos x="32" y="14"/>
                </a:cxn>
                <a:cxn ang="0">
                  <a:pos x="47" y="7"/>
                </a:cxn>
                <a:cxn ang="0">
                  <a:pos x="61" y="3"/>
                </a:cxn>
                <a:cxn ang="0">
                  <a:pos x="61" y="3"/>
                </a:cxn>
                <a:cxn ang="0">
                  <a:pos x="76" y="0"/>
                </a:cxn>
                <a:cxn ang="0">
                  <a:pos x="90" y="3"/>
                </a:cxn>
                <a:cxn ang="0">
                  <a:pos x="104" y="11"/>
                </a:cxn>
                <a:cxn ang="0">
                  <a:pos x="115" y="18"/>
                </a:cxn>
                <a:cxn ang="0">
                  <a:pos x="126" y="29"/>
                </a:cxn>
                <a:cxn ang="0">
                  <a:pos x="137" y="39"/>
                </a:cxn>
                <a:cxn ang="0">
                  <a:pos x="144" y="54"/>
                </a:cxn>
                <a:cxn ang="0">
                  <a:pos x="147" y="72"/>
                </a:cxn>
                <a:cxn ang="0">
                  <a:pos x="147" y="72"/>
                </a:cxn>
                <a:cxn ang="0">
                  <a:pos x="147" y="97"/>
                </a:cxn>
                <a:cxn ang="0">
                  <a:pos x="144" y="118"/>
                </a:cxn>
                <a:cxn ang="0">
                  <a:pos x="133" y="136"/>
                </a:cxn>
                <a:cxn ang="0">
                  <a:pos x="122" y="151"/>
                </a:cxn>
                <a:cxn ang="0">
                  <a:pos x="122" y="151"/>
                </a:cxn>
              </a:cxnLst>
              <a:rect l="0" t="0" r="r" b="b"/>
              <a:pathLst>
                <a:path w="147" h="151">
                  <a:moveTo>
                    <a:pt x="122" y="151"/>
                  </a:moveTo>
                  <a:lnTo>
                    <a:pt x="122" y="151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54" y="136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1" y="118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0" y="79"/>
                  </a:lnTo>
                  <a:lnTo>
                    <a:pt x="4" y="64"/>
                  </a:lnTo>
                  <a:lnTo>
                    <a:pt x="7" y="50"/>
                  </a:lnTo>
                  <a:lnTo>
                    <a:pt x="14" y="36"/>
                  </a:lnTo>
                  <a:lnTo>
                    <a:pt x="22" y="25"/>
                  </a:lnTo>
                  <a:lnTo>
                    <a:pt x="32" y="14"/>
                  </a:lnTo>
                  <a:lnTo>
                    <a:pt x="47" y="7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76" y="0"/>
                  </a:lnTo>
                  <a:lnTo>
                    <a:pt x="90" y="3"/>
                  </a:lnTo>
                  <a:lnTo>
                    <a:pt x="104" y="11"/>
                  </a:lnTo>
                  <a:lnTo>
                    <a:pt x="115" y="18"/>
                  </a:lnTo>
                  <a:lnTo>
                    <a:pt x="126" y="29"/>
                  </a:lnTo>
                  <a:lnTo>
                    <a:pt x="137" y="39"/>
                  </a:lnTo>
                  <a:lnTo>
                    <a:pt x="144" y="54"/>
                  </a:lnTo>
                  <a:lnTo>
                    <a:pt x="147" y="72"/>
                  </a:lnTo>
                  <a:lnTo>
                    <a:pt x="147" y="72"/>
                  </a:lnTo>
                  <a:lnTo>
                    <a:pt x="147" y="97"/>
                  </a:lnTo>
                  <a:lnTo>
                    <a:pt x="144" y="118"/>
                  </a:lnTo>
                  <a:lnTo>
                    <a:pt x="133" y="136"/>
                  </a:lnTo>
                  <a:lnTo>
                    <a:pt x="122" y="151"/>
                  </a:lnTo>
                  <a:lnTo>
                    <a:pt x="122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0" name="Freeform 14"/>
            <p:cNvSpPr>
              <a:spLocks/>
            </p:cNvSpPr>
            <p:nvPr/>
          </p:nvSpPr>
          <p:spPr bwMode="auto">
            <a:xfrm>
              <a:off x="1100490" y="3897832"/>
              <a:ext cx="109978" cy="141937"/>
            </a:xfrm>
            <a:custGeom>
              <a:avLst/>
              <a:gdLst/>
              <a:ahLst/>
              <a:cxnLst>
                <a:cxn ang="0">
                  <a:pos x="54" y="46"/>
                </a:cxn>
                <a:cxn ang="0">
                  <a:pos x="54" y="46"/>
                </a:cxn>
                <a:cxn ang="0">
                  <a:pos x="58" y="28"/>
                </a:cxn>
                <a:cxn ang="0">
                  <a:pos x="54" y="14"/>
                </a:cxn>
                <a:cxn ang="0">
                  <a:pos x="47" y="7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5" y="0"/>
                </a:cxn>
                <a:cxn ang="0">
                  <a:pos x="18" y="7"/>
                </a:cxn>
                <a:cxn ang="0">
                  <a:pos x="7" y="18"/>
                </a:cxn>
                <a:cxn ang="0">
                  <a:pos x="4" y="36"/>
                </a:cxn>
                <a:cxn ang="0">
                  <a:pos x="4" y="36"/>
                </a:cxn>
                <a:cxn ang="0">
                  <a:pos x="0" y="50"/>
                </a:cxn>
                <a:cxn ang="0">
                  <a:pos x="4" y="64"/>
                </a:cxn>
                <a:cxn ang="0">
                  <a:pos x="11" y="75"/>
                </a:cxn>
                <a:cxn ang="0">
                  <a:pos x="22" y="79"/>
                </a:cxn>
                <a:cxn ang="0">
                  <a:pos x="22" y="79"/>
                </a:cxn>
                <a:cxn ang="0">
                  <a:pos x="32" y="79"/>
                </a:cxn>
                <a:cxn ang="0">
                  <a:pos x="43" y="72"/>
                </a:cxn>
                <a:cxn ang="0">
                  <a:pos x="50" y="61"/>
                </a:cxn>
                <a:cxn ang="0">
                  <a:pos x="54" y="46"/>
                </a:cxn>
                <a:cxn ang="0">
                  <a:pos x="54" y="46"/>
                </a:cxn>
              </a:cxnLst>
              <a:rect l="0" t="0" r="r" b="b"/>
              <a:pathLst>
                <a:path w="58" h="79">
                  <a:moveTo>
                    <a:pt x="54" y="46"/>
                  </a:moveTo>
                  <a:lnTo>
                    <a:pt x="54" y="46"/>
                  </a:lnTo>
                  <a:lnTo>
                    <a:pt x="58" y="28"/>
                  </a:lnTo>
                  <a:lnTo>
                    <a:pt x="54" y="14"/>
                  </a:lnTo>
                  <a:lnTo>
                    <a:pt x="47" y="7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5" y="0"/>
                  </a:lnTo>
                  <a:lnTo>
                    <a:pt x="18" y="7"/>
                  </a:lnTo>
                  <a:lnTo>
                    <a:pt x="7" y="18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50"/>
                  </a:lnTo>
                  <a:lnTo>
                    <a:pt x="4" y="64"/>
                  </a:lnTo>
                  <a:lnTo>
                    <a:pt x="11" y="75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32" y="79"/>
                  </a:lnTo>
                  <a:lnTo>
                    <a:pt x="43" y="72"/>
                  </a:lnTo>
                  <a:lnTo>
                    <a:pt x="50" y="61"/>
                  </a:lnTo>
                  <a:lnTo>
                    <a:pt x="54" y="46"/>
                  </a:lnTo>
                  <a:lnTo>
                    <a:pt x="54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1" name="Freeform 15"/>
            <p:cNvSpPr>
              <a:spLocks/>
            </p:cNvSpPr>
            <p:nvPr/>
          </p:nvSpPr>
          <p:spPr bwMode="auto">
            <a:xfrm>
              <a:off x="1843793" y="4072109"/>
              <a:ext cx="109978" cy="147327"/>
            </a:xfrm>
            <a:custGeom>
              <a:avLst/>
              <a:gdLst/>
              <a:ahLst/>
              <a:cxnLst>
                <a:cxn ang="0">
                  <a:pos x="54" y="47"/>
                </a:cxn>
                <a:cxn ang="0">
                  <a:pos x="54" y="47"/>
                </a:cxn>
                <a:cxn ang="0">
                  <a:pos x="58" y="32"/>
                </a:cxn>
                <a:cxn ang="0">
                  <a:pos x="54" y="18"/>
                </a:cxn>
                <a:cxn ang="0">
                  <a:pos x="47" y="7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5" y="0"/>
                </a:cxn>
                <a:cxn ang="0">
                  <a:pos x="18" y="7"/>
                </a:cxn>
                <a:cxn ang="0">
                  <a:pos x="7" y="21"/>
                </a:cxn>
                <a:cxn ang="0">
                  <a:pos x="4" y="36"/>
                </a:cxn>
                <a:cxn ang="0">
                  <a:pos x="4" y="36"/>
                </a:cxn>
                <a:cxn ang="0">
                  <a:pos x="0" y="50"/>
                </a:cxn>
                <a:cxn ang="0">
                  <a:pos x="4" y="65"/>
                </a:cxn>
                <a:cxn ang="0">
                  <a:pos x="11" y="75"/>
                </a:cxn>
                <a:cxn ang="0">
                  <a:pos x="22" y="82"/>
                </a:cxn>
                <a:cxn ang="0">
                  <a:pos x="22" y="82"/>
                </a:cxn>
                <a:cxn ang="0">
                  <a:pos x="33" y="79"/>
                </a:cxn>
                <a:cxn ang="0">
                  <a:pos x="43" y="75"/>
                </a:cxn>
                <a:cxn ang="0">
                  <a:pos x="51" y="61"/>
                </a:cxn>
                <a:cxn ang="0">
                  <a:pos x="54" y="47"/>
                </a:cxn>
                <a:cxn ang="0">
                  <a:pos x="54" y="47"/>
                </a:cxn>
              </a:cxnLst>
              <a:rect l="0" t="0" r="r" b="b"/>
              <a:pathLst>
                <a:path w="58" h="82">
                  <a:moveTo>
                    <a:pt x="54" y="47"/>
                  </a:moveTo>
                  <a:lnTo>
                    <a:pt x="54" y="47"/>
                  </a:lnTo>
                  <a:lnTo>
                    <a:pt x="58" y="32"/>
                  </a:lnTo>
                  <a:lnTo>
                    <a:pt x="54" y="18"/>
                  </a:lnTo>
                  <a:lnTo>
                    <a:pt x="47" y="7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5" y="0"/>
                  </a:lnTo>
                  <a:lnTo>
                    <a:pt x="18" y="7"/>
                  </a:lnTo>
                  <a:lnTo>
                    <a:pt x="7" y="21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50"/>
                  </a:lnTo>
                  <a:lnTo>
                    <a:pt x="4" y="65"/>
                  </a:lnTo>
                  <a:lnTo>
                    <a:pt x="11" y="75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33" y="79"/>
                  </a:lnTo>
                  <a:lnTo>
                    <a:pt x="43" y="75"/>
                  </a:lnTo>
                  <a:lnTo>
                    <a:pt x="51" y="61"/>
                  </a:lnTo>
                  <a:lnTo>
                    <a:pt x="54" y="47"/>
                  </a:lnTo>
                  <a:lnTo>
                    <a:pt x="54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2" name="Freeform 16"/>
            <p:cNvSpPr>
              <a:spLocks/>
            </p:cNvSpPr>
            <p:nvPr/>
          </p:nvSpPr>
          <p:spPr bwMode="auto">
            <a:xfrm>
              <a:off x="1108075" y="4873427"/>
              <a:ext cx="252192" cy="64680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33" y="18"/>
                </a:cxn>
                <a:cxn ang="0">
                  <a:pos x="50" y="36"/>
                </a:cxn>
                <a:cxn ang="0">
                  <a:pos x="0" y="14"/>
                </a:cxn>
                <a:cxn ang="0">
                  <a:pos x="72" y="0"/>
                </a:cxn>
                <a:cxn ang="0">
                  <a:pos x="75" y="0"/>
                </a:cxn>
              </a:cxnLst>
              <a:rect l="0" t="0" r="r" b="b"/>
              <a:pathLst>
                <a:path w="133" h="36">
                  <a:moveTo>
                    <a:pt x="75" y="0"/>
                  </a:moveTo>
                  <a:lnTo>
                    <a:pt x="133" y="18"/>
                  </a:lnTo>
                  <a:lnTo>
                    <a:pt x="50" y="36"/>
                  </a:lnTo>
                  <a:lnTo>
                    <a:pt x="0" y="14"/>
                  </a:lnTo>
                  <a:lnTo>
                    <a:pt x="72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3" name="Freeform 17"/>
            <p:cNvSpPr>
              <a:spLocks/>
            </p:cNvSpPr>
            <p:nvPr/>
          </p:nvSpPr>
          <p:spPr bwMode="auto">
            <a:xfrm>
              <a:off x="178947" y="3773861"/>
              <a:ext cx="1003079" cy="1298997"/>
            </a:xfrm>
            <a:custGeom>
              <a:avLst/>
              <a:gdLst/>
              <a:ahLst/>
              <a:cxnLst>
                <a:cxn ang="0">
                  <a:pos x="101" y="403"/>
                </a:cxn>
                <a:cxn ang="0">
                  <a:pos x="116" y="360"/>
                </a:cxn>
                <a:cxn ang="0">
                  <a:pos x="141" y="270"/>
                </a:cxn>
                <a:cxn ang="0">
                  <a:pos x="155" y="177"/>
                </a:cxn>
                <a:cxn ang="0">
                  <a:pos x="148" y="141"/>
                </a:cxn>
                <a:cxn ang="0">
                  <a:pos x="130" y="126"/>
                </a:cxn>
                <a:cxn ang="0">
                  <a:pos x="112" y="112"/>
                </a:cxn>
                <a:cxn ang="0">
                  <a:pos x="72" y="79"/>
                </a:cxn>
                <a:cxn ang="0">
                  <a:pos x="44" y="40"/>
                </a:cxn>
                <a:cxn ang="0">
                  <a:pos x="44" y="18"/>
                </a:cxn>
                <a:cxn ang="0">
                  <a:pos x="58" y="0"/>
                </a:cxn>
                <a:cxn ang="0">
                  <a:pos x="40" y="4"/>
                </a:cxn>
                <a:cxn ang="0">
                  <a:pos x="11" y="18"/>
                </a:cxn>
                <a:cxn ang="0">
                  <a:pos x="0" y="36"/>
                </a:cxn>
                <a:cxn ang="0">
                  <a:pos x="4" y="61"/>
                </a:cxn>
                <a:cxn ang="0">
                  <a:pos x="26" y="94"/>
                </a:cxn>
                <a:cxn ang="0">
                  <a:pos x="65" y="141"/>
                </a:cxn>
                <a:cxn ang="0">
                  <a:pos x="72" y="162"/>
                </a:cxn>
                <a:cxn ang="0">
                  <a:pos x="80" y="220"/>
                </a:cxn>
                <a:cxn ang="0">
                  <a:pos x="72" y="299"/>
                </a:cxn>
                <a:cxn ang="0">
                  <a:pos x="54" y="346"/>
                </a:cxn>
                <a:cxn ang="0">
                  <a:pos x="29" y="389"/>
                </a:cxn>
                <a:cxn ang="0">
                  <a:pos x="29" y="392"/>
                </a:cxn>
                <a:cxn ang="0">
                  <a:pos x="40" y="418"/>
                </a:cxn>
                <a:cxn ang="0">
                  <a:pos x="101" y="479"/>
                </a:cxn>
                <a:cxn ang="0">
                  <a:pos x="256" y="587"/>
                </a:cxn>
                <a:cxn ang="0">
                  <a:pos x="378" y="659"/>
                </a:cxn>
                <a:cxn ang="0">
                  <a:pos x="486" y="713"/>
                </a:cxn>
                <a:cxn ang="0">
                  <a:pos x="529" y="723"/>
                </a:cxn>
                <a:cxn ang="0">
                  <a:pos x="529" y="716"/>
                </a:cxn>
                <a:cxn ang="0">
                  <a:pos x="508" y="684"/>
                </a:cxn>
                <a:cxn ang="0">
                  <a:pos x="432" y="612"/>
                </a:cxn>
                <a:cxn ang="0">
                  <a:pos x="313" y="511"/>
                </a:cxn>
              </a:cxnLst>
              <a:rect l="0" t="0" r="r" b="b"/>
              <a:pathLst>
                <a:path w="529" h="723">
                  <a:moveTo>
                    <a:pt x="313" y="511"/>
                  </a:moveTo>
                  <a:lnTo>
                    <a:pt x="101" y="403"/>
                  </a:lnTo>
                  <a:lnTo>
                    <a:pt x="101" y="403"/>
                  </a:lnTo>
                  <a:lnTo>
                    <a:pt x="116" y="360"/>
                  </a:lnTo>
                  <a:lnTo>
                    <a:pt x="126" y="320"/>
                  </a:lnTo>
                  <a:lnTo>
                    <a:pt x="141" y="270"/>
                  </a:lnTo>
                  <a:lnTo>
                    <a:pt x="151" y="220"/>
                  </a:lnTo>
                  <a:lnTo>
                    <a:pt x="155" y="177"/>
                  </a:lnTo>
                  <a:lnTo>
                    <a:pt x="151" y="159"/>
                  </a:lnTo>
                  <a:lnTo>
                    <a:pt x="148" y="141"/>
                  </a:lnTo>
                  <a:lnTo>
                    <a:pt x="141" y="130"/>
                  </a:lnTo>
                  <a:lnTo>
                    <a:pt x="130" y="126"/>
                  </a:lnTo>
                  <a:lnTo>
                    <a:pt x="130" y="126"/>
                  </a:lnTo>
                  <a:lnTo>
                    <a:pt x="112" y="112"/>
                  </a:lnTo>
                  <a:lnTo>
                    <a:pt x="94" y="97"/>
                  </a:lnTo>
                  <a:lnTo>
                    <a:pt x="72" y="79"/>
                  </a:lnTo>
                  <a:lnTo>
                    <a:pt x="54" y="61"/>
                  </a:lnTo>
                  <a:lnTo>
                    <a:pt x="44" y="40"/>
                  </a:lnTo>
                  <a:lnTo>
                    <a:pt x="44" y="29"/>
                  </a:lnTo>
                  <a:lnTo>
                    <a:pt x="44" y="18"/>
                  </a:lnTo>
                  <a:lnTo>
                    <a:pt x="51" y="1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0" y="4"/>
                  </a:lnTo>
                  <a:lnTo>
                    <a:pt x="22" y="11"/>
                  </a:lnTo>
                  <a:lnTo>
                    <a:pt x="11" y="18"/>
                  </a:lnTo>
                  <a:lnTo>
                    <a:pt x="4" y="25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4" y="61"/>
                  </a:lnTo>
                  <a:lnTo>
                    <a:pt x="15" y="76"/>
                  </a:lnTo>
                  <a:lnTo>
                    <a:pt x="26" y="94"/>
                  </a:lnTo>
                  <a:lnTo>
                    <a:pt x="44" y="115"/>
                  </a:lnTo>
                  <a:lnTo>
                    <a:pt x="65" y="141"/>
                  </a:lnTo>
                  <a:lnTo>
                    <a:pt x="65" y="141"/>
                  </a:lnTo>
                  <a:lnTo>
                    <a:pt x="72" y="162"/>
                  </a:lnTo>
                  <a:lnTo>
                    <a:pt x="76" y="187"/>
                  </a:lnTo>
                  <a:lnTo>
                    <a:pt x="80" y="220"/>
                  </a:lnTo>
                  <a:lnTo>
                    <a:pt x="80" y="259"/>
                  </a:lnTo>
                  <a:lnTo>
                    <a:pt x="72" y="299"/>
                  </a:lnTo>
                  <a:lnTo>
                    <a:pt x="65" y="320"/>
                  </a:lnTo>
                  <a:lnTo>
                    <a:pt x="54" y="346"/>
                  </a:lnTo>
                  <a:lnTo>
                    <a:pt x="44" y="367"/>
                  </a:lnTo>
                  <a:lnTo>
                    <a:pt x="29" y="389"/>
                  </a:lnTo>
                  <a:lnTo>
                    <a:pt x="29" y="389"/>
                  </a:lnTo>
                  <a:lnTo>
                    <a:pt x="29" y="392"/>
                  </a:lnTo>
                  <a:lnTo>
                    <a:pt x="29" y="400"/>
                  </a:lnTo>
                  <a:lnTo>
                    <a:pt x="40" y="418"/>
                  </a:lnTo>
                  <a:lnTo>
                    <a:pt x="62" y="443"/>
                  </a:lnTo>
                  <a:lnTo>
                    <a:pt x="101" y="479"/>
                  </a:lnTo>
                  <a:lnTo>
                    <a:pt x="162" y="526"/>
                  </a:lnTo>
                  <a:lnTo>
                    <a:pt x="256" y="587"/>
                  </a:lnTo>
                  <a:lnTo>
                    <a:pt x="378" y="659"/>
                  </a:lnTo>
                  <a:lnTo>
                    <a:pt x="378" y="659"/>
                  </a:lnTo>
                  <a:lnTo>
                    <a:pt x="439" y="691"/>
                  </a:lnTo>
                  <a:lnTo>
                    <a:pt x="486" y="713"/>
                  </a:lnTo>
                  <a:lnTo>
                    <a:pt x="511" y="723"/>
                  </a:lnTo>
                  <a:lnTo>
                    <a:pt x="529" y="723"/>
                  </a:lnTo>
                  <a:lnTo>
                    <a:pt x="529" y="720"/>
                  </a:lnTo>
                  <a:lnTo>
                    <a:pt x="529" y="716"/>
                  </a:lnTo>
                  <a:lnTo>
                    <a:pt x="526" y="705"/>
                  </a:lnTo>
                  <a:lnTo>
                    <a:pt x="508" y="684"/>
                  </a:lnTo>
                  <a:lnTo>
                    <a:pt x="486" y="662"/>
                  </a:lnTo>
                  <a:lnTo>
                    <a:pt x="432" y="612"/>
                  </a:lnTo>
                  <a:lnTo>
                    <a:pt x="375" y="562"/>
                  </a:lnTo>
                  <a:lnTo>
                    <a:pt x="313" y="511"/>
                  </a:lnTo>
                  <a:lnTo>
                    <a:pt x="313" y="5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4" name="Freeform 18"/>
            <p:cNvSpPr>
              <a:spLocks/>
            </p:cNvSpPr>
            <p:nvPr/>
          </p:nvSpPr>
          <p:spPr bwMode="auto">
            <a:xfrm>
              <a:off x="1741399" y="4517685"/>
              <a:ext cx="1596584" cy="652194"/>
            </a:xfrm>
            <a:custGeom>
              <a:avLst/>
              <a:gdLst/>
              <a:ahLst/>
              <a:cxnLst>
                <a:cxn ang="0">
                  <a:pos x="540" y="299"/>
                </a:cxn>
                <a:cxn ang="0">
                  <a:pos x="554" y="255"/>
                </a:cxn>
                <a:cxn ang="0">
                  <a:pos x="587" y="169"/>
                </a:cxn>
                <a:cxn ang="0">
                  <a:pos x="633" y="83"/>
                </a:cxn>
                <a:cxn ang="0">
                  <a:pos x="655" y="61"/>
                </a:cxn>
                <a:cxn ang="0">
                  <a:pos x="680" y="58"/>
                </a:cxn>
                <a:cxn ang="0">
                  <a:pos x="705" y="58"/>
                </a:cxn>
                <a:cxn ang="0">
                  <a:pos x="756" y="54"/>
                </a:cxn>
                <a:cxn ang="0">
                  <a:pos x="799" y="40"/>
                </a:cxn>
                <a:cxn ang="0">
                  <a:pos x="813" y="22"/>
                </a:cxn>
                <a:cxn ang="0">
                  <a:pos x="813" y="0"/>
                </a:cxn>
                <a:cxn ang="0">
                  <a:pos x="824" y="11"/>
                </a:cxn>
                <a:cxn ang="0">
                  <a:pos x="842" y="43"/>
                </a:cxn>
                <a:cxn ang="0">
                  <a:pos x="838" y="61"/>
                </a:cxn>
                <a:cxn ang="0">
                  <a:pos x="820" y="79"/>
                </a:cxn>
                <a:cxn ang="0">
                  <a:pos x="784" y="94"/>
                </a:cxn>
                <a:cxn ang="0">
                  <a:pos x="723" y="108"/>
                </a:cxn>
                <a:cxn ang="0">
                  <a:pos x="705" y="122"/>
                </a:cxn>
                <a:cxn ang="0">
                  <a:pos x="666" y="162"/>
                </a:cxn>
                <a:cxn ang="0">
                  <a:pos x="626" y="234"/>
                </a:cxn>
                <a:cxn ang="0">
                  <a:pos x="612" y="277"/>
                </a:cxn>
                <a:cxn ang="0">
                  <a:pos x="608" y="331"/>
                </a:cxn>
                <a:cxn ang="0">
                  <a:pos x="608" y="331"/>
                </a:cxn>
                <a:cxn ang="0">
                  <a:pos x="583" y="345"/>
                </a:cxn>
                <a:cxn ang="0">
                  <a:pos x="497" y="360"/>
                </a:cxn>
                <a:cxn ang="0">
                  <a:pos x="310" y="356"/>
                </a:cxn>
                <a:cxn ang="0">
                  <a:pos x="169" y="342"/>
                </a:cxn>
                <a:cxn ang="0">
                  <a:pos x="18" y="320"/>
                </a:cxn>
                <a:cxn ang="0">
                  <a:pos x="0" y="309"/>
                </a:cxn>
                <a:cxn ang="0">
                  <a:pos x="7" y="306"/>
                </a:cxn>
                <a:cxn ang="0">
                  <a:pos x="119" y="295"/>
                </a:cxn>
                <a:cxn ang="0">
                  <a:pos x="263" y="295"/>
                </a:cxn>
              </a:cxnLst>
              <a:rect l="0" t="0" r="r" b="b"/>
              <a:pathLst>
                <a:path w="842" h="363">
                  <a:moveTo>
                    <a:pt x="263" y="295"/>
                  </a:moveTo>
                  <a:lnTo>
                    <a:pt x="540" y="299"/>
                  </a:lnTo>
                  <a:lnTo>
                    <a:pt x="540" y="299"/>
                  </a:lnTo>
                  <a:lnTo>
                    <a:pt x="554" y="255"/>
                  </a:lnTo>
                  <a:lnTo>
                    <a:pt x="569" y="216"/>
                  </a:lnTo>
                  <a:lnTo>
                    <a:pt x="587" y="169"/>
                  </a:lnTo>
                  <a:lnTo>
                    <a:pt x="608" y="122"/>
                  </a:lnTo>
                  <a:lnTo>
                    <a:pt x="633" y="83"/>
                  </a:lnTo>
                  <a:lnTo>
                    <a:pt x="644" y="68"/>
                  </a:lnTo>
                  <a:lnTo>
                    <a:pt x="655" y="61"/>
                  </a:lnTo>
                  <a:lnTo>
                    <a:pt x="669" y="54"/>
                  </a:lnTo>
                  <a:lnTo>
                    <a:pt x="680" y="58"/>
                  </a:lnTo>
                  <a:lnTo>
                    <a:pt x="680" y="58"/>
                  </a:lnTo>
                  <a:lnTo>
                    <a:pt x="705" y="58"/>
                  </a:lnTo>
                  <a:lnTo>
                    <a:pt x="727" y="58"/>
                  </a:lnTo>
                  <a:lnTo>
                    <a:pt x="756" y="54"/>
                  </a:lnTo>
                  <a:lnTo>
                    <a:pt x="781" y="47"/>
                  </a:lnTo>
                  <a:lnTo>
                    <a:pt x="799" y="40"/>
                  </a:lnTo>
                  <a:lnTo>
                    <a:pt x="810" y="32"/>
                  </a:lnTo>
                  <a:lnTo>
                    <a:pt x="813" y="22"/>
                  </a:lnTo>
                  <a:lnTo>
                    <a:pt x="813" y="11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24" y="11"/>
                  </a:lnTo>
                  <a:lnTo>
                    <a:pt x="835" y="25"/>
                  </a:lnTo>
                  <a:lnTo>
                    <a:pt x="842" y="43"/>
                  </a:lnTo>
                  <a:lnTo>
                    <a:pt x="842" y="50"/>
                  </a:lnTo>
                  <a:lnTo>
                    <a:pt x="838" y="61"/>
                  </a:lnTo>
                  <a:lnTo>
                    <a:pt x="831" y="68"/>
                  </a:lnTo>
                  <a:lnTo>
                    <a:pt x="820" y="79"/>
                  </a:lnTo>
                  <a:lnTo>
                    <a:pt x="806" y="86"/>
                  </a:lnTo>
                  <a:lnTo>
                    <a:pt x="784" y="94"/>
                  </a:lnTo>
                  <a:lnTo>
                    <a:pt x="759" y="101"/>
                  </a:lnTo>
                  <a:lnTo>
                    <a:pt x="723" y="108"/>
                  </a:lnTo>
                  <a:lnTo>
                    <a:pt x="723" y="108"/>
                  </a:lnTo>
                  <a:lnTo>
                    <a:pt x="705" y="122"/>
                  </a:lnTo>
                  <a:lnTo>
                    <a:pt x="687" y="140"/>
                  </a:lnTo>
                  <a:lnTo>
                    <a:pt x="666" y="162"/>
                  </a:lnTo>
                  <a:lnTo>
                    <a:pt x="644" y="194"/>
                  </a:lnTo>
                  <a:lnTo>
                    <a:pt x="626" y="234"/>
                  </a:lnTo>
                  <a:lnTo>
                    <a:pt x="619" y="255"/>
                  </a:lnTo>
                  <a:lnTo>
                    <a:pt x="612" y="277"/>
                  </a:lnTo>
                  <a:lnTo>
                    <a:pt x="608" y="302"/>
                  </a:lnTo>
                  <a:lnTo>
                    <a:pt x="608" y="331"/>
                  </a:lnTo>
                  <a:lnTo>
                    <a:pt x="608" y="331"/>
                  </a:lnTo>
                  <a:lnTo>
                    <a:pt x="608" y="331"/>
                  </a:lnTo>
                  <a:lnTo>
                    <a:pt x="601" y="338"/>
                  </a:lnTo>
                  <a:lnTo>
                    <a:pt x="583" y="345"/>
                  </a:lnTo>
                  <a:lnTo>
                    <a:pt x="551" y="356"/>
                  </a:lnTo>
                  <a:lnTo>
                    <a:pt x="497" y="360"/>
                  </a:lnTo>
                  <a:lnTo>
                    <a:pt x="418" y="363"/>
                  </a:lnTo>
                  <a:lnTo>
                    <a:pt x="310" y="356"/>
                  </a:lnTo>
                  <a:lnTo>
                    <a:pt x="169" y="342"/>
                  </a:lnTo>
                  <a:lnTo>
                    <a:pt x="169" y="342"/>
                  </a:lnTo>
                  <a:lnTo>
                    <a:pt x="47" y="324"/>
                  </a:lnTo>
                  <a:lnTo>
                    <a:pt x="18" y="320"/>
                  </a:lnTo>
                  <a:lnTo>
                    <a:pt x="0" y="313"/>
                  </a:lnTo>
                  <a:lnTo>
                    <a:pt x="0" y="309"/>
                  </a:lnTo>
                  <a:lnTo>
                    <a:pt x="0" y="309"/>
                  </a:lnTo>
                  <a:lnTo>
                    <a:pt x="7" y="306"/>
                  </a:lnTo>
                  <a:lnTo>
                    <a:pt x="54" y="299"/>
                  </a:lnTo>
                  <a:lnTo>
                    <a:pt x="119" y="295"/>
                  </a:lnTo>
                  <a:lnTo>
                    <a:pt x="187" y="295"/>
                  </a:lnTo>
                  <a:lnTo>
                    <a:pt x="263" y="295"/>
                  </a:lnTo>
                  <a:lnTo>
                    <a:pt x="263" y="2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7" name="Freeform 21"/>
            <p:cNvSpPr>
              <a:spLocks/>
            </p:cNvSpPr>
            <p:nvPr/>
          </p:nvSpPr>
          <p:spPr bwMode="auto">
            <a:xfrm>
              <a:off x="343914" y="2902473"/>
              <a:ext cx="333728" cy="316215"/>
            </a:xfrm>
            <a:custGeom>
              <a:avLst/>
              <a:gdLst/>
              <a:ahLst/>
              <a:cxnLst>
                <a:cxn ang="0">
                  <a:pos x="172" y="75"/>
                </a:cxn>
                <a:cxn ang="0">
                  <a:pos x="172" y="75"/>
                </a:cxn>
                <a:cxn ang="0">
                  <a:pos x="176" y="89"/>
                </a:cxn>
                <a:cxn ang="0">
                  <a:pos x="176" y="104"/>
                </a:cxn>
                <a:cxn ang="0">
                  <a:pos x="172" y="115"/>
                </a:cxn>
                <a:cxn ang="0">
                  <a:pos x="162" y="125"/>
                </a:cxn>
                <a:cxn ang="0">
                  <a:pos x="93" y="169"/>
                </a:cxn>
                <a:cxn ang="0">
                  <a:pos x="93" y="169"/>
                </a:cxn>
                <a:cxn ang="0">
                  <a:pos x="79" y="176"/>
                </a:cxn>
                <a:cxn ang="0">
                  <a:pos x="64" y="176"/>
                </a:cxn>
                <a:cxn ang="0">
                  <a:pos x="54" y="169"/>
                </a:cxn>
                <a:cxn ang="0">
                  <a:pos x="43" y="158"/>
                </a:cxn>
                <a:cxn ang="0">
                  <a:pos x="3" y="97"/>
                </a:cxn>
                <a:cxn ang="0">
                  <a:pos x="3" y="97"/>
                </a:cxn>
                <a:cxn ang="0">
                  <a:pos x="0" y="86"/>
                </a:cxn>
                <a:cxn ang="0">
                  <a:pos x="0" y="71"/>
                </a:cxn>
                <a:cxn ang="0">
                  <a:pos x="3" y="61"/>
                </a:cxn>
                <a:cxn ang="0">
                  <a:pos x="14" y="50"/>
                </a:cxn>
                <a:cxn ang="0">
                  <a:pos x="82" y="7"/>
                </a:cxn>
                <a:cxn ang="0">
                  <a:pos x="82" y="7"/>
                </a:cxn>
                <a:cxn ang="0">
                  <a:pos x="97" y="0"/>
                </a:cxn>
                <a:cxn ang="0">
                  <a:pos x="111" y="0"/>
                </a:cxn>
                <a:cxn ang="0">
                  <a:pos x="122" y="7"/>
                </a:cxn>
                <a:cxn ang="0">
                  <a:pos x="133" y="14"/>
                </a:cxn>
                <a:cxn ang="0">
                  <a:pos x="172" y="75"/>
                </a:cxn>
              </a:cxnLst>
              <a:rect l="0" t="0" r="r" b="b"/>
              <a:pathLst>
                <a:path w="176" h="176">
                  <a:moveTo>
                    <a:pt x="172" y="75"/>
                  </a:moveTo>
                  <a:lnTo>
                    <a:pt x="172" y="75"/>
                  </a:lnTo>
                  <a:lnTo>
                    <a:pt x="176" y="89"/>
                  </a:lnTo>
                  <a:lnTo>
                    <a:pt x="176" y="104"/>
                  </a:lnTo>
                  <a:lnTo>
                    <a:pt x="172" y="115"/>
                  </a:lnTo>
                  <a:lnTo>
                    <a:pt x="162" y="125"/>
                  </a:lnTo>
                  <a:lnTo>
                    <a:pt x="93" y="169"/>
                  </a:lnTo>
                  <a:lnTo>
                    <a:pt x="93" y="169"/>
                  </a:lnTo>
                  <a:lnTo>
                    <a:pt x="79" y="176"/>
                  </a:lnTo>
                  <a:lnTo>
                    <a:pt x="64" y="176"/>
                  </a:lnTo>
                  <a:lnTo>
                    <a:pt x="54" y="169"/>
                  </a:lnTo>
                  <a:lnTo>
                    <a:pt x="43" y="158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3" y="61"/>
                  </a:lnTo>
                  <a:lnTo>
                    <a:pt x="14" y="50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97" y="0"/>
                  </a:lnTo>
                  <a:lnTo>
                    <a:pt x="111" y="0"/>
                  </a:lnTo>
                  <a:lnTo>
                    <a:pt x="122" y="7"/>
                  </a:lnTo>
                  <a:lnTo>
                    <a:pt x="133" y="14"/>
                  </a:lnTo>
                  <a:lnTo>
                    <a:pt x="17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9" name="Freeform 23"/>
            <p:cNvSpPr>
              <a:spLocks noEditPoints="1"/>
            </p:cNvSpPr>
            <p:nvPr/>
          </p:nvSpPr>
          <p:spPr bwMode="auto">
            <a:xfrm>
              <a:off x="937419" y="2895286"/>
              <a:ext cx="388717" cy="134751"/>
            </a:xfrm>
            <a:custGeom>
              <a:avLst/>
              <a:gdLst/>
              <a:ahLst/>
              <a:cxnLst>
                <a:cxn ang="0">
                  <a:pos x="14" y="75"/>
                </a:cxn>
                <a:cxn ang="0">
                  <a:pos x="14" y="75"/>
                </a:cxn>
                <a:cxn ang="0">
                  <a:pos x="14" y="75"/>
                </a:cxn>
                <a:cxn ang="0">
                  <a:pos x="14" y="75"/>
                </a:cxn>
                <a:cxn ang="0">
                  <a:pos x="14" y="75"/>
                </a:cxn>
                <a:cxn ang="0">
                  <a:pos x="14" y="75"/>
                </a:cxn>
                <a:cxn ang="0">
                  <a:pos x="14" y="7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50" y="25"/>
                </a:cxn>
                <a:cxn ang="0">
                  <a:pos x="104" y="11"/>
                </a:cxn>
                <a:cxn ang="0">
                  <a:pos x="154" y="4"/>
                </a:cxn>
                <a:cxn ang="0">
                  <a:pos x="205" y="0"/>
                </a:cxn>
                <a:cxn ang="0">
                  <a:pos x="205" y="0"/>
                </a:cxn>
                <a:cxn ang="0">
                  <a:pos x="205" y="32"/>
                </a:cxn>
                <a:cxn ang="0">
                  <a:pos x="205" y="32"/>
                </a:cxn>
                <a:cxn ang="0">
                  <a:pos x="158" y="36"/>
                </a:cxn>
                <a:cxn ang="0">
                  <a:pos x="108" y="43"/>
                </a:cxn>
                <a:cxn ang="0">
                  <a:pos x="61" y="58"/>
                </a:cxn>
                <a:cxn ang="0">
                  <a:pos x="14" y="75"/>
                </a:cxn>
                <a:cxn ang="0">
                  <a:pos x="14" y="75"/>
                </a:cxn>
                <a:cxn ang="0">
                  <a:pos x="0" y="47"/>
                </a:cxn>
                <a:cxn ang="0">
                  <a:pos x="0" y="47"/>
                </a:cxn>
              </a:cxnLst>
              <a:rect l="0" t="0" r="r" b="b"/>
              <a:pathLst>
                <a:path w="205" h="75">
                  <a:moveTo>
                    <a:pt x="14" y="75"/>
                  </a:moveTo>
                  <a:lnTo>
                    <a:pt x="14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4" y="75"/>
                  </a:lnTo>
                  <a:close/>
                  <a:moveTo>
                    <a:pt x="0" y="47"/>
                  </a:moveTo>
                  <a:lnTo>
                    <a:pt x="0" y="47"/>
                  </a:lnTo>
                  <a:lnTo>
                    <a:pt x="50" y="25"/>
                  </a:lnTo>
                  <a:lnTo>
                    <a:pt x="104" y="11"/>
                  </a:lnTo>
                  <a:lnTo>
                    <a:pt x="154" y="4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05" y="32"/>
                  </a:lnTo>
                  <a:lnTo>
                    <a:pt x="205" y="32"/>
                  </a:lnTo>
                  <a:lnTo>
                    <a:pt x="158" y="36"/>
                  </a:lnTo>
                  <a:lnTo>
                    <a:pt x="108" y="43"/>
                  </a:lnTo>
                  <a:lnTo>
                    <a:pt x="61" y="58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0" name="Freeform 24"/>
            <p:cNvSpPr>
              <a:spLocks noEditPoints="1"/>
            </p:cNvSpPr>
            <p:nvPr/>
          </p:nvSpPr>
          <p:spPr bwMode="auto">
            <a:xfrm>
              <a:off x="1066359" y="3109091"/>
              <a:ext cx="178241" cy="82647"/>
            </a:xfrm>
            <a:custGeom>
              <a:avLst/>
              <a:gdLst/>
              <a:ahLst/>
              <a:cxnLst>
                <a:cxn ang="0">
                  <a:pos x="11" y="39"/>
                </a:cxn>
                <a:cxn ang="0">
                  <a:pos x="11" y="39"/>
                </a:cxn>
                <a:cxn ang="0">
                  <a:pos x="4" y="36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4" y="14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94" y="32"/>
                </a:cxn>
                <a:cxn ang="0">
                  <a:pos x="94" y="32"/>
                </a:cxn>
                <a:cxn ang="0">
                  <a:pos x="61" y="32"/>
                </a:cxn>
                <a:cxn ang="0">
                  <a:pos x="61" y="32"/>
                </a:cxn>
                <a:cxn ang="0">
                  <a:pos x="61" y="32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25" y="32"/>
                </a:cxn>
                <a:cxn ang="0">
                  <a:pos x="22" y="46"/>
                </a:cxn>
                <a:cxn ang="0">
                  <a:pos x="22" y="46"/>
                </a:cxn>
                <a:cxn ang="0">
                  <a:pos x="11" y="39"/>
                </a:cxn>
                <a:cxn ang="0">
                  <a:pos x="11" y="39"/>
                </a:cxn>
                <a:cxn ang="0">
                  <a:pos x="29" y="32"/>
                </a:cxn>
                <a:cxn ang="0">
                  <a:pos x="25" y="28"/>
                </a:cxn>
                <a:cxn ang="0">
                  <a:pos x="25" y="28"/>
                </a:cxn>
                <a:cxn ang="0">
                  <a:pos x="29" y="32"/>
                </a:cxn>
                <a:cxn ang="0">
                  <a:pos x="29" y="32"/>
                </a:cxn>
                <a:cxn ang="0">
                  <a:pos x="36" y="25"/>
                </a:cxn>
                <a:cxn ang="0">
                  <a:pos x="29" y="25"/>
                </a:cxn>
                <a:cxn ang="0">
                  <a:pos x="29" y="25"/>
                </a:cxn>
                <a:cxn ang="0">
                  <a:pos x="36" y="25"/>
                </a:cxn>
                <a:cxn ang="0">
                  <a:pos x="36" y="25"/>
                </a:cxn>
              </a:cxnLst>
              <a:rect l="0" t="0" r="r" b="b"/>
              <a:pathLst>
                <a:path w="94" h="46">
                  <a:moveTo>
                    <a:pt x="11" y="39"/>
                  </a:moveTo>
                  <a:lnTo>
                    <a:pt x="11" y="39"/>
                  </a:lnTo>
                  <a:lnTo>
                    <a:pt x="4" y="3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4" y="14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5" y="32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1" y="39"/>
                  </a:lnTo>
                  <a:lnTo>
                    <a:pt x="11" y="39"/>
                  </a:lnTo>
                  <a:close/>
                  <a:moveTo>
                    <a:pt x="29" y="32"/>
                  </a:moveTo>
                  <a:lnTo>
                    <a:pt x="25" y="28"/>
                  </a:lnTo>
                  <a:lnTo>
                    <a:pt x="25" y="28"/>
                  </a:lnTo>
                  <a:lnTo>
                    <a:pt x="29" y="32"/>
                  </a:lnTo>
                  <a:lnTo>
                    <a:pt x="29" y="32"/>
                  </a:lnTo>
                  <a:close/>
                  <a:moveTo>
                    <a:pt x="36" y="25"/>
                  </a:moveTo>
                  <a:lnTo>
                    <a:pt x="29" y="25"/>
                  </a:lnTo>
                  <a:lnTo>
                    <a:pt x="29" y="25"/>
                  </a:lnTo>
                  <a:lnTo>
                    <a:pt x="36" y="25"/>
                  </a:lnTo>
                  <a:lnTo>
                    <a:pt x="36" y="2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1" name="Freeform 25"/>
            <p:cNvSpPr>
              <a:spLocks/>
            </p:cNvSpPr>
            <p:nvPr/>
          </p:nvSpPr>
          <p:spPr bwMode="auto">
            <a:xfrm>
              <a:off x="2226821" y="3030037"/>
              <a:ext cx="149798" cy="97021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6" y="15"/>
                </a:cxn>
                <a:cxn ang="0">
                  <a:pos x="79" y="22"/>
                </a:cxn>
                <a:cxn ang="0">
                  <a:pos x="79" y="22"/>
                </a:cxn>
                <a:cxn ang="0">
                  <a:pos x="79" y="22"/>
                </a:cxn>
                <a:cxn ang="0">
                  <a:pos x="75" y="54"/>
                </a:cxn>
                <a:cxn ang="0">
                  <a:pos x="75" y="54"/>
                </a:cxn>
                <a:cxn ang="0">
                  <a:pos x="36" y="44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79" h="54">
                  <a:moveTo>
                    <a:pt x="0" y="29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46" y="15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5" y="54"/>
                  </a:lnTo>
                  <a:lnTo>
                    <a:pt x="75" y="54"/>
                  </a:lnTo>
                  <a:lnTo>
                    <a:pt x="36" y="44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2" name="Freeform 26"/>
            <p:cNvSpPr>
              <a:spLocks/>
            </p:cNvSpPr>
            <p:nvPr/>
          </p:nvSpPr>
          <p:spPr bwMode="auto">
            <a:xfrm>
              <a:off x="3044075" y="3897832"/>
              <a:ext cx="164968" cy="341369"/>
            </a:xfrm>
            <a:custGeom>
              <a:avLst/>
              <a:gdLst/>
              <a:ahLst/>
              <a:cxnLst>
                <a:cxn ang="0">
                  <a:pos x="54" y="187"/>
                </a:cxn>
                <a:cxn ang="0">
                  <a:pos x="54" y="187"/>
                </a:cxn>
                <a:cxn ang="0">
                  <a:pos x="54" y="158"/>
                </a:cxn>
                <a:cxn ang="0">
                  <a:pos x="54" y="158"/>
                </a:cxn>
                <a:cxn ang="0">
                  <a:pos x="54" y="158"/>
                </a:cxn>
                <a:cxn ang="0">
                  <a:pos x="51" y="118"/>
                </a:cxn>
                <a:cxn ang="0">
                  <a:pos x="43" y="86"/>
                </a:cxn>
                <a:cxn ang="0">
                  <a:pos x="36" y="68"/>
                </a:cxn>
                <a:cxn ang="0">
                  <a:pos x="25" y="54"/>
                </a:cxn>
                <a:cxn ang="0">
                  <a:pos x="15" y="39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40" y="18"/>
                </a:cxn>
                <a:cxn ang="0">
                  <a:pos x="51" y="36"/>
                </a:cxn>
                <a:cxn ang="0">
                  <a:pos x="65" y="54"/>
                </a:cxn>
                <a:cxn ang="0">
                  <a:pos x="72" y="72"/>
                </a:cxn>
                <a:cxn ang="0">
                  <a:pos x="79" y="93"/>
                </a:cxn>
                <a:cxn ang="0">
                  <a:pos x="83" y="115"/>
                </a:cxn>
                <a:cxn ang="0">
                  <a:pos x="87" y="158"/>
                </a:cxn>
                <a:cxn ang="0">
                  <a:pos x="87" y="158"/>
                </a:cxn>
                <a:cxn ang="0">
                  <a:pos x="87" y="158"/>
                </a:cxn>
                <a:cxn ang="0">
                  <a:pos x="87" y="190"/>
                </a:cxn>
                <a:cxn ang="0">
                  <a:pos x="87" y="190"/>
                </a:cxn>
                <a:cxn ang="0">
                  <a:pos x="54" y="187"/>
                </a:cxn>
                <a:cxn ang="0">
                  <a:pos x="54" y="187"/>
                </a:cxn>
              </a:cxnLst>
              <a:rect l="0" t="0" r="r" b="b"/>
              <a:pathLst>
                <a:path w="87" h="190">
                  <a:moveTo>
                    <a:pt x="54" y="187"/>
                  </a:moveTo>
                  <a:lnTo>
                    <a:pt x="54" y="187"/>
                  </a:lnTo>
                  <a:lnTo>
                    <a:pt x="54" y="158"/>
                  </a:lnTo>
                  <a:lnTo>
                    <a:pt x="54" y="158"/>
                  </a:lnTo>
                  <a:lnTo>
                    <a:pt x="54" y="158"/>
                  </a:lnTo>
                  <a:lnTo>
                    <a:pt x="51" y="118"/>
                  </a:lnTo>
                  <a:lnTo>
                    <a:pt x="43" y="86"/>
                  </a:lnTo>
                  <a:lnTo>
                    <a:pt x="36" y="68"/>
                  </a:lnTo>
                  <a:lnTo>
                    <a:pt x="25" y="54"/>
                  </a:lnTo>
                  <a:lnTo>
                    <a:pt x="15" y="39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40" y="18"/>
                  </a:lnTo>
                  <a:lnTo>
                    <a:pt x="51" y="36"/>
                  </a:lnTo>
                  <a:lnTo>
                    <a:pt x="65" y="54"/>
                  </a:lnTo>
                  <a:lnTo>
                    <a:pt x="72" y="72"/>
                  </a:lnTo>
                  <a:lnTo>
                    <a:pt x="79" y="93"/>
                  </a:lnTo>
                  <a:lnTo>
                    <a:pt x="83" y="115"/>
                  </a:lnTo>
                  <a:lnTo>
                    <a:pt x="87" y="158"/>
                  </a:lnTo>
                  <a:lnTo>
                    <a:pt x="87" y="158"/>
                  </a:lnTo>
                  <a:lnTo>
                    <a:pt x="87" y="158"/>
                  </a:lnTo>
                  <a:lnTo>
                    <a:pt x="87" y="190"/>
                  </a:lnTo>
                  <a:lnTo>
                    <a:pt x="87" y="190"/>
                  </a:lnTo>
                  <a:lnTo>
                    <a:pt x="54" y="187"/>
                  </a:lnTo>
                  <a:lnTo>
                    <a:pt x="54" y="18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3" name="Freeform 27"/>
            <p:cNvSpPr>
              <a:spLocks/>
            </p:cNvSpPr>
            <p:nvPr/>
          </p:nvSpPr>
          <p:spPr bwMode="auto">
            <a:xfrm>
              <a:off x="2846872" y="3935562"/>
              <a:ext cx="109978" cy="18865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40" y="25"/>
                </a:cxn>
                <a:cxn ang="0">
                  <a:pos x="47" y="51"/>
                </a:cxn>
                <a:cxn ang="0">
                  <a:pos x="58" y="97"/>
                </a:cxn>
                <a:cxn ang="0">
                  <a:pos x="58" y="97"/>
                </a:cxn>
                <a:cxn ang="0">
                  <a:pos x="25" y="105"/>
                </a:cxn>
                <a:cxn ang="0">
                  <a:pos x="25" y="105"/>
                </a:cxn>
                <a:cxn ang="0">
                  <a:pos x="14" y="58"/>
                </a:cxn>
                <a:cxn ang="0">
                  <a:pos x="7" y="36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58" h="105">
                  <a:moveTo>
                    <a:pt x="0" y="15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40" y="25"/>
                  </a:lnTo>
                  <a:lnTo>
                    <a:pt x="47" y="51"/>
                  </a:lnTo>
                  <a:lnTo>
                    <a:pt x="58" y="97"/>
                  </a:lnTo>
                  <a:lnTo>
                    <a:pt x="58" y="97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14" y="58"/>
                  </a:lnTo>
                  <a:lnTo>
                    <a:pt x="7" y="3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4" name="Freeform 28"/>
            <p:cNvSpPr>
              <a:spLocks/>
            </p:cNvSpPr>
            <p:nvPr/>
          </p:nvSpPr>
          <p:spPr bwMode="auto">
            <a:xfrm>
              <a:off x="152400" y="3400152"/>
              <a:ext cx="94809" cy="16709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61"/>
                </a:cxn>
                <a:cxn ang="0">
                  <a:pos x="0" y="43"/>
                </a:cxn>
                <a:cxn ang="0">
                  <a:pos x="7" y="25"/>
                </a:cxn>
                <a:cxn ang="0">
                  <a:pos x="22" y="1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50" y="28"/>
                </a:cxn>
                <a:cxn ang="0">
                  <a:pos x="50" y="28"/>
                </a:cxn>
                <a:cxn ang="0">
                  <a:pos x="43" y="36"/>
                </a:cxn>
                <a:cxn ang="0">
                  <a:pos x="36" y="43"/>
                </a:cxn>
                <a:cxn ang="0">
                  <a:pos x="32" y="54"/>
                </a:cxn>
                <a:cxn ang="0">
                  <a:pos x="32" y="61"/>
                </a:cxn>
                <a:cxn ang="0">
                  <a:pos x="32" y="61"/>
                </a:cxn>
                <a:cxn ang="0">
                  <a:pos x="32" y="61"/>
                </a:cxn>
                <a:cxn ang="0">
                  <a:pos x="32" y="72"/>
                </a:cxn>
                <a:cxn ang="0">
                  <a:pos x="36" y="79"/>
                </a:cxn>
                <a:cxn ang="0">
                  <a:pos x="36" y="79"/>
                </a:cxn>
                <a:cxn ang="0">
                  <a:pos x="36" y="79"/>
                </a:cxn>
                <a:cxn ang="0">
                  <a:pos x="7" y="93"/>
                </a:cxn>
                <a:cxn ang="0">
                  <a:pos x="7" y="93"/>
                </a:cxn>
                <a:cxn ang="0">
                  <a:pos x="0" y="79"/>
                </a:cxn>
                <a:cxn ang="0">
                  <a:pos x="0" y="61"/>
                </a:cxn>
                <a:cxn ang="0">
                  <a:pos x="0" y="61"/>
                </a:cxn>
              </a:cxnLst>
              <a:rect l="0" t="0" r="r" b="b"/>
              <a:pathLst>
                <a:path w="50" h="93">
                  <a:moveTo>
                    <a:pt x="0" y="61"/>
                  </a:moveTo>
                  <a:lnTo>
                    <a:pt x="0" y="61"/>
                  </a:lnTo>
                  <a:lnTo>
                    <a:pt x="0" y="43"/>
                  </a:lnTo>
                  <a:lnTo>
                    <a:pt x="7" y="25"/>
                  </a:lnTo>
                  <a:lnTo>
                    <a:pt x="22" y="1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43" y="36"/>
                  </a:lnTo>
                  <a:lnTo>
                    <a:pt x="36" y="43"/>
                  </a:lnTo>
                  <a:lnTo>
                    <a:pt x="32" y="54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32" y="72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0" y="79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5" name="Freeform 29"/>
            <p:cNvSpPr>
              <a:spLocks/>
            </p:cNvSpPr>
            <p:nvPr/>
          </p:nvSpPr>
          <p:spPr bwMode="auto">
            <a:xfrm>
              <a:off x="330641" y="3509749"/>
              <a:ext cx="121356" cy="141937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0" y="72"/>
                </a:cxn>
                <a:cxn ang="0">
                  <a:pos x="7" y="50"/>
                </a:cxn>
                <a:cxn ang="0">
                  <a:pos x="18" y="3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64" y="21"/>
                </a:cxn>
                <a:cxn ang="0">
                  <a:pos x="64" y="21"/>
                </a:cxn>
                <a:cxn ang="0">
                  <a:pos x="43" y="50"/>
                </a:cxn>
                <a:cxn ang="0">
                  <a:pos x="36" y="64"/>
                </a:cxn>
                <a:cxn ang="0">
                  <a:pos x="32" y="79"/>
                </a:cxn>
                <a:cxn ang="0">
                  <a:pos x="32" y="79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64" h="79">
                  <a:moveTo>
                    <a:pt x="0" y="72"/>
                  </a:moveTo>
                  <a:lnTo>
                    <a:pt x="0" y="72"/>
                  </a:lnTo>
                  <a:lnTo>
                    <a:pt x="7" y="50"/>
                  </a:lnTo>
                  <a:lnTo>
                    <a:pt x="18" y="3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43" y="50"/>
                  </a:lnTo>
                  <a:lnTo>
                    <a:pt x="36" y="64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6" name="Freeform 30"/>
            <p:cNvSpPr>
              <a:spLocks/>
            </p:cNvSpPr>
            <p:nvPr/>
          </p:nvSpPr>
          <p:spPr bwMode="auto">
            <a:xfrm>
              <a:off x="2975813" y="4492532"/>
              <a:ext cx="354586" cy="174278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0" y="79"/>
                </a:cxn>
                <a:cxn ang="0">
                  <a:pos x="15" y="64"/>
                </a:cxn>
                <a:cxn ang="0">
                  <a:pos x="15" y="64"/>
                </a:cxn>
                <a:cxn ang="0">
                  <a:pos x="22" y="50"/>
                </a:cxn>
                <a:cxn ang="0">
                  <a:pos x="33" y="39"/>
                </a:cxn>
                <a:cxn ang="0">
                  <a:pos x="33" y="39"/>
                </a:cxn>
                <a:cxn ang="0">
                  <a:pos x="58" y="25"/>
                </a:cxn>
                <a:cxn ang="0">
                  <a:pos x="58" y="25"/>
                </a:cxn>
                <a:cxn ang="0">
                  <a:pos x="65" y="21"/>
                </a:cxn>
                <a:cxn ang="0">
                  <a:pos x="72" y="25"/>
                </a:cxn>
                <a:cxn ang="0">
                  <a:pos x="76" y="28"/>
                </a:cxn>
                <a:cxn ang="0">
                  <a:pos x="76" y="28"/>
                </a:cxn>
                <a:cxn ang="0">
                  <a:pos x="76" y="36"/>
                </a:cxn>
                <a:cxn ang="0">
                  <a:pos x="76" y="39"/>
                </a:cxn>
                <a:cxn ang="0">
                  <a:pos x="79" y="39"/>
                </a:cxn>
                <a:cxn ang="0">
                  <a:pos x="79" y="39"/>
                </a:cxn>
                <a:cxn ang="0">
                  <a:pos x="87" y="39"/>
                </a:cxn>
                <a:cxn ang="0">
                  <a:pos x="94" y="36"/>
                </a:cxn>
                <a:cxn ang="0">
                  <a:pos x="105" y="25"/>
                </a:cxn>
                <a:cxn ang="0">
                  <a:pos x="105" y="25"/>
                </a:cxn>
                <a:cxn ang="0">
                  <a:pos x="108" y="18"/>
                </a:cxn>
                <a:cxn ang="0">
                  <a:pos x="115" y="7"/>
                </a:cxn>
                <a:cxn ang="0">
                  <a:pos x="115" y="7"/>
                </a:cxn>
                <a:cxn ang="0">
                  <a:pos x="126" y="3"/>
                </a:cxn>
                <a:cxn ang="0">
                  <a:pos x="137" y="0"/>
                </a:cxn>
                <a:cxn ang="0">
                  <a:pos x="137" y="0"/>
                </a:cxn>
                <a:cxn ang="0">
                  <a:pos x="148" y="3"/>
                </a:cxn>
                <a:cxn ang="0">
                  <a:pos x="155" y="7"/>
                </a:cxn>
                <a:cxn ang="0">
                  <a:pos x="173" y="21"/>
                </a:cxn>
                <a:cxn ang="0">
                  <a:pos x="173" y="21"/>
                </a:cxn>
                <a:cxn ang="0">
                  <a:pos x="180" y="32"/>
                </a:cxn>
                <a:cxn ang="0">
                  <a:pos x="184" y="39"/>
                </a:cxn>
                <a:cxn ang="0">
                  <a:pos x="187" y="50"/>
                </a:cxn>
                <a:cxn ang="0">
                  <a:pos x="187" y="50"/>
                </a:cxn>
                <a:cxn ang="0">
                  <a:pos x="184" y="61"/>
                </a:cxn>
                <a:cxn ang="0">
                  <a:pos x="173" y="68"/>
                </a:cxn>
                <a:cxn ang="0">
                  <a:pos x="155" y="79"/>
                </a:cxn>
                <a:cxn ang="0">
                  <a:pos x="155" y="79"/>
                </a:cxn>
                <a:cxn ang="0">
                  <a:pos x="141" y="82"/>
                </a:cxn>
                <a:cxn ang="0">
                  <a:pos x="126" y="82"/>
                </a:cxn>
                <a:cxn ang="0">
                  <a:pos x="101" y="86"/>
                </a:cxn>
                <a:cxn ang="0">
                  <a:pos x="101" y="86"/>
                </a:cxn>
                <a:cxn ang="0">
                  <a:pos x="72" y="93"/>
                </a:cxn>
                <a:cxn ang="0">
                  <a:pos x="44" y="97"/>
                </a:cxn>
                <a:cxn ang="0">
                  <a:pos x="44" y="97"/>
                </a:cxn>
                <a:cxn ang="0">
                  <a:pos x="36" y="97"/>
                </a:cxn>
                <a:cxn ang="0">
                  <a:pos x="29" y="97"/>
                </a:cxn>
                <a:cxn ang="0">
                  <a:pos x="29" y="97"/>
                </a:cxn>
                <a:cxn ang="0">
                  <a:pos x="26" y="90"/>
                </a:cxn>
                <a:cxn ang="0">
                  <a:pos x="22" y="86"/>
                </a:cxn>
                <a:cxn ang="0">
                  <a:pos x="22" y="86"/>
                </a:cxn>
                <a:cxn ang="0">
                  <a:pos x="11" y="86"/>
                </a:cxn>
                <a:cxn ang="0">
                  <a:pos x="4" y="82"/>
                </a:cxn>
                <a:cxn ang="0">
                  <a:pos x="4" y="82"/>
                </a:cxn>
                <a:cxn ang="0">
                  <a:pos x="4" y="82"/>
                </a:cxn>
                <a:cxn ang="0">
                  <a:pos x="0" y="79"/>
                </a:cxn>
              </a:cxnLst>
              <a:rect l="0" t="0" r="r" b="b"/>
              <a:pathLst>
                <a:path w="187" h="97">
                  <a:moveTo>
                    <a:pt x="0" y="79"/>
                  </a:moveTo>
                  <a:lnTo>
                    <a:pt x="0" y="79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22" y="50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65" y="21"/>
                  </a:lnTo>
                  <a:lnTo>
                    <a:pt x="72" y="25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36"/>
                  </a:lnTo>
                  <a:lnTo>
                    <a:pt x="76" y="39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87" y="39"/>
                  </a:lnTo>
                  <a:lnTo>
                    <a:pt x="94" y="36"/>
                  </a:lnTo>
                  <a:lnTo>
                    <a:pt x="105" y="25"/>
                  </a:lnTo>
                  <a:lnTo>
                    <a:pt x="105" y="25"/>
                  </a:lnTo>
                  <a:lnTo>
                    <a:pt x="108" y="18"/>
                  </a:lnTo>
                  <a:lnTo>
                    <a:pt x="115" y="7"/>
                  </a:lnTo>
                  <a:lnTo>
                    <a:pt x="115" y="7"/>
                  </a:lnTo>
                  <a:lnTo>
                    <a:pt x="126" y="3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48" y="3"/>
                  </a:lnTo>
                  <a:lnTo>
                    <a:pt x="155" y="7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80" y="32"/>
                  </a:lnTo>
                  <a:lnTo>
                    <a:pt x="184" y="39"/>
                  </a:lnTo>
                  <a:lnTo>
                    <a:pt x="187" y="50"/>
                  </a:lnTo>
                  <a:lnTo>
                    <a:pt x="187" y="50"/>
                  </a:lnTo>
                  <a:lnTo>
                    <a:pt x="184" y="61"/>
                  </a:lnTo>
                  <a:lnTo>
                    <a:pt x="173" y="68"/>
                  </a:lnTo>
                  <a:lnTo>
                    <a:pt x="155" y="79"/>
                  </a:lnTo>
                  <a:lnTo>
                    <a:pt x="155" y="79"/>
                  </a:lnTo>
                  <a:lnTo>
                    <a:pt x="141" y="82"/>
                  </a:lnTo>
                  <a:lnTo>
                    <a:pt x="126" y="82"/>
                  </a:lnTo>
                  <a:lnTo>
                    <a:pt x="101" y="86"/>
                  </a:lnTo>
                  <a:lnTo>
                    <a:pt x="101" y="86"/>
                  </a:lnTo>
                  <a:lnTo>
                    <a:pt x="72" y="93"/>
                  </a:lnTo>
                  <a:lnTo>
                    <a:pt x="44" y="97"/>
                  </a:lnTo>
                  <a:lnTo>
                    <a:pt x="44" y="97"/>
                  </a:lnTo>
                  <a:lnTo>
                    <a:pt x="36" y="97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26" y="90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11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7" name="Freeform 31"/>
            <p:cNvSpPr>
              <a:spLocks/>
            </p:cNvSpPr>
            <p:nvPr/>
          </p:nvSpPr>
          <p:spPr bwMode="auto">
            <a:xfrm>
              <a:off x="199805" y="3773861"/>
              <a:ext cx="259777" cy="258721"/>
            </a:xfrm>
            <a:custGeom>
              <a:avLst/>
              <a:gdLst/>
              <a:ahLst/>
              <a:cxnLst>
                <a:cxn ang="0">
                  <a:pos x="137" y="144"/>
                </a:cxn>
                <a:cxn ang="0">
                  <a:pos x="137" y="144"/>
                </a:cxn>
                <a:cxn ang="0">
                  <a:pos x="137" y="119"/>
                </a:cxn>
                <a:cxn ang="0">
                  <a:pos x="133" y="90"/>
                </a:cxn>
                <a:cxn ang="0">
                  <a:pos x="130" y="76"/>
                </a:cxn>
                <a:cxn ang="0">
                  <a:pos x="122" y="65"/>
                </a:cxn>
                <a:cxn ang="0">
                  <a:pos x="115" y="54"/>
                </a:cxn>
                <a:cxn ang="0">
                  <a:pos x="108" y="51"/>
                </a:cxn>
                <a:cxn ang="0">
                  <a:pos x="108" y="51"/>
                </a:cxn>
                <a:cxn ang="0">
                  <a:pos x="105" y="72"/>
                </a:cxn>
                <a:cxn ang="0">
                  <a:pos x="105" y="83"/>
                </a:cxn>
                <a:cxn ang="0">
                  <a:pos x="97" y="90"/>
                </a:cxn>
                <a:cxn ang="0">
                  <a:pos x="97" y="90"/>
                </a:cxn>
                <a:cxn ang="0">
                  <a:pos x="90" y="90"/>
                </a:cxn>
                <a:cxn ang="0">
                  <a:pos x="87" y="90"/>
                </a:cxn>
                <a:cxn ang="0">
                  <a:pos x="79" y="79"/>
                </a:cxn>
                <a:cxn ang="0">
                  <a:pos x="79" y="69"/>
                </a:cxn>
                <a:cxn ang="0">
                  <a:pos x="76" y="58"/>
                </a:cxn>
                <a:cxn ang="0">
                  <a:pos x="76" y="58"/>
                </a:cxn>
                <a:cxn ang="0">
                  <a:pos x="76" y="36"/>
                </a:cxn>
                <a:cxn ang="0">
                  <a:pos x="76" y="18"/>
                </a:cxn>
                <a:cxn ang="0">
                  <a:pos x="72" y="11"/>
                </a:cxn>
                <a:cxn ang="0">
                  <a:pos x="69" y="7"/>
                </a:cxn>
                <a:cxn ang="0">
                  <a:pos x="58" y="4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33" y="4"/>
                </a:cxn>
                <a:cxn ang="0">
                  <a:pos x="18" y="11"/>
                </a:cxn>
                <a:cxn ang="0">
                  <a:pos x="11" y="22"/>
                </a:cxn>
                <a:cxn ang="0">
                  <a:pos x="4" y="33"/>
                </a:cxn>
                <a:cxn ang="0">
                  <a:pos x="0" y="47"/>
                </a:cxn>
                <a:cxn ang="0">
                  <a:pos x="0" y="61"/>
                </a:cxn>
                <a:cxn ang="0">
                  <a:pos x="7" y="76"/>
                </a:cxn>
                <a:cxn ang="0">
                  <a:pos x="18" y="87"/>
                </a:cxn>
                <a:cxn ang="0">
                  <a:pos x="18" y="87"/>
                </a:cxn>
                <a:cxn ang="0">
                  <a:pos x="47" y="119"/>
                </a:cxn>
                <a:cxn ang="0">
                  <a:pos x="65" y="133"/>
                </a:cxn>
                <a:cxn ang="0">
                  <a:pos x="83" y="144"/>
                </a:cxn>
                <a:cxn ang="0">
                  <a:pos x="83" y="144"/>
                </a:cxn>
                <a:cxn ang="0">
                  <a:pos x="94" y="144"/>
                </a:cxn>
                <a:cxn ang="0">
                  <a:pos x="101" y="144"/>
                </a:cxn>
                <a:cxn ang="0">
                  <a:pos x="108" y="141"/>
                </a:cxn>
                <a:cxn ang="0">
                  <a:pos x="119" y="137"/>
                </a:cxn>
                <a:cxn ang="0">
                  <a:pos x="137" y="144"/>
                </a:cxn>
              </a:cxnLst>
              <a:rect l="0" t="0" r="r" b="b"/>
              <a:pathLst>
                <a:path w="137" h="144">
                  <a:moveTo>
                    <a:pt x="137" y="144"/>
                  </a:moveTo>
                  <a:lnTo>
                    <a:pt x="137" y="144"/>
                  </a:lnTo>
                  <a:lnTo>
                    <a:pt x="137" y="119"/>
                  </a:lnTo>
                  <a:lnTo>
                    <a:pt x="133" y="90"/>
                  </a:lnTo>
                  <a:lnTo>
                    <a:pt x="130" y="76"/>
                  </a:lnTo>
                  <a:lnTo>
                    <a:pt x="122" y="65"/>
                  </a:lnTo>
                  <a:lnTo>
                    <a:pt x="115" y="54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105" y="72"/>
                  </a:lnTo>
                  <a:lnTo>
                    <a:pt x="105" y="83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0" y="90"/>
                  </a:lnTo>
                  <a:lnTo>
                    <a:pt x="87" y="90"/>
                  </a:lnTo>
                  <a:lnTo>
                    <a:pt x="79" y="79"/>
                  </a:lnTo>
                  <a:lnTo>
                    <a:pt x="79" y="69"/>
                  </a:lnTo>
                  <a:lnTo>
                    <a:pt x="76" y="58"/>
                  </a:lnTo>
                  <a:lnTo>
                    <a:pt x="76" y="58"/>
                  </a:lnTo>
                  <a:lnTo>
                    <a:pt x="76" y="36"/>
                  </a:lnTo>
                  <a:lnTo>
                    <a:pt x="76" y="18"/>
                  </a:lnTo>
                  <a:lnTo>
                    <a:pt x="72" y="11"/>
                  </a:lnTo>
                  <a:lnTo>
                    <a:pt x="69" y="7"/>
                  </a:lnTo>
                  <a:lnTo>
                    <a:pt x="58" y="4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3" y="4"/>
                  </a:lnTo>
                  <a:lnTo>
                    <a:pt x="18" y="11"/>
                  </a:lnTo>
                  <a:lnTo>
                    <a:pt x="11" y="22"/>
                  </a:lnTo>
                  <a:lnTo>
                    <a:pt x="4" y="33"/>
                  </a:lnTo>
                  <a:lnTo>
                    <a:pt x="0" y="47"/>
                  </a:lnTo>
                  <a:lnTo>
                    <a:pt x="0" y="61"/>
                  </a:lnTo>
                  <a:lnTo>
                    <a:pt x="7" y="76"/>
                  </a:lnTo>
                  <a:lnTo>
                    <a:pt x="18" y="87"/>
                  </a:lnTo>
                  <a:lnTo>
                    <a:pt x="18" y="87"/>
                  </a:lnTo>
                  <a:lnTo>
                    <a:pt x="47" y="119"/>
                  </a:lnTo>
                  <a:lnTo>
                    <a:pt x="65" y="133"/>
                  </a:lnTo>
                  <a:lnTo>
                    <a:pt x="83" y="144"/>
                  </a:lnTo>
                  <a:lnTo>
                    <a:pt x="83" y="144"/>
                  </a:lnTo>
                  <a:lnTo>
                    <a:pt x="94" y="144"/>
                  </a:lnTo>
                  <a:lnTo>
                    <a:pt x="101" y="144"/>
                  </a:lnTo>
                  <a:lnTo>
                    <a:pt x="108" y="141"/>
                  </a:lnTo>
                  <a:lnTo>
                    <a:pt x="119" y="137"/>
                  </a:lnTo>
                  <a:lnTo>
                    <a:pt x="137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Programming is Hard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Mark C. Jeffrey, </a:t>
            </a:r>
            <a:r>
              <a:rPr lang="en-US" dirty="0" err="1" smtClean="0"/>
              <a:t>MASc</a:t>
            </a:r>
            <a:r>
              <a:rPr lang="en-US" dirty="0" smtClean="0"/>
              <a:t>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1408" name="Freeform 32"/>
          <p:cNvSpPr>
            <a:spLocks/>
          </p:cNvSpPr>
          <p:nvPr/>
        </p:nvSpPr>
        <p:spPr bwMode="auto">
          <a:xfrm>
            <a:off x="1100490" y="4375748"/>
            <a:ext cx="551788" cy="283875"/>
          </a:xfrm>
          <a:custGeom>
            <a:avLst/>
            <a:gdLst/>
            <a:ahLst/>
            <a:cxnLst>
              <a:cxn ang="0">
                <a:pos x="14" y="29"/>
              </a:cxn>
              <a:cxn ang="0">
                <a:pos x="14" y="29"/>
              </a:cxn>
              <a:cxn ang="0">
                <a:pos x="4" y="32"/>
              </a:cxn>
              <a:cxn ang="0">
                <a:pos x="0" y="39"/>
              </a:cxn>
              <a:cxn ang="0">
                <a:pos x="0" y="47"/>
              </a:cxn>
              <a:cxn ang="0">
                <a:pos x="4" y="50"/>
              </a:cxn>
              <a:cxn ang="0">
                <a:pos x="14" y="57"/>
              </a:cxn>
              <a:cxn ang="0">
                <a:pos x="36" y="65"/>
              </a:cxn>
              <a:cxn ang="0">
                <a:pos x="90" y="72"/>
              </a:cxn>
              <a:cxn ang="0">
                <a:pos x="130" y="79"/>
              </a:cxn>
              <a:cxn ang="0">
                <a:pos x="130" y="79"/>
              </a:cxn>
              <a:cxn ang="0">
                <a:pos x="144" y="86"/>
              </a:cxn>
              <a:cxn ang="0">
                <a:pos x="158" y="97"/>
              </a:cxn>
              <a:cxn ang="0">
                <a:pos x="191" y="126"/>
              </a:cxn>
              <a:cxn ang="0">
                <a:pos x="223" y="147"/>
              </a:cxn>
              <a:cxn ang="0">
                <a:pos x="237" y="155"/>
              </a:cxn>
              <a:cxn ang="0">
                <a:pos x="252" y="158"/>
              </a:cxn>
              <a:cxn ang="0">
                <a:pos x="252" y="158"/>
              </a:cxn>
              <a:cxn ang="0">
                <a:pos x="273" y="151"/>
              </a:cxn>
              <a:cxn ang="0">
                <a:pos x="288" y="144"/>
              </a:cxn>
              <a:cxn ang="0">
                <a:pos x="291" y="133"/>
              </a:cxn>
              <a:cxn ang="0">
                <a:pos x="288" y="119"/>
              </a:cxn>
              <a:cxn ang="0">
                <a:pos x="281" y="108"/>
              </a:cxn>
              <a:cxn ang="0">
                <a:pos x="273" y="93"/>
              </a:cxn>
              <a:cxn ang="0">
                <a:pos x="252" y="72"/>
              </a:cxn>
              <a:cxn ang="0">
                <a:pos x="252" y="72"/>
              </a:cxn>
              <a:cxn ang="0">
                <a:pos x="234" y="54"/>
              </a:cxn>
              <a:cxn ang="0">
                <a:pos x="212" y="36"/>
              </a:cxn>
              <a:cxn ang="0">
                <a:pos x="184" y="18"/>
              </a:cxn>
              <a:cxn ang="0">
                <a:pos x="148" y="3"/>
              </a:cxn>
              <a:cxn ang="0">
                <a:pos x="126" y="0"/>
              </a:cxn>
              <a:cxn ang="0">
                <a:pos x="104" y="0"/>
              </a:cxn>
              <a:cxn ang="0">
                <a:pos x="83" y="0"/>
              </a:cxn>
              <a:cxn ang="0">
                <a:pos x="61" y="7"/>
              </a:cxn>
              <a:cxn ang="0">
                <a:pos x="40" y="14"/>
              </a:cxn>
              <a:cxn ang="0">
                <a:pos x="14" y="29"/>
              </a:cxn>
              <a:cxn ang="0">
                <a:pos x="14" y="29"/>
              </a:cxn>
            </a:cxnLst>
            <a:rect l="0" t="0" r="r" b="b"/>
            <a:pathLst>
              <a:path w="291" h="158">
                <a:moveTo>
                  <a:pt x="14" y="29"/>
                </a:moveTo>
                <a:lnTo>
                  <a:pt x="14" y="29"/>
                </a:lnTo>
                <a:lnTo>
                  <a:pt x="4" y="32"/>
                </a:lnTo>
                <a:lnTo>
                  <a:pt x="0" y="39"/>
                </a:lnTo>
                <a:lnTo>
                  <a:pt x="0" y="47"/>
                </a:lnTo>
                <a:lnTo>
                  <a:pt x="4" y="50"/>
                </a:lnTo>
                <a:lnTo>
                  <a:pt x="14" y="57"/>
                </a:lnTo>
                <a:lnTo>
                  <a:pt x="36" y="65"/>
                </a:lnTo>
                <a:lnTo>
                  <a:pt x="90" y="72"/>
                </a:lnTo>
                <a:lnTo>
                  <a:pt x="130" y="79"/>
                </a:lnTo>
                <a:lnTo>
                  <a:pt x="130" y="79"/>
                </a:lnTo>
                <a:lnTo>
                  <a:pt x="144" y="86"/>
                </a:lnTo>
                <a:lnTo>
                  <a:pt x="158" y="97"/>
                </a:lnTo>
                <a:lnTo>
                  <a:pt x="191" y="126"/>
                </a:lnTo>
                <a:lnTo>
                  <a:pt x="223" y="147"/>
                </a:lnTo>
                <a:lnTo>
                  <a:pt x="237" y="155"/>
                </a:lnTo>
                <a:lnTo>
                  <a:pt x="252" y="158"/>
                </a:lnTo>
                <a:lnTo>
                  <a:pt x="252" y="158"/>
                </a:lnTo>
                <a:lnTo>
                  <a:pt x="273" y="151"/>
                </a:lnTo>
                <a:lnTo>
                  <a:pt x="288" y="144"/>
                </a:lnTo>
                <a:lnTo>
                  <a:pt x="291" y="133"/>
                </a:lnTo>
                <a:lnTo>
                  <a:pt x="288" y="119"/>
                </a:lnTo>
                <a:lnTo>
                  <a:pt x="281" y="108"/>
                </a:lnTo>
                <a:lnTo>
                  <a:pt x="273" y="93"/>
                </a:lnTo>
                <a:lnTo>
                  <a:pt x="252" y="72"/>
                </a:lnTo>
                <a:lnTo>
                  <a:pt x="252" y="72"/>
                </a:lnTo>
                <a:lnTo>
                  <a:pt x="234" y="54"/>
                </a:lnTo>
                <a:lnTo>
                  <a:pt x="212" y="36"/>
                </a:lnTo>
                <a:lnTo>
                  <a:pt x="184" y="18"/>
                </a:lnTo>
                <a:lnTo>
                  <a:pt x="148" y="3"/>
                </a:lnTo>
                <a:lnTo>
                  <a:pt x="126" y="0"/>
                </a:lnTo>
                <a:lnTo>
                  <a:pt x="104" y="0"/>
                </a:lnTo>
                <a:lnTo>
                  <a:pt x="83" y="0"/>
                </a:lnTo>
                <a:lnTo>
                  <a:pt x="61" y="7"/>
                </a:lnTo>
                <a:lnTo>
                  <a:pt x="40" y="14"/>
                </a:lnTo>
                <a:lnTo>
                  <a:pt x="14" y="29"/>
                </a:lnTo>
                <a:lnTo>
                  <a:pt x="14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8"/>
          <p:cNvGrpSpPr/>
          <p:nvPr/>
        </p:nvGrpSpPr>
        <p:grpSpPr>
          <a:xfrm>
            <a:off x="152400" y="1938247"/>
            <a:ext cx="903508" cy="1752180"/>
            <a:chOff x="761999" y="2057400"/>
            <a:chExt cx="756425" cy="1009686"/>
          </a:xfrm>
        </p:grpSpPr>
        <p:sp>
          <p:nvSpPr>
            <p:cNvPr id="48" name="TextBox 47"/>
            <p:cNvSpPr txBox="1"/>
            <p:nvPr/>
          </p:nvSpPr>
          <p:spPr>
            <a:xfrm>
              <a:off x="1143000" y="2057400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cxnSp>
          <p:nvCxnSpPr>
            <p:cNvPr id="51" name="Straight Arrow Connector 6"/>
            <p:cNvCxnSpPr/>
            <p:nvPr/>
          </p:nvCxnSpPr>
          <p:spPr>
            <a:xfrm rot="5400000">
              <a:off x="996969" y="2686086"/>
              <a:ext cx="761207" cy="794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62000" y="2297668"/>
              <a:ext cx="671293" cy="195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Rd(a)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61999" y="2514601"/>
              <a:ext cx="671293" cy="195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Rd(b)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61999" y="2754869"/>
              <a:ext cx="671293" cy="195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latin typeface="Courier New" pitchFamily="49" charset="0"/>
                  <a:cs typeface="Courier New" pitchFamily="49" charset="0"/>
                </a:rPr>
                <a:t>Wr</a:t>
              </a:r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(a)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7" name="Group 59"/>
          <p:cNvGrpSpPr/>
          <p:nvPr/>
        </p:nvGrpSpPr>
        <p:grpSpPr>
          <a:xfrm>
            <a:off x="1295400" y="1752599"/>
            <a:ext cx="956687" cy="1753097"/>
            <a:chOff x="1936677" y="2057400"/>
            <a:chExt cx="800947" cy="1009512"/>
          </a:xfrm>
        </p:grpSpPr>
        <p:sp>
          <p:nvSpPr>
            <p:cNvPr id="49" name="TextBox 48"/>
            <p:cNvSpPr txBox="1"/>
            <p:nvPr/>
          </p:nvSpPr>
          <p:spPr>
            <a:xfrm>
              <a:off x="2362200" y="2057400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rot="5400000">
              <a:off x="2204223" y="2685912"/>
              <a:ext cx="761206" cy="794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1936677" y="2320677"/>
              <a:ext cx="671294" cy="194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Rd(a)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936677" y="2549277"/>
              <a:ext cx="671293" cy="194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latin typeface="Courier New" pitchFamily="49" charset="0"/>
                  <a:cs typeface="Courier New" pitchFamily="49" charset="0"/>
                </a:rPr>
                <a:t>Wr</a:t>
              </a:r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(c)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36677" y="2777877"/>
              <a:ext cx="671293" cy="194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Rd(a)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8" name="Group 60"/>
          <p:cNvGrpSpPr/>
          <p:nvPr/>
        </p:nvGrpSpPr>
        <p:grpSpPr>
          <a:xfrm>
            <a:off x="2380250" y="2163603"/>
            <a:ext cx="860056" cy="1638148"/>
            <a:chOff x="2006724" y="2057400"/>
            <a:chExt cx="720047" cy="1033159"/>
          </a:xfrm>
        </p:grpSpPr>
        <p:sp>
          <p:nvSpPr>
            <p:cNvPr id="62" name="TextBox 61"/>
            <p:cNvSpPr txBox="1"/>
            <p:nvPr/>
          </p:nvSpPr>
          <p:spPr>
            <a:xfrm>
              <a:off x="2351347" y="2057400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3</a:t>
              </a:r>
              <a:endParaRPr lang="en-US" dirty="0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5400000">
              <a:off x="2204223" y="2709559"/>
              <a:ext cx="761206" cy="794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2006724" y="2362200"/>
              <a:ext cx="671294" cy="213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Rd(x)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006724" y="2711295"/>
              <a:ext cx="671294" cy="213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Rd(a)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59" name="Content Placeholder 2"/>
          <p:cNvSpPr>
            <a:spLocks noGrp="1"/>
          </p:cNvSpPr>
          <p:nvPr>
            <p:ph idx="1"/>
          </p:nvPr>
        </p:nvSpPr>
        <p:spPr>
          <a:xfrm>
            <a:off x="3962400" y="2209800"/>
            <a:ext cx="5181600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Tools offload some burden of managing data accesses:</a:t>
            </a:r>
          </a:p>
          <a:p>
            <a:pPr lvl="1"/>
            <a:r>
              <a:rPr lang="en-US" dirty="0" smtClean="0"/>
              <a:t>Memory Race Replay</a:t>
            </a:r>
          </a:p>
          <a:p>
            <a:pPr lvl="1"/>
            <a:r>
              <a:rPr lang="en-US" dirty="0" smtClean="0"/>
              <a:t>Atomicity Violation Survival</a:t>
            </a:r>
          </a:p>
          <a:p>
            <a:pPr lvl="1"/>
            <a:r>
              <a:rPr lang="en-US" dirty="0" smtClean="0"/>
              <a:t>Transactional Memory</a:t>
            </a:r>
          </a:p>
          <a:p>
            <a:pPr lvl="1"/>
            <a:r>
              <a:rPr lang="en-US" dirty="0" smtClean="0"/>
              <a:t>Speculative Optimizations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0" y="1752600"/>
            <a:ext cx="3352800" cy="47244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ontent Placeholder 96"/>
          <p:cNvSpPr txBox="1">
            <a:spLocks/>
          </p:cNvSpPr>
          <p:nvPr/>
        </p:nvSpPr>
        <p:spPr>
          <a:xfrm>
            <a:off x="2971800" y="5486400"/>
            <a:ext cx="6019800" cy="5333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/>
              <a:t>Many tools are using Bloom filters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When using BFs for testing null-intersection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BF Intersection and </a:t>
            </a:r>
            <a:r>
              <a:rPr lang="en-US" dirty="0" err="1" smtClean="0"/>
              <a:t>QoQ</a:t>
            </a:r>
            <a:r>
              <a:rPr lang="en-US" dirty="0" smtClean="0"/>
              <a:t> compare?</a:t>
            </a:r>
          </a:p>
          <a:p>
            <a:pPr marL="914400" lvl="1" indent="-514350"/>
            <a:r>
              <a:rPr lang="en-US" dirty="0" smtClean="0">
                <a:solidFill>
                  <a:srgbClr val="7030A0"/>
                </a:solidFill>
              </a:rPr>
              <a:t>theoretical</a:t>
            </a:r>
            <a:r>
              <a:rPr lang="en-US" dirty="0" smtClean="0"/>
              <a:t> 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we compromise? </a:t>
            </a:r>
          </a:p>
          <a:p>
            <a:pPr marL="914400" lvl="1" indent="-514350"/>
            <a:r>
              <a:rPr lang="en-US" dirty="0" smtClean="0"/>
              <a:t>new Bloom filter </a:t>
            </a:r>
            <a:r>
              <a:rPr lang="en-US" dirty="0" smtClean="0">
                <a:solidFill>
                  <a:srgbClr val="7030A0"/>
                </a:solidFill>
              </a:rPr>
              <a:t>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theory work in practice? </a:t>
            </a:r>
          </a:p>
          <a:p>
            <a:pPr marL="914400" lvl="1" indent="-514350"/>
            <a:r>
              <a:rPr lang="en-US" dirty="0" smtClean="0">
                <a:solidFill>
                  <a:srgbClr val="7030A0"/>
                </a:solidFill>
              </a:rPr>
              <a:t>empirical</a:t>
            </a:r>
            <a:r>
              <a:rPr lang="en-US" dirty="0" smtClean="0"/>
              <a:t> study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cap="none" dirty="0" smtClean="0"/>
              <a:t>How do BF Intersection and </a:t>
            </a:r>
            <a:r>
              <a:rPr lang="en-US" cap="none" dirty="0" err="1" smtClean="0"/>
              <a:t>QoQ</a:t>
            </a:r>
            <a:r>
              <a:rPr lang="en-US" cap="none" dirty="0" smtClean="0"/>
              <a:t> compare?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Bloom Filters </a:t>
            </a:r>
            <a:r>
              <a:rPr lang="en-US" smtClean="0"/>
              <a:t>for Null-Intersection Tests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6" name="Group 127"/>
          <p:cNvGrpSpPr/>
          <p:nvPr/>
        </p:nvGrpSpPr>
        <p:grpSpPr>
          <a:xfrm>
            <a:off x="914400" y="3886200"/>
            <a:ext cx="7315200" cy="228600"/>
            <a:chOff x="1371600" y="5105400"/>
            <a:chExt cx="7315200" cy="228600"/>
          </a:xfrm>
        </p:grpSpPr>
        <p:grpSp>
          <p:nvGrpSpPr>
            <p:cNvPr id="7" name="Group 107"/>
            <p:cNvGrpSpPr/>
            <p:nvPr/>
          </p:nvGrpSpPr>
          <p:grpSpPr>
            <a:xfrm>
              <a:off x="1371600" y="5105400"/>
              <a:ext cx="1828800" cy="228600"/>
              <a:chOff x="1371600" y="5105400"/>
              <a:chExt cx="1828800" cy="228600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3716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6002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8288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20574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22860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5146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27432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29718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08"/>
            <p:cNvGrpSpPr/>
            <p:nvPr/>
          </p:nvGrpSpPr>
          <p:grpSpPr>
            <a:xfrm>
              <a:off x="3200400" y="5105400"/>
              <a:ext cx="1828800" cy="228600"/>
              <a:chOff x="3200400" y="5105400"/>
              <a:chExt cx="1828800" cy="228600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32004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34290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36576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8862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41148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3434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5720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006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09"/>
            <p:cNvGrpSpPr/>
            <p:nvPr/>
          </p:nvGrpSpPr>
          <p:grpSpPr>
            <a:xfrm>
              <a:off x="5029200" y="5105400"/>
              <a:ext cx="1828800" cy="228600"/>
              <a:chOff x="3200400" y="5105400"/>
              <a:chExt cx="1828800" cy="228600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32004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34290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36576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38862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41148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43434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45720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48006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18"/>
            <p:cNvGrpSpPr/>
            <p:nvPr/>
          </p:nvGrpSpPr>
          <p:grpSpPr>
            <a:xfrm>
              <a:off x="6858000" y="5105400"/>
              <a:ext cx="1828800" cy="228600"/>
              <a:chOff x="3200400" y="5105400"/>
              <a:chExt cx="1828800" cy="228600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32004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4290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6576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8862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1148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3434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5720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4800600" y="51054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65544" name="Object 8"/>
          <p:cNvGraphicFramePr>
            <a:graphicFrameLocks noChangeAspect="1"/>
          </p:cNvGraphicFramePr>
          <p:nvPr/>
        </p:nvGraphicFramePr>
        <p:xfrm>
          <a:off x="1306513" y="5410200"/>
          <a:ext cx="6153150" cy="628650"/>
        </p:xfrm>
        <a:graphic>
          <a:graphicData uri="http://schemas.openxmlformats.org/presentationml/2006/ole">
            <p:oleObj spid="_x0000_s65544" name="Equation" r:id="rId4" imgW="1993680" imgH="203040" progId="Equation.3">
              <p:embed/>
            </p:oleObj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914400" y="3260725"/>
            <a:ext cx="7315200" cy="549275"/>
            <a:chOff x="914400" y="2684463"/>
            <a:chExt cx="7315200" cy="549275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914400" y="3200400"/>
              <a:ext cx="73152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1" name="Object 4"/>
            <p:cNvGraphicFramePr>
              <a:graphicFrameLocks noChangeAspect="1"/>
            </p:cNvGraphicFramePr>
            <p:nvPr/>
          </p:nvGraphicFramePr>
          <p:xfrm>
            <a:off x="3690938" y="2684463"/>
            <a:ext cx="1254125" cy="549275"/>
          </p:xfrm>
          <a:graphic>
            <a:graphicData uri="http://schemas.openxmlformats.org/presentationml/2006/ole">
              <p:oleObj spid="_x0000_s65545" name="Equation" r:id="rId5" imgW="406080" imgH="1774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3" name="Group 45"/>
          <p:cNvGrpSpPr/>
          <p:nvPr/>
        </p:nvGrpSpPr>
        <p:grpSpPr>
          <a:xfrm>
            <a:off x="1600200" y="3072825"/>
            <a:ext cx="6019800" cy="584775"/>
            <a:chOff x="1600200" y="2590800"/>
            <a:chExt cx="6019800" cy="584775"/>
          </a:xfrm>
        </p:grpSpPr>
        <p:sp>
          <p:nvSpPr>
            <p:cNvPr id="47" name="TextBox 5"/>
            <p:cNvSpPr txBox="1"/>
            <p:nvPr/>
          </p:nvSpPr>
          <p:spPr>
            <a:xfrm>
              <a:off x="1600200" y="2590800"/>
              <a:ext cx="624402" cy="49244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9144" tIns="0" rIns="9144" bIns="0" rtlCol="0">
              <a:spAutoFit/>
            </a:bodyPr>
            <a:lstStyle/>
            <a:p>
              <a:r>
                <a:rPr lang="en-US" sz="3200" dirty="0" smtClean="0"/>
                <a:t>h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()</a:t>
              </a:r>
              <a:endParaRPr lang="en-US" sz="3200" i="1" baseline="30000" dirty="0"/>
            </a:p>
          </p:txBody>
        </p:sp>
        <p:sp>
          <p:nvSpPr>
            <p:cNvPr id="48" name="TextBox 5"/>
            <p:cNvSpPr txBox="1"/>
            <p:nvPr/>
          </p:nvSpPr>
          <p:spPr>
            <a:xfrm>
              <a:off x="3581400" y="2590800"/>
              <a:ext cx="624402" cy="49244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9144" tIns="0" rIns="9144" bIns="0" rtlCol="0">
              <a:spAutoFit/>
            </a:bodyPr>
            <a:lstStyle/>
            <a:p>
              <a:r>
                <a:rPr lang="en-US" sz="3200" dirty="0" smtClean="0"/>
                <a:t>h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()</a:t>
              </a:r>
              <a:endParaRPr lang="en-US" sz="3200" i="1" baseline="30000" dirty="0"/>
            </a:p>
          </p:txBody>
        </p:sp>
        <p:sp>
          <p:nvSpPr>
            <p:cNvPr id="49" name="TextBox 5"/>
            <p:cNvSpPr txBox="1"/>
            <p:nvPr/>
          </p:nvSpPr>
          <p:spPr>
            <a:xfrm>
              <a:off x="7014065" y="2590800"/>
              <a:ext cx="605935" cy="49244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9144" tIns="0" rIns="9144" bIns="0" rtlCol="0">
              <a:spAutoFit/>
            </a:bodyPr>
            <a:lstStyle/>
            <a:p>
              <a:r>
                <a:rPr lang="en-US" sz="3200" dirty="0" err="1" smtClean="0"/>
                <a:t>h</a:t>
              </a:r>
              <a:r>
                <a:rPr lang="en-US" sz="3200" baseline="-25000" dirty="0" err="1" smtClean="0"/>
                <a:t>k</a:t>
              </a:r>
              <a:r>
                <a:rPr lang="en-US" sz="3200" dirty="0" smtClean="0"/>
                <a:t>()</a:t>
              </a:r>
              <a:endParaRPr lang="en-US" sz="3200" i="1" baseline="30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412801" y="2590800"/>
              <a:ext cx="302199" cy="584775"/>
            </a:xfrm>
            <a:prstGeom prst="rect">
              <a:avLst/>
            </a:prstGeom>
            <a:noFill/>
          </p:spPr>
          <p:txBody>
            <a:bodyPr wrap="none" lIns="9144" rIns="9144" rtlCol="0">
              <a:spAutoFit/>
            </a:bodyPr>
            <a:lstStyle/>
            <a:p>
              <a:r>
                <a:rPr lang="en-US" sz="3200" dirty="0" smtClean="0"/>
                <a:t>…</a:t>
              </a:r>
              <a:endParaRPr lang="en-US" sz="32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14400" y="3886200"/>
            <a:ext cx="7315200" cy="228600"/>
            <a:chOff x="914400" y="3886200"/>
            <a:chExt cx="7315200" cy="228600"/>
          </a:xfrm>
        </p:grpSpPr>
        <p:sp>
          <p:nvSpPr>
            <p:cNvPr id="96" name="Rectangle 95"/>
            <p:cNvSpPr/>
            <p:nvPr/>
          </p:nvSpPr>
          <p:spPr>
            <a:xfrm>
              <a:off x="1828800" y="38862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343400" y="38862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629400" y="38862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67"/>
            <p:cNvGrpSpPr/>
            <p:nvPr/>
          </p:nvGrpSpPr>
          <p:grpSpPr>
            <a:xfrm>
              <a:off x="914400" y="3886200"/>
              <a:ext cx="7315200" cy="228600"/>
              <a:chOff x="914400" y="4038600"/>
              <a:chExt cx="7315200" cy="228600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9144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143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3716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6002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0574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2286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25146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9718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32004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3429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6576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8862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1148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572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64008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6858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0866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3152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5438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77724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8001000" y="40386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5412801" y="3657600"/>
            <a:ext cx="302199" cy="584775"/>
          </a:xfrm>
          <a:prstGeom prst="rect">
            <a:avLst/>
          </a:prstGeom>
          <a:noFill/>
        </p:spPr>
        <p:txBody>
          <a:bodyPr wrap="none" lIns="9144" rIns="9144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914400" y="4191000"/>
            <a:ext cx="7315200" cy="922338"/>
            <a:chOff x="914400" y="4191000"/>
            <a:chExt cx="7315200" cy="922338"/>
          </a:xfrm>
        </p:grpSpPr>
        <p:sp>
          <p:nvSpPr>
            <p:cNvPr id="57" name="Left Brace 56"/>
            <p:cNvSpPr/>
            <p:nvPr/>
          </p:nvSpPr>
          <p:spPr>
            <a:xfrm rot="16200000">
              <a:off x="4419600" y="685800"/>
              <a:ext cx="304800" cy="7315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6565" name="Object 5"/>
            <p:cNvGraphicFramePr>
              <a:graphicFrameLocks noChangeAspect="1"/>
            </p:cNvGraphicFramePr>
            <p:nvPr/>
          </p:nvGraphicFramePr>
          <p:xfrm>
            <a:off x="2984500" y="4486275"/>
            <a:ext cx="2508250" cy="627063"/>
          </p:xfrm>
          <a:graphic>
            <a:graphicData uri="http://schemas.openxmlformats.org/presentationml/2006/ole">
              <p:oleObj spid="_x0000_s66565" name="Equation" r:id="rId4" imgW="812520" imgH="203040" progId="Equation.3">
                <p:embed/>
              </p:oleObj>
            </a:graphicData>
          </a:graphic>
        </p:graphicFrame>
      </p:grpSp>
      <p:graphicFrame>
        <p:nvGraphicFramePr>
          <p:cNvPr id="66567" name="Object 7"/>
          <p:cNvGraphicFramePr>
            <a:graphicFrameLocks noChangeAspect="1"/>
          </p:cNvGraphicFramePr>
          <p:nvPr/>
        </p:nvGraphicFramePr>
        <p:xfrm>
          <a:off x="1306513" y="5410200"/>
          <a:ext cx="6153150" cy="628650"/>
        </p:xfrm>
        <a:graphic>
          <a:graphicData uri="http://schemas.openxmlformats.org/presentationml/2006/ole">
            <p:oleObj spid="_x0000_s66567" name="Equation" r:id="rId5" imgW="1993680" imgH="203040" progId="Equation.3">
              <p:embed/>
            </p:oleObj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914400" y="3260725"/>
            <a:ext cx="7315200" cy="549275"/>
            <a:chOff x="914400" y="2684463"/>
            <a:chExt cx="7315200" cy="549275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914400" y="3200400"/>
              <a:ext cx="73152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5" name="Object 4"/>
            <p:cNvGraphicFramePr>
              <a:graphicFrameLocks noChangeAspect="1"/>
            </p:cNvGraphicFramePr>
            <p:nvPr/>
          </p:nvGraphicFramePr>
          <p:xfrm>
            <a:off x="3690938" y="2684463"/>
            <a:ext cx="1254125" cy="549275"/>
          </p:xfrm>
          <a:graphic>
            <a:graphicData uri="http://schemas.openxmlformats.org/presentationml/2006/ole">
              <p:oleObj spid="_x0000_s66568" name="Equation" r:id="rId6" imgW="406080" imgH="1774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5" descr="C:\Users\Mark Jeffrey\AppData\Local\Microsoft\Windows\Temporary Internet Files\Content.IE5\ERUX6UGY\MC90010518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133600"/>
            <a:ext cx="1194478" cy="1066800"/>
          </a:xfrm>
          <a:prstGeom prst="rect">
            <a:avLst/>
          </a:prstGeom>
          <a:noFill/>
        </p:spPr>
      </p:pic>
      <p:pic>
        <p:nvPicPr>
          <p:cNvPr id="157" name="Picture 5" descr="C:\Users\Mark Jeffrey\AppData\Local\Microsoft\Windows\Temporary Internet Files\Content.IE5\ERUX6UGY\MC90010518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10000"/>
            <a:ext cx="1194478" cy="1066800"/>
          </a:xfrm>
          <a:prstGeom prst="rect">
            <a:avLst/>
          </a:prstGeom>
          <a:noFill/>
        </p:spPr>
      </p:pic>
      <p:sp>
        <p:nvSpPr>
          <p:cNvPr id="97" name="Content Placeholder 9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Unpartitioned</a:t>
            </a:r>
            <a:r>
              <a:rPr lang="en-US" dirty="0" smtClean="0"/>
              <a:t> BF Intersection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Partitioned BF Intersection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Queue of BF Queries</a:t>
            </a:r>
          </a:p>
          <a:p>
            <a:endParaRPr lang="en-US" dirty="0" smtClean="0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2376488" y="2133600"/>
          <a:ext cx="3910012" cy="827088"/>
        </p:xfrm>
        <a:graphic>
          <a:graphicData uri="http://schemas.openxmlformats.org/presentationml/2006/ole">
            <p:oleObj spid="_x0000_s331778" name="Equation" r:id="rId5" imgW="1320480" imgH="279360" progId="Equation.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Theorem:</a:t>
            </a:r>
            <a:r>
              <a:rPr lang="en-US" dirty="0" smtClean="0"/>
              <a:t> Probability of FSO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3" name="Group 100"/>
          <p:cNvGrpSpPr/>
          <p:nvPr/>
        </p:nvGrpSpPr>
        <p:grpSpPr>
          <a:xfrm>
            <a:off x="5445825" y="1512125"/>
            <a:ext cx="3644899" cy="704910"/>
            <a:chOff x="4737101" y="2608062"/>
            <a:chExt cx="4330699" cy="827298"/>
          </a:xfrm>
        </p:grpSpPr>
        <p:grpSp>
          <p:nvGrpSpPr>
            <p:cNvPr id="6" name="Group 93"/>
            <p:cNvGrpSpPr>
              <a:grpSpLocks/>
            </p:cNvGrpSpPr>
            <p:nvPr/>
          </p:nvGrpSpPr>
          <p:grpSpPr bwMode="auto">
            <a:xfrm>
              <a:off x="4737101" y="3231996"/>
              <a:ext cx="4330699" cy="203364"/>
              <a:chOff x="1371600" y="2590800"/>
              <a:chExt cx="3657600" cy="304800"/>
            </a:xfrm>
          </p:grpSpPr>
          <p:grpSp>
            <p:nvGrpSpPr>
              <p:cNvPr id="7" name="Group 67"/>
              <p:cNvGrpSpPr>
                <a:grpSpLocks/>
              </p:cNvGrpSpPr>
              <p:nvPr/>
            </p:nvGrpSpPr>
            <p:grpSpPr bwMode="auto">
              <a:xfrm>
                <a:off x="13716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50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68"/>
              <p:cNvGrpSpPr>
                <a:grpSpLocks/>
              </p:cNvGrpSpPr>
              <p:nvPr/>
            </p:nvGrpSpPr>
            <p:grpSpPr bwMode="auto">
              <a:xfrm>
                <a:off x="19812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46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" name="Group 73"/>
              <p:cNvGrpSpPr>
                <a:grpSpLocks/>
              </p:cNvGrpSpPr>
              <p:nvPr/>
            </p:nvGrpSpPr>
            <p:grpSpPr bwMode="auto">
              <a:xfrm>
                <a:off x="25908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42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" name="Group 78"/>
              <p:cNvGrpSpPr>
                <a:grpSpLocks/>
              </p:cNvGrpSpPr>
              <p:nvPr/>
            </p:nvGrpSpPr>
            <p:grpSpPr bwMode="auto">
              <a:xfrm>
                <a:off x="32004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38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" name="Group 83"/>
              <p:cNvGrpSpPr>
                <a:grpSpLocks/>
              </p:cNvGrpSpPr>
              <p:nvPr/>
            </p:nvGrpSpPr>
            <p:grpSpPr bwMode="auto">
              <a:xfrm>
                <a:off x="38100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34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44196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30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3" name="Group 76"/>
            <p:cNvGrpSpPr/>
            <p:nvPr/>
          </p:nvGrpSpPr>
          <p:grpSpPr>
            <a:xfrm>
              <a:off x="5575301" y="2608062"/>
              <a:ext cx="2412103" cy="623934"/>
              <a:chOff x="5562600" y="4741662"/>
              <a:chExt cx="2412103" cy="623934"/>
            </a:xfrm>
          </p:grpSpPr>
          <p:cxnSp>
            <p:nvCxnSpPr>
              <p:cNvPr id="62" name="Curved Connector 61"/>
              <p:cNvCxnSpPr>
                <a:stCxn id="70" idx="2"/>
                <a:endCxn id="44" idx="0"/>
              </p:cNvCxnSpPr>
              <p:nvPr/>
            </p:nvCxnSpPr>
            <p:spPr>
              <a:xfrm rot="16200000" flipH="1">
                <a:off x="6030675" y="4777189"/>
                <a:ext cx="262720" cy="91409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urved Connector 63"/>
              <p:cNvCxnSpPr>
                <a:stCxn id="71" idx="2"/>
                <a:endCxn id="38" idx="0"/>
              </p:cNvCxnSpPr>
              <p:nvPr/>
            </p:nvCxnSpPr>
            <p:spPr>
              <a:xfrm rot="16200000" flipH="1">
                <a:off x="6670153" y="5055775"/>
                <a:ext cx="262720" cy="3569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72" idx="2"/>
                <a:endCxn id="48" idx="0"/>
              </p:cNvCxnSpPr>
              <p:nvPr/>
            </p:nvCxnSpPr>
            <p:spPr>
              <a:xfrm rot="5400000">
                <a:off x="6736304" y="4263871"/>
                <a:ext cx="262720" cy="19407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45"/>
              <p:cNvGrpSpPr/>
              <p:nvPr/>
            </p:nvGrpSpPr>
            <p:grpSpPr>
              <a:xfrm>
                <a:off x="5562600" y="4741662"/>
                <a:ext cx="2412103" cy="469578"/>
                <a:chOff x="3048000" y="2836662"/>
                <a:chExt cx="2412103" cy="469578"/>
              </a:xfrm>
            </p:grpSpPr>
            <p:sp>
              <p:nvSpPr>
                <p:cNvPr id="70" name="TextBox 5"/>
                <p:cNvSpPr txBox="1"/>
                <p:nvPr/>
              </p:nvSpPr>
              <p:spPr>
                <a:xfrm>
                  <a:off x="3048000" y="2836662"/>
                  <a:ext cx="284778" cy="361214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9144" tIns="0" rIns="9144" bIns="0" rtlCol="0">
                  <a:spAutoFit/>
                </a:bodyPr>
                <a:lstStyle/>
                <a:p>
                  <a:r>
                    <a:rPr lang="en-US" sz="2000" dirty="0" smtClean="0"/>
                    <a:t>h</a:t>
                  </a:r>
                  <a:r>
                    <a:rPr lang="en-US" sz="2000" baseline="-25000" dirty="0" smtClean="0"/>
                    <a:t>1</a:t>
                  </a:r>
                  <a:endParaRPr lang="en-US" sz="2000" i="1" baseline="30000" dirty="0"/>
                </a:p>
              </p:txBody>
            </p:sp>
            <p:sp>
              <p:nvSpPr>
                <p:cNvPr id="71" name="TextBox 5"/>
                <p:cNvSpPr txBox="1"/>
                <p:nvPr/>
              </p:nvSpPr>
              <p:spPr>
                <a:xfrm>
                  <a:off x="3966065" y="2836662"/>
                  <a:ext cx="284778" cy="361214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9144" tIns="0" rIns="9144" bIns="0" rtlCol="0">
                  <a:spAutoFit/>
                </a:bodyPr>
                <a:lstStyle/>
                <a:p>
                  <a:r>
                    <a:rPr lang="en-US" sz="2000" dirty="0" smtClean="0"/>
                    <a:t>h</a:t>
                  </a:r>
                  <a:r>
                    <a:rPr lang="en-US" sz="2000" baseline="-25000" dirty="0" smtClean="0"/>
                    <a:t>2</a:t>
                  </a:r>
                  <a:endParaRPr lang="en-US" sz="2000" i="1" baseline="30000" dirty="0"/>
                </a:p>
              </p:txBody>
            </p:sp>
            <p:sp>
              <p:nvSpPr>
                <p:cNvPr id="72" name="TextBox 5"/>
                <p:cNvSpPr txBox="1"/>
                <p:nvPr/>
              </p:nvSpPr>
              <p:spPr>
                <a:xfrm>
                  <a:off x="5186753" y="2836662"/>
                  <a:ext cx="273350" cy="361214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9144" tIns="0" rIns="9144" bIns="0" rtlCol="0">
                  <a:spAutoFit/>
                </a:bodyPr>
                <a:lstStyle/>
                <a:p>
                  <a:r>
                    <a:rPr lang="en-US" sz="2000" dirty="0" err="1" smtClean="0"/>
                    <a:t>h</a:t>
                  </a:r>
                  <a:r>
                    <a:rPr lang="en-US" sz="2000" baseline="-25000" dirty="0" err="1" smtClean="0"/>
                    <a:t>k</a:t>
                  </a:r>
                  <a:endParaRPr lang="en-US" sz="2000" i="1" baseline="30000" dirty="0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4638099" y="2836662"/>
                  <a:ext cx="231449" cy="469578"/>
                </a:xfrm>
                <a:prstGeom prst="rect">
                  <a:avLst/>
                </a:prstGeom>
                <a:noFill/>
              </p:spPr>
              <p:txBody>
                <a:bodyPr wrap="none" lIns="9144" rIns="9144" rtlCol="0">
                  <a:spAutoFit/>
                </a:bodyPr>
                <a:lstStyle/>
                <a:p>
                  <a:r>
                    <a:rPr lang="en-US" sz="2000" dirty="0" smtClean="0"/>
                    <a:t>…</a:t>
                  </a:r>
                  <a:endParaRPr lang="en-US" sz="2000" dirty="0"/>
                </a:p>
              </p:txBody>
            </p:sp>
          </p:grpSp>
        </p:grpSp>
      </p:grpSp>
      <p:grpSp>
        <p:nvGrpSpPr>
          <p:cNvPr id="15" name="Group 105"/>
          <p:cNvGrpSpPr/>
          <p:nvPr/>
        </p:nvGrpSpPr>
        <p:grpSpPr>
          <a:xfrm>
            <a:off x="5410200" y="3124200"/>
            <a:ext cx="3657600" cy="704911"/>
            <a:chOff x="4572000" y="4589263"/>
            <a:chExt cx="4495798" cy="827304"/>
          </a:xfrm>
        </p:grpSpPr>
        <p:grpSp>
          <p:nvGrpSpPr>
            <p:cNvPr id="16" name="Group 93"/>
            <p:cNvGrpSpPr>
              <a:grpSpLocks/>
            </p:cNvGrpSpPr>
            <p:nvPr/>
          </p:nvGrpSpPr>
          <p:grpSpPr bwMode="auto">
            <a:xfrm>
              <a:off x="4572000" y="5213193"/>
              <a:ext cx="4495798" cy="203374"/>
              <a:chOff x="1298050" y="2590787"/>
              <a:chExt cx="3797039" cy="304814"/>
            </a:xfrm>
          </p:grpSpPr>
          <p:grpSp>
            <p:nvGrpSpPr>
              <p:cNvPr id="17" name="Group 67"/>
              <p:cNvGrpSpPr>
                <a:grpSpLocks/>
              </p:cNvGrpSpPr>
              <p:nvPr/>
            </p:nvGrpSpPr>
            <p:grpSpPr bwMode="auto">
              <a:xfrm>
                <a:off x="1298050" y="2590787"/>
                <a:ext cx="609599" cy="304799"/>
                <a:chOff x="1298050" y="2590787"/>
                <a:chExt cx="609599" cy="304799"/>
              </a:xfrm>
            </p:grpSpPr>
            <p:sp>
              <p:nvSpPr>
                <p:cNvPr id="93" name="Rectangle 8"/>
                <p:cNvSpPr>
                  <a:spLocks noChangeArrowheads="1"/>
                </p:cNvSpPr>
                <p:nvPr/>
              </p:nvSpPr>
              <p:spPr bwMode="auto">
                <a:xfrm>
                  <a:off x="1298050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Rectangle 8"/>
                <p:cNvSpPr>
                  <a:spLocks noChangeArrowheads="1"/>
                </p:cNvSpPr>
                <p:nvPr/>
              </p:nvSpPr>
              <p:spPr bwMode="auto">
                <a:xfrm>
                  <a:off x="14504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Rectangle 8"/>
                <p:cNvSpPr>
                  <a:spLocks noChangeArrowheads="1"/>
                </p:cNvSpPr>
                <p:nvPr/>
              </p:nvSpPr>
              <p:spPr bwMode="auto">
                <a:xfrm>
                  <a:off x="16028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" name="Rectangle 8"/>
                <p:cNvSpPr>
                  <a:spLocks noChangeArrowheads="1"/>
                </p:cNvSpPr>
                <p:nvPr/>
              </p:nvSpPr>
              <p:spPr bwMode="auto">
                <a:xfrm>
                  <a:off x="17552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" name="Group 68"/>
              <p:cNvGrpSpPr>
                <a:grpSpLocks/>
              </p:cNvGrpSpPr>
              <p:nvPr/>
            </p:nvGrpSpPr>
            <p:grpSpPr bwMode="auto">
              <a:xfrm>
                <a:off x="1907649" y="2590791"/>
                <a:ext cx="609600" cy="304799"/>
                <a:chOff x="1298049" y="2590791"/>
                <a:chExt cx="609600" cy="304799"/>
              </a:xfrm>
            </p:grpSpPr>
            <p:sp>
              <p:nvSpPr>
                <p:cNvPr id="89" name="Rectangle 8"/>
                <p:cNvSpPr>
                  <a:spLocks noChangeArrowheads="1"/>
                </p:cNvSpPr>
                <p:nvPr/>
              </p:nvSpPr>
              <p:spPr bwMode="auto">
                <a:xfrm>
                  <a:off x="12980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Rectangle 8"/>
                <p:cNvSpPr>
                  <a:spLocks noChangeArrowheads="1"/>
                </p:cNvSpPr>
                <p:nvPr/>
              </p:nvSpPr>
              <p:spPr bwMode="auto">
                <a:xfrm>
                  <a:off x="14504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Rectangle 8"/>
                <p:cNvSpPr>
                  <a:spLocks noChangeArrowheads="1"/>
                </p:cNvSpPr>
                <p:nvPr/>
              </p:nvSpPr>
              <p:spPr bwMode="auto">
                <a:xfrm>
                  <a:off x="16028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Rectangle 8"/>
                <p:cNvSpPr>
                  <a:spLocks noChangeArrowheads="1"/>
                </p:cNvSpPr>
                <p:nvPr/>
              </p:nvSpPr>
              <p:spPr bwMode="auto">
                <a:xfrm>
                  <a:off x="17552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" name="Group 73"/>
              <p:cNvGrpSpPr>
                <a:grpSpLocks/>
              </p:cNvGrpSpPr>
              <p:nvPr/>
            </p:nvGrpSpPr>
            <p:grpSpPr bwMode="auto">
              <a:xfrm>
                <a:off x="2590800" y="2590800"/>
                <a:ext cx="609600" cy="304801"/>
                <a:chOff x="1371600" y="2590800"/>
                <a:chExt cx="609600" cy="304801"/>
              </a:xfrm>
            </p:grpSpPr>
            <p:sp>
              <p:nvSpPr>
                <p:cNvPr id="85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1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" name="Group 78"/>
              <p:cNvGrpSpPr>
                <a:grpSpLocks/>
              </p:cNvGrpSpPr>
              <p:nvPr/>
            </p:nvGrpSpPr>
            <p:grpSpPr bwMode="auto">
              <a:xfrm>
                <a:off x="32004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81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" name="Group 83"/>
              <p:cNvGrpSpPr>
                <a:grpSpLocks/>
              </p:cNvGrpSpPr>
              <p:nvPr/>
            </p:nvGrpSpPr>
            <p:grpSpPr bwMode="auto">
              <a:xfrm>
                <a:off x="3875890" y="2590791"/>
                <a:ext cx="609600" cy="304799"/>
                <a:chOff x="1437490" y="2590791"/>
                <a:chExt cx="609600" cy="304799"/>
              </a:xfrm>
            </p:grpSpPr>
            <p:sp>
              <p:nvSpPr>
                <p:cNvPr id="77" name="Rectangle 8"/>
                <p:cNvSpPr>
                  <a:spLocks noChangeArrowheads="1"/>
                </p:cNvSpPr>
                <p:nvPr/>
              </p:nvSpPr>
              <p:spPr bwMode="auto">
                <a:xfrm>
                  <a:off x="14374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Rectangle 8"/>
                <p:cNvSpPr>
                  <a:spLocks noChangeArrowheads="1"/>
                </p:cNvSpPr>
                <p:nvPr/>
              </p:nvSpPr>
              <p:spPr bwMode="auto">
                <a:xfrm>
                  <a:off x="15898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Rectangle 8"/>
                <p:cNvSpPr>
                  <a:spLocks noChangeArrowheads="1"/>
                </p:cNvSpPr>
                <p:nvPr/>
              </p:nvSpPr>
              <p:spPr bwMode="auto">
                <a:xfrm>
                  <a:off x="1742291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" name="Rectangle 8"/>
                <p:cNvSpPr>
                  <a:spLocks noChangeArrowheads="1"/>
                </p:cNvSpPr>
                <p:nvPr/>
              </p:nvSpPr>
              <p:spPr bwMode="auto">
                <a:xfrm>
                  <a:off x="18946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" name="Group 88"/>
              <p:cNvGrpSpPr>
                <a:grpSpLocks/>
              </p:cNvGrpSpPr>
              <p:nvPr/>
            </p:nvGrpSpPr>
            <p:grpSpPr bwMode="auto">
              <a:xfrm>
                <a:off x="4485490" y="2590791"/>
                <a:ext cx="609599" cy="304799"/>
                <a:chOff x="1437490" y="2590791"/>
                <a:chExt cx="609599" cy="304799"/>
              </a:xfrm>
            </p:grpSpPr>
            <p:sp>
              <p:nvSpPr>
                <p:cNvPr id="69" name="Rectangle 8"/>
                <p:cNvSpPr>
                  <a:spLocks noChangeArrowheads="1"/>
                </p:cNvSpPr>
                <p:nvPr/>
              </p:nvSpPr>
              <p:spPr bwMode="auto">
                <a:xfrm>
                  <a:off x="14374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Rectangle 8"/>
                <p:cNvSpPr>
                  <a:spLocks noChangeArrowheads="1"/>
                </p:cNvSpPr>
                <p:nvPr/>
              </p:nvSpPr>
              <p:spPr bwMode="auto">
                <a:xfrm>
                  <a:off x="15898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Rectangle 8"/>
                <p:cNvSpPr>
                  <a:spLocks noChangeArrowheads="1"/>
                </p:cNvSpPr>
                <p:nvPr/>
              </p:nvSpPr>
              <p:spPr bwMode="auto">
                <a:xfrm>
                  <a:off x="17422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Rectangle 8"/>
                <p:cNvSpPr>
                  <a:spLocks noChangeArrowheads="1"/>
                </p:cNvSpPr>
                <p:nvPr/>
              </p:nvSpPr>
              <p:spPr bwMode="auto">
                <a:xfrm>
                  <a:off x="189468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3" name="Group 76"/>
            <p:cNvGrpSpPr/>
            <p:nvPr/>
          </p:nvGrpSpPr>
          <p:grpSpPr>
            <a:xfrm>
              <a:off x="5573486" y="4589263"/>
              <a:ext cx="2862752" cy="623937"/>
              <a:chOff x="5562600" y="4741663"/>
              <a:chExt cx="2862752" cy="623937"/>
            </a:xfrm>
          </p:grpSpPr>
          <p:cxnSp>
            <p:nvCxnSpPr>
              <p:cNvPr id="98" name="Curved Connector 61"/>
              <p:cNvCxnSpPr>
                <a:stCxn id="102" idx="2"/>
                <a:endCxn id="91" idx="0"/>
              </p:cNvCxnSpPr>
              <p:nvPr/>
            </p:nvCxnSpPr>
            <p:spPr>
              <a:xfrm rot="16200000" flipH="1">
                <a:off x="5591834" y="5223417"/>
                <a:ext cx="259055" cy="2529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urved Connector 63"/>
              <p:cNvCxnSpPr>
                <a:stCxn id="103" idx="2"/>
                <a:endCxn id="81" idx="0"/>
              </p:cNvCxnSpPr>
              <p:nvPr/>
            </p:nvCxnSpPr>
            <p:spPr>
              <a:xfrm rot="16200000" flipH="1">
                <a:off x="6635745" y="5097573"/>
                <a:ext cx="259061" cy="27699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104" idx="2"/>
                <a:endCxn id="69" idx="0"/>
              </p:cNvCxnSpPr>
              <p:nvPr/>
            </p:nvCxnSpPr>
            <p:spPr>
              <a:xfrm rot="16200000" flipH="1">
                <a:off x="8006881" y="4947123"/>
                <a:ext cx="259055" cy="5778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 45"/>
              <p:cNvGrpSpPr/>
              <p:nvPr/>
            </p:nvGrpSpPr>
            <p:grpSpPr>
              <a:xfrm>
                <a:off x="5562600" y="4741663"/>
                <a:ext cx="2430979" cy="469581"/>
                <a:chOff x="3048000" y="2836663"/>
                <a:chExt cx="2430979" cy="469581"/>
              </a:xfrm>
            </p:grpSpPr>
            <p:sp>
              <p:nvSpPr>
                <p:cNvPr id="102" name="TextBox 5"/>
                <p:cNvSpPr txBox="1"/>
                <p:nvPr/>
              </p:nvSpPr>
              <p:spPr>
                <a:xfrm>
                  <a:off x="3048000" y="2836663"/>
                  <a:ext cx="292227" cy="364877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9144" tIns="0" rIns="9144" bIns="0" rtlCol="0">
                  <a:spAutoFit/>
                </a:bodyPr>
                <a:lstStyle/>
                <a:p>
                  <a:r>
                    <a:rPr lang="en-US" sz="2000" dirty="0" smtClean="0"/>
                    <a:t>h</a:t>
                  </a:r>
                  <a:r>
                    <a:rPr lang="en-US" sz="2000" baseline="-25000" dirty="0" smtClean="0"/>
                    <a:t>1</a:t>
                  </a:r>
                  <a:endParaRPr lang="en-US" sz="2000" i="1" baseline="30000" dirty="0"/>
                </a:p>
              </p:txBody>
            </p:sp>
            <p:sp>
              <p:nvSpPr>
                <p:cNvPr id="103" name="TextBox 5"/>
                <p:cNvSpPr txBox="1"/>
                <p:nvPr/>
              </p:nvSpPr>
              <p:spPr>
                <a:xfrm>
                  <a:off x="3966065" y="2836663"/>
                  <a:ext cx="292227" cy="364877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9144" tIns="0" rIns="9144" bIns="0" rtlCol="0">
                  <a:spAutoFit/>
                </a:bodyPr>
                <a:lstStyle/>
                <a:p>
                  <a:r>
                    <a:rPr lang="en-US" sz="2000" dirty="0" smtClean="0"/>
                    <a:t>h</a:t>
                  </a:r>
                  <a:r>
                    <a:rPr lang="en-US" sz="2000" baseline="-25000" dirty="0" smtClean="0"/>
                    <a:t>2</a:t>
                  </a:r>
                  <a:endParaRPr lang="en-US" sz="2000" i="1" baseline="30000" dirty="0"/>
                </a:p>
              </p:txBody>
            </p:sp>
            <p:sp>
              <p:nvSpPr>
                <p:cNvPr id="104" name="TextBox 5"/>
                <p:cNvSpPr txBox="1"/>
                <p:nvPr/>
              </p:nvSpPr>
              <p:spPr>
                <a:xfrm>
                  <a:off x="5186752" y="2836663"/>
                  <a:ext cx="292227" cy="364877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9144" tIns="0" rIns="9144" bIns="0" rtlCol="0">
                  <a:spAutoFit/>
                </a:bodyPr>
                <a:lstStyle/>
                <a:p>
                  <a:r>
                    <a:rPr lang="en-US" sz="2000" dirty="0" err="1" smtClean="0"/>
                    <a:t>h</a:t>
                  </a:r>
                  <a:r>
                    <a:rPr lang="en-US" sz="2000" baseline="-25000" dirty="0" err="1" smtClean="0"/>
                    <a:t>k</a:t>
                  </a:r>
                  <a:endParaRPr lang="en-US" sz="2000" i="1" baseline="30000" dirty="0"/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4638099" y="2836663"/>
                  <a:ext cx="239438" cy="469581"/>
                </a:xfrm>
                <a:prstGeom prst="rect">
                  <a:avLst/>
                </a:prstGeom>
                <a:noFill/>
              </p:spPr>
              <p:txBody>
                <a:bodyPr wrap="none" lIns="9144" rIns="9144" rtlCol="0">
                  <a:spAutoFit/>
                </a:bodyPr>
                <a:lstStyle/>
                <a:p>
                  <a:r>
                    <a:rPr lang="en-US" sz="2000" dirty="0" smtClean="0"/>
                    <a:t>…</a:t>
                  </a:r>
                  <a:endParaRPr lang="en-US" sz="2000" dirty="0"/>
                </a:p>
              </p:txBody>
            </p:sp>
          </p:grpSp>
        </p:grpSp>
      </p:grpSp>
      <p:graphicFrame>
        <p:nvGraphicFramePr>
          <p:cNvPr id="110" name="Object 109"/>
          <p:cNvGraphicFramePr>
            <a:graphicFrameLocks noChangeAspect="1"/>
          </p:cNvGraphicFramePr>
          <p:nvPr/>
        </p:nvGraphicFramePr>
        <p:xfrm>
          <a:off x="2330450" y="3943350"/>
          <a:ext cx="3910013" cy="788988"/>
        </p:xfrm>
        <a:graphic>
          <a:graphicData uri="http://schemas.openxmlformats.org/presentationml/2006/ole">
            <p:oleObj spid="_x0000_s331779" name="Equation" r:id="rId6" imgW="1320480" imgH="266400" progId="Equation.3">
              <p:embed/>
            </p:oleObj>
          </a:graphicData>
        </a:graphic>
      </p:graphicFrame>
      <p:graphicFrame>
        <p:nvGraphicFramePr>
          <p:cNvPr id="331780" name="Object 4"/>
          <p:cNvGraphicFramePr>
            <a:graphicFrameLocks noChangeAspect="1"/>
          </p:cNvGraphicFramePr>
          <p:nvPr/>
        </p:nvGraphicFramePr>
        <p:xfrm>
          <a:off x="552450" y="5405438"/>
          <a:ext cx="5260975" cy="901700"/>
        </p:xfrm>
        <a:graphic>
          <a:graphicData uri="http://schemas.openxmlformats.org/presentationml/2006/ole">
            <p:oleObj spid="_x0000_s331780" name="Equation" r:id="rId7" imgW="1777680" imgH="304560" progId="Equation.3">
              <p:embed/>
            </p:oleObj>
          </a:graphicData>
        </a:graphic>
      </p:graphicFrame>
      <p:pic>
        <p:nvPicPr>
          <p:cNvPr id="159" name="Picture 5" descr="C:\Users\Mark Jeffrey\AppData\Local\Microsoft\Windows\Temporary Internet Files\Content.IE5\ERUX6UGY\MC90010518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4800600"/>
            <a:ext cx="1194478" cy="1066800"/>
          </a:xfrm>
          <a:prstGeom prst="rect">
            <a:avLst/>
          </a:prstGeom>
          <a:noFill/>
        </p:spPr>
      </p:pic>
      <p:grpSp>
        <p:nvGrpSpPr>
          <p:cNvPr id="109" name="Group 108"/>
          <p:cNvGrpSpPr/>
          <p:nvPr/>
        </p:nvGrpSpPr>
        <p:grpSpPr>
          <a:xfrm>
            <a:off x="6248400" y="4508501"/>
            <a:ext cx="2631085" cy="2197099"/>
            <a:chOff x="6131915" y="990600"/>
            <a:chExt cx="2631085" cy="2197099"/>
          </a:xfrm>
        </p:grpSpPr>
        <p:grpSp>
          <p:nvGrpSpPr>
            <p:cNvPr id="111" name="Group 93"/>
            <p:cNvGrpSpPr>
              <a:grpSpLocks/>
            </p:cNvGrpSpPr>
            <p:nvPr/>
          </p:nvGrpSpPr>
          <p:grpSpPr bwMode="auto">
            <a:xfrm rot="5400000">
              <a:off x="7592441" y="2017141"/>
              <a:ext cx="2197099" cy="144030"/>
              <a:chOff x="1371600" y="2590800"/>
              <a:chExt cx="3657600" cy="304800"/>
            </a:xfrm>
          </p:grpSpPr>
          <p:grpSp>
            <p:nvGrpSpPr>
              <p:cNvPr id="126" name="Group 67"/>
              <p:cNvGrpSpPr>
                <a:grpSpLocks/>
              </p:cNvGrpSpPr>
              <p:nvPr/>
            </p:nvGrpSpPr>
            <p:grpSpPr bwMode="auto">
              <a:xfrm>
                <a:off x="13716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152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5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7" name="Group 68"/>
              <p:cNvGrpSpPr>
                <a:grpSpLocks/>
              </p:cNvGrpSpPr>
              <p:nvPr/>
            </p:nvGrpSpPr>
            <p:grpSpPr bwMode="auto">
              <a:xfrm>
                <a:off x="19812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148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9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8" name="Group 73"/>
              <p:cNvGrpSpPr>
                <a:grpSpLocks/>
              </p:cNvGrpSpPr>
              <p:nvPr/>
            </p:nvGrpSpPr>
            <p:grpSpPr bwMode="auto">
              <a:xfrm>
                <a:off x="25908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144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5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7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9" name="Group 78"/>
              <p:cNvGrpSpPr>
                <a:grpSpLocks/>
              </p:cNvGrpSpPr>
              <p:nvPr/>
            </p:nvGrpSpPr>
            <p:grpSpPr bwMode="auto">
              <a:xfrm>
                <a:off x="32004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140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1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3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0" name="Group 83"/>
              <p:cNvGrpSpPr>
                <a:grpSpLocks/>
              </p:cNvGrpSpPr>
              <p:nvPr/>
            </p:nvGrpSpPr>
            <p:grpSpPr bwMode="auto">
              <a:xfrm>
                <a:off x="38100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136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1" name="Group 88"/>
              <p:cNvGrpSpPr>
                <a:grpSpLocks/>
              </p:cNvGrpSpPr>
              <p:nvPr/>
            </p:nvGrpSpPr>
            <p:grpSpPr bwMode="auto">
              <a:xfrm>
                <a:off x="44196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132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5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12" name="Group 82"/>
            <p:cNvGrpSpPr/>
            <p:nvPr/>
          </p:nvGrpSpPr>
          <p:grpSpPr>
            <a:xfrm>
              <a:off x="6131917" y="1907362"/>
              <a:ext cx="1945283" cy="310649"/>
              <a:chOff x="6131917" y="1907362"/>
              <a:chExt cx="1945283" cy="310649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6131917" y="1907362"/>
                <a:ext cx="1942833" cy="309269"/>
                <a:chOff x="2743200" y="5334000"/>
                <a:chExt cx="2743200" cy="609600"/>
              </a:xfrm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4953000" y="5410200"/>
                  <a:ext cx="533400" cy="5334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419600" y="5410200"/>
                  <a:ext cx="533400" cy="5334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3886200" y="5410200"/>
                  <a:ext cx="533400" cy="5334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3352800" y="5410201"/>
                  <a:ext cx="533400" cy="533399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grpSp>
              <p:nvGrpSpPr>
                <p:cNvPr id="123" name="Group 82"/>
                <p:cNvGrpSpPr/>
                <p:nvPr/>
              </p:nvGrpSpPr>
              <p:grpSpPr>
                <a:xfrm>
                  <a:off x="2743200" y="5334000"/>
                  <a:ext cx="609599" cy="609600"/>
                  <a:chOff x="3682836" y="3790950"/>
                  <a:chExt cx="609599" cy="609600"/>
                </a:xfrm>
              </p:grpSpPr>
              <p:sp>
                <p:nvSpPr>
                  <p:cNvPr id="124" name="Rectangle 123"/>
                  <p:cNvSpPr/>
                  <p:nvPr/>
                </p:nvSpPr>
                <p:spPr>
                  <a:xfrm>
                    <a:off x="3682836" y="3867151"/>
                    <a:ext cx="609599" cy="533399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cxnSp>
                <p:nvCxnSpPr>
                  <p:cNvPr id="125" name="Straight Connector 124"/>
                  <p:cNvCxnSpPr/>
                  <p:nvPr/>
                </p:nvCxnSpPr>
                <p:spPr>
                  <a:xfrm rot="5400000">
                    <a:off x="3378036" y="4095750"/>
                    <a:ext cx="609600" cy="0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5" name="Rectangle 114"/>
              <p:cNvSpPr/>
              <p:nvPr/>
            </p:nvSpPr>
            <p:spPr>
              <a:xfrm>
                <a:off x="7699427" y="1947401"/>
                <a:ext cx="377773" cy="2706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b</a:t>
                </a:r>
                <a:r>
                  <a:rPr lang="en-US" sz="1400" baseline="-25000" dirty="0" smtClean="0"/>
                  <a:t>2</a:t>
                </a:r>
                <a:endParaRPr lang="en-US" sz="1400" dirty="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321654" y="1947401"/>
                <a:ext cx="377773" cy="2706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b</a:t>
                </a:r>
                <a:r>
                  <a:rPr lang="en-US" sz="1400" baseline="-25000" dirty="0" smtClean="0"/>
                  <a:t>3</a:t>
                </a:r>
                <a:endParaRPr lang="en-US" sz="1400" dirty="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6943881" y="1947401"/>
                <a:ext cx="377773" cy="2706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b</a:t>
                </a:r>
                <a:r>
                  <a:rPr lang="en-US" sz="1400" baseline="-25000" dirty="0" smtClean="0"/>
                  <a:t>4</a:t>
                </a:r>
                <a:endParaRPr lang="en-US" sz="1400" dirty="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6566109" y="1947401"/>
                <a:ext cx="377773" cy="2706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b</a:t>
                </a:r>
                <a:r>
                  <a:rPr lang="en-US" sz="1400" baseline="-25000" dirty="0" smtClean="0"/>
                  <a:t>5</a:t>
                </a:r>
                <a:endParaRPr lang="en-US" sz="1400" dirty="0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8077200" y="1931002"/>
              <a:ext cx="5741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b</a:t>
              </a:r>
              <a:r>
                <a:rPr lang="en-US" sz="1600" baseline="-25000" dirty="0" smtClean="0"/>
                <a:t>1 </a:t>
              </a:r>
              <a:r>
                <a:rPr lang="el-GR" sz="1600" dirty="0" smtClean="0"/>
                <a:t>ϵ</a:t>
              </a:r>
              <a:r>
                <a:rPr lang="en-US" sz="1600" dirty="0" smtClean="0"/>
                <a:t>?</a:t>
              </a:r>
              <a:endParaRPr lang="en-US" sz="16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If equivalent probability of FSO, i.e.,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then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832248" y="3956087"/>
            <a:ext cx="7479505" cy="1301713"/>
            <a:chOff x="832248" y="5268686"/>
            <a:chExt cx="7479505" cy="1301713"/>
          </a:xfrm>
        </p:grpSpPr>
        <p:sp>
          <p:nvSpPr>
            <p:cNvPr id="15" name="Rectangle 14"/>
            <p:cNvSpPr/>
            <p:nvPr/>
          </p:nvSpPr>
          <p:spPr>
            <a:xfrm>
              <a:off x="5791200" y="5334000"/>
              <a:ext cx="2438400" cy="10668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38200" y="5334000"/>
              <a:ext cx="1981200" cy="10668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02435" name="Object 3"/>
            <p:cNvGraphicFramePr>
              <a:graphicFrameLocks noChangeAspect="1"/>
            </p:cNvGraphicFramePr>
            <p:nvPr/>
          </p:nvGraphicFramePr>
          <p:xfrm>
            <a:off x="832248" y="5268686"/>
            <a:ext cx="7479505" cy="1301713"/>
          </p:xfrm>
          <a:graphic>
            <a:graphicData uri="http://schemas.openxmlformats.org/presentationml/2006/ole">
              <p:oleObj spid="_x0000_s428034" name="Equation" r:id="rId4" imgW="1676160" imgH="291960" progId="Equation.3">
                <p:embed/>
              </p:oleObj>
            </a:graphicData>
          </a:graphic>
        </p:graphicFrame>
      </p:grpSp>
      <p:sp>
        <p:nvSpPr>
          <p:cNvPr id="13" name="Content Placeholder 96"/>
          <p:cNvSpPr txBox="1">
            <a:spLocks/>
          </p:cNvSpPr>
          <p:nvPr/>
        </p:nvSpPr>
        <p:spPr>
          <a:xfrm>
            <a:off x="0" y="5257801"/>
            <a:ext cx="9144000" cy="11429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i.e., 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intersection</a:t>
            </a:r>
            <a:r>
              <a:rPr lang="en-US" sz="3200" dirty="0" smtClean="0">
                <a:solidFill>
                  <a:schemeClr val="bg1"/>
                </a:solidFill>
              </a:rPr>
              <a:t> requires at least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u="sng" dirty="0" smtClean="0">
                <a:solidFill>
                  <a:schemeClr val="bg1"/>
                </a:solidFill>
              </a:rPr>
              <a:t>square root factor</a:t>
            </a:r>
            <a:r>
              <a:rPr lang="en-US" sz="3200" dirty="0" smtClean="0">
                <a:solidFill>
                  <a:schemeClr val="bg1"/>
                </a:solidFill>
              </a:rPr>
              <a:t> more space.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Theorem: </a:t>
            </a:r>
            <a:r>
              <a:rPr lang="en-US" dirty="0" smtClean="0"/>
              <a:t>Intersection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QoQ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722438" y="2122714"/>
            <a:ext cx="5700712" cy="1217613"/>
            <a:chOff x="1722438" y="2351314"/>
            <a:chExt cx="5700712" cy="1217613"/>
          </a:xfrm>
        </p:grpSpPr>
        <p:sp>
          <p:nvSpPr>
            <p:cNvPr id="26" name="Rectangle 25"/>
            <p:cNvSpPr/>
            <p:nvPr/>
          </p:nvSpPr>
          <p:spPr>
            <a:xfrm>
              <a:off x="4648200" y="2492828"/>
              <a:ext cx="2667000" cy="10668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774372" y="2492828"/>
              <a:ext cx="2133600" cy="10668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8" name="Object 3"/>
            <p:cNvGraphicFramePr>
              <a:graphicFrameLocks noChangeAspect="1"/>
            </p:cNvGraphicFramePr>
            <p:nvPr/>
          </p:nvGraphicFramePr>
          <p:xfrm>
            <a:off x="1722438" y="2351314"/>
            <a:ext cx="5700712" cy="1217613"/>
          </p:xfrm>
          <a:graphic>
            <a:graphicData uri="http://schemas.openxmlformats.org/presentationml/2006/ole">
              <p:oleObj spid="_x0000_s428036" name="Equation" r:id="rId5" imgW="1130040" imgH="2412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 cap="none" dirty="0" smtClean="0"/>
              <a:t>Can we compromise? </a:t>
            </a:r>
            <a:br>
              <a:rPr lang="en-US" cap="none" dirty="0" smtClean="0"/>
            </a:br>
            <a:r>
              <a:rPr lang="en-US" cap="none" dirty="0" smtClean="0"/>
              <a:t>A new Bloom filter design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Bloom Filters </a:t>
            </a:r>
            <a:r>
              <a:rPr lang="en-US" smtClean="0"/>
              <a:t>for Null-Intersection Tests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Batch-of-Bloom-filters (</a:t>
            </a:r>
            <a:r>
              <a:rPr lang="en-US" dirty="0" err="1" smtClean="0"/>
              <a:t>BoB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9" name="TextBox 66"/>
          <p:cNvSpPr txBox="1">
            <a:spLocks noChangeArrowheads="1"/>
          </p:cNvSpPr>
          <p:nvPr/>
        </p:nvSpPr>
        <p:spPr bwMode="auto">
          <a:xfrm>
            <a:off x="5446712" y="3101467"/>
            <a:ext cx="530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rIns="9144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51" name="TextBox 1"/>
          <p:cNvSpPr txBox="1">
            <a:spLocks noChangeArrowheads="1"/>
          </p:cNvSpPr>
          <p:nvPr/>
        </p:nvSpPr>
        <p:spPr bwMode="auto">
          <a:xfrm>
            <a:off x="2930134" y="1915378"/>
            <a:ext cx="27026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r"/>
            <a:r>
              <a:rPr lang="en-US" sz="3200" i="1" dirty="0" smtClean="0"/>
              <a:t>x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Straight Arrow Connector 57"/>
          <p:cNvCxnSpPr>
            <a:stCxn id="51" idx="3"/>
            <a:endCxn id="63" idx="2"/>
          </p:cNvCxnSpPr>
          <p:nvPr/>
        </p:nvCxnSpPr>
        <p:spPr bwMode="auto">
          <a:xfrm>
            <a:off x="3200400" y="2161600"/>
            <a:ext cx="674687" cy="67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3875087" y="1828292"/>
            <a:ext cx="819150" cy="666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3200" dirty="0" err="1"/>
              <a:t>h</a:t>
            </a:r>
            <a:r>
              <a:rPr lang="en-US" sz="3200" baseline="-25000" dirty="0" err="1"/>
              <a:t>pre</a:t>
            </a:r>
            <a:endParaRPr lang="en-US" sz="3200" i="1" baseline="30000" dirty="0"/>
          </a:p>
        </p:txBody>
      </p:sp>
      <p:cxnSp>
        <p:nvCxnSpPr>
          <p:cNvPr id="64" name="Straight Arrow Connector 63"/>
          <p:cNvCxnSpPr>
            <a:stCxn id="63" idx="4"/>
          </p:cNvCxnSpPr>
          <p:nvPr/>
        </p:nvCxnSpPr>
        <p:spPr bwMode="auto">
          <a:xfrm rot="5400000">
            <a:off x="4038600" y="2737929"/>
            <a:ext cx="488950" cy="3175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3" idx="3"/>
          </p:cNvCxnSpPr>
          <p:nvPr/>
        </p:nvCxnSpPr>
        <p:spPr bwMode="auto">
          <a:xfrm rot="5400000">
            <a:off x="2691606" y="1679861"/>
            <a:ext cx="587375" cy="2020887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3" idx="5"/>
            <a:endCxn id="69" idx="1"/>
          </p:cNvCxnSpPr>
          <p:nvPr/>
        </p:nvCxnSpPr>
        <p:spPr bwMode="auto">
          <a:xfrm rot="16200000" flipH="1">
            <a:off x="5619513" y="1352161"/>
            <a:ext cx="264490" cy="2354966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TextBox 1"/>
          <p:cNvSpPr txBox="1">
            <a:spLocks noChangeArrowheads="1"/>
          </p:cNvSpPr>
          <p:nvPr/>
        </p:nvSpPr>
        <p:spPr bwMode="auto">
          <a:xfrm>
            <a:off x="6929241" y="2415667"/>
            <a:ext cx="2702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3200" i="1" dirty="0" smtClean="0"/>
              <a:t>x</a:t>
            </a:r>
            <a:endParaRPr lang="en-US" sz="3200" i="1" dirty="0"/>
          </a:p>
        </p:txBody>
      </p:sp>
      <p:grpSp>
        <p:nvGrpSpPr>
          <p:cNvPr id="170" name="Group 169"/>
          <p:cNvGrpSpPr/>
          <p:nvPr/>
        </p:nvGrpSpPr>
        <p:grpSpPr>
          <a:xfrm>
            <a:off x="873125" y="2831592"/>
            <a:ext cx="2241550" cy="1435100"/>
            <a:chOff x="873125" y="2222500"/>
            <a:chExt cx="2241550" cy="1435100"/>
          </a:xfrm>
        </p:grpSpPr>
        <p:grpSp>
          <p:nvGrpSpPr>
            <p:cNvPr id="15" name="Group 101"/>
            <p:cNvGrpSpPr>
              <a:grpSpLocks/>
            </p:cNvGrpSpPr>
            <p:nvPr/>
          </p:nvGrpSpPr>
          <p:grpSpPr bwMode="auto">
            <a:xfrm>
              <a:off x="898525" y="3263900"/>
              <a:ext cx="914400" cy="228600"/>
              <a:chOff x="1766887" y="2413000"/>
              <a:chExt cx="914400" cy="228600"/>
            </a:xfrm>
          </p:grpSpPr>
          <p:sp>
            <p:nvSpPr>
              <p:cNvPr id="141" name="Rectangle 140"/>
              <p:cNvSpPr/>
              <p:nvPr/>
            </p:nvSpPr>
            <p:spPr bwMode="auto">
              <a:xfrm>
                <a:off x="1766887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>
                <a:off x="1995487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2224087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2452687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" name="Group 110"/>
            <p:cNvGrpSpPr>
              <a:grpSpLocks/>
            </p:cNvGrpSpPr>
            <p:nvPr/>
          </p:nvGrpSpPr>
          <p:grpSpPr bwMode="auto">
            <a:xfrm>
              <a:off x="2179637" y="3263900"/>
              <a:ext cx="914400" cy="228600"/>
              <a:chOff x="3200792" y="2413000"/>
              <a:chExt cx="914400" cy="228600"/>
            </a:xfrm>
          </p:grpSpPr>
          <p:sp>
            <p:nvSpPr>
              <p:cNvPr id="137" name="Rectangle 136"/>
              <p:cNvSpPr/>
              <p:nvPr/>
            </p:nvSpPr>
            <p:spPr bwMode="auto">
              <a:xfrm>
                <a:off x="3429392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3200792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3657992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3886592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9" name="TextBox 34"/>
            <p:cNvSpPr txBox="1">
              <a:spLocks noChangeArrowheads="1"/>
            </p:cNvSpPr>
            <p:nvPr/>
          </p:nvSpPr>
          <p:spPr bwMode="auto">
            <a:xfrm>
              <a:off x="1811337" y="3048000"/>
              <a:ext cx="352425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rIns="9144">
              <a:spAutoFit/>
            </a:bodyPr>
            <a:lstStyle/>
            <a:p>
              <a:pPr algn="r"/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1071562" y="2493963"/>
              <a:ext cx="566738" cy="566737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800" dirty="0"/>
                <a:t>h</a:t>
              </a:r>
              <a:r>
                <a:rPr lang="en-US" sz="2800" baseline="-25000" dirty="0"/>
                <a:t>1</a:t>
              </a:r>
              <a:endParaRPr lang="en-US" sz="2800" i="1" baseline="30000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2354262" y="2493963"/>
              <a:ext cx="566738" cy="566737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800" dirty="0" err="1"/>
                <a:t>h</a:t>
              </a:r>
              <a:r>
                <a:rPr lang="en-US" sz="2800" baseline="-25000" dirty="0" err="1"/>
                <a:t>k</a:t>
              </a:r>
              <a:endParaRPr lang="en-US" sz="2800" i="1" baseline="30000" dirty="0"/>
            </a:p>
          </p:txBody>
        </p:sp>
        <p:sp>
          <p:nvSpPr>
            <p:cNvPr id="67" name="TextBox 66"/>
            <p:cNvSpPr txBox="1">
              <a:spLocks noChangeArrowheads="1"/>
            </p:cNvSpPr>
            <p:nvPr/>
          </p:nvSpPr>
          <p:spPr bwMode="auto">
            <a:xfrm>
              <a:off x="1798637" y="2374900"/>
              <a:ext cx="352425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rIns="9144">
              <a:spAutoFit/>
            </a:bodyPr>
            <a:lstStyle/>
            <a:p>
              <a:pPr algn="r"/>
              <a:r>
                <a:rPr lang="en-US" sz="260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73125" y="2222500"/>
              <a:ext cx="2241550" cy="14351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3184525" y="2983992"/>
            <a:ext cx="2197094" cy="1165225"/>
            <a:chOff x="3184525" y="2983992"/>
            <a:chExt cx="2197094" cy="1165225"/>
          </a:xfrm>
        </p:grpSpPr>
        <p:grpSp>
          <p:nvGrpSpPr>
            <p:cNvPr id="27" name="Group 101"/>
            <p:cNvGrpSpPr>
              <a:grpSpLocks/>
            </p:cNvGrpSpPr>
            <p:nvPr/>
          </p:nvGrpSpPr>
          <p:grpSpPr bwMode="auto">
            <a:xfrm>
              <a:off x="3184525" y="3872992"/>
              <a:ext cx="915987" cy="228600"/>
              <a:chOff x="1766887" y="2413000"/>
              <a:chExt cx="915987" cy="228600"/>
            </a:xfrm>
          </p:grpSpPr>
          <p:sp>
            <p:nvSpPr>
              <p:cNvPr id="113" name="Rectangle 112"/>
              <p:cNvSpPr/>
              <p:nvPr/>
            </p:nvSpPr>
            <p:spPr bwMode="auto">
              <a:xfrm>
                <a:off x="1766887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1995487" y="2413000"/>
                <a:ext cx="230187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2225674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2454274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8" name="Group 110"/>
            <p:cNvGrpSpPr>
              <a:grpSpLocks/>
            </p:cNvGrpSpPr>
            <p:nvPr/>
          </p:nvGrpSpPr>
          <p:grpSpPr bwMode="auto">
            <a:xfrm>
              <a:off x="4467220" y="3872992"/>
              <a:ext cx="914399" cy="228600"/>
              <a:chOff x="3202377" y="2413000"/>
              <a:chExt cx="912815" cy="228600"/>
            </a:xfrm>
          </p:grpSpPr>
          <p:sp>
            <p:nvSpPr>
              <p:cNvPr id="109" name="Rectangle 108"/>
              <p:cNvSpPr/>
              <p:nvPr/>
            </p:nvSpPr>
            <p:spPr bwMode="auto">
              <a:xfrm>
                <a:off x="3430581" y="2413000"/>
                <a:ext cx="228204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02377" y="2413000"/>
                <a:ext cx="228204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658785" y="2413000"/>
                <a:ext cx="228204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886988" y="2413000"/>
                <a:ext cx="228204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1" name="TextBox 34"/>
            <p:cNvSpPr txBox="1">
              <a:spLocks noChangeArrowheads="1"/>
            </p:cNvSpPr>
            <p:nvPr/>
          </p:nvSpPr>
          <p:spPr bwMode="auto">
            <a:xfrm>
              <a:off x="4105275" y="3657092"/>
              <a:ext cx="352425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rIns="9144">
              <a:spAutoFit/>
            </a:bodyPr>
            <a:lstStyle/>
            <a:p>
              <a:pPr algn="r"/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32" name="TextBox 66"/>
            <p:cNvSpPr txBox="1">
              <a:spLocks noChangeArrowheads="1"/>
            </p:cNvSpPr>
            <p:nvPr/>
          </p:nvSpPr>
          <p:spPr bwMode="auto">
            <a:xfrm>
              <a:off x="4105275" y="2983992"/>
              <a:ext cx="352425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rIns="9144">
              <a:spAutoFit/>
            </a:bodyPr>
            <a:lstStyle/>
            <a:p>
              <a:pPr algn="r"/>
              <a:r>
                <a:rPr lang="en-US" sz="260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3359150" y="3103055"/>
              <a:ext cx="566737" cy="566737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800" dirty="0"/>
                <a:t>h</a:t>
              </a:r>
              <a:r>
                <a:rPr lang="en-US" sz="2800" baseline="-25000" dirty="0"/>
                <a:t>1</a:t>
              </a:r>
              <a:endParaRPr lang="en-US" sz="2800" i="1" baseline="30000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4640262" y="3103055"/>
              <a:ext cx="566738" cy="566737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800" dirty="0" err="1"/>
                <a:t>h</a:t>
              </a:r>
              <a:r>
                <a:rPr lang="en-US" sz="2800" baseline="-25000" dirty="0" err="1"/>
                <a:t>k</a:t>
              </a:r>
              <a:endParaRPr lang="en-US" sz="2800" i="1" baseline="30000" dirty="0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3170237" y="2831592"/>
            <a:ext cx="2239963" cy="143560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475138" name="Object 3"/>
          <p:cNvGraphicFramePr>
            <a:graphicFrameLocks noChangeAspect="1"/>
          </p:cNvGraphicFramePr>
          <p:nvPr/>
        </p:nvGraphicFramePr>
        <p:xfrm>
          <a:off x="198437" y="1600200"/>
          <a:ext cx="2316163" cy="582612"/>
        </p:xfrm>
        <a:graphic>
          <a:graphicData uri="http://schemas.openxmlformats.org/presentationml/2006/ole">
            <p:oleObj spid="_x0000_s475138" name="Equation" r:id="rId4" imgW="812520" imgH="203040" progId="Equation.3">
              <p:embed/>
            </p:oleObj>
          </a:graphicData>
        </a:graphic>
      </p:graphicFrame>
      <p:cxnSp>
        <p:nvCxnSpPr>
          <p:cNvPr id="52" name="Straight Arrow Connector 51"/>
          <p:cNvCxnSpPr>
            <a:stCxn id="62" idx="4"/>
          </p:cNvCxnSpPr>
          <p:nvPr/>
        </p:nvCxnSpPr>
        <p:spPr bwMode="auto">
          <a:xfrm rot="16200000" flipH="1">
            <a:off x="7812087" y="3599942"/>
            <a:ext cx="203200" cy="342900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1" idx="4"/>
          </p:cNvCxnSpPr>
          <p:nvPr/>
        </p:nvCxnSpPr>
        <p:spPr bwMode="auto">
          <a:xfrm rot="5400000">
            <a:off x="6302375" y="3714242"/>
            <a:ext cx="203200" cy="114300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9" idx="2"/>
            <a:endCxn id="61" idx="0"/>
          </p:cNvCxnSpPr>
          <p:nvPr/>
        </p:nvCxnSpPr>
        <p:spPr bwMode="auto">
          <a:xfrm rot="5400000">
            <a:off x="6703775" y="2742454"/>
            <a:ext cx="118745" cy="602456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9" idx="2"/>
            <a:endCxn id="62" idx="0"/>
          </p:cNvCxnSpPr>
          <p:nvPr/>
        </p:nvCxnSpPr>
        <p:spPr bwMode="auto">
          <a:xfrm rot="16200000" flipH="1">
            <a:off x="7344331" y="2704354"/>
            <a:ext cx="118745" cy="678656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77" name="Group 176"/>
          <p:cNvGrpSpPr/>
          <p:nvPr/>
        </p:nvGrpSpPr>
        <p:grpSpPr>
          <a:xfrm>
            <a:off x="5980112" y="2831592"/>
            <a:ext cx="2239963" cy="1435608"/>
            <a:chOff x="5980112" y="2831592"/>
            <a:chExt cx="2239963" cy="1435608"/>
          </a:xfrm>
        </p:grpSpPr>
        <p:grpSp>
          <p:nvGrpSpPr>
            <p:cNvPr id="40" name="Group 101"/>
            <p:cNvGrpSpPr>
              <a:grpSpLocks/>
            </p:cNvGrpSpPr>
            <p:nvPr/>
          </p:nvGrpSpPr>
          <p:grpSpPr bwMode="auto">
            <a:xfrm>
              <a:off x="6003925" y="3872992"/>
              <a:ext cx="914400" cy="228600"/>
              <a:chOff x="1766887" y="2413000"/>
              <a:chExt cx="914400" cy="228600"/>
            </a:xfrm>
          </p:grpSpPr>
          <p:sp>
            <p:nvSpPr>
              <p:cNvPr id="85" name="Rectangle 84"/>
              <p:cNvSpPr/>
              <p:nvPr/>
            </p:nvSpPr>
            <p:spPr bwMode="auto">
              <a:xfrm>
                <a:off x="1766887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1995487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224087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452687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1" name="Group 110"/>
            <p:cNvGrpSpPr>
              <a:grpSpLocks/>
            </p:cNvGrpSpPr>
            <p:nvPr/>
          </p:nvGrpSpPr>
          <p:grpSpPr bwMode="auto">
            <a:xfrm>
              <a:off x="7285037" y="3872992"/>
              <a:ext cx="914400" cy="228600"/>
              <a:chOff x="3200792" y="2413000"/>
              <a:chExt cx="914400" cy="228600"/>
            </a:xfrm>
          </p:grpSpPr>
          <p:sp>
            <p:nvSpPr>
              <p:cNvPr id="81" name="Rectangle 80"/>
              <p:cNvSpPr/>
              <p:nvPr/>
            </p:nvSpPr>
            <p:spPr bwMode="auto">
              <a:xfrm>
                <a:off x="3429392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3200792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3657992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3886592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TextBox 34"/>
            <p:cNvSpPr txBox="1">
              <a:spLocks noChangeArrowheads="1"/>
            </p:cNvSpPr>
            <p:nvPr/>
          </p:nvSpPr>
          <p:spPr bwMode="auto">
            <a:xfrm>
              <a:off x="6923087" y="3657092"/>
              <a:ext cx="352425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rIns="9144">
              <a:spAutoFit/>
            </a:bodyPr>
            <a:lstStyle/>
            <a:p>
              <a:pPr algn="r"/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45" name="TextBox 66"/>
            <p:cNvSpPr txBox="1">
              <a:spLocks noChangeArrowheads="1"/>
            </p:cNvSpPr>
            <p:nvPr/>
          </p:nvSpPr>
          <p:spPr bwMode="auto">
            <a:xfrm>
              <a:off x="6923087" y="2983992"/>
              <a:ext cx="352425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rIns="9144">
              <a:spAutoFit/>
            </a:bodyPr>
            <a:lstStyle/>
            <a:p>
              <a:pPr algn="r"/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61" name="Oval 60"/>
            <p:cNvSpPr/>
            <p:nvPr/>
          </p:nvSpPr>
          <p:spPr>
            <a:xfrm>
              <a:off x="6178550" y="3103055"/>
              <a:ext cx="566737" cy="566737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800" dirty="0"/>
                <a:t>h</a:t>
              </a:r>
              <a:r>
                <a:rPr lang="en-US" sz="2800" baseline="-25000" dirty="0"/>
                <a:t>1</a:t>
              </a:r>
              <a:endParaRPr lang="en-US" sz="2800" i="1" baseline="30000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7459662" y="3103055"/>
              <a:ext cx="566738" cy="566737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800" dirty="0" err="1"/>
                <a:t>h</a:t>
              </a:r>
              <a:r>
                <a:rPr lang="en-US" sz="2800" baseline="-25000" dirty="0" err="1"/>
                <a:t>k</a:t>
              </a:r>
              <a:endParaRPr lang="en-US" sz="2800" i="1" baseline="300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980112" y="2831592"/>
              <a:ext cx="2239963" cy="143560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8" name="Rectangle 167"/>
          <p:cNvSpPr/>
          <p:nvPr/>
        </p:nvSpPr>
        <p:spPr bwMode="auto">
          <a:xfrm>
            <a:off x="6237514" y="3874806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9" name="Rectangle 168"/>
          <p:cNvSpPr/>
          <p:nvPr/>
        </p:nvSpPr>
        <p:spPr bwMode="auto">
          <a:xfrm>
            <a:off x="7964940" y="3874806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475140" name="Object 3"/>
          <p:cNvGraphicFramePr>
            <a:graphicFrameLocks noChangeAspect="1"/>
          </p:cNvGraphicFramePr>
          <p:nvPr/>
        </p:nvGraphicFramePr>
        <p:xfrm>
          <a:off x="2438400" y="5440363"/>
          <a:ext cx="3763963" cy="655637"/>
        </p:xfrm>
        <a:graphic>
          <a:graphicData uri="http://schemas.openxmlformats.org/presentationml/2006/ole">
            <p:oleObj spid="_x0000_s475140" name="Equation" r:id="rId5" imgW="1320480" imgH="228600" progId="Equation.3">
              <p:embed/>
            </p:oleObj>
          </a:graphicData>
        </a:graphic>
      </p:graphicFrame>
      <p:graphicFrame>
        <p:nvGraphicFramePr>
          <p:cNvPr id="475142" name="Object 6"/>
          <p:cNvGraphicFramePr>
            <a:graphicFrameLocks noChangeAspect="1"/>
          </p:cNvGraphicFramePr>
          <p:nvPr/>
        </p:nvGraphicFramePr>
        <p:xfrm>
          <a:off x="1295400" y="4267200"/>
          <a:ext cx="1339850" cy="619125"/>
        </p:xfrm>
        <a:graphic>
          <a:graphicData uri="http://schemas.openxmlformats.org/presentationml/2006/ole">
            <p:oleObj spid="_x0000_s475142" name="Equation" r:id="rId6" imgW="469800" imgH="215640" progId="Equation.3">
              <p:embed/>
            </p:oleObj>
          </a:graphicData>
        </a:graphic>
      </p:graphicFrame>
      <p:graphicFrame>
        <p:nvGraphicFramePr>
          <p:cNvPr id="475143" name="Object 7"/>
          <p:cNvGraphicFramePr>
            <a:graphicFrameLocks noChangeAspect="1"/>
          </p:cNvGraphicFramePr>
          <p:nvPr/>
        </p:nvGraphicFramePr>
        <p:xfrm>
          <a:off x="3563938" y="4267200"/>
          <a:ext cx="1376362" cy="619125"/>
        </p:xfrm>
        <a:graphic>
          <a:graphicData uri="http://schemas.openxmlformats.org/presentationml/2006/ole">
            <p:oleObj spid="_x0000_s475143" name="Equation" r:id="rId7" imgW="482400" imgH="215640" progId="Equation.3">
              <p:embed/>
            </p:oleObj>
          </a:graphicData>
        </a:graphic>
      </p:graphicFrame>
      <p:graphicFrame>
        <p:nvGraphicFramePr>
          <p:cNvPr id="475144" name="Object 8"/>
          <p:cNvGraphicFramePr>
            <a:graphicFrameLocks noChangeAspect="1"/>
          </p:cNvGraphicFramePr>
          <p:nvPr/>
        </p:nvGraphicFramePr>
        <p:xfrm>
          <a:off x="6400800" y="4249738"/>
          <a:ext cx="1376363" cy="655637"/>
        </p:xfrm>
        <a:graphic>
          <a:graphicData uri="http://schemas.openxmlformats.org/presentationml/2006/ole">
            <p:oleObj spid="_x0000_s475144" name="Equation" r:id="rId8" imgW="482400" imgH="228600" progId="Equation.3">
              <p:embed/>
            </p:oleObj>
          </a:graphicData>
        </a:graphic>
      </p:graphicFrame>
      <p:graphicFrame>
        <p:nvGraphicFramePr>
          <p:cNvPr id="475145" name="Object 9"/>
          <p:cNvGraphicFramePr>
            <a:graphicFrameLocks noChangeAspect="1"/>
          </p:cNvGraphicFramePr>
          <p:nvPr/>
        </p:nvGraphicFramePr>
        <p:xfrm>
          <a:off x="3549648" y="4299858"/>
          <a:ext cx="1231900" cy="582612"/>
        </p:xfrm>
        <a:graphic>
          <a:graphicData uri="http://schemas.openxmlformats.org/presentationml/2006/ole">
            <p:oleObj spid="_x0000_s475145" name="Equation" r:id="rId9" imgW="4316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63" grpId="0" animBg="1"/>
      <p:bldP spid="69" grpId="0"/>
      <p:bldP spid="75" grpId="0" animBg="1"/>
      <p:bldP spid="168" grpId="0" animBg="1"/>
      <p:bldP spid="16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171"/>
          <p:cNvSpPr txBox="1"/>
          <p:nvPr/>
        </p:nvSpPr>
        <p:spPr>
          <a:xfrm>
            <a:off x="4873023" y="5486400"/>
            <a:ext cx="4270977" cy="58477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3200" dirty="0" smtClean="0"/>
              <a:t>{</a:t>
            </a:r>
            <a:r>
              <a:rPr lang="en-US" sz="3200" dirty="0" smtClean="0">
                <a:solidFill>
                  <a:srgbClr val="7030A0"/>
                </a:solidFill>
              </a:rPr>
              <a:t>Disjoint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C00000"/>
                </a:solidFill>
              </a:rPr>
              <a:t>Maybe Overlap</a:t>
            </a:r>
            <a:r>
              <a:rPr lang="en-US" sz="3200" dirty="0" smtClean="0"/>
              <a:t>}</a:t>
            </a:r>
          </a:p>
        </p:txBody>
      </p:sp>
      <p:grpSp>
        <p:nvGrpSpPr>
          <p:cNvPr id="6" name="Group 226"/>
          <p:cNvGrpSpPr>
            <a:grpSpLocks/>
          </p:cNvGrpSpPr>
          <p:nvPr/>
        </p:nvGrpSpPr>
        <p:grpSpPr bwMode="auto">
          <a:xfrm>
            <a:off x="1982624" y="4550912"/>
            <a:ext cx="5128558" cy="1338259"/>
            <a:chOff x="1925719" y="4309626"/>
            <a:chExt cx="5128558" cy="1337643"/>
          </a:xfrm>
        </p:grpSpPr>
        <p:cxnSp>
          <p:nvCxnSpPr>
            <p:cNvPr id="161" name="Straight Connector 160"/>
            <p:cNvCxnSpPr/>
            <p:nvPr/>
          </p:nvCxnSpPr>
          <p:spPr bwMode="auto">
            <a:xfrm rot="16200000" flipH="1">
              <a:off x="4143078" y="5561584"/>
              <a:ext cx="171371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4222414" y="4333427"/>
              <a:ext cx="0" cy="4569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Elbow Connector 107"/>
            <p:cNvCxnSpPr/>
            <p:nvPr/>
          </p:nvCxnSpPr>
          <p:spPr bwMode="auto">
            <a:xfrm rot="5400000">
              <a:off x="5636862" y="3441233"/>
              <a:ext cx="549021" cy="2285808"/>
            </a:xfrm>
            <a:prstGeom prst="bentConnector3">
              <a:avLst>
                <a:gd name="adj1" fmla="val 50000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Elbow Connector 107"/>
            <p:cNvCxnSpPr/>
            <p:nvPr/>
          </p:nvCxnSpPr>
          <p:spPr bwMode="auto">
            <a:xfrm rot="16200000" flipH="1">
              <a:off x="2565532" y="3669814"/>
              <a:ext cx="549021" cy="1828647"/>
            </a:xfrm>
            <a:prstGeom prst="bentConnector3">
              <a:avLst>
                <a:gd name="adj1" fmla="val 50000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5" name="Flowchart: Delay 164"/>
            <p:cNvSpPr/>
            <p:nvPr/>
          </p:nvSpPr>
          <p:spPr bwMode="auto">
            <a:xfrm rot="5400000">
              <a:off x="3847940" y="4314082"/>
              <a:ext cx="761648" cy="1600066"/>
            </a:xfrm>
            <a:prstGeom prst="flowChartDelay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BoB</a:t>
            </a:r>
            <a:r>
              <a:rPr lang="en-US" dirty="0" smtClean="0"/>
              <a:t> Intersection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 bwMode="auto">
          <a:xfrm>
            <a:off x="274637" y="2362200"/>
            <a:ext cx="7772400" cy="73852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rIns="0" bIns="0">
            <a:spAutoFit/>
          </a:bodyPr>
          <a:lstStyle/>
          <a:p>
            <a:pPr>
              <a:defRPr/>
            </a:pPr>
            <a:r>
              <a:rPr lang="en-US" sz="4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&amp;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65125" y="3059185"/>
            <a:ext cx="78644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/>
          <p:cNvGrpSpPr/>
          <p:nvPr/>
        </p:nvGrpSpPr>
        <p:grpSpPr>
          <a:xfrm>
            <a:off x="3181351" y="2374972"/>
            <a:ext cx="2200275" cy="2327756"/>
            <a:chOff x="3181351" y="2374972"/>
            <a:chExt cx="2200275" cy="2327756"/>
          </a:xfrm>
        </p:grpSpPr>
        <p:grpSp>
          <p:nvGrpSpPr>
            <p:cNvPr id="167" name="Group 166"/>
            <p:cNvGrpSpPr/>
            <p:nvPr/>
          </p:nvGrpSpPr>
          <p:grpSpPr>
            <a:xfrm>
              <a:off x="3627437" y="3706177"/>
              <a:ext cx="1281113" cy="996551"/>
              <a:chOff x="3627437" y="3583060"/>
              <a:chExt cx="1281113" cy="933324"/>
            </a:xfrm>
          </p:grpSpPr>
          <p:cxnSp>
            <p:nvCxnSpPr>
              <p:cNvPr id="29" name="Elbow Connector 28"/>
              <p:cNvCxnSpPr/>
              <p:nvPr/>
            </p:nvCxnSpPr>
            <p:spPr bwMode="auto">
              <a:xfrm rot="16200000" flipH="1">
                <a:off x="3536156" y="3674341"/>
                <a:ext cx="549275" cy="366713"/>
              </a:xfrm>
              <a:prstGeom prst="bentConnector3">
                <a:avLst>
                  <a:gd name="adj1" fmla="val 50000"/>
                </a:avLst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Elbow Connector 32"/>
              <p:cNvCxnSpPr/>
              <p:nvPr/>
            </p:nvCxnSpPr>
            <p:spPr bwMode="auto">
              <a:xfrm rot="5400000">
                <a:off x="4451350" y="3675135"/>
                <a:ext cx="549275" cy="365125"/>
              </a:xfrm>
              <a:prstGeom prst="bentConnector3">
                <a:avLst>
                  <a:gd name="adj1" fmla="val 50000"/>
                </a:avLst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8" name="Group 203"/>
              <p:cNvGrpSpPr>
                <a:grpSpLocks/>
              </p:cNvGrpSpPr>
              <p:nvPr/>
            </p:nvGrpSpPr>
            <p:grpSpPr bwMode="auto">
              <a:xfrm>
                <a:off x="3749675" y="3932312"/>
                <a:ext cx="1065212" cy="584072"/>
                <a:chOff x="1406955" y="3915407"/>
                <a:chExt cx="1065212" cy="585325"/>
              </a:xfrm>
            </p:grpSpPr>
            <p:sp>
              <p:nvSpPr>
                <p:cNvPr id="105" name="Flowchart: Delay 104"/>
                <p:cNvSpPr/>
                <p:nvPr/>
              </p:nvSpPr>
              <p:spPr bwMode="auto">
                <a:xfrm rot="5400000">
                  <a:off x="1710470" y="3611892"/>
                  <a:ext cx="458181" cy="1065212"/>
                </a:xfrm>
                <a:prstGeom prst="flowChartDelay">
                  <a:avLst/>
                </a:prstGeom>
                <a:ln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1870957" y="4371999"/>
                  <a:ext cx="137160" cy="128733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1" name="Group 103"/>
            <p:cNvGrpSpPr>
              <a:grpSpLocks/>
            </p:cNvGrpSpPr>
            <p:nvPr/>
          </p:nvGrpSpPr>
          <p:grpSpPr bwMode="auto">
            <a:xfrm>
              <a:off x="3184525" y="3116335"/>
              <a:ext cx="915987" cy="228600"/>
              <a:chOff x="1766887" y="3068638"/>
              <a:chExt cx="915987" cy="228600"/>
            </a:xfrm>
          </p:grpSpPr>
          <p:sp>
            <p:nvSpPr>
              <p:cNvPr id="129" name="Rectangle 128"/>
              <p:cNvSpPr/>
              <p:nvPr/>
            </p:nvSpPr>
            <p:spPr bwMode="auto">
              <a:xfrm>
                <a:off x="1766887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1995487" y="3068638"/>
                <a:ext cx="230187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2225674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2454274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" name="Group 112"/>
            <p:cNvGrpSpPr>
              <a:grpSpLocks/>
            </p:cNvGrpSpPr>
            <p:nvPr/>
          </p:nvGrpSpPr>
          <p:grpSpPr bwMode="auto">
            <a:xfrm>
              <a:off x="4467220" y="3116335"/>
              <a:ext cx="914399" cy="228600"/>
              <a:chOff x="3202377" y="3068638"/>
              <a:chExt cx="912815" cy="228600"/>
            </a:xfrm>
          </p:grpSpPr>
          <p:sp>
            <p:nvSpPr>
              <p:cNvPr id="125" name="Rectangle 6"/>
              <p:cNvSpPr/>
              <p:nvPr/>
            </p:nvSpPr>
            <p:spPr bwMode="auto">
              <a:xfrm>
                <a:off x="3430581" y="3068638"/>
                <a:ext cx="228204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6" name="Rectangle 7"/>
              <p:cNvSpPr/>
              <p:nvPr/>
            </p:nvSpPr>
            <p:spPr bwMode="auto">
              <a:xfrm>
                <a:off x="3202377" y="3068638"/>
                <a:ext cx="228204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7" name="Rectangle 8"/>
              <p:cNvSpPr/>
              <p:nvPr/>
            </p:nvSpPr>
            <p:spPr bwMode="auto">
              <a:xfrm>
                <a:off x="3658785" y="3068638"/>
                <a:ext cx="228204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8" name="Rectangle 9"/>
              <p:cNvSpPr/>
              <p:nvPr/>
            </p:nvSpPr>
            <p:spPr bwMode="auto">
              <a:xfrm>
                <a:off x="3886988" y="3068638"/>
                <a:ext cx="228204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" name="Group 102"/>
            <p:cNvGrpSpPr>
              <a:grpSpLocks/>
            </p:cNvGrpSpPr>
            <p:nvPr/>
          </p:nvGrpSpPr>
          <p:grpSpPr bwMode="auto">
            <a:xfrm>
              <a:off x="3184525" y="2765497"/>
              <a:ext cx="915987" cy="230188"/>
              <a:chOff x="1766887" y="2717800"/>
              <a:chExt cx="915987" cy="230188"/>
            </a:xfrm>
          </p:grpSpPr>
          <p:sp>
            <p:nvSpPr>
              <p:cNvPr id="121" name="Rectangle 120"/>
              <p:cNvSpPr/>
              <p:nvPr/>
            </p:nvSpPr>
            <p:spPr bwMode="auto">
              <a:xfrm>
                <a:off x="1766887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 bwMode="auto">
              <a:xfrm>
                <a:off x="1995487" y="2717800"/>
                <a:ext cx="230187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2225674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2454274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4" name="Group 111"/>
            <p:cNvGrpSpPr>
              <a:grpSpLocks/>
            </p:cNvGrpSpPr>
            <p:nvPr/>
          </p:nvGrpSpPr>
          <p:grpSpPr bwMode="auto">
            <a:xfrm>
              <a:off x="4467220" y="2765497"/>
              <a:ext cx="914399" cy="230188"/>
              <a:chOff x="3202377" y="2717800"/>
              <a:chExt cx="912815" cy="230188"/>
            </a:xfrm>
          </p:grpSpPr>
          <p:sp>
            <p:nvSpPr>
              <p:cNvPr id="117" name="Rectangle 116"/>
              <p:cNvSpPr/>
              <p:nvPr/>
            </p:nvSpPr>
            <p:spPr bwMode="auto">
              <a:xfrm>
                <a:off x="3430581" y="2717800"/>
                <a:ext cx="228204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3202377" y="2717800"/>
                <a:ext cx="228204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3658785" y="2717800"/>
                <a:ext cx="228204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3886988" y="2717800"/>
                <a:ext cx="228204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5" name="Group 101"/>
            <p:cNvGrpSpPr>
              <a:grpSpLocks/>
            </p:cNvGrpSpPr>
            <p:nvPr/>
          </p:nvGrpSpPr>
          <p:grpSpPr bwMode="auto">
            <a:xfrm>
              <a:off x="3184525" y="2438400"/>
              <a:ext cx="915987" cy="228600"/>
              <a:chOff x="1766887" y="2413000"/>
              <a:chExt cx="915987" cy="228600"/>
            </a:xfrm>
          </p:grpSpPr>
          <p:sp>
            <p:nvSpPr>
              <p:cNvPr id="113" name="Rectangle 112"/>
              <p:cNvSpPr/>
              <p:nvPr/>
            </p:nvSpPr>
            <p:spPr bwMode="auto">
              <a:xfrm>
                <a:off x="1766887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1995487" y="2413000"/>
                <a:ext cx="230187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2225674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2454274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6" name="Group 110"/>
            <p:cNvGrpSpPr>
              <a:grpSpLocks/>
            </p:cNvGrpSpPr>
            <p:nvPr/>
          </p:nvGrpSpPr>
          <p:grpSpPr bwMode="auto">
            <a:xfrm>
              <a:off x="4467220" y="2438400"/>
              <a:ext cx="914399" cy="228600"/>
              <a:chOff x="3202377" y="2413000"/>
              <a:chExt cx="912815" cy="228600"/>
            </a:xfrm>
          </p:grpSpPr>
          <p:sp>
            <p:nvSpPr>
              <p:cNvPr id="109" name="Rectangle 108"/>
              <p:cNvSpPr/>
              <p:nvPr/>
            </p:nvSpPr>
            <p:spPr bwMode="auto">
              <a:xfrm>
                <a:off x="3430581" y="2413000"/>
                <a:ext cx="228204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02377" y="2413000"/>
                <a:ext cx="228204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658785" y="2413000"/>
                <a:ext cx="228204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886988" y="2413000"/>
                <a:ext cx="228204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0" name="TextBox 5"/>
            <p:cNvSpPr txBox="1">
              <a:spLocks noChangeArrowheads="1"/>
            </p:cNvSpPr>
            <p:nvPr/>
          </p:nvSpPr>
          <p:spPr bwMode="auto">
            <a:xfrm>
              <a:off x="4105275" y="3019497"/>
              <a:ext cx="352425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rIns="9144">
              <a:spAutoFit/>
            </a:bodyPr>
            <a:lstStyle/>
            <a:p>
              <a:pPr algn="r"/>
              <a:r>
                <a:rPr lang="en-US" sz="260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31" name="TextBox 34"/>
            <p:cNvSpPr txBox="1">
              <a:spLocks noChangeArrowheads="1"/>
            </p:cNvSpPr>
            <p:nvPr/>
          </p:nvSpPr>
          <p:spPr bwMode="auto">
            <a:xfrm>
              <a:off x="4105275" y="2374972"/>
              <a:ext cx="352425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rIns="9144">
              <a:spAutoFit/>
            </a:bodyPr>
            <a:lstStyle/>
            <a:p>
              <a:pPr algn="r"/>
              <a:r>
                <a:rPr lang="en-US" sz="260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grpSp>
          <p:nvGrpSpPr>
            <p:cNvPr id="27" name="Group 207"/>
            <p:cNvGrpSpPr>
              <a:grpSpLocks/>
            </p:cNvGrpSpPr>
            <p:nvPr/>
          </p:nvGrpSpPr>
          <p:grpSpPr bwMode="auto">
            <a:xfrm>
              <a:off x="3181351" y="3400496"/>
              <a:ext cx="2200275" cy="457200"/>
              <a:chOff x="3134710" y="3352801"/>
              <a:chExt cx="2200879" cy="368936"/>
            </a:xfrm>
          </p:grpSpPr>
          <p:sp>
            <p:nvSpPr>
              <p:cNvPr id="107" name="Moon 106"/>
              <p:cNvSpPr/>
              <p:nvPr/>
            </p:nvSpPr>
            <p:spPr bwMode="auto">
              <a:xfrm rot="16200000">
                <a:off x="3409158" y="3078353"/>
                <a:ext cx="365755" cy="914651"/>
              </a:xfrm>
              <a:prstGeom prst="moon">
                <a:avLst>
                  <a:gd name="adj" fmla="val 74138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8" name="Moon 107"/>
              <p:cNvSpPr/>
              <p:nvPr/>
            </p:nvSpPr>
            <p:spPr bwMode="auto">
              <a:xfrm rot="16200000">
                <a:off x="4695386" y="3081534"/>
                <a:ext cx="365755" cy="914651"/>
              </a:xfrm>
              <a:prstGeom prst="moon">
                <a:avLst>
                  <a:gd name="adj" fmla="val 74138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49" name="TextBox 66"/>
          <p:cNvSpPr txBox="1">
            <a:spLocks noChangeArrowheads="1"/>
          </p:cNvSpPr>
          <p:nvPr/>
        </p:nvSpPr>
        <p:spPr bwMode="auto">
          <a:xfrm>
            <a:off x="5446712" y="2755972"/>
            <a:ext cx="530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rIns="9144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grpSp>
        <p:nvGrpSpPr>
          <p:cNvPr id="175" name="Group 174"/>
          <p:cNvGrpSpPr/>
          <p:nvPr/>
        </p:nvGrpSpPr>
        <p:grpSpPr>
          <a:xfrm>
            <a:off x="873125" y="2374972"/>
            <a:ext cx="2241550" cy="2399663"/>
            <a:chOff x="873125" y="2374972"/>
            <a:chExt cx="2241550" cy="2399663"/>
          </a:xfrm>
        </p:grpSpPr>
        <p:grpSp>
          <p:nvGrpSpPr>
            <p:cNvPr id="166" name="Group 165"/>
            <p:cNvGrpSpPr/>
            <p:nvPr/>
          </p:nvGrpSpPr>
          <p:grpSpPr>
            <a:xfrm>
              <a:off x="1341437" y="3706177"/>
              <a:ext cx="1279525" cy="996551"/>
              <a:chOff x="1341437" y="3583060"/>
              <a:chExt cx="1279525" cy="933324"/>
            </a:xfrm>
          </p:grpSpPr>
          <p:cxnSp>
            <p:nvCxnSpPr>
              <p:cNvPr id="17" name="Elbow Connector 16"/>
              <p:cNvCxnSpPr/>
              <p:nvPr/>
            </p:nvCxnSpPr>
            <p:spPr bwMode="auto">
              <a:xfrm rot="16200000" flipH="1">
                <a:off x="1249362" y="3675135"/>
                <a:ext cx="549275" cy="365125"/>
              </a:xfrm>
              <a:prstGeom prst="bentConnector3">
                <a:avLst>
                  <a:gd name="adj1" fmla="val 50000"/>
                </a:avLst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Elbow Connector 19"/>
              <p:cNvCxnSpPr/>
              <p:nvPr/>
            </p:nvCxnSpPr>
            <p:spPr bwMode="auto">
              <a:xfrm rot="5400000">
                <a:off x="2163762" y="3675135"/>
                <a:ext cx="549275" cy="365125"/>
              </a:xfrm>
              <a:prstGeom prst="bentConnector3">
                <a:avLst>
                  <a:gd name="adj1" fmla="val 50000"/>
                </a:avLst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" name="Group 202"/>
              <p:cNvGrpSpPr>
                <a:grpSpLocks/>
              </p:cNvGrpSpPr>
              <p:nvPr/>
            </p:nvGrpSpPr>
            <p:grpSpPr bwMode="auto">
              <a:xfrm>
                <a:off x="1450975" y="3932312"/>
                <a:ext cx="1066800" cy="584072"/>
                <a:chOff x="1405367" y="3915407"/>
                <a:chExt cx="1066800" cy="585325"/>
              </a:xfrm>
            </p:grpSpPr>
            <p:sp>
              <p:nvSpPr>
                <p:cNvPr id="133" name="Flowchart: Delay 132"/>
                <p:cNvSpPr/>
                <p:nvPr/>
              </p:nvSpPr>
              <p:spPr bwMode="auto">
                <a:xfrm rot="5400000">
                  <a:off x="1709676" y="3611098"/>
                  <a:ext cx="458181" cy="1066800"/>
                </a:xfrm>
                <a:prstGeom prst="flowChartDelay">
                  <a:avLst/>
                </a:prstGeom>
                <a:ln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r">
                    <a:defRPr/>
                  </a:pPr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1870956" y="4371999"/>
                  <a:ext cx="137160" cy="128733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7" name="Group 103"/>
            <p:cNvGrpSpPr>
              <a:grpSpLocks/>
            </p:cNvGrpSpPr>
            <p:nvPr/>
          </p:nvGrpSpPr>
          <p:grpSpPr bwMode="auto">
            <a:xfrm>
              <a:off x="898525" y="3116335"/>
              <a:ext cx="914400" cy="228600"/>
              <a:chOff x="1766887" y="3068638"/>
              <a:chExt cx="914400" cy="228600"/>
            </a:xfrm>
          </p:grpSpPr>
          <p:sp>
            <p:nvSpPr>
              <p:cNvPr id="157" name="Rectangle 22"/>
              <p:cNvSpPr/>
              <p:nvPr/>
            </p:nvSpPr>
            <p:spPr bwMode="auto">
              <a:xfrm>
                <a:off x="1766887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1995487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2224087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0" name="Rectangle 29"/>
              <p:cNvSpPr/>
              <p:nvPr/>
            </p:nvSpPr>
            <p:spPr bwMode="auto">
              <a:xfrm>
                <a:off x="2452687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" name="Group 112"/>
            <p:cNvGrpSpPr>
              <a:grpSpLocks/>
            </p:cNvGrpSpPr>
            <p:nvPr/>
          </p:nvGrpSpPr>
          <p:grpSpPr bwMode="auto">
            <a:xfrm>
              <a:off x="2179637" y="3116335"/>
              <a:ext cx="914400" cy="228600"/>
              <a:chOff x="3200792" y="3068638"/>
              <a:chExt cx="914400" cy="228600"/>
            </a:xfrm>
          </p:grpSpPr>
          <p:sp>
            <p:nvSpPr>
              <p:cNvPr id="153" name="Rectangle 6"/>
              <p:cNvSpPr/>
              <p:nvPr/>
            </p:nvSpPr>
            <p:spPr bwMode="auto">
              <a:xfrm>
                <a:off x="3429392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4" name="Rectangle 7"/>
              <p:cNvSpPr/>
              <p:nvPr/>
            </p:nvSpPr>
            <p:spPr bwMode="auto">
              <a:xfrm>
                <a:off x="3200792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5" name="Rectangle 8"/>
              <p:cNvSpPr/>
              <p:nvPr/>
            </p:nvSpPr>
            <p:spPr bwMode="auto">
              <a:xfrm>
                <a:off x="3657992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6" name="Rectangle 9"/>
              <p:cNvSpPr/>
              <p:nvPr/>
            </p:nvSpPr>
            <p:spPr bwMode="auto">
              <a:xfrm>
                <a:off x="3886592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" name="Group 102"/>
            <p:cNvGrpSpPr>
              <a:grpSpLocks/>
            </p:cNvGrpSpPr>
            <p:nvPr/>
          </p:nvGrpSpPr>
          <p:grpSpPr bwMode="auto">
            <a:xfrm>
              <a:off x="898525" y="2765497"/>
              <a:ext cx="914400" cy="230188"/>
              <a:chOff x="1766887" y="2717800"/>
              <a:chExt cx="914400" cy="230188"/>
            </a:xfrm>
          </p:grpSpPr>
          <p:sp>
            <p:nvSpPr>
              <p:cNvPr id="149" name="Rectangle 148"/>
              <p:cNvSpPr/>
              <p:nvPr/>
            </p:nvSpPr>
            <p:spPr bwMode="auto">
              <a:xfrm>
                <a:off x="1766887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1995487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>
                <a:off x="2224087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2452687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" name="Group 111"/>
            <p:cNvGrpSpPr>
              <a:grpSpLocks/>
            </p:cNvGrpSpPr>
            <p:nvPr/>
          </p:nvGrpSpPr>
          <p:grpSpPr bwMode="auto">
            <a:xfrm>
              <a:off x="2179637" y="2765497"/>
              <a:ext cx="914400" cy="230188"/>
              <a:chOff x="3200792" y="2717800"/>
              <a:chExt cx="914400" cy="230188"/>
            </a:xfrm>
          </p:grpSpPr>
          <p:sp>
            <p:nvSpPr>
              <p:cNvPr id="145" name="Rectangle 35"/>
              <p:cNvSpPr/>
              <p:nvPr/>
            </p:nvSpPr>
            <p:spPr bwMode="auto">
              <a:xfrm>
                <a:off x="3429392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6" name="Rectangle 36"/>
              <p:cNvSpPr/>
              <p:nvPr/>
            </p:nvSpPr>
            <p:spPr bwMode="auto">
              <a:xfrm>
                <a:off x="3200792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3657992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3886592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101"/>
            <p:cNvGrpSpPr>
              <a:grpSpLocks/>
            </p:cNvGrpSpPr>
            <p:nvPr/>
          </p:nvGrpSpPr>
          <p:grpSpPr bwMode="auto">
            <a:xfrm>
              <a:off x="898525" y="2438400"/>
              <a:ext cx="914400" cy="228600"/>
              <a:chOff x="1766887" y="2413000"/>
              <a:chExt cx="914400" cy="228600"/>
            </a:xfrm>
          </p:grpSpPr>
          <p:sp>
            <p:nvSpPr>
              <p:cNvPr id="141" name="Rectangle 140"/>
              <p:cNvSpPr/>
              <p:nvPr/>
            </p:nvSpPr>
            <p:spPr bwMode="auto">
              <a:xfrm>
                <a:off x="1766887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>
                <a:off x="1995487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2224087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2452687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" name="Group 110"/>
            <p:cNvGrpSpPr>
              <a:grpSpLocks/>
            </p:cNvGrpSpPr>
            <p:nvPr/>
          </p:nvGrpSpPr>
          <p:grpSpPr bwMode="auto">
            <a:xfrm>
              <a:off x="2179637" y="2438400"/>
              <a:ext cx="914400" cy="228600"/>
              <a:chOff x="3200792" y="2413000"/>
              <a:chExt cx="914400" cy="228600"/>
            </a:xfrm>
          </p:grpSpPr>
          <p:sp>
            <p:nvSpPr>
              <p:cNvPr id="137" name="Rectangle 136"/>
              <p:cNvSpPr/>
              <p:nvPr/>
            </p:nvSpPr>
            <p:spPr bwMode="auto">
              <a:xfrm>
                <a:off x="3429392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3200792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3657992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3886592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8" name="TextBox 5"/>
            <p:cNvSpPr txBox="1">
              <a:spLocks noChangeArrowheads="1"/>
            </p:cNvSpPr>
            <p:nvPr/>
          </p:nvSpPr>
          <p:spPr bwMode="auto">
            <a:xfrm>
              <a:off x="1811337" y="3019497"/>
              <a:ext cx="352425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rIns="9144">
              <a:spAutoFit/>
            </a:bodyPr>
            <a:lstStyle/>
            <a:p>
              <a:pPr algn="r"/>
              <a:r>
                <a:rPr lang="en-US" sz="260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19" name="TextBox 34"/>
            <p:cNvSpPr txBox="1">
              <a:spLocks noChangeArrowheads="1"/>
            </p:cNvSpPr>
            <p:nvPr/>
          </p:nvSpPr>
          <p:spPr bwMode="auto">
            <a:xfrm>
              <a:off x="1811337" y="2374972"/>
              <a:ext cx="352425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rIns="9144">
              <a:spAutoFit/>
            </a:bodyPr>
            <a:lstStyle/>
            <a:p>
              <a:pPr algn="r"/>
              <a:r>
                <a:rPr lang="en-US" sz="260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grpSp>
          <p:nvGrpSpPr>
            <p:cNvPr id="15" name="Group 206"/>
            <p:cNvGrpSpPr>
              <a:grpSpLocks/>
            </p:cNvGrpSpPr>
            <p:nvPr/>
          </p:nvGrpSpPr>
          <p:grpSpPr bwMode="auto">
            <a:xfrm>
              <a:off x="884237" y="3400497"/>
              <a:ext cx="2209801" cy="457200"/>
              <a:chOff x="837807" y="3352801"/>
              <a:chExt cx="2209801" cy="368935"/>
            </a:xfrm>
          </p:grpSpPr>
          <p:sp>
            <p:nvSpPr>
              <p:cNvPr id="135" name="Moon 134"/>
              <p:cNvSpPr/>
              <p:nvPr/>
            </p:nvSpPr>
            <p:spPr bwMode="auto">
              <a:xfrm rot="16200000">
                <a:off x="1112129" y="3078479"/>
                <a:ext cx="365755" cy="914400"/>
              </a:xfrm>
              <a:prstGeom prst="moon">
                <a:avLst>
                  <a:gd name="adj" fmla="val 74138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6" name="Moon 135"/>
              <p:cNvSpPr/>
              <p:nvPr/>
            </p:nvSpPr>
            <p:spPr bwMode="auto">
              <a:xfrm rot="16200000">
                <a:off x="2407530" y="3081659"/>
                <a:ext cx="365755" cy="914400"/>
              </a:xfrm>
              <a:prstGeom prst="moon">
                <a:avLst>
                  <a:gd name="adj" fmla="val 74138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4" name="Rectangle 73"/>
            <p:cNvSpPr/>
            <p:nvPr/>
          </p:nvSpPr>
          <p:spPr>
            <a:xfrm>
              <a:off x="873125" y="2397195"/>
              <a:ext cx="2241550" cy="237744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3170237" y="2398277"/>
            <a:ext cx="2239963" cy="23774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7" name="Group 176"/>
          <p:cNvGrpSpPr/>
          <p:nvPr/>
        </p:nvGrpSpPr>
        <p:grpSpPr>
          <a:xfrm>
            <a:off x="5980112" y="2374972"/>
            <a:ext cx="2239963" cy="2400745"/>
            <a:chOff x="5980112" y="2374972"/>
            <a:chExt cx="2239963" cy="2400745"/>
          </a:xfrm>
        </p:grpSpPr>
        <p:grpSp>
          <p:nvGrpSpPr>
            <p:cNvPr id="170" name="Group 169"/>
            <p:cNvGrpSpPr/>
            <p:nvPr/>
          </p:nvGrpSpPr>
          <p:grpSpPr>
            <a:xfrm>
              <a:off x="6446837" y="3706177"/>
              <a:ext cx="1279525" cy="996551"/>
              <a:chOff x="6446837" y="3583060"/>
              <a:chExt cx="1279525" cy="933324"/>
            </a:xfrm>
          </p:grpSpPr>
          <p:cxnSp>
            <p:nvCxnSpPr>
              <p:cNvPr id="42" name="Elbow Connector 41"/>
              <p:cNvCxnSpPr/>
              <p:nvPr/>
            </p:nvCxnSpPr>
            <p:spPr bwMode="auto">
              <a:xfrm rot="16200000" flipH="1">
                <a:off x="6355556" y="3674341"/>
                <a:ext cx="549275" cy="366713"/>
              </a:xfrm>
              <a:prstGeom prst="bentConnector3">
                <a:avLst>
                  <a:gd name="adj1" fmla="val 50000"/>
                </a:avLst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Elbow Connector 45"/>
              <p:cNvCxnSpPr/>
              <p:nvPr/>
            </p:nvCxnSpPr>
            <p:spPr bwMode="auto">
              <a:xfrm rot="5400000">
                <a:off x="7269162" y="3675135"/>
                <a:ext cx="549275" cy="365125"/>
              </a:xfrm>
              <a:prstGeom prst="bentConnector3">
                <a:avLst>
                  <a:gd name="adj1" fmla="val 50000"/>
                </a:avLst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75144" name="Group 208"/>
              <p:cNvGrpSpPr>
                <a:grpSpLocks/>
              </p:cNvGrpSpPr>
              <p:nvPr/>
            </p:nvGrpSpPr>
            <p:grpSpPr bwMode="auto">
              <a:xfrm>
                <a:off x="6567487" y="3932312"/>
                <a:ext cx="1065213" cy="584072"/>
                <a:chOff x="1406954" y="3915407"/>
                <a:chExt cx="1065213" cy="585325"/>
              </a:xfrm>
            </p:grpSpPr>
            <p:sp>
              <p:nvSpPr>
                <p:cNvPr id="77" name="Flowchart: Delay 76"/>
                <p:cNvSpPr/>
                <p:nvPr/>
              </p:nvSpPr>
              <p:spPr bwMode="auto">
                <a:xfrm rot="5400000">
                  <a:off x="1710470" y="3611891"/>
                  <a:ext cx="458181" cy="1065213"/>
                </a:xfrm>
                <a:prstGeom prst="flowChartDelay">
                  <a:avLst/>
                </a:prstGeom>
                <a:ln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r">
                    <a:defRPr/>
                  </a:pPr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1872544" y="4371999"/>
                  <a:ext cx="137160" cy="128733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475136" name="Group 103"/>
            <p:cNvGrpSpPr>
              <a:grpSpLocks/>
            </p:cNvGrpSpPr>
            <p:nvPr/>
          </p:nvGrpSpPr>
          <p:grpSpPr bwMode="auto">
            <a:xfrm>
              <a:off x="6003925" y="3116335"/>
              <a:ext cx="914400" cy="228600"/>
              <a:chOff x="1766887" y="3068638"/>
              <a:chExt cx="914400" cy="228600"/>
            </a:xfrm>
          </p:grpSpPr>
          <p:sp>
            <p:nvSpPr>
              <p:cNvPr id="101" name="Rectangle 100"/>
              <p:cNvSpPr/>
              <p:nvPr/>
            </p:nvSpPr>
            <p:spPr bwMode="auto">
              <a:xfrm>
                <a:off x="1766887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995487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224087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452687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75137" name="Group 112"/>
            <p:cNvGrpSpPr>
              <a:grpSpLocks/>
            </p:cNvGrpSpPr>
            <p:nvPr/>
          </p:nvGrpSpPr>
          <p:grpSpPr bwMode="auto">
            <a:xfrm>
              <a:off x="7285037" y="3116335"/>
              <a:ext cx="914400" cy="228600"/>
              <a:chOff x="3200792" y="3068638"/>
              <a:chExt cx="914400" cy="228600"/>
            </a:xfrm>
          </p:grpSpPr>
          <p:sp>
            <p:nvSpPr>
              <p:cNvPr id="97" name="Rectangle 6"/>
              <p:cNvSpPr/>
              <p:nvPr/>
            </p:nvSpPr>
            <p:spPr bwMode="auto">
              <a:xfrm>
                <a:off x="3429392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Rectangle 7"/>
              <p:cNvSpPr/>
              <p:nvPr/>
            </p:nvSpPr>
            <p:spPr bwMode="auto">
              <a:xfrm>
                <a:off x="3200792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Rectangle 8"/>
              <p:cNvSpPr/>
              <p:nvPr/>
            </p:nvSpPr>
            <p:spPr bwMode="auto">
              <a:xfrm>
                <a:off x="3657992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0" name="Rectangle 9"/>
              <p:cNvSpPr/>
              <p:nvPr/>
            </p:nvSpPr>
            <p:spPr bwMode="auto">
              <a:xfrm>
                <a:off x="3886592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75139" name="Group 102"/>
            <p:cNvGrpSpPr>
              <a:grpSpLocks/>
            </p:cNvGrpSpPr>
            <p:nvPr/>
          </p:nvGrpSpPr>
          <p:grpSpPr bwMode="auto">
            <a:xfrm>
              <a:off x="6003925" y="2765497"/>
              <a:ext cx="914400" cy="230188"/>
              <a:chOff x="1766887" y="2717800"/>
              <a:chExt cx="914400" cy="230188"/>
            </a:xfrm>
          </p:grpSpPr>
          <p:sp>
            <p:nvSpPr>
              <p:cNvPr id="93" name="Rectangle 92"/>
              <p:cNvSpPr/>
              <p:nvPr/>
            </p:nvSpPr>
            <p:spPr bwMode="auto">
              <a:xfrm>
                <a:off x="1766887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995487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224087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452687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75140" name="Group 111"/>
            <p:cNvGrpSpPr>
              <a:grpSpLocks/>
            </p:cNvGrpSpPr>
            <p:nvPr/>
          </p:nvGrpSpPr>
          <p:grpSpPr bwMode="auto">
            <a:xfrm>
              <a:off x="7285037" y="2765497"/>
              <a:ext cx="914400" cy="230188"/>
              <a:chOff x="3200792" y="2717800"/>
              <a:chExt cx="914400" cy="230188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3429392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3200792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3657992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3886592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75141" name="Group 101"/>
            <p:cNvGrpSpPr>
              <a:grpSpLocks/>
            </p:cNvGrpSpPr>
            <p:nvPr/>
          </p:nvGrpSpPr>
          <p:grpSpPr bwMode="auto">
            <a:xfrm>
              <a:off x="6003925" y="2438400"/>
              <a:ext cx="914400" cy="228600"/>
              <a:chOff x="1766887" y="2413000"/>
              <a:chExt cx="914400" cy="228600"/>
            </a:xfrm>
          </p:grpSpPr>
          <p:sp>
            <p:nvSpPr>
              <p:cNvPr id="85" name="Rectangle 84"/>
              <p:cNvSpPr/>
              <p:nvPr/>
            </p:nvSpPr>
            <p:spPr bwMode="auto">
              <a:xfrm>
                <a:off x="1766887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1995487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224087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452687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75142" name="Group 110"/>
            <p:cNvGrpSpPr>
              <a:grpSpLocks/>
            </p:cNvGrpSpPr>
            <p:nvPr/>
          </p:nvGrpSpPr>
          <p:grpSpPr bwMode="auto">
            <a:xfrm>
              <a:off x="7285037" y="2438400"/>
              <a:ext cx="914400" cy="228600"/>
              <a:chOff x="3200792" y="2413000"/>
              <a:chExt cx="914400" cy="228600"/>
            </a:xfrm>
          </p:grpSpPr>
          <p:sp>
            <p:nvSpPr>
              <p:cNvPr id="81" name="Rectangle 80"/>
              <p:cNvSpPr/>
              <p:nvPr/>
            </p:nvSpPr>
            <p:spPr bwMode="auto">
              <a:xfrm>
                <a:off x="3429392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3200792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3657992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3886592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3" name="TextBox 5"/>
            <p:cNvSpPr txBox="1">
              <a:spLocks noChangeArrowheads="1"/>
            </p:cNvSpPr>
            <p:nvPr/>
          </p:nvSpPr>
          <p:spPr bwMode="auto">
            <a:xfrm>
              <a:off x="6923087" y="3019497"/>
              <a:ext cx="352425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rIns="9144">
              <a:spAutoFit/>
            </a:bodyPr>
            <a:lstStyle/>
            <a:p>
              <a:pPr algn="r"/>
              <a:r>
                <a:rPr lang="en-US" sz="260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44" name="TextBox 34"/>
            <p:cNvSpPr txBox="1">
              <a:spLocks noChangeArrowheads="1"/>
            </p:cNvSpPr>
            <p:nvPr/>
          </p:nvSpPr>
          <p:spPr bwMode="auto">
            <a:xfrm>
              <a:off x="6923087" y="2374972"/>
              <a:ext cx="352425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rIns="9144">
              <a:spAutoFit/>
            </a:bodyPr>
            <a:lstStyle/>
            <a:p>
              <a:pPr algn="r"/>
              <a:r>
                <a:rPr lang="en-US" sz="260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grpSp>
          <p:nvGrpSpPr>
            <p:cNvPr id="475143" name="Group 211"/>
            <p:cNvGrpSpPr>
              <a:grpSpLocks/>
            </p:cNvGrpSpPr>
            <p:nvPr/>
          </p:nvGrpSpPr>
          <p:grpSpPr bwMode="auto">
            <a:xfrm>
              <a:off x="6000750" y="3400496"/>
              <a:ext cx="2198687" cy="457200"/>
              <a:chOff x="6106510" y="3352801"/>
              <a:chExt cx="2199291" cy="368936"/>
            </a:xfrm>
          </p:grpSpPr>
          <p:sp>
            <p:nvSpPr>
              <p:cNvPr id="79" name="Moon 78"/>
              <p:cNvSpPr/>
              <p:nvPr/>
            </p:nvSpPr>
            <p:spPr bwMode="auto">
              <a:xfrm rot="16200000">
                <a:off x="6380958" y="3078353"/>
                <a:ext cx="365755" cy="914651"/>
              </a:xfrm>
              <a:prstGeom prst="moon">
                <a:avLst>
                  <a:gd name="adj" fmla="val 74138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" name="Moon 79"/>
              <p:cNvSpPr/>
              <p:nvPr/>
            </p:nvSpPr>
            <p:spPr bwMode="auto">
              <a:xfrm rot="16200000">
                <a:off x="7665598" y="3081534"/>
                <a:ext cx="365755" cy="914651"/>
              </a:xfrm>
              <a:prstGeom prst="moon">
                <a:avLst>
                  <a:gd name="adj" fmla="val 74138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6" name="Rectangle 75"/>
            <p:cNvSpPr/>
            <p:nvPr/>
          </p:nvSpPr>
          <p:spPr>
            <a:xfrm>
              <a:off x="5980112" y="2398277"/>
              <a:ext cx="2239963" cy="237744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171" name="Object 3"/>
          <p:cNvGraphicFramePr>
            <a:graphicFrameLocks noChangeAspect="1"/>
          </p:cNvGraphicFramePr>
          <p:nvPr/>
        </p:nvGraphicFramePr>
        <p:xfrm>
          <a:off x="228600" y="1447800"/>
          <a:ext cx="2392362" cy="666750"/>
        </p:xfrm>
        <a:graphic>
          <a:graphicData uri="http://schemas.openxmlformats.org/presentationml/2006/ole">
            <p:oleObj spid="_x0000_s476163" name="Equation" r:id="rId3" imgW="774360" imgH="215640" progId="Equation.3">
              <p:embed/>
            </p:oleObj>
          </a:graphicData>
        </a:graphic>
      </p:graphicFrame>
      <p:sp>
        <p:nvSpPr>
          <p:cNvPr id="173" name="Rectangle 172"/>
          <p:cNvSpPr/>
          <p:nvPr/>
        </p:nvSpPr>
        <p:spPr>
          <a:xfrm>
            <a:off x="5910942" y="3048000"/>
            <a:ext cx="2362200" cy="381000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6400800" y="5562600"/>
            <a:ext cx="2651760" cy="457200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49" grpId="0"/>
      <p:bldP spid="173" grpId="0" animBg="1"/>
      <p:bldP spid="17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96"/>
          <p:cNvSpPr txBox="1">
            <a:spLocks/>
          </p:cNvSpPr>
          <p:nvPr/>
        </p:nvSpPr>
        <p:spPr>
          <a:xfrm>
            <a:off x="0" y="5802086"/>
            <a:ext cx="9144000" cy="5333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BoB</a:t>
            </a:r>
            <a:r>
              <a:rPr lang="en-US" sz="3200" b="1" dirty="0" smtClean="0">
                <a:solidFill>
                  <a:schemeClr val="bg1"/>
                </a:solidFill>
              </a:rPr>
              <a:t>: compromise between </a:t>
            </a:r>
            <a:r>
              <a:rPr lang="en-US" sz="3200" b="1" dirty="0" err="1" smtClean="0">
                <a:solidFill>
                  <a:schemeClr val="bg1"/>
                </a:solidFill>
              </a:rPr>
              <a:t>QoQ</a:t>
            </a:r>
            <a:r>
              <a:rPr lang="en-US" sz="3200" b="1" dirty="0" smtClean="0">
                <a:solidFill>
                  <a:schemeClr val="bg1"/>
                </a:solidFill>
              </a:rPr>
              <a:t> and Intersect</a:t>
            </a:r>
          </a:p>
        </p:txBody>
      </p:sp>
      <p:pic>
        <p:nvPicPr>
          <p:cNvPr id="6" name="Content Placeholder 5" descr="rfsoA64B32k2b2-64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1529" y="1066800"/>
            <a:ext cx="4452521" cy="4343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BoB</a:t>
            </a:r>
            <a:r>
              <a:rPr lang="en-US" dirty="0" smtClean="0"/>
              <a:t> Rate of False Set-Overlap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5334000"/>
            <a:ext cx="3036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Bit-vector Length (bits)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28032" y="3096170"/>
            <a:ext cx="1624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Rate of FSO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589313" y="4082142"/>
            <a:ext cx="1051493" cy="936675"/>
            <a:chOff x="990599" y="4292238"/>
            <a:chExt cx="1249676" cy="1217677"/>
          </a:xfrm>
        </p:grpSpPr>
        <p:sp>
          <p:nvSpPr>
            <p:cNvPr id="11" name="Down Arrow 10"/>
            <p:cNvSpPr/>
            <p:nvPr/>
          </p:nvSpPr>
          <p:spPr>
            <a:xfrm>
              <a:off x="990599" y="4292238"/>
              <a:ext cx="326023" cy="950977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 rot="5400000">
              <a:off x="1484634" y="4896909"/>
              <a:ext cx="356616" cy="869395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71724" y="4617720"/>
              <a:ext cx="1068551" cy="560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Better</a:t>
              </a:r>
              <a:endParaRPr lang="en-US" sz="2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72201" y="1600200"/>
            <a:ext cx="1828800" cy="3496844"/>
            <a:chOff x="6172201" y="1600200"/>
            <a:chExt cx="1828800" cy="3496844"/>
          </a:xfrm>
        </p:grpSpPr>
        <p:pic>
          <p:nvPicPr>
            <p:cNvPr id="7" name="Picture 6" descr="rfsoLegendb2-64.eps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2201" y="1600200"/>
              <a:ext cx="1828800" cy="349684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315202" y="4257096"/>
              <a:ext cx="63639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200" b="1" dirty="0" smtClean="0"/>
                <a:t>BF(</a:t>
              </a:r>
              <a:r>
                <a:rPr lang="en-US" sz="2200" b="1" i="1" dirty="0" smtClean="0"/>
                <a:t>A</a:t>
              </a:r>
              <a:r>
                <a:rPr lang="en-US" sz="2200" b="1" dirty="0" smtClean="0"/>
                <a:t>)</a:t>
              </a:r>
              <a:endParaRPr lang="en-US" sz="2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26084" y="4680856"/>
              <a:ext cx="63639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200" b="1" dirty="0" smtClean="0"/>
                <a:t>BF(</a:t>
              </a:r>
              <a:r>
                <a:rPr lang="en-US" sz="2200" b="1" i="1" dirty="0" smtClean="0"/>
                <a:t>B</a:t>
              </a:r>
              <a:r>
                <a:rPr lang="en-US" sz="2200" b="1" dirty="0" smtClean="0"/>
                <a:t>)</a:t>
              </a:r>
              <a:endParaRPr lang="en-US" sz="2200" b="1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3048000" y="1088572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Bit-vector-based data structure [1970]</a:t>
            </a:r>
          </a:p>
          <a:p>
            <a:pPr lvl="1"/>
            <a:r>
              <a:rPr lang="en-US" dirty="0" smtClean="0"/>
              <a:t>offers </a:t>
            </a:r>
            <a:r>
              <a:rPr lang="en-US" b="1" dirty="0" smtClean="0">
                <a:solidFill>
                  <a:srgbClr val="7030A0"/>
                </a:solidFill>
              </a:rPr>
              <a:t>fast</a:t>
            </a:r>
            <a:r>
              <a:rPr lang="en-US" dirty="0" smtClean="0"/>
              <a:t> set operations</a:t>
            </a:r>
          </a:p>
          <a:p>
            <a:pPr lvl="1"/>
            <a:r>
              <a:rPr lang="en-US" dirty="0" smtClean="0"/>
              <a:t>in exchange for some </a:t>
            </a:r>
            <a:r>
              <a:rPr lang="en-US" b="1" dirty="0" smtClean="0">
                <a:solidFill>
                  <a:srgbClr val="C00000"/>
                </a:solidFill>
              </a:rPr>
              <a:t>imprecision</a:t>
            </a:r>
          </a:p>
          <a:p>
            <a:pPr lvl="1"/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Recently used to compare memory accesses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With unconventional practices: Intersection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7" name="Group 93"/>
          <p:cNvGrpSpPr>
            <a:grpSpLocks/>
          </p:cNvGrpSpPr>
          <p:nvPr/>
        </p:nvGrpSpPr>
        <p:grpSpPr bwMode="auto">
          <a:xfrm rot="5400000">
            <a:off x="-1911267" y="3885264"/>
            <a:ext cx="4330699" cy="203364"/>
            <a:chOff x="1371600" y="2590800"/>
            <a:chExt cx="3657600" cy="304800"/>
          </a:xfrm>
        </p:grpSpPr>
        <p:grpSp>
          <p:nvGrpSpPr>
            <p:cNvPr id="10" name="Group 67"/>
            <p:cNvGrpSpPr>
              <a:grpSpLocks/>
            </p:cNvGrpSpPr>
            <p:nvPr/>
          </p:nvGrpSpPr>
          <p:grpSpPr bwMode="auto">
            <a:xfrm>
              <a:off x="1371600" y="2590800"/>
              <a:ext cx="609600" cy="304800"/>
              <a:chOff x="1371600" y="2590800"/>
              <a:chExt cx="609600" cy="304800"/>
            </a:xfrm>
          </p:grpSpPr>
          <p:sp>
            <p:nvSpPr>
              <p:cNvPr id="36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68"/>
            <p:cNvGrpSpPr>
              <a:grpSpLocks/>
            </p:cNvGrpSpPr>
            <p:nvPr/>
          </p:nvGrpSpPr>
          <p:grpSpPr bwMode="auto">
            <a:xfrm>
              <a:off x="1981200" y="2590800"/>
              <a:ext cx="609600" cy="304800"/>
              <a:chOff x="1371600" y="2590800"/>
              <a:chExt cx="609600" cy="304800"/>
            </a:xfrm>
          </p:grpSpPr>
          <p:sp>
            <p:nvSpPr>
              <p:cNvPr id="32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73"/>
            <p:cNvGrpSpPr>
              <a:grpSpLocks/>
            </p:cNvGrpSpPr>
            <p:nvPr/>
          </p:nvGrpSpPr>
          <p:grpSpPr bwMode="auto">
            <a:xfrm>
              <a:off x="2590800" y="2590800"/>
              <a:ext cx="609600" cy="304800"/>
              <a:chOff x="1371600" y="2590800"/>
              <a:chExt cx="609600" cy="304800"/>
            </a:xfrm>
          </p:grpSpPr>
          <p:sp>
            <p:nvSpPr>
              <p:cNvPr id="28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78"/>
            <p:cNvGrpSpPr>
              <a:grpSpLocks/>
            </p:cNvGrpSpPr>
            <p:nvPr/>
          </p:nvGrpSpPr>
          <p:grpSpPr bwMode="auto">
            <a:xfrm>
              <a:off x="3200400" y="2590800"/>
              <a:ext cx="609600" cy="304800"/>
              <a:chOff x="1371600" y="2590800"/>
              <a:chExt cx="609600" cy="304800"/>
            </a:xfrm>
          </p:grpSpPr>
          <p:sp>
            <p:nvSpPr>
              <p:cNvPr id="24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83"/>
            <p:cNvGrpSpPr>
              <a:grpSpLocks/>
            </p:cNvGrpSpPr>
            <p:nvPr/>
          </p:nvGrpSpPr>
          <p:grpSpPr bwMode="auto">
            <a:xfrm>
              <a:off x="3810000" y="2590800"/>
              <a:ext cx="609600" cy="304800"/>
              <a:chOff x="1371600" y="2590800"/>
              <a:chExt cx="609600" cy="304800"/>
            </a:xfrm>
          </p:grpSpPr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88"/>
            <p:cNvGrpSpPr>
              <a:grpSpLocks/>
            </p:cNvGrpSpPr>
            <p:nvPr/>
          </p:nvGrpSpPr>
          <p:grpSpPr bwMode="auto">
            <a:xfrm>
              <a:off x="4419600" y="2590800"/>
              <a:ext cx="609600" cy="304800"/>
              <a:chOff x="1371600" y="2590800"/>
              <a:chExt cx="609600" cy="304800"/>
            </a:xfrm>
          </p:grpSpPr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0" name="Group 93"/>
          <p:cNvGrpSpPr>
            <a:grpSpLocks/>
          </p:cNvGrpSpPr>
          <p:nvPr/>
        </p:nvGrpSpPr>
        <p:grpSpPr bwMode="auto">
          <a:xfrm rot="5400000">
            <a:off x="-1581231" y="3885265"/>
            <a:ext cx="4330699" cy="203364"/>
            <a:chOff x="1371600" y="2590800"/>
            <a:chExt cx="3657600" cy="304800"/>
          </a:xfrm>
        </p:grpSpPr>
        <p:grpSp>
          <p:nvGrpSpPr>
            <p:cNvPr id="41" name="Group 67"/>
            <p:cNvGrpSpPr>
              <a:grpSpLocks/>
            </p:cNvGrpSpPr>
            <p:nvPr/>
          </p:nvGrpSpPr>
          <p:grpSpPr bwMode="auto">
            <a:xfrm>
              <a:off x="1371600" y="2590800"/>
              <a:ext cx="609600" cy="304800"/>
              <a:chOff x="1371600" y="2590800"/>
              <a:chExt cx="609600" cy="304800"/>
            </a:xfrm>
          </p:grpSpPr>
          <p:sp>
            <p:nvSpPr>
              <p:cNvPr id="67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Group 68"/>
            <p:cNvGrpSpPr>
              <a:grpSpLocks/>
            </p:cNvGrpSpPr>
            <p:nvPr/>
          </p:nvGrpSpPr>
          <p:grpSpPr bwMode="auto">
            <a:xfrm>
              <a:off x="1981200" y="2590800"/>
              <a:ext cx="609600" cy="304800"/>
              <a:chOff x="1371600" y="2590800"/>
              <a:chExt cx="609600" cy="304800"/>
            </a:xfrm>
          </p:grpSpPr>
          <p:sp>
            <p:nvSpPr>
              <p:cNvPr id="63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oup 73"/>
            <p:cNvGrpSpPr>
              <a:grpSpLocks/>
            </p:cNvGrpSpPr>
            <p:nvPr/>
          </p:nvGrpSpPr>
          <p:grpSpPr bwMode="auto">
            <a:xfrm>
              <a:off x="2590800" y="2590800"/>
              <a:ext cx="609600" cy="304800"/>
              <a:chOff x="1371600" y="2590800"/>
              <a:chExt cx="609600" cy="304800"/>
            </a:xfrm>
          </p:grpSpPr>
          <p:sp>
            <p:nvSpPr>
              <p:cNvPr id="59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oup 78"/>
            <p:cNvGrpSpPr>
              <a:grpSpLocks/>
            </p:cNvGrpSpPr>
            <p:nvPr/>
          </p:nvGrpSpPr>
          <p:grpSpPr bwMode="auto">
            <a:xfrm>
              <a:off x="3200400" y="2590800"/>
              <a:ext cx="609600" cy="304800"/>
              <a:chOff x="1371600" y="2590800"/>
              <a:chExt cx="609600" cy="304800"/>
            </a:xfrm>
          </p:grpSpPr>
          <p:sp>
            <p:nvSpPr>
              <p:cNvPr id="55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" name="Group 83"/>
            <p:cNvGrpSpPr>
              <a:grpSpLocks/>
            </p:cNvGrpSpPr>
            <p:nvPr/>
          </p:nvGrpSpPr>
          <p:grpSpPr bwMode="auto">
            <a:xfrm>
              <a:off x="3810000" y="2590800"/>
              <a:ext cx="609600" cy="304800"/>
              <a:chOff x="1371600" y="2590800"/>
              <a:chExt cx="609600" cy="304800"/>
            </a:xfrm>
          </p:grpSpPr>
          <p:sp>
            <p:nvSpPr>
              <p:cNvPr id="51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6" name="Group 88"/>
            <p:cNvGrpSpPr>
              <a:grpSpLocks/>
            </p:cNvGrpSpPr>
            <p:nvPr/>
          </p:nvGrpSpPr>
          <p:grpSpPr bwMode="auto">
            <a:xfrm>
              <a:off x="4419600" y="2590800"/>
              <a:ext cx="609600" cy="304800"/>
              <a:chOff x="1371600" y="2590800"/>
              <a:chExt cx="609600" cy="304800"/>
            </a:xfrm>
          </p:grpSpPr>
          <p:sp>
            <p:nvSpPr>
              <p:cNvPr id="47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1" name="Rectangle 70"/>
          <p:cNvSpPr/>
          <p:nvPr/>
        </p:nvSpPr>
        <p:spPr>
          <a:xfrm>
            <a:off x="120804" y="1143000"/>
            <a:ext cx="6319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&amp;</a:t>
            </a:r>
            <a:endParaRPr lang="en-US" sz="4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38200" y="5094982"/>
            <a:ext cx="8153400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We show new practices are inefficient!</a:t>
            </a:r>
          </a:p>
          <a:p>
            <a:pPr algn="ctr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(in theory and </a:t>
            </a:r>
            <a:r>
              <a:rPr lang="en-US" sz="3200" b="1" dirty="0" smtClean="0">
                <a:solidFill>
                  <a:schemeClr val="bg1"/>
                </a:solidFill>
              </a:rPr>
              <a:t>empirically)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cap="none" dirty="0" smtClean="0"/>
              <a:t>Does theory work in practice?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Bloom Filters </a:t>
            </a:r>
            <a:r>
              <a:rPr lang="en-US" smtClean="0"/>
              <a:t>for Null-Intersection Tests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099035"/>
            <a:ext cx="1905000" cy="178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Augment </a:t>
            </a:r>
            <a:r>
              <a:rPr lang="en-US" dirty="0" err="1" smtClean="0"/>
              <a:t>RingSTM</a:t>
            </a:r>
            <a:r>
              <a:rPr lang="en-US" dirty="0" smtClean="0"/>
              <a:t> with alternate BF </a:t>
            </a:r>
            <a:r>
              <a:rPr lang="en-US" dirty="0" err="1" smtClean="0"/>
              <a:t>configs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[Spear </a:t>
            </a:r>
            <a:r>
              <a:rPr lang="en-US" i="1" dirty="0" smtClean="0"/>
              <a:t>et al. </a:t>
            </a:r>
            <a:r>
              <a:rPr lang="en-US" dirty="0" smtClean="0"/>
              <a:t>SPAA ’08]</a:t>
            </a:r>
          </a:p>
          <a:p>
            <a:pPr lvl="1"/>
            <a:r>
              <a:rPr lang="en-US" dirty="0" err="1" smtClean="0"/>
              <a:t>unpartitioned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Bloom filter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intersection</a:t>
            </a:r>
          </a:p>
          <a:p>
            <a:endParaRPr lang="en-US" dirty="0" smtClean="0"/>
          </a:p>
          <a:p>
            <a:r>
              <a:rPr lang="en-US" dirty="0" smtClean="0"/>
              <a:t>Stress BF configurations using STAMP bench</a:t>
            </a:r>
          </a:p>
          <a:p>
            <a:endParaRPr lang="en-US" dirty="0" smtClean="0"/>
          </a:p>
          <a:p>
            <a:r>
              <a:rPr lang="en-US" dirty="0" smtClean="0"/>
              <a:t>8-core Intel Xeon with SSE2 ISA</a:t>
            </a:r>
          </a:p>
          <a:p>
            <a:pPr lvl="1"/>
            <a:r>
              <a:rPr lang="en-US" dirty="0" smtClean="0"/>
              <a:t>32-bit Linux 2.6.32-5-686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96"/>
          <p:cNvSpPr txBox="1">
            <a:spLocks/>
          </p:cNvSpPr>
          <p:nvPr/>
        </p:nvSpPr>
        <p:spPr>
          <a:xfrm>
            <a:off x="0" y="5638801"/>
            <a:ext cx="9144000" cy="5333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QoQ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BoB</a:t>
            </a:r>
            <a:r>
              <a:rPr lang="en-US" sz="3200" b="1" dirty="0" smtClean="0">
                <a:solidFill>
                  <a:schemeClr val="bg1"/>
                </a:solidFill>
              </a:rPr>
              <a:t>, part. intersect outperform baseline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Results: Labyrinth</a:t>
            </a:r>
            <a:endParaRPr lang="en-US" dirty="0"/>
          </a:p>
        </p:txBody>
      </p:sp>
      <p:pic>
        <p:nvPicPr>
          <p:cNvPr id="6" name="Content Placeholder 5" descr="comp_all_labyrinth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4661087" cy="3657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12962" y="1317170"/>
            <a:ext cx="2408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Execution Time</a:t>
            </a:r>
            <a:endParaRPr lang="en-US" sz="2800" dirty="0"/>
          </a:p>
        </p:txBody>
      </p:sp>
      <p:pic>
        <p:nvPicPr>
          <p:cNvPr id="8" name="Picture 7" descr="comp_all_labyrinthabrt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8639" y="1676400"/>
            <a:ext cx="4535361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85116" y="1317170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Aborts</a:t>
            </a:r>
            <a:endParaRPr lang="en-US" sz="28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905000" y="3346132"/>
            <a:ext cx="2695306" cy="1635172"/>
            <a:chOff x="1905000" y="3650932"/>
            <a:chExt cx="2695306" cy="1635172"/>
          </a:xfrm>
        </p:grpSpPr>
        <p:sp>
          <p:nvSpPr>
            <p:cNvPr id="19" name="Oval 18"/>
            <p:cNvSpPr/>
            <p:nvPr/>
          </p:nvSpPr>
          <p:spPr>
            <a:xfrm>
              <a:off x="4234546" y="4572002"/>
              <a:ext cx="365760" cy="36576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416630" y="4920344"/>
              <a:ext cx="365760" cy="365760"/>
            </a:xfrm>
            <a:prstGeom prst="ellipse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stCxn id="22" idx="4"/>
              <a:endCxn id="20" idx="0"/>
            </p:cNvCxnSpPr>
            <p:nvPr/>
          </p:nvCxnSpPr>
          <p:spPr>
            <a:xfrm flipH="1">
              <a:off x="2599510" y="4343400"/>
              <a:ext cx="600890" cy="576944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905000" y="3650932"/>
              <a:ext cx="2590800" cy="69246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3200" b="1" dirty="0" smtClean="0"/>
                <a:t>21% Speedup</a:t>
              </a:r>
              <a:endParaRPr lang="en-US" sz="3200" b="1" dirty="0"/>
            </a:p>
          </p:txBody>
        </p:sp>
        <p:cxnSp>
          <p:nvCxnSpPr>
            <p:cNvPr id="25" name="Straight Connector 24"/>
            <p:cNvCxnSpPr>
              <a:stCxn id="22" idx="4"/>
              <a:endCxn id="19" idx="1"/>
            </p:cNvCxnSpPr>
            <p:nvPr/>
          </p:nvCxnSpPr>
          <p:spPr>
            <a:xfrm>
              <a:off x="3200400" y="4343400"/>
              <a:ext cx="1087710" cy="282166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76200" y="4648201"/>
            <a:ext cx="847984" cy="914400"/>
            <a:chOff x="1081162" y="4320545"/>
            <a:chExt cx="1007810" cy="1188721"/>
          </a:xfrm>
        </p:grpSpPr>
        <p:sp>
          <p:nvSpPr>
            <p:cNvPr id="30" name="Down Arrow 29"/>
            <p:cNvSpPr/>
            <p:nvPr/>
          </p:nvSpPr>
          <p:spPr>
            <a:xfrm>
              <a:off x="1124248" y="4320545"/>
              <a:ext cx="228600" cy="762001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wn Arrow 30"/>
            <p:cNvSpPr/>
            <p:nvPr/>
          </p:nvSpPr>
          <p:spPr>
            <a:xfrm rot="5400000">
              <a:off x="1593672" y="4747266"/>
              <a:ext cx="228600" cy="76200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81162" y="5139933"/>
              <a:ext cx="767582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Better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31028" y="1817914"/>
            <a:ext cx="1143000" cy="1153886"/>
            <a:chOff x="3331028" y="1817914"/>
            <a:chExt cx="1143000" cy="1153886"/>
          </a:xfrm>
        </p:grpSpPr>
        <p:sp>
          <p:nvSpPr>
            <p:cNvPr id="21" name="Rectangle 20"/>
            <p:cNvSpPr/>
            <p:nvPr/>
          </p:nvSpPr>
          <p:spPr>
            <a:xfrm>
              <a:off x="3331028" y="2667000"/>
              <a:ext cx="1143000" cy="3048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31028" y="1817914"/>
              <a:ext cx="1143000" cy="25037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42"/>
          <p:cNvSpPr/>
          <p:nvPr/>
        </p:nvSpPr>
        <p:spPr>
          <a:xfrm rot="203881">
            <a:off x="5104588" y="3994651"/>
            <a:ext cx="4035273" cy="509517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837714" y="2710542"/>
            <a:ext cx="1143000" cy="3048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allAtOnce" animBg="1"/>
      <p:bldP spid="43" grpId="1" animBg="1"/>
      <p:bldP spid="43" grpId="2" animBg="1"/>
      <p:bldP spid="47" grpId="0" animBg="1"/>
      <p:bldP spid="47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96"/>
          <p:cNvSpPr txBox="1">
            <a:spLocks/>
          </p:cNvSpPr>
          <p:nvPr/>
        </p:nvSpPr>
        <p:spPr>
          <a:xfrm>
            <a:off x="0" y="5627918"/>
            <a:ext cx="9144000" cy="5303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Querying overhead counteracts reduced </a:t>
            </a:r>
            <a:r>
              <a:rPr lang="en-US" sz="3200" b="1" dirty="0" smtClean="0">
                <a:solidFill>
                  <a:schemeClr val="bg1"/>
                </a:solidFill>
              </a:rPr>
              <a:t>aborts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Results: </a:t>
            </a:r>
            <a:r>
              <a:rPr lang="en-US" dirty="0" err="1" smtClean="0"/>
              <a:t>Kmeans</a:t>
            </a:r>
            <a:r>
              <a:rPr lang="en-US" dirty="0" smtClean="0"/>
              <a:t>-low</a:t>
            </a:r>
            <a:endParaRPr lang="en-US" dirty="0"/>
          </a:p>
        </p:txBody>
      </p:sp>
      <p:pic>
        <p:nvPicPr>
          <p:cNvPr id="6" name="Content Placeholder 5" descr="comp_all_labyrinth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413" y="1702619"/>
            <a:ext cx="4594260" cy="360516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Picture 7" descr="comp_all_labyrinthabrt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8639" y="1702619"/>
            <a:ext cx="4535360" cy="3605160"/>
          </a:xfrm>
          <a:prstGeom prst="rect">
            <a:avLst/>
          </a:prstGeom>
        </p:spPr>
      </p:pic>
      <p:grpSp>
        <p:nvGrpSpPr>
          <p:cNvPr id="3" name="Group 20"/>
          <p:cNvGrpSpPr/>
          <p:nvPr/>
        </p:nvGrpSpPr>
        <p:grpSpPr>
          <a:xfrm>
            <a:off x="76200" y="4648201"/>
            <a:ext cx="847984" cy="914400"/>
            <a:chOff x="1081162" y="4320545"/>
            <a:chExt cx="1007810" cy="1188721"/>
          </a:xfrm>
        </p:grpSpPr>
        <p:sp>
          <p:nvSpPr>
            <p:cNvPr id="23" name="Down Arrow 22"/>
            <p:cNvSpPr/>
            <p:nvPr/>
          </p:nvSpPr>
          <p:spPr>
            <a:xfrm>
              <a:off x="1124248" y="4320545"/>
              <a:ext cx="228600" cy="762001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wn Arrow 25"/>
            <p:cNvSpPr/>
            <p:nvPr/>
          </p:nvSpPr>
          <p:spPr>
            <a:xfrm rot="5400000">
              <a:off x="1593672" y="4747266"/>
              <a:ext cx="228600" cy="76200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1162" y="5139933"/>
              <a:ext cx="767582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Better</a:t>
              </a:r>
              <a:endParaRPr lang="en-US" dirty="0"/>
            </a:p>
          </p:txBody>
        </p:sp>
      </p:grpSp>
      <p:grpSp>
        <p:nvGrpSpPr>
          <p:cNvPr id="10" name="Group 24"/>
          <p:cNvGrpSpPr/>
          <p:nvPr/>
        </p:nvGrpSpPr>
        <p:grpSpPr>
          <a:xfrm>
            <a:off x="914400" y="2971800"/>
            <a:ext cx="2819400" cy="1661160"/>
            <a:chOff x="2133600" y="3385712"/>
            <a:chExt cx="2819400" cy="1661160"/>
          </a:xfrm>
        </p:grpSpPr>
        <p:sp>
          <p:nvSpPr>
            <p:cNvPr id="28" name="Oval 27"/>
            <p:cNvSpPr/>
            <p:nvPr/>
          </p:nvSpPr>
          <p:spPr>
            <a:xfrm>
              <a:off x="2438400" y="4223912"/>
              <a:ext cx="365760" cy="36576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026228" y="4681112"/>
              <a:ext cx="365760" cy="365760"/>
            </a:xfrm>
            <a:prstGeom prst="ellipse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33600" y="3385712"/>
              <a:ext cx="2819400" cy="60959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&gt;25% slowdown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Straight Connector 33"/>
            <p:cNvCxnSpPr>
              <a:stCxn id="30" idx="4"/>
              <a:endCxn id="29" idx="0"/>
            </p:cNvCxnSpPr>
            <p:nvPr/>
          </p:nvCxnSpPr>
          <p:spPr>
            <a:xfrm flipH="1">
              <a:off x="3209108" y="3995311"/>
              <a:ext cx="334192" cy="685801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0" idx="4"/>
              <a:endCxn id="28" idx="7"/>
            </p:cNvCxnSpPr>
            <p:nvPr/>
          </p:nvCxnSpPr>
          <p:spPr>
            <a:xfrm flipH="1">
              <a:off x="2750596" y="3995311"/>
              <a:ext cx="792704" cy="282165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Oval 45"/>
          <p:cNvSpPr/>
          <p:nvPr/>
        </p:nvSpPr>
        <p:spPr>
          <a:xfrm rot="60000">
            <a:off x="5104588" y="3390691"/>
            <a:ext cx="4035273" cy="509517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707570" y="1807028"/>
            <a:ext cx="1207008" cy="1175658"/>
            <a:chOff x="1861454" y="1643742"/>
            <a:chExt cx="1207008" cy="1175658"/>
          </a:xfrm>
        </p:grpSpPr>
        <p:sp>
          <p:nvSpPr>
            <p:cNvPr id="82" name="Rectangle 81"/>
            <p:cNvSpPr/>
            <p:nvPr/>
          </p:nvSpPr>
          <p:spPr>
            <a:xfrm>
              <a:off x="1861456" y="2514600"/>
              <a:ext cx="1207006" cy="3048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861454" y="1643742"/>
              <a:ext cx="1207006" cy="3048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412962" y="1317170"/>
            <a:ext cx="2408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Execution Time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385116" y="1317170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Aborts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allAtOnce" animBg="1"/>
      <p:bldP spid="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Conclusion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Conflict detection often applies Bloom filters</a:t>
            </a:r>
          </a:p>
          <a:p>
            <a:pPr lvl="1"/>
            <a:r>
              <a:rPr lang="en-US" dirty="0" smtClean="0"/>
              <a:t>for fast set operations: y ϵ S and	S</a:t>
            </a:r>
            <a:r>
              <a:rPr lang="en-US" baseline="-25000" dirty="0" smtClean="0"/>
              <a:t>1</a:t>
            </a:r>
            <a:r>
              <a:rPr lang="en-US" dirty="0" smtClean="0"/>
              <a:t>∩S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unconventionally using BF intersect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Our recommendations (from theory &amp; practice)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strongly consider querying before intersection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 hardware, consider intersecting </a:t>
            </a:r>
            <a:r>
              <a:rPr lang="en-US" dirty="0" err="1" smtClean="0"/>
              <a:t>BoBs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build adaptive systems for application behaviors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Pr[FSO] for BF null-intersection tests</a:t>
            </a:r>
          </a:p>
          <a:p>
            <a:pPr marL="914400" lvl="1" indent="-514350"/>
            <a:r>
              <a:rPr lang="en-US" dirty="0" err="1" smtClean="0"/>
              <a:t>QoQ</a:t>
            </a:r>
            <a:r>
              <a:rPr lang="en-US" dirty="0" smtClean="0"/>
              <a:t> and part./</a:t>
            </a:r>
            <a:r>
              <a:rPr lang="en-US" dirty="0" err="1" smtClean="0"/>
              <a:t>unpart</a:t>
            </a:r>
            <a:r>
              <a:rPr lang="en-US" dirty="0" smtClean="0"/>
              <a:t>. intersection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Analytical comparisons of Pr[FSO]’s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of, and FSO rates for </a:t>
            </a:r>
            <a:r>
              <a:rPr lang="en-US" dirty="0" err="1" smtClean="0"/>
              <a:t>BoB</a:t>
            </a:r>
            <a:r>
              <a:rPr lang="en-US" dirty="0" smtClean="0"/>
              <a:t> intersection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Empirical evaluation of BF null-intersect tests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Evaluation of SIMD instructions in BF use</a:t>
            </a:r>
          </a:p>
          <a:p>
            <a:pPr marL="514350" indent="-514350" algn="ctr">
              <a:buNone/>
            </a:pPr>
            <a:r>
              <a:rPr lang="en-US" sz="4400" dirty="0" smtClean="0"/>
              <a:t>Questions?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 action="ppaction://hlinksldjump"/>
              </a:rPr>
              <a:t>Pr[FP] for single query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3" action="ppaction://hlinksldjump"/>
              </a:rPr>
              <a:t>Pr[FSO] by intersection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4" action="ppaction://hlinksldjump"/>
              </a:rPr>
              <a:t>Pr[FSO] by queue of queries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5" action="ppaction://hlinksldjump"/>
              </a:rPr>
              <a:t>Optimal BF Configuration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Insert one address into the filter.</a:t>
            </a:r>
          </a:p>
          <a:p>
            <a:pPr>
              <a:buNone/>
            </a:pPr>
            <a:r>
              <a:rPr lang="en-US" dirty="0" smtClean="0"/>
              <a:t>Probability a bit is not set in segment </a:t>
            </a:r>
            <a:r>
              <a:rPr lang="en-US" i="1" dirty="0" smtClean="0"/>
              <a:t>i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Query FP Probability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3" name="Group 44"/>
          <p:cNvGrpSpPr/>
          <p:nvPr/>
        </p:nvGrpSpPr>
        <p:grpSpPr>
          <a:xfrm>
            <a:off x="1600200" y="3072825"/>
            <a:ext cx="6019800" cy="584775"/>
            <a:chOff x="1600200" y="2844225"/>
            <a:chExt cx="6019800" cy="584775"/>
          </a:xfrm>
        </p:grpSpPr>
        <p:grpSp>
          <p:nvGrpSpPr>
            <p:cNvPr id="6" name="Group 45"/>
            <p:cNvGrpSpPr/>
            <p:nvPr/>
          </p:nvGrpSpPr>
          <p:grpSpPr>
            <a:xfrm>
              <a:off x="1600200" y="2844225"/>
              <a:ext cx="6019800" cy="584775"/>
              <a:chOff x="1600200" y="2590800"/>
              <a:chExt cx="6019800" cy="584775"/>
            </a:xfrm>
          </p:grpSpPr>
          <p:sp>
            <p:nvSpPr>
              <p:cNvPr id="47" name="TextBox 5"/>
              <p:cNvSpPr txBox="1"/>
              <p:nvPr/>
            </p:nvSpPr>
            <p:spPr>
              <a:xfrm>
                <a:off x="1600200" y="2590800"/>
                <a:ext cx="624402" cy="49244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lIns="9144" tIns="0" rIns="9144" bIns="0" rtlCol="0">
                <a:spAutoFit/>
              </a:bodyPr>
              <a:lstStyle/>
              <a:p>
                <a:r>
                  <a:rPr lang="en-US" sz="3200" dirty="0" smtClean="0"/>
                  <a:t>h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()</a:t>
                </a:r>
                <a:endParaRPr lang="en-US" sz="3200" i="1" baseline="30000" dirty="0"/>
              </a:p>
            </p:txBody>
          </p:sp>
          <p:sp>
            <p:nvSpPr>
              <p:cNvPr id="48" name="TextBox 5"/>
              <p:cNvSpPr txBox="1"/>
              <p:nvPr/>
            </p:nvSpPr>
            <p:spPr>
              <a:xfrm>
                <a:off x="4343400" y="2590800"/>
                <a:ext cx="547458" cy="4924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9144" tIns="0" rIns="9144" bIns="0" rtlCol="0">
                <a:spAutoFit/>
              </a:bodyPr>
              <a:lstStyle/>
              <a:p>
                <a:r>
                  <a:rPr lang="en-US" sz="3200" dirty="0" smtClean="0"/>
                  <a:t>h</a:t>
                </a:r>
                <a:r>
                  <a:rPr lang="en-US" sz="3200" baseline="-25000" dirty="0" smtClean="0"/>
                  <a:t>i</a:t>
                </a:r>
                <a:r>
                  <a:rPr lang="en-US" sz="3200" dirty="0" smtClean="0"/>
                  <a:t>()</a:t>
                </a:r>
                <a:endParaRPr lang="en-US" sz="3200" i="1" baseline="30000" dirty="0"/>
              </a:p>
            </p:txBody>
          </p:sp>
          <p:sp>
            <p:nvSpPr>
              <p:cNvPr id="49" name="TextBox 5"/>
              <p:cNvSpPr txBox="1"/>
              <p:nvPr/>
            </p:nvSpPr>
            <p:spPr>
              <a:xfrm>
                <a:off x="7014065" y="2590800"/>
                <a:ext cx="605935" cy="49244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lIns="9144" tIns="0" rIns="9144" bIns="0" rtlCol="0">
                <a:spAutoFit/>
              </a:bodyPr>
              <a:lstStyle/>
              <a:p>
                <a:r>
                  <a:rPr lang="en-US" sz="3200" dirty="0" smtClean="0"/>
                  <a:t>h</a:t>
                </a:r>
                <a:r>
                  <a:rPr lang="en-US" sz="3200" baseline="-25000" dirty="0" smtClean="0"/>
                  <a:t>k</a:t>
                </a:r>
                <a:r>
                  <a:rPr lang="en-US" sz="3200" dirty="0" smtClean="0"/>
                  <a:t>()</a:t>
                </a:r>
                <a:endParaRPr lang="en-US" sz="3200" i="1" baseline="300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793801" y="2590800"/>
                <a:ext cx="302199" cy="584775"/>
              </a:xfrm>
              <a:prstGeom prst="rect">
                <a:avLst/>
              </a:prstGeom>
              <a:noFill/>
            </p:spPr>
            <p:txBody>
              <a:bodyPr wrap="none" lIns="9144" rIns="9144" rtlCol="0">
                <a:spAutoFit/>
              </a:bodyPr>
              <a:lstStyle/>
              <a:p>
                <a:r>
                  <a:rPr lang="en-US" sz="3200" dirty="0" smtClean="0"/>
                  <a:t>…</a:t>
                </a:r>
                <a:endParaRPr lang="en-US" sz="3200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3048000" y="2844225"/>
              <a:ext cx="302199" cy="584775"/>
            </a:xfrm>
            <a:prstGeom prst="rect">
              <a:avLst/>
            </a:prstGeom>
            <a:noFill/>
          </p:spPr>
          <p:txBody>
            <a:bodyPr wrap="none" lIns="9144" rIns="9144" rtlCol="0">
              <a:spAutoFit/>
            </a:bodyPr>
            <a:lstStyle/>
            <a:p>
              <a:r>
                <a:rPr lang="en-US" sz="3200" dirty="0" smtClean="0"/>
                <a:t>…</a:t>
              </a:r>
              <a:endParaRPr lang="en-US" sz="3200" dirty="0"/>
            </a:p>
          </p:txBody>
        </p:sp>
      </p:grpSp>
      <p:grpSp>
        <p:nvGrpSpPr>
          <p:cNvPr id="7" name="Group 50"/>
          <p:cNvGrpSpPr/>
          <p:nvPr/>
        </p:nvGrpSpPr>
        <p:grpSpPr>
          <a:xfrm>
            <a:off x="914400" y="3657600"/>
            <a:ext cx="7315200" cy="584775"/>
            <a:chOff x="914400" y="3657600"/>
            <a:chExt cx="7315200" cy="584775"/>
          </a:xfrm>
        </p:grpSpPr>
        <p:grpSp>
          <p:nvGrpSpPr>
            <p:cNvPr id="8" name="Group 40"/>
            <p:cNvGrpSpPr/>
            <p:nvPr/>
          </p:nvGrpSpPr>
          <p:grpSpPr>
            <a:xfrm>
              <a:off x="914400" y="3886200"/>
              <a:ext cx="1828800" cy="228600"/>
              <a:chOff x="914400" y="3886200"/>
              <a:chExt cx="1828800" cy="2286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18288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9144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1430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3716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6002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0574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22860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25146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42"/>
            <p:cNvGrpSpPr/>
            <p:nvPr/>
          </p:nvGrpSpPr>
          <p:grpSpPr>
            <a:xfrm>
              <a:off x="3657600" y="3886200"/>
              <a:ext cx="1828800" cy="228600"/>
              <a:chOff x="2971800" y="3886200"/>
              <a:chExt cx="1828800" cy="228600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43434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9718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32004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34290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6576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8862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1148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5720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1"/>
            <p:cNvGrpSpPr/>
            <p:nvPr/>
          </p:nvGrpSpPr>
          <p:grpSpPr>
            <a:xfrm>
              <a:off x="6400800" y="3886200"/>
              <a:ext cx="1828800" cy="228600"/>
              <a:chOff x="6400800" y="3886200"/>
              <a:chExt cx="1828800" cy="22860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66294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64008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68580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0866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3152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5438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77724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80010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5793801" y="3657600"/>
              <a:ext cx="302199" cy="584775"/>
            </a:xfrm>
            <a:prstGeom prst="rect">
              <a:avLst/>
            </a:prstGeom>
            <a:noFill/>
          </p:spPr>
          <p:txBody>
            <a:bodyPr wrap="none" lIns="9144" rIns="9144" rtlCol="0">
              <a:spAutoFit/>
            </a:bodyPr>
            <a:lstStyle/>
            <a:p>
              <a:r>
                <a:rPr lang="en-US" sz="3200" dirty="0" smtClean="0"/>
                <a:t>…</a:t>
              </a:r>
              <a:endParaRPr lang="en-US" sz="3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48000" y="3657600"/>
              <a:ext cx="302199" cy="584775"/>
            </a:xfrm>
            <a:prstGeom prst="rect">
              <a:avLst/>
            </a:prstGeom>
            <a:noFill/>
          </p:spPr>
          <p:txBody>
            <a:bodyPr wrap="none" lIns="9144" rIns="9144" rtlCol="0">
              <a:spAutoFit/>
            </a:bodyPr>
            <a:lstStyle/>
            <a:p>
              <a:r>
                <a:rPr lang="en-US" sz="3200" dirty="0" smtClean="0"/>
                <a:t>…</a:t>
              </a:r>
              <a:endParaRPr lang="en-US" sz="32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14400" y="3886200"/>
            <a:ext cx="6858000" cy="228600"/>
            <a:chOff x="914400" y="4800600"/>
            <a:chExt cx="6858000" cy="228600"/>
          </a:xfrm>
        </p:grpSpPr>
        <p:sp>
          <p:nvSpPr>
            <p:cNvPr id="53" name="Rectangle 52"/>
            <p:cNvSpPr/>
            <p:nvPr/>
          </p:nvSpPr>
          <p:spPr>
            <a:xfrm>
              <a:off x="914400" y="4800600"/>
              <a:ext cx="228600" cy="2286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114800" y="4800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543800" y="4800600"/>
              <a:ext cx="228600" cy="2286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09600" y="3048000"/>
            <a:ext cx="7924800" cy="1219200"/>
            <a:chOff x="609600" y="2514600"/>
            <a:chExt cx="7924800" cy="1981200"/>
          </a:xfrm>
        </p:grpSpPr>
        <p:sp>
          <p:nvSpPr>
            <p:cNvPr id="43" name="Rectangle 42"/>
            <p:cNvSpPr/>
            <p:nvPr/>
          </p:nvSpPr>
          <p:spPr>
            <a:xfrm>
              <a:off x="609600" y="2514600"/>
              <a:ext cx="2362200" cy="19812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72200" y="2514600"/>
              <a:ext cx="2362200" cy="19812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2400981" y="4876800"/>
          <a:ext cx="4076019" cy="1371600"/>
        </p:xfrm>
        <a:graphic>
          <a:graphicData uri="http://schemas.openxmlformats.org/presentationml/2006/ole">
            <p:oleObj spid="_x0000_s69635" name="Equation" r:id="rId4" imgW="1282680" imgH="431640" progId="Equation.3">
              <p:embed/>
            </p:oleObj>
          </a:graphicData>
        </a:graphic>
      </p:graphicFrame>
      <p:grpSp>
        <p:nvGrpSpPr>
          <p:cNvPr id="61" name="Group 60"/>
          <p:cNvGrpSpPr/>
          <p:nvPr/>
        </p:nvGrpSpPr>
        <p:grpSpPr>
          <a:xfrm>
            <a:off x="3657600" y="4191000"/>
            <a:ext cx="1828800" cy="566737"/>
            <a:chOff x="3657600" y="3081338"/>
            <a:chExt cx="1828800" cy="566737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3657600" y="3157538"/>
              <a:ext cx="18288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4" name="Object 4"/>
            <p:cNvGraphicFramePr>
              <a:graphicFrameLocks noChangeAspect="1"/>
            </p:cNvGraphicFramePr>
            <p:nvPr/>
          </p:nvGraphicFramePr>
          <p:xfrm>
            <a:off x="4097338" y="3081338"/>
            <a:ext cx="966952" cy="566737"/>
          </p:xfrm>
          <a:graphic>
            <a:graphicData uri="http://schemas.openxmlformats.org/presentationml/2006/ole">
              <p:oleObj spid="_x0000_s69637" name="Equation" r:id="rId5" imgW="520560" imgH="304560" progId="Equation.3">
                <p:embed/>
              </p:oleObj>
            </a:graphicData>
          </a:graphic>
        </p:graphicFrame>
      </p:grpSp>
      <p:sp>
        <p:nvSpPr>
          <p:cNvPr id="58" name="TextBox 57"/>
          <p:cNvSpPr txBox="1"/>
          <p:nvPr/>
        </p:nvSpPr>
        <p:spPr>
          <a:xfrm>
            <a:off x="228600" y="632460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Bloom Filters in Concurrency Tools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371601"/>
          <a:ext cx="8229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447800"/>
                <a:gridCol w="5029200"/>
              </a:tblGrid>
              <a:tr h="3679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System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Application</a:t>
                      </a:r>
                      <a:endParaRPr lang="en-US" sz="2400" dirty="0"/>
                    </a:p>
                  </a:txBody>
                  <a:tcPr/>
                </a:tc>
              </a:tr>
              <a:tr h="29439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Bulk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Hardware</a:t>
                      </a:r>
                      <a:r>
                        <a:rPr lang="en-US" sz="2000" baseline="0" dirty="0" smtClean="0"/>
                        <a:t> TM</a:t>
                      </a:r>
                      <a:endParaRPr lang="en-US" sz="2000" dirty="0"/>
                    </a:p>
                  </a:txBody>
                  <a:tcPr/>
                </a:tc>
              </a:tr>
              <a:tr h="294392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BulkSC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Memory Consistency</a:t>
                      </a:r>
                      <a:endParaRPr lang="en-US" sz="2000" dirty="0"/>
                    </a:p>
                  </a:txBody>
                  <a:tcPr/>
                </a:tc>
              </a:tr>
              <a:tr h="29439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HARD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Race Detection</a:t>
                      </a:r>
                      <a:endParaRPr lang="en-US" sz="2000" dirty="0"/>
                    </a:p>
                  </a:txBody>
                  <a:tcPr/>
                </a:tc>
              </a:tr>
              <a:tr h="294392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DeLorean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Deterministic Race </a:t>
                      </a:r>
                      <a:r>
                        <a:rPr lang="en-US" sz="2000" baseline="0" dirty="0" smtClean="0"/>
                        <a:t>Replay</a:t>
                      </a:r>
                      <a:endParaRPr lang="en-US" sz="2000" dirty="0"/>
                    </a:p>
                  </a:txBody>
                  <a:tcPr/>
                </a:tc>
              </a:tr>
              <a:tr h="294392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SoftSig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Code</a:t>
                      </a:r>
                      <a:r>
                        <a:rPr lang="en-US" sz="2000" baseline="0" dirty="0" smtClean="0"/>
                        <a:t> Analysis/Optimization/Debug</a:t>
                      </a:r>
                      <a:endParaRPr lang="en-US" sz="2000" dirty="0"/>
                    </a:p>
                  </a:txBody>
                  <a:tcPr/>
                </a:tc>
              </a:tr>
              <a:tr h="29439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RingSTM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2008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Software TM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4392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SigRace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Race</a:t>
                      </a:r>
                      <a:r>
                        <a:rPr lang="en-US" sz="2000" baseline="0" dirty="0" smtClean="0"/>
                        <a:t> Detection</a:t>
                      </a:r>
                      <a:endParaRPr lang="en-US" sz="2000" dirty="0"/>
                    </a:p>
                  </a:txBody>
                  <a:tcPr/>
                </a:tc>
              </a:tr>
              <a:tr h="294392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ColorSafe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Atomicity Violation</a:t>
                      </a:r>
                      <a:endParaRPr lang="en-US" sz="2000" dirty="0"/>
                    </a:p>
                  </a:txBody>
                  <a:tcPr/>
                </a:tc>
              </a:tr>
              <a:tr h="294392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InvalSTM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Software TM</a:t>
                      </a:r>
                      <a:endParaRPr lang="en-US" sz="2000" dirty="0"/>
                    </a:p>
                  </a:txBody>
                  <a:tcPr/>
                </a:tc>
              </a:tr>
              <a:tr h="294392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AdapSig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Software TM</a:t>
                      </a:r>
                      <a:endParaRPr lang="en-US" sz="2000" dirty="0"/>
                    </a:p>
                  </a:txBody>
                  <a:tcPr/>
                </a:tc>
              </a:tr>
              <a:tr h="34568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SvS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Auto-protection of shared state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" y="1219200"/>
            <a:ext cx="83820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We counter common intuition of tool designers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Insert all </a:t>
            </a:r>
            <a:r>
              <a:rPr lang="en-US" i="1" dirty="0" smtClean="0"/>
              <a:t>n </a:t>
            </a:r>
            <a:r>
              <a:rPr lang="en-US" dirty="0" smtClean="0"/>
              <a:t>addresses of a set </a:t>
            </a:r>
            <a:r>
              <a:rPr lang="en-US" i="1" dirty="0" smtClean="0"/>
              <a:t>A</a:t>
            </a:r>
            <a:r>
              <a:rPr lang="en-US" dirty="0" smtClean="0"/>
              <a:t> into the filter.</a:t>
            </a:r>
          </a:p>
          <a:p>
            <a:pPr>
              <a:buNone/>
            </a:pPr>
            <a:r>
              <a:rPr lang="en-US" dirty="0" smtClean="0"/>
              <a:t>Probability of bit assertion in segment </a:t>
            </a:r>
            <a:r>
              <a:rPr lang="en-US" i="1" dirty="0" smtClean="0"/>
              <a:t>i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Query FP Probability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3" name="Group 44"/>
          <p:cNvGrpSpPr/>
          <p:nvPr/>
        </p:nvGrpSpPr>
        <p:grpSpPr>
          <a:xfrm>
            <a:off x="1600200" y="3072825"/>
            <a:ext cx="6019800" cy="584775"/>
            <a:chOff x="1600200" y="2844225"/>
            <a:chExt cx="6019800" cy="584775"/>
          </a:xfrm>
        </p:grpSpPr>
        <p:grpSp>
          <p:nvGrpSpPr>
            <p:cNvPr id="6" name="Group 45"/>
            <p:cNvGrpSpPr/>
            <p:nvPr/>
          </p:nvGrpSpPr>
          <p:grpSpPr>
            <a:xfrm>
              <a:off x="1600200" y="2844225"/>
              <a:ext cx="6019800" cy="584775"/>
              <a:chOff x="1600200" y="2590800"/>
              <a:chExt cx="6019800" cy="584775"/>
            </a:xfrm>
          </p:grpSpPr>
          <p:sp>
            <p:nvSpPr>
              <p:cNvPr id="47" name="TextBox 5"/>
              <p:cNvSpPr txBox="1"/>
              <p:nvPr/>
            </p:nvSpPr>
            <p:spPr>
              <a:xfrm>
                <a:off x="1600200" y="2590800"/>
                <a:ext cx="624402" cy="49244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lIns="9144" tIns="0" rIns="9144" bIns="0" rtlCol="0">
                <a:spAutoFit/>
              </a:bodyPr>
              <a:lstStyle/>
              <a:p>
                <a:r>
                  <a:rPr lang="en-US" sz="3200" dirty="0" smtClean="0"/>
                  <a:t>h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()</a:t>
                </a:r>
                <a:endParaRPr lang="en-US" sz="3200" i="1" baseline="30000" dirty="0"/>
              </a:p>
            </p:txBody>
          </p:sp>
          <p:sp>
            <p:nvSpPr>
              <p:cNvPr id="48" name="TextBox 5"/>
              <p:cNvSpPr txBox="1"/>
              <p:nvPr/>
            </p:nvSpPr>
            <p:spPr>
              <a:xfrm>
                <a:off x="4343400" y="2590800"/>
                <a:ext cx="547458" cy="4924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9144" tIns="0" rIns="9144" bIns="0" rtlCol="0">
                <a:spAutoFit/>
              </a:bodyPr>
              <a:lstStyle/>
              <a:p>
                <a:r>
                  <a:rPr lang="en-US" sz="3200" dirty="0" smtClean="0"/>
                  <a:t>h</a:t>
                </a:r>
                <a:r>
                  <a:rPr lang="en-US" sz="3200" baseline="-25000" dirty="0" smtClean="0"/>
                  <a:t>i</a:t>
                </a:r>
                <a:r>
                  <a:rPr lang="en-US" sz="3200" dirty="0" smtClean="0"/>
                  <a:t>()</a:t>
                </a:r>
                <a:endParaRPr lang="en-US" sz="3200" i="1" baseline="30000" dirty="0"/>
              </a:p>
            </p:txBody>
          </p:sp>
          <p:sp>
            <p:nvSpPr>
              <p:cNvPr id="49" name="TextBox 5"/>
              <p:cNvSpPr txBox="1"/>
              <p:nvPr/>
            </p:nvSpPr>
            <p:spPr>
              <a:xfrm>
                <a:off x="7014065" y="2590800"/>
                <a:ext cx="605935" cy="49244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lIns="9144" tIns="0" rIns="9144" bIns="0" rtlCol="0">
                <a:spAutoFit/>
              </a:bodyPr>
              <a:lstStyle/>
              <a:p>
                <a:r>
                  <a:rPr lang="en-US" sz="3200" dirty="0" smtClean="0"/>
                  <a:t>h</a:t>
                </a:r>
                <a:r>
                  <a:rPr lang="en-US" sz="3200" baseline="-25000" dirty="0" smtClean="0"/>
                  <a:t>k</a:t>
                </a:r>
                <a:r>
                  <a:rPr lang="en-US" sz="3200" dirty="0" smtClean="0"/>
                  <a:t>()</a:t>
                </a:r>
                <a:endParaRPr lang="en-US" sz="3200" i="1" baseline="300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793801" y="2590800"/>
                <a:ext cx="302199" cy="584775"/>
              </a:xfrm>
              <a:prstGeom prst="rect">
                <a:avLst/>
              </a:prstGeom>
              <a:noFill/>
            </p:spPr>
            <p:txBody>
              <a:bodyPr wrap="none" lIns="9144" rIns="9144" rtlCol="0">
                <a:spAutoFit/>
              </a:bodyPr>
              <a:lstStyle/>
              <a:p>
                <a:r>
                  <a:rPr lang="en-US" sz="3200" dirty="0" smtClean="0"/>
                  <a:t>…</a:t>
                </a:r>
                <a:endParaRPr lang="en-US" sz="3200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3048000" y="2844225"/>
              <a:ext cx="302199" cy="584775"/>
            </a:xfrm>
            <a:prstGeom prst="rect">
              <a:avLst/>
            </a:prstGeom>
            <a:noFill/>
          </p:spPr>
          <p:txBody>
            <a:bodyPr wrap="none" lIns="9144" rIns="9144" rtlCol="0">
              <a:spAutoFit/>
            </a:bodyPr>
            <a:lstStyle/>
            <a:p>
              <a:r>
                <a:rPr lang="en-US" sz="3200" dirty="0" smtClean="0"/>
                <a:t>…</a:t>
              </a:r>
              <a:endParaRPr lang="en-US" sz="3200" dirty="0"/>
            </a:p>
          </p:txBody>
        </p:sp>
      </p:grpSp>
      <p:grpSp>
        <p:nvGrpSpPr>
          <p:cNvPr id="7" name="Group 50"/>
          <p:cNvGrpSpPr/>
          <p:nvPr/>
        </p:nvGrpSpPr>
        <p:grpSpPr>
          <a:xfrm>
            <a:off x="914400" y="3657600"/>
            <a:ext cx="7315200" cy="584775"/>
            <a:chOff x="914400" y="3657600"/>
            <a:chExt cx="7315200" cy="584775"/>
          </a:xfrm>
        </p:grpSpPr>
        <p:grpSp>
          <p:nvGrpSpPr>
            <p:cNvPr id="8" name="Group 40"/>
            <p:cNvGrpSpPr/>
            <p:nvPr/>
          </p:nvGrpSpPr>
          <p:grpSpPr>
            <a:xfrm>
              <a:off x="914400" y="3886200"/>
              <a:ext cx="1828800" cy="228600"/>
              <a:chOff x="914400" y="3886200"/>
              <a:chExt cx="1828800" cy="2286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18288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9144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1430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3716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6002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0574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22860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25146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42"/>
            <p:cNvGrpSpPr/>
            <p:nvPr/>
          </p:nvGrpSpPr>
          <p:grpSpPr>
            <a:xfrm>
              <a:off x="3657600" y="3886200"/>
              <a:ext cx="1828800" cy="228600"/>
              <a:chOff x="2971800" y="3886200"/>
              <a:chExt cx="1828800" cy="228600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43434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9718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32004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34290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6576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8862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1148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5720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1"/>
            <p:cNvGrpSpPr/>
            <p:nvPr/>
          </p:nvGrpSpPr>
          <p:grpSpPr>
            <a:xfrm>
              <a:off x="6400800" y="3886200"/>
              <a:ext cx="1828800" cy="228600"/>
              <a:chOff x="6400800" y="3886200"/>
              <a:chExt cx="1828800" cy="22860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66294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64008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68580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0866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3152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5438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77724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80010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5793801" y="3657600"/>
              <a:ext cx="302199" cy="584775"/>
            </a:xfrm>
            <a:prstGeom prst="rect">
              <a:avLst/>
            </a:prstGeom>
            <a:noFill/>
          </p:spPr>
          <p:txBody>
            <a:bodyPr wrap="none" lIns="9144" rIns="9144" rtlCol="0">
              <a:spAutoFit/>
            </a:bodyPr>
            <a:lstStyle/>
            <a:p>
              <a:r>
                <a:rPr lang="en-US" sz="3200" dirty="0" smtClean="0"/>
                <a:t>…</a:t>
              </a:r>
              <a:endParaRPr lang="en-US" sz="3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48000" y="3657600"/>
              <a:ext cx="302199" cy="584775"/>
            </a:xfrm>
            <a:prstGeom prst="rect">
              <a:avLst/>
            </a:prstGeom>
            <a:noFill/>
          </p:spPr>
          <p:txBody>
            <a:bodyPr wrap="none" lIns="9144" rIns="9144" rtlCol="0">
              <a:spAutoFit/>
            </a:bodyPr>
            <a:lstStyle/>
            <a:p>
              <a:r>
                <a:rPr lang="en-US" sz="3200" dirty="0" smtClean="0"/>
                <a:t>…</a:t>
              </a:r>
              <a:endParaRPr lang="en-US" sz="3200" dirty="0"/>
            </a:p>
          </p:txBody>
        </p:sp>
      </p:grpSp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1787525" y="4405313"/>
          <a:ext cx="5527675" cy="1728787"/>
        </p:xfrm>
        <a:graphic>
          <a:graphicData uri="http://schemas.openxmlformats.org/presentationml/2006/ole">
            <p:oleObj spid="_x0000_s70658" name="Equation" r:id="rId4" imgW="1866600" imgH="583920" progId="Equation.3">
              <p:embed/>
            </p:oleObj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1143000" y="3886200"/>
            <a:ext cx="6858000" cy="228600"/>
            <a:chOff x="1143000" y="4419600"/>
            <a:chExt cx="6858000" cy="228600"/>
          </a:xfrm>
        </p:grpSpPr>
        <p:sp>
          <p:nvSpPr>
            <p:cNvPr id="51" name="Rectangle 50"/>
            <p:cNvSpPr/>
            <p:nvPr/>
          </p:nvSpPr>
          <p:spPr>
            <a:xfrm>
              <a:off x="1828800" y="4419600"/>
              <a:ext cx="228600" cy="2286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143000" y="4419600"/>
              <a:ext cx="228600" cy="2286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600200" y="4419600"/>
              <a:ext cx="228600" cy="2286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514600" y="4419600"/>
              <a:ext cx="228600" cy="2286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29200" y="4419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657600" y="4419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886200" y="4419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114800" y="4419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629400" y="4419600"/>
              <a:ext cx="228600" cy="2286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086600" y="4419600"/>
              <a:ext cx="228600" cy="2286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543800" y="4419600"/>
              <a:ext cx="228600" cy="2286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772400" y="4419600"/>
              <a:ext cx="228600" cy="2286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50"/>
          <p:cNvGrpSpPr/>
          <p:nvPr/>
        </p:nvGrpSpPr>
        <p:grpSpPr>
          <a:xfrm>
            <a:off x="609600" y="3048000"/>
            <a:ext cx="7924800" cy="1143000"/>
            <a:chOff x="609600" y="2514600"/>
            <a:chExt cx="7924800" cy="1981200"/>
          </a:xfrm>
        </p:grpSpPr>
        <p:sp>
          <p:nvSpPr>
            <p:cNvPr id="43" name="Rectangle 42"/>
            <p:cNvSpPr/>
            <p:nvPr/>
          </p:nvSpPr>
          <p:spPr>
            <a:xfrm>
              <a:off x="609600" y="2514600"/>
              <a:ext cx="2362200" cy="19812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72200" y="2514600"/>
              <a:ext cx="2362200" cy="19812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69"/>
          <p:cNvSpPr/>
          <p:nvPr/>
        </p:nvSpPr>
        <p:spPr>
          <a:xfrm>
            <a:off x="1143000" y="5410200"/>
            <a:ext cx="66294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28600" y="632460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False positive occurs when</a:t>
            </a:r>
          </a:p>
          <a:p>
            <a:pPr>
              <a:buNone/>
            </a:pPr>
            <a:r>
              <a:rPr lang="en-US" dirty="0" smtClean="0"/>
              <a:t>the queried bit is set in all </a:t>
            </a:r>
            <a:r>
              <a:rPr lang="en-US" i="1" dirty="0" smtClean="0"/>
              <a:t>k</a:t>
            </a:r>
            <a:r>
              <a:rPr lang="en-US" dirty="0" smtClean="0"/>
              <a:t> segments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Query FP Probability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3" name="Group 44"/>
          <p:cNvGrpSpPr/>
          <p:nvPr/>
        </p:nvGrpSpPr>
        <p:grpSpPr>
          <a:xfrm>
            <a:off x="1600200" y="3072825"/>
            <a:ext cx="6019800" cy="584775"/>
            <a:chOff x="1600200" y="2844225"/>
            <a:chExt cx="6019800" cy="584775"/>
          </a:xfrm>
        </p:grpSpPr>
        <p:grpSp>
          <p:nvGrpSpPr>
            <p:cNvPr id="6" name="Group 45"/>
            <p:cNvGrpSpPr/>
            <p:nvPr/>
          </p:nvGrpSpPr>
          <p:grpSpPr>
            <a:xfrm>
              <a:off x="1600200" y="2844225"/>
              <a:ext cx="6019800" cy="584775"/>
              <a:chOff x="1600200" y="2590800"/>
              <a:chExt cx="6019800" cy="584775"/>
            </a:xfrm>
          </p:grpSpPr>
          <p:sp>
            <p:nvSpPr>
              <p:cNvPr id="47" name="TextBox 5"/>
              <p:cNvSpPr txBox="1"/>
              <p:nvPr/>
            </p:nvSpPr>
            <p:spPr>
              <a:xfrm>
                <a:off x="1600200" y="2590800"/>
                <a:ext cx="624402" cy="4924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9144" tIns="0" rIns="9144" bIns="0" rtlCol="0">
                <a:spAutoFit/>
              </a:bodyPr>
              <a:lstStyle/>
              <a:p>
                <a:r>
                  <a:rPr lang="en-US" sz="3200" dirty="0" smtClean="0"/>
                  <a:t>h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()</a:t>
                </a:r>
                <a:endParaRPr lang="en-US" sz="3200" i="1" baseline="30000" dirty="0"/>
              </a:p>
            </p:txBody>
          </p:sp>
          <p:sp>
            <p:nvSpPr>
              <p:cNvPr id="48" name="TextBox 5"/>
              <p:cNvSpPr txBox="1"/>
              <p:nvPr/>
            </p:nvSpPr>
            <p:spPr>
              <a:xfrm>
                <a:off x="4343400" y="2590800"/>
                <a:ext cx="547458" cy="4924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9144" tIns="0" rIns="9144" bIns="0" rtlCol="0">
                <a:spAutoFit/>
              </a:bodyPr>
              <a:lstStyle/>
              <a:p>
                <a:r>
                  <a:rPr lang="en-US" sz="3200" dirty="0" smtClean="0"/>
                  <a:t>h</a:t>
                </a:r>
                <a:r>
                  <a:rPr lang="en-US" sz="3200" baseline="-25000" dirty="0" smtClean="0"/>
                  <a:t>i</a:t>
                </a:r>
                <a:r>
                  <a:rPr lang="en-US" sz="3200" dirty="0" smtClean="0"/>
                  <a:t>()</a:t>
                </a:r>
                <a:endParaRPr lang="en-US" sz="3200" i="1" baseline="30000" dirty="0"/>
              </a:p>
            </p:txBody>
          </p:sp>
          <p:sp>
            <p:nvSpPr>
              <p:cNvPr id="49" name="TextBox 5"/>
              <p:cNvSpPr txBox="1"/>
              <p:nvPr/>
            </p:nvSpPr>
            <p:spPr>
              <a:xfrm>
                <a:off x="7014065" y="2590800"/>
                <a:ext cx="605935" cy="4924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9144" tIns="0" rIns="9144" bIns="0" rtlCol="0">
                <a:spAutoFit/>
              </a:bodyPr>
              <a:lstStyle/>
              <a:p>
                <a:r>
                  <a:rPr lang="en-US" sz="3200" dirty="0" err="1" smtClean="0"/>
                  <a:t>h</a:t>
                </a:r>
                <a:r>
                  <a:rPr lang="en-US" sz="3200" baseline="-25000" dirty="0" err="1" smtClean="0"/>
                  <a:t>k</a:t>
                </a:r>
                <a:r>
                  <a:rPr lang="en-US" sz="3200" dirty="0" smtClean="0"/>
                  <a:t>()</a:t>
                </a:r>
                <a:endParaRPr lang="en-US" sz="3200" i="1" baseline="300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793801" y="2590800"/>
                <a:ext cx="302199" cy="584775"/>
              </a:xfrm>
              <a:prstGeom prst="rect">
                <a:avLst/>
              </a:prstGeom>
              <a:noFill/>
            </p:spPr>
            <p:txBody>
              <a:bodyPr wrap="none" lIns="9144" rIns="9144" rtlCol="0">
                <a:spAutoFit/>
              </a:bodyPr>
              <a:lstStyle/>
              <a:p>
                <a:r>
                  <a:rPr lang="en-US" sz="3200" dirty="0" smtClean="0"/>
                  <a:t>…</a:t>
                </a:r>
                <a:endParaRPr lang="en-US" sz="3200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3048000" y="2844225"/>
              <a:ext cx="302199" cy="584775"/>
            </a:xfrm>
            <a:prstGeom prst="rect">
              <a:avLst/>
            </a:prstGeom>
            <a:noFill/>
          </p:spPr>
          <p:txBody>
            <a:bodyPr wrap="none" lIns="9144" rIns="9144" rtlCol="0">
              <a:spAutoFit/>
            </a:bodyPr>
            <a:lstStyle/>
            <a:p>
              <a:r>
                <a:rPr lang="en-US" sz="3200" dirty="0" smtClean="0"/>
                <a:t>…</a:t>
              </a:r>
              <a:endParaRPr lang="en-US" sz="3200" dirty="0"/>
            </a:p>
          </p:txBody>
        </p:sp>
      </p:grpSp>
      <p:grpSp>
        <p:nvGrpSpPr>
          <p:cNvPr id="7" name="Group 50"/>
          <p:cNvGrpSpPr/>
          <p:nvPr/>
        </p:nvGrpSpPr>
        <p:grpSpPr>
          <a:xfrm>
            <a:off x="914400" y="3657600"/>
            <a:ext cx="7315200" cy="584775"/>
            <a:chOff x="914400" y="3657600"/>
            <a:chExt cx="7315200" cy="584775"/>
          </a:xfrm>
        </p:grpSpPr>
        <p:grpSp>
          <p:nvGrpSpPr>
            <p:cNvPr id="8" name="Group 40"/>
            <p:cNvGrpSpPr/>
            <p:nvPr/>
          </p:nvGrpSpPr>
          <p:grpSpPr>
            <a:xfrm>
              <a:off x="914400" y="3886200"/>
              <a:ext cx="1828800" cy="228600"/>
              <a:chOff x="914400" y="3886200"/>
              <a:chExt cx="1828800" cy="2286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18288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9144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1430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3716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6002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0574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22860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25146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42"/>
            <p:cNvGrpSpPr/>
            <p:nvPr/>
          </p:nvGrpSpPr>
          <p:grpSpPr>
            <a:xfrm>
              <a:off x="3657600" y="3886200"/>
              <a:ext cx="1828800" cy="228600"/>
              <a:chOff x="2971800" y="3886200"/>
              <a:chExt cx="1828800" cy="228600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43434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9718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32004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34290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6576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8862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1148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5720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41"/>
            <p:cNvGrpSpPr/>
            <p:nvPr/>
          </p:nvGrpSpPr>
          <p:grpSpPr>
            <a:xfrm>
              <a:off x="6400800" y="3886200"/>
              <a:ext cx="1828800" cy="228600"/>
              <a:chOff x="6400800" y="3886200"/>
              <a:chExt cx="1828800" cy="22860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66294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64008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68580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0866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3152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5438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77724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8001000" y="38862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5793801" y="3657600"/>
              <a:ext cx="302199" cy="584775"/>
            </a:xfrm>
            <a:prstGeom prst="rect">
              <a:avLst/>
            </a:prstGeom>
            <a:noFill/>
          </p:spPr>
          <p:txBody>
            <a:bodyPr wrap="none" lIns="9144" rIns="9144" rtlCol="0">
              <a:spAutoFit/>
            </a:bodyPr>
            <a:lstStyle/>
            <a:p>
              <a:r>
                <a:rPr lang="en-US" sz="3200" dirty="0" smtClean="0"/>
                <a:t>…</a:t>
              </a:r>
              <a:endParaRPr lang="en-US" sz="3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48000" y="3657600"/>
              <a:ext cx="302199" cy="584775"/>
            </a:xfrm>
            <a:prstGeom prst="rect">
              <a:avLst/>
            </a:prstGeom>
            <a:noFill/>
          </p:spPr>
          <p:txBody>
            <a:bodyPr wrap="none" lIns="9144" rIns="9144" rtlCol="0">
              <a:spAutoFit/>
            </a:bodyPr>
            <a:lstStyle/>
            <a:p>
              <a:r>
                <a:rPr lang="en-US" sz="3200" dirty="0" smtClean="0"/>
                <a:t>…</a:t>
              </a:r>
              <a:endParaRPr lang="en-US" sz="3200" dirty="0"/>
            </a:p>
          </p:txBody>
        </p:sp>
      </p:grpSp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3454400" y="5461000"/>
          <a:ext cx="4851400" cy="939800"/>
        </p:xfrm>
        <a:graphic>
          <a:graphicData uri="http://schemas.openxmlformats.org/presentationml/2006/ole">
            <p:oleObj spid="_x0000_s71682" name="Equation" r:id="rId4" imgW="1638000" imgH="317160" progId="Equation.3">
              <p:embed/>
            </p:oleObj>
          </a:graphicData>
        </a:graphic>
      </p:graphicFrame>
      <p:grpSp>
        <p:nvGrpSpPr>
          <p:cNvPr id="11" name="Group 68"/>
          <p:cNvGrpSpPr/>
          <p:nvPr/>
        </p:nvGrpSpPr>
        <p:grpSpPr>
          <a:xfrm>
            <a:off x="1143000" y="3886200"/>
            <a:ext cx="6858000" cy="228600"/>
            <a:chOff x="1143000" y="4419600"/>
            <a:chExt cx="6858000" cy="228600"/>
          </a:xfrm>
        </p:grpSpPr>
        <p:sp>
          <p:nvSpPr>
            <p:cNvPr id="51" name="Rectangle 50"/>
            <p:cNvSpPr/>
            <p:nvPr/>
          </p:nvSpPr>
          <p:spPr>
            <a:xfrm>
              <a:off x="1828800" y="4419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143000" y="4419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600200" y="4419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514600" y="4419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29200" y="4419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657600" y="4419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886200" y="4419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114800" y="4419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629400" y="4419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086600" y="4419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543800" y="4419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772400" y="4419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14400" y="4177326"/>
            <a:ext cx="7315200" cy="228600"/>
            <a:chOff x="914400" y="4343400"/>
            <a:chExt cx="7315200" cy="228600"/>
          </a:xfrm>
        </p:grpSpPr>
        <p:sp>
          <p:nvSpPr>
            <p:cNvPr id="70" name="Trapezoid 69"/>
            <p:cNvSpPr/>
            <p:nvPr/>
          </p:nvSpPr>
          <p:spPr>
            <a:xfrm flipV="1">
              <a:off x="914400" y="4343400"/>
              <a:ext cx="1828800" cy="228600"/>
            </a:xfrm>
            <a:prstGeom prst="trapezoid">
              <a:avLst>
                <a:gd name="adj" fmla="val 115147"/>
              </a:avLst>
            </a:prstGeom>
            <a:gradFill flip="none" rotWithShape="0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rapezoid 70"/>
            <p:cNvSpPr/>
            <p:nvPr/>
          </p:nvSpPr>
          <p:spPr>
            <a:xfrm flipV="1">
              <a:off x="3657600" y="4343400"/>
              <a:ext cx="1828800" cy="228600"/>
            </a:xfrm>
            <a:prstGeom prst="trapezoid">
              <a:avLst>
                <a:gd name="adj" fmla="val 115147"/>
              </a:avLst>
            </a:prstGeom>
            <a:gradFill flip="none" rotWithShape="0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Trapezoid 71"/>
            <p:cNvSpPr/>
            <p:nvPr/>
          </p:nvSpPr>
          <p:spPr>
            <a:xfrm flipV="1">
              <a:off x="6400800" y="4343400"/>
              <a:ext cx="1828800" cy="228600"/>
            </a:xfrm>
            <a:prstGeom prst="trapezoid">
              <a:avLst>
                <a:gd name="adj" fmla="val 115147"/>
              </a:avLst>
            </a:prstGeom>
            <a:gradFill flip="none" rotWithShape="0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828800" y="4394775"/>
            <a:ext cx="5562600" cy="1176528"/>
            <a:chOff x="1828800" y="4572000"/>
            <a:chExt cx="5562600" cy="1176528"/>
          </a:xfrm>
        </p:grpSpPr>
        <p:sp>
          <p:nvSpPr>
            <p:cNvPr id="74" name="Flowchart: Delay 73"/>
            <p:cNvSpPr/>
            <p:nvPr/>
          </p:nvSpPr>
          <p:spPr>
            <a:xfrm rot="5400000">
              <a:off x="4265676" y="4725924"/>
              <a:ext cx="612648" cy="1066800"/>
            </a:xfrm>
            <a:prstGeom prst="flowChartDelay">
              <a:avLst/>
            </a:prstGeom>
            <a:gradFill flip="none" rotWithShape="0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Elbow Connector 74"/>
            <p:cNvCxnSpPr/>
            <p:nvPr/>
          </p:nvCxnSpPr>
          <p:spPr>
            <a:xfrm rot="16200000" flipH="1">
              <a:off x="2880360" y="3520440"/>
              <a:ext cx="365760" cy="2468880"/>
            </a:xfrm>
            <a:prstGeom prst="bentConnector3">
              <a:avLst>
                <a:gd name="adj1" fmla="val 5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Elbow Connector 75"/>
            <p:cNvCxnSpPr/>
            <p:nvPr/>
          </p:nvCxnSpPr>
          <p:spPr>
            <a:xfrm rot="5400000">
              <a:off x="5928360" y="3474720"/>
              <a:ext cx="365760" cy="2560320"/>
            </a:xfrm>
            <a:prstGeom prst="bentConnector3">
              <a:avLst>
                <a:gd name="adj1" fmla="val 5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stCxn id="71" idx="0"/>
              <a:endCxn id="74" idx="1"/>
            </p:cNvCxnSpPr>
            <p:nvPr/>
          </p:nvCxnSpPr>
          <p:spPr>
            <a:xfrm rot="5400000">
              <a:off x="4387076" y="4768075"/>
              <a:ext cx="369849" cy="1588"/>
            </a:xfrm>
            <a:prstGeom prst="bentConnector3">
              <a:avLst>
                <a:gd name="adj1" fmla="val 5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4" idx="3"/>
            </p:cNvCxnSpPr>
            <p:nvPr/>
          </p:nvCxnSpPr>
          <p:spPr>
            <a:xfrm rot="5400000">
              <a:off x="4480560" y="5657088"/>
              <a:ext cx="18288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515938" y="5153025"/>
          <a:ext cx="2608262" cy="644525"/>
        </p:xfrm>
        <a:graphic>
          <a:graphicData uri="http://schemas.openxmlformats.org/presentationml/2006/ole">
            <p:oleObj spid="_x0000_s71683" name="Equation" r:id="rId5" imgW="1079280" imgH="266400" progId="Equation.3">
              <p:embed/>
            </p:oleObj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228600" y="632460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6"/>
          <p:cNvSpPr>
            <a:spLocks noGrp="1"/>
          </p:cNvSpPr>
          <p:nvPr>
            <p:ph idx="1"/>
          </p:nvPr>
        </p:nvSpPr>
        <p:spPr>
          <a:xfrm>
            <a:off x="304800" y="4419600"/>
            <a:ext cx="4572000" cy="762000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b="1" dirty="0" smtClean="0"/>
              <a:t>Theorem </a:t>
            </a:r>
            <a:r>
              <a:rPr lang="en-US" dirty="0" smtClean="0"/>
              <a:t>[</a:t>
            </a:r>
            <a:r>
              <a:rPr lang="en-US" dirty="0" err="1" smtClean="0"/>
              <a:t>Guo</a:t>
            </a:r>
            <a:r>
              <a:rPr lang="en-US" dirty="0" smtClean="0"/>
              <a:t> TKDE ‘10]</a:t>
            </a:r>
            <a:r>
              <a:rPr lang="en-US" b="1" dirty="0" smtClean="0"/>
              <a:t>:</a:t>
            </a:r>
          </a:p>
          <a:p>
            <a:pPr marL="0">
              <a:buNone/>
            </a:pPr>
            <a:endParaRPr lang="en-US" dirty="0" smtClean="0"/>
          </a:p>
          <a:p>
            <a:pPr marL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Theorem: BF(A)∩BF(B) vs. BF(A∩B)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0" y="4800600"/>
          <a:ext cx="9215438" cy="827088"/>
        </p:xfrm>
        <a:graphic>
          <a:graphicData uri="http://schemas.openxmlformats.org/presentationml/2006/ole">
            <p:oleObj spid="_x0000_s404482" name="Equation" r:id="rId4" imgW="3111480" imgH="279360" progId="Equation.3">
              <p:embed/>
            </p:oleObj>
          </a:graphicData>
        </a:graphic>
      </p:graphicFrame>
      <p:grpSp>
        <p:nvGrpSpPr>
          <p:cNvPr id="3" name="Group 100"/>
          <p:cNvGrpSpPr/>
          <p:nvPr/>
        </p:nvGrpSpPr>
        <p:grpSpPr>
          <a:xfrm>
            <a:off x="795874" y="2183250"/>
            <a:ext cx="3979551" cy="584775"/>
            <a:chOff x="762000" y="4368225"/>
            <a:chExt cx="3979551" cy="584775"/>
          </a:xfrm>
        </p:grpSpPr>
        <p:grpSp>
          <p:nvGrpSpPr>
            <p:cNvPr id="6" name="Group 48"/>
            <p:cNvGrpSpPr/>
            <p:nvPr/>
          </p:nvGrpSpPr>
          <p:grpSpPr>
            <a:xfrm>
              <a:off x="762000" y="4572000"/>
              <a:ext cx="2887133" cy="203364"/>
              <a:chOff x="381000" y="5562600"/>
              <a:chExt cx="2887133" cy="203364"/>
            </a:xfrm>
          </p:grpSpPr>
          <p:grpSp>
            <p:nvGrpSpPr>
              <p:cNvPr id="8" name="Group 67"/>
              <p:cNvGrpSpPr>
                <a:grpSpLocks/>
              </p:cNvGrpSpPr>
              <p:nvPr/>
            </p:nvGrpSpPr>
            <p:grpSpPr bwMode="auto">
              <a:xfrm>
                <a:off x="381000" y="5562600"/>
                <a:ext cx="721783" cy="203364"/>
                <a:chOff x="1371600" y="2590800"/>
                <a:chExt cx="609600" cy="304800"/>
              </a:xfrm>
            </p:grpSpPr>
            <p:sp>
              <p:nvSpPr>
                <p:cNvPr id="45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" name="Group 68"/>
              <p:cNvGrpSpPr>
                <a:grpSpLocks/>
              </p:cNvGrpSpPr>
              <p:nvPr/>
            </p:nvGrpSpPr>
            <p:grpSpPr bwMode="auto">
              <a:xfrm>
                <a:off x="1102783" y="5562600"/>
                <a:ext cx="721783" cy="203364"/>
                <a:chOff x="1371600" y="2590800"/>
                <a:chExt cx="609600" cy="304800"/>
              </a:xfrm>
            </p:grpSpPr>
            <p:sp>
              <p:nvSpPr>
                <p:cNvPr id="41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" name="Group 73"/>
              <p:cNvGrpSpPr>
                <a:grpSpLocks/>
              </p:cNvGrpSpPr>
              <p:nvPr/>
            </p:nvGrpSpPr>
            <p:grpSpPr bwMode="auto">
              <a:xfrm>
                <a:off x="1824566" y="5562600"/>
                <a:ext cx="721783" cy="203364"/>
                <a:chOff x="1371600" y="2590800"/>
                <a:chExt cx="609600" cy="304800"/>
              </a:xfrm>
            </p:grpSpPr>
            <p:sp>
              <p:nvSpPr>
                <p:cNvPr id="37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" name="Group 78"/>
              <p:cNvGrpSpPr>
                <a:grpSpLocks/>
              </p:cNvGrpSpPr>
              <p:nvPr/>
            </p:nvGrpSpPr>
            <p:grpSpPr bwMode="auto">
              <a:xfrm>
                <a:off x="2546350" y="5562600"/>
                <a:ext cx="721783" cy="203364"/>
                <a:chOff x="1371600" y="2590800"/>
                <a:chExt cx="609600" cy="304800"/>
              </a:xfrm>
            </p:grpSpPr>
            <p:sp>
              <p:nvSpPr>
                <p:cNvPr id="33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73" name="TextBox 72"/>
            <p:cNvSpPr txBox="1"/>
            <p:nvPr/>
          </p:nvSpPr>
          <p:spPr>
            <a:xfrm>
              <a:off x="3657600" y="4368225"/>
              <a:ext cx="10839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BF(</a:t>
              </a:r>
              <a:r>
                <a:rPr lang="en-US" sz="3200" i="1" dirty="0" smtClean="0"/>
                <a:t>A</a:t>
              </a:r>
              <a:r>
                <a:rPr lang="en-US" sz="3200" dirty="0" smtClean="0"/>
                <a:t>)</a:t>
              </a:r>
              <a:endParaRPr lang="en-US" sz="3200" dirty="0"/>
            </a:p>
          </p:txBody>
        </p:sp>
      </p:grpSp>
      <p:grpSp>
        <p:nvGrpSpPr>
          <p:cNvPr id="12" name="Group 145"/>
          <p:cNvGrpSpPr/>
          <p:nvPr/>
        </p:nvGrpSpPr>
        <p:grpSpPr>
          <a:xfrm>
            <a:off x="795876" y="2488050"/>
            <a:ext cx="3965122" cy="584775"/>
            <a:chOff x="762002" y="4368225"/>
            <a:chExt cx="3965122" cy="584775"/>
          </a:xfrm>
        </p:grpSpPr>
        <p:grpSp>
          <p:nvGrpSpPr>
            <p:cNvPr id="13" name="Group 48"/>
            <p:cNvGrpSpPr/>
            <p:nvPr/>
          </p:nvGrpSpPr>
          <p:grpSpPr>
            <a:xfrm>
              <a:off x="762002" y="4572000"/>
              <a:ext cx="2887134" cy="203364"/>
              <a:chOff x="381002" y="5562600"/>
              <a:chExt cx="2887134" cy="203364"/>
            </a:xfrm>
          </p:grpSpPr>
          <p:grpSp>
            <p:nvGrpSpPr>
              <p:cNvPr id="14" name="Group 67"/>
              <p:cNvGrpSpPr>
                <a:grpSpLocks/>
              </p:cNvGrpSpPr>
              <p:nvPr/>
            </p:nvGrpSpPr>
            <p:grpSpPr bwMode="auto">
              <a:xfrm>
                <a:off x="381002" y="5562600"/>
                <a:ext cx="721784" cy="203364"/>
                <a:chOff x="1371600" y="2590800"/>
                <a:chExt cx="609600" cy="304800"/>
              </a:xfrm>
            </p:grpSpPr>
            <p:sp>
              <p:nvSpPr>
                <p:cNvPr id="165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8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" name="Group 68"/>
              <p:cNvGrpSpPr>
                <a:grpSpLocks/>
              </p:cNvGrpSpPr>
              <p:nvPr/>
            </p:nvGrpSpPr>
            <p:grpSpPr bwMode="auto">
              <a:xfrm>
                <a:off x="1102785" y="5562600"/>
                <a:ext cx="721784" cy="203364"/>
                <a:chOff x="1371600" y="2590800"/>
                <a:chExt cx="609600" cy="304800"/>
              </a:xfrm>
            </p:grpSpPr>
            <p:sp>
              <p:nvSpPr>
                <p:cNvPr id="161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>
                <a:off x="1824568" y="5562600"/>
                <a:ext cx="721784" cy="203364"/>
                <a:chOff x="1371600" y="2590800"/>
                <a:chExt cx="609600" cy="304800"/>
              </a:xfrm>
            </p:grpSpPr>
            <p:sp>
              <p:nvSpPr>
                <p:cNvPr id="157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0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" name="Group 78"/>
              <p:cNvGrpSpPr>
                <a:grpSpLocks/>
              </p:cNvGrpSpPr>
              <p:nvPr/>
            </p:nvGrpSpPr>
            <p:grpSpPr bwMode="auto">
              <a:xfrm>
                <a:off x="2546352" y="5562600"/>
                <a:ext cx="721784" cy="203364"/>
                <a:chOff x="1371600" y="2590800"/>
                <a:chExt cx="609600" cy="304800"/>
              </a:xfrm>
            </p:grpSpPr>
            <p:sp>
              <p:nvSpPr>
                <p:cNvPr id="153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6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48" name="TextBox 147"/>
            <p:cNvSpPr txBox="1"/>
            <p:nvPr/>
          </p:nvSpPr>
          <p:spPr>
            <a:xfrm>
              <a:off x="3657600" y="4368225"/>
              <a:ext cx="10695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BF(</a:t>
              </a:r>
              <a:r>
                <a:rPr lang="en-US" sz="3200" i="1" dirty="0" smtClean="0"/>
                <a:t>B</a:t>
              </a:r>
              <a:r>
                <a:rPr lang="en-US" sz="3200" dirty="0" smtClean="0"/>
                <a:t>)</a:t>
              </a:r>
              <a:endParaRPr lang="en-US" sz="3200" dirty="0"/>
            </a:p>
          </p:txBody>
        </p:sp>
      </p:grpSp>
      <p:grpSp>
        <p:nvGrpSpPr>
          <p:cNvPr id="18" name="Group 168"/>
          <p:cNvGrpSpPr/>
          <p:nvPr/>
        </p:nvGrpSpPr>
        <p:grpSpPr>
          <a:xfrm>
            <a:off x="304800" y="2381072"/>
            <a:ext cx="3383280" cy="615553"/>
            <a:chOff x="226258" y="3674983"/>
            <a:chExt cx="8110022" cy="615553"/>
          </a:xfrm>
        </p:grpSpPr>
        <p:sp>
          <p:nvSpPr>
            <p:cNvPr id="170" name="TextBox 169"/>
            <p:cNvSpPr txBox="1"/>
            <p:nvPr/>
          </p:nvSpPr>
          <p:spPr>
            <a:xfrm>
              <a:off x="226258" y="3674983"/>
              <a:ext cx="1390134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0" bIns="0" rtlCol="0">
              <a:spAutoFit/>
            </a:bodyPr>
            <a:lstStyle/>
            <a:p>
              <a:r>
                <a:rPr lang="en-US" sz="40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&amp;</a:t>
              </a:r>
              <a:endParaRPr lang="en-US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  <p:cxnSp>
          <p:nvCxnSpPr>
            <p:cNvPr id="171" name="Straight Connector 170"/>
            <p:cNvCxnSpPr/>
            <p:nvPr/>
          </p:nvCxnSpPr>
          <p:spPr>
            <a:xfrm>
              <a:off x="381000" y="4267200"/>
              <a:ext cx="79552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258"/>
          <p:cNvGrpSpPr/>
          <p:nvPr/>
        </p:nvGrpSpPr>
        <p:grpSpPr>
          <a:xfrm>
            <a:off x="795874" y="3072825"/>
            <a:ext cx="2887134" cy="737175"/>
            <a:chOff x="795874" y="3072825"/>
            <a:chExt cx="2887134" cy="737175"/>
          </a:xfrm>
        </p:grpSpPr>
        <p:grpSp>
          <p:nvGrpSpPr>
            <p:cNvPr id="20" name="Group 48"/>
            <p:cNvGrpSpPr/>
            <p:nvPr/>
          </p:nvGrpSpPr>
          <p:grpSpPr>
            <a:xfrm>
              <a:off x="795874" y="3072825"/>
              <a:ext cx="2887134" cy="203364"/>
              <a:chOff x="381002" y="5562600"/>
              <a:chExt cx="2887134" cy="203364"/>
            </a:xfrm>
          </p:grpSpPr>
          <p:grpSp>
            <p:nvGrpSpPr>
              <p:cNvPr id="21" name="Group 67"/>
              <p:cNvGrpSpPr>
                <a:grpSpLocks/>
              </p:cNvGrpSpPr>
              <p:nvPr/>
            </p:nvGrpSpPr>
            <p:grpSpPr bwMode="auto">
              <a:xfrm>
                <a:off x="381002" y="5562600"/>
                <a:ext cx="721784" cy="203364"/>
                <a:chOff x="1371600" y="2590800"/>
                <a:chExt cx="609600" cy="304800"/>
              </a:xfrm>
            </p:grpSpPr>
            <p:sp>
              <p:nvSpPr>
                <p:cNvPr id="191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2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3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4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" name="Group 68"/>
              <p:cNvGrpSpPr>
                <a:grpSpLocks/>
              </p:cNvGrpSpPr>
              <p:nvPr/>
            </p:nvGrpSpPr>
            <p:grpSpPr bwMode="auto">
              <a:xfrm>
                <a:off x="1102785" y="5562600"/>
                <a:ext cx="721784" cy="203364"/>
                <a:chOff x="1371600" y="2590800"/>
                <a:chExt cx="609600" cy="304800"/>
              </a:xfrm>
            </p:grpSpPr>
            <p:sp>
              <p:nvSpPr>
                <p:cNvPr id="187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8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9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0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3" name="Group 73"/>
              <p:cNvGrpSpPr>
                <a:grpSpLocks/>
              </p:cNvGrpSpPr>
              <p:nvPr/>
            </p:nvGrpSpPr>
            <p:grpSpPr bwMode="auto">
              <a:xfrm>
                <a:off x="1824568" y="5562600"/>
                <a:ext cx="721784" cy="203364"/>
                <a:chOff x="1371600" y="2590800"/>
                <a:chExt cx="609600" cy="304800"/>
              </a:xfrm>
            </p:grpSpPr>
            <p:sp>
              <p:nvSpPr>
                <p:cNvPr id="183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6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4" name="Group 78"/>
              <p:cNvGrpSpPr>
                <a:grpSpLocks/>
              </p:cNvGrpSpPr>
              <p:nvPr/>
            </p:nvGrpSpPr>
            <p:grpSpPr bwMode="auto">
              <a:xfrm>
                <a:off x="2546352" y="5562600"/>
                <a:ext cx="721784" cy="203364"/>
                <a:chOff x="1371600" y="2590800"/>
                <a:chExt cx="609600" cy="304800"/>
              </a:xfrm>
            </p:grpSpPr>
            <p:sp>
              <p:nvSpPr>
                <p:cNvPr id="179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0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1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2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74" name="TextBox 173"/>
            <p:cNvSpPr txBox="1"/>
            <p:nvPr/>
          </p:nvSpPr>
          <p:spPr>
            <a:xfrm>
              <a:off x="1176874" y="3225225"/>
              <a:ext cx="22860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BF(</a:t>
              </a:r>
              <a:r>
                <a:rPr lang="en-US" sz="3200" i="1" dirty="0" smtClean="0"/>
                <a:t>A</a:t>
              </a:r>
              <a:r>
                <a:rPr lang="en-US" sz="3200" dirty="0" smtClean="0"/>
                <a:t>)∩BF(</a:t>
              </a:r>
              <a:r>
                <a:rPr lang="en-US" sz="3200" i="1" dirty="0" smtClean="0"/>
                <a:t>B</a:t>
              </a:r>
              <a:r>
                <a:rPr lang="en-US" sz="3200" dirty="0" smtClean="0"/>
                <a:t>)</a:t>
              </a:r>
              <a:endParaRPr lang="en-US" sz="3200" dirty="0"/>
            </a:p>
          </p:txBody>
        </p:sp>
      </p:grpSp>
      <p:grpSp>
        <p:nvGrpSpPr>
          <p:cNvPr id="25" name="Group 217"/>
          <p:cNvGrpSpPr/>
          <p:nvPr/>
        </p:nvGrpSpPr>
        <p:grpSpPr>
          <a:xfrm>
            <a:off x="5520274" y="3072825"/>
            <a:ext cx="2887134" cy="737175"/>
            <a:chOff x="762002" y="4572000"/>
            <a:chExt cx="2887134" cy="737175"/>
          </a:xfrm>
        </p:grpSpPr>
        <p:grpSp>
          <p:nvGrpSpPr>
            <p:cNvPr id="26" name="Group 48"/>
            <p:cNvGrpSpPr/>
            <p:nvPr/>
          </p:nvGrpSpPr>
          <p:grpSpPr>
            <a:xfrm>
              <a:off x="762002" y="4572000"/>
              <a:ext cx="2887134" cy="203364"/>
              <a:chOff x="381002" y="5562600"/>
              <a:chExt cx="2887134" cy="203364"/>
            </a:xfrm>
          </p:grpSpPr>
          <p:grpSp>
            <p:nvGrpSpPr>
              <p:cNvPr id="27" name="Group 67"/>
              <p:cNvGrpSpPr>
                <a:grpSpLocks/>
              </p:cNvGrpSpPr>
              <p:nvPr/>
            </p:nvGrpSpPr>
            <p:grpSpPr bwMode="auto">
              <a:xfrm>
                <a:off x="381002" y="5562600"/>
                <a:ext cx="721784" cy="203364"/>
                <a:chOff x="1371600" y="2590800"/>
                <a:chExt cx="609600" cy="304800"/>
              </a:xfrm>
            </p:grpSpPr>
            <p:sp>
              <p:nvSpPr>
                <p:cNvPr id="237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8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9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0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8" name="Group 68"/>
              <p:cNvGrpSpPr>
                <a:grpSpLocks/>
              </p:cNvGrpSpPr>
              <p:nvPr/>
            </p:nvGrpSpPr>
            <p:grpSpPr bwMode="auto">
              <a:xfrm>
                <a:off x="1102785" y="5562600"/>
                <a:ext cx="721784" cy="203364"/>
                <a:chOff x="1371600" y="2590800"/>
                <a:chExt cx="609600" cy="304800"/>
              </a:xfrm>
            </p:grpSpPr>
            <p:sp>
              <p:nvSpPr>
                <p:cNvPr id="233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4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5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6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9" name="Group 73"/>
              <p:cNvGrpSpPr>
                <a:grpSpLocks/>
              </p:cNvGrpSpPr>
              <p:nvPr/>
            </p:nvGrpSpPr>
            <p:grpSpPr bwMode="auto">
              <a:xfrm>
                <a:off x="1824568" y="5562600"/>
                <a:ext cx="721784" cy="203364"/>
                <a:chOff x="1371600" y="2590800"/>
                <a:chExt cx="609600" cy="304800"/>
              </a:xfrm>
            </p:grpSpPr>
            <p:sp>
              <p:nvSpPr>
                <p:cNvPr id="229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0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1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2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0" name="Group 78"/>
              <p:cNvGrpSpPr>
                <a:grpSpLocks/>
              </p:cNvGrpSpPr>
              <p:nvPr/>
            </p:nvGrpSpPr>
            <p:grpSpPr bwMode="auto">
              <a:xfrm>
                <a:off x="2546352" y="5562600"/>
                <a:ext cx="721784" cy="203364"/>
                <a:chOff x="1371600" y="2590800"/>
                <a:chExt cx="609600" cy="304800"/>
              </a:xfrm>
            </p:grpSpPr>
            <p:sp>
              <p:nvSpPr>
                <p:cNvPr id="225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6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7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8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20" name="TextBox 219"/>
            <p:cNvSpPr txBox="1"/>
            <p:nvPr/>
          </p:nvSpPr>
          <p:spPr>
            <a:xfrm>
              <a:off x="1143002" y="4724400"/>
              <a:ext cx="22860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BF(</a:t>
              </a:r>
              <a:r>
                <a:rPr lang="en-US" sz="3200" i="1" dirty="0" smtClean="0"/>
                <a:t>A</a:t>
              </a:r>
              <a:r>
                <a:rPr lang="en-US" sz="3200" dirty="0" smtClean="0"/>
                <a:t>∩</a:t>
              </a:r>
              <a:r>
                <a:rPr lang="en-US" sz="3200" i="1" dirty="0" smtClean="0"/>
                <a:t>B</a:t>
              </a:r>
              <a:r>
                <a:rPr lang="en-US" sz="3200" dirty="0" smtClean="0"/>
                <a:t>)</a:t>
              </a:r>
              <a:endParaRPr lang="en-US" sz="3200" dirty="0"/>
            </a:p>
          </p:txBody>
        </p:sp>
      </p:grpSp>
      <p:grpSp>
        <p:nvGrpSpPr>
          <p:cNvPr id="31" name="Group 259"/>
          <p:cNvGrpSpPr/>
          <p:nvPr/>
        </p:nvGrpSpPr>
        <p:grpSpPr>
          <a:xfrm>
            <a:off x="6150109" y="2006026"/>
            <a:ext cx="1777110" cy="1066799"/>
            <a:chOff x="6150109" y="2006026"/>
            <a:chExt cx="1777110" cy="1066799"/>
          </a:xfrm>
        </p:grpSpPr>
        <p:grpSp>
          <p:nvGrpSpPr>
            <p:cNvPr id="224" name="Group 256"/>
            <p:cNvGrpSpPr/>
            <p:nvPr/>
          </p:nvGrpSpPr>
          <p:grpSpPr>
            <a:xfrm>
              <a:off x="6150109" y="2006026"/>
              <a:ext cx="1777110" cy="1066799"/>
              <a:chOff x="5811435" y="4038601"/>
              <a:chExt cx="1777110" cy="1066799"/>
            </a:xfrm>
          </p:grpSpPr>
          <p:sp>
            <p:nvSpPr>
              <p:cNvPr id="241" name="TextBox 240"/>
              <p:cNvSpPr txBox="1"/>
              <p:nvPr/>
            </p:nvSpPr>
            <p:spPr>
              <a:xfrm>
                <a:off x="6172200" y="4038601"/>
                <a:ext cx="914400" cy="4114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200" i="1" dirty="0" smtClean="0"/>
                  <a:t>A</a:t>
                </a:r>
                <a:r>
                  <a:rPr lang="en-US" sz="3200" dirty="0" smtClean="0"/>
                  <a:t>∩</a:t>
                </a:r>
                <a:r>
                  <a:rPr lang="en-US" sz="3200" i="1" dirty="0" smtClean="0"/>
                  <a:t>B</a:t>
                </a:r>
                <a:endParaRPr lang="en-US" sz="3200" dirty="0"/>
              </a:p>
            </p:txBody>
          </p:sp>
          <p:grpSp>
            <p:nvGrpSpPr>
              <p:cNvPr id="246" name="Group 245"/>
              <p:cNvGrpSpPr/>
              <p:nvPr/>
            </p:nvGrpSpPr>
            <p:grpSpPr>
              <a:xfrm>
                <a:off x="5811435" y="4643735"/>
                <a:ext cx="1777110" cy="461665"/>
                <a:chOff x="5785133" y="4572000"/>
                <a:chExt cx="1777110" cy="461665"/>
              </a:xfrm>
            </p:grpSpPr>
            <p:sp>
              <p:nvSpPr>
                <p:cNvPr id="242" name="TextBox 5"/>
                <p:cNvSpPr txBox="1"/>
                <p:nvPr/>
              </p:nvSpPr>
              <p:spPr>
                <a:xfrm>
                  <a:off x="5785133" y="4572000"/>
                  <a:ext cx="284565" cy="36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9144" tIns="0" rIns="9144" bIns="0" rtlCol="0">
                  <a:spAutoFit/>
                </a:bodyPr>
                <a:lstStyle/>
                <a:p>
                  <a:r>
                    <a:rPr lang="en-US" sz="2400" dirty="0" smtClean="0"/>
                    <a:t>h</a:t>
                  </a:r>
                  <a:r>
                    <a:rPr lang="en-US" sz="2400" baseline="-25000" dirty="0" smtClean="0"/>
                    <a:t>1</a:t>
                  </a:r>
                  <a:endParaRPr lang="en-US" sz="2400" i="1" baseline="30000" dirty="0"/>
                </a:p>
              </p:txBody>
            </p:sp>
            <p:sp>
              <p:nvSpPr>
                <p:cNvPr id="243" name="TextBox 5"/>
                <p:cNvSpPr txBox="1"/>
                <p:nvPr/>
              </p:nvSpPr>
              <p:spPr>
                <a:xfrm>
                  <a:off x="6328265" y="4572000"/>
                  <a:ext cx="284565" cy="36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9144" tIns="0" rIns="9144" bIns="0" rtlCol="0">
                  <a:spAutoFit/>
                </a:bodyPr>
                <a:lstStyle/>
                <a:p>
                  <a:r>
                    <a:rPr lang="en-US" sz="2400" dirty="0" smtClean="0"/>
                    <a:t>h</a:t>
                  </a:r>
                  <a:r>
                    <a:rPr lang="en-US" sz="2400" baseline="-25000" dirty="0" smtClean="0"/>
                    <a:t>2</a:t>
                  </a:r>
                  <a:endParaRPr lang="en-US" sz="2400" i="1" baseline="30000" dirty="0"/>
                </a:p>
              </p:txBody>
            </p:sp>
            <p:sp>
              <p:nvSpPr>
                <p:cNvPr id="244" name="TextBox 5"/>
                <p:cNvSpPr txBox="1"/>
                <p:nvPr/>
              </p:nvSpPr>
              <p:spPr>
                <a:xfrm>
                  <a:off x="7288898" y="4572000"/>
                  <a:ext cx="273345" cy="36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9144" tIns="0" rIns="9144" bIns="0" rtlCol="0">
                  <a:spAutoFit/>
                </a:bodyPr>
                <a:lstStyle/>
                <a:p>
                  <a:r>
                    <a:rPr lang="en-US" sz="2400" dirty="0" err="1" smtClean="0"/>
                    <a:t>h</a:t>
                  </a:r>
                  <a:r>
                    <a:rPr lang="en-US" sz="2400" baseline="-25000" dirty="0" err="1" smtClean="0"/>
                    <a:t>k</a:t>
                  </a:r>
                  <a:endParaRPr lang="en-US" sz="2400" i="1" baseline="30000" dirty="0"/>
                </a:p>
              </p:txBody>
            </p:sp>
            <p:sp>
              <p:nvSpPr>
                <p:cNvPr id="245" name="TextBox 244"/>
                <p:cNvSpPr txBox="1"/>
                <p:nvPr/>
              </p:nvSpPr>
              <p:spPr>
                <a:xfrm>
                  <a:off x="6831698" y="4572000"/>
                  <a:ext cx="231666" cy="461665"/>
                </a:xfrm>
                <a:prstGeom prst="rect">
                  <a:avLst/>
                </a:prstGeom>
                <a:noFill/>
              </p:spPr>
              <p:txBody>
                <a:bodyPr wrap="none" lIns="9144" rIns="9144" rtlCol="0">
                  <a:spAutoFit/>
                </a:bodyPr>
                <a:lstStyle/>
                <a:p>
                  <a:r>
                    <a:rPr lang="en-US" sz="2400" dirty="0" smtClean="0"/>
                    <a:t>…</a:t>
                  </a:r>
                  <a:endParaRPr lang="en-US" sz="2400" dirty="0"/>
                </a:p>
              </p:txBody>
            </p:sp>
          </p:grpSp>
        </p:grpSp>
        <p:cxnSp>
          <p:nvCxnSpPr>
            <p:cNvPr id="249" name="Straight Arrow Connector 248"/>
            <p:cNvCxnSpPr/>
            <p:nvPr/>
          </p:nvCxnSpPr>
          <p:spPr>
            <a:xfrm rot="5400000">
              <a:off x="6533406" y="2176492"/>
              <a:ext cx="193654" cy="6756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/>
            <p:cNvCxnSpPr/>
            <p:nvPr/>
          </p:nvCxnSpPr>
          <p:spPr>
            <a:xfrm rot="5400000">
              <a:off x="6804972" y="2448058"/>
              <a:ext cx="193654" cy="1325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/>
            <p:nvPr/>
          </p:nvCxnSpPr>
          <p:spPr>
            <a:xfrm rot="16200000" flipH="1">
              <a:off x="7282483" y="2103096"/>
              <a:ext cx="193654" cy="822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1" name="Rectangle 260"/>
          <p:cNvSpPr/>
          <p:nvPr/>
        </p:nvSpPr>
        <p:spPr>
          <a:xfrm>
            <a:off x="2883725" y="3000499"/>
            <a:ext cx="340425" cy="345375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7608125" y="3000500"/>
            <a:ext cx="340425" cy="345375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228600" y="632460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  <p:bldP spid="261" grpId="0" animBg="1"/>
      <p:bldP spid="26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7463" y="2033588"/>
            <a:ext cx="9215438" cy="3910012"/>
            <a:chOff x="-17463" y="-15874"/>
            <a:chExt cx="9215438" cy="3910012"/>
          </a:xfrm>
        </p:grpSpPr>
        <p:graphicFrame>
          <p:nvGraphicFramePr>
            <p:cNvPr id="57" name="Object 56"/>
            <p:cNvGraphicFramePr>
              <a:graphicFrameLocks noChangeAspect="1"/>
            </p:cNvGraphicFramePr>
            <p:nvPr/>
          </p:nvGraphicFramePr>
          <p:xfrm>
            <a:off x="-17463" y="-15874"/>
            <a:ext cx="9215438" cy="3910012"/>
          </p:xfrm>
          <a:graphic>
            <a:graphicData uri="http://schemas.openxmlformats.org/presentationml/2006/ole">
              <p:oleObj spid="_x0000_s235522" name="Equation" r:id="rId4" imgW="3111480" imgH="1320480" progId="Equation.3">
                <p:embed/>
              </p:oleObj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0" y="7938"/>
              <a:ext cx="9144000" cy="838200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Content Placeholder 6"/>
          <p:cNvSpPr>
            <a:spLocks noGrp="1"/>
          </p:cNvSpPr>
          <p:nvPr>
            <p:ph idx="1"/>
          </p:nvPr>
        </p:nvSpPr>
        <p:spPr>
          <a:xfrm>
            <a:off x="-76200" y="2941637"/>
            <a:ext cx="9220200" cy="3840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If we assume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 are disjoint, then </a:t>
            </a:r>
            <a:r>
              <a:rPr lang="en-US" i="1" dirty="0" smtClean="0"/>
              <a:t>A</a:t>
            </a:r>
            <a:r>
              <a:rPr lang="en-US" dirty="0" smtClean="0"/>
              <a:t>∩</a:t>
            </a:r>
            <a:r>
              <a:rPr lang="en-US" i="1" dirty="0" smtClean="0"/>
              <a:t>B</a:t>
            </a:r>
            <a:r>
              <a:rPr lang="en-US" dirty="0" smtClean="0"/>
              <a:t> = 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False positive results when BF(</a:t>
            </a:r>
            <a:r>
              <a:rPr lang="en-US" i="1" dirty="0" smtClean="0"/>
              <a:t>A</a:t>
            </a:r>
            <a:r>
              <a:rPr lang="en-US" dirty="0" smtClean="0"/>
              <a:t>)∩BF(</a:t>
            </a:r>
            <a:r>
              <a:rPr lang="en-US" i="1" dirty="0" smtClean="0"/>
              <a:t>B</a:t>
            </a:r>
            <a:r>
              <a:rPr lang="en-US" dirty="0" smtClean="0"/>
              <a:t>) ≠ 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FSO by Intersection Probability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5814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0" y="5232748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632460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/>
          <p:nvPr/>
        </p:nvGrpSpPr>
        <p:grpSpPr>
          <a:xfrm>
            <a:off x="0" y="1447800"/>
            <a:ext cx="9144000" cy="914400"/>
            <a:chOff x="0" y="754063"/>
            <a:chExt cx="9144000" cy="914400"/>
          </a:xfrm>
        </p:grpSpPr>
        <p:graphicFrame>
          <p:nvGraphicFramePr>
            <p:cNvPr id="57" name="Object 56"/>
            <p:cNvGraphicFramePr>
              <a:graphicFrameLocks noChangeAspect="1"/>
            </p:cNvGraphicFramePr>
            <p:nvPr/>
          </p:nvGraphicFramePr>
          <p:xfrm>
            <a:off x="396875" y="754063"/>
            <a:ext cx="8350250" cy="827088"/>
          </p:xfrm>
          <a:graphic>
            <a:graphicData uri="http://schemas.openxmlformats.org/presentationml/2006/ole">
              <p:oleObj spid="_x0000_s248834" name="Equation" r:id="rId4" imgW="2819160" imgH="279360" progId="Equation.3">
                <p:embed/>
              </p:oleObj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0" y="830263"/>
              <a:ext cx="9144000" cy="838200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Content Placeholder 6"/>
          <p:cNvSpPr>
            <a:spLocks noGrp="1"/>
          </p:cNvSpPr>
          <p:nvPr>
            <p:ph idx="1"/>
          </p:nvPr>
        </p:nvSpPr>
        <p:spPr>
          <a:xfrm>
            <a:off x="-76200" y="2332037"/>
            <a:ext cx="9220200" cy="38401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Guo’s</a:t>
            </a:r>
            <a:r>
              <a:rPr lang="en-US" dirty="0" smtClean="0"/>
              <a:t> model assumes</a:t>
            </a:r>
          </a:p>
          <a:p>
            <a:pPr lvl="1"/>
            <a:r>
              <a:rPr lang="en-US" dirty="0" smtClean="0"/>
              <a:t>a non-partitioned filter</a:t>
            </a:r>
          </a:p>
          <a:p>
            <a:pPr lvl="1"/>
            <a:r>
              <a:rPr lang="en-US" i="1" dirty="0" smtClean="0"/>
              <a:t>k</a:t>
            </a:r>
            <a:r>
              <a:rPr lang="en-US" dirty="0" smtClean="0"/>
              <a:t> hashes into the single partition</a:t>
            </a:r>
          </a:p>
          <a:p>
            <a:pPr>
              <a:buNone/>
            </a:pPr>
            <a:r>
              <a:rPr lang="en-US" dirty="0" smtClean="0"/>
              <a:t>Partitioned model assumes </a:t>
            </a:r>
          </a:p>
          <a:p>
            <a:pPr lvl="1"/>
            <a:r>
              <a:rPr lang="en-US" i="1" dirty="0" smtClean="0"/>
              <a:t>k</a:t>
            </a:r>
            <a:r>
              <a:rPr lang="en-US" dirty="0" smtClean="0"/>
              <a:t> partitions of size </a:t>
            </a:r>
            <a:r>
              <a:rPr lang="en-US" i="1" dirty="0" smtClean="0"/>
              <a:t>m/k </a:t>
            </a:r>
            <a:r>
              <a:rPr lang="en-US" dirty="0" smtClean="0"/>
              <a:t>each</a:t>
            </a:r>
          </a:p>
          <a:p>
            <a:pPr lvl="1"/>
            <a:r>
              <a:rPr lang="en-US" dirty="0" smtClean="0"/>
              <a:t>1 hash into each partition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FSO by Intersection Probability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4737101" y="3231996"/>
            <a:ext cx="4330699" cy="203364"/>
            <a:chOff x="1371600" y="2590800"/>
            <a:chExt cx="3657600" cy="304800"/>
          </a:xfrm>
        </p:grpSpPr>
        <p:grpSp>
          <p:nvGrpSpPr>
            <p:cNvPr id="7" name="Group 67"/>
            <p:cNvGrpSpPr>
              <a:grpSpLocks/>
            </p:cNvGrpSpPr>
            <p:nvPr/>
          </p:nvGrpSpPr>
          <p:grpSpPr bwMode="auto">
            <a:xfrm>
              <a:off x="1371600" y="2590800"/>
              <a:ext cx="609600" cy="304800"/>
              <a:chOff x="1371600" y="2590800"/>
              <a:chExt cx="609600" cy="304800"/>
            </a:xfrm>
          </p:grpSpPr>
          <p:sp>
            <p:nvSpPr>
              <p:cNvPr id="50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68"/>
            <p:cNvGrpSpPr>
              <a:grpSpLocks/>
            </p:cNvGrpSpPr>
            <p:nvPr/>
          </p:nvGrpSpPr>
          <p:grpSpPr bwMode="auto">
            <a:xfrm>
              <a:off x="1981200" y="2590800"/>
              <a:ext cx="609600" cy="304800"/>
              <a:chOff x="1371600" y="2590800"/>
              <a:chExt cx="609600" cy="304800"/>
            </a:xfrm>
          </p:grpSpPr>
          <p:sp>
            <p:nvSpPr>
              <p:cNvPr id="46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73"/>
            <p:cNvGrpSpPr>
              <a:grpSpLocks/>
            </p:cNvGrpSpPr>
            <p:nvPr/>
          </p:nvGrpSpPr>
          <p:grpSpPr bwMode="auto">
            <a:xfrm>
              <a:off x="2590800" y="2590800"/>
              <a:ext cx="609600" cy="304800"/>
              <a:chOff x="1371600" y="2590800"/>
              <a:chExt cx="609600" cy="304800"/>
            </a:xfrm>
          </p:grpSpPr>
          <p:sp>
            <p:nvSpPr>
              <p:cNvPr id="42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78"/>
            <p:cNvGrpSpPr>
              <a:grpSpLocks/>
            </p:cNvGrpSpPr>
            <p:nvPr/>
          </p:nvGrpSpPr>
          <p:grpSpPr bwMode="auto">
            <a:xfrm>
              <a:off x="3200400" y="2590800"/>
              <a:ext cx="609600" cy="304800"/>
              <a:chOff x="1371600" y="2590800"/>
              <a:chExt cx="609600" cy="304800"/>
            </a:xfrm>
          </p:grpSpPr>
          <p:sp>
            <p:nvSpPr>
              <p:cNvPr id="38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83"/>
            <p:cNvGrpSpPr>
              <a:grpSpLocks/>
            </p:cNvGrpSpPr>
            <p:nvPr/>
          </p:nvGrpSpPr>
          <p:grpSpPr bwMode="auto">
            <a:xfrm>
              <a:off x="3810000" y="2590800"/>
              <a:ext cx="609600" cy="304800"/>
              <a:chOff x="1371600" y="2590800"/>
              <a:chExt cx="609600" cy="304800"/>
            </a:xfrm>
          </p:grpSpPr>
          <p:sp>
            <p:nvSpPr>
              <p:cNvPr id="34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88"/>
            <p:cNvGrpSpPr>
              <a:grpSpLocks/>
            </p:cNvGrpSpPr>
            <p:nvPr/>
          </p:nvGrpSpPr>
          <p:grpSpPr bwMode="auto">
            <a:xfrm>
              <a:off x="4419600" y="2590800"/>
              <a:ext cx="609600" cy="304800"/>
              <a:chOff x="1371600" y="2590800"/>
              <a:chExt cx="609600" cy="304800"/>
            </a:xfrm>
          </p:grpSpPr>
          <p:sp>
            <p:nvSpPr>
              <p:cNvPr id="30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76"/>
          <p:cNvGrpSpPr/>
          <p:nvPr/>
        </p:nvGrpSpPr>
        <p:grpSpPr>
          <a:xfrm>
            <a:off x="5575301" y="2362200"/>
            <a:ext cx="2455378" cy="869795"/>
            <a:chOff x="5562600" y="4495800"/>
            <a:chExt cx="2455378" cy="869795"/>
          </a:xfrm>
        </p:grpSpPr>
        <p:cxnSp>
          <p:nvCxnSpPr>
            <p:cNvPr id="62" name="Curved Connector 61"/>
            <p:cNvCxnSpPr>
              <a:stCxn id="70" idx="2"/>
              <a:endCxn id="44" idx="0"/>
            </p:cNvCxnSpPr>
            <p:nvPr/>
          </p:nvCxnSpPr>
          <p:spPr>
            <a:xfrm rot="16200000" flipH="1">
              <a:off x="5953749" y="4700263"/>
              <a:ext cx="438909" cy="8917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>
              <a:stCxn id="71" idx="2"/>
              <a:endCxn id="38" idx="0"/>
            </p:cNvCxnSpPr>
            <p:nvPr/>
          </p:nvCxnSpPr>
          <p:spPr>
            <a:xfrm rot="16200000" flipH="1">
              <a:off x="6593227" y="4978849"/>
              <a:ext cx="438909" cy="3345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72" idx="2"/>
              <a:endCxn id="48" idx="0"/>
            </p:cNvCxnSpPr>
            <p:nvPr/>
          </p:nvCxnSpPr>
          <p:spPr>
            <a:xfrm rot="5400000">
              <a:off x="6659028" y="4164957"/>
              <a:ext cx="438909" cy="19623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45"/>
            <p:cNvGrpSpPr/>
            <p:nvPr/>
          </p:nvGrpSpPr>
          <p:grpSpPr>
            <a:xfrm>
              <a:off x="5562600" y="4495800"/>
              <a:ext cx="2455378" cy="584775"/>
              <a:chOff x="3048000" y="2590800"/>
              <a:chExt cx="2455378" cy="584775"/>
            </a:xfrm>
          </p:grpSpPr>
          <p:sp>
            <p:nvSpPr>
              <p:cNvPr id="70" name="TextBox 5"/>
              <p:cNvSpPr txBox="1"/>
              <p:nvPr/>
            </p:nvSpPr>
            <p:spPr>
              <a:xfrm>
                <a:off x="3048000" y="2590800"/>
                <a:ext cx="329449" cy="43088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9144" tIns="0" rIns="9144" bIns="0" rtlCol="0">
                <a:spAutoFit/>
              </a:bodyPr>
              <a:lstStyle/>
              <a:p>
                <a:r>
                  <a:rPr lang="en-US" sz="2800" dirty="0" smtClean="0"/>
                  <a:t>h</a:t>
                </a:r>
                <a:r>
                  <a:rPr lang="en-US" sz="2800" baseline="-25000" dirty="0" smtClean="0"/>
                  <a:t>1</a:t>
                </a:r>
                <a:endParaRPr lang="en-US" sz="2800" i="1" baseline="30000" dirty="0"/>
              </a:p>
            </p:txBody>
          </p:sp>
          <p:sp>
            <p:nvSpPr>
              <p:cNvPr id="71" name="TextBox 5"/>
              <p:cNvSpPr txBox="1"/>
              <p:nvPr/>
            </p:nvSpPr>
            <p:spPr>
              <a:xfrm>
                <a:off x="3966065" y="2590800"/>
                <a:ext cx="329449" cy="43088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9144" tIns="0" rIns="9144" bIns="0" rtlCol="0">
                <a:spAutoFit/>
              </a:bodyPr>
              <a:lstStyle/>
              <a:p>
                <a:r>
                  <a:rPr lang="en-US" sz="2800" dirty="0" smtClean="0"/>
                  <a:t>h</a:t>
                </a:r>
                <a:r>
                  <a:rPr lang="en-US" sz="2800" baseline="-25000" dirty="0" smtClean="0"/>
                  <a:t>2</a:t>
                </a:r>
                <a:endParaRPr lang="en-US" sz="2800" i="1" baseline="30000" dirty="0"/>
              </a:p>
            </p:txBody>
          </p:sp>
          <p:sp>
            <p:nvSpPr>
              <p:cNvPr id="72" name="TextBox 5"/>
              <p:cNvSpPr txBox="1"/>
              <p:nvPr/>
            </p:nvSpPr>
            <p:spPr>
              <a:xfrm>
                <a:off x="5186753" y="2590800"/>
                <a:ext cx="316625" cy="43088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9144" tIns="0" rIns="9144" bIns="0" rtlCol="0">
                <a:spAutoFit/>
              </a:bodyPr>
              <a:lstStyle/>
              <a:p>
                <a:r>
                  <a:rPr lang="en-US" sz="2800" dirty="0" err="1" smtClean="0"/>
                  <a:t>h</a:t>
                </a:r>
                <a:r>
                  <a:rPr lang="en-US" sz="2800" baseline="-25000" dirty="0" err="1" smtClean="0"/>
                  <a:t>k</a:t>
                </a:r>
                <a:endParaRPr lang="en-US" sz="2800" i="1" baseline="30000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4638100" y="2590800"/>
                <a:ext cx="302199" cy="584775"/>
              </a:xfrm>
              <a:prstGeom prst="rect">
                <a:avLst/>
              </a:prstGeom>
              <a:noFill/>
            </p:spPr>
            <p:txBody>
              <a:bodyPr wrap="none" lIns="9144" rIns="9144" rtlCol="0">
                <a:spAutoFit/>
              </a:bodyPr>
              <a:lstStyle/>
              <a:p>
                <a:r>
                  <a:rPr lang="en-US" sz="3200" dirty="0" smtClean="0"/>
                  <a:t>…</a:t>
                </a:r>
                <a:endParaRPr lang="en-US" sz="3200" dirty="0"/>
              </a:p>
            </p:txBody>
          </p:sp>
        </p:grpSp>
      </p:grpSp>
      <p:grpSp>
        <p:nvGrpSpPr>
          <p:cNvPr id="59" name="Group 93"/>
          <p:cNvGrpSpPr>
            <a:grpSpLocks/>
          </p:cNvGrpSpPr>
          <p:nvPr/>
        </p:nvGrpSpPr>
        <p:grpSpPr bwMode="auto">
          <a:xfrm>
            <a:off x="4572000" y="5213193"/>
            <a:ext cx="4495798" cy="203374"/>
            <a:chOff x="1298050" y="2590787"/>
            <a:chExt cx="3797039" cy="304814"/>
          </a:xfrm>
        </p:grpSpPr>
        <p:grpSp>
          <p:nvGrpSpPr>
            <p:cNvPr id="60" name="Group 67"/>
            <p:cNvGrpSpPr>
              <a:grpSpLocks/>
            </p:cNvGrpSpPr>
            <p:nvPr/>
          </p:nvGrpSpPr>
          <p:grpSpPr bwMode="auto">
            <a:xfrm>
              <a:off x="1298050" y="2590787"/>
              <a:ext cx="609599" cy="304799"/>
              <a:chOff x="1298050" y="2590787"/>
              <a:chExt cx="609599" cy="304799"/>
            </a:xfrm>
          </p:grpSpPr>
          <p:sp>
            <p:nvSpPr>
              <p:cNvPr id="93" name="Rectangle 8"/>
              <p:cNvSpPr>
                <a:spLocks noChangeArrowheads="1"/>
              </p:cNvSpPr>
              <p:nvPr/>
            </p:nvSpPr>
            <p:spPr bwMode="auto">
              <a:xfrm>
                <a:off x="1298050" y="2590787"/>
                <a:ext cx="152400" cy="3047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8"/>
              <p:cNvSpPr>
                <a:spLocks noChangeArrowheads="1"/>
              </p:cNvSpPr>
              <p:nvPr/>
            </p:nvSpPr>
            <p:spPr bwMode="auto">
              <a:xfrm>
                <a:off x="1450449" y="2590787"/>
                <a:ext cx="152400" cy="3047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8"/>
              <p:cNvSpPr>
                <a:spLocks noChangeArrowheads="1"/>
              </p:cNvSpPr>
              <p:nvPr/>
            </p:nvSpPr>
            <p:spPr bwMode="auto">
              <a:xfrm>
                <a:off x="1602849" y="2590787"/>
                <a:ext cx="152400" cy="3047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Rectangle 8"/>
              <p:cNvSpPr>
                <a:spLocks noChangeArrowheads="1"/>
              </p:cNvSpPr>
              <p:nvPr/>
            </p:nvSpPr>
            <p:spPr bwMode="auto">
              <a:xfrm>
                <a:off x="1755249" y="2590787"/>
                <a:ext cx="152400" cy="3047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1" name="Group 68"/>
            <p:cNvGrpSpPr>
              <a:grpSpLocks/>
            </p:cNvGrpSpPr>
            <p:nvPr/>
          </p:nvGrpSpPr>
          <p:grpSpPr bwMode="auto">
            <a:xfrm>
              <a:off x="1907649" y="2590791"/>
              <a:ext cx="609600" cy="304799"/>
              <a:chOff x="1298049" y="2590791"/>
              <a:chExt cx="609600" cy="304799"/>
            </a:xfrm>
          </p:grpSpPr>
          <p:sp>
            <p:nvSpPr>
              <p:cNvPr id="89" name="Rectangle 8"/>
              <p:cNvSpPr>
                <a:spLocks noChangeArrowheads="1"/>
              </p:cNvSpPr>
              <p:nvPr/>
            </p:nvSpPr>
            <p:spPr bwMode="auto">
              <a:xfrm>
                <a:off x="1298049" y="2590791"/>
                <a:ext cx="152400" cy="3047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"/>
              <p:cNvSpPr>
                <a:spLocks noChangeArrowheads="1"/>
              </p:cNvSpPr>
              <p:nvPr/>
            </p:nvSpPr>
            <p:spPr bwMode="auto">
              <a:xfrm>
                <a:off x="1450449" y="2590791"/>
                <a:ext cx="152400" cy="3047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8"/>
              <p:cNvSpPr>
                <a:spLocks noChangeArrowheads="1"/>
              </p:cNvSpPr>
              <p:nvPr/>
            </p:nvSpPr>
            <p:spPr bwMode="auto">
              <a:xfrm>
                <a:off x="1602849" y="2590791"/>
                <a:ext cx="152400" cy="3047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8"/>
              <p:cNvSpPr>
                <a:spLocks noChangeArrowheads="1"/>
              </p:cNvSpPr>
              <p:nvPr/>
            </p:nvSpPr>
            <p:spPr bwMode="auto">
              <a:xfrm>
                <a:off x="1755249" y="2590791"/>
                <a:ext cx="152400" cy="3047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Group 73"/>
            <p:cNvGrpSpPr>
              <a:grpSpLocks/>
            </p:cNvGrpSpPr>
            <p:nvPr/>
          </p:nvGrpSpPr>
          <p:grpSpPr bwMode="auto">
            <a:xfrm>
              <a:off x="2590800" y="2590800"/>
              <a:ext cx="609600" cy="304801"/>
              <a:chOff x="1371600" y="2590800"/>
              <a:chExt cx="609600" cy="304801"/>
            </a:xfrm>
          </p:grpSpPr>
          <p:sp>
            <p:nvSpPr>
              <p:cNvPr id="85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tangle 8"/>
              <p:cNvSpPr>
                <a:spLocks noChangeArrowheads="1"/>
              </p:cNvSpPr>
              <p:nvPr/>
            </p:nvSpPr>
            <p:spPr bwMode="auto">
              <a:xfrm>
                <a:off x="1524000" y="2590801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oup 78"/>
            <p:cNvGrpSpPr>
              <a:grpSpLocks/>
            </p:cNvGrpSpPr>
            <p:nvPr/>
          </p:nvGrpSpPr>
          <p:grpSpPr bwMode="auto">
            <a:xfrm>
              <a:off x="3200400" y="2590800"/>
              <a:ext cx="609600" cy="304800"/>
              <a:chOff x="1371600" y="2590800"/>
              <a:chExt cx="609600" cy="304800"/>
            </a:xfrm>
          </p:grpSpPr>
          <p:sp>
            <p:nvSpPr>
              <p:cNvPr id="81" name="Rectangle 8"/>
              <p:cNvSpPr>
                <a:spLocks noChangeArrowheads="1"/>
              </p:cNvSpPr>
              <p:nvPr/>
            </p:nvSpPr>
            <p:spPr bwMode="auto">
              <a:xfrm>
                <a:off x="13716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Rectangle 8"/>
              <p:cNvSpPr>
                <a:spLocks noChangeArrowheads="1"/>
              </p:cNvSpPr>
              <p:nvPr/>
            </p:nvSpPr>
            <p:spPr bwMode="auto">
              <a:xfrm>
                <a:off x="1828800" y="2590800"/>
                <a:ext cx="152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Group 83"/>
            <p:cNvGrpSpPr>
              <a:grpSpLocks/>
            </p:cNvGrpSpPr>
            <p:nvPr/>
          </p:nvGrpSpPr>
          <p:grpSpPr bwMode="auto">
            <a:xfrm>
              <a:off x="3875890" y="2590791"/>
              <a:ext cx="609600" cy="304799"/>
              <a:chOff x="1437490" y="2590791"/>
              <a:chExt cx="609600" cy="304799"/>
            </a:xfrm>
          </p:grpSpPr>
          <p:sp>
            <p:nvSpPr>
              <p:cNvPr id="77" name="Rectangle 8"/>
              <p:cNvSpPr>
                <a:spLocks noChangeArrowheads="1"/>
              </p:cNvSpPr>
              <p:nvPr/>
            </p:nvSpPr>
            <p:spPr bwMode="auto">
              <a:xfrm>
                <a:off x="1437490" y="2590791"/>
                <a:ext cx="152400" cy="3047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8"/>
              <p:cNvSpPr>
                <a:spLocks noChangeArrowheads="1"/>
              </p:cNvSpPr>
              <p:nvPr/>
            </p:nvSpPr>
            <p:spPr bwMode="auto">
              <a:xfrm>
                <a:off x="1589890" y="2590791"/>
                <a:ext cx="152400" cy="3047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8"/>
              <p:cNvSpPr>
                <a:spLocks noChangeArrowheads="1"/>
              </p:cNvSpPr>
              <p:nvPr/>
            </p:nvSpPr>
            <p:spPr bwMode="auto">
              <a:xfrm>
                <a:off x="1742291" y="2590791"/>
                <a:ext cx="152400" cy="3047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Rectangle 8"/>
              <p:cNvSpPr>
                <a:spLocks noChangeArrowheads="1"/>
              </p:cNvSpPr>
              <p:nvPr/>
            </p:nvSpPr>
            <p:spPr bwMode="auto">
              <a:xfrm>
                <a:off x="1894690" y="2590791"/>
                <a:ext cx="152400" cy="3047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" name="Group 88"/>
            <p:cNvGrpSpPr>
              <a:grpSpLocks/>
            </p:cNvGrpSpPr>
            <p:nvPr/>
          </p:nvGrpSpPr>
          <p:grpSpPr bwMode="auto">
            <a:xfrm>
              <a:off x="4485490" y="2590791"/>
              <a:ext cx="609599" cy="304799"/>
              <a:chOff x="1437490" y="2590791"/>
              <a:chExt cx="609599" cy="304799"/>
            </a:xfrm>
          </p:grpSpPr>
          <p:sp>
            <p:nvSpPr>
              <p:cNvPr id="69" name="Rectangle 8"/>
              <p:cNvSpPr>
                <a:spLocks noChangeArrowheads="1"/>
              </p:cNvSpPr>
              <p:nvPr/>
            </p:nvSpPr>
            <p:spPr bwMode="auto">
              <a:xfrm>
                <a:off x="1437490" y="2590791"/>
                <a:ext cx="152400" cy="3047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8"/>
              <p:cNvSpPr>
                <a:spLocks noChangeArrowheads="1"/>
              </p:cNvSpPr>
              <p:nvPr/>
            </p:nvSpPr>
            <p:spPr bwMode="auto">
              <a:xfrm>
                <a:off x="1589890" y="2590791"/>
                <a:ext cx="152400" cy="3047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8"/>
              <p:cNvSpPr>
                <a:spLocks noChangeArrowheads="1"/>
              </p:cNvSpPr>
              <p:nvPr/>
            </p:nvSpPr>
            <p:spPr bwMode="auto">
              <a:xfrm>
                <a:off x="1742290" y="2590791"/>
                <a:ext cx="152400" cy="3047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Rectangle 8"/>
              <p:cNvSpPr>
                <a:spLocks noChangeArrowheads="1"/>
              </p:cNvSpPr>
              <p:nvPr/>
            </p:nvSpPr>
            <p:spPr bwMode="auto">
              <a:xfrm>
                <a:off x="1894689" y="2590791"/>
                <a:ext cx="152400" cy="3047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81631" tIns="40816" rIns="81631" bIns="40816" anchor="ctr"/>
              <a:lstStyle/>
              <a:p>
                <a:pPr algn="ctr" defTabSz="414338" hangingPunct="0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89563" algn="l"/>
                    <a:tab pos="5805488" algn="l"/>
                    <a:tab pos="6221413" algn="l"/>
                    <a:tab pos="6635750" algn="l"/>
                    <a:tab pos="7048500" algn="l"/>
                    <a:tab pos="7462838" algn="l"/>
                    <a:tab pos="7880350" algn="l"/>
                    <a:tab pos="8294688" algn="l"/>
                  </a:tabLst>
                </a:pP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7" name="Group 76"/>
          <p:cNvGrpSpPr/>
          <p:nvPr/>
        </p:nvGrpSpPr>
        <p:grpSpPr>
          <a:xfrm>
            <a:off x="5573486" y="4343400"/>
            <a:ext cx="2862753" cy="869801"/>
            <a:chOff x="5562600" y="4495800"/>
            <a:chExt cx="2862753" cy="869801"/>
          </a:xfrm>
        </p:grpSpPr>
        <p:cxnSp>
          <p:nvCxnSpPr>
            <p:cNvPr id="98" name="Curved Connector 61"/>
            <p:cNvCxnSpPr>
              <a:stCxn id="102" idx="2"/>
              <a:endCxn id="91" idx="0"/>
            </p:cNvCxnSpPr>
            <p:nvPr/>
          </p:nvCxnSpPr>
          <p:spPr>
            <a:xfrm rot="16200000" flipH="1">
              <a:off x="5511214" y="5142798"/>
              <a:ext cx="438909" cy="66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urved Connector 63"/>
            <p:cNvCxnSpPr>
              <a:stCxn id="103" idx="2"/>
              <a:endCxn id="81" idx="0"/>
            </p:cNvCxnSpPr>
            <p:nvPr/>
          </p:nvCxnSpPr>
          <p:spPr>
            <a:xfrm rot="16200000" flipH="1">
              <a:off x="6555123" y="5016953"/>
              <a:ext cx="438915" cy="2583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104" idx="2"/>
              <a:endCxn id="69" idx="0"/>
            </p:cNvCxnSpPr>
            <p:nvPr/>
          </p:nvCxnSpPr>
          <p:spPr>
            <a:xfrm rot="16200000" flipH="1">
              <a:off x="7923055" y="4863297"/>
              <a:ext cx="438909" cy="5656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45"/>
            <p:cNvGrpSpPr/>
            <p:nvPr/>
          </p:nvGrpSpPr>
          <p:grpSpPr>
            <a:xfrm>
              <a:off x="5562600" y="4495800"/>
              <a:ext cx="2455378" cy="584775"/>
              <a:chOff x="3048000" y="2590800"/>
              <a:chExt cx="2455378" cy="584775"/>
            </a:xfrm>
          </p:grpSpPr>
          <p:sp>
            <p:nvSpPr>
              <p:cNvPr id="102" name="TextBox 5"/>
              <p:cNvSpPr txBox="1"/>
              <p:nvPr/>
            </p:nvSpPr>
            <p:spPr>
              <a:xfrm>
                <a:off x="3048000" y="2590800"/>
                <a:ext cx="329449" cy="43088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9144" tIns="0" rIns="9144" bIns="0" rtlCol="0">
                <a:spAutoFit/>
              </a:bodyPr>
              <a:lstStyle/>
              <a:p>
                <a:r>
                  <a:rPr lang="en-US" sz="2800" dirty="0" smtClean="0"/>
                  <a:t>h</a:t>
                </a:r>
                <a:r>
                  <a:rPr lang="en-US" sz="2800" baseline="-25000" dirty="0" smtClean="0"/>
                  <a:t>1</a:t>
                </a:r>
                <a:endParaRPr lang="en-US" sz="2800" i="1" baseline="30000" dirty="0"/>
              </a:p>
            </p:txBody>
          </p:sp>
          <p:sp>
            <p:nvSpPr>
              <p:cNvPr id="103" name="TextBox 5"/>
              <p:cNvSpPr txBox="1"/>
              <p:nvPr/>
            </p:nvSpPr>
            <p:spPr>
              <a:xfrm>
                <a:off x="3966065" y="2590800"/>
                <a:ext cx="329449" cy="43088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9144" tIns="0" rIns="9144" bIns="0" rtlCol="0">
                <a:spAutoFit/>
              </a:bodyPr>
              <a:lstStyle/>
              <a:p>
                <a:r>
                  <a:rPr lang="en-US" sz="2800" dirty="0" smtClean="0"/>
                  <a:t>h</a:t>
                </a:r>
                <a:r>
                  <a:rPr lang="en-US" sz="2800" baseline="-25000" dirty="0" smtClean="0"/>
                  <a:t>2</a:t>
                </a:r>
                <a:endParaRPr lang="en-US" sz="2800" i="1" baseline="30000" dirty="0"/>
              </a:p>
            </p:txBody>
          </p:sp>
          <p:sp>
            <p:nvSpPr>
              <p:cNvPr id="104" name="TextBox 5"/>
              <p:cNvSpPr txBox="1"/>
              <p:nvPr/>
            </p:nvSpPr>
            <p:spPr>
              <a:xfrm>
                <a:off x="5186753" y="2590800"/>
                <a:ext cx="316625" cy="43088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9144" tIns="0" rIns="9144" bIns="0" rtlCol="0">
                <a:spAutoFit/>
              </a:bodyPr>
              <a:lstStyle/>
              <a:p>
                <a:r>
                  <a:rPr lang="en-US" sz="2800" dirty="0" err="1" smtClean="0"/>
                  <a:t>h</a:t>
                </a:r>
                <a:r>
                  <a:rPr lang="en-US" sz="2800" baseline="-25000" dirty="0" err="1" smtClean="0"/>
                  <a:t>k</a:t>
                </a:r>
                <a:endParaRPr lang="en-US" sz="2800" i="1" baseline="300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4638100" y="2590800"/>
                <a:ext cx="302199" cy="584775"/>
              </a:xfrm>
              <a:prstGeom prst="rect">
                <a:avLst/>
              </a:prstGeom>
              <a:noFill/>
            </p:spPr>
            <p:txBody>
              <a:bodyPr wrap="none" lIns="9144" rIns="9144" rtlCol="0">
                <a:spAutoFit/>
              </a:bodyPr>
              <a:lstStyle/>
              <a:p>
                <a:r>
                  <a:rPr lang="en-US" sz="3200" dirty="0" smtClean="0"/>
                  <a:t>…</a:t>
                </a:r>
                <a:endParaRPr lang="en-US" sz="3200" dirty="0"/>
              </a:p>
            </p:txBody>
          </p:sp>
        </p:grpSp>
      </p:grpSp>
      <p:graphicFrame>
        <p:nvGraphicFramePr>
          <p:cNvPr id="110" name="Object 109"/>
          <p:cNvGraphicFramePr>
            <a:graphicFrameLocks noChangeAspect="1"/>
          </p:cNvGraphicFramePr>
          <p:nvPr/>
        </p:nvGraphicFramePr>
        <p:xfrm>
          <a:off x="311150" y="5554663"/>
          <a:ext cx="8345488" cy="901700"/>
        </p:xfrm>
        <a:graphic>
          <a:graphicData uri="http://schemas.openxmlformats.org/presentationml/2006/ole">
            <p:oleObj spid="_x0000_s248836" name="Equation" r:id="rId5" imgW="2819160" imgH="304560" progId="Equation.3">
              <p:embed/>
            </p:oleObj>
          </a:graphicData>
        </a:graphic>
      </p:graphicFrame>
      <p:sp>
        <p:nvSpPr>
          <p:cNvPr id="106" name="TextBox 105"/>
          <p:cNvSpPr txBox="1"/>
          <p:nvPr/>
        </p:nvSpPr>
        <p:spPr>
          <a:xfrm>
            <a:off x="228600" y="632460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ontent Placeholder 9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Query-based set intersection:</a:t>
            </a:r>
          </a:p>
          <a:p>
            <a:pPr lvl="1"/>
            <a:r>
              <a:rPr lang="en-US" dirty="0" smtClean="0"/>
              <a:t>for each elem. </a:t>
            </a:r>
            <a:r>
              <a:rPr lang="en-US" i="1" dirty="0" smtClean="0"/>
              <a:t>b</a:t>
            </a:r>
            <a:r>
              <a:rPr lang="en-US" i="1" baseline="-25000" dirty="0" smtClean="0"/>
              <a:t>i</a:t>
            </a:r>
            <a:r>
              <a:rPr lang="en-US" dirty="0" smtClean="0"/>
              <a:t> in set </a:t>
            </a:r>
            <a:r>
              <a:rPr lang="en-US" i="1" dirty="0" smtClean="0"/>
              <a:t>B</a:t>
            </a:r>
            <a:r>
              <a:rPr lang="en-US" dirty="0" smtClean="0"/>
              <a:t>, query </a:t>
            </a:r>
            <a:r>
              <a:rPr lang="en-US" i="1" dirty="0" smtClean="0"/>
              <a:t>b</a:t>
            </a:r>
            <a:r>
              <a:rPr lang="en-US" i="1" baseline="-25000" dirty="0" smtClean="0"/>
              <a:t>i</a:t>
            </a:r>
            <a:r>
              <a:rPr lang="en-US" dirty="0" smtClean="0"/>
              <a:t> in BF(</a:t>
            </a:r>
            <a:r>
              <a:rPr lang="en-US" i="1" dirty="0" smtClean="0"/>
              <a:t>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FSO requires non-empty intersection</a:t>
            </a:r>
          </a:p>
          <a:p>
            <a:pPr lvl="1"/>
            <a:r>
              <a:rPr lang="en-US" i="1" dirty="0" smtClean="0"/>
              <a:t>at least</a:t>
            </a:r>
            <a:r>
              <a:rPr lang="en-US" dirty="0" smtClean="0"/>
              <a:t> one query falsely returns true</a:t>
            </a:r>
          </a:p>
          <a:p>
            <a:pPr lvl="1"/>
            <a:r>
              <a:rPr lang="en-US" dirty="0" smtClean="0"/>
              <a:t>model as a Geometric random variable</a:t>
            </a:r>
            <a:endParaRPr lang="en-US" i="1" dirty="0" smtClean="0"/>
          </a:p>
          <a:p>
            <a:endParaRPr lang="en-US" i="1" dirty="0" smtClean="0"/>
          </a:p>
          <a:p>
            <a:pPr lvl="1"/>
            <a:endParaRPr lang="en-US" baseline="-25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of Queries FSO Probability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3" name="Group 83"/>
          <p:cNvGrpSpPr/>
          <p:nvPr/>
        </p:nvGrpSpPr>
        <p:grpSpPr>
          <a:xfrm>
            <a:off x="6208115" y="838200"/>
            <a:ext cx="2631085" cy="2197099"/>
            <a:chOff x="6131915" y="990600"/>
            <a:chExt cx="2631085" cy="2197099"/>
          </a:xfrm>
        </p:grpSpPr>
        <p:grpSp>
          <p:nvGrpSpPr>
            <p:cNvPr id="6" name="Group 93"/>
            <p:cNvGrpSpPr>
              <a:grpSpLocks/>
            </p:cNvGrpSpPr>
            <p:nvPr/>
          </p:nvGrpSpPr>
          <p:grpSpPr bwMode="auto">
            <a:xfrm rot="5400000">
              <a:off x="7592435" y="2017135"/>
              <a:ext cx="2197099" cy="144030"/>
              <a:chOff x="1371600" y="2590800"/>
              <a:chExt cx="3657600" cy="304800"/>
            </a:xfrm>
          </p:grpSpPr>
          <p:grpSp>
            <p:nvGrpSpPr>
              <p:cNvPr id="11" name="Group 67"/>
              <p:cNvGrpSpPr>
                <a:grpSpLocks/>
              </p:cNvGrpSpPr>
              <p:nvPr/>
            </p:nvGrpSpPr>
            <p:grpSpPr bwMode="auto">
              <a:xfrm>
                <a:off x="13716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72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Group 68"/>
              <p:cNvGrpSpPr>
                <a:grpSpLocks/>
              </p:cNvGrpSpPr>
              <p:nvPr/>
            </p:nvGrpSpPr>
            <p:grpSpPr bwMode="auto">
              <a:xfrm>
                <a:off x="19812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68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" name="Group 73"/>
              <p:cNvGrpSpPr>
                <a:grpSpLocks/>
              </p:cNvGrpSpPr>
              <p:nvPr/>
            </p:nvGrpSpPr>
            <p:grpSpPr bwMode="auto">
              <a:xfrm>
                <a:off x="25908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64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Group 78"/>
              <p:cNvGrpSpPr>
                <a:grpSpLocks/>
              </p:cNvGrpSpPr>
              <p:nvPr/>
            </p:nvGrpSpPr>
            <p:grpSpPr bwMode="auto">
              <a:xfrm>
                <a:off x="32004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60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" name="Group 83"/>
              <p:cNvGrpSpPr>
                <a:grpSpLocks/>
              </p:cNvGrpSpPr>
              <p:nvPr/>
            </p:nvGrpSpPr>
            <p:grpSpPr bwMode="auto">
              <a:xfrm>
                <a:off x="38100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56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" name="Group 88"/>
              <p:cNvGrpSpPr>
                <a:grpSpLocks/>
              </p:cNvGrpSpPr>
              <p:nvPr/>
            </p:nvGrpSpPr>
            <p:grpSpPr bwMode="auto">
              <a:xfrm>
                <a:off x="44196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52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9" name="Group 82"/>
            <p:cNvGrpSpPr/>
            <p:nvPr/>
          </p:nvGrpSpPr>
          <p:grpSpPr>
            <a:xfrm>
              <a:off x="6131915" y="1907362"/>
              <a:ext cx="1945285" cy="310649"/>
              <a:chOff x="6131915" y="1907362"/>
              <a:chExt cx="1945285" cy="310649"/>
            </a:xfrm>
          </p:grpSpPr>
          <p:grpSp>
            <p:nvGrpSpPr>
              <p:cNvPr id="20" name="Group 5"/>
              <p:cNvGrpSpPr/>
              <p:nvPr/>
            </p:nvGrpSpPr>
            <p:grpSpPr>
              <a:xfrm>
                <a:off x="6131915" y="1907362"/>
                <a:ext cx="1942831" cy="309269"/>
                <a:chOff x="2743200" y="5334000"/>
                <a:chExt cx="2743200" cy="609600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4953000" y="5410200"/>
                  <a:ext cx="533400" cy="5334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4419600" y="5410200"/>
                  <a:ext cx="533400" cy="5334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886200" y="5410200"/>
                  <a:ext cx="533400" cy="5334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3352800" y="5410201"/>
                  <a:ext cx="533400" cy="533399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grpSp>
              <p:nvGrpSpPr>
                <p:cNvPr id="21" name="Group 82"/>
                <p:cNvGrpSpPr/>
                <p:nvPr/>
              </p:nvGrpSpPr>
              <p:grpSpPr>
                <a:xfrm>
                  <a:off x="2743200" y="5334000"/>
                  <a:ext cx="609599" cy="609600"/>
                  <a:chOff x="3682836" y="3790950"/>
                  <a:chExt cx="609599" cy="609600"/>
                </a:xfrm>
              </p:grpSpPr>
              <p:sp>
                <p:nvSpPr>
                  <p:cNvPr id="12" name="Rectangle 11"/>
                  <p:cNvSpPr/>
                  <p:nvPr/>
                </p:nvSpPr>
                <p:spPr>
                  <a:xfrm>
                    <a:off x="3682836" y="3867151"/>
                    <a:ext cx="609599" cy="533399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cxnSp>
                <p:nvCxnSpPr>
                  <p:cNvPr id="13" name="Straight Connector 12"/>
                  <p:cNvCxnSpPr/>
                  <p:nvPr/>
                </p:nvCxnSpPr>
                <p:spPr>
                  <a:xfrm rot="5400000">
                    <a:off x="3378036" y="4095750"/>
                    <a:ext cx="609600" cy="0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6" name="Rectangle 75"/>
              <p:cNvSpPr/>
              <p:nvPr/>
            </p:nvSpPr>
            <p:spPr>
              <a:xfrm>
                <a:off x="7699427" y="1947401"/>
                <a:ext cx="377773" cy="2706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b</a:t>
                </a:r>
                <a:r>
                  <a:rPr lang="en-US" sz="1400" baseline="-25000" dirty="0" smtClean="0"/>
                  <a:t>2</a:t>
                </a:r>
                <a:endParaRPr lang="en-US" sz="14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321654" y="1947401"/>
                <a:ext cx="377773" cy="2706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b</a:t>
                </a:r>
                <a:r>
                  <a:rPr lang="en-US" sz="1400" baseline="-25000" dirty="0" smtClean="0"/>
                  <a:t>3</a:t>
                </a:r>
                <a:endParaRPr lang="en-US" sz="1400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943881" y="1947401"/>
                <a:ext cx="377773" cy="2706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b</a:t>
                </a:r>
                <a:r>
                  <a:rPr lang="en-US" sz="1400" baseline="-25000" dirty="0" smtClean="0"/>
                  <a:t>4</a:t>
                </a:r>
                <a:endParaRPr lang="en-US" sz="1400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566109" y="1947401"/>
                <a:ext cx="377773" cy="2706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b</a:t>
                </a:r>
                <a:r>
                  <a:rPr lang="en-US" sz="1400" baseline="-25000" dirty="0" smtClean="0"/>
                  <a:t>5</a:t>
                </a:r>
                <a:endParaRPr lang="en-US" sz="1400" dirty="0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8077200" y="1931002"/>
              <a:ext cx="5741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b</a:t>
              </a:r>
              <a:r>
                <a:rPr lang="en-US" sz="1600" baseline="-25000" dirty="0" smtClean="0"/>
                <a:t>1 </a:t>
              </a:r>
              <a:r>
                <a:rPr lang="el-GR" sz="1600" dirty="0" smtClean="0"/>
                <a:t>ϵ</a:t>
              </a:r>
              <a:r>
                <a:rPr lang="en-US" sz="1600" dirty="0" smtClean="0"/>
                <a:t>?</a:t>
              </a:r>
              <a:endParaRPr lang="en-US" sz="1600" dirty="0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228600" y="632460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of Queries FSO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Geometric </a:t>
            </a:r>
            <a:r>
              <a:rPr lang="en-US" dirty="0" err="1" smtClean="0"/>
              <a:t>pmf</a:t>
            </a:r>
            <a:r>
              <a:rPr lang="en-US" dirty="0" smtClean="0"/>
              <a:t>:</a:t>
            </a:r>
          </a:p>
          <a:p>
            <a:r>
              <a:rPr lang="en-US" dirty="0" smtClean="0"/>
              <a:t>No FSO when |B| queries before a “success”</a:t>
            </a:r>
          </a:p>
          <a:p>
            <a:r>
              <a:rPr lang="en-US" dirty="0" smtClean="0"/>
              <a:t>FSO when &lt;|B| queries result in a query FP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4700588" y="1495425"/>
          <a:ext cx="3910012" cy="714375"/>
        </p:xfrm>
        <a:graphic>
          <a:graphicData uri="http://schemas.openxmlformats.org/presentationml/2006/ole">
            <p:oleObj spid="_x0000_s276482" name="Equation" r:id="rId3" imgW="1320480" imgH="241200" progId="Equation.3">
              <p:embed/>
            </p:oleObj>
          </a:graphicData>
        </a:graphic>
      </p:graphicFrame>
      <p:graphicFrame>
        <p:nvGraphicFramePr>
          <p:cNvPr id="276483" name="Object 3"/>
          <p:cNvGraphicFramePr>
            <a:graphicFrameLocks noChangeAspect="1"/>
          </p:cNvGraphicFramePr>
          <p:nvPr/>
        </p:nvGraphicFramePr>
        <p:xfrm>
          <a:off x="650875" y="3505200"/>
          <a:ext cx="7029450" cy="2667000"/>
        </p:xfrm>
        <a:graphic>
          <a:graphicData uri="http://schemas.openxmlformats.org/presentationml/2006/ole">
            <p:oleObj spid="_x0000_s276483" name="Equation" r:id="rId4" imgW="2374560" imgH="90144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632460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 Configuration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size? How many hash functions?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FPs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2 static parameters, |</a:t>
            </a:r>
            <a:r>
              <a:rPr lang="en-US" i="1" dirty="0" smtClean="0"/>
              <a:t>A</a:t>
            </a:r>
            <a:r>
              <a:rPr lang="en-US" dirty="0" smtClean="0"/>
              <a:t>| and |</a:t>
            </a:r>
            <a:r>
              <a:rPr lang="en-US" i="1" dirty="0" smtClean="0"/>
              <a:t>B</a:t>
            </a:r>
            <a:r>
              <a:rPr lang="en-US" dirty="0" smtClean="0"/>
              <a:t>|</a:t>
            </a:r>
          </a:p>
          <a:p>
            <a:r>
              <a:rPr lang="en-US" dirty="0" smtClean="0"/>
              <a:t>2 tunable parameters, </a:t>
            </a:r>
            <a:r>
              <a:rPr lang="en-US" i="1" dirty="0" smtClean="0"/>
              <a:t>m</a:t>
            </a:r>
            <a:r>
              <a:rPr lang="en-US" dirty="0" smtClean="0"/>
              <a:t> and </a:t>
            </a:r>
            <a:r>
              <a:rPr lang="en-US" i="1" dirty="0" smtClean="0"/>
              <a:t>k</a:t>
            </a:r>
          </a:p>
          <a:p>
            <a:r>
              <a:rPr lang="en-US" dirty="0" smtClean="0"/>
              <a:t>What values minimize false positives?</a:t>
            </a:r>
          </a:p>
          <a:p>
            <a:pPr lvl="1"/>
            <a:r>
              <a:rPr lang="en-US" dirty="0" smtClean="0"/>
              <a:t>how to configure a Bloom filter for set intersection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330755" name="Object 4"/>
          <p:cNvGraphicFramePr>
            <a:graphicFrameLocks noChangeAspect="1"/>
          </p:cNvGraphicFramePr>
          <p:nvPr/>
        </p:nvGraphicFramePr>
        <p:xfrm>
          <a:off x="457200" y="1600200"/>
          <a:ext cx="5942012" cy="639762"/>
        </p:xfrm>
        <a:graphic>
          <a:graphicData uri="http://schemas.openxmlformats.org/presentationml/2006/ole">
            <p:oleObj spid="_x0000_s330755" name="Equation" r:id="rId3" imgW="2006280" imgH="215640" progId="Equation.3">
              <p:embed/>
            </p:oleObj>
          </a:graphicData>
        </a:graphic>
      </p:graphicFrame>
      <p:grpSp>
        <p:nvGrpSpPr>
          <p:cNvPr id="221" name="Group 220"/>
          <p:cNvGrpSpPr/>
          <p:nvPr/>
        </p:nvGrpSpPr>
        <p:grpSpPr>
          <a:xfrm>
            <a:off x="3084892" y="4673426"/>
            <a:ext cx="2974216" cy="1182306"/>
            <a:chOff x="2819404" y="4673426"/>
            <a:chExt cx="2974216" cy="1182306"/>
          </a:xfrm>
        </p:grpSpPr>
        <p:grpSp>
          <p:nvGrpSpPr>
            <p:cNvPr id="174" name="Group 173"/>
            <p:cNvGrpSpPr/>
            <p:nvPr/>
          </p:nvGrpSpPr>
          <p:grpSpPr>
            <a:xfrm>
              <a:off x="2819404" y="4673426"/>
              <a:ext cx="2974216" cy="203374"/>
              <a:chOff x="2819404" y="5435426"/>
              <a:chExt cx="2974216" cy="203374"/>
            </a:xfrm>
          </p:grpSpPr>
          <p:grpSp>
            <p:nvGrpSpPr>
              <p:cNvPr id="134" name="Group 67"/>
              <p:cNvGrpSpPr>
                <a:grpSpLocks/>
              </p:cNvGrpSpPr>
              <p:nvPr/>
            </p:nvGrpSpPr>
            <p:grpSpPr bwMode="auto">
              <a:xfrm>
                <a:off x="2819404" y="5435426"/>
                <a:ext cx="721783" cy="203364"/>
                <a:chOff x="1298050" y="2590787"/>
                <a:chExt cx="609599" cy="304799"/>
              </a:xfrm>
            </p:grpSpPr>
            <p:sp>
              <p:nvSpPr>
                <p:cNvPr id="170" name="Rectangle 8"/>
                <p:cNvSpPr>
                  <a:spLocks noChangeArrowheads="1"/>
                </p:cNvSpPr>
                <p:nvPr/>
              </p:nvSpPr>
              <p:spPr bwMode="auto">
                <a:xfrm>
                  <a:off x="1298050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1" name="Rectangle 8"/>
                <p:cNvSpPr>
                  <a:spLocks noChangeArrowheads="1"/>
                </p:cNvSpPr>
                <p:nvPr/>
              </p:nvSpPr>
              <p:spPr bwMode="auto">
                <a:xfrm>
                  <a:off x="14504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2" name="Rectangle 8"/>
                <p:cNvSpPr>
                  <a:spLocks noChangeArrowheads="1"/>
                </p:cNvSpPr>
                <p:nvPr/>
              </p:nvSpPr>
              <p:spPr bwMode="auto">
                <a:xfrm>
                  <a:off x="16028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3" name="Rectangle 8"/>
                <p:cNvSpPr>
                  <a:spLocks noChangeArrowheads="1"/>
                </p:cNvSpPr>
                <p:nvPr/>
              </p:nvSpPr>
              <p:spPr bwMode="auto">
                <a:xfrm>
                  <a:off x="17552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5" name="Group 68"/>
              <p:cNvGrpSpPr>
                <a:grpSpLocks/>
              </p:cNvGrpSpPr>
              <p:nvPr/>
            </p:nvGrpSpPr>
            <p:grpSpPr bwMode="auto">
              <a:xfrm>
                <a:off x="3541184" y="5435429"/>
                <a:ext cx="721784" cy="203364"/>
                <a:chOff x="1298049" y="2590791"/>
                <a:chExt cx="609600" cy="304799"/>
              </a:xfrm>
            </p:grpSpPr>
            <p:sp>
              <p:nvSpPr>
                <p:cNvPr id="166" name="Rectangle 8"/>
                <p:cNvSpPr>
                  <a:spLocks noChangeArrowheads="1"/>
                </p:cNvSpPr>
                <p:nvPr/>
              </p:nvSpPr>
              <p:spPr bwMode="auto">
                <a:xfrm>
                  <a:off x="12980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Rectangle 8"/>
                <p:cNvSpPr>
                  <a:spLocks noChangeArrowheads="1"/>
                </p:cNvSpPr>
                <p:nvPr/>
              </p:nvSpPr>
              <p:spPr bwMode="auto">
                <a:xfrm>
                  <a:off x="14504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Rectangle 8"/>
                <p:cNvSpPr>
                  <a:spLocks noChangeArrowheads="1"/>
                </p:cNvSpPr>
                <p:nvPr/>
              </p:nvSpPr>
              <p:spPr bwMode="auto">
                <a:xfrm>
                  <a:off x="16028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9" name="Rectangle 8"/>
                <p:cNvSpPr>
                  <a:spLocks noChangeArrowheads="1"/>
                </p:cNvSpPr>
                <p:nvPr/>
              </p:nvSpPr>
              <p:spPr bwMode="auto">
                <a:xfrm>
                  <a:off x="17552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6" name="Group 73"/>
              <p:cNvGrpSpPr>
                <a:grpSpLocks/>
              </p:cNvGrpSpPr>
              <p:nvPr/>
            </p:nvGrpSpPr>
            <p:grpSpPr bwMode="auto">
              <a:xfrm>
                <a:off x="4350053" y="5435435"/>
                <a:ext cx="721784" cy="203365"/>
                <a:chOff x="1371600" y="2590800"/>
                <a:chExt cx="609600" cy="304801"/>
              </a:xfrm>
            </p:grpSpPr>
            <p:sp>
              <p:nvSpPr>
                <p:cNvPr id="162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1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5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7" name="Group 78"/>
              <p:cNvGrpSpPr>
                <a:grpSpLocks/>
              </p:cNvGrpSpPr>
              <p:nvPr/>
            </p:nvGrpSpPr>
            <p:grpSpPr bwMode="auto">
              <a:xfrm>
                <a:off x="5071836" y="5435435"/>
                <a:ext cx="721784" cy="203365"/>
                <a:chOff x="1371600" y="2590800"/>
                <a:chExt cx="609600" cy="304800"/>
              </a:xfrm>
            </p:grpSpPr>
            <p:sp>
              <p:nvSpPr>
                <p:cNvPr id="158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1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17" name="TextBox 216"/>
            <p:cNvSpPr txBox="1"/>
            <p:nvPr/>
          </p:nvSpPr>
          <p:spPr>
            <a:xfrm>
              <a:off x="3276600" y="5486400"/>
              <a:ext cx="1771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 = 16 bits, k = 2</a:t>
              </a:r>
              <a:endParaRPr lang="en-US" dirty="0"/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3009901" y="4673426"/>
            <a:ext cx="3124199" cy="1182306"/>
            <a:chOff x="2743204" y="4673426"/>
            <a:chExt cx="3124199" cy="1182306"/>
          </a:xfrm>
        </p:grpSpPr>
        <p:grpSp>
          <p:nvGrpSpPr>
            <p:cNvPr id="216" name="Group 215"/>
            <p:cNvGrpSpPr/>
            <p:nvPr/>
          </p:nvGrpSpPr>
          <p:grpSpPr>
            <a:xfrm>
              <a:off x="2743204" y="4673426"/>
              <a:ext cx="3124199" cy="203374"/>
              <a:chOff x="2743204" y="5740226"/>
              <a:chExt cx="3124199" cy="203374"/>
            </a:xfrm>
          </p:grpSpPr>
          <p:grpSp>
            <p:nvGrpSpPr>
              <p:cNvPr id="176" name="Group 67"/>
              <p:cNvGrpSpPr>
                <a:grpSpLocks/>
              </p:cNvGrpSpPr>
              <p:nvPr/>
            </p:nvGrpSpPr>
            <p:grpSpPr bwMode="auto">
              <a:xfrm>
                <a:off x="2743204" y="5740226"/>
                <a:ext cx="721783" cy="203364"/>
                <a:chOff x="1298050" y="2590787"/>
                <a:chExt cx="609599" cy="304799"/>
              </a:xfrm>
            </p:grpSpPr>
            <p:sp>
              <p:nvSpPr>
                <p:cNvPr id="212" name="Rectangle 8"/>
                <p:cNvSpPr>
                  <a:spLocks noChangeArrowheads="1"/>
                </p:cNvSpPr>
                <p:nvPr/>
              </p:nvSpPr>
              <p:spPr bwMode="auto">
                <a:xfrm>
                  <a:off x="1298050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3" name="Rectangle 8"/>
                <p:cNvSpPr>
                  <a:spLocks noChangeArrowheads="1"/>
                </p:cNvSpPr>
                <p:nvPr/>
              </p:nvSpPr>
              <p:spPr bwMode="auto">
                <a:xfrm>
                  <a:off x="14504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4" name="Rectangle 8"/>
                <p:cNvSpPr>
                  <a:spLocks noChangeArrowheads="1"/>
                </p:cNvSpPr>
                <p:nvPr/>
              </p:nvSpPr>
              <p:spPr bwMode="auto">
                <a:xfrm>
                  <a:off x="16028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5" name="Rectangle 8"/>
                <p:cNvSpPr>
                  <a:spLocks noChangeArrowheads="1"/>
                </p:cNvSpPr>
                <p:nvPr/>
              </p:nvSpPr>
              <p:spPr bwMode="auto">
                <a:xfrm>
                  <a:off x="17552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7" name="Group 68"/>
              <p:cNvGrpSpPr>
                <a:grpSpLocks/>
              </p:cNvGrpSpPr>
              <p:nvPr/>
            </p:nvGrpSpPr>
            <p:grpSpPr bwMode="auto">
              <a:xfrm>
                <a:off x="3541184" y="5740229"/>
                <a:ext cx="721784" cy="203364"/>
                <a:chOff x="1298049" y="2590791"/>
                <a:chExt cx="609600" cy="304799"/>
              </a:xfrm>
            </p:grpSpPr>
            <p:sp>
              <p:nvSpPr>
                <p:cNvPr id="208" name="Rectangle 8"/>
                <p:cNvSpPr>
                  <a:spLocks noChangeArrowheads="1"/>
                </p:cNvSpPr>
                <p:nvPr/>
              </p:nvSpPr>
              <p:spPr bwMode="auto">
                <a:xfrm>
                  <a:off x="12980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9" name="Rectangle 8"/>
                <p:cNvSpPr>
                  <a:spLocks noChangeArrowheads="1"/>
                </p:cNvSpPr>
                <p:nvPr/>
              </p:nvSpPr>
              <p:spPr bwMode="auto">
                <a:xfrm>
                  <a:off x="14504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0" name="Rectangle 8"/>
                <p:cNvSpPr>
                  <a:spLocks noChangeArrowheads="1"/>
                </p:cNvSpPr>
                <p:nvPr/>
              </p:nvSpPr>
              <p:spPr bwMode="auto">
                <a:xfrm>
                  <a:off x="16028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1" name="Rectangle 8"/>
                <p:cNvSpPr>
                  <a:spLocks noChangeArrowheads="1"/>
                </p:cNvSpPr>
                <p:nvPr/>
              </p:nvSpPr>
              <p:spPr bwMode="auto">
                <a:xfrm>
                  <a:off x="17552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8" name="Group 73"/>
              <p:cNvGrpSpPr>
                <a:grpSpLocks/>
              </p:cNvGrpSpPr>
              <p:nvPr/>
            </p:nvGrpSpPr>
            <p:grpSpPr bwMode="auto">
              <a:xfrm>
                <a:off x="4350053" y="5740235"/>
                <a:ext cx="721784" cy="203365"/>
                <a:chOff x="1371600" y="2590800"/>
                <a:chExt cx="609600" cy="304801"/>
              </a:xfrm>
            </p:grpSpPr>
            <p:sp>
              <p:nvSpPr>
                <p:cNvPr id="204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5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1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6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7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9" name="Group 78"/>
              <p:cNvGrpSpPr>
                <a:grpSpLocks/>
              </p:cNvGrpSpPr>
              <p:nvPr/>
            </p:nvGrpSpPr>
            <p:grpSpPr bwMode="auto">
              <a:xfrm>
                <a:off x="5145619" y="5740235"/>
                <a:ext cx="721784" cy="203365"/>
                <a:chOff x="1371600" y="2590800"/>
                <a:chExt cx="609600" cy="304800"/>
              </a:xfrm>
            </p:grpSpPr>
            <p:sp>
              <p:nvSpPr>
                <p:cNvPr id="200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1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2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18" name="TextBox 217"/>
            <p:cNvSpPr txBox="1"/>
            <p:nvPr/>
          </p:nvSpPr>
          <p:spPr>
            <a:xfrm>
              <a:off x="3276600" y="5486400"/>
              <a:ext cx="1771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 = 16 bits, k = 4</a:t>
              </a:r>
              <a:endParaRPr lang="en-US" dirty="0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1562101" y="4673426"/>
            <a:ext cx="6019798" cy="1182306"/>
            <a:chOff x="1295400" y="4673426"/>
            <a:chExt cx="6019798" cy="1182306"/>
          </a:xfrm>
        </p:grpSpPr>
        <p:grpSp>
          <p:nvGrpSpPr>
            <p:cNvPr id="91" name="Group 90"/>
            <p:cNvGrpSpPr/>
            <p:nvPr/>
          </p:nvGrpSpPr>
          <p:grpSpPr>
            <a:xfrm>
              <a:off x="1295400" y="4673426"/>
              <a:ext cx="6019798" cy="203374"/>
              <a:chOff x="1295400" y="4673426"/>
              <a:chExt cx="6019798" cy="203374"/>
            </a:xfrm>
          </p:grpSpPr>
          <p:grpSp>
            <p:nvGrpSpPr>
              <p:cNvPr id="9" name="Group 67"/>
              <p:cNvGrpSpPr>
                <a:grpSpLocks/>
              </p:cNvGrpSpPr>
              <p:nvPr/>
            </p:nvGrpSpPr>
            <p:grpSpPr bwMode="auto">
              <a:xfrm>
                <a:off x="2819400" y="4673426"/>
                <a:ext cx="721782" cy="203364"/>
                <a:chOff x="1298050" y="2590787"/>
                <a:chExt cx="609599" cy="304799"/>
              </a:xfrm>
            </p:grpSpPr>
            <p:sp>
              <p:nvSpPr>
                <p:cNvPr id="35" name="Rectangle 8"/>
                <p:cNvSpPr>
                  <a:spLocks noChangeArrowheads="1"/>
                </p:cNvSpPr>
                <p:nvPr/>
              </p:nvSpPr>
              <p:spPr bwMode="auto">
                <a:xfrm>
                  <a:off x="1298050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8"/>
                <p:cNvSpPr>
                  <a:spLocks noChangeArrowheads="1"/>
                </p:cNvSpPr>
                <p:nvPr/>
              </p:nvSpPr>
              <p:spPr bwMode="auto">
                <a:xfrm>
                  <a:off x="14504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ectangle 8"/>
                <p:cNvSpPr>
                  <a:spLocks noChangeArrowheads="1"/>
                </p:cNvSpPr>
                <p:nvPr/>
              </p:nvSpPr>
              <p:spPr bwMode="auto">
                <a:xfrm>
                  <a:off x="16028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Rectangle 8"/>
                <p:cNvSpPr>
                  <a:spLocks noChangeArrowheads="1"/>
                </p:cNvSpPr>
                <p:nvPr/>
              </p:nvSpPr>
              <p:spPr bwMode="auto">
                <a:xfrm>
                  <a:off x="17552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" name="Group 68"/>
              <p:cNvGrpSpPr>
                <a:grpSpLocks/>
              </p:cNvGrpSpPr>
              <p:nvPr/>
            </p:nvGrpSpPr>
            <p:grpSpPr bwMode="auto">
              <a:xfrm>
                <a:off x="3541182" y="4673429"/>
                <a:ext cx="721783" cy="203364"/>
                <a:chOff x="1298049" y="2590791"/>
                <a:chExt cx="609600" cy="304799"/>
              </a:xfrm>
            </p:grpSpPr>
            <p:sp>
              <p:nvSpPr>
                <p:cNvPr id="31" name="Rectangle 8"/>
                <p:cNvSpPr>
                  <a:spLocks noChangeArrowheads="1"/>
                </p:cNvSpPr>
                <p:nvPr/>
              </p:nvSpPr>
              <p:spPr bwMode="auto">
                <a:xfrm>
                  <a:off x="12980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Rectangle 8"/>
                <p:cNvSpPr>
                  <a:spLocks noChangeArrowheads="1"/>
                </p:cNvSpPr>
                <p:nvPr/>
              </p:nvSpPr>
              <p:spPr bwMode="auto">
                <a:xfrm>
                  <a:off x="14504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Rectangle 8"/>
                <p:cNvSpPr>
                  <a:spLocks noChangeArrowheads="1"/>
                </p:cNvSpPr>
                <p:nvPr/>
              </p:nvSpPr>
              <p:spPr bwMode="auto">
                <a:xfrm>
                  <a:off x="16028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Rectangle 8"/>
                <p:cNvSpPr>
                  <a:spLocks noChangeArrowheads="1"/>
                </p:cNvSpPr>
                <p:nvPr/>
              </p:nvSpPr>
              <p:spPr bwMode="auto">
                <a:xfrm>
                  <a:off x="17552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" name="Group 73"/>
              <p:cNvGrpSpPr>
                <a:grpSpLocks/>
              </p:cNvGrpSpPr>
              <p:nvPr/>
            </p:nvGrpSpPr>
            <p:grpSpPr bwMode="auto">
              <a:xfrm>
                <a:off x="4350051" y="4673435"/>
                <a:ext cx="721783" cy="203365"/>
                <a:chOff x="1371600" y="2590800"/>
                <a:chExt cx="609600" cy="304801"/>
              </a:xfrm>
            </p:grpSpPr>
            <p:sp>
              <p:nvSpPr>
                <p:cNvPr id="27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1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78"/>
              <p:cNvGrpSpPr>
                <a:grpSpLocks/>
              </p:cNvGrpSpPr>
              <p:nvPr/>
            </p:nvGrpSpPr>
            <p:grpSpPr bwMode="auto">
              <a:xfrm>
                <a:off x="5071834" y="4673435"/>
                <a:ext cx="721783" cy="203365"/>
                <a:chOff x="1371600" y="2590800"/>
                <a:chExt cx="609600" cy="304800"/>
              </a:xfrm>
            </p:grpSpPr>
            <p:sp>
              <p:nvSpPr>
                <p:cNvPr id="23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" name="Group 83"/>
              <p:cNvGrpSpPr>
                <a:grpSpLocks/>
              </p:cNvGrpSpPr>
              <p:nvPr/>
            </p:nvGrpSpPr>
            <p:grpSpPr bwMode="auto">
              <a:xfrm>
                <a:off x="5871633" y="4673429"/>
                <a:ext cx="721783" cy="203364"/>
                <a:chOff x="1437490" y="2590791"/>
                <a:chExt cx="609600" cy="304799"/>
              </a:xfrm>
            </p:grpSpPr>
            <p:sp>
              <p:nvSpPr>
                <p:cNvPr id="19" name="Rectangle 8"/>
                <p:cNvSpPr>
                  <a:spLocks noChangeArrowheads="1"/>
                </p:cNvSpPr>
                <p:nvPr/>
              </p:nvSpPr>
              <p:spPr bwMode="auto">
                <a:xfrm>
                  <a:off x="14374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Rectangle 8"/>
                <p:cNvSpPr>
                  <a:spLocks noChangeArrowheads="1"/>
                </p:cNvSpPr>
                <p:nvPr/>
              </p:nvSpPr>
              <p:spPr bwMode="auto">
                <a:xfrm>
                  <a:off x="15898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Rectangle 8"/>
                <p:cNvSpPr>
                  <a:spLocks noChangeArrowheads="1"/>
                </p:cNvSpPr>
                <p:nvPr/>
              </p:nvSpPr>
              <p:spPr bwMode="auto">
                <a:xfrm>
                  <a:off x="1742291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Rectangle 8"/>
                <p:cNvSpPr>
                  <a:spLocks noChangeArrowheads="1"/>
                </p:cNvSpPr>
                <p:nvPr/>
              </p:nvSpPr>
              <p:spPr bwMode="auto">
                <a:xfrm>
                  <a:off x="18946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Group 88"/>
              <p:cNvGrpSpPr>
                <a:grpSpLocks/>
              </p:cNvGrpSpPr>
              <p:nvPr/>
            </p:nvGrpSpPr>
            <p:grpSpPr bwMode="auto">
              <a:xfrm>
                <a:off x="6593416" y="4673429"/>
                <a:ext cx="721782" cy="203364"/>
                <a:chOff x="1437490" y="2590791"/>
                <a:chExt cx="609599" cy="304799"/>
              </a:xfrm>
            </p:grpSpPr>
            <p:sp>
              <p:nvSpPr>
                <p:cNvPr id="15" name="Rectangle 8"/>
                <p:cNvSpPr>
                  <a:spLocks noChangeArrowheads="1"/>
                </p:cNvSpPr>
                <p:nvPr/>
              </p:nvSpPr>
              <p:spPr bwMode="auto">
                <a:xfrm>
                  <a:off x="14374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Rectangle 8"/>
                <p:cNvSpPr>
                  <a:spLocks noChangeArrowheads="1"/>
                </p:cNvSpPr>
                <p:nvPr/>
              </p:nvSpPr>
              <p:spPr bwMode="auto">
                <a:xfrm>
                  <a:off x="15898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Rectangle 8"/>
                <p:cNvSpPr>
                  <a:spLocks noChangeArrowheads="1"/>
                </p:cNvSpPr>
                <p:nvPr/>
              </p:nvSpPr>
              <p:spPr bwMode="auto">
                <a:xfrm>
                  <a:off x="17422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Rectangle 8"/>
                <p:cNvSpPr>
                  <a:spLocks noChangeArrowheads="1"/>
                </p:cNvSpPr>
                <p:nvPr/>
              </p:nvSpPr>
              <p:spPr bwMode="auto">
                <a:xfrm>
                  <a:off x="189468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9" name="Group 67"/>
              <p:cNvGrpSpPr>
                <a:grpSpLocks/>
              </p:cNvGrpSpPr>
              <p:nvPr/>
            </p:nvGrpSpPr>
            <p:grpSpPr bwMode="auto">
              <a:xfrm>
                <a:off x="1295400" y="4673426"/>
                <a:ext cx="721782" cy="203364"/>
                <a:chOff x="1298050" y="2590787"/>
                <a:chExt cx="609599" cy="304799"/>
              </a:xfrm>
            </p:grpSpPr>
            <p:sp>
              <p:nvSpPr>
                <p:cNvPr id="40" name="Rectangle 8"/>
                <p:cNvSpPr>
                  <a:spLocks noChangeArrowheads="1"/>
                </p:cNvSpPr>
                <p:nvPr/>
              </p:nvSpPr>
              <p:spPr bwMode="auto">
                <a:xfrm>
                  <a:off x="1298050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Rectangle 8"/>
                <p:cNvSpPr>
                  <a:spLocks noChangeArrowheads="1"/>
                </p:cNvSpPr>
                <p:nvPr/>
              </p:nvSpPr>
              <p:spPr bwMode="auto">
                <a:xfrm>
                  <a:off x="14504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Rectangle 8"/>
                <p:cNvSpPr>
                  <a:spLocks noChangeArrowheads="1"/>
                </p:cNvSpPr>
                <p:nvPr/>
              </p:nvSpPr>
              <p:spPr bwMode="auto">
                <a:xfrm>
                  <a:off x="16028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Rectangle 8"/>
                <p:cNvSpPr>
                  <a:spLocks noChangeArrowheads="1"/>
                </p:cNvSpPr>
                <p:nvPr/>
              </p:nvSpPr>
              <p:spPr bwMode="auto">
                <a:xfrm>
                  <a:off x="17552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4" name="Group 68"/>
              <p:cNvGrpSpPr>
                <a:grpSpLocks/>
              </p:cNvGrpSpPr>
              <p:nvPr/>
            </p:nvGrpSpPr>
            <p:grpSpPr bwMode="auto">
              <a:xfrm>
                <a:off x="2017182" y="4673429"/>
                <a:ext cx="721783" cy="203364"/>
                <a:chOff x="1298049" y="2590791"/>
                <a:chExt cx="609600" cy="304799"/>
              </a:xfrm>
            </p:grpSpPr>
            <p:sp>
              <p:nvSpPr>
                <p:cNvPr id="45" name="Rectangle 8"/>
                <p:cNvSpPr>
                  <a:spLocks noChangeArrowheads="1"/>
                </p:cNvSpPr>
                <p:nvPr/>
              </p:nvSpPr>
              <p:spPr bwMode="auto">
                <a:xfrm>
                  <a:off x="12980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Rectangle 8"/>
                <p:cNvSpPr>
                  <a:spLocks noChangeArrowheads="1"/>
                </p:cNvSpPr>
                <p:nvPr/>
              </p:nvSpPr>
              <p:spPr bwMode="auto">
                <a:xfrm>
                  <a:off x="14504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Rectangle 8"/>
                <p:cNvSpPr>
                  <a:spLocks noChangeArrowheads="1"/>
                </p:cNvSpPr>
                <p:nvPr/>
              </p:nvSpPr>
              <p:spPr bwMode="auto">
                <a:xfrm>
                  <a:off x="16028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Rectangle 8"/>
                <p:cNvSpPr>
                  <a:spLocks noChangeArrowheads="1"/>
                </p:cNvSpPr>
                <p:nvPr/>
              </p:nvSpPr>
              <p:spPr bwMode="auto">
                <a:xfrm>
                  <a:off x="17552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19" name="TextBox 218"/>
            <p:cNvSpPr txBox="1"/>
            <p:nvPr/>
          </p:nvSpPr>
          <p:spPr>
            <a:xfrm>
              <a:off x="3276600" y="5486400"/>
              <a:ext cx="1771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 = 32 bits, k = 4</a:t>
              </a:r>
              <a:endParaRPr lang="en-US" dirty="0"/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1409700" y="4673426"/>
            <a:ext cx="6324600" cy="1182306"/>
            <a:chOff x="1143000" y="4673426"/>
            <a:chExt cx="6324600" cy="1182306"/>
          </a:xfrm>
        </p:grpSpPr>
        <p:grpSp>
          <p:nvGrpSpPr>
            <p:cNvPr id="132" name="Group 131"/>
            <p:cNvGrpSpPr/>
            <p:nvPr/>
          </p:nvGrpSpPr>
          <p:grpSpPr>
            <a:xfrm>
              <a:off x="1143000" y="4673426"/>
              <a:ext cx="6324600" cy="203374"/>
              <a:chOff x="1143000" y="5054426"/>
              <a:chExt cx="6324600" cy="203374"/>
            </a:xfrm>
          </p:grpSpPr>
          <p:grpSp>
            <p:nvGrpSpPr>
              <p:cNvPr id="51" name="Group 67"/>
              <p:cNvGrpSpPr>
                <a:grpSpLocks/>
              </p:cNvGrpSpPr>
              <p:nvPr/>
            </p:nvGrpSpPr>
            <p:grpSpPr bwMode="auto">
              <a:xfrm>
                <a:off x="2743200" y="5054426"/>
                <a:ext cx="721782" cy="203364"/>
                <a:chOff x="1298050" y="2590787"/>
                <a:chExt cx="609599" cy="304799"/>
              </a:xfrm>
            </p:grpSpPr>
            <p:sp>
              <p:nvSpPr>
                <p:cNvPr id="52" name="Rectangle 8"/>
                <p:cNvSpPr>
                  <a:spLocks noChangeArrowheads="1"/>
                </p:cNvSpPr>
                <p:nvPr/>
              </p:nvSpPr>
              <p:spPr bwMode="auto">
                <a:xfrm>
                  <a:off x="1298050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Rectangle 8"/>
                <p:cNvSpPr>
                  <a:spLocks noChangeArrowheads="1"/>
                </p:cNvSpPr>
                <p:nvPr/>
              </p:nvSpPr>
              <p:spPr bwMode="auto">
                <a:xfrm>
                  <a:off x="14504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Rectangle 8"/>
                <p:cNvSpPr>
                  <a:spLocks noChangeArrowheads="1"/>
                </p:cNvSpPr>
                <p:nvPr/>
              </p:nvSpPr>
              <p:spPr bwMode="auto">
                <a:xfrm>
                  <a:off x="16028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Rectangle 8"/>
                <p:cNvSpPr>
                  <a:spLocks noChangeArrowheads="1"/>
                </p:cNvSpPr>
                <p:nvPr/>
              </p:nvSpPr>
              <p:spPr bwMode="auto">
                <a:xfrm>
                  <a:off x="17552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6" name="Group 68"/>
              <p:cNvGrpSpPr>
                <a:grpSpLocks/>
              </p:cNvGrpSpPr>
              <p:nvPr/>
            </p:nvGrpSpPr>
            <p:grpSpPr bwMode="auto">
              <a:xfrm>
                <a:off x="3541182" y="5054429"/>
                <a:ext cx="721783" cy="203364"/>
                <a:chOff x="1298049" y="2590791"/>
                <a:chExt cx="609600" cy="304799"/>
              </a:xfrm>
            </p:grpSpPr>
            <p:sp>
              <p:nvSpPr>
                <p:cNvPr id="57" name="Rectangle 8"/>
                <p:cNvSpPr>
                  <a:spLocks noChangeArrowheads="1"/>
                </p:cNvSpPr>
                <p:nvPr/>
              </p:nvSpPr>
              <p:spPr bwMode="auto">
                <a:xfrm>
                  <a:off x="12980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Rectangle 8"/>
                <p:cNvSpPr>
                  <a:spLocks noChangeArrowheads="1"/>
                </p:cNvSpPr>
                <p:nvPr/>
              </p:nvSpPr>
              <p:spPr bwMode="auto">
                <a:xfrm>
                  <a:off x="14504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Rectangle 8"/>
                <p:cNvSpPr>
                  <a:spLocks noChangeArrowheads="1"/>
                </p:cNvSpPr>
                <p:nvPr/>
              </p:nvSpPr>
              <p:spPr bwMode="auto">
                <a:xfrm>
                  <a:off x="16028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Rectangle 8"/>
                <p:cNvSpPr>
                  <a:spLocks noChangeArrowheads="1"/>
                </p:cNvSpPr>
                <p:nvPr/>
              </p:nvSpPr>
              <p:spPr bwMode="auto">
                <a:xfrm>
                  <a:off x="17552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1" name="Group 73"/>
              <p:cNvGrpSpPr>
                <a:grpSpLocks/>
              </p:cNvGrpSpPr>
              <p:nvPr/>
            </p:nvGrpSpPr>
            <p:grpSpPr bwMode="auto">
              <a:xfrm>
                <a:off x="4350051" y="5054435"/>
                <a:ext cx="721783" cy="203365"/>
                <a:chOff x="1371600" y="2590800"/>
                <a:chExt cx="609600" cy="304801"/>
              </a:xfrm>
            </p:grpSpPr>
            <p:sp>
              <p:nvSpPr>
                <p:cNvPr id="62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1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6" name="Group 78"/>
              <p:cNvGrpSpPr>
                <a:grpSpLocks/>
              </p:cNvGrpSpPr>
              <p:nvPr/>
            </p:nvGrpSpPr>
            <p:grpSpPr bwMode="auto">
              <a:xfrm>
                <a:off x="5145617" y="5054435"/>
                <a:ext cx="721783" cy="203365"/>
                <a:chOff x="1371600" y="2590800"/>
                <a:chExt cx="609600" cy="304800"/>
              </a:xfrm>
            </p:grpSpPr>
            <p:sp>
              <p:nvSpPr>
                <p:cNvPr id="67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1" name="Group 83"/>
              <p:cNvGrpSpPr>
                <a:grpSpLocks/>
              </p:cNvGrpSpPr>
              <p:nvPr/>
            </p:nvGrpSpPr>
            <p:grpSpPr bwMode="auto">
              <a:xfrm>
                <a:off x="5943600" y="5054429"/>
                <a:ext cx="721783" cy="203364"/>
                <a:chOff x="1437490" y="2590791"/>
                <a:chExt cx="609600" cy="304799"/>
              </a:xfrm>
            </p:grpSpPr>
            <p:sp>
              <p:nvSpPr>
                <p:cNvPr id="72" name="Rectangle 8"/>
                <p:cNvSpPr>
                  <a:spLocks noChangeArrowheads="1"/>
                </p:cNvSpPr>
                <p:nvPr/>
              </p:nvSpPr>
              <p:spPr bwMode="auto">
                <a:xfrm>
                  <a:off x="14374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Rectangle 8"/>
                <p:cNvSpPr>
                  <a:spLocks noChangeArrowheads="1"/>
                </p:cNvSpPr>
                <p:nvPr/>
              </p:nvSpPr>
              <p:spPr bwMode="auto">
                <a:xfrm>
                  <a:off x="15898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Rectangle 8"/>
                <p:cNvSpPr>
                  <a:spLocks noChangeArrowheads="1"/>
                </p:cNvSpPr>
                <p:nvPr/>
              </p:nvSpPr>
              <p:spPr bwMode="auto">
                <a:xfrm>
                  <a:off x="1742291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Rectangle 8"/>
                <p:cNvSpPr>
                  <a:spLocks noChangeArrowheads="1"/>
                </p:cNvSpPr>
                <p:nvPr/>
              </p:nvSpPr>
              <p:spPr bwMode="auto">
                <a:xfrm>
                  <a:off x="18946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Group 88"/>
              <p:cNvGrpSpPr>
                <a:grpSpLocks/>
              </p:cNvGrpSpPr>
              <p:nvPr/>
            </p:nvGrpSpPr>
            <p:grpSpPr bwMode="auto">
              <a:xfrm>
                <a:off x="6745818" y="5054429"/>
                <a:ext cx="721782" cy="203364"/>
                <a:chOff x="1437490" y="2590791"/>
                <a:chExt cx="609599" cy="304799"/>
              </a:xfrm>
            </p:grpSpPr>
            <p:sp>
              <p:nvSpPr>
                <p:cNvPr id="77" name="Rectangle 8"/>
                <p:cNvSpPr>
                  <a:spLocks noChangeArrowheads="1"/>
                </p:cNvSpPr>
                <p:nvPr/>
              </p:nvSpPr>
              <p:spPr bwMode="auto">
                <a:xfrm>
                  <a:off x="14374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Rectangle 8"/>
                <p:cNvSpPr>
                  <a:spLocks noChangeArrowheads="1"/>
                </p:cNvSpPr>
                <p:nvPr/>
              </p:nvSpPr>
              <p:spPr bwMode="auto">
                <a:xfrm>
                  <a:off x="15898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Rectangle 8"/>
                <p:cNvSpPr>
                  <a:spLocks noChangeArrowheads="1"/>
                </p:cNvSpPr>
                <p:nvPr/>
              </p:nvSpPr>
              <p:spPr bwMode="auto">
                <a:xfrm>
                  <a:off x="17422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" name="Rectangle 8"/>
                <p:cNvSpPr>
                  <a:spLocks noChangeArrowheads="1"/>
                </p:cNvSpPr>
                <p:nvPr/>
              </p:nvSpPr>
              <p:spPr bwMode="auto">
                <a:xfrm>
                  <a:off x="189468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1" name="Group 67"/>
              <p:cNvGrpSpPr>
                <a:grpSpLocks/>
              </p:cNvGrpSpPr>
              <p:nvPr/>
            </p:nvGrpSpPr>
            <p:grpSpPr bwMode="auto">
              <a:xfrm>
                <a:off x="1143000" y="5054426"/>
                <a:ext cx="721782" cy="203364"/>
                <a:chOff x="1298050" y="2590787"/>
                <a:chExt cx="609599" cy="304799"/>
              </a:xfrm>
            </p:grpSpPr>
            <p:sp>
              <p:nvSpPr>
                <p:cNvPr id="82" name="Rectangle 8"/>
                <p:cNvSpPr>
                  <a:spLocks noChangeArrowheads="1"/>
                </p:cNvSpPr>
                <p:nvPr/>
              </p:nvSpPr>
              <p:spPr bwMode="auto">
                <a:xfrm>
                  <a:off x="1298050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Rectangle 8"/>
                <p:cNvSpPr>
                  <a:spLocks noChangeArrowheads="1"/>
                </p:cNvSpPr>
                <p:nvPr/>
              </p:nvSpPr>
              <p:spPr bwMode="auto">
                <a:xfrm>
                  <a:off x="14504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Rectangle 8"/>
                <p:cNvSpPr>
                  <a:spLocks noChangeArrowheads="1"/>
                </p:cNvSpPr>
                <p:nvPr/>
              </p:nvSpPr>
              <p:spPr bwMode="auto">
                <a:xfrm>
                  <a:off x="16028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" name="Rectangle 8"/>
                <p:cNvSpPr>
                  <a:spLocks noChangeArrowheads="1"/>
                </p:cNvSpPr>
                <p:nvPr/>
              </p:nvSpPr>
              <p:spPr bwMode="auto">
                <a:xfrm>
                  <a:off x="17552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6" name="Group 68"/>
              <p:cNvGrpSpPr>
                <a:grpSpLocks/>
              </p:cNvGrpSpPr>
              <p:nvPr/>
            </p:nvGrpSpPr>
            <p:grpSpPr bwMode="auto">
              <a:xfrm>
                <a:off x="1945217" y="5054429"/>
                <a:ext cx="721783" cy="203364"/>
                <a:chOff x="1298049" y="2590791"/>
                <a:chExt cx="609600" cy="304799"/>
              </a:xfrm>
            </p:grpSpPr>
            <p:sp>
              <p:nvSpPr>
                <p:cNvPr id="87" name="Rectangle 8"/>
                <p:cNvSpPr>
                  <a:spLocks noChangeArrowheads="1"/>
                </p:cNvSpPr>
                <p:nvPr/>
              </p:nvSpPr>
              <p:spPr bwMode="auto">
                <a:xfrm>
                  <a:off x="12980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Rectangle 8"/>
                <p:cNvSpPr>
                  <a:spLocks noChangeArrowheads="1"/>
                </p:cNvSpPr>
                <p:nvPr/>
              </p:nvSpPr>
              <p:spPr bwMode="auto">
                <a:xfrm>
                  <a:off x="14504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Rectangle 8"/>
                <p:cNvSpPr>
                  <a:spLocks noChangeArrowheads="1"/>
                </p:cNvSpPr>
                <p:nvPr/>
              </p:nvSpPr>
              <p:spPr bwMode="auto">
                <a:xfrm>
                  <a:off x="16028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Rectangle 8"/>
                <p:cNvSpPr>
                  <a:spLocks noChangeArrowheads="1"/>
                </p:cNvSpPr>
                <p:nvPr/>
              </p:nvSpPr>
              <p:spPr bwMode="auto">
                <a:xfrm>
                  <a:off x="17552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20" name="TextBox 219"/>
            <p:cNvSpPr txBox="1"/>
            <p:nvPr/>
          </p:nvSpPr>
          <p:spPr>
            <a:xfrm>
              <a:off x="3276600" y="5486400"/>
              <a:ext cx="1771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 = 32 bits, k = 8</a:t>
              </a:r>
              <a:endParaRPr lang="en-US" dirty="0"/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228600" y="632460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FPs with respect to </a:t>
            </a:r>
            <a:r>
              <a:rPr lang="en-US" i="1" dirty="0" smtClean="0"/>
              <a:t>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Optimally, </a:t>
            </a:r>
            <a:r>
              <a:rPr lang="en-US" i="1" dirty="0" smtClean="0"/>
              <a:t>m</a:t>
            </a:r>
            <a:r>
              <a:rPr lang="en-US" i="1" dirty="0" smtClean="0">
                <a:latin typeface="Times New Roman"/>
                <a:cs typeface="Times New Roman"/>
              </a:rPr>
              <a:t>→∞ </a:t>
            </a:r>
            <a:r>
              <a:rPr lang="en-US" dirty="0" smtClean="0"/>
              <a:t>bits =&gt; no false positives</a:t>
            </a:r>
          </a:p>
          <a:p>
            <a:pPr lvl="1"/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/>
              <a:t>What </a:t>
            </a:r>
            <a:r>
              <a:rPr lang="en-US" i="1" dirty="0" smtClean="0"/>
              <a:t>k</a:t>
            </a:r>
            <a:r>
              <a:rPr lang="en-US" dirty="0" smtClean="0"/>
              <a:t> minimizes the FP probability?</a:t>
            </a:r>
          </a:p>
          <a:p>
            <a:endParaRPr lang="en-US" dirty="0" smtClean="0"/>
          </a:p>
          <a:p>
            <a:r>
              <a:rPr lang="en-US" dirty="0" smtClean="0"/>
              <a:t>Use Calc 101!</a:t>
            </a:r>
          </a:p>
          <a:p>
            <a:pPr lvl="1"/>
            <a:r>
              <a:rPr lang="en-US" dirty="0" smtClean="0"/>
              <a:t>Note:</a:t>
            </a:r>
          </a:p>
          <a:p>
            <a:pPr lvl="1"/>
            <a:r>
              <a:rPr lang="en-US" dirty="0" smtClean="0"/>
              <a:t>Differentiate </a:t>
            </a:r>
            <a:r>
              <a:rPr lang="en-US" dirty="0" err="1" smtClean="0"/>
              <a:t>wrt</a:t>
            </a:r>
            <a:r>
              <a:rPr lang="en-US" dirty="0" smtClean="0"/>
              <a:t> </a:t>
            </a:r>
            <a:r>
              <a:rPr lang="en-US" i="1" dirty="0" smtClean="0"/>
              <a:t>k</a:t>
            </a:r>
            <a:r>
              <a:rPr lang="en-US" dirty="0" smtClean="0"/>
              <a:t>; determine </a:t>
            </a:r>
            <a:r>
              <a:rPr lang="en-US" i="1" dirty="0" smtClean="0"/>
              <a:t>k*</a:t>
            </a:r>
            <a:r>
              <a:rPr lang="en-US" dirty="0" smtClean="0"/>
              <a:t> giving</a:t>
            </a:r>
            <a:br>
              <a:rPr lang="en-US" dirty="0" smtClean="0"/>
            </a:br>
            <a:r>
              <a:rPr lang="en-US" dirty="0" smtClean="0"/>
              <a:t>[Bloom70, Mitzenmacher03]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332803" name="Object 3"/>
          <p:cNvGraphicFramePr>
            <a:graphicFrameLocks noChangeAspect="1"/>
          </p:cNvGraphicFramePr>
          <p:nvPr/>
        </p:nvGraphicFramePr>
        <p:xfrm>
          <a:off x="2286000" y="4240213"/>
          <a:ext cx="2330450" cy="788987"/>
        </p:xfrm>
        <a:graphic>
          <a:graphicData uri="http://schemas.openxmlformats.org/presentationml/2006/ole">
            <p:oleObj spid="_x0000_s332803" name="Equation" r:id="rId4" imgW="787320" imgH="266400" progId="Equation.3">
              <p:embed/>
            </p:oleObj>
          </a:graphicData>
        </a:graphic>
      </p:graphicFrame>
      <p:graphicFrame>
        <p:nvGraphicFramePr>
          <p:cNvPr id="332804" name="Object 4"/>
          <p:cNvGraphicFramePr>
            <a:graphicFrameLocks noChangeAspect="1"/>
          </p:cNvGraphicFramePr>
          <p:nvPr/>
        </p:nvGraphicFramePr>
        <p:xfrm>
          <a:off x="7067550" y="4724400"/>
          <a:ext cx="1619250" cy="1049337"/>
        </p:xfrm>
        <a:graphic>
          <a:graphicData uri="http://schemas.openxmlformats.org/presentationml/2006/ole">
            <p:oleObj spid="_x0000_s332804" name="Equation" r:id="rId5" imgW="685800" imgH="44424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632460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Tracking Address-Set Conflicts</a:t>
            </a:r>
            <a:endParaRPr lang="en-US" cap="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ontent Placeholder 9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Partitioned BF Intersection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Queue of BF Queries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Optimal </a:t>
            </a:r>
            <a:r>
              <a:rPr lang="en-US" i="1" dirty="0" smtClean="0"/>
              <a:t>k</a:t>
            </a:r>
            <a:r>
              <a:rPr lang="en-US" i="1" baseline="30000" dirty="0" smtClean="0"/>
              <a:t>*</a:t>
            </a:r>
            <a:r>
              <a:rPr lang="en-US" dirty="0" smtClean="0"/>
              <a:t> to minimize FP probability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15" name="Group 105"/>
          <p:cNvGrpSpPr/>
          <p:nvPr/>
        </p:nvGrpSpPr>
        <p:grpSpPr>
          <a:xfrm>
            <a:off x="5410200" y="1447800"/>
            <a:ext cx="3657600" cy="704911"/>
            <a:chOff x="4572000" y="4589263"/>
            <a:chExt cx="4495798" cy="827304"/>
          </a:xfrm>
        </p:grpSpPr>
        <p:grpSp>
          <p:nvGrpSpPr>
            <p:cNvPr id="16" name="Group 93"/>
            <p:cNvGrpSpPr>
              <a:grpSpLocks/>
            </p:cNvGrpSpPr>
            <p:nvPr/>
          </p:nvGrpSpPr>
          <p:grpSpPr bwMode="auto">
            <a:xfrm>
              <a:off x="4572000" y="5213193"/>
              <a:ext cx="4495798" cy="203374"/>
              <a:chOff x="1298050" y="2590787"/>
              <a:chExt cx="3797039" cy="304814"/>
            </a:xfrm>
          </p:grpSpPr>
          <p:grpSp>
            <p:nvGrpSpPr>
              <p:cNvPr id="17" name="Group 67"/>
              <p:cNvGrpSpPr>
                <a:grpSpLocks/>
              </p:cNvGrpSpPr>
              <p:nvPr/>
            </p:nvGrpSpPr>
            <p:grpSpPr bwMode="auto">
              <a:xfrm>
                <a:off x="1298050" y="2590787"/>
                <a:ext cx="609599" cy="304799"/>
                <a:chOff x="1298050" y="2590787"/>
                <a:chExt cx="609599" cy="304799"/>
              </a:xfrm>
            </p:grpSpPr>
            <p:sp>
              <p:nvSpPr>
                <p:cNvPr id="93" name="Rectangle 8"/>
                <p:cNvSpPr>
                  <a:spLocks noChangeArrowheads="1"/>
                </p:cNvSpPr>
                <p:nvPr/>
              </p:nvSpPr>
              <p:spPr bwMode="auto">
                <a:xfrm>
                  <a:off x="1298050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Rectangle 8"/>
                <p:cNvSpPr>
                  <a:spLocks noChangeArrowheads="1"/>
                </p:cNvSpPr>
                <p:nvPr/>
              </p:nvSpPr>
              <p:spPr bwMode="auto">
                <a:xfrm>
                  <a:off x="14504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Rectangle 8"/>
                <p:cNvSpPr>
                  <a:spLocks noChangeArrowheads="1"/>
                </p:cNvSpPr>
                <p:nvPr/>
              </p:nvSpPr>
              <p:spPr bwMode="auto">
                <a:xfrm>
                  <a:off x="16028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" name="Rectangle 8"/>
                <p:cNvSpPr>
                  <a:spLocks noChangeArrowheads="1"/>
                </p:cNvSpPr>
                <p:nvPr/>
              </p:nvSpPr>
              <p:spPr bwMode="auto">
                <a:xfrm>
                  <a:off x="17552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" name="Group 68"/>
              <p:cNvGrpSpPr>
                <a:grpSpLocks/>
              </p:cNvGrpSpPr>
              <p:nvPr/>
            </p:nvGrpSpPr>
            <p:grpSpPr bwMode="auto">
              <a:xfrm>
                <a:off x="1907649" y="2590791"/>
                <a:ext cx="609600" cy="304799"/>
                <a:chOff x="1298049" y="2590791"/>
                <a:chExt cx="609600" cy="304799"/>
              </a:xfrm>
            </p:grpSpPr>
            <p:sp>
              <p:nvSpPr>
                <p:cNvPr id="89" name="Rectangle 8"/>
                <p:cNvSpPr>
                  <a:spLocks noChangeArrowheads="1"/>
                </p:cNvSpPr>
                <p:nvPr/>
              </p:nvSpPr>
              <p:spPr bwMode="auto">
                <a:xfrm>
                  <a:off x="12980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Rectangle 8"/>
                <p:cNvSpPr>
                  <a:spLocks noChangeArrowheads="1"/>
                </p:cNvSpPr>
                <p:nvPr/>
              </p:nvSpPr>
              <p:spPr bwMode="auto">
                <a:xfrm>
                  <a:off x="14504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Rectangle 8"/>
                <p:cNvSpPr>
                  <a:spLocks noChangeArrowheads="1"/>
                </p:cNvSpPr>
                <p:nvPr/>
              </p:nvSpPr>
              <p:spPr bwMode="auto">
                <a:xfrm>
                  <a:off x="16028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Rectangle 8"/>
                <p:cNvSpPr>
                  <a:spLocks noChangeArrowheads="1"/>
                </p:cNvSpPr>
                <p:nvPr/>
              </p:nvSpPr>
              <p:spPr bwMode="auto">
                <a:xfrm>
                  <a:off x="17552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" name="Group 73"/>
              <p:cNvGrpSpPr>
                <a:grpSpLocks/>
              </p:cNvGrpSpPr>
              <p:nvPr/>
            </p:nvGrpSpPr>
            <p:grpSpPr bwMode="auto">
              <a:xfrm>
                <a:off x="2590800" y="2590800"/>
                <a:ext cx="609600" cy="304801"/>
                <a:chOff x="1371600" y="2590800"/>
                <a:chExt cx="609600" cy="304801"/>
              </a:xfrm>
            </p:grpSpPr>
            <p:sp>
              <p:nvSpPr>
                <p:cNvPr id="85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1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" name="Group 78"/>
              <p:cNvGrpSpPr>
                <a:grpSpLocks/>
              </p:cNvGrpSpPr>
              <p:nvPr/>
            </p:nvGrpSpPr>
            <p:grpSpPr bwMode="auto">
              <a:xfrm>
                <a:off x="32004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81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" name="Group 83"/>
              <p:cNvGrpSpPr>
                <a:grpSpLocks/>
              </p:cNvGrpSpPr>
              <p:nvPr/>
            </p:nvGrpSpPr>
            <p:grpSpPr bwMode="auto">
              <a:xfrm>
                <a:off x="3875890" y="2590791"/>
                <a:ext cx="609600" cy="304799"/>
                <a:chOff x="1437490" y="2590791"/>
                <a:chExt cx="609600" cy="304799"/>
              </a:xfrm>
            </p:grpSpPr>
            <p:sp>
              <p:nvSpPr>
                <p:cNvPr id="77" name="Rectangle 8"/>
                <p:cNvSpPr>
                  <a:spLocks noChangeArrowheads="1"/>
                </p:cNvSpPr>
                <p:nvPr/>
              </p:nvSpPr>
              <p:spPr bwMode="auto">
                <a:xfrm>
                  <a:off x="14374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Rectangle 8"/>
                <p:cNvSpPr>
                  <a:spLocks noChangeArrowheads="1"/>
                </p:cNvSpPr>
                <p:nvPr/>
              </p:nvSpPr>
              <p:spPr bwMode="auto">
                <a:xfrm>
                  <a:off x="15898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Rectangle 8"/>
                <p:cNvSpPr>
                  <a:spLocks noChangeArrowheads="1"/>
                </p:cNvSpPr>
                <p:nvPr/>
              </p:nvSpPr>
              <p:spPr bwMode="auto">
                <a:xfrm>
                  <a:off x="1742291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" name="Rectangle 8"/>
                <p:cNvSpPr>
                  <a:spLocks noChangeArrowheads="1"/>
                </p:cNvSpPr>
                <p:nvPr/>
              </p:nvSpPr>
              <p:spPr bwMode="auto">
                <a:xfrm>
                  <a:off x="18946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" name="Group 88"/>
              <p:cNvGrpSpPr>
                <a:grpSpLocks/>
              </p:cNvGrpSpPr>
              <p:nvPr/>
            </p:nvGrpSpPr>
            <p:grpSpPr bwMode="auto">
              <a:xfrm>
                <a:off x="4485490" y="2590791"/>
                <a:ext cx="609599" cy="304799"/>
                <a:chOff x="1437490" y="2590791"/>
                <a:chExt cx="609599" cy="304799"/>
              </a:xfrm>
            </p:grpSpPr>
            <p:sp>
              <p:nvSpPr>
                <p:cNvPr id="69" name="Rectangle 8"/>
                <p:cNvSpPr>
                  <a:spLocks noChangeArrowheads="1"/>
                </p:cNvSpPr>
                <p:nvPr/>
              </p:nvSpPr>
              <p:spPr bwMode="auto">
                <a:xfrm>
                  <a:off x="14374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Rectangle 8"/>
                <p:cNvSpPr>
                  <a:spLocks noChangeArrowheads="1"/>
                </p:cNvSpPr>
                <p:nvPr/>
              </p:nvSpPr>
              <p:spPr bwMode="auto">
                <a:xfrm>
                  <a:off x="15898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Rectangle 8"/>
                <p:cNvSpPr>
                  <a:spLocks noChangeArrowheads="1"/>
                </p:cNvSpPr>
                <p:nvPr/>
              </p:nvSpPr>
              <p:spPr bwMode="auto">
                <a:xfrm>
                  <a:off x="17422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Rectangle 8"/>
                <p:cNvSpPr>
                  <a:spLocks noChangeArrowheads="1"/>
                </p:cNvSpPr>
                <p:nvPr/>
              </p:nvSpPr>
              <p:spPr bwMode="auto">
                <a:xfrm>
                  <a:off x="189468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3" name="Group 76"/>
            <p:cNvGrpSpPr/>
            <p:nvPr/>
          </p:nvGrpSpPr>
          <p:grpSpPr>
            <a:xfrm>
              <a:off x="5573486" y="4589263"/>
              <a:ext cx="2862752" cy="623937"/>
              <a:chOff x="5562600" y="4741663"/>
              <a:chExt cx="2862752" cy="623937"/>
            </a:xfrm>
          </p:grpSpPr>
          <p:cxnSp>
            <p:nvCxnSpPr>
              <p:cNvPr id="98" name="Curved Connector 61"/>
              <p:cNvCxnSpPr>
                <a:stCxn id="102" idx="2"/>
                <a:endCxn id="91" idx="0"/>
              </p:cNvCxnSpPr>
              <p:nvPr/>
            </p:nvCxnSpPr>
            <p:spPr>
              <a:xfrm rot="16200000" flipH="1">
                <a:off x="5591834" y="5223417"/>
                <a:ext cx="259055" cy="2529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urved Connector 63"/>
              <p:cNvCxnSpPr>
                <a:stCxn id="103" idx="2"/>
                <a:endCxn id="81" idx="0"/>
              </p:cNvCxnSpPr>
              <p:nvPr/>
            </p:nvCxnSpPr>
            <p:spPr>
              <a:xfrm rot="16200000" flipH="1">
                <a:off x="6635745" y="5097573"/>
                <a:ext cx="259061" cy="27699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104" idx="2"/>
                <a:endCxn id="69" idx="0"/>
              </p:cNvCxnSpPr>
              <p:nvPr/>
            </p:nvCxnSpPr>
            <p:spPr>
              <a:xfrm rot="16200000" flipH="1">
                <a:off x="8006881" y="4947123"/>
                <a:ext cx="259055" cy="5778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 45"/>
              <p:cNvGrpSpPr/>
              <p:nvPr/>
            </p:nvGrpSpPr>
            <p:grpSpPr>
              <a:xfrm>
                <a:off x="5562600" y="4741663"/>
                <a:ext cx="2430979" cy="469581"/>
                <a:chOff x="3048000" y="2836663"/>
                <a:chExt cx="2430979" cy="469581"/>
              </a:xfrm>
            </p:grpSpPr>
            <p:sp>
              <p:nvSpPr>
                <p:cNvPr id="102" name="TextBox 5"/>
                <p:cNvSpPr txBox="1"/>
                <p:nvPr/>
              </p:nvSpPr>
              <p:spPr>
                <a:xfrm>
                  <a:off x="3048000" y="2836663"/>
                  <a:ext cx="292227" cy="36487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9144" tIns="0" rIns="9144" bIns="0" rtlCol="0">
                  <a:spAutoFit/>
                </a:bodyPr>
                <a:lstStyle/>
                <a:p>
                  <a:r>
                    <a:rPr lang="en-US" sz="2000" dirty="0" smtClean="0"/>
                    <a:t>h</a:t>
                  </a:r>
                  <a:r>
                    <a:rPr lang="en-US" sz="2000" baseline="-25000" dirty="0" smtClean="0"/>
                    <a:t>1</a:t>
                  </a:r>
                  <a:endParaRPr lang="en-US" sz="2000" i="1" baseline="30000" dirty="0"/>
                </a:p>
              </p:txBody>
            </p:sp>
            <p:sp>
              <p:nvSpPr>
                <p:cNvPr id="103" name="TextBox 5"/>
                <p:cNvSpPr txBox="1"/>
                <p:nvPr/>
              </p:nvSpPr>
              <p:spPr>
                <a:xfrm>
                  <a:off x="3966065" y="2836663"/>
                  <a:ext cx="292227" cy="36487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9144" tIns="0" rIns="9144" bIns="0" rtlCol="0">
                  <a:spAutoFit/>
                </a:bodyPr>
                <a:lstStyle/>
                <a:p>
                  <a:r>
                    <a:rPr lang="en-US" sz="2000" dirty="0" smtClean="0"/>
                    <a:t>h</a:t>
                  </a:r>
                  <a:r>
                    <a:rPr lang="en-US" sz="2000" baseline="-25000" dirty="0" smtClean="0"/>
                    <a:t>2</a:t>
                  </a:r>
                  <a:endParaRPr lang="en-US" sz="2000" i="1" baseline="30000" dirty="0"/>
                </a:p>
              </p:txBody>
            </p:sp>
            <p:sp>
              <p:nvSpPr>
                <p:cNvPr id="104" name="TextBox 5"/>
                <p:cNvSpPr txBox="1"/>
                <p:nvPr/>
              </p:nvSpPr>
              <p:spPr>
                <a:xfrm>
                  <a:off x="5186752" y="2836663"/>
                  <a:ext cx="292227" cy="36487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9144" tIns="0" rIns="9144" bIns="0" rtlCol="0">
                  <a:spAutoFit/>
                </a:bodyPr>
                <a:lstStyle/>
                <a:p>
                  <a:r>
                    <a:rPr lang="en-US" sz="2000" dirty="0" err="1" smtClean="0"/>
                    <a:t>h</a:t>
                  </a:r>
                  <a:r>
                    <a:rPr lang="en-US" sz="2000" baseline="-25000" dirty="0" err="1" smtClean="0"/>
                    <a:t>k</a:t>
                  </a:r>
                  <a:endParaRPr lang="en-US" sz="2000" i="1" baseline="30000" dirty="0"/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4638099" y="2836663"/>
                  <a:ext cx="239438" cy="469581"/>
                </a:xfrm>
                <a:prstGeom prst="rect">
                  <a:avLst/>
                </a:prstGeom>
                <a:noFill/>
              </p:spPr>
              <p:txBody>
                <a:bodyPr wrap="none" lIns="9144" rIns="9144" rtlCol="0">
                  <a:spAutoFit/>
                </a:bodyPr>
                <a:lstStyle/>
                <a:p>
                  <a:r>
                    <a:rPr lang="en-US" sz="2000" dirty="0" smtClean="0"/>
                    <a:t>…</a:t>
                  </a:r>
                  <a:endParaRPr lang="en-US" sz="2000" dirty="0"/>
                </a:p>
              </p:txBody>
            </p:sp>
          </p:grpSp>
        </p:grpSp>
      </p:grpSp>
      <p:graphicFrame>
        <p:nvGraphicFramePr>
          <p:cNvPr id="110" name="Object 109"/>
          <p:cNvGraphicFramePr>
            <a:graphicFrameLocks noChangeAspect="1"/>
          </p:cNvGraphicFramePr>
          <p:nvPr/>
        </p:nvGraphicFramePr>
        <p:xfrm>
          <a:off x="1828800" y="2192338"/>
          <a:ext cx="5759450" cy="1312862"/>
        </p:xfrm>
        <a:graphic>
          <a:graphicData uri="http://schemas.openxmlformats.org/presentationml/2006/ole">
            <p:oleObj spid="_x0000_s333827" name="Equation" r:id="rId4" imgW="1942920" imgH="444240" progId="Equation.3">
              <p:embed/>
            </p:oleObj>
          </a:graphicData>
        </a:graphic>
      </p:graphicFrame>
      <p:grpSp>
        <p:nvGrpSpPr>
          <p:cNvPr id="25" name="Group 108"/>
          <p:cNvGrpSpPr/>
          <p:nvPr/>
        </p:nvGrpSpPr>
        <p:grpSpPr>
          <a:xfrm>
            <a:off x="6284315" y="3352800"/>
            <a:ext cx="2631085" cy="2197099"/>
            <a:chOff x="6131915" y="990600"/>
            <a:chExt cx="2631085" cy="2197099"/>
          </a:xfrm>
        </p:grpSpPr>
        <p:grpSp>
          <p:nvGrpSpPr>
            <p:cNvPr id="26" name="Group 93"/>
            <p:cNvGrpSpPr>
              <a:grpSpLocks/>
            </p:cNvGrpSpPr>
            <p:nvPr/>
          </p:nvGrpSpPr>
          <p:grpSpPr bwMode="auto">
            <a:xfrm rot="5400000">
              <a:off x="7592441" y="2017141"/>
              <a:ext cx="2197099" cy="144030"/>
              <a:chOff x="1371600" y="2590800"/>
              <a:chExt cx="3657600" cy="304800"/>
            </a:xfrm>
          </p:grpSpPr>
          <p:grpSp>
            <p:nvGrpSpPr>
              <p:cNvPr id="27" name="Group 67"/>
              <p:cNvGrpSpPr>
                <a:grpSpLocks/>
              </p:cNvGrpSpPr>
              <p:nvPr/>
            </p:nvGrpSpPr>
            <p:grpSpPr bwMode="auto">
              <a:xfrm>
                <a:off x="13716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152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5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8" name="Group 68"/>
              <p:cNvGrpSpPr>
                <a:grpSpLocks/>
              </p:cNvGrpSpPr>
              <p:nvPr/>
            </p:nvGrpSpPr>
            <p:grpSpPr bwMode="auto">
              <a:xfrm>
                <a:off x="19812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148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9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9" name="Group 73"/>
              <p:cNvGrpSpPr>
                <a:grpSpLocks/>
              </p:cNvGrpSpPr>
              <p:nvPr/>
            </p:nvGrpSpPr>
            <p:grpSpPr bwMode="auto">
              <a:xfrm>
                <a:off x="25908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144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5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7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2" name="Group 78"/>
              <p:cNvGrpSpPr>
                <a:grpSpLocks/>
              </p:cNvGrpSpPr>
              <p:nvPr/>
            </p:nvGrpSpPr>
            <p:grpSpPr bwMode="auto">
              <a:xfrm>
                <a:off x="32004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140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1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3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5" name="Group 83"/>
              <p:cNvGrpSpPr>
                <a:grpSpLocks/>
              </p:cNvGrpSpPr>
              <p:nvPr/>
            </p:nvGrpSpPr>
            <p:grpSpPr bwMode="auto">
              <a:xfrm>
                <a:off x="38100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136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6" name="Group 88"/>
              <p:cNvGrpSpPr>
                <a:grpSpLocks/>
              </p:cNvGrpSpPr>
              <p:nvPr/>
            </p:nvGrpSpPr>
            <p:grpSpPr bwMode="auto">
              <a:xfrm>
                <a:off x="44196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132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5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8" name="Group 82"/>
            <p:cNvGrpSpPr/>
            <p:nvPr/>
          </p:nvGrpSpPr>
          <p:grpSpPr>
            <a:xfrm>
              <a:off x="6131917" y="1907362"/>
              <a:ext cx="1945283" cy="310649"/>
              <a:chOff x="6131917" y="1907362"/>
              <a:chExt cx="1945283" cy="310649"/>
            </a:xfrm>
          </p:grpSpPr>
          <p:grpSp>
            <p:nvGrpSpPr>
              <p:cNvPr id="59" name="Group 113"/>
              <p:cNvGrpSpPr/>
              <p:nvPr/>
            </p:nvGrpSpPr>
            <p:grpSpPr>
              <a:xfrm>
                <a:off x="6131917" y="1907362"/>
                <a:ext cx="1942833" cy="309269"/>
                <a:chOff x="2743200" y="5334000"/>
                <a:chExt cx="2743200" cy="609600"/>
              </a:xfrm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4953000" y="5410200"/>
                  <a:ext cx="533400" cy="5334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419600" y="5410200"/>
                  <a:ext cx="533400" cy="5334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3886200" y="5410200"/>
                  <a:ext cx="533400" cy="5334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3352800" y="5410201"/>
                  <a:ext cx="533400" cy="533399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grpSp>
              <p:nvGrpSpPr>
                <p:cNvPr id="60" name="Group 82"/>
                <p:cNvGrpSpPr/>
                <p:nvPr/>
              </p:nvGrpSpPr>
              <p:grpSpPr>
                <a:xfrm>
                  <a:off x="2743200" y="5334000"/>
                  <a:ext cx="609599" cy="609600"/>
                  <a:chOff x="3682836" y="3790950"/>
                  <a:chExt cx="609599" cy="609600"/>
                </a:xfrm>
              </p:grpSpPr>
              <p:sp>
                <p:nvSpPr>
                  <p:cNvPr id="124" name="Rectangle 123"/>
                  <p:cNvSpPr/>
                  <p:nvPr/>
                </p:nvSpPr>
                <p:spPr>
                  <a:xfrm>
                    <a:off x="3682836" y="3867151"/>
                    <a:ext cx="609599" cy="533399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cxnSp>
                <p:nvCxnSpPr>
                  <p:cNvPr id="125" name="Straight Connector 124"/>
                  <p:cNvCxnSpPr/>
                  <p:nvPr/>
                </p:nvCxnSpPr>
                <p:spPr>
                  <a:xfrm rot="5400000">
                    <a:off x="3378036" y="4095750"/>
                    <a:ext cx="609600" cy="0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5" name="Rectangle 114"/>
              <p:cNvSpPr/>
              <p:nvPr/>
            </p:nvSpPr>
            <p:spPr>
              <a:xfrm>
                <a:off x="7699427" y="1947401"/>
                <a:ext cx="377773" cy="2706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b</a:t>
                </a:r>
                <a:r>
                  <a:rPr lang="en-US" sz="1400" baseline="-25000" dirty="0" smtClean="0"/>
                  <a:t>2</a:t>
                </a:r>
                <a:endParaRPr lang="en-US" sz="1400" dirty="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321654" y="1947401"/>
                <a:ext cx="377773" cy="2706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b</a:t>
                </a:r>
                <a:r>
                  <a:rPr lang="en-US" sz="1400" baseline="-25000" dirty="0" smtClean="0"/>
                  <a:t>3</a:t>
                </a:r>
                <a:endParaRPr lang="en-US" sz="1400" dirty="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6943881" y="1947401"/>
                <a:ext cx="377773" cy="2706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b</a:t>
                </a:r>
                <a:r>
                  <a:rPr lang="en-US" sz="1400" baseline="-25000" dirty="0" smtClean="0"/>
                  <a:t>4</a:t>
                </a:r>
                <a:endParaRPr lang="en-US" sz="1400" dirty="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6566109" y="1947401"/>
                <a:ext cx="377773" cy="2706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b</a:t>
                </a:r>
                <a:r>
                  <a:rPr lang="en-US" sz="1400" baseline="-25000" dirty="0" smtClean="0"/>
                  <a:t>5</a:t>
                </a:r>
                <a:endParaRPr lang="en-US" sz="1400" dirty="0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8077200" y="1931002"/>
              <a:ext cx="5741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b</a:t>
              </a:r>
              <a:r>
                <a:rPr lang="en-US" sz="1600" baseline="-25000" dirty="0" smtClean="0"/>
                <a:t>1 </a:t>
              </a:r>
              <a:r>
                <a:rPr lang="el-GR" sz="1600" dirty="0" smtClean="0"/>
                <a:t>ϵ</a:t>
              </a:r>
              <a:r>
                <a:rPr lang="en-US" sz="1600" dirty="0" smtClean="0"/>
                <a:t>?</a:t>
              </a:r>
              <a:endParaRPr lang="en-US" sz="1600" dirty="0"/>
            </a:p>
          </p:txBody>
        </p:sp>
      </p:grpSp>
      <p:graphicFrame>
        <p:nvGraphicFramePr>
          <p:cNvPr id="333829" name="Object 4"/>
          <p:cNvGraphicFramePr>
            <a:graphicFrameLocks noChangeAspect="1"/>
          </p:cNvGraphicFramePr>
          <p:nvPr/>
        </p:nvGraphicFramePr>
        <p:xfrm>
          <a:off x="1071563" y="4648200"/>
          <a:ext cx="6853237" cy="1312862"/>
        </p:xfrm>
        <a:graphic>
          <a:graphicData uri="http://schemas.openxmlformats.org/presentationml/2006/ole">
            <p:oleObj spid="_x0000_s333829" name="Equation" r:id="rId5" imgW="2311200" imgH="444240" progId="Equation.3">
              <p:embed/>
            </p:oleObj>
          </a:graphicData>
        </a:graphic>
      </p:graphicFrame>
      <p:sp>
        <p:nvSpPr>
          <p:cNvPr id="101" name="TextBox 100"/>
          <p:cNvSpPr txBox="1"/>
          <p:nvPr/>
        </p:nvSpPr>
        <p:spPr>
          <a:xfrm>
            <a:off x="228600" y="632460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ontent Placeholder 9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Partitioned BF Intersection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Batch of BF Queries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Optimal </a:t>
            </a:r>
            <a:r>
              <a:rPr lang="en-US" i="1" dirty="0" smtClean="0"/>
              <a:t>m</a:t>
            </a:r>
            <a:r>
              <a:rPr lang="en-US" i="1" baseline="30000" dirty="0" smtClean="0"/>
              <a:t>*</a:t>
            </a:r>
            <a:r>
              <a:rPr lang="en-US" dirty="0" smtClean="0"/>
              <a:t> for a given FP threshold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grpSp>
        <p:nvGrpSpPr>
          <p:cNvPr id="3" name="Group 105"/>
          <p:cNvGrpSpPr/>
          <p:nvPr/>
        </p:nvGrpSpPr>
        <p:grpSpPr>
          <a:xfrm>
            <a:off x="5410200" y="1447800"/>
            <a:ext cx="3657600" cy="704911"/>
            <a:chOff x="4572000" y="4589263"/>
            <a:chExt cx="4495798" cy="827304"/>
          </a:xfrm>
        </p:grpSpPr>
        <p:grpSp>
          <p:nvGrpSpPr>
            <p:cNvPr id="6" name="Group 93"/>
            <p:cNvGrpSpPr>
              <a:grpSpLocks/>
            </p:cNvGrpSpPr>
            <p:nvPr/>
          </p:nvGrpSpPr>
          <p:grpSpPr bwMode="auto">
            <a:xfrm>
              <a:off x="4572000" y="5213193"/>
              <a:ext cx="4495798" cy="203374"/>
              <a:chOff x="1298050" y="2590787"/>
              <a:chExt cx="3797039" cy="304814"/>
            </a:xfrm>
          </p:grpSpPr>
          <p:grpSp>
            <p:nvGrpSpPr>
              <p:cNvPr id="7" name="Group 67"/>
              <p:cNvGrpSpPr>
                <a:grpSpLocks/>
              </p:cNvGrpSpPr>
              <p:nvPr/>
            </p:nvGrpSpPr>
            <p:grpSpPr bwMode="auto">
              <a:xfrm>
                <a:off x="1298050" y="2590787"/>
                <a:ext cx="609599" cy="304799"/>
                <a:chOff x="1298050" y="2590787"/>
                <a:chExt cx="609599" cy="304799"/>
              </a:xfrm>
            </p:grpSpPr>
            <p:sp>
              <p:nvSpPr>
                <p:cNvPr id="93" name="Rectangle 8"/>
                <p:cNvSpPr>
                  <a:spLocks noChangeArrowheads="1"/>
                </p:cNvSpPr>
                <p:nvPr/>
              </p:nvSpPr>
              <p:spPr bwMode="auto">
                <a:xfrm>
                  <a:off x="1298050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Rectangle 8"/>
                <p:cNvSpPr>
                  <a:spLocks noChangeArrowheads="1"/>
                </p:cNvSpPr>
                <p:nvPr/>
              </p:nvSpPr>
              <p:spPr bwMode="auto">
                <a:xfrm>
                  <a:off x="14504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Rectangle 8"/>
                <p:cNvSpPr>
                  <a:spLocks noChangeArrowheads="1"/>
                </p:cNvSpPr>
                <p:nvPr/>
              </p:nvSpPr>
              <p:spPr bwMode="auto">
                <a:xfrm>
                  <a:off x="16028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" name="Rectangle 8"/>
                <p:cNvSpPr>
                  <a:spLocks noChangeArrowheads="1"/>
                </p:cNvSpPr>
                <p:nvPr/>
              </p:nvSpPr>
              <p:spPr bwMode="auto">
                <a:xfrm>
                  <a:off x="17552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68"/>
              <p:cNvGrpSpPr>
                <a:grpSpLocks/>
              </p:cNvGrpSpPr>
              <p:nvPr/>
            </p:nvGrpSpPr>
            <p:grpSpPr bwMode="auto">
              <a:xfrm>
                <a:off x="1907649" y="2590791"/>
                <a:ext cx="609600" cy="304799"/>
                <a:chOff x="1298049" y="2590791"/>
                <a:chExt cx="609600" cy="304799"/>
              </a:xfrm>
            </p:grpSpPr>
            <p:sp>
              <p:nvSpPr>
                <p:cNvPr id="89" name="Rectangle 8"/>
                <p:cNvSpPr>
                  <a:spLocks noChangeArrowheads="1"/>
                </p:cNvSpPr>
                <p:nvPr/>
              </p:nvSpPr>
              <p:spPr bwMode="auto">
                <a:xfrm>
                  <a:off x="12980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Rectangle 8"/>
                <p:cNvSpPr>
                  <a:spLocks noChangeArrowheads="1"/>
                </p:cNvSpPr>
                <p:nvPr/>
              </p:nvSpPr>
              <p:spPr bwMode="auto">
                <a:xfrm>
                  <a:off x="14504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Rectangle 8"/>
                <p:cNvSpPr>
                  <a:spLocks noChangeArrowheads="1"/>
                </p:cNvSpPr>
                <p:nvPr/>
              </p:nvSpPr>
              <p:spPr bwMode="auto">
                <a:xfrm>
                  <a:off x="16028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Rectangle 8"/>
                <p:cNvSpPr>
                  <a:spLocks noChangeArrowheads="1"/>
                </p:cNvSpPr>
                <p:nvPr/>
              </p:nvSpPr>
              <p:spPr bwMode="auto">
                <a:xfrm>
                  <a:off x="17552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" name="Group 73"/>
              <p:cNvGrpSpPr>
                <a:grpSpLocks/>
              </p:cNvGrpSpPr>
              <p:nvPr/>
            </p:nvGrpSpPr>
            <p:grpSpPr bwMode="auto">
              <a:xfrm>
                <a:off x="2590800" y="2590800"/>
                <a:ext cx="609600" cy="304801"/>
                <a:chOff x="1371600" y="2590800"/>
                <a:chExt cx="609600" cy="304801"/>
              </a:xfrm>
            </p:grpSpPr>
            <p:sp>
              <p:nvSpPr>
                <p:cNvPr id="85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1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" name="Group 78"/>
              <p:cNvGrpSpPr>
                <a:grpSpLocks/>
              </p:cNvGrpSpPr>
              <p:nvPr/>
            </p:nvGrpSpPr>
            <p:grpSpPr bwMode="auto">
              <a:xfrm>
                <a:off x="32004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81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" name="Group 83"/>
              <p:cNvGrpSpPr>
                <a:grpSpLocks/>
              </p:cNvGrpSpPr>
              <p:nvPr/>
            </p:nvGrpSpPr>
            <p:grpSpPr bwMode="auto">
              <a:xfrm>
                <a:off x="3875890" y="2590791"/>
                <a:ext cx="609600" cy="304799"/>
                <a:chOff x="1437490" y="2590791"/>
                <a:chExt cx="609600" cy="304799"/>
              </a:xfrm>
            </p:grpSpPr>
            <p:sp>
              <p:nvSpPr>
                <p:cNvPr id="77" name="Rectangle 8"/>
                <p:cNvSpPr>
                  <a:spLocks noChangeArrowheads="1"/>
                </p:cNvSpPr>
                <p:nvPr/>
              </p:nvSpPr>
              <p:spPr bwMode="auto">
                <a:xfrm>
                  <a:off x="14374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Rectangle 8"/>
                <p:cNvSpPr>
                  <a:spLocks noChangeArrowheads="1"/>
                </p:cNvSpPr>
                <p:nvPr/>
              </p:nvSpPr>
              <p:spPr bwMode="auto">
                <a:xfrm>
                  <a:off x="15898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Rectangle 8"/>
                <p:cNvSpPr>
                  <a:spLocks noChangeArrowheads="1"/>
                </p:cNvSpPr>
                <p:nvPr/>
              </p:nvSpPr>
              <p:spPr bwMode="auto">
                <a:xfrm>
                  <a:off x="1742291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" name="Rectangle 8"/>
                <p:cNvSpPr>
                  <a:spLocks noChangeArrowheads="1"/>
                </p:cNvSpPr>
                <p:nvPr/>
              </p:nvSpPr>
              <p:spPr bwMode="auto">
                <a:xfrm>
                  <a:off x="18946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4485490" y="2590791"/>
                <a:ext cx="609599" cy="304799"/>
                <a:chOff x="1437490" y="2590791"/>
                <a:chExt cx="609599" cy="304799"/>
              </a:xfrm>
            </p:grpSpPr>
            <p:sp>
              <p:nvSpPr>
                <p:cNvPr id="69" name="Rectangle 8"/>
                <p:cNvSpPr>
                  <a:spLocks noChangeArrowheads="1"/>
                </p:cNvSpPr>
                <p:nvPr/>
              </p:nvSpPr>
              <p:spPr bwMode="auto">
                <a:xfrm>
                  <a:off x="14374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Rectangle 8"/>
                <p:cNvSpPr>
                  <a:spLocks noChangeArrowheads="1"/>
                </p:cNvSpPr>
                <p:nvPr/>
              </p:nvSpPr>
              <p:spPr bwMode="auto">
                <a:xfrm>
                  <a:off x="15898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Rectangle 8"/>
                <p:cNvSpPr>
                  <a:spLocks noChangeArrowheads="1"/>
                </p:cNvSpPr>
                <p:nvPr/>
              </p:nvSpPr>
              <p:spPr bwMode="auto">
                <a:xfrm>
                  <a:off x="17422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Rectangle 8"/>
                <p:cNvSpPr>
                  <a:spLocks noChangeArrowheads="1"/>
                </p:cNvSpPr>
                <p:nvPr/>
              </p:nvSpPr>
              <p:spPr bwMode="auto">
                <a:xfrm>
                  <a:off x="189468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3" name="Group 76"/>
            <p:cNvGrpSpPr/>
            <p:nvPr/>
          </p:nvGrpSpPr>
          <p:grpSpPr>
            <a:xfrm>
              <a:off x="5573486" y="4589263"/>
              <a:ext cx="2862752" cy="623937"/>
              <a:chOff x="5562600" y="4741663"/>
              <a:chExt cx="2862752" cy="623937"/>
            </a:xfrm>
          </p:grpSpPr>
          <p:cxnSp>
            <p:nvCxnSpPr>
              <p:cNvPr id="98" name="Curved Connector 61"/>
              <p:cNvCxnSpPr>
                <a:stCxn id="102" idx="2"/>
                <a:endCxn id="91" idx="0"/>
              </p:cNvCxnSpPr>
              <p:nvPr/>
            </p:nvCxnSpPr>
            <p:spPr>
              <a:xfrm rot="16200000" flipH="1">
                <a:off x="5591834" y="5223417"/>
                <a:ext cx="259055" cy="2529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urved Connector 63"/>
              <p:cNvCxnSpPr>
                <a:stCxn id="103" idx="2"/>
                <a:endCxn id="81" idx="0"/>
              </p:cNvCxnSpPr>
              <p:nvPr/>
            </p:nvCxnSpPr>
            <p:spPr>
              <a:xfrm rot="16200000" flipH="1">
                <a:off x="6635745" y="5097573"/>
                <a:ext cx="259061" cy="27699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104" idx="2"/>
                <a:endCxn id="69" idx="0"/>
              </p:cNvCxnSpPr>
              <p:nvPr/>
            </p:nvCxnSpPr>
            <p:spPr>
              <a:xfrm rot="16200000" flipH="1">
                <a:off x="8006881" y="4947123"/>
                <a:ext cx="259055" cy="5778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45"/>
              <p:cNvGrpSpPr/>
              <p:nvPr/>
            </p:nvGrpSpPr>
            <p:grpSpPr>
              <a:xfrm>
                <a:off x="5562600" y="4741663"/>
                <a:ext cx="2430979" cy="469581"/>
                <a:chOff x="3048000" y="2836663"/>
                <a:chExt cx="2430979" cy="469581"/>
              </a:xfrm>
            </p:grpSpPr>
            <p:sp>
              <p:nvSpPr>
                <p:cNvPr id="102" name="TextBox 5"/>
                <p:cNvSpPr txBox="1"/>
                <p:nvPr/>
              </p:nvSpPr>
              <p:spPr>
                <a:xfrm>
                  <a:off x="3048000" y="2836663"/>
                  <a:ext cx="292227" cy="36487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9144" tIns="0" rIns="9144" bIns="0" rtlCol="0">
                  <a:spAutoFit/>
                </a:bodyPr>
                <a:lstStyle/>
                <a:p>
                  <a:r>
                    <a:rPr lang="en-US" sz="2000" dirty="0" smtClean="0"/>
                    <a:t>h</a:t>
                  </a:r>
                  <a:r>
                    <a:rPr lang="en-US" sz="2000" baseline="-25000" dirty="0" smtClean="0"/>
                    <a:t>1</a:t>
                  </a:r>
                  <a:endParaRPr lang="en-US" sz="2000" i="1" baseline="30000" dirty="0"/>
                </a:p>
              </p:txBody>
            </p:sp>
            <p:sp>
              <p:nvSpPr>
                <p:cNvPr id="103" name="TextBox 5"/>
                <p:cNvSpPr txBox="1"/>
                <p:nvPr/>
              </p:nvSpPr>
              <p:spPr>
                <a:xfrm>
                  <a:off x="3966065" y="2836663"/>
                  <a:ext cx="292227" cy="36487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9144" tIns="0" rIns="9144" bIns="0" rtlCol="0">
                  <a:spAutoFit/>
                </a:bodyPr>
                <a:lstStyle/>
                <a:p>
                  <a:r>
                    <a:rPr lang="en-US" sz="2000" dirty="0" smtClean="0"/>
                    <a:t>h</a:t>
                  </a:r>
                  <a:r>
                    <a:rPr lang="en-US" sz="2000" baseline="-25000" dirty="0" smtClean="0"/>
                    <a:t>2</a:t>
                  </a:r>
                  <a:endParaRPr lang="en-US" sz="2000" i="1" baseline="30000" dirty="0"/>
                </a:p>
              </p:txBody>
            </p:sp>
            <p:sp>
              <p:nvSpPr>
                <p:cNvPr id="104" name="TextBox 5"/>
                <p:cNvSpPr txBox="1"/>
                <p:nvPr/>
              </p:nvSpPr>
              <p:spPr>
                <a:xfrm>
                  <a:off x="5186752" y="2836663"/>
                  <a:ext cx="292227" cy="36487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9144" tIns="0" rIns="9144" bIns="0" rtlCol="0">
                  <a:spAutoFit/>
                </a:bodyPr>
                <a:lstStyle/>
                <a:p>
                  <a:r>
                    <a:rPr lang="en-US" sz="2000" dirty="0" err="1" smtClean="0"/>
                    <a:t>h</a:t>
                  </a:r>
                  <a:r>
                    <a:rPr lang="en-US" sz="2000" baseline="-25000" dirty="0" err="1" smtClean="0"/>
                    <a:t>k</a:t>
                  </a:r>
                  <a:endParaRPr lang="en-US" sz="2000" i="1" baseline="30000" dirty="0"/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4638099" y="2836663"/>
                  <a:ext cx="239438" cy="469581"/>
                </a:xfrm>
                <a:prstGeom prst="rect">
                  <a:avLst/>
                </a:prstGeom>
                <a:noFill/>
              </p:spPr>
              <p:txBody>
                <a:bodyPr wrap="none" lIns="9144" rIns="9144" rtlCol="0">
                  <a:spAutoFit/>
                </a:bodyPr>
                <a:lstStyle/>
                <a:p>
                  <a:r>
                    <a:rPr lang="en-US" sz="2000" dirty="0" smtClean="0"/>
                    <a:t>…</a:t>
                  </a:r>
                  <a:endParaRPr lang="en-US" sz="2000" dirty="0"/>
                </a:p>
              </p:txBody>
            </p:sp>
          </p:grpSp>
        </p:grpSp>
      </p:grpSp>
      <p:grpSp>
        <p:nvGrpSpPr>
          <p:cNvPr id="15" name="Group 108"/>
          <p:cNvGrpSpPr/>
          <p:nvPr/>
        </p:nvGrpSpPr>
        <p:grpSpPr>
          <a:xfrm>
            <a:off x="6284317" y="3352806"/>
            <a:ext cx="2631089" cy="2197099"/>
            <a:chOff x="6131917" y="990606"/>
            <a:chExt cx="2631089" cy="2197099"/>
          </a:xfrm>
        </p:grpSpPr>
        <p:grpSp>
          <p:nvGrpSpPr>
            <p:cNvPr id="16" name="Group 93"/>
            <p:cNvGrpSpPr>
              <a:grpSpLocks/>
            </p:cNvGrpSpPr>
            <p:nvPr/>
          </p:nvGrpSpPr>
          <p:grpSpPr bwMode="auto">
            <a:xfrm rot="5400000">
              <a:off x="7592441" y="2017141"/>
              <a:ext cx="2197099" cy="144030"/>
              <a:chOff x="1371600" y="2590800"/>
              <a:chExt cx="3657600" cy="304800"/>
            </a:xfrm>
          </p:grpSpPr>
          <p:grpSp>
            <p:nvGrpSpPr>
              <p:cNvPr id="17" name="Group 67"/>
              <p:cNvGrpSpPr>
                <a:grpSpLocks/>
              </p:cNvGrpSpPr>
              <p:nvPr/>
            </p:nvGrpSpPr>
            <p:grpSpPr bwMode="auto">
              <a:xfrm>
                <a:off x="13716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152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5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" name="Group 68"/>
              <p:cNvGrpSpPr>
                <a:grpSpLocks/>
              </p:cNvGrpSpPr>
              <p:nvPr/>
            </p:nvGrpSpPr>
            <p:grpSpPr bwMode="auto">
              <a:xfrm>
                <a:off x="19812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148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9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" name="Group 73"/>
              <p:cNvGrpSpPr>
                <a:grpSpLocks/>
              </p:cNvGrpSpPr>
              <p:nvPr/>
            </p:nvGrpSpPr>
            <p:grpSpPr bwMode="auto">
              <a:xfrm>
                <a:off x="25908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144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5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7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" name="Group 78"/>
              <p:cNvGrpSpPr>
                <a:grpSpLocks/>
              </p:cNvGrpSpPr>
              <p:nvPr/>
            </p:nvGrpSpPr>
            <p:grpSpPr bwMode="auto">
              <a:xfrm>
                <a:off x="32004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140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1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3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" name="Group 83"/>
              <p:cNvGrpSpPr>
                <a:grpSpLocks/>
              </p:cNvGrpSpPr>
              <p:nvPr/>
            </p:nvGrpSpPr>
            <p:grpSpPr bwMode="auto">
              <a:xfrm>
                <a:off x="38100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136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" name="Group 88"/>
              <p:cNvGrpSpPr>
                <a:grpSpLocks/>
              </p:cNvGrpSpPr>
              <p:nvPr/>
            </p:nvGrpSpPr>
            <p:grpSpPr bwMode="auto">
              <a:xfrm>
                <a:off x="44196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132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5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3" name="Group 82"/>
            <p:cNvGrpSpPr/>
            <p:nvPr/>
          </p:nvGrpSpPr>
          <p:grpSpPr>
            <a:xfrm>
              <a:off x="6131917" y="1907362"/>
              <a:ext cx="1945283" cy="310649"/>
              <a:chOff x="6131917" y="1907362"/>
              <a:chExt cx="1945283" cy="310649"/>
            </a:xfrm>
          </p:grpSpPr>
          <p:grpSp>
            <p:nvGrpSpPr>
              <p:cNvPr id="24" name="Group 113"/>
              <p:cNvGrpSpPr/>
              <p:nvPr/>
            </p:nvGrpSpPr>
            <p:grpSpPr>
              <a:xfrm>
                <a:off x="6131917" y="1907362"/>
                <a:ext cx="1942833" cy="309269"/>
                <a:chOff x="2743200" y="5334000"/>
                <a:chExt cx="2743200" cy="609600"/>
              </a:xfrm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4953000" y="5410200"/>
                  <a:ext cx="533400" cy="5334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419600" y="5410200"/>
                  <a:ext cx="533400" cy="5334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3886200" y="5410200"/>
                  <a:ext cx="533400" cy="5334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3352800" y="5410201"/>
                  <a:ext cx="533400" cy="533399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grpSp>
              <p:nvGrpSpPr>
                <p:cNvPr id="25" name="Group 82"/>
                <p:cNvGrpSpPr/>
                <p:nvPr/>
              </p:nvGrpSpPr>
              <p:grpSpPr>
                <a:xfrm>
                  <a:off x="2743200" y="5334000"/>
                  <a:ext cx="609599" cy="609600"/>
                  <a:chOff x="3682836" y="3790950"/>
                  <a:chExt cx="609599" cy="609600"/>
                </a:xfrm>
              </p:grpSpPr>
              <p:sp>
                <p:nvSpPr>
                  <p:cNvPr id="124" name="Rectangle 123"/>
                  <p:cNvSpPr/>
                  <p:nvPr/>
                </p:nvSpPr>
                <p:spPr>
                  <a:xfrm>
                    <a:off x="3682836" y="3867151"/>
                    <a:ext cx="609599" cy="533399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cxnSp>
                <p:nvCxnSpPr>
                  <p:cNvPr id="125" name="Straight Connector 124"/>
                  <p:cNvCxnSpPr/>
                  <p:nvPr/>
                </p:nvCxnSpPr>
                <p:spPr>
                  <a:xfrm rot="5400000">
                    <a:off x="3378036" y="4095750"/>
                    <a:ext cx="609600" cy="0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5" name="Rectangle 114"/>
              <p:cNvSpPr/>
              <p:nvPr/>
            </p:nvSpPr>
            <p:spPr>
              <a:xfrm>
                <a:off x="7699427" y="1947401"/>
                <a:ext cx="377773" cy="2706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b</a:t>
                </a:r>
                <a:r>
                  <a:rPr lang="en-US" sz="1400" baseline="-25000" dirty="0" smtClean="0"/>
                  <a:t>2</a:t>
                </a:r>
                <a:endParaRPr lang="en-US" sz="1400" dirty="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321654" y="1947401"/>
                <a:ext cx="377773" cy="2706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b</a:t>
                </a:r>
                <a:r>
                  <a:rPr lang="en-US" sz="1400" baseline="-25000" dirty="0" smtClean="0"/>
                  <a:t>3</a:t>
                </a:r>
                <a:endParaRPr lang="en-US" sz="1400" dirty="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6943881" y="1947401"/>
                <a:ext cx="377773" cy="2706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b</a:t>
                </a:r>
                <a:r>
                  <a:rPr lang="en-US" sz="1400" baseline="-25000" dirty="0" smtClean="0"/>
                  <a:t>4</a:t>
                </a:r>
                <a:endParaRPr lang="en-US" sz="1400" dirty="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6566109" y="1947401"/>
                <a:ext cx="377773" cy="2706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b</a:t>
                </a:r>
                <a:r>
                  <a:rPr lang="en-US" sz="1400" baseline="-25000" dirty="0" smtClean="0"/>
                  <a:t>5</a:t>
                </a:r>
                <a:endParaRPr lang="en-US" sz="1400" dirty="0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8077200" y="1931002"/>
              <a:ext cx="5741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b</a:t>
              </a:r>
              <a:r>
                <a:rPr lang="en-US" sz="1600" baseline="-25000" dirty="0" smtClean="0"/>
                <a:t>1 </a:t>
              </a:r>
              <a:r>
                <a:rPr lang="el-GR" sz="1600" dirty="0" smtClean="0"/>
                <a:t>ϵ</a:t>
              </a:r>
              <a:r>
                <a:rPr lang="en-US" sz="1600" dirty="0" smtClean="0"/>
                <a:t>?</a:t>
              </a:r>
              <a:endParaRPr lang="en-US" sz="1600" dirty="0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609600" y="2362200"/>
            <a:ext cx="8197850" cy="825500"/>
            <a:chOff x="609600" y="2451100"/>
            <a:chExt cx="8197850" cy="825500"/>
          </a:xfrm>
        </p:grpSpPr>
        <p:graphicFrame>
          <p:nvGraphicFramePr>
            <p:cNvPr id="110" name="Object 109"/>
            <p:cNvGraphicFramePr>
              <a:graphicFrameLocks noChangeAspect="1"/>
            </p:cNvGraphicFramePr>
            <p:nvPr/>
          </p:nvGraphicFramePr>
          <p:xfrm>
            <a:off x="609600" y="2525712"/>
            <a:ext cx="3502025" cy="750888"/>
          </p:xfrm>
          <a:graphic>
            <a:graphicData uri="http://schemas.openxmlformats.org/presentationml/2006/ole">
              <p:oleObj spid="_x0000_s334850" name="Equation" r:id="rId4" imgW="1180800" imgH="253800" progId="Equation.3">
                <p:embed/>
              </p:oleObj>
            </a:graphicData>
          </a:graphic>
        </p:graphicFrame>
        <p:graphicFrame>
          <p:nvGraphicFramePr>
            <p:cNvPr id="334852" name="Object 4"/>
            <p:cNvGraphicFramePr>
              <a:graphicFrameLocks noChangeAspect="1"/>
            </p:cNvGraphicFramePr>
            <p:nvPr/>
          </p:nvGraphicFramePr>
          <p:xfrm>
            <a:off x="6172200" y="2451100"/>
            <a:ext cx="2635250" cy="825500"/>
          </p:xfrm>
          <a:graphic>
            <a:graphicData uri="http://schemas.openxmlformats.org/presentationml/2006/ole">
              <p:oleObj spid="_x0000_s334852" name="Equation" r:id="rId5" imgW="888840" imgH="279360" progId="Equation.3">
                <p:embed/>
              </p:oleObj>
            </a:graphicData>
          </a:graphic>
        </p:graphicFrame>
        <p:sp>
          <p:nvSpPr>
            <p:cNvPr id="101" name="TextBox 100"/>
            <p:cNvSpPr txBox="1"/>
            <p:nvPr/>
          </p:nvSpPr>
          <p:spPr>
            <a:xfrm>
              <a:off x="4267200" y="2590800"/>
              <a:ext cx="18962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to achieve</a:t>
              </a:r>
              <a:endParaRPr lang="en-US" sz="3200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06425" y="4648200"/>
            <a:ext cx="7927975" cy="1295400"/>
            <a:chOff x="606425" y="4876800"/>
            <a:chExt cx="7927975" cy="1295400"/>
          </a:xfrm>
        </p:grpSpPr>
        <p:graphicFrame>
          <p:nvGraphicFramePr>
            <p:cNvPr id="333829" name="Object 4"/>
            <p:cNvGraphicFramePr>
              <a:graphicFrameLocks noChangeAspect="1"/>
            </p:cNvGraphicFramePr>
            <p:nvPr/>
          </p:nvGraphicFramePr>
          <p:xfrm>
            <a:off x="4392612" y="5233987"/>
            <a:ext cx="4141788" cy="938213"/>
          </p:xfrm>
          <a:graphic>
            <a:graphicData uri="http://schemas.openxmlformats.org/presentationml/2006/ole">
              <p:oleObj spid="_x0000_s334851" name="Equation" r:id="rId6" imgW="1396800" imgH="317160" progId="Equation.3">
                <p:embed/>
              </p:oleObj>
            </a:graphicData>
          </a:graphic>
        </p:graphicFrame>
        <p:graphicFrame>
          <p:nvGraphicFramePr>
            <p:cNvPr id="108" name="Object 107"/>
            <p:cNvGraphicFramePr>
              <a:graphicFrameLocks noChangeAspect="1"/>
            </p:cNvGraphicFramePr>
            <p:nvPr/>
          </p:nvGraphicFramePr>
          <p:xfrm>
            <a:off x="606425" y="4876800"/>
            <a:ext cx="3051175" cy="750887"/>
          </p:xfrm>
          <a:graphic>
            <a:graphicData uri="http://schemas.openxmlformats.org/presentationml/2006/ole">
              <p:oleObj spid="_x0000_s334853" name="Equation" r:id="rId7" imgW="1028520" imgH="253800" progId="Equation.3">
                <p:embed/>
              </p:oleObj>
            </a:graphicData>
          </a:graphic>
        </p:graphicFrame>
        <p:sp>
          <p:nvSpPr>
            <p:cNvPr id="111" name="TextBox 110"/>
            <p:cNvSpPr txBox="1"/>
            <p:nvPr/>
          </p:nvSpPr>
          <p:spPr>
            <a:xfrm>
              <a:off x="2590800" y="5538787"/>
              <a:ext cx="18962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to achieve</a:t>
              </a:r>
              <a:endParaRPr lang="en-US" sz="3200" dirty="0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228600" y="632460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8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Batch-of-Bloom-filters (</a:t>
            </a:r>
            <a:r>
              <a:rPr lang="en-US" dirty="0" err="1" smtClean="0"/>
              <a:t>BoB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grpSp>
        <p:nvGrpSpPr>
          <p:cNvPr id="3" name="Group 5"/>
          <p:cNvGrpSpPr/>
          <p:nvPr/>
        </p:nvGrpSpPr>
        <p:grpSpPr>
          <a:xfrm>
            <a:off x="274637" y="1219200"/>
            <a:ext cx="7954963" cy="5207000"/>
            <a:chOff x="-76200" y="304800"/>
            <a:chExt cx="7954963" cy="5207000"/>
          </a:xfrm>
        </p:grpSpPr>
        <p:grpSp>
          <p:nvGrpSpPr>
            <p:cNvPr id="6" name="Group 226"/>
            <p:cNvGrpSpPr>
              <a:grpSpLocks/>
            </p:cNvGrpSpPr>
            <p:nvPr/>
          </p:nvGrpSpPr>
          <p:grpSpPr bwMode="auto">
            <a:xfrm>
              <a:off x="1631787" y="4237031"/>
              <a:ext cx="5117672" cy="1185860"/>
              <a:chOff x="1936605" y="4309626"/>
              <a:chExt cx="5117672" cy="1185314"/>
            </a:xfrm>
          </p:grpSpPr>
          <p:cxnSp>
            <p:nvCxnSpPr>
              <p:cNvPr id="161" name="Straight Connector 160"/>
              <p:cNvCxnSpPr/>
              <p:nvPr/>
            </p:nvCxnSpPr>
            <p:spPr bwMode="auto">
              <a:xfrm rot="16200000" flipH="1">
                <a:off x="4143078" y="5409255"/>
                <a:ext cx="171371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4222414" y="4333427"/>
                <a:ext cx="0" cy="4569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Elbow Connector 107"/>
              <p:cNvCxnSpPr/>
              <p:nvPr/>
            </p:nvCxnSpPr>
            <p:spPr bwMode="auto">
              <a:xfrm rot="5400000">
                <a:off x="5636862" y="3441233"/>
                <a:ext cx="549021" cy="2285808"/>
              </a:xfrm>
              <a:prstGeom prst="bentConnector3">
                <a:avLst>
                  <a:gd name="adj1" fmla="val 50000"/>
                </a:avLst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Elbow Connector 107"/>
              <p:cNvCxnSpPr/>
              <p:nvPr/>
            </p:nvCxnSpPr>
            <p:spPr bwMode="auto">
              <a:xfrm rot="16200000" flipH="1">
                <a:off x="2576418" y="3669814"/>
                <a:ext cx="549021" cy="1828647"/>
              </a:xfrm>
              <a:prstGeom prst="bentConnector3">
                <a:avLst>
                  <a:gd name="adj1" fmla="val 50000"/>
                </a:avLst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5" name="Flowchart: Delay 164"/>
              <p:cNvSpPr/>
              <p:nvPr/>
            </p:nvSpPr>
            <p:spPr bwMode="auto">
              <a:xfrm rot="5400000">
                <a:off x="3847940" y="4229985"/>
                <a:ext cx="761648" cy="1600066"/>
              </a:xfrm>
              <a:prstGeom prst="flowChartDelay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 bwMode="auto">
            <a:xfrm>
              <a:off x="-76200" y="2251003"/>
              <a:ext cx="7772400" cy="738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0" rIns="0" bIns="0">
              <a:spAutoFit/>
            </a:bodyPr>
            <a:lstStyle/>
            <a:p>
              <a:pPr>
                <a:defRPr/>
              </a:pPr>
              <a:r>
                <a:rPr lang="en-US" sz="4800" b="1" spc="100" dirty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&amp;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14288" y="2947988"/>
              <a:ext cx="78644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03"/>
            <p:cNvGrpSpPr>
              <a:grpSpLocks/>
            </p:cNvGrpSpPr>
            <p:nvPr/>
          </p:nvGrpSpPr>
          <p:grpSpPr bwMode="auto">
            <a:xfrm>
              <a:off x="547688" y="3005138"/>
              <a:ext cx="914400" cy="228600"/>
              <a:chOff x="1766887" y="3068638"/>
              <a:chExt cx="914400" cy="228600"/>
            </a:xfrm>
          </p:grpSpPr>
          <p:sp>
            <p:nvSpPr>
              <p:cNvPr id="157" name="Rectangle 22"/>
              <p:cNvSpPr/>
              <p:nvPr/>
            </p:nvSpPr>
            <p:spPr bwMode="auto">
              <a:xfrm>
                <a:off x="1766887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1995487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2224087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0" name="Rectangle 29"/>
              <p:cNvSpPr/>
              <p:nvPr/>
            </p:nvSpPr>
            <p:spPr bwMode="auto">
              <a:xfrm>
                <a:off x="2452687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" name="Group 112"/>
            <p:cNvGrpSpPr>
              <a:grpSpLocks/>
            </p:cNvGrpSpPr>
            <p:nvPr/>
          </p:nvGrpSpPr>
          <p:grpSpPr bwMode="auto">
            <a:xfrm>
              <a:off x="1828800" y="3005138"/>
              <a:ext cx="914400" cy="228600"/>
              <a:chOff x="3200792" y="3068638"/>
              <a:chExt cx="914400" cy="228600"/>
            </a:xfrm>
          </p:grpSpPr>
          <p:sp>
            <p:nvSpPr>
              <p:cNvPr id="153" name="Rectangle 6"/>
              <p:cNvSpPr/>
              <p:nvPr/>
            </p:nvSpPr>
            <p:spPr bwMode="auto">
              <a:xfrm>
                <a:off x="3429392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4" name="Rectangle 7"/>
              <p:cNvSpPr/>
              <p:nvPr/>
            </p:nvSpPr>
            <p:spPr bwMode="auto">
              <a:xfrm>
                <a:off x="3200792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5" name="Rectangle 8"/>
              <p:cNvSpPr/>
              <p:nvPr/>
            </p:nvSpPr>
            <p:spPr bwMode="auto">
              <a:xfrm>
                <a:off x="3657992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6" name="Rectangle 9"/>
              <p:cNvSpPr/>
              <p:nvPr/>
            </p:nvSpPr>
            <p:spPr bwMode="auto">
              <a:xfrm>
                <a:off x="3886592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" name="Group 102"/>
            <p:cNvGrpSpPr>
              <a:grpSpLocks/>
            </p:cNvGrpSpPr>
            <p:nvPr/>
          </p:nvGrpSpPr>
          <p:grpSpPr bwMode="auto">
            <a:xfrm>
              <a:off x="547688" y="2654300"/>
              <a:ext cx="914400" cy="230188"/>
              <a:chOff x="1766887" y="2717800"/>
              <a:chExt cx="914400" cy="230188"/>
            </a:xfrm>
          </p:grpSpPr>
          <p:sp>
            <p:nvSpPr>
              <p:cNvPr id="149" name="Rectangle 148"/>
              <p:cNvSpPr/>
              <p:nvPr/>
            </p:nvSpPr>
            <p:spPr bwMode="auto">
              <a:xfrm>
                <a:off x="1766887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1995487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>
                <a:off x="2224087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2452687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" name="Group 111"/>
            <p:cNvGrpSpPr>
              <a:grpSpLocks/>
            </p:cNvGrpSpPr>
            <p:nvPr/>
          </p:nvGrpSpPr>
          <p:grpSpPr bwMode="auto">
            <a:xfrm>
              <a:off x="1828800" y="2654300"/>
              <a:ext cx="914400" cy="230188"/>
              <a:chOff x="3200792" y="2717800"/>
              <a:chExt cx="914400" cy="230188"/>
            </a:xfrm>
          </p:grpSpPr>
          <p:sp>
            <p:nvSpPr>
              <p:cNvPr id="145" name="Rectangle 35"/>
              <p:cNvSpPr/>
              <p:nvPr/>
            </p:nvSpPr>
            <p:spPr bwMode="auto">
              <a:xfrm>
                <a:off x="3429392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6" name="Rectangle 36"/>
              <p:cNvSpPr/>
              <p:nvPr/>
            </p:nvSpPr>
            <p:spPr bwMode="auto">
              <a:xfrm>
                <a:off x="3200792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3657992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3886592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101"/>
            <p:cNvGrpSpPr>
              <a:grpSpLocks/>
            </p:cNvGrpSpPr>
            <p:nvPr/>
          </p:nvGrpSpPr>
          <p:grpSpPr bwMode="auto">
            <a:xfrm>
              <a:off x="547688" y="2349500"/>
              <a:ext cx="914400" cy="228600"/>
              <a:chOff x="1766887" y="2413000"/>
              <a:chExt cx="914400" cy="228600"/>
            </a:xfrm>
          </p:grpSpPr>
          <p:sp>
            <p:nvSpPr>
              <p:cNvPr id="141" name="Rectangle 140"/>
              <p:cNvSpPr/>
              <p:nvPr/>
            </p:nvSpPr>
            <p:spPr bwMode="auto">
              <a:xfrm>
                <a:off x="1766887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>
                <a:off x="1995487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2224087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2452687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" name="Group 110"/>
            <p:cNvGrpSpPr>
              <a:grpSpLocks/>
            </p:cNvGrpSpPr>
            <p:nvPr/>
          </p:nvGrpSpPr>
          <p:grpSpPr bwMode="auto">
            <a:xfrm>
              <a:off x="1828800" y="2349500"/>
              <a:ext cx="914400" cy="228600"/>
              <a:chOff x="3200792" y="2413000"/>
              <a:chExt cx="914400" cy="228600"/>
            </a:xfrm>
          </p:grpSpPr>
          <p:sp>
            <p:nvSpPr>
              <p:cNvPr id="137" name="Rectangle 136"/>
              <p:cNvSpPr/>
              <p:nvPr/>
            </p:nvSpPr>
            <p:spPr bwMode="auto">
              <a:xfrm>
                <a:off x="3429392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3200792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3657992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3886592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17" name="Elbow Connector 16"/>
            <p:cNvCxnSpPr/>
            <p:nvPr/>
          </p:nvCxnSpPr>
          <p:spPr bwMode="auto">
            <a:xfrm rot="16200000" flipH="1">
              <a:off x="898525" y="3563938"/>
              <a:ext cx="549275" cy="365125"/>
            </a:xfrm>
            <a:prstGeom prst="bentConnector3">
              <a:avLst>
                <a:gd name="adj1" fmla="val 50000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5"/>
            <p:cNvSpPr txBox="1">
              <a:spLocks noChangeArrowheads="1"/>
            </p:cNvSpPr>
            <p:nvPr/>
          </p:nvSpPr>
          <p:spPr bwMode="auto">
            <a:xfrm>
              <a:off x="1460500" y="2908300"/>
              <a:ext cx="352425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rIns="9144">
              <a:spAutoFit/>
            </a:bodyPr>
            <a:lstStyle/>
            <a:p>
              <a:pPr algn="r"/>
              <a:r>
                <a:rPr lang="en-US" sz="260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19" name="TextBox 34"/>
            <p:cNvSpPr txBox="1">
              <a:spLocks noChangeArrowheads="1"/>
            </p:cNvSpPr>
            <p:nvPr/>
          </p:nvSpPr>
          <p:spPr bwMode="auto">
            <a:xfrm>
              <a:off x="1460500" y="2263775"/>
              <a:ext cx="352425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rIns="9144">
              <a:spAutoFit/>
            </a:bodyPr>
            <a:lstStyle/>
            <a:p>
              <a:pPr algn="r"/>
              <a:r>
                <a:rPr lang="en-US" sz="260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cxnSp>
          <p:nvCxnSpPr>
            <p:cNvPr id="20" name="Elbow Connector 19"/>
            <p:cNvCxnSpPr/>
            <p:nvPr/>
          </p:nvCxnSpPr>
          <p:spPr bwMode="auto">
            <a:xfrm rot="5400000">
              <a:off x="1812925" y="3563938"/>
              <a:ext cx="549275" cy="365125"/>
            </a:xfrm>
            <a:prstGeom prst="bentConnector3">
              <a:avLst>
                <a:gd name="adj1" fmla="val 50000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" name="Group 206"/>
            <p:cNvGrpSpPr>
              <a:grpSpLocks/>
            </p:cNvGrpSpPr>
            <p:nvPr/>
          </p:nvGrpSpPr>
          <p:grpSpPr bwMode="auto">
            <a:xfrm>
              <a:off x="533400" y="3289300"/>
              <a:ext cx="2209801" cy="368300"/>
              <a:chOff x="837807" y="3352801"/>
              <a:chExt cx="2209801" cy="368935"/>
            </a:xfrm>
          </p:grpSpPr>
          <p:sp>
            <p:nvSpPr>
              <p:cNvPr id="135" name="Moon 134"/>
              <p:cNvSpPr/>
              <p:nvPr/>
            </p:nvSpPr>
            <p:spPr bwMode="auto">
              <a:xfrm rot="16200000">
                <a:off x="1112129" y="3078479"/>
                <a:ext cx="365755" cy="914400"/>
              </a:xfrm>
              <a:prstGeom prst="moon">
                <a:avLst>
                  <a:gd name="adj" fmla="val 74138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6" name="Moon 135"/>
              <p:cNvSpPr/>
              <p:nvPr/>
            </p:nvSpPr>
            <p:spPr bwMode="auto">
              <a:xfrm rot="16200000">
                <a:off x="2407530" y="3081659"/>
                <a:ext cx="365755" cy="914400"/>
              </a:xfrm>
              <a:prstGeom prst="moon">
                <a:avLst>
                  <a:gd name="adj" fmla="val 74138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" name="Group 202"/>
            <p:cNvGrpSpPr>
              <a:grpSpLocks/>
            </p:cNvGrpSpPr>
            <p:nvPr/>
          </p:nvGrpSpPr>
          <p:grpSpPr bwMode="auto">
            <a:xfrm>
              <a:off x="1100138" y="3821113"/>
              <a:ext cx="1066800" cy="592774"/>
              <a:chOff x="1405367" y="3915407"/>
              <a:chExt cx="1066800" cy="594046"/>
            </a:xfrm>
          </p:grpSpPr>
          <p:sp>
            <p:nvSpPr>
              <p:cNvPr id="133" name="Flowchart: Delay 132"/>
              <p:cNvSpPr/>
              <p:nvPr/>
            </p:nvSpPr>
            <p:spPr bwMode="auto">
              <a:xfrm rot="5400000">
                <a:off x="1709676" y="3611098"/>
                <a:ext cx="458181" cy="1066800"/>
              </a:xfrm>
              <a:prstGeom prst="flowChartDelay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870956" y="4371999"/>
                <a:ext cx="137160" cy="13745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r">
                  <a:defRPr/>
                </a:pPr>
                <a:endParaRPr lang="en-US"/>
              </a:p>
            </p:txBody>
          </p:sp>
        </p:grpSp>
        <p:grpSp>
          <p:nvGrpSpPr>
            <p:cNvPr id="21" name="Group 103"/>
            <p:cNvGrpSpPr>
              <a:grpSpLocks/>
            </p:cNvGrpSpPr>
            <p:nvPr/>
          </p:nvGrpSpPr>
          <p:grpSpPr bwMode="auto">
            <a:xfrm>
              <a:off x="2833688" y="3005138"/>
              <a:ext cx="915987" cy="228600"/>
              <a:chOff x="1766887" y="3068638"/>
              <a:chExt cx="915987" cy="228600"/>
            </a:xfrm>
          </p:grpSpPr>
          <p:sp>
            <p:nvSpPr>
              <p:cNvPr id="129" name="Rectangle 128"/>
              <p:cNvSpPr/>
              <p:nvPr/>
            </p:nvSpPr>
            <p:spPr bwMode="auto">
              <a:xfrm>
                <a:off x="1766887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1995487" y="3068638"/>
                <a:ext cx="230187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2225674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2454274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" name="Group 112"/>
            <p:cNvGrpSpPr>
              <a:grpSpLocks/>
            </p:cNvGrpSpPr>
            <p:nvPr/>
          </p:nvGrpSpPr>
          <p:grpSpPr bwMode="auto">
            <a:xfrm>
              <a:off x="4116383" y="3005138"/>
              <a:ext cx="914399" cy="228600"/>
              <a:chOff x="3202377" y="3068638"/>
              <a:chExt cx="912815" cy="228600"/>
            </a:xfrm>
          </p:grpSpPr>
          <p:sp>
            <p:nvSpPr>
              <p:cNvPr id="125" name="Rectangle 6"/>
              <p:cNvSpPr/>
              <p:nvPr/>
            </p:nvSpPr>
            <p:spPr bwMode="auto">
              <a:xfrm>
                <a:off x="3430581" y="3068638"/>
                <a:ext cx="228204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6" name="Rectangle 7"/>
              <p:cNvSpPr/>
              <p:nvPr/>
            </p:nvSpPr>
            <p:spPr bwMode="auto">
              <a:xfrm>
                <a:off x="3202377" y="3068638"/>
                <a:ext cx="228204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7" name="Rectangle 8"/>
              <p:cNvSpPr/>
              <p:nvPr/>
            </p:nvSpPr>
            <p:spPr bwMode="auto">
              <a:xfrm>
                <a:off x="3658785" y="3068638"/>
                <a:ext cx="228204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8" name="Rectangle 9"/>
              <p:cNvSpPr/>
              <p:nvPr/>
            </p:nvSpPr>
            <p:spPr bwMode="auto">
              <a:xfrm>
                <a:off x="3886988" y="3068638"/>
                <a:ext cx="228204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" name="Group 102"/>
            <p:cNvGrpSpPr>
              <a:grpSpLocks/>
            </p:cNvGrpSpPr>
            <p:nvPr/>
          </p:nvGrpSpPr>
          <p:grpSpPr bwMode="auto">
            <a:xfrm>
              <a:off x="2833688" y="2654300"/>
              <a:ext cx="915987" cy="230188"/>
              <a:chOff x="1766887" y="2717800"/>
              <a:chExt cx="915987" cy="230188"/>
            </a:xfrm>
          </p:grpSpPr>
          <p:sp>
            <p:nvSpPr>
              <p:cNvPr id="121" name="Rectangle 120"/>
              <p:cNvSpPr/>
              <p:nvPr/>
            </p:nvSpPr>
            <p:spPr bwMode="auto">
              <a:xfrm>
                <a:off x="1766887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 bwMode="auto">
              <a:xfrm>
                <a:off x="1995487" y="2717800"/>
                <a:ext cx="230187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2225674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2454274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4" name="Group 111"/>
            <p:cNvGrpSpPr>
              <a:grpSpLocks/>
            </p:cNvGrpSpPr>
            <p:nvPr/>
          </p:nvGrpSpPr>
          <p:grpSpPr bwMode="auto">
            <a:xfrm>
              <a:off x="4116383" y="2654300"/>
              <a:ext cx="914399" cy="230188"/>
              <a:chOff x="3202377" y="2717800"/>
              <a:chExt cx="912815" cy="230188"/>
            </a:xfrm>
          </p:grpSpPr>
          <p:sp>
            <p:nvSpPr>
              <p:cNvPr id="117" name="Rectangle 116"/>
              <p:cNvSpPr/>
              <p:nvPr/>
            </p:nvSpPr>
            <p:spPr bwMode="auto">
              <a:xfrm>
                <a:off x="3430581" y="2717800"/>
                <a:ext cx="228204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3202377" y="2717800"/>
                <a:ext cx="228204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3658785" y="2717800"/>
                <a:ext cx="228204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3886988" y="2717800"/>
                <a:ext cx="228204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5" name="Group 101"/>
            <p:cNvGrpSpPr>
              <a:grpSpLocks/>
            </p:cNvGrpSpPr>
            <p:nvPr/>
          </p:nvGrpSpPr>
          <p:grpSpPr bwMode="auto">
            <a:xfrm>
              <a:off x="2833688" y="2349500"/>
              <a:ext cx="915987" cy="228600"/>
              <a:chOff x="1766887" y="2413000"/>
              <a:chExt cx="915987" cy="228600"/>
            </a:xfrm>
          </p:grpSpPr>
          <p:sp>
            <p:nvSpPr>
              <p:cNvPr id="113" name="Rectangle 112"/>
              <p:cNvSpPr/>
              <p:nvPr/>
            </p:nvSpPr>
            <p:spPr bwMode="auto">
              <a:xfrm>
                <a:off x="1766887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1995487" y="2413000"/>
                <a:ext cx="230187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2225674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2454274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6" name="Group 110"/>
            <p:cNvGrpSpPr>
              <a:grpSpLocks/>
            </p:cNvGrpSpPr>
            <p:nvPr/>
          </p:nvGrpSpPr>
          <p:grpSpPr bwMode="auto">
            <a:xfrm>
              <a:off x="4116383" y="2349500"/>
              <a:ext cx="914399" cy="228600"/>
              <a:chOff x="3202377" y="2413000"/>
              <a:chExt cx="912815" cy="228600"/>
            </a:xfrm>
          </p:grpSpPr>
          <p:sp>
            <p:nvSpPr>
              <p:cNvPr id="109" name="Rectangle 108"/>
              <p:cNvSpPr/>
              <p:nvPr/>
            </p:nvSpPr>
            <p:spPr bwMode="auto">
              <a:xfrm>
                <a:off x="3430581" y="2413000"/>
                <a:ext cx="228204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02377" y="2413000"/>
                <a:ext cx="228204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658785" y="2413000"/>
                <a:ext cx="228204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886988" y="2413000"/>
                <a:ext cx="228204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29" name="Elbow Connector 28"/>
            <p:cNvCxnSpPr/>
            <p:nvPr/>
          </p:nvCxnSpPr>
          <p:spPr bwMode="auto">
            <a:xfrm rot="16200000" flipH="1">
              <a:off x="3185319" y="3563144"/>
              <a:ext cx="549275" cy="366713"/>
            </a:xfrm>
            <a:prstGeom prst="bentConnector3">
              <a:avLst>
                <a:gd name="adj1" fmla="val 50000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5"/>
            <p:cNvSpPr txBox="1">
              <a:spLocks noChangeArrowheads="1"/>
            </p:cNvSpPr>
            <p:nvPr/>
          </p:nvSpPr>
          <p:spPr bwMode="auto">
            <a:xfrm>
              <a:off x="3754438" y="2908300"/>
              <a:ext cx="352425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rIns="9144">
              <a:spAutoFit/>
            </a:bodyPr>
            <a:lstStyle/>
            <a:p>
              <a:pPr algn="r"/>
              <a:r>
                <a:rPr lang="en-US" sz="260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31" name="TextBox 34"/>
            <p:cNvSpPr txBox="1">
              <a:spLocks noChangeArrowheads="1"/>
            </p:cNvSpPr>
            <p:nvPr/>
          </p:nvSpPr>
          <p:spPr bwMode="auto">
            <a:xfrm>
              <a:off x="3754438" y="2263775"/>
              <a:ext cx="352425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rIns="9144">
              <a:spAutoFit/>
            </a:bodyPr>
            <a:lstStyle/>
            <a:p>
              <a:pPr algn="r"/>
              <a:r>
                <a:rPr lang="en-US" sz="260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32" name="TextBox 66"/>
            <p:cNvSpPr txBox="1">
              <a:spLocks noChangeArrowheads="1"/>
            </p:cNvSpPr>
            <p:nvPr/>
          </p:nvSpPr>
          <p:spPr bwMode="auto">
            <a:xfrm>
              <a:off x="3754438" y="1460500"/>
              <a:ext cx="352425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rIns="9144">
              <a:spAutoFit/>
            </a:bodyPr>
            <a:lstStyle/>
            <a:p>
              <a:pPr algn="r"/>
              <a:r>
                <a:rPr lang="en-US" sz="260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cxnSp>
          <p:nvCxnSpPr>
            <p:cNvPr id="33" name="Elbow Connector 32"/>
            <p:cNvCxnSpPr/>
            <p:nvPr/>
          </p:nvCxnSpPr>
          <p:spPr bwMode="auto">
            <a:xfrm rot="5400000">
              <a:off x="4100513" y="3563938"/>
              <a:ext cx="549275" cy="365125"/>
            </a:xfrm>
            <a:prstGeom prst="bentConnector3">
              <a:avLst>
                <a:gd name="adj1" fmla="val 50000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7" name="Group 207"/>
            <p:cNvGrpSpPr>
              <a:grpSpLocks/>
            </p:cNvGrpSpPr>
            <p:nvPr/>
          </p:nvGrpSpPr>
          <p:grpSpPr bwMode="auto">
            <a:xfrm>
              <a:off x="2830514" y="3289300"/>
              <a:ext cx="2200275" cy="368301"/>
              <a:chOff x="3134710" y="3352801"/>
              <a:chExt cx="2200879" cy="368936"/>
            </a:xfrm>
          </p:grpSpPr>
          <p:sp>
            <p:nvSpPr>
              <p:cNvPr id="107" name="Moon 106"/>
              <p:cNvSpPr/>
              <p:nvPr/>
            </p:nvSpPr>
            <p:spPr bwMode="auto">
              <a:xfrm rot="16200000">
                <a:off x="3409158" y="3078353"/>
                <a:ext cx="365755" cy="914651"/>
              </a:xfrm>
              <a:prstGeom prst="moon">
                <a:avLst>
                  <a:gd name="adj" fmla="val 74138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8" name="Moon 107"/>
              <p:cNvSpPr/>
              <p:nvPr/>
            </p:nvSpPr>
            <p:spPr bwMode="auto">
              <a:xfrm rot="16200000">
                <a:off x="4695386" y="3081534"/>
                <a:ext cx="365755" cy="914651"/>
              </a:xfrm>
              <a:prstGeom prst="moon">
                <a:avLst>
                  <a:gd name="adj" fmla="val 74138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8" name="Group 203"/>
            <p:cNvGrpSpPr>
              <a:grpSpLocks/>
            </p:cNvGrpSpPr>
            <p:nvPr/>
          </p:nvGrpSpPr>
          <p:grpSpPr bwMode="auto">
            <a:xfrm>
              <a:off x="3398838" y="3821113"/>
              <a:ext cx="1065212" cy="592774"/>
              <a:chOff x="1406955" y="3915407"/>
              <a:chExt cx="1065212" cy="594046"/>
            </a:xfrm>
          </p:grpSpPr>
          <p:sp>
            <p:nvSpPr>
              <p:cNvPr id="105" name="Flowchart: Delay 104"/>
              <p:cNvSpPr/>
              <p:nvPr/>
            </p:nvSpPr>
            <p:spPr bwMode="auto">
              <a:xfrm rot="5400000">
                <a:off x="1710470" y="3611892"/>
                <a:ext cx="458181" cy="1065212"/>
              </a:xfrm>
              <a:prstGeom prst="flowChartDelay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870957" y="4371999"/>
                <a:ext cx="137160" cy="13745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75136" name="Group 103"/>
            <p:cNvGrpSpPr>
              <a:grpSpLocks/>
            </p:cNvGrpSpPr>
            <p:nvPr/>
          </p:nvGrpSpPr>
          <p:grpSpPr bwMode="auto">
            <a:xfrm>
              <a:off x="5653088" y="3005138"/>
              <a:ext cx="914400" cy="228600"/>
              <a:chOff x="1766887" y="3068638"/>
              <a:chExt cx="914400" cy="228600"/>
            </a:xfrm>
          </p:grpSpPr>
          <p:sp>
            <p:nvSpPr>
              <p:cNvPr id="101" name="Rectangle 100"/>
              <p:cNvSpPr/>
              <p:nvPr/>
            </p:nvSpPr>
            <p:spPr bwMode="auto">
              <a:xfrm>
                <a:off x="1766887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995487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224087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452687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75137" name="Group 112"/>
            <p:cNvGrpSpPr>
              <a:grpSpLocks/>
            </p:cNvGrpSpPr>
            <p:nvPr/>
          </p:nvGrpSpPr>
          <p:grpSpPr bwMode="auto">
            <a:xfrm>
              <a:off x="6934200" y="3005138"/>
              <a:ext cx="914400" cy="228600"/>
              <a:chOff x="3200792" y="3068638"/>
              <a:chExt cx="914400" cy="228600"/>
            </a:xfrm>
          </p:grpSpPr>
          <p:sp>
            <p:nvSpPr>
              <p:cNvPr id="97" name="Rectangle 6"/>
              <p:cNvSpPr/>
              <p:nvPr/>
            </p:nvSpPr>
            <p:spPr bwMode="auto">
              <a:xfrm>
                <a:off x="3429392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Rectangle 7"/>
              <p:cNvSpPr/>
              <p:nvPr/>
            </p:nvSpPr>
            <p:spPr bwMode="auto">
              <a:xfrm>
                <a:off x="3200792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Rectangle 8"/>
              <p:cNvSpPr/>
              <p:nvPr/>
            </p:nvSpPr>
            <p:spPr bwMode="auto">
              <a:xfrm>
                <a:off x="3657992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0" name="Rectangle 9"/>
              <p:cNvSpPr/>
              <p:nvPr/>
            </p:nvSpPr>
            <p:spPr bwMode="auto">
              <a:xfrm>
                <a:off x="3886592" y="3068638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75139" name="Group 102"/>
            <p:cNvGrpSpPr>
              <a:grpSpLocks/>
            </p:cNvGrpSpPr>
            <p:nvPr/>
          </p:nvGrpSpPr>
          <p:grpSpPr bwMode="auto">
            <a:xfrm>
              <a:off x="5653088" y="2654300"/>
              <a:ext cx="914400" cy="230188"/>
              <a:chOff x="1766887" y="2717800"/>
              <a:chExt cx="914400" cy="230188"/>
            </a:xfrm>
          </p:grpSpPr>
          <p:sp>
            <p:nvSpPr>
              <p:cNvPr id="93" name="Rectangle 92"/>
              <p:cNvSpPr/>
              <p:nvPr/>
            </p:nvSpPr>
            <p:spPr bwMode="auto">
              <a:xfrm>
                <a:off x="1766887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995487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224087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452687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75140" name="Group 111"/>
            <p:cNvGrpSpPr>
              <a:grpSpLocks/>
            </p:cNvGrpSpPr>
            <p:nvPr/>
          </p:nvGrpSpPr>
          <p:grpSpPr bwMode="auto">
            <a:xfrm>
              <a:off x="6934200" y="2654300"/>
              <a:ext cx="914400" cy="230188"/>
              <a:chOff x="3200792" y="2717800"/>
              <a:chExt cx="914400" cy="230188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3429392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3200792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3657992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3886592" y="2717800"/>
                <a:ext cx="228600" cy="230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75141" name="Group 101"/>
            <p:cNvGrpSpPr>
              <a:grpSpLocks/>
            </p:cNvGrpSpPr>
            <p:nvPr/>
          </p:nvGrpSpPr>
          <p:grpSpPr bwMode="auto">
            <a:xfrm>
              <a:off x="5653088" y="2349500"/>
              <a:ext cx="914400" cy="228600"/>
              <a:chOff x="1766887" y="2413000"/>
              <a:chExt cx="914400" cy="228600"/>
            </a:xfrm>
          </p:grpSpPr>
          <p:sp>
            <p:nvSpPr>
              <p:cNvPr id="85" name="Rectangle 84"/>
              <p:cNvSpPr/>
              <p:nvPr/>
            </p:nvSpPr>
            <p:spPr bwMode="auto">
              <a:xfrm>
                <a:off x="1766887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1995487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224087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452687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75142" name="Group 110"/>
            <p:cNvGrpSpPr>
              <a:grpSpLocks/>
            </p:cNvGrpSpPr>
            <p:nvPr/>
          </p:nvGrpSpPr>
          <p:grpSpPr bwMode="auto">
            <a:xfrm>
              <a:off x="6934200" y="2349500"/>
              <a:ext cx="914400" cy="228600"/>
              <a:chOff x="3200792" y="2413000"/>
              <a:chExt cx="914400" cy="228600"/>
            </a:xfrm>
          </p:grpSpPr>
          <p:sp>
            <p:nvSpPr>
              <p:cNvPr id="81" name="Rectangle 80"/>
              <p:cNvSpPr/>
              <p:nvPr/>
            </p:nvSpPr>
            <p:spPr bwMode="auto">
              <a:xfrm>
                <a:off x="3429392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3200792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3657992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3886592" y="2413000"/>
                <a:ext cx="228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42" name="Elbow Connector 41"/>
            <p:cNvCxnSpPr/>
            <p:nvPr/>
          </p:nvCxnSpPr>
          <p:spPr bwMode="auto">
            <a:xfrm rot="16200000" flipH="1">
              <a:off x="6004719" y="3563144"/>
              <a:ext cx="549275" cy="366713"/>
            </a:xfrm>
            <a:prstGeom prst="bentConnector3">
              <a:avLst>
                <a:gd name="adj1" fmla="val 50000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5"/>
            <p:cNvSpPr txBox="1">
              <a:spLocks noChangeArrowheads="1"/>
            </p:cNvSpPr>
            <p:nvPr/>
          </p:nvSpPr>
          <p:spPr bwMode="auto">
            <a:xfrm>
              <a:off x="6572250" y="2908300"/>
              <a:ext cx="352425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rIns="9144">
              <a:spAutoFit/>
            </a:bodyPr>
            <a:lstStyle/>
            <a:p>
              <a:pPr algn="r"/>
              <a:r>
                <a:rPr lang="en-US" sz="260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44" name="TextBox 34"/>
            <p:cNvSpPr txBox="1">
              <a:spLocks noChangeArrowheads="1"/>
            </p:cNvSpPr>
            <p:nvPr/>
          </p:nvSpPr>
          <p:spPr bwMode="auto">
            <a:xfrm>
              <a:off x="6572250" y="2263775"/>
              <a:ext cx="352425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rIns="9144">
              <a:spAutoFit/>
            </a:bodyPr>
            <a:lstStyle/>
            <a:p>
              <a:pPr algn="r"/>
              <a:r>
                <a:rPr lang="en-US" sz="260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45" name="TextBox 66"/>
            <p:cNvSpPr txBox="1">
              <a:spLocks noChangeArrowheads="1"/>
            </p:cNvSpPr>
            <p:nvPr/>
          </p:nvSpPr>
          <p:spPr bwMode="auto">
            <a:xfrm>
              <a:off x="6572250" y="1460500"/>
              <a:ext cx="352425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rIns="9144">
              <a:spAutoFit/>
            </a:bodyPr>
            <a:lstStyle/>
            <a:p>
              <a:pPr algn="r"/>
              <a:r>
                <a:rPr lang="en-US" sz="260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cxnSp>
          <p:nvCxnSpPr>
            <p:cNvPr id="46" name="Elbow Connector 45"/>
            <p:cNvCxnSpPr/>
            <p:nvPr/>
          </p:nvCxnSpPr>
          <p:spPr bwMode="auto">
            <a:xfrm rot="5400000">
              <a:off x="6918325" y="3563938"/>
              <a:ext cx="549275" cy="365125"/>
            </a:xfrm>
            <a:prstGeom prst="bentConnector3">
              <a:avLst>
                <a:gd name="adj1" fmla="val 50000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75143" name="Group 211"/>
            <p:cNvGrpSpPr>
              <a:grpSpLocks/>
            </p:cNvGrpSpPr>
            <p:nvPr/>
          </p:nvGrpSpPr>
          <p:grpSpPr bwMode="auto">
            <a:xfrm>
              <a:off x="5649913" y="3289300"/>
              <a:ext cx="2198687" cy="368301"/>
              <a:chOff x="6106510" y="3352801"/>
              <a:chExt cx="2199291" cy="368936"/>
            </a:xfrm>
          </p:grpSpPr>
          <p:sp>
            <p:nvSpPr>
              <p:cNvPr id="79" name="Moon 78"/>
              <p:cNvSpPr/>
              <p:nvPr/>
            </p:nvSpPr>
            <p:spPr bwMode="auto">
              <a:xfrm rot="16200000">
                <a:off x="6380958" y="3078353"/>
                <a:ext cx="365755" cy="914651"/>
              </a:xfrm>
              <a:prstGeom prst="moon">
                <a:avLst>
                  <a:gd name="adj" fmla="val 74138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" name="Moon 79"/>
              <p:cNvSpPr/>
              <p:nvPr/>
            </p:nvSpPr>
            <p:spPr bwMode="auto">
              <a:xfrm rot="16200000">
                <a:off x="7665598" y="3081534"/>
                <a:ext cx="365755" cy="914651"/>
              </a:xfrm>
              <a:prstGeom prst="moon">
                <a:avLst>
                  <a:gd name="adj" fmla="val 74138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75144" name="Group 208"/>
            <p:cNvGrpSpPr>
              <a:grpSpLocks/>
            </p:cNvGrpSpPr>
            <p:nvPr/>
          </p:nvGrpSpPr>
          <p:grpSpPr bwMode="auto">
            <a:xfrm>
              <a:off x="6216650" y="3821113"/>
              <a:ext cx="1065213" cy="592774"/>
              <a:chOff x="1406954" y="3915407"/>
              <a:chExt cx="1065213" cy="594046"/>
            </a:xfrm>
          </p:grpSpPr>
          <p:sp>
            <p:nvSpPr>
              <p:cNvPr id="77" name="Flowchart: Delay 76"/>
              <p:cNvSpPr/>
              <p:nvPr/>
            </p:nvSpPr>
            <p:spPr bwMode="auto">
              <a:xfrm rot="5400000">
                <a:off x="1710470" y="3611891"/>
                <a:ext cx="458181" cy="1065213"/>
              </a:xfrm>
              <a:prstGeom prst="flowChartDelay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872544" y="4371999"/>
                <a:ext cx="137160" cy="13745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r">
                  <a:defRPr/>
                </a:pPr>
                <a:endParaRPr lang="en-US"/>
              </a:p>
            </p:txBody>
          </p:sp>
        </p:grpSp>
        <p:sp>
          <p:nvSpPr>
            <p:cNvPr id="49" name="TextBox 66"/>
            <p:cNvSpPr txBox="1">
              <a:spLocks noChangeArrowheads="1"/>
            </p:cNvSpPr>
            <p:nvPr/>
          </p:nvSpPr>
          <p:spPr bwMode="auto">
            <a:xfrm>
              <a:off x="5095875" y="2090738"/>
              <a:ext cx="530225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rIns="9144">
              <a:spAutoFit/>
            </a:bodyPr>
            <a:lstStyle/>
            <a:p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51" name="TextBox 1"/>
            <p:cNvSpPr txBox="1">
              <a:spLocks noChangeArrowheads="1"/>
            </p:cNvSpPr>
            <p:nvPr/>
          </p:nvSpPr>
          <p:spPr bwMode="auto">
            <a:xfrm>
              <a:off x="2579297" y="391886"/>
              <a:ext cx="27026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bIns="0">
              <a:spAutoFit/>
            </a:bodyPr>
            <a:lstStyle/>
            <a:p>
              <a:pPr algn="r"/>
              <a:r>
                <a:rPr lang="en-US" sz="3200" i="1" dirty="0" smtClean="0"/>
                <a:t>x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Straight Arrow Connector 51"/>
            <p:cNvCxnSpPr>
              <a:stCxn id="62" idx="4"/>
            </p:cNvCxnSpPr>
            <p:nvPr/>
          </p:nvCxnSpPr>
          <p:spPr bwMode="auto">
            <a:xfrm rot="16200000" flipH="1">
              <a:off x="7461250" y="2076450"/>
              <a:ext cx="203200" cy="3429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Up-Down Arrow 52"/>
            <p:cNvSpPr/>
            <p:nvPr/>
          </p:nvSpPr>
          <p:spPr bwMode="auto">
            <a:xfrm rot="16200000">
              <a:off x="4494213" y="1776412"/>
              <a:ext cx="152400" cy="911225"/>
            </a:xfrm>
            <a:prstGeom prst="up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" name="TextBox 90"/>
            <p:cNvSpPr txBox="1">
              <a:spLocks noChangeArrowheads="1"/>
            </p:cNvSpPr>
            <p:nvPr/>
          </p:nvSpPr>
          <p:spPr bwMode="auto">
            <a:xfrm>
              <a:off x="3636963" y="1982788"/>
              <a:ext cx="598487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m/</a:t>
              </a:r>
              <a:r>
                <a:rPr lang="en-US" sz="1400" dirty="0" err="1">
                  <a:latin typeface="Times New Roman" pitchFamily="18" charset="0"/>
                  <a:cs typeface="Times New Roman" pitchFamily="18" charset="0"/>
                </a:rPr>
                <a:t>bk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bits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720725" y="1579563"/>
              <a:ext cx="566738" cy="566737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800" dirty="0"/>
                <a:t>h</a:t>
              </a:r>
              <a:r>
                <a:rPr lang="en-US" sz="2800" baseline="-25000" dirty="0"/>
                <a:t>1</a:t>
              </a:r>
              <a:endParaRPr lang="en-US" sz="2800" i="1" baseline="30000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2003425" y="1579563"/>
              <a:ext cx="566738" cy="566737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800" dirty="0" err="1"/>
                <a:t>h</a:t>
              </a:r>
              <a:r>
                <a:rPr lang="en-US" sz="2800" baseline="-25000" dirty="0" err="1"/>
                <a:t>k</a:t>
              </a:r>
              <a:endParaRPr lang="en-US" sz="2800" i="1" baseline="30000" dirty="0"/>
            </a:p>
          </p:txBody>
        </p:sp>
        <p:cxnSp>
          <p:nvCxnSpPr>
            <p:cNvPr id="58" name="Straight Arrow Connector 57"/>
            <p:cNvCxnSpPr>
              <a:stCxn id="51" idx="3"/>
              <a:endCxn id="63" idx="2"/>
            </p:cNvCxnSpPr>
            <p:nvPr/>
          </p:nvCxnSpPr>
          <p:spPr bwMode="auto">
            <a:xfrm>
              <a:off x="2849563" y="638108"/>
              <a:ext cx="674687" cy="67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3008313" y="1579563"/>
              <a:ext cx="566737" cy="566737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800" dirty="0"/>
                <a:t>h</a:t>
              </a:r>
              <a:r>
                <a:rPr lang="en-US" sz="2800" baseline="-25000" dirty="0"/>
                <a:t>1</a:t>
              </a:r>
              <a:endParaRPr lang="en-US" sz="2800" i="1" baseline="30000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4289425" y="1579563"/>
              <a:ext cx="566738" cy="566737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800" dirty="0" err="1"/>
                <a:t>h</a:t>
              </a:r>
              <a:r>
                <a:rPr lang="en-US" sz="2800" baseline="-25000" dirty="0" err="1"/>
                <a:t>k</a:t>
              </a:r>
              <a:endParaRPr lang="en-US" sz="2800" i="1" baseline="30000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5827713" y="1579563"/>
              <a:ext cx="566737" cy="566737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800" dirty="0"/>
                <a:t>h</a:t>
              </a:r>
              <a:r>
                <a:rPr lang="en-US" sz="2800" baseline="-25000" dirty="0"/>
                <a:t>1</a:t>
              </a:r>
              <a:endParaRPr lang="en-US" sz="2800" i="1" baseline="30000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7108825" y="1579563"/>
              <a:ext cx="566738" cy="566737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800" dirty="0" err="1"/>
                <a:t>h</a:t>
              </a:r>
              <a:r>
                <a:rPr lang="en-US" sz="2800" baseline="-25000" dirty="0" err="1"/>
                <a:t>k</a:t>
              </a:r>
              <a:endParaRPr lang="en-US" sz="2800" i="1" baseline="30000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3524250" y="304800"/>
              <a:ext cx="819150" cy="6667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3200" dirty="0" err="1"/>
                <a:t>h</a:t>
              </a:r>
              <a:r>
                <a:rPr lang="en-US" sz="3200" baseline="-25000" dirty="0" err="1"/>
                <a:t>pre</a:t>
              </a:r>
              <a:endParaRPr lang="en-US" sz="3200" i="1" baseline="30000" dirty="0"/>
            </a:p>
          </p:txBody>
        </p:sp>
        <p:cxnSp>
          <p:nvCxnSpPr>
            <p:cNvPr id="64" name="Straight Arrow Connector 63"/>
            <p:cNvCxnSpPr>
              <a:stCxn id="63" idx="4"/>
              <a:endCxn id="32" idx="0"/>
            </p:cNvCxnSpPr>
            <p:nvPr/>
          </p:nvCxnSpPr>
          <p:spPr bwMode="auto">
            <a:xfrm rot="5400000">
              <a:off x="3687763" y="1214437"/>
              <a:ext cx="488950" cy="3175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63" idx="3"/>
              <a:endCxn id="67" idx="0"/>
            </p:cNvCxnSpPr>
            <p:nvPr/>
          </p:nvCxnSpPr>
          <p:spPr bwMode="auto">
            <a:xfrm rot="5400000">
              <a:off x="2340769" y="156369"/>
              <a:ext cx="587375" cy="2020887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61" idx="4"/>
            </p:cNvCxnSpPr>
            <p:nvPr/>
          </p:nvCxnSpPr>
          <p:spPr bwMode="auto">
            <a:xfrm rot="5400000">
              <a:off x="5951538" y="2190750"/>
              <a:ext cx="203200" cy="1143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>
              <a:spLocks noChangeArrowheads="1"/>
            </p:cNvSpPr>
            <p:nvPr/>
          </p:nvSpPr>
          <p:spPr bwMode="auto">
            <a:xfrm>
              <a:off x="1447800" y="1460500"/>
              <a:ext cx="352425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rIns="9144">
              <a:spAutoFit/>
            </a:bodyPr>
            <a:lstStyle/>
            <a:p>
              <a:pPr algn="r"/>
              <a:r>
                <a:rPr lang="en-US" sz="260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cxnSp>
          <p:nvCxnSpPr>
            <p:cNvPr id="68" name="Straight Arrow Connector 67"/>
            <p:cNvCxnSpPr>
              <a:stCxn id="63" idx="5"/>
              <a:endCxn id="69" idx="1"/>
            </p:cNvCxnSpPr>
            <p:nvPr/>
          </p:nvCxnSpPr>
          <p:spPr bwMode="auto">
            <a:xfrm rot="16200000" flipH="1">
              <a:off x="5268676" y="-171331"/>
              <a:ext cx="264490" cy="2354966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9" name="TextBox 1"/>
            <p:cNvSpPr txBox="1">
              <a:spLocks noChangeArrowheads="1"/>
            </p:cNvSpPr>
            <p:nvPr/>
          </p:nvSpPr>
          <p:spPr bwMode="auto">
            <a:xfrm>
              <a:off x="6578404" y="892175"/>
              <a:ext cx="270267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bIns="0">
              <a:spAutoFit/>
            </a:bodyPr>
            <a:lstStyle/>
            <a:p>
              <a:pPr algn="ctr"/>
              <a:r>
                <a:rPr lang="en-US" sz="3200" i="1" dirty="0" smtClean="0"/>
                <a:t>x</a:t>
              </a:r>
              <a:endParaRPr lang="en-US" sz="3200" i="1" dirty="0"/>
            </a:p>
          </p:txBody>
        </p:sp>
        <p:cxnSp>
          <p:nvCxnSpPr>
            <p:cNvPr id="70" name="Straight Arrow Connector 69"/>
            <p:cNvCxnSpPr>
              <a:stCxn id="69" idx="2"/>
              <a:endCxn id="61" idx="0"/>
            </p:cNvCxnSpPr>
            <p:nvPr/>
          </p:nvCxnSpPr>
          <p:spPr bwMode="auto">
            <a:xfrm rot="5400000">
              <a:off x="6314838" y="1180862"/>
              <a:ext cx="194945" cy="602456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69" idx="2"/>
              <a:endCxn id="62" idx="0"/>
            </p:cNvCxnSpPr>
            <p:nvPr/>
          </p:nvCxnSpPr>
          <p:spPr bwMode="auto">
            <a:xfrm rot="16200000" flipH="1">
              <a:off x="6955394" y="1142762"/>
              <a:ext cx="194945" cy="678656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3" name="TextBox 81"/>
            <p:cNvSpPr txBox="1">
              <a:spLocks noChangeArrowheads="1"/>
            </p:cNvSpPr>
            <p:nvPr/>
          </p:nvSpPr>
          <p:spPr bwMode="auto">
            <a:xfrm>
              <a:off x="4759325" y="4927600"/>
              <a:ext cx="253365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null-intersect?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22288" y="1308100"/>
              <a:ext cx="2241550" cy="310038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819400" y="1308100"/>
              <a:ext cx="2239963" cy="310038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629275" y="1308100"/>
              <a:ext cx="2239963" cy="310038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475138" name="Object 3"/>
          <p:cNvGraphicFramePr>
            <a:graphicFrameLocks noChangeAspect="1"/>
          </p:cNvGraphicFramePr>
          <p:nvPr/>
        </p:nvGraphicFramePr>
        <p:xfrm>
          <a:off x="198437" y="1398588"/>
          <a:ext cx="2316163" cy="582612"/>
        </p:xfrm>
        <a:graphic>
          <a:graphicData uri="http://schemas.openxmlformats.org/presentationml/2006/ole">
            <p:oleObj spid="_x0000_s477186" name="Equation" r:id="rId3" imgW="812520" imgH="203040" progId="Equation.3">
              <p:embed/>
            </p:oleObj>
          </a:graphicData>
        </a:graphic>
      </p:graphicFrame>
      <p:sp>
        <p:nvSpPr>
          <p:cNvPr id="168" name="Rectangle 167"/>
          <p:cNvSpPr/>
          <p:nvPr/>
        </p:nvSpPr>
        <p:spPr bwMode="auto">
          <a:xfrm>
            <a:off x="6237514" y="3265714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9" name="Rectangle 168"/>
          <p:cNvSpPr/>
          <p:nvPr/>
        </p:nvSpPr>
        <p:spPr bwMode="auto">
          <a:xfrm>
            <a:off x="7964940" y="3265714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refilter_sse2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0526" y="1981199"/>
            <a:ext cx="7282948" cy="384048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BoB</a:t>
            </a:r>
            <a:r>
              <a:rPr lang="en-US" dirty="0" smtClean="0"/>
              <a:t> Bin Count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93748" y="1676400"/>
            <a:ext cx="3156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Speedup relative to b=2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96"/>
          <p:cNvSpPr txBox="1">
            <a:spLocks/>
          </p:cNvSpPr>
          <p:nvPr/>
        </p:nvSpPr>
        <p:spPr>
          <a:xfrm>
            <a:off x="0" y="5562602"/>
            <a:ext cx="9144000" cy="892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BoB</a:t>
            </a:r>
            <a:r>
              <a:rPr lang="en-US" sz="3200" b="1" dirty="0" smtClean="0">
                <a:solidFill>
                  <a:schemeClr val="bg1"/>
                </a:solidFill>
              </a:rPr>
              <a:t> outperforms baseline due to aborts</a:t>
            </a: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QoQ</a:t>
            </a:r>
            <a:r>
              <a:rPr lang="en-US" sz="3200" b="1" dirty="0" smtClean="0">
                <a:solidFill>
                  <a:schemeClr val="bg1"/>
                </a:solidFill>
              </a:rPr>
              <a:t> outperforms baseline due to querying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Results: Intruder</a:t>
            </a:r>
            <a:endParaRPr lang="en-US" dirty="0"/>
          </a:p>
        </p:txBody>
      </p:sp>
      <p:pic>
        <p:nvPicPr>
          <p:cNvPr id="6" name="Content Placeholder 5" descr="comp_all_labyrinth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4661087" cy="365759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1371600"/>
            <a:ext cx="161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Execution Time</a:t>
            </a:r>
            <a:endParaRPr lang="en-US" dirty="0"/>
          </a:p>
        </p:txBody>
      </p:sp>
      <p:pic>
        <p:nvPicPr>
          <p:cNvPr id="8" name="Picture 7" descr="comp_all_labyrinthabrt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639" y="1676400"/>
            <a:ext cx="4535360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72202" y="13716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Aborts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76200" y="4648201"/>
            <a:ext cx="847984" cy="914400"/>
            <a:chOff x="1081162" y="4320545"/>
            <a:chExt cx="1007810" cy="1188721"/>
          </a:xfrm>
        </p:grpSpPr>
        <p:sp>
          <p:nvSpPr>
            <p:cNvPr id="23" name="Down Arrow 22"/>
            <p:cNvSpPr/>
            <p:nvPr/>
          </p:nvSpPr>
          <p:spPr>
            <a:xfrm>
              <a:off x="1124248" y="4320545"/>
              <a:ext cx="228600" cy="762001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wn Arrow 25"/>
            <p:cNvSpPr/>
            <p:nvPr/>
          </p:nvSpPr>
          <p:spPr>
            <a:xfrm rot="5400000">
              <a:off x="1593672" y="4747266"/>
              <a:ext cx="228600" cy="76200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1162" y="5139933"/>
              <a:ext cx="767582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Better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90600" y="3276600"/>
            <a:ext cx="2438400" cy="1476102"/>
            <a:chOff x="990600" y="3276600"/>
            <a:chExt cx="2438400" cy="1476102"/>
          </a:xfrm>
        </p:grpSpPr>
        <p:sp>
          <p:nvSpPr>
            <p:cNvPr id="39" name="Oval 38"/>
            <p:cNvSpPr/>
            <p:nvPr/>
          </p:nvSpPr>
          <p:spPr>
            <a:xfrm>
              <a:off x="1796144" y="4288972"/>
              <a:ext cx="365760" cy="36576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90600" y="3276600"/>
              <a:ext cx="2438400" cy="1476102"/>
              <a:chOff x="990600" y="3276600"/>
              <a:chExt cx="2438400" cy="1476102"/>
            </a:xfrm>
          </p:grpSpPr>
          <p:grpSp>
            <p:nvGrpSpPr>
              <p:cNvPr id="3" name="Group 27"/>
              <p:cNvGrpSpPr/>
              <p:nvPr/>
            </p:nvGrpSpPr>
            <p:grpSpPr>
              <a:xfrm>
                <a:off x="990600" y="3276600"/>
                <a:ext cx="2438400" cy="1476102"/>
                <a:chOff x="990600" y="3810000"/>
                <a:chExt cx="2438400" cy="1476102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2405744" y="4920342"/>
                  <a:ext cx="365760" cy="365760"/>
                </a:xfrm>
                <a:prstGeom prst="ellipse">
                  <a:avLst/>
                </a:prstGeom>
                <a:noFill/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990600" y="3810000"/>
                  <a:ext cx="2438400" cy="69246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>
                  <a:noAutofit/>
                </a:bodyPr>
                <a:lstStyle/>
                <a:p>
                  <a:pPr algn="ctr"/>
                  <a:r>
                    <a:rPr lang="en-US" sz="3200" b="1" dirty="0" smtClean="0">
                      <a:solidFill>
                        <a:schemeClr val="bg1"/>
                      </a:solidFill>
                    </a:rPr>
                    <a:t>5% reduction</a:t>
                  </a:r>
                  <a:endParaRPr lang="en-US" sz="3200" b="1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4" name="Straight Connector 23"/>
                <p:cNvCxnSpPr>
                  <a:stCxn id="22" idx="4"/>
                  <a:endCxn id="20" idx="0"/>
                </p:cNvCxnSpPr>
                <p:nvPr/>
              </p:nvCxnSpPr>
              <p:spPr>
                <a:xfrm>
                  <a:off x="2209800" y="4502468"/>
                  <a:ext cx="378824" cy="417874"/>
                </a:xfrm>
                <a:prstGeom prst="line">
                  <a:avLst/>
                </a:prstGeom>
                <a:ln w="508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" name="Straight Connector 39"/>
              <p:cNvCxnSpPr>
                <a:stCxn id="22" idx="4"/>
                <a:endCxn id="39" idx="0"/>
              </p:cNvCxnSpPr>
              <p:nvPr/>
            </p:nvCxnSpPr>
            <p:spPr>
              <a:xfrm flipH="1">
                <a:off x="1979024" y="3969068"/>
                <a:ext cx="230776" cy="319904"/>
              </a:xfrm>
              <a:prstGeom prst="line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/>
        </p:nvSpPr>
        <p:spPr>
          <a:xfrm>
            <a:off x="2002972" y="2667000"/>
            <a:ext cx="1207006" cy="3048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2002970" y="1817914"/>
            <a:ext cx="1207008" cy="718458"/>
            <a:chOff x="2024742" y="1817914"/>
            <a:chExt cx="1207008" cy="718458"/>
          </a:xfrm>
        </p:grpSpPr>
        <p:sp>
          <p:nvSpPr>
            <p:cNvPr id="48" name="Rectangle 47"/>
            <p:cNvSpPr/>
            <p:nvPr/>
          </p:nvSpPr>
          <p:spPr>
            <a:xfrm>
              <a:off x="2024744" y="1817914"/>
              <a:ext cx="1207006" cy="25037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24742" y="2231572"/>
              <a:ext cx="1207006" cy="3048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181600" y="2656116"/>
            <a:ext cx="2590800" cy="1763484"/>
            <a:chOff x="1447800" y="2656116"/>
            <a:chExt cx="2590800" cy="1763484"/>
          </a:xfrm>
        </p:grpSpPr>
        <p:sp>
          <p:nvSpPr>
            <p:cNvPr id="59" name="Oval 58"/>
            <p:cNvSpPr/>
            <p:nvPr/>
          </p:nvSpPr>
          <p:spPr>
            <a:xfrm>
              <a:off x="3189514" y="2656116"/>
              <a:ext cx="365760" cy="36576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44"/>
            <p:cNvGrpSpPr/>
            <p:nvPr/>
          </p:nvGrpSpPr>
          <p:grpSpPr>
            <a:xfrm>
              <a:off x="1447800" y="2838996"/>
              <a:ext cx="2590800" cy="1580604"/>
              <a:chOff x="1447800" y="2838996"/>
              <a:chExt cx="2590800" cy="1580604"/>
            </a:xfrm>
          </p:grpSpPr>
          <p:grpSp>
            <p:nvGrpSpPr>
              <p:cNvPr id="61" name="Group 27"/>
              <p:cNvGrpSpPr/>
              <p:nvPr/>
            </p:nvGrpSpPr>
            <p:grpSpPr>
              <a:xfrm>
                <a:off x="1447800" y="3069772"/>
                <a:ext cx="2590800" cy="1349828"/>
                <a:chOff x="1447800" y="3603172"/>
                <a:chExt cx="2590800" cy="1349828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3189516" y="3603172"/>
                  <a:ext cx="365760" cy="365760"/>
                </a:xfrm>
                <a:prstGeom prst="ellipse">
                  <a:avLst/>
                </a:prstGeom>
                <a:noFill/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1447800" y="4260532"/>
                  <a:ext cx="2590800" cy="69246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>
                  <a:noAutofit/>
                </a:bodyPr>
                <a:lstStyle/>
                <a:p>
                  <a:pPr algn="ctr"/>
                  <a:r>
                    <a:rPr lang="en-US" sz="3200" b="1" dirty="0" smtClean="0">
                      <a:solidFill>
                        <a:schemeClr val="bg1"/>
                      </a:solidFill>
                    </a:rPr>
                    <a:t>10% reduction</a:t>
                  </a:r>
                  <a:endParaRPr lang="en-US" sz="3200" b="1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65" name="Straight Connector 64"/>
                <p:cNvCxnSpPr>
                  <a:stCxn id="64" idx="0"/>
                  <a:endCxn id="63" idx="3"/>
                </p:cNvCxnSpPr>
                <p:nvPr/>
              </p:nvCxnSpPr>
              <p:spPr>
                <a:xfrm flipV="1">
                  <a:off x="2743200" y="3915368"/>
                  <a:ext cx="499880" cy="345164"/>
                </a:xfrm>
                <a:prstGeom prst="line">
                  <a:avLst/>
                </a:prstGeom>
                <a:ln w="508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2" name="Straight Connector 61"/>
              <p:cNvCxnSpPr>
                <a:stCxn id="64" idx="0"/>
                <a:endCxn id="59" idx="2"/>
              </p:cNvCxnSpPr>
              <p:nvPr/>
            </p:nvCxnSpPr>
            <p:spPr>
              <a:xfrm flipV="1">
                <a:off x="2743200" y="2838996"/>
                <a:ext cx="446314" cy="888136"/>
              </a:xfrm>
              <a:prstGeom prst="line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4" name="Rectangle 83"/>
          <p:cNvSpPr/>
          <p:nvPr/>
        </p:nvSpPr>
        <p:spPr>
          <a:xfrm>
            <a:off x="7805060" y="4539342"/>
            <a:ext cx="1207006" cy="3048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7805058" y="3690256"/>
            <a:ext cx="1207008" cy="718458"/>
            <a:chOff x="7805058" y="3690256"/>
            <a:chExt cx="1207008" cy="718458"/>
          </a:xfrm>
        </p:grpSpPr>
        <p:sp>
          <p:nvSpPr>
            <p:cNvPr id="85" name="Rectangle 84"/>
            <p:cNvSpPr/>
            <p:nvPr/>
          </p:nvSpPr>
          <p:spPr>
            <a:xfrm>
              <a:off x="7805060" y="3690256"/>
              <a:ext cx="1207006" cy="25037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805058" y="4103914"/>
              <a:ext cx="1207006" cy="3048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allAtOnce" animBg="1"/>
      <p:bldP spid="47" grpId="0" animBg="1"/>
      <p:bldP spid="8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96"/>
          <p:cNvSpPr txBox="1">
            <a:spLocks/>
          </p:cNvSpPr>
          <p:nvPr/>
        </p:nvSpPr>
        <p:spPr>
          <a:xfrm>
            <a:off x="0" y="5638801"/>
            <a:ext cx="9144000" cy="5333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QoQ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BoB</a:t>
            </a:r>
            <a:r>
              <a:rPr lang="en-US" sz="3200" b="1" dirty="0" smtClean="0">
                <a:solidFill>
                  <a:schemeClr val="bg1"/>
                </a:solidFill>
              </a:rPr>
              <a:t>, part. intersect outperform baseline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Results: Labyrinth</a:t>
            </a:r>
            <a:endParaRPr lang="en-US" dirty="0"/>
          </a:p>
        </p:txBody>
      </p:sp>
      <p:pic>
        <p:nvPicPr>
          <p:cNvPr id="6" name="Content Placeholder 5" descr="comp_all_labyrinth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4661087" cy="3657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54480" y="1371600"/>
            <a:ext cx="2092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Execution Time</a:t>
            </a:r>
            <a:endParaRPr lang="en-US" sz="2400" dirty="0"/>
          </a:p>
        </p:txBody>
      </p:sp>
      <p:pic>
        <p:nvPicPr>
          <p:cNvPr id="8" name="Picture 7" descr="comp_all_labyrinthabrt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639" y="1676400"/>
            <a:ext cx="4535361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96002" y="1371600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Aborts</a:t>
            </a:r>
            <a:endParaRPr lang="en-US" sz="2400" dirty="0"/>
          </a:p>
        </p:txBody>
      </p:sp>
      <p:grpSp>
        <p:nvGrpSpPr>
          <p:cNvPr id="3" name="Group 27"/>
          <p:cNvGrpSpPr/>
          <p:nvPr/>
        </p:nvGrpSpPr>
        <p:grpSpPr>
          <a:xfrm>
            <a:off x="1905000" y="3346132"/>
            <a:ext cx="2695306" cy="1635172"/>
            <a:chOff x="1905000" y="3650932"/>
            <a:chExt cx="2695306" cy="1635172"/>
          </a:xfrm>
        </p:grpSpPr>
        <p:sp>
          <p:nvSpPr>
            <p:cNvPr id="19" name="Oval 18"/>
            <p:cNvSpPr/>
            <p:nvPr/>
          </p:nvSpPr>
          <p:spPr>
            <a:xfrm>
              <a:off x="4234546" y="4572002"/>
              <a:ext cx="365760" cy="36576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416630" y="4920344"/>
              <a:ext cx="365760" cy="365760"/>
            </a:xfrm>
            <a:prstGeom prst="ellipse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stCxn id="22" idx="4"/>
              <a:endCxn id="20" idx="0"/>
            </p:cNvCxnSpPr>
            <p:nvPr/>
          </p:nvCxnSpPr>
          <p:spPr>
            <a:xfrm flipH="1">
              <a:off x="2599510" y="4343400"/>
              <a:ext cx="600890" cy="576944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905000" y="3650932"/>
              <a:ext cx="2590800" cy="69246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3200" b="1" dirty="0" smtClean="0"/>
                <a:t>21% Speedup</a:t>
              </a:r>
              <a:endParaRPr lang="en-US" sz="3200" b="1" dirty="0"/>
            </a:p>
          </p:txBody>
        </p:sp>
        <p:cxnSp>
          <p:nvCxnSpPr>
            <p:cNvPr id="25" name="Straight Connector 24"/>
            <p:cNvCxnSpPr>
              <a:stCxn id="22" idx="4"/>
              <a:endCxn id="19" idx="1"/>
            </p:cNvCxnSpPr>
            <p:nvPr/>
          </p:nvCxnSpPr>
          <p:spPr>
            <a:xfrm>
              <a:off x="3200400" y="4343400"/>
              <a:ext cx="1087710" cy="282166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8"/>
          <p:cNvGrpSpPr/>
          <p:nvPr/>
        </p:nvGrpSpPr>
        <p:grpSpPr>
          <a:xfrm>
            <a:off x="76200" y="4648201"/>
            <a:ext cx="847984" cy="914400"/>
            <a:chOff x="1081162" y="4320545"/>
            <a:chExt cx="1007810" cy="1188721"/>
          </a:xfrm>
        </p:grpSpPr>
        <p:sp>
          <p:nvSpPr>
            <p:cNvPr id="30" name="Down Arrow 29"/>
            <p:cNvSpPr/>
            <p:nvPr/>
          </p:nvSpPr>
          <p:spPr>
            <a:xfrm>
              <a:off x="1124248" y="4320545"/>
              <a:ext cx="228600" cy="762001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wn Arrow 30"/>
            <p:cNvSpPr/>
            <p:nvPr/>
          </p:nvSpPr>
          <p:spPr>
            <a:xfrm rot="5400000">
              <a:off x="1593672" y="4747266"/>
              <a:ext cx="228600" cy="76200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81162" y="5139933"/>
              <a:ext cx="767582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Better</a:t>
              </a:r>
              <a:endParaRPr lang="en-US" dirty="0"/>
            </a:p>
          </p:txBody>
        </p:sp>
      </p:grpSp>
      <p:grpSp>
        <p:nvGrpSpPr>
          <p:cNvPr id="11" name="Group 25"/>
          <p:cNvGrpSpPr/>
          <p:nvPr/>
        </p:nvGrpSpPr>
        <p:grpSpPr>
          <a:xfrm>
            <a:off x="3331028" y="1817914"/>
            <a:ext cx="1143000" cy="1153886"/>
            <a:chOff x="3331028" y="1817914"/>
            <a:chExt cx="1143000" cy="1153886"/>
          </a:xfrm>
        </p:grpSpPr>
        <p:sp>
          <p:nvSpPr>
            <p:cNvPr id="21" name="Rectangle 20"/>
            <p:cNvSpPr/>
            <p:nvPr/>
          </p:nvSpPr>
          <p:spPr>
            <a:xfrm>
              <a:off x="3331028" y="2667000"/>
              <a:ext cx="1143000" cy="3048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31028" y="1817914"/>
              <a:ext cx="1143000" cy="25037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5127172" y="1698172"/>
            <a:ext cx="3947162" cy="2662646"/>
            <a:chOff x="5127172" y="1698172"/>
            <a:chExt cx="3947162" cy="2662646"/>
          </a:xfrm>
        </p:grpSpPr>
        <p:sp>
          <p:nvSpPr>
            <p:cNvPr id="35" name="Oval 34"/>
            <p:cNvSpPr/>
            <p:nvPr/>
          </p:nvSpPr>
          <p:spPr>
            <a:xfrm>
              <a:off x="5127172" y="1698172"/>
              <a:ext cx="365760" cy="36576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725886" y="2547258"/>
              <a:ext cx="365760" cy="36576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324600" y="3135086"/>
              <a:ext cx="365760" cy="36576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923314" y="3559628"/>
              <a:ext cx="365760" cy="36576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522030" y="3810002"/>
              <a:ext cx="365760" cy="36576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109858" y="3929744"/>
              <a:ext cx="365760" cy="36576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708574" y="3995058"/>
              <a:ext cx="365760" cy="36576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45"/>
          <p:cNvGrpSpPr/>
          <p:nvPr/>
        </p:nvGrpSpPr>
        <p:grpSpPr>
          <a:xfrm>
            <a:off x="7826830" y="1872342"/>
            <a:ext cx="1153886" cy="903516"/>
            <a:chOff x="7826830" y="1872342"/>
            <a:chExt cx="1153886" cy="903516"/>
          </a:xfrm>
        </p:grpSpPr>
        <p:sp>
          <p:nvSpPr>
            <p:cNvPr id="44" name="Rectangle 43"/>
            <p:cNvSpPr/>
            <p:nvPr/>
          </p:nvSpPr>
          <p:spPr>
            <a:xfrm>
              <a:off x="7826830" y="1872342"/>
              <a:ext cx="1143000" cy="25037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837716" y="2525486"/>
              <a:ext cx="1143000" cy="25037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allAtOnce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96"/>
          <p:cNvSpPr txBox="1">
            <a:spLocks/>
          </p:cNvSpPr>
          <p:nvPr/>
        </p:nvSpPr>
        <p:spPr>
          <a:xfrm>
            <a:off x="0" y="5562602"/>
            <a:ext cx="9144000" cy="892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BoB</a:t>
            </a:r>
            <a:r>
              <a:rPr lang="en-US" sz="3200" b="1" dirty="0" smtClean="0">
                <a:solidFill>
                  <a:schemeClr val="bg1"/>
                </a:solidFill>
              </a:rPr>
              <a:t> slightly outperforms baseline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Querying overhead counteracts reduced aborts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Results: </a:t>
            </a:r>
            <a:r>
              <a:rPr lang="en-US" dirty="0" err="1" smtClean="0"/>
              <a:t>Kmeans</a:t>
            </a:r>
            <a:r>
              <a:rPr lang="en-US" dirty="0" smtClean="0"/>
              <a:t>-low</a:t>
            </a:r>
            <a:endParaRPr lang="en-US" dirty="0"/>
          </a:p>
        </p:txBody>
      </p:sp>
      <p:pic>
        <p:nvPicPr>
          <p:cNvPr id="6" name="Content Placeholder 5" descr="comp_all_labyrinth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413" y="1702619"/>
            <a:ext cx="4594260" cy="360516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8" name="Picture 7" descr="comp_all_labyrinthabrt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8639" y="1702619"/>
            <a:ext cx="4535360" cy="3605160"/>
          </a:xfrm>
          <a:prstGeom prst="rect">
            <a:avLst/>
          </a:prstGeom>
        </p:spPr>
      </p:pic>
      <p:grpSp>
        <p:nvGrpSpPr>
          <p:cNvPr id="3" name="Group 20"/>
          <p:cNvGrpSpPr/>
          <p:nvPr/>
        </p:nvGrpSpPr>
        <p:grpSpPr>
          <a:xfrm>
            <a:off x="76200" y="4648201"/>
            <a:ext cx="847984" cy="914400"/>
            <a:chOff x="1081162" y="4320545"/>
            <a:chExt cx="1007810" cy="1188721"/>
          </a:xfrm>
        </p:grpSpPr>
        <p:sp>
          <p:nvSpPr>
            <p:cNvPr id="23" name="Down Arrow 22"/>
            <p:cNvSpPr/>
            <p:nvPr/>
          </p:nvSpPr>
          <p:spPr>
            <a:xfrm>
              <a:off x="1124248" y="4320545"/>
              <a:ext cx="228600" cy="762001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wn Arrow 25"/>
            <p:cNvSpPr/>
            <p:nvPr/>
          </p:nvSpPr>
          <p:spPr>
            <a:xfrm rot="5400000">
              <a:off x="1593672" y="4747266"/>
              <a:ext cx="228600" cy="76200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1162" y="5139933"/>
              <a:ext cx="767582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Better</a:t>
              </a:r>
              <a:endParaRPr lang="en-US" dirty="0"/>
            </a:p>
          </p:txBody>
        </p:sp>
      </p:grpSp>
      <p:grpSp>
        <p:nvGrpSpPr>
          <p:cNvPr id="7" name="Group 24"/>
          <p:cNvGrpSpPr/>
          <p:nvPr/>
        </p:nvGrpSpPr>
        <p:grpSpPr>
          <a:xfrm>
            <a:off x="914400" y="2971800"/>
            <a:ext cx="2819400" cy="1661160"/>
            <a:chOff x="2133600" y="3385712"/>
            <a:chExt cx="2819400" cy="1661160"/>
          </a:xfrm>
        </p:grpSpPr>
        <p:sp>
          <p:nvSpPr>
            <p:cNvPr id="28" name="Oval 27"/>
            <p:cNvSpPr/>
            <p:nvPr/>
          </p:nvSpPr>
          <p:spPr>
            <a:xfrm>
              <a:off x="2438400" y="4223912"/>
              <a:ext cx="365760" cy="36576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026228" y="4681112"/>
              <a:ext cx="365760" cy="365760"/>
            </a:xfrm>
            <a:prstGeom prst="ellipse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33600" y="3385712"/>
              <a:ext cx="2819400" cy="60959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&gt;25% slowdown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Straight Connector 33"/>
            <p:cNvCxnSpPr>
              <a:stCxn id="30" idx="4"/>
              <a:endCxn id="29" idx="0"/>
            </p:cNvCxnSpPr>
            <p:nvPr/>
          </p:nvCxnSpPr>
          <p:spPr>
            <a:xfrm flipH="1">
              <a:off x="3209108" y="3995311"/>
              <a:ext cx="334192" cy="685801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0" idx="4"/>
              <a:endCxn id="28" idx="7"/>
            </p:cNvCxnSpPr>
            <p:nvPr/>
          </p:nvCxnSpPr>
          <p:spPr>
            <a:xfrm flipH="1">
              <a:off x="2750596" y="3995311"/>
              <a:ext cx="792704" cy="282165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Oval 45"/>
          <p:cNvSpPr/>
          <p:nvPr/>
        </p:nvSpPr>
        <p:spPr>
          <a:xfrm rot="60000">
            <a:off x="5104588" y="3390691"/>
            <a:ext cx="4035273" cy="509517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4"/>
          <p:cNvGrpSpPr/>
          <p:nvPr/>
        </p:nvGrpSpPr>
        <p:grpSpPr>
          <a:xfrm>
            <a:off x="2057400" y="4158344"/>
            <a:ext cx="2971800" cy="692468"/>
            <a:chOff x="1143000" y="4386944"/>
            <a:chExt cx="2971800" cy="692468"/>
          </a:xfrm>
        </p:grpSpPr>
        <p:grpSp>
          <p:nvGrpSpPr>
            <p:cNvPr id="10" name="Group 27"/>
            <p:cNvGrpSpPr/>
            <p:nvPr/>
          </p:nvGrpSpPr>
          <p:grpSpPr>
            <a:xfrm>
              <a:off x="1143000" y="4386944"/>
              <a:ext cx="2971800" cy="692468"/>
              <a:chOff x="1143000" y="4920344"/>
              <a:chExt cx="2971800" cy="692468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1676400" y="4920344"/>
                <a:ext cx="2438400" cy="69246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no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chemeClr val="bg1"/>
                    </a:solidFill>
                  </a:rPr>
                  <a:t>7% reduction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8" name="Straight Connector 37"/>
              <p:cNvCxnSpPr>
                <a:stCxn id="37" idx="2"/>
              </p:cNvCxnSpPr>
              <p:nvPr/>
            </p:nvCxnSpPr>
            <p:spPr>
              <a:xfrm flipH="1">
                <a:off x="1143000" y="5266578"/>
                <a:ext cx="533400" cy="67422"/>
              </a:xfrm>
              <a:prstGeom prst="line">
                <a:avLst/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>
              <a:stCxn id="37" idx="2"/>
            </p:cNvCxnSpPr>
            <p:nvPr/>
          </p:nvCxnSpPr>
          <p:spPr>
            <a:xfrm flipH="1" flipV="1">
              <a:off x="1143000" y="4648200"/>
              <a:ext cx="533400" cy="84978"/>
            </a:xfrm>
            <a:prstGeom prst="line">
              <a:avLst/>
            </a:prstGeom>
            <a:ln w="508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8"/>
          <p:cNvGrpSpPr/>
          <p:nvPr/>
        </p:nvGrpSpPr>
        <p:grpSpPr>
          <a:xfrm>
            <a:off x="718458" y="1828800"/>
            <a:ext cx="1207008" cy="718458"/>
            <a:chOff x="2024742" y="1817914"/>
            <a:chExt cx="1207008" cy="718458"/>
          </a:xfrm>
        </p:grpSpPr>
        <p:sp>
          <p:nvSpPr>
            <p:cNvPr id="40" name="Rectangle 39"/>
            <p:cNvSpPr/>
            <p:nvPr/>
          </p:nvSpPr>
          <p:spPr>
            <a:xfrm>
              <a:off x="2024744" y="1817914"/>
              <a:ext cx="1207006" cy="25037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024742" y="2231572"/>
              <a:ext cx="1207006" cy="3048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44"/>
          <p:cNvGrpSpPr/>
          <p:nvPr/>
        </p:nvGrpSpPr>
        <p:grpSpPr>
          <a:xfrm>
            <a:off x="6019800" y="1828800"/>
            <a:ext cx="2590800" cy="1524000"/>
            <a:chOff x="914400" y="1436916"/>
            <a:chExt cx="2590800" cy="1524000"/>
          </a:xfrm>
        </p:grpSpPr>
        <p:grpSp>
          <p:nvGrpSpPr>
            <p:cNvPr id="13" name="Group 27"/>
            <p:cNvGrpSpPr/>
            <p:nvPr/>
          </p:nvGrpSpPr>
          <p:grpSpPr>
            <a:xfrm>
              <a:off x="914400" y="1436916"/>
              <a:ext cx="2590800" cy="1524000"/>
              <a:chOff x="914400" y="1970316"/>
              <a:chExt cx="2590800" cy="1524000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914400" y="1970316"/>
                <a:ext cx="2590800" cy="69246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no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chemeClr val="bg1"/>
                    </a:solidFill>
                  </a:rPr>
                  <a:t>3% reduction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0" name="Straight Connector 49"/>
              <p:cNvCxnSpPr>
                <a:stCxn id="49" idx="4"/>
              </p:cNvCxnSpPr>
              <p:nvPr/>
            </p:nvCxnSpPr>
            <p:spPr>
              <a:xfrm flipH="1">
                <a:off x="1447800" y="2662784"/>
                <a:ext cx="762000" cy="831532"/>
              </a:xfrm>
              <a:prstGeom prst="line">
                <a:avLst/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/>
            <p:cNvCxnSpPr>
              <a:stCxn id="49" idx="4"/>
            </p:cNvCxnSpPr>
            <p:nvPr/>
          </p:nvCxnSpPr>
          <p:spPr>
            <a:xfrm flipH="1">
              <a:off x="1447800" y="2129384"/>
              <a:ext cx="762000" cy="526732"/>
            </a:xfrm>
            <a:prstGeom prst="line">
              <a:avLst/>
            </a:prstGeom>
            <a:ln w="508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50"/>
          <p:cNvGrpSpPr/>
          <p:nvPr/>
        </p:nvGrpSpPr>
        <p:grpSpPr>
          <a:xfrm>
            <a:off x="5236028" y="3668486"/>
            <a:ext cx="1207008" cy="707572"/>
            <a:chOff x="7805058" y="3701142"/>
            <a:chExt cx="1207008" cy="707572"/>
          </a:xfrm>
        </p:grpSpPr>
        <p:sp>
          <p:nvSpPr>
            <p:cNvPr id="52" name="Rectangle 51"/>
            <p:cNvSpPr/>
            <p:nvPr/>
          </p:nvSpPr>
          <p:spPr>
            <a:xfrm>
              <a:off x="7805060" y="3701142"/>
              <a:ext cx="1207006" cy="25037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805058" y="4103914"/>
              <a:ext cx="1207006" cy="3048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80"/>
          <p:cNvGrpSpPr/>
          <p:nvPr/>
        </p:nvGrpSpPr>
        <p:grpSpPr>
          <a:xfrm>
            <a:off x="707572" y="1796142"/>
            <a:ext cx="1217890" cy="1186544"/>
            <a:chOff x="1861456" y="1632856"/>
            <a:chExt cx="1217890" cy="1186544"/>
          </a:xfrm>
        </p:grpSpPr>
        <p:sp>
          <p:nvSpPr>
            <p:cNvPr id="82" name="Rectangle 81"/>
            <p:cNvSpPr/>
            <p:nvPr/>
          </p:nvSpPr>
          <p:spPr>
            <a:xfrm>
              <a:off x="1861456" y="2514600"/>
              <a:ext cx="1207006" cy="3048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872340" y="1632856"/>
              <a:ext cx="1207006" cy="3048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554480" y="1371600"/>
            <a:ext cx="2092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Execution Time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6396002" y="1371600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Aborts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allAtOnce" animBg="1"/>
      <p:bldP spid="4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Results: Vacation-low</a:t>
            </a:r>
            <a:endParaRPr lang="en-US" dirty="0"/>
          </a:p>
        </p:txBody>
      </p:sp>
      <p:pic>
        <p:nvPicPr>
          <p:cNvPr id="6" name="Content Placeholder 5" descr="comp_all_labyrinth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413" y="1676400"/>
            <a:ext cx="4594260" cy="365759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8" name="Picture 7" descr="comp_all_labyrinthabrt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8639" y="1699846"/>
            <a:ext cx="4535360" cy="3610707"/>
          </a:xfrm>
          <a:prstGeom prst="rect">
            <a:avLst/>
          </a:prstGeom>
        </p:spPr>
      </p:pic>
      <p:grpSp>
        <p:nvGrpSpPr>
          <p:cNvPr id="10" name="Group 20"/>
          <p:cNvGrpSpPr/>
          <p:nvPr/>
        </p:nvGrpSpPr>
        <p:grpSpPr>
          <a:xfrm>
            <a:off x="76200" y="4648201"/>
            <a:ext cx="847984" cy="914400"/>
            <a:chOff x="1081162" y="4320545"/>
            <a:chExt cx="1007810" cy="1188721"/>
          </a:xfrm>
        </p:grpSpPr>
        <p:sp>
          <p:nvSpPr>
            <p:cNvPr id="23" name="Down Arrow 22"/>
            <p:cNvSpPr/>
            <p:nvPr/>
          </p:nvSpPr>
          <p:spPr>
            <a:xfrm>
              <a:off x="1124248" y="4320545"/>
              <a:ext cx="228600" cy="762001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wn Arrow 25"/>
            <p:cNvSpPr/>
            <p:nvPr/>
          </p:nvSpPr>
          <p:spPr>
            <a:xfrm rot="5400000">
              <a:off x="1593672" y="4747266"/>
              <a:ext cx="228600" cy="76200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1162" y="5139933"/>
              <a:ext cx="767582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Better</a:t>
              </a:r>
              <a:endParaRPr 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257800" y="4343400"/>
            <a:ext cx="2971800" cy="609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Little difference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85800" y="2514600"/>
            <a:ext cx="2721428" cy="2392680"/>
            <a:chOff x="1905000" y="2928512"/>
            <a:chExt cx="2721428" cy="2392680"/>
          </a:xfrm>
        </p:grpSpPr>
        <p:sp>
          <p:nvSpPr>
            <p:cNvPr id="28" name="Oval 27"/>
            <p:cNvSpPr/>
            <p:nvPr/>
          </p:nvSpPr>
          <p:spPr>
            <a:xfrm>
              <a:off x="4214948" y="4550484"/>
              <a:ext cx="411480" cy="41148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407918" y="4909712"/>
              <a:ext cx="411480" cy="411480"/>
            </a:xfrm>
            <a:prstGeom prst="ellipse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05000" y="2928512"/>
              <a:ext cx="2514600" cy="69246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15% reduction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Straight Connector 33"/>
            <p:cNvCxnSpPr>
              <a:stCxn id="30" idx="4"/>
              <a:endCxn id="29" idx="0"/>
            </p:cNvCxnSpPr>
            <p:nvPr/>
          </p:nvCxnSpPr>
          <p:spPr>
            <a:xfrm flipH="1">
              <a:off x="2613658" y="3620980"/>
              <a:ext cx="548642" cy="1288732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0" idx="4"/>
              <a:endCxn id="28" idx="1"/>
            </p:cNvCxnSpPr>
            <p:nvPr/>
          </p:nvCxnSpPr>
          <p:spPr>
            <a:xfrm>
              <a:off x="3162300" y="3620980"/>
              <a:ext cx="1112908" cy="989764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320142" y="1861458"/>
            <a:ext cx="1143000" cy="1153886"/>
            <a:chOff x="3341914" y="1817914"/>
            <a:chExt cx="1143000" cy="1153886"/>
          </a:xfrm>
        </p:grpSpPr>
        <p:sp>
          <p:nvSpPr>
            <p:cNvPr id="22" name="Rectangle 21"/>
            <p:cNvSpPr/>
            <p:nvPr/>
          </p:nvSpPr>
          <p:spPr>
            <a:xfrm>
              <a:off x="3341914" y="2667000"/>
              <a:ext cx="1143000" cy="3048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41914" y="1817914"/>
              <a:ext cx="1143000" cy="25037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Content Placeholder 96"/>
          <p:cNvSpPr txBox="1">
            <a:spLocks/>
          </p:cNvSpPr>
          <p:nvPr/>
        </p:nvSpPr>
        <p:spPr>
          <a:xfrm>
            <a:off x="0" y="5638801"/>
            <a:ext cx="9144000" cy="5333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QoQ</a:t>
            </a:r>
            <a:r>
              <a:rPr lang="en-US" sz="3200" b="1" dirty="0" smtClean="0">
                <a:solidFill>
                  <a:schemeClr val="bg1"/>
                </a:solidFill>
              </a:rPr>
              <a:t> outperforms baseline due to querying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54480" y="1371600"/>
            <a:ext cx="2092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Execution Time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6396002" y="1371600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Aborts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build="allAtOnce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8600" y="5334000"/>
            <a:ext cx="2667000" cy="10668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57600" y="5334000"/>
            <a:ext cx="2133600" cy="1066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77000" y="5334000"/>
            <a:ext cx="2438400" cy="10668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2498" name="Object 3"/>
          <p:cNvGraphicFramePr>
            <a:graphicFrameLocks noChangeAspect="1"/>
          </p:cNvGraphicFramePr>
          <p:nvPr/>
        </p:nvGraphicFramePr>
        <p:xfrm>
          <a:off x="152400" y="5257800"/>
          <a:ext cx="8839200" cy="1216991"/>
        </p:xfrm>
        <a:graphic>
          <a:graphicData uri="http://schemas.openxmlformats.org/presentationml/2006/ole">
            <p:oleObj spid="_x0000_s509954" name="Equation" r:id="rId4" imgW="1752480" imgH="241200" progId="Equation.3">
              <p:embed/>
            </p:oleObj>
          </a:graphicData>
        </a:graphic>
      </p:graphicFrame>
      <p:sp>
        <p:nvSpPr>
          <p:cNvPr id="13" name="Content Placeholder 96"/>
          <p:cNvSpPr txBox="1">
            <a:spLocks/>
          </p:cNvSpPr>
          <p:nvPr/>
        </p:nvSpPr>
        <p:spPr>
          <a:xfrm>
            <a:off x="0" y="5257800"/>
            <a:ext cx="9144000" cy="11429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Queue of Queries gives fewer false conflicts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Partitioned intersection improves on </a:t>
            </a:r>
            <a:r>
              <a:rPr lang="en-US" sz="3200" dirty="0" err="1" smtClean="0"/>
              <a:t>Unpartitioned</a:t>
            </a: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False Conflicts: </a:t>
            </a:r>
            <a:r>
              <a:rPr lang="en-US" dirty="0" err="1" smtClean="0"/>
              <a:t>QoQ</a:t>
            </a:r>
            <a:r>
              <a:rPr lang="en-US" dirty="0" smtClean="0"/>
              <a:t> vs. Intersections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23850" y="1143000"/>
          <a:ext cx="850392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grpSp>
        <p:nvGrpSpPr>
          <p:cNvPr id="3" name="Group 6"/>
          <p:cNvGrpSpPr/>
          <p:nvPr/>
        </p:nvGrpSpPr>
        <p:grpSpPr>
          <a:xfrm>
            <a:off x="1371600" y="3200400"/>
            <a:ext cx="838200" cy="762000"/>
            <a:chOff x="990600" y="4419600"/>
            <a:chExt cx="996182" cy="990600"/>
          </a:xfrm>
        </p:grpSpPr>
        <p:sp>
          <p:nvSpPr>
            <p:cNvPr id="8" name="Down Arrow 7"/>
            <p:cNvSpPr/>
            <p:nvPr/>
          </p:nvSpPr>
          <p:spPr>
            <a:xfrm>
              <a:off x="990600" y="4419600"/>
              <a:ext cx="228600" cy="76200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 rot="5400000">
              <a:off x="1485900" y="4914900"/>
              <a:ext cx="228600" cy="76200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0" y="4724400"/>
              <a:ext cx="767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Better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62000" y="4724400"/>
            <a:ext cx="7319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any length </a:t>
            </a:r>
            <a:r>
              <a:rPr lang="en-US" sz="3200" i="1" dirty="0" smtClean="0"/>
              <a:t>m</a:t>
            </a:r>
            <a:r>
              <a:rPr lang="en-US" sz="3200" dirty="0" smtClean="0"/>
              <a:t>, and </a:t>
            </a:r>
            <a:r>
              <a:rPr lang="en-US" sz="3200" i="1" dirty="0" smtClean="0"/>
              <a:t>k</a:t>
            </a:r>
            <a:r>
              <a:rPr lang="en-US" sz="3200" dirty="0" smtClean="0"/>
              <a:t> &gt; 1 hash functions,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3" grpId="0" build="allAtOnce" animBg="1"/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For any length </a:t>
            </a:r>
            <a:r>
              <a:rPr lang="en-US" i="1" dirty="0" smtClean="0"/>
              <a:t>m</a:t>
            </a:r>
            <a:r>
              <a:rPr lang="en-US" dirty="0" smtClean="0"/>
              <a:t>, and </a:t>
            </a:r>
            <a:r>
              <a:rPr lang="en-US" i="1" dirty="0" smtClean="0"/>
              <a:t>k</a:t>
            </a:r>
            <a:r>
              <a:rPr lang="en-US" dirty="0" smtClean="0"/>
              <a:t> &gt; 1 hash functions,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</p:txBody>
      </p:sp>
      <p:grpSp>
        <p:nvGrpSpPr>
          <p:cNvPr id="100" name="Group 99"/>
          <p:cNvGrpSpPr/>
          <p:nvPr/>
        </p:nvGrpSpPr>
        <p:grpSpPr>
          <a:xfrm>
            <a:off x="1849438" y="2111828"/>
            <a:ext cx="5445125" cy="1219200"/>
            <a:chOff x="1849438" y="2362200"/>
            <a:chExt cx="5445125" cy="1219200"/>
          </a:xfrm>
        </p:grpSpPr>
        <p:sp>
          <p:nvSpPr>
            <p:cNvPr id="16" name="Rectangle 15"/>
            <p:cNvSpPr/>
            <p:nvPr/>
          </p:nvSpPr>
          <p:spPr>
            <a:xfrm>
              <a:off x="4746172" y="2514600"/>
              <a:ext cx="2438400" cy="10668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05000" y="2514600"/>
              <a:ext cx="2133600" cy="10668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62498" name="Object 3"/>
            <p:cNvGraphicFramePr>
              <a:graphicFrameLocks noChangeAspect="1"/>
            </p:cNvGraphicFramePr>
            <p:nvPr/>
          </p:nvGraphicFramePr>
          <p:xfrm>
            <a:off x="1849438" y="2362200"/>
            <a:ext cx="5445125" cy="1217612"/>
          </p:xfrm>
          <a:graphic>
            <a:graphicData uri="http://schemas.openxmlformats.org/presentationml/2006/ole">
              <p:oleObj spid="_x0000_s362498" name="Equation" r:id="rId4" imgW="1079280" imgH="241200" progId="Equation.3">
                <p:embed/>
              </p:oleObj>
            </a:graphicData>
          </a:graphic>
        </p:graphicFrame>
      </p:grpSp>
      <p:sp>
        <p:nvSpPr>
          <p:cNvPr id="13" name="Content Placeholder 96"/>
          <p:cNvSpPr txBox="1">
            <a:spLocks/>
          </p:cNvSpPr>
          <p:nvPr/>
        </p:nvSpPr>
        <p:spPr>
          <a:xfrm>
            <a:off x="0" y="5181600"/>
            <a:ext cx="9144000" cy="5333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Partitioned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smtClean="0"/>
              <a:t>intersection improves on </a:t>
            </a:r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Unpartitioned</a:t>
            </a:r>
            <a:endParaRPr lang="en-US" sz="32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Theorem:</a:t>
            </a:r>
            <a:r>
              <a:rPr lang="en-US" dirty="0" smtClean="0"/>
              <a:t> Part.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Unpart</a:t>
            </a:r>
            <a:r>
              <a:rPr lang="en-US" dirty="0" smtClean="0"/>
              <a:t>. Intersection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grpSp>
        <p:nvGrpSpPr>
          <p:cNvPr id="18" name="Group 100"/>
          <p:cNvGrpSpPr/>
          <p:nvPr/>
        </p:nvGrpSpPr>
        <p:grpSpPr>
          <a:xfrm>
            <a:off x="4780643" y="3790889"/>
            <a:ext cx="3644899" cy="704910"/>
            <a:chOff x="4737101" y="2608062"/>
            <a:chExt cx="4330699" cy="827298"/>
          </a:xfrm>
        </p:grpSpPr>
        <p:grpSp>
          <p:nvGrpSpPr>
            <p:cNvPr id="19" name="Group 93"/>
            <p:cNvGrpSpPr>
              <a:grpSpLocks/>
            </p:cNvGrpSpPr>
            <p:nvPr/>
          </p:nvGrpSpPr>
          <p:grpSpPr bwMode="auto">
            <a:xfrm>
              <a:off x="4737101" y="3231996"/>
              <a:ext cx="4330699" cy="203364"/>
              <a:chOff x="1371600" y="2590800"/>
              <a:chExt cx="3657600" cy="304800"/>
            </a:xfrm>
          </p:grpSpPr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13716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55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0" name="Group 68"/>
              <p:cNvGrpSpPr>
                <a:grpSpLocks/>
              </p:cNvGrpSpPr>
              <p:nvPr/>
            </p:nvGrpSpPr>
            <p:grpSpPr bwMode="auto">
              <a:xfrm>
                <a:off x="19812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51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5908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47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2" name="Group 78"/>
              <p:cNvGrpSpPr>
                <a:grpSpLocks/>
              </p:cNvGrpSpPr>
              <p:nvPr/>
            </p:nvGrpSpPr>
            <p:grpSpPr bwMode="auto">
              <a:xfrm>
                <a:off x="32004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43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3" name="Group 83"/>
              <p:cNvGrpSpPr>
                <a:grpSpLocks/>
              </p:cNvGrpSpPr>
              <p:nvPr/>
            </p:nvGrpSpPr>
            <p:grpSpPr bwMode="auto">
              <a:xfrm>
                <a:off x="38100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39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" name="Group 88"/>
              <p:cNvGrpSpPr>
                <a:grpSpLocks/>
              </p:cNvGrpSpPr>
              <p:nvPr/>
            </p:nvGrpSpPr>
            <p:grpSpPr bwMode="auto">
              <a:xfrm>
                <a:off x="44196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35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0" name="Group 76"/>
            <p:cNvGrpSpPr/>
            <p:nvPr/>
          </p:nvGrpSpPr>
          <p:grpSpPr>
            <a:xfrm>
              <a:off x="5575301" y="2608062"/>
              <a:ext cx="2412103" cy="623934"/>
              <a:chOff x="5562600" y="4741662"/>
              <a:chExt cx="2412103" cy="623934"/>
            </a:xfrm>
          </p:grpSpPr>
          <p:cxnSp>
            <p:nvCxnSpPr>
              <p:cNvPr id="21" name="Curved Connector 61"/>
              <p:cNvCxnSpPr>
                <a:stCxn id="25" idx="2"/>
                <a:endCxn id="49" idx="0"/>
              </p:cNvCxnSpPr>
              <p:nvPr/>
            </p:nvCxnSpPr>
            <p:spPr>
              <a:xfrm rot="16200000" flipH="1">
                <a:off x="6030675" y="4777189"/>
                <a:ext cx="262720" cy="91409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urved Connector 63"/>
              <p:cNvCxnSpPr>
                <a:stCxn id="26" idx="2"/>
                <a:endCxn id="43" idx="0"/>
              </p:cNvCxnSpPr>
              <p:nvPr/>
            </p:nvCxnSpPr>
            <p:spPr>
              <a:xfrm rot="16200000" flipH="1">
                <a:off x="6670153" y="5055775"/>
                <a:ext cx="262720" cy="3569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27" idx="2"/>
                <a:endCxn id="53" idx="0"/>
              </p:cNvCxnSpPr>
              <p:nvPr/>
            </p:nvCxnSpPr>
            <p:spPr>
              <a:xfrm rot="5400000">
                <a:off x="6736304" y="4263871"/>
                <a:ext cx="262720" cy="19407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 45"/>
              <p:cNvGrpSpPr/>
              <p:nvPr/>
            </p:nvGrpSpPr>
            <p:grpSpPr>
              <a:xfrm>
                <a:off x="5562600" y="4741662"/>
                <a:ext cx="2412103" cy="469578"/>
                <a:chOff x="3048000" y="2836662"/>
                <a:chExt cx="2412103" cy="469578"/>
              </a:xfrm>
            </p:grpSpPr>
            <p:sp>
              <p:nvSpPr>
                <p:cNvPr id="25" name="TextBox 5"/>
                <p:cNvSpPr txBox="1"/>
                <p:nvPr/>
              </p:nvSpPr>
              <p:spPr>
                <a:xfrm>
                  <a:off x="3048000" y="2836662"/>
                  <a:ext cx="284778" cy="361214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9144" tIns="0" rIns="9144" bIns="0" rtlCol="0">
                  <a:spAutoFit/>
                </a:bodyPr>
                <a:lstStyle/>
                <a:p>
                  <a:r>
                    <a:rPr lang="en-US" sz="2000" dirty="0" smtClean="0"/>
                    <a:t>h</a:t>
                  </a:r>
                  <a:r>
                    <a:rPr lang="en-US" sz="2000" baseline="-25000" dirty="0" smtClean="0"/>
                    <a:t>1</a:t>
                  </a:r>
                  <a:endParaRPr lang="en-US" sz="2000" i="1" baseline="30000" dirty="0"/>
                </a:p>
              </p:txBody>
            </p:sp>
            <p:sp>
              <p:nvSpPr>
                <p:cNvPr id="26" name="TextBox 5"/>
                <p:cNvSpPr txBox="1"/>
                <p:nvPr/>
              </p:nvSpPr>
              <p:spPr>
                <a:xfrm>
                  <a:off x="3966065" y="2836662"/>
                  <a:ext cx="284778" cy="361214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9144" tIns="0" rIns="9144" bIns="0" rtlCol="0">
                  <a:spAutoFit/>
                </a:bodyPr>
                <a:lstStyle/>
                <a:p>
                  <a:r>
                    <a:rPr lang="en-US" sz="2000" dirty="0" smtClean="0"/>
                    <a:t>h</a:t>
                  </a:r>
                  <a:r>
                    <a:rPr lang="en-US" sz="2000" baseline="-25000" dirty="0" smtClean="0"/>
                    <a:t>2</a:t>
                  </a:r>
                  <a:endParaRPr lang="en-US" sz="2000" i="1" baseline="30000" dirty="0"/>
                </a:p>
              </p:txBody>
            </p:sp>
            <p:sp>
              <p:nvSpPr>
                <p:cNvPr id="27" name="TextBox 5"/>
                <p:cNvSpPr txBox="1"/>
                <p:nvPr/>
              </p:nvSpPr>
              <p:spPr>
                <a:xfrm>
                  <a:off x="5186753" y="2836662"/>
                  <a:ext cx="273350" cy="361214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9144" tIns="0" rIns="9144" bIns="0" rtlCol="0">
                  <a:spAutoFit/>
                </a:bodyPr>
                <a:lstStyle/>
                <a:p>
                  <a:r>
                    <a:rPr lang="en-US" sz="2000" dirty="0" err="1" smtClean="0"/>
                    <a:t>h</a:t>
                  </a:r>
                  <a:r>
                    <a:rPr lang="en-US" sz="2000" baseline="-25000" dirty="0" err="1" smtClean="0"/>
                    <a:t>k</a:t>
                  </a:r>
                  <a:endParaRPr lang="en-US" sz="2000" i="1" baseline="30000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638099" y="2836662"/>
                  <a:ext cx="231449" cy="469578"/>
                </a:xfrm>
                <a:prstGeom prst="rect">
                  <a:avLst/>
                </a:prstGeom>
                <a:noFill/>
              </p:spPr>
              <p:txBody>
                <a:bodyPr wrap="none" lIns="9144" rIns="9144" rtlCol="0">
                  <a:spAutoFit/>
                </a:bodyPr>
                <a:lstStyle/>
                <a:p>
                  <a:r>
                    <a:rPr lang="en-US" sz="2000" dirty="0" smtClean="0"/>
                    <a:t>…</a:t>
                  </a:r>
                  <a:endParaRPr lang="en-US" sz="2000" dirty="0"/>
                </a:p>
              </p:txBody>
            </p:sp>
          </p:grpSp>
        </p:grpSp>
      </p:grpSp>
      <p:grpSp>
        <p:nvGrpSpPr>
          <p:cNvPr id="59" name="Group 105"/>
          <p:cNvGrpSpPr/>
          <p:nvPr/>
        </p:nvGrpSpPr>
        <p:grpSpPr>
          <a:xfrm>
            <a:off x="381000" y="3790889"/>
            <a:ext cx="3657600" cy="704911"/>
            <a:chOff x="4572000" y="4589263"/>
            <a:chExt cx="4495798" cy="827304"/>
          </a:xfrm>
        </p:grpSpPr>
        <p:grpSp>
          <p:nvGrpSpPr>
            <p:cNvPr id="60" name="Group 93"/>
            <p:cNvGrpSpPr>
              <a:grpSpLocks/>
            </p:cNvGrpSpPr>
            <p:nvPr/>
          </p:nvGrpSpPr>
          <p:grpSpPr bwMode="auto">
            <a:xfrm>
              <a:off x="4572000" y="5213193"/>
              <a:ext cx="4495798" cy="203374"/>
              <a:chOff x="1298050" y="2590787"/>
              <a:chExt cx="3797039" cy="304814"/>
            </a:xfrm>
          </p:grpSpPr>
          <p:grpSp>
            <p:nvGrpSpPr>
              <p:cNvPr id="70" name="Group 67"/>
              <p:cNvGrpSpPr>
                <a:grpSpLocks/>
              </p:cNvGrpSpPr>
              <p:nvPr/>
            </p:nvGrpSpPr>
            <p:grpSpPr bwMode="auto">
              <a:xfrm>
                <a:off x="1298050" y="2590787"/>
                <a:ext cx="609599" cy="304799"/>
                <a:chOff x="1298050" y="2590787"/>
                <a:chExt cx="609599" cy="304799"/>
              </a:xfrm>
            </p:grpSpPr>
            <p:sp>
              <p:nvSpPr>
                <p:cNvPr id="96" name="Rectangle 8"/>
                <p:cNvSpPr>
                  <a:spLocks noChangeArrowheads="1"/>
                </p:cNvSpPr>
                <p:nvPr/>
              </p:nvSpPr>
              <p:spPr bwMode="auto">
                <a:xfrm>
                  <a:off x="1298050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Rectangle 8"/>
                <p:cNvSpPr>
                  <a:spLocks noChangeArrowheads="1"/>
                </p:cNvSpPr>
                <p:nvPr/>
              </p:nvSpPr>
              <p:spPr bwMode="auto">
                <a:xfrm>
                  <a:off x="14504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" name="Rectangle 8"/>
                <p:cNvSpPr>
                  <a:spLocks noChangeArrowheads="1"/>
                </p:cNvSpPr>
                <p:nvPr/>
              </p:nvSpPr>
              <p:spPr bwMode="auto">
                <a:xfrm>
                  <a:off x="16028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" name="Rectangle 8"/>
                <p:cNvSpPr>
                  <a:spLocks noChangeArrowheads="1"/>
                </p:cNvSpPr>
                <p:nvPr/>
              </p:nvSpPr>
              <p:spPr bwMode="auto">
                <a:xfrm>
                  <a:off x="1755249" y="2590787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1" name="Group 68"/>
              <p:cNvGrpSpPr>
                <a:grpSpLocks/>
              </p:cNvGrpSpPr>
              <p:nvPr/>
            </p:nvGrpSpPr>
            <p:grpSpPr bwMode="auto">
              <a:xfrm>
                <a:off x="1907649" y="2590791"/>
                <a:ext cx="609600" cy="304799"/>
                <a:chOff x="1298049" y="2590791"/>
                <a:chExt cx="609600" cy="304799"/>
              </a:xfrm>
            </p:grpSpPr>
            <p:sp>
              <p:nvSpPr>
                <p:cNvPr id="92" name="Rectangle 8"/>
                <p:cNvSpPr>
                  <a:spLocks noChangeArrowheads="1"/>
                </p:cNvSpPr>
                <p:nvPr/>
              </p:nvSpPr>
              <p:spPr bwMode="auto">
                <a:xfrm>
                  <a:off x="12980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Rectangle 8"/>
                <p:cNvSpPr>
                  <a:spLocks noChangeArrowheads="1"/>
                </p:cNvSpPr>
                <p:nvPr/>
              </p:nvSpPr>
              <p:spPr bwMode="auto">
                <a:xfrm>
                  <a:off x="14504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Rectangle 8"/>
                <p:cNvSpPr>
                  <a:spLocks noChangeArrowheads="1"/>
                </p:cNvSpPr>
                <p:nvPr/>
              </p:nvSpPr>
              <p:spPr bwMode="auto">
                <a:xfrm>
                  <a:off x="16028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Rectangle 8"/>
                <p:cNvSpPr>
                  <a:spLocks noChangeArrowheads="1"/>
                </p:cNvSpPr>
                <p:nvPr/>
              </p:nvSpPr>
              <p:spPr bwMode="auto">
                <a:xfrm>
                  <a:off x="175524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" name="Group 73"/>
              <p:cNvGrpSpPr>
                <a:grpSpLocks/>
              </p:cNvGrpSpPr>
              <p:nvPr/>
            </p:nvGrpSpPr>
            <p:grpSpPr bwMode="auto">
              <a:xfrm>
                <a:off x="2590800" y="2590800"/>
                <a:ext cx="609600" cy="304801"/>
                <a:chOff x="1371600" y="2590800"/>
                <a:chExt cx="609600" cy="304801"/>
              </a:xfrm>
            </p:grpSpPr>
            <p:sp>
              <p:nvSpPr>
                <p:cNvPr id="88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1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3" name="Group 78"/>
              <p:cNvGrpSpPr>
                <a:grpSpLocks/>
              </p:cNvGrpSpPr>
              <p:nvPr/>
            </p:nvGrpSpPr>
            <p:grpSpPr bwMode="auto">
              <a:xfrm>
                <a:off x="3200400" y="2590800"/>
                <a:ext cx="609600" cy="304800"/>
                <a:chOff x="1371600" y="2590800"/>
                <a:chExt cx="609600" cy="304800"/>
              </a:xfrm>
            </p:grpSpPr>
            <p:sp>
              <p:nvSpPr>
                <p:cNvPr id="84" name="Rectangle 8"/>
                <p:cNvSpPr>
                  <a:spLocks noChangeArrowheads="1"/>
                </p:cNvSpPr>
                <p:nvPr/>
              </p:nvSpPr>
              <p:spPr bwMode="auto">
                <a:xfrm>
                  <a:off x="13716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Rectangle 8"/>
                <p:cNvSpPr>
                  <a:spLocks noChangeArrowheads="1"/>
                </p:cNvSpPr>
                <p:nvPr/>
              </p:nvSpPr>
              <p:spPr bwMode="auto">
                <a:xfrm>
                  <a:off x="15240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Rectangle 8"/>
                <p:cNvSpPr>
                  <a:spLocks noChangeArrowheads="1"/>
                </p:cNvSpPr>
                <p:nvPr/>
              </p:nvSpPr>
              <p:spPr bwMode="auto">
                <a:xfrm>
                  <a:off x="16764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Rectangle 8"/>
                <p:cNvSpPr>
                  <a:spLocks noChangeArrowheads="1"/>
                </p:cNvSpPr>
                <p:nvPr/>
              </p:nvSpPr>
              <p:spPr bwMode="auto">
                <a:xfrm>
                  <a:off x="1828800" y="2590800"/>
                  <a:ext cx="152400" cy="304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4" name="Group 83"/>
              <p:cNvGrpSpPr>
                <a:grpSpLocks/>
              </p:cNvGrpSpPr>
              <p:nvPr/>
            </p:nvGrpSpPr>
            <p:grpSpPr bwMode="auto">
              <a:xfrm>
                <a:off x="3875890" y="2590791"/>
                <a:ext cx="609600" cy="304799"/>
                <a:chOff x="1437490" y="2590791"/>
                <a:chExt cx="609600" cy="304799"/>
              </a:xfrm>
            </p:grpSpPr>
            <p:sp>
              <p:nvSpPr>
                <p:cNvPr id="80" name="Rectangle 8"/>
                <p:cNvSpPr>
                  <a:spLocks noChangeArrowheads="1"/>
                </p:cNvSpPr>
                <p:nvPr/>
              </p:nvSpPr>
              <p:spPr bwMode="auto">
                <a:xfrm>
                  <a:off x="14374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Rectangle 8"/>
                <p:cNvSpPr>
                  <a:spLocks noChangeArrowheads="1"/>
                </p:cNvSpPr>
                <p:nvPr/>
              </p:nvSpPr>
              <p:spPr bwMode="auto">
                <a:xfrm>
                  <a:off x="15898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Rectangle 8"/>
                <p:cNvSpPr>
                  <a:spLocks noChangeArrowheads="1"/>
                </p:cNvSpPr>
                <p:nvPr/>
              </p:nvSpPr>
              <p:spPr bwMode="auto">
                <a:xfrm>
                  <a:off x="1742291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" name="Rectangle 8"/>
                <p:cNvSpPr>
                  <a:spLocks noChangeArrowheads="1"/>
                </p:cNvSpPr>
                <p:nvPr/>
              </p:nvSpPr>
              <p:spPr bwMode="auto">
                <a:xfrm>
                  <a:off x="18946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5" name="Group 88"/>
              <p:cNvGrpSpPr>
                <a:grpSpLocks/>
              </p:cNvGrpSpPr>
              <p:nvPr/>
            </p:nvGrpSpPr>
            <p:grpSpPr bwMode="auto">
              <a:xfrm>
                <a:off x="4485490" y="2590791"/>
                <a:ext cx="609599" cy="304799"/>
                <a:chOff x="1437490" y="2590791"/>
                <a:chExt cx="609599" cy="304799"/>
              </a:xfrm>
            </p:grpSpPr>
            <p:sp>
              <p:nvSpPr>
                <p:cNvPr id="76" name="Rectangle 8"/>
                <p:cNvSpPr>
                  <a:spLocks noChangeArrowheads="1"/>
                </p:cNvSpPr>
                <p:nvPr/>
              </p:nvSpPr>
              <p:spPr bwMode="auto">
                <a:xfrm>
                  <a:off x="14374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Rectangle 8"/>
                <p:cNvSpPr>
                  <a:spLocks noChangeArrowheads="1"/>
                </p:cNvSpPr>
                <p:nvPr/>
              </p:nvSpPr>
              <p:spPr bwMode="auto">
                <a:xfrm>
                  <a:off x="15898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Rectangle 8"/>
                <p:cNvSpPr>
                  <a:spLocks noChangeArrowheads="1"/>
                </p:cNvSpPr>
                <p:nvPr/>
              </p:nvSpPr>
              <p:spPr bwMode="auto">
                <a:xfrm>
                  <a:off x="1742290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" name="Rectangle 8"/>
                <p:cNvSpPr>
                  <a:spLocks noChangeArrowheads="1"/>
                </p:cNvSpPr>
                <p:nvPr/>
              </p:nvSpPr>
              <p:spPr bwMode="auto">
                <a:xfrm>
                  <a:off x="1894689" y="2590791"/>
                  <a:ext cx="152400" cy="30479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81631" tIns="40816" rIns="81631" bIns="40816" anchor="ctr"/>
                <a:lstStyle/>
                <a:p>
                  <a:pPr algn="ctr"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89563" algn="l"/>
                      <a:tab pos="5805488" algn="l"/>
                      <a:tab pos="6221413" algn="l"/>
                      <a:tab pos="6635750" algn="l"/>
                      <a:tab pos="7048500" algn="l"/>
                      <a:tab pos="7462838" algn="l"/>
                      <a:tab pos="7880350" algn="l"/>
                      <a:tab pos="8294688" algn="l"/>
                    </a:tabLst>
                  </a:pPr>
                  <a:endParaRPr lang="en-GB" sz="16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1" name="Group 76"/>
            <p:cNvGrpSpPr/>
            <p:nvPr/>
          </p:nvGrpSpPr>
          <p:grpSpPr>
            <a:xfrm>
              <a:off x="5573486" y="4589263"/>
              <a:ext cx="2862752" cy="623937"/>
              <a:chOff x="5562600" y="4741663"/>
              <a:chExt cx="2862752" cy="623937"/>
            </a:xfrm>
          </p:grpSpPr>
          <p:cxnSp>
            <p:nvCxnSpPr>
              <p:cNvPr id="62" name="Curved Connector 61"/>
              <p:cNvCxnSpPr>
                <a:stCxn id="66" idx="2"/>
                <a:endCxn id="94" idx="0"/>
              </p:cNvCxnSpPr>
              <p:nvPr/>
            </p:nvCxnSpPr>
            <p:spPr>
              <a:xfrm rot="16200000" flipH="1">
                <a:off x="5591834" y="5223417"/>
                <a:ext cx="259055" cy="2529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urved Connector 63"/>
              <p:cNvCxnSpPr>
                <a:stCxn id="67" idx="2"/>
                <a:endCxn id="84" idx="0"/>
              </p:cNvCxnSpPr>
              <p:nvPr/>
            </p:nvCxnSpPr>
            <p:spPr>
              <a:xfrm rot="16200000" flipH="1">
                <a:off x="6635745" y="5097573"/>
                <a:ext cx="259061" cy="27699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68" idx="2"/>
                <a:endCxn id="76" idx="0"/>
              </p:cNvCxnSpPr>
              <p:nvPr/>
            </p:nvCxnSpPr>
            <p:spPr>
              <a:xfrm rot="16200000" flipH="1">
                <a:off x="8006881" y="4947123"/>
                <a:ext cx="259055" cy="5778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Group 45"/>
              <p:cNvGrpSpPr/>
              <p:nvPr/>
            </p:nvGrpSpPr>
            <p:grpSpPr>
              <a:xfrm>
                <a:off x="5562600" y="4741663"/>
                <a:ext cx="2430979" cy="469581"/>
                <a:chOff x="3048000" y="2836663"/>
                <a:chExt cx="2430979" cy="469581"/>
              </a:xfrm>
            </p:grpSpPr>
            <p:sp>
              <p:nvSpPr>
                <p:cNvPr id="66" name="TextBox 5"/>
                <p:cNvSpPr txBox="1"/>
                <p:nvPr/>
              </p:nvSpPr>
              <p:spPr>
                <a:xfrm>
                  <a:off x="3048000" y="2836663"/>
                  <a:ext cx="292227" cy="364877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9144" tIns="0" rIns="9144" bIns="0" rtlCol="0">
                  <a:spAutoFit/>
                </a:bodyPr>
                <a:lstStyle/>
                <a:p>
                  <a:r>
                    <a:rPr lang="en-US" sz="2000" dirty="0" smtClean="0"/>
                    <a:t>h</a:t>
                  </a:r>
                  <a:r>
                    <a:rPr lang="en-US" sz="2000" baseline="-25000" dirty="0" smtClean="0"/>
                    <a:t>1</a:t>
                  </a:r>
                  <a:endParaRPr lang="en-US" sz="2000" i="1" baseline="30000" dirty="0"/>
                </a:p>
              </p:txBody>
            </p:sp>
            <p:sp>
              <p:nvSpPr>
                <p:cNvPr id="67" name="TextBox 5"/>
                <p:cNvSpPr txBox="1"/>
                <p:nvPr/>
              </p:nvSpPr>
              <p:spPr>
                <a:xfrm>
                  <a:off x="3966065" y="2836663"/>
                  <a:ext cx="292227" cy="364877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9144" tIns="0" rIns="9144" bIns="0" rtlCol="0">
                  <a:spAutoFit/>
                </a:bodyPr>
                <a:lstStyle/>
                <a:p>
                  <a:r>
                    <a:rPr lang="en-US" sz="2000" dirty="0" smtClean="0"/>
                    <a:t>h</a:t>
                  </a:r>
                  <a:r>
                    <a:rPr lang="en-US" sz="2000" baseline="-25000" dirty="0" smtClean="0"/>
                    <a:t>2</a:t>
                  </a:r>
                  <a:endParaRPr lang="en-US" sz="2000" i="1" baseline="30000" dirty="0"/>
                </a:p>
              </p:txBody>
            </p:sp>
            <p:sp>
              <p:nvSpPr>
                <p:cNvPr id="68" name="TextBox 5"/>
                <p:cNvSpPr txBox="1"/>
                <p:nvPr/>
              </p:nvSpPr>
              <p:spPr>
                <a:xfrm>
                  <a:off x="5186752" y="2836663"/>
                  <a:ext cx="292227" cy="364877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9144" tIns="0" rIns="9144" bIns="0" rtlCol="0">
                  <a:spAutoFit/>
                </a:bodyPr>
                <a:lstStyle/>
                <a:p>
                  <a:r>
                    <a:rPr lang="en-US" sz="2000" dirty="0" err="1" smtClean="0"/>
                    <a:t>h</a:t>
                  </a:r>
                  <a:r>
                    <a:rPr lang="en-US" sz="2000" baseline="-25000" dirty="0" err="1" smtClean="0"/>
                    <a:t>k</a:t>
                  </a:r>
                  <a:endParaRPr lang="en-US" sz="2000" i="1" baseline="30000" dirty="0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4638099" y="2836663"/>
                  <a:ext cx="239438" cy="469581"/>
                </a:xfrm>
                <a:prstGeom prst="rect">
                  <a:avLst/>
                </a:prstGeom>
                <a:noFill/>
              </p:spPr>
              <p:txBody>
                <a:bodyPr wrap="none" lIns="9144" rIns="9144" rtlCol="0">
                  <a:spAutoFit/>
                </a:bodyPr>
                <a:lstStyle/>
                <a:p>
                  <a:r>
                    <a:rPr lang="en-US" sz="2000" dirty="0" smtClean="0"/>
                    <a:t>…</a:t>
                  </a:r>
                  <a:endParaRPr lang="en-US" sz="2000" dirty="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Address-Sets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" name="Group 66"/>
          <p:cNvGrpSpPr/>
          <p:nvPr/>
        </p:nvGrpSpPr>
        <p:grpSpPr>
          <a:xfrm>
            <a:off x="152400" y="1752600"/>
            <a:ext cx="3185583" cy="4581525"/>
            <a:chOff x="3276600" y="2286000"/>
            <a:chExt cx="2667000" cy="4048125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 bwMode="auto">
            <a:xfrm>
              <a:off x="3276600" y="3124200"/>
              <a:ext cx="2667000" cy="3209925"/>
              <a:chOff x="2064" y="1968"/>
              <a:chExt cx="1680" cy="2022"/>
            </a:xfrm>
          </p:grpSpPr>
          <p:sp>
            <p:nvSpPr>
              <p:cNvPr id="101381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2064" y="1968"/>
                <a:ext cx="1680" cy="20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83" name="Freeform 7"/>
              <p:cNvSpPr>
                <a:spLocks/>
              </p:cNvSpPr>
              <p:nvPr/>
            </p:nvSpPr>
            <p:spPr bwMode="auto">
              <a:xfrm>
                <a:off x="2089" y="3717"/>
                <a:ext cx="1360" cy="273"/>
              </a:xfrm>
              <a:custGeom>
                <a:avLst/>
                <a:gdLst/>
                <a:ahLst/>
                <a:cxnLst>
                  <a:cxn ang="0">
                    <a:pos x="1360" y="136"/>
                  </a:cxn>
                  <a:cxn ang="0">
                    <a:pos x="1360" y="136"/>
                  </a:cxn>
                  <a:cxn ang="0">
                    <a:pos x="1356" y="151"/>
                  </a:cxn>
                  <a:cxn ang="0">
                    <a:pos x="1346" y="165"/>
                  </a:cxn>
                  <a:cxn ang="0">
                    <a:pos x="1331" y="176"/>
                  </a:cxn>
                  <a:cxn ang="0">
                    <a:pos x="1306" y="190"/>
                  </a:cxn>
                  <a:cxn ang="0">
                    <a:pos x="1277" y="201"/>
                  </a:cxn>
                  <a:cxn ang="0">
                    <a:pos x="1245" y="212"/>
                  </a:cxn>
                  <a:cxn ang="0">
                    <a:pos x="1162" y="233"/>
                  </a:cxn>
                  <a:cxn ang="0">
                    <a:pos x="1061" y="251"/>
                  </a:cxn>
                  <a:cxn ang="0">
                    <a:pos x="946" y="262"/>
                  </a:cxn>
                  <a:cxn ang="0">
                    <a:pos x="817" y="269"/>
                  </a:cxn>
                  <a:cxn ang="0">
                    <a:pos x="680" y="273"/>
                  </a:cxn>
                  <a:cxn ang="0">
                    <a:pos x="680" y="273"/>
                  </a:cxn>
                  <a:cxn ang="0">
                    <a:pos x="543" y="269"/>
                  </a:cxn>
                  <a:cxn ang="0">
                    <a:pos x="414" y="262"/>
                  </a:cxn>
                  <a:cxn ang="0">
                    <a:pos x="299" y="251"/>
                  </a:cxn>
                  <a:cxn ang="0">
                    <a:pos x="198" y="233"/>
                  </a:cxn>
                  <a:cxn ang="0">
                    <a:pos x="115" y="212"/>
                  </a:cxn>
                  <a:cxn ang="0">
                    <a:pos x="83" y="201"/>
                  </a:cxn>
                  <a:cxn ang="0">
                    <a:pos x="54" y="190"/>
                  </a:cxn>
                  <a:cxn ang="0">
                    <a:pos x="29" y="176"/>
                  </a:cxn>
                  <a:cxn ang="0">
                    <a:pos x="15" y="165"/>
                  </a:cxn>
                  <a:cxn ang="0">
                    <a:pos x="4" y="151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4" y="122"/>
                  </a:cxn>
                  <a:cxn ang="0">
                    <a:pos x="15" y="107"/>
                  </a:cxn>
                  <a:cxn ang="0">
                    <a:pos x="29" y="97"/>
                  </a:cxn>
                  <a:cxn ang="0">
                    <a:pos x="54" y="82"/>
                  </a:cxn>
                  <a:cxn ang="0">
                    <a:pos x="83" y="72"/>
                  </a:cxn>
                  <a:cxn ang="0">
                    <a:pos x="115" y="61"/>
                  </a:cxn>
                  <a:cxn ang="0">
                    <a:pos x="198" y="39"/>
                  </a:cxn>
                  <a:cxn ang="0">
                    <a:pos x="299" y="21"/>
                  </a:cxn>
                  <a:cxn ang="0">
                    <a:pos x="414" y="10"/>
                  </a:cxn>
                  <a:cxn ang="0">
                    <a:pos x="543" y="3"/>
                  </a:cxn>
                  <a:cxn ang="0">
                    <a:pos x="680" y="0"/>
                  </a:cxn>
                  <a:cxn ang="0">
                    <a:pos x="680" y="0"/>
                  </a:cxn>
                  <a:cxn ang="0">
                    <a:pos x="817" y="3"/>
                  </a:cxn>
                  <a:cxn ang="0">
                    <a:pos x="946" y="10"/>
                  </a:cxn>
                  <a:cxn ang="0">
                    <a:pos x="1061" y="21"/>
                  </a:cxn>
                  <a:cxn ang="0">
                    <a:pos x="1162" y="39"/>
                  </a:cxn>
                  <a:cxn ang="0">
                    <a:pos x="1245" y="61"/>
                  </a:cxn>
                  <a:cxn ang="0">
                    <a:pos x="1277" y="72"/>
                  </a:cxn>
                  <a:cxn ang="0">
                    <a:pos x="1306" y="82"/>
                  </a:cxn>
                  <a:cxn ang="0">
                    <a:pos x="1331" y="97"/>
                  </a:cxn>
                  <a:cxn ang="0">
                    <a:pos x="1346" y="107"/>
                  </a:cxn>
                  <a:cxn ang="0">
                    <a:pos x="1356" y="122"/>
                  </a:cxn>
                  <a:cxn ang="0">
                    <a:pos x="1360" y="136"/>
                  </a:cxn>
                  <a:cxn ang="0">
                    <a:pos x="1360" y="136"/>
                  </a:cxn>
                </a:cxnLst>
                <a:rect l="0" t="0" r="r" b="b"/>
                <a:pathLst>
                  <a:path w="1360" h="273">
                    <a:moveTo>
                      <a:pt x="1360" y="136"/>
                    </a:moveTo>
                    <a:lnTo>
                      <a:pt x="1360" y="136"/>
                    </a:lnTo>
                    <a:lnTo>
                      <a:pt x="1356" y="151"/>
                    </a:lnTo>
                    <a:lnTo>
                      <a:pt x="1346" y="165"/>
                    </a:lnTo>
                    <a:lnTo>
                      <a:pt x="1331" y="176"/>
                    </a:lnTo>
                    <a:lnTo>
                      <a:pt x="1306" y="190"/>
                    </a:lnTo>
                    <a:lnTo>
                      <a:pt x="1277" y="201"/>
                    </a:lnTo>
                    <a:lnTo>
                      <a:pt x="1245" y="212"/>
                    </a:lnTo>
                    <a:lnTo>
                      <a:pt x="1162" y="233"/>
                    </a:lnTo>
                    <a:lnTo>
                      <a:pt x="1061" y="251"/>
                    </a:lnTo>
                    <a:lnTo>
                      <a:pt x="946" y="262"/>
                    </a:lnTo>
                    <a:lnTo>
                      <a:pt x="817" y="269"/>
                    </a:lnTo>
                    <a:lnTo>
                      <a:pt x="680" y="273"/>
                    </a:lnTo>
                    <a:lnTo>
                      <a:pt x="680" y="273"/>
                    </a:lnTo>
                    <a:lnTo>
                      <a:pt x="543" y="269"/>
                    </a:lnTo>
                    <a:lnTo>
                      <a:pt x="414" y="262"/>
                    </a:lnTo>
                    <a:lnTo>
                      <a:pt x="299" y="251"/>
                    </a:lnTo>
                    <a:lnTo>
                      <a:pt x="198" y="233"/>
                    </a:lnTo>
                    <a:lnTo>
                      <a:pt x="115" y="212"/>
                    </a:lnTo>
                    <a:lnTo>
                      <a:pt x="83" y="201"/>
                    </a:lnTo>
                    <a:lnTo>
                      <a:pt x="54" y="190"/>
                    </a:lnTo>
                    <a:lnTo>
                      <a:pt x="29" y="176"/>
                    </a:lnTo>
                    <a:lnTo>
                      <a:pt x="15" y="165"/>
                    </a:lnTo>
                    <a:lnTo>
                      <a:pt x="4" y="151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4" y="122"/>
                    </a:lnTo>
                    <a:lnTo>
                      <a:pt x="15" y="107"/>
                    </a:lnTo>
                    <a:lnTo>
                      <a:pt x="29" y="97"/>
                    </a:lnTo>
                    <a:lnTo>
                      <a:pt x="54" y="82"/>
                    </a:lnTo>
                    <a:lnTo>
                      <a:pt x="83" y="72"/>
                    </a:lnTo>
                    <a:lnTo>
                      <a:pt x="115" y="61"/>
                    </a:lnTo>
                    <a:lnTo>
                      <a:pt x="198" y="39"/>
                    </a:lnTo>
                    <a:lnTo>
                      <a:pt x="299" y="21"/>
                    </a:lnTo>
                    <a:lnTo>
                      <a:pt x="414" y="10"/>
                    </a:lnTo>
                    <a:lnTo>
                      <a:pt x="543" y="3"/>
                    </a:lnTo>
                    <a:lnTo>
                      <a:pt x="680" y="0"/>
                    </a:lnTo>
                    <a:lnTo>
                      <a:pt x="680" y="0"/>
                    </a:lnTo>
                    <a:lnTo>
                      <a:pt x="817" y="3"/>
                    </a:lnTo>
                    <a:lnTo>
                      <a:pt x="946" y="10"/>
                    </a:lnTo>
                    <a:lnTo>
                      <a:pt x="1061" y="21"/>
                    </a:lnTo>
                    <a:lnTo>
                      <a:pt x="1162" y="39"/>
                    </a:lnTo>
                    <a:lnTo>
                      <a:pt x="1245" y="61"/>
                    </a:lnTo>
                    <a:lnTo>
                      <a:pt x="1277" y="72"/>
                    </a:lnTo>
                    <a:lnTo>
                      <a:pt x="1306" y="82"/>
                    </a:lnTo>
                    <a:lnTo>
                      <a:pt x="1331" y="97"/>
                    </a:lnTo>
                    <a:lnTo>
                      <a:pt x="1346" y="107"/>
                    </a:lnTo>
                    <a:lnTo>
                      <a:pt x="1356" y="122"/>
                    </a:lnTo>
                    <a:lnTo>
                      <a:pt x="1360" y="136"/>
                    </a:lnTo>
                    <a:lnTo>
                      <a:pt x="1360" y="13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84" name="Freeform 8"/>
              <p:cNvSpPr>
                <a:spLocks/>
              </p:cNvSpPr>
              <p:nvPr/>
            </p:nvSpPr>
            <p:spPr bwMode="auto">
              <a:xfrm>
                <a:off x="2395" y="3076"/>
                <a:ext cx="849" cy="507"/>
              </a:xfrm>
              <a:custGeom>
                <a:avLst/>
                <a:gdLst/>
                <a:ahLst/>
                <a:cxnLst>
                  <a:cxn ang="0">
                    <a:pos x="4" y="31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0" y="33"/>
                  </a:cxn>
                  <a:cxn ang="0">
                    <a:pos x="83" y="65"/>
                  </a:cxn>
                  <a:cxn ang="0">
                    <a:pos x="129" y="94"/>
                  </a:cxn>
                  <a:cxn ang="0">
                    <a:pos x="180" y="119"/>
                  </a:cxn>
                  <a:cxn ang="0">
                    <a:pos x="234" y="144"/>
                  </a:cxn>
                  <a:cxn ang="0">
                    <a:pos x="291" y="162"/>
                  </a:cxn>
                  <a:cxn ang="0">
                    <a:pos x="349" y="176"/>
                  </a:cxn>
                  <a:cxn ang="0">
                    <a:pos x="410" y="187"/>
                  </a:cxn>
                  <a:cxn ang="0">
                    <a:pos x="410" y="187"/>
                  </a:cxn>
                  <a:cxn ang="0">
                    <a:pos x="471" y="194"/>
                  </a:cxn>
                  <a:cxn ang="0">
                    <a:pos x="532" y="198"/>
                  </a:cxn>
                  <a:cxn ang="0">
                    <a:pos x="590" y="194"/>
                  </a:cxn>
                  <a:cxn ang="0">
                    <a:pos x="648" y="187"/>
                  </a:cxn>
                  <a:cxn ang="0">
                    <a:pos x="701" y="173"/>
                  </a:cxn>
                  <a:cxn ang="0">
                    <a:pos x="752" y="158"/>
                  </a:cxn>
                  <a:cxn ang="0">
                    <a:pos x="802" y="137"/>
                  </a:cxn>
                  <a:cxn ang="0">
                    <a:pos x="849" y="115"/>
                  </a:cxn>
                  <a:cxn ang="0">
                    <a:pos x="752" y="425"/>
                  </a:cxn>
                  <a:cxn ang="0">
                    <a:pos x="752" y="425"/>
                  </a:cxn>
                  <a:cxn ang="0">
                    <a:pos x="748" y="439"/>
                  </a:cxn>
                  <a:cxn ang="0">
                    <a:pos x="737" y="450"/>
                  </a:cxn>
                  <a:cxn ang="0">
                    <a:pos x="727" y="461"/>
                  </a:cxn>
                  <a:cxn ang="0">
                    <a:pos x="712" y="471"/>
                  </a:cxn>
                  <a:cxn ang="0">
                    <a:pos x="676" y="486"/>
                  </a:cxn>
                  <a:cxn ang="0">
                    <a:pos x="630" y="497"/>
                  </a:cxn>
                  <a:cxn ang="0">
                    <a:pos x="572" y="504"/>
                  </a:cxn>
                  <a:cxn ang="0">
                    <a:pos x="511" y="507"/>
                  </a:cxn>
                  <a:cxn ang="0">
                    <a:pos x="446" y="504"/>
                  </a:cxn>
                  <a:cxn ang="0">
                    <a:pos x="374" y="493"/>
                  </a:cxn>
                  <a:cxn ang="0">
                    <a:pos x="374" y="493"/>
                  </a:cxn>
                  <a:cxn ang="0">
                    <a:pos x="302" y="479"/>
                  </a:cxn>
                  <a:cxn ang="0">
                    <a:pos x="234" y="461"/>
                  </a:cxn>
                  <a:cxn ang="0">
                    <a:pos x="173" y="439"/>
                  </a:cxn>
                  <a:cxn ang="0">
                    <a:pos x="115" y="414"/>
                  </a:cxn>
                  <a:cxn ang="0">
                    <a:pos x="72" y="389"/>
                  </a:cxn>
                  <a:cxn ang="0">
                    <a:pos x="36" y="364"/>
                  </a:cxn>
                  <a:cxn ang="0">
                    <a:pos x="22" y="349"/>
                  </a:cxn>
                  <a:cxn ang="0">
                    <a:pos x="14" y="335"/>
                  </a:cxn>
                  <a:cxn ang="0">
                    <a:pos x="7" y="324"/>
                  </a:cxn>
                  <a:cxn ang="0">
                    <a:pos x="4" y="310"/>
                  </a:cxn>
                  <a:cxn ang="0">
                    <a:pos x="4" y="310"/>
                  </a:cxn>
                </a:cxnLst>
                <a:rect l="0" t="0" r="r" b="b"/>
                <a:pathLst>
                  <a:path w="849" h="507">
                    <a:moveTo>
                      <a:pt x="4" y="31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0" y="33"/>
                    </a:lnTo>
                    <a:lnTo>
                      <a:pt x="83" y="65"/>
                    </a:lnTo>
                    <a:lnTo>
                      <a:pt x="129" y="94"/>
                    </a:lnTo>
                    <a:lnTo>
                      <a:pt x="180" y="119"/>
                    </a:lnTo>
                    <a:lnTo>
                      <a:pt x="234" y="144"/>
                    </a:lnTo>
                    <a:lnTo>
                      <a:pt x="291" y="162"/>
                    </a:lnTo>
                    <a:lnTo>
                      <a:pt x="349" y="176"/>
                    </a:lnTo>
                    <a:lnTo>
                      <a:pt x="410" y="187"/>
                    </a:lnTo>
                    <a:lnTo>
                      <a:pt x="410" y="187"/>
                    </a:lnTo>
                    <a:lnTo>
                      <a:pt x="471" y="194"/>
                    </a:lnTo>
                    <a:lnTo>
                      <a:pt x="532" y="198"/>
                    </a:lnTo>
                    <a:lnTo>
                      <a:pt x="590" y="194"/>
                    </a:lnTo>
                    <a:lnTo>
                      <a:pt x="648" y="187"/>
                    </a:lnTo>
                    <a:lnTo>
                      <a:pt x="701" y="173"/>
                    </a:lnTo>
                    <a:lnTo>
                      <a:pt x="752" y="158"/>
                    </a:lnTo>
                    <a:lnTo>
                      <a:pt x="802" y="137"/>
                    </a:lnTo>
                    <a:lnTo>
                      <a:pt x="849" y="115"/>
                    </a:lnTo>
                    <a:lnTo>
                      <a:pt x="752" y="425"/>
                    </a:lnTo>
                    <a:lnTo>
                      <a:pt x="752" y="425"/>
                    </a:lnTo>
                    <a:lnTo>
                      <a:pt x="748" y="439"/>
                    </a:lnTo>
                    <a:lnTo>
                      <a:pt x="737" y="450"/>
                    </a:lnTo>
                    <a:lnTo>
                      <a:pt x="727" y="461"/>
                    </a:lnTo>
                    <a:lnTo>
                      <a:pt x="712" y="471"/>
                    </a:lnTo>
                    <a:lnTo>
                      <a:pt x="676" y="486"/>
                    </a:lnTo>
                    <a:lnTo>
                      <a:pt x="630" y="497"/>
                    </a:lnTo>
                    <a:lnTo>
                      <a:pt x="572" y="504"/>
                    </a:lnTo>
                    <a:lnTo>
                      <a:pt x="511" y="507"/>
                    </a:lnTo>
                    <a:lnTo>
                      <a:pt x="446" y="504"/>
                    </a:lnTo>
                    <a:lnTo>
                      <a:pt x="374" y="493"/>
                    </a:lnTo>
                    <a:lnTo>
                      <a:pt x="374" y="493"/>
                    </a:lnTo>
                    <a:lnTo>
                      <a:pt x="302" y="479"/>
                    </a:lnTo>
                    <a:lnTo>
                      <a:pt x="234" y="461"/>
                    </a:lnTo>
                    <a:lnTo>
                      <a:pt x="173" y="439"/>
                    </a:lnTo>
                    <a:lnTo>
                      <a:pt x="115" y="414"/>
                    </a:lnTo>
                    <a:lnTo>
                      <a:pt x="72" y="389"/>
                    </a:lnTo>
                    <a:lnTo>
                      <a:pt x="36" y="364"/>
                    </a:lnTo>
                    <a:lnTo>
                      <a:pt x="22" y="349"/>
                    </a:lnTo>
                    <a:lnTo>
                      <a:pt x="14" y="335"/>
                    </a:lnTo>
                    <a:lnTo>
                      <a:pt x="7" y="324"/>
                    </a:lnTo>
                    <a:lnTo>
                      <a:pt x="4" y="310"/>
                    </a:lnTo>
                    <a:lnTo>
                      <a:pt x="4" y="3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85" name="Freeform 9"/>
              <p:cNvSpPr>
                <a:spLocks/>
              </p:cNvSpPr>
              <p:nvPr/>
            </p:nvSpPr>
            <p:spPr bwMode="auto">
              <a:xfrm>
                <a:off x="2956" y="3393"/>
                <a:ext cx="320" cy="529"/>
              </a:xfrm>
              <a:custGeom>
                <a:avLst/>
                <a:gdLst/>
                <a:ahLst/>
                <a:cxnLst>
                  <a:cxn ang="0">
                    <a:pos x="65" y="14"/>
                  </a:cxn>
                  <a:cxn ang="0">
                    <a:pos x="122" y="39"/>
                  </a:cxn>
                  <a:cxn ang="0">
                    <a:pos x="202" y="93"/>
                  </a:cxn>
                  <a:cxn ang="0">
                    <a:pos x="252" y="144"/>
                  </a:cxn>
                  <a:cxn ang="0">
                    <a:pos x="281" y="208"/>
                  </a:cxn>
                  <a:cxn ang="0">
                    <a:pos x="288" y="244"/>
                  </a:cxn>
                  <a:cxn ang="0">
                    <a:pos x="281" y="280"/>
                  </a:cxn>
                  <a:cxn ang="0">
                    <a:pos x="266" y="320"/>
                  </a:cxn>
                  <a:cxn ang="0">
                    <a:pos x="238" y="363"/>
                  </a:cxn>
                  <a:cxn ang="0">
                    <a:pos x="198" y="410"/>
                  </a:cxn>
                  <a:cxn ang="0">
                    <a:pos x="220" y="417"/>
                  </a:cxn>
                  <a:cxn ang="0">
                    <a:pos x="266" y="435"/>
                  </a:cxn>
                  <a:cxn ang="0">
                    <a:pos x="310" y="467"/>
                  </a:cxn>
                  <a:cxn ang="0">
                    <a:pos x="320" y="489"/>
                  </a:cxn>
                  <a:cxn ang="0">
                    <a:pos x="317" y="514"/>
                  </a:cxn>
                  <a:cxn ang="0">
                    <a:pos x="302" y="521"/>
                  </a:cxn>
                  <a:cxn ang="0">
                    <a:pos x="259" y="529"/>
                  </a:cxn>
                  <a:cxn ang="0">
                    <a:pos x="130" y="467"/>
                  </a:cxn>
                  <a:cxn ang="0">
                    <a:pos x="119" y="453"/>
                  </a:cxn>
                  <a:cxn ang="0">
                    <a:pos x="115" y="431"/>
                  </a:cxn>
                  <a:cxn ang="0">
                    <a:pos x="144" y="399"/>
                  </a:cxn>
                  <a:cxn ang="0">
                    <a:pos x="151" y="388"/>
                  </a:cxn>
                  <a:cxn ang="0">
                    <a:pos x="187" y="345"/>
                  </a:cxn>
                  <a:cxn ang="0">
                    <a:pos x="209" y="302"/>
                  </a:cxn>
                  <a:cxn ang="0">
                    <a:pos x="220" y="248"/>
                  </a:cxn>
                  <a:cxn ang="0">
                    <a:pos x="205" y="190"/>
                  </a:cxn>
                  <a:cxn ang="0">
                    <a:pos x="158" y="133"/>
                  </a:cxn>
                  <a:cxn ang="0">
                    <a:pos x="65" y="79"/>
                  </a:cxn>
                  <a:cxn ang="0">
                    <a:pos x="0" y="54"/>
                  </a:cxn>
                  <a:cxn ang="0">
                    <a:pos x="0" y="29"/>
                  </a:cxn>
                  <a:cxn ang="0">
                    <a:pos x="11" y="3"/>
                  </a:cxn>
                  <a:cxn ang="0">
                    <a:pos x="40" y="0"/>
                  </a:cxn>
                  <a:cxn ang="0">
                    <a:pos x="65" y="14"/>
                  </a:cxn>
                </a:cxnLst>
                <a:rect l="0" t="0" r="r" b="b"/>
                <a:pathLst>
                  <a:path w="320" h="529">
                    <a:moveTo>
                      <a:pt x="65" y="14"/>
                    </a:moveTo>
                    <a:lnTo>
                      <a:pt x="65" y="14"/>
                    </a:lnTo>
                    <a:lnTo>
                      <a:pt x="83" y="21"/>
                    </a:lnTo>
                    <a:lnTo>
                      <a:pt x="122" y="39"/>
                    </a:lnTo>
                    <a:lnTo>
                      <a:pt x="176" y="72"/>
                    </a:lnTo>
                    <a:lnTo>
                      <a:pt x="202" y="93"/>
                    </a:lnTo>
                    <a:lnTo>
                      <a:pt x="230" y="118"/>
                    </a:lnTo>
                    <a:lnTo>
                      <a:pt x="252" y="144"/>
                    </a:lnTo>
                    <a:lnTo>
                      <a:pt x="270" y="176"/>
                    </a:lnTo>
                    <a:lnTo>
                      <a:pt x="281" y="208"/>
                    </a:lnTo>
                    <a:lnTo>
                      <a:pt x="284" y="226"/>
                    </a:lnTo>
                    <a:lnTo>
                      <a:pt x="288" y="244"/>
                    </a:lnTo>
                    <a:lnTo>
                      <a:pt x="284" y="262"/>
                    </a:lnTo>
                    <a:lnTo>
                      <a:pt x="281" y="280"/>
                    </a:lnTo>
                    <a:lnTo>
                      <a:pt x="274" y="302"/>
                    </a:lnTo>
                    <a:lnTo>
                      <a:pt x="266" y="320"/>
                    </a:lnTo>
                    <a:lnTo>
                      <a:pt x="256" y="342"/>
                    </a:lnTo>
                    <a:lnTo>
                      <a:pt x="238" y="363"/>
                    </a:lnTo>
                    <a:lnTo>
                      <a:pt x="220" y="388"/>
                    </a:lnTo>
                    <a:lnTo>
                      <a:pt x="198" y="410"/>
                    </a:lnTo>
                    <a:lnTo>
                      <a:pt x="198" y="410"/>
                    </a:lnTo>
                    <a:lnTo>
                      <a:pt x="220" y="417"/>
                    </a:lnTo>
                    <a:lnTo>
                      <a:pt x="241" y="424"/>
                    </a:lnTo>
                    <a:lnTo>
                      <a:pt x="266" y="435"/>
                    </a:lnTo>
                    <a:lnTo>
                      <a:pt x="292" y="449"/>
                    </a:lnTo>
                    <a:lnTo>
                      <a:pt x="310" y="467"/>
                    </a:lnTo>
                    <a:lnTo>
                      <a:pt x="317" y="478"/>
                    </a:lnTo>
                    <a:lnTo>
                      <a:pt x="320" y="489"/>
                    </a:lnTo>
                    <a:lnTo>
                      <a:pt x="320" y="503"/>
                    </a:lnTo>
                    <a:lnTo>
                      <a:pt x="317" y="514"/>
                    </a:lnTo>
                    <a:lnTo>
                      <a:pt x="317" y="514"/>
                    </a:lnTo>
                    <a:lnTo>
                      <a:pt x="302" y="521"/>
                    </a:lnTo>
                    <a:lnTo>
                      <a:pt x="284" y="529"/>
                    </a:lnTo>
                    <a:lnTo>
                      <a:pt x="259" y="529"/>
                    </a:lnTo>
                    <a:lnTo>
                      <a:pt x="130" y="467"/>
                    </a:lnTo>
                    <a:lnTo>
                      <a:pt x="130" y="467"/>
                    </a:lnTo>
                    <a:lnTo>
                      <a:pt x="126" y="464"/>
                    </a:lnTo>
                    <a:lnTo>
                      <a:pt x="119" y="453"/>
                    </a:lnTo>
                    <a:lnTo>
                      <a:pt x="115" y="442"/>
                    </a:lnTo>
                    <a:lnTo>
                      <a:pt x="115" y="431"/>
                    </a:lnTo>
                    <a:lnTo>
                      <a:pt x="119" y="424"/>
                    </a:lnTo>
                    <a:lnTo>
                      <a:pt x="144" y="399"/>
                    </a:lnTo>
                    <a:lnTo>
                      <a:pt x="144" y="399"/>
                    </a:lnTo>
                    <a:lnTo>
                      <a:pt x="151" y="388"/>
                    </a:lnTo>
                    <a:lnTo>
                      <a:pt x="176" y="363"/>
                    </a:lnTo>
                    <a:lnTo>
                      <a:pt x="187" y="345"/>
                    </a:lnTo>
                    <a:lnTo>
                      <a:pt x="198" y="324"/>
                    </a:lnTo>
                    <a:lnTo>
                      <a:pt x="209" y="302"/>
                    </a:lnTo>
                    <a:lnTo>
                      <a:pt x="216" y="273"/>
                    </a:lnTo>
                    <a:lnTo>
                      <a:pt x="220" y="248"/>
                    </a:lnTo>
                    <a:lnTo>
                      <a:pt x="216" y="219"/>
                    </a:lnTo>
                    <a:lnTo>
                      <a:pt x="205" y="190"/>
                    </a:lnTo>
                    <a:lnTo>
                      <a:pt x="184" y="162"/>
                    </a:lnTo>
                    <a:lnTo>
                      <a:pt x="158" y="133"/>
                    </a:lnTo>
                    <a:lnTo>
                      <a:pt x="119" y="104"/>
                    </a:lnTo>
                    <a:lnTo>
                      <a:pt x="65" y="79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39"/>
                    </a:lnTo>
                    <a:lnTo>
                      <a:pt x="0" y="29"/>
                    </a:lnTo>
                    <a:lnTo>
                      <a:pt x="4" y="14"/>
                    </a:lnTo>
                    <a:lnTo>
                      <a:pt x="11" y="3"/>
                    </a:lnTo>
                    <a:lnTo>
                      <a:pt x="22" y="0"/>
                    </a:lnTo>
                    <a:lnTo>
                      <a:pt x="40" y="0"/>
                    </a:lnTo>
                    <a:lnTo>
                      <a:pt x="65" y="14"/>
                    </a:lnTo>
                    <a:lnTo>
                      <a:pt x="6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86" name="Freeform 10"/>
              <p:cNvSpPr>
                <a:spLocks/>
              </p:cNvSpPr>
              <p:nvPr/>
            </p:nvSpPr>
            <p:spPr bwMode="auto">
              <a:xfrm>
                <a:off x="2247" y="3317"/>
                <a:ext cx="321" cy="529"/>
              </a:xfrm>
              <a:custGeom>
                <a:avLst/>
                <a:gdLst/>
                <a:ahLst/>
                <a:cxnLst>
                  <a:cxn ang="0">
                    <a:pos x="256" y="15"/>
                  </a:cxn>
                  <a:cxn ang="0">
                    <a:pos x="256" y="15"/>
                  </a:cxn>
                  <a:cxn ang="0">
                    <a:pos x="227" y="29"/>
                  </a:cxn>
                  <a:cxn ang="0">
                    <a:pos x="188" y="51"/>
                  </a:cxn>
                  <a:cxn ang="0">
                    <a:pos x="137" y="79"/>
                  </a:cxn>
                  <a:cxn ang="0">
                    <a:pos x="112" y="97"/>
                  </a:cxn>
                  <a:cxn ang="0">
                    <a:pos x="90" y="115"/>
                  </a:cxn>
                  <a:cxn ang="0">
                    <a:pos x="69" y="141"/>
                  </a:cxn>
                  <a:cxn ang="0">
                    <a:pos x="54" y="166"/>
                  </a:cxn>
                  <a:cxn ang="0">
                    <a:pos x="44" y="198"/>
                  </a:cxn>
                  <a:cxn ang="0">
                    <a:pos x="44" y="230"/>
                  </a:cxn>
                  <a:cxn ang="0">
                    <a:pos x="47" y="270"/>
                  </a:cxn>
                  <a:cxn ang="0">
                    <a:pos x="62" y="313"/>
                  </a:cxn>
                  <a:cxn ang="0">
                    <a:pos x="87" y="360"/>
                  </a:cxn>
                  <a:cxn ang="0">
                    <a:pos x="123" y="410"/>
                  </a:cxn>
                  <a:cxn ang="0">
                    <a:pos x="123" y="410"/>
                  </a:cxn>
                  <a:cxn ang="0">
                    <a:pos x="101" y="418"/>
                  </a:cxn>
                  <a:cxn ang="0">
                    <a:pos x="76" y="425"/>
                  </a:cxn>
                  <a:cxn ang="0">
                    <a:pos x="54" y="436"/>
                  </a:cxn>
                  <a:cxn ang="0">
                    <a:pos x="29" y="450"/>
                  </a:cxn>
                  <a:cxn ang="0">
                    <a:pos x="11" y="468"/>
                  </a:cxn>
                  <a:cxn ang="0">
                    <a:pos x="4" y="479"/>
                  </a:cxn>
                  <a:cxn ang="0">
                    <a:pos x="0" y="490"/>
                  </a:cxn>
                  <a:cxn ang="0">
                    <a:pos x="0" y="504"/>
                  </a:cxn>
                  <a:cxn ang="0">
                    <a:pos x="4" y="515"/>
                  </a:cxn>
                  <a:cxn ang="0">
                    <a:pos x="4" y="515"/>
                  </a:cxn>
                  <a:cxn ang="0">
                    <a:pos x="18" y="522"/>
                  </a:cxn>
                  <a:cxn ang="0">
                    <a:pos x="36" y="529"/>
                  </a:cxn>
                  <a:cxn ang="0">
                    <a:pos x="62" y="529"/>
                  </a:cxn>
                  <a:cxn ang="0">
                    <a:pos x="188" y="468"/>
                  </a:cxn>
                  <a:cxn ang="0">
                    <a:pos x="188" y="468"/>
                  </a:cxn>
                  <a:cxn ang="0">
                    <a:pos x="195" y="464"/>
                  </a:cxn>
                  <a:cxn ang="0">
                    <a:pos x="198" y="454"/>
                  </a:cxn>
                  <a:cxn ang="0">
                    <a:pos x="206" y="443"/>
                  </a:cxn>
                  <a:cxn ang="0">
                    <a:pos x="202" y="432"/>
                  </a:cxn>
                  <a:cxn ang="0">
                    <a:pos x="198" y="425"/>
                  </a:cxn>
                  <a:cxn ang="0">
                    <a:pos x="177" y="400"/>
                  </a:cxn>
                  <a:cxn ang="0">
                    <a:pos x="177" y="400"/>
                  </a:cxn>
                  <a:cxn ang="0">
                    <a:pos x="166" y="382"/>
                  </a:cxn>
                  <a:cxn ang="0">
                    <a:pos x="144" y="353"/>
                  </a:cxn>
                  <a:cxn ang="0">
                    <a:pos x="123" y="317"/>
                  </a:cxn>
                  <a:cxn ang="0">
                    <a:pos x="116" y="292"/>
                  </a:cxn>
                  <a:cxn ang="0">
                    <a:pos x="108" y="270"/>
                  </a:cxn>
                  <a:cxn ang="0">
                    <a:pos x="108" y="245"/>
                  </a:cxn>
                  <a:cxn ang="0">
                    <a:pos x="112" y="216"/>
                  </a:cxn>
                  <a:cxn ang="0">
                    <a:pos x="123" y="191"/>
                  </a:cxn>
                  <a:cxn ang="0">
                    <a:pos x="141" y="162"/>
                  </a:cxn>
                  <a:cxn ang="0">
                    <a:pos x="170" y="133"/>
                  </a:cxn>
                  <a:cxn ang="0">
                    <a:pos x="206" y="108"/>
                  </a:cxn>
                  <a:cxn ang="0">
                    <a:pos x="256" y="79"/>
                  </a:cxn>
                  <a:cxn ang="0">
                    <a:pos x="321" y="54"/>
                  </a:cxn>
                  <a:cxn ang="0">
                    <a:pos x="321" y="54"/>
                  </a:cxn>
                  <a:cxn ang="0">
                    <a:pos x="321" y="40"/>
                  </a:cxn>
                  <a:cxn ang="0">
                    <a:pos x="321" y="29"/>
                  </a:cxn>
                  <a:cxn ang="0">
                    <a:pos x="317" y="15"/>
                  </a:cxn>
                  <a:cxn ang="0">
                    <a:pos x="310" y="4"/>
                  </a:cxn>
                  <a:cxn ang="0">
                    <a:pos x="299" y="0"/>
                  </a:cxn>
                  <a:cxn ang="0">
                    <a:pos x="281" y="0"/>
                  </a:cxn>
                  <a:cxn ang="0">
                    <a:pos x="256" y="15"/>
                  </a:cxn>
                  <a:cxn ang="0">
                    <a:pos x="256" y="15"/>
                  </a:cxn>
                </a:cxnLst>
                <a:rect l="0" t="0" r="r" b="b"/>
                <a:pathLst>
                  <a:path w="321" h="529">
                    <a:moveTo>
                      <a:pt x="256" y="15"/>
                    </a:moveTo>
                    <a:lnTo>
                      <a:pt x="256" y="15"/>
                    </a:lnTo>
                    <a:lnTo>
                      <a:pt x="227" y="29"/>
                    </a:lnTo>
                    <a:lnTo>
                      <a:pt x="188" y="51"/>
                    </a:lnTo>
                    <a:lnTo>
                      <a:pt x="137" y="79"/>
                    </a:lnTo>
                    <a:lnTo>
                      <a:pt x="112" y="97"/>
                    </a:lnTo>
                    <a:lnTo>
                      <a:pt x="90" y="115"/>
                    </a:lnTo>
                    <a:lnTo>
                      <a:pt x="69" y="141"/>
                    </a:lnTo>
                    <a:lnTo>
                      <a:pt x="54" y="166"/>
                    </a:lnTo>
                    <a:lnTo>
                      <a:pt x="44" y="198"/>
                    </a:lnTo>
                    <a:lnTo>
                      <a:pt x="44" y="230"/>
                    </a:lnTo>
                    <a:lnTo>
                      <a:pt x="47" y="270"/>
                    </a:lnTo>
                    <a:lnTo>
                      <a:pt x="62" y="313"/>
                    </a:lnTo>
                    <a:lnTo>
                      <a:pt x="87" y="360"/>
                    </a:lnTo>
                    <a:lnTo>
                      <a:pt x="123" y="410"/>
                    </a:lnTo>
                    <a:lnTo>
                      <a:pt x="123" y="410"/>
                    </a:lnTo>
                    <a:lnTo>
                      <a:pt x="101" y="418"/>
                    </a:lnTo>
                    <a:lnTo>
                      <a:pt x="76" y="425"/>
                    </a:lnTo>
                    <a:lnTo>
                      <a:pt x="54" y="436"/>
                    </a:lnTo>
                    <a:lnTo>
                      <a:pt x="29" y="450"/>
                    </a:lnTo>
                    <a:lnTo>
                      <a:pt x="11" y="468"/>
                    </a:lnTo>
                    <a:lnTo>
                      <a:pt x="4" y="479"/>
                    </a:lnTo>
                    <a:lnTo>
                      <a:pt x="0" y="490"/>
                    </a:lnTo>
                    <a:lnTo>
                      <a:pt x="0" y="504"/>
                    </a:lnTo>
                    <a:lnTo>
                      <a:pt x="4" y="515"/>
                    </a:lnTo>
                    <a:lnTo>
                      <a:pt x="4" y="515"/>
                    </a:lnTo>
                    <a:lnTo>
                      <a:pt x="18" y="522"/>
                    </a:lnTo>
                    <a:lnTo>
                      <a:pt x="36" y="529"/>
                    </a:lnTo>
                    <a:lnTo>
                      <a:pt x="62" y="529"/>
                    </a:lnTo>
                    <a:lnTo>
                      <a:pt x="188" y="468"/>
                    </a:lnTo>
                    <a:lnTo>
                      <a:pt x="188" y="468"/>
                    </a:lnTo>
                    <a:lnTo>
                      <a:pt x="195" y="464"/>
                    </a:lnTo>
                    <a:lnTo>
                      <a:pt x="198" y="454"/>
                    </a:lnTo>
                    <a:lnTo>
                      <a:pt x="206" y="443"/>
                    </a:lnTo>
                    <a:lnTo>
                      <a:pt x="202" y="432"/>
                    </a:lnTo>
                    <a:lnTo>
                      <a:pt x="198" y="425"/>
                    </a:lnTo>
                    <a:lnTo>
                      <a:pt x="177" y="400"/>
                    </a:lnTo>
                    <a:lnTo>
                      <a:pt x="177" y="400"/>
                    </a:lnTo>
                    <a:lnTo>
                      <a:pt x="166" y="382"/>
                    </a:lnTo>
                    <a:lnTo>
                      <a:pt x="144" y="353"/>
                    </a:lnTo>
                    <a:lnTo>
                      <a:pt x="123" y="317"/>
                    </a:lnTo>
                    <a:lnTo>
                      <a:pt x="116" y="292"/>
                    </a:lnTo>
                    <a:lnTo>
                      <a:pt x="108" y="270"/>
                    </a:lnTo>
                    <a:lnTo>
                      <a:pt x="108" y="245"/>
                    </a:lnTo>
                    <a:lnTo>
                      <a:pt x="112" y="216"/>
                    </a:lnTo>
                    <a:lnTo>
                      <a:pt x="123" y="191"/>
                    </a:lnTo>
                    <a:lnTo>
                      <a:pt x="141" y="162"/>
                    </a:lnTo>
                    <a:lnTo>
                      <a:pt x="170" y="133"/>
                    </a:lnTo>
                    <a:lnTo>
                      <a:pt x="206" y="108"/>
                    </a:lnTo>
                    <a:lnTo>
                      <a:pt x="256" y="79"/>
                    </a:lnTo>
                    <a:lnTo>
                      <a:pt x="321" y="54"/>
                    </a:lnTo>
                    <a:lnTo>
                      <a:pt x="321" y="54"/>
                    </a:lnTo>
                    <a:lnTo>
                      <a:pt x="321" y="40"/>
                    </a:lnTo>
                    <a:lnTo>
                      <a:pt x="321" y="29"/>
                    </a:lnTo>
                    <a:lnTo>
                      <a:pt x="317" y="15"/>
                    </a:lnTo>
                    <a:lnTo>
                      <a:pt x="310" y="4"/>
                    </a:lnTo>
                    <a:lnTo>
                      <a:pt x="299" y="0"/>
                    </a:lnTo>
                    <a:lnTo>
                      <a:pt x="281" y="0"/>
                    </a:lnTo>
                    <a:lnTo>
                      <a:pt x="256" y="15"/>
                    </a:lnTo>
                    <a:lnTo>
                      <a:pt x="25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87" name="Freeform 11"/>
              <p:cNvSpPr>
                <a:spLocks/>
              </p:cNvSpPr>
              <p:nvPr/>
            </p:nvSpPr>
            <p:spPr bwMode="auto">
              <a:xfrm>
                <a:off x="2291" y="2533"/>
                <a:ext cx="1086" cy="698"/>
              </a:xfrm>
              <a:custGeom>
                <a:avLst/>
                <a:gdLst/>
                <a:ahLst/>
                <a:cxnLst>
                  <a:cxn ang="0">
                    <a:pos x="1079" y="468"/>
                  </a:cxn>
                  <a:cxn ang="0">
                    <a:pos x="1086" y="399"/>
                  </a:cxn>
                  <a:cxn ang="0">
                    <a:pos x="1068" y="331"/>
                  </a:cxn>
                  <a:cxn ang="0">
                    <a:pos x="1029" y="263"/>
                  </a:cxn>
                  <a:cxn ang="0">
                    <a:pos x="975" y="201"/>
                  </a:cxn>
                  <a:cxn ang="0">
                    <a:pos x="903" y="140"/>
                  </a:cxn>
                  <a:cxn ang="0">
                    <a:pos x="820" y="90"/>
                  </a:cxn>
                  <a:cxn ang="0">
                    <a:pos x="723" y="50"/>
                  </a:cxn>
                  <a:cxn ang="0">
                    <a:pos x="615" y="18"/>
                  </a:cxn>
                  <a:cxn ang="0">
                    <a:pos x="561" y="11"/>
                  </a:cxn>
                  <a:cxn ang="0">
                    <a:pos x="453" y="0"/>
                  </a:cxn>
                  <a:cxn ang="0">
                    <a:pos x="352" y="3"/>
                  </a:cxn>
                  <a:cxn ang="0">
                    <a:pos x="259" y="18"/>
                  </a:cxn>
                  <a:cxn ang="0">
                    <a:pos x="176" y="47"/>
                  </a:cxn>
                  <a:cxn ang="0">
                    <a:pos x="104" y="86"/>
                  </a:cxn>
                  <a:cxn ang="0">
                    <a:pos x="50" y="137"/>
                  </a:cxn>
                  <a:cxn ang="0">
                    <a:pos x="18" y="198"/>
                  </a:cxn>
                  <a:cxn ang="0">
                    <a:pos x="7" y="230"/>
                  </a:cxn>
                  <a:cxn ang="0">
                    <a:pos x="3" y="298"/>
                  </a:cxn>
                  <a:cxn ang="0">
                    <a:pos x="21" y="367"/>
                  </a:cxn>
                  <a:cxn ang="0">
                    <a:pos x="57" y="435"/>
                  </a:cxn>
                  <a:cxn ang="0">
                    <a:pos x="111" y="500"/>
                  </a:cxn>
                  <a:cxn ang="0">
                    <a:pos x="183" y="558"/>
                  </a:cxn>
                  <a:cxn ang="0">
                    <a:pos x="266" y="608"/>
                  </a:cxn>
                  <a:cxn ang="0">
                    <a:pos x="363" y="647"/>
                  </a:cxn>
                  <a:cxn ang="0">
                    <a:pos x="471" y="680"/>
                  </a:cxn>
                  <a:cxn ang="0">
                    <a:pos x="525" y="691"/>
                  </a:cxn>
                  <a:cxn ang="0">
                    <a:pos x="633" y="698"/>
                  </a:cxn>
                  <a:cxn ang="0">
                    <a:pos x="737" y="694"/>
                  </a:cxn>
                  <a:cxn ang="0">
                    <a:pos x="831" y="680"/>
                  </a:cxn>
                  <a:cxn ang="0">
                    <a:pos x="913" y="651"/>
                  </a:cxn>
                  <a:cxn ang="0">
                    <a:pos x="982" y="612"/>
                  </a:cxn>
                  <a:cxn ang="0">
                    <a:pos x="1036" y="561"/>
                  </a:cxn>
                  <a:cxn ang="0">
                    <a:pos x="1072" y="500"/>
                  </a:cxn>
                  <a:cxn ang="0">
                    <a:pos x="1079" y="468"/>
                  </a:cxn>
                </a:cxnLst>
                <a:rect l="0" t="0" r="r" b="b"/>
                <a:pathLst>
                  <a:path w="1086" h="698">
                    <a:moveTo>
                      <a:pt x="1079" y="468"/>
                    </a:moveTo>
                    <a:lnTo>
                      <a:pt x="1079" y="468"/>
                    </a:lnTo>
                    <a:lnTo>
                      <a:pt x="1086" y="432"/>
                    </a:lnTo>
                    <a:lnTo>
                      <a:pt x="1086" y="399"/>
                    </a:lnTo>
                    <a:lnTo>
                      <a:pt x="1079" y="363"/>
                    </a:lnTo>
                    <a:lnTo>
                      <a:pt x="1068" y="331"/>
                    </a:lnTo>
                    <a:lnTo>
                      <a:pt x="1050" y="295"/>
                    </a:lnTo>
                    <a:lnTo>
                      <a:pt x="1029" y="263"/>
                    </a:lnTo>
                    <a:lnTo>
                      <a:pt x="1003" y="230"/>
                    </a:lnTo>
                    <a:lnTo>
                      <a:pt x="975" y="201"/>
                    </a:lnTo>
                    <a:lnTo>
                      <a:pt x="942" y="169"/>
                    </a:lnTo>
                    <a:lnTo>
                      <a:pt x="903" y="140"/>
                    </a:lnTo>
                    <a:lnTo>
                      <a:pt x="863" y="115"/>
                    </a:lnTo>
                    <a:lnTo>
                      <a:pt x="820" y="90"/>
                    </a:lnTo>
                    <a:lnTo>
                      <a:pt x="773" y="68"/>
                    </a:lnTo>
                    <a:lnTo>
                      <a:pt x="723" y="50"/>
                    </a:lnTo>
                    <a:lnTo>
                      <a:pt x="669" y="32"/>
                    </a:lnTo>
                    <a:lnTo>
                      <a:pt x="615" y="18"/>
                    </a:lnTo>
                    <a:lnTo>
                      <a:pt x="615" y="18"/>
                    </a:lnTo>
                    <a:lnTo>
                      <a:pt x="561" y="11"/>
                    </a:lnTo>
                    <a:lnTo>
                      <a:pt x="507" y="3"/>
                    </a:lnTo>
                    <a:lnTo>
                      <a:pt x="453" y="0"/>
                    </a:lnTo>
                    <a:lnTo>
                      <a:pt x="403" y="0"/>
                    </a:lnTo>
                    <a:lnTo>
                      <a:pt x="352" y="3"/>
                    </a:lnTo>
                    <a:lnTo>
                      <a:pt x="302" y="11"/>
                    </a:lnTo>
                    <a:lnTo>
                      <a:pt x="259" y="18"/>
                    </a:lnTo>
                    <a:lnTo>
                      <a:pt x="215" y="32"/>
                    </a:lnTo>
                    <a:lnTo>
                      <a:pt x="176" y="47"/>
                    </a:lnTo>
                    <a:lnTo>
                      <a:pt x="140" y="68"/>
                    </a:lnTo>
                    <a:lnTo>
                      <a:pt x="104" y="86"/>
                    </a:lnTo>
                    <a:lnTo>
                      <a:pt x="75" y="111"/>
                    </a:lnTo>
                    <a:lnTo>
                      <a:pt x="50" y="137"/>
                    </a:lnTo>
                    <a:lnTo>
                      <a:pt x="32" y="165"/>
                    </a:lnTo>
                    <a:lnTo>
                      <a:pt x="18" y="198"/>
                    </a:lnTo>
                    <a:lnTo>
                      <a:pt x="7" y="230"/>
                    </a:lnTo>
                    <a:lnTo>
                      <a:pt x="7" y="230"/>
                    </a:lnTo>
                    <a:lnTo>
                      <a:pt x="0" y="266"/>
                    </a:lnTo>
                    <a:lnTo>
                      <a:pt x="3" y="298"/>
                    </a:lnTo>
                    <a:lnTo>
                      <a:pt x="7" y="334"/>
                    </a:lnTo>
                    <a:lnTo>
                      <a:pt x="21" y="367"/>
                    </a:lnTo>
                    <a:lnTo>
                      <a:pt x="36" y="403"/>
                    </a:lnTo>
                    <a:lnTo>
                      <a:pt x="57" y="435"/>
                    </a:lnTo>
                    <a:lnTo>
                      <a:pt x="82" y="468"/>
                    </a:lnTo>
                    <a:lnTo>
                      <a:pt x="111" y="500"/>
                    </a:lnTo>
                    <a:lnTo>
                      <a:pt x="147" y="529"/>
                    </a:lnTo>
                    <a:lnTo>
                      <a:pt x="183" y="558"/>
                    </a:lnTo>
                    <a:lnTo>
                      <a:pt x="223" y="583"/>
                    </a:lnTo>
                    <a:lnTo>
                      <a:pt x="266" y="608"/>
                    </a:lnTo>
                    <a:lnTo>
                      <a:pt x="313" y="629"/>
                    </a:lnTo>
                    <a:lnTo>
                      <a:pt x="363" y="647"/>
                    </a:lnTo>
                    <a:lnTo>
                      <a:pt x="417" y="665"/>
                    </a:lnTo>
                    <a:lnTo>
                      <a:pt x="471" y="680"/>
                    </a:lnTo>
                    <a:lnTo>
                      <a:pt x="471" y="680"/>
                    </a:lnTo>
                    <a:lnTo>
                      <a:pt x="525" y="691"/>
                    </a:lnTo>
                    <a:lnTo>
                      <a:pt x="579" y="694"/>
                    </a:lnTo>
                    <a:lnTo>
                      <a:pt x="633" y="698"/>
                    </a:lnTo>
                    <a:lnTo>
                      <a:pt x="687" y="698"/>
                    </a:lnTo>
                    <a:lnTo>
                      <a:pt x="737" y="694"/>
                    </a:lnTo>
                    <a:lnTo>
                      <a:pt x="784" y="687"/>
                    </a:lnTo>
                    <a:lnTo>
                      <a:pt x="831" y="680"/>
                    </a:lnTo>
                    <a:lnTo>
                      <a:pt x="870" y="665"/>
                    </a:lnTo>
                    <a:lnTo>
                      <a:pt x="913" y="651"/>
                    </a:lnTo>
                    <a:lnTo>
                      <a:pt x="949" y="633"/>
                    </a:lnTo>
                    <a:lnTo>
                      <a:pt x="982" y="612"/>
                    </a:lnTo>
                    <a:lnTo>
                      <a:pt x="1011" y="586"/>
                    </a:lnTo>
                    <a:lnTo>
                      <a:pt x="1036" y="561"/>
                    </a:lnTo>
                    <a:lnTo>
                      <a:pt x="1054" y="532"/>
                    </a:lnTo>
                    <a:lnTo>
                      <a:pt x="1072" y="500"/>
                    </a:lnTo>
                    <a:lnTo>
                      <a:pt x="1079" y="468"/>
                    </a:lnTo>
                    <a:lnTo>
                      <a:pt x="1079" y="4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88" name="Freeform 12"/>
              <p:cNvSpPr>
                <a:spLocks/>
              </p:cNvSpPr>
              <p:nvPr/>
            </p:nvSpPr>
            <p:spPr bwMode="auto">
              <a:xfrm>
                <a:off x="2514" y="2666"/>
                <a:ext cx="158" cy="137"/>
              </a:xfrm>
              <a:custGeom>
                <a:avLst/>
                <a:gdLst/>
                <a:ahLst/>
                <a:cxnLst>
                  <a:cxn ang="0">
                    <a:pos x="122" y="137"/>
                  </a:cxn>
                  <a:cxn ang="0">
                    <a:pos x="122" y="137"/>
                  </a:cxn>
                  <a:cxn ang="0">
                    <a:pos x="100" y="130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36" y="115"/>
                  </a:cxn>
                  <a:cxn ang="0">
                    <a:pos x="7" y="115"/>
                  </a:cxn>
                  <a:cxn ang="0">
                    <a:pos x="7" y="115"/>
                  </a:cxn>
                  <a:cxn ang="0">
                    <a:pos x="0" y="94"/>
                  </a:cxn>
                  <a:cxn ang="0">
                    <a:pos x="3" y="72"/>
                  </a:cxn>
                  <a:cxn ang="0">
                    <a:pos x="10" y="50"/>
                  </a:cxn>
                  <a:cxn ang="0">
                    <a:pos x="25" y="29"/>
                  </a:cxn>
                  <a:cxn ang="0">
                    <a:pos x="25" y="29"/>
                  </a:cxn>
                  <a:cxn ang="0">
                    <a:pos x="36" y="18"/>
                  </a:cxn>
                  <a:cxn ang="0">
                    <a:pos x="50" y="11"/>
                  </a:cxn>
                  <a:cxn ang="0">
                    <a:pos x="64" y="4"/>
                  </a:cxn>
                  <a:cxn ang="0">
                    <a:pos x="79" y="0"/>
                  </a:cxn>
                  <a:cxn ang="0">
                    <a:pos x="93" y="0"/>
                  </a:cxn>
                  <a:cxn ang="0">
                    <a:pos x="108" y="0"/>
                  </a:cxn>
                  <a:cxn ang="0">
                    <a:pos x="122" y="7"/>
                  </a:cxn>
                  <a:cxn ang="0">
                    <a:pos x="133" y="14"/>
                  </a:cxn>
                  <a:cxn ang="0">
                    <a:pos x="133" y="14"/>
                  </a:cxn>
                  <a:cxn ang="0">
                    <a:pos x="144" y="25"/>
                  </a:cxn>
                  <a:cxn ang="0">
                    <a:pos x="151" y="40"/>
                  </a:cxn>
                  <a:cxn ang="0">
                    <a:pos x="154" y="54"/>
                  </a:cxn>
                  <a:cxn ang="0">
                    <a:pos x="158" y="68"/>
                  </a:cxn>
                  <a:cxn ang="0">
                    <a:pos x="154" y="83"/>
                  </a:cxn>
                  <a:cxn ang="0">
                    <a:pos x="151" y="97"/>
                  </a:cxn>
                  <a:cxn ang="0">
                    <a:pos x="144" y="115"/>
                  </a:cxn>
                  <a:cxn ang="0">
                    <a:pos x="133" y="126"/>
                  </a:cxn>
                  <a:cxn ang="0">
                    <a:pos x="133" y="126"/>
                  </a:cxn>
                  <a:cxn ang="0">
                    <a:pos x="122" y="137"/>
                  </a:cxn>
                  <a:cxn ang="0">
                    <a:pos x="122" y="137"/>
                  </a:cxn>
                </a:cxnLst>
                <a:rect l="0" t="0" r="r" b="b"/>
                <a:pathLst>
                  <a:path w="158" h="137">
                    <a:moveTo>
                      <a:pt x="122" y="137"/>
                    </a:moveTo>
                    <a:lnTo>
                      <a:pt x="122" y="137"/>
                    </a:lnTo>
                    <a:lnTo>
                      <a:pt x="100" y="130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36" y="115"/>
                    </a:lnTo>
                    <a:lnTo>
                      <a:pt x="7" y="115"/>
                    </a:lnTo>
                    <a:lnTo>
                      <a:pt x="7" y="115"/>
                    </a:lnTo>
                    <a:lnTo>
                      <a:pt x="0" y="94"/>
                    </a:lnTo>
                    <a:lnTo>
                      <a:pt x="3" y="72"/>
                    </a:lnTo>
                    <a:lnTo>
                      <a:pt x="10" y="50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36" y="18"/>
                    </a:lnTo>
                    <a:lnTo>
                      <a:pt x="50" y="11"/>
                    </a:lnTo>
                    <a:lnTo>
                      <a:pt x="64" y="4"/>
                    </a:lnTo>
                    <a:lnTo>
                      <a:pt x="79" y="0"/>
                    </a:lnTo>
                    <a:lnTo>
                      <a:pt x="93" y="0"/>
                    </a:lnTo>
                    <a:lnTo>
                      <a:pt x="108" y="0"/>
                    </a:lnTo>
                    <a:lnTo>
                      <a:pt x="122" y="7"/>
                    </a:lnTo>
                    <a:lnTo>
                      <a:pt x="133" y="14"/>
                    </a:lnTo>
                    <a:lnTo>
                      <a:pt x="133" y="14"/>
                    </a:lnTo>
                    <a:lnTo>
                      <a:pt x="144" y="25"/>
                    </a:lnTo>
                    <a:lnTo>
                      <a:pt x="151" y="40"/>
                    </a:lnTo>
                    <a:lnTo>
                      <a:pt x="154" y="54"/>
                    </a:lnTo>
                    <a:lnTo>
                      <a:pt x="158" y="68"/>
                    </a:lnTo>
                    <a:lnTo>
                      <a:pt x="154" y="83"/>
                    </a:lnTo>
                    <a:lnTo>
                      <a:pt x="151" y="97"/>
                    </a:lnTo>
                    <a:lnTo>
                      <a:pt x="144" y="115"/>
                    </a:lnTo>
                    <a:lnTo>
                      <a:pt x="133" y="126"/>
                    </a:lnTo>
                    <a:lnTo>
                      <a:pt x="133" y="126"/>
                    </a:lnTo>
                    <a:lnTo>
                      <a:pt x="122" y="137"/>
                    </a:lnTo>
                    <a:lnTo>
                      <a:pt x="122" y="1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89" name="Freeform 13"/>
              <p:cNvSpPr>
                <a:spLocks/>
              </p:cNvSpPr>
              <p:nvPr/>
            </p:nvSpPr>
            <p:spPr bwMode="auto">
              <a:xfrm>
                <a:off x="2913" y="2749"/>
                <a:ext cx="147" cy="151"/>
              </a:xfrm>
              <a:custGeom>
                <a:avLst/>
                <a:gdLst/>
                <a:ahLst/>
                <a:cxnLst>
                  <a:cxn ang="0">
                    <a:pos x="122" y="151"/>
                  </a:cxn>
                  <a:cxn ang="0">
                    <a:pos x="122" y="151"/>
                  </a:cxn>
                  <a:cxn ang="0">
                    <a:pos x="94" y="144"/>
                  </a:cxn>
                  <a:cxn ang="0">
                    <a:pos x="94" y="144"/>
                  </a:cxn>
                  <a:cxn ang="0">
                    <a:pos x="54" y="136"/>
                  </a:cxn>
                  <a:cxn ang="0">
                    <a:pos x="18" y="136"/>
                  </a:cxn>
                  <a:cxn ang="0">
                    <a:pos x="18" y="136"/>
                  </a:cxn>
                  <a:cxn ang="0">
                    <a:pos x="11" y="118"/>
                  </a:cxn>
                  <a:cxn ang="0">
                    <a:pos x="4" y="97"/>
                  </a:cxn>
                  <a:cxn ang="0">
                    <a:pos x="4" y="97"/>
                  </a:cxn>
                  <a:cxn ang="0">
                    <a:pos x="0" y="79"/>
                  </a:cxn>
                  <a:cxn ang="0">
                    <a:pos x="4" y="64"/>
                  </a:cxn>
                  <a:cxn ang="0">
                    <a:pos x="7" y="50"/>
                  </a:cxn>
                  <a:cxn ang="0">
                    <a:pos x="14" y="36"/>
                  </a:cxn>
                  <a:cxn ang="0">
                    <a:pos x="22" y="25"/>
                  </a:cxn>
                  <a:cxn ang="0">
                    <a:pos x="32" y="14"/>
                  </a:cxn>
                  <a:cxn ang="0">
                    <a:pos x="47" y="7"/>
                  </a:cxn>
                  <a:cxn ang="0">
                    <a:pos x="61" y="3"/>
                  </a:cxn>
                  <a:cxn ang="0">
                    <a:pos x="61" y="3"/>
                  </a:cxn>
                  <a:cxn ang="0">
                    <a:pos x="76" y="0"/>
                  </a:cxn>
                  <a:cxn ang="0">
                    <a:pos x="90" y="3"/>
                  </a:cxn>
                  <a:cxn ang="0">
                    <a:pos x="104" y="11"/>
                  </a:cxn>
                  <a:cxn ang="0">
                    <a:pos x="115" y="18"/>
                  </a:cxn>
                  <a:cxn ang="0">
                    <a:pos x="126" y="29"/>
                  </a:cxn>
                  <a:cxn ang="0">
                    <a:pos x="137" y="39"/>
                  </a:cxn>
                  <a:cxn ang="0">
                    <a:pos x="144" y="54"/>
                  </a:cxn>
                  <a:cxn ang="0">
                    <a:pos x="147" y="72"/>
                  </a:cxn>
                  <a:cxn ang="0">
                    <a:pos x="147" y="72"/>
                  </a:cxn>
                  <a:cxn ang="0">
                    <a:pos x="147" y="97"/>
                  </a:cxn>
                  <a:cxn ang="0">
                    <a:pos x="144" y="118"/>
                  </a:cxn>
                  <a:cxn ang="0">
                    <a:pos x="133" y="136"/>
                  </a:cxn>
                  <a:cxn ang="0">
                    <a:pos x="122" y="151"/>
                  </a:cxn>
                  <a:cxn ang="0">
                    <a:pos x="122" y="151"/>
                  </a:cxn>
                </a:cxnLst>
                <a:rect l="0" t="0" r="r" b="b"/>
                <a:pathLst>
                  <a:path w="147" h="151">
                    <a:moveTo>
                      <a:pt x="122" y="151"/>
                    </a:moveTo>
                    <a:lnTo>
                      <a:pt x="122" y="151"/>
                    </a:lnTo>
                    <a:lnTo>
                      <a:pt x="94" y="144"/>
                    </a:lnTo>
                    <a:lnTo>
                      <a:pt x="94" y="144"/>
                    </a:lnTo>
                    <a:lnTo>
                      <a:pt x="54" y="136"/>
                    </a:lnTo>
                    <a:lnTo>
                      <a:pt x="18" y="136"/>
                    </a:lnTo>
                    <a:lnTo>
                      <a:pt x="18" y="136"/>
                    </a:lnTo>
                    <a:lnTo>
                      <a:pt x="11" y="118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0" y="79"/>
                    </a:lnTo>
                    <a:lnTo>
                      <a:pt x="4" y="64"/>
                    </a:lnTo>
                    <a:lnTo>
                      <a:pt x="7" y="50"/>
                    </a:lnTo>
                    <a:lnTo>
                      <a:pt x="14" y="36"/>
                    </a:lnTo>
                    <a:lnTo>
                      <a:pt x="22" y="25"/>
                    </a:lnTo>
                    <a:lnTo>
                      <a:pt x="32" y="14"/>
                    </a:lnTo>
                    <a:lnTo>
                      <a:pt x="47" y="7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76" y="0"/>
                    </a:lnTo>
                    <a:lnTo>
                      <a:pt x="90" y="3"/>
                    </a:lnTo>
                    <a:lnTo>
                      <a:pt x="104" y="11"/>
                    </a:lnTo>
                    <a:lnTo>
                      <a:pt x="115" y="18"/>
                    </a:lnTo>
                    <a:lnTo>
                      <a:pt x="126" y="29"/>
                    </a:lnTo>
                    <a:lnTo>
                      <a:pt x="137" y="39"/>
                    </a:lnTo>
                    <a:lnTo>
                      <a:pt x="144" y="54"/>
                    </a:lnTo>
                    <a:lnTo>
                      <a:pt x="147" y="72"/>
                    </a:lnTo>
                    <a:lnTo>
                      <a:pt x="147" y="72"/>
                    </a:lnTo>
                    <a:lnTo>
                      <a:pt x="147" y="97"/>
                    </a:lnTo>
                    <a:lnTo>
                      <a:pt x="144" y="118"/>
                    </a:lnTo>
                    <a:lnTo>
                      <a:pt x="133" y="136"/>
                    </a:lnTo>
                    <a:lnTo>
                      <a:pt x="122" y="151"/>
                    </a:lnTo>
                    <a:lnTo>
                      <a:pt x="122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90" name="Freeform 14"/>
              <p:cNvSpPr>
                <a:spLocks/>
              </p:cNvSpPr>
              <p:nvPr/>
            </p:nvSpPr>
            <p:spPr bwMode="auto">
              <a:xfrm>
                <a:off x="2564" y="2634"/>
                <a:ext cx="58" cy="79"/>
              </a:xfrm>
              <a:custGeom>
                <a:avLst/>
                <a:gdLst/>
                <a:ahLst/>
                <a:cxnLst>
                  <a:cxn ang="0">
                    <a:pos x="54" y="46"/>
                  </a:cxn>
                  <a:cxn ang="0">
                    <a:pos x="54" y="46"/>
                  </a:cxn>
                  <a:cxn ang="0">
                    <a:pos x="58" y="28"/>
                  </a:cxn>
                  <a:cxn ang="0">
                    <a:pos x="54" y="14"/>
                  </a:cxn>
                  <a:cxn ang="0">
                    <a:pos x="47" y="7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5" y="0"/>
                  </a:cxn>
                  <a:cxn ang="0">
                    <a:pos x="18" y="7"/>
                  </a:cxn>
                  <a:cxn ang="0">
                    <a:pos x="7" y="18"/>
                  </a:cxn>
                  <a:cxn ang="0">
                    <a:pos x="4" y="36"/>
                  </a:cxn>
                  <a:cxn ang="0">
                    <a:pos x="4" y="36"/>
                  </a:cxn>
                  <a:cxn ang="0">
                    <a:pos x="0" y="50"/>
                  </a:cxn>
                  <a:cxn ang="0">
                    <a:pos x="4" y="64"/>
                  </a:cxn>
                  <a:cxn ang="0">
                    <a:pos x="11" y="75"/>
                  </a:cxn>
                  <a:cxn ang="0">
                    <a:pos x="22" y="79"/>
                  </a:cxn>
                  <a:cxn ang="0">
                    <a:pos x="22" y="79"/>
                  </a:cxn>
                  <a:cxn ang="0">
                    <a:pos x="32" y="79"/>
                  </a:cxn>
                  <a:cxn ang="0">
                    <a:pos x="43" y="72"/>
                  </a:cxn>
                  <a:cxn ang="0">
                    <a:pos x="50" y="61"/>
                  </a:cxn>
                  <a:cxn ang="0">
                    <a:pos x="54" y="46"/>
                  </a:cxn>
                  <a:cxn ang="0">
                    <a:pos x="54" y="46"/>
                  </a:cxn>
                </a:cxnLst>
                <a:rect l="0" t="0" r="r" b="b"/>
                <a:pathLst>
                  <a:path w="58" h="79">
                    <a:moveTo>
                      <a:pt x="54" y="46"/>
                    </a:moveTo>
                    <a:lnTo>
                      <a:pt x="54" y="46"/>
                    </a:lnTo>
                    <a:lnTo>
                      <a:pt x="58" y="28"/>
                    </a:lnTo>
                    <a:lnTo>
                      <a:pt x="54" y="14"/>
                    </a:lnTo>
                    <a:lnTo>
                      <a:pt x="47" y="7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5" y="0"/>
                    </a:lnTo>
                    <a:lnTo>
                      <a:pt x="18" y="7"/>
                    </a:lnTo>
                    <a:lnTo>
                      <a:pt x="7" y="18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0" y="50"/>
                    </a:lnTo>
                    <a:lnTo>
                      <a:pt x="4" y="64"/>
                    </a:lnTo>
                    <a:lnTo>
                      <a:pt x="11" y="75"/>
                    </a:lnTo>
                    <a:lnTo>
                      <a:pt x="22" y="79"/>
                    </a:lnTo>
                    <a:lnTo>
                      <a:pt x="22" y="79"/>
                    </a:lnTo>
                    <a:lnTo>
                      <a:pt x="32" y="79"/>
                    </a:lnTo>
                    <a:lnTo>
                      <a:pt x="43" y="72"/>
                    </a:lnTo>
                    <a:lnTo>
                      <a:pt x="50" y="61"/>
                    </a:lnTo>
                    <a:lnTo>
                      <a:pt x="54" y="46"/>
                    </a:lnTo>
                    <a:lnTo>
                      <a:pt x="5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91" name="Freeform 15"/>
              <p:cNvSpPr>
                <a:spLocks/>
              </p:cNvSpPr>
              <p:nvPr/>
            </p:nvSpPr>
            <p:spPr bwMode="auto">
              <a:xfrm>
                <a:off x="2956" y="2731"/>
                <a:ext cx="58" cy="82"/>
              </a:xfrm>
              <a:custGeom>
                <a:avLst/>
                <a:gdLst/>
                <a:ahLst/>
                <a:cxnLst>
                  <a:cxn ang="0">
                    <a:pos x="54" y="47"/>
                  </a:cxn>
                  <a:cxn ang="0">
                    <a:pos x="54" y="47"/>
                  </a:cxn>
                  <a:cxn ang="0">
                    <a:pos x="58" y="32"/>
                  </a:cxn>
                  <a:cxn ang="0">
                    <a:pos x="54" y="18"/>
                  </a:cxn>
                  <a:cxn ang="0">
                    <a:pos x="47" y="7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5" y="0"/>
                  </a:cxn>
                  <a:cxn ang="0">
                    <a:pos x="18" y="7"/>
                  </a:cxn>
                  <a:cxn ang="0">
                    <a:pos x="7" y="21"/>
                  </a:cxn>
                  <a:cxn ang="0">
                    <a:pos x="4" y="36"/>
                  </a:cxn>
                  <a:cxn ang="0">
                    <a:pos x="4" y="36"/>
                  </a:cxn>
                  <a:cxn ang="0">
                    <a:pos x="0" y="50"/>
                  </a:cxn>
                  <a:cxn ang="0">
                    <a:pos x="4" y="65"/>
                  </a:cxn>
                  <a:cxn ang="0">
                    <a:pos x="11" y="75"/>
                  </a:cxn>
                  <a:cxn ang="0">
                    <a:pos x="22" y="82"/>
                  </a:cxn>
                  <a:cxn ang="0">
                    <a:pos x="22" y="82"/>
                  </a:cxn>
                  <a:cxn ang="0">
                    <a:pos x="33" y="79"/>
                  </a:cxn>
                  <a:cxn ang="0">
                    <a:pos x="43" y="75"/>
                  </a:cxn>
                  <a:cxn ang="0">
                    <a:pos x="51" y="61"/>
                  </a:cxn>
                  <a:cxn ang="0">
                    <a:pos x="54" y="47"/>
                  </a:cxn>
                  <a:cxn ang="0">
                    <a:pos x="54" y="47"/>
                  </a:cxn>
                </a:cxnLst>
                <a:rect l="0" t="0" r="r" b="b"/>
                <a:pathLst>
                  <a:path w="58" h="82">
                    <a:moveTo>
                      <a:pt x="54" y="47"/>
                    </a:moveTo>
                    <a:lnTo>
                      <a:pt x="54" y="47"/>
                    </a:lnTo>
                    <a:lnTo>
                      <a:pt x="58" y="32"/>
                    </a:lnTo>
                    <a:lnTo>
                      <a:pt x="54" y="18"/>
                    </a:lnTo>
                    <a:lnTo>
                      <a:pt x="47" y="7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5" y="0"/>
                    </a:lnTo>
                    <a:lnTo>
                      <a:pt x="18" y="7"/>
                    </a:lnTo>
                    <a:lnTo>
                      <a:pt x="7" y="21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0" y="50"/>
                    </a:lnTo>
                    <a:lnTo>
                      <a:pt x="4" y="65"/>
                    </a:lnTo>
                    <a:lnTo>
                      <a:pt x="11" y="75"/>
                    </a:lnTo>
                    <a:lnTo>
                      <a:pt x="22" y="82"/>
                    </a:lnTo>
                    <a:lnTo>
                      <a:pt x="22" y="82"/>
                    </a:lnTo>
                    <a:lnTo>
                      <a:pt x="33" y="79"/>
                    </a:lnTo>
                    <a:lnTo>
                      <a:pt x="43" y="75"/>
                    </a:lnTo>
                    <a:lnTo>
                      <a:pt x="51" y="61"/>
                    </a:lnTo>
                    <a:lnTo>
                      <a:pt x="54" y="47"/>
                    </a:lnTo>
                    <a:lnTo>
                      <a:pt x="54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92" name="Freeform 16"/>
              <p:cNvSpPr>
                <a:spLocks/>
              </p:cNvSpPr>
              <p:nvPr/>
            </p:nvSpPr>
            <p:spPr bwMode="auto">
              <a:xfrm>
                <a:off x="2568" y="3177"/>
                <a:ext cx="133" cy="36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133" y="18"/>
                  </a:cxn>
                  <a:cxn ang="0">
                    <a:pos x="50" y="36"/>
                  </a:cxn>
                  <a:cxn ang="0">
                    <a:pos x="0" y="14"/>
                  </a:cxn>
                  <a:cxn ang="0">
                    <a:pos x="72" y="0"/>
                  </a:cxn>
                  <a:cxn ang="0">
                    <a:pos x="75" y="0"/>
                  </a:cxn>
                </a:cxnLst>
                <a:rect l="0" t="0" r="r" b="b"/>
                <a:pathLst>
                  <a:path w="133" h="36">
                    <a:moveTo>
                      <a:pt x="75" y="0"/>
                    </a:moveTo>
                    <a:lnTo>
                      <a:pt x="133" y="18"/>
                    </a:lnTo>
                    <a:lnTo>
                      <a:pt x="50" y="36"/>
                    </a:lnTo>
                    <a:lnTo>
                      <a:pt x="0" y="14"/>
                    </a:lnTo>
                    <a:lnTo>
                      <a:pt x="72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93" name="Freeform 17"/>
              <p:cNvSpPr>
                <a:spLocks/>
              </p:cNvSpPr>
              <p:nvPr/>
            </p:nvSpPr>
            <p:spPr bwMode="auto">
              <a:xfrm>
                <a:off x="2078" y="2565"/>
                <a:ext cx="529" cy="723"/>
              </a:xfrm>
              <a:custGeom>
                <a:avLst/>
                <a:gdLst/>
                <a:ahLst/>
                <a:cxnLst>
                  <a:cxn ang="0">
                    <a:pos x="101" y="403"/>
                  </a:cxn>
                  <a:cxn ang="0">
                    <a:pos x="116" y="360"/>
                  </a:cxn>
                  <a:cxn ang="0">
                    <a:pos x="141" y="270"/>
                  </a:cxn>
                  <a:cxn ang="0">
                    <a:pos x="155" y="177"/>
                  </a:cxn>
                  <a:cxn ang="0">
                    <a:pos x="148" y="141"/>
                  </a:cxn>
                  <a:cxn ang="0">
                    <a:pos x="130" y="126"/>
                  </a:cxn>
                  <a:cxn ang="0">
                    <a:pos x="112" y="112"/>
                  </a:cxn>
                  <a:cxn ang="0">
                    <a:pos x="72" y="79"/>
                  </a:cxn>
                  <a:cxn ang="0">
                    <a:pos x="44" y="40"/>
                  </a:cxn>
                  <a:cxn ang="0">
                    <a:pos x="44" y="18"/>
                  </a:cxn>
                  <a:cxn ang="0">
                    <a:pos x="58" y="0"/>
                  </a:cxn>
                  <a:cxn ang="0">
                    <a:pos x="40" y="4"/>
                  </a:cxn>
                  <a:cxn ang="0">
                    <a:pos x="11" y="18"/>
                  </a:cxn>
                  <a:cxn ang="0">
                    <a:pos x="0" y="36"/>
                  </a:cxn>
                  <a:cxn ang="0">
                    <a:pos x="4" y="61"/>
                  </a:cxn>
                  <a:cxn ang="0">
                    <a:pos x="26" y="94"/>
                  </a:cxn>
                  <a:cxn ang="0">
                    <a:pos x="65" y="141"/>
                  </a:cxn>
                  <a:cxn ang="0">
                    <a:pos x="72" y="162"/>
                  </a:cxn>
                  <a:cxn ang="0">
                    <a:pos x="80" y="220"/>
                  </a:cxn>
                  <a:cxn ang="0">
                    <a:pos x="72" y="299"/>
                  </a:cxn>
                  <a:cxn ang="0">
                    <a:pos x="54" y="346"/>
                  </a:cxn>
                  <a:cxn ang="0">
                    <a:pos x="29" y="389"/>
                  </a:cxn>
                  <a:cxn ang="0">
                    <a:pos x="29" y="392"/>
                  </a:cxn>
                  <a:cxn ang="0">
                    <a:pos x="40" y="418"/>
                  </a:cxn>
                  <a:cxn ang="0">
                    <a:pos x="101" y="479"/>
                  </a:cxn>
                  <a:cxn ang="0">
                    <a:pos x="256" y="587"/>
                  </a:cxn>
                  <a:cxn ang="0">
                    <a:pos x="378" y="659"/>
                  </a:cxn>
                  <a:cxn ang="0">
                    <a:pos x="486" y="713"/>
                  </a:cxn>
                  <a:cxn ang="0">
                    <a:pos x="529" y="723"/>
                  </a:cxn>
                  <a:cxn ang="0">
                    <a:pos x="529" y="716"/>
                  </a:cxn>
                  <a:cxn ang="0">
                    <a:pos x="508" y="684"/>
                  </a:cxn>
                  <a:cxn ang="0">
                    <a:pos x="432" y="612"/>
                  </a:cxn>
                  <a:cxn ang="0">
                    <a:pos x="313" y="511"/>
                  </a:cxn>
                </a:cxnLst>
                <a:rect l="0" t="0" r="r" b="b"/>
                <a:pathLst>
                  <a:path w="529" h="723">
                    <a:moveTo>
                      <a:pt x="313" y="511"/>
                    </a:moveTo>
                    <a:lnTo>
                      <a:pt x="101" y="403"/>
                    </a:lnTo>
                    <a:lnTo>
                      <a:pt x="101" y="403"/>
                    </a:lnTo>
                    <a:lnTo>
                      <a:pt x="116" y="360"/>
                    </a:lnTo>
                    <a:lnTo>
                      <a:pt x="126" y="320"/>
                    </a:lnTo>
                    <a:lnTo>
                      <a:pt x="141" y="270"/>
                    </a:lnTo>
                    <a:lnTo>
                      <a:pt x="151" y="220"/>
                    </a:lnTo>
                    <a:lnTo>
                      <a:pt x="155" y="177"/>
                    </a:lnTo>
                    <a:lnTo>
                      <a:pt x="151" y="159"/>
                    </a:lnTo>
                    <a:lnTo>
                      <a:pt x="148" y="141"/>
                    </a:lnTo>
                    <a:lnTo>
                      <a:pt x="141" y="130"/>
                    </a:lnTo>
                    <a:lnTo>
                      <a:pt x="130" y="126"/>
                    </a:lnTo>
                    <a:lnTo>
                      <a:pt x="130" y="126"/>
                    </a:lnTo>
                    <a:lnTo>
                      <a:pt x="112" y="112"/>
                    </a:lnTo>
                    <a:lnTo>
                      <a:pt x="94" y="97"/>
                    </a:lnTo>
                    <a:lnTo>
                      <a:pt x="72" y="79"/>
                    </a:lnTo>
                    <a:lnTo>
                      <a:pt x="54" y="61"/>
                    </a:lnTo>
                    <a:lnTo>
                      <a:pt x="44" y="40"/>
                    </a:lnTo>
                    <a:lnTo>
                      <a:pt x="44" y="29"/>
                    </a:lnTo>
                    <a:lnTo>
                      <a:pt x="44" y="18"/>
                    </a:lnTo>
                    <a:lnTo>
                      <a:pt x="51" y="11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0" y="4"/>
                    </a:lnTo>
                    <a:lnTo>
                      <a:pt x="22" y="11"/>
                    </a:lnTo>
                    <a:lnTo>
                      <a:pt x="11" y="18"/>
                    </a:lnTo>
                    <a:lnTo>
                      <a:pt x="4" y="25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4" y="61"/>
                    </a:lnTo>
                    <a:lnTo>
                      <a:pt x="15" y="76"/>
                    </a:lnTo>
                    <a:lnTo>
                      <a:pt x="26" y="94"/>
                    </a:lnTo>
                    <a:lnTo>
                      <a:pt x="44" y="115"/>
                    </a:lnTo>
                    <a:lnTo>
                      <a:pt x="65" y="141"/>
                    </a:lnTo>
                    <a:lnTo>
                      <a:pt x="65" y="141"/>
                    </a:lnTo>
                    <a:lnTo>
                      <a:pt x="72" y="162"/>
                    </a:lnTo>
                    <a:lnTo>
                      <a:pt x="76" y="187"/>
                    </a:lnTo>
                    <a:lnTo>
                      <a:pt x="80" y="220"/>
                    </a:lnTo>
                    <a:lnTo>
                      <a:pt x="80" y="259"/>
                    </a:lnTo>
                    <a:lnTo>
                      <a:pt x="72" y="299"/>
                    </a:lnTo>
                    <a:lnTo>
                      <a:pt x="65" y="320"/>
                    </a:lnTo>
                    <a:lnTo>
                      <a:pt x="54" y="346"/>
                    </a:lnTo>
                    <a:lnTo>
                      <a:pt x="44" y="367"/>
                    </a:lnTo>
                    <a:lnTo>
                      <a:pt x="29" y="389"/>
                    </a:lnTo>
                    <a:lnTo>
                      <a:pt x="29" y="389"/>
                    </a:lnTo>
                    <a:lnTo>
                      <a:pt x="29" y="392"/>
                    </a:lnTo>
                    <a:lnTo>
                      <a:pt x="29" y="400"/>
                    </a:lnTo>
                    <a:lnTo>
                      <a:pt x="40" y="418"/>
                    </a:lnTo>
                    <a:lnTo>
                      <a:pt x="62" y="443"/>
                    </a:lnTo>
                    <a:lnTo>
                      <a:pt x="101" y="479"/>
                    </a:lnTo>
                    <a:lnTo>
                      <a:pt x="162" y="526"/>
                    </a:lnTo>
                    <a:lnTo>
                      <a:pt x="256" y="587"/>
                    </a:lnTo>
                    <a:lnTo>
                      <a:pt x="378" y="659"/>
                    </a:lnTo>
                    <a:lnTo>
                      <a:pt x="378" y="659"/>
                    </a:lnTo>
                    <a:lnTo>
                      <a:pt x="439" y="691"/>
                    </a:lnTo>
                    <a:lnTo>
                      <a:pt x="486" y="713"/>
                    </a:lnTo>
                    <a:lnTo>
                      <a:pt x="511" y="723"/>
                    </a:lnTo>
                    <a:lnTo>
                      <a:pt x="529" y="723"/>
                    </a:lnTo>
                    <a:lnTo>
                      <a:pt x="529" y="720"/>
                    </a:lnTo>
                    <a:lnTo>
                      <a:pt x="529" y="716"/>
                    </a:lnTo>
                    <a:lnTo>
                      <a:pt x="526" y="705"/>
                    </a:lnTo>
                    <a:lnTo>
                      <a:pt x="508" y="684"/>
                    </a:lnTo>
                    <a:lnTo>
                      <a:pt x="486" y="662"/>
                    </a:lnTo>
                    <a:lnTo>
                      <a:pt x="432" y="612"/>
                    </a:lnTo>
                    <a:lnTo>
                      <a:pt x="375" y="562"/>
                    </a:lnTo>
                    <a:lnTo>
                      <a:pt x="313" y="511"/>
                    </a:lnTo>
                    <a:lnTo>
                      <a:pt x="313" y="5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94" name="Freeform 18"/>
              <p:cNvSpPr>
                <a:spLocks/>
              </p:cNvSpPr>
              <p:nvPr/>
            </p:nvSpPr>
            <p:spPr bwMode="auto">
              <a:xfrm>
                <a:off x="2902" y="2979"/>
                <a:ext cx="842" cy="363"/>
              </a:xfrm>
              <a:custGeom>
                <a:avLst/>
                <a:gdLst/>
                <a:ahLst/>
                <a:cxnLst>
                  <a:cxn ang="0">
                    <a:pos x="540" y="299"/>
                  </a:cxn>
                  <a:cxn ang="0">
                    <a:pos x="554" y="255"/>
                  </a:cxn>
                  <a:cxn ang="0">
                    <a:pos x="587" y="169"/>
                  </a:cxn>
                  <a:cxn ang="0">
                    <a:pos x="633" y="83"/>
                  </a:cxn>
                  <a:cxn ang="0">
                    <a:pos x="655" y="61"/>
                  </a:cxn>
                  <a:cxn ang="0">
                    <a:pos x="680" y="58"/>
                  </a:cxn>
                  <a:cxn ang="0">
                    <a:pos x="705" y="58"/>
                  </a:cxn>
                  <a:cxn ang="0">
                    <a:pos x="756" y="54"/>
                  </a:cxn>
                  <a:cxn ang="0">
                    <a:pos x="799" y="40"/>
                  </a:cxn>
                  <a:cxn ang="0">
                    <a:pos x="813" y="22"/>
                  </a:cxn>
                  <a:cxn ang="0">
                    <a:pos x="813" y="0"/>
                  </a:cxn>
                  <a:cxn ang="0">
                    <a:pos x="824" y="11"/>
                  </a:cxn>
                  <a:cxn ang="0">
                    <a:pos x="842" y="43"/>
                  </a:cxn>
                  <a:cxn ang="0">
                    <a:pos x="838" y="61"/>
                  </a:cxn>
                  <a:cxn ang="0">
                    <a:pos x="820" y="79"/>
                  </a:cxn>
                  <a:cxn ang="0">
                    <a:pos x="784" y="94"/>
                  </a:cxn>
                  <a:cxn ang="0">
                    <a:pos x="723" y="108"/>
                  </a:cxn>
                  <a:cxn ang="0">
                    <a:pos x="705" y="122"/>
                  </a:cxn>
                  <a:cxn ang="0">
                    <a:pos x="666" y="162"/>
                  </a:cxn>
                  <a:cxn ang="0">
                    <a:pos x="626" y="234"/>
                  </a:cxn>
                  <a:cxn ang="0">
                    <a:pos x="612" y="277"/>
                  </a:cxn>
                  <a:cxn ang="0">
                    <a:pos x="608" y="331"/>
                  </a:cxn>
                  <a:cxn ang="0">
                    <a:pos x="608" y="331"/>
                  </a:cxn>
                  <a:cxn ang="0">
                    <a:pos x="583" y="345"/>
                  </a:cxn>
                  <a:cxn ang="0">
                    <a:pos x="497" y="360"/>
                  </a:cxn>
                  <a:cxn ang="0">
                    <a:pos x="310" y="356"/>
                  </a:cxn>
                  <a:cxn ang="0">
                    <a:pos x="169" y="342"/>
                  </a:cxn>
                  <a:cxn ang="0">
                    <a:pos x="18" y="320"/>
                  </a:cxn>
                  <a:cxn ang="0">
                    <a:pos x="0" y="309"/>
                  </a:cxn>
                  <a:cxn ang="0">
                    <a:pos x="7" y="306"/>
                  </a:cxn>
                  <a:cxn ang="0">
                    <a:pos x="119" y="295"/>
                  </a:cxn>
                  <a:cxn ang="0">
                    <a:pos x="263" y="295"/>
                  </a:cxn>
                </a:cxnLst>
                <a:rect l="0" t="0" r="r" b="b"/>
                <a:pathLst>
                  <a:path w="842" h="363">
                    <a:moveTo>
                      <a:pt x="263" y="295"/>
                    </a:moveTo>
                    <a:lnTo>
                      <a:pt x="540" y="299"/>
                    </a:lnTo>
                    <a:lnTo>
                      <a:pt x="540" y="299"/>
                    </a:lnTo>
                    <a:lnTo>
                      <a:pt x="554" y="255"/>
                    </a:lnTo>
                    <a:lnTo>
                      <a:pt x="569" y="216"/>
                    </a:lnTo>
                    <a:lnTo>
                      <a:pt x="587" y="169"/>
                    </a:lnTo>
                    <a:lnTo>
                      <a:pt x="608" y="122"/>
                    </a:lnTo>
                    <a:lnTo>
                      <a:pt x="633" y="83"/>
                    </a:lnTo>
                    <a:lnTo>
                      <a:pt x="644" y="68"/>
                    </a:lnTo>
                    <a:lnTo>
                      <a:pt x="655" y="61"/>
                    </a:lnTo>
                    <a:lnTo>
                      <a:pt x="669" y="54"/>
                    </a:lnTo>
                    <a:lnTo>
                      <a:pt x="680" y="58"/>
                    </a:lnTo>
                    <a:lnTo>
                      <a:pt x="680" y="58"/>
                    </a:lnTo>
                    <a:lnTo>
                      <a:pt x="705" y="58"/>
                    </a:lnTo>
                    <a:lnTo>
                      <a:pt x="727" y="58"/>
                    </a:lnTo>
                    <a:lnTo>
                      <a:pt x="756" y="54"/>
                    </a:lnTo>
                    <a:lnTo>
                      <a:pt x="781" y="47"/>
                    </a:lnTo>
                    <a:lnTo>
                      <a:pt x="799" y="40"/>
                    </a:lnTo>
                    <a:lnTo>
                      <a:pt x="810" y="32"/>
                    </a:lnTo>
                    <a:lnTo>
                      <a:pt x="813" y="22"/>
                    </a:lnTo>
                    <a:lnTo>
                      <a:pt x="813" y="11"/>
                    </a:lnTo>
                    <a:lnTo>
                      <a:pt x="813" y="0"/>
                    </a:lnTo>
                    <a:lnTo>
                      <a:pt x="813" y="0"/>
                    </a:lnTo>
                    <a:lnTo>
                      <a:pt x="824" y="11"/>
                    </a:lnTo>
                    <a:lnTo>
                      <a:pt x="835" y="25"/>
                    </a:lnTo>
                    <a:lnTo>
                      <a:pt x="842" y="43"/>
                    </a:lnTo>
                    <a:lnTo>
                      <a:pt x="842" y="50"/>
                    </a:lnTo>
                    <a:lnTo>
                      <a:pt x="838" y="61"/>
                    </a:lnTo>
                    <a:lnTo>
                      <a:pt x="831" y="68"/>
                    </a:lnTo>
                    <a:lnTo>
                      <a:pt x="820" y="79"/>
                    </a:lnTo>
                    <a:lnTo>
                      <a:pt x="806" y="86"/>
                    </a:lnTo>
                    <a:lnTo>
                      <a:pt x="784" y="94"/>
                    </a:lnTo>
                    <a:lnTo>
                      <a:pt x="759" y="101"/>
                    </a:lnTo>
                    <a:lnTo>
                      <a:pt x="723" y="108"/>
                    </a:lnTo>
                    <a:lnTo>
                      <a:pt x="723" y="108"/>
                    </a:lnTo>
                    <a:lnTo>
                      <a:pt x="705" y="122"/>
                    </a:lnTo>
                    <a:lnTo>
                      <a:pt x="687" y="140"/>
                    </a:lnTo>
                    <a:lnTo>
                      <a:pt x="666" y="162"/>
                    </a:lnTo>
                    <a:lnTo>
                      <a:pt x="644" y="194"/>
                    </a:lnTo>
                    <a:lnTo>
                      <a:pt x="626" y="234"/>
                    </a:lnTo>
                    <a:lnTo>
                      <a:pt x="619" y="255"/>
                    </a:lnTo>
                    <a:lnTo>
                      <a:pt x="612" y="277"/>
                    </a:lnTo>
                    <a:lnTo>
                      <a:pt x="608" y="302"/>
                    </a:lnTo>
                    <a:lnTo>
                      <a:pt x="608" y="331"/>
                    </a:lnTo>
                    <a:lnTo>
                      <a:pt x="608" y="331"/>
                    </a:lnTo>
                    <a:lnTo>
                      <a:pt x="608" y="331"/>
                    </a:lnTo>
                    <a:lnTo>
                      <a:pt x="601" y="338"/>
                    </a:lnTo>
                    <a:lnTo>
                      <a:pt x="583" y="345"/>
                    </a:lnTo>
                    <a:lnTo>
                      <a:pt x="551" y="356"/>
                    </a:lnTo>
                    <a:lnTo>
                      <a:pt x="497" y="360"/>
                    </a:lnTo>
                    <a:lnTo>
                      <a:pt x="418" y="363"/>
                    </a:lnTo>
                    <a:lnTo>
                      <a:pt x="310" y="356"/>
                    </a:lnTo>
                    <a:lnTo>
                      <a:pt x="169" y="342"/>
                    </a:lnTo>
                    <a:lnTo>
                      <a:pt x="169" y="342"/>
                    </a:lnTo>
                    <a:lnTo>
                      <a:pt x="47" y="324"/>
                    </a:lnTo>
                    <a:lnTo>
                      <a:pt x="18" y="320"/>
                    </a:lnTo>
                    <a:lnTo>
                      <a:pt x="0" y="313"/>
                    </a:lnTo>
                    <a:lnTo>
                      <a:pt x="0" y="309"/>
                    </a:lnTo>
                    <a:lnTo>
                      <a:pt x="0" y="309"/>
                    </a:lnTo>
                    <a:lnTo>
                      <a:pt x="7" y="306"/>
                    </a:lnTo>
                    <a:lnTo>
                      <a:pt x="54" y="299"/>
                    </a:lnTo>
                    <a:lnTo>
                      <a:pt x="119" y="295"/>
                    </a:lnTo>
                    <a:lnTo>
                      <a:pt x="187" y="295"/>
                    </a:lnTo>
                    <a:lnTo>
                      <a:pt x="263" y="295"/>
                    </a:lnTo>
                    <a:lnTo>
                      <a:pt x="263" y="2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97" name="Freeform 21"/>
              <p:cNvSpPr>
                <a:spLocks/>
              </p:cNvSpPr>
              <p:nvPr/>
            </p:nvSpPr>
            <p:spPr bwMode="auto">
              <a:xfrm>
                <a:off x="2165" y="2080"/>
                <a:ext cx="176" cy="176"/>
              </a:xfrm>
              <a:custGeom>
                <a:avLst/>
                <a:gdLst/>
                <a:ahLst/>
                <a:cxnLst>
                  <a:cxn ang="0">
                    <a:pos x="172" y="75"/>
                  </a:cxn>
                  <a:cxn ang="0">
                    <a:pos x="172" y="75"/>
                  </a:cxn>
                  <a:cxn ang="0">
                    <a:pos x="176" y="89"/>
                  </a:cxn>
                  <a:cxn ang="0">
                    <a:pos x="176" y="104"/>
                  </a:cxn>
                  <a:cxn ang="0">
                    <a:pos x="172" y="115"/>
                  </a:cxn>
                  <a:cxn ang="0">
                    <a:pos x="162" y="125"/>
                  </a:cxn>
                  <a:cxn ang="0">
                    <a:pos x="93" y="169"/>
                  </a:cxn>
                  <a:cxn ang="0">
                    <a:pos x="93" y="169"/>
                  </a:cxn>
                  <a:cxn ang="0">
                    <a:pos x="79" y="176"/>
                  </a:cxn>
                  <a:cxn ang="0">
                    <a:pos x="64" y="176"/>
                  </a:cxn>
                  <a:cxn ang="0">
                    <a:pos x="54" y="169"/>
                  </a:cxn>
                  <a:cxn ang="0">
                    <a:pos x="43" y="158"/>
                  </a:cxn>
                  <a:cxn ang="0">
                    <a:pos x="3" y="97"/>
                  </a:cxn>
                  <a:cxn ang="0">
                    <a:pos x="3" y="97"/>
                  </a:cxn>
                  <a:cxn ang="0">
                    <a:pos x="0" y="86"/>
                  </a:cxn>
                  <a:cxn ang="0">
                    <a:pos x="0" y="71"/>
                  </a:cxn>
                  <a:cxn ang="0">
                    <a:pos x="3" y="61"/>
                  </a:cxn>
                  <a:cxn ang="0">
                    <a:pos x="14" y="50"/>
                  </a:cxn>
                  <a:cxn ang="0">
                    <a:pos x="82" y="7"/>
                  </a:cxn>
                  <a:cxn ang="0">
                    <a:pos x="82" y="7"/>
                  </a:cxn>
                  <a:cxn ang="0">
                    <a:pos x="97" y="0"/>
                  </a:cxn>
                  <a:cxn ang="0">
                    <a:pos x="111" y="0"/>
                  </a:cxn>
                  <a:cxn ang="0">
                    <a:pos x="122" y="7"/>
                  </a:cxn>
                  <a:cxn ang="0">
                    <a:pos x="133" y="14"/>
                  </a:cxn>
                  <a:cxn ang="0">
                    <a:pos x="172" y="75"/>
                  </a:cxn>
                </a:cxnLst>
                <a:rect l="0" t="0" r="r" b="b"/>
                <a:pathLst>
                  <a:path w="176" h="176">
                    <a:moveTo>
                      <a:pt x="172" y="75"/>
                    </a:moveTo>
                    <a:lnTo>
                      <a:pt x="172" y="75"/>
                    </a:lnTo>
                    <a:lnTo>
                      <a:pt x="176" y="89"/>
                    </a:lnTo>
                    <a:lnTo>
                      <a:pt x="176" y="104"/>
                    </a:lnTo>
                    <a:lnTo>
                      <a:pt x="172" y="115"/>
                    </a:lnTo>
                    <a:lnTo>
                      <a:pt x="162" y="125"/>
                    </a:lnTo>
                    <a:lnTo>
                      <a:pt x="93" y="169"/>
                    </a:lnTo>
                    <a:lnTo>
                      <a:pt x="93" y="169"/>
                    </a:lnTo>
                    <a:lnTo>
                      <a:pt x="79" y="176"/>
                    </a:lnTo>
                    <a:lnTo>
                      <a:pt x="64" y="176"/>
                    </a:lnTo>
                    <a:lnTo>
                      <a:pt x="54" y="169"/>
                    </a:lnTo>
                    <a:lnTo>
                      <a:pt x="43" y="158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0" y="86"/>
                    </a:lnTo>
                    <a:lnTo>
                      <a:pt x="0" y="71"/>
                    </a:lnTo>
                    <a:lnTo>
                      <a:pt x="3" y="61"/>
                    </a:lnTo>
                    <a:lnTo>
                      <a:pt x="14" y="50"/>
                    </a:lnTo>
                    <a:lnTo>
                      <a:pt x="82" y="7"/>
                    </a:lnTo>
                    <a:lnTo>
                      <a:pt x="82" y="7"/>
                    </a:lnTo>
                    <a:lnTo>
                      <a:pt x="97" y="0"/>
                    </a:lnTo>
                    <a:lnTo>
                      <a:pt x="111" y="0"/>
                    </a:lnTo>
                    <a:lnTo>
                      <a:pt x="122" y="7"/>
                    </a:lnTo>
                    <a:lnTo>
                      <a:pt x="133" y="14"/>
                    </a:lnTo>
                    <a:lnTo>
                      <a:pt x="17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99" name="Freeform 23"/>
              <p:cNvSpPr>
                <a:spLocks noEditPoints="1"/>
              </p:cNvSpPr>
              <p:nvPr/>
            </p:nvSpPr>
            <p:spPr bwMode="auto">
              <a:xfrm>
                <a:off x="2478" y="2076"/>
                <a:ext cx="205" cy="75"/>
              </a:xfrm>
              <a:custGeom>
                <a:avLst/>
                <a:gdLst/>
                <a:ahLst/>
                <a:cxnLst>
                  <a:cxn ang="0">
                    <a:pos x="14" y="75"/>
                  </a:cxn>
                  <a:cxn ang="0">
                    <a:pos x="14" y="75"/>
                  </a:cxn>
                  <a:cxn ang="0">
                    <a:pos x="14" y="75"/>
                  </a:cxn>
                  <a:cxn ang="0">
                    <a:pos x="14" y="75"/>
                  </a:cxn>
                  <a:cxn ang="0">
                    <a:pos x="14" y="75"/>
                  </a:cxn>
                  <a:cxn ang="0">
                    <a:pos x="14" y="75"/>
                  </a:cxn>
                  <a:cxn ang="0">
                    <a:pos x="14" y="75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50" y="25"/>
                  </a:cxn>
                  <a:cxn ang="0">
                    <a:pos x="104" y="11"/>
                  </a:cxn>
                  <a:cxn ang="0">
                    <a:pos x="154" y="4"/>
                  </a:cxn>
                  <a:cxn ang="0">
                    <a:pos x="205" y="0"/>
                  </a:cxn>
                  <a:cxn ang="0">
                    <a:pos x="205" y="0"/>
                  </a:cxn>
                  <a:cxn ang="0">
                    <a:pos x="205" y="32"/>
                  </a:cxn>
                  <a:cxn ang="0">
                    <a:pos x="205" y="32"/>
                  </a:cxn>
                  <a:cxn ang="0">
                    <a:pos x="158" y="36"/>
                  </a:cxn>
                  <a:cxn ang="0">
                    <a:pos x="108" y="43"/>
                  </a:cxn>
                  <a:cxn ang="0">
                    <a:pos x="61" y="58"/>
                  </a:cxn>
                  <a:cxn ang="0">
                    <a:pos x="14" y="75"/>
                  </a:cxn>
                  <a:cxn ang="0">
                    <a:pos x="14" y="75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205" h="75">
                    <a:moveTo>
                      <a:pt x="14" y="75"/>
                    </a:moveTo>
                    <a:lnTo>
                      <a:pt x="14" y="75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4" y="75"/>
                    </a:lnTo>
                    <a:close/>
                    <a:moveTo>
                      <a:pt x="0" y="47"/>
                    </a:moveTo>
                    <a:lnTo>
                      <a:pt x="0" y="47"/>
                    </a:lnTo>
                    <a:lnTo>
                      <a:pt x="50" y="25"/>
                    </a:lnTo>
                    <a:lnTo>
                      <a:pt x="104" y="11"/>
                    </a:lnTo>
                    <a:lnTo>
                      <a:pt x="154" y="4"/>
                    </a:lnTo>
                    <a:lnTo>
                      <a:pt x="205" y="0"/>
                    </a:lnTo>
                    <a:lnTo>
                      <a:pt x="205" y="0"/>
                    </a:lnTo>
                    <a:lnTo>
                      <a:pt x="205" y="32"/>
                    </a:lnTo>
                    <a:lnTo>
                      <a:pt x="205" y="32"/>
                    </a:lnTo>
                    <a:lnTo>
                      <a:pt x="158" y="36"/>
                    </a:lnTo>
                    <a:lnTo>
                      <a:pt x="108" y="43"/>
                    </a:lnTo>
                    <a:lnTo>
                      <a:pt x="61" y="58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00" name="Freeform 24"/>
              <p:cNvSpPr>
                <a:spLocks noEditPoints="1"/>
              </p:cNvSpPr>
              <p:nvPr/>
            </p:nvSpPr>
            <p:spPr bwMode="auto">
              <a:xfrm>
                <a:off x="2546" y="2195"/>
                <a:ext cx="94" cy="46"/>
              </a:xfrm>
              <a:custGeom>
                <a:avLst/>
                <a:gdLst/>
                <a:ahLst/>
                <a:cxnLst>
                  <a:cxn ang="0">
                    <a:pos x="11" y="39"/>
                  </a:cxn>
                  <a:cxn ang="0">
                    <a:pos x="11" y="39"/>
                  </a:cxn>
                  <a:cxn ang="0">
                    <a:pos x="4" y="36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4" y="14"/>
                  </a:cxn>
                  <a:cxn ang="0">
                    <a:pos x="7" y="10"/>
                  </a:cxn>
                  <a:cxn ang="0">
                    <a:pos x="7" y="10"/>
                  </a:cxn>
                  <a:cxn ang="0">
                    <a:pos x="7" y="10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94" y="0"/>
                  </a:cxn>
                  <a:cxn ang="0">
                    <a:pos x="94" y="0"/>
                  </a:cxn>
                  <a:cxn ang="0">
                    <a:pos x="94" y="32"/>
                  </a:cxn>
                  <a:cxn ang="0">
                    <a:pos x="94" y="32"/>
                  </a:cxn>
                  <a:cxn ang="0">
                    <a:pos x="61" y="32"/>
                  </a:cxn>
                  <a:cxn ang="0">
                    <a:pos x="61" y="32"/>
                  </a:cxn>
                  <a:cxn ang="0">
                    <a:pos x="61" y="32"/>
                  </a:cxn>
                  <a:cxn ang="0">
                    <a:pos x="29" y="36"/>
                  </a:cxn>
                  <a:cxn ang="0">
                    <a:pos x="29" y="36"/>
                  </a:cxn>
                  <a:cxn ang="0">
                    <a:pos x="29" y="36"/>
                  </a:cxn>
                  <a:cxn ang="0">
                    <a:pos x="29" y="36"/>
                  </a:cxn>
                  <a:cxn ang="0">
                    <a:pos x="29" y="36"/>
                  </a:cxn>
                  <a:cxn ang="0">
                    <a:pos x="25" y="32"/>
                  </a:cxn>
                  <a:cxn ang="0">
                    <a:pos x="22" y="46"/>
                  </a:cxn>
                  <a:cxn ang="0">
                    <a:pos x="22" y="46"/>
                  </a:cxn>
                  <a:cxn ang="0">
                    <a:pos x="11" y="39"/>
                  </a:cxn>
                  <a:cxn ang="0">
                    <a:pos x="11" y="39"/>
                  </a:cxn>
                  <a:cxn ang="0">
                    <a:pos x="29" y="32"/>
                  </a:cxn>
                  <a:cxn ang="0">
                    <a:pos x="25" y="28"/>
                  </a:cxn>
                  <a:cxn ang="0">
                    <a:pos x="25" y="28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36" y="25"/>
                  </a:cxn>
                  <a:cxn ang="0">
                    <a:pos x="29" y="25"/>
                  </a:cxn>
                  <a:cxn ang="0">
                    <a:pos x="29" y="25"/>
                  </a:cxn>
                  <a:cxn ang="0">
                    <a:pos x="36" y="25"/>
                  </a:cxn>
                  <a:cxn ang="0">
                    <a:pos x="36" y="25"/>
                  </a:cxn>
                </a:cxnLst>
                <a:rect l="0" t="0" r="r" b="b"/>
                <a:pathLst>
                  <a:path w="94" h="46">
                    <a:moveTo>
                      <a:pt x="11" y="39"/>
                    </a:moveTo>
                    <a:lnTo>
                      <a:pt x="11" y="39"/>
                    </a:lnTo>
                    <a:lnTo>
                      <a:pt x="4" y="3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4" y="14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32"/>
                    </a:lnTo>
                    <a:lnTo>
                      <a:pt x="94" y="32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5" y="32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11" y="39"/>
                    </a:lnTo>
                    <a:lnTo>
                      <a:pt x="11" y="39"/>
                    </a:lnTo>
                    <a:close/>
                    <a:moveTo>
                      <a:pt x="29" y="32"/>
                    </a:moveTo>
                    <a:lnTo>
                      <a:pt x="25" y="28"/>
                    </a:lnTo>
                    <a:lnTo>
                      <a:pt x="25" y="28"/>
                    </a:lnTo>
                    <a:lnTo>
                      <a:pt x="29" y="32"/>
                    </a:lnTo>
                    <a:lnTo>
                      <a:pt x="29" y="32"/>
                    </a:lnTo>
                    <a:close/>
                    <a:moveTo>
                      <a:pt x="36" y="25"/>
                    </a:moveTo>
                    <a:lnTo>
                      <a:pt x="29" y="25"/>
                    </a:lnTo>
                    <a:lnTo>
                      <a:pt x="29" y="25"/>
                    </a:lnTo>
                    <a:lnTo>
                      <a:pt x="36" y="25"/>
                    </a:lnTo>
                    <a:lnTo>
                      <a:pt x="36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01" name="Freeform 25"/>
              <p:cNvSpPr>
                <a:spLocks/>
              </p:cNvSpPr>
              <p:nvPr/>
            </p:nvSpPr>
            <p:spPr bwMode="auto">
              <a:xfrm>
                <a:off x="3158" y="2151"/>
                <a:ext cx="79" cy="54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46" y="15"/>
                  </a:cxn>
                  <a:cxn ang="0">
                    <a:pos x="79" y="22"/>
                  </a:cxn>
                  <a:cxn ang="0">
                    <a:pos x="79" y="22"/>
                  </a:cxn>
                  <a:cxn ang="0">
                    <a:pos x="79" y="22"/>
                  </a:cxn>
                  <a:cxn ang="0">
                    <a:pos x="75" y="54"/>
                  </a:cxn>
                  <a:cxn ang="0">
                    <a:pos x="75" y="54"/>
                  </a:cxn>
                  <a:cxn ang="0">
                    <a:pos x="36" y="44"/>
                  </a:cxn>
                  <a:cxn ang="0">
                    <a:pos x="0" y="29"/>
                  </a:cxn>
                  <a:cxn ang="0">
                    <a:pos x="0" y="29"/>
                  </a:cxn>
                </a:cxnLst>
                <a:rect l="0" t="0" r="r" b="b"/>
                <a:pathLst>
                  <a:path w="79" h="54">
                    <a:moveTo>
                      <a:pt x="0" y="29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46" y="15"/>
                    </a:lnTo>
                    <a:lnTo>
                      <a:pt x="79" y="22"/>
                    </a:lnTo>
                    <a:lnTo>
                      <a:pt x="79" y="22"/>
                    </a:lnTo>
                    <a:lnTo>
                      <a:pt x="79" y="22"/>
                    </a:lnTo>
                    <a:lnTo>
                      <a:pt x="75" y="54"/>
                    </a:lnTo>
                    <a:lnTo>
                      <a:pt x="75" y="54"/>
                    </a:lnTo>
                    <a:lnTo>
                      <a:pt x="36" y="44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02" name="Freeform 26"/>
              <p:cNvSpPr>
                <a:spLocks/>
              </p:cNvSpPr>
              <p:nvPr/>
            </p:nvSpPr>
            <p:spPr bwMode="auto">
              <a:xfrm>
                <a:off x="3589" y="2634"/>
                <a:ext cx="87" cy="190"/>
              </a:xfrm>
              <a:custGeom>
                <a:avLst/>
                <a:gdLst/>
                <a:ahLst/>
                <a:cxnLst>
                  <a:cxn ang="0">
                    <a:pos x="54" y="187"/>
                  </a:cxn>
                  <a:cxn ang="0">
                    <a:pos x="54" y="187"/>
                  </a:cxn>
                  <a:cxn ang="0">
                    <a:pos x="54" y="158"/>
                  </a:cxn>
                  <a:cxn ang="0">
                    <a:pos x="54" y="158"/>
                  </a:cxn>
                  <a:cxn ang="0">
                    <a:pos x="54" y="158"/>
                  </a:cxn>
                  <a:cxn ang="0">
                    <a:pos x="51" y="118"/>
                  </a:cxn>
                  <a:cxn ang="0">
                    <a:pos x="43" y="86"/>
                  </a:cxn>
                  <a:cxn ang="0">
                    <a:pos x="36" y="68"/>
                  </a:cxn>
                  <a:cxn ang="0">
                    <a:pos x="25" y="54"/>
                  </a:cxn>
                  <a:cxn ang="0">
                    <a:pos x="15" y="39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40" y="18"/>
                  </a:cxn>
                  <a:cxn ang="0">
                    <a:pos x="51" y="36"/>
                  </a:cxn>
                  <a:cxn ang="0">
                    <a:pos x="65" y="54"/>
                  </a:cxn>
                  <a:cxn ang="0">
                    <a:pos x="72" y="72"/>
                  </a:cxn>
                  <a:cxn ang="0">
                    <a:pos x="79" y="93"/>
                  </a:cxn>
                  <a:cxn ang="0">
                    <a:pos x="83" y="115"/>
                  </a:cxn>
                  <a:cxn ang="0">
                    <a:pos x="87" y="158"/>
                  </a:cxn>
                  <a:cxn ang="0">
                    <a:pos x="87" y="158"/>
                  </a:cxn>
                  <a:cxn ang="0">
                    <a:pos x="87" y="158"/>
                  </a:cxn>
                  <a:cxn ang="0">
                    <a:pos x="87" y="190"/>
                  </a:cxn>
                  <a:cxn ang="0">
                    <a:pos x="87" y="190"/>
                  </a:cxn>
                  <a:cxn ang="0">
                    <a:pos x="54" y="187"/>
                  </a:cxn>
                  <a:cxn ang="0">
                    <a:pos x="54" y="187"/>
                  </a:cxn>
                </a:cxnLst>
                <a:rect l="0" t="0" r="r" b="b"/>
                <a:pathLst>
                  <a:path w="87" h="190">
                    <a:moveTo>
                      <a:pt x="54" y="187"/>
                    </a:moveTo>
                    <a:lnTo>
                      <a:pt x="54" y="187"/>
                    </a:lnTo>
                    <a:lnTo>
                      <a:pt x="54" y="158"/>
                    </a:lnTo>
                    <a:lnTo>
                      <a:pt x="54" y="158"/>
                    </a:lnTo>
                    <a:lnTo>
                      <a:pt x="54" y="158"/>
                    </a:lnTo>
                    <a:lnTo>
                      <a:pt x="51" y="118"/>
                    </a:lnTo>
                    <a:lnTo>
                      <a:pt x="43" y="86"/>
                    </a:lnTo>
                    <a:lnTo>
                      <a:pt x="36" y="68"/>
                    </a:lnTo>
                    <a:lnTo>
                      <a:pt x="25" y="54"/>
                    </a:lnTo>
                    <a:lnTo>
                      <a:pt x="15" y="3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40" y="18"/>
                    </a:lnTo>
                    <a:lnTo>
                      <a:pt x="51" y="36"/>
                    </a:lnTo>
                    <a:lnTo>
                      <a:pt x="65" y="54"/>
                    </a:lnTo>
                    <a:lnTo>
                      <a:pt x="72" y="72"/>
                    </a:lnTo>
                    <a:lnTo>
                      <a:pt x="79" y="93"/>
                    </a:lnTo>
                    <a:lnTo>
                      <a:pt x="83" y="115"/>
                    </a:lnTo>
                    <a:lnTo>
                      <a:pt x="87" y="158"/>
                    </a:lnTo>
                    <a:lnTo>
                      <a:pt x="87" y="158"/>
                    </a:lnTo>
                    <a:lnTo>
                      <a:pt x="87" y="158"/>
                    </a:lnTo>
                    <a:lnTo>
                      <a:pt x="87" y="190"/>
                    </a:lnTo>
                    <a:lnTo>
                      <a:pt x="87" y="190"/>
                    </a:lnTo>
                    <a:lnTo>
                      <a:pt x="54" y="187"/>
                    </a:lnTo>
                    <a:lnTo>
                      <a:pt x="54" y="18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03" name="Freeform 27"/>
              <p:cNvSpPr>
                <a:spLocks/>
              </p:cNvSpPr>
              <p:nvPr/>
            </p:nvSpPr>
            <p:spPr bwMode="auto">
              <a:xfrm>
                <a:off x="3485" y="2655"/>
                <a:ext cx="58" cy="10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40" y="25"/>
                  </a:cxn>
                  <a:cxn ang="0">
                    <a:pos x="47" y="51"/>
                  </a:cxn>
                  <a:cxn ang="0">
                    <a:pos x="58" y="97"/>
                  </a:cxn>
                  <a:cxn ang="0">
                    <a:pos x="58" y="9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14" y="58"/>
                  </a:cxn>
                  <a:cxn ang="0">
                    <a:pos x="7" y="36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58" h="105">
                    <a:moveTo>
                      <a:pt x="0" y="15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40" y="25"/>
                    </a:lnTo>
                    <a:lnTo>
                      <a:pt x="47" y="51"/>
                    </a:lnTo>
                    <a:lnTo>
                      <a:pt x="58" y="97"/>
                    </a:lnTo>
                    <a:lnTo>
                      <a:pt x="58" y="9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14" y="58"/>
                    </a:lnTo>
                    <a:lnTo>
                      <a:pt x="7" y="36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04" name="Freeform 28"/>
              <p:cNvSpPr>
                <a:spLocks/>
              </p:cNvSpPr>
              <p:nvPr/>
            </p:nvSpPr>
            <p:spPr bwMode="auto">
              <a:xfrm>
                <a:off x="2064" y="2357"/>
                <a:ext cx="50" cy="93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0" y="61"/>
                  </a:cxn>
                  <a:cxn ang="0">
                    <a:pos x="0" y="43"/>
                  </a:cxn>
                  <a:cxn ang="0">
                    <a:pos x="7" y="25"/>
                  </a:cxn>
                  <a:cxn ang="0">
                    <a:pos x="22" y="1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50" y="28"/>
                  </a:cxn>
                  <a:cxn ang="0">
                    <a:pos x="50" y="28"/>
                  </a:cxn>
                  <a:cxn ang="0">
                    <a:pos x="43" y="36"/>
                  </a:cxn>
                  <a:cxn ang="0">
                    <a:pos x="36" y="43"/>
                  </a:cxn>
                  <a:cxn ang="0">
                    <a:pos x="32" y="54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72"/>
                  </a:cxn>
                  <a:cxn ang="0">
                    <a:pos x="36" y="79"/>
                  </a:cxn>
                  <a:cxn ang="0">
                    <a:pos x="36" y="79"/>
                  </a:cxn>
                  <a:cxn ang="0">
                    <a:pos x="36" y="79"/>
                  </a:cxn>
                  <a:cxn ang="0">
                    <a:pos x="7" y="93"/>
                  </a:cxn>
                  <a:cxn ang="0">
                    <a:pos x="7" y="93"/>
                  </a:cxn>
                  <a:cxn ang="0">
                    <a:pos x="0" y="79"/>
                  </a:cxn>
                  <a:cxn ang="0">
                    <a:pos x="0" y="61"/>
                  </a:cxn>
                  <a:cxn ang="0">
                    <a:pos x="0" y="61"/>
                  </a:cxn>
                </a:cxnLst>
                <a:rect l="0" t="0" r="r" b="b"/>
                <a:pathLst>
                  <a:path w="50" h="93">
                    <a:moveTo>
                      <a:pt x="0" y="61"/>
                    </a:moveTo>
                    <a:lnTo>
                      <a:pt x="0" y="61"/>
                    </a:lnTo>
                    <a:lnTo>
                      <a:pt x="0" y="43"/>
                    </a:lnTo>
                    <a:lnTo>
                      <a:pt x="7" y="25"/>
                    </a:lnTo>
                    <a:lnTo>
                      <a:pt x="22" y="1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43" y="36"/>
                    </a:lnTo>
                    <a:lnTo>
                      <a:pt x="36" y="43"/>
                    </a:lnTo>
                    <a:lnTo>
                      <a:pt x="32" y="54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72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7" y="93"/>
                    </a:lnTo>
                    <a:lnTo>
                      <a:pt x="7" y="93"/>
                    </a:lnTo>
                    <a:lnTo>
                      <a:pt x="0" y="79"/>
                    </a:lnTo>
                    <a:lnTo>
                      <a:pt x="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05" name="Freeform 29"/>
              <p:cNvSpPr>
                <a:spLocks/>
              </p:cNvSpPr>
              <p:nvPr/>
            </p:nvSpPr>
            <p:spPr bwMode="auto">
              <a:xfrm>
                <a:off x="2158" y="2418"/>
                <a:ext cx="64" cy="79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72"/>
                  </a:cxn>
                  <a:cxn ang="0">
                    <a:pos x="7" y="50"/>
                  </a:cxn>
                  <a:cxn ang="0">
                    <a:pos x="18" y="32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64" y="21"/>
                  </a:cxn>
                  <a:cxn ang="0">
                    <a:pos x="64" y="21"/>
                  </a:cxn>
                  <a:cxn ang="0">
                    <a:pos x="43" y="50"/>
                  </a:cxn>
                  <a:cxn ang="0">
                    <a:pos x="36" y="64"/>
                  </a:cxn>
                  <a:cxn ang="0">
                    <a:pos x="32" y="79"/>
                  </a:cxn>
                  <a:cxn ang="0">
                    <a:pos x="32" y="79"/>
                  </a:cxn>
                  <a:cxn ang="0">
                    <a:pos x="0" y="72"/>
                  </a:cxn>
                  <a:cxn ang="0">
                    <a:pos x="0" y="72"/>
                  </a:cxn>
                </a:cxnLst>
                <a:rect l="0" t="0" r="r" b="b"/>
                <a:pathLst>
                  <a:path w="64" h="79">
                    <a:moveTo>
                      <a:pt x="0" y="72"/>
                    </a:moveTo>
                    <a:lnTo>
                      <a:pt x="0" y="72"/>
                    </a:lnTo>
                    <a:lnTo>
                      <a:pt x="7" y="50"/>
                    </a:lnTo>
                    <a:lnTo>
                      <a:pt x="18" y="3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43" y="50"/>
                    </a:lnTo>
                    <a:lnTo>
                      <a:pt x="36" y="64"/>
                    </a:lnTo>
                    <a:lnTo>
                      <a:pt x="32" y="79"/>
                    </a:lnTo>
                    <a:lnTo>
                      <a:pt x="32" y="79"/>
                    </a:lnTo>
                    <a:lnTo>
                      <a:pt x="0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06" name="Freeform 30"/>
              <p:cNvSpPr>
                <a:spLocks/>
              </p:cNvSpPr>
              <p:nvPr/>
            </p:nvSpPr>
            <p:spPr bwMode="auto">
              <a:xfrm>
                <a:off x="3553" y="2965"/>
                <a:ext cx="187" cy="97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0" y="79"/>
                  </a:cxn>
                  <a:cxn ang="0">
                    <a:pos x="15" y="64"/>
                  </a:cxn>
                  <a:cxn ang="0">
                    <a:pos x="15" y="64"/>
                  </a:cxn>
                  <a:cxn ang="0">
                    <a:pos x="22" y="50"/>
                  </a:cxn>
                  <a:cxn ang="0">
                    <a:pos x="33" y="39"/>
                  </a:cxn>
                  <a:cxn ang="0">
                    <a:pos x="33" y="39"/>
                  </a:cxn>
                  <a:cxn ang="0">
                    <a:pos x="58" y="25"/>
                  </a:cxn>
                  <a:cxn ang="0">
                    <a:pos x="58" y="25"/>
                  </a:cxn>
                  <a:cxn ang="0">
                    <a:pos x="65" y="21"/>
                  </a:cxn>
                  <a:cxn ang="0">
                    <a:pos x="72" y="25"/>
                  </a:cxn>
                  <a:cxn ang="0">
                    <a:pos x="76" y="28"/>
                  </a:cxn>
                  <a:cxn ang="0">
                    <a:pos x="76" y="28"/>
                  </a:cxn>
                  <a:cxn ang="0">
                    <a:pos x="76" y="36"/>
                  </a:cxn>
                  <a:cxn ang="0">
                    <a:pos x="76" y="39"/>
                  </a:cxn>
                  <a:cxn ang="0">
                    <a:pos x="79" y="39"/>
                  </a:cxn>
                  <a:cxn ang="0">
                    <a:pos x="79" y="39"/>
                  </a:cxn>
                  <a:cxn ang="0">
                    <a:pos x="87" y="39"/>
                  </a:cxn>
                  <a:cxn ang="0">
                    <a:pos x="94" y="36"/>
                  </a:cxn>
                  <a:cxn ang="0">
                    <a:pos x="105" y="25"/>
                  </a:cxn>
                  <a:cxn ang="0">
                    <a:pos x="105" y="25"/>
                  </a:cxn>
                  <a:cxn ang="0">
                    <a:pos x="108" y="18"/>
                  </a:cxn>
                  <a:cxn ang="0">
                    <a:pos x="115" y="7"/>
                  </a:cxn>
                  <a:cxn ang="0">
                    <a:pos x="115" y="7"/>
                  </a:cxn>
                  <a:cxn ang="0">
                    <a:pos x="126" y="3"/>
                  </a:cxn>
                  <a:cxn ang="0">
                    <a:pos x="137" y="0"/>
                  </a:cxn>
                  <a:cxn ang="0">
                    <a:pos x="137" y="0"/>
                  </a:cxn>
                  <a:cxn ang="0">
                    <a:pos x="148" y="3"/>
                  </a:cxn>
                  <a:cxn ang="0">
                    <a:pos x="155" y="7"/>
                  </a:cxn>
                  <a:cxn ang="0">
                    <a:pos x="173" y="21"/>
                  </a:cxn>
                  <a:cxn ang="0">
                    <a:pos x="173" y="21"/>
                  </a:cxn>
                  <a:cxn ang="0">
                    <a:pos x="180" y="32"/>
                  </a:cxn>
                  <a:cxn ang="0">
                    <a:pos x="184" y="39"/>
                  </a:cxn>
                  <a:cxn ang="0">
                    <a:pos x="187" y="50"/>
                  </a:cxn>
                  <a:cxn ang="0">
                    <a:pos x="187" y="50"/>
                  </a:cxn>
                  <a:cxn ang="0">
                    <a:pos x="184" y="61"/>
                  </a:cxn>
                  <a:cxn ang="0">
                    <a:pos x="173" y="68"/>
                  </a:cxn>
                  <a:cxn ang="0">
                    <a:pos x="155" y="79"/>
                  </a:cxn>
                  <a:cxn ang="0">
                    <a:pos x="155" y="79"/>
                  </a:cxn>
                  <a:cxn ang="0">
                    <a:pos x="141" y="82"/>
                  </a:cxn>
                  <a:cxn ang="0">
                    <a:pos x="126" y="82"/>
                  </a:cxn>
                  <a:cxn ang="0">
                    <a:pos x="101" y="86"/>
                  </a:cxn>
                  <a:cxn ang="0">
                    <a:pos x="101" y="86"/>
                  </a:cxn>
                  <a:cxn ang="0">
                    <a:pos x="72" y="93"/>
                  </a:cxn>
                  <a:cxn ang="0">
                    <a:pos x="44" y="97"/>
                  </a:cxn>
                  <a:cxn ang="0">
                    <a:pos x="44" y="97"/>
                  </a:cxn>
                  <a:cxn ang="0">
                    <a:pos x="36" y="97"/>
                  </a:cxn>
                  <a:cxn ang="0">
                    <a:pos x="29" y="97"/>
                  </a:cxn>
                  <a:cxn ang="0">
                    <a:pos x="29" y="97"/>
                  </a:cxn>
                  <a:cxn ang="0">
                    <a:pos x="26" y="90"/>
                  </a:cxn>
                  <a:cxn ang="0">
                    <a:pos x="22" y="86"/>
                  </a:cxn>
                  <a:cxn ang="0">
                    <a:pos x="22" y="86"/>
                  </a:cxn>
                  <a:cxn ang="0">
                    <a:pos x="11" y="86"/>
                  </a:cxn>
                  <a:cxn ang="0">
                    <a:pos x="4" y="82"/>
                  </a:cxn>
                  <a:cxn ang="0">
                    <a:pos x="4" y="82"/>
                  </a:cxn>
                  <a:cxn ang="0">
                    <a:pos x="4" y="82"/>
                  </a:cxn>
                  <a:cxn ang="0">
                    <a:pos x="0" y="79"/>
                  </a:cxn>
                </a:cxnLst>
                <a:rect l="0" t="0" r="r" b="b"/>
                <a:pathLst>
                  <a:path w="187" h="97">
                    <a:moveTo>
                      <a:pt x="0" y="79"/>
                    </a:moveTo>
                    <a:lnTo>
                      <a:pt x="0" y="79"/>
                    </a:lnTo>
                    <a:lnTo>
                      <a:pt x="15" y="64"/>
                    </a:lnTo>
                    <a:lnTo>
                      <a:pt x="15" y="64"/>
                    </a:lnTo>
                    <a:lnTo>
                      <a:pt x="22" y="50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65" y="21"/>
                    </a:lnTo>
                    <a:lnTo>
                      <a:pt x="72" y="25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36"/>
                    </a:lnTo>
                    <a:lnTo>
                      <a:pt x="76" y="39"/>
                    </a:lnTo>
                    <a:lnTo>
                      <a:pt x="79" y="39"/>
                    </a:lnTo>
                    <a:lnTo>
                      <a:pt x="79" y="39"/>
                    </a:lnTo>
                    <a:lnTo>
                      <a:pt x="87" y="39"/>
                    </a:lnTo>
                    <a:lnTo>
                      <a:pt x="94" y="36"/>
                    </a:lnTo>
                    <a:lnTo>
                      <a:pt x="105" y="25"/>
                    </a:lnTo>
                    <a:lnTo>
                      <a:pt x="105" y="25"/>
                    </a:lnTo>
                    <a:lnTo>
                      <a:pt x="108" y="18"/>
                    </a:lnTo>
                    <a:lnTo>
                      <a:pt x="115" y="7"/>
                    </a:lnTo>
                    <a:lnTo>
                      <a:pt x="115" y="7"/>
                    </a:lnTo>
                    <a:lnTo>
                      <a:pt x="126" y="3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48" y="3"/>
                    </a:lnTo>
                    <a:lnTo>
                      <a:pt x="155" y="7"/>
                    </a:lnTo>
                    <a:lnTo>
                      <a:pt x="173" y="21"/>
                    </a:lnTo>
                    <a:lnTo>
                      <a:pt x="173" y="21"/>
                    </a:lnTo>
                    <a:lnTo>
                      <a:pt x="180" y="32"/>
                    </a:lnTo>
                    <a:lnTo>
                      <a:pt x="184" y="39"/>
                    </a:lnTo>
                    <a:lnTo>
                      <a:pt x="187" y="50"/>
                    </a:lnTo>
                    <a:lnTo>
                      <a:pt x="187" y="50"/>
                    </a:lnTo>
                    <a:lnTo>
                      <a:pt x="184" y="61"/>
                    </a:lnTo>
                    <a:lnTo>
                      <a:pt x="173" y="68"/>
                    </a:lnTo>
                    <a:lnTo>
                      <a:pt x="155" y="79"/>
                    </a:lnTo>
                    <a:lnTo>
                      <a:pt x="155" y="79"/>
                    </a:lnTo>
                    <a:lnTo>
                      <a:pt x="141" y="82"/>
                    </a:lnTo>
                    <a:lnTo>
                      <a:pt x="126" y="82"/>
                    </a:lnTo>
                    <a:lnTo>
                      <a:pt x="101" y="86"/>
                    </a:lnTo>
                    <a:lnTo>
                      <a:pt x="101" y="86"/>
                    </a:lnTo>
                    <a:lnTo>
                      <a:pt x="72" y="93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36" y="97"/>
                    </a:lnTo>
                    <a:lnTo>
                      <a:pt x="29" y="97"/>
                    </a:lnTo>
                    <a:lnTo>
                      <a:pt x="29" y="97"/>
                    </a:lnTo>
                    <a:lnTo>
                      <a:pt x="26" y="90"/>
                    </a:lnTo>
                    <a:lnTo>
                      <a:pt x="22" y="86"/>
                    </a:lnTo>
                    <a:lnTo>
                      <a:pt x="22" y="86"/>
                    </a:lnTo>
                    <a:lnTo>
                      <a:pt x="11" y="86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07" name="Freeform 31"/>
              <p:cNvSpPr>
                <a:spLocks/>
              </p:cNvSpPr>
              <p:nvPr/>
            </p:nvSpPr>
            <p:spPr bwMode="auto">
              <a:xfrm>
                <a:off x="2089" y="2565"/>
                <a:ext cx="137" cy="144"/>
              </a:xfrm>
              <a:custGeom>
                <a:avLst/>
                <a:gdLst/>
                <a:ahLst/>
                <a:cxnLst>
                  <a:cxn ang="0">
                    <a:pos x="137" y="144"/>
                  </a:cxn>
                  <a:cxn ang="0">
                    <a:pos x="137" y="144"/>
                  </a:cxn>
                  <a:cxn ang="0">
                    <a:pos x="137" y="119"/>
                  </a:cxn>
                  <a:cxn ang="0">
                    <a:pos x="133" y="90"/>
                  </a:cxn>
                  <a:cxn ang="0">
                    <a:pos x="130" y="76"/>
                  </a:cxn>
                  <a:cxn ang="0">
                    <a:pos x="122" y="65"/>
                  </a:cxn>
                  <a:cxn ang="0">
                    <a:pos x="115" y="54"/>
                  </a:cxn>
                  <a:cxn ang="0">
                    <a:pos x="108" y="51"/>
                  </a:cxn>
                  <a:cxn ang="0">
                    <a:pos x="108" y="51"/>
                  </a:cxn>
                  <a:cxn ang="0">
                    <a:pos x="105" y="72"/>
                  </a:cxn>
                  <a:cxn ang="0">
                    <a:pos x="105" y="83"/>
                  </a:cxn>
                  <a:cxn ang="0">
                    <a:pos x="97" y="90"/>
                  </a:cxn>
                  <a:cxn ang="0">
                    <a:pos x="97" y="90"/>
                  </a:cxn>
                  <a:cxn ang="0">
                    <a:pos x="90" y="90"/>
                  </a:cxn>
                  <a:cxn ang="0">
                    <a:pos x="87" y="90"/>
                  </a:cxn>
                  <a:cxn ang="0">
                    <a:pos x="79" y="79"/>
                  </a:cxn>
                  <a:cxn ang="0">
                    <a:pos x="79" y="69"/>
                  </a:cxn>
                  <a:cxn ang="0">
                    <a:pos x="76" y="58"/>
                  </a:cxn>
                  <a:cxn ang="0">
                    <a:pos x="76" y="58"/>
                  </a:cxn>
                  <a:cxn ang="0">
                    <a:pos x="76" y="36"/>
                  </a:cxn>
                  <a:cxn ang="0">
                    <a:pos x="76" y="18"/>
                  </a:cxn>
                  <a:cxn ang="0">
                    <a:pos x="72" y="11"/>
                  </a:cxn>
                  <a:cxn ang="0">
                    <a:pos x="69" y="7"/>
                  </a:cxn>
                  <a:cxn ang="0">
                    <a:pos x="58" y="4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3" y="4"/>
                  </a:cxn>
                  <a:cxn ang="0">
                    <a:pos x="18" y="11"/>
                  </a:cxn>
                  <a:cxn ang="0">
                    <a:pos x="11" y="22"/>
                  </a:cxn>
                  <a:cxn ang="0">
                    <a:pos x="4" y="33"/>
                  </a:cxn>
                  <a:cxn ang="0">
                    <a:pos x="0" y="47"/>
                  </a:cxn>
                  <a:cxn ang="0">
                    <a:pos x="0" y="61"/>
                  </a:cxn>
                  <a:cxn ang="0">
                    <a:pos x="7" y="76"/>
                  </a:cxn>
                  <a:cxn ang="0">
                    <a:pos x="18" y="87"/>
                  </a:cxn>
                  <a:cxn ang="0">
                    <a:pos x="18" y="87"/>
                  </a:cxn>
                  <a:cxn ang="0">
                    <a:pos x="47" y="119"/>
                  </a:cxn>
                  <a:cxn ang="0">
                    <a:pos x="65" y="133"/>
                  </a:cxn>
                  <a:cxn ang="0">
                    <a:pos x="83" y="144"/>
                  </a:cxn>
                  <a:cxn ang="0">
                    <a:pos x="83" y="144"/>
                  </a:cxn>
                  <a:cxn ang="0">
                    <a:pos x="94" y="144"/>
                  </a:cxn>
                  <a:cxn ang="0">
                    <a:pos x="101" y="144"/>
                  </a:cxn>
                  <a:cxn ang="0">
                    <a:pos x="108" y="141"/>
                  </a:cxn>
                  <a:cxn ang="0">
                    <a:pos x="119" y="137"/>
                  </a:cxn>
                  <a:cxn ang="0">
                    <a:pos x="137" y="144"/>
                  </a:cxn>
                </a:cxnLst>
                <a:rect l="0" t="0" r="r" b="b"/>
                <a:pathLst>
                  <a:path w="137" h="144">
                    <a:moveTo>
                      <a:pt x="137" y="144"/>
                    </a:moveTo>
                    <a:lnTo>
                      <a:pt x="137" y="144"/>
                    </a:lnTo>
                    <a:lnTo>
                      <a:pt x="137" y="119"/>
                    </a:lnTo>
                    <a:lnTo>
                      <a:pt x="133" y="90"/>
                    </a:lnTo>
                    <a:lnTo>
                      <a:pt x="130" y="76"/>
                    </a:lnTo>
                    <a:lnTo>
                      <a:pt x="122" y="65"/>
                    </a:lnTo>
                    <a:lnTo>
                      <a:pt x="115" y="54"/>
                    </a:lnTo>
                    <a:lnTo>
                      <a:pt x="108" y="51"/>
                    </a:lnTo>
                    <a:lnTo>
                      <a:pt x="108" y="51"/>
                    </a:lnTo>
                    <a:lnTo>
                      <a:pt x="105" y="72"/>
                    </a:lnTo>
                    <a:lnTo>
                      <a:pt x="105" y="83"/>
                    </a:lnTo>
                    <a:lnTo>
                      <a:pt x="97" y="90"/>
                    </a:lnTo>
                    <a:lnTo>
                      <a:pt x="97" y="90"/>
                    </a:lnTo>
                    <a:lnTo>
                      <a:pt x="90" y="90"/>
                    </a:lnTo>
                    <a:lnTo>
                      <a:pt x="87" y="90"/>
                    </a:lnTo>
                    <a:lnTo>
                      <a:pt x="79" y="79"/>
                    </a:lnTo>
                    <a:lnTo>
                      <a:pt x="79" y="69"/>
                    </a:lnTo>
                    <a:lnTo>
                      <a:pt x="76" y="58"/>
                    </a:lnTo>
                    <a:lnTo>
                      <a:pt x="76" y="58"/>
                    </a:lnTo>
                    <a:lnTo>
                      <a:pt x="76" y="36"/>
                    </a:lnTo>
                    <a:lnTo>
                      <a:pt x="76" y="18"/>
                    </a:lnTo>
                    <a:lnTo>
                      <a:pt x="72" y="11"/>
                    </a:lnTo>
                    <a:lnTo>
                      <a:pt x="69" y="7"/>
                    </a:lnTo>
                    <a:lnTo>
                      <a:pt x="58" y="4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3" y="4"/>
                    </a:lnTo>
                    <a:lnTo>
                      <a:pt x="18" y="11"/>
                    </a:lnTo>
                    <a:lnTo>
                      <a:pt x="11" y="22"/>
                    </a:lnTo>
                    <a:lnTo>
                      <a:pt x="4" y="33"/>
                    </a:lnTo>
                    <a:lnTo>
                      <a:pt x="0" y="47"/>
                    </a:lnTo>
                    <a:lnTo>
                      <a:pt x="0" y="61"/>
                    </a:lnTo>
                    <a:lnTo>
                      <a:pt x="7" y="76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47" y="119"/>
                    </a:lnTo>
                    <a:lnTo>
                      <a:pt x="65" y="133"/>
                    </a:lnTo>
                    <a:lnTo>
                      <a:pt x="83" y="144"/>
                    </a:lnTo>
                    <a:lnTo>
                      <a:pt x="83" y="144"/>
                    </a:lnTo>
                    <a:lnTo>
                      <a:pt x="94" y="144"/>
                    </a:lnTo>
                    <a:lnTo>
                      <a:pt x="101" y="144"/>
                    </a:lnTo>
                    <a:lnTo>
                      <a:pt x="108" y="141"/>
                    </a:lnTo>
                    <a:lnTo>
                      <a:pt x="119" y="137"/>
                    </a:lnTo>
                    <a:lnTo>
                      <a:pt x="137" y="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08" name="Freeform 32"/>
              <p:cNvSpPr>
                <a:spLocks/>
              </p:cNvSpPr>
              <p:nvPr/>
            </p:nvSpPr>
            <p:spPr bwMode="auto">
              <a:xfrm>
                <a:off x="2564" y="2900"/>
                <a:ext cx="291" cy="158"/>
              </a:xfrm>
              <a:custGeom>
                <a:avLst/>
                <a:gdLst/>
                <a:ahLst/>
                <a:cxnLst>
                  <a:cxn ang="0">
                    <a:pos x="14" y="29"/>
                  </a:cxn>
                  <a:cxn ang="0">
                    <a:pos x="14" y="29"/>
                  </a:cxn>
                  <a:cxn ang="0">
                    <a:pos x="4" y="32"/>
                  </a:cxn>
                  <a:cxn ang="0">
                    <a:pos x="0" y="39"/>
                  </a:cxn>
                  <a:cxn ang="0">
                    <a:pos x="0" y="47"/>
                  </a:cxn>
                  <a:cxn ang="0">
                    <a:pos x="4" y="50"/>
                  </a:cxn>
                  <a:cxn ang="0">
                    <a:pos x="14" y="57"/>
                  </a:cxn>
                  <a:cxn ang="0">
                    <a:pos x="36" y="65"/>
                  </a:cxn>
                  <a:cxn ang="0">
                    <a:pos x="90" y="72"/>
                  </a:cxn>
                  <a:cxn ang="0">
                    <a:pos x="130" y="79"/>
                  </a:cxn>
                  <a:cxn ang="0">
                    <a:pos x="130" y="79"/>
                  </a:cxn>
                  <a:cxn ang="0">
                    <a:pos x="144" y="86"/>
                  </a:cxn>
                  <a:cxn ang="0">
                    <a:pos x="158" y="97"/>
                  </a:cxn>
                  <a:cxn ang="0">
                    <a:pos x="191" y="126"/>
                  </a:cxn>
                  <a:cxn ang="0">
                    <a:pos x="223" y="147"/>
                  </a:cxn>
                  <a:cxn ang="0">
                    <a:pos x="237" y="155"/>
                  </a:cxn>
                  <a:cxn ang="0">
                    <a:pos x="252" y="158"/>
                  </a:cxn>
                  <a:cxn ang="0">
                    <a:pos x="252" y="158"/>
                  </a:cxn>
                  <a:cxn ang="0">
                    <a:pos x="273" y="151"/>
                  </a:cxn>
                  <a:cxn ang="0">
                    <a:pos x="288" y="144"/>
                  </a:cxn>
                  <a:cxn ang="0">
                    <a:pos x="291" y="133"/>
                  </a:cxn>
                  <a:cxn ang="0">
                    <a:pos x="288" y="119"/>
                  </a:cxn>
                  <a:cxn ang="0">
                    <a:pos x="281" y="108"/>
                  </a:cxn>
                  <a:cxn ang="0">
                    <a:pos x="273" y="93"/>
                  </a:cxn>
                  <a:cxn ang="0">
                    <a:pos x="252" y="72"/>
                  </a:cxn>
                  <a:cxn ang="0">
                    <a:pos x="252" y="72"/>
                  </a:cxn>
                  <a:cxn ang="0">
                    <a:pos x="234" y="54"/>
                  </a:cxn>
                  <a:cxn ang="0">
                    <a:pos x="212" y="36"/>
                  </a:cxn>
                  <a:cxn ang="0">
                    <a:pos x="184" y="18"/>
                  </a:cxn>
                  <a:cxn ang="0">
                    <a:pos x="148" y="3"/>
                  </a:cxn>
                  <a:cxn ang="0">
                    <a:pos x="126" y="0"/>
                  </a:cxn>
                  <a:cxn ang="0">
                    <a:pos x="104" y="0"/>
                  </a:cxn>
                  <a:cxn ang="0">
                    <a:pos x="83" y="0"/>
                  </a:cxn>
                  <a:cxn ang="0">
                    <a:pos x="61" y="7"/>
                  </a:cxn>
                  <a:cxn ang="0">
                    <a:pos x="40" y="14"/>
                  </a:cxn>
                  <a:cxn ang="0">
                    <a:pos x="14" y="29"/>
                  </a:cxn>
                  <a:cxn ang="0">
                    <a:pos x="14" y="29"/>
                  </a:cxn>
                </a:cxnLst>
                <a:rect l="0" t="0" r="r" b="b"/>
                <a:pathLst>
                  <a:path w="291" h="158">
                    <a:moveTo>
                      <a:pt x="14" y="29"/>
                    </a:moveTo>
                    <a:lnTo>
                      <a:pt x="14" y="29"/>
                    </a:lnTo>
                    <a:lnTo>
                      <a:pt x="4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4" y="50"/>
                    </a:lnTo>
                    <a:lnTo>
                      <a:pt x="14" y="57"/>
                    </a:lnTo>
                    <a:lnTo>
                      <a:pt x="36" y="65"/>
                    </a:lnTo>
                    <a:lnTo>
                      <a:pt x="90" y="72"/>
                    </a:lnTo>
                    <a:lnTo>
                      <a:pt x="130" y="79"/>
                    </a:lnTo>
                    <a:lnTo>
                      <a:pt x="130" y="79"/>
                    </a:lnTo>
                    <a:lnTo>
                      <a:pt x="144" y="86"/>
                    </a:lnTo>
                    <a:lnTo>
                      <a:pt x="158" y="97"/>
                    </a:lnTo>
                    <a:lnTo>
                      <a:pt x="191" y="126"/>
                    </a:lnTo>
                    <a:lnTo>
                      <a:pt x="223" y="147"/>
                    </a:lnTo>
                    <a:lnTo>
                      <a:pt x="237" y="155"/>
                    </a:lnTo>
                    <a:lnTo>
                      <a:pt x="252" y="158"/>
                    </a:lnTo>
                    <a:lnTo>
                      <a:pt x="252" y="158"/>
                    </a:lnTo>
                    <a:lnTo>
                      <a:pt x="273" y="151"/>
                    </a:lnTo>
                    <a:lnTo>
                      <a:pt x="288" y="144"/>
                    </a:lnTo>
                    <a:lnTo>
                      <a:pt x="291" y="133"/>
                    </a:lnTo>
                    <a:lnTo>
                      <a:pt x="288" y="119"/>
                    </a:lnTo>
                    <a:lnTo>
                      <a:pt x="281" y="108"/>
                    </a:lnTo>
                    <a:lnTo>
                      <a:pt x="273" y="93"/>
                    </a:lnTo>
                    <a:lnTo>
                      <a:pt x="252" y="72"/>
                    </a:lnTo>
                    <a:lnTo>
                      <a:pt x="252" y="72"/>
                    </a:lnTo>
                    <a:lnTo>
                      <a:pt x="234" y="54"/>
                    </a:lnTo>
                    <a:lnTo>
                      <a:pt x="212" y="36"/>
                    </a:lnTo>
                    <a:lnTo>
                      <a:pt x="184" y="18"/>
                    </a:lnTo>
                    <a:lnTo>
                      <a:pt x="148" y="3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1" y="7"/>
                    </a:lnTo>
                    <a:lnTo>
                      <a:pt x="40" y="14"/>
                    </a:lnTo>
                    <a:lnTo>
                      <a:pt x="14" y="29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58"/>
            <p:cNvGrpSpPr/>
            <p:nvPr/>
          </p:nvGrpSpPr>
          <p:grpSpPr>
            <a:xfrm>
              <a:off x="3327991" y="2450034"/>
              <a:ext cx="801823" cy="1588566"/>
              <a:chOff x="813391" y="2057400"/>
              <a:chExt cx="801823" cy="1036022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1143000" y="205740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1</a:t>
                </a:r>
                <a:endParaRPr lang="en-US" dirty="0"/>
              </a:p>
            </p:txBody>
          </p:sp>
          <p:cxnSp>
            <p:nvCxnSpPr>
              <p:cNvPr id="51" name="Straight Arrow Connector 6"/>
              <p:cNvCxnSpPr/>
              <p:nvPr/>
            </p:nvCxnSpPr>
            <p:spPr>
              <a:xfrm rot="5400000">
                <a:off x="996969" y="2686086"/>
                <a:ext cx="761207" cy="794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813391" y="2297668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Rd(a)</a:t>
                </a:r>
                <a:endParaRPr lang="en-US" sz="16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13391" y="2514600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Rd(b)</a:t>
                </a:r>
                <a:endParaRPr lang="en-US" sz="16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813391" y="2754868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latin typeface="Courier New" pitchFamily="49" charset="0"/>
                    <a:cs typeface="Courier New" pitchFamily="49" charset="0"/>
                  </a:rPr>
                  <a:t>Wr</a:t>
                </a:r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(a)</a:t>
                </a:r>
                <a:endParaRPr lang="en-US" sz="1600" dirty="0"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grpSp>
          <p:nvGrpSpPr>
            <p:cNvPr id="8" name="Group 59"/>
            <p:cNvGrpSpPr/>
            <p:nvPr/>
          </p:nvGrpSpPr>
          <p:grpSpPr>
            <a:xfrm>
              <a:off x="4312437" y="2286000"/>
              <a:ext cx="801823" cy="1688689"/>
              <a:chOff x="2015584" y="2057400"/>
              <a:chExt cx="801823" cy="1100554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2362200" y="205740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2</a:t>
                </a:r>
                <a:endParaRPr lang="en-US" dirty="0"/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 rot="5400000">
                <a:off x="2204223" y="2685912"/>
                <a:ext cx="761206" cy="794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2015584" y="2362200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Rd(a)</a:t>
                </a:r>
                <a:endParaRPr lang="en-US" sz="16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015584" y="2590800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latin typeface="Courier New" pitchFamily="49" charset="0"/>
                    <a:cs typeface="Courier New" pitchFamily="49" charset="0"/>
                  </a:rPr>
                  <a:t>Wr</a:t>
                </a:r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(c)</a:t>
                </a:r>
                <a:endParaRPr lang="en-US" sz="16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015584" y="2819400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Rd(a)</a:t>
                </a:r>
                <a:endParaRPr lang="en-US" sz="1600" dirty="0"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grpSp>
          <p:nvGrpSpPr>
            <p:cNvPr id="9" name="Group 60"/>
            <p:cNvGrpSpPr/>
            <p:nvPr/>
          </p:nvGrpSpPr>
          <p:grpSpPr>
            <a:xfrm>
              <a:off x="5141777" y="2649153"/>
              <a:ext cx="801823" cy="1541847"/>
              <a:chOff x="2006724" y="2057400"/>
              <a:chExt cx="801823" cy="1100554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2351347" y="205740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3</a:t>
                </a:r>
                <a:endParaRPr lang="en-US" dirty="0"/>
              </a:p>
            </p:txBody>
          </p:sp>
          <p:cxnSp>
            <p:nvCxnSpPr>
              <p:cNvPr id="63" name="Straight Arrow Connector 62"/>
              <p:cNvCxnSpPr/>
              <p:nvPr/>
            </p:nvCxnSpPr>
            <p:spPr>
              <a:xfrm rot="5400000">
                <a:off x="2204223" y="2709559"/>
                <a:ext cx="761206" cy="794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2006724" y="2362200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Rd(x)</a:t>
                </a:r>
                <a:endParaRPr lang="en-US" sz="16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006724" y="2819400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Rd(a)</a:t>
                </a:r>
                <a:endParaRPr lang="en-US" sz="1600" dirty="0"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</p:grpSp>
      <p:sp>
        <p:nvSpPr>
          <p:cNvPr id="61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943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Read Set:</a:t>
            </a:r>
          </a:p>
          <a:p>
            <a:r>
              <a:rPr lang="en-US" dirty="0" smtClean="0"/>
              <a:t>memory locations read</a:t>
            </a:r>
          </a:p>
          <a:p>
            <a:r>
              <a:rPr lang="en-US" i="1" dirty="0" smtClean="0"/>
              <a:t>R</a:t>
            </a:r>
            <a:r>
              <a:rPr lang="en-US" i="1" baseline="-25000" dirty="0" smtClean="0"/>
              <a:t>T1</a:t>
            </a:r>
            <a:r>
              <a:rPr lang="en-US" i="1" dirty="0" smtClean="0"/>
              <a:t> </a:t>
            </a:r>
            <a:r>
              <a:rPr lang="en-US" dirty="0" smtClean="0"/>
              <a:t>=</a:t>
            </a:r>
            <a:r>
              <a:rPr lang="en-US" i="1" dirty="0" smtClean="0"/>
              <a:t> </a:t>
            </a:r>
            <a:r>
              <a:rPr lang="en-US" dirty="0" smtClean="0"/>
              <a:t>{</a:t>
            </a:r>
            <a:r>
              <a:rPr lang="en-US" b="1" i="1" dirty="0" err="1" smtClean="0">
                <a:solidFill>
                  <a:srgbClr val="FF0000"/>
                </a:solidFill>
              </a:rPr>
              <a:t>a,b</a:t>
            </a:r>
            <a:r>
              <a:rPr lang="en-US" dirty="0" smtClean="0"/>
              <a:t>}</a:t>
            </a:r>
            <a:endParaRPr lang="en-US" baseline="30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Write Set:</a:t>
            </a:r>
          </a:p>
          <a:p>
            <a:r>
              <a:rPr lang="en-US" dirty="0" smtClean="0"/>
              <a:t>memory locations written</a:t>
            </a:r>
          </a:p>
          <a:p>
            <a:r>
              <a:rPr lang="en-US" i="1" dirty="0" smtClean="0"/>
              <a:t>W</a:t>
            </a:r>
            <a:r>
              <a:rPr lang="en-US" i="1" baseline="-25000" dirty="0" smtClean="0"/>
              <a:t>T1</a:t>
            </a:r>
            <a:r>
              <a:rPr lang="en-US" i="1" dirty="0" smtClean="0"/>
              <a:t> </a:t>
            </a:r>
            <a:r>
              <a:rPr lang="en-US" dirty="0" smtClean="0"/>
              <a:t>=</a:t>
            </a:r>
            <a:r>
              <a:rPr lang="en-US" i="1" dirty="0" smtClean="0"/>
              <a:t> </a:t>
            </a:r>
            <a:r>
              <a:rPr lang="en-US" dirty="0" smtClean="0"/>
              <a:t>{</a:t>
            </a:r>
            <a:r>
              <a:rPr lang="en-US" b="1" i="1" dirty="0" smtClean="0">
                <a:solidFill>
                  <a:srgbClr val="00B050"/>
                </a:solidFill>
              </a:rPr>
              <a:t>a</a:t>
            </a:r>
            <a:r>
              <a:rPr lang="en-US" dirty="0" smtClean="0"/>
              <a:t>}</a:t>
            </a:r>
            <a:endParaRPr lang="en-US" baseline="30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228600" y="2362200"/>
            <a:ext cx="685800" cy="685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28600" y="3124200"/>
            <a:ext cx="685800" cy="381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791200" y="5334000"/>
            <a:ext cx="2438400" cy="10668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8200" y="5334000"/>
            <a:ext cx="1981200" cy="1066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2435" name="Object 3"/>
          <p:cNvGraphicFramePr>
            <a:graphicFrameLocks noChangeAspect="1"/>
          </p:cNvGraphicFramePr>
          <p:nvPr/>
        </p:nvGraphicFramePr>
        <p:xfrm>
          <a:off x="832248" y="5268686"/>
          <a:ext cx="7479505" cy="1301713"/>
        </p:xfrm>
        <a:graphic>
          <a:graphicData uri="http://schemas.openxmlformats.org/presentationml/2006/ole">
            <p:oleObj spid="_x0000_s510978" name="Equation" r:id="rId4" imgW="1676160" imgH="291960" progId="Equation.3">
              <p:embed/>
            </p:oleObj>
          </a:graphicData>
        </a:graphic>
      </p:graphicFrame>
      <p:sp>
        <p:nvSpPr>
          <p:cNvPr id="13" name="Content Placeholder 96"/>
          <p:cNvSpPr txBox="1">
            <a:spLocks/>
          </p:cNvSpPr>
          <p:nvPr/>
        </p:nvSpPr>
        <p:spPr>
          <a:xfrm>
            <a:off x="0" y="5269676"/>
            <a:ext cx="9144000" cy="11429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intersection requires at least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u="sng" dirty="0" smtClean="0">
                <a:solidFill>
                  <a:schemeClr val="bg1"/>
                </a:solidFill>
              </a:rPr>
              <a:t>square root factor</a:t>
            </a:r>
            <a:r>
              <a:rPr lang="en-US" sz="3200" dirty="0" smtClean="0">
                <a:solidFill>
                  <a:schemeClr val="bg1"/>
                </a:solidFill>
              </a:rPr>
              <a:t> more space.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Space: </a:t>
            </a:r>
            <a:r>
              <a:rPr lang="en-US" dirty="0" err="1" smtClean="0"/>
              <a:t>QoQ</a:t>
            </a:r>
            <a:r>
              <a:rPr lang="en-US" dirty="0" smtClean="0"/>
              <a:t> vs. Intersection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20040" y="1143000"/>
          <a:ext cx="850392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79851" y="4724400"/>
            <a:ext cx="9303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For equivalent Pr[FSO], when </a:t>
            </a:r>
            <a:r>
              <a:rPr lang="en-US" sz="3200" i="1" dirty="0" err="1" smtClean="0"/>
              <a:t>m</a:t>
            </a:r>
            <a:r>
              <a:rPr lang="en-US" sz="3200" i="1" baseline="-25000" dirty="0" err="1" smtClean="0"/>
              <a:t>Partitioned</a:t>
            </a:r>
            <a:r>
              <a:rPr lang="en-US" sz="3200" dirty="0" smtClean="0"/>
              <a:t>≥|</a:t>
            </a:r>
            <a:r>
              <a:rPr lang="en-US" sz="3200" i="1" dirty="0" smtClean="0"/>
              <a:t>A</a:t>
            </a:r>
            <a:r>
              <a:rPr lang="en-US" sz="3200" dirty="0" smtClean="0"/>
              <a:t>||</a:t>
            </a:r>
            <a:r>
              <a:rPr lang="en-US" sz="3200" i="1" dirty="0" smtClean="0"/>
              <a:t>B</a:t>
            </a:r>
            <a:r>
              <a:rPr lang="en-US" sz="3200" dirty="0" smtClean="0"/>
              <a:t>|, </a:t>
            </a:r>
            <a:r>
              <a:rPr lang="en-US" sz="3200" i="1" dirty="0" smtClean="0"/>
              <a:t>k </a:t>
            </a:r>
            <a:r>
              <a:rPr lang="en-US" sz="3200" dirty="0" smtClean="0"/>
              <a:t>&gt; 1,</a:t>
            </a:r>
            <a:endParaRPr lang="en-US" sz="3200" dirty="0"/>
          </a:p>
        </p:txBody>
      </p:sp>
      <p:grpSp>
        <p:nvGrpSpPr>
          <p:cNvPr id="3" name="Group 8"/>
          <p:cNvGrpSpPr/>
          <p:nvPr/>
        </p:nvGrpSpPr>
        <p:grpSpPr>
          <a:xfrm>
            <a:off x="2590801" y="3002391"/>
            <a:ext cx="1713254" cy="332232"/>
            <a:chOff x="3200400" y="4038600"/>
            <a:chExt cx="2057400" cy="332232"/>
          </a:xfrm>
        </p:grpSpPr>
        <p:sp>
          <p:nvSpPr>
            <p:cNvPr id="22" name="Right Arrow 21"/>
            <p:cNvSpPr/>
            <p:nvPr/>
          </p:nvSpPr>
          <p:spPr>
            <a:xfrm>
              <a:off x="3200400" y="4038600"/>
              <a:ext cx="521208" cy="3322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 flipH="1">
              <a:off x="4724400" y="4038600"/>
              <a:ext cx="533400" cy="3322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343399" y="2857249"/>
          <a:ext cx="1143001" cy="674077"/>
        </p:xfrm>
        <a:graphic>
          <a:graphicData uri="http://schemas.openxmlformats.org/presentationml/2006/ole">
            <p:oleObj spid="_x0000_s510979" name="Equation" r:id="rId6" imgW="495000" imgH="291960" progId="Equation.3">
              <p:embed/>
            </p:oleObj>
          </a:graphicData>
        </a:graphic>
      </p:graphicFrame>
      <p:grpSp>
        <p:nvGrpSpPr>
          <p:cNvPr id="7" name="Group 17"/>
          <p:cNvGrpSpPr/>
          <p:nvPr/>
        </p:nvGrpSpPr>
        <p:grpSpPr>
          <a:xfrm>
            <a:off x="1371600" y="3200400"/>
            <a:ext cx="838200" cy="762000"/>
            <a:chOff x="990600" y="4419600"/>
            <a:chExt cx="996182" cy="990600"/>
          </a:xfrm>
        </p:grpSpPr>
        <p:sp>
          <p:nvSpPr>
            <p:cNvPr id="19" name="Down Arrow 18"/>
            <p:cNvSpPr/>
            <p:nvPr/>
          </p:nvSpPr>
          <p:spPr>
            <a:xfrm>
              <a:off x="990600" y="4419600"/>
              <a:ext cx="228600" cy="76200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 rot="5400000">
              <a:off x="1485900" y="4914900"/>
              <a:ext cx="228600" cy="76200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19200" y="4724400"/>
              <a:ext cx="767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Better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3" grpId="0" build="allAtOnce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96"/>
          <p:cNvSpPr txBox="1">
            <a:spLocks/>
          </p:cNvSpPr>
          <p:nvPr/>
        </p:nvSpPr>
        <p:spPr>
          <a:xfrm>
            <a:off x="0" y="5802086"/>
            <a:ext cx="9144000" cy="5333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BoB</a:t>
            </a:r>
            <a:r>
              <a:rPr lang="en-US" sz="3200" b="1" dirty="0" smtClean="0">
                <a:solidFill>
                  <a:schemeClr val="bg1"/>
                </a:solidFill>
              </a:rPr>
              <a:t>: compromise between </a:t>
            </a:r>
            <a:r>
              <a:rPr lang="en-US" sz="3200" b="1" dirty="0" err="1" smtClean="0">
                <a:solidFill>
                  <a:schemeClr val="bg1"/>
                </a:solidFill>
              </a:rPr>
              <a:t>QoQ</a:t>
            </a:r>
            <a:r>
              <a:rPr lang="en-US" sz="3200" b="1" dirty="0" smtClean="0">
                <a:solidFill>
                  <a:schemeClr val="bg1"/>
                </a:solidFill>
              </a:rPr>
              <a:t> and Intersect</a:t>
            </a:r>
          </a:p>
        </p:txBody>
      </p:sp>
      <p:pic>
        <p:nvPicPr>
          <p:cNvPr id="6" name="Content Placeholder 5" descr="rfsoA64B32k2b2-64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1529" y="1066800"/>
            <a:ext cx="4452521" cy="4343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BoB</a:t>
            </a:r>
            <a:r>
              <a:rPr lang="en-US" dirty="0" smtClean="0"/>
              <a:t> Rate of False Set-Overlap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5334000"/>
            <a:ext cx="3036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Bit-vector Length (bits)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28032" y="3096170"/>
            <a:ext cx="1624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Rate of FSO</a:t>
            </a:r>
            <a:endParaRPr lang="en-US" sz="2400" dirty="0"/>
          </a:p>
        </p:txBody>
      </p:sp>
      <p:grpSp>
        <p:nvGrpSpPr>
          <p:cNvPr id="3" name="Group 9"/>
          <p:cNvGrpSpPr/>
          <p:nvPr/>
        </p:nvGrpSpPr>
        <p:grpSpPr>
          <a:xfrm>
            <a:off x="1600200" y="4267200"/>
            <a:ext cx="838200" cy="762000"/>
            <a:chOff x="990600" y="4419600"/>
            <a:chExt cx="996182" cy="990600"/>
          </a:xfrm>
        </p:grpSpPr>
        <p:sp>
          <p:nvSpPr>
            <p:cNvPr id="11" name="Down Arrow 10"/>
            <p:cNvSpPr/>
            <p:nvPr/>
          </p:nvSpPr>
          <p:spPr>
            <a:xfrm>
              <a:off x="990600" y="4419600"/>
              <a:ext cx="228600" cy="76200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 rot="5400000">
              <a:off x="1485900" y="4914900"/>
              <a:ext cx="228600" cy="76200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0" y="4724400"/>
              <a:ext cx="767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Better</a:t>
              </a:r>
              <a:endParaRPr lang="en-US" dirty="0"/>
            </a:p>
          </p:txBody>
        </p:sp>
      </p:grpSp>
      <p:sp>
        <p:nvSpPr>
          <p:cNvPr id="17" name="Oval 16"/>
          <p:cNvSpPr/>
          <p:nvPr/>
        </p:nvSpPr>
        <p:spPr>
          <a:xfrm>
            <a:off x="2525484" y="1502227"/>
            <a:ext cx="512064" cy="511884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78628" y="3820886"/>
            <a:ext cx="533400" cy="5334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22"/>
          <p:cNvGrpSpPr/>
          <p:nvPr/>
        </p:nvGrpSpPr>
        <p:grpSpPr>
          <a:xfrm>
            <a:off x="6172201" y="1600200"/>
            <a:ext cx="1828800" cy="3496844"/>
            <a:chOff x="6172201" y="1600200"/>
            <a:chExt cx="1828800" cy="3496844"/>
          </a:xfrm>
        </p:grpSpPr>
        <p:pic>
          <p:nvPicPr>
            <p:cNvPr id="7" name="Picture 6" descr="rfsoLegendb2-64.eps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2201" y="1600200"/>
              <a:ext cx="1828800" cy="349684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315202" y="4257096"/>
              <a:ext cx="63639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200" b="1" dirty="0" smtClean="0"/>
                <a:t>BF(</a:t>
              </a:r>
              <a:r>
                <a:rPr lang="en-US" sz="2200" b="1" i="1" dirty="0" smtClean="0"/>
                <a:t>A</a:t>
              </a:r>
              <a:r>
                <a:rPr lang="en-US" sz="2200" b="1" dirty="0" smtClean="0"/>
                <a:t>)</a:t>
              </a:r>
              <a:endParaRPr lang="en-US" sz="2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26084" y="4680856"/>
              <a:ext cx="63639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200" b="1" dirty="0" smtClean="0"/>
                <a:t>BF(</a:t>
              </a:r>
              <a:r>
                <a:rPr lang="en-US" sz="2200" b="1" i="1" dirty="0" smtClean="0"/>
                <a:t>B</a:t>
              </a:r>
              <a:r>
                <a:rPr lang="en-US" sz="2200" b="1" dirty="0" smtClean="0"/>
                <a:t>)</a:t>
              </a:r>
              <a:endParaRPr lang="en-US" sz="22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733800" y="1077686"/>
            <a:ext cx="1930016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200" b="1" dirty="0" smtClean="0"/>
              <a:t>,|A|=64, |B|=32</a:t>
            </a:r>
            <a:endParaRPr lang="en-US" sz="2200" b="1" dirty="0"/>
          </a:p>
        </p:txBody>
      </p:sp>
      <p:sp>
        <p:nvSpPr>
          <p:cNvPr id="22" name="Oval 21"/>
          <p:cNvSpPr/>
          <p:nvPr/>
        </p:nvSpPr>
        <p:spPr>
          <a:xfrm>
            <a:off x="2525486" y="2601686"/>
            <a:ext cx="533400" cy="5334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88228" y="4397828"/>
            <a:ext cx="533400" cy="5334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215742" y="3483428"/>
            <a:ext cx="1709058" cy="381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178624" y="3820882"/>
            <a:ext cx="533400" cy="533400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215742" y="3842656"/>
            <a:ext cx="1709058" cy="381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799116" y="4408714"/>
            <a:ext cx="512064" cy="511884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 animBg="1"/>
      <p:bldP spid="17" grpId="0" animBg="1"/>
      <p:bldP spid="17" grpId="1" animBg="1"/>
      <p:bldP spid="18" grpId="0" animBg="1"/>
      <p:bldP spid="18" grpId="1" animBg="1"/>
      <p:bldP spid="22" grpId="0" animBg="1"/>
      <p:bldP spid="22" grpId="1" animBg="1"/>
      <p:bldP spid="25" grpId="0" animBg="1"/>
      <p:bldP spid="25" grpId="1" animBg="1"/>
      <p:bldP spid="31" grpId="0" animBg="1"/>
      <p:bldP spid="31" grpId="1" animBg="1"/>
      <p:bldP spid="34" grpId="0" animBg="1"/>
      <p:bldP spid="3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Burden: Address-Set Conflicts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66"/>
          <p:cNvGrpSpPr/>
          <p:nvPr/>
        </p:nvGrpSpPr>
        <p:grpSpPr>
          <a:xfrm>
            <a:off x="152400" y="1752600"/>
            <a:ext cx="3185583" cy="4581525"/>
            <a:chOff x="3276600" y="2286000"/>
            <a:chExt cx="2667000" cy="4048125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 bwMode="auto">
            <a:xfrm>
              <a:off x="3276600" y="3124200"/>
              <a:ext cx="2667000" cy="3209925"/>
              <a:chOff x="2064" y="1968"/>
              <a:chExt cx="1680" cy="2022"/>
            </a:xfrm>
          </p:grpSpPr>
          <p:sp>
            <p:nvSpPr>
              <p:cNvPr id="101381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2064" y="1968"/>
                <a:ext cx="1680" cy="20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83" name="Freeform 7"/>
              <p:cNvSpPr>
                <a:spLocks/>
              </p:cNvSpPr>
              <p:nvPr/>
            </p:nvSpPr>
            <p:spPr bwMode="auto">
              <a:xfrm>
                <a:off x="2089" y="3717"/>
                <a:ext cx="1360" cy="273"/>
              </a:xfrm>
              <a:custGeom>
                <a:avLst/>
                <a:gdLst/>
                <a:ahLst/>
                <a:cxnLst>
                  <a:cxn ang="0">
                    <a:pos x="1360" y="136"/>
                  </a:cxn>
                  <a:cxn ang="0">
                    <a:pos x="1360" y="136"/>
                  </a:cxn>
                  <a:cxn ang="0">
                    <a:pos x="1356" y="151"/>
                  </a:cxn>
                  <a:cxn ang="0">
                    <a:pos x="1346" y="165"/>
                  </a:cxn>
                  <a:cxn ang="0">
                    <a:pos x="1331" y="176"/>
                  </a:cxn>
                  <a:cxn ang="0">
                    <a:pos x="1306" y="190"/>
                  </a:cxn>
                  <a:cxn ang="0">
                    <a:pos x="1277" y="201"/>
                  </a:cxn>
                  <a:cxn ang="0">
                    <a:pos x="1245" y="212"/>
                  </a:cxn>
                  <a:cxn ang="0">
                    <a:pos x="1162" y="233"/>
                  </a:cxn>
                  <a:cxn ang="0">
                    <a:pos x="1061" y="251"/>
                  </a:cxn>
                  <a:cxn ang="0">
                    <a:pos x="946" y="262"/>
                  </a:cxn>
                  <a:cxn ang="0">
                    <a:pos x="817" y="269"/>
                  </a:cxn>
                  <a:cxn ang="0">
                    <a:pos x="680" y="273"/>
                  </a:cxn>
                  <a:cxn ang="0">
                    <a:pos x="680" y="273"/>
                  </a:cxn>
                  <a:cxn ang="0">
                    <a:pos x="543" y="269"/>
                  </a:cxn>
                  <a:cxn ang="0">
                    <a:pos x="414" y="262"/>
                  </a:cxn>
                  <a:cxn ang="0">
                    <a:pos x="299" y="251"/>
                  </a:cxn>
                  <a:cxn ang="0">
                    <a:pos x="198" y="233"/>
                  </a:cxn>
                  <a:cxn ang="0">
                    <a:pos x="115" y="212"/>
                  </a:cxn>
                  <a:cxn ang="0">
                    <a:pos x="83" y="201"/>
                  </a:cxn>
                  <a:cxn ang="0">
                    <a:pos x="54" y="190"/>
                  </a:cxn>
                  <a:cxn ang="0">
                    <a:pos x="29" y="176"/>
                  </a:cxn>
                  <a:cxn ang="0">
                    <a:pos x="15" y="165"/>
                  </a:cxn>
                  <a:cxn ang="0">
                    <a:pos x="4" y="151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4" y="122"/>
                  </a:cxn>
                  <a:cxn ang="0">
                    <a:pos x="15" y="107"/>
                  </a:cxn>
                  <a:cxn ang="0">
                    <a:pos x="29" y="97"/>
                  </a:cxn>
                  <a:cxn ang="0">
                    <a:pos x="54" y="82"/>
                  </a:cxn>
                  <a:cxn ang="0">
                    <a:pos x="83" y="72"/>
                  </a:cxn>
                  <a:cxn ang="0">
                    <a:pos x="115" y="61"/>
                  </a:cxn>
                  <a:cxn ang="0">
                    <a:pos x="198" y="39"/>
                  </a:cxn>
                  <a:cxn ang="0">
                    <a:pos x="299" y="21"/>
                  </a:cxn>
                  <a:cxn ang="0">
                    <a:pos x="414" y="10"/>
                  </a:cxn>
                  <a:cxn ang="0">
                    <a:pos x="543" y="3"/>
                  </a:cxn>
                  <a:cxn ang="0">
                    <a:pos x="680" y="0"/>
                  </a:cxn>
                  <a:cxn ang="0">
                    <a:pos x="680" y="0"/>
                  </a:cxn>
                  <a:cxn ang="0">
                    <a:pos x="817" y="3"/>
                  </a:cxn>
                  <a:cxn ang="0">
                    <a:pos x="946" y="10"/>
                  </a:cxn>
                  <a:cxn ang="0">
                    <a:pos x="1061" y="21"/>
                  </a:cxn>
                  <a:cxn ang="0">
                    <a:pos x="1162" y="39"/>
                  </a:cxn>
                  <a:cxn ang="0">
                    <a:pos x="1245" y="61"/>
                  </a:cxn>
                  <a:cxn ang="0">
                    <a:pos x="1277" y="72"/>
                  </a:cxn>
                  <a:cxn ang="0">
                    <a:pos x="1306" y="82"/>
                  </a:cxn>
                  <a:cxn ang="0">
                    <a:pos x="1331" y="97"/>
                  </a:cxn>
                  <a:cxn ang="0">
                    <a:pos x="1346" y="107"/>
                  </a:cxn>
                  <a:cxn ang="0">
                    <a:pos x="1356" y="122"/>
                  </a:cxn>
                  <a:cxn ang="0">
                    <a:pos x="1360" y="136"/>
                  </a:cxn>
                  <a:cxn ang="0">
                    <a:pos x="1360" y="136"/>
                  </a:cxn>
                </a:cxnLst>
                <a:rect l="0" t="0" r="r" b="b"/>
                <a:pathLst>
                  <a:path w="1360" h="273">
                    <a:moveTo>
                      <a:pt x="1360" y="136"/>
                    </a:moveTo>
                    <a:lnTo>
                      <a:pt x="1360" y="136"/>
                    </a:lnTo>
                    <a:lnTo>
                      <a:pt x="1356" y="151"/>
                    </a:lnTo>
                    <a:lnTo>
                      <a:pt x="1346" y="165"/>
                    </a:lnTo>
                    <a:lnTo>
                      <a:pt x="1331" y="176"/>
                    </a:lnTo>
                    <a:lnTo>
                      <a:pt x="1306" y="190"/>
                    </a:lnTo>
                    <a:lnTo>
                      <a:pt x="1277" y="201"/>
                    </a:lnTo>
                    <a:lnTo>
                      <a:pt x="1245" y="212"/>
                    </a:lnTo>
                    <a:lnTo>
                      <a:pt x="1162" y="233"/>
                    </a:lnTo>
                    <a:lnTo>
                      <a:pt x="1061" y="251"/>
                    </a:lnTo>
                    <a:lnTo>
                      <a:pt x="946" y="262"/>
                    </a:lnTo>
                    <a:lnTo>
                      <a:pt x="817" y="269"/>
                    </a:lnTo>
                    <a:lnTo>
                      <a:pt x="680" y="273"/>
                    </a:lnTo>
                    <a:lnTo>
                      <a:pt x="680" y="273"/>
                    </a:lnTo>
                    <a:lnTo>
                      <a:pt x="543" y="269"/>
                    </a:lnTo>
                    <a:lnTo>
                      <a:pt x="414" y="262"/>
                    </a:lnTo>
                    <a:lnTo>
                      <a:pt x="299" y="251"/>
                    </a:lnTo>
                    <a:lnTo>
                      <a:pt x="198" y="233"/>
                    </a:lnTo>
                    <a:lnTo>
                      <a:pt x="115" y="212"/>
                    </a:lnTo>
                    <a:lnTo>
                      <a:pt x="83" y="201"/>
                    </a:lnTo>
                    <a:lnTo>
                      <a:pt x="54" y="190"/>
                    </a:lnTo>
                    <a:lnTo>
                      <a:pt x="29" y="176"/>
                    </a:lnTo>
                    <a:lnTo>
                      <a:pt x="15" y="165"/>
                    </a:lnTo>
                    <a:lnTo>
                      <a:pt x="4" y="151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4" y="122"/>
                    </a:lnTo>
                    <a:lnTo>
                      <a:pt x="15" y="107"/>
                    </a:lnTo>
                    <a:lnTo>
                      <a:pt x="29" y="97"/>
                    </a:lnTo>
                    <a:lnTo>
                      <a:pt x="54" y="82"/>
                    </a:lnTo>
                    <a:lnTo>
                      <a:pt x="83" y="72"/>
                    </a:lnTo>
                    <a:lnTo>
                      <a:pt x="115" y="61"/>
                    </a:lnTo>
                    <a:lnTo>
                      <a:pt x="198" y="39"/>
                    </a:lnTo>
                    <a:lnTo>
                      <a:pt x="299" y="21"/>
                    </a:lnTo>
                    <a:lnTo>
                      <a:pt x="414" y="10"/>
                    </a:lnTo>
                    <a:lnTo>
                      <a:pt x="543" y="3"/>
                    </a:lnTo>
                    <a:lnTo>
                      <a:pt x="680" y="0"/>
                    </a:lnTo>
                    <a:lnTo>
                      <a:pt x="680" y="0"/>
                    </a:lnTo>
                    <a:lnTo>
                      <a:pt x="817" y="3"/>
                    </a:lnTo>
                    <a:lnTo>
                      <a:pt x="946" y="10"/>
                    </a:lnTo>
                    <a:lnTo>
                      <a:pt x="1061" y="21"/>
                    </a:lnTo>
                    <a:lnTo>
                      <a:pt x="1162" y="39"/>
                    </a:lnTo>
                    <a:lnTo>
                      <a:pt x="1245" y="61"/>
                    </a:lnTo>
                    <a:lnTo>
                      <a:pt x="1277" y="72"/>
                    </a:lnTo>
                    <a:lnTo>
                      <a:pt x="1306" y="82"/>
                    </a:lnTo>
                    <a:lnTo>
                      <a:pt x="1331" y="97"/>
                    </a:lnTo>
                    <a:lnTo>
                      <a:pt x="1346" y="107"/>
                    </a:lnTo>
                    <a:lnTo>
                      <a:pt x="1356" y="122"/>
                    </a:lnTo>
                    <a:lnTo>
                      <a:pt x="1360" y="136"/>
                    </a:lnTo>
                    <a:lnTo>
                      <a:pt x="1360" y="13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84" name="Freeform 8"/>
              <p:cNvSpPr>
                <a:spLocks/>
              </p:cNvSpPr>
              <p:nvPr/>
            </p:nvSpPr>
            <p:spPr bwMode="auto">
              <a:xfrm>
                <a:off x="2395" y="3076"/>
                <a:ext cx="849" cy="507"/>
              </a:xfrm>
              <a:custGeom>
                <a:avLst/>
                <a:gdLst/>
                <a:ahLst/>
                <a:cxnLst>
                  <a:cxn ang="0">
                    <a:pos x="4" y="31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0" y="33"/>
                  </a:cxn>
                  <a:cxn ang="0">
                    <a:pos x="83" y="65"/>
                  </a:cxn>
                  <a:cxn ang="0">
                    <a:pos x="129" y="94"/>
                  </a:cxn>
                  <a:cxn ang="0">
                    <a:pos x="180" y="119"/>
                  </a:cxn>
                  <a:cxn ang="0">
                    <a:pos x="234" y="144"/>
                  </a:cxn>
                  <a:cxn ang="0">
                    <a:pos x="291" y="162"/>
                  </a:cxn>
                  <a:cxn ang="0">
                    <a:pos x="349" y="176"/>
                  </a:cxn>
                  <a:cxn ang="0">
                    <a:pos x="410" y="187"/>
                  </a:cxn>
                  <a:cxn ang="0">
                    <a:pos x="410" y="187"/>
                  </a:cxn>
                  <a:cxn ang="0">
                    <a:pos x="471" y="194"/>
                  </a:cxn>
                  <a:cxn ang="0">
                    <a:pos x="532" y="198"/>
                  </a:cxn>
                  <a:cxn ang="0">
                    <a:pos x="590" y="194"/>
                  </a:cxn>
                  <a:cxn ang="0">
                    <a:pos x="648" y="187"/>
                  </a:cxn>
                  <a:cxn ang="0">
                    <a:pos x="701" y="173"/>
                  </a:cxn>
                  <a:cxn ang="0">
                    <a:pos x="752" y="158"/>
                  </a:cxn>
                  <a:cxn ang="0">
                    <a:pos x="802" y="137"/>
                  </a:cxn>
                  <a:cxn ang="0">
                    <a:pos x="849" y="115"/>
                  </a:cxn>
                  <a:cxn ang="0">
                    <a:pos x="752" y="425"/>
                  </a:cxn>
                  <a:cxn ang="0">
                    <a:pos x="752" y="425"/>
                  </a:cxn>
                  <a:cxn ang="0">
                    <a:pos x="748" y="439"/>
                  </a:cxn>
                  <a:cxn ang="0">
                    <a:pos x="737" y="450"/>
                  </a:cxn>
                  <a:cxn ang="0">
                    <a:pos x="727" y="461"/>
                  </a:cxn>
                  <a:cxn ang="0">
                    <a:pos x="712" y="471"/>
                  </a:cxn>
                  <a:cxn ang="0">
                    <a:pos x="676" y="486"/>
                  </a:cxn>
                  <a:cxn ang="0">
                    <a:pos x="630" y="497"/>
                  </a:cxn>
                  <a:cxn ang="0">
                    <a:pos x="572" y="504"/>
                  </a:cxn>
                  <a:cxn ang="0">
                    <a:pos x="511" y="507"/>
                  </a:cxn>
                  <a:cxn ang="0">
                    <a:pos x="446" y="504"/>
                  </a:cxn>
                  <a:cxn ang="0">
                    <a:pos x="374" y="493"/>
                  </a:cxn>
                  <a:cxn ang="0">
                    <a:pos x="374" y="493"/>
                  </a:cxn>
                  <a:cxn ang="0">
                    <a:pos x="302" y="479"/>
                  </a:cxn>
                  <a:cxn ang="0">
                    <a:pos x="234" y="461"/>
                  </a:cxn>
                  <a:cxn ang="0">
                    <a:pos x="173" y="439"/>
                  </a:cxn>
                  <a:cxn ang="0">
                    <a:pos x="115" y="414"/>
                  </a:cxn>
                  <a:cxn ang="0">
                    <a:pos x="72" y="389"/>
                  </a:cxn>
                  <a:cxn ang="0">
                    <a:pos x="36" y="364"/>
                  </a:cxn>
                  <a:cxn ang="0">
                    <a:pos x="22" y="349"/>
                  </a:cxn>
                  <a:cxn ang="0">
                    <a:pos x="14" y="335"/>
                  </a:cxn>
                  <a:cxn ang="0">
                    <a:pos x="7" y="324"/>
                  </a:cxn>
                  <a:cxn ang="0">
                    <a:pos x="4" y="310"/>
                  </a:cxn>
                  <a:cxn ang="0">
                    <a:pos x="4" y="310"/>
                  </a:cxn>
                </a:cxnLst>
                <a:rect l="0" t="0" r="r" b="b"/>
                <a:pathLst>
                  <a:path w="849" h="507">
                    <a:moveTo>
                      <a:pt x="4" y="31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0" y="33"/>
                    </a:lnTo>
                    <a:lnTo>
                      <a:pt x="83" y="65"/>
                    </a:lnTo>
                    <a:lnTo>
                      <a:pt x="129" y="94"/>
                    </a:lnTo>
                    <a:lnTo>
                      <a:pt x="180" y="119"/>
                    </a:lnTo>
                    <a:lnTo>
                      <a:pt x="234" y="144"/>
                    </a:lnTo>
                    <a:lnTo>
                      <a:pt x="291" y="162"/>
                    </a:lnTo>
                    <a:lnTo>
                      <a:pt x="349" y="176"/>
                    </a:lnTo>
                    <a:lnTo>
                      <a:pt x="410" y="187"/>
                    </a:lnTo>
                    <a:lnTo>
                      <a:pt x="410" y="187"/>
                    </a:lnTo>
                    <a:lnTo>
                      <a:pt x="471" y="194"/>
                    </a:lnTo>
                    <a:lnTo>
                      <a:pt x="532" y="198"/>
                    </a:lnTo>
                    <a:lnTo>
                      <a:pt x="590" y="194"/>
                    </a:lnTo>
                    <a:lnTo>
                      <a:pt x="648" y="187"/>
                    </a:lnTo>
                    <a:lnTo>
                      <a:pt x="701" y="173"/>
                    </a:lnTo>
                    <a:lnTo>
                      <a:pt x="752" y="158"/>
                    </a:lnTo>
                    <a:lnTo>
                      <a:pt x="802" y="137"/>
                    </a:lnTo>
                    <a:lnTo>
                      <a:pt x="849" y="115"/>
                    </a:lnTo>
                    <a:lnTo>
                      <a:pt x="752" y="425"/>
                    </a:lnTo>
                    <a:lnTo>
                      <a:pt x="752" y="425"/>
                    </a:lnTo>
                    <a:lnTo>
                      <a:pt x="748" y="439"/>
                    </a:lnTo>
                    <a:lnTo>
                      <a:pt x="737" y="450"/>
                    </a:lnTo>
                    <a:lnTo>
                      <a:pt x="727" y="461"/>
                    </a:lnTo>
                    <a:lnTo>
                      <a:pt x="712" y="471"/>
                    </a:lnTo>
                    <a:lnTo>
                      <a:pt x="676" y="486"/>
                    </a:lnTo>
                    <a:lnTo>
                      <a:pt x="630" y="497"/>
                    </a:lnTo>
                    <a:lnTo>
                      <a:pt x="572" y="504"/>
                    </a:lnTo>
                    <a:lnTo>
                      <a:pt x="511" y="507"/>
                    </a:lnTo>
                    <a:lnTo>
                      <a:pt x="446" y="504"/>
                    </a:lnTo>
                    <a:lnTo>
                      <a:pt x="374" y="493"/>
                    </a:lnTo>
                    <a:lnTo>
                      <a:pt x="374" y="493"/>
                    </a:lnTo>
                    <a:lnTo>
                      <a:pt x="302" y="479"/>
                    </a:lnTo>
                    <a:lnTo>
                      <a:pt x="234" y="461"/>
                    </a:lnTo>
                    <a:lnTo>
                      <a:pt x="173" y="439"/>
                    </a:lnTo>
                    <a:lnTo>
                      <a:pt x="115" y="414"/>
                    </a:lnTo>
                    <a:lnTo>
                      <a:pt x="72" y="389"/>
                    </a:lnTo>
                    <a:lnTo>
                      <a:pt x="36" y="364"/>
                    </a:lnTo>
                    <a:lnTo>
                      <a:pt x="22" y="349"/>
                    </a:lnTo>
                    <a:lnTo>
                      <a:pt x="14" y="335"/>
                    </a:lnTo>
                    <a:lnTo>
                      <a:pt x="7" y="324"/>
                    </a:lnTo>
                    <a:lnTo>
                      <a:pt x="4" y="310"/>
                    </a:lnTo>
                    <a:lnTo>
                      <a:pt x="4" y="3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85" name="Freeform 9"/>
              <p:cNvSpPr>
                <a:spLocks/>
              </p:cNvSpPr>
              <p:nvPr/>
            </p:nvSpPr>
            <p:spPr bwMode="auto">
              <a:xfrm>
                <a:off x="2956" y="3393"/>
                <a:ext cx="320" cy="529"/>
              </a:xfrm>
              <a:custGeom>
                <a:avLst/>
                <a:gdLst/>
                <a:ahLst/>
                <a:cxnLst>
                  <a:cxn ang="0">
                    <a:pos x="65" y="14"/>
                  </a:cxn>
                  <a:cxn ang="0">
                    <a:pos x="122" y="39"/>
                  </a:cxn>
                  <a:cxn ang="0">
                    <a:pos x="202" y="93"/>
                  </a:cxn>
                  <a:cxn ang="0">
                    <a:pos x="252" y="144"/>
                  </a:cxn>
                  <a:cxn ang="0">
                    <a:pos x="281" y="208"/>
                  </a:cxn>
                  <a:cxn ang="0">
                    <a:pos x="288" y="244"/>
                  </a:cxn>
                  <a:cxn ang="0">
                    <a:pos x="281" y="280"/>
                  </a:cxn>
                  <a:cxn ang="0">
                    <a:pos x="266" y="320"/>
                  </a:cxn>
                  <a:cxn ang="0">
                    <a:pos x="238" y="363"/>
                  </a:cxn>
                  <a:cxn ang="0">
                    <a:pos x="198" y="410"/>
                  </a:cxn>
                  <a:cxn ang="0">
                    <a:pos x="220" y="417"/>
                  </a:cxn>
                  <a:cxn ang="0">
                    <a:pos x="266" y="435"/>
                  </a:cxn>
                  <a:cxn ang="0">
                    <a:pos x="310" y="467"/>
                  </a:cxn>
                  <a:cxn ang="0">
                    <a:pos x="320" y="489"/>
                  </a:cxn>
                  <a:cxn ang="0">
                    <a:pos x="317" y="514"/>
                  </a:cxn>
                  <a:cxn ang="0">
                    <a:pos x="302" y="521"/>
                  </a:cxn>
                  <a:cxn ang="0">
                    <a:pos x="259" y="529"/>
                  </a:cxn>
                  <a:cxn ang="0">
                    <a:pos x="130" y="467"/>
                  </a:cxn>
                  <a:cxn ang="0">
                    <a:pos x="119" y="453"/>
                  </a:cxn>
                  <a:cxn ang="0">
                    <a:pos x="115" y="431"/>
                  </a:cxn>
                  <a:cxn ang="0">
                    <a:pos x="144" y="399"/>
                  </a:cxn>
                  <a:cxn ang="0">
                    <a:pos x="151" y="388"/>
                  </a:cxn>
                  <a:cxn ang="0">
                    <a:pos x="187" y="345"/>
                  </a:cxn>
                  <a:cxn ang="0">
                    <a:pos x="209" y="302"/>
                  </a:cxn>
                  <a:cxn ang="0">
                    <a:pos x="220" y="248"/>
                  </a:cxn>
                  <a:cxn ang="0">
                    <a:pos x="205" y="190"/>
                  </a:cxn>
                  <a:cxn ang="0">
                    <a:pos x="158" y="133"/>
                  </a:cxn>
                  <a:cxn ang="0">
                    <a:pos x="65" y="79"/>
                  </a:cxn>
                  <a:cxn ang="0">
                    <a:pos x="0" y="54"/>
                  </a:cxn>
                  <a:cxn ang="0">
                    <a:pos x="0" y="29"/>
                  </a:cxn>
                  <a:cxn ang="0">
                    <a:pos x="11" y="3"/>
                  </a:cxn>
                  <a:cxn ang="0">
                    <a:pos x="40" y="0"/>
                  </a:cxn>
                  <a:cxn ang="0">
                    <a:pos x="65" y="14"/>
                  </a:cxn>
                </a:cxnLst>
                <a:rect l="0" t="0" r="r" b="b"/>
                <a:pathLst>
                  <a:path w="320" h="529">
                    <a:moveTo>
                      <a:pt x="65" y="14"/>
                    </a:moveTo>
                    <a:lnTo>
                      <a:pt x="65" y="14"/>
                    </a:lnTo>
                    <a:lnTo>
                      <a:pt x="83" y="21"/>
                    </a:lnTo>
                    <a:lnTo>
                      <a:pt x="122" y="39"/>
                    </a:lnTo>
                    <a:lnTo>
                      <a:pt x="176" y="72"/>
                    </a:lnTo>
                    <a:lnTo>
                      <a:pt x="202" y="93"/>
                    </a:lnTo>
                    <a:lnTo>
                      <a:pt x="230" y="118"/>
                    </a:lnTo>
                    <a:lnTo>
                      <a:pt x="252" y="144"/>
                    </a:lnTo>
                    <a:lnTo>
                      <a:pt x="270" y="176"/>
                    </a:lnTo>
                    <a:lnTo>
                      <a:pt x="281" y="208"/>
                    </a:lnTo>
                    <a:lnTo>
                      <a:pt x="284" y="226"/>
                    </a:lnTo>
                    <a:lnTo>
                      <a:pt x="288" y="244"/>
                    </a:lnTo>
                    <a:lnTo>
                      <a:pt x="284" y="262"/>
                    </a:lnTo>
                    <a:lnTo>
                      <a:pt x="281" y="280"/>
                    </a:lnTo>
                    <a:lnTo>
                      <a:pt x="274" y="302"/>
                    </a:lnTo>
                    <a:lnTo>
                      <a:pt x="266" y="320"/>
                    </a:lnTo>
                    <a:lnTo>
                      <a:pt x="256" y="342"/>
                    </a:lnTo>
                    <a:lnTo>
                      <a:pt x="238" y="363"/>
                    </a:lnTo>
                    <a:lnTo>
                      <a:pt x="220" y="388"/>
                    </a:lnTo>
                    <a:lnTo>
                      <a:pt x="198" y="410"/>
                    </a:lnTo>
                    <a:lnTo>
                      <a:pt x="198" y="410"/>
                    </a:lnTo>
                    <a:lnTo>
                      <a:pt x="220" y="417"/>
                    </a:lnTo>
                    <a:lnTo>
                      <a:pt x="241" y="424"/>
                    </a:lnTo>
                    <a:lnTo>
                      <a:pt x="266" y="435"/>
                    </a:lnTo>
                    <a:lnTo>
                      <a:pt x="292" y="449"/>
                    </a:lnTo>
                    <a:lnTo>
                      <a:pt x="310" y="467"/>
                    </a:lnTo>
                    <a:lnTo>
                      <a:pt x="317" y="478"/>
                    </a:lnTo>
                    <a:lnTo>
                      <a:pt x="320" y="489"/>
                    </a:lnTo>
                    <a:lnTo>
                      <a:pt x="320" y="503"/>
                    </a:lnTo>
                    <a:lnTo>
                      <a:pt x="317" y="514"/>
                    </a:lnTo>
                    <a:lnTo>
                      <a:pt x="317" y="514"/>
                    </a:lnTo>
                    <a:lnTo>
                      <a:pt x="302" y="521"/>
                    </a:lnTo>
                    <a:lnTo>
                      <a:pt x="284" y="529"/>
                    </a:lnTo>
                    <a:lnTo>
                      <a:pt x="259" y="529"/>
                    </a:lnTo>
                    <a:lnTo>
                      <a:pt x="130" y="467"/>
                    </a:lnTo>
                    <a:lnTo>
                      <a:pt x="130" y="467"/>
                    </a:lnTo>
                    <a:lnTo>
                      <a:pt x="126" y="464"/>
                    </a:lnTo>
                    <a:lnTo>
                      <a:pt x="119" y="453"/>
                    </a:lnTo>
                    <a:lnTo>
                      <a:pt x="115" y="442"/>
                    </a:lnTo>
                    <a:lnTo>
                      <a:pt x="115" y="431"/>
                    </a:lnTo>
                    <a:lnTo>
                      <a:pt x="119" y="424"/>
                    </a:lnTo>
                    <a:lnTo>
                      <a:pt x="144" y="399"/>
                    </a:lnTo>
                    <a:lnTo>
                      <a:pt x="144" y="399"/>
                    </a:lnTo>
                    <a:lnTo>
                      <a:pt x="151" y="388"/>
                    </a:lnTo>
                    <a:lnTo>
                      <a:pt x="176" y="363"/>
                    </a:lnTo>
                    <a:lnTo>
                      <a:pt x="187" y="345"/>
                    </a:lnTo>
                    <a:lnTo>
                      <a:pt x="198" y="324"/>
                    </a:lnTo>
                    <a:lnTo>
                      <a:pt x="209" y="302"/>
                    </a:lnTo>
                    <a:lnTo>
                      <a:pt x="216" y="273"/>
                    </a:lnTo>
                    <a:lnTo>
                      <a:pt x="220" y="248"/>
                    </a:lnTo>
                    <a:lnTo>
                      <a:pt x="216" y="219"/>
                    </a:lnTo>
                    <a:lnTo>
                      <a:pt x="205" y="190"/>
                    </a:lnTo>
                    <a:lnTo>
                      <a:pt x="184" y="162"/>
                    </a:lnTo>
                    <a:lnTo>
                      <a:pt x="158" y="133"/>
                    </a:lnTo>
                    <a:lnTo>
                      <a:pt x="119" y="104"/>
                    </a:lnTo>
                    <a:lnTo>
                      <a:pt x="65" y="79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39"/>
                    </a:lnTo>
                    <a:lnTo>
                      <a:pt x="0" y="29"/>
                    </a:lnTo>
                    <a:lnTo>
                      <a:pt x="4" y="14"/>
                    </a:lnTo>
                    <a:lnTo>
                      <a:pt x="11" y="3"/>
                    </a:lnTo>
                    <a:lnTo>
                      <a:pt x="22" y="0"/>
                    </a:lnTo>
                    <a:lnTo>
                      <a:pt x="40" y="0"/>
                    </a:lnTo>
                    <a:lnTo>
                      <a:pt x="65" y="14"/>
                    </a:lnTo>
                    <a:lnTo>
                      <a:pt x="6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86" name="Freeform 10"/>
              <p:cNvSpPr>
                <a:spLocks/>
              </p:cNvSpPr>
              <p:nvPr/>
            </p:nvSpPr>
            <p:spPr bwMode="auto">
              <a:xfrm>
                <a:off x="2247" y="3317"/>
                <a:ext cx="321" cy="529"/>
              </a:xfrm>
              <a:custGeom>
                <a:avLst/>
                <a:gdLst/>
                <a:ahLst/>
                <a:cxnLst>
                  <a:cxn ang="0">
                    <a:pos x="256" y="15"/>
                  </a:cxn>
                  <a:cxn ang="0">
                    <a:pos x="256" y="15"/>
                  </a:cxn>
                  <a:cxn ang="0">
                    <a:pos x="227" y="29"/>
                  </a:cxn>
                  <a:cxn ang="0">
                    <a:pos x="188" y="51"/>
                  </a:cxn>
                  <a:cxn ang="0">
                    <a:pos x="137" y="79"/>
                  </a:cxn>
                  <a:cxn ang="0">
                    <a:pos x="112" y="97"/>
                  </a:cxn>
                  <a:cxn ang="0">
                    <a:pos x="90" y="115"/>
                  </a:cxn>
                  <a:cxn ang="0">
                    <a:pos x="69" y="141"/>
                  </a:cxn>
                  <a:cxn ang="0">
                    <a:pos x="54" y="166"/>
                  </a:cxn>
                  <a:cxn ang="0">
                    <a:pos x="44" y="198"/>
                  </a:cxn>
                  <a:cxn ang="0">
                    <a:pos x="44" y="230"/>
                  </a:cxn>
                  <a:cxn ang="0">
                    <a:pos x="47" y="270"/>
                  </a:cxn>
                  <a:cxn ang="0">
                    <a:pos x="62" y="313"/>
                  </a:cxn>
                  <a:cxn ang="0">
                    <a:pos x="87" y="360"/>
                  </a:cxn>
                  <a:cxn ang="0">
                    <a:pos x="123" y="410"/>
                  </a:cxn>
                  <a:cxn ang="0">
                    <a:pos x="123" y="410"/>
                  </a:cxn>
                  <a:cxn ang="0">
                    <a:pos x="101" y="418"/>
                  </a:cxn>
                  <a:cxn ang="0">
                    <a:pos x="76" y="425"/>
                  </a:cxn>
                  <a:cxn ang="0">
                    <a:pos x="54" y="436"/>
                  </a:cxn>
                  <a:cxn ang="0">
                    <a:pos x="29" y="450"/>
                  </a:cxn>
                  <a:cxn ang="0">
                    <a:pos x="11" y="468"/>
                  </a:cxn>
                  <a:cxn ang="0">
                    <a:pos x="4" y="479"/>
                  </a:cxn>
                  <a:cxn ang="0">
                    <a:pos x="0" y="490"/>
                  </a:cxn>
                  <a:cxn ang="0">
                    <a:pos x="0" y="504"/>
                  </a:cxn>
                  <a:cxn ang="0">
                    <a:pos x="4" y="515"/>
                  </a:cxn>
                  <a:cxn ang="0">
                    <a:pos x="4" y="515"/>
                  </a:cxn>
                  <a:cxn ang="0">
                    <a:pos x="18" y="522"/>
                  </a:cxn>
                  <a:cxn ang="0">
                    <a:pos x="36" y="529"/>
                  </a:cxn>
                  <a:cxn ang="0">
                    <a:pos x="62" y="529"/>
                  </a:cxn>
                  <a:cxn ang="0">
                    <a:pos x="188" y="468"/>
                  </a:cxn>
                  <a:cxn ang="0">
                    <a:pos x="188" y="468"/>
                  </a:cxn>
                  <a:cxn ang="0">
                    <a:pos x="195" y="464"/>
                  </a:cxn>
                  <a:cxn ang="0">
                    <a:pos x="198" y="454"/>
                  </a:cxn>
                  <a:cxn ang="0">
                    <a:pos x="206" y="443"/>
                  </a:cxn>
                  <a:cxn ang="0">
                    <a:pos x="202" y="432"/>
                  </a:cxn>
                  <a:cxn ang="0">
                    <a:pos x="198" y="425"/>
                  </a:cxn>
                  <a:cxn ang="0">
                    <a:pos x="177" y="400"/>
                  </a:cxn>
                  <a:cxn ang="0">
                    <a:pos x="177" y="400"/>
                  </a:cxn>
                  <a:cxn ang="0">
                    <a:pos x="166" y="382"/>
                  </a:cxn>
                  <a:cxn ang="0">
                    <a:pos x="144" y="353"/>
                  </a:cxn>
                  <a:cxn ang="0">
                    <a:pos x="123" y="317"/>
                  </a:cxn>
                  <a:cxn ang="0">
                    <a:pos x="116" y="292"/>
                  </a:cxn>
                  <a:cxn ang="0">
                    <a:pos x="108" y="270"/>
                  </a:cxn>
                  <a:cxn ang="0">
                    <a:pos x="108" y="245"/>
                  </a:cxn>
                  <a:cxn ang="0">
                    <a:pos x="112" y="216"/>
                  </a:cxn>
                  <a:cxn ang="0">
                    <a:pos x="123" y="191"/>
                  </a:cxn>
                  <a:cxn ang="0">
                    <a:pos x="141" y="162"/>
                  </a:cxn>
                  <a:cxn ang="0">
                    <a:pos x="170" y="133"/>
                  </a:cxn>
                  <a:cxn ang="0">
                    <a:pos x="206" y="108"/>
                  </a:cxn>
                  <a:cxn ang="0">
                    <a:pos x="256" y="79"/>
                  </a:cxn>
                  <a:cxn ang="0">
                    <a:pos x="321" y="54"/>
                  </a:cxn>
                  <a:cxn ang="0">
                    <a:pos x="321" y="54"/>
                  </a:cxn>
                  <a:cxn ang="0">
                    <a:pos x="321" y="40"/>
                  </a:cxn>
                  <a:cxn ang="0">
                    <a:pos x="321" y="29"/>
                  </a:cxn>
                  <a:cxn ang="0">
                    <a:pos x="317" y="15"/>
                  </a:cxn>
                  <a:cxn ang="0">
                    <a:pos x="310" y="4"/>
                  </a:cxn>
                  <a:cxn ang="0">
                    <a:pos x="299" y="0"/>
                  </a:cxn>
                  <a:cxn ang="0">
                    <a:pos x="281" y="0"/>
                  </a:cxn>
                  <a:cxn ang="0">
                    <a:pos x="256" y="15"/>
                  </a:cxn>
                  <a:cxn ang="0">
                    <a:pos x="256" y="15"/>
                  </a:cxn>
                </a:cxnLst>
                <a:rect l="0" t="0" r="r" b="b"/>
                <a:pathLst>
                  <a:path w="321" h="529">
                    <a:moveTo>
                      <a:pt x="256" y="15"/>
                    </a:moveTo>
                    <a:lnTo>
                      <a:pt x="256" y="15"/>
                    </a:lnTo>
                    <a:lnTo>
                      <a:pt x="227" y="29"/>
                    </a:lnTo>
                    <a:lnTo>
                      <a:pt x="188" y="51"/>
                    </a:lnTo>
                    <a:lnTo>
                      <a:pt x="137" y="79"/>
                    </a:lnTo>
                    <a:lnTo>
                      <a:pt x="112" y="97"/>
                    </a:lnTo>
                    <a:lnTo>
                      <a:pt x="90" y="115"/>
                    </a:lnTo>
                    <a:lnTo>
                      <a:pt x="69" y="141"/>
                    </a:lnTo>
                    <a:lnTo>
                      <a:pt x="54" y="166"/>
                    </a:lnTo>
                    <a:lnTo>
                      <a:pt x="44" y="198"/>
                    </a:lnTo>
                    <a:lnTo>
                      <a:pt x="44" y="230"/>
                    </a:lnTo>
                    <a:lnTo>
                      <a:pt x="47" y="270"/>
                    </a:lnTo>
                    <a:lnTo>
                      <a:pt x="62" y="313"/>
                    </a:lnTo>
                    <a:lnTo>
                      <a:pt x="87" y="360"/>
                    </a:lnTo>
                    <a:lnTo>
                      <a:pt x="123" y="410"/>
                    </a:lnTo>
                    <a:lnTo>
                      <a:pt x="123" y="410"/>
                    </a:lnTo>
                    <a:lnTo>
                      <a:pt x="101" y="418"/>
                    </a:lnTo>
                    <a:lnTo>
                      <a:pt x="76" y="425"/>
                    </a:lnTo>
                    <a:lnTo>
                      <a:pt x="54" y="436"/>
                    </a:lnTo>
                    <a:lnTo>
                      <a:pt x="29" y="450"/>
                    </a:lnTo>
                    <a:lnTo>
                      <a:pt x="11" y="468"/>
                    </a:lnTo>
                    <a:lnTo>
                      <a:pt x="4" y="479"/>
                    </a:lnTo>
                    <a:lnTo>
                      <a:pt x="0" y="490"/>
                    </a:lnTo>
                    <a:lnTo>
                      <a:pt x="0" y="504"/>
                    </a:lnTo>
                    <a:lnTo>
                      <a:pt x="4" y="515"/>
                    </a:lnTo>
                    <a:lnTo>
                      <a:pt x="4" y="515"/>
                    </a:lnTo>
                    <a:lnTo>
                      <a:pt x="18" y="522"/>
                    </a:lnTo>
                    <a:lnTo>
                      <a:pt x="36" y="529"/>
                    </a:lnTo>
                    <a:lnTo>
                      <a:pt x="62" y="529"/>
                    </a:lnTo>
                    <a:lnTo>
                      <a:pt x="188" y="468"/>
                    </a:lnTo>
                    <a:lnTo>
                      <a:pt x="188" y="468"/>
                    </a:lnTo>
                    <a:lnTo>
                      <a:pt x="195" y="464"/>
                    </a:lnTo>
                    <a:lnTo>
                      <a:pt x="198" y="454"/>
                    </a:lnTo>
                    <a:lnTo>
                      <a:pt x="206" y="443"/>
                    </a:lnTo>
                    <a:lnTo>
                      <a:pt x="202" y="432"/>
                    </a:lnTo>
                    <a:lnTo>
                      <a:pt x="198" y="425"/>
                    </a:lnTo>
                    <a:lnTo>
                      <a:pt x="177" y="400"/>
                    </a:lnTo>
                    <a:lnTo>
                      <a:pt x="177" y="400"/>
                    </a:lnTo>
                    <a:lnTo>
                      <a:pt x="166" y="382"/>
                    </a:lnTo>
                    <a:lnTo>
                      <a:pt x="144" y="353"/>
                    </a:lnTo>
                    <a:lnTo>
                      <a:pt x="123" y="317"/>
                    </a:lnTo>
                    <a:lnTo>
                      <a:pt x="116" y="292"/>
                    </a:lnTo>
                    <a:lnTo>
                      <a:pt x="108" y="270"/>
                    </a:lnTo>
                    <a:lnTo>
                      <a:pt x="108" y="245"/>
                    </a:lnTo>
                    <a:lnTo>
                      <a:pt x="112" y="216"/>
                    </a:lnTo>
                    <a:lnTo>
                      <a:pt x="123" y="191"/>
                    </a:lnTo>
                    <a:lnTo>
                      <a:pt x="141" y="162"/>
                    </a:lnTo>
                    <a:lnTo>
                      <a:pt x="170" y="133"/>
                    </a:lnTo>
                    <a:lnTo>
                      <a:pt x="206" y="108"/>
                    </a:lnTo>
                    <a:lnTo>
                      <a:pt x="256" y="79"/>
                    </a:lnTo>
                    <a:lnTo>
                      <a:pt x="321" y="54"/>
                    </a:lnTo>
                    <a:lnTo>
                      <a:pt x="321" y="54"/>
                    </a:lnTo>
                    <a:lnTo>
                      <a:pt x="321" y="40"/>
                    </a:lnTo>
                    <a:lnTo>
                      <a:pt x="321" y="29"/>
                    </a:lnTo>
                    <a:lnTo>
                      <a:pt x="317" y="15"/>
                    </a:lnTo>
                    <a:lnTo>
                      <a:pt x="310" y="4"/>
                    </a:lnTo>
                    <a:lnTo>
                      <a:pt x="299" y="0"/>
                    </a:lnTo>
                    <a:lnTo>
                      <a:pt x="281" y="0"/>
                    </a:lnTo>
                    <a:lnTo>
                      <a:pt x="256" y="15"/>
                    </a:lnTo>
                    <a:lnTo>
                      <a:pt x="25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87" name="Freeform 11"/>
              <p:cNvSpPr>
                <a:spLocks/>
              </p:cNvSpPr>
              <p:nvPr/>
            </p:nvSpPr>
            <p:spPr bwMode="auto">
              <a:xfrm>
                <a:off x="2291" y="2533"/>
                <a:ext cx="1086" cy="698"/>
              </a:xfrm>
              <a:custGeom>
                <a:avLst/>
                <a:gdLst/>
                <a:ahLst/>
                <a:cxnLst>
                  <a:cxn ang="0">
                    <a:pos x="1079" y="468"/>
                  </a:cxn>
                  <a:cxn ang="0">
                    <a:pos x="1086" y="399"/>
                  </a:cxn>
                  <a:cxn ang="0">
                    <a:pos x="1068" y="331"/>
                  </a:cxn>
                  <a:cxn ang="0">
                    <a:pos x="1029" y="263"/>
                  </a:cxn>
                  <a:cxn ang="0">
                    <a:pos x="975" y="201"/>
                  </a:cxn>
                  <a:cxn ang="0">
                    <a:pos x="903" y="140"/>
                  </a:cxn>
                  <a:cxn ang="0">
                    <a:pos x="820" y="90"/>
                  </a:cxn>
                  <a:cxn ang="0">
                    <a:pos x="723" y="50"/>
                  </a:cxn>
                  <a:cxn ang="0">
                    <a:pos x="615" y="18"/>
                  </a:cxn>
                  <a:cxn ang="0">
                    <a:pos x="561" y="11"/>
                  </a:cxn>
                  <a:cxn ang="0">
                    <a:pos x="453" y="0"/>
                  </a:cxn>
                  <a:cxn ang="0">
                    <a:pos x="352" y="3"/>
                  </a:cxn>
                  <a:cxn ang="0">
                    <a:pos x="259" y="18"/>
                  </a:cxn>
                  <a:cxn ang="0">
                    <a:pos x="176" y="47"/>
                  </a:cxn>
                  <a:cxn ang="0">
                    <a:pos x="104" y="86"/>
                  </a:cxn>
                  <a:cxn ang="0">
                    <a:pos x="50" y="137"/>
                  </a:cxn>
                  <a:cxn ang="0">
                    <a:pos x="18" y="198"/>
                  </a:cxn>
                  <a:cxn ang="0">
                    <a:pos x="7" y="230"/>
                  </a:cxn>
                  <a:cxn ang="0">
                    <a:pos x="3" y="298"/>
                  </a:cxn>
                  <a:cxn ang="0">
                    <a:pos x="21" y="367"/>
                  </a:cxn>
                  <a:cxn ang="0">
                    <a:pos x="57" y="435"/>
                  </a:cxn>
                  <a:cxn ang="0">
                    <a:pos x="111" y="500"/>
                  </a:cxn>
                  <a:cxn ang="0">
                    <a:pos x="183" y="558"/>
                  </a:cxn>
                  <a:cxn ang="0">
                    <a:pos x="266" y="608"/>
                  </a:cxn>
                  <a:cxn ang="0">
                    <a:pos x="363" y="647"/>
                  </a:cxn>
                  <a:cxn ang="0">
                    <a:pos x="471" y="680"/>
                  </a:cxn>
                  <a:cxn ang="0">
                    <a:pos x="525" y="691"/>
                  </a:cxn>
                  <a:cxn ang="0">
                    <a:pos x="633" y="698"/>
                  </a:cxn>
                  <a:cxn ang="0">
                    <a:pos x="737" y="694"/>
                  </a:cxn>
                  <a:cxn ang="0">
                    <a:pos x="831" y="680"/>
                  </a:cxn>
                  <a:cxn ang="0">
                    <a:pos x="913" y="651"/>
                  </a:cxn>
                  <a:cxn ang="0">
                    <a:pos x="982" y="612"/>
                  </a:cxn>
                  <a:cxn ang="0">
                    <a:pos x="1036" y="561"/>
                  </a:cxn>
                  <a:cxn ang="0">
                    <a:pos x="1072" y="500"/>
                  </a:cxn>
                  <a:cxn ang="0">
                    <a:pos x="1079" y="468"/>
                  </a:cxn>
                </a:cxnLst>
                <a:rect l="0" t="0" r="r" b="b"/>
                <a:pathLst>
                  <a:path w="1086" h="698">
                    <a:moveTo>
                      <a:pt x="1079" y="468"/>
                    </a:moveTo>
                    <a:lnTo>
                      <a:pt x="1079" y="468"/>
                    </a:lnTo>
                    <a:lnTo>
                      <a:pt x="1086" y="432"/>
                    </a:lnTo>
                    <a:lnTo>
                      <a:pt x="1086" y="399"/>
                    </a:lnTo>
                    <a:lnTo>
                      <a:pt x="1079" y="363"/>
                    </a:lnTo>
                    <a:lnTo>
                      <a:pt x="1068" y="331"/>
                    </a:lnTo>
                    <a:lnTo>
                      <a:pt x="1050" y="295"/>
                    </a:lnTo>
                    <a:lnTo>
                      <a:pt x="1029" y="263"/>
                    </a:lnTo>
                    <a:lnTo>
                      <a:pt x="1003" y="230"/>
                    </a:lnTo>
                    <a:lnTo>
                      <a:pt x="975" y="201"/>
                    </a:lnTo>
                    <a:lnTo>
                      <a:pt x="942" y="169"/>
                    </a:lnTo>
                    <a:lnTo>
                      <a:pt x="903" y="140"/>
                    </a:lnTo>
                    <a:lnTo>
                      <a:pt x="863" y="115"/>
                    </a:lnTo>
                    <a:lnTo>
                      <a:pt x="820" y="90"/>
                    </a:lnTo>
                    <a:lnTo>
                      <a:pt x="773" y="68"/>
                    </a:lnTo>
                    <a:lnTo>
                      <a:pt x="723" y="50"/>
                    </a:lnTo>
                    <a:lnTo>
                      <a:pt x="669" y="32"/>
                    </a:lnTo>
                    <a:lnTo>
                      <a:pt x="615" y="18"/>
                    </a:lnTo>
                    <a:lnTo>
                      <a:pt x="615" y="18"/>
                    </a:lnTo>
                    <a:lnTo>
                      <a:pt x="561" y="11"/>
                    </a:lnTo>
                    <a:lnTo>
                      <a:pt x="507" y="3"/>
                    </a:lnTo>
                    <a:lnTo>
                      <a:pt x="453" y="0"/>
                    </a:lnTo>
                    <a:lnTo>
                      <a:pt x="403" y="0"/>
                    </a:lnTo>
                    <a:lnTo>
                      <a:pt x="352" y="3"/>
                    </a:lnTo>
                    <a:lnTo>
                      <a:pt x="302" y="11"/>
                    </a:lnTo>
                    <a:lnTo>
                      <a:pt x="259" y="18"/>
                    </a:lnTo>
                    <a:lnTo>
                      <a:pt x="215" y="32"/>
                    </a:lnTo>
                    <a:lnTo>
                      <a:pt x="176" y="47"/>
                    </a:lnTo>
                    <a:lnTo>
                      <a:pt x="140" y="68"/>
                    </a:lnTo>
                    <a:lnTo>
                      <a:pt x="104" y="86"/>
                    </a:lnTo>
                    <a:lnTo>
                      <a:pt x="75" y="111"/>
                    </a:lnTo>
                    <a:lnTo>
                      <a:pt x="50" y="137"/>
                    </a:lnTo>
                    <a:lnTo>
                      <a:pt x="32" y="165"/>
                    </a:lnTo>
                    <a:lnTo>
                      <a:pt x="18" y="198"/>
                    </a:lnTo>
                    <a:lnTo>
                      <a:pt x="7" y="230"/>
                    </a:lnTo>
                    <a:lnTo>
                      <a:pt x="7" y="230"/>
                    </a:lnTo>
                    <a:lnTo>
                      <a:pt x="0" y="266"/>
                    </a:lnTo>
                    <a:lnTo>
                      <a:pt x="3" y="298"/>
                    </a:lnTo>
                    <a:lnTo>
                      <a:pt x="7" y="334"/>
                    </a:lnTo>
                    <a:lnTo>
                      <a:pt x="21" y="367"/>
                    </a:lnTo>
                    <a:lnTo>
                      <a:pt x="36" y="403"/>
                    </a:lnTo>
                    <a:lnTo>
                      <a:pt x="57" y="435"/>
                    </a:lnTo>
                    <a:lnTo>
                      <a:pt x="82" y="468"/>
                    </a:lnTo>
                    <a:lnTo>
                      <a:pt x="111" y="500"/>
                    </a:lnTo>
                    <a:lnTo>
                      <a:pt x="147" y="529"/>
                    </a:lnTo>
                    <a:lnTo>
                      <a:pt x="183" y="558"/>
                    </a:lnTo>
                    <a:lnTo>
                      <a:pt x="223" y="583"/>
                    </a:lnTo>
                    <a:lnTo>
                      <a:pt x="266" y="608"/>
                    </a:lnTo>
                    <a:lnTo>
                      <a:pt x="313" y="629"/>
                    </a:lnTo>
                    <a:lnTo>
                      <a:pt x="363" y="647"/>
                    </a:lnTo>
                    <a:lnTo>
                      <a:pt x="417" y="665"/>
                    </a:lnTo>
                    <a:lnTo>
                      <a:pt x="471" y="680"/>
                    </a:lnTo>
                    <a:lnTo>
                      <a:pt x="471" y="680"/>
                    </a:lnTo>
                    <a:lnTo>
                      <a:pt x="525" y="691"/>
                    </a:lnTo>
                    <a:lnTo>
                      <a:pt x="579" y="694"/>
                    </a:lnTo>
                    <a:lnTo>
                      <a:pt x="633" y="698"/>
                    </a:lnTo>
                    <a:lnTo>
                      <a:pt x="687" y="698"/>
                    </a:lnTo>
                    <a:lnTo>
                      <a:pt x="737" y="694"/>
                    </a:lnTo>
                    <a:lnTo>
                      <a:pt x="784" y="687"/>
                    </a:lnTo>
                    <a:lnTo>
                      <a:pt x="831" y="680"/>
                    </a:lnTo>
                    <a:lnTo>
                      <a:pt x="870" y="665"/>
                    </a:lnTo>
                    <a:lnTo>
                      <a:pt x="913" y="651"/>
                    </a:lnTo>
                    <a:lnTo>
                      <a:pt x="949" y="633"/>
                    </a:lnTo>
                    <a:lnTo>
                      <a:pt x="982" y="612"/>
                    </a:lnTo>
                    <a:lnTo>
                      <a:pt x="1011" y="586"/>
                    </a:lnTo>
                    <a:lnTo>
                      <a:pt x="1036" y="561"/>
                    </a:lnTo>
                    <a:lnTo>
                      <a:pt x="1054" y="532"/>
                    </a:lnTo>
                    <a:lnTo>
                      <a:pt x="1072" y="500"/>
                    </a:lnTo>
                    <a:lnTo>
                      <a:pt x="1079" y="468"/>
                    </a:lnTo>
                    <a:lnTo>
                      <a:pt x="1079" y="4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88" name="Freeform 12"/>
              <p:cNvSpPr>
                <a:spLocks/>
              </p:cNvSpPr>
              <p:nvPr/>
            </p:nvSpPr>
            <p:spPr bwMode="auto">
              <a:xfrm>
                <a:off x="2514" y="2666"/>
                <a:ext cx="158" cy="137"/>
              </a:xfrm>
              <a:custGeom>
                <a:avLst/>
                <a:gdLst/>
                <a:ahLst/>
                <a:cxnLst>
                  <a:cxn ang="0">
                    <a:pos x="122" y="137"/>
                  </a:cxn>
                  <a:cxn ang="0">
                    <a:pos x="122" y="137"/>
                  </a:cxn>
                  <a:cxn ang="0">
                    <a:pos x="100" y="130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36" y="115"/>
                  </a:cxn>
                  <a:cxn ang="0">
                    <a:pos x="7" y="115"/>
                  </a:cxn>
                  <a:cxn ang="0">
                    <a:pos x="7" y="115"/>
                  </a:cxn>
                  <a:cxn ang="0">
                    <a:pos x="0" y="94"/>
                  </a:cxn>
                  <a:cxn ang="0">
                    <a:pos x="3" y="72"/>
                  </a:cxn>
                  <a:cxn ang="0">
                    <a:pos x="10" y="50"/>
                  </a:cxn>
                  <a:cxn ang="0">
                    <a:pos x="25" y="29"/>
                  </a:cxn>
                  <a:cxn ang="0">
                    <a:pos x="25" y="29"/>
                  </a:cxn>
                  <a:cxn ang="0">
                    <a:pos x="36" y="18"/>
                  </a:cxn>
                  <a:cxn ang="0">
                    <a:pos x="50" y="11"/>
                  </a:cxn>
                  <a:cxn ang="0">
                    <a:pos x="64" y="4"/>
                  </a:cxn>
                  <a:cxn ang="0">
                    <a:pos x="79" y="0"/>
                  </a:cxn>
                  <a:cxn ang="0">
                    <a:pos x="93" y="0"/>
                  </a:cxn>
                  <a:cxn ang="0">
                    <a:pos x="108" y="0"/>
                  </a:cxn>
                  <a:cxn ang="0">
                    <a:pos x="122" y="7"/>
                  </a:cxn>
                  <a:cxn ang="0">
                    <a:pos x="133" y="14"/>
                  </a:cxn>
                  <a:cxn ang="0">
                    <a:pos x="133" y="14"/>
                  </a:cxn>
                  <a:cxn ang="0">
                    <a:pos x="144" y="25"/>
                  </a:cxn>
                  <a:cxn ang="0">
                    <a:pos x="151" y="40"/>
                  </a:cxn>
                  <a:cxn ang="0">
                    <a:pos x="154" y="54"/>
                  </a:cxn>
                  <a:cxn ang="0">
                    <a:pos x="158" y="68"/>
                  </a:cxn>
                  <a:cxn ang="0">
                    <a:pos x="154" y="83"/>
                  </a:cxn>
                  <a:cxn ang="0">
                    <a:pos x="151" y="97"/>
                  </a:cxn>
                  <a:cxn ang="0">
                    <a:pos x="144" y="115"/>
                  </a:cxn>
                  <a:cxn ang="0">
                    <a:pos x="133" y="126"/>
                  </a:cxn>
                  <a:cxn ang="0">
                    <a:pos x="133" y="126"/>
                  </a:cxn>
                  <a:cxn ang="0">
                    <a:pos x="122" y="137"/>
                  </a:cxn>
                  <a:cxn ang="0">
                    <a:pos x="122" y="137"/>
                  </a:cxn>
                </a:cxnLst>
                <a:rect l="0" t="0" r="r" b="b"/>
                <a:pathLst>
                  <a:path w="158" h="137">
                    <a:moveTo>
                      <a:pt x="122" y="137"/>
                    </a:moveTo>
                    <a:lnTo>
                      <a:pt x="122" y="137"/>
                    </a:lnTo>
                    <a:lnTo>
                      <a:pt x="100" y="130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36" y="115"/>
                    </a:lnTo>
                    <a:lnTo>
                      <a:pt x="7" y="115"/>
                    </a:lnTo>
                    <a:lnTo>
                      <a:pt x="7" y="115"/>
                    </a:lnTo>
                    <a:lnTo>
                      <a:pt x="0" y="94"/>
                    </a:lnTo>
                    <a:lnTo>
                      <a:pt x="3" y="72"/>
                    </a:lnTo>
                    <a:lnTo>
                      <a:pt x="10" y="50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36" y="18"/>
                    </a:lnTo>
                    <a:lnTo>
                      <a:pt x="50" y="11"/>
                    </a:lnTo>
                    <a:lnTo>
                      <a:pt x="64" y="4"/>
                    </a:lnTo>
                    <a:lnTo>
                      <a:pt x="79" y="0"/>
                    </a:lnTo>
                    <a:lnTo>
                      <a:pt x="93" y="0"/>
                    </a:lnTo>
                    <a:lnTo>
                      <a:pt x="108" y="0"/>
                    </a:lnTo>
                    <a:lnTo>
                      <a:pt x="122" y="7"/>
                    </a:lnTo>
                    <a:lnTo>
                      <a:pt x="133" y="14"/>
                    </a:lnTo>
                    <a:lnTo>
                      <a:pt x="133" y="14"/>
                    </a:lnTo>
                    <a:lnTo>
                      <a:pt x="144" y="25"/>
                    </a:lnTo>
                    <a:lnTo>
                      <a:pt x="151" y="40"/>
                    </a:lnTo>
                    <a:lnTo>
                      <a:pt x="154" y="54"/>
                    </a:lnTo>
                    <a:lnTo>
                      <a:pt x="158" y="68"/>
                    </a:lnTo>
                    <a:lnTo>
                      <a:pt x="154" y="83"/>
                    </a:lnTo>
                    <a:lnTo>
                      <a:pt x="151" y="97"/>
                    </a:lnTo>
                    <a:lnTo>
                      <a:pt x="144" y="115"/>
                    </a:lnTo>
                    <a:lnTo>
                      <a:pt x="133" y="126"/>
                    </a:lnTo>
                    <a:lnTo>
                      <a:pt x="133" y="126"/>
                    </a:lnTo>
                    <a:lnTo>
                      <a:pt x="122" y="137"/>
                    </a:lnTo>
                    <a:lnTo>
                      <a:pt x="122" y="1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89" name="Freeform 13"/>
              <p:cNvSpPr>
                <a:spLocks/>
              </p:cNvSpPr>
              <p:nvPr/>
            </p:nvSpPr>
            <p:spPr bwMode="auto">
              <a:xfrm>
                <a:off x="2913" y="2749"/>
                <a:ext cx="147" cy="151"/>
              </a:xfrm>
              <a:custGeom>
                <a:avLst/>
                <a:gdLst/>
                <a:ahLst/>
                <a:cxnLst>
                  <a:cxn ang="0">
                    <a:pos x="122" y="151"/>
                  </a:cxn>
                  <a:cxn ang="0">
                    <a:pos x="122" y="151"/>
                  </a:cxn>
                  <a:cxn ang="0">
                    <a:pos x="94" y="144"/>
                  </a:cxn>
                  <a:cxn ang="0">
                    <a:pos x="94" y="144"/>
                  </a:cxn>
                  <a:cxn ang="0">
                    <a:pos x="54" y="136"/>
                  </a:cxn>
                  <a:cxn ang="0">
                    <a:pos x="18" y="136"/>
                  </a:cxn>
                  <a:cxn ang="0">
                    <a:pos x="18" y="136"/>
                  </a:cxn>
                  <a:cxn ang="0">
                    <a:pos x="11" y="118"/>
                  </a:cxn>
                  <a:cxn ang="0">
                    <a:pos x="4" y="97"/>
                  </a:cxn>
                  <a:cxn ang="0">
                    <a:pos x="4" y="97"/>
                  </a:cxn>
                  <a:cxn ang="0">
                    <a:pos x="0" y="79"/>
                  </a:cxn>
                  <a:cxn ang="0">
                    <a:pos x="4" y="64"/>
                  </a:cxn>
                  <a:cxn ang="0">
                    <a:pos x="7" y="50"/>
                  </a:cxn>
                  <a:cxn ang="0">
                    <a:pos x="14" y="36"/>
                  </a:cxn>
                  <a:cxn ang="0">
                    <a:pos x="22" y="25"/>
                  </a:cxn>
                  <a:cxn ang="0">
                    <a:pos x="32" y="14"/>
                  </a:cxn>
                  <a:cxn ang="0">
                    <a:pos x="47" y="7"/>
                  </a:cxn>
                  <a:cxn ang="0">
                    <a:pos x="61" y="3"/>
                  </a:cxn>
                  <a:cxn ang="0">
                    <a:pos x="61" y="3"/>
                  </a:cxn>
                  <a:cxn ang="0">
                    <a:pos x="76" y="0"/>
                  </a:cxn>
                  <a:cxn ang="0">
                    <a:pos x="90" y="3"/>
                  </a:cxn>
                  <a:cxn ang="0">
                    <a:pos x="104" y="11"/>
                  </a:cxn>
                  <a:cxn ang="0">
                    <a:pos x="115" y="18"/>
                  </a:cxn>
                  <a:cxn ang="0">
                    <a:pos x="126" y="29"/>
                  </a:cxn>
                  <a:cxn ang="0">
                    <a:pos x="137" y="39"/>
                  </a:cxn>
                  <a:cxn ang="0">
                    <a:pos x="144" y="54"/>
                  </a:cxn>
                  <a:cxn ang="0">
                    <a:pos x="147" y="72"/>
                  </a:cxn>
                  <a:cxn ang="0">
                    <a:pos x="147" y="72"/>
                  </a:cxn>
                  <a:cxn ang="0">
                    <a:pos x="147" y="97"/>
                  </a:cxn>
                  <a:cxn ang="0">
                    <a:pos x="144" y="118"/>
                  </a:cxn>
                  <a:cxn ang="0">
                    <a:pos x="133" y="136"/>
                  </a:cxn>
                  <a:cxn ang="0">
                    <a:pos x="122" y="151"/>
                  </a:cxn>
                  <a:cxn ang="0">
                    <a:pos x="122" y="151"/>
                  </a:cxn>
                </a:cxnLst>
                <a:rect l="0" t="0" r="r" b="b"/>
                <a:pathLst>
                  <a:path w="147" h="151">
                    <a:moveTo>
                      <a:pt x="122" y="151"/>
                    </a:moveTo>
                    <a:lnTo>
                      <a:pt x="122" y="151"/>
                    </a:lnTo>
                    <a:lnTo>
                      <a:pt x="94" y="144"/>
                    </a:lnTo>
                    <a:lnTo>
                      <a:pt x="94" y="144"/>
                    </a:lnTo>
                    <a:lnTo>
                      <a:pt x="54" y="136"/>
                    </a:lnTo>
                    <a:lnTo>
                      <a:pt x="18" y="136"/>
                    </a:lnTo>
                    <a:lnTo>
                      <a:pt x="18" y="136"/>
                    </a:lnTo>
                    <a:lnTo>
                      <a:pt x="11" y="118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0" y="79"/>
                    </a:lnTo>
                    <a:lnTo>
                      <a:pt x="4" y="64"/>
                    </a:lnTo>
                    <a:lnTo>
                      <a:pt x="7" y="50"/>
                    </a:lnTo>
                    <a:lnTo>
                      <a:pt x="14" y="36"/>
                    </a:lnTo>
                    <a:lnTo>
                      <a:pt x="22" y="25"/>
                    </a:lnTo>
                    <a:lnTo>
                      <a:pt x="32" y="14"/>
                    </a:lnTo>
                    <a:lnTo>
                      <a:pt x="47" y="7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76" y="0"/>
                    </a:lnTo>
                    <a:lnTo>
                      <a:pt x="90" y="3"/>
                    </a:lnTo>
                    <a:lnTo>
                      <a:pt x="104" y="11"/>
                    </a:lnTo>
                    <a:lnTo>
                      <a:pt x="115" y="18"/>
                    </a:lnTo>
                    <a:lnTo>
                      <a:pt x="126" y="29"/>
                    </a:lnTo>
                    <a:lnTo>
                      <a:pt x="137" y="39"/>
                    </a:lnTo>
                    <a:lnTo>
                      <a:pt x="144" y="54"/>
                    </a:lnTo>
                    <a:lnTo>
                      <a:pt x="147" y="72"/>
                    </a:lnTo>
                    <a:lnTo>
                      <a:pt x="147" y="72"/>
                    </a:lnTo>
                    <a:lnTo>
                      <a:pt x="147" y="97"/>
                    </a:lnTo>
                    <a:lnTo>
                      <a:pt x="144" y="118"/>
                    </a:lnTo>
                    <a:lnTo>
                      <a:pt x="133" y="136"/>
                    </a:lnTo>
                    <a:lnTo>
                      <a:pt x="122" y="151"/>
                    </a:lnTo>
                    <a:lnTo>
                      <a:pt x="122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90" name="Freeform 14"/>
              <p:cNvSpPr>
                <a:spLocks/>
              </p:cNvSpPr>
              <p:nvPr/>
            </p:nvSpPr>
            <p:spPr bwMode="auto">
              <a:xfrm>
                <a:off x="2564" y="2634"/>
                <a:ext cx="58" cy="79"/>
              </a:xfrm>
              <a:custGeom>
                <a:avLst/>
                <a:gdLst/>
                <a:ahLst/>
                <a:cxnLst>
                  <a:cxn ang="0">
                    <a:pos x="54" y="46"/>
                  </a:cxn>
                  <a:cxn ang="0">
                    <a:pos x="54" y="46"/>
                  </a:cxn>
                  <a:cxn ang="0">
                    <a:pos x="58" y="28"/>
                  </a:cxn>
                  <a:cxn ang="0">
                    <a:pos x="54" y="14"/>
                  </a:cxn>
                  <a:cxn ang="0">
                    <a:pos x="47" y="7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5" y="0"/>
                  </a:cxn>
                  <a:cxn ang="0">
                    <a:pos x="18" y="7"/>
                  </a:cxn>
                  <a:cxn ang="0">
                    <a:pos x="7" y="18"/>
                  </a:cxn>
                  <a:cxn ang="0">
                    <a:pos x="4" y="36"/>
                  </a:cxn>
                  <a:cxn ang="0">
                    <a:pos x="4" y="36"/>
                  </a:cxn>
                  <a:cxn ang="0">
                    <a:pos x="0" y="50"/>
                  </a:cxn>
                  <a:cxn ang="0">
                    <a:pos x="4" y="64"/>
                  </a:cxn>
                  <a:cxn ang="0">
                    <a:pos x="11" y="75"/>
                  </a:cxn>
                  <a:cxn ang="0">
                    <a:pos x="22" y="79"/>
                  </a:cxn>
                  <a:cxn ang="0">
                    <a:pos x="22" y="79"/>
                  </a:cxn>
                  <a:cxn ang="0">
                    <a:pos x="32" y="79"/>
                  </a:cxn>
                  <a:cxn ang="0">
                    <a:pos x="43" y="72"/>
                  </a:cxn>
                  <a:cxn ang="0">
                    <a:pos x="50" y="61"/>
                  </a:cxn>
                  <a:cxn ang="0">
                    <a:pos x="54" y="46"/>
                  </a:cxn>
                  <a:cxn ang="0">
                    <a:pos x="54" y="46"/>
                  </a:cxn>
                </a:cxnLst>
                <a:rect l="0" t="0" r="r" b="b"/>
                <a:pathLst>
                  <a:path w="58" h="79">
                    <a:moveTo>
                      <a:pt x="54" y="46"/>
                    </a:moveTo>
                    <a:lnTo>
                      <a:pt x="54" y="46"/>
                    </a:lnTo>
                    <a:lnTo>
                      <a:pt x="58" y="28"/>
                    </a:lnTo>
                    <a:lnTo>
                      <a:pt x="54" y="14"/>
                    </a:lnTo>
                    <a:lnTo>
                      <a:pt x="47" y="7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5" y="0"/>
                    </a:lnTo>
                    <a:lnTo>
                      <a:pt x="18" y="7"/>
                    </a:lnTo>
                    <a:lnTo>
                      <a:pt x="7" y="18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0" y="50"/>
                    </a:lnTo>
                    <a:lnTo>
                      <a:pt x="4" y="64"/>
                    </a:lnTo>
                    <a:lnTo>
                      <a:pt x="11" y="75"/>
                    </a:lnTo>
                    <a:lnTo>
                      <a:pt x="22" y="79"/>
                    </a:lnTo>
                    <a:lnTo>
                      <a:pt x="22" y="79"/>
                    </a:lnTo>
                    <a:lnTo>
                      <a:pt x="32" y="79"/>
                    </a:lnTo>
                    <a:lnTo>
                      <a:pt x="43" y="72"/>
                    </a:lnTo>
                    <a:lnTo>
                      <a:pt x="50" y="61"/>
                    </a:lnTo>
                    <a:lnTo>
                      <a:pt x="54" y="46"/>
                    </a:lnTo>
                    <a:lnTo>
                      <a:pt x="5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91" name="Freeform 15"/>
              <p:cNvSpPr>
                <a:spLocks/>
              </p:cNvSpPr>
              <p:nvPr/>
            </p:nvSpPr>
            <p:spPr bwMode="auto">
              <a:xfrm>
                <a:off x="2956" y="2731"/>
                <a:ext cx="58" cy="82"/>
              </a:xfrm>
              <a:custGeom>
                <a:avLst/>
                <a:gdLst/>
                <a:ahLst/>
                <a:cxnLst>
                  <a:cxn ang="0">
                    <a:pos x="54" y="47"/>
                  </a:cxn>
                  <a:cxn ang="0">
                    <a:pos x="54" y="47"/>
                  </a:cxn>
                  <a:cxn ang="0">
                    <a:pos x="58" y="32"/>
                  </a:cxn>
                  <a:cxn ang="0">
                    <a:pos x="54" y="18"/>
                  </a:cxn>
                  <a:cxn ang="0">
                    <a:pos x="47" y="7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5" y="0"/>
                  </a:cxn>
                  <a:cxn ang="0">
                    <a:pos x="18" y="7"/>
                  </a:cxn>
                  <a:cxn ang="0">
                    <a:pos x="7" y="21"/>
                  </a:cxn>
                  <a:cxn ang="0">
                    <a:pos x="4" y="36"/>
                  </a:cxn>
                  <a:cxn ang="0">
                    <a:pos x="4" y="36"/>
                  </a:cxn>
                  <a:cxn ang="0">
                    <a:pos x="0" y="50"/>
                  </a:cxn>
                  <a:cxn ang="0">
                    <a:pos x="4" y="65"/>
                  </a:cxn>
                  <a:cxn ang="0">
                    <a:pos x="11" y="75"/>
                  </a:cxn>
                  <a:cxn ang="0">
                    <a:pos x="22" y="82"/>
                  </a:cxn>
                  <a:cxn ang="0">
                    <a:pos x="22" y="82"/>
                  </a:cxn>
                  <a:cxn ang="0">
                    <a:pos x="33" y="79"/>
                  </a:cxn>
                  <a:cxn ang="0">
                    <a:pos x="43" y="75"/>
                  </a:cxn>
                  <a:cxn ang="0">
                    <a:pos x="51" y="61"/>
                  </a:cxn>
                  <a:cxn ang="0">
                    <a:pos x="54" y="47"/>
                  </a:cxn>
                  <a:cxn ang="0">
                    <a:pos x="54" y="47"/>
                  </a:cxn>
                </a:cxnLst>
                <a:rect l="0" t="0" r="r" b="b"/>
                <a:pathLst>
                  <a:path w="58" h="82">
                    <a:moveTo>
                      <a:pt x="54" y="47"/>
                    </a:moveTo>
                    <a:lnTo>
                      <a:pt x="54" y="47"/>
                    </a:lnTo>
                    <a:lnTo>
                      <a:pt x="58" y="32"/>
                    </a:lnTo>
                    <a:lnTo>
                      <a:pt x="54" y="18"/>
                    </a:lnTo>
                    <a:lnTo>
                      <a:pt x="47" y="7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5" y="0"/>
                    </a:lnTo>
                    <a:lnTo>
                      <a:pt x="18" y="7"/>
                    </a:lnTo>
                    <a:lnTo>
                      <a:pt x="7" y="21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0" y="50"/>
                    </a:lnTo>
                    <a:lnTo>
                      <a:pt x="4" y="65"/>
                    </a:lnTo>
                    <a:lnTo>
                      <a:pt x="11" y="75"/>
                    </a:lnTo>
                    <a:lnTo>
                      <a:pt x="22" y="82"/>
                    </a:lnTo>
                    <a:lnTo>
                      <a:pt x="22" y="82"/>
                    </a:lnTo>
                    <a:lnTo>
                      <a:pt x="33" y="79"/>
                    </a:lnTo>
                    <a:lnTo>
                      <a:pt x="43" y="75"/>
                    </a:lnTo>
                    <a:lnTo>
                      <a:pt x="51" y="61"/>
                    </a:lnTo>
                    <a:lnTo>
                      <a:pt x="54" y="47"/>
                    </a:lnTo>
                    <a:lnTo>
                      <a:pt x="54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92" name="Freeform 16"/>
              <p:cNvSpPr>
                <a:spLocks/>
              </p:cNvSpPr>
              <p:nvPr/>
            </p:nvSpPr>
            <p:spPr bwMode="auto">
              <a:xfrm>
                <a:off x="2568" y="3177"/>
                <a:ext cx="133" cy="36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133" y="18"/>
                  </a:cxn>
                  <a:cxn ang="0">
                    <a:pos x="50" y="36"/>
                  </a:cxn>
                  <a:cxn ang="0">
                    <a:pos x="0" y="14"/>
                  </a:cxn>
                  <a:cxn ang="0">
                    <a:pos x="72" y="0"/>
                  </a:cxn>
                  <a:cxn ang="0">
                    <a:pos x="75" y="0"/>
                  </a:cxn>
                </a:cxnLst>
                <a:rect l="0" t="0" r="r" b="b"/>
                <a:pathLst>
                  <a:path w="133" h="36">
                    <a:moveTo>
                      <a:pt x="75" y="0"/>
                    </a:moveTo>
                    <a:lnTo>
                      <a:pt x="133" y="18"/>
                    </a:lnTo>
                    <a:lnTo>
                      <a:pt x="50" y="36"/>
                    </a:lnTo>
                    <a:lnTo>
                      <a:pt x="0" y="14"/>
                    </a:lnTo>
                    <a:lnTo>
                      <a:pt x="72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93" name="Freeform 17"/>
              <p:cNvSpPr>
                <a:spLocks/>
              </p:cNvSpPr>
              <p:nvPr/>
            </p:nvSpPr>
            <p:spPr bwMode="auto">
              <a:xfrm>
                <a:off x="2078" y="2565"/>
                <a:ext cx="529" cy="723"/>
              </a:xfrm>
              <a:custGeom>
                <a:avLst/>
                <a:gdLst/>
                <a:ahLst/>
                <a:cxnLst>
                  <a:cxn ang="0">
                    <a:pos x="101" y="403"/>
                  </a:cxn>
                  <a:cxn ang="0">
                    <a:pos x="116" y="360"/>
                  </a:cxn>
                  <a:cxn ang="0">
                    <a:pos x="141" y="270"/>
                  </a:cxn>
                  <a:cxn ang="0">
                    <a:pos x="155" y="177"/>
                  </a:cxn>
                  <a:cxn ang="0">
                    <a:pos x="148" y="141"/>
                  </a:cxn>
                  <a:cxn ang="0">
                    <a:pos x="130" y="126"/>
                  </a:cxn>
                  <a:cxn ang="0">
                    <a:pos x="112" y="112"/>
                  </a:cxn>
                  <a:cxn ang="0">
                    <a:pos x="72" y="79"/>
                  </a:cxn>
                  <a:cxn ang="0">
                    <a:pos x="44" y="40"/>
                  </a:cxn>
                  <a:cxn ang="0">
                    <a:pos x="44" y="18"/>
                  </a:cxn>
                  <a:cxn ang="0">
                    <a:pos x="58" y="0"/>
                  </a:cxn>
                  <a:cxn ang="0">
                    <a:pos x="40" y="4"/>
                  </a:cxn>
                  <a:cxn ang="0">
                    <a:pos x="11" y="18"/>
                  </a:cxn>
                  <a:cxn ang="0">
                    <a:pos x="0" y="36"/>
                  </a:cxn>
                  <a:cxn ang="0">
                    <a:pos x="4" y="61"/>
                  </a:cxn>
                  <a:cxn ang="0">
                    <a:pos x="26" y="94"/>
                  </a:cxn>
                  <a:cxn ang="0">
                    <a:pos x="65" y="141"/>
                  </a:cxn>
                  <a:cxn ang="0">
                    <a:pos x="72" y="162"/>
                  </a:cxn>
                  <a:cxn ang="0">
                    <a:pos x="80" y="220"/>
                  </a:cxn>
                  <a:cxn ang="0">
                    <a:pos x="72" y="299"/>
                  </a:cxn>
                  <a:cxn ang="0">
                    <a:pos x="54" y="346"/>
                  </a:cxn>
                  <a:cxn ang="0">
                    <a:pos x="29" y="389"/>
                  </a:cxn>
                  <a:cxn ang="0">
                    <a:pos x="29" y="392"/>
                  </a:cxn>
                  <a:cxn ang="0">
                    <a:pos x="40" y="418"/>
                  </a:cxn>
                  <a:cxn ang="0">
                    <a:pos x="101" y="479"/>
                  </a:cxn>
                  <a:cxn ang="0">
                    <a:pos x="256" y="587"/>
                  </a:cxn>
                  <a:cxn ang="0">
                    <a:pos x="378" y="659"/>
                  </a:cxn>
                  <a:cxn ang="0">
                    <a:pos x="486" y="713"/>
                  </a:cxn>
                  <a:cxn ang="0">
                    <a:pos x="529" y="723"/>
                  </a:cxn>
                  <a:cxn ang="0">
                    <a:pos x="529" y="716"/>
                  </a:cxn>
                  <a:cxn ang="0">
                    <a:pos x="508" y="684"/>
                  </a:cxn>
                  <a:cxn ang="0">
                    <a:pos x="432" y="612"/>
                  </a:cxn>
                  <a:cxn ang="0">
                    <a:pos x="313" y="511"/>
                  </a:cxn>
                </a:cxnLst>
                <a:rect l="0" t="0" r="r" b="b"/>
                <a:pathLst>
                  <a:path w="529" h="723">
                    <a:moveTo>
                      <a:pt x="313" y="511"/>
                    </a:moveTo>
                    <a:lnTo>
                      <a:pt x="101" y="403"/>
                    </a:lnTo>
                    <a:lnTo>
                      <a:pt x="101" y="403"/>
                    </a:lnTo>
                    <a:lnTo>
                      <a:pt x="116" y="360"/>
                    </a:lnTo>
                    <a:lnTo>
                      <a:pt x="126" y="320"/>
                    </a:lnTo>
                    <a:lnTo>
                      <a:pt x="141" y="270"/>
                    </a:lnTo>
                    <a:lnTo>
                      <a:pt x="151" y="220"/>
                    </a:lnTo>
                    <a:lnTo>
                      <a:pt x="155" y="177"/>
                    </a:lnTo>
                    <a:lnTo>
                      <a:pt x="151" y="159"/>
                    </a:lnTo>
                    <a:lnTo>
                      <a:pt x="148" y="141"/>
                    </a:lnTo>
                    <a:lnTo>
                      <a:pt x="141" y="130"/>
                    </a:lnTo>
                    <a:lnTo>
                      <a:pt x="130" y="126"/>
                    </a:lnTo>
                    <a:lnTo>
                      <a:pt x="130" y="126"/>
                    </a:lnTo>
                    <a:lnTo>
                      <a:pt x="112" y="112"/>
                    </a:lnTo>
                    <a:lnTo>
                      <a:pt x="94" y="97"/>
                    </a:lnTo>
                    <a:lnTo>
                      <a:pt x="72" y="79"/>
                    </a:lnTo>
                    <a:lnTo>
                      <a:pt x="54" y="61"/>
                    </a:lnTo>
                    <a:lnTo>
                      <a:pt x="44" y="40"/>
                    </a:lnTo>
                    <a:lnTo>
                      <a:pt x="44" y="29"/>
                    </a:lnTo>
                    <a:lnTo>
                      <a:pt x="44" y="18"/>
                    </a:lnTo>
                    <a:lnTo>
                      <a:pt x="51" y="11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0" y="4"/>
                    </a:lnTo>
                    <a:lnTo>
                      <a:pt x="22" y="11"/>
                    </a:lnTo>
                    <a:lnTo>
                      <a:pt x="11" y="18"/>
                    </a:lnTo>
                    <a:lnTo>
                      <a:pt x="4" y="25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4" y="61"/>
                    </a:lnTo>
                    <a:lnTo>
                      <a:pt x="15" y="76"/>
                    </a:lnTo>
                    <a:lnTo>
                      <a:pt x="26" y="94"/>
                    </a:lnTo>
                    <a:lnTo>
                      <a:pt x="44" y="115"/>
                    </a:lnTo>
                    <a:lnTo>
                      <a:pt x="65" y="141"/>
                    </a:lnTo>
                    <a:lnTo>
                      <a:pt x="65" y="141"/>
                    </a:lnTo>
                    <a:lnTo>
                      <a:pt x="72" y="162"/>
                    </a:lnTo>
                    <a:lnTo>
                      <a:pt x="76" y="187"/>
                    </a:lnTo>
                    <a:lnTo>
                      <a:pt x="80" y="220"/>
                    </a:lnTo>
                    <a:lnTo>
                      <a:pt x="80" y="259"/>
                    </a:lnTo>
                    <a:lnTo>
                      <a:pt x="72" y="299"/>
                    </a:lnTo>
                    <a:lnTo>
                      <a:pt x="65" y="320"/>
                    </a:lnTo>
                    <a:lnTo>
                      <a:pt x="54" y="346"/>
                    </a:lnTo>
                    <a:lnTo>
                      <a:pt x="44" y="367"/>
                    </a:lnTo>
                    <a:lnTo>
                      <a:pt x="29" y="389"/>
                    </a:lnTo>
                    <a:lnTo>
                      <a:pt x="29" y="389"/>
                    </a:lnTo>
                    <a:lnTo>
                      <a:pt x="29" y="392"/>
                    </a:lnTo>
                    <a:lnTo>
                      <a:pt x="29" y="400"/>
                    </a:lnTo>
                    <a:lnTo>
                      <a:pt x="40" y="418"/>
                    </a:lnTo>
                    <a:lnTo>
                      <a:pt x="62" y="443"/>
                    </a:lnTo>
                    <a:lnTo>
                      <a:pt x="101" y="479"/>
                    </a:lnTo>
                    <a:lnTo>
                      <a:pt x="162" y="526"/>
                    </a:lnTo>
                    <a:lnTo>
                      <a:pt x="256" y="587"/>
                    </a:lnTo>
                    <a:lnTo>
                      <a:pt x="378" y="659"/>
                    </a:lnTo>
                    <a:lnTo>
                      <a:pt x="378" y="659"/>
                    </a:lnTo>
                    <a:lnTo>
                      <a:pt x="439" y="691"/>
                    </a:lnTo>
                    <a:lnTo>
                      <a:pt x="486" y="713"/>
                    </a:lnTo>
                    <a:lnTo>
                      <a:pt x="511" y="723"/>
                    </a:lnTo>
                    <a:lnTo>
                      <a:pt x="529" y="723"/>
                    </a:lnTo>
                    <a:lnTo>
                      <a:pt x="529" y="720"/>
                    </a:lnTo>
                    <a:lnTo>
                      <a:pt x="529" y="716"/>
                    </a:lnTo>
                    <a:lnTo>
                      <a:pt x="526" y="705"/>
                    </a:lnTo>
                    <a:lnTo>
                      <a:pt x="508" y="684"/>
                    </a:lnTo>
                    <a:lnTo>
                      <a:pt x="486" y="662"/>
                    </a:lnTo>
                    <a:lnTo>
                      <a:pt x="432" y="612"/>
                    </a:lnTo>
                    <a:lnTo>
                      <a:pt x="375" y="562"/>
                    </a:lnTo>
                    <a:lnTo>
                      <a:pt x="313" y="511"/>
                    </a:lnTo>
                    <a:lnTo>
                      <a:pt x="313" y="5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94" name="Freeform 18"/>
              <p:cNvSpPr>
                <a:spLocks/>
              </p:cNvSpPr>
              <p:nvPr/>
            </p:nvSpPr>
            <p:spPr bwMode="auto">
              <a:xfrm>
                <a:off x="2902" y="2979"/>
                <a:ext cx="842" cy="363"/>
              </a:xfrm>
              <a:custGeom>
                <a:avLst/>
                <a:gdLst/>
                <a:ahLst/>
                <a:cxnLst>
                  <a:cxn ang="0">
                    <a:pos x="540" y="299"/>
                  </a:cxn>
                  <a:cxn ang="0">
                    <a:pos x="554" y="255"/>
                  </a:cxn>
                  <a:cxn ang="0">
                    <a:pos x="587" y="169"/>
                  </a:cxn>
                  <a:cxn ang="0">
                    <a:pos x="633" y="83"/>
                  </a:cxn>
                  <a:cxn ang="0">
                    <a:pos x="655" y="61"/>
                  </a:cxn>
                  <a:cxn ang="0">
                    <a:pos x="680" y="58"/>
                  </a:cxn>
                  <a:cxn ang="0">
                    <a:pos x="705" y="58"/>
                  </a:cxn>
                  <a:cxn ang="0">
                    <a:pos x="756" y="54"/>
                  </a:cxn>
                  <a:cxn ang="0">
                    <a:pos x="799" y="40"/>
                  </a:cxn>
                  <a:cxn ang="0">
                    <a:pos x="813" y="22"/>
                  </a:cxn>
                  <a:cxn ang="0">
                    <a:pos x="813" y="0"/>
                  </a:cxn>
                  <a:cxn ang="0">
                    <a:pos x="824" y="11"/>
                  </a:cxn>
                  <a:cxn ang="0">
                    <a:pos x="842" y="43"/>
                  </a:cxn>
                  <a:cxn ang="0">
                    <a:pos x="838" y="61"/>
                  </a:cxn>
                  <a:cxn ang="0">
                    <a:pos x="820" y="79"/>
                  </a:cxn>
                  <a:cxn ang="0">
                    <a:pos x="784" y="94"/>
                  </a:cxn>
                  <a:cxn ang="0">
                    <a:pos x="723" y="108"/>
                  </a:cxn>
                  <a:cxn ang="0">
                    <a:pos x="705" y="122"/>
                  </a:cxn>
                  <a:cxn ang="0">
                    <a:pos x="666" y="162"/>
                  </a:cxn>
                  <a:cxn ang="0">
                    <a:pos x="626" y="234"/>
                  </a:cxn>
                  <a:cxn ang="0">
                    <a:pos x="612" y="277"/>
                  </a:cxn>
                  <a:cxn ang="0">
                    <a:pos x="608" y="331"/>
                  </a:cxn>
                  <a:cxn ang="0">
                    <a:pos x="608" y="331"/>
                  </a:cxn>
                  <a:cxn ang="0">
                    <a:pos x="583" y="345"/>
                  </a:cxn>
                  <a:cxn ang="0">
                    <a:pos x="497" y="360"/>
                  </a:cxn>
                  <a:cxn ang="0">
                    <a:pos x="310" y="356"/>
                  </a:cxn>
                  <a:cxn ang="0">
                    <a:pos x="169" y="342"/>
                  </a:cxn>
                  <a:cxn ang="0">
                    <a:pos x="18" y="320"/>
                  </a:cxn>
                  <a:cxn ang="0">
                    <a:pos x="0" y="309"/>
                  </a:cxn>
                  <a:cxn ang="0">
                    <a:pos x="7" y="306"/>
                  </a:cxn>
                  <a:cxn ang="0">
                    <a:pos x="119" y="295"/>
                  </a:cxn>
                  <a:cxn ang="0">
                    <a:pos x="263" y="295"/>
                  </a:cxn>
                </a:cxnLst>
                <a:rect l="0" t="0" r="r" b="b"/>
                <a:pathLst>
                  <a:path w="842" h="363">
                    <a:moveTo>
                      <a:pt x="263" y="295"/>
                    </a:moveTo>
                    <a:lnTo>
                      <a:pt x="540" y="299"/>
                    </a:lnTo>
                    <a:lnTo>
                      <a:pt x="540" y="299"/>
                    </a:lnTo>
                    <a:lnTo>
                      <a:pt x="554" y="255"/>
                    </a:lnTo>
                    <a:lnTo>
                      <a:pt x="569" y="216"/>
                    </a:lnTo>
                    <a:lnTo>
                      <a:pt x="587" y="169"/>
                    </a:lnTo>
                    <a:lnTo>
                      <a:pt x="608" y="122"/>
                    </a:lnTo>
                    <a:lnTo>
                      <a:pt x="633" y="83"/>
                    </a:lnTo>
                    <a:lnTo>
                      <a:pt x="644" y="68"/>
                    </a:lnTo>
                    <a:lnTo>
                      <a:pt x="655" y="61"/>
                    </a:lnTo>
                    <a:lnTo>
                      <a:pt x="669" y="54"/>
                    </a:lnTo>
                    <a:lnTo>
                      <a:pt x="680" y="58"/>
                    </a:lnTo>
                    <a:lnTo>
                      <a:pt x="680" y="58"/>
                    </a:lnTo>
                    <a:lnTo>
                      <a:pt x="705" y="58"/>
                    </a:lnTo>
                    <a:lnTo>
                      <a:pt x="727" y="58"/>
                    </a:lnTo>
                    <a:lnTo>
                      <a:pt x="756" y="54"/>
                    </a:lnTo>
                    <a:lnTo>
                      <a:pt x="781" y="47"/>
                    </a:lnTo>
                    <a:lnTo>
                      <a:pt x="799" y="40"/>
                    </a:lnTo>
                    <a:lnTo>
                      <a:pt x="810" y="32"/>
                    </a:lnTo>
                    <a:lnTo>
                      <a:pt x="813" y="22"/>
                    </a:lnTo>
                    <a:lnTo>
                      <a:pt x="813" y="11"/>
                    </a:lnTo>
                    <a:lnTo>
                      <a:pt x="813" y="0"/>
                    </a:lnTo>
                    <a:lnTo>
                      <a:pt x="813" y="0"/>
                    </a:lnTo>
                    <a:lnTo>
                      <a:pt x="824" y="11"/>
                    </a:lnTo>
                    <a:lnTo>
                      <a:pt x="835" y="25"/>
                    </a:lnTo>
                    <a:lnTo>
                      <a:pt x="842" y="43"/>
                    </a:lnTo>
                    <a:lnTo>
                      <a:pt x="842" y="50"/>
                    </a:lnTo>
                    <a:lnTo>
                      <a:pt x="838" y="61"/>
                    </a:lnTo>
                    <a:lnTo>
                      <a:pt x="831" y="68"/>
                    </a:lnTo>
                    <a:lnTo>
                      <a:pt x="820" y="79"/>
                    </a:lnTo>
                    <a:lnTo>
                      <a:pt x="806" y="86"/>
                    </a:lnTo>
                    <a:lnTo>
                      <a:pt x="784" y="94"/>
                    </a:lnTo>
                    <a:lnTo>
                      <a:pt x="759" y="101"/>
                    </a:lnTo>
                    <a:lnTo>
                      <a:pt x="723" y="108"/>
                    </a:lnTo>
                    <a:lnTo>
                      <a:pt x="723" y="108"/>
                    </a:lnTo>
                    <a:lnTo>
                      <a:pt x="705" y="122"/>
                    </a:lnTo>
                    <a:lnTo>
                      <a:pt x="687" y="140"/>
                    </a:lnTo>
                    <a:lnTo>
                      <a:pt x="666" y="162"/>
                    </a:lnTo>
                    <a:lnTo>
                      <a:pt x="644" y="194"/>
                    </a:lnTo>
                    <a:lnTo>
                      <a:pt x="626" y="234"/>
                    </a:lnTo>
                    <a:lnTo>
                      <a:pt x="619" y="255"/>
                    </a:lnTo>
                    <a:lnTo>
                      <a:pt x="612" y="277"/>
                    </a:lnTo>
                    <a:lnTo>
                      <a:pt x="608" y="302"/>
                    </a:lnTo>
                    <a:lnTo>
                      <a:pt x="608" y="331"/>
                    </a:lnTo>
                    <a:lnTo>
                      <a:pt x="608" y="331"/>
                    </a:lnTo>
                    <a:lnTo>
                      <a:pt x="608" y="331"/>
                    </a:lnTo>
                    <a:lnTo>
                      <a:pt x="601" y="338"/>
                    </a:lnTo>
                    <a:lnTo>
                      <a:pt x="583" y="345"/>
                    </a:lnTo>
                    <a:lnTo>
                      <a:pt x="551" y="356"/>
                    </a:lnTo>
                    <a:lnTo>
                      <a:pt x="497" y="360"/>
                    </a:lnTo>
                    <a:lnTo>
                      <a:pt x="418" y="363"/>
                    </a:lnTo>
                    <a:lnTo>
                      <a:pt x="310" y="356"/>
                    </a:lnTo>
                    <a:lnTo>
                      <a:pt x="169" y="342"/>
                    </a:lnTo>
                    <a:lnTo>
                      <a:pt x="169" y="342"/>
                    </a:lnTo>
                    <a:lnTo>
                      <a:pt x="47" y="324"/>
                    </a:lnTo>
                    <a:lnTo>
                      <a:pt x="18" y="320"/>
                    </a:lnTo>
                    <a:lnTo>
                      <a:pt x="0" y="313"/>
                    </a:lnTo>
                    <a:lnTo>
                      <a:pt x="0" y="309"/>
                    </a:lnTo>
                    <a:lnTo>
                      <a:pt x="0" y="309"/>
                    </a:lnTo>
                    <a:lnTo>
                      <a:pt x="7" y="306"/>
                    </a:lnTo>
                    <a:lnTo>
                      <a:pt x="54" y="299"/>
                    </a:lnTo>
                    <a:lnTo>
                      <a:pt x="119" y="295"/>
                    </a:lnTo>
                    <a:lnTo>
                      <a:pt x="187" y="295"/>
                    </a:lnTo>
                    <a:lnTo>
                      <a:pt x="263" y="295"/>
                    </a:lnTo>
                    <a:lnTo>
                      <a:pt x="263" y="2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97" name="Freeform 21"/>
              <p:cNvSpPr>
                <a:spLocks/>
              </p:cNvSpPr>
              <p:nvPr/>
            </p:nvSpPr>
            <p:spPr bwMode="auto">
              <a:xfrm>
                <a:off x="2165" y="2080"/>
                <a:ext cx="176" cy="176"/>
              </a:xfrm>
              <a:custGeom>
                <a:avLst/>
                <a:gdLst/>
                <a:ahLst/>
                <a:cxnLst>
                  <a:cxn ang="0">
                    <a:pos x="172" y="75"/>
                  </a:cxn>
                  <a:cxn ang="0">
                    <a:pos x="172" y="75"/>
                  </a:cxn>
                  <a:cxn ang="0">
                    <a:pos x="176" y="89"/>
                  </a:cxn>
                  <a:cxn ang="0">
                    <a:pos x="176" y="104"/>
                  </a:cxn>
                  <a:cxn ang="0">
                    <a:pos x="172" y="115"/>
                  </a:cxn>
                  <a:cxn ang="0">
                    <a:pos x="162" y="125"/>
                  </a:cxn>
                  <a:cxn ang="0">
                    <a:pos x="93" y="169"/>
                  </a:cxn>
                  <a:cxn ang="0">
                    <a:pos x="93" y="169"/>
                  </a:cxn>
                  <a:cxn ang="0">
                    <a:pos x="79" y="176"/>
                  </a:cxn>
                  <a:cxn ang="0">
                    <a:pos x="64" y="176"/>
                  </a:cxn>
                  <a:cxn ang="0">
                    <a:pos x="54" y="169"/>
                  </a:cxn>
                  <a:cxn ang="0">
                    <a:pos x="43" y="158"/>
                  </a:cxn>
                  <a:cxn ang="0">
                    <a:pos x="3" y="97"/>
                  </a:cxn>
                  <a:cxn ang="0">
                    <a:pos x="3" y="97"/>
                  </a:cxn>
                  <a:cxn ang="0">
                    <a:pos x="0" y="86"/>
                  </a:cxn>
                  <a:cxn ang="0">
                    <a:pos x="0" y="71"/>
                  </a:cxn>
                  <a:cxn ang="0">
                    <a:pos x="3" y="61"/>
                  </a:cxn>
                  <a:cxn ang="0">
                    <a:pos x="14" y="50"/>
                  </a:cxn>
                  <a:cxn ang="0">
                    <a:pos x="82" y="7"/>
                  </a:cxn>
                  <a:cxn ang="0">
                    <a:pos x="82" y="7"/>
                  </a:cxn>
                  <a:cxn ang="0">
                    <a:pos x="97" y="0"/>
                  </a:cxn>
                  <a:cxn ang="0">
                    <a:pos x="111" y="0"/>
                  </a:cxn>
                  <a:cxn ang="0">
                    <a:pos x="122" y="7"/>
                  </a:cxn>
                  <a:cxn ang="0">
                    <a:pos x="133" y="14"/>
                  </a:cxn>
                  <a:cxn ang="0">
                    <a:pos x="172" y="75"/>
                  </a:cxn>
                </a:cxnLst>
                <a:rect l="0" t="0" r="r" b="b"/>
                <a:pathLst>
                  <a:path w="176" h="176">
                    <a:moveTo>
                      <a:pt x="172" y="75"/>
                    </a:moveTo>
                    <a:lnTo>
                      <a:pt x="172" y="75"/>
                    </a:lnTo>
                    <a:lnTo>
                      <a:pt x="176" y="89"/>
                    </a:lnTo>
                    <a:lnTo>
                      <a:pt x="176" y="104"/>
                    </a:lnTo>
                    <a:lnTo>
                      <a:pt x="172" y="115"/>
                    </a:lnTo>
                    <a:lnTo>
                      <a:pt x="162" y="125"/>
                    </a:lnTo>
                    <a:lnTo>
                      <a:pt x="93" y="169"/>
                    </a:lnTo>
                    <a:lnTo>
                      <a:pt x="93" y="169"/>
                    </a:lnTo>
                    <a:lnTo>
                      <a:pt x="79" y="176"/>
                    </a:lnTo>
                    <a:lnTo>
                      <a:pt x="64" y="176"/>
                    </a:lnTo>
                    <a:lnTo>
                      <a:pt x="54" y="169"/>
                    </a:lnTo>
                    <a:lnTo>
                      <a:pt x="43" y="158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0" y="86"/>
                    </a:lnTo>
                    <a:lnTo>
                      <a:pt x="0" y="71"/>
                    </a:lnTo>
                    <a:lnTo>
                      <a:pt x="3" y="61"/>
                    </a:lnTo>
                    <a:lnTo>
                      <a:pt x="14" y="50"/>
                    </a:lnTo>
                    <a:lnTo>
                      <a:pt x="82" y="7"/>
                    </a:lnTo>
                    <a:lnTo>
                      <a:pt x="82" y="7"/>
                    </a:lnTo>
                    <a:lnTo>
                      <a:pt x="97" y="0"/>
                    </a:lnTo>
                    <a:lnTo>
                      <a:pt x="111" y="0"/>
                    </a:lnTo>
                    <a:lnTo>
                      <a:pt x="122" y="7"/>
                    </a:lnTo>
                    <a:lnTo>
                      <a:pt x="133" y="14"/>
                    </a:lnTo>
                    <a:lnTo>
                      <a:pt x="17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99" name="Freeform 23"/>
              <p:cNvSpPr>
                <a:spLocks noEditPoints="1"/>
              </p:cNvSpPr>
              <p:nvPr/>
            </p:nvSpPr>
            <p:spPr bwMode="auto">
              <a:xfrm>
                <a:off x="2478" y="2076"/>
                <a:ext cx="205" cy="75"/>
              </a:xfrm>
              <a:custGeom>
                <a:avLst/>
                <a:gdLst/>
                <a:ahLst/>
                <a:cxnLst>
                  <a:cxn ang="0">
                    <a:pos x="14" y="75"/>
                  </a:cxn>
                  <a:cxn ang="0">
                    <a:pos x="14" y="75"/>
                  </a:cxn>
                  <a:cxn ang="0">
                    <a:pos x="14" y="75"/>
                  </a:cxn>
                  <a:cxn ang="0">
                    <a:pos x="14" y="75"/>
                  </a:cxn>
                  <a:cxn ang="0">
                    <a:pos x="14" y="75"/>
                  </a:cxn>
                  <a:cxn ang="0">
                    <a:pos x="14" y="75"/>
                  </a:cxn>
                  <a:cxn ang="0">
                    <a:pos x="14" y="75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50" y="25"/>
                  </a:cxn>
                  <a:cxn ang="0">
                    <a:pos x="104" y="11"/>
                  </a:cxn>
                  <a:cxn ang="0">
                    <a:pos x="154" y="4"/>
                  </a:cxn>
                  <a:cxn ang="0">
                    <a:pos x="205" y="0"/>
                  </a:cxn>
                  <a:cxn ang="0">
                    <a:pos x="205" y="0"/>
                  </a:cxn>
                  <a:cxn ang="0">
                    <a:pos x="205" y="32"/>
                  </a:cxn>
                  <a:cxn ang="0">
                    <a:pos x="205" y="32"/>
                  </a:cxn>
                  <a:cxn ang="0">
                    <a:pos x="158" y="36"/>
                  </a:cxn>
                  <a:cxn ang="0">
                    <a:pos x="108" y="43"/>
                  </a:cxn>
                  <a:cxn ang="0">
                    <a:pos x="61" y="58"/>
                  </a:cxn>
                  <a:cxn ang="0">
                    <a:pos x="14" y="75"/>
                  </a:cxn>
                  <a:cxn ang="0">
                    <a:pos x="14" y="75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205" h="75">
                    <a:moveTo>
                      <a:pt x="14" y="75"/>
                    </a:moveTo>
                    <a:lnTo>
                      <a:pt x="14" y="75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4" y="75"/>
                    </a:lnTo>
                    <a:close/>
                    <a:moveTo>
                      <a:pt x="0" y="47"/>
                    </a:moveTo>
                    <a:lnTo>
                      <a:pt x="0" y="47"/>
                    </a:lnTo>
                    <a:lnTo>
                      <a:pt x="50" y="25"/>
                    </a:lnTo>
                    <a:lnTo>
                      <a:pt x="104" y="11"/>
                    </a:lnTo>
                    <a:lnTo>
                      <a:pt x="154" y="4"/>
                    </a:lnTo>
                    <a:lnTo>
                      <a:pt x="205" y="0"/>
                    </a:lnTo>
                    <a:lnTo>
                      <a:pt x="205" y="0"/>
                    </a:lnTo>
                    <a:lnTo>
                      <a:pt x="205" y="32"/>
                    </a:lnTo>
                    <a:lnTo>
                      <a:pt x="205" y="32"/>
                    </a:lnTo>
                    <a:lnTo>
                      <a:pt x="158" y="36"/>
                    </a:lnTo>
                    <a:lnTo>
                      <a:pt x="108" y="43"/>
                    </a:lnTo>
                    <a:lnTo>
                      <a:pt x="61" y="58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00" name="Freeform 24"/>
              <p:cNvSpPr>
                <a:spLocks noEditPoints="1"/>
              </p:cNvSpPr>
              <p:nvPr/>
            </p:nvSpPr>
            <p:spPr bwMode="auto">
              <a:xfrm>
                <a:off x="2546" y="2195"/>
                <a:ext cx="94" cy="46"/>
              </a:xfrm>
              <a:custGeom>
                <a:avLst/>
                <a:gdLst/>
                <a:ahLst/>
                <a:cxnLst>
                  <a:cxn ang="0">
                    <a:pos x="11" y="39"/>
                  </a:cxn>
                  <a:cxn ang="0">
                    <a:pos x="11" y="39"/>
                  </a:cxn>
                  <a:cxn ang="0">
                    <a:pos x="4" y="36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4" y="14"/>
                  </a:cxn>
                  <a:cxn ang="0">
                    <a:pos x="7" y="10"/>
                  </a:cxn>
                  <a:cxn ang="0">
                    <a:pos x="7" y="10"/>
                  </a:cxn>
                  <a:cxn ang="0">
                    <a:pos x="7" y="10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94" y="0"/>
                  </a:cxn>
                  <a:cxn ang="0">
                    <a:pos x="94" y="0"/>
                  </a:cxn>
                  <a:cxn ang="0">
                    <a:pos x="94" y="32"/>
                  </a:cxn>
                  <a:cxn ang="0">
                    <a:pos x="94" y="32"/>
                  </a:cxn>
                  <a:cxn ang="0">
                    <a:pos x="61" y="32"/>
                  </a:cxn>
                  <a:cxn ang="0">
                    <a:pos x="61" y="32"/>
                  </a:cxn>
                  <a:cxn ang="0">
                    <a:pos x="61" y="32"/>
                  </a:cxn>
                  <a:cxn ang="0">
                    <a:pos x="29" y="36"/>
                  </a:cxn>
                  <a:cxn ang="0">
                    <a:pos x="29" y="36"/>
                  </a:cxn>
                  <a:cxn ang="0">
                    <a:pos x="29" y="36"/>
                  </a:cxn>
                  <a:cxn ang="0">
                    <a:pos x="29" y="36"/>
                  </a:cxn>
                  <a:cxn ang="0">
                    <a:pos x="29" y="36"/>
                  </a:cxn>
                  <a:cxn ang="0">
                    <a:pos x="25" y="32"/>
                  </a:cxn>
                  <a:cxn ang="0">
                    <a:pos x="22" y="46"/>
                  </a:cxn>
                  <a:cxn ang="0">
                    <a:pos x="22" y="46"/>
                  </a:cxn>
                  <a:cxn ang="0">
                    <a:pos x="11" y="39"/>
                  </a:cxn>
                  <a:cxn ang="0">
                    <a:pos x="11" y="39"/>
                  </a:cxn>
                  <a:cxn ang="0">
                    <a:pos x="29" y="32"/>
                  </a:cxn>
                  <a:cxn ang="0">
                    <a:pos x="25" y="28"/>
                  </a:cxn>
                  <a:cxn ang="0">
                    <a:pos x="25" y="28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36" y="25"/>
                  </a:cxn>
                  <a:cxn ang="0">
                    <a:pos x="29" y="25"/>
                  </a:cxn>
                  <a:cxn ang="0">
                    <a:pos x="29" y="25"/>
                  </a:cxn>
                  <a:cxn ang="0">
                    <a:pos x="36" y="25"/>
                  </a:cxn>
                  <a:cxn ang="0">
                    <a:pos x="36" y="25"/>
                  </a:cxn>
                </a:cxnLst>
                <a:rect l="0" t="0" r="r" b="b"/>
                <a:pathLst>
                  <a:path w="94" h="46">
                    <a:moveTo>
                      <a:pt x="11" y="39"/>
                    </a:moveTo>
                    <a:lnTo>
                      <a:pt x="11" y="39"/>
                    </a:lnTo>
                    <a:lnTo>
                      <a:pt x="4" y="3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4" y="14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32"/>
                    </a:lnTo>
                    <a:lnTo>
                      <a:pt x="94" y="32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5" y="32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11" y="39"/>
                    </a:lnTo>
                    <a:lnTo>
                      <a:pt x="11" y="39"/>
                    </a:lnTo>
                    <a:close/>
                    <a:moveTo>
                      <a:pt x="29" y="32"/>
                    </a:moveTo>
                    <a:lnTo>
                      <a:pt x="25" y="28"/>
                    </a:lnTo>
                    <a:lnTo>
                      <a:pt x="25" y="28"/>
                    </a:lnTo>
                    <a:lnTo>
                      <a:pt x="29" y="32"/>
                    </a:lnTo>
                    <a:lnTo>
                      <a:pt x="29" y="32"/>
                    </a:lnTo>
                    <a:close/>
                    <a:moveTo>
                      <a:pt x="36" y="25"/>
                    </a:moveTo>
                    <a:lnTo>
                      <a:pt x="29" y="25"/>
                    </a:lnTo>
                    <a:lnTo>
                      <a:pt x="29" y="25"/>
                    </a:lnTo>
                    <a:lnTo>
                      <a:pt x="36" y="25"/>
                    </a:lnTo>
                    <a:lnTo>
                      <a:pt x="36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01" name="Freeform 25"/>
              <p:cNvSpPr>
                <a:spLocks/>
              </p:cNvSpPr>
              <p:nvPr/>
            </p:nvSpPr>
            <p:spPr bwMode="auto">
              <a:xfrm>
                <a:off x="3158" y="2151"/>
                <a:ext cx="79" cy="54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46" y="15"/>
                  </a:cxn>
                  <a:cxn ang="0">
                    <a:pos x="79" y="22"/>
                  </a:cxn>
                  <a:cxn ang="0">
                    <a:pos x="79" y="22"/>
                  </a:cxn>
                  <a:cxn ang="0">
                    <a:pos x="79" y="22"/>
                  </a:cxn>
                  <a:cxn ang="0">
                    <a:pos x="75" y="54"/>
                  </a:cxn>
                  <a:cxn ang="0">
                    <a:pos x="75" y="54"/>
                  </a:cxn>
                  <a:cxn ang="0">
                    <a:pos x="36" y="44"/>
                  </a:cxn>
                  <a:cxn ang="0">
                    <a:pos x="0" y="29"/>
                  </a:cxn>
                  <a:cxn ang="0">
                    <a:pos x="0" y="29"/>
                  </a:cxn>
                </a:cxnLst>
                <a:rect l="0" t="0" r="r" b="b"/>
                <a:pathLst>
                  <a:path w="79" h="54">
                    <a:moveTo>
                      <a:pt x="0" y="29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46" y="15"/>
                    </a:lnTo>
                    <a:lnTo>
                      <a:pt x="79" y="22"/>
                    </a:lnTo>
                    <a:lnTo>
                      <a:pt x="79" y="22"/>
                    </a:lnTo>
                    <a:lnTo>
                      <a:pt x="79" y="22"/>
                    </a:lnTo>
                    <a:lnTo>
                      <a:pt x="75" y="54"/>
                    </a:lnTo>
                    <a:lnTo>
                      <a:pt x="75" y="54"/>
                    </a:lnTo>
                    <a:lnTo>
                      <a:pt x="36" y="44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02" name="Freeform 26"/>
              <p:cNvSpPr>
                <a:spLocks/>
              </p:cNvSpPr>
              <p:nvPr/>
            </p:nvSpPr>
            <p:spPr bwMode="auto">
              <a:xfrm>
                <a:off x="3589" y="2634"/>
                <a:ext cx="87" cy="190"/>
              </a:xfrm>
              <a:custGeom>
                <a:avLst/>
                <a:gdLst/>
                <a:ahLst/>
                <a:cxnLst>
                  <a:cxn ang="0">
                    <a:pos x="54" y="187"/>
                  </a:cxn>
                  <a:cxn ang="0">
                    <a:pos x="54" y="187"/>
                  </a:cxn>
                  <a:cxn ang="0">
                    <a:pos x="54" y="158"/>
                  </a:cxn>
                  <a:cxn ang="0">
                    <a:pos x="54" y="158"/>
                  </a:cxn>
                  <a:cxn ang="0">
                    <a:pos x="54" y="158"/>
                  </a:cxn>
                  <a:cxn ang="0">
                    <a:pos x="51" y="118"/>
                  </a:cxn>
                  <a:cxn ang="0">
                    <a:pos x="43" y="86"/>
                  </a:cxn>
                  <a:cxn ang="0">
                    <a:pos x="36" y="68"/>
                  </a:cxn>
                  <a:cxn ang="0">
                    <a:pos x="25" y="54"/>
                  </a:cxn>
                  <a:cxn ang="0">
                    <a:pos x="15" y="39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40" y="18"/>
                  </a:cxn>
                  <a:cxn ang="0">
                    <a:pos x="51" y="36"/>
                  </a:cxn>
                  <a:cxn ang="0">
                    <a:pos x="65" y="54"/>
                  </a:cxn>
                  <a:cxn ang="0">
                    <a:pos x="72" y="72"/>
                  </a:cxn>
                  <a:cxn ang="0">
                    <a:pos x="79" y="93"/>
                  </a:cxn>
                  <a:cxn ang="0">
                    <a:pos x="83" y="115"/>
                  </a:cxn>
                  <a:cxn ang="0">
                    <a:pos x="87" y="158"/>
                  </a:cxn>
                  <a:cxn ang="0">
                    <a:pos x="87" y="158"/>
                  </a:cxn>
                  <a:cxn ang="0">
                    <a:pos x="87" y="158"/>
                  </a:cxn>
                  <a:cxn ang="0">
                    <a:pos x="87" y="190"/>
                  </a:cxn>
                  <a:cxn ang="0">
                    <a:pos x="87" y="190"/>
                  </a:cxn>
                  <a:cxn ang="0">
                    <a:pos x="54" y="187"/>
                  </a:cxn>
                  <a:cxn ang="0">
                    <a:pos x="54" y="187"/>
                  </a:cxn>
                </a:cxnLst>
                <a:rect l="0" t="0" r="r" b="b"/>
                <a:pathLst>
                  <a:path w="87" h="190">
                    <a:moveTo>
                      <a:pt x="54" y="187"/>
                    </a:moveTo>
                    <a:lnTo>
                      <a:pt x="54" y="187"/>
                    </a:lnTo>
                    <a:lnTo>
                      <a:pt x="54" y="158"/>
                    </a:lnTo>
                    <a:lnTo>
                      <a:pt x="54" y="158"/>
                    </a:lnTo>
                    <a:lnTo>
                      <a:pt x="54" y="158"/>
                    </a:lnTo>
                    <a:lnTo>
                      <a:pt x="51" y="118"/>
                    </a:lnTo>
                    <a:lnTo>
                      <a:pt x="43" y="86"/>
                    </a:lnTo>
                    <a:lnTo>
                      <a:pt x="36" y="68"/>
                    </a:lnTo>
                    <a:lnTo>
                      <a:pt x="25" y="54"/>
                    </a:lnTo>
                    <a:lnTo>
                      <a:pt x="15" y="3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40" y="18"/>
                    </a:lnTo>
                    <a:lnTo>
                      <a:pt x="51" y="36"/>
                    </a:lnTo>
                    <a:lnTo>
                      <a:pt x="65" y="54"/>
                    </a:lnTo>
                    <a:lnTo>
                      <a:pt x="72" y="72"/>
                    </a:lnTo>
                    <a:lnTo>
                      <a:pt x="79" y="93"/>
                    </a:lnTo>
                    <a:lnTo>
                      <a:pt x="83" y="115"/>
                    </a:lnTo>
                    <a:lnTo>
                      <a:pt x="87" y="158"/>
                    </a:lnTo>
                    <a:lnTo>
                      <a:pt x="87" y="158"/>
                    </a:lnTo>
                    <a:lnTo>
                      <a:pt x="87" y="158"/>
                    </a:lnTo>
                    <a:lnTo>
                      <a:pt x="87" y="190"/>
                    </a:lnTo>
                    <a:lnTo>
                      <a:pt x="87" y="190"/>
                    </a:lnTo>
                    <a:lnTo>
                      <a:pt x="54" y="187"/>
                    </a:lnTo>
                    <a:lnTo>
                      <a:pt x="54" y="18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03" name="Freeform 27"/>
              <p:cNvSpPr>
                <a:spLocks/>
              </p:cNvSpPr>
              <p:nvPr/>
            </p:nvSpPr>
            <p:spPr bwMode="auto">
              <a:xfrm>
                <a:off x="3485" y="2655"/>
                <a:ext cx="58" cy="10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40" y="25"/>
                  </a:cxn>
                  <a:cxn ang="0">
                    <a:pos x="47" y="51"/>
                  </a:cxn>
                  <a:cxn ang="0">
                    <a:pos x="58" y="97"/>
                  </a:cxn>
                  <a:cxn ang="0">
                    <a:pos x="58" y="9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14" y="58"/>
                  </a:cxn>
                  <a:cxn ang="0">
                    <a:pos x="7" y="36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58" h="105">
                    <a:moveTo>
                      <a:pt x="0" y="15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40" y="25"/>
                    </a:lnTo>
                    <a:lnTo>
                      <a:pt x="47" y="51"/>
                    </a:lnTo>
                    <a:lnTo>
                      <a:pt x="58" y="97"/>
                    </a:lnTo>
                    <a:lnTo>
                      <a:pt x="58" y="9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14" y="58"/>
                    </a:lnTo>
                    <a:lnTo>
                      <a:pt x="7" y="36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04" name="Freeform 28"/>
              <p:cNvSpPr>
                <a:spLocks/>
              </p:cNvSpPr>
              <p:nvPr/>
            </p:nvSpPr>
            <p:spPr bwMode="auto">
              <a:xfrm>
                <a:off x="2064" y="2357"/>
                <a:ext cx="50" cy="93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0" y="61"/>
                  </a:cxn>
                  <a:cxn ang="0">
                    <a:pos x="0" y="43"/>
                  </a:cxn>
                  <a:cxn ang="0">
                    <a:pos x="7" y="25"/>
                  </a:cxn>
                  <a:cxn ang="0">
                    <a:pos x="22" y="1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50" y="28"/>
                  </a:cxn>
                  <a:cxn ang="0">
                    <a:pos x="50" y="28"/>
                  </a:cxn>
                  <a:cxn ang="0">
                    <a:pos x="43" y="36"/>
                  </a:cxn>
                  <a:cxn ang="0">
                    <a:pos x="36" y="43"/>
                  </a:cxn>
                  <a:cxn ang="0">
                    <a:pos x="32" y="54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72"/>
                  </a:cxn>
                  <a:cxn ang="0">
                    <a:pos x="36" y="79"/>
                  </a:cxn>
                  <a:cxn ang="0">
                    <a:pos x="36" y="79"/>
                  </a:cxn>
                  <a:cxn ang="0">
                    <a:pos x="36" y="79"/>
                  </a:cxn>
                  <a:cxn ang="0">
                    <a:pos x="7" y="93"/>
                  </a:cxn>
                  <a:cxn ang="0">
                    <a:pos x="7" y="93"/>
                  </a:cxn>
                  <a:cxn ang="0">
                    <a:pos x="0" y="79"/>
                  </a:cxn>
                  <a:cxn ang="0">
                    <a:pos x="0" y="61"/>
                  </a:cxn>
                  <a:cxn ang="0">
                    <a:pos x="0" y="61"/>
                  </a:cxn>
                </a:cxnLst>
                <a:rect l="0" t="0" r="r" b="b"/>
                <a:pathLst>
                  <a:path w="50" h="93">
                    <a:moveTo>
                      <a:pt x="0" y="61"/>
                    </a:moveTo>
                    <a:lnTo>
                      <a:pt x="0" y="61"/>
                    </a:lnTo>
                    <a:lnTo>
                      <a:pt x="0" y="43"/>
                    </a:lnTo>
                    <a:lnTo>
                      <a:pt x="7" y="25"/>
                    </a:lnTo>
                    <a:lnTo>
                      <a:pt x="22" y="1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43" y="36"/>
                    </a:lnTo>
                    <a:lnTo>
                      <a:pt x="36" y="43"/>
                    </a:lnTo>
                    <a:lnTo>
                      <a:pt x="32" y="54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72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7" y="93"/>
                    </a:lnTo>
                    <a:lnTo>
                      <a:pt x="7" y="93"/>
                    </a:lnTo>
                    <a:lnTo>
                      <a:pt x="0" y="79"/>
                    </a:lnTo>
                    <a:lnTo>
                      <a:pt x="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05" name="Freeform 29"/>
              <p:cNvSpPr>
                <a:spLocks/>
              </p:cNvSpPr>
              <p:nvPr/>
            </p:nvSpPr>
            <p:spPr bwMode="auto">
              <a:xfrm>
                <a:off x="2158" y="2418"/>
                <a:ext cx="64" cy="79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72"/>
                  </a:cxn>
                  <a:cxn ang="0">
                    <a:pos x="7" y="50"/>
                  </a:cxn>
                  <a:cxn ang="0">
                    <a:pos x="18" y="32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64" y="21"/>
                  </a:cxn>
                  <a:cxn ang="0">
                    <a:pos x="64" y="21"/>
                  </a:cxn>
                  <a:cxn ang="0">
                    <a:pos x="43" y="50"/>
                  </a:cxn>
                  <a:cxn ang="0">
                    <a:pos x="36" y="64"/>
                  </a:cxn>
                  <a:cxn ang="0">
                    <a:pos x="32" y="79"/>
                  </a:cxn>
                  <a:cxn ang="0">
                    <a:pos x="32" y="79"/>
                  </a:cxn>
                  <a:cxn ang="0">
                    <a:pos x="0" y="72"/>
                  </a:cxn>
                  <a:cxn ang="0">
                    <a:pos x="0" y="72"/>
                  </a:cxn>
                </a:cxnLst>
                <a:rect l="0" t="0" r="r" b="b"/>
                <a:pathLst>
                  <a:path w="64" h="79">
                    <a:moveTo>
                      <a:pt x="0" y="72"/>
                    </a:moveTo>
                    <a:lnTo>
                      <a:pt x="0" y="72"/>
                    </a:lnTo>
                    <a:lnTo>
                      <a:pt x="7" y="50"/>
                    </a:lnTo>
                    <a:lnTo>
                      <a:pt x="18" y="3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43" y="50"/>
                    </a:lnTo>
                    <a:lnTo>
                      <a:pt x="36" y="64"/>
                    </a:lnTo>
                    <a:lnTo>
                      <a:pt x="32" y="79"/>
                    </a:lnTo>
                    <a:lnTo>
                      <a:pt x="32" y="79"/>
                    </a:lnTo>
                    <a:lnTo>
                      <a:pt x="0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06" name="Freeform 30"/>
              <p:cNvSpPr>
                <a:spLocks/>
              </p:cNvSpPr>
              <p:nvPr/>
            </p:nvSpPr>
            <p:spPr bwMode="auto">
              <a:xfrm>
                <a:off x="3553" y="2965"/>
                <a:ext cx="187" cy="97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0" y="79"/>
                  </a:cxn>
                  <a:cxn ang="0">
                    <a:pos x="15" y="64"/>
                  </a:cxn>
                  <a:cxn ang="0">
                    <a:pos x="15" y="64"/>
                  </a:cxn>
                  <a:cxn ang="0">
                    <a:pos x="22" y="50"/>
                  </a:cxn>
                  <a:cxn ang="0">
                    <a:pos x="33" y="39"/>
                  </a:cxn>
                  <a:cxn ang="0">
                    <a:pos x="33" y="39"/>
                  </a:cxn>
                  <a:cxn ang="0">
                    <a:pos x="58" y="25"/>
                  </a:cxn>
                  <a:cxn ang="0">
                    <a:pos x="58" y="25"/>
                  </a:cxn>
                  <a:cxn ang="0">
                    <a:pos x="65" y="21"/>
                  </a:cxn>
                  <a:cxn ang="0">
                    <a:pos x="72" y="25"/>
                  </a:cxn>
                  <a:cxn ang="0">
                    <a:pos x="76" y="28"/>
                  </a:cxn>
                  <a:cxn ang="0">
                    <a:pos x="76" y="28"/>
                  </a:cxn>
                  <a:cxn ang="0">
                    <a:pos x="76" y="36"/>
                  </a:cxn>
                  <a:cxn ang="0">
                    <a:pos x="76" y="39"/>
                  </a:cxn>
                  <a:cxn ang="0">
                    <a:pos x="79" y="39"/>
                  </a:cxn>
                  <a:cxn ang="0">
                    <a:pos x="79" y="39"/>
                  </a:cxn>
                  <a:cxn ang="0">
                    <a:pos x="87" y="39"/>
                  </a:cxn>
                  <a:cxn ang="0">
                    <a:pos x="94" y="36"/>
                  </a:cxn>
                  <a:cxn ang="0">
                    <a:pos x="105" y="25"/>
                  </a:cxn>
                  <a:cxn ang="0">
                    <a:pos x="105" y="25"/>
                  </a:cxn>
                  <a:cxn ang="0">
                    <a:pos x="108" y="18"/>
                  </a:cxn>
                  <a:cxn ang="0">
                    <a:pos x="115" y="7"/>
                  </a:cxn>
                  <a:cxn ang="0">
                    <a:pos x="115" y="7"/>
                  </a:cxn>
                  <a:cxn ang="0">
                    <a:pos x="126" y="3"/>
                  </a:cxn>
                  <a:cxn ang="0">
                    <a:pos x="137" y="0"/>
                  </a:cxn>
                  <a:cxn ang="0">
                    <a:pos x="137" y="0"/>
                  </a:cxn>
                  <a:cxn ang="0">
                    <a:pos x="148" y="3"/>
                  </a:cxn>
                  <a:cxn ang="0">
                    <a:pos x="155" y="7"/>
                  </a:cxn>
                  <a:cxn ang="0">
                    <a:pos x="173" y="21"/>
                  </a:cxn>
                  <a:cxn ang="0">
                    <a:pos x="173" y="21"/>
                  </a:cxn>
                  <a:cxn ang="0">
                    <a:pos x="180" y="32"/>
                  </a:cxn>
                  <a:cxn ang="0">
                    <a:pos x="184" y="39"/>
                  </a:cxn>
                  <a:cxn ang="0">
                    <a:pos x="187" y="50"/>
                  </a:cxn>
                  <a:cxn ang="0">
                    <a:pos x="187" y="50"/>
                  </a:cxn>
                  <a:cxn ang="0">
                    <a:pos x="184" y="61"/>
                  </a:cxn>
                  <a:cxn ang="0">
                    <a:pos x="173" y="68"/>
                  </a:cxn>
                  <a:cxn ang="0">
                    <a:pos x="155" y="79"/>
                  </a:cxn>
                  <a:cxn ang="0">
                    <a:pos x="155" y="79"/>
                  </a:cxn>
                  <a:cxn ang="0">
                    <a:pos x="141" y="82"/>
                  </a:cxn>
                  <a:cxn ang="0">
                    <a:pos x="126" y="82"/>
                  </a:cxn>
                  <a:cxn ang="0">
                    <a:pos x="101" y="86"/>
                  </a:cxn>
                  <a:cxn ang="0">
                    <a:pos x="101" y="86"/>
                  </a:cxn>
                  <a:cxn ang="0">
                    <a:pos x="72" y="93"/>
                  </a:cxn>
                  <a:cxn ang="0">
                    <a:pos x="44" y="97"/>
                  </a:cxn>
                  <a:cxn ang="0">
                    <a:pos x="44" y="97"/>
                  </a:cxn>
                  <a:cxn ang="0">
                    <a:pos x="36" y="97"/>
                  </a:cxn>
                  <a:cxn ang="0">
                    <a:pos x="29" y="97"/>
                  </a:cxn>
                  <a:cxn ang="0">
                    <a:pos x="29" y="97"/>
                  </a:cxn>
                  <a:cxn ang="0">
                    <a:pos x="26" y="90"/>
                  </a:cxn>
                  <a:cxn ang="0">
                    <a:pos x="22" y="86"/>
                  </a:cxn>
                  <a:cxn ang="0">
                    <a:pos x="22" y="86"/>
                  </a:cxn>
                  <a:cxn ang="0">
                    <a:pos x="11" y="86"/>
                  </a:cxn>
                  <a:cxn ang="0">
                    <a:pos x="4" y="82"/>
                  </a:cxn>
                  <a:cxn ang="0">
                    <a:pos x="4" y="82"/>
                  </a:cxn>
                  <a:cxn ang="0">
                    <a:pos x="4" y="82"/>
                  </a:cxn>
                  <a:cxn ang="0">
                    <a:pos x="0" y="79"/>
                  </a:cxn>
                </a:cxnLst>
                <a:rect l="0" t="0" r="r" b="b"/>
                <a:pathLst>
                  <a:path w="187" h="97">
                    <a:moveTo>
                      <a:pt x="0" y="79"/>
                    </a:moveTo>
                    <a:lnTo>
                      <a:pt x="0" y="79"/>
                    </a:lnTo>
                    <a:lnTo>
                      <a:pt x="15" y="64"/>
                    </a:lnTo>
                    <a:lnTo>
                      <a:pt x="15" y="64"/>
                    </a:lnTo>
                    <a:lnTo>
                      <a:pt x="22" y="50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65" y="21"/>
                    </a:lnTo>
                    <a:lnTo>
                      <a:pt x="72" y="25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36"/>
                    </a:lnTo>
                    <a:lnTo>
                      <a:pt x="76" y="39"/>
                    </a:lnTo>
                    <a:lnTo>
                      <a:pt x="79" y="39"/>
                    </a:lnTo>
                    <a:lnTo>
                      <a:pt x="79" y="39"/>
                    </a:lnTo>
                    <a:lnTo>
                      <a:pt x="87" y="39"/>
                    </a:lnTo>
                    <a:lnTo>
                      <a:pt x="94" y="36"/>
                    </a:lnTo>
                    <a:lnTo>
                      <a:pt x="105" y="25"/>
                    </a:lnTo>
                    <a:lnTo>
                      <a:pt x="105" y="25"/>
                    </a:lnTo>
                    <a:lnTo>
                      <a:pt x="108" y="18"/>
                    </a:lnTo>
                    <a:lnTo>
                      <a:pt x="115" y="7"/>
                    </a:lnTo>
                    <a:lnTo>
                      <a:pt x="115" y="7"/>
                    </a:lnTo>
                    <a:lnTo>
                      <a:pt x="126" y="3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48" y="3"/>
                    </a:lnTo>
                    <a:lnTo>
                      <a:pt x="155" y="7"/>
                    </a:lnTo>
                    <a:lnTo>
                      <a:pt x="173" y="21"/>
                    </a:lnTo>
                    <a:lnTo>
                      <a:pt x="173" y="21"/>
                    </a:lnTo>
                    <a:lnTo>
                      <a:pt x="180" y="32"/>
                    </a:lnTo>
                    <a:lnTo>
                      <a:pt x="184" y="39"/>
                    </a:lnTo>
                    <a:lnTo>
                      <a:pt x="187" y="50"/>
                    </a:lnTo>
                    <a:lnTo>
                      <a:pt x="187" y="50"/>
                    </a:lnTo>
                    <a:lnTo>
                      <a:pt x="184" y="61"/>
                    </a:lnTo>
                    <a:lnTo>
                      <a:pt x="173" y="68"/>
                    </a:lnTo>
                    <a:lnTo>
                      <a:pt x="155" y="79"/>
                    </a:lnTo>
                    <a:lnTo>
                      <a:pt x="155" y="79"/>
                    </a:lnTo>
                    <a:lnTo>
                      <a:pt x="141" y="82"/>
                    </a:lnTo>
                    <a:lnTo>
                      <a:pt x="126" y="82"/>
                    </a:lnTo>
                    <a:lnTo>
                      <a:pt x="101" y="86"/>
                    </a:lnTo>
                    <a:lnTo>
                      <a:pt x="101" y="86"/>
                    </a:lnTo>
                    <a:lnTo>
                      <a:pt x="72" y="93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36" y="97"/>
                    </a:lnTo>
                    <a:lnTo>
                      <a:pt x="29" y="97"/>
                    </a:lnTo>
                    <a:lnTo>
                      <a:pt x="29" y="97"/>
                    </a:lnTo>
                    <a:lnTo>
                      <a:pt x="26" y="90"/>
                    </a:lnTo>
                    <a:lnTo>
                      <a:pt x="22" y="86"/>
                    </a:lnTo>
                    <a:lnTo>
                      <a:pt x="22" y="86"/>
                    </a:lnTo>
                    <a:lnTo>
                      <a:pt x="11" y="86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07" name="Freeform 31"/>
              <p:cNvSpPr>
                <a:spLocks/>
              </p:cNvSpPr>
              <p:nvPr/>
            </p:nvSpPr>
            <p:spPr bwMode="auto">
              <a:xfrm>
                <a:off x="2089" y="2565"/>
                <a:ext cx="137" cy="144"/>
              </a:xfrm>
              <a:custGeom>
                <a:avLst/>
                <a:gdLst/>
                <a:ahLst/>
                <a:cxnLst>
                  <a:cxn ang="0">
                    <a:pos x="137" y="144"/>
                  </a:cxn>
                  <a:cxn ang="0">
                    <a:pos x="137" y="144"/>
                  </a:cxn>
                  <a:cxn ang="0">
                    <a:pos x="137" y="119"/>
                  </a:cxn>
                  <a:cxn ang="0">
                    <a:pos x="133" y="90"/>
                  </a:cxn>
                  <a:cxn ang="0">
                    <a:pos x="130" y="76"/>
                  </a:cxn>
                  <a:cxn ang="0">
                    <a:pos x="122" y="65"/>
                  </a:cxn>
                  <a:cxn ang="0">
                    <a:pos x="115" y="54"/>
                  </a:cxn>
                  <a:cxn ang="0">
                    <a:pos x="108" y="51"/>
                  </a:cxn>
                  <a:cxn ang="0">
                    <a:pos x="108" y="51"/>
                  </a:cxn>
                  <a:cxn ang="0">
                    <a:pos x="105" y="72"/>
                  </a:cxn>
                  <a:cxn ang="0">
                    <a:pos x="105" y="83"/>
                  </a:cxn>
                  <a:cxn ang="0">
                    <a:pos x="97" y="90"/>
                  </a:cxn>
                  <a:cxn ang="0">
                    <a:pos x="97" y="90"/>
                  </a:cxn>
                  <a:cxn ang="0">
                    <a:pos x="90" y="90"/>
                  </a:cxn>
                  <a:cxn ang="0">
                    <a:pos x="87" y="90"/>
                  </a:cxn>
                  <a:cxn ang="0">
                    <a:pos x="79" y="79"/>
                  </a:cxn>
                  <a:cxn ang="0">
                    <a:pos x="79" y="69"/>
                  </a:cxn>
                  <a:cxn ang="0">
                    <a:pos x="76" y="58"/>
                  </a:cxn>
                  <a:cxn ang="0">
                    <a:pos x="76" y="58"/>
                  </a:cxn>
                  <a:cxn ang="0">
                    <a:pos x="76" y="36"/>
                  </a:cxn>
                  <a:cxn ang="0">
                    <a:pos x="76" y="18"/>
                  </a:cxn>
                  <a:cxn ang="0">
                    <a:pos x="72" y="11"/>
                  </a:cxn>
                  <a:cxn ang="0">
                    <a:pos x="69" y="7"/>
                  </a:cxn>
                  <a:cxn ang="0">
                    <a:pos x="58" y="4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3" y="4"/>
                  </a:cxn>
                  <a:cxn ang="0">
                    <a:pos x="18" y="11"/>
                  </a:cxn>
                  <a:cxn ang="0">
                    <a:pos x="11" y="22"/>
                  </a:cxn>
                  <a:cxn ang="0">
                    <a:pos x="4" y="33"/>
                  </a:cxn>
                  <a:cxn ang="0">
                    <a:pos x="0" y="47"/>
                  </a:cxn>
                  <a:cxn ang="0">
                    <a:pos x="0" y="61"/>
                  </a:cxn>
                  <a:cxn ang="0">
                    <a:pos x="7" y="76"/>
                  </a:cxn>
                  <a:cxn ang="0">
                    <a:pos x="18" y="87"/>
                  </a:cxn>
                  <a:cxn ang="0">
                    <a:pos x="18" y="87"/>
                  </a:cxn>
                  <a:cxn ang="0">
                    <a:pos x="47" y="119"/>
                  </a:cxn>
                  <a:cxn ang="0">
                    <a:pos x="65" y="133"/>
                  </a:cxn>
                  <a:cxn ang="0">
                    <a:pos x="83" y="144"/>
                  </a:cxn>
                  <a:cxn ang="0">
                    <a:pos x="83" y="144"/>
                  </a:cxn>
                  <a:cxn ang="0">
                    <a:pos x="94" y="144"/>
                  </a:cxn>
                  <a:cxn ang="0">
                    <a:pos x="101" y="144"/>
                  </a:cxn>
                  <a:cxn ang="0">
                    <a:pos x="108" y="141"/>
                  </a:cxn>
                  <a:cxn ang="0">
                    <a:pos x="119" y="137"/>
                  </a:cxn>
                  <a:cxn ang="0">
                    <a:pos x="137" y="144"/>
                  </a:cxn>
                </a:cxnLst>
                <a:rect l="0" t="0" r="r" b="b"/>
                <a:pathLst>
                  <a:path w="137" h="144">
                    <a:moveTo>
                      <a:pt x="137" y="144"/>
                    </a:moveTo>
                    <a:lnTo>
                      <a:pt x="137" y="144"/>
                    </a:lnTo>
                    <a:lnTo>
                      <a:pt x="137" y="119"/>
                    </a:lnTo>
                    <a:lnTo>
                      <a:pt x="133" y="90"/>
                    </a:lnTo>
                    <a:lnTo>
                      <a:pt x="130" y="76"/>
                    </a:lnTo>
                    <a:lnTo>
                      <a:pt x="122" y="65"/>
                    </a:lnTo>
                    <a:lnTo>
                      <a:pt x="115" y="54"/>
                    </a:lnTo>
                    <a:lnTo>
                      <a:pt x="108" y="51"/>
                    </a:lnTo>
                    <a:lnTo>
                      <a:pt x="108" y="51"/>
                    </a:lnTo>
                    <a:lnTo>
                      <a:pt x="105" y="72"/>
                    </a:lnTo>
                    <a:lnTo>
                      <a:pt x="105" y="83"/>
                    </a:lnTo>
                    <a:lnTo>
                      <a:pt x="97" y="90"/>
                    </a:lnTo>
                    <a:lnTo>
                      <a:pt x="97" y="90"/>
                    </a:lnTo>
                    <a:lnTo>
                      <a:pt x="90" y="90"/>
                    </a:lnTo>
                    <a:lnTo>
                      <a:pt x="87" y="90"/>
                    </a:lnTo>
                    <a:lnTo>
                      <a:pt x="79" y="79"/>
                    </a:lnTo>
                    <a:lnTo>
                      <a:pt x="79" y="69"/>
                    </a:lnTo>
                    <a:lnTo>
                      <a:pt x="76" y="58"/>
                    </a:lnTo>
                    <a:lnTo>
                      <a:pt x="76" y="58"/>
                    </a:lnTo>
                    <a:lnTo>
                      <a:pt x="76" y="36"/>
                    </a:lnTo>
                    <a:lnTo>
                      <a:pt x="76" y="18"/>
                    </a:lnTo>
                    <a:lnTo>
                      <a:pt x="72" y="11"/>
                    </a:lnTo>
                    <a:lnTo>
                      <a:pt x="69" y="7"/>
                    </a:lnTo>
                    <a:lnTo>
                      <a:pt x="58" y="4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3" y="4"/>
                    </a:lnTo>
                    <a:lnTo>
                      <a:pt x="18" y="11"/>
                    </a:lnTo>
                    <a:lnTo>
                      <a:pt x="11" y="22"/>
                    </a:lnTo>
                    <a:lnTo>
                      <a:pt x="4" y="33"/>
                    </a:lnTo>
                    <a:lnTo>
                      <a:pt x="0" y="47"/>
                    </a:lnTo>
                    <a:lnTo>
                      <a:pt x="0" y="61"/>
                    </a:lnTo>
                    <a:lnTo>
                      <a:pt x="7" y="76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47" y="119"/>
                    </a:lnTo>
                    <a:lnTo>
                      <a:pt x="65" y="133"/>
                    </a:lnTo>
                    <a:lnTo>
                      <a:pt x="83" y="144"/>
                    </a:lnTo>
                    <a:lnTo>
                      <a:pt x="83" y="144"/>
                    </a:lnTo>
                    <a:lnTo>
                      <a:pt x="94" y="144"/>
                    </a:lnTo>
                    <a:lnTo>
                      <a:pt x="101" y="144"/>
                    </a:lnTo>
                    <a:lnTo>
                      <a:pt x="108" y="141"/>
                    </a:lnTo>
                    <a:lnTo>
                      <a:pt x="119" y="137"/>
                    </a:lnTo>
                    <a:lnTo>
                      <a:pt x="137" y="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08" name="Freeform 32"/>
              <p:cNvSpPr>
                <a:spLocks/>
              </p:cNvSpPr>
              <p:nvPr/>
            </p:nvSpPr>
            <p:spPr bwMode="auto">
              <a:xfrm>
                <a:off x="2564" y="2900"/>
                <a:ext cx="291" cy="158"/>
              </a:xfrm>
              <a:custGeom>
                <a:avLst/>
                <a:gdLst/>
                <a:ahLst/>
                <a:cxnLst>
                  <a:cxn ang="0">
                    <a:pos x="14" y="29"/>
                  </a:cxn>
                  <a:cxn ang="0">
                    <a:pos x="14" y="29"/>
                  </a:cxn>
                  <a:cxn ang="0">
                    <a:pos x="4" y="32"/>
                  </a:cxn>
                  <a:cxn ang="0">
                    <a:pos x="0" y="39"/>
                  </a:cxn>
                  <a:cxn ang="0">
                    <a:pos x="0" y="47"/>
                  </a:cxn>
                  <a:cxn ang="0">
                    <a:pos x="4" y="50"/>
                  </a:cxn>
                  <a:cxn ang="0">
                    <a:pos x="14" y="57"/>
                  </a:cxn>
                  <a:cxn ang="0">
                    <a:pos x="36" y="65"/>
                  </a:cxn>
                  <a:cxn ang="0">
                    <a:pos x="90" y="72"/>
                  </a:cxn>
                  <a:cxn ang="0">
                    <a:pos x="130" y="79"/>
                  </a:cxn>
                  <a:cxn ang="0">
                    <a:pos x="130" y="79"/>
                  </a:cxn>
                  <a:cxn ang="0">
                    <a:pos x="144" y="86"/>
                  </a:cxn>
                  <a:cxn ang="0">
                    <a:pos x="158" y="97"/>
                  </a:cxn>
                  <a:cxn ang="0">
                    <a:pos x="191" y="126"/>
                  </a:cxn>
                  <a:cxn ang="0">
                    <a:pos x="223" y="147"/>
                  </a:cxn>
                  <a:cxn ang="0">
                    <a:pos x="237" y="155"/>
                  </a:cxn>
                  <a:cxn ang="0">
                    <a:pos x="252" y="158"/>
                  </a:cxn>
                  <a:cxn ang="0">
                    <a:pos x="252" y="158"/>
                  </a:cxn>
                  <a:cxn ang="0">
                    <a:pos x="273" y="151"/>
                  </a:cxn>
                  <a:cxn ang="0">
                    <a:pos x="288" y="144"/>
                  </a:cxn>
                  <a:cxn ang="0">
                    <a:pos x="291" y="133"/>
                  </a:cxn>
                  <a:cxn ang="0">
                    <a:pos x="288" y="119"/>
                  </a:cxn>
                  <a:cxn ang="0">
                    <a:pos x="281" y="108"/>
                  </a:cxn>
                  <a:cxn ang="0">
                    <a:pos x="273" y="93"/>
                  </a:cxn>
                  <a:cxn ang="0">
                    <a:pos x="252" y="72"/>
                  </a:cxn>
                  <a:cxn ang="0">
                    <a:pos x="252" y="72"/>
                  </a:cxn>
                  <a:cxn ang="0">
                    <a:pos x="234" y="54"/>
                  </a:cxn>
                  <a:cxn ang="0">
                    <a:pos x="212" y="36"/>
                  </a:cxn>
                  <a:cxn ang="0">
                    <a:pos x="184" y="18"/>
                  </a:cxn>
                  <a:cxn ang="0">
                    <a:pos x="148" y="3"/>
                  </a:cxn>
                  <a:cxn ang="0">
                    <a:pos x="126" y="0"/>
                  </a:cxn>
                  <a:cxn ang="0">
                    <a:pos x="104" y="0"/>
                  </a:cxn>
                  <a:cxn ang="0">
                    <a:pos x="83" y="0"/>
                  </a:cxn>
                  <a:cxn ang="0">
                    <a:pos x="61" y="7"/>
                  </a:cxn>
                  <a:cxn ang="0">
                    <a:pos x="40" y="14"/>
                  </a:cxn>
                  <a:cxn ang="0">
                    <a:pos x="14" y="29"/>
                  </a:cxn>
                  <a:cxn ang="0">
                    <a:pos x="14" y="29"/>
                  </a:cxn>
                </a:cxnLst>
                <a:rect l="0" t="0" r="r" b="b"/>
                <a:pathLst>
                  <a:path w="291" h="158">
                    <a:moveTo>
                      <a:pt x="14" y="29"/>
                    </a:moveTo>
                    <a:lnTo>
                      <a:pt x="14" y="29"/>
                    </a:lnTo>
                    <a:lnTo>
                      <a:pt x="4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4" y="50"/>
                    </a:lnTo>
                    <a:lnTo>
                      <a:pt x="14" y="57"/>
                    </a:lnTo>
                    <a:lnTo>
                      <a:pt x="36" y="65"/>
                    </a:lnTo>
                    <a:lnTo>
                      <a:pt x="90" y="72"/>
                    </a:lnTo>
                    <a:lnTo>
                      <a:pt x="130" y="79"/>
                    </a:lnTo>
                    <a:lnTo>
                      <a:pt x="130" y="79"/>
                    </a:lnTo>
                    <a:lnTo>
                      <a:pt x="144" y="86"/>
                    </a:lnTo>
                    <a:lnTo>
                      <a:pt x="158" y="97"/>
                    </a:lnTo>
                    <a:lnTo>
                      <a:pt x="191" y="126"/>
                    </a:lnTo>
                    <a:lnTo>
                      <a:pt x="223" y="147"/>
                    </a:lnTo>
                    <a:lnTo>
                      <a:pt x="237" y="155"/>
                    </a:lnTo>
                    <a:lnTo>
                      <a:pt x="252" y="158"/>
                    </a:lnTo>
                    <a:lnTo>
                      <a:pt x="252" y="158"/>
                    </a:lnTo>
                    <a:lnTo>
                      <a:pt x="273" y="151"/>
                    </a:lnTo>
                    <a:lnTo>
                      <a:pt x="288" y="144"/>
                    </a:lnTo>
                    <a:lnTo>
                      <a:pt x="291" y="133"/>
                    </a:lnTo>
                    <a:lnTo>
                      <a:pt x="288" y="119"/>
                    </a:lnTo>
                    <a:lnTo>
                      <a:pt x="281" y="108"/>
                    </a:lnTo>
                    <a:lnTo>
                      <a:pt x="273" y="93"/>
                    </a:lnTo>
                    <a:lnTo>
                      <a:pt x="252" y="72"/>
                    </a:lnTo>
                    <a:lnTo>
                      <a:pt x="252" y="72"/>
                    </a:lnTo>
                    <a:lnTo>
                      <a:pt x="234" y="54"/>
                    </a:lnTo>
                    <a:lnTo>
                      <a:pt x="212" y="36"/>
                    </a:lnTo>
                    <a:lnTo>
                      <a:pt x="184" y="18"/>
                    </a:lnTo>
                    <a:lnTo>
                      <a:pt x="148" y="3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1" y="7"/>
                    </a:lnTo>
                    <a:lnTo>
                      <a:pt x="40" y="14"/>
                    </a:lnTo>
                    <a:lnTo>
                      <a:pt x="14" y="29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58"/>
            <p:cNvGrpSpPr/>
            <p:nvPr/>
          </p:nvGrpSpPr>
          <p:grpSpPr>
            <a:xfrm>
              <a:off x="3327991" y="2450034"/>
              <a:ext cx="801823" cy="1588566"/>
              <a:chOff x="813391" y="2057400"/>
              <a:chExt cx="801823" cy="1036022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1143000" y="205740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1</a:t>
                </a:r>
                <a:endParaRPr lang="en-US" dirty="0"/>
              </a:p>
            </p:txBody>
          </p:sp>
          <p:cxnSp>
            <p:nvCxnSpPr>
              <p:cNvPr id="51" name="Straight Arrow Connector 6"/>
              <p:cNvCxnSpPr/>
              <p:nvPr/>
            </p:nvCxnSpPr>
            <p:spPr>
              <a:xfrm rot="5400000">
                <a:off x="996969" y="2686086"/>
                <a:ext cx="761207" cy="794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813391" y="2297668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Rd(a)</a:t>
                </a:r>
                <a:endParaRPr lang="en-US" sz="16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13391" y="2514600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Rd(b)</a:t>
                </a:r>
                <a:endParaRPr lang="en-US" sz="16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813391" y="2754868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latin typeface="Courier New" pitchFamily="49" charset="0"/>
                    <a:cs typeface="Courier New" pitchFamily="49" charset="0"/>
                  </a:rPr>
                  <a:t>Wr</a:t>
                </a:r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(a)</a:t>
                </a:r>
                <a:endParaRPr lang="en-US" sz="1600" dirty="0"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grpSp>
          <p:nvGrpSpPr>
            <p:cNvPr id="8" name="Group 59"/>
            <p:cNvGrpSpPr/>
            <p:nvPr/>
          </p:nvGrpSpPr>
          <p:grpSpPr>
            <a:xfrm>
              <a:off x="4312437" y="2286000"/>
              <a:ext cx="801823" cy="1688689"/>
              <a:chOff x="2015584" y="2057400"/>
              <a:chExt cx="801823" cy="1100554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2362200" y="205740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2</a:t>
                </a:r>
                <a:endParaRPr lang="en-US" dirty="0"/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 rot="5400000">
                <a:off x="2204223" y="2685912"/>
                <a:ext cx="761206" cy="794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2015584" y="2362200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Rd(a)</a:t>
                </a:r>
                <a:endParaRPr lang="en-US" sz="16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015584" y="2590800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latin typeface="Courier New" pitchFamily="49" charset="0"/>
                    <a:cs typeface="Courier New" pitchFamily="49" charset="0"/>
                  </a:rPr>
                  <a:t>Wr</a:t>
                </a:r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(c)</a:t>
                </a:r>
                <a:endParaRPr lang="en-US" sz="16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015584" y="2819400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Rd(a)</a:t>
                </a:r>
                <a:endParaRPr lang="en-US" sz="1600" dirty="0"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grpSp>
          <p:nvGrpSpPr>
            <p:cNvPr id="9" name="Group 60"/>
            <p:cNvGrpSpPr/>
            <p:nvPr/>
          </p:nvGrpSpPr>
          <p:grpSpPr>
            <a:xfrm>
              <a:off x="5141777" y="2649153"/>
              <a:ext cx="801823" cy="1541847"/>
              <a:chOff x="2006724" y="2057400"/>
              <a:chExt cx="801823" cy="1100554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2351347" y="205740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3</a:t>
                </a:r>
                <a:endParaRPr lang="en-US" dirty="0"/>
              </a:p>
            </p:txBody>
          </p:sp>
          <p:cxnSp>
            <p:nvCxnSpPr>
              <p:cNvPr id="63" name="Straight Arrow Connector 62"/>
              <p:cNvCxnSpPr/>
              <p:nvPr/>
            </p:nvCxnSpPr>
            <p:spPr>
              <a:xfrm rot="5400000">
                <a:off x="2204223" y="2709559"/>
                <a:ext cx="761206" cy="794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2006724" y="2362200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Rd(x)</a:t>
                </a:r>
                <a:endParaRPr lang="en-US" sz="16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006724" y="2819400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Rd(a)</a:t>
                </a:r>
                <a:endParaRPr lang="en-US" sz="1600" dirty="0"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</p:grpSp>
      <p:sp>
        <p:nvSpPr>
          <p:cNvPr id="59" name="Rectangle 58"/>
          <p:cNvSpPr/>
          <p:nvPr/>
        </p:nvSpPr>
        <p:spPr>
          <a:xfrm>
            <a:off x="0" y="1752600"/>
            <a:ext cx="3352800" cy="47244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943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Conflicts</a:t>
            </a:r>
          </a:p>
          <a:p>
            <a:pPr lvl="1"/>
            <a:r>
              <a:rPr lang="en-US" dirty="0" smtClean="0"/>
              <a:t>address accesses are dependent</a:t>
            </a:r>
          </a:p>
          <a:p>
            <a:pPr lvl="1"/>
            <a:r>
              <a:rPr lang="en-US" dirty="0" smtClean="0"/>
              <a:t>independence -&gt; </a:t>
            </a:r>
            <a:r>
              <a:rPr lang="en-US" dirty="0" smtClean="0">
                <a:solidFill>
                  <a:srgbClr val="7030A0"/>
                </a:solidFill>
              </a:rPr>
              <a:t>parallelism!</a:t>
            </a:r>
          </a:p>
          <a:p>
            <a:pPr lvl="1"/>
            <a:r>
              <a:rPr lang="en-US" dirty="0" smtClean="0"/>
              <a:t>address conflicts -&gt; </a:t>
            </a:r>
            <a:r>
              <a:rPr lang="en-US" dirty="0" smtClean="0">
                <a:solidFill>
                  <a:srgbClr val="C00000"/>
                </a:solidFill>
              </a:rPr>
              <a:t>no parallelism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Conflict Detection requires </a:t>
            </a:r>
          </a:p>
          <a:p>
            <a:pPr lvl="1"/>
            <a:r>
              <a:rPr lang="en-US" dirty="0" smtClean="0"/>
              <a:t>read and write set comparison</a:t>
            </a:r>
          </a:p>
          <a:p>
            <a:pPr lvl="1"/>
            <a:r>
              <a:rPr lang="en-US" dirty="0" err="1" smtClean="0"/>
              <a:t>ie</a:t>
            </a:r>
            <a:r>
              <a:rPr lang="en-US" dirty="0" smtClean="0"/>
              <a:t> runtime address </a:t>
            </a:r>
            <a:r>
              <a:rPr lang="en-US" i="1" dirty="0" smtClean="0"/>
              <a:t>disambiguation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96"/>
          <p:cNvSpPr txBox="1">
            <a:spLocks/>
          </p:cNvSpPr>
          <p:nvPr/>
        </p:nvSpPr>
        <p:spPr>
          <a:xfrm>
            <a:off x="0" y="5334000"/>
            <a:ext cx="9144000" cy="5333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Test address-sets for null-intersections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Detect conflicts at the end of an epoch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Lazy Conflict Detection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751048" y="3657600"/>
            <a:ext cx="2928028" cy="1077218"/>
            <a:chOff x="2751048" y="3657600"/>
            <a:chExt cx="2928028" cy="1077218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2751048" y="4227541"/>
              <a:ext cx="2928028" cy="87786"/>
            </a:xfrm>
            <a:prstGeom prst="straightConnector1">
              <a:avLst/>
            </a:prstGeom>
            <a:ln w="31750">
              <a:solidFill>
                <a:schemeClr val="accent6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200402" y="3657600"/>
              <a:ext cx="19049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cs typeface="Courier New" pitchFamily="49" charset="0"/>
                </a:rPr>
                <a:t>R</a:t>
              </a:r>
              <a:r>
                <a:rPr lang="en-US" sz="3200" b="1" i="1" baseline="-25000" dirty="0" smtClean="0">
                  <a:cs typeface="Courier New" pitchFamily="49" charset="0"/>
                </a:rPr>
                <a:t>1</a:t>
              </a:r>
              <a:r>
                <a:rPr lang="en-US" sz="3200" b="1" dirty="0" smtClean="0">
                  <a:cs typeface="Courier New" pitchFamily="49" charset="0"/>
                </a:rPr>
                <a:t>={</a:t>
              </a:r>
              <a:r>
                <a:rPr lang="en-US" sz="3200" b="1" dirty="0" err="1" smtClean="0">
                  <a:cs typeface="Courier New" pitchFamily="49" charset="0"/>
                </a:rPr>
                <a:t>a,c</a:t>
              </a:r>
              <a:r>
                <a:rPr lang="en-US" sz="3200" b="1" dirty="0" smtClean="0">
                  <a:cs typeface="Courier New" pitchFamily="49" charset="0"/>
                </a:rPr>
                <a:t>}</a:t>
              </a:r>
              <a:br>
                <a:rPr lang="en-US" sz="3200" b="1" dirty="0" smtClean="0">
                  <a:cs typeface="Courier New" pitchFamily="49" charset="0"/>
                </a:rPr>
              </a:br>
              <a:r>
                <a:rPr lang="en-US" sz="3200" b="1" i="1" dirty="0" smtClean="0">
                  <a:cs typeface="Courier New" pitchFamily="49" charset="0"/>
                </a:rPr>
                <a:t>W</a:t>
              </a:r>
              <a:r>
                <a:rPr lang="en-US" sz="3200" b="1" i="1" baseline="-25000" dirty="0" smtClean="0">
                  <a:cs typeface="Courier New" pitchFamily="49" charset="0"/>
                </a:rPr>
                <a:t>1</a:t>
              </a:r>
              <a:r>
                <a:rPr lang="en-US" sz="3200" b="1" dirty="0" smtClean="0">
                  <a:cs typeface="Courier New" pitchFamily="49" charset="0"/>
                </a:rPr>
                <a:t>={b}</a:t>
              </a:r>
              <a:endParaRPr lang="en-US" sz="3200" b="1" dirty="0">
                <a:cs typeface="Courier New" pitchFamily="49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00200" y="2433935"/>
            <a:ext cx="5486397" cy="2442865"/>
            <a:chOff x="1600200" y="2433935"/>
            <a:chExt cx="5486397" cy="2442865"/>
          </a:xfrm>
        </p:grpSpPr>
        <p:sp>
          <p:nvSpPr>
            <p:cNvPr id="34" name="TextBox 33"/>
            <p:cNvSpPr txBox="1"/>
            <p:nvPr/>
          </p:nvSpPr>
          <p:spPr>
            <a:xfrm>
              <a:off x="2303657" y="2433935"/>
              <a:ext cx="4395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</a:t>
              </a:r>
              <a:r>
                <a:rPr lang="en-US" sz="2400" baseline="-25000" dirty="0" smtClean="0"/>
                <a:t>1</a:t>
              </a:r>
              <a:endParaRPr lang="en-US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80260" y="2438402"/>
              <a:ext cx="4395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</a:t>
              </a:r>
              <a:r>
                <a:rPr lang="en-US" sz="2400" baseline="-25000" dirty="0" smtClean="0"/>
                <a:t>2</a:t>
              </a:r>
              <a:endParaRPr lang="en-US" sz="2400" dirty="0"/>
            </a:p>
          </p:txBody>
        </p:sp>
        <p:cxnSp>
          <p:nvCxnSpPr>
            <p:cNvPr id="37" name="Straight Arrow Connector 6"/>
            <p:cNvCxnSpPr/>
            <p:nvPr/>
          </p:nvCxnSpPr>
          <p:spPr>
            <a:xfrm rot="5400000">
              <a:off x="1921163" y="3613626"/>
              <a:ext cx="1402221" cy="118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>
              <a:off x="4829448" y="3886158"/>
              <a:ext cx="1965157" cy="16127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604676" y="3286581"/>
              <a:ext cx="1107996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Courier New" pitchFamily="49" charset="0"/>
                  <a:cs typeface="Courier New" pitchFamily="49" charset="0"/>
                </a:rPr>
                <a:t>Wr</a:t>
              </a: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(b)-</a:t>
              </a:r>
              <a:endParaRPr lang="en-US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87826" y="3068054"/>
              <a:ext cx="1298769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-Rd(a)</a:t>
              </a:r>
              <a:endParaRPr lang="en-US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00200" y="2927654"/>
              <a:ext cx="1107996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Rd(a)-</a:t>
              </a:r>
              <a:endParaRPr lang="en-US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6328" y="3691674"/>
              <a:ext cx="1107996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Rd(c)-</a:t>
              </a:r>
              <a:endParaRPr lang="en-US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87828" y="3567349"/>
              <a:ext cx="1298769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-Rd(b)</a:t>
              </a:r>
              <a:endParaRPr lang="en-US" sz="20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5943600" y="4210050"/>
          <a:ext cx="2511425" cy="666750"/>
        </p:xfrm>
        <a:graphic>
          <a:graphicData uri="http://schemas.openxmlformats.org/presentationml/2006/ole">
            <p:oleObj spid="_x0000_s29697" name="Equation" r:id="rId4" imgW="812520" imgH="215640" progId="Equation.3">
              <p:embed/>
            </p:oleObj>
          </a:graphicData>
        </a:graphic>
      </p:graphicFrame>
      <p:sp>
        <p:nvSpPr>
          <p:cNvPr id="21" name="Rectangle 20"/>
          <p:cNvSpPr/>
          <p:nvPr/>
        </p:nvSpPr>
        <p:spPr>
          <a:xfrm>
            <a:off x="6487886" y="4223658"/>
            <a:ext cx="457200" cy="609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627914" y="5780314"/>
            <a:ext cx="2209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Bloom Filters (BF)</a:t>
            </a:r>
            <a:endParaRPr lang="en-US" cap="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C. Jeffrey, MASc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12946</TotalTime>
  <Words>2578</Words>
  <Application>Microsoft Office PowerPoint</Application>
  <PresentationFormat>On-screen Show (4:3)</PresentationFormat>
  <Paragraphs>794</Paragraphs>
  <Slides>61</Slides>
  <Notes>40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Office Theme</vt:lpstr>
      <vt:lpstr>Equation</vt:lpstr>
      <vt:lpstr>Understanding and Improving  Bloom Filter Configuration for  Lazy Address-Set Disambiguation</vt:lpstr>
      <vt:lpstr>Parallel Programming is Hard</vt:lpstr>
      <vt:lpstr>Bloom Filter</vt:lpstr>
      <vt:lpstr>Bloom Filters in Concurrency Tools</vt:lpstr>
      <vt:lpstr>Tracking Address-Set Conflicts</vt:lpstr>
      <vt:lpstr>Address-Sets</vt:lpstr>
      <vt:lpstr>Burden: Address-Set Conflicts</vt:lpstr>
      <vt:lpstr>Lazy Conflict Detection</vt:lpstr>
      <vt:lpstr>Bloom Filters (BF)</vt:lpstr>
      <vt:lpstr>Bloom Filter Background</vt:lpstr>
      <vt:lpstr>Bloom Filter Background</vt:lpstr>
      <vt:lpstr>Bloom Filter False Positives (FPs)</vt:lpstr>
      <vt:lpstr>Partitioned Bloom Filter</vt:lpstr>
      <vt:lpstr>Partitioned Bloom Filter</vt:lpstr>
      <vt:lpstr>Unconventional Bloom Filter Null-Intersection Tests</vt:lpstr>
      <vt:lpstr>Bloom Filter Null-Intersection Tests</vt:lpstr>
      <vt:lpstr>Partitioned BF Intersection</vt:lpstr>
      <vt:lpstr>Unpartitioned BF Intersection</vt:lpstr>
      <vt:lpstr>False Set-Overlap by BF Intersection</vt:lpstr>
      <vt:lpstr>Research Questions</vt:lpstr>
      <vt:lpstr>How do BF Intersection and QoQ compare?</vt:lpstr>
      <vt:lpstr>Definitions</vt:lpstr>
      <vt:lpstr>Definitions</vt:lpstr>
      <vt:lpstr>Theorem: Probability of FSO</vt:lpstr>
      <vt:lpstr>Theorem: Intersection vs QoQ</vt:lpstr>
      <vt:lpstr>Can we compromise?  A new Bloom filter design</vt:lpstr>
      <vt:lpstr>Batch-of-Bloom-filters (BoB)</vt:lpstr>
      <vt:lpstr>BoB Intersection</vt:lpstr>
      <vt:lpstr>BoB Rate of False Set-Overlap</vt:lpstr>
      <vt:lpstr>Does theory work in practice?</vt:lpstr>
      <vt:lpstr>Methodology</vt:lpstr>
      <vt:lpstr>Performance Results: Labyrinth</vt:lpstr>
      <vt:lpstr>Performance Results: Kmeans-low</vt:lpstr>
      <vt:lpstr>Conclusion</vt:lpstr>
      <vt:lpstr>Summary</vt:lpstr>
      <vt:lpstr>Thesis Contributions</vt:lpstr>
      <vt:lpstr>BACKUP</vt:lpstr>
      <vt:lpstr>Backup</vt:lpstr>
      <vt:lpstr>Conventional Query FP Probability</vt:lpstr>
      <vt:lpstr>Conventional Query FP Probability</vt:lpstr>
      <vt:lpstr>Conventional Query FP Probability</vt:lpstr>
      <vt:lpstr>Theorem: BF(A)∩BF(B) vs. BF(A∩B) </vt:lpstr>
      <vt:lpstr>FSO by Intersection Probability</vt:lpstr>
      <vt:lpstr>FSO by Intersection Probability</vt:lpstr>
      <vt:lpstr>Queue of Queries FSO Probability</vt:lpstr>
      <vt:lpstr>Queue of Queries FSO Probability</vt:lpstr>
      <vt:lpstr>Bloom Filter Configuration</vt:lpstr>
      <vt:lpstr>Optimizing FPs</vt:lpstr>
      <vt:lpstr>Optimizing FPs with respect to k</vt:lpstr>
      <vt:lpstr>Optimal k* to minimize FP probability</vt:lpstr>
      <vt:lpstr>Optimal m* for a given FP threshold</vt:lpstr>
      <vt:lpstr>Batch-of-Bloom-filters (BoB)</vt:lpstr>
      <vt:lpstr>BoB Bin Count</vt:lpstr>
      <vt:lpstr>Performance Results: Intruder</vt:lpstr>
      <vt:lpstr>Performance Results: Labyrinth</vt:lpstr>
      <vt:lpstr>Performance Results: Kmeans-low</vt:lpstr>
      <vt:lpstr>Performance Results: Vacation-low</vt:lpstr>
      <vt:lpstr>False Conflicts: QoQ vs. Intersections</vt:lpstr>
      <vt:lpstr>Theorem: Part. vs Unpart. Intersection</vt:lpstr>
      <vt:lpstr>Space: QoQ vs. Intersection</vt:lpstr>
      <vt:lpstr>BoB Rate of False Set-Overlap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markj</dc:creator>
  <cp:lastModifiedBy>Mark Jeffrey</cp:lastModifiedBy>
  <cp:revision>1619</cp:revision>
  <dcterms:created xsi:type="dcterms:W3CDTF">2006-08-16T00:00:00Z</dcterms:created>
  <dcterms:modified xsi:type="dcterms:W3CDTF">2011-09-16T17:53:47Z</dcterms:modified>
</cp:coreProperties>
</file>