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90"/>
  </p:handoutMasterIdLst>
  <p:sldIdLst>
    <p:sldId id="464" r:id="rId2"/>
    <p:sldId id="501" r:id="rId3"/>
    <p:sldId id="502" r:id="rId4"/>
    <p:sldId id="465" r:id="rId5"/>
    <p:sldId id="537" r:id="rId6"/>
    <p:sldId id="505" r:id="rId7"/>
    <p:sldId id="503" r:id="rId8"/>
    <p:sldId id="504" r:id="rId9"/>
    <p:sldId id="466" r:id="rId10"/>
    <p:sldId id="467" r:id="rId11"/>
    <p:sldId id="506" r:id="rId12"/>
    <p:sldId id="468" r:id="rId13"/>
    <p:sldId id="540" r:id="rId14"/>
    <p:sldId id="469" r:id="rId15"/>
    <p:sldId id="470" r:id="rId16"/>
    <p:sldId id="541" r:id="rId17"/>
    <p:sldId id="472" r:id="rId18"/>
    <p:sldId id="510" r:id="rId19"/>
    <p:sldId id="512" r:id="rId20"/>
    <p:sldId id="507" r:id="rId21"/>
    <p:sldId id="513" r:id="rId22"/>
    <p:sldId id="511" r:id="rId23"/>
    <p:sldId id="509" r:id="rId24"/>
    <p:sldId id="508" r:id="rId25"/>
    <p:sldId id="534" r:id="rId26"/>
    <p:sldId id="514" r:id="rId27"/>
    <p:sldId id="515" r:id="rId28"/>
    <p:sldId id="516" r:id="rId29"/>
    <p:sldId id="517" r:id="rId30"/>
    <p:sldId id="473" r:id="rId31"/>
    <p:sldId id="518" r:id="rId32"/>
    <p:sldId id="519" r:id="rId33"/>
    <p:sldId id="521" r:id="rId34"/>
    <p:sldId id="522" r:id="rId35"/>
    <p:sldId id="520" r:id="rId36"/>
    <p:sldId id="523" r:id="rId37"/>
    <p:sldId id="524" r:id="rId38"/>
    <p:sldId id="475" r:id="rId39"/>
    <p:sldId id="476" r:id="rId40"/>
    <p:sldId id="525" r:id="rId41"/>
    <p:sldId id="500" r:id="rId42"/>
    <p:sldId id="526" r:id="rId43"/>
    <p:sldId id="527" r:id="rId44"/>
    <p:sldId id="528" r:id="rId45"/>
    <p:sldId id="529" r:id="rId46"/>
    <p:sldId id="530" r:id="rId47"/>
    <p:sldId id="542" r:id="rId48"/>
    <p:sldId id="531" r:id="rId49"/>
    <p:sldId id="532" r:id="rId50"/>
    <p:sldId id="533" r:id="rId51"/>
    <p:sldId id="543" r:id="rId52"/>
    <p:sldId id="544" r:id="rId53"/>
    <p:sldId id="545" r:id="rId54"/>
    <p:sldId id="546" r:id="rId55"/>
    <p:sldId id="547" r:id="rId56"/>
    <p:sldId id="548" r:id="rId57"/>
    <p:sldId id="549" r:id="rId58"/>
    <p:sldId id="550" r:id="rId59"/>
    <p:sldId id="551" r:id="rId60"/>
    <p:sldId id="552" r:id="rId61"/>
    <p:sldId id="553" r:id="rId62"/>
    <p:sldId id="477" r:id="rId63"/>
    <p:sldId id="478" r:id="rId64"/>
    <p:sldId id="479" r:id="rId65"/>
    <p:sldId id="483" r:id="rId66"/>
    <p:sldId id="481" r:id="rId67"/>
    <p:sldId id="482" r:id="rId68"/>
    <p:sldId id="484" r:id="rId69"/>
    <p:sldId id="486" r:id="rId70"/>
    <p:sldId id="485" r:id="rId71"/>
    <p:sldId id="487" r:id="rId72"/>
    <p:sldId id="488" r:id="rId73"/>
    <p:sldId id="489" r:id="rId74"/>
    <p:sldId id="490" r:id="rId75"/>
    <p:sldId id="491" r:id="rId76"/>
    <p:sldId id="492" r:id="rId77"/>
    <p:sldId id="493" r:id="rId78"/>
    <p:sldId id="494" r:id="rId79"/>
    <p:sldId id="495" r:id="rId80"/>
    <p:sldId id="496" r:id="rId81"/>
    <p:sldId id="497" r:id="rId82"/>
    <p:sldId id="498" r:id="rId83"/>
    <p:sldId id="452" r:id="rId84"/>
    <p:sldId id="453" r:id="rId85"/>
    <p:sldId id="454" r:id="rId86"/>
    <p:sldId id="455" r:id="rId87"/>
    <p:sldId id="457" r:id="rId88"/>
    <p:sldId id="456" r:id="rId89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81"/>
    <a:srgbClr val="6600FF"/>
    <a:srgbClr val="0000FF"/>
    <a:srgbClr val="FF0000"/>
    <a:srgbClr val="660066"/>
    <a:srgbClr val="009900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78" autoAdjust="0"/>
    <p:restoredTop sz="86406" autoAdjust="0"/>
  </p:normalViewPr>
  <p:slideViewPr>
    <p:cSldViewPr snapToGrid="0">
      <p:cViewPr varScale="1">
        <p:scale>
          <a:sx n="94" d="100"/>
          <a:sy n="94" d="100"/>
        </p:scale>
        <p:origin x="741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1C87509F-D4A7-45FA-8719-ABC8F191C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0T17:13:03.6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5191 14828 45 0,'-119'0'22'0,"-22"34"-27"0,103-30 36 16,-13 11-32-16,0 11 1 15,8 12 0-15,5 11 0 0,-9 16 0 16,13 6 0-16,9 9 0 16,7-4 0-16,14-8-1 31,8-4 1-31,18-15 0 15,20-11 1-15,5-15-1 0,13-16 1 16,12-7 0-16,1-11 1 16,-1-16 0-16,-8-10 1 15,-9-5-1-15,-12-11 0 16,-1 0-1-16,-29 11 1 16,-13 5-1-16,-21 10 1 0,-22 8-1 15,-12 8 0-15,-9 18 0 16,0 9 0-16,5 14 0 15,7 11 1-15,10 9-1 16,8 3 0-16,17-4-1 16,13 0 0-16,16-4-1 15,22-3 1 1,56-19-1-16,3-20 1 16,5-10-1-16,5-16 1 0,-14-18 0 15,-8-12 0-15,-17-12 0 16,-17-3 1-16,-22 8 0 15,-29 18 1-15,-30 19 0 32,-34 35 0-32,-30 29-1 15,-21 31 1-15,21 0-5 16,34 0 0-16,51-19-13 0,47-27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6E6FF-6CE6-4E27-9B6E-3CFE189E4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671A-E902-4078-A8FB-AE9441D62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C09F-F253-4113-ABE6-DEC5C3663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F44E-C022-4A0F-809E-485C36B36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59DFF-7DFA-4E73-A1F0-179EE7631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ABC3-C1FF-42EB-AEEF-E40364286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D64FC-DCEC-4BE1-9A16-1F4972576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213A-BA22-4990-BDF0-74A41AC66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6946C-B483-4482-9F0F-21ED7F84A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E86C-5BF3-4556-8108-C7CF79970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301F-9CE3-4FC6-8177-9E0231BC5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CDD88EF-9DC7-4125-82C9-D754A5766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Critical Path Prediction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Focusing processor policies via critical-path </a:t>
            </a:r>
            <a:r>
              <a:rPr lang="en-US" dirty="0" smtClean="0"/>
              <a:t>prediction</a:t>
            </a:r>
          </a:p>
          <a:p>
            <a:r>
              <a:rPr lang="en-US" dirty="0" smtClean="0"/>
              <a:t>B. Fields, S. Rubin and R. </a:t>
            </a:r>
            <a:r>
              <a:rPr lang="en-US" dirty="0" err="1" smtClean="0"/>
              <a:t>Bodik</a:t>
            </a:r>
            <a:endParaRPr lang="en-US" dirty="0" smtClean="0"/>
          </a:p>
          <a:p>
            <a:r>
              <a:rPr lang="en-US" dirty="0" smtClean="0"/>
              <a:t>ISCA 2001</a:t>
            </a:r>
            <a:endParaRPr lang="en-US" sz="1800" b="0" dirty="0"/>
          </a:p>
          <a:p>
            <a:r>
              <a:rPr lang="en-US" sz="1800" b="0" dirty="0" smtClean="0"/>
              <a:t>some slides/content from the original presentation</a:t>
            </a:r>
          </a:p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49520" y="5338080"/>
              <a:ext cx="320760" cy="27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1960" y="5331960"/>
                <a:ext cx="337320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8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Determining slack</a:t>
            </a:r>
            <a:endParaRPr lang="en-US" sz="2600">
              <a:solidFill>
                <a:srgbClr val="339933"/>
              </a:solidFill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1813" cy="1455738"/>
          </a:xfrm>
        </p:spPr>
        <p:txBody>
          <a:bodyPr/>
          <a:lstStyle/>
          <a:p>
            <a:pPr marL="952500" lvl="1" indent="-495300">
              <a:buFontTx/>
              <a:buNone/>
            </a:pPr>
            <a:r>
              <a:rPr lang="en-US" dirty="0"/>
              <a:t>Alternative approach: </a:t>
            </a:r>
            <a:r>
              <a:rPr lang="en-US" b="1" dirty="0">
                <a:solidFill>
                  <a:srgbClr val="C00000"/>
                </a:solidFill>
              </a:rPr>
              <a:t>Dependence-graph analysis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/>
              <a:t>Build resource-sensitive dependence graph</a:t>
            </a:r>
          </a:p>
          <a:p>
            <a:pPr marL="952500" lvl="1" indent="-495300">
              <a:buFontTx/>
              <a:buAutoNum type="arabicPeriod" startAt="2"/>
            </a:pPr>
            <a:r>
              <a:rPr lang="en-US" sz="2200" dirty="0"/>
              <a:t>Analyze to find slack</a:t>
            </a:r>
          </a:p>
        </p:txBody>
      </p:sp>
      <p:sp>
        <p:nvSpPr>
          <p:cNvPr id="825349" name="Rectangle 5"/>
          <p:cNvSpPr>
            <a:spLocks noChangeArrowheads="1"/>
          </p:cNvSpPr>
          <p:nvPr/>
        </p:nvSpPr>
        <p:spPr bwMode="auto">
          <a:xfrm>
            <a:off x="695325" y="4279900"/>
            <a:ext cx="77724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Casmira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Grunwald’s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(Kool Chips Workshop ’00)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Graphs only with instructions in issue window</a:t>
            </a:r>
          </a:p>
        </p:txBody>
      </p:sp>
      <p:sp>
        <p:nvSpPr>
          <p:cNvPr id="825351" name="Rectangle 7"/>
          <p:cNvSpPr>
            <a:spLocks noChangeArrowheads="1"/>
          </p:cNvSpPr>
          <p:nvPr/>
        </p:nvSpPr>
        <p:spPr bwMode="auto">
          <a:xfrm>
            <a:off x="862013" y="3089275"/>
            <a:ext cx="68961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But, how to build resource-sensitive graph?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276256"/>
      </p:ext>
    </p:extLst>
  </p:cSld>
  <p:clrMapOvr>
    <a:masterClrMapping/>
  </p:clrMapOvr>
  <p:transition advTm="78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Casmira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Grunwald’s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718" y="1143000"/>
            <a:ext cx="3269078" cy="5181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940" y="1323855"/>
            <a:ext cx="4083260" cy="4667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0640" y="3303657"/>
            <a:ext cx="384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takes longer – performance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Stays the same</a:t>
            </a:r>
          </a:p>
        </p:txBody>
      </p:sp>
    </p:spTree>
    <p:extLst>
      <p:ext uri="{BB962C8B-B14F-4D97-AF65-F5344CB8AC3E}">
        <p14:creationId xmlns:p14="http://schemas.microsoft.com/office/powerpoint/2010/main" val="39510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24788" cy="769938"/>
          </a:xfrm>
        </p:spPr>
        <p:txBody>
          <a:bodyPr/>
          <a:lstStyle/>
          <a:p>
            <a:r>
              <a:rPr lang="en-US" sz="2800"/>
              <a:t>Data-Dependence Graph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0" dirty="0" smtClean="0"/>
              <a:t>Observe latency to produce a result</a:t>
            </a:r>
          </a:p>
          <a:p>
            <a:pPr>
              <a:buFontTx/>
              <a:buNone/>
            </a:pPr>
            <a:endParaRPr lang="en-US" sz="2400" b="0" dirty="0">
              <a:solidFill>
                <a:schemeClr val="folHlink"/>
              </a:solidFill>
            </a:endParaRPr>
          </a:p>
        </p:txBody>
      </p:sp>
      <p:sp>
        <p:nvSpPr>
          <p:cNvPr id="696324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26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7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8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9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330" name="AutoShape 10"/>
          <p:cNvCxnSpPr>
            <a:cxnSpLocks noChangeShapeType="1"/>
            <a:stCxn id="696324" idx="7"/>
            <a:endCxn id="696328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1" name="AutoShape 11"/>
          <p:cNvCxnSpPr>
            <a:cxnSpLocks noChangeShapeType="1"/>
            <a:stCxn id="696324" idx="6"/>
            <a:endCxn id="696326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2" name="AutoShape 12"/>
          <p:cNvCxnSpPr>
            <a:cxnSpLocks noChangeShapeType="1"/>
            <a:stCxn id="696326" idx="6"/>
            <a:endCxn id="696328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3" name="AutoShape 13"/>
          <p:cNvCxnSpPr>
            <a:cxnSpLocks noChangeShapeType="1"/>
            <a:stCxn id="696328" idx="6"/>
            <a:endCxn id="696327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4" name="AutoShape 14"/>
          <p:cNvCxnSpPr>
            <a:cxnSpLocks noChangeShapeType="1"/>
            <a:stCxn id="696327" idx="6"/>
            <a:endCxn id="696329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5" name="AutoShape 15"/>
          <p:cNvCxnSpPr>
            <a:cxnSpLocks noChangeShapeType="1"/>
            <a:stCxn id="696326" idx="5"/>
            <a:endCxn id="696327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6" name="AutoShape 16"/>
          <p:cNvCxnSpPr>
            <a:cxnSpLocks noChangeShapeType="1"/>
            <a:stCxn id="696328" idx="7"/>
            <a:endCxn id="696329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37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8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9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0" name="Text Box 20"/>
          <p:cNvSpPr txBox="1">
            <a:spLocks noChangeArrowheads="1"/>
          </p:cNvSpPr>
          <p:nvPr/>
        </p:nvSpPr>
        <p:spPr bwMode="auto">
          <a:xfrm>
            <a:off x="3049588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1" name="Text Box 21"/>
          <p:cNvSpPr txBox="1">
            <a:spLocks noChangeArrowheads="1"/>
          </p:cNvSpPr>
          <p:nvPr/>
        </p:nvSpPr>
        <p:spPr bwMode="auto">
          <a:xfrm>
            <a:off x="6048375" y="2833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696342" name="Text Box 22"/>
          <p:cNvSpPr txBox="1">
            <a:spLocks noChangeArrowheads="1"/>
          </p:cNvSpPr>
          <p:nvPr/>
        </p:nvSpPr>
        <p:spPr bwMode="auto">
          <a:xfrm>
            <a:off x="3822700" y="41084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696363" name="Line 4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4" name="Text Box 44"/>
          <p:cNvSpPr txBox="1">
            <a:spLocks noChangeArrowheads="1"/>
          </p:cNvSpPr>
          <p:nvPr/>
        </p:nvSpPr>
        <p:spPr bwMode="auto">
          <a:xfrm>
            <a:off x="4676775" y="5156200"/>
            <a:ext cx="257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812" y="5797550"/>
            <a:ext cx="780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microarchitectural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effects – limited window --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mispredictions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65140"/>
      </p:ext>
    </p:extLst>
  </p:cSld>
  <p:clrMapOvr>
    <a:masterClrMapping/>
  </p:clrMapOvr>
  <p:transition advTm="4033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24788" cy="769938"/>
          </a:xfrm>
        </p:spPr>
        <p:txBody>
          <a:bodyPr/>
          <a:lstStyle/>
          <a:p>
            <a:r>
              <a:rPr lang="en-US" sz="2800"/>
              <a:t>Data-Dependence Graph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0" dirty="0" smtClean="0">
                <a:solidFill>
                  <a:schemeClr val="folHlink"/>
                </a:solidFill>
              </a:rPr>
              <a:t>Assume WS = 3</a:t>
            </a:r>
            <a:endParaRPr lang="en-US" sz="2400" b="0" dirty="0">
              <a:solidFill>
                <a:schemeClr val="folHlink"/>
              </a:solidFill>
            </a:endParaRPr>
          </a:p>
        </p:txBody>
      </p:sp>
      <p:sp>
        <p:nvSpPr>
          <p:cNvPr id="696324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26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7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8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9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330" name="AutoShape 10"/>
          <p:cNvCxnSpPr>
            <a:cxnSpLocks noChangeShapeType="1"/>
            <a:stCxn id="696324" idx="7"/>
            <a:endCxn id="696328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1" name="AutoShape 11"/>
          <p:cNvCxnSpPr>
            <a:cxnSpLocks noChangeShapeType="1"/>
            <a:stCxn id="696324" idx="6"/>
            <a:endCxn id="696326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2" name="AutoShape 12"/>
          <p:cNvCxnSpPr>
            <a:cxnSpLocks noChangeShapeType="1"/>
            <a:stCxn id="696326" idx="6"/>
            <a:endCxn id="696328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3" name="AutoShape 13"/>
          <p:cNvCxnSpPr>
            <a:cxnSpLocks noChangeShapeType="1"/>
            <a:stCxn id="696328" idx="6"/>
            <a:endCxn id="696327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4" name="AutoShape 14"/>
          <p:cNvCxnSpPr>
            <a:cxnSpLocks noChangeShapeType="1"/>
            <a:stCxn id="696327" idx="6"/>
            <a:endCxn id="696329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5" name="AutoShape 15"/>
          <p:cNvCxnSpPr>
            <a:cxnSpLocks noChangeShapeType="1"/>
            <a:stCxn id="696326" idx="5"/>
            <a:endCxn id="696327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6" name="AutoShape 16"/>
          <p:cNvCxnSpPr>
            <a:cxnSpLocks noChangeShapeType="1"/>
            <a:stCxn id="696328" idx="7"/>
            <a:endCxn id="696329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37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8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9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0" name="Text Box 20"/>
          <p:cNvSpPr txBox="1">
            <a:spLocks noChangeArrowheads="1"/>
          </p:cNvSpPr>
          <p:nvPr/>
        </p:nvSpPr>
        <p:spPr bwMode="auto">
          <a:xfrm>
            <a:off x="3049588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1" name="Text Box 21"/>
          <p:cNvSpPr txBox="1">
            <a:spLocks noChangeArrowheads="1"/>
          </p:cNvSpPr>
          <p:nvPr/>
        </p:nvSpPr>
        <p:spPr bwMode="auto">
          <a:xfrm>
            <a:off x="6048375" y="2833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696342" name="Text Box 22"/>
          <p:cNvSpPr txBox="1">
            <a:spLocks noChangeArrowheads="1"/>
          </p:cNvSpPr>
          <p:nvPr/>
        </p:nvSpPr>
        <p:spPr bwMode="auto">
          <a:xfrm>
            <a:off x="3822700" y="41084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696363" name="Line 4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4" name="Text Box 44"/>
          <p:cNvSpPr txBox="1">
            <a:spLocks noChangeArrowheads="1"/>
          </p:cNvSpPr>
          <p:nvPr/>
        </p:nvSpPr>
        <p:spPr bwMode="auto">
          <a:xfrm>
            <a:off x="4676775" y="5156200"/>
            <a:ext cx="176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812" y="5797550"/>
            <a:ext cx="780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microarchitectural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effects – limited window --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mispredictions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101" y="1605666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Can’t get to this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760720" y="2005776"/>
            <a:ext cx="407380" cy="1418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07860" y="2258194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Before fetching this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>
            <a:endCxn id="696328" idx="0"/>
          </p:cNvCxnSpPr>
          <p:nvPr/>
        </p:nvCxnSpPr>
        <p:spPr bwMode="auto">
          <a:xfrm flipH="1">
            <a:off x="4324350" y="2684497"/>
            <a:ext cx="171595" cy="836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053175" y="2833688"/>
            <a:ext cx="3691328" cy="1525588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1348410" y="2583553"/>
            <a:ext cx="171595" cy="836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99040" y="218495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3.Or retiring this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57904"/>
      </p:ext>
    </p:extLst>
  </p:cSld>
  <p:clrMapOvr>
    <a:masterClrMapping/>
  </p:clrMapOvr>
  <p:transition advTm="4033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80325" cy="769938"/>
          </a:xfrm>
        </p:spPr>
        <p:txBody>
          <a:bodyPr/>
          <a:lstStyle/>
          <a:p>
            <a:r>
              <a:rPr lang="en-US" sz="2800"/>
              <a:t>Our Dependence Graph Model </a:t>
            </a:r>
            <a:r>
              <a:rPr lang="en-US" sz="2200"/>
              <a:t>(ISCA ‘01)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Three nodes: Fetch, Decode, Execute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Imperfect – Good enough </a:t>
            </a:r>
            <a:r>
              <a:rPr lang="en-US" dirty="0" smtClean="0">
                <a:sym typeface="Wingdings" panose="05000000000000000000" pitchFamily="2" charset="2"/>
              </a:rPr>
              <a:t> experimental result</a:t>
            </a:r>
            <a:endParaRPr lang="en-US" sz="2400" dirty="0"/>
          </a:p>
        </p:txBody>
      </p:sp>
      <p:sp>
        <p:nvSpPr>
          <p:cNvPr id="698372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4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5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6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7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98378" name="AutoShape 10"/>
          <p:cNvCxnSpPr>
            <a:cxnSpLocks noChangeShapeType="1"/>
            <a:stCxn id="698372" idx="7"/>
            <a:endCxn id="698376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79" name="AutoShape 11"/>
          <p:cNvCxnSpPr>
            <a:cxnSpLocks noChangeShapeType="1"/>
            <a:stCxn id="698372" idx="6"/>
            <a:endCxn id="698374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0" name="AutoShape 12"/>
          <p:cNvCxnSpPr>
            <a:cxnSpLocks noChangeShapeType="1"/>
            <a:stCxn id="698374" idx="6"/>
            <a:endCxn id="698376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1" name="AutoShape 13"/>
          <p:cNvCxnSpPr>
            <a:cxnSpLocks noChangeShapeType="1"/>
            <a:stCxn id="698376" idx="6"/>
            <a:endCxn id="698375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2" name="AutoShape 14"/>
          <p:cNvCxnSpPr>
            <a:cxnSpLocks noChangeShapeType="1"/>
            <a:stCxn id="698375" idx="6"/>
            <a:endCxn id="698377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3" name="AutoShape 15"/>
          <p:cNvCxnSpPr>
            <a:cxnSpLocks noChangeShapeType="1"/>
            <a:stCxn id="698374" idx="5"/>
            <a:endCxn id="698375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4" name="AutoShape 16"/>
          <p:cNvCxnSpPr>
            <a:cxnSpLocks noChangeShapeType="1"/>
            <a:stCxn id="698376" idx="7"/>
            <a:endCxn id="698377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391" name="Line 2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8393" name="Oval 25"/>
          <p:cNvSpPr>
            <a:spLocks noChangeArrowheads="1"/>
          </p:cNvSpPr>
          <p:nvPr/>
        </p:nvSpPr>
        <p:spPr bwMode="auto">
          <a:xfrm>
            <a:off x="12350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4" name="Oval 26"/>
          <p:cNvSpPr>
            <a:spLocks noChangeArrowheads="1"/>
          </p:cNvSpPr>
          <p:nvPr/>
        </p:nvSpPr>
        <p:spPr bwMode="auto">
          <a:xfrm>
            <a:off x="27019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5" name="Oval 27"/>
          <p:cNvSpPr>
            <a:spLocks noChangeArrowheads="1"/>
          </p:cNvSpPr>
          <p:nvPr/>
        </p:nvSpPr>
        <p:spPr bwMode="auto">
          <a:xfrm>
            <a:off x="56356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6" name="Oval 28"/>
          <p:cNvSpPr>
            <a:spLocks noChangeArrowheads="1"/>
          </p:cNvSpPr>
          <p:nvPr/>
        </p:nvSpPr>
        <p:spPr bwMode="auto">
          <a:xfrm>
            <a:off x="41687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7" name="Oval 29"/>
          <p:cNvSpPr>
            <a:spLocks noChangeArrowheads="1"/>
          </p:cNvSpPr>
          <p:nvPr/>
        </p:nvSpPr>
        <p:spPr bwMode="auto">
          <a:xfrm>
            <a:off x="71024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698398" name="AutoShape 30"/>
          <p:cNvCxnSpPr>
            <a:cxnSpLocks noChangeShapeType="1"/>
            <a:stCxn id="698393" idx="6"/>
            <a:endCxn id="698394" idx="2"/>
          </p:cNvCxnSpPr>
          <p:nvPr/>
        </p:nvCxnSpPr>
        <p:spPr bwMode="auto">
          <a:xfrm>
            <a:off x="153987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99" name="AutoShape 31"/>
          <p:cNvCxnSpPr>
            <a:cxnSpLocks noChangeShapeType="1"/>
            <a:stCxn id="698394" idx="6"/>
            <a:endCxn id="698396" idx="2"/>
          </p:cNvCxnSpPr>
          <p:nvPr/>
        </p:nvCxnSpPr>
        <p:spPr bwMode="auto">
          <a:xfrm>
            <a:off x="300672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0" name="AutoShape 32"/>
          <p:cNvCxnSpPr>
            <a:cxnSpLocks noChangeShapeType="1"/>
            <a:stCxn id="698396" idx="6"/>
            <a:endCxn id="698395" idx="2"/>
          </p:cNvCxnSpPr>
          <p:nvPr/>
        </p:nvCxnSpPr>
        <p:spPr bwMode="auto">
          <a:xfrm>
            <a:off x="447357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1" name="AutoShape 33"/>
          <p:cNvCxnSpPr>
            <a:cxnSpLocks noChangeShapeType="1"/>
            <a:stCxn id="698395" idx="6"/>
            <a:endCxn id="698397" idx="2"/>
          </p:cNvCxnSpPr>
          <p:nvPr/>
        </p:nvCxnSpPr>
        <p:spPr bwMode="auto">
          <a:xfrm>
            <a:off x="594042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402" name="Oval 34"/>
          <p:cNvSpPr>
            <a:spLocks noChangeArrowheads="1"/>
          </p:cNvSpPr>
          <p:nvPr/>
        </p:nvSpPr>
        <p:spPr bwMode="auto">
          <a:xfrm>
            <a:off x="12350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3" name="Oval 35"/>
          <p:cNvSpPr>
            <a:spLocks noChangeArrowheads="1"/>
          </p:cNvSpPr>
          <p:nvPr/>
        </p:nvSpPr>
        <p:spPr bwMode="auto">
          <a:xfrm>
            <a:off x="27019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4" name="Oval 36"/>
          <p:cNvSpPr>
            <a:spLocks noChangeArrowheads="1"/>
          </p:cNvSpPr>
          <p:nvPr/>
        </p:nvSpPr>
        <p:spPr bwMode="auto">
          <a:xfrm>
            <a:off x="56356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5" name="Oval 37"/>
          <p:cNvSpPr>
            <a:spLocks noChangeArrowheads="1"/>
          </p:cNvSpPr>
          <p:nvPr/>
        </p:nvSpPr>
        <p:spPr bwMode="auto">
          <a:xfrm>
            <a:off x="41687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6" name="Oval 38"/>
          <p:cNvSpPr>
            <a:spLocks noChangeArrowheads="1"/>
          </p:cNvSpPr>
          <p:nvPr/>
        </p:nvSpPr>
        <p:spPr bwMode="auto">
          <a:xfrm>
            <a:off x="71024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698407" name="AutoShape 39"/>
          <p:cNvCxnSpPr>
            <a:cxnSpLocks noChangeShapeType="1"/>
            <a:stCxn id="698402" idx="6"/>
            <a:endCxn id="698403" idx="2"/>
          </p:cNvCxnSpPr>
          <p:nvPr/>
        </p:nvCxnSpPr>
        <p:spPr bwMode="auto">
          <a:xfrm>
            <a:off x="15398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8" name="AutoShape 40"/>
          <p:cNvCxnSpPr>
            <a:cxnSpLocks noChangeShapeType="1"/>
            <a:stCxn id="698403" idx="6"/>
            <a:endCxn id="698405" idx="2"/>
          </p:cNvCxnSpPr>
          <p:nvPr/>
        </p:nvCxnSpPr>
        <p:spPr bwMode="auto">
          <a:xfrm>
            <a:off x="30067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9" name="AutoShape 41"/>
          <p:cNvCxnSpPr>
            <a:cxnSpLocks noChangeShapeType="1"/>
            <a:stCxn id="698405" idx="6"/>
            <a:endCxn id="698404" idx="2"/>
          </p:cNvCxnSpPr>
          <p:nvPr/>
        </p:nvCxnSpPr>
        <p:spPr bwMode="auto">
          <a:xfrm>
            <a:off x="44735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0" name="AutoShape 42"/>
          <p:cNvCxnSpPr>
            <a:cxnSpLocks noChangeShapeType="1"/>
            <a:stCxn id="698404" idx="6"/>
            <a:endCxn id="698406" idx="2"/>
          </p:cNvCxnSpPr>
          <p:nvPr/>
        </p:nvCxnSpPr>
        <p:spPr bwMode="auto">
          <a:xfrm>
            <a:off x="59404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1" name="AutoShape 43"/>
          <p:cNvCxnSpPr>
            <a:cxnSpLocks noChangeShapeType="1"/>
            <a:stCxn id="698393" idx="4"/>
            <a:endCxn id="698372" idx="0"/>
          </p:cNvCxnSpPr>
          <p:nvPr/>
        </p:nvCxnSpPr>
        <p:spPr bwMode="auto">
          <a:xfrm>
            <a:off x="13874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2" name="AutoShape 44"/>
          <p:cNvCxnSpPr>
            <a:cxnSpLocks noChangeShapeType="1"/>
            <a:stCxn id="698372" idx="4"/>
            <a:endCxn id="698402" idx="0"/>
          </p:cNvCxnSpPr>
          <p:nvPr/>
        </p:nvCxnSpPr>
        <p:spPr bwMode="auto">
          <a:xfrm flipH="1">
            <a:off x="13874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3" name="AutoShape 45"/>
          <p:cNvCxnSpPr>
            <a:cxnSpLocks noChangeShapeType="1"/>
            <a:stCxn id="698394" idx="4"/>
            <a:endCxn id="698374" idx="0"/>
          </p:cNvCxnSpPr>
          <p:nvPr/>
        </p:nvCxnSpPr>
        <p:spPr bwMode="auto">
          <a:xfrm>
            <a:off x="28543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4" name="AutoShape 46"/>
          <p:cNvCxnSpPr>
            <a:cxnSpLocks noChangeShapeType="1"/>
            <a:stCxn id="698374" idx="4"/>
            <a:endCxn id="698403" idx="0"/>
          </p:cNvCxnSpPr>
          <p:nvPr/>
        </p:nvCxnSpPr>
        <p:spPr bwMode="auto">
          <a:xfrm flipH="1">
            <a:off x="28543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5" name="AutoShape 47"/>
          <p:cNvCxnSpPr>
            <a:cxnSpLocks noChangeShapeType="1"/>
            <a:stCxn id="698396" idx="4"/>
            <a:endCxn id="698376" idx="0"/>
          </p:cNvCxnSpPr>
          <p:nvPr/>
        </p:nvCxnSpPr>
        <p:spPr bwMode="auto">
          <a:xfrm>
            <a:off x="43211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6" name="AutoShape 48"/>
          <p:cNvCxnSpPr>
            <a:cxnSpLocks noChangeShapeType="1"/>
            <a:stCxn id="698376" idx="4"/>
            <a:endCxn id="698405" idx="0"/>
          </p:cNvCxnSpPr>
          <p:nvPr/>
        </p:nvCxnSpPr>
        <p:spPr bwMode="auto">
          <a:xfrm flipH="1">
            <a:off x="43211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7" name="AutoShape 49"/>
          <p:cNvCxnSpPr>
            <a:cxnSpLocks noChangeShapeType="1"/>
            <a:stCxn id="698395" idx="4"/>
            <a:endCxn id="698375" idx="0"/>
          </p:cNvCxnSpPr>
          <p:nvPr/>
        </p:nvCxnSpPr>
        <p:spPr bwMode="auto">
          <a:xfrm>
            <a:off x="57880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8" name="AutoShape 50"/>
          <p:cNvCxnSpPr>
            <a:cxnSpLocks noChangeShapeType="1"/>
            <a:stCxn id="698375" idx="4"/>
            <a:endCxn id="698404" idx="0"/>
          </p:cNvCxnSpPr>
          <p:nvPr/>
        </p:nvCxnSpPr>
        <p:spPr bwMode="auto">
          <a:xfrm flipH="1">
            <a:off x="57880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9" name="AutoShape 51"/>
          <p:cNvCxnSpPr>
            <a:cxnSpLocks noChangeShapeType="1"/>
            <a:stCxn id="698377" idx="4"/>
            <a:endCxn id="698406" idx="0"/>
          </p:cNvCxnSpPr>
          <p:nvPr/>
        </p:nvCxnSpPr>
        <p:spPr bwMode="auto">
          <a:xfrm flipH="1">
            <a:off x="72548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20" name="AutoShape 52"/>
          <p:cNvCxnSpPr>
            <a:cxnSpLocks noChangeShapeType="1"/>
            <a:stCxn id="698397" idx="4"/>
            <a:endCxn id="698377" idx="0"/>
          </p:cNvCxnSpPr>
          <p:nvPr/>
        </p:nvCxnSpPr>
        <p:spPr bwMode="auto">
          <a:xfrm>
            <a:off x="72548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439" name="Text Box 71"/>
          <p:cNvSpPr txBox="1">
            <a:spLocks noChangeArrowheads="1"/>
          </p:cNvSpPr>
          <p:nvPr/>
        </p:nvSpPr>
        <p:spPr bwMode="auto">
          <a:xfrm>
            <a:off x="4676775" y="5156200"/>
            <a:ext cx="1763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cs typeface="Arial" pitchFamily="34" charset="0"/>
              </a:rPr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8600" y="5780868"/>
            <a:ext cx="549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Fetch synonymous to D = Dispatch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47613"/>
      </p:ext>
    </p:extLst>
  </p:cSld>
  <p:clrMapOvr>
    <a:masterClrMapping/>
  </p:clrMapOvr>
  <p:transition advTm="4209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769938"/>
          </a:xfrm>
        </p:spPr>
        <p:txBody>
          <a:bodyPr/>
          <a:lstStyle/>
          <a:p>
            <a:r>
              <a:rPr lang="en-US" sz="2800"/>
              <a:t>Our Dependence Graph Model </a:t>
            </a:r>
            <a:r>
              <a:rPr lang="en-US" sz="2200"/>
              <a:t>(ISCA ‘01)</a:t>
            </a:r>
          </a:p>
        </p:txBody>
      </p:sp>
      <p:sp>
        <p:nvSpPr>
          <p:cNvPr id="699396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398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399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400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401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99402" name="AutoShape 10"/>
          <p:cNvCxnSpPr>
            <a:cxnSpLocks noChangeShapeType="1"/>
            <a:stCxn id="699396" idx="7"/>
            <a:endCxn id="699400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3" name="AutoShape 11"/>
          <p:cNvCxnSpPr>
            <a:cxnSpLocks noChangeShapeType="1"/>
            <a:stCxn id="699396" idx="6"/>
            <a:endCxn id="699398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4" name="AutoShape 12"/>
          <p:cNvCxnSpPr>
            <a:cxnSpLocks noChangeShapeType="1"/>
            <a:stCxn id="699398" idx="6"/>
            <a:endCxn id="699400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5" name="AutoShape 13"/>
          <p:cNvCxnSpPr>
            <a:cxnSpLocks noChangeShapeType="1"/>
            <a:stCxn id="699400" idx="6"/>
            <a:endCxn id="699399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6" name="AutoShape 14"/>
          <p:cNvCxnSpPr>
            <a:cxnSpLocks noChangeShapeType="1"/>
            <a:stCxn id="699399" idx="6"/>
            <a:endCxn id="699401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7" name="AutoShape 15"/>
          <p:cNvCxnSpPr>
            <a:cxnSpLocks noChangeShapeType="1"/>
            <a:stCxn id="699398" idx="5"/>
            <a:endCxn id="699399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8" name="AutoShape 16"/>
          <p:cNvCxnSpPr>
            <a:cxnSpLocks noChangeShapeType="1"/>
            <a:stCxn id="699400" idx="7"/>
            <a:endCxn id="699401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09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2" name="Text Box 20"/>
          <p:cNvSpPr txBox="1">
            <a:spLocks noChangeArrowheads="1"/>
          </p:cNvSpPr>
          <p:nvPr/>
        </p:nvSpPr>
        <p:spPr bwMode="auto">
          <a:xfrm>
            <a:off x="3071813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3" name="Text Box 21"/>
          <p:cNvSpPr txBox="1">
            <a:spLocks noChangeArrowheads="1"/>
          </p:cNvSpPr>
          <p:nvPr/>
        </p:nvSpPr>
        <p:spPr bwMode="auto">
          <a:xfrm>
            <a:off x="6061075" y="28241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9414" name="Text Box 22"/>
          <p:cNvSpPr txBox="1">
            <a:spLocks noChangeArrowheads="1"/>
          </p:cNvSpPr>
          <p:nvPr/>
        </p:nvSpPr>
        <p:spPr bwMode="auto">
          <a:xfrm>
            <a:off x="3811588" y="40957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9417" name="Oval 25"/>
          <p:cNvSpPr>
            <a:spLocks noChangeArrowheads="1"/>
          </p:cNvSpPr>
          <p:nvPr/>
        </p:nvSpPr>
        <p:spPr bwMode="auto">
          <a:xfrm>
            <a:off x="12350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18" name="Oval 26"/>
          <p:cNvSpPr>
            <a:spLocks noChangeArrowheads="1"/>
          </p:cNvSpPr>
          <p:nvPr/>
        </p:nvSpPr>
        <p:spPr bwMode="auto">
          <a:xfrm>
            <a:off x="27019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19" name="Oval 27"/>
          <p:cNvSpPr>
            <a:spLocks noChangeArrowheads="1"/>
          </p:cNvSpPr>
          <p:nvPr/>
        </p:nvSpPr>
        <p:spPr bwMode="auto">
          <a:xfrm>
            <a:off x="56356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20" name="Oval 28"/>
          <p:cNvSpPr>
            <a:spLocks noChangeArrowheads="1"/>
          </p:cNvSpPr>
          <p:nvPr/>
        </p:nvSpPr>
        <p:spPr bwMode="auto">
          <a:xfrm>
            <a:off x="41687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21" name="Oval 29"/>
          <p:cNvSpPr>
            <a:spLocks noChangeArrowheads="1"/>
          </p:cNvSpPr>
          <p:nvPr/>
        </p:nvSpPr>
        <p:spPr bwMode="auto">
          <a:xfrm>
            <a:off x="71024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699422" name="AutoShape 30"/>
          <p:cNvCxnSpPr>
            <a:cxnSpLocks noChangeShapeType="1"/>
            <a:stCxn id="699417" idx="6"/>
            <a:endCxn id="699418" idx="2"/>
          </p:cNvCxnSpPr>
          <p:nvPr/>
        </p:nvCxnSpPr>
        <p:spPr bwMode="auto">
          <a:xfrm>
            <a:off x="153987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3" name="AutoShape 31"/>
          <p:cNvCxnSpPr>
            <a:cxnSpLocks noChangeShapeType="1"/>
            <a:stCxn id="699418" idx="6"/>
            <a:endCxn id="699420" idx="2"/>
          </p:cNvCxnSpPr>
          <p:nvPr/>
        </p:nvCxnSpPr>
        <p:spPr bwMode="auto">
          <a:xfrm>
            <a:off x="300672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4" name="AutoShape 32"/>
          <p:cNvCxnSpPr>
            <a:cxnSpLocks noChangeShapeType="1"/>
            <a:stCxn id="699420" idx="6"/>
            <a:endCxn id="699419" idx="2"/>
          </p:cNvCxnSpPr>
          <p:nvPr/>
        </p:nvCxnSpPr>
        <p:spPr bwMode="auto">
          <a:xfrm>
            <a:off x="447357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5" name="AutoShape 33"/>
          <p:cNvCxnSpPr>
            <a:cxnSpLocks noChangeShapeType="1"/>
            <a:stCxn id="699419" idx="6"/>
            <a:endCxn id="699421" idx="2"/>
          </p:cNvCxnSpPr>
          <p:nvPr/>
        </p:nvCxnSpPr>
        <p:spPr bwMode="auto">
          <a:xfrm>
            <a:off x="594042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26" name="Oval 34"/>
          <p:cNvSpPr>
            <a:spLocks noChangeArrowheads="1"/>
          </p:cNvSpPr>
          <p:nvPr/>
        </p:nvSpPr>
        <p:spPr bwMode="auto">
          <a:xfrm>
            <a:off x="12350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7" name="Oval 35"/>
          <p:cNvSpPr>
            <a:spLocks noChangeArrowheads="1"/>
          </p:cNvSpPr>
          <p:nvPr/>
        </p:nvSpPr>
        <p:spPr bwMode="auto">
          <a:xfrm>
            <a:off x="27019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8" name="Oval 36"/>
          <p:cNvSpPr>
            <a:spLocks noChangeArrowheads="1"/>
          </p:cNvSpPr>
          <p:nvPr/>
        </p:nvSpPr>
        <p:spPr bwMode="auto">
          <a:xfrm>
            <a:off x="56356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9" name="Oval 37"/>
          <p:cNvSpPr>
            <a:spLocks noChangeArrowheads="1"/>
          </p:cNvSpPr>
          <p:nvPr/>
        </p:nvSpPr>
        <p:spPr bwMode="auto">
          <a:xfrm>
            <a:off x="41687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30" name="Oval 38"/>
          <p:cNvSpPr>
            <a:spLocks noChangeArrowheads="1"/>
          </p:cNvSpPr>
          <p:nvPr/>
        </p:nvSpPr>
        <p:spPr bwMode="auto">
          <a:xfrm>
            <a:off x="71024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699431" name="AutoShape 39"/>
          <p:cNvCxnSpPr>
            <a:cxnSpLocks noChangeShapeType="1"/>
            <a:stCxn id="699426" idx="6"/>
            <a:endCxn id="699427" idx="2"/>
          </p:cNvCxnSpPr>
          <p:nvPr/>
        </p:nvCxnSpPr>
        <p:spPr bwMode="auto">
          <a:xfrm>
            <a:off x="15398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2" name="AutoShape 40"/>
          <p:cNvCxnSpPr>
            <a:cxnSpLocks noChangeShapeType="1"/>
            <a:stCxn id="699427" idx="6"/>
            <a:endCxn id="699429" idx="2"/>
          </p:cNvCxnSpPr>
          <p:nvPr/>
        </p:nvCxnSpPr>
        <p:spPr bwMode="auto">
          <a:xfrm>
            <a:off x="30067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3" name="AutoShape 41"/>
          <p:cNvCxnSpPr>
            <a:cxnSpLocks noChangeShapeType="1"/>
            <a:stCxn id="699429" idx="6"/>
            <a:endCxn id="699428" idx="2"/>
          </p:cNvCxnSpPr>
          <p:nvPr/>
        </p:nvCxnSpPr>
        <p:spPr bwMode="auto">
          <a:xfrm>
            <a:off x="44735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4" name="AutoShape 42"/>
          <p:cNvCxnSpPr>
            <a:cxnSpLocks noChangeShapeType="1"/>
            <a:stCxn id="699428" idx="6"/>
            <a:endCxn id="699430" idx="2"/>
          </p:cNvCxnSpPr>
          <p:nvPr/>
        </p:nvCxnSpPr>
        <p:spPr bwMode="auto">
          <a:xfrm>
            <a:off x="59404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5" name="AutoShape 43"/>
          <p:cNvCxnSpPr>
            <a:cxnSpLocks noChangeShapeType="1"/>
            <a:stCxn id="699417" idx="4"/>
            <a:endCxn id="699396" idx="0"/>
          </p:cNvCxnSpPr>
          <p:nvPr/>
        </p:nvCxnSpPr>
        <p:spPr bwMode="auto">
          <a:xfrm>
            <a:off x="13874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6" name="AutoShape 44"/>
          <p:cNvCxnSpPr>
            <a:cxnSpLocks noChangeShapeType="1"/>
            <a:stCxn id="699396" idx="4"/>
            <a:endCxn id="699426" idx="0"/>
          </p:cNvCxnSpPr>
          <p:nvPr/>
        </p:nvCxnSpPr>
        <p:spPr bwMode="auto">
          <a:xfrm flipH="1">
            <a:off x="13874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7" name="AutoShape 45"/>
          <p:cNvCxnSpPr>
            <a:cxnSpLocks noChangeShapeType="1"/>
            <a:stCxn id="699418" idx="4"/>
            <a:endCxn id="699398" idx="0"/>
          </p:cNvCxnSpPr>
          <p:nvPr/>
        </p:nvCxnSpPr>
        <p:spPr bwMode="auto">
          <a:xfrm>
            <a:off x="28543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8" name="AutoShape 46"/>
          <p:cNvCxnSpPr>
            <a:cxnSpLocks noChangeShapeType="1"/>
            <a:stCxn id="699398" idx="4"/>
            <a:endCxn id="699427" idx="0"/>
          </p:cNvCxnSpPr>
          <p:nvPr/>
        </p:nvCxnSpPr>
        <p:spPr bwMode="auto">
          <a:xfrm flipH="1">
            <a:off x="28543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9" name="AutoShape 47"/>
          <p:cNvCxnSpPr>
            <a:cxnSpLocks noChangeShapeType="1"/>
            <a:stCxn id="699420" idx="4"/>
            <a:endCxn id="699400" idx="0"/>
          </p:cNvCxnSpPr>
          <p:nvPr/>
        </p:nvCxnSpPr>
        <p:spPr bwMode="auto">
          <a:xfrm>
            <a:off x="43211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0" name="AutoShape 48"/>
          <p:cNvCxnSpPr>
            <a:cxnSpLocks noChangeShapeType="1"/>
            <a:stCxn id="699400" idx="4"/>
            <a:endCxn id="699429" idx="0"/>
          </p:cNvCxnSpPr>
          <p:nvPr/>
        </p:nvCxnSpPr>
        <p:spPr bwMode="auto">
          <a:xfrm flipH="1">
            <a:off x="43211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1" name="AutoShape 49"/>
          <p:cNvCxnSpPr>
            <a:cxnSpLocks noChangeShapeType="1"/>
            <a:stCxn id="699419" idx="4"/>
            <a:endCxn id="699399" idx="0"/>
          </p:cNvCxnSpPr>
          <p:nvPr/>
        </p:nvCxnSpPr>
        <p:spPr bwMode="auto">
          <a:xfrm>
            <a:off x="57880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2" name="AutoShape 50"/>
          <p:cNvCxnSpPr>
            <a:cxnSpLocks noChangeShapeType="1"/>
            <a:stCxn id="699399" idx="4"/>
            <a:endCxn id="699428" idx="0"/>
          </p:cNvCxnSpPr>
          <p:nvPr/>
        </p:nvCxnSpPr>
        <p:spPr bwMode="auto">
          <a:xfrm flipH="1">
            <a:off x="57880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3" name="AutoShape 51"/>
          <p:cNvCxnSpPr>
            <a:cxnSpLocks noChangeShapeType="1"/>
            <a:stCxn id="699401" idx="4"/>
            <a:endCxn id="699430" idx="0"/>
          </p:cNvCxnSpPr>
          <p:nvPr/>
        </p:nvCxnSpPr>
        <p:spPr bwMode="auto">
          <a:xfrm flipH="1">
            <a:off x="7254875" y="3825875"/>
            <a:ext cx="3175" cy="912813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4" name="AutoShape 52"/>
          <p:cNvCxnSpPr>
            <a:cxnSpLocks noChangeShapeType="1"/>
            <a:stCxn id="699421" idx="4"/>
            <a:endCxn id="699401" idx="0"/>
          </p:cNvCxnSpPr>
          <p:nvPr/>
        </p:nvCxnSpPr>
        <p:spPr bwMode="auto">
          <a:xfrm>
            <a:off x="7254875" y="2630488"/>
            <a:ext cx="3175" cy="89058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45" name="Text Box 53"/>
          <p:cNvSpPr txBox="1">
            <a:spLocks noChangeArrowheads="1"/>
          </p:cNvSpPr>
          <p:nvPr/>
        </p:nvSpPr>
        <p:spPr bwMode="auto">
          <a:xfrm>
            <a:off x="1139825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6" name="Text Box 54"/>
          <p:cNvSpPr txBox="1">
            <a:spLocks noChangeArrowheads="1"/>
          </p:cNvSpPr>
          <p:nvPr/>
        </p:nvSpPr>
        <p:spPr bwMode="auto">
          <a:xfrm>
            <a:off x="2595563" y="4230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7" name="Text Box 55"/>
          <p:cNvSpPr txBox="1">
            <a:spLocks noChangeArrowheads="1"/>
          </p:cNvSpPr>
          <p:nvPr/>
        </p:nvSpPr>
        <p:spPr bwMode="auto">
          <a:xfrm>
            <a:off x="4098925" y="4256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8" name="Text Box 56"/>
          <p:cNvSpPr txBox="1">
            <a:spLocks noChangeArrowheads="1"/>
          </p:cNvSpPr>
          <p:nvPr/>
        </p:nvSpPr>
        <p:spPr bwMode="auto">
          <a:xfrm>
            <a:off x="1150938" y="41957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9" name="Text Box 57"/>
          <p:cNvSpPr txBox="1">
            <a:spLocks noChangeArrowheads="1"/>
          </p:cNvSpPr>
          <p:nvPr/>
        </p:nvSpPr>
        <p:spPr bwMode="auto">
          <a:xfrm>
            <a:off x="5530850" y="4256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0" name="Text Box 58"/>
          <p:cNvSpPr txBox="1">
            <a:spLocks noChangeArrowheads="1"/>
          </p:cNvSpPr>
          <p:nvPr/>
        </p:nvSpPr>
        <p:spPr bwMode="auto">
          <a:xfrm>
            <a:off x="5543550" y="26685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1" name="Text Box 59"/>
          <p:cNvSpPr txBox="1">
            <a:spLocks noChangeArrowheads="1"/>
          </p:cNvSpPr>
          <p:nvPr/>
        </p:nvSpPr>
        <p:spPr bwMode="auto">
          <a:xfrm>
            <a:off x="7023100" y="42433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2" name="Text Box 60"/>
          <p:cNvSpPr txBox="1">
            <a:spLocks noChangeArrowheads="1"/>
          </p:cNvSpPr>
          <p:nvPr/>
        </p:nvSpPr>
        <p:spPr bwMode="auto">
          <a:xfrm>
            <a:off x="4062413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3" name="Text Box 61"/>
          <p:cNvSpPr txBox="1">
            <a:spLocks noChangeArrowheads="1"/>
          </p:cNvSpPr>
          <p:nvPr/>
        </p:nvSpPr>
        <p:spPr bwMode="auto">
          <a:xfrm>
            <a:off x="2606675" y="26797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4" name="Text Box 62"/>
          <p:cNvSpPr txBox="1">
            <a:spLocks noChangeArrowheads="1"/>
          </p:cNvSpPr>
          <p:nvPr/>
        </p:nvSpPr>
        <p:spPr bwMode="auto">
          <a:xfrm>
            <a:off x="7035800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5" name="Text Box 63"/>
          <p:cNvSpPr txBox="1">
            <a:spLocks noChangeArrowheads="1"/>
          </p:cNvSpPr>
          <p:nvPr/>
        </p:nvSpPr>
        <p:spPr bwMode="auto">
          <a:xfrm>
            <a:off x="3389313" y="2149475"/>
            <a:ext cx="46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99456" name="Text Box 64"/>
          <p:cNvSpPr txBox="1">
            <a:spLocks noChangeArrowheads="1"/>
          </p:cNvSpPr>
          <p:nvPr/>
        </p:nvSpPr>
        <p:spPr bwMode="auto">
          <a:xfrm>
            <a:off x="1885950" y="21383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57" name="Text Box 65"/>
          <p:cNvSpPr txBox="1">
            <a:spLocks noChangeArrowheads="1"/>
          </p:cNvSpPr>
          <p:nvPr/>
        </p:nvSpPr>
        <p:spPr bwMode="auto">
          <a:xfrm>
            <a:off x="4846638" y="21383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58" name="Text Box 66"/>
          <p:cNvSpPr txBox="1">
            <a:spLocks noChangeArrowheads="1"/>
          </p:cNvSpPr>
          <p:nvPr/>
        </p:nvSpPr>
        <p:spPr bwMode="auto">
          <a:xfrm>
            <a:off x="6278563" y="21637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9" name="Text Box 67"/>
          <p:cNvSpPr txBox="1">
            <a:spLocks noChangeArrowheads="1"/>
          </p:cNvSpPr>
          <p:nvPr/>
        </p:nvSpPr>
        <p:spPr bwMode="auto">
          <a:xfrm>
            <a:off x="6289675" y="4822825"/>
            <a:ext cx="46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60" name="Text Box 68"/>
          <p:cNvSpPr txBox="1">
            <a:spLocks noChangeArrowheads="1"/>
          </p:cNvSpPr>
          <p:nvPr/>
        </p:nvSpPr>
        <p:spPr bwMode="auto">
          <a:xfrm>
            <a:off x="4846638" y="48339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61" name="Text Box 69"/>
          <p:cNvSpPr txBox="1">
            <a:spLocks noChangeArrowheads="1"/>
          </p:cNvSpPr>
          <p:nvPr/>
        </p:nvSpPr>
        <p:spPr bwMode="auto">
          <a:xfrm>
            <a:off x="1863725" y="48339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62" name="Text Box 70"/>
          <p:cNvSpPr txBox="1">
            <a:spLocks noChangeArrowheads="1"/>
          </p:cNvSpPr>
          <p:nvPr/>
        </p:nvSpPr>
        <p:spPr bwMode="auto">
          <a:xfrm>
            <a:off x="3355975" y="48466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63" name="Line 71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9464" name="Text Box 72"/>
          <p:cNvSpPr txBox="1">
            <a:spLocks noChangeArrowheads="1"/>
          </p:cNvSpPr>
          <p:nvPr/>
        </p:nvSpPr>
        <p:spPr bwMode="auto">
          <a:xfrm>
            <a:off x="4676775" y="5156200"/>
            <a:ext cx="176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Slack = </a:t>
            </a: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cycles</a:t>
            </a:r>
          </a:p>
        </p:txBody>
      </p:sp>
      <p:sp>
        <p:nvSpPr>
          <p:cNvPr id="699466" name="Text Box 74"/>
          <p:cNvSpPr txBox="1">
            <a:spLocks noChangeArrowheads="1"/>
          </p:cNvSpPr>
          <p:nvPr/>
        </p:nvSpPr>
        <p:spPr bwMode="auto">
          <a:xfrm>
            <a:off x="882220" y="5726275"/>
            <a:ext cx="770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Modeling resources increases observable slack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893210"/>
      </p:ext>
    </p:extLst>
  </p:cSld>
  <p:clrMapOvr>
    <a:masterClrMapping/>
  </p:clrMapOvr>
  <p:transition advTm="59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" y="4068297"/>
            <a:ext cx="8777153" cy="21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193" y="5951346"/>
            <a:ext cx="780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path not modeled </a:t>
            </a:r>
            <a:r>
              <a:rPr lang="en-US" dirty="0" smtClean="0">
                <a:sym typeface="Wingdings" pitchFamily="2" charset="2"/>
              </a:rPr>
              <a:t> validation shows this is an OK approximation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3745887" y="1847719"/>
            <a:ext cx="309004" cy="271167"/>
          </a:xfrm>
          <a:custGeom>
            <a:avLst/>
            <a:gdLst>
              <a:gd name="connsiteX0" fmla="*/ 163961 w 309004"/>
              <a:gd name="connsiteY0" fmla="*/ 12612 h 271167"/>
              <a:gd name="connsiteX1" fmla="*/ 63062 w 309004"/>
              <a:gd name="connsiteY1" fmla="*/ 0 h 271167"/>
              <a:gd name="connsiteX2" fmla="*/ 44143 w 309004"/>
              <a:gd name="connsiteY2" fmla="*/ 12612 h 271167"/>
              <a:gd name="connsiteX3" fmla="*/ 18919 w 309004"/>
              <a:gd name="connsiteY3" fmla="*/ 50449 h 271167"/>
              <a:gd name="connsiteX4" fmla="*/ 6306 w 309004"/>
              <a:gd name="connsiteY4" fmla="*/ 100899 h 271167"/>
              <a:gd name="connsiteX5" fmla="*/ 0 w 309004"/>
              <a:gd name="connsiteY5" fmla="*/ 126124 h 271167"/>
              <a:gd name="connsiteX6" fmla="*/ 6306 w 309004"/>
              <a:gd name="connsiteY6" fmla="*/ 145042 h 271167"/>
              <a:gd name="connsiteX7" fmla="*/ 18919 w 309004"/>
              <a:gd name="connsiteY7" fmla="*/ 189186 h 271167"/>
              <a:gd name="connsiteX8" fmla="*/ 69368 w 309004"/>
              <a:gd name="connsiteY8" fmla="*/ 258554 h 271167"/>
              <a:gd name="connsiteX9" fmla="*/ 100899 w 309004"/>
              <a:gd name="connsiteY9" fmla="*/ 264860 h 271167"/>
              <a:gd name="connsiteX10" fmla="*/ 119818 w 309004"/>
              <a:gd name="connsiteY10" fmla="*/ 271167 h 271167"/>
              <a:gd name="connsiteX11" fmla="*/ 195492 w 309004"/>
              <a:gd name="connsiteY11" fmla="*/ 258554 h 271167"/>
              <a:gd name="connsiteX12" fmla="*/ 245942 w 309004"/>
              <a:gd name="connsiteY12" fmla="*/ 239635 h 271167"/>
              <a:gd name="connsiteX13" fmla="*/ 309004 w 309004"/>
              <a:gd name="connsiteY13" fmla="*/ 176573 h 271167"/>
              <a:gd name="connsiteX14" fmla="*/ 302698 w 309004"/>
              <a:gd name="connsiteY14" fmla="*/ 113511 h 271167"/>
              <a:gd name="connsiteX15" fmla="*/ 283779 w 309004"/>
              <a:gd name="connsiteY15" fmla="*/ 88287 h 271167"/>
              <a:gd name="connsiteX16" fmla="*/ 233330 w 309004"/>
              <a:gd name="connsiteY16" fmla="*/ 31531 h 271167"/>
              <a:gd name="connsiteX17" fmla="*/ 182880 w 309004"/>
              <a:gd name="connsiteY17" fmla="*/ 12612 h 271167"/>
              <a:gd name="connsiteX18" fmla="*/ 157655 w 309004"/>
              <a:gd name="connsiteY18" fmla="*/ 6306 h 271167"/>
              <a:gd name="connsiteX19" fmla="*/ 138736 w 309004"/>
              <a:gd name="connsiteY19" fmla="*/ 12612 h 271167"/>
              <a:gd name="connsiteX20" fmla="*/ 88287 w 309004"/>
              <a:gd name="connsiteY20" fmla="*/ 31531 h 271167"/>
              <a:gd name="connsiteX21" fmla="*/ 69368 w 309004"/>
              <a:gd name="connsiteY21" fmla="*/ 50449 h 271167"/>
              <a:gd name="connsiteX22" fmla="*/ 44143 w 309004"/>
              <a:gd name="connsiteY22" fmla="*/ 88287 h 271167"/>
              <a:gd name="connsiteX23" fmla="*/ 25225 w 309004"/>
              <a:gd name="connsiteY23" fmla="*/ 100899 h 27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9004" h="271167">
                <a:moveTo>
                  <a:pt x="163961" y="12612"/>
                </a:moveTo>
                <a:cubicBezTo>
                  <a:pt x="130328" y="8408"/>
                  <a:pt x="96957" y="0"/>
                  <a:pt x="63062" y="0"/>
                </a:cubicBezTo>
                <a:cubicBezTo>
                  <a:pt x="55483" y="0"/>
                  <a:pt x="49134" y="6908"/>
                  <a:pt x="44143" y="12612"/>
                </a:cubicBezTo>
                <a:cubicBezTo>
                  <a:pt x="34161" y="24020"/>
                  <a:pt x="26280" y="37198"/>
                  <a:pt x="18919" y="50449"/>
                </a:cubicBezTo>
                <a:cubicBezTo>
                  <a:pt x="12657" y="61721"/>
                  <a:pt x="8378" y="91574"/>
                  <a:pt x="6306" y="100899"/>
                </a:cubicBezTo>
                <a:cubicBezTo>
                  <a:pt x="4426" y="109360"/>
                  <a:pt x="2102" y="117716"/>
                  <a:pt x="0" y="126124"/>
                </a:cubicBezTo>
                <a:cubicBezTo>
                  <a:pt x="2102" y="132430"/>
                  <a:pt x="4480" y="138651"/>
                  <a:pt x="6306" y="145042"/>
                </a:cubicBezTo>
                <a:cubicBezTo>
                  <a:pt x="10014" y="158019"/>
                  <a:pt x="13100" y="176385"/>
                  <a:pt x="18919" y="189186"/>
                </a:cubicBezTo>
                <a:cubicBezTo>
                  <a:pt x="32898" y="219940"/>
                  <a:pt x="38016" y="244620"/>
                  <a:pt x="69368" y="258554"/>
                </a:cubicBezTo>
                <a:cubicBezTo>
                  <a:pt x="79163" y="262907"/>
                  <a:pt x="90501" y="262260"/>
                  <a:pt x="100899" y="264860"/>
                </a:cubicBezTo>
                <a:cubicBezTo>
                  <a:pt x="107348" y="266472"/>
                  <a:pt x="113512" y="269065"/>
                  <a:pt x="119818" y="271167"/>
                </a:cubicBezTo>
                <a:cubicBezTo>
                  <a:pt x="145043" y="266963"/>
                  <a:pt x="174214" y="272739"/>
                  <a:pt x="195492" y="258554"/>
                </a:cubicBezTo>
                <a:cubicBezTo>
                  <a:pt x="223330" y="239997"/>
                  <a:pt x="206979" y="247429"/>
                  <a:pt x="245942" y="239635"/>
                </a:cubicBezTo>
                <a:cubicBezTo>
                  <a:pt x="303913" y="196158"/>
                  <a:pt x="286992" y="220600"/>
                  <a:pt x="309004" y="176573"/>
                </a:cubicBezTo>
                <a:cubicBezTo>
                  <a:pt x="306902" y="155552"/>
                  <a:pt x="308502" y="133824"/>
                  <a:pt x="302698" y="113511"/>
                </a:cubicBezTo>
                <a:cubicBezTo>
                  <a:pt x="299811" y="103405"/>
                  <a:pt x="289888" y="96839"/>
                  <a:pt x="283779" y="88287"/>
                </a:cubicBezTo>
                <a:cubicBezTo>
                  <a:pt x="270034" y="69044"/>
                  <a:pt x="255910" y="40563"/>
                  <a:pt x="233330" y="31531"/>
                </a:cubicBezTo>
                <a:cubicBezTo>
                  <a:pt x="216663" y="24864"/>
                  <a:pt x="200185" y="17556"/>
                  <a:pt x="182880" y="12612"/>
                </a:cubicBezTo>
                <a:cubicBezTo>
                  <a:pt x="174546" y="10231"/>
                  <a:pt x="166063" y="8408"/>
                  <a:pt x="157655" y="6306"/>
                </a:cubicBezTo>
                <a:cubicBezTo>
                  <a:pt x="151349" y="8408"/>
                  <a:pt x="145128" y="10786"/>
                  <a:pt x="138736" y="12612"/>
                </a:cubicBezTo>
                <a:cubicBezTo>
                  <a:pt x="116729" y="18900"/>
                  <a:pt x="107881" y="17535"/>
                  <a:pt x="88287" y="31531"/>
                </a:cubicBezTo>
                <a:cubicBezTo>
                  <a:pt x="81030" y="36715"/>
                  <a:pt x="74843" y="43409"/>
                  <a:pt x="69368" y="50449"/>
                </a:cubicBezTo>
                <a:cubicBezTo>
                  <a:pt x="60062" y="62414"/>
                  <a:pt x="56756" y="79879"/>
                  <a:pt x="44143" y="88287"/>
                </a:cubicBezTo>
                <a:lnTo>
                  <a:pt x="25225" y="100899"/>
                </a:ln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" y="4068297"/>
            <a:ext cx="8777153" cy="21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193" y="5951346"/>
            <a:ext cx="780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path not modeled </a:t>
            </a:r>
            <a:r>
              <a:rPr lang="en-US" dirty="0" smtClean="0">
                <a:sym typeface="Wingdings" pitchFamily="2" charset="2"/>
              </a:rPr>
              <a:t> validation shows this is an OK approximation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3745887" y="1847719"/>
            <a:ext cx="309004" cy="271167"/>
          </a:xfrm>
          <a:custGeom>
            <a:avLst/>
            <a:gdLst>
              <a:gd name="connsiteX0" fmla="*/ 163961 w 309004"/>
              <a:gd name="connsiteY0" fmla="*/ 12612 h 271167"/>
              <a:gd name="connsiteX1" fmla="*/ 63062 w 309004"/>
              <a:gd name="connsiteY1" fmla="*/ 0 h 271167"/>
              <a:gd name="connsiteX2" fmla="*/ 44143 w 309004"/>
              <a:gd name="connsiteY2" fmla="*/ 12612 h 271167"/>
              <a:gd name="connsiteX3" fmla="*/ 18919 w 309004"/>
              <a:gd name="connsiteY3" fmla="*/ 50449 h 271167"/>
              <a:gd name="connsiteX4" fmla="*/ 6306 w 309004"/>
              <a:gd name="connsiteY4" fmla="*/ 100899 h 271167"/>
              <a:gd name="connsiteX5" fmla="*/ 0 w 309004"/>
              <a:gd name="connsiteY5" fmla="*/ 126124 h 271167"/>
              <a:gd name="connsiteX6" fmla="*/ 6306 w 309004"/>
              <a:gd name="connsiteY6" fmla="*/ 145042 h 271167"/>
              <a:gd name="connsiteX7" fmla="*/ 18919 w 309004"/>
              <a:gd name="connsiteY7" fmla="*/ 189186 h 271167"/>
              <a:gd name="connsiteX8" fmla="*/ 69368 w 309004"/>
              <a:gd name="connsiteY8" fmla="*/ 258554 h 271167"/>
              <a:gd name="connsiteX9" fmla="*/ 100899 w 309004"/>
              <a:gd name="connsiteY9" fmla="*/ 264860 h 271167"/>
              <a:gd name="connsiteX10" fmla="*/ 119818 w 309004"/>
              <a:gd name="connsiteY10" fmla="*/ 271167 h 271167"/>
              <a:gd name="connsiteX11" fmla="*/ 195492 w 309004"/>
              <a:gd name="connsiteY11" fmla="*/ 258554 h 271167"/>
              <a:gd name="connsiteX12" fmla="*/ 245942 w 309004"/>
              <a:gd name="connsiteY12" fmla="*/ 239635 h 271167"/>
              <a:gd name="connsiteX13" fmla="*/ 309004 w 309004"/>
              <a:gd name="connsiteY13" fmla="*/ 176573 h 271167"/>
              <a:gd name="connsiteX14" fmla="*/ 302698 w 309004"/>
              <a:gd name="connsiteY14" fmla="*/ 113511 h 271167"/>
              <a:gd name="connsiteX15" fmla="*/ 283779 w 309004"/>
              <a:gd name="connsiteY15" fmla="*/ 88287 h 271167"/>
              <a:gd name="connsiteX16" fmla="*/ 233330 w 309004"/>
              <a:gd name="connsiteY16" fmla="*/ 31531 h 271167"/>
              <a:gd name="connsiteX17" fmla="*/ 182880 w 309004"/>
              <a:gd name="connsiteY17" fmla="*/ 12612 h 271167"/>
              <a:gd name="connsiteX18" fmla="*/ 157655 w 309004"/>
              <a:gd name="connsiteY18" fmla="*/ 6306 h 271167"/>
              <a:gd name="connsiteX19" fmla="*/ 138736 w 309004"/>
              <a:gd name="connsiteY19" fmla="*/ 12612 h 271167"/>
              <a:gd name="connsiteX20" fmla="*/ 88287 w 309004"/>
              <a:gd name="connsiteY20" fmla="*/ 31531 h 271167"/>
              <a:gd name="connsiteX21" fmla="*/ 69368 w 309004"/>
              <a:gd name="connsiteY21" fmla="*/ 50449 h 271167"/>
              <a:gd name="connsiteX22" fmla="*/ 44143 w 309004"/>
              <a:gd name="connsiteY22" fmla="*/ 88287 h 271167"/>
              <a:gd name="connsiteX23" fmla="*/ 25225 w 309004"/>
              <a:gd name="connsiteY23" fmla="*/ 100899 h 27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9004" h="271167">
                <a:moveTo>
                  <a:pt x="163961" y="12612"/>
                </a:moveTo>
                <a:cubicBezTo>
                  <a:pt x="130328" y="8408"/>
                  <a:pt x="96957" y="0"/>
                  <a:pt x="63062" y="0"/>
                </a:cubicBezTo>
                <a:cubicBezTo>
                  <a:pt x="55483" y="0"/>
                  <a:pt x="49134" y="6908"/>
                  <a:pt x="44143" y="12612"/>
                </a:cubicBezTo>
                <a:cubicBezTo>
                  <a:pt x="34161" y="24020"/>
                  <a:pt x="26280" y="37198"/>
                  <a:pt x="18919" y="50449"/>
                </a:cubicBezTo>
                <a:cubicBezTo>
                  <a:pt x="12657" y="61721"/>
                  <a:pt x="8378" y="91574"/>
                  <a:pt x="6306" y="100899"/>
                </a:cubicBezTo>
                <a:cubicBezTo>
                  <a:pt x="4426" y="109360"/>
                  <a:pt x="2102" y="117716"/>
                  <a:pt x="0" y="126124"/>
                </a:cubicBezTo>
                <a:cubicBezTo>
                  <a:pt x="2102" y="132430"/>
                  <a:pt x="4480" y="138651"/>
                  <a:pt x="6306" y="145042"/>
                </a:cubicBezTo>
                <a:cubicBezTo>
                  <a:pt x="10014" y="158019"/>
                  <a:pt x="13100" y="176385"/>
                  <a:pt x="18919" y="189186"/>
                </a:cubicBezTo>
                <a:cubicBezTo>
                  <a:pt x="32898" y="219940"/>
                  <a:pt x="38016" y="244620"/>
                  <a:pt x="69368" y="258554"/>
                </a:cubicBezTo>
                <a:cubicBezTo>
                  <a:pt x="79163" y="262907"/>
                  <a:pt x="90501" y="262260"/>
                  <a:pt x="100899" y="264860"/>
                </a:cubicBezTo>
                <a:cubicBezTo>
                  <a:pt x="107348" y="266472"/>
                  <a:pt x="113512" y="269065"/>
                  <a:pt x="119818" y="271167"/>
                </a:cubicBezTo>
                <a:cubicBezTo>
                  <a:pt x="145043" y="266963"/>
                  <a:pt x="174214" y="272739"/>
                  <a:pt x="195492" y="258554"/>
                </a:cubicBezTo>
                <a:cubicBezTo>
                  <a:pt x="223330" y="239997"/>
                  <a:pt x="206979" y="247429"/>
                  <a:pt x="245942" y="239635"/>
                </a:cubicBezTo>
                <a:cubicBezTo>
                  <a:pt x="303913" y="196158"/>
                  <a:pt x="286992" y="220600"/>
                  <a:pt x="309004" y="176573"/>
                </a:cubicBezTo>
                <a:cubicBezTo>
                  <a:pt x="306902" y="155552"/>
                  <a:pt x="308502" y="133824"/>
                  <a:pt x="302698" y="113511"/>
                </a:cubicBezTo>
                <a:cubicBezTo>
                  <a:pt x="299811" y="103405"/>
                  <a:pt x="289888" y="96839"/>
                  <a:pt x="283779" y="88287"/>
                </a:cubicBezTo>
                <a:cubicBezTo>
                  <a:pt x="270034" y="69044"/>
                  <a:pt x="255910" y="40563"/>
                  <a:pt x="233330" y="31531"/>
                </a:cubicBezTo>
                <a:cubicBezTo>
                  <a:pt x="216663" y="24864"/>
                  <a:pt x="200185" y="17556"/>
                  <a:pt x="182880" y="12612"/>
                </a:cubicBezTo>
                <a:cubicBezTo>
                  <a:pt x="174546" y="10231"/>
                  <a:pt x="166063" y="8408"/>
                  <a:pt x="157655" y="6306"/>
                </a:cubicBezTo>
                <a:cubicBezTo>
                  <a:pt x="151349" y="8408"/>
                  <a:pt x="145128" y="10786"/>
                  <a:pt x="138736" y="12612"/>
                </a:cubicBezTo>
                <a:cubicBezTo>
                  <a:pt x="116729" y="18900"/>
                  <a:pt x="107881" y="17535"/>
                  <a:pt x="88287" y="31531"/>
                </a:cubicBezTo>
                <a:cubicBezTo>
                  <a:pt x="81030" y="36715"/>
                  <a:pt x="74843" y="43409"/>
                  <a:pt x="69368" y="50449"/>
                </a:cubicBezTo>
                <a:cubicBezTo>
                  <a:pt x="60062" y="62414"/>
                  <a:pt x="56756" y="79879"/>
                  <a:pt x="44143" y="88287"/>
                </a:cubicBezTo>
                <a:lnTo>
                  <a:pt x="25225" y="100899"/>
                </a:ln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34174" y="167742"/>
            <a:ext cx="1500877" cy="1642139"/>
          </a:xfrm>
          <a:custGeom>
            <a:avLst/>
            <a:gdLst>
              <a:gd name="connsiteX0" fmla="*/ 1500877 w 1500877"/>
              <a:gd name="connsiteY0" fmla="*/ 15138 h 1642139"/>
              <a:gd name="connsiteX1" fmla="*/ 1355834 w 1500877"/>
              <a:gd name="connsiteY1" fmla="*/ 2526 h 1642139"/>
              <a:gd name="connsiteX2" fmla="*/ 1198179 w 1500877"/>
              <a:gd name="connsiteY2" fmla="*/ 71894 h 1642139"/>
              <a:gd name="connsiteX3" fmla="*/ 1097280 w 1500877"/>
              <a:gd name="connsiteY3" fmla="*/ 128650 h 1642139"/>
              <a:gd name="connsiteX4" fmla="*/ 1021605 w 1500877"/>
              <a:gd name="connsiteY4" fmla="*/ 198018 h 1642139"/>
              <a:gd name="connsiteX5" fmla="*/ 996380 w 1500877"/>
              <a:gd name="connsiteY5" fmla="*/ 216937 h 1642139"/>
              <a:gd name="connsiteX6" fmla="*/ 977462 w 1500877"/>
              <a:gd name="connsiteY6" fmla="*/ 235855 h 1642139"/>
              <a:gd name="connsiteX7" fmla="*/ 901787 w 1500877"/>
              <a:gd name="connsiteY7" fmla="*/ 286305 h 1642139"/>
              <a:gd name="connsiteX8" fmla="*/ 857644 w 1500877"/>
              <a:gd name="connsiteY8" fmla="*/ 330448 h 1642139"/>
              <a:gd name="connsiteX9" fmla="*/ 838725 w 1500877"/>
              <a:gd name="connsiteY9" fmla="*/ 349367 h 1642139"/>
              <a:gd name="connsiteX10" fmla="*/ 800888 w 1500877"/>
              <a:gd name="connsiteY10" fmla="*/ 399817 h 1642139"/>
              <a:gd name="connsiteX11" fmla="*/ 750438 w 1500877"/>
              <a:gd name="connsiteY11" fmla="*/ 443960 h 1642139"/>
              <a:gd name="connsiteX12" fmla="*/ 731520 w 1500877"/>
              <a:gd name="connsiteY12" fmla="*/ 469185 h 1642139"/>
              <a:gd name="connsiteX13" fmla="*/ 649539 w 1500877"/>
              <a:gd name="connsiteY13" fmla="*/ 544859 h 1642139"/>
              <a:gd name="connsiteX14" fmla="*/ 548640 w 1500877"/>
              <a:gd name="connsiteY14" fmla="*/ 670984 h 1642139"/>
              <a:gd name="connsiteX15" fmla="*/ 523415 w 1500877"/>
              <a:gd name="connsiteY15" fmla="*/ 702515 h 1642139"/>
              <a:gd name="connsiteX16" fmla="*/ 485578 w 1500877"/>
              <a:gd name="connsiteY16" fmla="*/ 752964 h 1642139"/>
              <a:gd name="connsiteX17" fmla="*/ 466659 w 1500877"/>
              <a:gd name="connsiteY17" fmla="*/ 778189 h 1642139"/>
              <a:gd name="connsiteX18" fmla="*/ 454047 w 1500877"/>
              <a:gd name="connsiteY18" fmla="*/ 803414 h 1642139"/>
              <a:gd name="connsiteX19" fmla="*/ 416209 w 1500877"/>
              <a:gd name="connsiteY19" fmla="*/ 866476 h 1642139"/>
              <a:gd name="connsiteX20" fmla="*/ 384678 w 1500877"/>
              <a:gd name="connsiteY20" fmla="*/ 923232 h 1642139"/>
              <a:gd name="connsiteX21" fmla="*/ 365760 w 1500877"/>
              <a:gd name="connsiteY21" fmla="*/ 961069 h 1642139"/>
              <a:gd name="connsiteX22" fmla="*/ 340535 w 1500877"/>
              <a:gd name="connsiteY22" fmla="*/ 998906 h 1642139"/>
              <a:gd name="connsiteX23" fmla="*/ 321616 w 1500877"/>
              <a:gd name="connsiteY23" fmla="*/ 1036744 h 1642139"/>
              <a:gd name="connsiteX24" fmla="*/ 258554 w 1500877"/>
              <a:gd name="connsiteY24" fmla="*/ 1143949 h 1642139"/>
              <a:gd name="connsiteX25" fmla="*/ 239636 w 1500877"/>
              <a:gd name="connsiteY25" fmla="*/ 1175480 h 1642139"/>
              <a:gd name="connsiteX26" fmla="*/ 214411 w 1500877"/>
              <a:gd name="connsiteY26" fmla="*/ 1232236 h 1642139"/>
              <a:gd name="connsiteX27" fmla="*/ 189186 w 1500877"/>
              <a:gd name="connsiteY27" fmla="*/ 1288992 h 1642139"/>
              <a:gd name="connsiteX28" fmla="*/ 170267 w 1500877"/>
              <a:gd name="connsiteY28" fmla="*/ 1314217 h 1642139"/>
              <a:gd name="connsiteX29" fmla="*/ 157655 w 1500877"/>
              <a:gd name="connsiteY29" fmla="*/ 1345748 h 1642139"/>
              <a:gd name="connsiteX30" fmla="*/ 151349 w 1500877"/>
              <a:gd name="connsiteY30" fmla="*/ 1370972 h 1642139"/>
              <a:gd name="connsiteX31" fmla="*/ 132430 w 1500877"/>
              <a:gd name="connsiteY31" fmla="*/ 1396197 h 1642139"/>
              <a:gd name="connsiteX32" fmla="*/ 119818 w 1500877"/>
              <a:gd name="connsiteY32" fmla="*/ 1421422 h 1642139"/>
              <a:gd name="connsiteX33" fmla="*/ 107205 w 1500877"/>
              <a:gd name="connsiteY33" fmla="*/ 1440341 h 1642139"/>
              <a:gd name="connsiteX34" fmla="*/ 88287 w 1500877"/>
              <a:gd name="connsiteY34" fmla="*/ 1478178 h 1642139"/>
              <a:gd name="connsiteX35" fmla="*/ 56756 w 1500877"/>
              <a:gd name="connsiteY35" fmla="*/ 1534934 h 1642139"/>
              <a:gd name="connsiteX36" fmla="*/ 37837 w 1500877"/>
              <a:gd name="connsiteY36" fmla="*/ 1541240 h 1642139"/>
              <a:gd name="connsiteX37" fmla="*/ 6306 w 1500877"/>
              <a:gd name="connsiteY37" fmla="*/ 1503403 h 1642139"/>
              <a:gd name="connsiteX38" fmla="*/ 0 w 1500877"/>
              <a:gd name="connsiteY38" fmla="*/ 1484484 h 1642139"/>
              <a:gd name="connsiteX39" fmla="*/ 6306 w 1500877"/>
              <a:gd name="connsiteY39" fmla="*/ 1408810 h 1642139"/>
              <a:gd name="connsiteX40" fmla="*/ 12612 w 1500877"/>
              <a:gd name="connsiteY40" fmla="*/ 1383585 h 1642139"/>
              <a:gd name="connsiteX41" fmla="*/ 25225 w 1500877"/>
              <a:gd name="connsiteY41" fmla="*/ 1434035 h 1642139"/>
              <a:gd name="connsiteX42" fmla="*/ 31531 w 1500877"/>
              <a:gd name="connsiteY42" fmla="*/ 1452953 h 1642139"/>
              <a:gd name="connsiteX43" fmla="*/ 37837 w 1500877"/>
              <a:gd name="connsiteY43" fmla="*/ 1484484 h 1642139"/>
              <a:gd name="connsiteX44" fmla="*/ 31531 w 1500877"/>
              <a:gd name="connsiteY44" fmla="*/ 1585384 h 1642139"/>
              <a:gd name="connsiteX45" fmla="*/ 37837 w 1500877"/>
              <a:gd name="connsiteY45" fmla="*/ 1629527 h 1642139"/>
              <a:gd name="connsiteX46" fmla="*/ 63062 w 1500877"/>
              <a:gd name="connsiteY46" fmla="*/ 1642139 h 1642139"/>
              <a:gd name="connsiteX47" fmla="*/ 107205 w 1500877"/>
              <a:gd name="connsiteY47" fmla="*/ 1616915 h 1642139"/>
              <a:gd name="connsiteX48" fmla="*/ 145043 w 1500877"/>
              <a:gd name="connsiteY48" fmla="*/ 1597996 h 1642139"/>
              <a:gd name="connsiteX49" fmla="*/ 208105 w 1500877"/>
              <a:gd name="connsiteY49" fmla="*/ 1560159 h 1642139"/>
              <a:gd name="connsiteX50" fmla="*/ 233329 w 1500877"/>
              <a:gd name="connsiteY50" fmla="*/ 1547546 h 1642139"/>
              <a:gd name="connsiteX51" fmla="*/ 264860 w 1500877"/>
              <a:gd name="connsiteY51" fmla="*/ 1528628 h 1642139"/>
              <a:gd name="connsiteX52" fmla="*/ 290085 w 1500877"/>
              <a:gd name="connsiteY52" fmla="*/ 1509709 h 16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00877" h="1642139">
                <a:moveTo>
                  <a:pt x="1500877" y="15138"/>
                </a:moveTo>
                <a:cubicBezTo>
                  <a:pt x="1452529" y="10934"/>
                  <a:pt x="1403533" y="-6418"/>
                  <a:pt x="1355834" y="2526"/>
                </a:cubicBezTo>
                <a:cubicBezTo>
                  <a:pt x="1299404" y="13107"/>
                  <a:pt x="1250447" y="48136"/>
                  <a:pt x="1198179" y="71894"/>
                </a:cubicBezTo>
                <a:cubicBezTo>
                  <a:pt x="1170850" y="84316"/>
                  <a:pt x="1120578" y="110012"/>
                  <a:pt x="1097280" y="128650"/>
                </a:cubicBezTo>
                <a:cubicBezTo>
                  <a:pt x="1070559" y="150027"/>
                  <a:pt x="1047358" y="175485"/>
                  <a:pt x="1021605" y="198018"/>
                </a:cubicBezTo>
                <a:cubicBezTo>
                  <a:pt x="1013695" y="204939"/>
                  <a:pt x="1004360" y="210097"/>
                  <a:pt x="996380" y="216937"/>
                </a:cubicBezTo>
                <a:cubicBezTo>
                  <a:pt x="989609" y="222741"/>
                  <a:pt x="984674" y="230610"/>
                  <a:pt x="977462" y="235855"/>
                </a:cubicBezTo>
                <a:cubicBezTo>
                  <a:pt x="952540" y="253980"/>
                  <a:pt x="924623" y="265545"/>
                  <a:pt x="901787" y="286305"/>
                </a:cubicBezTo>
                <a:cubicBezTo>
                  <a:pt x="886389" y="300303"/>
                  <a:pt x="872358" y="315734"/>
                  <a:pt x="857644" y="330448"/>
                </a:cubicBezTo>
                <a:cubicBezTo>
                  <a:pt x="851338" y="336754"/>
                  <a:pt x="844076" y="342232"/>
                  <a:pt x="838725" y="349367"/>
                </a:cubicBezTo>
                <a:cubicBezTo>
                  <a:pt x="826113" y="366184"/>
                  <a:pt x="817705" y="387205"/>
                  <a:pt x="800888" y="399817"/>
                </a:cubicBezTo>
                <a:cubicBezTo>
                  <a:pt x="776646" y="417998"/>
                  <a:pt x="771220" y="420209"/>
                  <a:pt x="750438" y="443960"/>
                </a:cubicBezTo>
                <a:cubicBezTo>
                  <a:pt x="743517" y="451870"/>
                  <a:pt x="738952" y="461753"/>
                  <a:pt x="731520" y="469185"/>
                </a:cubicBezTo>
                <a:cubicBezTo>
                  <a:pt x="675274" y="525432"/>
                  <a:pt x="720362" y="456331"/>
                  <a:pt x="649539" y="544859"/>
                </a:cubicBezTo>
                <a:lnTo>
                  <a:pt x="548640" y="670984"/>
                </a:lnTo>
                <a:cubicBezTo>
                  <a:pt x="540232" y="681494"/>
                  <a:pt x="531679" y="691891"/>
                  <a:pt x="523415" y="702515"/>
                </a:cubicBezTo>
                <a:cubicBezTo>
                  <a:pt x="523350" y="702599"/>
                  <a:pt x="485642" y="752879"/>
                  <a:pt x="485578" y="752964"/>
                </a:cubicBezTo>
                <a:cubicBezTo>
                  <a:pt x="479272" y="761372"/>
                  <a:pt x="471359" y="768788"/>
                  <a:pt x="466659" y="778189"/>
                </a:cubicBezTo>
                <a:cubicBezTo>
                  <a:pt x="462455" y="786597"/>
                  <a:pt x="458711" y="795252"/>
                  <a:pt x="454047" y="803414"/>
                </a:cubicBezTo>
                <a:cubicBezTo>
                  <a:pt x="441884" y="824698"/>
                  <a:pt x="427172" y="844550"/>
                  <a:pt x="416209" y="866476"/>
                </a:cubicBezTo>
                <a:cubicBezTo>
                  <a:pt x="379900" y="939097"/>
                  <a:pt x="432184" y="836137"/>
                  <a:pt x="384678" y="923232"/>
                </a:cubicBezTo>
                <a:cubicBezTo>
                  <a:pt x="377926" y="935611"/>
                  <a:pt x="372865" y="948889"/>
                  <a:pt x="365760" y="961069"/>
                </a:cubicBezTo>
                <a:cubicBezTo>
                  <a:pt x="358122" y="974162"/>
                  <a:pt x="348173" y="985813"/>
                  <a:pt x="340535" y="998906"/>
                </a:cubicBezTo>
                <a:cubicBezTo>
                  <a:pt x="333430" y="1011086"/>
                  <a:pt x="328464" y="1024417"/>
                  <a:pt x="321616" y="1036744"/>
                </a:cubicBezTo>
                <a:cubicBezTo>
                  <a:pt x="303619" y="1069139"/>
                  <a:pt x="278932" y="1109986"/>
                  <a:pt x="258554" y="1143949"/>
                </a:cubicBezTo>
                <a:cubicBezTo>
                  <a:pt x="252248" y="1154459"/>
                  <a:pt x="244188" y="1164100"/>
                  <a:pt x="239636" y="1175480"/>
                </a:cubicBezTo>
                <a:cubicBezTo>
                  <a:pt x="202247" y="1268948"/>
                  <a:pt x="249761" y="1152699"/>
                  <a:pt x="214411" y="1232236"/>
                </a:cubicBezTo>
                <a:cubicBezTo>
                  <a:pt x="205215" y="1252928"/>
                  <a:pt x="201123" y="1269892"/>
                  <a:pt x="189186" y="1288992"/>
                </a:cubicBezTo>
                <a:cubicBezTo>
                  <a:pt x="183615" y="1297905"/>
                  <a:pt x="175371" y="1305029"/>
                  <a:pt x="170267" y="1314217"/>
                </a:cubicBezTo>
                <a:cubicBezTo>
                  <a:pt x="164770" y="1324112"/>
                  <a:pt x="161235" y="1335009"/>
                  <a:pt x="157655" y="1345748"/>
                </a:cubicBezTo>
                <a:cubicBezTo>
                  <a:pt x="154914" y="1353970"/>
                  <a:pt x="155225" y="1363220"/>
                  <a:pt x="151349" y="1370972"/>
                </a:cubicBezTo>
                <a:cubicBezTo>
                  <a:pt x="146649" y="1380373"/>
                  <a:pt x="138001" y="1387284"/>
                  <a:pt x="132430" y="1396197"/>
                </a:cubicBezTo>
                <a:cubicBezTo>
                  <a:pt x="127448" y="1404169"/>
                  <a:pt x="124482" y="1413260"/>
                  <a:pt x="119818" y="1421422"/>
                </a:cubicBezTo>
                <a:cubicBezTo>
                  <a:pt x="116058" y="1428003"/>
                  <a:pt x="111409" y="1434035"/>
                  <a:pt x="107205" y="1440341"/>
                </a:cubicBezTo>
                <a:cubicBezTo>
                  <a:pt x="91356" y="1487888"/>
                  <a:pt x="112734" y="1429284"/>
                  <a:pt x="88287" y="1478178"/>
                </a:cubicBezTo>
                <a:cubicBezTo>
                  <a:pt x="79403" y="1495945"/>
                  <a:pt x="80611" y="1526983"/>
                  <a:pt x="56756" y="1534934"/>
                </a:cubicBezTo>
                <a:lnTo>
                  <a:pt x="37837" y="1541240"/>
                </a:lnTo>
                <a:cubicBezTo>
                  <a:pt x="23891" y="1527294"/>
                  <a:pt x="15085" y="1520962"/>
                  <a:pt x="6306" y="1503403"/>
                </a:cubicBezTo>
                <a:cubicBezTo>
                  <a:pt x="3333" y="1497457"/>
                  <a:pt x="2102" y="1490790"/>
                  <a:pt x="0" y="1484484"/>
                </a:cubicBezTo>
                <a:cubicBezTo>
                  <a:pt x="2102" y="1459259"/>
                  <a:pt x="3167" y="1433927"/>
                  <a:pt x="6306" y="1408810"/>
                </a:cubicBezTo>
                <a:cubicBezTo>
                  <a:pt x="7381" y="1400210"/>
                  <a:pt x="7412" y="1376651"/>
                  <a:pt x="12612" y="1383585"/>
                </a:cubicBezTo>
                <a:cubicBezTo>
                  <a:pt x="23013" y="1397452"/>
                  <a:pt x="19743" y="1417590"/>
                  <a:pt x="25225" y="1434035"/>
                </a:cubicBezTo>
                <a:cubicBezTo>
                  <a:pt x="27327" y="1440341"/>
                  <a:pt x="29919" y="1446504"/>
                  <a:pt x="31531" y="1452953"/>
                </a:cubicBezTo>
                <a:cubicBezTo>
                  <a:pt x="34131" y="1463351"/>
                  <a:pt x="35735" y="1473974"/>
                  <a:pt x="37837" y="1484484"/>
                </a:cubicBezTo>
                <a:cubicBezTo>
                  <a:pt x="35735" y="1518117"/>
                  <a:pt x="31531" y="1551685"/>
                  <a:pt x="31531" y="1585384"/>
                </a:cubicBezTo>
                <a:cubicBezTo>
                  <a:pt x="31531" y="1600248"/>
                  <a:pt x="30618" y="1616534"/>
                  <a:pt x="37837" y="1629527"/>
                </a:cubicBezTo>
                <a:cubicBezTo>
                  <a:pt x="42402" y="1637745"/>
                  <a:pt x="54654" y="1637935"/>
                  <a:pt x="63062" y="1642139"/>
                </a:cubicBezTo>
                <a:cubicBezTo>
                  <a:pt x="77776" y="1633731"/>
                  <a:pt x="92283" y="1624950"/>
                  <a:pt x="107205" y="1616915"/>
                </a:cubicBezTo>
                <a:cubicBezTo>
                  <a:pt x="119621" y="1610230"/>
                  <a:pt x="132753" y="1604909"/>
                  <a:pt x="145043" y="1597996"/>
                </a:cubicBezTo>
                <a:cubicBezTo>
                  <a:pt x="166409" y="1585978"/>
                  <a:pt x="186179" y="1571123"/>
                  <a:pt x="208105" y="1560159"/>
                </a:cubicBezTo>
                <a:cubicBezTo>
                  <a:pt x="216513" y="1555955"/>
                  <a:pt x="225507" y="1552761"/>
                  <a:pt x="233329" y="1547546"/>
                </a:cubicBezTo>
                <a:cubicBezTo>
                  <a:pt x="267951" y="1524465"/>
                  <a:pt x="220951" y="1543264"/>
                  <a:pt x="264860" y="1528628"/>
                </a:cubicBezTo>
                <a:cubicBezTo>
                  <a:pt x="286252" y="1514366"/>
                  <a:pt x="278420" y="1521374"/>
                  <a:pt x="290085" y="150970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7931" y="113512"/>
            <a:ext cx="3701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Should it be 2?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Given that I3 is also a load and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Takes 2 cycles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Within Each Instruction: Execution Follows Dispatch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Execution Follows Dispatch: D</a:t>
            </a:r>
            <a:r>
              <a:rPr lang="en-US" baseline="-25000" dirty="0" smtClean="0"/>
              <a:t>i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ym typeface="Wingdings" panose="05000000000000000000" pitchFamily="2" charset="2"/>
              </a:rPr>
              <a:t>i</a:t>
            </a:r>
            <a:endParaRPr lang="en-US" baseline="-25000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2243843" y="1683757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869205" y="1646973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437813" y="1730005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143057" y="1716342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68419" y="1679558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37027" y="1762590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63971" y="1767845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589333" y="1731061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157941" y="1814093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94869" y="1744726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363477" y="1827758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Within Each Instruction: Commit Follows Execution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Commit Follows Execution: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baseline="-25000" dirty="0" smtClean="0">
                <a:sym typeface="Wingdings" panose="05000000000000000000" pitchFamily="2" charset="2"/>
              </a:rPr>
              <a:t>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2243843" y="2560316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69205" y="2523532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437813" y="2606564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143057" y="2592901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68419" y="2556117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37027" y="2639149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63971" y="2644404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589333" y="2607620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157941" y="2690652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94869" y="2621285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363477" y="2704317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Critical Path</a:t>
            </a:r>
          </a:p>
          <a:p>
            <a:pPr lvl="1"/>
            <a:r>
              <a:rPr lang="en-US" dirty="0" smtClean="0"/>
              <a:t>Instructions that if accelerated would improve overall performance</a:t>
            </a:r>
          </a:p>
          <a:p>
            <a:r>
              <a:rPr lang="en-US" dirty="0" smtClean="0"/>
              <a:t>Exploit to improve the processor</a:t>
            </a:r>
          </a:p>
          <a:p>
            <a:pPr lvl="1"/>
            <a:r>
              <a:rPr lang="en-US" dirty="0" smtClean="0"/>
              <a:t>This work seems to focus on performance?</a:t>
            </a:r>
          </a:p>
          <a:p>
            <a:pPr lvl="1"/>
            <a:r>
              <a:rPr lang="en-US" dirty="0" smtClean="0"/>
              <a:t>“Make processor policies sensitive to performance”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Instructions: In-Order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In-order Dispatch: D</a:t>
            </a:r>
            <a:r>
              <a:rPr lang="en-US" baseline="-25000" dirty="0" smtClean="0"/>
              <a:t>i-1</a:t>
            </a:r>
            <a:r>
              <a:rPr lang="en-US" dirty="0" smtClean="0">
                <a:sym typeface="Wingdings" panose="05000000000000000000" pitchFamily="2" charset="2"/>
              </a:rPr>
              <a:t> D</a:t>
            </a:r>
            <a:r>
              <a:rPr lang="en-US" baseline="-25000" dirty="0" smtClean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Superscalar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Program Order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D0  D1: latency 0? 2-way Superscalar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25191" y="1122505"/>
            <a:ext cx="1374753" cy="819807"/>
          </a:xfrm>
          <a:custGeom>
            <a:avLst/>
            <a:gdLst>
              <a:gd name="connsiteX0" fmla="*/ 397291 w 832450"/>
              <a:gd name="connsiteY0" fmla="*/ 119818 h 819807"/>
              <a:gd name="connsiteX1" fmla="*/ 252248 w 832450"/>
              <a:gd name="connsiteY1" fmla="*/ 138736 h 819807"/>
              <a:gd name="connsiteX2" fmla="*/ 189186 w 832450"/>
              <a:gd name="connsiteY2" fmla="*/ 195492 h 819807"/>
              <a:gd name="connsiteX3" fmla="*/ 163961 w 832450"/>
              <a:gd name="connsiteY3" fmla="*/ 214411 h 819807"/>
              <a:gd name="connsiteX4" fmla="*/ 18918 w 832450"/>
              <a:gd name="connsiteY4" fmla="*/ 409903 h 819807"/>
              <a:gd name="connsiteX5" fmla="*/ 6306 w 832450"/>
              <a:gd name="connsiteY5" fmla="*/ 454047 h 819807"/>
              <a:gd name="connsiteX6" fmla="*/ 0 w 832450"/>
              <a:gd name="connsiteY6" fmla="*/ 472965 h 819807"/>
              <a:gd name="connsiteX7" fmla="*/ 6306 w 832450"/>
              <a:gd name="connsiteY7" fmla="*/ 498190 h 819807"/>
              <a:gd name="connsiteX8" fmla="*/ 12612 w 832450"/>
              <a:gd name="connsiteY8" fmla="*/ 542334 h 819807"/>
              <a:gd name="connsiteX9" fmla="*/ 31531 w 832450"/>
              <a:gd name="connsiteY9" fmla="*/ 611702 h 819807"/>
              <a:gd name="connsiteX10" fmla="*/ 37837 w 832450"/>
              <a:gd name="connsiteY10" fmla="*/ 636927 h 819807"/>
              <a:gd name="connsiteX11" fmla="*/ 63062 w 832450"/>
              <a:gd name="connsiteY11" fmla="*/ 693683 h 819807"/>
              <a:gd name="connsiteX12" fmla="*/ 94593 w 832450"/>
              <a:gd name="connsiteY12" fmla="*/ 718907 h 819807"/>
              <a:gd name="connsiteX13" fmla="*/ 138736 w 832450"/>
              <a:gd name="connsiteY13" fmla="*/ 744132 h 819807"/>
              <a:gd name="connsiteX14" fmla="*/ 182880 w 832450"/>
              <a:gd name="connsiteY14" fmla="*/ 769357 h 819807"/>
              <a:gd name="connsiteX15" fmla="*/ 201798 w 832450"/>
              <a:gd name="connsiteY15" fmla="*/ 781969 h 819807"/>
              <a:gd name="connsiteX16" fmla="*/ 227023 w 832450"/>
              <a:gd name="connsiteY16" fmla="*/ 788276 h 819807"/>
              <a:gd name="connsiteX17" fmla="*/ 245942 w 832450"/>
              <a:gd name="connsiteY17" fmla="*/ 800888 h 819807"/>
              <a:gd name="connsiteX18" fmla="*/ 271167 w 832450"/>
              <a:gd name="connsiteY18" fmla="*/ 807194 h 819807"/>
              <a:gd name="connsiteX19" fmla="*/ 296391 w 832450"/>
              <a:gd name="connsiteY19" fmla="*/ 819807 h 819807"/>
              <a:gd name="connsiteX20" fmla="*/ 403597 w 832450"/>
              <a:gd name="connsiteY20" fmla="*/ 813501 h 819807"/>
              <a:gd name="connsiteX21" fmla="*/ 454047 w 832450"/>
              <a:gd name="connsiteY21" fmla="*/ 794582 h 819807"/>
              <a:gd name="connsiteX22" fmla="*/ 510802 w 832450"/>
              <a:gd name="connsiteY22" fmla="*/ 781969 h 819807"/>
              <a:gd name="connsiteX23" fmla="*/ 536027 w 832450"/>
              <a:gd name="connsiteY23" fmla="*/ 769357 h 819807"/>
              <a:gd name="connsiteX24" fmla="*/ 605396 w 832450"/>
              <a:gd name="connsiteY24" fmla="*/ 737826 h 819807"/>
              <a:gd name="connsiteX25" fmla="*/ 630620 w 832450"/>
              <a:gd name="connsiteY25" fmla="*/ 718907 h 819807"/>
              <a:gd name="connsiteX26" fmla="*/ 649539 w 832450"/>
              <a:gd name="connsiteY26" fmla="*/ 706295 h 819807"/>
              <a:gd name="connsiteX27" fmla="*/ 668458 w 832450"/>
              <a:gd name="connsiteY27" fmla="*/ 681070 h 819807"/>
              <a:gd name="connsiteX28" fmla="*/ 687376 w 832450"/>
              <a:gd name="connsiteY28" fmla="*/ 662152 h 819807"/>
              <a:gd name="connsiteX29" fmla="*/ 737826 w 832450"/>
              <a:gd name="connsiteY29" fmla="*/ 586477 h 819807"/>
              <a:gd name="connsiteX30" fmla="*/ 781969 w 832450"/>
              <a:gd name="connsiteY30" fmla="*/ 517109 h 819807"/>
              <a:gd name="connsiteX31" fmla="*/ 807194 w 832450"/>
              <a:gd name="connsiteY31" fmla="*/ 466659 h 819807"/>
              <a:gd name="connsiteX32" fmla="*/ 819807 w 832450"/>
              <a:gd name="connsiteY32" fmla="*/ 409903 h 819807"/>
              <a:gd name="connsiteX33" fmla="*/ 826113 w 832450"/>
              <a:gd name="connsiteY33" fmla="*/ 384678 h 819807"/>
              <a:gd name="connsiteX34" fmla="*/ 826113 w 832450"/>
              <a:gd name="connsiteY34" fmla="*/ 258554 h 819807"/>
              <a:gd name="connsiteX35" fmla="*/ 813500 w 832450"/>
              <a:gd name="connsiteY35" fmla="*/ 201798 h 819807"/>
              <a:gd name="connsiteX36" fmla="*/ 788276 w 832450"/>
              <a:gd name="connsiteY36" fmla="*/ 163961 h 819807"/>
              <a:gd name="connsiteX37" fmla="*/ 763051 w 832450"/>
              <a:gd name="connsiteY37" fmla="*/ 132430 h 819807"/>
              <a:gd name="connsiteX38" fmla="*/ 744132 w 832450"/>
              <a:gd name="connsiteY38" fmla="*/ 119818 h 819807"/>
              <a:gd name="connsiteX39" fmla="*/ 706295 w 832450"/>
              <a:gd name="connsiteY39" fmla="*/ 88287 h 819807"/>
              <a:gd name="connsiteX40" fmla="*/ 655845 w 832450"/>
              <a:gd name="connsiteY40" fmla="*/ 69368 h 819807"/>
              <a:gd name="connsiteX41" fmla="*/ 630620 w 832450"/>
              <a:gd name="connsiteY41" fmla="*/ 56756 h 819807"/>
              <a:gd name="connsiteX42" fmla="*/ 611702 w 832450"/>
              <a:gd name="connsiteY42" fmla="*/ 44143 h 819807"/>
              <a:gd name="connsiteX43" fmla="*/ 586477 w 832450"/>
              <a:gd name="connsiteY43" fmla="*/ 37837 h 819807"/>
              <a:gd name="connsiteX44" fmla="*/ 561252 w 832450"/>
              <a:gd name="connsiteY44" fmla="*/ 25225 h 819807"/>
              <a:gd name="connsiteX45" fmla="*/ 454047 w 832450"/>
              <a:gd name="connsiteY45" fmla="*/ 0 h 819807"/>
              <a:gd name="connsiteX46" fmla="*/ 378372 w 832450"/>
              <a:gd name="connsiteY46" fmla="*/ 12612 h 819807"/>
              <a:gd name="connsiteX47" fmla="*/ 327922 w 832450"/>
              <a:gd name="connsiteY47" fmla="*/ 44143 h 819807"/>
              <a:gd name="connsiteX48" fmla="*/ 258554 w 832450"/>
              <a:gd name="connsiteY48" fmla="*/ 126124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2450" h="819807">
                <a:moveTo>
                  <a:pt x="397291" y="119818"/>
                </a:moveTo>
                <a:cubicBezTo>
                  <a:pt x="348943" y="126124"/>
                  <a:pt x="298070" y="122074"/>
                  <a:pt x="252248" y="138736"/>
                </a:cubicBezTo>
                <a:cubicBezTo>
                  <a:pt x="225670" y="148401"/>
                  <a:pt x="210658" y="177087"/>
                  <a:pt x="189186" y="195492"/>
                </a:cubicBezTo>
                <a:cubicBezTo>
                  <a:pt x="181206" y="202332"/>
                  <a:pt x="171663" y="207259"/>
                  <a:pt x="163961" y="214411"/>
                </a:cubicBezTo>
                <a:cubicBezTo>
                  <a:pt x="74564" y="297423"/>
                  <a:pt x="98425" y="281469"/>
                  <a:pt x="18918" y="409903"/>
                </a:cubicBezTo>
                <a:cubicBezTo>
                  <a:pt x="14714" y="424618"/>
                  <a:pt x="10703" y="439389"/>
                  <a:pt x="6306" y="454047"/>
                </a:cubicBezTo>
                <a:cubicBezTo>
                  <a:pt x="4396" y="460414"/>
                  <a:pt x="0" y="466318"/>
                  <a:pt x="0" y="472965"/>
                </a:cubicBezTo>
                <a:cubicBezTo>
                  <a:pt x="0" y="481632"/>
                  <a:pt x="4756" y="489663"/>
                  <a:pt x="6306" y="498190"/>
                </a:cubicBezTo>
                <a:cubicBezTo>
                  <a:pt x="8965" y="512814"/>
                  <a:pt x="9697" y="527759"/>
                  <a:pt x="12612" y="542334"/>
                </a:cubicBezTo>
                <a:cubicBezTo>
                  <a:pt x="27598" y="617263"/>
                  <a:pt x="19452" y="569424"/>
                  <a:pt x="31531" y="611702"/>
                </a:cubicBezTo>
                <a:cubicBezTo>
                  <a:pt x="33912" y="620036"/>
                  <a:pt x="35347" y="628625"/>
                  <a:pt x="37837" y="636927"/>
                </a:cubicBezTo>
                <a:cubicBezTo>
                  <a:pt x="43190" y="654769"/>
                  <a:pt x="48579" y="679201"/>
                  <a:pt x="63062" y="693683"/>
                </a:cubicBezTo>
                <a:cubicBezTo>
                  <a:pt x="72580" y="703200"/>
                  <a:pt x="84464" y="710044"/>
                  <a:pt x="94593" y="718907"/>
                </a:cubicBezTo>
                <a:cubicBezTo>
                  <a:pt x="124651" y="745207"/>
                  <a:pt x="99989" y="734446"/>
                  <a:pt x="138736" y="744132"/>
                </a:cubicBezTo>
                <a:cubicBezTo>
                  <a:pt x="184825" y="774859"/>
                  <a:pt x="126878" y="737357"/>
                  <a:pt x="182880" y="769357"/>
                </a:cubicBezTo>
                <a:cubicBezTo>
                  <a:pt x="189460" y="773117"/>
                  <a:pt x="194832" y="778983"/>
                  <a:pt x="201798" y="781969"/>
                </a:cubicBezTo>
                <a:cubicBezTo>
                  <a:pt x="209764" y="785383"/>
                  <a:pt x="218615" y="786174"/>
                  <a:pt x="227023" y="788276"/>
                </a:cubicBezTo>
                <a:cubicBezTo>
                  <a:pt x="233329" y="792480"/>
                  <a:pt x="238976" y="797903"/>
                  <a:pt x="245942" y="800888"/>
                </a:cubicBezTo>
                <a:cubicBezTo>
                  <a:pt x="253908" y="804302"/>
                  <a:pt x="263052" y="804151"/>
                  <a:pt x="271167" y="807194"/>
                </a:cubicBezTo>
                <a:cubicBezTo>
                  <a:pt x="279969" y="810495"/>
                  <a:pt x="287983" y="815603"/>
                  <a:pt x="296391" y="819807"/>
                </a:cubicBezTo>
                <a:cubicBezTo>
                  <a:pt x="332126" y="817705"/>
                  <a:pt x="367961" y="816895"/>
                  <a:pt x="403597" y="813501"/>
                </a:cubicBezTo>
                <a:cubicBezTo>
                  <a:pt x="436896" y="810330"/>
                  <a:pt x="422205" y="805196"/>
                  <a:pt x="454047" y="794582"/>
                </a:cubicBezTo>
                <a:cubicBezTo>
                  <a:pt x="490033" y="782587"/>
                  <a:pt x="478450" y="794102"/>
                  <a:pt x="510802" y="781969"/>
                </a:cubicBezTo>
                <a:cubicBezTo>
                  <a:pt x="519604" y="778668"/>
                  <a:pt x="527469" y="773247"/>
                  <a:pt x="536027" y="769357"/>
                </a:cubicBezTo>
                <a:cubicBezTo>
                  <a:pt x="547460" y="764160"/>
                  <a:pt x="590134" y="747365"/>
                  <a:pt x="605396" y="737826"/>
                </a:cubicBezTo>
                <a:cubicBezTo>
                  <a:pt x="614309" y="732256"/>
                  <a:pt x="622068" y="725016"/>
                  <a:pt x="630620" y="718907"/>
                </a:cubicBezTo>
                <a:cubicBezTo>
                  <a:pt x="636787" y="714502"/>
                  <a:pt x="643233" y="710499"/>
                  <a:pt x="649539" y="706295"/>
                </a:cubicBezTo>
                <a:cubicBezTo>
                  <a:pt x="655845" y="697887"/>
                  <a:pt x="661618" y="689050"/>
                  <a:pt x="668458" y="681070"/>
                </a:cubicBezTo>
                <a:cubicBezTo>
                  <a:pt x="674262" y="674299"/>
                  <a:pt x="681729" y="669054"/>
                  <a:pt x="687376" y="662152"/>
                </a:cubicBezTo>
                <a:cubicBezTo>
                  <a:pt x="770192" y="560933"/>
                  <a:pt x="698221" y="649845"/>
                  <a:pt x="737826" y="586477"/>
                </a:cubicBezTo>
                <a:cubicBezTo>
                  <a:pt x="786542" y="508530"/>
                  <a:pt x="719881" y="633526"/>
                  <a:pt x="781969" y="517109"/>
                </a:cubicBezTo>
                <a:cubicBezTo>
                  <a:pt x="790817" y="500519"/>
                  <a:pt x="802634" y="484899"/>
                  <a:pt x="807194" y="466659"/>
                </a:cubicBezTo>
                <a:cubicBezTo>
                  <a:pt x="822573" y="405141"/>
                  <a:pt x="803794" y="481957"/>
                  <a:pt x="819807" y="409903"/>
                </a:cubicBezTo>
                <a:cubicBezTo>
                  <a:pt x="821687" y="401442"/>
                  <a:pt x="824011" y="393086"/>
                  <a:pt x="826113" y="384678"/>
                </a:cubicBezTo>
                <a:cubicBezTo>
                  <a:pt x="833320" y="312607"/>
                  <a:pt x="835722" y="330625"/>
                  <a:pt x="826113" y="258554"/>
                </a:cubicBezTo>
                <a:cubicBezTo>
                  <a:pt x="825751" y="255835"/>
                  <a:pt x="816226" y="207251"/>
                  <a:pt x="813500" y="201798"/>
                </a:cubicBezTo>
                <a:cubicBezTo>
                  <a:pt x="806721" y="188240"/>
                  <a:pt x="796684" y="176573"/>
                  <a:pt x="788276" y="163961"/>
                </a:cubicBezTo>
                <a:cubicBezTo>
                  <a:pt x="778915" y="149920"/>
                  <a:pt x="775884" y="142696"/>
                  <a:pt x="763051" y="132430"/>
                </a:cubicBezTo>
                <a:cubicBezTo>
                  <a:pt x="757133" y="127695"/>
                  <a:pt x="749954" y="124670"/>
                  <a:pt x="744132" y="119818"/>
                </a:cubicBezTo>
                <a:cubicBezTo>
                  <a:pt x="726523" y="105144"/>
                  <a:pt x="726967" y="97683"/>
                  <a:pt x="706295" y="88287"/>
                </a:cubicBezTo>
                <a:cubicBezTo>
                  <a:pt x="689945" y="80855"/>
                  <a:pt x="672424" y="76276"/>
                  <a:pt x="655845" y="69368"/>
                </a:cubicBezTo>
                <a:cubicBezTo>
                  <a:pt x="647167" y="65752"/>
                  <a:pt x="638782" y="61420"/>
                  <a:pt x="630620" y="56756"/>
                </a:cubicBezTo>
                <a:cubicBezTo>
                  <a:pt x="624040" y="52996"/>
                  <a:pt x="618668" y="47129"/>
                  <a:pt x="611702" y="44143"/>
                </a:cubicBezTo>
                <a:cubicBezTo>
                  <a:pt x="603736" y="40729"/>
                  <a:pt x="594592" y="40880"/>
                  <a:pt x="586477" y="37837"/>
                </a:cubicBezTo>
                <a:cubicBezTo>
                  <a:pt x="577675" y="34536"/>
                  <a:pt x="570225" y="28029"/>
                  <a:pt x="561252" y="25225"/>
                </a:cubicBezTo>
                <a:cubicBezTo>
                  <a:pt x="522990" y="13268"/>
                  <a:pt x="491365" y="7463"/>
                  <a:pt x="454047" y="0"/>
                </a:cubicBezTo>
                <a:cubicBezTo>
                  <a:pt x="428822" y="4204"/>
                  <a:pt x="403181" y="6410"/>
                  <a:pt x="378372" y="12612"/>
                </a:cubicBezTo>
                <a:cubicBezTo>
                  <a:pt x="365705" y="15779"/>
                  <a:pt x="336118" y="35401"/>
                  <a:pt x="327922" y="44143"/>
                </a:cubicBezTo>
                <a:cubicBezTo>
                  <a:pt x="303439" y="70258"/>
                  <a:pt x="258554" y="126124"/>
                  <a:pt x="258554" y="126124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</a:t>
            </a:r>
            <a:r>
              <a:rPr lang="en-US" dirty="0" err="1" smtClean="0"/>
              <a:t>Instructuions</a:t>
            </a:r>
            <a:r>
              <a:rPr lang="en-US" dirty="0" smtClean="0"/>
              <a:t>: In-Order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In-Order Commit: C</a:t>
            </a:r>
            <a:r>
              <a:rPr lang="en-US" baseline="-25000" dirty="0" smtClean="0"/>
              <a:t>i-1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baseline="-25000" dirty="0" smtClean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Program Order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Superscalar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Notice 0 and 1 alternating pattern across CC edges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396359" y="3247697"/>
            <a:ext cx="409903" cy="315310"/>
          </a:xfrm>
          <a:custGeom>
            <a:avLst/>
            <a:gdLst>
              <a:gd name="connsiteX0" fmla="*/ 0 w 409903"/>
              <a:gd name="connsiteY0" fmla="*/ 201798 h 315310"/>
              <a:gd name="connsiteX1" fmla="*/ 69368 w 409903"/>
              <a:gd name="connsiteY1" fmla="*/ 176573 h 315310"/>
              <a:gd name="connsiteX2" fmla="*/ 119818 w 409903"/>
              <a:gd name="connsiteY2" fmla="*/ 163961 h 315310"/>
              <a:gd name="connsiteX3" fmla="*/ 138736 w 409903"/>
              <a:gd name="connsiteY3" fmla="*/ 151349 h 315310"/>
              <a:gd name="connsiteX4" fmla="*/ 163961 w 409903"/>
              <a:gd name="connsiteY4" fmla="*/ 138736 h 315310"/>
              <a:gd name="connsiteX5" fmla="*/ 189186 w 409903"/>
              <a:gd name="connsiteY5" fmla="*/ 119817 h 315310"/>
              <a:gd name="connsiteX6" fmla="*/ 227023 w 409903"/>
              <a:gd name="connsiteY6" fmla="*/ 107205 h 315310"/>
              <a:gd name="connsiteX7" fmla="*/ 245942 w 409903"/>
              <a:gd name="connsiteY7" fmla="*/ 100899 h 315310"/>
              <a:gd name="connsiteX8" fmla="*/ 264860 w 409903"/>
              <a:gd name="connsiteY8" fmla="*/ 88286 h 315310"/>
              <a:gd name="connsiteX9" fmla="*/ 283779 w 409903"/>
              <a:gd name="connsiteY9" fmla="*/ 94593 h 315310"/>
              <a:gd name="connsiteX10" fmla="*/ 353147 w 409903"/>
              <a:gd name="connsiteY10" fmla="*/ 100899 h 315310"/>
              <a:gd name="connsiteX11" fmla="*/ 346841 w 409903"/>
              <a:gd name="connsiteY11" fmla="*/ 119817 h 315310"/>
              <a:gd name="connsiteX12" fmla="*/ 302698 w 409903"/>
              <a:gd name="connsiteY12" fmla="*/ 119817 h 315310"/>
              <a:gd name="connsiteX13" fmla="*/ 296391 w 409903"/>
              <a:gd name="connsiteY13" fmla="*/ 100899 h 315310"/>
              <a:gd name="connsiteX14" fmla="*/ 283779 w 409903"/>
              <a:gd name="connsiteY14" fmla="*/ 88286 h 315310"/>
              <a:gd name="connsiteX15" fmla="*/ 264860 w 409903"/>
              <a:gd name="connsiteY15" fmla="*/ 63062 h 315310"/>
              <a:gd name="connsiteX16" fmla="*/ 239635 w 409903"/>
              <a:gd name="connsiteY16" fmla="*/ 25224 h 315310"/>
              <a:gd name="connsiteX17" fmla="*/ 227023 w 409903"/>
              <a:gd name="connsiteY17" fmla="*/ 6306 h 315310"/>
              <a:gd name="connsiteX18" fmla="*/ 208104 w 409903"/>
              <a:gd name="connsiteY18" fmla="*/ 0 h 315310"/>
              <a:gd name="connsiteX19" fmla="*/ 252248 w 409903"/>
              <a:gd name="connsiteY19" fmla="*/ 50449 h 315310"/>
              <a:gd name="connsiteX20" fmla="*/ 264860 w 409903"/>
              <a:gd name="connsiteY20" fmla="*/ 63062 h 315310"/>
              <a:gd name="connsiteX21" fmla="*/ 321616 w 409903"/>
              <a:gd name="connsiteY21" fmla="*/ 88286 h 315310"/>
              <a:gd name="connsiteX22" fmla="*/ 346841 w 409903"/>
              <a:gd name="connsiteY22" fmla="*/ 107205 h 315310"/>
              <a:gd name="connsiteX23" fmla="*/ 409903 w 409903"/>
              <a:gd name="connsiteY23" fmla="*/ 145042 h 315310"/>
              <a:gd name="connsiteX24" fmla="*/ 397291 w 409903"/>
              <a:gd name="connsiteY24" fmla="*/ 157655 h 315310"/>
              <a:gd name="connsiteX25" fmla="*/ 353147 w 409903"/>
              <a:gd name="connsiteY25" fmla="*/ 170267 h 315310"/>
              <a:gd name="connsiteX26" fmla="*/ 309004 w 409903"/>
              <a:gd name="connsiteY26" fmla="*/ 189186 h 315310"/>
              <a:gd name="connsiteX27" fmla="*/ 283779 w 409903"/>
              <a:gd name="connsiteY27" fmla="*/ 214411 h 315310"/>
              <a:gd name="connsiteX28" fmla="*/ 264860 w 409903"/>
              <a:gd name="connsiteY28" fmla="*/ 227023 h 315310"/>
              <a:gd name="connsiteX29" fmla="*/ 239635 w 409903"/>
              <a:gd name="connsiteY29" fmla="*/ 258554 h 315310"/>
              <a:gd name="connsiteX30" fmla="*/ 214411 w 409903"/>
              <a:gd name="connsiteY30" fmla="*/ 283779 h 315310"/>
              <a:gd name="connsiteX31" fmla="*/ 189186 w 409903"/>
              <a:gd name="connsiteY31" fmla="*/ 315310 h 315310"/>
              <a:gd name="connsiteX32" fmla="*/ 195492 w 409903"/>
              <a:gd name="connsiteY32" fmla="*/ 296391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9903" h="315310">
                <a:moveTo>
                  <a:pt x="0" y="201798"/>
                </a:moveTo>
                <a:cubicBezTo>
                  <a:pt x="98333" y="131560"/>
                  <a:pt x="4007" y="182020"/>
                  <a:pt x="69368" y="176573"/>
                </a:cubicBezTo>
                <a:cubicBezTo>
                  <a:pt x="86642" y="175134"/>
                  <a:pt x="119818" y="163961"/>
                  <a:pt x="119818" y="163961"/>
                </a:cubicBezTo>
                <a:cubicBezTo>
                  <a:pt x="126124" y="159757"/>
                  <a:pt x="132156" y="155109"/>
                  <a:pt x="138736" y="151349"/>
                </a:cubicBezTo>
                <a:cubicBezTo>
                  <a:pt x="146898" y="146685"/>
                  <a:pt x="155989" y="143719"/>
                  <a:pt x="163961" y="138736"/>
                </a:cubicBezTo>
                <a:cubicBezTo>
                  <a:pt x="172874" y="133165"/>
                  <a:pt x="179785" y="124517"/>
                  <a:pt x="189186" y="119817"/>
                </a:cubicBezTo>
                <a:cubicBezTo>
                  <a:pt x="201077" y="113872"/>
                  <a:pt x="214411" y="111409"/>
                  <a:pt x="227023" y="107205"/>
                </a:cubicBezTo>
                <a:lnTo>
                  <a:pt x="245942" y="100899"/>
                </a:lnTo>
                <a:cubicBezTo>
                  <a:pt x="252248" y="96695"/>
                  <a:pt x="257384" y="89532"/>
                  <a:pt x="264860" y="88286"/>
                </a:cubicBezTo>
                <a:cubicBezTo>
                  <a:pt x="271417" y="87193"/>
                  <a:pt x="277198" y="93653"/>
                  <a:pt x="283779" y="94593"/>
                </a:cubicBezTo>
                <a:cubicBezTo>
                  <a:pt x="306764" y="97877"/>
                  <a:pt x="330024" y="98797"/>
                  <a:pt x="353147" y="100899"/>
                </a:cubicBezTo>
                <a:cubicBezTo>
                  <a:pt x="351045" y="107205"/>
                  <a:pt x="351541" y="115117"/>
                  <a:pt x="346841" y="119817"/>
                </a:cubicBezTo>
                <a:cubicBezTo>
                  <a:pt x="334174" y="132484"/>
                  <a:pt x="315500" y="123018"/>
                  <a:pt x="302698" y="119817"/>
                </a:cubicBezTo>
                <a:cubicBezTo>
                  <a:pt x="300596" y="113511"/>
                  <a:pt x="299811" y="106599"/>
                  <a:pt x="296391" y="100899"/>
                </a:cubicBezTo>
                <a:cubicBezTo>
                  <a:pt x="293332" y="95801"/>
                  <a:pt x="287585" y="92854"/>
                  <a:pt x="283779" y="88286"/>
                </a:cubicBezTo>
                <a:cubicBezTo>
                  <a:pt x="277051" y="80212"/>
                  <a:pt x="270887" y="71672"/>
                  <a:pt x="264860" y="63062"/>
                </a:cubicBezTo>
                <a:cubicBezTo>
                  <a:pt x="256167" y="50644"/>
                  <a:pt x="248043" y="37837"/>
                  <a:pt x="239635" y="25224"/>
                </a:cubicBezTo>
                <a:cubicBezTo>
                  <a:pt x="235431" y="18918"/>
                  <a:pt x="234213" y="8703"/>
                  <a:pt x="227023" y="6306"/>
                </a:cubicBezTo>
                <a:lnTo>
                  <a:pt x="208104" y="0"/>
                </a:lnTo>
                <a:cubicBezTo>
                  <a:pt x="249549" y="62167"/>
                  <a:pt x="214708" y="20417"/>
                  <a:pt x="252248" y="50449"/>
                </a:cubicBezTo>
                <a:cubicBezTo>
                  <a:pt x="256891" y="54163"/>
                  <a:pt x="259913" y="59764"/>
                  <a:pt x="264860" y="63062"/>
                </a:cubicBezTo>
                <a:cubicBezTo>
                  <a:pt x="293987" y="82480"/>
                  <a:pt x="288850" y="70083"/>
                  <a:pt x="321616" y="88286"/>
                </a:cubicBezTo>
                <a:cubicBezTo>
                  <a:pt x="330804" y="93390"/>
                  <a:pt x="338231" y="101178"/>
                  <a:pt x="346841" y="107205"/>
                </a:cubicBezTo>
                <a:cubicBezTo>
                  <a:pt x="384891" y="133840"/>
                  <a:pt x="375839" y="128011"/>
                  <a:pt x="409903" y="145042"/>
                </a:cubicBezTo>
                <a:cubicBezTo>
                  <a:pt x="405699" y="149246"/>
                  <a:pt x="402389" y="154596"/>
                  <a:pt x="397291" y="157655"/>
                </a:cubicBezTo>
                <a:cubicBezTo>
                  <a:pt x="389093" y="162574"/>
                  <a:pt x="360123" y="167730"/>
                  <a:pt x="353147" y="170267"/>
                </a:cubicBezTo>
                <a:cubicBezTo>
                  <a:pt x="338102" y="175738"/>
                  <a:pt x="323718" y="182880"/>
                  <a:pt x="309004" y="189186"/>
                </a:cubicBezTo>
                <a:cubicBezTo>
                  <a:pt x="300596" y="197594"/>
                  <a:pt x="293673" y="207815"/>
                  <a:pt x="283779" y="214411"/>
                </a:cubicBezTo>
                <a:cubicBezTo>
                  <a:pt x="277473" y="218615"/>
                  <a:pt x="270219" y="221664"/>
                  <a:pt x="264860" y="227023"/>
                </a:cubicBezTo>
                <a:cubicBezTo>
                  <a:pt x="255342" y="236540"/>
                  <a:pt x="248577" y="248494"/>
                  <a:pt x="239635" y="258554"/>
                </a:cubicBezTo>
                <a:cubicBezTo>
                  <a:pt x="231735" y="267441"/>
                  <a:pt x="222150" y="274751"/>
                  <a:pt x="214411" y="283779"/>
                </a:cubicBezTo>
                <a:cubicBezTo>
                  <a:pt x="166672" y="339474"/>
                  <a:pt x="232125" y="272368"/>
                  <a:pt x="189186" y="315310"/>
                </a:cubicBezTo>
                <a:lnTo>
                  <a:pt x="195492" y="296391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Across Instructions: True Data Dependencies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9937"/>
            <a:ext cx="7772400" cy="1802524"/>
          </a:xfrm>
        </p:spPr>
        <p:txBody>
          <a:bodyPr/>
          <a:lstStyle/>
          <a:p>
            <a:r>
              <a:rPr lang="en-US" dirty="0" smtClean="0"/>
              <a:t>Data Dependencies: E</a:t>
            </a:r>
            <a:r>
              <a:rPr lang="en-US" baseline="-25000" dirty="0" smtClean="0"/>
              <a:t>i-1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ym typeface="Wingdings" panose="05000000000000000000" pitchFamily="2" charset="2"/>
              </a:rPr>
              <a:t>j</a:t>
            </a:r>
            <a:endParaRPr lang="en-US" baseline="-25000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68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4225159" y="2692750"/>
            <a:ext cx="1715288" cy="265125"/>
          </a:xfrm>
          <a:custGeom>
            <a:avLst/>
            <a:gdLst>
              <a:gd name="connsiteX0" fmla="*/ 0 w 1715288"/>
              <a:gd name="connsiteY0" fmla="*/ 0 h 265125"/>
              <a:gd name="connsiteX1" fmla="*/ 126124 w 1715288"/>
              <a:gd name="connsiteY1" fmla="*/ 25225 h 265125"/>
              <a:gd name="connsiteX2" fmla="*/ 163961 w 1715288"/>
              <a:gd name="connsiteY2" fmla="*/ 31531 h 265125"/>
              <a:gd name="connsiteX3" fmla="*/ 201798 w 1715288"/>
              <a:gd name="connsiteY3" fmla="*/ 44144 h 265125"/>
              <a:gd name="connsiteX4" fmla="*/ 220717 w 1715288"/>
              <a:gd name="connsiteY4" fmla="*/ 50450 h 265125"/>
              <a:gd name="connsiteX5" fmla="*/ 258554 w 1715288"/>
              <a:gd name="connsiteY5" fmla="*/ 56756 h 265125"/>
              <a:gd name="connsiteX6" fmla="*/ 296391 w 1715288"/>
              <a:gd name="connsiteY6" fmla="*/ 75675 h 265125"/>
              <a:gd name="connsiteX7" fmla="*/ 315310 w 1715288"/>
              <a:gd name="connsiteY7" fmla="*/ 88287 h 265125"/>
              <a:gd name="connsiteX8" fmla="*/ 353147 w 1715288"/>
              <a:gd name="connsiteY8" fmla="*/ 100900 h 265125"/>
              <a:gd name="connsiteX9" fmla="*/ 378372 w 1715288"/>
              <a:gd name="connsiteY9" fmla="*/ 113512 h 265125"/>
              <a:gd name="connsiteX10" fmla="*/ 397291 w 1715288"/>
              <a:gd name="connsiteY10" fmla="*/ 132431 h 265125"/>
              <a:gd name="connsiteX11" fmla="*/ 422515 w 1715288"/>
              <a:gd name="connsiteY11" fmla="*/ 138737 h 265125"/>
              <a:gd name="connsiteX12" fmla="*/ 498190 w 1715288"/>
              <a:gd name="connsiteY12" fmla="*/ 145043 h 265125"/>
              <a:gd name="connsiteX13" fmla="*/ 554946 w 1715288"/>
              <a:gd name="connsiteY13" fmla="*/ 176574 h 265125"/>
              <a:gd name="connsiteX14" fmla="*/ 636927 w 1715288"/>
              <a:gd name="connsiteY14" fmla="*/ 182880 h 265125"/>
              <a:gd name="connsiteX15" fmla="*/ 655845 w 1715288"/>
              <a:gd name="connsiteY15" fmla="*/ 195493 h 265125"/>
              <a:gd name="connsiteX16" fmla="*/ 725213 w 1715288"/>
              <a:gd name="connsiteY16" fmla="*/ 220718 h 265125"/>
              <a:gd name="connsiteX17" fmla="*/ 750438 w 1715288"/>
              <a:gd name="connsiteY17" fmla="*/ 227024 h 265125"/>
              <a:gd name="connsiteX18" fmla="*/ 794582 w 1715288"/>
              <a:gd name="connsiteY18" fmla="*/ 245942 h 265125"/>
              <a:gd name="connsiteX19" fmla="*/ 882869 w 1715288"/>
              <a:gd name="connsiteY19" fmla="*/ 258555 h 265125"/>
              <a:gd name="connsiteX20" fmla="*/ 958543 w 1715288"/>
              <a:gd name="connsiteY20" fmla="*/ 258555 h 265125"/>
              <a:gd name="connsiteX21" fmla="*/ 977462 w 1715288"/>
              <a:gd name="connsiteY21" fmla="*/ 264861 h 265125"/>
              <a:gd name="connsiteX22" fmla="*/ 1021605 w 1715288"/>
              <a:gd name="connsiteY22" fmla="*/ 258555 h 265125"/>
              <a:gd name="connsiteX23" fmla="*/ 1059442 w 1715288"/>
              <a:gd name="connsiteY23" fmla="*/ 252249 h 265125"/>
              <a:gd name="connsiteX24" fmla="*/ 1109892 w 1715288"/>
              <a:gd name="connsiteY24" fmla="*/ 264861 h 265125"/>
              <a:gd name="connsiteX25" fmla="*/ 1179260 w 1715288"/>
              <a:gd name="connsiteY25" fmla="*/ 258555 h 265125"/>
              <a:gd name="connsiteX26" fmla="*/ 1217098 w 1715288"/>
              <a:gd name="connsiteY26" fmla="*/ 252249 h 265125"/>
              <a:gd name="connsiteX27" fmla="*/ 1267547 w 1715288"/>
              <a:gd name="connsiteY27" fmla="*/ 264861 h 265125"/>
              <a:gd name="connsiteX28" fmla="*/ 1362140 w 1715288"/>
              <a:gd name="connsiteY28" fmla="*/ 264861 h 265125"/>
              <a:gd name="connsiteX29" fmla="*/ 1418896 w 1715288"/>
              <a:gd name="connsiteY29" fmla="*/ 258555 h 265125"/>
              <a:gd name="connsiteX30" fmla="*/ 1437815 w 1715288"/>
              <a:gd name="connsiteY30" fmla="*/ 252249 h 265125"/>
              <a:gd name="connsiteX31" fmla="*/ 1488264 w 1715288"/>
              <a:gd name="connsiteY31" fmla="*/ 233330 h 265125"/>
              <a:gd name="connsiteX32" fmla="*/ 1513489 w 1715288"/>
              <a:gd name="connsiteY32" fmla="*/ 208105 h 265125"/>
              <a:gd name="connsiteX33" fmla="*/ 1526102 w 1715288"/>
              <a:gd name="connsiteY33" fmla="*/ 195493 h 265125"/>
              <a:gd name="connsiteX34" fmla="*/ 1538714 w 1715288"/>
              <a:gd name="connsiteY34" fmla="*/ 182880 h 265125"/>
              <a:gd name="connsiteX35" fmla="*/ 1557633 w 1715288"/>
              <a:gd name="connsiteY35" fmla="*/ 170268 h 265125"/>
              <a:gd name="connsiteX36" fmla="*/ 1608082 w 1715288"/>
              <a:gd name="connsiteY36" fmla="*/ 126124 h 265125"/>
              <a:gd name="connsiteX37" fmla="*/ 1627001 w 1715288"/>
              <a:gd name="connsiteY37" fmla="*/ 119818 h 265125"/>
              <a:gd name="connsiteX38" fmla="*/ 1677451 w 1715288"/>
              <a:gd name="connsiteY38" fmla="*/ 69369 h 265125"/>
              <a:gd name="connsiteX39" fmla="*/ 1690063 w 1715288"/>
              <a:gd name="connsiteY39" fmla="*/ 56756 h 265125"/>
              <a:gd name="connsiteX40" fmla="*/ 1683757 w 1715288"/>
              <a:gd name="connsiteY40" fmla="*/ 37838 h 265125"/>
              <a:gd name="connsiteX41" fmla="*/ 1664838 w 1715288"/>
              <a:gd name="connsiteY41" fmla="*/ 44144 h 265125"/>
              <a:gd name="connsiteX42" fmla="*/ 1620695 w 1715288"/>
              <a:gd name="connsiteY42" fmla="*/ 50450 h 265125"/>
              <a:gd name="connsiteX43" fmla="*/ 1595470 w 1715288"/>
              <a:gd name="connsiteY43" fmla="*/ 63062 h 265125"/>
              <a:gd name="connsiteX44" fmla="*/ 1563939 w 1715288"/>
              <a:gd name="connsiteY44" fmla="*/ 75675 h 265125"/>
              <a:gd name="connsiteX45" fmla="*/ 1545020 w 1715288"/>
              <a:gd name="connsiteY45" fmla="*/ 94593 h 265125"/>
              <a:gd name="connsiteX46" fmla="*/ 1526102 w 1715288"/>
              <a:gd name="connsiteY46" fmla="*/ 107206 h 265125"/>
              <a:gd name="connsiteX47" fmla="*/ 1545020 w 1715288"/>
              <a:gd name="connsiteY47" fmla="*/ 100900 h 265125"/>
              <a:gd name="connsiteX48" fmla="*/ 1570245 w 1715288"/>
              <a:gd name="connsiteY48" fmla="*/ 88287 h 265125"/>
              <a:gd name="connsiteX49" fmla="*/ 1608082 w 1715288"/>
              <a:gd name="connsiteY49" fmla="*/ 75675 h 265125"/>
              <a:gd name="connsiteX50" fmla="*/ 1627001 w 1715288"/>
              <a:gd name="connsiteY50" fmla="*/ 63062 h 265125"/>
              <a:gd name="connsiteX51" fmla="*/ 1645920 w 1715288"/>
              <a:gd name="connsiteY51" fmla="*/ 56756 h 265125"/>
              <a:gd name="connsiteX52" fmla="*/ 1671144 w 1715288"/>
              <a:gd name="connsiteY52" fmla="*/ 44144 h 265125"/>
              <a:gd name="connsiteX53" fmla="*/ 1702675 w 1715288"/>
              <a:gd name="connsiteY53" fmla="*/ 50450 h 265125"/>
              <a:gd name="connsiteX54" fmla="*/ 1690063 w 1715288"/>
              <a:gd name="connsiteY54" fmla="*/ 151349 h 265125"/>
              <a:gd name="connsiteX55" fmla="*/ 1696369 w 1715288"/>
              <a:gd name="connsiteY55" fmla="*/ 214411 h 265125"/>
              <a:gd name="connsiteX56" fmla="*/ 1715288 w 1715288"/>
              <a:gd name="connsiteY56" fmla="*/ 201799 h 2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15288" h="265125">
                <a:moveTo>
                  <a:pt x="0" y="0"/>
                </a:moveTo>
                <a:lnTo>
                  <a:pt x="126124" y="25225"/>
                </a:lnTo>
                <a:cubicBezTo>
                  <a:pt x="138680" y="27640"/>
                  <a:pt x="151556" y="28430"/>
                  <a:pt x="163961" y="31531"/>
                </a:cubicBezTo>
                <a:cubicBezTo>
                  <a:pt x="176859" y="34756"/>
                  <a:pt x="189186" y="39940"/>
                  <a:pt x="201798" y="44144"/>
                </a:cubicBezTo>
                <a:cubicBezTo>
                  <a:pt x="208104" y="46246"/>
                  <a:pt x="214160" y="49357"/>
                  <a:pt x="220717" y="50450"/>
                </a:cubicBezTo>
                <a:lnTo>
                  <a:pt x="258554" y="56756"/>
                </a:lnTo>
                <a:cubicBezTo>
                  <a:pt x="312766" y="92898"/>
                  <a:pt x="244181" y="49571"/>
                  <a:pt x="296391" y="75675"/>
                </a:cubicBezTo>
                <a:cubicBezTo>
                  <a:pt x="303170" y="79064"/>
                  <a:pt x="308384" y="85209"/>
                  <a:pt x="315310" y="88287"/>
                </a:cubicBezTo>
                <a:cubicBezTo>
                  <a:pt x="327459" y="93686"/>
                  <a:pt x="341256" y="94955"/>
                  <a:pt x="353147" y="100900"/>
                </a:cubicBezTo>
                <a:lnTo>
                  <a:pt x="378372" y="113512"/>
                </a:lnTo>
                <a:cubicBezTo>
                  <a:pt x="384678" y="119818"/>
                  <a:pt x="389548" y="128006"/>
                  <a:pt x="397291" y="132431"/>
                </a:cubicBezTo>
                <a:cubicBezTo>
                  <a:pt x="404816" y="136731"/>
                  <a:pt x="413915" y="137662"/>
                  <a:pt x="422515" y="138737"/>
                </a:cubicBezTo>
                <a:cubicBezTo>
                  <a:pt x="447632" y="141877"/>
                  <a:pt x="472965" y="142941"/>
                  <a:pt x="498190" y="145043"/>
                </a:cubicBezTo>
                <a:cubicBezTo>
                  <a:pt x="512355" y="154487"/>
                  <a:pt x="534453" y="174012"/>
                  <a:pt x="554946" y="176574"/>
                </a:cubicBezTo>
                <a:cubicBezTo>
                  <a:pt x="582142" y="179973"/>
                  <a:pt x="609600" y="180778"/>
                  <a:pt x="636927" y="182880"/>
                </a:cubicBezTo>
                <a:cubicBezTo>
                  <a:pt x="643233" y="187084"/>
                  <a:pt x="649066" y="192103"/>
                  <a:pt x="655845" y="195493"/>
                </a:cubicBezTo>
                <a:cubicBezTo>
                  <a:pt x="668377" y="201759"/>
                  <a:pt x="713448" y="217777"/>
                  <a:pt x="725213" y="220718"/>
                </a:cubicBezTo>
                <a:cubicBezTo>
                  <a:pt x="733621" y="222820"/>
                  <a:pt x="742104" y="224643"/>
                  <a:pt x="750438" y="227024"/>
                </a:cubicBezTo>
                <a:cubicBezTo>
                  <a:pt x="794279" y="239549"/>
                  <a:pt x="740779" y="225766"/>
                  <a:pt x="794582" y="245942"/>
                </a:cubicBezTo>
                <a:cubicBezTo>
                  <a:pt x="819525" y="255296"/>
                  <a:pt x="861825" y="256451"/>
                  <a:pt x="882869" y="258555"/>
                </a:cubicBezTo>
                <a:cubicBezTo>
                  <a:pt x="927220" y="273339"/>
                  <a:pt x="874060" y="258555"/>
                  <a:pt x="958543" y="258555"/>
                </a:cubicBezTo>
                <a:cubicBezTo>
                  <a:pt x="965190" y="258555"/>
                  <a:pt x="971156" y="262759"/>
                  <a:pt x="977462" y="264861"/>
                </a:cubicBezTo>
                <a:lnTo>
                  <a:pt x="1021605" y="258555"/>
                </a:lnTo>
                <a:cubicBezTo>
                  <a:pt x="1034243" y="256611"/>
                  <a:pt x="1046688" y="251338"/>
                  <a:pt x="1059442" y="252249"/>
                </a:cubicBezTo>
                <a:cubicBezTo>
                  <a:pt x="1076732" y="253484"/>
                  <a:pt x="1109892" y="264861"/>
                  <a:pt x="1109892" y="264861"/>
                </a:cubicBezTo>
                <a:cubicBezTo>
                  <a:pt x="1133015" y="262759"/>
                  <a:pt x="1156201" y="261268"/>
                  <a:pt x="1179260" y="258555"/>
                </a:cubicBezTo>
                <a:cubicBezTo>
                  <a:pt x="1191959" y="257061"/>
                  <a:pt x="1204344" y="251338"/>
                  <a:pt x="1217098" y="252249"/>
                </a:cubicBezTo>
                <a:cubicBezTo>
                  <a:pt x="1234388" y="253484"/>
                  <a:pt x="1267547" y="264861"/>
                  <a:pt x="1267547" y="264861"/>
                </a:cubicBezTo>
                <a:cubicBezTo>
                  <a:pt x="1378505" y="249011"/>
                  <a:pt x="1239892" y="264861"/>
                  <a:pt x="1362140" y="264861"/>
                </a:cubicBezTo>
                <a:cubicBezTo>
                  <a:pt x="1381175" y="264861"/>
                  <a:pt x="1399977" y="260657"/>
                  <a:pt x="1418896" y="258555"/>
                </a:cubicBezTo>
                <a:cubicBezTo>
                  <a:pt x="1425202" y="256453"/>
                  <a:pt x="1431366" y="253861"/>
                  <a:pt x="1437815" y="252249"/>
                </a:cubicBezTo>
                <a:cubicBezTo>
                  <a:pt x="1467634" y="244794"/>
                  <a:pt x="1466893" y="251648"/>
                  <a:pt x="1488264" y="233330"/>
                </a:cubicBezTo>
                <a:cubicBezTo>
                  <a:pt x="1497292" y="225591"/>
                  <a:pt x="1505081" y="216513"/>
                  <a:pt x="1513489" y="208105"/>
                </a:cubicBezTo>
                <a:lnTo>
                  <a:pt x="1526102" y="195493"/>
                </a:lnTo>
                <a:cubicBezTo>
                  <a:pt x="1530306" y="191289"/>
                  <a:pt x="1533767" y="186178"/>
                  <a:pt x="1538714" y="182880"/>
                </a:cubicBezTo>
                <a:cubicBezTo>
                  <a:pt x="1545020" y="178676"/>
                  <a:pt x="1551929" y="175259"/>
                  <a:pt x="1557633" y="170268"/>
                </a:cubicBezTo>
                <a:cubicBezTo>
                  <a:pt x="1579545" y="151096"/>
                  <a:pt x="1584434" y="137948"/>
                  <a:pt x="1608082" y="126124"/>
                </a:cubicBezTo>
                <a:cubicBezTo>
                  <a:pt x="1614028" y="123151"/>
                  <a:pt x="1620695" y="121920"/>
                  <a:pt x="1627001" y="119818"/>
                </a:cubicBezTo>
                <a:lnTo>
                  <a:pt x="1677451" y="69369"/>
                </a:lnTo>
                <a:lnTo>
                  <a:pt x="1690063" y="56756"/>
                </a:lnTo>
                <a:cubicBezTo>
                  <a:pt x="1687961" y="50450"/>
                  <a:pt x="1689702" y="40811"/>
                  <a:pt x="1683757" y="37838"/>
                </a:cubicBezTo>
                <a:cubicBezTo>
                  <a:pt x="1677811" y="34865"/>
                  <a:pt x="1671356" y="42840"/>
                  <a:pt x="1664838" y="44144"/>
                </a:cubicBezTo>
                <a:cubicBezTo>
                  <a:pt x="1650263" y="47059"/>
                  <a:pt x="1635409" y="48348"/>
                  <a:pt x="1620695" y="50450"/>
                </a:cubicBezTo>
                <a:cubicBezTo>
                  <a:pt x="1612287" y="54654"/>
                  <a:pt x="1604060" y="59244"/>
                  <a:pt x="1595470" y="63062"/>
                </a:cubicBezTo>
                <a:cubicBezTo>
                  <a:pt x="1585126" y="67660"/>
                  <a:pt x="1573538" y="69675"/>
                  <a:pt x="1563939" y="75675"/>
                </a:cubicBezTo>
                <a:cubicBezTo>
                  <a:pt x="1556376" y="80402"/>
                  <a:pt x="1551871" y="88884"/>
                  <a:pt x="1545020" y="94593"/>
                </a:cubicBezTo>
                <a:cubicBezTo>
                  <a:pt x="1539198" y="99445"/>
                  <a:pt x="1526102" y="99627"/>
                  <a:pt x="1526102" y="107206"/>
                </a:cubicBezTo>
                <a:cubicBezTo>
                  <a:pt x="1526102" y="113853"/>
                  <a:pt x="1538910" y="103518"/>
                  <a:pt x="1545020" y="100900"/>
                </a:cubicBezTo>
                <a:cubicBezTo>
                  <a:pt x="1553661" y="97197"/>
                  <a:pt x="1561517" y="91778"/>
                  <a:pt x="1570245" y="88287"/>
                </a:cubicBezTo>
                <a:cubicBezTo>
                  <a:pt x="1582589" y="83350"/>
                  <a:pt x="1608082" y="75675"/>
                  <a:pt x="1608082" y="75675"/>
                </a:cubicBezTo>
                <a:cubicBezTo>
                  <a:pt x="1614388" y="71471"/>
                  <a:pt x="1620222" y="66452"/>
                  <a:pt x="1627001" y="63062"/>
                </a:cubicBezTo>
                <a:cubicBezTo>
                  <a:pt x="1632947" y="60089"/>
                  <a:pt x="1639810" y="59374"/>
                  <a:pt x="1645920" y="56756"/>
                </a:cubicBezTo>
                <a:cubicBezTo>
                  <a:pt x="1654560" y="53053"/>
                  <a:pt x="1662736" y="48348"/>
                  <a:pt x="1671144" y="44144"/>
                </a:cubicBezTo>
                <a:cubicBezTo>
                  <a:pt x="1681654" y="46246"/>
                  <a:pt x="1700812" y="39895"/>
                  <a:pt x="1702675" y="50450"/>
                </a:cubicBezTo>
                <a:cubicBezTo>
                  <a:pt x="1708566" y="83829"/>
                  <a:pt x="1690063" y="151349"/>
                  <a:pt x="1690063" y="151349"/>
                </a:cubicBezTo>
                <a:cubicBezTo>
                  <a:pt x="1692165" y="172370"/>
                  <a:pt x="1686921" y="195516"/>
                  <a:pt x="1696369" y="214411"/>
                </a:cubicBezTo>
                <a:cubicBezTo>
                  <a:pt x="1699758" y="221190"/>
                  <a:pt x="1715288" y="201799"/>
                  <a:pt x="1715288" y="20179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461175" y="1954924"/>
            <a:ext cx="1773211" cy="523415"/>
          </a:xfrm>
          <a:custGeom>
            <a:avLst/>
            <a:gdLst>
              <a:gd name="connsiteX0" fmla="*/ 0 w 1773211"/>
              <a:gd name="connsiteY0" fmla="*/ 523415 h 523415"/>
              <a:gd name="connsiteX1" fmla="*/ 50450 w 1773211"/>
              <a:gd name="connsiteY1" fmla="*/ 409904 h 523415"/>
              <a:gd name="connsiteX2" fmla="*/ 69368 w 1773211"/>
              <a:gd name="connsiteY2" fmla="*/ 390985 h 523415"/>
              <a:gd name="connsiteX3" fmla="*/ 100899 w 1773211"/>
              <a:gd name="connsiteY3" fmla="*/ 372066 h 523415"/>
              <a:gd name="connsiteX4" fmla="*/ 195493 w 1773211"/>
              <a:gd name="connsiteY4" fmla="*/ 321617 h 523415"/>
              <a:gd name="connsiteX5" fmla="*/ 208105 w 1773211"/>
              <a:gd name="connsiteY5" fmla="*/ 309004 h 523415"/>
              <a:gd name="connsiteX6" fmla="*/ 252248 w 1773211"/>
              <a:gd name="connsiteY6" fmla="*/ 277473 h 523415"/>
              <a:gd name="connsiteX7" fmla="*/ 264861 w 1773211"/>
              <a:gd name="connsiteY7" fmla="*/ 264861 h 523415"/>
              <a:gd name="connsiteX8" fmla="*/ 283779 w 1773211"/>
              <a:gd name="connsiteY8" fmla="*/ 252248 h 523415"/>
              <a:gd name="connsiteX9" fmla="*/ 296392 w 1773211"/>
              <a:gd name="connsiteY9" fmla="*/ 239636 h 523415"/>
              <a:gd name="connsiteX10" fmla="*/ 327923 w 1773211"/>
              <a:gd name="connsiteY10" fmla="*/ 220717 h 523415"/>
              <a:gd name="connsiteX11" fmla="*/ 359454 w 1773211"/>
              <a:gd name="connsiteY11" fmla="*/ 195493 h 523415"/>
              <a:gd name="connsiteX12" fmla="*/ 422516 w 1773211"/>
              <a:gd name="connsiteY12" fmla="*/ 157655 h 523415"/>
              <a:gd name="connsiteX13" fmla="*/ 441435 w 1773211"/>
              <a:gd name="connsiteY13" fmla="*/ 145043 h 523415"/>
              <a:gd name="connsiteX14" fmla="*/ 466659 w 1773211"/>
              <a:gd name="connsiteY14" fmla="*/ 132430 h 523415"/>
              <a:gd name="connsiteX15" fmla="*/ 504497 w 1773211"/>
              <a:gd name="connsiteY15" fmla="*/ 107206 h 523415"/>
              <a:gd name="connsiteX16" fmla="*/ 567559 w 1773211"/>
              <a:gd name="connsiteY16" fmla="*/ 75675 h 523415"/>
              <a:gd name="connsiteX17" fmla="*/ 611702 w 1773211"/>
              <a:gd name="connsiteY17" fmla="*/ 56756 h 523415"/>
              <a:gd name="connsiteX18" fmla="*/ 636927 w 1773211"/>
              <a:gd name="connsiteY18" fmla="*/ 44144 h 523415"/>
              <a:gd name="connsiteX19" fmla="*/ 662152 w 1773211"/>
              <a:gd name="connsiteY19" fmla="*/ 37837 h 523415"/>
              <a:gd name="connsiteX20" fmla="*/ 699989 w 1773211"/>
              <a:gd name="connsiteY20" fmla="*/ 25225 h 523415"/>
              <a:gd name="connsiteX21" fmla="*/ 718908 w 1773211"/>
              <a:gd name="connsiteY21" fmla="*/ 18919 h 523415"/>
              <a:gd name="connsiteX22" fmla="*/ 756745 w 1773211"/>
              <a:gd name="connsiteY22" fmla="*/ 12613 h 523415"/>
              <a:gd name="connsiteX23" fmla="*/ 781970 w 1773211"/>
              <a:gd name="connsiteY23" fmla="*/ 6306 h 523415"/>
              <a:gd name="connsiteX24" fmla="*/ 819807 w 1773211"/>
              <a:gd name="connsiteY24" fmla="*/ 0 h 523415"/>
              <a:gd name="connsiteX25" fmla="*/ 1040524 w 1773211"/>
              <a:gd name="connsiteY25" fmla="*/ 12613 h 523415"/>
              <a:gd name="connsiteX26" fmla="*/ 1090974 w 1773211"/>
              <a:gd name="connsiteY26" fmla="*/ 25225 h 523415"/>
              <a:gd name="connsiteX27" fmla="*/ 1172955 w 1773211"/>
              <a:gd name="connsiteY27" fmla="*/ 31531 h 523415"/>
              <a:gd name="connsiteX28" fmla="*/ 1267548 w 1773211"/>
              <a:gd name="connsiteY28" fmla="*/ 44144 h 523415"/>
              <a:gd name="connsiteX29" fmla="*/ 1292773 w 1773211"/>
              <a:gd name="connsiteY29" fmla="*/ 50450 h 523415"/>
              <a:gd name="connsiteX30" fmla="*/ 1317997 w 1773211"/>
              <a:gd name="connsiteY30" fmla="*/ 63062 h 523415"/>
              <a:gd name="connsiteX31" fmla="*/ 1343222 w 1773211"/>
              <a:gd name="connsiteY31" fmla="*/ 69368 h 523415"/>
              <a:gd name="connsiteX32" fmla="*/ 1355835 w 1773211"/>
              <a:gd name="connsiteY32" fmla="*/ 81981 h 523415"/>
              <a:gd name="connsiteX33" fmla="*/ 1393672 w 1773211"/>
              <a:gd name="connsiteY33" fmla="*/ 100899 h 523415"/>
              <a:gd name="connsiteX34" fmla="*/ 1437815 w 1773211"/>
              <a:gd name="connsiteY34" fmla="*/ 132430 h 523415"/>
              <a:gd name="connsiteX35" fmla="*/ 1456734 w 1773211"/>
              <a:gd name="connsiteY35" fmla="*/ 151349 h 523415"/>
              <a:gd name="connsiteX36" fmla="*/ 1475653 w 1773211"/>
              <a:gd name="connsiteY36" fmla="*/ 163962 h 523415"/>
              <a:gd name="connsiteX37" fmla="*/ 1488265 w 1773211"/>
              <a:gd name="connsiteY37" fmla="*/ 182880 h 523415"/>
              <a:gd name="connsiteX38" fmla="*/ 1507184 w 1773211"/>
              <a:gd name="connsiteY38" fmla="*/ 208105 h 523415"/>
              <a:gd name="connsiteX39" fmla="*/ 1538715 w 1773211"/>
              <a:gd name="connsiteY39" fmla="*/ 258555 h 523415"/>
              <a:gd name="connsiteX40" fmla="*/ 1570246 w 1773211"/>
              <a:gd name="connsiteY40" fmla="*/ 296392 h 523415"/>
              <a:gd name="connsiteX41" fmla="*/ 1576552 w 1773211"/>
              <a:gd name="connsiteY41" fmla="*/ 315310 h 523415"/>
              <a:gd name="connsiteX42" fmla="*/ 1589164 w 1773211"/>
              <a:gd name="connsiteY42" fmla="*/ 365760 h 523415"/>
              <a:gd name="connsiteX43" fmla="*/ 1595471 w 1773211"/>
              <a:gd name="connsiteY43" fmla="*/ 390985 h 523415"/>
              <a:gd name="connsiteX44" fmla="*/ 1601777 w 1773211"/>
              <a:gd name="connsiteY44" fmla="*/ 409904 h 523415"/>
              <a:gd name="connsiteX45" fmla="*/ 1595471 w 1773211"/>
              <a:gd name="connsiteY45" fmla="*/ 447741 h 523415"/>
              <a:gd name="connsiteX46" fmla="*/ 1589164 w 1773211"/>
              <a:gd name="connsiteY46" fmla="*/ 428822 h 523415"/>
              <a:gd name="connsiteX47" fmla="*/ 1576552 w 1773211"/>
              <a:gd name="connsiteY47" fmla="*/ 403597 h 523415"/>
              <a:gd name="connsiteX48" fmla="*/ 1494571 w 1773211"/>
              <a:gd name="connsiteY48" fmla="*/ 372066 h 523415"/>
              <a:gd name="connsiteX49" fmla="*/ 1469346 w 1773211"/>
              <a:gd name="connsiteY49" fmla="*/ 365760 h 523415"/>
              <a:gd name="connsiteX50" fmla="*/ 1418897 w 1773211"/>
              <a:gd name="connsiteY50" fmla="*/ 353148 h 523415"/>
              <a:gd name="connsiteX51" fmla="*/ 1431509 w 1773211"/>
              <a:gd name="connsiteY51" fmla="*/ 340535 h 523415"/>
              <a:gd name="connsiteX52" fmla="*/ 1481959 w 1773211"/>
              <a:gd name="connsiteY52" fmla="*/ 359454 h 523415"/>
              <a:gd name="connsiteX53" fmla="*/ 1532408 w 1773211"/>
              <a:gd name="connsiteY53" fmla="*/ 390985 h 523415"/>
              <a:gd name="connsiteX54" fmla="*/ 1545021 w 1773211"/>
              <a:gd name="connsiteY54" fmla="*/ 403597 h 523415"/>
              <a:gd name="connsiteX55" fmla="*/ 1563939 w 1773211"/>
              <a:gd name="connsiteY55" fmla="*/ 409904 h 523415"/>
              <a:gd name="connsiteX56" fmla="*/ 1582858 w 1773211"/>
              <a:gd name="connsiteY56" fmla="*/ 422516 h 523415"/>
              <a:gd name="connsiteX57" fmla="*/ 1652226 w 1773211"/>
              <a:gd name="connsiteY57" fmla="*/ 454047 h 523415"/>
              <a:gd name="connsiteX58" fmla="*/ 1677451 w 1773211"/>
              <a:gd name="connsiteY58" fmla="*/ 447741 h 523415"/>
              <a:gd name="connsiteX59" fmla="*/ 1690064 w 1773211"/>
              <a:gd name="connsiteY59" fmla="*/ 435128 h 523415"/>
              <a:gd name="connsiteX60" fmla="*/ 1708982 w 1773211"/>
              <a:gd name="connsiteY60" fmla="*/ 409904 h 523415"/>
              <a:gd name="connsiteX61" fmla="*/ 1734207 w 1773211"/>
              <a:gd name="connsiteY61" fmla="*/ 346842 h 523415"/>
              <a:gd name="connsiteX62" fmla="*/ 1740513 w 1773211"/>
              <a:gd name="connsiteY62" fmla="*/ 327923 h 523415"/>
              <a:gd name="connsiteX63" fmla="*/ 1753126 w 1773211"/>
              <a:gd name="connsiteY63" fmla="*/ 315310 h 523415"/>
              <a:gd name="connsiteX64" fmla="*/ 1759432 w 1773211"/>
              <a:gd name="connsiteY64" fmla="*/ 290086 h 523415"/>
              <a:gd name="connsiteX65" fmla="*/ 1772044 w 1773211"/>
              <a:gd name="connsiteY65" fmla="*/ 277473 h 523415"/>
              <a:gd name="connsiteX66" fmla="*/ 1765738 w 1773211"/>
              <a:gd name="connsiteY66" fmla="*/ 296392 h 52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73211" h="523415">
                <a:moveTo>
                  <a:pt x="0" y="523415"/>
                </a:moveTo>
                <a:cubicBezTo>
                  <a:pt x="16817" y="485578"/>
                  <a:pt x="31237" y="446583"/>
                  <a:pt x="50450" y="409904"/>
                </a:cubicBezTo>
                <a:cubicBezTo>
                  <a:pt x="54588" y="402004"/>
                  <a:pt x="62233" y="396336"/>
                  <a:pt x="69368" y="390985"/>
                </a:cubicBezTo>
                <a:cubicBezTo>
                  <a:pt x="79174" y="383631"/>
                  <a:pt x="90159" y="377973"/>
                  <a:pt x="100899" y="372066"/>
                </a:cubicBezTo>
                <a:cubicBezTo>
                  <a:pt x="132211" y="354845"/>
                  <a:pt x="164691" y="339735"/>
                  <a:pt x="195493" y="321617"/>
                </a:cubicBezTo>
                <a:cubicBezTo>
                  <a:pt x="200618" y="318602"/>
                  <a:pt x="203462" y="312718"/>
                  <a:pt x="208105" y="309004"/>
                </a:cubicBezTo>
                <a:cubicBezTo>
                  <a:pt x="290083" y="243421"/>
                  <a:pt x="145643" y="366311"/>
                  <a:pt x="252248" y="277473"/>
                </a:cubicBezTo>
                <a:cubicBezTo>
                  <a:pt x="256816" y="273667"/>
                  <a:pt x="260218" y="268575"/>
                  <a:pt x="264861" y="264861"/>
                </a:cubicBezTo>
                <a:cubicBezTo>
                  <a:pt x="270779" y="260126"/>
                  <a:pt x="277861" y="256983"/>
                  <a:pt x="283779" y="252248"/>
                </a:cubicBezTo>
                <a:cubicBezTo>
                  <a:pt x="288422" y="248534"/>
                  <a:pt x="291554" y="243092"/>
                  <a:pt x="296392" y="239636"/>
                </a:cubicBezTo>
                <a:cubicBezTo>
                  <a:pt x="306366" y="232512"/>
                  <a:pt x="317882" y="227746"/>
                  <a:pt x="327923" y="220717"/>
                </a:cubicBezTo>
                <a:cubicBezTo>
                  <a:pt x="338950" y="212998"/>
                  <a:pt x="348255" y="202959"/>
                  <a:pt x="359454" y="195493"/>
                </a:cubicBezTo>
                <a:cubicBezTo>
                  <a:pt x="379851" y="181895"/>
                  <a:pt x="402119" y="171253"/>
                  <a:pt x="422516" y="157655"/>
                </a:cubicBezTo>
                <a:cubicBezTo>
                  <a:pt x="428822" y="153451"/>
                  <a:pt x="434854" y="148803"/>
                  <a:pt x="441435" y="145043"/>
                </a:cubicBezTo>
                <a:cubicBezTo>
                  <a:pt x="449597" y="140379"/>
                  <a:pt x="458598" y="137267"/>
                  <a:pt x="466659" y="132430"/>
                </a:cubicBezTo>
                <a:cubicBezTo>
                  <a:pt x="479657" y="124631"/>
                  <a:pt x="490939" y="113985"/>
                  <a:pt x="504497" y="107206"/>
                </a:cubicBezTo>
                <a:lnTo>
                  <a:pt x="567559" y="75675"/>
                </a:lnTo>
                <a:cubicBezTo>
                  <a:pt x="591894" y="51338"/>
                  <a:pt x="566870" y="71699"/>
                  <a:pt x="611702" y="56756"/>
                </a:cubicBezTo>
                <a:cubicBezTo>
                  <a:pt x="620620" y="53783"/>
                  <a:pt x="628125" y="47445"/>
                  <a:pt x="636927" y="44144"/>
                </a:cubicBezTo>
                <a:cubicBezTo>
                  <a:pt x="645042" y="41101"/>
                  <a:pt x="653850" y="40328"/>
                  <a:pt x="662152" y="37837"/>
                </a:cubicBezTo>
                <a:cubicBezTo>
                  <a:pt x="674886" y="34017"/>
                  <a:pt x="687377" y="29429"/>
                  <a:pt x="699989" y="25225"/>
                </a:cubicBezTo>
                <a:cubicBezTo>
                  <a:pt x="706295" y="23123"/>
                  <a:pt x="712351" y="20012"/>
                  <a:pt x="718908" y="18919"/>
                </a:cubicBezTo>
                <a:cubicBezTo>
                  <a:pt x="731520" y="16817"/>
                  <a:pt x="744207" y="15121"/>
                  <a:pt x="756745" y="12613"/>
                </a:cubicBezTo>
                <a:cubicBezTo>
                  <a:pt x="765244" y="10913"/>
                  <a:pt x="773471" y="8006"/>
                  <a:pt x="781970" y="6306"/>
                </a:cubicBezTo>
                <a:cubicBezTo>
                  <a:pt x="794508" y="3798"/>
                  <a:pt x="807195" y="2102"/>
                  <a:pt x="819807" y="0"/>
                </a:cubicBezTo>
                <a:cubicBezTo>
                  <a:pt x="839437" y="892"/>
                  <a:pt x="999112" y="6697"/>
                  <a:pt x="1040524" y="12613"/>
                </a:cubicBezTo>
                <a:cubicBezTo>
                  <a:pt x="1057684" y="15064"/>
                  <a:pt x="1073814" y="22774"/>
                  <a:pt x="1090974" y="25225"/>
                </a:cubicBezTo>
                <a:cubicBezTo>
                  <a:pt x="1118106" y="29101"/>
                  <a:pt x="1145660" y="29050"/>
                  <a:pt x="1172955" y="31531"/>
                </a:cubicBezTo>
                <a:cubicBezTo>
                  <a:pt x="1203818" y="34337"/>
                  <a:pt x="1236864" y="38007"/>
                  <a:pt x="1267548" y="44144"/>
                </a:cubicBezTo>
                <a:cubicBezTo>
                  <a:pt x="1276047" y="45844"/>
                  <a:pt x="1284365" y="48348"/>
                  <a:pt x="1292773" y="50450"/>
                </a:cubicBezTo>
                <a:cubicBezTo>
                  <a:pt x="1301181" y="54654"/>
                  <a:pt x="1309195" y="59761"/>
                  <a:pt x="1317997" y="63062"/>
                </a:cubicBezTo>
                <a:cubicBezTo>
                  <a:pt x="1326112" y="66105"/>
                  <a:pt x="1335470" y="65492"/>
                  <a:pt x="1343222" y="69368"/>
                </a:cubicBezTo>
                <a:cubicBezTo>
                  <a:pt x="1348540" y="72027"/>
                  <a:pt x="1351192" y="78267"/>
                  <a:pt x="1355835" y="81981"/>
                </a:cubicBezTo>
                <a:cubicBezTo>
                  <a:pt x="1373299" y="95952"/>
                  <a:pt x="1373690" y="94239"/>
                  <a:pt x="1393672" y="100899"/>
                </a:cubicBezTo>
                <a:cubicBezTo>
                  <a:pt x="1442863" y="150090"/>
                  <a:pt x="1379712" y="90927"/>
                  <a:pt x="1437815" y="132430"/>
                </a:cubicBezTo>
                <a:cubicBezTo>
                  <a:pt x="1445072" y="137614"/>
                  <a:pt x="1449883" y="145639"/>
                  <a:pt x="1456734" y="151349"/>
                </a:cubicBezTo>
                <a:cubicBezTo>
                  <a:pt x="1462557" y="156201"/>
                  <a:pt x="1469347" y="159758"/>
                  <a:pt x="1475653" y="163962"/>
                </a:cubicBezTo>
                <a:cubicBezTo>
                  <a:pt x="1479857" y="170268"/>
                  <a:pt x="1483860" y="176713"/>
                  <a:pt x="1488265" y="182880"/>
                </a:cubicBezTo>
                <a:cubicBezTo>
                  <a:pt x="1494374" y="191433"/>
                  <a:pt x="1501354" y="199360"/>
                  <a:pt x="1507184" y="208105"/>
                </a:cubicBezTo>
                <a:cubicBezTo>
                  <a:pt x="1511293" y="214269"/>
                  <a:pt x="1530872" y="249143"/>
                  <a:pt x="1538715" y="258555"/>
                </a:cubicBezTo>
                <a:cubicBezTo>
                  <a:pt x="1579179" y="307111"/>
                  <a:pt x="1538930" y="249419"/>
                  <a:pt x="1570246" y="296392"/>
                </a:cubicBezTo>
                <a:cubicBezTo>
                  <a:pt x="1572348" y="302698"/>
                  <a:pt x="1574803" y="308897"/>
                  <a:pt x="1576552" y="315310"/>
                </a:cubicBezTo>
                <a:cubicBezTo>
                  <a:pt x="1581113" y="332033"/>
                  <a:pt x="1584960" y="348943"/>
                  <a:pt x="1589164" y="365760"/>
                </a:cubicBezTo>
                <a:cubicBezTo>
                  <a:pt x="1591266" y="374168"/>
                  <a:pt x="1592730" y="382763"/>
                  <a:pt x="1595471" y="390985"/>
                </a:cubicBezTo>
                <a:lnTo>
                  <a:pt x="1601777" y="409904"/>
                </a:lnTo>
                <a:cubicBezTo>
                  <a:pt x="1599675" y="422516"/>
                  <a:pt x="1602564" y="437102"/>
                  <a:pt x="1595471" y="447741"/>
                </a:cubicBezTo>
                <a:cubicBezTo>
                  <a:pt x="1591783" y="453272"/>
                  <a:pt x="1591783" y="434932"/>
                  <a:pt x="1589164" y="428822"/>
                </a:cubicBezTo>
                <a:cubicBezTo>
                  <a:pt x="1585461" y="420181"/>
                  <a:pt x="1583893" y="409470"/>
                  <a:pt x="1576552" y="403597"/>
                </a:cubicBezTo>
                <a:cubicBezTo>
                  <a:pt x="1544321" y="377813"/>
                  <a:pt x="1528686" y="379647"/>
                  <a:pt x="1494571" y="372066"/>
                </a:cubicBezTo>
                <a:cubicBezTo>
                  <a:pt x="1486110" y="370186"/>
                  <a:pt x="1477807" y="367640"/>
                  <a:pt x="1469346" y="365760"/>
                </a:cubicBezTo>
                <a:cubicBezTo>
                  <a:pt x="1423688" y="355614"/>
                  <a:pt x="1452702" y="364416"/>
                  <a:pt x="1418897" y="353148"/>
                </a:cubicBezTo>
                <a:cubicBezTo>
                  <a:pt x="1423101" y="348944"/>
                  <a:pt x="1425644" y="341512"/>
                  <a:pt x="1431509" y="340535"/>
                </a:cubicBezTo>
                <a:cubicBezTo>
                  <a:pt x="1443699" y="338503"/>
                  <a:pt x="1473012" y="354484"/>
                  <a:pt x="1481959" y="359454"/>
                </a:cubicBezTo>
                <a:cubicBezTo>
                  <a:pt x="1487389" y="362470"/>
                  <a:pt x="1523449" y="383818"/>
                  <a:pt x="1532408" y="390985"/>
                </a:cubicBezTo>
                <a:cubicBezTo>
                  <a:pt x="1537051" y="394699"/>
                  <a:pt x="1539923" y="400538"/>
                  <a:pt x="1545021" y="403597"/>
                </a:cubicBezTo>
                <a:cubicBezTo>
                  <a:pt x="1550721" y="407017"/>
                  <a:pt x="1557994" y="406931"/>
                  <a:pt x="1563939" y="409904"/>
                </a:cubicBezTo>
                <a:cubicBezTo>
                  <a:pt x="1570718" y="413294"/>
                  <a:pt x="1576204" y="418887"/>
                  <a:pt x="1582858" y="422516"/>
                </a:cubicBezTo>
                <a:cubicBezTo>
                  <a:pt x="1627171" y="446686"/>
                  <a:pt x="1619743" y="443219"/>
                  <a:pt x="1652226" y="454047"/>
                </a:cubicBezTo>
                <a:cubicBezTo>
                  <a:pt x="1660634" y="451945"/>
                  <a:pt x="1669699" y="451617"/>
                  <a:pt x="1677451" y="447741"/>
                </a:cubicBezTo>
                <a:cubicBezTo>
                  <a:pt x="1682769" y="445082"/>
                  <a:pt x="1686258" y="439696"/>
                  <a:pt x="1690064" y="435128"/>
                </a:cubicBezTo>
                <a:cubicBezTo>
                  <a:pt x="1696792" y="427054"/>
                  <a:pt x="1704282" y="419304"/>
                  <a:pt x="1708982" y="409904"/>
                </a:cubicBezTo>
                <a:cubicBezTo>
                  <a:pt x="1719107" y="389654"/>
                  <a:pt x="1727048" y="368320"/>
                  <a:pt x="1734207" y="346842"/>
                </a:cubicBezTo>
                <a:cubicBezTo>
                  <a:pt x="1736309" y="340536"/>
                  <a:pt x="1737093" y="333623"/>
                  <a:pt x="1740513" y="327923"/>
                </a:cubicBezTo>
                <a:cubicBezTo>
                  <a:pt x="1743572" y="322824"/>
                  <a:pt x="1748922" y="319514"/>
                  <a:pt x="1753126" y="315310"/>
                </a:cubicBezTo>
                <a:cubicBezTo>
                  <a:pt x="1755228" y="306902"/>
                  <a:pt x="1755556" y="297838"/>
                  <a:pt x="1759432" y="290086"/>
                </a:cubicBezTo>
                <a:cubicBezTo>
                  <a:pt x="1762091" y="284768"/>
                  <a:pt x="1767840" y="273269"/>
                  <a:pt x="1772044" y="277473"/>
                </a:cubicBezTo>
                <a:cubicBezTo>
                  <a:pt x="1776744" y="282173"/>
                  <a:pt x="1765738" y="296392"/>
                  <a:pt x="1765738" y="29639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57644" y="2420648"/>
            <a:ext cx="466659" cy="763986"/>
          </a:xfrm>
          <a:custGeom>
            <a:avLst/>
            <a:gdLst>
              <a:gd name="connsiteX0" fmla="*/ 176574 w 466659"/>
              <a:gd name="connsiteY0" fmla="*/ 32466 h 763986"/>
              <a:gd name="connsiteX1" fmla="*/ 44144 w 466659"/>
              <a:gd name="connsiteY1" fmla="*/ 7242 h 763986"/>
              <a:gd name="connsiteX2" fmla="*/ 25225 w 466659"/>
              <a:gd name="connsiteY2" fmla="*/ 19854 h 763986"/>
              <a:gd name="connsiteX3" fmla="*/ 12613 w 466659"/>
              <a:gd name="connsiteY3" fmla="*/ 38773 h 763986"/>
              <a:gd name="connsiteX4" fmla="*/ 0 w 466659"/>
              <a:gd name="connsiteY4" fmla="*/ 89222 h 763986"/>
              <a:gd name="connsiteX5" fmla="*/ 18919 w 466659"/>
              <a:gd name="connsiteY5" fmla="*/ 171203 h 763986"/>
              <a:gd name="connsiteX6" fmla="*/ 25225 w 466659"/>
              <a:gd name="connsiteY6" fmla="*/ 190122 h 763986"/>
              <a:gd name="connsiteX7" fmla="*/ 37837 w 466659"/>
              <a:gd name="connsiteY7" fmla="*/ 209040 h 763986"/>
              <a:gd name="connsiteX8" fmla="*/ 75675 w 466659"/>
              <a:gd name="connsiteY8" fmla="*/ 221653 h 763986"/>
              <a:gd name="connsiteX9" fmla="*/ 119818 w 466659"/>
              <a:gd name="connsiteY9" fmla="*/ 215346 h 763986"/>
              <a:gd name="connsiteX10" fmla="*/ 151349 w 466659"/>
              <a:gd name="connsiteY10" fmla="*/ 183815 h 763986"/>
              <a:gd name="connsiteX11" fmla="*/ 163962 w 466659"/>
              <a:gd name="connsiteY11" fmla="*/ 171203 h 763986"/>
              <a:gd name="connsiteX12" fmla="*/ 176574 w 466659"/>
              <a:gd name="connsiteY12" fmla="*/ 152284 h 763986"/>
              <a:gd name="connsiteX13" fmla="*/ 195493 w 466659"/>
              <a:gd name="connsiteY13" fmla="*/ 139672 h 763986"/>
              <a:gd name="connsiteX14" fmla="*/ 208105 w 466659"/>
              <a:gd name="connsiteY14" fmla="*/ 101835 h 763986"/>
              <a:gd name="connsiteX15" fmla="*/ 214411 w 466659"/>
              <a:gd name="connsiteY15" fmla="*/ 82916 h 763986"/>
              <a:gd name="connsiteX16" fmla="*/ 208105 w 466659"/>
              <a:gd name="connsiteY16" fmla="*/ 45079 h 763986"/>
              <a:gd name="connsiteX17" fmla="*/ 195493 w 466659"/>
              <a:gd name="connsiteY17" fmla="*/ 7242 h 763986"/>
              <a:gd name="connsiteX18" fmla="*/ 208105 w 466659"/>
              <a:gd name="connsiteY18" fmla="*/ 101835 h 763986"/>
              <a:gd name="connsiteX19" fmla="*/ 201799 w 466659"/>
              <a:gd name="connsiteY19" fmla="*/ 152284 h 763986"/>
              <a:gd name="connsiteX20" fmla="*/ 208105 w 466659"/>
              <a:gd name="connsiteY20" fmla="*/ 202734 h 763986"/>
              <a:gd name="connsiteX21" fmla="*/ 214411 w 466659"/>
              <a:gd name="connsiteY21" fmla="*/ 303633 h 763986"/>
              <a:gd name="connsiteX22" fmla="*/ 227024 w 466659"/>
              <a:gd name="connsiteY22" fmla="*/ 379308 h 763986"/>
              <a:gd name="connsiteX23" fmla="*/ 252248 w 466659"/>
              <a:gd name="connsiteY23" fmla="*/ 417145 h 763986"/>
              <a:gd name="connsiteX24" fmla="*/ 264861 w 466659"/>
              <a:gd name="connsiteY24" fmla="*/ 442370 h 763986"/>
              <a:gd name="connsiteX25" fmla="*/ 277473 w 466659"/>
              <a:gd name="connsiteY25" fmla="*/ 461289 h 763986"/>
              <a:gd name="connsiteX26" fmla="*/ 302698 w 466659"/>
              <a:gd name="connsiteY26" fmla="*/ 511738 h 763986"/>
              <a:gd name="connsiteX27" fmla="*/ 315310 w 466659"/>
              <a:gd name="connsiteY27" fmla="*/ 530657 h 763986"/>
              <a:gd name="connsiteX28" fmla="*/ 334229 w 466659"/>
              <a:gd name="connsiteY28" fmla="*/ 562188 h 763986"/>
              <a:gd name="connsiteX29" fmla="*/ 309004 w 466659"/>
              <a:gd name="connsiteY29" fmla="*/ 618944 h 763986"/>
              <a:gd name="connsiteX30" fmla="*/ 315310 w 466659"/>
              <a:gd name="connsiteY30" fmla="*/ 669393 h 763986"/>
              <a:gd name="connsiteX31" fmla="*/ 340535 w 466659"/>
              <a:gd name="connsiteY31" fmla="*/ 707231 h 763986"/>
              <a:gd name="connsiteX32" fmla="*/ 378373 w 466659"/>
              <a:gd name="connsiteY32" fmla="*/ 757680 h 763986"/>
              <a:gd name="connsiteX33" fmla="*/ 403597 w 466659"/>
              <a:gd name="connsiteY33" fmla="*/ 763986 h 763986"/>
              <a:gd name="connsiteX34" fmla="*/ 428822 w 466659"/>
              <a:gd name="connsiteY34" fmla="*/ 757680 h 763986"/>
              <a:gd name="connsiteX35" fmla="*/ 454047 w 466659"/>
              <a:gd name="connsiteY35" fmla="*/ 732455 h 763986"/>
              <a:gd name="connsiteX36" fmla="*/ 466659 w 466659"/>
              <a:gd name="connsiteY36" fmla="*/ 682006 h 763986"/>
              <a:gd name="connsiteX37" fmla="*/ 454047 w 466659"/>
              <a:gd name="connsiteY37" fmla="*/ 631556 h 763986"/>
              <a:gd name="connsiteX38" fmla="*/ 447741 w 466659"/>
              <a:gd name="connsiteY38" fmla="*/ 606331 h 763986"/>
              <a:gd name="connsiteX39" fmla="*/ 441435 w 466659"/>
              <a:gd name="connsiteY39" fmla="*/ 587413 h 763986"/>
              <a:gd name="connsiteX40" fmla="*/ 435128 w 466659"/>
              <a:gd name="connsiteY40" fmla="*/ 562188 h 763986"/>
              <a:gd name="connsiteX41" fmla="*/ 422516 w 466659"/>
              <a:gd name="connsiteY41" fmla="*/ 549575 h 763986"/>
              <a:gd name="connsiteX42" fmla="*/ 416210 w 466659"/>
              <a:gd name="connsiteY42" fmla="*/ 530657 h 763986"/>
              <a:gd name="connsiteX43" fmla="*/ 359454 w 466659"/>
              <a:gd name="connsiteY43" fmla="*/ 499126 h 763986"/>
              <a:gd name="connsiteX44" fmla="*/ 334229 w 466659"/>
              <a:gd name="connsiteY44" fmla="*/ 505432 h 763986"/>
              <a:gd name="connsiteX45" fmla="*/ 321617 w 466659"/>
              <a:gd name="connsiteY45" fmla="*/ 574800 h 7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66659" h="763986">
                <a:moveTo>
                  <a:pt x="176574" y="32466"/>
                </a:moveTo>
                <a:cubicBezTo>
                  <a:pt x="108425" y="4071"/>
                  <a:pt x="110578" y="-9367"/>
                  <a:pt x="44144" y="7242"/>
                </a:cubicBezTo>
                <a:cubicBezTo>
                  <a:pt x="36791" y="9080"/>
                  <a:pt x="31531" y="15650"/>
                  <a:pt x="25225" y="19854"/>
                </a:cubicBezTo>
                <a:cubicBezTo>
                  <a:pt x="21021" y="26160"/>
                  <a:pt x="16003" y="31994"/>
                  <a:pt x="12613" y="38773"/>
                </a:cubicBezTo>
                <a:cubicBezTo>
                  <a:pt x="6147" y="51705"/>
                  <a:pt x="2400" y="77221"/>
                  <a:pt x="0" y="89222"/>
                </a:cubicBezTo>
                <a:cubicBezTo>
                  <a:pt x="8187" y="146531"/>
                  <a:pt x="1605" y="119262"/>
                  <a:pt x="18919" y="171203"/>
                </a:cubicBezTo>
                <a:cubicBezTo>
                  <a:pt x="21021" y="177509"/>
                  <a:pt x="21538" y="184591"/>
                  <a:pt x="25225" y="190122"/>
                </a:cubicBezTo>
                <a:cubicBezTo>
                  <a:pt x="29429" y="196428"/>
                  <a:pt x="31410" y="205023"/>
                  <a:pt x="37837" y="209040"/>
                </a:cubicBezTo>
                <a:cubicBezTo>
                  <a:pt x="49111" y="216086"/>
                  <a:pt x="75675" y="221653"/>
                  <a:pt x="75675" y="221653"/>
                </a:cubicBezTo>
                <a:cubicBezTo>
                  <a:pt x="90389" y="219551"/>
                  <a:pt x="106524" y="221993"/>
                  <a:pt x="119818" y="215346"/>
                </a:cubicBezTo>
                <a:cubicBezTo>
                  <a:pt x="133113" y="208699"/>
                  <a:pt x="140839" y="194325"/>
                  <a:pt x="151349" y="183815"/>
                </a:cubicBezTo>
                <a:cubicBezTo>
                  <a:pt x="155553" y="179611"/>
                  <a:pt x="160664" y="176150"/>
                  <a:pt x="163962" y="171203"/>
                </a:cubicBezTo>
                <a:cubicBezTo>
                  <a:pt x="168166" y="164897"/>
                  <a:pt x="171215" y="157643"/>
                  <a:pt x="176574" y="152284"/>
                </a:cubicBezTo>
                <a:cubicBezTo>
                  <a:pt x="181933" y="146925"/>
                  <a:pt x="189187" y="143876"/>
                  <a:pt x="195493" y="139672"/>
                </a:cubicBezTo>
                <a:lnTo>
                  <a:pt x="208105" y="101835"/>
                </a:lnTo>
                <a:lnTo>
                  <a:pt x="214411" y="82916"/>
                </a:lnTo>
                <a:cubicBezTo>
                  <a:pt x="212309" y="70304"/>
                  <a:pt x="211206" y="57484"/>
                  <a:pt x="208105" y="45079"/>
                </a:cubicBezTo>
                <a:cubicBezTo>
                  <a:pt x="204881" y="32181"/>
                  <a:pt x="192886" y="-5794"/>
                  <a:pt x="195493" y="7242"/>
                </a:cubicBezTo>
                <a:cubicBezTo>
                  <a:pt x="205942" y="59488"/>
                  <a:pt x="200733" y="28108"/>
                  <a:pt x="208105" y="101835"/>
                </a:cubicBezTo>
                <a:cubicBezTo>
                  <a:pt x="206003" y="118651"/>
                  <a:pt x="201799" y="135337"/>
                  <a:pt x="201799" y="152284"/>
                </a:cubicBezTo>
                <a:cubicBezTo>
                  <a:pt x="201799" y="169232"/>
                  <a:pt x="206698" y="185845"/>
                  <a:pt x="208105" y="202734"/>
                </a:cubicBezTo>
                <a:cubicBezTo>
                  <a:pt x="210903" y="236316"/>
                  <a:pt x="211613" y="270051"/>
                  <a:pt x="214411" y="303633"/>
                </a:cubicBezTo>
                <a:cubicBezTo>
                  <a:pt x="214767" y="307901"/>
                  <a:pt x="220199" y="365658"/>
                  <a:pt x="227024" y="379308"/>
                </a:cubicBezTo>
                <a:cubicBezTo>
                  <a:pt x="233803" y="392866"/>
                  <a:pt x="245469" y="403587"/>
                  <a:pt x="252248" y="417145"/>
                </a:cubicBezTo>
                <a:cubicBezTo>
                  <a:pt x="256452" y="425553"/>
                  <a:pt x="260197" y="434208"/>
                  <a:pt x="264861" y="442370"/>
                </a:cubicBezTo>
                <a:cubicBezTo>
                  <a:pt x="268621" y="448951"/>
                  <a:pt x="273844" y="454635"/>
                  <a:pt x="277473" y="461289"/>
                </a:cubicBezTo>
                <a:cubicBezTo>
                  <a:pt x="286476" y="477795"/>
                  <a:pt x="292269" y="496094"/>
                  <a:pt x="302698" y="511738"/>
                </a:cubicBezTo>
                <a:cubicBezTo>
                  <a:pt x="306902" y="518044"/>
                  <a:pt x="311920" y="523878"/>
                  <a:pt x="315310" y="530657"/>
                </a:cubicBezTo>
                <a:cubicBezTo>
                  <a:pt x="331682" y="563401"/>
                  <a:pt x="309596" y="537553"/>
                  <a:pt x="334229" y="562188"/>
                </a:cubicBezTo>
                <a:cubicBezTo>
                  <a:pt x="319220" y="607215"/>
                  <a:pt x="328992" y="588963"/>
                  <a:pt x="309004" y="618944"/>
                </a:cubicBezTo>
                <a:cubicBezTo>
                  <a:pt x="311106" y="635760"/>
                  <a:pt x="309610" y="653433"/>
                  <a:pt x="315310" y="669393"/>
                </a:cubicBezTo>
                <a:cubicBezTo>
                  <a:pt x="320408" y="683668"/>
                  <a:pt x="333755" y="693673"/>
                  <a:pt x="340535" y="707231"/>
                </a:cubicBezTo>
                <a:cubicBezTo>
                  <a:pt x="347667" y="721493"/>
                  <a:pt x="360162" y="753127"/>
                  <a:pt x="378373" y="757680"/>
                </a:cubicBezTo>
                <a:lnTo>
                  <a:pt x="403597" y="763986"/>
                </a:lnTo>
                <a:cubicBezTo>
                  <a:pt x="412005" y="761884"/>
                  <a:pt x="421472" y="762274"/>
                  <a:pt x="428822" y="757680"/>
                </a:cubicBezTo>
                <a:cubicBezTo>
                  <a:pt x="438906" y="751378"/>
                  <a:pt x="454047" y="732455"/>
                  <a:pt x="454047" y="732455"/>
                </a:cubicBezTo>
                <a:cubicBezTo>
                  <a:pt x="459023" y="717526"/>
                  <a:pt x="466659" y="697226"/>
                  <a:pt x="466659" y="682006"/>
                </a:cubicBezTo>
                <a:cubicBezTo>
                  <a:pt x="466659" y="662775"/>
                  <a:pt x="459023" y="648973"/>
                  <a:pt x="454047" y="631556"/>
                </a:cubicBezTo>
                <a:cubicBezTo>
                  <a:pt x="451666" y="623222"/>
                  <a:pt x="450122" y="614665"/>
                  <a:pt x="447741" y="606331"/>
                </a:cubicBezTo>
                <a:cubicBezTo>
                  <a:pt x="445915" y="599940"/>
                  <a:pt x="443261" y="593804"/>
                  <a:pt x="441435" y="587413"/>
                </a:cubicBezTo>
                <a:cubicBezTo>
                  <a:pt x="439054" y="579079"/>
                  <a:pt x="439004" y="569940"/>
                  <a:pt x="435128" y="562188"/>
                </a:cubicBezTo>
                <a:cubicBezTo>
                  <a:pt x="432469" y="556870"/>
                  <a:pt x="426720" y="553779"/>
                  <a:pt x="422516" y="549575"/>
                </a:cubicBezTo>
                <a:cubicBezTo>
                  <a:pt x="420414" y="543269"/>
                  <a:pt x="420910" y="535357"/>
                  <a:pt x="416210" y="530657"/>
                </a:cubicBezTo>
                <a:cubicBezTo>
                  <a:pt x="394525" y="508972"/>
                  <a:pt x="383245" y="507056"/>
                  <a:pt x="359454" y="499126"/>
                </a:cubicBezTo>
                <a:cubicBezTo>
                  <a:pt x="351046" y="501228"/>
                  <a:pt x="339869" y="498851"/>
                  <a:pt x="334229" y="505432"/>
                </a:cubicBezTo>
                <a:cubicBezTo>
                  <a:pt x="318293" y="524023"/>
                  <a:pt x="321617" y="553072"/>
                  <a:pt x="321617" y="57480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74732" y="2068436"/>
            <a:ext cx="518940" cy="737826"/>
          </a:xfrm>
          <a:custGeom>
            <a:avLst/>
            <a:gdLst>
              <a:gd name="connsiteX0" fmla="*/ 71199 w 518940"/>
              <a:gd name="connsiteY0" fmla="*/ 0 h 737826"/>
              <a:gd name="connsiteX1" fmla="*/ 14443 w 518940"/>
              <a:gd name="connsiteY1" fmla="*/ 75674 h 737826"/>
              <a:gd name="connsiteX2" fmla="*/ 8137 w 518940"/>
              <a:gd name="connsiteY2" fmla="*/ 151349 h 737826"/>
              <a:gd name="connsiteX3" fmla="*/ 20749 w 518940"/>
              <a:gd name="connsiteY3" fmla="*/ 182880 h 737826"/>
              <a:gd name="connsiteX4" fmla="*/ 64893 w 518940"/>
              <a:gd name="connsiteY4" fmla="*/ 220717 h 737826"/>
              <a:gd name="connsiteX5" fmla="*/ 77505 w 518940"/>
              <a:gd name="connsiteY5" fmla="*/ 233330 h 737826"/>
              <a:gd name="connsiteX6" fmla="*/ 159486 w 518940"/>
              <a:gd name="connsiteY6" fmla="*/ 220717 h 737826"/>
              <a:gd name="connsiteX7" fmla="*/ 178405 w 518940"/>
              <a:gd name="connsiteY7" fmla="*/ 208105 h 737826"/>
              <a:gd name="connsiteX8" fmla="*/ 197323 w 518940"/>
              <a:gd name="connsiteY8" fmla="*/ 170267 h 737826"/>
              <a:gd name="connsiteX9" fmla="*/ 209936 w 518940"/>
              <a:gd name="connsiteY9" fmla="*/ 151349 h 737826"/>
              <a:gd name="connsiteX10" fmla="*/ 209936 w 518940"/>
              <a:gd name="connsiteY10" fmla="*/ 88287 h 737826"/>
              <a:gd name="connsiteX11" fmla="*/ 197323 w 518940"/>
              <a:gd name="connsiteY11" fmla="*/ 50450 h 737826"/>
              <a:gd name="connsiteX12" fmla="*/ 159486 w 518940"/>
              <a:gd name="connsiteY12" fmla="*/ 31531 h 737826"/>
              <a:gd name="connsiteX13" fmla="*/ 140567 w 518940"/>
              <a:gd name="connsiteY13" fmla="*/ 25225 h 737826"/>
              <a:gd name="connsiteX14" fmla="*/ 102730 w 518940"/>
              <a:gd name="connsiteY14" fmla="*/ 6306 h 737826"/>
              <a:gd name="connsiteX15" fmla="*/ 127955 w 518940"/>
              <a:gd name="connsiteY15" fmla="*/ 31531 h 737826"/>
              <a:gd name="connsiteX16" fmla="*/ 172098 w 518940"/>
              <a:gd name="connsiteY16" fmla="*/ 81981 h 737826"/>
              <a:gd name="connsiteX17" fmla="*/ 191017 w 518940"/>
              <a:gd name="connsiteY17" fmla="*/ 88287 h 737826"/>
              <a:gd name="connsiteX18" fmla="*/ 222548 w 518940"/>
              <a:gd name="connsiteY18" fmla="*/ 119818 h 737826"/>
              <a:gd name="connsiteX19" fmla="*/ 241467 w 518940"/>
              <a:gd name="connsiteY19" fmla="*/ 138736 h 737826"/>
              <a:gd name="connsiteX20" fmla="*/ 279304 w 518940"/>
              <a:gd name="connsiteY20" fmla="*/ 189186 h 737826"/>
              <a:gd name="connsiteX21" fmla="*/ 304529 w 518940"/>
              <a:gd name="connsiteY21" fmla="*/ 220717 h 737826"/>
              <a:gd name="connsiteX22" fmla="*/ 317141 w 518940"/>
              <a:gd name="connsiteY22" fmla="*/ 233330 h 737826"/>
              <a:gd name="connsiteX23" fmla="*/ 354978 w 518940"/>
              <a:gd name="connsiteY23" fmla="*/ 245942 h 737826"/>
              <a:gd name="connsiteX24" fmla="*/ 392816 w 518940"/>
              <a:gd name="connsiteY24" fmla="*/ 309004 h 737826"/>
              <a:gd name="connsiteX25" fmla="*/ 399122 w 518940"/>
              <a:gd name="connsiteY25" fmla="*/ 327923 h 737826"/>
              <a:gd name="connsiteX26" fmla="*/ 405428 w 518940"/>
              <a:gd name="connsiteY26" fmla="*/ 346841 h 737826"/>
              <a:gd name="connsiteX27" fmla="*/ 411734 w 518940"/>
              <a:gd name="connsiteY27" fmla="*/ 397291 h 737826"/>
              <a:gd name="connsiteX28" fmla="*/ 418040 w 518940"/>
              <a:gd name="connsiteY28" fmla="*/ 422516 h 737826"/>
              <a:gd name="connsiteX29" fmla="*/ 411734 w 518940"/>
              <a:gd name="connsiteY29" fmla="*/ 498190 h 737826"/>
              <a:gd name="connsiteX30" fmla="*/ 399122 w 518940"/>
              <a:gd name="connsiteY30" fmla="*/ 517109 h 737826"/>
              <a:gd name="connsiteX31" fmla="*/ 380203 w 518940"/>
              <a:gd name="connsiteY31" fmla="*/ 548640 h 737826"/>
              <a:gd name="connsiteX32" fmla="*/ 342366 w 518940"/>
              <a:gd name="connsiteY32" fmla="*/ 561252 h 737826"/>
              <a:gd name="connsiteX33" fmla="*/ 329754 w 518940"/>
              <a:gd name="connsiteY33" fmla="*/ 573865 h 737826"/>
              <a:gd name="connsiteX34" fmla="*/ 323447 w 518940"/>
              <a:gd name="connsiteY34" fmla="*/ 662152 h 737826"/>
              <a:gd name="connsiteX35" fmla="*/ 348672 w 518940"/>
              <a:gd name="connsiteY35" fmla="*/ 693683 h 737826"/>
              <a:gd name="connsiteX36" fmla="*/ 386509 w 518940"/>
              <a:gd name="connsiteY36" fmla="*/ 706295 h 737826"/>
              <a:gd name="connsiteX37" fmla="*/ 418040 w 518940"/>
              <a:gd name="connsiteY37" fmla="*/ 731520 h 737826"/>
              <a:gd name="connsiteX38" fmla="*/ 436959 w 518940"/>
              <a:gd name="connsiteY38" fmla="*/ 737826 h 737826"/>
              <a:gd name="connsiteX39" fmla="*/ 493715 w 518940"/>
              <a:gd name="connsiteY39" fmla="*/ 718907 h 737826"/>
              <a:gd name="connsiteX40" fmla="*/ 518940 w 518940"/>
              <a:gd name="connsiteY40" fmla="*/ 681070 h 737826"/>
              <a:gd name="connsiteX41" fmla="*/ 500021 w 518940"/>
              <a:gd name="connsiteY41" fmla="*/ 611702 h 737826"/>
              <a:gd name="connsiteX42" fmla="*/ 493715 w 518940"/>
              <a:gd name="connsiteY42" fmla="*/ 586477 h 737826"/>
              <a:gd name="connsiteX43" fmla="*/ 455878 w 518940"/>
              <a:gd name="connsiteY43" fmla="*/ 529721 h 737826"/>
              <a:gd name="connsiteX44" fmla="*/ 418040 w 518940"/>
              <a:gd name="connsiteY44" fmla="*/ 510803 h 737826"/>
              <a:gd name="connsiteX45" fmla="*/ 373897 w 518940"/>
              <a:gd name="connsiteY45" fmla="*/ 529721 h 737826"/>
              <a:gd name="connsiteX46" fmla="*/ 361285 w 518940"/>
              <a:gd name="connsiteY46" fmla="*/ 548640 h 737826"/>
              <a:gd name="connsiteX47" fmla="*/ 354978 w 518940"/>
              <a:gd name="connsiteY47" fmla="*/ 586477 h 7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18940" h="737826">
                <a:moveTo>
                  <a:pt x="71199" y="0"/>
                </a:moveTo>
                <a:cubicBezTo>
                  <a:pt x="52280" y="25225"/>
                  <a:pt x="29074" y="47743"/>
                  <a:pt x="14443" y="75674"/>
                </a:cubicBezTo>
                <a:cubicBezTo>
                  <a:pt x="-4928" y="112655"/>
                  <a:pt x="-2474" y="123053"/>
                  <a:pt x="8137" y="151349"/>
                </a:cubicBezTo>
                <a:cubicBezTo>
                  <a:pt x="12112" y="161948"/>
                  <a:pt x="14470" y="173461"/>
                  <a:pt x="20749" y="182880"/>
                </a:cubicBezTo>
                <a:cubicBezTo>
                  <a:pt x="38100" y="208907"/>
                  <a:pt x="44514" y="204414"/>
                  <a:pt x="64893" y="220717"/>
                </a:cubicBezTo>
                <a:cubicBezTo>
                  <a:pt x="69536" y="224431"/>
                  <a:pt x="73301" y="229126"/>
                  <a:pt x="77505" y="233330"/>
                </a:cubicBezTo>
                <a:cubicBezTo>
                  <a:pt x="95589" y="231521"/>
                  <a:pt x="136760" y="232080"/>
                  <a:pt x="159486" y="220717"/>
                </a:cubicBezTo>
                <a:cubicBezTo>
                  <a:pt x="166265" y="217328"/>
                  <a:pt x="172099" y="212309"/>
                  <a:pt x="178405" y="208105"/>
                </a:cubicBezTo>
                <a:cubicBezTo>
                  <a:pt x="214558" y="153872"/>
                  <a:pt x="171207" y="222498"/>
                  <a:pt x="197323" y="170267"/>
                </a:cubicBezTo>
                <a:cubicBezTo>
                  <a:pt x="200713" y="163488"/>
                  <a:pt x="205732" y="157655"/>
                  <a:pt x="209936" y="151349"/>
                </a:cubicBezTo>
                <a:cubicBezTo>
                  <a:pt x="219764" y="121865"/>
                  <a:pt x="219817" y="131105"/>
                  <a:pt x="209936" y="88287"/>
                </a:cubicBezTo>
                <a:cubicBezTo>
                  <a:pt x="206946" y="75333"/>
                  <a:pt x="209935" y="54655"/>
                  <a:pt x="197323" y="50450"/>
                </a:cubicBezTo>
                <a:cubicBezTo>
                  <a:pt x="149762" y="34594"/>
                  <a:pt x="208396" y="55985"/>
                  <a:pt x="159486" y="31531"/>
                </a:cubicBezTo>
                <a:cubicBezTo>
                  <a:pt x="153540" y="28558"/>
                  <a:pt x="146873" y="27327"/>
                  <a:pt x="140567" y="25225"/>
                </a:cubicBezTo>
                <a:cubicBezTo>
                  <a:pt x="139932" y="24801"/>
                  <a:pt x="107953" y="1083"/>
                  <a:pt x="102730" y="6306"/>
                </a:cubicBezTo>
                <a:lnTo>
                  <a:pt x="127955" y="31531"/>
                </a:lnTo>
                <a:cubicBezTo>
                  <a:pt x="138063" y="46694"/>
                  <a:pt x="156287" y="76711"/>
                  <a:pt x="172098" y="81981"/>
                </a:cubicBezTo>
                <a:lnTo>
                  <a:pt x="191017" y="88287"/>
                </a:lnTo>
                <a:lnTo>
                  <a:pt x="222548" y="119818"/>
                </a:lnTo>
                <a:cubicBezTo>
                  <a:pt x="228854" y="126124"/>
                  <a:pt x="236520" y="131315"/>
                  <a:pt x="241467" y="138736"/>
                </a:cubicBezTo>
                <a:cubicBezTo>
                  <a:pt x="269989" y="181521"/>
                  <a:pt x="255972" y="165856"/>
                  <a:pt x="279304" y="189186"/>
                </a:cubicBezTo>
                <a:cubicBezTo>
                  <a:pt x="289307" y="219195"/>
                  <a:pt x="278597" y="199971"/>
                  <a:pt x="304529" y="220717"/>
                </a:cubicBezTo>
                <a:cubicBezTo>
                  <a:pt x="309172" y="224431"/>
                  <a:pt x="311823" y="230671"/>
                  <a:pt x="317141" y="233330"/>
                </a:cubicBezTo>
                <a:cubicBezTo>
                  <a:pt x="329032" y="239276"/>
                  <a:pt x="354978" y="245942"/>
                  <a:pt x="354978" y="245942"/>
                </a:cubicBezTo>
                <a:cubicBezTo>
                  <a:pt x="389603" y="280567"/>
                  <a:pt x="376443" y="259887"/>
                  <a:pt x="392816" y="309004"/>
                </a:cubicBezTo>
                <a:lnTo>
                  <a:pt x="399122" y="327923"/>
                </a:lnTo>
                <a:lnTo>
                  <a:pt x="405428" y="346841"/>
                </a:lnTo>
                <a:cubicBezTo>
                  <a:pt x="407530" y="363658"/>
                  <a:pt x="408948" y="380574"/>
                  <a:pt x="411734" y="397291"/>
                </a:cubicBezTo>
                <a:cubicBezTo>
                  <a:pt x="413159" y="405840"/>
                  <a:pt x="418040" y="413849"/>
                  <a:pt x="418040" y="422516"/>
                </a:cubicBezTo>
                <a:cubicBezTo>
                  <a:pt x="418040" y="447828"/>
                  <a:pt x="416698" y="473369"/>
                  <a:pt x="411734" y="498190"/>
                </a:cubicBezTo>
                <a:cubicBezTo>
                  <a:pt x="410248" y="505622"/>
                  <a:pt x="402511" y="510330"/>
                  <a:pt x="399122" y="517109"/>
                </a:cubicBezTo>
                <a:cubicBezTo>
                  <a:pt x="391930" y="531493"/>
                  <a:pt x="396627" y="540428"/>
                  <a:pt x="380203" y="548640"/>
                </a:cubicBezTo>
                <a:cubicBezTo>
                  <a:pt x="368312" y="554585"/>
                  <a:pt x="342366" y="561252"/>
                  <a:pt x="342366" y="561252"/>
                </a:cubicBezTo>
                <a:cubicBezTo>
                  <a:pt x="338162" y="565456"/>
                  <a:pt x="333468" y="569222"/>
                  <a:pt x="329754" y="573865"/>
                </a:cubicBezTo>
                <a:cubicBezTo>
                  <a:pt x="305628" y="604023"/>
                  <a:pt x="312268" y="609984"/>
                  <a:pt x="323447" y="662152"/>
                </a:cubicBezTo>
                <a:cubicBezTo>
                  <a:pt x="324516" y="667140"/>
                  <a:pt x="342344" y="690519"/>
                  <a:pt x="348672" y="693683"/>
                </a:cubicBezTo>
                <a:cubicBezTo>
                  <a:pt x="360563" y="699629"/>
                  <a:pt x="386509" y="706295"/>
                  <a:pt x="386509" y="706295"/>
                </a:cubicBezTo>
                <a:cubicBezTo>
                  <a:pt x="398238" y="718023"/>
                  <a:pt x="402133" y="723567"/>
                  <a:pt x="418040" y="731520"/>
                </a:cubicBezTo>
                <a:cubicBezTo>
                  <a:pt x="423986" y="734493"/>
                  <a:pt x="430653" y="735724"/>
                  <a:pt x="436959" y="737826"/>
                </a:cubicBezTo>
                <a:cubicBezTo>
                  <a:pt x="457950" y="734328"/>
                  <a:pt x="478575" y="736210"/>
                  <a:pt x="493715" y="718907"/>
                </a:cubicBezTo>
                <a:cubicBezTo>
                  <a:pt x="503697" y="707499"/>
                  <a:pt x="518940" y="681070"/>
                  <a:pt x="518940" y="681070"/>
                </a:cubicBezTo>
                <a:cubicBezTo>
                  <a:pt x="507153" y="645709"/>
                  <a:pt x="514245" y="668596"/>
                  <a:pt x="500021" y="611702"/>
                </a:cubicBezTo>
                <a:cubicBezTo>
                  <a:pt x="497919" y="603294"/>
                  <a:pt x="497591" y="594229"/>
                  <a:pt x="493715" y="586477"/>
                </a:cubicBezTo>
                <a:cubicBezTo>
                  <a:pt x="483413" y="565873"/>
                  <a:pt x="474416" y="544551"/>
                  <a:pt x="455878" y="529721"/>
                </a:cubicBezTo>
                <a:cubicBezTo>
                  <a:pt x="438415" y="515751"/>
                  <a:pt x="438021" y="517463"/>
                  <a:pt x="418040" y="510803"/>
                </a:cubicBezTo>
                <a:cubicBezTo>
                  <a:pt x="404898" y="515184"/>
                  <a:pt x="384286" y="521064"/>
                  <a:pt x="373897" y="529721"/>
                </a:cubicBezTo>
                <a:cubicBezTo>
                  <a:pt x="368075" y="534573"/>
                  <a:pt x="365045" y="542059"/>
                  <a:pt x="361285" y="548640"/>
                </a:cubicBezTo>
                <a:cubicBezTo>
                  <a:pt x="345589" y="576108"/>
                  <a:pt x="344958" y="566437"/>
                  <a:pt x="354978" y="58647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Instructions: Finite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Finite Reorder Buffer: C</a:t>
            </a:r>
            <a:r>
              <a:rPr lang="en-US" baseline="-25000" dirty="0" smtClean="0"/>
              <a:t>i-w</a:t>
            </a:r>
            <a:r>
              <a:rPr lang="en-US" dirty="0" smtClean="0">
                <a:sym typeface="Wingdings" panose="05000000000000000000" pitchFamily="2" charset="2"/>
              </a:rPr>
              <a:t> D</a:t>
            </a:r>
            <a:r>
              <a:rPr lang="en-US" baseline="-25000" dirty="0">
                <a:sym typeface="Wingdings" panose="05000000000000000000" pitchFamily="2" charset="2"/>
              </a:rPr>
              <a:t>i</a:t>
            </a:r>
            <a:endParaRPr lang="en-US" baseline="-25000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C0  D4: ROB size = 4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 = window size =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245010" y="1772016"/>
            <a:ext cx="2598157" cy="2074997"/>
          </a:xfrm>
          <a:custGeom>
            <a:avLst/>
            <a:gdLst>
              <a:gd name="connsiteX0" fmla="*/ 0 w 2598157"/>
              <a:gd name="connsiteY0" fmla="*/ 1797297 h 2074997"/>
              <a:gd name="connsiteX1" fmla="*/ 50449 w 2598157"/>
              <a:gd name="connsiteY1" fmla="*/ 1860359 h 2074997"/>
              <a:gd name="connsiteX2" fmla="*/ 69368 w 2598157"/>
              <a:gd name="connsiteY2" fmla="*/ 1866665 h 2074997"/>
              <a:gd name="connsiteX3" fmla="*/ 126124 w 2598157"/>
              <a:gd name="connsiteY3" fmla="*/ 1879278 h 2074997"/>
              <a:gd name="connsiteX4" fmla="*/ 182880 w 2598157"/>
              <a:gd name="connsiteY4" fmla="*/ 1910809 h 2074997"/>
              <a:gd name="connsiteX5" fmla="*/ 201798 w 2598157"/>
              <a:gd name="connsiteY5" fmla="*/ 1923421 h 2074997"/>
              <a:gd name="connsiteX6" fmla="*/ 245942 w 2598157"/>
              <a:gd name="connsiteY6" fmla="*/ 1936034 h 2074997"/>
              <a:gd name="connsiteX7" fmla="*/ 290085 w 2598157"/>
              <a:gd name="connsiteY7" fmla="*/ 1954952 h 2074997"/>
              <a:gd name="connsiteX8" fmla="*/ 309004 w 2598157"/>
              <a:gd name="connsiteY8" fmla="*/ 1961258 h 2074997"/>
              <a:gd name="connsiteX9" fmla="*/ 334229 w 2598157"/>
              <a:gd name="connsiteY9" fmla="*/ 1973871 h 2074997"/>
              <a:gd name="connsiteX10" fmla="*/ 384678 w 2598157"/>
              <a:gd name="connsiteY10" fmla="*/ 1986483 h 2074997"/>
              <a:gd name="connsiteX11" fmla="*/ 428822 w 2598157"/>
              <a:gd name="connsiteY11" fmla="*/ 2005402 h 2074997"/>
              <a:gd name="connsiteX12" fmla="*/ 466659 w 2598157"/>
              <a:gd name="connsiteY12" fmla="*/ 2011708 h 2074997"/>
              <a:gd name="connsiteX13" fmla="*/ 517109 w 2598157"/>
              <a:gd name="connsiteY13" fmla="*/ 2030627 h 2074997"/>
              <a:gd name="connsiteX14" fmla="*/ 573864 w 2598157"/>
              <a:gd name="connsiteY14" fmla="*/ 2049545 h 2074997"/>
              <a:gd name="connsiteX15" fmla="*/ 611702 w 2598157"/>
              <a:gd name="connsiteY15" fmla="*/ 2043239 h 2074997"/>
              <a:gd name="connsiteX16" fmla="*/ 649539 w 2598157"/>
              <a:gd name="connsiteY16" fmla="*/ 2049545 h 2074997"/>
              <a:gd name="connsiteX17" fmla="*/ 699989 w 2598157"/>
              <a:gd name="connsiteY17" fmla="*/ 2055852 h 2074997"/>
              <a:gd name="connsiteX18" fmla="*/ 788276 w 2598157"/>
              <a:gd name="connsiteY18" fmla="*/ 2062158 h 2074997"/>
              <a:gd name="connsiteX19" fmla="*/ 826113 w 2598157"/>
              <a:gd name="connsiteY19" fmla="*/ 2074770 h 2074997"/>
              <a:gd name="connsiteX20" fmla="*/ 895481 w 2598157"/>
              <a:gd name="connsiteY20" fmla="*/ 2062158 h 2074997"/>
              <a:gd name="connsiteX21" fmla="*/ 971156 w 2598157"/>
              <a:gd name="connsiteY21" fmla="*/ 2068464 h 2074997"/>
              <a:gd name="connsiteX22" fmla="*/ 1002687 w 2598157"/>
              <a:gd name="connsiteY22" fmla="*/ 2074770 h 2074997"/>
              <a:gd name="connsiteX23" fmla="*/ 1053136 w 2598157"/>
              <a:gd name="connsiteY23" fmla="*/ 2068464 h 2074997"/>
              <a:gd name="connsiteX24" fmla="*/ 1090973 w 2598157"/>
              <a:gd name="connsiteY24" fmla="*/ 2074770 h 2074997"/>
              <a:gd name="connsiteX25" fmla="*/ 1172954 w 2598157"/>
              <a:gd name="connsiteY25" fmla="*/ 2062158 h 2074997"/>
              <a:gd name="connsiteX26" fmla="*/ 1248629 w 2598157"/>
              <a:gd name="connsiteY26" fmla="*/ 2049545 h 2074997"/>
              <a:gd name="connsiteX27" fmla="*/ 1267547 w 2598157"/>
              <a:gd name="connsiteY27" fmla="*/ 2043239 h 2074997"/>
              <a:gd name="connsiteX28" fmla="*/ 1336916 w 2598157"/>
              <a:gd name="connsiteY28" fmla="*/ 2036933 h 2074997"/>
              <a:gd name="connsiteX29" fmla="*/ 1463040 w 2598157"/>
              <a:gd name="connsiteY29" fmla="*/ 2024321 h 2074997"/>
              <a:gd name="connsiteX30" fmla="*/ 1538714 w 2598157"/>
              <a:gd name="connsiteY30" fmla="*/ 2018014 h 2074997"/>
              <a:gd name="connsiteX31" fmla="*/ 1576551 w 2598157"/>
              <a:gd name="connsiteY31" fmla="*/ 2024321 h 2074997"/>
              <a:gd name="connsiteX32" fmla="*/ 1620695 w 2598157"/>
              <a:gd name="connsiteY32" fmla="*/ 2011708 h 2074997"/>
              <a:gd name="connsiteX33" fmla="*/ 1690063 w 2598157"/>
              <a:gd name="connsiteY33" fmla="*/ 2005402 h 2074997"/>
              <a:gd name="connsiteX34" fmla="*/ 1734207 w 2598157"/>
              <a:gd name="connsiteY34" fmla="*/ 1999096 h 2074997"/>
              <a:gd name="connsiteX35" fmla="*/ 1809881 w 2598157"/>
              <a:gd name="connsiteY35" fmla="*/ 1973871 h 2074997"/>
              <a:gd name="connsiteX36" fmla="*/ 1828800 w 2598157"/>
              <a:gd name="connsiteY36" fmla="*/ 1967565 h 2074997"/>
              <a:gd name="connsiteX37" fmla="*/ 1847718 w 2598157"/>
              <a:gd name="connsiteY37" fmla="*/ 1961258 h 2074997"/>
              <a:gd name="connsiteX38" fmla="*/ 1879249 w 2598157"/>
              <a:gd name="connsiteY38" fmla="*/ 1967565 h 2074997"/>
              <a:gd name="connsiteX39" fmla="*/ 1904474 w 2598157"/>
              <a:gd name="connsiteY39" fmla="*/ 1961258 h 2074997"/>
              <a:gd name="connsiteX40" fmla="*/ 1917087 w 2598157"/>
              <a:gd name="connsiteY40" fmla="*/ 1948646 h 2074997"/>
              <a:gd name="connsiteX41" fmla="*/ 1942311 w 2598157"/>
              <a:gd name="connsiteY41" fmla="*/ 1910809 h 2074997"/>
              <a:gd name="connsiteX42" fmla="*/ 1954924 w 2598157"/>
              <a:gd name="connsiteY42" fmla="*/ 1898196 h 2074997"/>
              <a:gd name="connsiteX43" fmla="*/ 1961230 w 2598157"/>
              <a:gd name="connsiteY43" fmla="*/ 1879278 h 2074997"/>
              <a:gd name="connsiteX44" fmla="*/ 1986455 w 2598157"/>
              <a:gd name="connsiteY44" fmla="*/ 1854053 h 2074997"/>
              <a:gd name="connsiteX45" fmla="*/ 2005373 w 2598157"/>
              <a:gd name="connsiteY45" fmla="*/ 1835134 h 2074997"/>
              <a:gd name="connsiteX46" fmla="*/ 2043211 w 2598157"/>
              <a:gd name="connsiteY46" fmla="*/ 1772072 h 2074997"/>
              <a:gd name="connsiteX47" fmla="*/ 2055823 w 2598157"/>
              <a:gd name="connsiteY47" fmla="*/ 1753154 h 2074997"/>
              <a:gd name="connsiteX48" fmla="*/ 2081048 w 2598157"/>
              <a:gd name="connsiteY48" fmla="*/ 1696398 h 2074997"/>
              <a:gd name="connsiteX49" fmla="*/ 2093660 w 2598157"/>
              <a:gd name="connsiteY49" fmla="*/ 1683785 h 2074997"/>
              <a:gd name="connsiteX50" fmla="*/ 2137804 w 2598157"/>
              <a:gd name="connsiteY50" fmla="*/ 1576580 h 2074997"/>
              <a:gd name="connsiteX51" fmla="*/ 2163029 w 2598157"/>
              <a:gd name="connsiteY51" fmla="*/ 1500905 h 2074997"/>
              <a:gd name="connsiteX52" fmla="*/ 2169335 w 2598157"/>
              <a:gd name="connsiteY52" fmla="*/ 1481987 h 2074997"/>
              <a:gd name="connsiteX53" fmla="*/ 2181947 w 2598157"/>
              <a:gd name="connsiteY53" fmla="*/ 1437843 h 2074997"/>
              <a:gd name="connsiteX54" fmla="*/ 2194560 w 2598157"/>
              <a:gd name="connsiteY54" fmla="*/ 1418925 h 2074997"/>
              <a:gd name="connsiteX55" fmla="*/ 2213478 w 2598157"/>
              <a:gd name="connsiteY55" fmla="*/ 1362169 h 2074997"/>
              <a:gd name="connsiteX56" fmla="*/ 2226091 w 2598157"/>
              <a:gd name="connsiteY56" fmla="*/ 1324332 h 2074997"/>
              <a:gd name="connsiteX57" fmla="*/ 2238703 w 2598157"/>
              <a:gd name="connsiteY57" fmla="*/ 1280188 h 2074997"/>
              <a:gd name="connsiteX58" fmla="*/ 2245009 w 2598157"/>
              <a:gd name="connsiteY58" fmla="*/ 1261270 h 2074997"/>
              <a:gd name="connsiteX59" fmla="*/ 2251316 w 2598157"/>
              <a:gd name="connsiteY59" fmla="*/ 1229738 h 2074997"/>
              <a:gd name="connsiteX60" fmla="*/ 2270234 w 2598157"/>
              <a:gd name="connsiteY60" fmla="*/ 1191901 h 2074997"/>
              <a:gd name="connsiteX61" fmla="*/ 2276540 w 2598157"/>
              <a:gd name="connsiteY61" fmla="*/ 1172983 h 2074997"/>
              <a:gd name="connsiteX62" fmla="*/ 2282847 w 2598157"/>
              <a:gd name="connsiteY62" fmla="*/ 1147758 h 2074997"/>
              <a:gd name="connsiteX63" fmla="*/ 2289153 w 2598157"/>
              <a:gd name="connsiteY63" fmla="*/ 1128839 h 2074997"/>
              <a:gd name="connsiteX64" fmla="*/ 2295459 w 2598157"/>
              <a:gd name="connsiteY64" fmla="*/ 1103614 h 2074997"/>
              <a:gd name="connsiteX65" fmla="*/ 2314378 w 2598157"/>
              <a:gd name="connsiteY65" fmla="*/ 1040552 h 2074997"/>
              <a:gd name="connsiteX66" fmla="*/ 2320684 w 2598157"/>
              <a:gd name="connsiteY66" fmla="*/ 990103 h 2074997"/>
              <a:gd name="connsiteX67" fmla="*/ 2326990 w 2598157"/>
              <a:gd name="connsiteY67" fmla="*/ 971184 h 2074997"/>
              <a:gd name="connsiteX68" fmla="*/ 2333296 w 2598157"/>
              <a:gd name="connsiteY68" fmla="*/ 895510 h 2074997"/>
              <a:gd name="connsiteX69" fmla="*/ 2345909 w 2598157"/>
              <a:gd name="connsiteY69" fmla="*/ 845060 h 2074997"/>
              <a:gd name="connsiteX70" fmla="*/ 2352215 w 2598157"/>
              <a:gd name="connsiteY70" fmla="*/ 794610 h 2074997"/>
              <a:gd name="connsiteX71" fmla="*/ 2358521 w 2598157"/>
              <a:gd name="connsiteY71" fmla="*/ 763079 h 2074997"/>
              <a:gd name="connsiteX72" fmla="*/ 2371133 w 2598157"/>
              <a:gd name="connsiteY72" fmla="*/ 611730 h 2074997"/>
              <a:gd name="connsiteX73" fmla="*/ 2383746 w 2598157"/>
              <a:gd name="connsiteY73" fmla="*/ 523443 h 2074997"/>
              <a:gd name="connsiteX74" fmla="*/ 2390052 w 2598157"/>
              <a:gd name="connsiteY74" fmla="*/ 447769 h 2074997"/>
              <a:gd name="connsiteX75" fmla="*/ 2396358 w 2598157"/>
              <a:gd name="connsiteY75" fmla="*/ 422544 h 2074997"/>
              <a:gd name="connsiteX76" fmla="*/ 2408971 w 2598157"/>
              <a:gd name="connsiteY76" fmla="*/ 321645 h 2074997"/>
              <a:gd name="connsiteX77" fmla="*/ 2415277 w 2598157"/>
              <a:gd name="connsiteY77" fmla="*/ 245970 h 2074997"/>
              <a:gd name="connsiteX78" fmla="*/ 2421583 w 2598157"/>
              <a:gd name="connsiteY78" fmla="*/ 151377 h 2074997"/>
              <a:gd name="connsiteX79" fmla="*/ 2434196 w 2598157"/>
              <a:gd name="connsiteY79" fmla="*/ 88315 h 2074997"/>
              <a:gd name="connsiteX80" fmla="*/ 2446808 w 2598157"/>
              <a:gd name="connsiteY80" fmla="*/ 18947 h 2074997"/>
              <a:gd name="connsiteX81" fmla="*/ 2427889 w 2598157"/>
              <a:gd name="connsiteY81" fmla="*/ 25253 h 2074997"/>
              <a:gd name="connsiteX82" fmla="*/ 2408971 w 2598157"/>
              <a:gd name="connsiteY82" fmla="*/ 50478 h 2074997"/>
              <a:gd name="connsiteX83" fmla="*/ 2390052 w 2598157"/>
              <a:gd name="connsiteY83" fmla="*/ 100927 h 2074997"/>
              <a:gd name="connsiteX84" fmla="*/ 2383746 w 2598157"/>
              <a:gd name="connsiteY84" fmla="*/ 119846 h 2074997"/>
              <a:gd name="connsiteX85" fmla="*/ 2358521 w 2598157"/>
              <a:gd name="connsiteY85" fmla="*/ 170296 h 2074997"/>
              <a:gd name="connsiteX86" fmla="*/ 2345909 w 2598157"/>
              <a:gd name="connsiteY86" fmla="*/ 220745 h 2074997"/>
              <a:gd name="connsiteX87" fmla="*/ 2339602 w 2598157"/>
              <a:gd name="connsiteY87" fmla="*/ 245970 h 2074997"/>
              <a:gd name="connsiteX88" fmla="*/ 2345909 w 2598157"/>
              <a:gd name="connsiteY88" fmla="*/ 220745 h 2074997"/>
              <a:gd name="connsiteX89" fmla="*/ 2352215 w 2598157"/>
              <a:gd name="connsiteY89" fmla="*/ 195521 h 2074997"/>
              <a:gd name="connsiteX90" fmla="*/ 2364827 w 2598157"/>
              <a:gd name="connsiteY90" fmla="*/ 113540 h 2074997"/>
              <a:gd name="connsiteX91" fmla="*/ 2377440 w 2598157"/>
              <a:gd name="connsiteY91" fmla="*/ 75703 h 2074997"/>
              <a:gd name="connsiteX92" fmla="*/ 2383746 w 2598157"/>
              <a:gd name="connsiteY92" fmla="*/ 56784 h 2074997"/>
              <a:gd name="connsiteX93" fmla="*/ 2402664 w 2598157"/>
              <a:gd name="connsiteY93" fmla="*/ 44172 h 2074997"/>
              <a:gd name="connsiteX94" fmla="*/ 2459420 w 2598157"/>
              <a:gd name="connsiteY94" fmla="*/ 56784 h 2074997"/>
              <a:gd name="connsiteX95" fmla="*/ 2484645 w 2598157"/>
              <a:gd name="connsiteY95" fmla="*/ 63090 h 2074997"/>
              <a:gd name="connsiteX96" fmla="*/ 2509870 w 2598157"/>
              <a:gd name="connsiteY96" fmla="*/ 75703 h 2074997"/>
              <a:gd name="connsiteX97" fmla="*/ 2535095 w 2598157"/>
              <a:gd name="connsiteY97" fmla="*/ 119846 h 2074997"/>
              <a:gd name="connsiteX98" fmla="*/ 2554013 w 2598157"/>
              <a:gd name="connsiteY98" fmla="*/ 145071 h 2074997"/>
              <a:gd name="connsiteX99" fmla="*/ 2566626 w 2598157"/>
              <a:gd name="connsiteY99" fmla="*/ 176602 h 2074997"/>
              <a:gd name="connsiteX100" fmla="*/ 2598157 w 2598157"/>
              <a:gd name="connsiteY100" fmla="*/ 220745 h 2074997"/>
              <a:gd name="connsiteX101" fmla="*/ 2591851 w 2598157"/>
              <a:gd name="connsiteY101" fmla="*/ 195521 h 207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98157" h="2074997">
                <a:moveTo>
                  <a:pt x="0" y="1797297"/>
                </a:moveTo>
                <a:cubicBezTo>
                  <a:pt x="16816" y="1818318"/>
                  <a:pt x="31414" y="1841324"/>
                  <a:pt x="50449" y="1860359"/>
                </a:cubicBezTo>
                <a:cubicBezTo>
                  <a:pt x="55149" y="1865059"/>
                  <a:pt x="62976" y="1864839"/>
                  <a:pt x="69368" y="1866665"/>
                </a:cubicBezTo>
                <a:cubicBezTo>
                  <a:pt x="90159" y="1872606"/>
                  <a:pt x="104436" y="1874941"/>
                  <a:pt x="126124" y="1879278"/>
                </a:cubicBezTo>
                <a:cubicBezTo>
                  <a:pt x="169492" y="1908190"/>
                  <a:pt x="149581" y="1899710"/>
                  <a:pt x="182880" y="1910809"/>
                </a:cubicBezTo>
                <a:cubicBezTo>
                  <a:pt x="189186" y="1915013"/>
                  <a:pt x="195019" y="1920032"/>
                  <a:pt x="201798" y="1923421"/>
                </a:cubicBezTo>
                <a:cubicBezTo>
                  <a:pt x="211874" y="1928459"/>
                  <a:pt x="236519" y="1933342"/>
                  <a:pt x="245942" y="1936034"/>
                </a:cubicBezTo>
                <a:cubicBezTo>
                  <a:pt x="275523" y="1944486"/>
                  <a:pt x="256447" y="1940536"/>
                  <a:pt x="290085" y="1954952"/>
                </a:cubicBezTo>
                <a:cubicBezTo>
                  <a:pt x="296195" y="1957570"/>
                  <a:pt x="302894" y="1958639"/>
                  <a:pt x="309004" y="1961258"/>
                </a:cubicBezTo>
                <a:cubicBezTo>
                  <a:pt x="317645" y="1964961"/>
                  <a:pt x="325311" y="1970898"/>
                  <a:pt x="334229" y="1973871"/>
                </a:cubicBezTo>
                <a:cubicBezTo>
                  <a:pt x="350673" y="1979353"/>
                  <a:pt x="384678" y="1986483"/>
                  <a:pt x="384678" y="1986483"/>
                </a:cubicBezTo>
                <a:cubicBezTo>
                  <a:pt x="400104" y="1994196"/>
                  <a:pt x="412117" y="2001690"/>
                  <a:pt x="428822" y="2005402"/>
                </a:cubicBezTo>
                <a:cubicBezTo>
                  <a:pt x="441304" y="2008176"/>
                  <a:pt x="454047" y="2009606"/>
                  <a:pt x="466659" y="2011708"/>
                </a:cubicBezTo>
                <a:cubicBezTo>
                  <a:pt x="536882" y="2046821"/>
                  <a:pt x="448425" y="2004871"/>
                  <a:pt x="517109" y="2030627"/>
                </a:cubicBezTo>
                <a:cubicBezTo>
                  <a:pt x="576786" y="2053006"/>
                  <a:pt x="504762" y="2035725"/>
                  <a:pt x="573864" y="2049545"/>
                </a:cubicBezTo>
                <a:cubicBezTo>
                  <a:pt x="586477" y="2047443"/>
                  <a:pt x="598915" y="2043239"/>
                  <a:pt x="611702" y="2043239"/>
                </a:cubicBezTo>
                <a:cubicBezTo>
                  <a:pt x="624488" y="2043239"/>
                  <a:pt x="636881" y="2047737"/>
                  <a:pt x="649539" y="2049545"/>
                </a:cubicBezTo>
                <a:cubicBezTo>
                  <a:pt x="666316" y="2051942"/>
                  <a:pt x="683111" y="2054318"/>
                  <a:pt x="699989" y="2055852"/>
                </a:cubicBezTo>
                <a:cubicBezTo>
                  <a:pt x="729372" y="2058523"/>
                  <a:pt x="758847" y="2060056"/>
                  <a:pt x="788276" y="2062158"/>
                </a:cubicBezTo>
                <a:cubicBezTo>
                  <a:pt x="800888" y="2066362"/>
                  <a:pt x="812952" y="2076650"/>
                  <a:pt x="826113" y="2074770"/>
                </a:cubicBezTo>
                <a:cubicBezTo>
                  <a:pt x="878836" y="2067238"/>
                  <a:pt x="855836" y="2072069"/>
                  <a:pt x="895481" y="2062158"/>
                </a:cubicBezTo>
                <a:cubicBezTo>
                  <a:pt x="920706" y="2064260"/>
                  <a:pt x="946017" y="2065507"/>
                  <a:pt x="971156" y="2068464"/>
                </a:cubicBezTo>
                <a:cubicBezTo>
                  <a:pt x="981801" y="2069716"/>
                  <a:pt x="991969" y="2074770"/>
                  <a:pt x="1002687" y="2074770"/>
                </a:cubicBezTo>
                <a:cubicBezTo>
                  <a:pt x="1019634" y="2074770"/>
                  <a:pt x="1036320" y="2070566"/>
                  <a:pt x="1053136" y="2068464"/>
                </a:cubicBezTo>
                <a:cubicBezTo>
                  <a:pt x="1065748" y="2070566"/>
                  <a:pt x="1078187" y="2074770"/>
                  <a:pt x="1090973" y="2074770"/>
                </a:cubicBezTo>
                <a:cubicBezTo>
                  <a:pt x="1149586" y="2074770"/>
                  <a:pt x="1132339" y="2069773"/>
                  <a:pt x="1172954" y="2062158"/>
                </a:cubicBezTo>
                <a:cubicBezTo>
                  <a:pt x="1198089" y="2057445"/>
                  <a:pt x="1224368" y="2057632"/>
                  <a:pt x="1248629" y="2049545"/>
                </a:cubicBezTo>
                <a:cubicBezTo>
                  <a:pt x="1254935" y="2047443"/>
                  <a:pt x="1260967" y="2044179"/>
                  <a:pt x="1267547" y="2043239"/>
                </a:cubicBezTo>
                <a:cubicBezTo>
                  <a:pt x="1290532" y="2039956"/>
                  <a:pt x="1313793" y="2039035"/>
                  <a:pt x="1336916" y="2036933"/>
                </a:cubicBezTo>
                <a:cubicBezTo>
                  <a:pt x="1401537" y="2024009"/>
                  <a:pt x="1351554" y="2032580"/>
                  <a:pt x="1463040" y="2024321"/>
                </a:cubicBezTo>
                <a:lnTo>
                  <a:pt x="1538714" y="2018014"/>
                </a:lnTo>
                <a:cubicBezTo>
                  <a:pt x="1551326" y="2020116"/>
                  <a:pt x="1563765" y="2024321"/>
                  <a:pt x="1576551" y="2024321"/>
                </a:cubicBezTo>
                <a:cubicBezTo>
                  <a:pt x="1599970" y="2024321"/>
                  <a:pt x="1599885" y="2014681"/>
                  <a:pt x="1620695" y="2011708"/>
                </a:cubicBezTo>
                <a:cubicBezTo>
                  <a:pt x="1643680" y="2008425"/>
                  <a:pt x="1666987" y="2007966"/>
                  <a:pt x="1690063" y="2005402"/>
                </a:cubicBezTo>
                <a:cubicBezTo>
                  <a:pt x="1704836" y="2003761"/>
                  <a:pt x="1719492" y="2001198"/>
                  <a:pt x="1734207" y="1999096"/>
                </a:cubicBezTo>
                <a:lnTo>
                  <a:pt x="1809881" y="1973871"/>
                </a:lnTo>
                <a:lnTo>
                  <a:pt x="1828800" y="1967565"/>
                </a:lnTo>
                <a:lnTo>
                  <a:pt x="1847718" y="1961258"/>
                </a:lnTo>
                <a:cubicBezTo>
                  <a:pt x="1858228" y="1963360"/>
                  <a:pt x="1868530" y="1967565"/>
                  <a:pt x="1879249" y="1967565"/>
                </a:cubicBezTo>
                <a:cubicBezTo>
                  <a:pt x="1887916" y="1967565"/>
                  <a:pt x="1896722" y="1965134"/>
                  <a:pt x="1904474" y="1961258"/>
                </a:cubicBezTo>
                <a:cubicBezTo>
                  <a:pt x="1909792" y="1958599"/>
                  <a:pt x="1913520" y="1953402"/>
                  <a:pt x="1917087" y="1948646"/>
                </a:cubicBezTo>
                <a:cubicBezTo>
                  <a:pt x="1926182" y="1936520"/>
                  <a:pt x="1931593" y="1921527"/>
                  <a:pt x="1942311" y="1910809"/>
                </a:cubicBezTo>
                <a:lnTo>
                  <a:pt x="1954924" y="1898196"/>
                </a:lnTo>
                <a:cubicBezTo>
                  <a:pt x="1957026" y="1891890"/>
                  <a:pt x="1957366" y="1884687"/>
                  <a:pt x="1961230" y="1879278"/>
                </a:cubicBezTo>
                <a:cubicBezTo>
                  <a:pt x="1968142" y="1869602"/>
                  <a:pt x="1978047" y="1862461"/>
                  <a:pt x="1986455" y="1854053"/>
                </a:cubicBezTo>
                <a:cubicBezTo>
                  <a:pt x="1992761" y="1847747"/>
                  <a:pt x="2000426" y="1842554"/>
                  <a:pt x="2005373" y="1835134"/>
                </a:cubicBezTo>
                <a:cubicBezTo>
                  <a:pt x="2067076" y="1742580"/>
                  <a:pt x="2004430" y="1839938"/>
                  <a:pt x="2043211" y="1772072"/>
                </a:cubicBezTo>
                <a:cubicBezTo>
                  <a:pt x="2046971" y="1765492"/>
                  <a:pt x="2052434" y="1759933"/>
                  <a:pt x="2055823" y="1753154"/>
                </a:cubicBezTo>
                <a:cubicBezTo>
                  <a:pt x="2066745" y="1731310"/>
                  <a:pt x="2067677" y="1716455"/>
                  <a:pt x="2081048" y="1696398"/>
                </a:cubicBezTo>
                <a:cubicBezTo>
                  <a:pt x="2084346" y="1691451"/>
                  <a:pt x="2090601" y="1688883"/>
                  <a:pt x="2093660" y="1683785"/>
                </a:cubicBezTo>
                <a:cubicBezTo>
                  <a:pt x="2119268" y="1641105"/>
                  <a:pt x="2121993" y="1624013"/>
                  <a:pt x="2137804" y="1576580"/>
                </a:cubicBezTo>
                <a:lnTo>
                  <a:pt x="2163029" y="1500905"/>
                </a:lnTo>
                <a:cubicBezTo>
                  <a:pt x="2165131" y="1494599"/>
                  <a:pt x="2167723" y="1488436"/>
                  <a:pt x="2169335" y="1481987"/>
                </a:cubicBezTo>
                <a:cubicBezTo>
                  <a:pt x="2171355" y="1473907"/>
                  <a:pt x="2177424" y="1446888"/>
                  <a:pt x="2181947" y="1437843"/>
                </a:cubicBezTo>
                <a:cubicBezTo>
                  <a:pt x="2185337" y="1431064"/>
                  <a:pt x="2190356" y="1425231"/>
                  <a:pt x="2194560" y="1418925"/>
                </a:cubicBezTo>
                <a:lnTo>
                  <a:pt x="2213478" y="1362169"/>
                </a:lnTo>
                <a:cubicBezTo>
                  <a:pt x="2217682" y="1349557"/>
                  <a:pt x="2222439" y="1337115"/>
                  <a:pt x="2226091" y="1324332"/>
                </a:cubicBezTo>
                <a:cubicBezTo>
                  <a:pt x="2230295" y="1309617"/>
                  <a:pt x="2234306" y="1294846"/>
                  <a:pt x="2238703" y="1280188"/>
                </a:cubicBezTo>
                <a:cubicBezTo>
                  <a:pt x="2240613" y="1273821"/>
                  <a:pt x="2243397" y="1267719"/>
                  <a:pt x="2245009" y="1261270"/>
                </a:cubicBezTo>
                <a:cubicBezTo>
                  <a:pt x="2247609" y="1250871"/>
                  <a:pt x="2248716" y="1240137"/>
                  <a:pt x="2251316" y="1229738"/>
                </a:cubicBezTo>
                <a:cubicBezTo>
                  <a:pt x="2259241" y="1198037"/>
                  <a:pt x="2254821" y="1222727"/>
                  <a:pt x="2270234" y="1191901"/>
                </a:cubicBezTo>
                <a:cubicBezTo>
                  <a:pt x="2273207" y="1185956"/>
                  <a:pt x="2274714" y="1179374"/>
                  <a:pt x="2276540" y="1172983"/>
                </a:cubicBezTo>
                <a:cubicBezTo>
                  <a:pt x="2278921" y="1164649"/>
                  <a:pt x="2280466" y="1156092"/>
                  <a:pt x="2282847" y="1147758"/>
                </a:cubicBezTo>
                <a:cubicBezTo>
                  <a:pt x="2284673" y="1141366"/>
                  <a:pt x="2287327" y="1135231"/>
                  <a:pt x="2289153" y="1128839"/>
                </a:cubicBezTo>
                <a:cubicBezTo>
                  <a:pt x="2291534" y="1120505"/>
                  <a:pt x="2293179" y="1111976"/>
                  <a:pt x="2295459" y="1103614"/>
                </a:cubicBezTo>
                <a:cubicBezTo>
                  <a:pt x="2306289" y="1063902"/>
                  <a:pt x="2304798" y="1069288"/>
                  <a:pt x="2314378" y="1040552"/>
                </a:cubicBezTo>
                <a:cubicBezTo>
                  <a:pt x="2316480" y="1023736"/>
                  <a:pt x="2317652" y="1006777"/>
                  <a:pt x="2320684" y="990103"/>
                </a:cubicBezTo>
                <a:cubicBezTo>
                  <a:pt x="2321873" y="983563"/>
                  <a:pt x="2326111" y="977773"/>
                  <a:pt x="2326990" y="971184"/>
                </a:cubicBezTo>
                <a:cubicBezTo>
                  <a:pt x="2330335" y="946094"/>
                  <a:pt x="2329541" y="920542"/>
                  <a:pt x="2333296" y="895510"/>
                </a:cubicBezTo>
                <a:cubicBezTo>
                  <a:pt x="2335867" y="878368"/>
                  <a:pt x="2345909" y="845060"/>
                  <a:pt x="2345909" y="845060"/>
                </a:cubicBezTo>
                <a:cubicBezTo>
                  <a:pt x="2348011" y="828243"/>
                  <a:pt x="2349638" y="811360"/>
                  <a:pt x="2352215" y="794610"/>
                </a:cubicBezTo>
                <a:cubicBezTo>
                  <a:pt x="2353845" y="784016"/>
                  <a:pt x="2357418" y="773741"/>
                  <a:pt x="2358521" y="763079"/>
                </a:cubicBezTo>
                <a:cubicBezTo>
                  <a:pt x="2363730" y="712723"/>
                  <a:pt x="2363973" y="661846"/>
                  <a:pt x="2371133" y="611730"/>
                </a:cubicBezTo>
                <a:cubicBezTo>
                  <a:pt x="2375337" y="582301"/>
                  <a:pt x="2381277" y="553068"/>
                  <a:pt x="2383746" y="523443"/>
                </a:cubicBezTo>
                <a:cubicBezTo>
                  <a:pt x="2385848" y="498218"/>
                  <a:pt x="2386913" y="472886"/>
                  <a:pt x="2390052" y="447769"/>
                </a:cubicBezTo>
                <a:cubicBezTo>
                  <a:pt x="2391127" y="439169"/>
                  <a:pt x="2394808" y="431071"/>
                  <a:pt x="2396358" y="422544"/>
                </a:cubicBezTo>
                <a:cubicBezTo>
                  <a:pt x="2400793" y="398150"/>
                  <a:pt x="2406866" y="343750"/>
                  <a:pt x="2408971" y="321645"/>
                </a:cubicBezTo>
                <a:cubicBezTo>
                  <a:pt x="2411371" y="296447"/>
                  <a:pt x="2413407" y="271213"/>
                  <a:pt x="2415277" y="245970"/>
                </a:cubicBezTo>
                <a:cubicBezTo>
                  <a:pt x="2417611" y="214455"/>
                  <a:pt x="2417818" y="182753"/>
                  <a:pt x="2421583" y="151377"/>
                </a:cubicBezTo>
                <a:cubicBezTo>
                  <a:pt x="2424137" y="130093"/>
                  <a:pt x="2431164" y="109537"/>
                  <a:pt x="2434196" y="88315"/>
                </a:cubicBezTo>
                <a:cubicBezTo>
                  <a:pt x="2441728" y="35592"/>
                  <a:pt x="2436897" y="58592"/>
                  <a:pt x="2446808" y="18947"/>
                </a:cubicBezTo>
                <a:cubicBezTo>
                  <a:pt x="2436571" y="-11765"/>
                  <a:pt x="2444830" y="-1853"/>
                  <a:pt x="2427889" y="25253"/>
                </a:cubicBezTo>
                <a:cubicBezTo>
                  <a:pt x="2422319" y="34166"/>
                  <a:pt x="2415277" y="42070"/>
                  <a:pt x="2408971" y="50478"/>
                </a:cubicBezTo>
                <a:cubicBezTo>
                  <a:pt x="2394648" y="93441"/>
                  <a:pt x="2412687" y="40564"/>
                  <a:pt x="2390052" y="100927"/>
                </a:cubicBezTo>
                <a:cubicBezTo>
                  <a:pt x="2387718" y="107151"/>
                  <a:pt x="2386719" y="113900"/>
                  <a:pt x="2383746" y="119846"/>
                </a:cubicBezTo>
                <a:cubicBezTo>
                  <a:pt x="2364447" y="158443"/>
                  <a:pt x="2367054" y="139008"/>
                  <a:pt x="2358521" y="170296"/>
                </a:cubicBezTo>
                <a:cubicBezTo>
                  <a:pt x="2353960" y="187019"/>
                  <a:pt x="2350113" y="203929"/>
                  <a:pt x="2345909" y="220745"/>
                </a:cubicBezTo>
                <a:lnTo>
                  <a:pt x="2339602" y="245970"/>
                </a:lnTo>
                <a:lnTo>
                  <a:pt x="2345909" y="220745"/>
                </a:lnTo>
                <a:cubicBezTo>
                  <a:pt x="2348011" y="212337"/>
                  <a:pt x="2350989" y="204101"/>
                  <a:pt x="2352215" y="195521"/>
                </a:cubicBezTo>
                <a:cubicBezTo>
                  <a:pt x="2353548" y="186187"/>
                  <a:pt x="2361910" y="125206"/>
                  <a:pt x="2364827" y="113540"/>
                </a:cubicBezTo>
                <a:cubicBezTo>
                  <a:pt x="2368052" y="100642"/>
                  <a:pt x="2373236" y="88315"/>
                  <a:pt x="2377440" y="75703"/>
                </a:cubicBezTo>
                <a:cubicBezTo>
                  <a:pt x="2379542" y="69397"/>
                  <a:pt x="2378215" y="60471"/>
                  <a:pt x="2383746" y="56784"/>
                </a:cubicBezTo>
                <a:lnTo>
                  <a:pt x="2402664" y="44172"/>
                </a:lnTo>
                <a:lnTo>
                  <a:pt x="2459420" y="56784"/>
                </a:lnTo>
                <a:cubicBezTo>
                  <a:pt x="2467865" y="58733"/>
                  <a:pt x="2476530" y="60047"/>
                  <a:pt x="2484645" y="63090"/>
                </a:cubicBezTo>
                <a:cubicBezTo>
                  <a:pt x="2493447" y="66391"/>
                  <a:pt x="2501462" y="71499"/>
                  <a:pt x="2509870" y="75703"/>
                </a:cubicBezTo>
                <a:cubicBezTo>
                  <a:pt x="2578439" y="167124"/>
                  <a:pt x="2496586" y="52452"/>
                  <a:pt x="2535095" y="119846"/>
                </a:cubicBezTo>
                <a:cubicBezTo>
                  <a:pt x="2540309" y="128972"/>
                  <a:pt x="2548909" y="135883"/>
                  <a:pt x="2554013" y="145071"/>
                </a:cubicBezTo>
                <a:cubicBezTo>
                  <a:pt x="2559510" y="154967"/>
                  <a:pt x="2561564" y="166477"/>
                  <a:pt x="2566626" y="176602"/>
                </a:cubicBezTo>
                <a:cubicBezTo>
                  <a:pt x="2571240" y="185830"/>
                  <a:pt x="2593866" y="215023"/>
                  <a:pt x="2598157" y="220745"/>
                </a:cubicBezTo>
                <a:cubicBezTo>
                  <a:pt x="2587198" y="253623"/>
                  <a:pt x="2591851" y="246311"/>
                  <a:pt x="2591851" y="195521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Instructions: Branch </a:t>
            </a:r>
            <a:r>
              <a:rPr lang="en-US" dirty="0" err="1" smtClean="0"/>
              <a:t>Mispredictions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9937"/>
            <a:ext cx="7772400" cy="1802524"/>
          </a:xfrm>
        </p:spPr>
        <p:txBody>
          <a:bodyPr/>
          <a:lstStyle/>
          <a:p>
            <a:r>
              <a:rPr lang="en-US" dirty="0" smtClean="0"/>
              <a:t>Control Dependencies/Branch </a:t>
            </a:r>
            <a:r>
              <a:rPr lang="en-US" dirty="0" err="1" smtClean="0"/>
              <a:t>Mispredictions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E</a:t>
            </a:r>
            <a:r>
              <a:rPr lang="en-US" baseline="-25000" dirty="0" smtClean="0"/>
              <a:t>i-1</a:t>
            </a:r>
            <a:r>
              <a:rPr lang="en-US" dirty="0" smtClean="0">
                <a:sym typeface="Wingdings" panose="05000000000000000000" pitchFamily="2" charset="2"/>
              </a:rPr>
              <a:t> D</a:t>
            </a:r>
            <a:r>
              <a:rPr lang="en-US" baseline="-25000" dirty="0" smtClean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Instruction cannot be fetched before branch is resolved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E7  D8: 4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6785479" y="1759349"/>
            <a:ext cx="561252" cy="782052"/>
          </a:xfrm>
          <a:custGeom>
            <a:avLst/>
            <a:gdLst>
              <a:gd name="connsiteX0" fmla="*/ 0 w 561252"/>
              <a:gd name="connsiteY0" fmla="*/ 782052 h 782052"/>
              <a:gd name="connsiteX1" fmla="*/ 75674 w 561252"/>
              <a:gd name="connsiteY1" fmla="*/ 687459 h 782052"/>
              <a:gd name="connsiteX2" fmla="*/ 88287 w 561252"/>
              <a:gd name="connsiteY2" fmla="*/ 649622 h 782052"/>
              <a:gd name="connsiteX3" fmla="*/ 107205 w 561252"/>
              <a:gd name="connsiteY3" fmla="*/ 624397 h 782052"/>
              <a:gd name="connsiteX4" fmla="*/ 119818 w 561252"/>
              <a:gd name="connsiteY4" fmla="*/ 611785 h 782052"/>
              <a:gd name="connsiteX5" fmla="*/ 138736 w 561252"/>
              <a:gd name="connsiteY5" fmla="*/ 573948 h 782052"/>
              <a:gd name="connsiteX6" fmla="*/ 163961 w 561252"/>
              <a:gd name="connsiteY6" fmla="*/ 536110 h 782052"/>
              <a:gd name="connsiteX7" fmla="*/ 189186 w 561252"/>
              <a:gd name="connsiteY7" fmla="*/ 491967 h 782052"/>
              <a:gd name="connsiteX8" fmla="*/ 214411 w 561252"/>
              <a:gd name="connsiteY8" fmla="*/ 428905 h 782052"/>
              <a:gd name="connsiteX9" fmla="*/ 227023 w 561252"/>
              <a:gd name="connsiteY9" fmla="*/ 384761 h 782052"/>
              <a:gd name="connsiteX10" fmla="*/ 252248 w 561252"/>
              <a:gd name="connsiteY10" fmla="*/ 353230 h 782052"/>
              <a:gd name="connsiteX11" fmla="*/ 264860 w 561252"/>
              <a:gd name="connsiteY11" fmla="*/ 334312 h 782052"/>
              <a:gd name="connsiteX12" fmla="*/ 283779 w 561252"/>
              <a:gd name="connsiteY12" fmla="*/ 290168 h 782052"/>
              <a:gd name="connsiteX13" fmla="*/ 315310 w 561252"/>
              <a:gd name="connsiteY13" fmla="*/ 258637 h 782052"/>
              <a:gd name="connsiteX14" fmla="*/ 340535 w 561252"/>
              <a:gd name="connsiteY14" fmla="*/ 220800 h 782052"/>
              <a:gd name="connsiteX15" fmla="*/ 359453 w 561252"/>
              <a:gd name="connsiteY15" fmla="*/ 201881 h 782052"/>
              <a:gd name="connsiteX16" fmla="*/ 384678 w 561252"/>
              <a:gd name="connsiteY16" fmla="*/ 164044 h 782052"/>
              <a:gd name="connsiteX17" fmla="*/ 397291 w 561252"/>
              <a:gd name="connsiteY17" fmla="*/ 145125 h 782052"/>
              <a:gd name="connsiteX18" fmla="*/ 428822 w 561252"/>
              <a:gd name="connsiteY18" fmla="*/ 119901 h 782052"/>
              <a:gd name="connsiteX19" fmla="*/ 466659 w 561252"/>
              <a:gd name="connsiteY19" fmla="*/ 94676 h 782052"/>
              <a:gd name="connsiteX20" fmla="*/ 485578 w 561252"/>
              <a:gd name="connsiteY20" fmla="*/ 69451 h 782052"/>
              <a:gd name="connsiteX21" fmla="*/ 517109 w 561252"/>
              <a:gd name="connsiteY21" fmla="*/ 37920 h 782052"/>
              <a:gd name="connsiteX22" fmla="*/ 529721 w 561252"/>
              <a:gd name="connsiteY22" fmla="*/ 19001 h 782052"/>
              <a:gd name="connsiteX23" fmla="*/ 536027 w 561252"/>
              <a:gd name="connsiteY23" fmla="*/ 83 h 782052"/>
              <a:gd name="connsiteX24" fmla="*/ 498190 w 561252"/>
              <a:gd name="connsiteY24" fmla="*/ 25308 h 782052"/>
              <a:gd name="connsiteX25" fmla="*/ 472965 w 561252"/>
              <a:gd name="connsiteY25" fmla="*/ 44226 h 782052"/>
              <a:gd name="connsiteX26" fmla="*/ 460353 w 561252"/>
              <a:gd name="connsiteY26" fmla="*/ 56839 h 782052"/>
              <a:gd name="connsiteX27" fmla="*/ 441434 w 561252"/>
              <a:gd name="connsiteY27" fmla="*/ 69451 h 782052"/>
              <a:gd name="connsiteX28" fmla="*/ 416209 w 561252"/>
              <a:gd name="connsiteY28" fmla="*/ 88370 h 782052"/>
              <a:gd name="connsiteX29" fmla="*/ 397291 w 561252"/>
              <a:gd name="connsiteY29" fmla="*/ 100982 h 782052"/>
              <a:gd name="connsiteX30" fmla="*/ 384678 w 561252"/>
              <a:gd name="connsiteY30" fmla="*/ 113594 h 782052"/>
              <a:gd name="connsiteX31" fmla="*/ 359453 w 561252"/>
              <a:gd name="connsiteY31" fmla="*/ 126207 h 782052"/>
              <a:gd name="connsiteX32" fmla="*/ 340535 w 561252"/>
              <a:gd name="connsiteY32" fmla="*/ 138819 h 782052"/>
              <a:gd name="connsiteX33" fmla="*/ 302698 w 561252"/>
              <a:gd name="connsiteY33" fmla="*/ 151432 h 782052"/>
              <a:gd name="connsiteX34" fmla="*/ 334229 w 561252"/>
              <a:gd name="connsiteY34" fmla="*/ 113594 h 782052"/>
              <a:gd name="connsiteX35" fmla="*/ 359453 w 561252"/>
              <a:gd name="connsiteY35" fmla="*/ 100982 h 782052"/>
              <a:gd name="connsiteX36" fmla="*/ 372066 w 561252"/>
              <a:gd name="connsiteY36" fmla="*/ 88370 h 782052"/>
              <a:gd name="connsiteX37" fmla="*/ 403597 w 561252"/>
              <a:gd name="connsiteY37" fmla="*/ 69451 h 782052"/>
              <a:gd name="connsiteX38" fmla="*/ 428822 w 561252"/>
              <a:gd name="connsiteY38" fmla="*/ 50532 h 782052"/>
              <a:gd name="connsiteX39" fmla="*/ 447740 w 561252"/>
              <a:gd name="connsiteY39" fmla="*/ 37920 h 782052"/>
              <a:gd name="connsiteX40" fmla="*/ 466659 w 561252"/>
              <a:gd name="connsiteY40" fmla="*/ 19001 h 782052"/>
              <a:gd name="connsiteX41" fmla="*/ 491884 w 561252"/>
              <a:gd name="connsiteY41" fmla="*/ 12695 h 782052"/>
              <a:gd name="connsiteX42" fmla="*/ 523415 w 561252"/>
              <a:gd name="connsiteY42" fmla="*/ 25308 h 782052"/>
              <a:gd name="connsiteX43" fmla="*/ 529721 w 561252"/>
              <a:gd name="connsiteY43" fmla="*/ 44226 h 782052"/>
              <a:gd name="connsiteX44" fmla="*/ 542333 w 561252"/>
              <a:gd name="connsiteY44" fmla="*/ 94676 h 782052"/>
              <a:gd name="connsiteX45" fmla="*/ 548640 w 561252"/>
              <a:gd name="connsiteY45" fmla="*/ 145125 h 782052"/>
              <a:gd name="connsiteX46" fmla="*/ 554946 w 561252"/>
              <a:gd name="connsiteY46" fmla="*/ 201881 h 782052"/>
              <a:gd name="connsiteX47" fmla="*/ 561252 w 561252"/>
              <a:gd name="connsiteY47" fmla="*/ 233412 h 782052"/>
              <a:gd name="connsiteX48" fmla="*/ 529721 w 561252"/>
              <a:gd name="connsiteY48" fmla="*/ 233412 h 78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61252" h="782052">
                <a:moveTo>
                  <a:pt x="0" y="782052"/>
                </a:moveTo>
                <a:cubicBezTo>
                  <a:pt x="25225" y="750521"/>
                  <a:pt x="53276" y="721057"/>
                  <a:pt x="75674" y="687459"/>
                </a:cubicBezTo>
                <a:cubicBezTo>
                  <a:pt x="83049" y="676397"/>
                  <a:pt x="80310" y="660258"/>
                  <a:pt x="88287" y="649622"/>
                </a:cubicBezTo>
                <a:cubicBezTo>
                  <a:pt x="94593" y="641214"/>
                  <a:pt x="100476" y="632471"/>
                  <a:pt x="107205" y="624397"/>
                </a:cubicBezTo>
                <a:cubicBezTo>
                  <a:pt x="111011" y="619829"/>
                  <a:pt x="116104" y="616428"/>
                  <a:pt x="119818" y="611785"/>
                </a:cubicBezTo>
                <a:cubicBezTo>
                  <a:pt x="150355" y="573614"/>
                  <a:pt x="117546" y="612090"/>
                  <a:pt x="138736" y="573948"/>
                </a:cubicBezTo>
                <a:cubicBezTo>
                  <a:pt x="146098" y="560697"/>
                  <a:pt x="157182" y="549668"/>
                  <a:pt x="163961" y="536110"/>
                </a:cubicBezTo>
                <a:cubicBezTo>
                  <a:pt x="202074" y="459882"/>
                  <a:pt x="153532" y="554361"/>
                  <a:pt x="189186" y="491967"/>
                </a:cubicBezTo>
                <a:cubicBezTo>
                  <a:pt x="200781" y="471675"/>
                  <a:pt x="208671" y="451867"/>
                  <a:pt x="214411" y="428905"/>
                </a:cubicBezTo>
                <a:cubicBezTo>
                  <a:pt x="216431" y="420824"/>
                  <a:pt x="222500" y="393807"/>
                  <a:pt x="227023" y="384761"/>
                </a:cubicBezTo>
                <a:cubicBezTo>
                  <a:pt x="239961" y="358884"/>
                  <a:pt x="236607" y="372781"/>
                  <a:pt x="252248" y="353230"/>
                </a:cubicBezTo>
                <a:cubicBezTo>
                  <a:pt x="256983" y="347312"/>
                  <a:pt x="261471" y="341091"/>
                  <a:pt x="264860" y="334312"/>
                </a:cubicBezTo>
                <a:cubicBezTo>
                  <a:pt x="276107" y="311818"/>
                  <a:pt x="265412" y="313783"/>
                  <a:pt x="283779" y="290168"/>
                </a:cubicBezTo>
                <a:cubicBezTo>
                  <a:pt x="292904" y="278435"/>
                  <a:pt x="307065" y="271004"/>
                  <a:pt x="315310" y="258637"/>
                </a:cubicBezTo>
                <a:cubicBezTo>
                  <a:pt x="323718" y="246025"/>
                  <a:pt x="329817" y="231519"/>
                  <a:pt x="340535" y="220800"/>
                </a:cubicBezTo>
                <a:cubicBezTo>
                  <a:pt x="346841" y="214494"/>
                  <a:pt x="353978" y="208921"/>
                  <a:pt x="359453" y="201881"/>
                </a:cubicBezTo>
                <a:cubicBezTo>
                  <a:pt x="368759" y="189916"/>
                  <a:pt x="376270" y="176656"/>
                  <a:pt x="384678" y="164044"/>
                </a:cubicBezTo>
                <a:cubicBezTo>
                  <a:pt x="388882" y="157738"/>
                  <a:pt x="391372" y="149860"/>
                  <a:pt x="397291" y="145125"/>
                </a:cubicBezTo>
                <a:cubicBezTo>
                  <a:pt x="407801" y="136717"/>
                  <a:pt x="417937" y="127818"/>
                  <a:pt x="428822" y="119901"/>
                </a:cubicBezTo>
                <a:cubicBezTo>
                  <a:pt x="441081" y="110985"/>
                  <a:pt x="466659" y="94676"/>
                  <a:pt x="466659" y="94676"/>
                </a:cubicBezTo>
                <a:cubicBezTo>
                  <a:pt x="472965" y="86268"/>
                  <a:pt x="478595" y="77307"/>
                  <a:pt x="485578" y="69451"/>
                </a:cubicBezTo>
                <a:cubicBezTo>
                  <a:pt x="495453" y="58342"/>
                  <a:pt x="508864" y="50288"/>
                  <a:pt x="517109" y="37920"/>
                </a:cubicBezTo>
                <a:cubicBezTo>
                  <a:pt x="521313" y="31614"/>
                  <a:pt x="526332" y="25780"/>
                  <a:pt x="529721" y="19001"/>
                </a:cubicBezTo>
                <a:cubicBezTo>
                  <a:pt x="532694" y="13056"/>
                  <a:pt x="542545" y="-1221"/>
                  <a:pt x="536027" y="83"/>
                </a:cubicBezTo>
                <a:cubicBezTo>
                  <a:pt x="521163" y="3056"/>
                  <a:pt x="510317" y="16213"/>
                  <a:pt x="498190" y="25308"/>
                </a:cubicBezTo>
                <a:cubicBezTo>
                  <a:pt x="489782" y="31614"/>
                  <a:pt x="481039" y="37497"/>
                  <a:pt x="472965" y="44226"/>
                </a:cubicBezTo>
                <a:cubicBezTo>
                  <a:pt x="468397" y="48032"/>
                  <a:pt x="464996" y="53125"/>
                  <a:pt x="460353" y="56839"/>
                </a:cubicBezTo>
                <a:cubicBezTo>
                  <a:pt x="454435" y="61574"/>
                  <a:pt x="447601" y="65046"/>
                  <a:pt x="441434" y="69451"/>
                </a:cubicBezTo>
                <a:cubicBezTo>
                  <a:pt x="432881" y="75560"/>
                  <a:pt x="424762" y="82261"/>
                  <a:pt x="416209" y="88370"/>
                </a:cubicBezTo>
                <a:cubicBezTo>
                  <a:pt x="410042" y="92775"/>
                  <a:pt x="403209" y="96248"/>
                  <a:pt x="397291" y="100982"/>
                </a:cubicBezTo>
                <a:cubicBezTo>
                  <a:pt x="392648" y="104696"/>
                  <a:pt x="389625" y="110296"/>
                  <a:pt x="384678" y="113594"/>
                </a:cubicBezTo>
                <a:cubicBezTo>
                  <a:pt x="376856" y="118809"/>
                  <a:pt x="367615" y="121543"/>
                  <a:pt x="359453" y="126207"/>
                </a:cubicBezTo>
                <a:cubicBezTo>
                  <a:pt x="352873" y="129967"/>
                  <a:pt x="347461" y="135741"/>
                  <a:pt x="340535" y="138819"/>
                </a:cubicBezTo>
                <a:cubicBezTo>
                  <a:pt x="328386" y="144219"/>
                  <a:pt x="302698" y="151432"/>
                  <a:pt x="302698" y="151432"/>
                </a:cubicBezTo>
                <a:cubicBezTo>
                  <a:pt x="312755" y="136345"/>
                  <a:pt x="318778" y="124630"/>
                  <a:pt x="334229" y="113594"/>
                </a:cubicBezTo>
                <a:cubicBezTo>
                  <a:pt x="341878" y="108130"/>
                  <a:pt x="351631" y="106196"/>
                  <a:pt x="359453" y="100982"/>
                </a:cubicBezTo>
                <a:cubicBezTo>
                  <a:pt x="364400" y="97684"/>
                  <a:pt x="367228" y="91826"/>
                  <a:pt x="372066" y="88370"/>
                </a:cubicBezTo>
                <a:cubicBezTo>
                  <a:pt x="382040" y="81246"/>
                  <a:pt x="393399" y="76250"/>
                  <a:pt x="403597" y="69451"/>
                </a:cubicBezTo>
                <a:cubicBezTo>
                  <a:pt x="412342" y="63621"/>
                  <a:pt x="420269" y="56641"/>
                  <a:pt x="428822" y="50532"/>
                </a:cubicBezTo>
                <a:cubicBezTo>
                  <a:pt x="434989" y="46127"/>
                  <a:pt x="441918" y="42772"/>
                  <a:pt x="447740" y="37920"/>
                </a:cubicBezTo>
                <a:cubicBezTo>
                  <a:pt x="454591" y="32210"/>
                  <a:pt x="458916" y="23426"/>
                  <a:pt x="466659" y="19001"/>
                </a:cubicBezTo>
                <a:cubicBezTo>
                  <a:pt x="474184" y="14701"/>
                  <a:pt x="483476" y="14797"/>
                  <a:pt x="491884" y="12695"/>
                </a:cubicBezTo>
                <a:cubicBezTo>
                  <a:pt x="502394" y="16899"/>
                  <a:pt x="514719" y="18061"/>
                  <a:pt x="523415" y="25308"/>
                </a:cubicBezTo>
                <a:cubicBezTo>
                  <a:pt x="528521" y="29563"/>
                  <a:pt x="527972" y="37813"/>
                  <a:pt x="529721" y="44226"/>
                </a:cubicBezTo>
                <a:cubicBezTo>
                  <a:pt x="534282" y="60949"/>
                  <a:pt x="540183" y="77476"/>
                  <a:pt x="542333" y="94676"/>
                </a:cubicBezTo>
                <a:cubicBezTo>
                  <a:pt x="544435" y="111492"/>
                  <a:pt x="546660" y="128294"/>
                  <a:pt x="548640" y="145125"/>
                </a:cubicBezTo>
                <a:cubicBezTo>
                  <a:pt x="550864" y="164030"/>
                  <a:pt x="552254" y="183037"/>
                  <a:pt x="554946" y="201881"/>
                </a:cubicBezTo>
                <a:cubicBezTo>
                  <a:pt x="556462" y="212492"/>
                  <a:pt x="559150" y="222902"/>
                  <a:pt x="561252" y="233412"/>
                </a:cubicBezTo>
                <a:cubicBezTo>
                  <a:pt x="537874" y="241206"/>
                  <a:pt x="548279" y="242692"/>
                  <a:pt x="529721" y="23341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 </a:t>
            </a:r>
            <a:r>
              <a:rPr lang="en-US" sz="2400" b="1" dirty="0" smtClean="0"/>
              <a:t>Critical </a:t>
            </a:r>
            <a:r>
              <a:rPr lang="en-US" sz="2400" dirty="0" smtClean="0"/>
              <a:t>Edge </a:t>
            </a:r>
            <a:r>
              <a:rPr lang="en-US" sz="2400" dirty="0" smtClean="0"/>
              <a:t>Can Span More than Window Size Instructions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construction only EE edges could</a:t>
            </a:r>
          </a:p>
          <a:p>
            <a:pPr lvl="1"/>
            <a:r>
              <a:rPr lang="en-US" dirty="0" smtClean="0"/>
              <a:t>D and C nodes are restricted by window size (ROB)</a:t>
            </a:r>
          </a:p>
          <a:p>
            <a:pPr lvl="2"/>
            <a:r>
              <a:rPr lang="en-US" dirty="0" smtClean="0"/>
              <a:t>Wrong path instructions are not included</a:t>
            </a:r>
          </a:p>
          <a:p>
            <a:r>
              <a:rPr lang="en-US" dirty="0" smtClean="0"/>
              <a:t>An EE edge that spans more than WS </a:t>
            </a:r>
            <a:r>
              <a:rPr lang="en-US" dirty="0" err="1" smtClean="0"/>
              <a:t>insts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Producer and Consumer not concurrently in the processor</a:t>
            </a:r>
          </a:p>
          <a:p>
            <a:pPr lvl="1"/>
            <a:r>
              <a:rPr lang="en-US" dirty="0" smtClean="0"/>
              <a:t>Producer has committed by the time the consumer enters</a:t>
            </a:r>
          </a:p>
          <a:p>
            <a:pPr lvl="1"/>
            <a:r>
              <a:rPr lang="en-US" dirty="0" smtClean="0"/>
              <a:t>Consumer finds the values it needs in the RF</a:t>
            </a:r>
          </a:p>
          <a:p>
            <a:pPr lvl="2"/>
            <a:r>
              <a:rPr lang="en-US" dirty="0" smtClean="0"/>
              <a:t>Hence EE cannot be critical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Simulate:</a:t>
            </a:r>
          </a:p>
          <a:p>
            <a:r>
              <a:rPr lang="en-US" dirty="0" smtClean="0"/>
              <a:t>Record latency per edge</a:t>
            </a:r>
          </a:p>
          <a:p>
            <a:pPr lvl="1"/>
            <a:r>
              <a:rPr lang="en-US" dirty="0" smtClean="0"/>
              <a:t>More on this on the next slide</a:t>
            </a:r>
          </a:p>
          <a:p>
            <a:r>
              <a:rPr lang="en-US" dirty="0" smtClean="0"/>
              <a:t>Dump these out</a:t>
            </a:r>
          </a:p>
          <a:p>
            <a:r>
              <a:rPr lang="en-US" dirty="0" smtClean="0"/>
              <a:t>Phase 2: Post Processing</a:t>
            </a:r>
          </a:p>
          <a:p>
            <a:r>
              <a:rPr lang="en-US" dirty="0" smtClean="0"/>
              <a:t>Construct graph</a:t>
            </a:r>
          </a:p>
          <a:p>
            <a:r>
              <a:rPr lang="en-US" dirty="0" smtClean="0"/>
              <a:t>Traverse – find longest path</a:t>
            </a:r>
          </a:p>
          <a:p>
            <a:endParaRPr lang="en-US" dirty="0"/>
          </a:p>
          <a:p>
            <a:r>
              <a:rPr lang="en-US" dirty="0" smtClean="0"/>
              <a:t>May be able to do so on-the-fly</a:t>
            </a:r>
          </a:p>
          <a:p>
            <a:endParaRPr lang="en-US" dirty="0"/>
          </a:p>
          <a:p>
            <a:r>
              <a:rPr lang="en-US" dirty="0" smtClean="0"/>
              <a:t>Impractical for implementation</a:t>
            </a:r>
          </a:p>
          <a:p>
            <a:r>
              <a:rPr lang="en-US" dirty="0" smtClean="0"/>
              <a:t>This is for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</a:t>
            </a:r>
            <a:r>
              <a:rPr lang="en-US" dirty="0" err="1" smtClean="0"/>
              <a:t>Latencty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resolve the edge</a:t>
            </a:r>
          </a:p>
          <a:p>
            <a:pPr lvl="1"/>
            <a:r>
              <a:rPr lang="en-US" dirty="0" smtClean="0"/>
              <a:t>EE: time from decode to execute finish for producer</a:t>
            </a:r>
          </a:p>
          <a:p>
            <a:pPr lvl="2"/>
            <a:r>
              <a:rPr lang="en-US" dirty="0" smtClean="0"/>
              <a:t>FU latency + wait time after ready (structural hazard)</a:t>
            </a:r>
          </a:p>
          <a:p>
            <a:pPr lvl="1"/>
            <a:r>
              <a:rPr lang="en-US" dirty="0" smtClean="0"/>
              <a:t>CD: 0 commit takes no time</a:t>
            </a:r>
          </a:p>
          <a:p>
            <a:pPr lvl="1"/>
            <a:r>
              <a:rPr lang="en-US" dirty="0" smtClean="0"/>
              <a:t>DD: 0 if dispatched together, otherwise?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7088177" y="3802643"/>
            <a:ext cx="941667" cy="927012"/>
          </a:xfrm>
          <a:custGeom>
            <a:avLst/>
            <a:gdLst>
              <a:gd name="connsiteX0" fmla="*/ 416209 w 941667"/>
              <a:gd name="connsiteY0" fmla="*/ 56756 h 927012"/>
              <a:gd name="connsiteX1" fmla="*/ 258554 w 941667"/>
              <a:gd name="connsiteY1" fmla="*/ 75674 h 927012"/>
              <a:gd name="connsiteX2" fmla="*/ 182880 w 941667"/>
              <a:gd name="connsiteY2" fmla="*/ 145043 h 927012"/>
              <a:gd name="connsiteX3" fmla="*/ 44143 w 941667"/>
              <a:gd name="connsiteY3" fmla="*/ 346841 h 927012"/>
              <a:gd name="connsiteX4" fmla="*/ 25224 w 941667"/>
              <a:gd name="connsiteY4" fmla="*/ 409903 h 927012"/>
              <a:gd name="connsiteX5" fmla="*/ 12612 w 941667"/>
              <a:gd name="connsiteY5" fmla="*/ 441434 h 927012"/>
              <a:gd name="connsiteX6" fmla="*/ 6306 w 941667"/>
              <a:gd name="connsiteY6" fmla="*/ 472965 h 927012"/>
              <a:gd name="connsiteX7" fmla="*/ 0 w 941667"/>
              <a:gd name="connsiteY7" fmla="*/ 498190 h 927012"/>
              <a:gd name="connsiteX8" fmla="*/ 6306 w 941667"/>
              <a:gd name="connsiteY8" fmla="*/ 643233 h 927012"/>
              <a:gd name="connsiteX9" fmla="*/ 25224 w 941667"/>
              <a:gd name="connsiteY9" fmla="*/ 687376 h 927012"/>
              <a:gd name="connsiteX10" fmla="*/ 37837 w 941667"/>
              <a:gd name="connsiteY10" fmla="*/ 712601 h 927012"/>
              <a:gd name="connsiteX11" fmla="*/ 44143 w 941667"/>
              <a:gd name="connsiteY11" fmla="*/ 731520 h 927012"/>
              <a:gd name="connsiteX12" fmla="*/ 81980 w 941667"/>
              <a:gd name="connsiteY12" fmla="*/ 769357 h 927012"/>
              <a:gd name="connsiteX13" fmla="*/ 113511 w 941667"/>
              <a:gd name="connsiteY13" fmla="*/ 800888 h 927012"/>
              <a:gd name="connsiteX14" fmla="*/ 151349 w 941667"/>
              <a:gd name="connsiteY14" fmla="*/ 826113 h 927012"/>
              <a:gd name="connsiteX15" fmla="*/ 170267 w 941667"/>
              <a:gd name="connsiteY15" fmla="*/ 838725 h 927012"/>
              <a:gd name="connsiteX16" fmla="*/ 195492 w 941667"/>
              <a:gd name="connsiteY16" fmla="*/ 851338 h 927012"/>
              <a:gd name="connsiteX17" fmla="*/ 220717 w 941667"/>
              <a:gd name="connsiteY17" fmla="*/ 870256 h 927012"/>
              <a:gd name="connsiteX18" fmla="*/ 277473 w 941667"/>
              <a:gd name="connsiteY18" fmla="*/ 895481 h 927012"/>
              <a:gd name="connsiteX19" fmla="*/ 302697 w 941667"/>
              <a:gd name="connsiteY19" fmla="*/ 908094 h 927012"/>
              <a:gd name="connsiteX20" fmla="*/ 334229 w 941667"/>
              <a:gd name="connsiteY20" fmla="*/ 914400 h 927012"/>
              <a:gd name="connsiteX21" fmla="*/ 384678 w 941667"/>
              <a:gd name="connsiteY21" fmla="*/ 927012 h 927012"/>
              <a:gd name="connsiteX22" fmla="*/ 472965 w 941667"/>
              <a:gd name="connsiteY22" fmla="*/ 920706 h 927012"/>
              <a:gd name="connsiteX23" fmla="*/ 523415 w 941667"/>
              <a:gd name="connsiteY23" fmla="*/ 908094 h 927012"/>
              <a:gd name="connsiteX24" fmla="*/ 580171 w 941667"/>
              <a:gd name="connsiteY24" fmla="*/ 889175 h 927012"/>
              <a:gd name="connsiteX25" fmla="*/ 605395 w 941667"/>
              <a:gd name="connsiteY25" fmla="*/ 876563 h 927012"/>
              <a:gd name="connsiteX26" fmla="*/ 668457 w 941667"/>
              <a:gd name="connsiteY26" fmla="*/ 851338 h 927012"/>
              <a:gd name="connsiteX27" fmla="*/ 788275 w 941667"/>
              <a:gd name="connsiteY27" fmla="*/ 769357 h 927012"/>
              <a:gd name="connsiteX28" fmla="*/ 863950 w 941667"/>
              <a:gd name="connsiteY28" fmla="*/ 687376 h 927012"/>
              <a:gd name="connsiteX29" fmla="*/ 882869 w 941667"/>
              <a:gd name="connsiteY29" fmla="*/ 668458 h 927012"/>
              <a:gd name="connsiteX30" fmla="*/ 901787 w 941667"/>
              <a:gd name="connsiteY30" fmla="*/ 636927 h 927012"/>
              <a:gd name="connsiteX31" fmla="*/ 927012 w 941667"/>
              <a:gd name="connsiteY31" fmla="*/ 586477 h 927012"/>
              <a:gd name="connsiteX32" fmla="*/ 933318 w 941667"/>
              <a:gd name="connsiteY32" fmla="*/ 384678 h 927012"/>
              <a:gd name="connsiteX33" fmla="*/ 927012 w 941667"/>
              <a:gd name="connsiteY33" fmla="*/ 346841 h 927012"/>
              <a:gd name="connsiteX34" fmla="*/ 895481 w 941667"/>
              <a:gd name="connsiteY34" fmla="*/ 252248 h 927012"/>
              <a:gd name="connsiteX35" fmla="*/ 870256 w 941667"/>
              <a:gd name="connsiteY35" fmla="*/ 208105 h 927012"/>
              <a:gd name="connsiteX36" fmla="*/ 851337 w 941667"/>
              <a:gd name="connsiteY36" fmla="*/ 182880 h 927012"/>
              <a:gd name="connsiteX37" fmla="*/ 807194 w 941667"/>
              <a:gd name="connsiteY37" fmla="*/ 145043 h 927012"/>
              <a:gd name="connsiteX38" fmla="*/ 781969 w 941667"/>
              <a:gd name="connsiteY38" fmla="*/ 126124 h 927012"/>
              <a:gd name="connsiteX39" fmla="*/ 750438 w 941667"/>
              <a:gd name="connsiteY39" fmla="*/ 113511 h 927012"/>
              <a:gd name="connsiteX40" fmla="*/ 725213 w 941667"/>
              <a:gd name="connsiteY40" fmla="*/ 94593 h 927012"/>
              <a:gd name="connsiteX41" fmla="*/ 693682 w 941667"/>
              <a:gd name="connsiteY41" fmla="*/ 75674 h 927012"/>
              <a:gd name="connsiteX42" fmla="*/ 668457 w 941667"/>
              <a:gd name="connsiteY42" fmla="*/ 56756 h 927012"/>
              <a:gd name="connsiteX43" fmla="*/ 592783 w 941667"/>
              <a:gd name="connsiteY43" fmla="*/ 12612 h 927012"/>
              <a:gd name="connsiteX44" fmla="*/ 561252 w 941667"/>
              <a:gd name="connsiteY44" fmla="*/ 0 h 927012"/>
              <a:gd name="connsiteX45" fmla="*/ 460353 w 941667"/>
              <a:gd name="connsiteY45" fmla="*/ 6306 h 927012"/>
              <a:gd name="connsiteX46" fmla="*/ 422515 w 941667"/>
              <a:gd name="connsiteY46" fmla="*/ 12612 h 927012"/>
              <a:gd name="connsiteX47" fmla="*/ 384678 w 941667"/>
              <a:gd name="connsiteY47" fmla="*/ 31531 h 927012"/>
              <a:gd name="connsiteX48" fmla="*/ 309004 w 941667"/>
              <a:gd name="connsiteY48" fmla="*/ 75674 h 927012"/>
              <a:gd name="connsiteX49" fmla="*/ 271166 w 941667"/>
              <a:gd name="connsiteY49" fmla="*/ 94593 h 9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1667" h="927012">
                <a:moveTo>
                  <a:pt x="416209" y="56756"/>
                </a:moveTo>
                <a:cubicBezTo>
                  <a:pt x="363657" y="63062"/>
                  <a:pt x="310455" y="65294"/>
                  <a:pt x="258554" y="75674"/>
                </a:cubicBezTo>
                <a:cubicBezTo>
                  <a:pt x="230799" y="81225"/>
                  <a:pt x="193280" y="130698"/>
                  <a:pt x="182880" y="145043"/>
                </a:cubicBezTo>
                <a:cubicBezTo>
                  <a:pt x="134966" y="211131"/>
                  <a:pt x="88565" y="278357"/>
                  <a:pt x="44143" y="346841"/>
                </a:cubicBezTo>
                <a:cubicBezTo>
                  <a:pt x="28052" y="371648"/>
                  <a:pt x="33277" y="383062"/>
                  <a:pt x="25224" y="409903"/>
                </a:cubicBezTo>
                <a:cubicBezTo>
                  <a:pt x="21971" y="420746"/>
                  <a:pt x="15865" y="430591"/>
                  <a:pt x="12612" y="441434"/>
                </a:cubicBezTo>
                <a:cubicBezTo>
                  <a:pt x="9532" y="451700"/>
                  <a:pt x="8631" y="462502"/>
                  <a:pt x="6306" y="472965"/>
                </a:cubicBezTo>
                <a:cubicBezTo>
                  <a:pt x="4426" y="481426"/>
                  <a:pt x="2102" y="489782"/>
                  <a:pt x="0" y="498190"/>
                </a:cubicBezTo>
                <a:cubicBezTo>
                  <a:pt x="2102" y="546538"/>
                  <a:pt x="-90" y="595264"/>
                  <a:pt x="6306" y="643233"/>
                </a:cubicBezTo>
                <a:cubicBezTo>
                  <a:pt x="8422" y="659101"/>
                  <a:pt x="18600" y="672802"/>
                  <a:pt x="25224" y="687376"/>
                </a:cubicBezTo>
                <a:cubicBezTo>
                  <a:pt x="29114" y="695934"/>
                  <a:pt x="34134" y="703960"/>
                  <a:pt x="37837" y="712601"/>
                </a:cubicBezTo>
                <a:cubicBezTo>
                  <a:pt x="40456" y="718711"/>
                  <a:pt x="40062" y="726273"/>
                  <a:pt x="44143" y="731520"/>
                </a:cubicBezTo>
                <a:cubicBezTo>
                  <a:pt x="55093" y="745599"/>
                  <a:pt x="72086" y="754516"/>
                  <a:pt x="81980" y="769357"/>
                </a:cubicBezTo>
                <a:cubicBezTo>
                  <a:pt x="105104" y="804042"/>
                  <a:pt x="81980" y="774612"/>
                  <a:pt x="113511" y="800888"/>
                </a:cubicBezTo>
                <a:cubicBezTo>
                  <a:pt x="145003" y="827131"/>
                  <a:pt x="118101" y="815031"/>
                  <a:pt x="151349" y="826113"/>
                </a:cubicBezTo>
                <a:cubicBezTo>
                  <a:pt x="157655" y="830317"/>
                  <a:pt x="163687" y="834965"/>
                  <a:pt x="170267" y="838725"/>
                </a:cubicBezTo>
                <a:cubicBezTo>
                  <a:pt x="178429" y="843389"/>
                  <a:pt x="187520" y="846356"/>
                  <a:pt x="195492" y="851338"/>
                </a:cubicBezTo>
                <a:cubicBezTo>
                  <a:pt x="204405" y="856908"/>
                  <a:pt x="211463" y="865273"/>
                  <a:pt x="220717" y="870256"/>
                </a:cubicBezTo>
                <a:cubicBezTo>
                  <a:pt x="238945" y="880071"/>
                  <a:pt x="258676" y="886805"/>
                  <a:pt x="277473" y="895481"/>
                </a:cubicBezTo>
                <a:cubicBezTo>
                  <a:pt x="286008" y="899420"/>
                  <a:pt x="293779" y="905121"/>
                  <a:pt x="302697" y="908094"/>
                </a:cubicBezTo>
                <a:cubicBezTo>
                  <a:pt x="312866" y="911484"/>
                  <a:pt x="323785" y="911990"/>
                  <a:pt x="334229" y="914400"/>
                </a:cubicBezTo>
                <a:cubicBezTo>
                  <a:pt x="351119" y="918298"/>
                  <a:pt x="384678" y="927012"/>
                  <a:pt x="384678" y="927012"/>
                </a:cubicBezTo>
                <a:cubicBezTo>
                  <a:pt x="414107" y="924910"/>
                  <a:pt x="443732" y="924692"/>
                  <a:pt x="472965" y="920706"/>
                </a:cubicBezTo>
                <a:cubicBezTo>
                  <a:pt x="490140" y="918364"/>
                  <a:pt x="506598" y="912298"/>
                  <a:pt x="523415" y="908094"/>
                </a:cubicBezTo>
                <a:cubicBezTo>
                  <a:pt x="552689" y="900775"/>
                  <a:pt x="549647" y="902741"/>
                  <a:pt x="580171" y="889175"/>
                </a:cubicBezTo>
                <a:cubicBezTo>
                  <a:pt x="588761" y="885357"/>
                  <a:pt x="596755" y="880266"/>
                  <a:pt x="605395" y="876563"/>
                </a:cubicBezTo>
                <a:cubicBezTo>
                  <a:pt x="626204" y="867645"/>
                  <a:pt x="649043" y="862986"/>
                  <a:pt x="668457" y="851338"/>
                </a:cubicBezTo>
                <a:cubicBezTo>
                  <a:pt x="708825" y="827117"/>
                  <a:pt x="754450" y="803182"/>
                  <a:pt x="788275" y="769357"/>
                </a:cubicBezTo>
                <a:cubicBezTo>
                  <a:pt x="901379" y="656253"/>
                  <a:pt x="793795" y="767551"/>
                  <a:pt x="863950" y="687376"/>
                </a:cubicBezTo>
                <a:cubicBezTo>
                  <a:pt x="869823" y="680664"/>
                  <a:pt x="877518" y="675593"/>
                  <a:pt x="882869" y="668458"/>
                </a:cubicBezTo>
                <a:cubicBezTo>
                  <a:pt x="890223" y="658652"/>
                  <a:pt x="895976" y="647719"/>
                  <a:pt x="901787" y="636927"/>
                </a:cubicBezTo>
                <a:cubicBezTo>
                  <a:pt x="910701" y="620373"/>
                  <a:pt x="927012" y="586477"/>
                  <a:pt x="927012" y="586477"/>
                </a:cubicBezTo>
                <a:cubicBezTo>
                  <a:pt x="947283" y="485117"/>
                  <a:pt x="943662" y="529504"/>
                  <a:pt x="933318" y="384678"/>
                </a:cubicBezTo>
                <a:cubicBezTo>
                  <a:pt x="932407" y="371924"/>
                  <a:pt x="929299" y="359421"/>
                  <a:pt x="927012" y="346841"/>
                </a:cubicBezTo>
                <a:cubicBezTo>
                  <a:pt x="919776" y="307042"/>
                  <a:pt x="917273" y="295834"/>
                  <a:pt x="895481" y="252248"/>
                </a:cubicBezTo>
                <a:cubicBezTo>
                  <a:pt x="883162" y="227609"/>
                  <a:pt x="885115" y="228907"/>
                  <a:pt x="870256" y="208105"/>
                </a:cubicBezTo>
                <a:cubicBezTo>
                  <a:pt x="864147" y="199552"/>
                  <a:pt x="858769" y="190312"/>
                  <a:pt x="851337" y="182880"/>
                </a:cubicBezTo>
                <a:cubicBezTo>
                  <a:pt x="837633" y="169176"/>
                  <a:pt x="822193" y="157315"/>
                  <a:pt x="807194" y="145043"/>
                </a:cubicBezTo>
                <a:cubicBezTo>
                  <a:pt x="799059" y="138387"/>
                  <a:pt x="791157" y="131228"/>
                  <a:pt x="781969" y="126124"/>
                </a:cubicBezTo>
                <a:cubicBezTo>
                  <a:pt x="772074" y="120626"/>
                  <a:pt x="760334" y="119008"/>
                  <a:pt x="750438" y="113511"/>
                </a:cubicBezTo>
                <a:cubicBezTo>
                  <a:pt x="741250" y="108407"/>
                  <a:pt x="733958" y="100423"/>
                  <a:pt x="725213" y="94593"/>
                </a:cubicBezTo>
                <a:cubicBezTo>
                  <a:pt x="715014" y="87794"/>
                  <a:pt x="703881" y="82473"/>
                  <a:pt x="693682" y="75674"/>
                </a:cubicBezTo>
                <a:cubicBezTo>
                  <a:pt x="684937" y="69844"/>
                  <a:pt x="677202" y="62586"/>
                  <a:pt x="668457" y="56756"/>
                </a:cubicBezTo>
                <a:cubicBezTo>
                  <a:pt x="643652" y="40219"/>
                  <a:pt x="619809" y="24624"/>
                  <a:pt x="592783" y="12612"/>
                </a:cubicBezTo>
                <a:cubicBezTo>
                  <a:pt x="582439" y="8015"/>
                  <a:pt x="571762" y="4204"/>
                  <a:pt x="561252" y="0"/>
                </a:cubicBezTo>
                <a:cubicBezTo>
                  <a:pt x="527619" y="2102"/>
                  <a:pt x="493913" y="3255"/>
                  <a:pt x="460353" y="6306"/>
                </a:cubicBezTo>
                <a:cubicBezTo>
                  <a:pt x="447619" y="7464"/>
                  <a:pt x="434645" y="8569"/>
                  <a:pt x="422515" y="12612"/>
                </a:cubicBezTo>
                <a:cubicBezTo>
                  <a:pt x="409138" y="17071"/>
                  <a:pt x="397481" y="25622"/>
                  <a:pt x="384678" y="31531"/>
                </a:cubicBezTo>
                <a:cubicBezTo>
                  <a:pt x="268484" y="85159"/>
                  <a:pt x="403214" y="15722"/>
                  <a:pt x="309004" y="75674"/>
                </a:cubicBezTo>
                <a:cubicBezTo>
                  <a:pt x="297107" y="83245"/>
                  <a:pt x="271166" y="94593"/>
                  <a:pt x="271166" y="94593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033" y="3501339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3?</a:t>
            </a:r>
          </a:p>
        </p:txBody>
      </p:sp>
    </p:spTree>
    <p:extLst>
      <p:ext uri="{BB962C8B-B14F-4D97-AF65-F5344CB8AC3E}">
        <p14:creationId xmlns:p14="http://schemas.microsoft.com/office/powerpoint/2010/main" val="29437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D8D9 is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D8 got an instruction miss</a:t>
            </a:r>
          </a:p>
          <a:p>
            <a:pPr lvl="1"/>
            <a:r>
              <a:rPr lang="en-US" dirty="0" smtClean="0"/>
              <a:t>Took 3 cycles to get it from L2</a:t>
            </a:r>
          </a:p>
          <a:p>
            <a:pPr lvl="1"/>
            <a:r>
              <a:rPr lang="en-US" dirty="0" smtClean="0"/>
              <a:t>D9 had to wait for D8 hence the latency</a:t>
            </a:r>
          </a:p>
          <a:p>
            <a:pPr lvl="1"/>
            <a:r>
              <a:rPr lang="en-US" dirty="0" smtClean="0"/>
              <a:t>The miss is on D8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If the critical instructions are correctly identified then reducing their latency should improve performance</a:t>
            </a:r>
          </a:p>
          <a:p>
            <a:endParaRPr lang="en-US" sz="2000" dirty="0" smtClean="0"/>
          </a:p>
          <a:p>
            <a:r>
              <a:rPr lang="en-US" sz="2000" dirty="0" smtClean="0"/>
              <a:t>Simulate baseline with +1 latency for all instructions</a:t>
            </a:r>
          </a:p>
          <a:p>
            <a:endParaRPr lang="en-US" sz="2000" dirty="0" smtClean="0"/>
          </a:p>
          <a:p>
            <a:r>
              <a:rPr lang="en-US" sz="2000" dirty="0" smtClean="0"/>
              <a:t>Two experiments:</a:t>
            </a:r>
          </a:p>
          <a:p>
            <a:pPr lvl="1"/>
            <a:r>
              <a:rPr lang="en-US" sz="2000" b="1" dirty="0" err="1" smtClean="0"/>
              <a:t>ExpA</a:t>
            </a:r>
            <a:r>
              <a:rPr lang="en-US" sz="2000" b="1" dirty="0" smtClean="0"/>
              <a:t>:</a:t>
            </a:r>
            <a:r>
              <a:rPr lang="en-US" sz="2000" dirty="0" smtClean="0"/>
              <a:t> Reduce latency to normal for “critical”</a:t>
            </a:r>
          </a:p>
          <a:p>
            <a:pPr lvl="1"/>
            <a:r>
              <a:rPr lang="en-US" sz="2000" b="1" dirty="0" err="1" smtClean="0"/>
              <a:t>ExpB</a:t>
            </a:r>
            <a:r>
              <a:rPr lang="en-US" sz="2000" b="1" dirty="0" smtClean="0"/>
              <a:t>: </a:t>
            </a:r>
            <a:r>
              <a:rPr lang="en-US" sz="2000" dirty="0" smtClean="0"/>
              <a:t>Reduce latency to normal for “non-critical”</a:t>
            </a:r>
          </a:p>
          <a:p>
            <a:r>
              <a:rPr lang="en-US" sz="2000" dirty="0" smtClean="0"/>
              <a:t>Expected result</a:t>
            </a:r>
          </a:p>
          <a:p>
            <a:pPr lvl="1"/>
            <a:r>
              <a:rPr lang="en-US" sz="2000" dirty="0" smtClean="0"/>
              <a:t>Performance should improve for </a:t>
            </a:r>
            <a:r>
              <a:rPr lang="en-US" sz="2000" dirty="0" err="1" smtClean="0"/>
              <a:t>ExpA</a:t>
            </a:r>
            <a:endParaRPr lang="en-US" sz="2000" dirty="0" smtClean="0"/>
          </a:p>
          <a:p>
            <a:pPr lvl="1"/>
            <a:r>
              <a:rPr lang="en-US" sz="2000" dirty="0" smtClean="0"/>
              <a:t>Ideally, not for </a:t>
            </a:r>
            <a:r>
              <a:rPr lang="en-US" sz="2000" dirty="0" err="1" smtClean="0"/>
              <a:t>ExpB</a:t>
            </a:r>
            <a:endParaRPr lang="en-US" sz="2000" dirty="0" smtClean="0"/>
          </a:p>
          <a:p>
            <a:pPr lvl="1"/>
            <a:r>
              <a:rPr lang="en-US" sz="2000" dirty="0" smtClean="0"/>
              <a:t>But performance improvement should be higher for </a:t>
            </a:r>
            <a:r>
              <a:rPr lang="en-US" sz="2000" dirty="0" err="1" smtClean="0"/>
              <a:t>ExpA</a:t>
            </a:r>
            <a:r>
              <a:rPr lang="en-US" sz="2000" dirty="0" smtClean="0"/>
              <a:t> than for </a:t>
            </a:r>
            <a:r>
              <a:rPr lang="en-US" sz="2000" dirty="0" err="1" smtClean="0"/>
              <a:t>ExpB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Shown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Arbitration</a:t>
            </a:r>
          </a:p>
          <a:p>
            <a:pPr lvl="1"/>
            <a:r>
              <a:rPr lang="en-US" dirty="0" smtClean="0"/>
              <a:t>Scheduler Priorities</a:t>
            </a:r>
          </a:p>
          <a:p>
            <a:pPr lvl="1"/>
            <a:r>
              <a:rPr lang="en-US" dirty="0" smtClean="0"/>
              <a:t>Give critical instructions priority for execution</a:t>
            </a:r>
          </a:p>
          <a:p>
            <a:endParaRPr lang="en-US" dirty="0"/>
          </a:p>
          <a:p>
            <a:r>
              <a:rPr lang="en-US" dirty="0" err="1" smtClean="0"/>
              <a:t>Misspeculation</a:t>
            </a:r>
            <a:r>
              <a:rPr lang="en-US" dirty="0" smtClean="0"/>
              <a:t> Reduction</a:t>
            </a:r>
          </a:p>
          <a:p>
            <a:pPr lvl="1"/>
            <a:r>
              <a:rPr lang="en-US" dirty="0" smtClean="0"/>
              <a:t>Value prediction only for critical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the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9" y="1139125"/>
            <a:ext cx="7372492" cy="47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2096" y="121393"/>
            <a:ext cx="35317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15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Takes N cycles to execute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are critical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 time reduces by 7 cycles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M,easurement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0.7</a:t>
            </a:r>
          </a:p>
        </p:txBody>
      </p:sp>
    </p:spTree>
    <p:extLst>
      <p:ext uri="{BB962C8B-B14F-4D97-AF65-F5344CB8AC3E}">
        <p14:creationId xmlns:p14="http://schemas.microsoft.com/office/powerpoint/2010/main" val="5531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performance improve for </a:t>
            </a:r>
            <a:r>
              <a:rPr lang="en-US" dirty="0" err="1" smtClean="0"/>
              <a:t>ExpB</a:t>
            </a:r>
            <a:endParaRPr lang="en-US" dirty="0" smtClean="0"/>
          </a:p>
          <a:p>
            <a:pPr lvl="1"/>
            <a:r>
              <a:rPr lang="en-US" dirty="0" smtClean="0"/>
              <a:t>Model is incomplete/imperfect</a:t>
            </a:r>
          </a:p>
          <a:p>
            <a:pPr lvl="2"/>
            <a:r>
              <a:rPr lang="en-US" dirty="0" smtClean="0"/>
              <a:t>Prefetching down the wrong path</a:t>
            </a:r>
          </a:p>
          <a:p>
            <a:r>
              <a:rPr lang="en-US" dirty="0" smtClean="0"/>
              <a:t>Why is the performance improvement different?</a:t>
            </a:r>
          </a:p>
          <a:p>
            <a:pPr lvl="1"/>
            <a:r>
              <a:rPr lang="en-US" dirty="0" smtClean="0"/>
              <a:t>Different programs have different behavior</a:t>
            </a:r>
          </a:p>
          <a:p>
            <a:pPr lvl="2"/>
            <a:r>
              <a:rPr lang="en-US" dirty="0" smtClean="0"/>
              <a:t>Could be closer to peak performance for some</a:t>
            </a:r>
          </a:p>
          <a:p>
            <a:pPr lvl="1"/>
            <a:r>
              <a:rPr lang="en-US" dirty="0" smtClean="0"/>
              <a:t>Near-Critical paths</a:t>
            </a:r>
          </a:p>
          <a:p>
            <a:pPr lvl="2"/>
            <a:r>
              <a:rPr lang="en-US" dirty="0" smtClean="0"/>
              <a:t>Eliminating one critical path exposes another</a:t>
            </a:r>
          </a:p>
          <a:p>
            <a:pPr lvl="2"/>
            <a:r>
              <a:rPr lang="en-US" dirty="0" smtClean="0"/>
              <a:t>Must eliminate both for maximum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 Per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Critical</a:t>
            </a:r>
          </a:p>
          <a:p>
            <a:r>
              <a:rPr lang="en-US" dirty="0" smtClean="0"/>
              <a:t>Execute Critical</a:t>
            </a:r>
          </a:p>
          <a:p>
            <a:r>
              <a:rPr lang="en-US" dirty="0" smtClean="0"/>
              <a:t>Fetch Critical</a:t>
            </a:r>
          </a:p>
          <a:p>
            <a:r>
              <a:rPr lang="en-US" dirty="0" smtClean="0"/>
              <a:t>Commit Non-Critical</a:t>
            </a:r>
          </a:p>
          <a:p>
            <a:r>
              <a:rPr lang="en-US" dirty="0" smtClean="0"/>
              <a:t>Execute Non-Critical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 bwMode="auto">
          <a:xfrm>
            <a:off x="4534163" y="3165716"/>
            <a:ext cx="1854025" cy="3474720"/>
          </a:xfrm>
          <a:custGeom>
            <a:avLst/>
            <a:gdLst>
              <a:gd name="connsiteX0" fmla="*/ 69368 w 1854025"/>
              <a:gd name="connsiteY0" fmla="*/ 119818 h 3474720"/>
              <a:gd name="connsiteX1" fmla="*/ 18918 w 1854025"/>
              <a:gd name="connsiteY1" fmla="*/ 290085 h 3474720"/>
              <a:gd name="connsiteX2" fmla="*/ 6306 w 1854025"/>
              <a:gd name="connsiteY2" fmla="*/ 353147 h 3474720"/>
              <a:gd name="connsiteX3" fmla="*/ 0 w 1854025"/>
              <a:gd name="connsiteY3" fmla="*/ 378372 h 3474720"/>
              <a:gd name="connsiteX4" fmla="*/ 6306 w 1854025"/>
              <a:gd name="connsiteY4" fmla="*/ 554946 h 3474720"/>
              <a:gd name="connsiteX5" fmla="*/ 12612 w 1854025"/>
              <a:gd name="connsiteY5" fmla="*/ 580171 h 3474720"/>
              <a:gd name="connsiteX6" fmla="*/ 18918 w 1854025"/>
              <a:gd name="connsiteY6" fmla="*/ 636927 h 3474720"/>
              <a:gd name="connsiteX7" fmla="*/ 25225 w 1854025"/>
              <a:gd name="connsiteY7" fmla="*/ 687376 h 3474720"/>
              <a:gd name="connsiteX8" fmla="*/ 18918 w 1854025"/>
              <a:gd name="connsiteY8" fmla="*/ 870256 h 3474720"/>
              <a:gd name="connsiteX9" fmla="*/ 31531 w 1854025"/>
              <a:gd name="connsiteY9" fmla="*/ 971156 h 3474720"/>
              <a:gd name="connsiteX10" fmla="*/ 44143 w 1854025"/>
              <a:gd name="connsiteY10" fmla="*/ 1034218 h 3474720"/>
              <a:gd name="connsiteX11" fmla="*/ 56756 w 1854025"/>
              <a:gd name="connsiteY11" fmla="*/ 1254935 h 3474720"/>
              <a:gd name="connsiteX12" fmla="*/ 69368 w 1854025"/>
              <a:gd name="connsiteY12" fmla="*/ 1399978 h 3474720"/>
              <a:gd name="connsiteX13" fmla="*/ 75674 w 1854025"/>
              <a:gd name="connsiteY13" fmla="*/ 1488265 h 3474720"/>
              <a:gd name="connsiteX14" fmla="*/ 69368 w 1854025"/>
              <a:gd name="connsiteY14" fmla="*/ 1658532 h 3474720"/>
              <a:gd name="connsiteX15" fmla="*/ 81980 w 1854025"/>
              <a:gd name="connsiteY15" fmla="*/ 2099967 h 3474720"/>
              <a:gd name="connsiteX16" fmla="*/ 69368 w 1854025"/>
              <a:gd name="connsiteY16" fmla="*/ 2623382 h 3474720"/>
              <a:gd name="connsiteX17" fmla="*/ 56756 w 1854025"/>
              <a:gd name="connsiteY17" fmla="*/ 2736894 h 3474720"/>
              <a:gd name="connsiteX18" fmla="*/ 44143 w 1854025"/>
              <a:gd name="connsiteY18" fmla="*/ 2863018 h 3474720"/>
              <a:gd name="connsiteX19" fmla="*/ 31531 w 1854025"/>
              <a:gd name="connsiteY19" fmla="*/ 2944998 h 3474720"/>
              <a:gd name="connsiteX20" fmla="*/ 25225 w 1854025"/>
              <a:gd name="connsiteY20" fmla="*/ 2976530 h 3474720"/>
              <a:gd name="connsiteX21" fmla="*/ 12612 w 1854025"/>
              <a:gd name="connsiteY21" fmla="*/ 3090041 h 3474720"/>
              <a:gd name="connsiteX22" fmla="*/ 6306 w 1854025"/>
              <a:gd name="connsiteY22" fmla="*/ 3134185 h 3474720"/>
              <a:gd name="connsiteX23" fmla="*/ 12612 w 1854025"/>
              <a:gd name="connsiteY23" fmla="*/ 3153103 h 3474720"/>
              <a:gd name="connsiteX24" fmla="*/ 18918 w 1854025"/>
              <a:gd name="connsiteY24" fmla="*/ 3178328 h 3474720"/>
              <a:gd name="connsiteX25" fmla="*/ 69368 w 1854025"/>
              <a:gd name="connsiteY25" fmla="*/ 3222472 h 3474720"/>
              <a:gd name="connsiteX26" fmla="*/ 157655 w 1854025"/>
              <a:gd name="connsiteY26" fmla="*/ 3291840 h 3474720"/>
              <a:gd name="connsiteX27" fmla="*/ 195492 w 1854025"/>
              <a:gd name="connsiteY27" fmla="*/ 3304452 h 3474720"/>
              <a:gd name="connsiteX28" fmla="*/ 214411 w 1854025"/>
              <a:gd name="connsiteY28" fmla="*/ 3310758 h 3474720"/>
              <a:gd name="connsiteX29" fmla="*/ 239636 w 1854025"/>
              <a:gd name="connsiteY29" fmla="*/ 3317065 h 3474720"/>
              <a:gd name="connsiteX30" fmla="*/ 258554 w 1854025"/>
              <a:gd name="connsiteY30" fmla="*/ 3323371 h 3474720"/>
              <a:gd name="connsiteX31" fmla="*/ 302698 w 1854025"/>
              <a:gd name="connsiteY31" fmla="*/ 3335983 h 3474720"/>
              <a:gd name="connsiteX32" fmla="*/ 353147 w 1854025"/>
              <a:gd name="connsiteY32" fmla="*/ 3354902 h 3474720"/>
              <a:gd name="connsiteX33" fmla="*/ 378372 w 1854025"/>
              <a:gd name="connsiteY33" fmla="*/ 3361208 h 3474720"/>
              <a:gd name="connsiteX34" fmla="*/ 435128 w 1854025"/>
              <a:gd name="connsiteY34" fmla="*/ 3373821 h 3474720"/>
              <a:gd name="connsiteX35" fmla="*/ 460353 w 1854025"/>
              <a:gd name="connsiteY35" fmla="*/ 3380127 h 3474720"/>
              <a:gd name="connsiteX36" fmla="*/ 548640 w 1854025"/>
              <a:gd name="connsiteY36" fmla="*/ 3392739 h 3474720"/>
              <a:gd name="connsiteX37" fmla="*/ 636927 w 1854025"/>
              <a:gd name="connsiteY37" fmla="*/ 3411658 h 3474720"/>
              <a:gd name="connsiteX38" fmla="*/ 668458 w 1854025"/>
              <a:gd name="connsiteY38" fmla="*/ 3424270 h 3474720"/>
              <a:gd name="connsiteX39" fmla="*/ 731520 w 1854025"/>
              <a:gd name="connsiteY39" fmla="*/ 3436883 h 3474720"/>
              <a:gd name="connsiteX40" fmla="*/ 763051 w 1854025"/>
              <a:gd name="connsiteY40" fmla="*/ 3443189 h 3474720"/>
              <a:gd name="connsiteX41" fmla="*/ 826113 w 1854025"/>
              <a:gd name="connsiteY41" fmla="*/ 3462107 h 3474720"/>
              <a:gd name="connsiteX42" fmla="*/ 1027911 w 1854025"/>
              <a:gd name="connsiteY42" fmla="*/ 3474720 h 3474720"/>
              <a:gd name="connsiteX43" fmla="*/ 1330609 w 1854025"/>
              <a:gd name="connsiteY43" fmla="*/ 3462107 h 3474720"/>
              <a:gd name="connsiteX44" fmla="*/ 1374753 w 1854025"/>
              <a:gd name="connsiteY44" fmla="*/ 3455801 h 3474720"/>
              <a:gd name="connsiteX45" fmla="*/ 1425203 w 1854025"/>
              <a:gd name="connsiteY45" fmla="*/ 3449495 h 3474720"/>
              <a:gd name="connsiteX46" fmla="*/ 1519796 w 1854025"/>
              <a:gd name="connsiteY46" fmla="*/ 3443189 h 3474720"/>
              <a:gd name="connsiteX47" fmla="*/ 1545020 w 1854025"/>
              <a:gd name="connsiteY47" fmla="*/ 3436883 h 3474720"/>
              <a:gd name="connsiteX48" fmla="*/ 1582858 w 1854025"/>
              <a:gd name="connsiteY48" fmla="*/ 3424270 h 3474720"/>
              <a:gd name="connsiteX49" fmla="*/ 1658532 w 1854025"/>
              <a:gd name="connsiteY49" fmla="*/ 3405352 h 3474720"/>
              <a:gd name="connsiteX50" fmla="*/ 1690063 w 1854025"/>
              <a:gd name="connsiteY50" fmla="*/ 3399045 h 3474720"/>
              <a:gd name="connsiteX51" fmla="*/ 1740513 w 1854025"/>
              <a:gd name="connsiteY51" fmla="*/ 3392739 h 3474720"/>
              <a:gd name="connsiteX52" fmla="*/ 1816187 w 1854025"/>
              <a:gd name="connsiteY52" fmla="*/ 3373821 h 3474720"/>
              <a:gd name="connsiteX53" fmla="*/ 1835106 w 1854025"/>
              <a:gd name="connsiteY53" fmla="*/ 3361208 h 3474720"/>
              <a:gd name="connsiteX54" fmla="*/ 1841412 w 1854025"/>
              <a:gd name="connsiteY54" fmla="*/ 3342290 h 3474720"/>
              <a:gd name="connsiteX55" fmla="*/ 1854025 w 1854025"/>
              <a:gd name="connsiteY55" fmla="*/ 3272921 h 3474720"/>
              <a:gd name="connsiteX56" fmla="*/ 1847718 w 1854025"/>
              <a:gd name="connsiteY56" fmla="*/ 3058510 h 3474720"/>
              <a:gd name="connsiteX57" fmla="*/ 1835106 w 1854025"/>
              <a:gd name="connsiteY57" fmla="*/ 2654913 h 3474720"/>
              <a:gd name="connsiteX58" fmla="*/ 1809881 w 1854025"/>
              <a:gd name="connsiteY58" fmla="*/ 2383746 h 3474720"/>
              <a:gd name="connsiteX59" fmla="*/ 1790963 w 1854025"/>
              <a:gd name="connsiteY59" fmla="*/ 2131498 h 3474720"/>
              <a:gd name="connsiteX60" fmla="*/ 1778350 w 1854025"/>
              <a:gd name="connsiteY60" fmla="*/ 1973843 h 3474720"/>
              <a:gd name="connsiteX61" fmla="*/ 1759431 w 1854025"/>
              <a:gd name="connsiteY61" fmla="*/ 1860331 h 3474720"/>
              <a:gd name="connsiteX62" fmla="*/ 1753125 w 1854025"/>
              <a:gd name="connsiteY62" fmla="*/ 1772044 h 3474720"/>
              <a:gd name="connsiteX63" fmla="*/ 1740513 w 1854025"/>
              <a:gd name="connsiteY63" fmla="*/ 1223404 h 3474720"/>
              <a:gd name="connsiteX64" fmla="*/ 1727900 w 1854025"/>
              <a:gd name="connsiteY64" fmla="*/ 813501 h 3474720"/>
              <a:gd name="connsiteX65" fmla="*/ 1715288 w 1854025"/>
              <a:gd name="connsiteY65" fmla="*/ 422516 h 3474720"/>
              <a:gd name="connsiteX66" fmla="*/ 1702676 w 1854025"/>
              <a:gd name="connsiteY66" fmla="*/ 353147 h 3474720"/>
              <a:gd name="connsiteX67" fmla="*/ 1696369 w 1854025"/>
              <a:gd name="connsiteY67" fmla="*/ 290085 h 3474720"/>
              <a:gd name="connsiteX68" fmla="*/ 1671145 w 1854025"/>
              <a:gd name="connsiteY68" fmla="*/ 163961 h 3474720"/>
              <a:gd name="connsiteX69" fmla="*/ 1627001 w 1854025"/>
              <a:gd name="connsiteY69" fmla="*/ 56756 h 3474720"/>
              <a:gd name="connsiteX70" fmla="*/ 1614389 w 1854025"/>
              <a:gd name="connsiteY70" fmla="*/ 37837 h 3474720"/>
              <a:gd name="connsiteX71" fmla="*/ 1589164 w 1854025"/>
              <a:gd name="connsiteY71" fmla="*/ 31531 h 3474720"/>
              <a:gd name="connsiteX72" fmla="*/ 1563939 w 1854025"/>
              <a:gd name="connsiteY72" fmla="*/ 18918 h 3474720"/>
              <a:gd name="connsiteX73" fmla="*/ 1538714 w 1854025"/>
              <a:gd name="connsiteY73" fmla="*/ 12612 h 3474720"/>
              <a:gd name="connsiteX74" fmla="*/ 1481958 w 1854025"/>
              <a:gd name="connsiteY74" fmla="*/ 0 h 3474720"/>
              <a:gd name="connsiteX75" fmla="*/ 1444121 w 1854025"/>
              <a:gd name="connsiteY75" fmla="*/ 6306 h 3474720"/>
              <a:gd name="connsiteX76" fmla="*/ 1172954 w 1854025"/>
              <a:gd name="connsiteY76" fmla="*/ 25225 h 3474720"/>
              <a:gd name="connsiteX77" fmla="*/ 1008993 w 1854025"/>
              <a:gd name="connsiteY77" fmla="*/ 37837 h 3474720"/>
              <a:gd name="connsiteX78" fmla="*/ 920706 w 1854025"/>
              <a:gd name="connsiteY78" fmla="*/ 56756 h 3474720"/>
              <a:gd name="connsiteX79" fmla="*/ 618008 w 1854025"/>
              <a:gd name="connsiteY79" fmla="*/ 94593 h 3474720"/>
              <a:gd name="connsiteX80" fmla="*/ 359454 w 1854025"/>
              <a:gd name="connsiteY80" fmla="*/ 163961 h 3474720"/>
              <a:gd name="connsiteX81" fmla="*/ 302698 w 1854025"/>
              <a:gd name="connsiteY81" fmla="*/ 182880 h 3474720"/>
              <a:gd name="connsiteX82" fmla="*/ 176574 w 1854025"/>
              <a:gd name="connsiteY82" fmla="*/ 220717 h 3474720"/>
              <a:gd name="connsiteX83" fmla="*/ 132430 w 1854025"/>
              <a:gd name="connsiteY83" fmla="*/ 239636 h 3474720"/>
              <a:gd name="connsiteX84" fmla="*/ 113511 w 1854025"/>
              <a:gd name="connsiteY84" fmla="*/ 214411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54025" h="3474720">
                <a:moveTo>
                  <a:pt x="69368" y="119818"/>
                </a:moveTo>
                <a:cubicBezTo>
                  <a:pt x="52551" y="176574"/>
                  <a:pt x="34362" y="232941"/>
                  <a:pt x="18918" y="290085"/>
                </a:cubicBezTo>
                <a:cubicBezTo>
                  <a:pt x="13325" y="310779"/>
                  <a:pt x="11505" y="332350"/>
                  <a:pt x="6306" y="353147"/>
                </a:cubicBezTo>
                <a:lnTo>
                  <a:pt x="0" y="378372"/>
                </a:lnTo>
                <a:cubicBezTo>
                  <a:pt x="2102" y="437230"/>
                  <a:pt x="2632" y="496165"/>
                  <a:pt x="6306" y="554946"/>
                </a:cubicBezTo>
                <a:cubicBezTo>
                  <a:pt x="6847" y="563596"/>
                  <a:pt x="11294" y="571605"/>
                  <a:pt x="12612" y="580171"/>
                </a:cubicBezTo>
                <a:cubicBezTo>
                  <a:pt x="15506" y="598985"/>
                  <a:pt x="16694" y="618022"/>
                  <a:pt x="18918" y="636927"/>
                </a:cubicBezTo>
                <a:cubicBezTo>
                  <a:pt x="20898" y="653758"/>
                  <a:pt x="23123" y="670560"/>
                  <a:pt x="25225" y="687376"/>
                </a:cubicBezTo>
                <a:cubicBezTo>
                  <a:pt x="23123" y="748336"/>
                  <a:pt x="17563" y="809275"/>
                  <a:pt x="18918" y="870256"/>
                </a:cubicBezTo>
                <a:cubicBezTo>
                  <a:pt x="19671" y="904143"/>
                  <a:pt x="25959" y="937722"/>
                  <a:pt x="31531" y="971156"/>
                </a:cubicBezTo>
                <a:cubicBezTo>
                  <a:pt x="39262" y="1017542"/>
                  <a:pt x="34736" y="996588"/>
                  <a:pt x="44143" y="1034218"/>
                </a:cubicBezTo>
                <a:cubicBezTo>
                  <a:pt x="59990" y="1192693"/>
                  <a:pt x="38880" y="968919"/>
                  <a:pt x="56756" y="1254935"/>
                </a:cubicBezTo>
                <a:cubicBezTo>
                  <a:pt x="59783" y="1303371"/>
                  <a:pt x="65910" y="1351571"/>
                  <a:pt x="69368" y="1399978"/>
                </a:cubicBezTo>
                <a:lnTo>
                  <a:pt x="75674" y="1488265"/>
                </a:lnTo>
                <a:cubicBezTo>
                  <a:pt x="73572" y="1545021"/>
                  <a:pt x="68783" y="1601740"/>
                  <a:pt x="69368" y="1658532"/>
                </a:cubicBezTo>
                <a:cubicBezTo>
                  <a:pt x="70885" y="1805729"/>
                  <a:pt x="81980" y="2099967"/>
                  <a:pt x="81980" y="2099967"/>
                </a:cubicBezTo>
                <a:cubicBezTo>
                  <a:pt x="57763" y="2317929"/>
                  <a:pt x="81915" y="2083831"/>
                  <a:pt x="69368" y="2623382"/>
                </a:cubicBezTo>
                <a:cubicBezTo>
                  <a:pt x="66890" y="2729938"/>
                  <a:pt x="64753" y="2664925"/>
                  <a:pt x="56756" y="2736894"/>
                </a:cubicBezTo>
                <a:cubicBezTo>
                  <a:pt x="38317" y="2902838"/>
                  <a:pt x="60769" y="2738320"/>
                  <a:pt x="44143" y="2863018"/>
                </a:cubicBezTo>
                <a:cubicBezTo>
                  <a:pt x="40600" y="2889591"/>
                  <a:pt x="36348" y="2918502"/>
                  <a:pt x="31531" y="2944998"/>
                </a:cubicBezTo>
                <a:cubicBezTo>
                  <a:pt x="29614" y="2955544"/>
                  <a:pt x="26855" y="2965936"/>
                  <a:pt x="25225" y="2976530"/>
                </a:cubicBezTo>
                <a:cubicBezTo>
                  <a:pt x="18180" y="3022319"/>
                  <a:pt x="18257" y="3042055"/>
                  <a:pt x="12612" y="3090041"/>
                </a:cubicBezTo>
                <a:cubicBezTo>
                  <a:pt x="10875" y="3104803"/>
                  <a:pt x="8408" y="3119470"/>
                  <a:pt x="6306" y="3134185"/>
                </a:cubicBezTo>
                <a:cubicBezTo>
                  <a:pt x="8408" y="3140491"/>
                  <a:pt x="10786" y="3146712"/>
                  <a:pt x="12612" y="3153103"/>
                </a:cubicBezTo>
                <a:cubicBezTo>
                  <a:pt x="14993" y="3161437"/>
                  <a:pt x="15504" y="3170362"/>
                  <a:pt x="18918" y="3178328"/>
                </a:cubicBezTo>
                <a:cubicBezTo>
                  <a:pt x="32319" y="3209596"/>
                  <a:pt x="40466" y="3193570"/>
                  <a:pt x="69368" y="3222472"/>
                </a:cubicBezTo>
                <a:cubicBezTo>
                  <a:pt x="94383" y="3247487"/>
                  <a:pt x="123093" y="3280320"/>
                  <a:pt x="157655" y="3291840"/>
                </a:cubicBezTo>
                <a:lnTo>
                  <a:pt x="195492" y="3304452"/>
                </a:lnTo>
                <a:cubicBezTo>
                  <a:pt x="201798" y="3306554"/>
                  <a:pt x="207962" y="3309146"/>
                  <a:pt x="214411" y="3310758"/>
                </a:cubicBezTo>
                <a:cubicBezTo>
                  <a:pt x="222819" y="3312860"/>
                  <a:pt x="231302" y="3314684"/>
                  <a:pt x="239636" y="3317065"/>
                </a:cubicBezTo>
                <a:cubicBezTo>
                  <a:pt x="246027" y="3318891"/>
                  <a:pt x="252187" y="3321461"/>
                  <a:pt x="258554" y="3323371"/>
                </a:cubicBezTo>
                <a:cubicBezTo>
                  <a:pt x="273212" y="3327768"/>
                  <a:pt x="287934" y="3331956"/>
                  <a:pt x="302698" y="3335983"/>
                </a:cubicBezTo>
                <a:cubicBezTo>
                  <a:pt x="381833" y="3357565"/>
                  <a:pt x="271592" y="3324319"/>
                  <a:pt x="353147" y="3354902"/>
                </a:cubicBezTo>
                <a:cubicBezTo>
                  <a:pt x="361262" y="3357945"/>
                  <a:pt x="369927" y="3359259"/>
                  <a:pt x="378372" y="3361208"/>
                </a:cubicBezTo>
                <a:lnTo>
                  <a:pt x="435128" y="3373821"/>
                </a:lnTo>
                <a:cubicBezTo>
                  <a:pt x="443573" y="3375770"/>
                  <a:pt x="451892" y="3378247"/>
                  <a:pt x="460353" y="3380127"/>
                </a:cubicBezTo>
                <a:cubicBezTo>
                  <a:pt x="511678" y="3391532"/>
                  <a:pt x="479227" y="3382823"/>
                  <a:pt x="548640" y="3392739"/>
                </a:cubicBezTo>
                <a:cubicBezTo>
                  <a:pt x="562442" y="3394711"/>
                  <a:pt x="636124" y="3411429"/>
                  <a:pt x="636927" y="3411658"/>
                </a:cubicBezTo>
                <a:cubicBezTo>
                  <a:pt x="647811" y="3414768"/>
                  <a:pt x="657520" y="3421353"/>
                  <a:pt x="668458" y="3424270"/>
                </a:cubicBezTo>
                <a:cubicBezTo>
                  <a:pt x="689171" y="3429794"/>
                  <a:pt x="710499" y="3432679"/>
                  <a:pt x="731520" y="3436883"/>
                </a:cubicBezTo>
                <a:cubicBezTo>
                  <a:pt x="742030" y="3438985"/>
                  <a:pt x="753099" y="3439208"/>
                  <a:pt x="763051" y="3443189"/>
                </a:cubicBezTo>
                <a:cubicBezTo>
                  <a:pt x="794530" y="3455780"/>
                  <a:pt x="792954" y="3457370"/>
                  <a:pt x="826113" y="3462107"/>
                </a:cubicBezTo>
                <a:cubicBezTo>
                  <a:pt x="897481" y="3472303"/>
                  <a:pt x="948979" y="3471288"/>
                  <a:pt x="1027911" y="3474720"/>
                </a:cubicBezTo>
                <a:cubicBezTo>
                  <a:pt x="1108635" y="3472116"/>
                  <a:pt x="1240975" y="3469577"/>
                  <a:pt x="1330609" y="3462107"/>
                </a:cubicBezTo>
                <a:cubicBezTo>
                  <a:pt x="1345422" y="3460873"/>
                  <a:pt x="1360019" y="3457765"/>
                  <a:pt x="1374753" y="3455801"/>
                </a:cubicBezTo>
                <a:cubicBezTo>
                  <a:pt x="1391552" y="3453561"/>
                  <a:pt x="1408319" y="3450963"/>
                  <a:pt x="1425203" y="3449495"/>
                </a:cubicBezTo>
                <a:cubicBezTo>
                  <a:pt x="1456685" y="3446758"/>
                  <a:pt x="1488265" y="3445291"/>
                  <a:pt x="1519796" y="3443189"/>
                </a:cubicBezTo>
                <a:cubicBezTo>
                  <a:pt x="1528204" y="3441087"/>
                  <a:pt x="1536719" y="3439373"/>
                  <a:pt x="1545020" y="3436883"/>
                </a:cubicBezTo>
                <a:cubicBezTo>
                  <a:pt x="1557754" y="3433063"/>
                  <a:pt x="1570048" y="3427828"/>
                  <a:pt x="1582858" y="3424270"/>
                </a:cubicBezTo>
                <a:cubicBezTo>
                  <a:pt x="1607910" y="3417311"/>
                  <a:pt x="1633036" y="3410452"/>
                  <a:pt x="1658532" y="3405352"/>
                </a:cubicBezTo>
                <a:cubicBezTo>
                  <a:pt x="1669042" y="3403250"/>
                  <a:pt x="1679469" y="3400675"/>
                  <a:pt x="1690063" y="3399045"/>
                </a:cubicBezTo>
                <a:cubicBezTo>
                  <a:pt x="1706813" y="3396468"/>
                  <a:pt x="1723823" y="3395684"/>
                  <a:pt x="1740513" y="3392739"/>
                </a:cubicBezTo>
                <a:cubicBezTo>
                  <a:pt x="1785313" y="3384833"/>
                  <a:pt x="1785210" y="3384147"/>
                  <a:pt x="1816187" y="3373821"/>
                </a:cubicBezTo>
                <a:cubicBezTo>
                  <a:pt x="1822493" y="3369617"/>
                  <a:pt x="1830371" y="3367126"/>
                  <a:pt x="1835106" y="3361208"/>
                </a:cubicBezTo>
                <a:cubicBezTo>
                  <a:pt x="1839258" y="3356017"/>
                  <a:pt x="1839800" y="3348739"/>
                  <a:pt x="1841412" y="3342290"/>
                </a:cubicBezTo>
                <a:cubicBezTo>
                  <a:pt x="1845816" y="3324674"/>
                  <a:pt x="1851216" y="3289775"/>
                  <a:pt x="1854025" y="3272921"/>
                </a:cubicBezTo>
                <a:cubicBezTo>
                  <a:pt x="1851923" y="3201451"/>
                  <a:pt x="1849528" y="3129988"/>
                  <a:pt x="1847718" y="3058510"/>
                </a:cubicBezTo>
                <a:cubicBezTo>
                  <a:pt x="1843898" y="2907645"/>
                  <a:pt x="1844958" y="2796132"/>
                  <a:pt x="1835106" y="2654913"/>
                </a:cubicBezTo>
                <a:cubicBezTo>
                  <a:pt x="1816351" y="2386078"/>
                  <a:pt x="1830022" y="2615363"/>
                  <a:pt x="1809881" y="2383746"/>
                </a:cubicBezTo>
                <a:cubicBezTo>
                  <a:pt x="1802576" y="2299744"/>
                  <a:pt x="1797599" y="2215555"/>
                  <a:pt x="1790963" y="2131498"/>
                </a:cubicBezTo>
                <a:cubicBezTo>
                  <a:pt x="1786814" y="2078942"/>
                  <a:pt x="1787017" y="2025845"/>
                  <a:pt x="1778350" y="1973843"/>
                </a:cubicBezTo>
                <a:lnTo>
                  <a:pt x="1759431" y="1860331"/>
                </a:lnTo>
                <a:cubicBezTo>
                  <a:pt x="1757329" y="1830902"/>
                  <a:pt x="1754328" y="1801523"/>
                  <a:pt x="1753125" y="1772044"/>
                </a:cubicBezTo>
                <a:cubicBezTo>
                  <a:pt x="1746697" y="1614560"/>
                  <a:pt x="1743777" y="1368663"/>
                  <a:pt x="1740513" y="1223404"/>
                </a:cubicBezTo>
                <a:cubicBezTo>
                  <a:pt x="1733512" y="911834"/>
                  <a:pt x="1736306" y="1082489"/>
                  <a:pt x="1727900" y="813501"/>
                </a:cubicBezTo>
                <a:cubicBezTo>
                  <a:pt x="1727348" y="795828"/>
                  <a:pt x="1719249" y="471375"/>
                  <a:pt x="1715288" y="422516"/>
                </a:cubicBezTo>
                <a:cubicBezTo>
                  <a:pt x="1713389" y="399091"/>
                  <a:pt x="1706000" y="376413"/>
                  <a:pt x="1702676" y="353147"/>
                </a:cubicBezTo>
                <a:cubicBezTo>
                  <a:pt x="1699688" y="332234"/>
                  <a:pt x="1699223" y="311017"/>
                  <a:pt x="1696369" y="290085"/>
                </a:cubicBezTo>
                <a:cubicBezTo>
                  <a:pt x="1689053" y="236436"/>
                  <a:pt x="1684438" y="212701"/>
                  <a:pt x="1671145" y="163961"/>
                </a:cubicBezTo>
                <a:cubicBezTo>
                  <a:pt x="1634051" y="27949"/>
                  <a:pt x="1670307" y="108723"/>
                  <a:pt x="1627001" y="56756"/>
                </a:cubicBezTo>
                <a:cubicBezTo>
                  <a:pt x="1622149" y="50934"/>
                  <a:pt x="1620695" y="42041"/>
                  <a:pt x="1614389" y="37837"/>
                </a:cubicBezTo>
                <a:cubicBezTo>
                  <a:pt x="1607178" y="33029"/>
                  <a:pt x="1597572" y="33633"/>
                  <a:pt x="1589164" y="31531"/>
                </a:cubicBezTo>
                <a:cubicBezTo>
                  <a:pt x="1580756" y="27327"/>
                  <a:pt x="1572741" y="22219"/>
                  <a:pt x="1563939" y="18918"/>
                </a:cubicBezTo>
                <a:cubicBezTo>
                  <a:pt x="1555824" y="15875"/>
                  <a:pt x="1547159" y="14561"/>
                  <a:pt x="1538714" y="12612"/>
                </a:cubicBezTo>
                <a:lnTo>
                  <a:pt x="1481958" y="0"/>
                </a:lnTo>
                <a:cubicBezTo>
                  <a:pt x="1469346" y="2102"/>
                  <a:pt x="1456855" y="5148"/>
                  <a:pt x="1444121" y="6306"/>
                </a:cubicBezTo>
                <a:cubicBezTo>
                  <a:pt x="1294458" y="19911"/>
                  <a:pt x="1298554" y="16253"/>
                  <a:pt x="1172954" y="25225"/>
                </a:cubicBezTo>
                <a:lnTo>
                  <a:pt x="1008993" y="37837"/>
                </a:lnTo>
                <a:cubicBezTo>
                  <a:pt x="979564" y="44143"/>
                  <a:pt x="950410" y="51906"/>
                  <a:pt x="920706" y="56756"/>
                </a:cubicBezTo>
                <a:cubicBezTo>
                  <a:pt x="731440" y="87657"/>
                  <a:pt x="752485" y="84249"/>
                  <a:pt x="618008" y="94593"/>
                </a:cubicBezTo>
                <a:cubicBezTo>
                  <a:pt x="519685" y="117283"/>
                  <a:pt x="468478" y="127619"/>
                  <a:pt x="359454" y="163961"/>
                </a:cubicBezTo>
                <a:cubicBezTo>
                  <a:pt x="340535" y="170267"/>
                  <a:pt x="321776" y="177074"/>
                  <a:pt x="302698" y="182880"/>
                </a:cubicBezTo>
                <a:cubicBezTo>
                  <a:pt x="276541" y="190841"/>
                  <a:pt x="210907" y="207512"/>
                  <a:pt x="176574" y="220717"/>
                </a:cubicBezTo>
                <a:cubicBezTo>
                  <a:pt x="161632" y="226464"/>
                  <a:pt x="147145" y="233330"/>
                  <a:pt x="132430" y="239636"/>
                </a:cubicBezTo>
                <a:lnTo>
                  <a:pt x="113511" y="214411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0908" y="2457830"/>
            <a:ext cx="3387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critical instructions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No node is part of the CP</a:t>
            </a:r>
          </a:p>
        </p:txBody>
      </p:sp>
    </p:spTree>
    <p:extLst>
      <p:ext uri="{BB962C8B-B14F-4D97-AF65-F5344CB8AC3E}">
        <p14:creationId xmlns:p14="http://schemas.microsoft.com/office/powerpoint/2010/main" val="6945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 Per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 Critical</a:t>
            </a:r>
          </a:p>
          <a:p>
            <a:pPr lvl="1"/>
            <a:r>
              <a:rPr lang="en-US" dirty="0" smtClean="0"/>
              <a:t>Execute node part of the critical path</a:t>
            </a:r>
          </a:p>
          <a:p>
            <a:pPr lvl="2"/>
            <a:r>
              <a:rPr lang="en-US" dirty="0" smtClean="0"/>
              <a:t>E2: result of </a:t>
            </a:r>
            <a:r>
              <a:rPr lang="en-US" dirty="0" err="1" smtClean="0"/>
              <a:t>ld</a:t>
            </a:r>
            <a:r>
              <a:rPr lang="en-US" dirty="0" smtClean="0"/>
              <a:t> needed by multiply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2" y="3575619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3148947" y="3715581"/>
            <a:ext cx="959283" cy="2818875"/>
          </a:xfrm>
          <a:custGeom>
            <a:avLst/>
            <a:gdLst>
              <a:gd name="connsiteX0" fmla="*/ 398031 w 959283"/>
              <a:gd name="connsiteY0" fmla="*/ 7723 h 909511"/>
              <a:gd name="connsiteX1" fmla="*/ 227763 w 959283"/>
              <a:gd name="connsiteY1" fmla="*/ 7723 h 909511"/>
              <a:gd name="connsiteX2" fmla="*/ 202539 w 959283"/>
              <a:gd name="connsiteY2" fmla="*/ 20336 h 909511"/>
              <a:gd name="connsiteX3" fmla="*/ 183620 w 959283"/>
              <a:gd name="connsiteY3" fmla="*/ 26642 h 909511"/>
              <a:gd name="connsiteX4" fmla="*/ 139476 w 959283"/>
              <a:gd name="connsiteY4" fmla="*/ 70785 h 909511"/>
              <a:gd name="connsiteX5" fmla="*/ 120558 w 959283"/>
              <a:gd name="connsiteY5" fmla="*/ 89704 h 909511"/>
              <a:gd name="connsiteX6" fmla="*/ 107945 w 959283"/>
              <a:gd name="connsiteY6" fmla="*/ 102316 h 909511"/>
              <a:gd name="connsiteX7" fmla="*/ 63802 w 959283"/>
              <a:gd name="connsiteY7" fmla="*/ 165378 h 909511"/>
              <a:gd name="connsiteX8" fmla="*/ 38577 w 959283"/>
              <a:gd name="connsiteY8" fmla="*/ 209522 h 909511"/>
              <a:gd name="connsiteX9" fmla="*/ 32271 w 959283"/>
              <a:gd name="connsiteY9" fmla="*/ 234747 h 909511"/>
              <a:gd name="connsiteX10" fmla="*/ 19659 w 959283"/>
              <a:gd name="connsiteY10" fmla="*/ 259971 h 909511"/>
              <a:gd name="connsiteX11" fmla="*/ 7046 w 959283"/>
              <a:gd name="connsiteY11" fmla="*/ 310421 h 909511"/>
              <a:gd name="connsiteX12" fmla="*/ 7046 w 959283"/>
              <a:gd name="connsiteY12" fmla="*/ 480689 h 909511"/>
              <a:gd name="connsiteX13" fmla="*/ 13352 w 959283"/>
              <a:gd name="connsiteY13" fmla="*/ 524832 h 909511"/>
              <a:gd name="connsiteX14" fmla="*/ 38577 w 959283"/>
              <a:gd name="connsiteY14" fmla="*/ 575282 h 909511"/>
              <a:gd name="connsiteX15" fmla="*/ 57496 w 959283"/>
              <a:gd name="connsiteY15" fmla="*/ 619425 h 909511"/>
              <a:gd name="connsiteX16" fmla="*/ 101639 w 959283"/>
              <a:gd name="connsiteY16" fmla="*/ 676181 h 909511"/>
              <a:gd name="connsiteX17" fmla="*/ 120558 w 959283"/>
              <a:gd name="connsiteY17" fmla="*/ 695100 h 909511"/>
              <a:gd name="connsiteX18" fmla="*/ 171008 w 959283"/>
              <a:gd name="connsiteY18" fmla="*/ 764468 h 909511"/>
              <a:gd name="connsiteX19" fmla="*/ 221457 w 959283"/>
              <a:gd name="connsiteY19" fmla="*/ 808611 h 909511"/>
              <a:gd name="connsiteX20" fmla="*/ 284519 w 959283"/>
              <a:gd name="connsiteY20" fmla="*/ 859061 h 909511"/>
              <a:gd name="connsiteX21" fmla="*/ 303438 w 959283"/>
              <a:gd name="connsiteY21" fmla="*/ 877980 h 909511"/>
              <a:gd name="connsiteX22" fmla="*/ 347581 w 959283"/>
              <a:gd name="connsiteY22" fmla="*/ 896898 h 909511"/>
              <a:gd name="connsiteX23" fmla="*/ 398031 w 959283"/>
              <a:gd name="connsiteY23" fmla="*/ 909511 h 909511"/>
              <a:gd name="connsiteX24" fmla="*/ 505236 w 959283"/>
              <a:gd name="connsiteY24" fmla="*/ 896898 h 909511"/>
              <a:gd name="connsiteX25" fmla="*/ 549380 w 959283"/>
              <a:gd name="connsiteY25" fmla="*/ 884286 h 909511"/>
              <a:gd name="connsiteX26" fmla="*/ 606136 w 959283"/>
              <a:gd name="connsiteY26" fmla="*/ 877980 h 909511"/>
              <a:gd name="connsiteX27" fmla="*/ 688116 w 959283"/>
              <a:gd name="connsiteY27" fmla="*/ 865367 h 909511"/>
              <a:gd name="connsiteX28" fmla="*/ 713341 w 959283"/>
              <a:gd name="connsiteY28" fmla="*/ 852755 h 909511"/>
              <a:gd name="connsiteX29" fmla="*/ 738566 w 959283"/>
              <a:gd name="connsiteY29" fmla="*/ 846449 h 909511"/>
              <a:gd name="connsiteX30" fmla="*/ 807934 w 959283"/>
              <a:gd name="connsiteY30" fmla="*/ 789693 h 909511"/>
              <a:gd name="connsiteX31" fmla="*/ 845772 w 959283"/>
              <a:gd name="connsiteY31" fmla="*/ 739243 h 909511"/>
              <a:gd name="connsiteX32" fmla="*/ 883609 w 959283"/>
              <a:gd name="connsiteY32" fmla="*/ 695100 h 909511"/>
              <a:gd name="connsiteX33" fmla="*/ 915140 w 959283"/>
              <a:gd name="connsiteY33" fmla="*/ 657263 h 909511"/>
              <a:gd name="connsiteX34" fmla="*/ 946671 w 959283"/>
              <a:gd name="connsiteY34" fmla="*/ 600507 h 909511"/>
              <a:gd name="connsiteX35" fmla="*/ 959283 w 959283"/>
              <a:gd name="connsiteY35" fmla="*/ 524832 h 909511"/>
              <a:gd name="connsiteX36" fmla="*/ 946671 w 959283"/>
              <a:gd name="connsiteY36" fmla="*/ 423933 h 909511"/>
              <a:gd name="connsiteX37" fmla="*/ 940365 w 959283"/>
              <a:gd name="connsiteY37" fmla="*/ 392402 h 909511"/>
              <a:gd name="connsiteX38" fmla="*/ 915140 w 959283"/>
              <a:gd name="connsiteY38" fmla="*/ 341952 h 909511"/>
              <a:gd name="connsiteX39" fmla="*/ 902528 w 959283"/>
              <a:gd name="connsiteY39" fmla="*/ 316727 h 909511"/>
              <a:gd name="connsiteX40" fmla="*/ 889915 w 959283"/>
              <a:gd name="connsiteY40" fmla="*/ 297809 h 909511"/>
              <a:gd name="connsiteX41" fmla="*/ 877303 w 959283"/>
              <a:gd name="connsiteY41" fmla="*/ 272584 h 909511"/>
              <a:gd name="connsiteX42" fmla="*/ 858384 w 959283"/>
              <a:gd name="connsiteY42" fmla="*/ 247359 h 909511"/>
              <a:gd name="connsiteX43" fmla="*/ 826853 w 959283"/>
              <a:gd name="connsiteY43" fmla="*/ 196909 h 909511"/>
              <a:gd name="connsiteX44" fmla="*/ 801628 w 959283"/>
              <a:gd name="connsiteY44" fmla="*/ 177991 h 909511"/>
              <a:gd name="connsiteX45" fmla="*/ 770097 w 959283"/>
              <a:gd name="connsiteY45" fmla="*/ 140154 h 909511"/>
              <a:gd name="connsiteX46" fmla="*/ 707035 w 959283"/>
              <a:gd name="connsiteY46" fmla="*/ 96010 h 909511"/>
              <a:gd name="connsiteX47" fmla="*/ 625054 w 959283"/>
              <a:gd name="connsiteY47" fmla="*/ 45560 h 909511"/>
              <a:gd name="connsiteX48" fmla="*/ 599830 w 959283"/>
              <a:gd name="connsiteY48" fmla="*/ 39254 h 909511"/>
              <a:gd name="connsiteX49" fmla="*/ 536768 w 959283"/>
              <a:gd name="connsiteY49" fmla="*/ 20336 h 909511"/>
              <a:gd name="connsiteX50" fmla="*/ 448481 w 959283"/>
              <a:gd name="connsiteY50" fmla="*/ 7723 h 909511"/>
              <a:gd name="connsiteX51" fmla="*/ 309744 w 959283"/>
              <a:gd name="connsiteY51" fmla="*/ 14029 h 909511"/>
              <a:gd name="connsiteX52" fmla="*/ 265601 w 959283"/>
              <a:gd name="connsiteY52" fmla="*/ 20336 h 909511"/>
              <a:gd name="connsiteX53" fmla="*/ 202539 w 959283"/>
              <a:gd name="connsiteY53" fmla="*/ 70785 h 909511"/>
              <a:gd name="connsiteX54" fmla="*/ 183620 w 959283"/>
              <a:gd name="connsiteY54" fmla="*/ 83398 h 909511"/>
              <a:gd name="connsiteX55" fmla="*/ 171008 w 959283"/>
              <a:gd name="connsiteY55" fmla="*/ 102316 h 909511"/>
              <a:gd name="connsiteX56" fmla="*/ 164701 w 959283"/>
              <a:gd name="connsiteY56" fmla="*/ 121235 h 909511"/>
              <a:gd name="connsiteX57" fmla="*/ 145783 w 959283"/>
              <a:gd name="connsiteY57" fmla="*/ 133847 h 9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59283" h="909511">
                <a:moveTo>
                  <a:pt x="398031" y="7723"/>
                </a:moveTo>
                <a:cubicBezTo>
                  <a:pt x="365549" y="6247"/>
                  <a:pt x="277608" y="-8893"/>
                  <a:pt x="227763" y="7723"/>
                </a:cubicBezTo>
                <a:cubicBezTo>
                  <a:pt x="218845" y="10696"/>
                  <a:pt x="211179" y="16633"/>
                  <a:pt x="202539" y="20336"/>
                </a:cubicBezTo>
                <a:cubicBezTo>
                  <a:pt x="196429" y="22955"/>
                  <a:pt x="189926" y="24540"/>
                  <a:pt x="183620" y="26642"/>
                </a:cubicBezTo>
                <a:lnTo>
                  <a:pt x="139476" y="70785"/>
                </a:lnTo>
                <a:lnTo>
                  <a:pt x="120558" y="89704"/>
                </a:lnTo>
                <a:cubicBezTo>
                  <a:pt x="116354" y="93908"/>
                  <a:pt x="111512" y="97559"/>
                  <a:pt x="107945" y="102316"/>
                </a:cubicBezTo>
                <a:cubicBezTo>
                  <a:pt x="96084" y="118131"/>
                  <a:pt x="71562" y="149857"/>
                  <a:pt x="63802" y="165378"/>
                </a:cubicBezTo>
                <a:cubicBezTo>
                  <a:pt x="47801" y="197382"/>
                  <a:pt x="56405" y="182781"/>
                  <a:pt x="38577" y="209522"/>
                </a:cubicBezTo>
                <a:cubicBezTo>
                  <a:pt x="36475" y="217930"/>
                  <a:pt x="35314" y="226632"/>
                  <a:pt x="32271" y="234747"/>
                </a:cubicBezTo>
                <a:cubicBezTo>
                  <a:pt x="28970" y="243549"/>
                  <a:pt x="22632" y="251053"/>
                  <a:pt x="19659" y="259971"/>
                </a:cubicBezTo>
                <a:cubicBezTo>
                  <a:pt x="14177" y="276416"/>
                  <a:pt x="7046" y="310421"/>
                  <a:pt x="7046" y="310421"/>
                </a:cubicBezTo>
                <a:cubicBezTo>
                  <a:pt x="-2499" y="396327"/>
                  <a:pt x="-2199" y="365121"/>
                  <a:pt x="7046" y="480689"/>
                </a:cubicBezTo>
                <a:cubicBezTo>
                  <a:pt x="8231" y="495505"/>
                  <a:pt x="8652" y="510731"/>
                  <a:pt x="13352" y="524832"/>
                </a:cubicBezTo>
                <a:cubicBezTo>
                  <a:pt x="19298" y="542669"/>
                  <a:pt x="32631" y="557445"/>
                  <a:pt x="38577" y="575282"/>
                </a:cubicBezTo>
                <a:cubicBezTo>
                  <a:pt x="45653" y="596509"/>
                  <a:pt x="45026" y="597603"/>
                  <a:pt x="57496" y="619425"/>
                </a:cubicBezTo>
                <a:cubicBezTo>
                  <a:pt x="68514" y="638707"/>
                  <a:pt x="88434" y="661326"/>
                  <a:pt x="101639" y="676181"/>
                </a:cubicBezTo>
                <a:cubicBezTo>
                  <a:pt x="107564" y="682847"/>
                  <a:pt x="115083" y="688060"/>
                  <a:pt x="120558" y="695100"/>
                </a:cubicBezTo>
                <a:cubicBezTo>
                  <a:pt x="162291" y="748756"/>
                  <a:pt x="128285" y="716998"/>
                  <a:pt x="171008" y="764468"/>
                </a:cubicBezTo>
                <a:cubicBezTo>
                  <a:pt x="250821" y="853149"/>
                  <a:pt x="168286" y="761346"/>
                  <a:pt x="221457" y="808611"/>
                </a:cubicBezTo>
                <a:cubicBezTo>
                  <a:pt x="278651" y="859451"/>
                  <a:pt x="236642" y="835123"/>
                  <a:pt x="284519" y="859061"/>
                </a:cubicBezTo>
                <a:cubicBezTo>
                  <a:pt x="290825" y="865367"/>
                  <a:pt x="296181" y="872796"/>
                  <a:pt x="303438" y="877980"/>
                </a:cubicBezTo>
                <a:cubicBezTo>
                  <a:pt x="314077" y="885579"/>
                  <a:pt x="334262" y="893265"/>
                  <a:pt x="347581" y="896898"/>
                </a:cubicBezTo>
                <a:cubicBezTo>
                  <a:pt x="364304" y="901459"/>
                  <a:pt x="398031" y="909511"/>
                  <a:pt x="398031" y="909511"/>
                </a:cubicBezTo>
                <a:cubicBezTo>
                  <a:pt x="433766" y="905307"/>
                  <a:pt x="469616" y="901987"/>
                  <a:pt x="505236" y="896898"/>
                </a:cubicBezTo>
                <a:cubicBezTo>
                  <a:pt x="642135" y="877341"/>
                  <a:pt x="441534" y="902260"/>
                  <a:pt x="549380" y="884286"/>
                </a:cubicBezTo>
                <a:cubicBezTo>
                  <a:pt x="568156" y="881157"/>
                  <a:pt x="587275" y="880552"/>
                  <a:pt x="606136" y="877980"/>
                </a:cubicBezTo>
                <a:cubicBezTo>
                  <a:pt x="633531" y="874244"/>
                  <a:pt x="660789" y="869571"/>
                  <a:pt x="688116" y="865367"/>
                </a:cubicBezTo>
                <a:cubicBezTo>
                  <a:pt x="696524" y="861163"/>
                  <a:pt x="704539" y="856056"/>
                  <a:pt x="713341" y="852755"/>
                </a:cubicBezTo>
                <a:cubicBezTo>
                  <a:pt x="721456" y="849712"/>
                  <a:pt x="731080" y="850816"/>
                  <a:pt x="738566" y="846449"/>
                </a:cubicBezTo>
                <a:cubicBezTo>
                  <a:pt x="753431" y="837778"/>
                  <a:pt x="792275" y="808831"/>
                  <a:pt x="807934" y="789693"/>
                </a:cubicBezTo>
                <a:cubicBezTo>
                  <a:pt x="821245" y="773424"/>
                  <a:pt x="830908" y="754107"/>
                  <a:pt x="845772" y="739243"/>
                </a:cubicBezTo>
                <a:cubicBezTo>
                  <a:pt x="892715" y="692300"/>
                  <a:pt x="835069" y="751729"/>
                  <a:pt x="883609" y="695100"/>
                </a:cubicBezTo>
                <a:cubicBezTo>
                  <a:pt x="904488" y="670741"/>
                  <a:pt x="900469" y="683670"/>
                  <a:pt x="915140" y="657263"/>
                </a:cubicBezTo>
                <a:cubicBezTo>
                  <a:pt x="952320" y="590339"/>
                  <a:pt x="918244" y="643147"/>
                  <a:pt x="946671" y="600507"/>
                </a:cubicBezTo>
                <a:cubicBezTo>
                  <a:pt x="953313" y="573940"/>
                  <a:pt x="959283" y="554357"/>
                  <a:pt x="959283" y="524832"/>
                </a:cubicBezTo>
                <a:cubicBezTo>
                  <a:pt x="959283" y="453965"/>
                  <a:pt x="956710" y="469111"/>
                  <a:pt x="946671" y="423933"/>
                </a:cubicBezTo>
                <a:cubicBezTo>
                  <a:pt x="944346" y="413470"/>
                  <a:pt x="944213" y="402406"/>
                  <a:pt x="940365" y="392402"/>
                </a:cubicBezTo>
                <a:cubicBezTo>
                  <a:pt x="933616" y="374854"/>
                  <a:pt x="923548" y="358769"/>
                  <a:pt x="915140" y="341952"/>
                </a:cubicBezTo>
                <a:cubicBezTo>
                  <a:pt x="910936" y="333544"/>
                  <a:pt x="907743" y="324549"/>
                  <a:pt x="902528" y="316727"/>
                </a:cubicBezTo>
                <a:cubicBezTo>
                  <a:pt x="898324" y="310421"/>
                  <a:pt x="893675" y="304389"/>
                  <a:pt x="889915" y="297809"/>
                </a:cubicBezTo>
                <a:cubicBezTo>
                  <a:pt x="885251" y="289647"/>
                  <a:pt x="882285" y="280556"/>
                  <a:pt x="877303" y="272584"/>
                </a:cubicBezTo>
                <a:cubicBezTo>
                  <a:pt x="871732" y="263671"/>
                  <a:pt x="863955" y="256272"/>
                  <a:pt x="858384" y="247359"/>
                </a:cubicBezTo>
                <a:cubicBezTo>
                  <a:pt x="841732" y="220716"/>
                  <a:pt x="850674" y="220730"/>
                  <a:pt x="826853" y="196909"/>
                </a:cubicBezTo>
                <a:cubicBezTo>
                  <a:pt x="819421" y="189477"/>
                  <a:pt x="809060" y="185423"/>
                  <a:pt x="801628" y="177991"/>
                </a:cubicBezTo>
                <a:cubicBezTo>
                  <a:pt x="790019" y="166382"/>
                  <a:pt x="781706" y="151763"/>
                  <a:pt x="770097" y="140154"/>
                </a:cubicBezTo>
                <a:cubicBezTo>
                  <a:pt x="760759" y="130816"/>
                  <a:pt x="713216" y="100131"/>
                  <a:pt x="707035" y="96010"/>
                </a:cubicBezTo>
                <a:cubicBezTo>
                  <a:pt x="681039" y="78680"/>
                  <a:pt x="653370" y="58431"/>
                  <a:pt x="625054" y="45560"/>
                </a:cubicBezTo>
                <a:cubicBezTo>
                  <a:pt x="617164" y="41974"/>
                  <a:pt x="608131" y="41744"/>
                  <a:pt x="599830" y="39254"/>
                </a:cubicBezTo>
                <a:cubicBezTo>
                  <a:pt x="578808" y="32948"/>
                  <a:pt x="558568" y="23969"/>
                  <a:pt x="536768" y="20336"/>
                </a:cubicBezTo>
                <a:cubicBezTo>
                  <a:pt x="507445" y="15449"/>
                  <a:pt x="448481" y="7723"/>
                  <a:pt x="448481" y="7723"/>
                </a:cubicBezTo>
                <a:cubicBezTo>
                  <a:pt x="402235" y="9825"/>
                  <a:pt x="355928" y="10844"/>
                  <a:pt x="309744" y="14029"/>
                </a:cubicBezTo>
                <a:cubicBezTo>
                  <a:pt x="294915" y="15052"/>
                  <a:pt x="279474" y="15000"/>
                  <a:pt x="265601" y="20336"/>
                </a:cubicBezTo>
                <a:cubicBezTo>
                  <a:pt x="232503" y="33066"/>
                  <a:pt x="227002" y="49816"/>
                  <a:pt x="202539" y="70785"/>
                </a:cubicBezTo>
                <a:cubicBezTo>
                  <a:pt x="196784" y="75718"/>
                  <a:pt x="189926" y="79194"/>
                  <a:pt x="183620" y="83398"/>
                </a:cubicBezTo>
                <a:cubicBezTo>
                  <a:pt x="179416" y="89704"/>
                  <a:pt x="174397" y="95537"/>
                  <a:pt x="171008" y="102316"/>
                </a:cubicBezTo>
                <a:cubicBezTo>
                  <a:pt x="168035" y="108262"/>
                  <a:pt x="168854" y="116044"/>
                  <a:pt x="164701" y="121235"/>
                </a:cubicBezTo>
                <a:cubicBezTo>
                  <a:pt x="159966" y="127153"/>
                  <a:pt x="145783" y="133847"/>
                  <a:pt x="145783" y="13384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 Per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Dispatch Critical</a:t>
            </a:r>
          </a:p>
          <a:p>
            <a:pPr lvl="1"/>
            <a:r>
              <a:rPr lang="en-US" dirty="0" smtClean="0"/>
              <a:t>Dispatch node part of the critical path</a:t>
            </a:r>
          </a:p>
          <a:p>
            <a:pPr lvl="2"/>
            <a:r>
              <a:rPr lang="en-US" dirty="0" smtClean="0"/>
              <a:t>D8: I$ miss delays fetching I9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2" y="3575619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6957896" y="3715581"/>
            <a:ext cx="959283" cy="2818875"/>
          </a:xfrm>
          <a:custGeom>
            <a:avLst/>
            <a:gdLst>
              <a:gd name="connsiteX0" fmla="*/ 398031 w 959283"/>
              <a:gd name="connsiteY0" fmla="*/ 7723 h 909511"/>
              <a:gd name="connsiteX1" fmla="*/ 227763 w 959283"/>
              <a:gd name="connsiteY1" fmla="*/ 7723 h 909511"/>
              <a:gd name="connsiteX2" fmla="*/ 202539 w 959283"/>
              <a:gd name="connsiteY2" fmla="*/ 20336 h 909511"/>
              <a:gd name="connsiteX3" fmla="*/ 183620 w 959283"/>
              <a:gd name="connsiteY3" fmla="*/ 26642 h 909511"/>
              <a:gd name="connsiteX4" fmla="*/ 139476 w 959283"/>
              <a:gd name="connsiteY4" fmla="*/ 70785 h 909511"/>
              <a:gd name="connsiteX5" fmla="*/ 120558 w 959283"/>
              <a:gd name="connsiteY5" fmla="*/ 89704 h 909511"/>
              <a:gd name="connsiteX6" fmla="*/ 107945 w 959283"/>
              <a:gd name="connsiteY6" fmla="*/ 102316 h 909511"/>
              <a:gd name="connsiteX7" fmla="*/ 63802 w 959283"/>
              <a:gd name="connsiteY7" fmla="*/ 165378 h 909511"/>
              <a:gd name="connsiteX8" fmla="*/ 38577 w 959283"/>
              <a:gd name="connsiteY8" fmla="*/ 209522 h 909511"/>
              <a:gd name="connsiteX9" fmla="*/ 32271 w 959283"/>
              <a:gd name="connsiteY9" fmla="*/ 234747 h 909511"/>
              <a:gd name="connsiteX10" fmla="*/ 19659 w 959283"/>
              <a:gd name="connsiteY10" fmla="*/ 259971 h 909511"/>
              <a:gd name="connsiteX11" fmla="*/ 7046 w 959283"/>
              <a:gd name="connsiteY11" fmla="*/ 310421 h 909511"/>
              <a:gd name="connsiteX12" fmla="*/ 7046 w 959283"/>
              <a:gd name="connsiteY12" fmla="*/ 480689 h 909511"/>
              <a:gd name="connsiteX13" fmla="*/ 13352 w 959283"/>
              <a:gd name="connsiteY13" fmla="*/ 524832 h 909511"/>
              <a:gd name="connsiteX14" fmla="*/ 38577 w 959283"/>
              <a:gd name="connsiteY14" fmla="*/ 575282 h 909511"/>
              <a:gd name="connsiteX15" fmla="*/ 57496 w 959283"/>
              <a:gd name="connsiteY15" fmla="*/ 619425 h 909511"/>
              <a:gd name="connsiteX16" fmla="*/ 101639 w 959283"/>
              <a:gd name="connsiteY16" fmla="*/ 676181 h 909511"/>
              <a:gd name="connsiteX17" fmla="*/ 120558 w 959283"/>
              <a:gd name="connsiteY17" fmla="*/ 695100 h 909511"/>
              <a:gd name="connsiteX18" fmla="*/ 171008 w 959283"/>
              <a:gd name="connsiteY18" fmla="*/ 764468 h 909511"/>
              <a:gd name="connsiteX19" fmla="*/ 221457 w 959283"/>
              <a:gd name="connsiteY19" fmla="*/ 808611 h 909511"/>
              <a:gd name="connsiteX20" fmla="*/ 284519 w 959283"/>
              <a:gd name="connsiteY20" fmla="*/ 859061 h 909511"/>
              <a:gd name="connsiteX21" fmla="*/ 303438 w 959283"/>
              <a:gd name="connsiteY21" fmla="*/ 877980 h 909511"/>
              <a:gd name="connsiteX22" fmla="*/ 347581 w 959283"/>
              <a:gd name="connsiteY22" fmla="*/ 896898 h 909511"/>
              <a:gd name="connsiteX23" fmla="*/ 398031 w 959283"/>
              <a:gd name="connsiteY23" fmla="*/ 909511 h 909511"/>
              <a:gd name="connsiteX24" fmla="*/ 505236 w 959283"/>
              <a:gd name="connsiteY24" fmla="*/ 896898 h 909511"/>
              <a:gd name="connsiteX25" fmla="*/ 549380 w 959283"/>
              <a:gd name="connsiteY25" fmla="*/ 884286 h 909511"/>
              <a:gd name="connsiteX26" fmla="*/ 606136 w 959283"/>
              <a:gd name="connsiteY26" fmla="*/ 877980 h 909511"/>
              <a:gd name="connsiteX27" fmla="*/ 688116 w 959283"/>
              <a:gd name="connsiteY27" fmla="*/ 865367 h 909511"/>
              <a:gd name="connsiteX28" fmla="*/ 713341 w 959283"/>
              <a:gd name="connsiteY28" fmla="*/ 852755 h 909511"/>
              <a:gd name="connsiteX29" fmla="*/ 738566 w 959283"/>
              <a:gd name="connsiteY29" fmla="*/ 846449 h 909511"/>
              <a:gd name="connsiteX30" fmla="*/ 807934 w 959283"/>
              <a:gd name="connsiteY30" fmla="*/ 789693 h 909511"/>
              <a:gd name="connsiteX31" fmla="*/ 845772 w 959283"/>
              <a:gd name="connsiteY31" fmla="*/ 739243 h 909511"/>
              <a:gd name="connsiteX32" fmla="*/ 883609 w 959283"/>
              <a:gd name="connsiteY32" fmla="*/ 695100 h 909511"/>
              <a:gd name="connsiteX33" fmla="*/ 915140 w 959283"/>
              <a:gd name="connsiteY33" fmla="*/ 657263 h 909511"/>
              <a:gd name="connsiteX34" fmla="*/ 946671 w 959283"/>
              <a:gd name="connsiteY34" fmla="*/ 600507 h 909511"/>
              <a:gd name="connsiteX35" fmla="*/ 959283 w 959283"/>
              <a:gd name="connsiteY35" fmla="*/ 524832 h 909511"/>
              <a:gd name="connsiteX36" fmla="*/ 946671 w 959283"/>
              <a:gd name="connsiteY36" fmla="*/ 423933 h 909511"/>
              <a:gd name="connsiteX37" fmla="*/ 940365 w 959283"/>
              <a:gd name="connsiteY37" fmla="*/ 392402 h 909511"/>
              <a:gd name="connsiteX38" fmla="*/ 915140 w 959283"/>
              <a:gd name="connsiteY38" fmla="*/ 341952 h 909511"/>
              <a:gd name="connsiteX39" fmla="*/ 902528 w 959283"/>
              <a:gd name="connsiteY39" fmla="*/ 316727 h 909511"/>
              <a:gd name="connsiteX40" fmla="*/ 889915 w 959283"/>
              <a:gd name="connsiteY40" fmla="*/ 297809 h 909511"/>
              <a:gd name="connsiteX41" fmla="*/ 877303 w 959283"/>
              <a:gd name="connsiteY41" fmla="*/ 272584 h 909511"/>
              <a:gd name="connsiteX42" fmla="*/ 858384 w 959283"/>
              <a:gd name="connsiteY42" fmla="*/ 247359 h 909511"/>
              <a:gd name="connsiteX43" fmla="*/ 826853 w 959283"/>
              <a:gd name="connsiteY43" fmla="*/ 196909 h 909511"/>
              <a:gd name="connsiteX44" fmla="*/ 801628 w 959283"/>
              <a:gd name="connsiteY44" fmla="*/ 177991 h 909511"/>
              <a:gd name="connsiteX45" fmla="*/ 770097 w 959283"/>
              <a:gd name="connsiteY45" fmla="*/ 140154 h 909511"/>
              <a:gd name="connsiteX46" fmla="*/ 707035 w 959283"/>
              <a:gd name="connsiteY46" fmla="*/ 96010 h 909511"/>
              <a:gd name="connsiteX47" fmla="*/ 625054 w 959283"/>
              <a:gd name="connsiteY47" fmla="*/ 45560 h 909511"/>
              <a:gd name="connsiteX48" fmla="*/ 599830 w 959283"/>
              <a:gd name="connsiteY48" fmla="*/ 39254 h 909511"/>
              <a:gd name="connsiteX49" fmla="*/ 536768 w 959283"/>
              <a:gd name="connsiteY49" fmla="*/ 20336 h 909511"/>
              <a:gd name="connsiteX50" fmla="*/ 448481 w 959283"/>
              <a:gd name="connsiteY50" fmla="*/ 7723 h 909511"/>
              <a:gd name="connsiteX51" fmla="*/ 309744 w 959283"/>
              <a:gd name="connsiteY51" fmla="*/ 14029 h 909511"/>
              <a:gd name="connsiteX52" fmla="*/ 265601 w 959283"/>
              <a:gd name="connsiteY52" fmla="*/ 20336 h 909511"/>
              <a:gd name="connsiteX53" fmla="*/ 202539 w 959283"/>
              <a:gd name="connsiteY53" fmla="*/ 70785 h 909511"/>
              <a:gd name="connsiteX54" fmla="*/ 183620 w 959283"/>
              <a:gd name="connsiteY54" fmla="*/ 83398 h 909511"/>
              <a:gd name="connsiteX55" fmla="*/ 171008 w 959283"/>
              <a:gd name="connsiteY55" fmla="*/ 102316 h 909511"/>
              <a:gd name="connsiteX56" fmla="*/ 164701 w 959283"/>
              <a:gd name="connsiteY56" fmla="*/ 121235 h 909511"/>
              <a:gd name="connsiteX57" fmla="*/ 145783 w 959283"/>
              <a:gd name="connsiteY57" fmla="*/ 133847 h 9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59283" h="909511">
                <a:moveTo>
                  <a:pt x="398031" y="7723"/>
                </a:moveTo>
                <a:cubicBezTo>
                  <a:pt x="365549" y="6247"/>
                  <a:pt x="277608" y="-8893"/>
                  <a:pt x="227763" y="7723"/>
                </a:cubicBezTo>
                <a:cubicBezTo>
                  <a:pt x="218845" y="10696"/>
                  <a:pt x="211179" y="16633"/>
                  <a:pt x="202539" y="20336"/>
                </a:cubicBezTo>
                <a:cubicBezTo>
                  <a:pt x="196429" y="22955"/>
                  <a:pt x="189926" y="24540"/>
                  <a:pt x="183620" y="26642"/>
                </a:cubicBezTo>
                <a:lnTo>
                  <a:pt x="139476" y="70785"/>
                </a:lnTo>
                <a:lnTo>
                  <a:pt x="120558" y="89704"/>
                </a:lnTo>
                <a:cubicBezTo>
                  <a:pt x="116354" y="93908"/>
                  <a:pt x="111512" y="97559"/>
                  <a:pt x="107945" y="102316"/>
                </a:cubicBezTo>
                <a:cubicBezTo>
                  <a:pt x="96084" y="118131"/>
                  <a:pt x="71562" y="149857"/>
                  <a:pt x="63802" y="165378"/>
                </a:cubicBezTo>
                <a:cubicBezTo>
                  <a:pt x="47801" y="197382"/>
                  <a:pt x="56405" y="182781"/>
                  <a:pt x="38577" y="209522"/>
                </a:cubicBezTo>
                <a:cubicBezTo>
                  <a:pt x="36475" y="217930"/>
                  <a:pt x="35314" y="226632"/>
                  <a:pt x="32271" y="234747"/>
                </a:cubicBezTo>
                <a:cubicBezTo>
                  <a:pt x="28970" y="243549"/>
                  <a:pt x="22632" y="251053"/>
                  <a:pt x="19659" y="259971"/>
                </a:cubicBezTo>
                <a:cubicBezTo>
                  <a:pt x="14177" y="276416"/>
                  <a:pt x="7046" y="310421"/>
                  <a:pt x="7046" y="310421"/>
                </a:cubicBezTo>
                <a:cubicBezTo>
                  <a:pt x="-2499" y="396327"/>
                  <a:pt x="-2199" y="365121"/>
                  <a:pt x="7046" y="480689"/>
                </a:cubicBezTo>
                <a:cubicBezTo>
                  <a:pt x="8231" y="495505"/>
                  <a:pt x="8652" y="510731"/>
                  <a:pt x="13352" y="524832"/>
                </a:cubicBezTo>
                <a:cubicBezTo>
                  <a:pt x="19298" y="542669"/>
                  <a:pt x="32631" y="557445"/>
                  <a:pt x="38577" y="575282"/>
                </a:cubicBezTo>
                <a:cubicBezTo>
                  <a:pt x="45653" y="596509"/>
                  <a:pt x="45026" y="597603"/>
                  <a:pt x="57496" y="619425"/>
                </a:cubicBezTo>
                <a:cubicBezTo>
                  <a:pt x="68514" y="638707"/>
                  <a:pt x="88434" y="661326"/>
                  <a:pt x="101639" y="676181"/>
                </a:cubicBezTo>
                <a:cubicBezTo>
                  <a:pt x="107564" y="682847"/>
                  <a:pt x="115083" y="688060"/>
                  <a:pt x="120558" y="695100"/>
                </a:cubicBezTo>
                <a:cubicBezTo>
                  <a:pt x="162291" y="748756"/>
                  <a:pt x="128285" y="716998"/>
                  <a:pt x="171008" y="764468"/>
                </a:cubicBezTo>
                <a:cubicBezTo>
                  <a:pt x="250821" y="853149"/>
                  <a:pt x="168286" y="761346"/>
                  <a:pt x="221457" y="808611"/>
                </a:cubicBezTo>
                <a:cubicBezTo>
                  <a:pt x="278651" y="859451"/>
                  <a:pt x="236642" y="835123"/>
                  <a:pt x="284519" y="859061"/>
                </a:cubicBezTo>
                <a:cubicBezTo>
                  <a:pt x="290825" y="865367"/>
                  <a:pt x="296181" y="872796"/>
                  <a:pt x="303438" y="877980"/>
                </a:cubicBezTo>
                <a:cubicBezTo>
                  <a:pt x="314077" y="885579"/>
                  <a:pt x="334262" y="893265"/>
                  <a:pt x="347581" y="896898"/>
                </a:cubicBezTo>
                <a:cubicBezTo>
                  <a:pt x="364304" y="901459"/>
                  <a:pt x="398031" y="909511"/>
                  <a:pt x="398031" y="909511"/>
                </a:cubicBezTo>
                <a:cubicBezTo>
                  <a:pt x="433766" y="905307"/>
                  <a:pt x="469616" y="901987"/>
                  <a:pt x="505236" y="896898"/>
                </a:cubicBezTo>
                <a:cubicBezTo>
                  <a:pt x="642135" y="877341"/>
                  <a:pt x="441534" y="902260"/>
                  <a:pt x="549380" y="884286"/>
                </a:cubicBezTo>
                <a:cubicBezTo>
                  <a:pt x="568156" y="881157"/>
                  <a:pt x="587275" y="880552"/>
                  <a:pt x="606136" y="877980"/>
                </a:cubicBezTo>
                <a:cubicBezTo>
                  <a:pt x="633531" y="874244"/>
                  <a:pt x="660789" y="869571"/>
                  <a:pt x="688116" y="865367"/>
                </a:cubicBezTo>
                <a:cubicBezTo>
                  <a:pt x="696524" y="861163"/>
                  <a:pt x="704539" y="856056"/>
                  <a:pt x="713341" y="852755"/>
                </a:cubicBezTo>
                <a:cubicBezTo>
                  <a:pt x="721456" y="849712"/>
                  <a:pt x="731080" y="850816"/>
                  <a:pt x="738566" y="846449"/>
                </a:cubicBezTo>
                <a:cubicBezTo>
                  <a:pt x="753431" y="837778"/>
                  <a:pt x="792275" y="808831"/>
                  <a:pt x="807934" y="789693"/>
                </a:cubicBezTo>
                <a:cubicBezTo>
                  <a:pt x="821245" y="773424"/>
                  <a:pt x="830908" y="754107"/>
                  <a:pt x="845772" y="739243"/>
                </a:cubicBezTo>
                <a:cubicBezTo>
                  <a:pt x="892715" y="692300"/>
                  <a:pt x="835069" y="751729"/>
                  <a:pt x="883609" y="695100"/>
                </a:cubicBezTo>
                <a:cubicBezTo>
                  <a:pt x="904488" y="670741"/>
                  <a:pt x="900469" y="683670"/>
                  <a:pt x="915140" y="657263"/>
                </a:cubicBezTo>
                <a:cubicBezTo>
                  <a:pt x="952320" y="590339"/>
                  <a:pt x="918244" y="643147"/>
                  <a:pt x="946671" y="600507"/>
                </a:cubicBezTo>
                <a:cubicBezTo>
                  <a:pt x="953313" y="573940"/>
                  <a:pt x="959283" y="554357"/>
                  <a:pt x="959283" y="524832"/>
                </a:cubicBezTo>
                <a:cubicBezTo>
                  <a:pt x="959283" y="453965"/>
                  <a:pt x="956710" y="469111"/>
                  <a:pt x="946671" y="423933"/>
                </a:cubicBezTo>
                <a:cubicBezTo>
                  <a:pt x="944346" y="413470"/>
                  <a:pt x="944213" y="402406"/>
                  <a:pt x="940365" y="392402"/>
                </a:cubicBezTo>
                <a:cubicBezTo>
                  <a:pt x="933616" y="374854"/>
                  <a:pt x="923548" y="358769"/>
                  <a:pt x="915140" y="341952"/>
                </a:cubicBezTo>
                <a:cubicBezTo>
                  <a:pt x="910936" y="333544"/>
                  <a:pt x="907743" y="324549"/>
                  <a:pt x="902528" y="316727"/>
                </a:cubicBezTo>
                <a:cubicBezTo>
                  <a:pt x="898324" y="310421"/>
                  <a:pt x="893675" y="304389"/>
                  <a:pt x="889915" y="297809"/>
                </a:cubicBezTo>
                <a:cubicBezTo>
                  <a:pt x="885251" y="289647"/>
                  <a:pt x="882285" y="280556"/>
                  <a:pt x="877303" y="272584"/>
                </a:cubicBezTo>
                <a:cubicBezTo>
                  <a:pt x="871732" y="263671"/>
                  <a:pt x="863955" y="256272"/>
                  <a:pt x="858384" y="247359"/>
                </a:cubicBezTo>
                <a:cubicBezTo>
                  <a:pt x="841732" y="220716"/>
                  <a:pt x="850674" y="220730"/>
                  <a:pt x="826853" y="196909"/>
                </a:cubicBezTo>
                <a:cubicBezTo>
                  <a:pt x="819421" y="189477"/>
                  <a:pt x="809060" y="185423"/>
                  <a:pt x="801628" y="177991"/>
                </a:cubicBezTo>
                <a:cubicBezTo>
                  <a:pt x="790019" y="166382"/>
                  <a:pt x="781706" y="151763"/>
                  <a:pt x="770097" y="140154"/>
                </a:cubicBezTo>
                <a:cubicBezTo>
                  <a:pt x="760759" y="130816"/>
                  <a:pt x="713216" y="100131"/>
                  <a:pt x="707035" y="96010"/>
                </a:cubicBezTo>
                <a:cubicBezTo>
                  <a:pt x="681039" y="78680"/>
                  <a:pt x="653370" y="58431"/>
                  <a:pt x="625054" y="45560"/>
                </a:cubicBezTo>
                <a:cubicBezTo>
                  <a:pt x="617164" y="41974"/>
                  <a:pt x="608131" y="41744"/>
                  <a:pt x="599830" y="39254"/>
                </a:cubicBezTo>
                <a:cubicBezTo>
                  <a:pt x="578808" y="32948"/>
                  <a:pt x="558568" y="23969"/>
                  <a:pt x="536768" y="20336"/>
                </a:cubicBezTo>
                <a:cubicBezTo>
                  <a:pt x="507445" y="15449"/>
                  <a:pt x="448481" y="7723"/>
                  <a:pt x="448481" y="7723"/>
                </a:cubicBezTo>
                <a:cubicBezTo>
                  <a:pt x="402235" y="9825"/>
                  <a:pt x="355928" y="10844"/>
                  <a:pt x="309744" y="14029"/>
                </a:cubicBezTo>
                <a:cubicBezTo>
                  <a:pt x="294915" y="15052"/>
                  <a:pt x="279474" y="15000"/>
                  <a:pt x="265601" y="20336"/>
                </a:cubicBezTo>
                <a:cubicBezTo>
                  <a:pt x="232503" y="33066"/>
                  <a:pt x="227002" y="49816"/>
                  <a:pt x="202539" y="70785"/>
                </a:cubicBezTo>
                <a:cubicBezTo>
                  <a:pt x="196784" y="75718"/>
                  <a:pt x="189926" y="79194"/>
                  <a:pt x="183620" y="83398"/>
                </a:cubicBezTo>
                <a:cubicBezTo>
                  <a:pt x="179416" y="89704"/>
                  <a:pt x="174397" y="95537"/>
                  <a:pt x="171008" y="102316"/>
                </a:cubicBezTo>
                <a:cubicBezTo>
                  <a:pt x="168035" y="108262"/>
                  <a:pt x="168854" y="116044"/>
                  <a:pt x="164701" y="121235"/>
                </a:cubicBezTo>
                <a:cubicBezTo>
                  <a:pt x="159966" y="127153"/>
                  <a:pt x="145783" y="133847"/>
                  <a:pt x="145783" y="13384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 Per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Critical</a:t>
            </a:r>
          </a:p>
          <a:p>
            <a:pPr lvl="1"/>
            <a:r>
              <a:rPr lang="en-US" dirty="0" smtClean="0"/>
              <a:t>Window full</a:t>
            </a:r>
          </a:p>
          <a:p>
            <a:pPr lvl="1"/>
            <a:r>
              <a:rPr lang="en-US" dirty="0" smtClean="0"/>
              <a:t>Must commit to be able to fetch</a:t>
            </a:r>
          </a:p>
          <a:p>
            <a:pPr lvl="1"/>
            <a:r>
              <a:rPr lang="en-US" dirty="0" smtClean="0"/>
              <a:t>I3? CC or EC? Both </a:t>
            </a:r>
            <a:r>
              <a:rPr lang="en-US" dirty="0" smtClean="0">
                <a:sym typeface="Wingdings" panose="05000000000000000000" pitchFamily="2" charset="2"/>
              </a:rPr>
              <a:t> Instruction is critical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How do they account? One of the two. May be the earliest? </a:t>
            </a:r>
            <a:r>
              <a:rPr lang="en-US" b="1" dirty="0" smtClean="0">
                <a:sym typeface="Wingdings" panose="05000000000000000000" pitchFamily="2" charset="2"/>
              </a:rPr>
              <a:t>Other cases</a:t>
            </a: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3738299" y="3367514"/>
            <a:ext cx="1022887" cy="2976530"/>
          </a:xfrm>
          <a:custGeom>
            <a:avLst/>
            <a:gdLst>
              <a:gd name="connsiteX0" fmla="*/ 335511 w 1022887"/>
              <a:gd name="connsiteY0" fmla="*/ 107206 h 2976530"/>
              <a:gd name="connsiteX1" fmla="*/ 247224 w 1022887"/>
              <a:gd name="connsiteY1" fmla="*/ 201799 h 2976530"/>
              <a:gd name="connsiteX2" fmla="*/ 240918 w 1022887"/>
              <a:gd name="connsiteY2" fmla="*/ 227024 h 2976530"/>
              <a:gd name="connsiteX3" fmla="*/ 234611 w 1022887"/>
              <a:gd name="connsiteY3" fmla="*/ 245943 h 2976530"/>
              <a:gd name="connsiteX4" fmla="*/ 215693 w 1022887"/>
              <a:gd name="connsiteY4" fmla="*/ 334229 h 2976530"/>
              <a:gd name="connsiteX5" fmla="*/ 209387 w 1022887"/>
              <a:gd name="connsiteY5" fmla="*/ 365760 h 2976530"/>
              <a:gd name="connsiteX6" fmla="*/ 190468 w 1022887"/>
              <a:gd name="connsiteY6" fmla="*/ 485578 h 2976530"/>
              <a:gd name="connsiteX7" fmla="*/ 184162 w 1022887"/>
              <a:gd name="connsiteY7" fmla="*/ 561253 h 2976530"/>
              <a:gd name="connsiteX8" fmla="*/ 165243 w 1022887"/>
              <a:gd name="connsiteY8" fmla="*/ 674765 h 2976530"/>
              <a:gd name="connsiteX9" fmla="*/ 152631 w 1022887"/>
              <a:gd name="connsiteY9" fmla="*/ 756745 h 2976530"/>
              <a:gd name="connsiteX10" fmla="*/ 140018 w 1022887"/>
              <a:gd name="connsiteY10" fmla="*/ 845032 h 2976530"/>
              <a:gd name="connsiteX11" fmla="*/ 133712 w 1022887"/>
              <a:gd name="connsiteY11" fmla="*/ 882869 h 2976530"/>
              <a:gd name="connsiteX12" fmla="*/ 114793 w 1022887"/>
              <a:gd name="connsiteY12" fmla="*/ 1072056 h 2976530"/>
              <a:gd name="connsiteX13" fmla="*/ 108487 w 1022887"/>
              <a:gd name="connsiteY13" fmla="*/ 1141424 h 2976530"/>
              <a:gd name="connsiteX14" fmla="*/ 102181 w 1022887"/>
              <a:gd name="connsiteY14" fmla="*/ 1217098 h 2976530"/>
              <a:gd name="connsiteX15" fmla="*/ 89569 w 1022887"/>
              <a:gd name="connsiteY15" fmla="*/ 1292773 h 2976530"/>
              <a:gd name="connsiteX16" fmla="*/ 83262 w 1022887"/>
              <a:gd name="connsiteY16" fmla="*/ 1374754 h 2976530"/>
              <a:gd name="connsiteX17" fmla="*/ 76956 w 1022887"/>
              <a:gd name="connsiteY17" fmla="*/ 1412591 h 2976530"/>
              <a:gd name="connsiteX18" fmla="*/ 70650 w 1022887"/>
              <a:gd name="connsiteY18" fmla="*/ 1513490 h 2976530"/>
              <a:gd name="connsiteX19" fmla="*/ 64344 w 1022887"/>
              <a:gd name="connsiteY19" fmla="*/ 1589165 h 2976530"/>
              <a:gd name="connsiteX20" fmla="*/ 70650 w 1022887"/>
              <a:gd name="connsiteY20" fmla="*/ 2005374 h 2976530"/>
              <a:gd name="connsiteX21" fmla="*/ 76956 w 1022887"/>
              <a:gd name="connsiteY21" fmla="*/ 2049518 h 2976530"/>
              <a:gd name="connsiteX22" fmla="*/ 89569 w 1022887"/>
              <a:gd name="connsiteY22" fmla="*/ 2175642 h 2976530"/>
              <a:gd name="connsiteX23" fmla="*/ 102181 w 1022887"/>
              <a:gd name="connsiteY23" fmla="*/ 2219785 h 2976530"/>
              <a:gd name="connsiteX24" fmla="*/ 108487 w 1022887"/>
              <a:gd name="connsiteY24" fmla="*/ 2270235 h 2976530"/>
              <a:gd name="connsiteX25" fmla="*/ 146324 w 1022887"/>
              <a:gd name="connsiteY25" fmla="*/ 2415278 h 2976530"/>
              <a:gd name="connsiteX26" fmla="*/ 171549 w 1022887"/>
              <a:gd name="connsiteY26" fmla="*/ 2509871 h 2976530"/>
              <a:gd name="connsiteX27" fmla="*/ 209387 w 1022887"/>
              <a:gd name="connsiteY27" fmla="*/ 2623383 h 2976530"/>
              <a:gd name="connsiteX28" fmla="*/ 247224 w 1022887"/>
              <a:gd name="connsiteY28" fmla="*/ 2686445 h 2976530"/>
              <a:gd name="connsiteX29" fmla="*/ 259836 w 1022887"/>
              <a:gd name="connsiteY29" fmla="*/ 2717976 h 2976530"/>
              <a:gd name="connsiteX30" fmla="*/ 285061 w 1022887"/>
              <a:gd name="connsiteY30" fmla="*/ 2749507 h 2976530"/>
              <a:gd name="connsiteX31" fmla="*/ 329204 w 1022887"/>
              <a:gd name="connsiteY31" fmla="*/ 2818875 h 2976530"/>
              <a:gd name="connsiteX32" fmla="*/ 373348 w 1022887"/>
              <a:gd name="connsiteY32" fmla="*/ 2875631 h 2976530"/>
              <a:gd name="connsiteX33" fmla="*/ 392267 w 1022887"/>
              <a:gd name="connsiteY33" fmla="*/ 2907162 h 2976530"/>
              <a:gd name="connsiteX34" fmla="*/ 417491 w 1022887"/>
              <a:gd name="connsiteY34" fmla="*/ 2926080 h 2976530"/>
              <a:gd name="connsiteX35" fmla="*/ 461635 w 1022887"/>
              <a:gd name="connsiteY35" fmla="*/ 2963918 h 2976530"/>
              <a:gd name="connsiteX36" fmla="*/ 499472 w 1022887"/>
              <a:gd name="connsiteY36" fmla="*/ 2976530 h 2976530"/>
              <a:gd name="connsiteX37" fmla="*/ 612984 w 1022887"/>
              <a:gd name="connsiteY37" fmla="*/ 2963918 h 2976530"/>
              <a:gd name="connsiteX38" fmla="*/ 657127 w 1022887"/>
              <a:gd name="connsiteY38" fmla="*/ 2944999 h 2976530"/>
              <a:gd name="connsiteX39" fmla="*/ 726495 w 1022887"/>
              <a:gd name="connsiteY39" fmla="*/ 2881937 h 2976530"/>
              <a:gd name="connsiteX40" fmla="*/ 770639 w 1022887"/>
              <a:gd name="connsiteY40" fmla="*/ 2818875 h 2976530"/>
              <a:gd name="connsiteX41" fmla="*/ 789558 w 1022887"/>
              <a:gd name="connsiteY41" fmla="*/ 2781038 h 2976530"/>
              <a:gd name="connsiteX42" fmla="*/ 846313 w 1022887"/>
              <a:gd name="connsiteY42" fmla="*/ 2648607 h 2976530"/>
              <a:gd name="connsiteX43" fmla="*/ 903069 w 1022887"/>
              <a:gd name="connsiteY43" fmla="*/ 2490952 h 2976530"/>
              <a:gd name="connsiteX44" fmla="*/ 921988 w 1022887"/>
              <a:gd name="connsiteY44" fmla="*/ 2440503 h 2976530"/>
              <a:gd name="connsiteX45" fmla="*/ 934600 w 1022887"/>
              <a:gd name="connsiteY45" fmla="*/ 2383747 h 2976530"/>
              <a:gd name="connsiteX46" fmla="*/ 953519 w 1022887"/>
              <a:gd name="connsiteY46" fmla="*/ 2326991 h 2976530"/>
              <a:gd name="connsiteX47" fmla="*/ 972438 w 1022887"/>
              <a:gd name="connsiteY47" fmla="*/ 2200867 h 2976530"/>
              <a:gd name="connsiteX48" fmla="*/ 985050 w 1022887"/>
              <a:gd name="connsiteY48" fmla="*/ 2144111 h 2976530"/>
              <a:gd name="connsiteX49" fmla="*/ 1003969 w 1022887"/>
              <a:gd name="connsiteY49" fmla="*/ 1954925 h 2976530"/>
              <a:gd name="connsiteX50" fmla="*/ 1010275 w 1022887"/>
              <a:gd name="connsiteY50" fmla="*/ 1891863 h 2976530"/>
              <a:gd name="connsiteX51" fmla="*/ 1016581 w 1022887"/>
              <a:gd name="connsiteY51" fmla="*/ 1715289 h 2976530"/>
              <a:gd name="connsiteX52" fmla="*/ 1022887 w 1022887"/>
              <a:gd name="connsiteY52" fmla="*/ 1589165 h 2976530"/>
              <a:gd name="connsiteX53" fmla="*/ 1016581 w 1022887"/>
              <a:gd name="connsiteY53" fmla="*/ 1053137 h 2976530"/>
              <a:gd name="connsiteX54" fmla="*/ 1003969 w 1022887"/>
              <a:gd name="connsiteY54" fmla="*/ 882869 h 2976530"/>
              <a:gd name="connsiteX55" fmla="*/ 928294 w 1022887"/>
              <a:gd name="connsiteY55" fmla="*/ 510803 h 2976530"/>
              <a:gd name="connsiteX56" fmla="*/ 877844 w 1022887"/>
              <a:gd name="connsiteY56" fmla="*/ 340536 h 2976530"/>
              <a:gd name="connsiteX57" fmla="*/ 802170 w 1022887"/>
              <a:gd name="connsiteY57" fmla="*/ 214412 h 2976530"/>
              <a:gd name="connsiteX58" fmla="*/ 644515 w 1022887"/>
              <a:gd name="connsiteY58" fmla="*/ 44144 h 2976530"/>
              <a:gd name="connsiteX59" fmla="*/ 512084 w 1022887"/>
              <a:gd name="connsiteY59" fmla="*/ 0 h 2976530"/>
              <a:gd name="connsiteX60" fmla="*/ 449022 w 1022887"/>
              <a:gd name="connsiteY60" fmla="*/ 6307 h 2976530"/>
              <a:gd name="connsiteX61" fmla="*/ 316592 w 1022887"/>
              <a:gd name="connsiteY61" fmla="*/ 44144 h 2976530"/>
              <a:gd name="connsiteX62" fmla="*/ 196774 w 1022887"/>
              <a:gd name="connsiteY62" fmla="*/ 145043 h 2976530"/>
              <a:gd name="connsiteX63" fmla="*/ 58038 w 1022887"/>
              <a:gd name="connsiteY63" fmla="*/ 315311 h 2976530"/>
              <a:gd name="connsiteX64" fmla="*/ 1282 w 1022887"/>
              <a:gd name="connsiteY64" fmla="*/ 460354 h 2976530"/>
              <a:gd name="connsiteX65" fmla="*/ 1282 w 1022887"/>
              <a:gd name="connsiteY65" fmla="*/ 504497 h 297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2887" h="2976530">
                <a:moveTo>
                  <a:pt x="335511" y="107206"/>
                </a:moveTo>
                <a:cubicBezTo>
                  <a:pt x="306082" y="138737"/>
                  <a:pt x="273950" y="167946"/>
                  <a:pt x="247224" y="201799"/>
                </a:cubicBezTo>
                <a:cubicBezTo>
                  <a:pt x="241853" y="208602"/>
                  <a:pt x="243299" y="218690"/>
                  <a:pt x="240918" y="227024"/>
                </a:cubicBezTo>
                <a:cubicBezTo>
                  <a:pt x="239092" y="233416"/>
                  <a:pt x="236437" y="239551"/>
                  <a:pt x="234611" y="245943"/>
                </a:cubicBezTo>
                <a:cubicBezTo>
                  <a:pt x="226941" y="272785"/>
                  <a:pt x="220517" y="310107"/>
                  <a:pt x="215693" y="334229"/>
                </a:cubicBezTo>
                <a:cubicBezTo>
                  <a:pt x="213591" y="344739"/>
                  <a:pt x="211059" y="355173"/>
                  <a:pt x="209387" y="365760"/>
                </a:cubicBezTo>
                <a:cubicBezTo>
                  <a:pt x="203081" y="405699"/>
                  <a:pt x="193826" y="445284"/>
                  <a:pt x="190468" y="485578"/>
                </a:cubicBezTo>
                <a:cubicBezTo>
                  <a:pt x="188366" y="510803"/>
                  <a:pt x="187302" y="536136"/>
                  <a:pt x="184162" y="561253"/>
                </a:cubicBezTo>
                <a:cubicBezTo>
                  <a:pt x="182907" y="571294"/>
                  <a:pt x="169023" y="650826"/>
                  <a:pt x="165243" y="674765"/>
                </a:cubicBezTo>
                <a:cubicBezTo>
                  <a:pt x="160931" y="702075"/>
                  <a:pt x="156732" y="729403"/>
                  <a:pt x="152631" y="756745"/>
                </a:cubicBezTo>
                <a:cubicBezTo>
                  <a:pt x="148221" y="786144"/>
                  <a:pt x="144905" y="815709"/>
                  <a:pt x="140018" y="845032"/>
                </a:cubicBezTo>
                <a:cubicBezTo>
                  <a:pt x="137916" y="857644"/>
                  <a:pt x="135656" y="870231"/>
                  <a:pt x="133712" y="882869"/>
                </a:cubicBezTo>
                <a:cubicBezTo>
                  <a:pt x="121759" y="960565"/>
                  <a:pt x="124723" y="959515"/>
                  <a:pt x="114793" y="1072056"/>
                </a:cubicBezTo>
                <a:cubicBezTo>
                  <a:pt x="112752" y="1095184"/>
                  <a:pt x="110498" y="1118293"/>
                  <a:pt x="108487" y="1141424"/>
                </a:cubicBezTo>
                <a:cubicBezTo>
                  <a:pt x="106294" y="1166641"/>
                  <a:pt x="106342" y="1192130"/>
                  <a:pt x="102181" y="1217098"/>
                </a:cubicBezTo>
                <a:lnTo>
                  <a:pt x="89569" y="1292773"/>
                </a:lnTo>
                <a:cubicBezTo>
                  <a:pt x="87467" y="1320100"/>
                  <a:pt x="86131" y="1347497"/>
                  <a:pt x="83262" y="1374754"/>
                </a:cubicBezTo>
                <a:cubicBezTo>
                  <a:pt x="81923" y="1387470"/>
                  <a:pt x="78114" y="1399857"/>
                  <a:pt x="76956" y="1412591"/>
                </a:cubicBezTo>
                <a:cubicBezTo>
                  <a:pt x="73905" y="1446151"/>
                  <a:pt x="73051" y="1479877"/>
                  <a:pt x="70650" y="1513490"/>
                </a:cubicBezTo>
                <a:cubicBezTo>
                  <a:pt x="68847" y="1538738"/>
                  <a:pt x="66446" y="1563940"/>
                  <a:pt x="64344" y="1589165"/>
                </a:cubicBezTo>
                <a:cubicBezTo>
                  <a:pt x="66446" y="1727901"/>
                  <a:pt x="66850" y="1866674"/>
                  <a:pt x="70650" y="2005374"/>
                </a:cubicBezTo>
                <a:cubicBezTo>
                  <a:pt x="71057" y="2020232"/>
                  <a:pt x="75477" y="2034728"/>
                  <a:pt x="76956" y="2049518"/>
                </a:cubicBezTo>
                <a:cubicBezTo>
                  <a:pt x="80378" y="2083742"/>
                  <a:pt x="81568" y="2138304"/>
                  <a:pt x="89569" y="2175642"/>
                </a:cubicBezTo>
                <a:cubicBezTo>
                  <a:pt x="92776" y="2190605"/>
                  <a:pt x="97977" y="2205071"/>
                  <a:pt x="102181" y="2219785"/>
                </a:cubicBezTo>
                <a:cubicBezTo>
                  <a:pt x="104283" y="2236602"/>
                  <a:pt x="105030" y="2253644"/>
                  <a:pt x="108487" y="2270235"/>
                </a:cubicBezTo>
                <a:cubicBezTo>
                  <a:pt x="127306" y="2360567"/>
                  <a:pt x="128654" y="2349018"/>
                  <a:pt x="146324" y="2415278"/>
                </a:cubicBezTo>
                <a:cubicBezTo>
                  <a:pt x="157361" y="2456665"/>
                  <a:pt x="158844" y="2470168"/>
                  <a:pt x="171549" y="2509871"/>
                </a:cubicBezTo>
                <a:cubicBezTo>
                  <a:pt x="183705" y="2547858"/>
                  <a:pt x="188867" y="2589183"/>
                  <a:pt x="209387" y="2623383"/>
                </a:cubicBezTo>
                <a:cubicBezTo>
                  <a:pt x="221999" y="2644404"/>
                  <a:pt x="238120" y="2663684"/>
                  <a:pt x="247224" y="2686445"/>
                </a:cubicBezTo>
                <a:cubicBezTo>
                  <a:pt x="251428" y="2696955"/>
                  <a:pt x="254012" y="2708269"/>
                  <a:pt x="259836" y="2717976"/>
                </a:cubicBezTo>
                <a:cubicBezTo>
                  <a:pt x="266761" y="2729518"/>
                  <a:pt x="277436" y="2738416"/>
                  <a:pt x="285061" y="2749507"/>
                </a:cubicBezTo>
                <a:cubicBezTo>
                  <a:pt x="300588" y="2772092"/>
                  <a:pt x="313487" y="2796422"/>
                  <a:pt x="329204" y="2818875"/>
                </a:cubicBezTo>
                <a:cubicBezTo>
                  <a:pt x="342948" y="2838510"/>
                  <a:pt x="361017" y="2855079"/>
                  <a:pt x="373348" y="2875631"/>
                </a:cubicBezTo>
                <a:cubicBezTo>
                  <a:pt x="379654" y="2886141"/>
                  <a:pt x="384196" y="2897938"/>
                  <a:pt x="392267" y="2907162"/>
                </a:cubicBezTo>
                <a:cubicBezTo>
                  <a:pt x="399188" y="2915072"/>
                  <a:pt x="409511" y="2919240"/>
                  <a:pt x="417491" y="2926080"/>
                </a:cubicBezTo>
                <a:cubicBezTo>
                  <a:pt x="435161" y="2941225"/>
                  <a:pt x="439506" y="2952854"/>
                  <a:pt x="461635" y="2963918"/>
                </a:cubicBezTo>
                <a:cubicBezTo>
                  <a:pt x="473526" y="2969863"/>
                  <a:pt x="499472" y="2976530"/>
                  <a:pt x="499472" y="2976530"/>
                </a:cubicBezTo>
                <a:cubicBezTo>
                  <a:pt x="525111" y="2974699"/>
                  <a:pt x="580079" y="2975884"/>
                  <a:pt x="612984" y="2963918"/>
                </a:cubicBezTo>
                <a:cubicBezTo>
                  <a:pt x="628029" y="2958447"/>
                  <a:pt x="643073" y="2952665"/>
                  <a:pt x="657127" y="2944999"/>
                </a:cubicBezTo>
                <a:cubicBezTo>
                  <a:pt x="676659" y="2934345"/>
                  <a:pt x="719151" y="2892429"/>
                  <a:pt x="726495" y="2881937"/>
                </a:cubicBezTo>
                <a:cubicBezTo>
                  <a:pt x="741210" y="2860916"/>
                  <a:pt x="757040" y="2840634"/>
                  <a:pt x="770639" y="2818875"/>
                </a:cubicBezTo>
                <a:cubicBezTo>
                  <a:pt x="778113" y="2806917"/>
                  <a:pt x="783831" y="2793924"/>
                  <a:pt x="789558" y="2781038"/>
                </a:cubicBezTo>
                <a:cubicBezTo>
                  <a:pt x="809063" y="2737151"/>
                  <a:pt x="828269" y="2693115"/>
                  <a:pt x="846313" y="2648607"/>
                </a:cubicBezTo>
                <a:cubicBezTo>
                  <a:pt x="891507" y="2537128"/>
                  <a:pt x="872596" y="2577292"/>
                  <a:pt x="903069" y="2490952"/>
                </a:cubicBezTo>
                <a:cubicBezTo>
                  <a:pt x="909046" y="2474016"/>
                  <a:pt x="916920" y="2457733"/>
                  <a:pt x="921988" y="2440503"/>
                </a:cubicBezTo>
                <a:cubicBezTo>
                  <a:pt x="927456" y="2421910"/>
                  <a:pt x="929413" y="2402420"/>
                  <a:pt x="934600" y="2383747"/>
                </a:cubicBezTo>
                <a:cubicBezTo>
                  <a:pt x="939937" y="2364532"/>
                  <a:pt x="948444" y="2346276"/>
                  <a:pt x="953519" y="2326991"/>
                </a:cubicBezTo>
                <a:cubicBezTo>
                  <a:pt x="974729" y="2246393"/>
                  <a:pt x="959607" y="2282127"/>
                  <a:pt x="972438" y="2200867"/>
                </a:cubicBezTo>
                <a:cubicBezTo>
                  <a:pt x="975461" y="2181724"/>
                  <a:pt x="980846" y="2163030"/>
                  <a:pt x="985050" y="2144111"/>
                </a:cubicBezTo>
                <a:lnTo>
                  <a:pt x="1003969" y="1954925"/>
                </a:lnTo>
                <a:lnTo>
                  <a:pt x="1010275" y="1891863"/>
                </a:lnTo>
                <a:cubicBezTo>
                  <a:pt x="1012377" y="1833005"/>
                  <a:pt x="1014129" y="1774133"/>
                  <a:pt x="1016581" y="1715289"/>
                </a:cubicBezTo>
                <a:cubicBezTo>
                  <a:pt x="1018333" y="1673232"/>
                  <a:pt x="1022887" y="1631259"/>
                  <a:pt x="1022887" y="1589165"/>
                </a:cubicBezTo>
                <a:cubicBezTo>
                  <a:pt x="1022887" y="1410477"/>
                  <a:pt x="1021365" y="1231761"/>
                  <a:pt x="1016581" y="1053137"/>
                </a:cubicBezTo>
                <a:cubicBezTo>
                  <a:pt x="1015057" y="996246"/>
                  <a:pt x="1009122" y="939547"/>
                  <a:pt x="1003969" y="882869"/>
                </a:cubicBezTo>
                <a:cubicBezTo>
                  <a:pt x="990516" y="734886"/>
                  <a:pt x="975062" y="686181"/>
                  <a:pt x="928294" y="510803"/>
                </a:cubicBezTo>
                <a:cubicBezTo>
                  <a:pt x="921145" y="483995"/>
                  <a:pt x="893078" y="371004"/>
                  <a:pt x="877844" y="340536"/>
                </a:cubicBezTo>
                <a:cubicBezTo>
                  <a:pt x="855918" y="296684"/>
                  <a:pt x="833018" y="252519"/>
                  <a:pt x="802170" y="214412"/>
                </a:cubicBezTo>
                <a:cubicBezTo>
                  <a:pt x="734802" y="131193"/>
                  <a:pt x="720760" y="91797"/>
                  <a:pt x="644515" y="44144"/>
                </a:cubicBezTo>
                <a:cubicBezTo>
                  <a:pt x="592931" y="11904"/>
                  <a:pt x="576660" y="14902"/>
                  <a:pt x="512084" y="0"/>
                </a:cubicBezTo>
                <a:cubicBezTo>
                  <a:pt x="491063" y="2102"/>
                  <a:pt x="469914" y="3173"/>
                  <a:pt x="449022" y="6307"/>
                </a:cubicBezTo>
                <a:cubicBezTo>
                  <a:pt x="404673" y="12960"/>
                  <a:pt x="356938" y="23971"/>
                  <a:pt x="316592" y="44144"/>
                </a:cubicBezTo>
                <a:cubicBezTo>
                  <a:pt x="266866" y="69007"/>
                  <a:pt x="234382" y="104426"/>
                  <a:pt x="196774" y="145043"/>
                </a:cubicBezTo>
                <a:cubicBezTo>
                  <a:pt x="149221" y="196400"/>
                  <a:pt x="95043" y="253635"/>
                  <a:pt x="58038" y="315311"/>
                </a:cubicBezTo>
                <a:cubicBezTo>
                  <a:pt x="32021" y="358674"/>
                  <a:pt x="11156" y="410987"/>
                  <a:pt x="1282" y="460354"/>
                </a:cubicBezTo>
                <a:cubicBezTo>
                  <a:pt x="-1604" y="474783"/>
                  <a:pt x="1282" y="489783"/>
                  <a:pt x="1282" y="50449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Non-Critical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Non-Critical</a:t>
            </a:r>
          </a:p>
          <a:p>
            <a:pPr lvl="1"/>
            <a:r>
              <a:rPr lang="en-US" dirty="0" smtClean="0"/>
              <a:t>Overlaps with a critical CD edge</a:t>
            </a:r>
          </a:p>
          <a:p>
            <a:pPr lvl="1"/>
            <a:r>
              <a:rPr lang="en-US" dirty="0" smtClean="0"/>
              <a:t>Window is full while they execute</a:t>
            </a:r>
          </a:p>
          <a:p>
            <a:pPr lvl="1"/>
            <a:r>
              <a:rPr lang="en-US" dirty="0" smtClean="0"/>
              <a:t>An earlier instruction holds up the window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4590919" y="3241390"/>
            <a:ext cx="1872943" cy="3279353"/>
          </a:xfrm>
          <a:custGeom>
            <a:avLst/>
            <a:gdLst>
              <a:gd name="connsiteX0" fmla="*/ 271167 w 1872943"/>
              <a:gd name="connsiteY0" fmla="*/ 0 h 3279353"/>
              <a:gd name="connsiteX1" fmla="*/ 195492 w 1872943"/>
              <a:gd name="connsiteY1" fmla="*/ 119818 h 3279353"/>
              <a:gd name="connsiteX2" fmla="*/ 170267 w 1872943"/>
              <a:gd name="connsiteY2" fmla="*/ 227024 h 3279353"/>
              <a:gd name="connsiteX3" fmla="*/ 151349 w 1872943"/>
              <a:gd name="connsiteY3" fmla="*/ 353148 h 3279353"/>
              <a:gd name="connsiteX4" fmla="*/ 145042 w 1872943"/>
              <a:gd name="connsiteY4" fmla="*/ 384679 h 3279353"/>
              <a:gd name="connsiteX5" fmla="*/ 138736 w 1872943"/>
              <a:gd name="connsiteY5" fmla="*/ 441435 h 3279353"/>
              <a:gd name="connsiteX6" fmla="*/ 126124 w 1872943"/>
              <a:gd name="connsiteY6" fmla="*/ 504497 h 3279353"/>
              <a:gd name="connsiteX7" fmla="*/ 119818 w 1872943"/>
              <a:gd name="connsiteY7" fmla="*/ 536028 h 3279353"/>
              <a:gd name="connsiteX8" fmla="*/ 113511 w 1872943"/>
              <a:gd name="connsiteY8" fmla="*/ 599090 h 3279353"/>
              <a:gd name="connsiteX9" fmla="*/ 100899 w 1872943"/>
              <a:gd name="connsiteY9" fmla="*/ 662152 h 3279353"/>
              <a:gd name="connsiteX10" fmla="*/ 94593 w 1872943"/>
              <a:gd name="connsiteY10" fmla="*/ 712602 h 3279353"/>
              <a:gd name="connsiteX11" fmla="*/ 75674 w 1872943"/>
              <a:gd name="connsiteY11" fmla="*/ 832420 h 3279353"/>
              <a:gd name="connsiteX12" fmla="*/ 63062 w 1872943"/>
              <a:gd name="connsiteY12" fmla="*/ 964850 h 3279353"/>
              <a:gd name="connsiteX13" fmla="*/ 56755 w 1872943"/>
              <a:gd name="connsiteY13" fmla="*/ 996381 h 3279353"/>
              <a:gd name="connsiteX14" fmla="*/ 44143 w 1872943"/>
              <a:gd name="connsiteY14" fmla="*/ 1072056 h 3279353"/>
              <a:gd name="connsiteX15" fmla="*/ 37837 w 1872943"/>
              <a:gd name="connsiteY15" fmla="*/ 1147730 h 3279353"/>
              <a:gd name="connsiteX16" fmla="*/ 31531 w 1872943"/>
              <a:gd name="connsiteY16" fmla="*/ 1198180 h 3279353"/>
              <a:gd name="connsiteX17" fmla="*/ 18918 w 1872943"/>
              <a:gd name="connsiteY17" fmla="*/ 1475653 h 3279353"/>
              <a:gd name="connsiteX18" fmla="*/ 6306 w 1872943"/>
              <a:gd name="connsiteY18" fmla="*/ 1690064 h 3279353"/>
              <a:gd name="connsiteX19" fmla="*/ 0 w 1872943"/>
              <a:gd name="connsiteY19" fmla="*/ 1822494 h 3279353"/>
              <a:gd name="connsiteX20" fmla="*/ 6306 w 1872943"/>
              <a:gd name="connsiteY20" fmla="*/ 1891862 h 3279353"/>
              <a:gd name="connsiteX21" fmla="*/ 12612 w 1872943"/>
              <a:gd name="connsiteY21" fmla="*/ 1948618 h 3279353"/>
              <a:gd name="connsiteX22" fmla="*/ 25224 w 1872943"/>
              <a:gd name="connsiteY22" fmla="*/ 2125192 h 3279353"/>
              <a:gd name="connsiteX23" fmla="*/ 37837 w 1872943"/>
              <a:gd name="connsiteY23" fmla="*/ 2219785 h 3279353"/>
              <a:gd name="connsiteX24" fmla="*/ 44143 w 1872943"/>
              <a:gd name="connsiteY24" fmla="*/ 2270235 h 3279353"/>
              <a:gd name="connsiteX25" fmla="*/ 56755 w 1872943"/>
              <a:gd name="connsiteY25" fmla="*/ 2326991 h 3279353"/>
              <a:gd name="connsiteX26" fmla="*/ 75674 w 1872943"/>
              <a:gd name="connsiteY26" fmla="*/ 2408971 h 3279353"/>
              <a:gd name="connsiteX27" fmla="*/ 100899 w 1872943"/>
              <a:gd name="connsiteY27" fmla="*/ 2478340 h 3279353"/>
              <a:gd name="connsiteX28" fmla="*/ 113511 w 1872943"/>
              <a:gd name="connsiteY28" fmla="*/ 2522483 h 3279353"/>
              <a:gd name="connsiteX29" fmla="*/ 119818 w 1872943"/>
              <a:gd name="connsiteY29" fmla="*/ 2566627 h 3279353"/>
              <a:gd name="connsiteX30" fmla="*/ 126124 w 1872943"/>
              <a:gd name="connsiteY30" fmla="*/ 2585545 h 3279353"/>
              <a:gd name="connsiteX31" fmla="*/ 132430 w 1872943"/>
              <a:gd name="connsiteY31" fmla="*/ 2610770 h 3279353"/>
              <a:gd name="connsiteX32" fmla="*/ 138736 w 1872943"/>
              <a:gd name="connsiteY32" fmla="*/ 2629689 h 3279353"/>
              <a:gd name="connsiteX33" fmla="*/ 145042 w 1872943"/>
              <a:gd name="connsiteY33" fmla="*/ 2654913 h 3279353"/>
              <a:gd name="connsiteX34" fmla="*/ 157655 w 1872943"/>
              <a:gd name="connsiteY34" fmla="*/ 2680138 h 3279353"/>
              <a:gd name="connsiteX35" fmla="*/ 163961 w 1872943"/>
              <a:gd name="connsiteY35" fmla="*/ 2699057 h 3279353"/>
              <a:gd name="connsiteX36" fmla="*/ 182880 w 1872943"/>
              <a:gd name="connsiteY36" fmla="*/ 2736894 h 3279353"/>
              <a:gd name="connsiteX37" fmla="*/ 189186 w 1872943"/>
              <a:gd name="connsiteY37" fmla="*/ 2755813 h 3279353"/>
              <a:gd name="connsiteX38" fmla="*/ 208104 w 1872943"/>
              <a:gd name="connsiteY38" fmla="*/ 2787344 h 3279353"/>
              <a:gd name="connsiteX39" fmla="*/ 239635 w 1872943"/>
              <a:gd name="connsiteY39" fmla="*/ 2856712 h 3279353"/>
              <a:gd name="connsiteX40" fmla="*/ 264860 w 1872943"/>
              <a:gd name="connsiteY40" fmla="*/ 2894549 h 3279353"/>
              <a:gd name="connsiteX41" fmla="*/ 277473 w 1872943"/>
              <a:gd name="connsiteY41" fmla="*/ 2913468 h 3279353"/>
              <a:gd name="connsiteX42" fmla="*/ 302698 w 1872943"/>
              <a:gd name="connsiteY42" fmla="*/ 2957611 h 3279353"/>
              <a:gd name="connsiteX43" fmla="*/ 315310 w 1872943"/>
              <a:gd name="connsiteY43" fmla="*/ 2970224 h 3279353"/>
              <a:gd name="connsiteX44" fmla="*/ 327922 w 1872943"/>
              <a:gd name="connsiteY44" fmla="*/ 2989142 h 3279353"/>
              <a:gd name="connsiteX45" fmla="*/ 365760 w 1872943"/>
              <a:gd name="connsiteY45" fmla="*/ 3026980 h 3279353"/>
              <a:gd name="connsiteX46" fmla="*/ 390984 w 1872943"/>
              <a:gd name="connsiteY46" fmla="*/ 3052204 h 3279353"/>
              <a:gd name="connsiteX47" fmla="*/ 409903 w 1872943"/>
              <a:gd name="connsiteY47" fmla="*/ 3064817 h 3279353"/>
              <a:gd name="connsiteX48" fmla="*/ 447740 w 1872943"/>
              <a:gd name="connsiteY48" fmla="*/ 3115267 h 3279353"/>
              <a:gd name="connsiteX49" fmla="*/ 479271 w 1872943"/>
              <a:gd name="connsiteY49" fmla="*/ 3140491 h 3279353"/>
              <a:gd name="connsiteX50" fmla="*/ 504496 w 1872943"/>
              <a:gd name="connsiteY50" fmla="*/ 3159410 h 3279353"/>
              <a:gd name="connsiteX51" fmla="*/ 523415 w 1872943"/>
              <a:gd name="connsiteY51" fmla="*/ 3165716 h 3279353"/>
              <a:gd name="connsiteX52" fmla="*/ 586477 w 1872943"/>
              <a:gd name="connsiteY52" fmla="*/ 3197247 h 3279353"/>
              <a:gd name="connsiteX53" fmla="*/ 605395 w 1872943"/>
              <a:gd name="connsiteY53" fmla="*/ 3203553 h 3279353"/>
              <a:gd name="connsiteX54" fmla="*/ 655845 w 1872943"/>
              <a:gd name="connsiteY54" fmla="*/ 3228778 h 3279353"/>
              <a:gd name="connsiteX55" fmla="*/ 712601 w 1872943"/>
              <a:gd name="connsiteY55" fmla="*/ 3241391 h 3279353"/>
              <a:gd name="connsiteX56" fmla="*/ 763051 w 1872943"/>
              <a:gd name="connsiteY56" fmla="*/ 3254003 h 3279353"/>
              <a:gd name="connsiteX57" fmla="*/ 838725 w 1872943"/>
              <a:gd name="connsiteY57" fmla="*/ 3279228 h 3279353"/>
              <a:gd name="connsiteX58" fmla="*/ 889175 w 1872943"/>
              <a:gd name="connsiteY58" fmla="*/ 3272922 h 3279353"/>
              <a:gd name="connsiteX59" fmla="*/ 920706 w 1872943"/>
              <a:gd name="connsiteY59" fmla="*/ 3254003 h 3279353"/>
              <a:gd name="connsiteX60" fmla="*/ 1002687 w 1872943"/>
              <a:gd name="connsiteY60" fmla="*/ 3222472 h 3279353"/>
              <a:gd name="connsiteX61" fmla="*/ 1021605 w 1872943"/>
              <a:gd name="connsiteY61" fmla="*/ 3209860 h 3279353"/>
              <a:gd name="connsiteX62" fmla="*/ 1059442 w 1872943"/>
              <a:gd name="connsiteY62" fmla="*/ 3197247 h 3279353"/>
              <a:gd name="connsiteX63" fmla="*/ 1103586 w 1872943"/>
              <a:gd name="connsiteY63" fmla="*/ 3172022 h 3279353"/>
              <a:gd name="connsiteX64" fmla="*/ 1135117 w 1872943"/>
              <a:gd name="connsiteY64" fmla="*/ 3146798 h 3279353"/>
              <a:gd name="connsiteX65" fmla="*/ 1147729 w 1872943"/>
              <a:gd name="connsiteY65" fmla="*/ 3134185 h 3279353"/>
              <a:gd name="connsiteX66" fmla="*/ 1198179 w 1872943"/>
              <a:gd name="connsiteY66" fmla="*/ 3102654 h 3279353"/>
              <a:gd name="connsiteX67" fmla="*/ 1223404 w 1872943"/>
              <a:gd name="connsiteY67" fmla="*/ 3083736 h 3279353"/>
              <a:gd name="connsiteX68" fmla="*/ 1242322 w 1872943"/>
              <a:gd name="connsiteY68" fmla="*/ 3071123 h 3279353"/>
              <a:gd name="connsiteX69" fmla="*/ 1267547 w 1872943"/>
              <a:gd name="connsiteY69" fmla="*/ 3045898 h 3279353"/>
              <a:gd name="connsiteX70" fmla="*/ 1299078 w 1872943"/>
              <a:gd name="connsiteY70" fmla="*/ 3020673 h 3279353"/>
              <a:gd name="connsiteX71" fmla="*/ 1336915 w 1872943"/>
              <a:gd name="connsiteY71" fmla="*/ 2976530 h 3279353"/>
              <a:gd name="connsiteX72" fmla="*/ 1393671 w 1872943"/>
              <a:gd name="connsiteY72" fmla="*/ 2951305 h 3279353"/>
              <a:gd name="connsiteX73" fmla="*/ 1425202 w 1872943"/>
              <a:gd name="connsiteY73" fmla="*/ 2944999 h 3279353"/>
              <a:gd name="connsiteX74" fmla="*/ 1475652 w 1872943"/>
              <a:gd name="connsiteY74" fmla="*/ 2913468 h 3279353"/>
              <a:gd name="connsiteX75" fmla="*/ 1519795 w 1872943"/>
              <a:gd name="connsiteY75" fmla="*/ 2869324 h 3279353"/>
              <a:gd name="connsiteX76" fmla="*/ 1532408 w 1872943"/>
              <a:gd name="connsiteY76" fmla="*/ 2850406 h 3279353"/>
              <a:gd name="connsiteX77" fmla="*/ 1576551 w 1872943"/>
              <a:gd name="connsiteY77" fmla="*/ 2806262 h 3279353"/>
              <a:gd name="connsiteX78" fmla="*/ 1620695 w 1872943"/>
              <a:gd name="connsiteY78" fmla="*/ 2755813 h 3279353"/>
              <a:gd name="connsiteX79" fmla="*/ 1658532 w 1872943"/>
              <a:gd name="connsiteY79" fmla="*/ 2699057 h 3279353"/>
              <a:gd name="connsiteX80" fmla="*/ 1677451 w 1872943"/>
              <a:gd name="connsiteY80" fmla="*/ 2673832 h 3279353"/>
              <a:gd name="connsiteX81" fmla="*/ 1702675 w 1872943"/>
              <a:gd name="connsiteY81" fmla="*/ 2623382 h 3279353"/>
              <a:gd name="connsiteX82" fmla="*/ 1759431 w 1872943"/>
              <a:gd name="connsiteY82" fmla="*/ 2535096 h 3279353"/>
              <a:gd name="connsiteX83" fmla="*/ 1797269 w 1872943"/>
              <a:gd name="connsiteY83" fmla="*/ 2446809 h 3279353"/>
              <a:gd name="connsiteX84" fmla="*/ 1835106 w 1872943"/>
              <a:gd name="connsiteY84" fmla="*/ 2295460 h 3279353"/>
              <a:gd name="connsiteX85" fmla="*/ 1860331 w 1872943"/>
              <a:gd name="connsiteY85" fmla="*/ 2125192 h 3279353"/>
              <a:gd name="connsiteX86" fmla="*/ 1872943 w 1872943"/>
              <a:gd name="connsiteY86" fmla="*/ 1980149 h 3279353"/>
              <a:gd name="connsiteX87" fmla="*/ 1866637 w 1872943"/>
              <a:gd name="connsiteY87" fmla="*/ 1727901 h 3279353"/>
              <a:gd name="connsiteX88" fmla="*/ 1841412 w 1872943"/>
              <a:gd name="connsiteY88" fmla="*/ 1513490 h 3279353"/>
              <a:gd name="connsiteX89" fmla="*/ 1835106 w 1872943"/>
              <a:gd name="connsiteY89" fmla="*/ 1431509 h 3279353"/>
              <a:gd name="connsiteX90" fmla="*/ 1809881 w 1872943"/>
              <a:gd name="connsiteY90" fmla="*/ 1122505 h 3279353"/>
              <a:gd name="connsiteX91" fmla="*/ 1797269 w 1872943"/>
              <a:gd name="connsiteY91" fmla="*/ 901788 h 3279353"/>
              <a:gd name="connsiteX92" fmla="*/ 1784656 w 1872943"/>
              <a:gd name="connsiteY92" fmla="*/ 781970 h 3279353"/>
              <a:gd name="connsiteX93" fmla="*/ 1765738 w 1872943"/>
              <a:gd name="connsiteY93" fmla="*/ 706296 h 3279353"/>
              <a:gd name="connsiteX94" fmla="*/ 1715288 w 1872943"/>
              <a:gd name="connsiteY94" fmla="*/ 536028 h 3279353"/>
              <a:gd name="connsiteX95" fmla="*/ 1677451 w 1872943"/>
              <a:gd name="connsiteY95" fmla="*/ 479272 h 3279353"/>
              <a:gd name="connsiteX96" fmla="*/ 1545020 w 1872943"/>
              <a:gd name="connsiteY96" fmla="*/ 334229 h 3279353"/>
              <a:gd name="connsiteX97" fmla="*/ 1343222 w 1872943"/>
              <a:gd name="connsiteY97" fmla="*/ 182880 h 3279353"/>
              <a:gd name="connsiteX98" fmla="*/ 1179260 w 1872943"/>
              <a:gd name="connsiteY98" fmla="*/ 94593 h 3279353"/>
              <a:gd name="connsiteX99" fmla="*/ 1034218 w 1872943"/>
              <a:gd name="connsiteY99" fmla="*/ 63062 h 3279353"/>
              <a:gd name="connsiteX100" fmla="*/ 964849 w 1872943"/>
              <a:gd name="connsiteY100" fmla="*/ 44144 h 3279353"/>
              <a:gd name="connsiteX101" fmla="*/ 763051 w 1872943"/>
              <a:gd name="connsiteY101" fmla="*/ 12613 h 3279353"/>
              <a:gd name="connsiteX102" fmla="*/ 662151 w 1872943"/>
              <a:gd name="connsiteY102" fmla="*/ 6307 h 3279353"/>
              <a:gd name="connsiteX103" fmla="*/ 454047 w 1872943"/>
              <a:gd name="connsiteY103" fmla="*/ 25225 h 3279353"/>
              <a:gd name="connsiteX104" fmla="*/ 315310 w 1872943"/>
              <a:gd name="connsiteY104" fmla="*/ 50450 h 3279353"/>
              <a:gd name="connsiteX105" fmla="*/ 252248 w 1872943"/>
              <a:gd name="connsiteY105" fmla="*/ 63062 h 3279353"/>
              <a:gd name="connsiteX106" fmla="*/ 132430 w 1872943"/>
              <a:gd name="connsiteY106" fmla="*/ 119818 h 3279353"/>
              <a:gd name="connsiteX107" fmla="*/ 63062 w 1872943"/>
              <a:gd name="connsiteY107" fmla="*/ 170268 h 32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872943" h="3279353">
                <a:moveTo>
                  <a:pt x="271167" y="0"/>
                </a:moveTo>
                <a:cubicBezTo>
                  <a:pt x="245942" y="39939"/>
                  <a:pt x="214677" y="76651"/>
                  <a:pt x="195492" y="119818"/>
                </a:cubicBezTo>
                <a:cubicBezTo>
                  <a:pt x="180582" y="153365"/>
                  <a:pt x="178231" y="191187"/>
                  <a:pt x="170267" y="227024"/>
                </a:cubicBezTo>
                <a:cubicBezTo>
                  <a:pt x="149167" y="321977"/>
                  <a:pt x="164070" y="257742"/>
                  <a:pt x="151349" y="353148"/>
                </a:cubicBezTo>
                <a:cubicBezTo>
                  <a:pt x="149932" y="363772"/>
                  <a:pt x="146558" y="374068"/>
                  <a:pt x="145042" y="384679"/>
                </a:cubicBezTo>
                <a:cubicBezTo>
                  <a:pt x="142350" y="403523"/>
                  <a:pt x="141705" y="422633"/>
                  <a:pt x="138736" y="441435"/>
                </a:cubicBezTo>
                <a:cubicBezTo>
                  <a:pt x="135393" y="462610"/>
                  <a:pt x="130328" y="483476"/>
                  <a:pt x="126124" y="504497"/>
                </a:cubicBezTo>
                <a:cubicBezTo>
                  <a:pt x="124022" y="515007"/>
                  <a:pt x="120885" y="525363"/>
                  <a:pt x="119818" y="536028"/>
                </a:cubicBezTo>
                <a:cubicBezTo>
                  <a:pt x="117716" y="557049"/>
                  <a:pt x="116645" y="578198"/>
                  <a:pt x="113511" y="599090"/>
                </a:cubicBezTo>
                <a:cubicBezTo>
                  <a:pt x="110331" y="620290"/>
                  <a:pt x="103558" y="640881"/>
                  <a:pt x="100899" y="662152"/>
                </a:cubicBezTo>
                <a:cubicBezTo>
                  <a:pt x="98797" y="678969"/>
                  <a:pt x="97170" y="695852"/>
                  <a:pt x="94593" y="712602"/>
                </a:cubicBezTo>
                <a:cubicBezTo>
                  <a:pt x="83779" y="782897"/>
                  <a:pt x="86137" y="706859"/>
                  <a:pt x="75674" y="832420"/>
                </a:cubicBezTo>
                <a:cubicBezTo>
                  <a:pt x="72629" y="868959"/>
                  <a:pt x="68522" y="926632"/>
                  <a:pt x="63062" y="964850"/>
                </a:cubicBezTo>
                <a:cubicBezTo>
                  <a:pt x="61546" y="975461"/>
                  <a:pt x="58385" y="985787"/>
                  <a:pt x="56755" y="996381"/>
                </a:cubicBezTo>
                <a:cubicBezTo>
                  <a:pt x="44943" y="1073156"/>
                  <a:pt x="56825" y="1021325"/>
                  <a:pt x="44143" y="1072056"/>
                </a:cubicBezTo>
                <a:cubicBezTo>
                  <a:pt x="42041" y="1097281"/>
                  <a:pt x="40356" y="1122544"/>
                  <a:pt x="37837" y="1147730"/>
                </a:cubicBezTo>
                <a:cubicBezTo>
                  <a:pt x="36151" y="1164593"/>
                  <a:pt x="32999" y="1181296"/>
                  <a:pt x="31531" y="1198180"/>
                </a:cubicBezTo>
                <a:cubicBezTo>
                  <a:pt x="22534" y="1301636"/>
                  <a:pt x="23672" y="1361558"/>
                  <a:pt x="18918" y="1475653"/>
                </a:cubicBezTo>
                <a:cubicBezTo>
                  <a:pt x="11916" y="1643700"/>
                  <a:pt x="14510" y="1542392"/>
                  <a:pt x="6306" y="1690064"/>
                </a:cubicBezTo>
                <a:cubicBezTo>
                  <a:pt x="3855" y="1734189"/>
                  <a:pt x="2102" y="1778351"/>
                  <a:pt x="0" y="1822494"/>
                </a:cubicBezTo>
                <a:cubicBezTo>
                  <a:pt x="2102" y="1845617"/>
                  <a:pt x="3996" y="1868759"/>
                  <a:pt x="6306" y="1891862"/>
                </a:cubicBezTo>
                <a:cubicBezTo>
                  <a:pt x="8200" y="1910803"/>
                  <a:pt x="11074" y="1929645"/>
                  <a:pt x="12612" y="1948618"/>
                </a:cubicBezTo>
                <a:cubicBezTo>
                  <a:pt x="17381" y="2007433"/>
                  <a:pt x="17904" y="2066640"/>
                  <a:pt x="25224" y="2125192"/>
                </a:cubicBezTo>
                <a:cubicBezTo>
                  <a:pt x="43323" y="2269966"/>
                  <a:pt x="20409" y="2089074"/>
                  <a:pt x="37837" y="2219785"/>
                </a:cubicBezTo>
                <a:cubicBezTo>
                  <a:pt x="40077" y="2236584"/>
                  <a:pt x="41566" y="2253485"/>
                  <a:pt x="44143" y="2270235"/>
                </a:cubicBezTo>
                <a:cubicBezTo>
                  <a:pt x="48896" y="2301132"/>
                  <a:pt x="50480" y="2298753"/>
                  <a:pt x="56755" y="2326991"/>
                </a:cubicBezTo>
                <a:cubicBezTo>
                  <a:pt x="64696" y="2362725"/>
                  <a:pt x="63318" y="2368813"/>
                  <a:pt x="75674" y="2408971"/>
                </a:cubicBezTo>
                <a:cubicBezTo>
                  <a:pt x="92398" y="2463324"/>
                  <a:pt x="85678" y="2417457"/>
                  <a:pt x="100899" y="2478340"/>
                </a:cubicBezTo>
                <a:cubicBezTo>
                  <a:pt x="108817" y="2510013"/>
                  <a:pt x="104464" y="2495342"/>
                  <a:pt x="113511" y="2522483"/>
                </a:cubicBezTo>
                <a:cubicBezTo>
                  <a:pt x="115613" y="2537198"/>
                  <a:pt x="116903" y="2552052"/>
                  <a:pt x="119818" y="2566627"/>
                </a:cubicBezTo>
                <a:cubicBezTo>
                  <a:pt x="121122" y="2573145"/>
                  <a:pt x="124298" y="2579154"/>
                  <a:pt x="126124" y="2585545"/>
                </a:cubicBezTo>
                <a:cubicBezTo>
                  <a:pt x="128505" y="2593879"/>
                  <a:pt x="130049" y="2602436"/>
                  <a:pt x="132430" y="2610770"/>
                </a:cubicBezTo>
                <a:cubicBezTo>
                  <a:pt x="134256" y="2617162"/>
                  <a:pt x="136910" y="2623297"/>
                  <a:pt x="138736" y="2629689"/>
                </a:cubicBezTo>
                <a:cubicBezTo>
                  <a:pt x="141117" y="2638022"/>
                  <a:pt x="141999" y="2646798"/>
                  <a:pt x="145042" y="2654913"/>
                </a:cubicBezTo>
                <a:cubicBezTo>
                  <a:pt x="148343" y="2663715"/>
                  <a:pt x="153952" y="2671497"/>
                  <a:pt x="157655" y="2680138"/>
                </a:cubicBezTo>
                <a:cubicBezTo>
                  <a:pt x="160274" y="2686248"/>
                  <a:pt x="161261" y="2692983"/>
                  <a:pt x="163961" y="2699057"/>
                </a:cubicBezTo>
                <a:cubicBezTo>
                  <a:pt x="169688" y="2711943"/>
                  <a:pt x="177153" y="2724008"/>
                  <a:pt x="182880" y="2736894"/>
                </a:cubicBezTo>
                <a:cubicBezTo>
                  <a:pt x="185580" y="2742968"/>
                  <a:pt x="186213" y="2749867"/>
                  <a:pt x="189186" y="2755813"/>
                </a:cubicBezTo>
                <a:cubicBezTo>
                  <a:pt x="194667" y="2766776"/>
                  <a:pt x="202623" y="2776381"/>
                  <a:pt x="208104" y="2787344"/>
                </a:cubicBezTo>
                <a:cubicBezTo>
                  <a:pt x="237931" y="2846997"/>
                  <a:pt x="200736" y="2790028"/>
                  <a:pt x="239635" y="2856712"/>
                </a:cubicBezTo>
                <a:cubicBezTo>
                  <a:pt x="247273" y="2869805"/>
                  <a:pt x="256452" y="2881937"/>
                  <a:pt x="264860" y="2894549"/>
                </a:cubicBezTo>
                <a:cubicBezTo>
                  <a:pt x="269064" y="2900855"/>
                  <a:pt x="274084" y="2906689"/>
                  <a:pt x="277473" y="2913468"/>
                </a:cubicBezTo>
                <a:cubicBezTo>
                  <a:pt x="286107" y="2930738"/>
                  <a:pt x="290809" y="2942750"/>
                  <a:pt x="302698" y="2957611"/>
                </a:cubicBezTo>
                <a:cubicBezTo>
                  <a:pt x="306412" y="2962254"/>
                  <a:pt x="311596" y="2965581"/>
                  <a:pt x="315310" y="2970224"/>
                </a:cubicBezTo>
                <a:cubicBezTo>
                  <a:pt x="320044" y="2976142"/>
                  <a:pt x="322887" y="2983477"/>
                  <a:pt x="327922" y="2989142"/>
                </a:cubicBezTo>
                <a:cubicBezTo>
                  <a:pt x="339772" y="3002474"/>
                  <a:pt x="353147" y="3014367"/>
                  <a:pt x="365760" y="3026980"/>
                </a:cubicBezTo>
                <a:cubicBezTo>
                  <a:pt x="374168" y="3035388"/>
                  <a:pt x="381090" y="3045608"/>
                  <a:pt x="390984" y="3052204"/>
                </a:cubicBezTo>
                <a:cubicBezTo>
                  <a:pt x="397290" y="3056408"/>
                  <a:pt x="404544" y="3059458"/>
                  <a:pt x="409903" y="3064817"/>
                </a:cubicBezTo>
                <a:cubicBezTo>
                  <a:pt x="445574" y="3100488"/>
                  <a:pt x="424446" y="3086150"/>
                  <a:pt x="447740" y="3115267"/>
                </a:cubicBezTo>
                <a:cubicBezTo>
                  <a:pt x="458987" y="3129326"/>
                  <a:pt x="463979" y="3129568"/>
                  <a:pt x="479271" y="3140491"/>
                </a:cubicBezTo>
                <a:cubicBezTo>
                  <a:pt x="487824" y="3146600"/>
                  <a:pt x="495370" y="3154195"/>
                  <a:pt x="504496" y="3159410"/>
                </a:cubicBezTo>
                <a:cubicBezTo>
                  <a:pt x="510268" y="3162708"/>
                  <a:pt x="517379" y="3162930"/>
                  <a:pt x="523415" y="3165716"/>
                </a:cubicBezTo>
                <a:cubicBezTo>
                  <a:pt x="544754" y="3175565"/>
                  <a:pt x="564181" y="3189815"/>
                  <a:pt x="586477" y="3197247"/>
                </a:cubicBezTo>
                <a:cubicBezTo>
                  <a:pt x="592783" y="3199349"/>
                  <a:pt x="599344" y="3200802"/>
                  <a:pt x="605395" y="3203553"/>
                </a:cubicBezTo>
                <a:cubicBezTo>
                  <a:pt x="622511" y="3211333"/>
                  <a:pt x="637605" y="3224218"/>
                  <a:pt x="655845" y="3228778"/>
                </a:cubicBezTo>
                <a:cubicBezTo>
                  <a:pt x="743258" y="3250630"/>
                  <a:pt x="608523" y="3217373"/>
                  <a:pt x="712601" y="3241391"/>
                </a:cubicBezTo>
                <a:cubicBezTo>
                  <a:pt x="729491" y="3245289"/>
                  <a:pt x="746234" y="3249799"/>
                  <a:pt x="763051" y="3254003"/>
                </a:cubicBezTo>
                <a:cubicBezTo>
                  <a:pt x="791350" y="3272871"/>
                  <a:pt x="791814" y="3276469"/>
                  <a:pt x="838725" y="3279228"/>
                </a:cubicBezTo>
                <a:cubicBezTo>
                  <a:pt x="855643" y="3280223"/>
                  <a:pt x="872358" y="3275024"/>
                  <a:pt x="889175" y="3272922"/>
                </a:cubicBezTo>
                <a:cubicBezTo>
                  <a:pt x="899685" y="3266616"/>
                  <a:pt x="909599" y="3259186"/>
                  <a:pt x="920706" y="3254003"/>
                </a:cubicBezTo>
                <a:cubicBezTo>
                  <a:pt x="955328" y="3237846"/>
                  <a:pt x="972452" y="3232550"/>
                  <a:pt x="1002687" y="3222472"/>
                </a:cubicBezTo>
                <a:cubicBezTo>
                  <a:pt x="1008993" y="3218268"/>
                  <a:pt x="1014679" y="3212938"/>
                  <a:pt x="1021605" y="3209860"/>
                </a:cubicBezTo>
                <a:cubicBezTo>
                  <a:pt x="1033754" y="3204460"/>
                  <a:pt x="1047899" y="3203843"/>
                  <a:pt x="1059442" y="3197247"/>
                </a:cubicBezTo>
                <a:cubicBezTo>
                  <a:pt x="1074157" y="3188839"/>
                  <a:pt x="1089485" y="3181423"/>
                  <a:pt x="1103586" y="3172022"/>
                </a:cubicBezTo>
                <a:cubicBezTo>
                  <a:pt x="1114785" y="3164556"/>
                  <a:pt x="1124898" y="3155557"/>
                  <a:pt x="1135117" y="3146798"/>
                </a:cubicBezTo>
                <a:cubicBezTo>
                  <a:pt x="1139631" y="3142929"/>
                  <a:pt x="1142858" y="3137595"/>
                  <a:pt x="1147729" y="3134185"/>
                </a:cubicBezTo>
                <a:cubicBezTo>
                  <a:pt x="1163975" y="3122813"/>
                  <a:pt x="1182314" y="3114552"/>
                  <a:pt x="1198179" y="3102654"/>
                </a:cubicBezTo>
                <a:cubicBezTo>
                  <a:pt x="1206587" y="3096348"/>
                  <a:pt x="1214851" y="3089845"/>
                  <a:pt x="1223404" y="3083736"/>
                </a:cubicBezTo>
                <a:cubicBezTo>
                  <a:pt x="1229571" y="3079331"/>
                  <a:pt x="1236568" y="3076055"/>
                  <a:pt x="1242322" y="3071123"/>
                </a:cubicBezTo>
                <a:cubicBezTo>
                  <a:pt x="1251350" y="3063384"/>
                  <a:pt x="1258262" y="3053326"/>
                  <a:pt x="1267547" y="3045898"/>
                </a:cubicBezTo>
                <a:cubicBezTo>
                  <a:pt x="1278057" y="3037490"/>
                  <a:pt x="1289560" y="3030190"/>
                  <a:pt x="1299078" y="3020673"/>
                </a:cubicBezTo>
                <a:cubicBezTo>
                  <a:pt x="1316557" y="3003194"/>
                  <a:pt x="1316328" y="2990255"/>
                  <a:pt x="1336915" y="2976530"/>
                </a:cubicBezTo>
                <a:cubicBezTo>
                  <a:pt x="1349482" y="2968152"/>
                  <a:pt x="1376090" y="2955700"/>
                  <a:pt x="1393671" y="2951305"/>
                </a:cubicBezTo>
                <a:cubicBezTo>
                  <a:pt x="1404069" y="2948705"/>
                  <a:pt x="1414692" y="2947101"/>
                  <a:pt x="1425202" y="2944999"/>
                </a:cubicBezTo>
                <a:cubicBezTo>
                  <a:pt x="1442019" y="2934489"/>
                  <a:pt x="1461630" y="2927491"/>
                  <a:pt x="1475652" y="2913468"/>
                </a:cubicBezTo>
                <a:cubicBezTo>
                  <a:pt x="1490366" y="2898753"/>
                  <a:pt x="1508251" y="2886638"/>
                  <a:pt x="1519795" y="2869324"/>
                </a:cubicBezTo>
                <a:cubicBezTo>
                  <a:pt x="1523999" y="2863018"/>
                  <a:pt x="1527338" y="2856039"/>
                  <a:pt x="1532408" y="2850406"/>
                </a:cubicBezTo>
                <a:cubicBezTo>
                  <a:pt x="1546329" y="2834938"/>
                  <a:pt x="1565008" y="2823576"/>
                  <a:pt x="1576551" y="2806262"/>
                </a:cubicBezTo>
                <a:cubicBezTo>
                  <a:pt x="1605980" y="2762119"/>
                  <a:pt x="1589163" y="2776833"/>
                  <a:pt x="1620695" y="2755813"/>
                </a:cubicBezTo>
                <a:cubicBezTo>
                  <a:pt x="1633307" y="2736894"/>
                  <a:pt x="1645590" y="2717751"/>
                  <a:pt x="1658532" y="2699057"/>
                </a:cubicBezTo>
                <a:cubicBezTo>
                  <a:pt x="1664515" y="2690415"/>
                  <a:pt x="1672155" y="2682911"/>
                  <a:pt x="1677451" y="2673832"/>
                </a:cubicBezTo>
                <a:cubicBezTo>
                  <a:pt x="1686924" y="2657592"/>
                  <a:pt x="1693002" y="2639504"/>
                  <a:pt x="1702675" y="2623382"/>
                </a:cubicBezTo>
                <a:cubicBezTo>
                  <a:pt x="1740062" y="2561070"/>
                  <a:pt x="1728980" y="2599043"/>
                  <a:pt x="1759431" y="2535096"/>
                </a:cubicBezTo>
                <a:cubicBezTo>
                  <a:pt x="1773197" y="2506188"/>
                  <a:pt x="1788473" y="2477595"/>
                  <a:pt x="1797269" y="2446809"/>
                </a:cubicBezTo>
                <a:cubicBezTo>
                  <a:pt x="1824581" y="2351213"/>
                  <a:pt x="1819152" y="2379217"/>
                  <a:pt x="1835106" y="2295460"/>
                </a:cubicBezTo>
                <a:cubicBezTo>
                  <a:pt x="1848554" y="2224856"/>
                  <a:pt x="1852341" y="2203098"/>
                  <a:pt x="1860331" y="2125192"/>
                </a:cubicBezTo>
                <a:cubicBezTo>
                  <a:pt x="1865283" y="2076915"/>
                  <a:pt x="1872943" y="1980149"/>
                  <a:pt x="1872943" y="1980149"/>
                </a:cubicBezTo>
                <a:cubicBezTo>
                  <a:pt x="1870841" y="1896066"/>
                  <a:pt x="1870837" y="1811905"/>
                  <a:pt x="1866637" y="1727901"/>
                </a:cubicBezTo>
                <a:cubicBezTo>
                  <a:pt x="1860419" y="1603541"/>
                  <a:pt x="1853418" y="1621550"/>
                  <a:pt x="1841412" y="1513490"/>
                </a:cubicBezTo>
                <a:cubicBezTo>
                  <a:pt x="1838385" y="1486250"/>
                  <a:pt x="1837447" y="1458817"/>
                  <a:pt x="1835106" y="1431509"/>
                </a:cubicBezTo>
                <a:cubicBezTo>
                  <a:pt x="1827266" y="1340046"/>
                  <a:pt x="1813758" y="1211682"/>
                  <a:pt x="1809881" y="1122505"/>
                </a:cubicBezTo>
                <a:cubicBezTo>
                  <a:pt x="1805073" y="1011929"/>
                  <a:pt x="1806235" y="994433"/>
                  <a:pt x="1797269" y="901788"/>
                </a:cubicBezTo>
                <a:cubicBezTo>
                  <a:pt x="1793401" y="861815"/>
                  <a:pt x="1791051" y="821618"/>
                  <a:pt x="1784656" y="781970"/>
                </a:cubicBezTo>
                <a:cubicBezTo>
                  <a:pt x="1780516" y="756301"/>
                  <a:pt x="1771646" y="731617"/>
                  <a:pt x="1765738" y="706296"/>
                </a:cubicBezTo>
                <a:cubicBezTo>
                  <a:pt x="1747345" y="627469"/>
                  <a:pt x="1750207" y="598882"/>
                  <a:pt x="1715288" y="536028"/>
                </a:cubicBezTo>
                <a:cubicBezTo>
                  <a:pt x="1704246" y="516152"/>
                  <a:pt x="1691655" y="497027"/>
                  <a:pt x="1677451" y="479272"/>
                </a:cubicBezTo>
                <a:cubicBezTo>
                  <a:pt x="1672787" y="473442"/>
                  <a:pt x="1575446" y="358414"/>
                  <a:pt x="1545020" y="334229"/>
                </a:cubicBezTo>
                <a:cubicBezTo>
                  <a:pt x="1479198" y="281909"/>
                  <a:pt x="1415322" y="226140"/>
                  <a:pt x="1343222" y="182880"/>
                </a:cubicBezTo>
                <a:cubicBezTo>
                  <a:pt x="1289856" y="150860"/>
                  <a:pt x="1238582" y="115226"/>
                  <a:pt x="1179260" y="94593"/>
                </a:cubicBezTo>
                <a:cubicBezTo>
                  <a:pt x="1121099" y="74363"/>
                  <a:pt x="1092729" y="76360"/>
                  <a:pt x="1034218" y="63062"/>
                </a:cubicBezTo>
                <a:cubicBezTo>
                  <a:pt x="1010847" y="57750"/>
                  <a:pt x="988284" y="49166"/>
                  <a:pt x="964849" y="44144"/>
                </a:cubicBezTo>
                <a:cubicBezTo>
                  <a:pt x="917224" y="33939"/>
                  <a:pt x="813923" y="17536"/>
                  <a:pt x="763051" y="12613"/>
                </a:cubicBezTo>
                <a:cubicBezTo>
                  <a:pt x="729509" y="9367"/>
                  <a:pt x="695784" y="8409"/>
                  <a:pt x="662151" y="6307"/>
                </a:cubicBezTo>
                <a:cubicBezTo>
                  <a:pt x="535662" y="12631"/>
                  <a:pt x="559734" y="7107"/>
                  <a:pt x="454047" y="25225"/>
                </a:cubicBezTo>
                <a:cubicBezTo>
                  <a:pt x="407719" y="33167"/>
                  <a:pt x="361509" y="41788"/>
                  <a:pt x="315310" y="50450"/>
                </a:cubicBezTo>
                <a:cubicBezTo>
                  <a:pt x="294240" y="54401"/>
                  <a:pt x="252248" y="63062"/>
                  <a:pt x="252248" y="63062"/>
                </a:cubicBezTo>
                <a:cubicBezTo>
                  <a:pt x="210511" y="79757"/>
                  <a:pt x="169383" y="93130"/>
                  <a:pt x="132430" y="119818"/>
                </a:cubicBezTo>
                <a:cubicBezTo>
                  <a:pt x="58709" y="173061"/>
                  <a:pt x="103282" y="170268"/>
                  <a:pt x="63062" y="170268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87321" y="4199934"/>
            <a:ext cx="2629866" cy="2024292"/>
          </a:xfrm>
          <a:custGeom>
            <a:avLst/>
            <a:gdLst>
              <a:gd name="connsiteX0" fmla="*/ 0 w 2629866"/>
              <a:gd name="connsiteY0" fmla="*/ 1727900 h 2024292"/>
              <a:gd name="connsiteX1" fmla="*/ 31531 w 2629866"/>
              <a:gd name="connsiteY1" fmla="*/ 1822494 h 2024292"/>
              <a:gd name="connsiteX2" fmla="*/ 63062 w 2629866"/>
              <a:gd name="connsiteY2" fmla="*/ 1847718 h 2024292"/>
              <a:gd name="connsiteX3" fmla="*/ 75675 w 2629866"/>
              <a:gd name="connsiteY3" fmla="*/ 1866637 h 2024292"/>
              <a:gd name="connsiteX4" fmla="*/ 113512 w 2629866"/>
              <a:gd name="connsiteY4" fmla="*/ 1891862 h 2024292"/>
              <a:gd name="connsiteX5" fmla="*/ 151349 w 2629866"/>
              <a:gd name="connsiteY5" fmla="*/ 1910780 h 2024292"/>
              <a:gd name="connsiteX6" fmla="*/ 201799 w 2629866"/>
              <a:gd name="connsiteY6" fmla="*/ 1929699 h 2024292"/>
              <a:gd name="connsiteX7" fmla="*/ 220718 w 2629866"/>
              <a:gd name="connsiteY7" fmla="*/ 1942312 h 2024292"/>
              <a:gd name="connsiteX8" fmla="*/ 239636 w 2629866"/>
              <a:gd name="connsiteY8" fmla="*/ 1948618 h 2024292"/>
              <a:gd name="connsiteX9" fmla="*/ 277473 w 2629866"/>
              <a:gd name="connsiteY9" fmla="*/ 1967536 h 2024292"/>
              <a:gd name="connsiteX10" fmla="*/ 359454 w 2629866"/>
              <a:gd name="connsiteY10" fmla="*/ 1980149 h 2024292"/>
              <a:gd name="connsiteX11" fmla="*/ 599090 w 2629866"/>
              <a:gd name="connsiteY11" fmla="*/ 1999067 h 2024292"/>
              <a:gd name="connsiteX12" fmla="*/ 624315 w 2629866"/>
              <a:gd name="connsiteY12" fmla="*/ 2011680 h 2024292"/>
              <a:gd name="connsiteX13" fmla="*/ 655846 w 2629866"/>
              <a:gd name="connsiteY13" fmla="*/ 2017986 h 2024292"/>
              <a:gd name="connsiteX14" fmla="*/ 674765 w 2629866"/>
              <a:gd name="connsiteY14" fmla="*/ 2024292 h 2024292"/>
              <a:gd name="connsiteX15" fmla="*/ 718908 w 2629866"/>
              <a:gd name="connsiteY15" fmla="*/ 2017986 h 2024292"/>
              <a:gd name="connsiteX16" fmla="*/ 794582 w 2629866"/>
              <a:gd name="connsiteY16" fmla="*/ 2005374 h 2024292"/>
              <a:gd name="connsiteX17" fmla="*/ 895482 w 2629866"/>
              <a:gd name="connsiteY17" fmla="*/ 1992761 h 2024292"/>
              <a:gd name="connsiteX18" fmla="*/ 927013 w 2629866"/>
              <a:gd name="connsiteY18" fmla="*/ 1986455 h 2024292"/>
              <a:gd name="connsiteX19" fmla="*/ 964850 w 2629866"/>
              <a:gd name="connsiteY19" fmla="*/ 1980149 h 2024292"/>
              <a:gd name="connsiteX20" fmla="*/ 983769 w 2629866"/>
              <a:gd name="connsiteY20" fmla="*/ 1973843 h 2024292"/>
              <a:gd name="connsiteX21" fmla="*/ 1166649 w 2629866"/>
              <a:gd name="connsiteY21" fmla="*/ 1967536 h 2024292"/>
              <a:gd name="connsiteX22" fmla="*/ 1217098 w 2629866"/>
              <a:gd name="connsiteY22" fmla="*/ 1954924 h 2024292"/>
              <a:gd name="connsiteX23" fmla="*/ 1267548 w 2629866"/>
              <a:gd name="connsiteY23" fmla="*/ 1942312 h 2024292"/>
              <a:gd name="connsiteX24" fmla="*/ 1286467 w 2629866"/>
              <a:gd name="connsiteY24" fmla="*/ 1936005 h 2024292"/>
              <a:gd name="connsiteX25" fmla="*/ 1317998 w 2629866"/>
              <a:gd name="connsiteY25" fmla="*/ 1929699 h 2024292"/>
              <a:gd name="connsiteX26" fmla="*/ 1374753 w 2629866"/>
              <a:gd name="connsiteY26" fmla="*/ 1910780 h 2024292"/>
              <a:gd name="connsiteX27" fmla="*/ 1393672 w 2629866"/>
              <a:gd name="connsiteY27" fmla="*/ 1904474 h 2024292"/>
              <a:gd name="connsiteX28" fmla="*/ 1425203 w 2629866"/>
              <a:gd name="connsiteY28" fmla="*/ 1885556 h 2024292"/>
              <a:gd name="connsiteX29" fmla="*/ 1488265 w 2629866"/>
              <a:gd name="connsiteY29" fmla="*/ 1847718 h 2024292"/>
              <a:gd name="connsiteX30" fmla="*/ 1639614 w 2629866"/>
              <a:gd name="connsiteY30" fmla="*/ 1772044 h 2024292"/>
              <a:gd name="connsiteX31" fmla="*/ 1652227 w 2629866"/>
              <a:gd name="connsiteY31" fmla="*/ 1759432 h 2024292"/>
              <a:gd name="connsiteX32" fmla="*/ 1696370 w 2629866"/>
              <a:gd name="connsiteY32" fmla="*/ 1734207 h 2024292"/>
              <a:gd name="connsiteX33" fmla="*/ 1715289 w 2629866"/>
              <a:gd name="connsiteY33" fmla="*/ 1715288 h 2024292"/>
              <a:gd name="connsiteX34" fmla="*/ 1740513 w 2629866"/>
              <a:gd name="connsiteY34" fmla="*/ 1702676 h 2024292"/>
              <a:gd name="connsiteX35" fmla="*/ 1778351 w 2629866"/>
              <a:gd name="connsiteY35" fmla="*/ 1664838 h 2024292"/>
              <a:gd name="connsiteX36" fmla="*/ 1816188 w 2629866"/>
              <a:gd name="connsiteY36" fmla="*/ 1627001 h 2024292"/>
              <a:gd name="connsiteX37" fmla="*/ 1841413 w 2629866"/>
              <a:gd name="connsiteY37" fmla="*/ 1601776 h 2024292"/>
              <a:gd name="connsiteX38" fmla="*/ 1860331 w 2629866"/>
              <a:gd name="connsiteY38" fmla="*/ 1582858 h 2024292"/>
              <a:gd name="connsiteX39" fmla="*/ 1917087 w 2629866"/>
              <a:gd name="connsiteY39" fmla="*/ 1545020 h 2024292"/>
              <a:gd name="connsiteX40" fmla="*/ 1961231 w 2629866"/>
              <a:gd name="connsiteY40" fmla="*/ 1488265 h 2024292"/>
              <a:gd name="connsiteX41" fmla="*/ 1973843 w 2629866"/>
              <a:gd name="connsiteY41" fmla="*/ 1475652 h 2024292"/>
              <a:gd name="connsiteX42" fmla="*/ 1992762 w 2629866"/>
              <a:gd name="connsiteY42" fmla="*/ 1444121 h 2024292"/>
              <a:gd name="connsiteX43" fmla="*/ 2024293 w 2629866"/>
              <a:gd name="connsiteY43" fmla="*/ 1406284 h 2024292"/>
              <a:gd name="connsiteX44" fmla="*/ 2036905 w 2629866"/>
              <a:gd name="connsiteY44" fmla="*/ 1387365 h 2024292"/>
              <a:gd name="connsiteX45" fmla="*/ 2099967 w 2629866"/>
              <a:gd name="connsiteY45" fmla="*/ 1299078 h 2024292"/>
              <a:gd name="connsiteX46" fmla="*/ 2106273 w 2629866"/>
              <a:gd name="connsiteY46" fmla="*/ 1280160 h 2024292"/>
              <a:gd name="connsiteX47" fmla="*/ 2137805 w 2629866"/>
              <a:gd name="connsiteY47" fmla="*/ 1229710 h 2024292"/>
              <a:gd name="connsiteX48" fmla="*/ 2163029 w 2629866"/>
              <a:gd name="connsiteY48" fmla="*/ 1179260 h 2024292"/>
              <a:gd name="connsiteX49" fmla="*/ 2169336 w 2629866"/>
              <a:gd name="connsiteY49" fmla="*/ 1147729 h 2024292"/>
              <a:gd name="connsiteX50" fmla="*/ 2175642 w 2629866"/>
              <a:gd name="connsiteY50" fmla="*/ 1128811 h 2024292"/>
              <a:gd name="connsiteX51" fmla="*/ 2194560 w 2629866"/>
              <a:gd name="connsiteY51" fmla="*/ 1078361 h 2024292"/>
              <a:gd name="connsiteX52" fmla="*/ 2200867 w 2629866"/>
              <a:gd name="connsiteY52" fmla="*/ 1059443 h 2024292"/>
              <a:gd name="connsiteX53" fmla="*/ 2207173 w 2629866"/>
              <a:gd name="connsiteY53" fmla="*/ 1034218 h 2024292"/>
              <a:gd name="connsiteX54" fmla="*/ 2219785 w 2629866"/>
              <a:gd name="connsiteY54" fmla="*/ 1015299 h 2024292"/>
              <a:gd name="connsiteX55" fmla="*/ 2232398 w 2629866"/>
              <a:gd name="connsiteY55" fmla="*/ 977462 h 2024292"/>
              <a:gd name="connsiteX56" fmla="*/ 2245010 w 2629866"/>
              <a:gd name="connsiteY56" fmla="*/ 952237 h 2024292"/>
              <a:gd name="connsiteX57" fmla="*/ 2251316 w 2629866"/>
              <a:gd name="connsiteY57" fmla="*/ 933318 h 2024292"/>
              <a:gd name="connsiteX58" fmla="*/ 2276541 w 2629866"/>
              <a:gd name="connsiteY58" fmla="*/ 876563 h 2024292"/>
              <a:gd name="connsiteX59" fmla="*/ 2301766 w 2629866"/>
              <a:gd name="connsiteY59" fmla="*/ 794582 h 2024292"/>
              <a:gd name="connsiteX60" fmla="*/ 2333297 w 2629866"/>
              <a:gd name="connsiteY60" fmla="*/ 699989 h 2024292"/>
              <a:gd name="connsiteX61" fmla="*/ 2339603 w 2629866"/>
              <a:gd name="connsiteY61" fmla="*/ 681070 h 2024292"/>
              <a:gd name="connsiteX62" fmla="*/ 2345909 w 2629866"/>
              <a:gd name="connsiteY62" fmla="*/ 662152 h 2024292"/>
              <a:gd name="connsiteX63" fmla="*/ 2358522 w 2629866"/>
              <a:gd name="connsiteY63" fmla="*/ 618008 h 2024292"/>
              <a:gd name="connsiteX64" fmla="*/ 2364828 w 2629866"/>
              <a:gd name="connsiteY64" fmla="*/ 592783 h 2024292"/>
              <a:gd name="connsiteX65" fmla="*/ 2377440 w 2629866"/>
              <a:gd name="connsiteY65" fmla="*/ 573865 h 2024292"/>
              <a:gd name="connsiteX66" fmla="*/ 2383747 w 2629866"/>
              <a:gd name="connsiteY66" fmla="*/ 548640 h 2024292"/>
              <a:gd name="connsiteX67" fmla="*/ 2390053 w 2629866"/>
              <a:gd name="connsiteY67" fmla="*/ 529721 h 2024292"/>
              <a:gd name="connsiteX68" fmla="*/ 2396359 w 2629866"/>
              <a:gd name="connsiteY68" fmla="*/ 485578 h 2024292"/>
              <a:gd name="connsiteX69" fmla="*/ 2408971 w 2629866"/>
              <a:gd name="connsiteY69" fmla="*/ 409903 h 2024292"/>
              <a:gd name="connsiteX70" fmla="*/ 2421584 w 2629866"/>
              <a:gd name="connsiteY70" fmla="*/ 315310 h 2024292"/>
              <a:gd name="connsiteX71" fmla="*/ 2440502 w 2629866"/>
              <a:gd name="connsiteY71" fmla="*/ 119818 h 2024292"/>
              <a:gd name="connsiteX72" fmla="*/ 2453115 w 2629866"/>
              <a:gd name="connsiteY72" fmla="*/ 69368 h 2024292"/>
              <a:gd name="connsiteX73" fmla="*/ 2446809 w 2629866"/>
              <a:gd name="connsiteY73" fmla="*/ 37837 h 2024292"/>
              <a:gd name="connsiteX74" fmla="*/ 2427890 w 2629866"/>
              <a:gd name="connsiteY74" fmla="*/ 44143 h 2024292"/>
              <a:gd name="connsiteX75" fmla="*/ 2415278 w 2629866"/>
              <a:gd name="connsiteY75" fmla="*/ 63062 h 2024292"/>
              <a:gd name="connsiteX76" fmla="*/ 2396359 w 2629866"/>
              <a:gd name="connsiteY76" fmla="*/ 88287 h 2024292"/>
              <a:gd name="connsiteX77" fmla="*/ 2377440 w 2629866"/>
              <a:gd name="connsiteY77" fmla="*/ 119818 h 2024292"/>
              <a:gd name="connsiteX78" fmla="*/ 2364828 w 2629866"/>
              <a:gd name="connsiteY78" fmla="*/ 145043 h 2024292"/>
              <a:gd name="connsiteX79" fmla="*/ 2339603 w 2629866"/>
              <a:gd name="connsiteY79" fmla="*/ 182880 h 2024292"/>
              <a:gd name="connsiteX80" fmla="*/ 2326991 w 2629866"/>
              <a:gd name="connsiteY80" fmla="*/ 201798 h 2024292"/>
              <a:gd name="connsiteX81" fmla="*/ 2314378 w 2629866"/>
              <a:gd name="connsiteY81" fmla="*/ 220717 h 2024292"/>
              <a:gd name="connsiteX82" fmla="*/ 2289153 w 2629866"/>
              <a:gd name="connsiteY82" fmla="*/ 271167 h 2024292"/>
              <a:gd name="connsiteX83" fmla="*/ 2263929 w 2629866"/>
              <a:gd name="connsiteY83" fmla="*/ 315310 h 2024292"/>
              <a:gd name="connsiteX84" fmla="*/ 2245010 w 2629866"/>
              <a:gd name="connsiteY84" fmla="*/ 384678 h 2024292"/>
              <a:gd name="connsiteX85" fmla="*/ 2251316 w 2629866"/>
              <a:gd name="connsiteY85" fmla="*/ 403597 h 2024292"/>
              <a:gd name="connsiteX86" fmla="*/ 2263929 w 2629866"/>
              <a:gd name="connsiteY86" fmla="*/ 378372 h 2024292"/>
              <a:gd name="connsiteX87" fmla="*/ 2282847 w 2629866"/>
              <a:gd name="connsiteY87" fmla="*/ 340535 h 2024292"/>
              <a:gd name="connsiteX88" fmla="*/ 2289153 w 2629866"/>
              <a:gd name="connsiteY88" fmla="*/ 315310 h 2024292"/>
              <a:gd name="connsiteX89" fmla="*/ 2314378 w 2629866"/>
              <a:gd name="connsiteY89" fmla="*/ 271167 h 2024292"/>
              <a:gd name="connsiteX90" fmla="*/ 2326991 w 2629866"/>
              <a:gd name="connsiteY90" fmla="*/ 239636 h 2024292"/>
              <a:gd name="connsiteX91" fmla="*/ 2358522 w 2629866"/>
              <a:gd name="connsiteY91" fmla="*/ 182880 h 2024292"/>
              <a:gd name="connsiteX92" fmla="*/ 2377440 w 2629866"/>
              <a:gd name="connsiteY92" fmla="*/ 132430 h 2024292"/>
              <a:gd name="connsiteX93" fmla="*/ 2390053 w 2629866"/>
              <a:gd name="connsiteY93" fmla="*/ 113512 h 2024292"/>
              <a:gd name="connsiteX94" fmla="*/ 2427890 w 2629866"/>
              <a:gd name="connsiteY94" fmla="*/ 44143 h 2024292"/>
              <a:gd name="connsiteX95" fmla="*/ 2465727 w 2629866"/>
              <a:gd name="connsiteY95" fmla="*/ 0 h 2024292"/>
              <a:gd name="connsiteX96" fmla="*/ 2484646 w 2629866"/>
              <a:gd name="connsiteY96" fmla="*/ 6306 h 2024292"/>
              <a:gd name="connsiteX97" fmla="*/ 2509871 w 2629866"/>
              <a:gd name="connsiteY97" fmla="*/ 56756 h 2024292"/>
              <a:gd name="connsiteX98" fmla="*/ 2522483 w 2629866"/>
              <a:gd name="connsiteY98" fmla="*/ 100899 h 2024292"/>
              <a:gd name="connsiteX99" fmla="*/ 2528789 w 2629866"/>
              <a:gd name="connsiteY99" fmla="*/ 119818 h 2024292"/>
              <a:gd name="connsiteX100" fmla="*/ 2547708 w 2629866"/>
              <a:gd name="connsiteY100" fmla="*/ 170267 h 2024292"/>
              <a:gd name="connsiteX101" fmla="*/ 2560320 w 2629866"/>
              <a:gd name="connsiteY101" fmla="*/ 227023 h 2024292"/>
              <a:gd name="connsiteX102" fmla="*/ 2566627 w 2629866"/>
              <a:gd name="connsiteY102" fmla="*/ 258554 h 2024292"/>
              <a:gd name="connsiteX103" fmla="*/ 2572933 w 2629866"/>
              <a:gd name="connsiteY103" fmla="*/ 277473 h 2024292"/>
              <a:gd name="connsiteX104" fmla="*/ 2579239 w 2629866"/>
              <a:gd name="connsiteY104" fmla="*/ 309004 h 2024292"/>
              <a:gd name="connsiteX105" fmla="*/ 2598158 w 2629866"/>
              <a:gd name="connsiteY105" fmla="*/ 321616 h 2024292"/>
              <a:gd name="connsiteX106" fmla="*/ 2617076 w 2629866"/>
              <a:gd name="connsiteY106" fmla="*/ 302698 h 2024292"/>
              <a:gd name="connsiteX107" fmla="*/ 2629689 w 2629866"/>
              <a:gd name="connsiteY107" fmla="*/ 239636 h 202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629866" h="2024292">
                <a:moveTo>
                  <a:pt x="0" y="1727900"/>
                </a:moveTo>
                <a:cubicBezTo>
                  <a:pt x="10510" y="1759431"/>
                  <a:pt x="16051" y="1793082"/>
                  <a:pt x="31531" y="1822494"/>
                </a:cubicBezTo>
                <a:cubicBezTo>
                  <a:pt x="37800" y="1834405"/>
                  <a:pt x="53544" y="1838201"/>
                  <a:pt x="63062" y="1847718"/>
                </a:cubicBezTo>
                <a:cubicBezTo>
                  <a:pt x="68421" y="1853077"/>
                  <a:pt x="69971" y="1861646"/>
                  <a:pt x="75675" y="1866637"/>
                </a:cubicBezTo>
                <a:cubicBezTo>
                  <a:pt x="87083" y="1876619"/>
                  <a:pt x="100900" y="1883454"/>
                  <a:pt x="113512" y="1891862"/>
                </a:cubicBezTo>
                <a:cubicBezTo>
                  <a:pt x="137960" y="1908160"/>
                  <a:pt x="125243" y="1902078"/>
                  <a:pt x="151349" y="1910780"/>
                </a:cubicBezTo>
                <a:cubicBezTo>
                  <a:pt x="195718" y="1940360"/>
                  <a:pt x="139457" y="1906321"/>
                  <a:pt x="201799" y="1929699"/>
                </a:cubicBezTo>
                <a:cubicBezTo>
                  <a:pt x="208896" y="1932360"/>
                  <a:pt x="213939" y="1938922"/>
                  <a:pt x="220718" y="1942312"/>
                </a:cubicBezTo>
                <a:cubicBezTo>
                  <a:pt x="226663" y="1945285"/>
                  <a:pt x="233691" y="1945645"/>
                  <a:pt x="239636" y="1948618"/>
                </a:cubicBezTo>
                <a:cubicBezTo>
                  <a:pt x="270462" y="1964031"/>
                  <a:pt x="245772" y="1959611"/>
                  <a:pt x="277473" y="1967536"/>
                </a:cubicBezTo>
                <a:cubicBezTo>
                  <a:pt x="304984" y="1974414"/>
                  <a:pt x="331000" y="1976866"/>
                  <a:pt x="359454" y="1980149"/>
                </a:cubicBezTo>
                <a:cubicBezTo>
                  <a:pt x="504648" y="1996902"/>
                  <a:pt x="446171" y="1991421"/>
                  <a:pt x="599090" y="1999067"/>
                </a:cubicBezTo>
                <a:cubicBezTo>
                  <a:pt x="607498" y="2003271"/>
                  <a:pt x="615397" y="2008707"/>
                  <a:pt x="624315" y="2011680"/>
                </a:cubicBezTo>
                <a:cubicBezTo>
                  <a:pt x="634483" y="2015070"/>
                  <a:pt x="645448" y="2015386"/>
                  <a:pt x="655846" y="2017986"/>
                </a:cubicBezTo>
                <a:cubicBezTo>
                  <a:pt x="662295" y="2019598"/>
                  <a:pt x="668459" y="2022190"/>
                  <a:pt x="674765" y="2024292"/>
                </a:cubicBezTo>
                <a:lnTo>
                  <a:pt x="718908" y="2017986"/>
                </a:lnTo>
                <a:cubicBezTo>
                  <a:pt x="744168" y="2013998"/>
                  <a:pt x="769136" y="2007919"/>
                  <a:pt x="794582" y="2005374"/>
                </a:cubicBezTo>
                <a:cubicBezTo>
                  <a:pt x="852412" y="1999590"/>
                  <a:pt x="847674" y="2001453"/>
                  <a:pt x="895482" y="1992761"/>
                </a:cubicBezTo>
                <a:cubicBezTo>
                  <a:pt x="906028" y="1990844"/>
                  <a:pt x="916467" y="1988372"/>
                  <a:pt x="927013" y="1986455"/>
                </a:cubicBezTo>
                <a:cubicBezTo>
                  <a:pt x="939593" y="1984168"/>
                  <a:pt x="952368" y="1982923"/>
                  <a:pt x="964850" y="1980149"/>
                </a:cubicBezTo>
                <a:cubicBezTo>
                  <a:pt x="971339" y="1978707"/>
                  <a:pt x="977135" y="1974258"/>
                  <a:pt x="983769" y="1973843"/>
                </a:cubicBezTo>
                <a:cubicBezTo>
                  <a:pt x="1044646" y="1970038"/>
                  <a:pt x="1105689" y="1969638"/>
                  <a:pt x="1166649" y="1967536"/>
                </a:cubicBezTo>
                <a:cubicBezTo>
                  <a:pt x="1243789" y="1952109"/>
                  <a:pt x="1163769" y="1969468"/>
                  <a:pt x="1217098" y="1954924"/>
                </a:cubicBezTo>
                <a:cubicBezTo>
                  <a:pt x="1233821" y="1950363"/>
                  <a:pt x="1251104" y="1947794"/>
                  <a:pt x="1267548" y="1942312"/>
                </a:cubicBezTo>
                <a:cubicBezTo>
                  <a:pt x="1273854" y="1940210"/>
                  <a:pt x="1280018" y="1937617"/>
                  <a:pt x="1286467" y="1936005"/>
                </a:cubicBezTo>
                <a:cubicBezTo>
                  <a:pt x="1296865" y="1933405"/>
                  <a:pt x="1307657" y="1932519"/>
                  <a:pt x="1317998" y="1929699"/>
                </a:cubicBezTo>
                <a:cubicBezTo>
                  <a:pt x="1318054" y="1929684"/>
                  <a:pt x="1365266" y="1913942"/>
                  <a:pt x="1374753" y="1910780"/>
                </a:cubicBezTo>
                <a:lnTo>
                  <a:pt x="1393672" y="1904474"/>
                </a:lnTo>
                <a:cubicBezTo>
                  <a:pt x="1421971" y="1876177"/>
                  <a:pt x="1388362" y="1906023"/>
                  <a:pt x="1425203" y="1885556"/>
                </a:cubicBezTo>
                <a:cubicBezTo>
                  <a:pt x="1480719" y="1854713"/>
                  <a:pt x="1443369" y="1867360"/>
                  <a:pt x="1488265" y="1847718"/>
                </a:cubicBezTo>
                <a:cubicBezTo>
                  <a:pt x="1525885" y="1831259"/>
                  <a:pt x="1609808" y="1801847"/>
                  <a:pt x="1639614" y="1772044"/>
                </a:cubicBezTo>
                <a:cubicBezTo>
                  <a:pt x="1643818" y="1767840"/>
                  <a:pt x="1647280" y="1762730"/>
                  <a:pt x="1652227" y="1759432"/>
                </a:cubicBezTo>
                <a:cubicBezTo>
                  <a:pt x="1683056" y="1738879"/>
                  <a:pt x="1670576" y="1755702"/>
                  <a:pt x="1696370" y="1734207"/>
                </a:cubicBezTo>
                <a:cubicBezTo>
                  <a:pt x="1703221" y="1728498"/>
                  <a:pt x="1708032" y="1720472"/>
                  <a:pt x="1715289" y="1715288"/>
                </a:cubicBezTo>
                <a:cubicBezTo>
                  <a:pt x="1722938" y="1709824"/>
                  <a:pt x="1733173" y="1708548"/>
                  <a:pt x="1740513" y="1702676"/>
                </a:cubicBezTo>
                <a:cubicBezTo>
                  <a:pt x="1754441" y="1691533"/>
                  <a:pt x="1765738" y="1677451"/>
                  <a:pt x="1778351" y="1664838"/>
                </a:cubicBezTo>
                <a:lnTo>
                  <a:pt x="1816188" y="1627001"/>
                </a:lnTo>
                <a:lnTo>
                  <a:pt x="1841413" y="1601776"/>
                </a:lnTo>
                <a:cubicBezTo>
                  <a:pt x="1847719" y="1595470"/>
                  <a:pt x="1852684" y="1587446"/>
                  <a:pt x="1860331" y="1582858"/>
                </a:cubicBezTo>
                <a:cubicBezTo>
                  <a:pt x="1881234" y="1570316"/>
                  <a:pt x="1898898" y="1561188"/>
                  <a:pt x="1917087" y="1545020"/>
                </a:cubicBezTo>
                <a:cubicBezTo>
                  <a:pt x="1973235" y="1495110"/>
                  <a:pt x="1930605" y="1534203"/>
                  <a:pt x="1961231" y="1488265"/>
                </a:cubicBezTo>
                <a:cubicBezTo>
                  <a:pt x="1964529" y="1483318"/>
                  <a:pt x="1970387" y="1480490"/>
                  <a:pt x="1973843" y="1475652"/>
                </a:cubicBezTo>
                <a:cubicBezTo>
                  <a:pt x="1980967" y="1465678"/>
                  <a:pt x="1985553" y="1454034"/>
                  <a:pt x="1992762" y="1444121"/>
                </a:cubicBezTo>
                <a:cubicBezTo>
                  <a:pt x="2002418" y="1430844"/>
                  <a:pt x="2014214" y="1419243"/>
                  <a:pt x="2024293" y="1406284"/>
                </a:cubicBezTo>
                <a:cubicBezTo>
                  <a:pt x="2028946" y="1400301"/>
                  <a:pt x="2031973" y="1393120"/>
                  <a:pt x="2036905" y="1387365"/>
                </a:cubicBezTo>
                <a:cubicBezTo>
                  <a:pt x="2067827" y="1351289"/>
                  <a:pt x="2080002" y="1358972"/>
                  <a:pt x="2099967" y="1299078"/>
                </a:cubicBezTo>
                <a:cubicBezTo>
                  <a:pt x="2102069" y="1292772"/>
                  <a:pt x="2103300" y="1286105"/>
                  <a:pt x="2106273" y="1280160"/>
                </a:cubicBezTo>
                <a:cubicBezTo>
                  <a:pt x="2136583" y="1219542"/>
                  <a:pt x="2097363" y="1318682"/>
                  <a:pt x="2137805" y="1229710"/>
                </a:cubicBezTo>
                <a:cubicBezTo>
                  <a:pt x="2161960" y="1176569"/>
                  <a:pt x="2136695" y="1205596"/>
                  <a:pt x="2163029" y="1179260"/>
                </a:cubicBezTo>
                <a:cubicBezTo>
                  <a:pt x="2165131" y="1168750"/>
                  <a:pt x="2166736" y="1158127"/>
                  <a:pt x="2169336" y="1147729"/>
                </a:cubicBezTo>
                <a:cubicBezTo>
                  <a:pt x="2170948" y="1141280"/>
                  <a:pt x="2173370" y="1135058"/>
                  <a:pt x="2175642" y="1128811"/>
                </a:cubicBezTo>
                <a:cubicBezTo>
                  <a:pt x="2181780" y="1111932"/>
                  <a:pt x="2188422" y="1095240"/>
                  <a:pt x="2194560" y="1078361"/>
                </a:cubicBezTo>
                <a:cubicBezTo>
                  <a:pt x="2196832" y="1072114"/>
                  <a:pt x="2199041" y="1065834"/>
                  <a:pt x="2200867" y="1059443"/>
                </a:cubicBezTo>
                <a:cubicBezTo>
                  <a:pt x="2203248" y="1051109"/>
                  <a:pt x="2203759" y="1042184"/>
                  <a:pt x="2207173" y="1034218"/>
                </a:cubicBezTo>
                <a:cubicBezTo>
                  <a:pt x="2210158" y="1027252"/>
                  <a:pt x="2216707" y="1022225"/>
                  <a:pt x="2219785" y="1015299"/>
                </a:cubicBezTo>
                <a:cubicBezTo>
                  <a:pt x="2225184" y="1003150"/>
                  <a:pt x="2227460" y="989806"/>
                  <a:pt x="2232398" y="977462"/>
                </a:cubicBezTo>
                <a:cubicBezTo>
                  <a:pt x="2235889" y="968734"/>
                  <a:pt x="2241307" y="960878"/>
                  <a:pt x="2245010" y="952237"/>
                </a:cubicBezTo>
                <a:cubicBezTo>
                  <a:pt x="2247628" y="946127"/>
                  <a:pt x="2248982" y="939542"/>
                  <a:pt x="2251316" y="933318"/>
                </a:cubicBezTo>
                <a:cubicBezTo>
                  <a:pt x="2263392" y="901116"/>
                  <a:pt x="2262212" y="905222"/>
                  <a:pt x="2276541" y="876563"/>
                </a:cubicBezTo>
                <a:cubicBezTo>
                  <a:pt x="2287684" y="831989"/>
                  <a:pt x="2280105" y="859565"/>
                  <a:pt x="2301766" y="794582"/>
                </a:cubicBezTo>
                <a:lnTo>
                  <a:pt x="2333297" y="699989"/>
                </a:lnTo>
                <a:lnTo>
                  <a:pt x="2339603" y="681070"/>
                </a:lnTo>
                <a:cubicBezTo>
                  <a:pt x="2341705" y="674764"/>
                  <a:pt x="2344083" y="668543"/>
                  <a:pt x="2345909" y="662152"/>
                </a:cubicBezTo>
                <a:cubicBezTo>
                  <a:pt x="2350113" y="647437"/>
                  <a:pt x="2354495" y="632772"/>
                  <a:pt x="2358522" y="618008"/>
                </a:cubicBezTo>
                <a:cubicBezTo>
                  <a:pt x="2360802" y="609646"/>
                  <a:pt x="2361414" y="600749"/>
                  <a:pt x="2364828" y="592783"/>
                </a:cubicBezTo>
                <a:cubicBezTo>
                  <a:pt x="2367813" y="585817"/>
                  <a:pt x="2373236" y="580171"/>
                  <a:pt x="2377440" y="573865"/>
                </a:cubicBezTo>
                <a:cubicBezTo>
                  <a:pt x="2379542" y="565457"/>
                  <a:pt x="2381366" y="556974"/>
                  <a:pt x="2383747" y="548640"/>
                </a:cubicBezTo>
                <a:cubicBezTo>
                  <a:pt x="2385573" y="542248"/>
                  <a:pt x="2388749" y="536239"/>
                  <a:pt x="2390053" y="529721"/>
                </a:cubicBezTo>
                <a:cubicBezTo>
                  <a:pt x="2392968" y="515146"/>
                  <a:pt x="2394041" y="500260"/>
                  <a:pt x="2396359" y="485578"/>
                </a:cubicBezTo>
                <a:cubicBezTo>
                  <a:pt x="2400347" y="460318"/>
                  <a:pt x="2406426" y="435349"/>
                  <a:pt x="2408971" y="409903"/>
                </a:cubicBezTo>
                <a:cubicBezTo>
                  <a:pt x="2416345" y="336176"/>
                  <a:pt x="2411135" y="367556"/>
                  <a:pt x="2421584" y="315310"/>
                </a:cubicBezTo>
                <a:cubicBezTo>
                  <a:pt x="2424724" y="261931"/>
                  <a:pt x="2426907" y="174197"/>
                  <a:pt x="2440502" y="119818"/>
                </a:cubicBezTo>
                <a:lnTo>
                  <a:pt x="2453115" y="69368"/>
                </a:lnTo>
                <a:cubicBezTo>
                  <a:pt x="2451013" y="58858"/>
                  <a:pt x="2454388" y="45416"/>
                  <a:pt x="2446809" y="37837"/>
                </a:cubicBezTo>
                <a:cubicBezTo>
                  <a:pt x="2442109" y="33137"/>
                  <a:pt x="2433081" y="39990"/>
                  <a:pt x="2427890" y="44143"/>
                </a:cubicBezTo>
                <a:cubicBezTo>
                  <a:pt x="2421972" y="48878"/>
                  <a:pt x="2419683" y="56895"/>
                  <a:pt x="2415278" y="63062"/>
                </a:cubicBezTo>
                <a:cubicBezTo>
                  <a:pt x="2409169" y="71615"/>
                  <a:pt x="2402665" y="79879"/>
                  <a:pt x="2396359" y="88287"/>
                </a:cubicBezTo>
                <a:cubicBezTo>
                  <a:pt x="2381721" y="132202"/>
                  <a:pt x="2400525" y="85191"/>
                  <a:pt x="2377440" y="119818"/>
                </a:cubicBezTo>
                <a:cubicBezTo>
                  <a:pt x="2372225" y="127640"/>
                  <a:pt x="2369665" y="136982"/>
                  <a:pt x="2364828" y="145043"/>
                </a:cubicBezTo>
                <a:cubicBezTo>
                  <a:pt x="2357029" y="158041"/>
                  <a:pt x="2348011" y="170268"/>
                  <a:pt x="2339603" y="182880"/>
                </a:cubicBezTo>
                <a:lnTo>
                  <a:pt x="2326991" y="201798"/>
                </a:lnTo>
                <a:cubicBezTo>
                  <a:pt x="2322787" y="208104"/>
                  <a:pt x="2317768" y="213938"/>
                  <a:pt x="2314378" y="220717"/>
                </a:cubicBezTo>
                <a:cubicBezTo>
                  <a:pt x="2305970" y="237534"/>
                  <a:pt x="2299582" y="255523"/>
                  <a:pt x="2289153" y="271167"/>
                </a:cubicBezTo>
                <a:cubicBezTo>
                  <a:pt x="2277775" y="288233"/>
                  <a:pt x="2271931" y="295305"/>
                  <a:pt x="2263929" y="315310"/>
                </a:cubicBezTo>
                <a:cubicBezTo>
                  <a:pt x="2251126" y="347318"/>
                  <a:pt x="2251344" y="353008"/>
                  <a:pt x="2245010" y="384678"/>
                </a:cubicBezTo>
                <a:cubicBezTo>
                  <a:pt x="2247112" y="390984"/>
                  <a:pt x="2245010" y="405699"/>
                  <a:pt x="2251316" y="403597"/>
                </a:cubicBezTo>
                <a:cubicBezTo>
                  <a:pt x="2260235" y="400624"/>
                  <a:pt x="2260226" y="387013"/>
                  <a:pt x="2263929" y="378372"/>
                </a:cubicBezTo>
                <a:cubicBezTo>
                  <a:pt x="2279596" y="341817"/>
                  <a:pt x="2258607" y="376896"/>
                  <a:pt x="2282847" y="340535"/>
                </a:cubicBezTo>
                <a:cubicBezTo>
                  <a:pt x="2284949" y="332127"/>
                  <a:pt x="2286110" y="323425"/>
                  <a:pt x="2289153" y="315310"/>
                </a:cubicBezTo>
                <a:cubicBezTo>
                  <a:pt x="2305735" y="271092"/>
                  <a:pt x="2296084" y="307754"/>
                  <a:pt x="2314378" y="271167"/>
                </a:cubicBezTo>
                <a:cubicBezTo>
                  <a:pt x="2319441" y="261042"/>
                  <a:pt x="2322393" y="249980"/>
                  <a:pt x="2326991" y="239636"/>
                </a:cubicBezTo>
                <a:cubicBezTo>
                  <a:pt x="2340436" y="209385"/>
                  <a:pt x="2340827" y="214731"/>
                  <a:pt x="2358522" y="182880"/>
                </a:cubicBezTo>
                <a:cubicBezTo>
                  <a:pt x="2397934" y="111938"/>
                  <a:pt x="2347719" y="201777"/>
                  <a:pt x="2377440" y="132430"/>
                </a:cubicBezTo>
                <a:cubicBezTo>
                  <a:pt x="2380426" y="125464"/>
                  <a:pt x="2386372" y="120137"/>
                  <a:pt x="2390053" y="113512"/>
                </a:cubicBezTo>
                <a:cubicBezTo>
                  <a:pt x="2413999" y="70410"/>
                  <a:pt x="2402110" y="82812"/>
                  <a:pt x="2427890" y="44143"/>
                </a:cubicBezTo>
                <a:cubicBezTo>
                  <a:pt x="2444070" y="19874"/>
                  <a:pt x="2446241" y="19486"/>
                  <a:pt x="2465727" y="0"/>
                </a:cubicBezTo>
                <a:cubicBezTo>
                  <a:pt x="2472033" y="2102"/>
                  <a:pt x="2479539" y="2050"/>
                  <a:pt x="2484646" y="6306"/>
                </a:cubicBezTo>
                <a:cubicBezTo>
                  <a:pt x="2505773" y="23911"/>
                  <a:pt x="2503484" y="33335"/>
                  <a:pt x="2509871" y="56756"/>
                </a:cubicBezTo>
                <a:cubicBezTo>
                  <a:pt x="2513897" y="71520"/>
                  <a:pt x="2518086" y="86241"/>
                  <a:pt x="2522483" y="100899"/>
                </a:cubicBezTo>
                <a:cubicBezTo>
                  <a:pt x="2524393" y="107266"/>
                  <a:pt x="2527177" y="113369"/>
                  <a:pt x="2528789" y="119818"/>
                </a:cubicBezTo>
                <a:cubicBezTo>
                  <a:pt x="2539699" y="163455"/>
                  <a:pt x="2526947" y="139126"/>
                  <a:pt x="2547708" y="170267"/>
                </a:cubicBezTo>
                <a:cubicBezTo>
                  <a:pt x="2566711" y="265287"/>
                  <a:pt x="2542522" y="146934"/>
                  <a:pt x="2560320" y="227023"/>
                </a:cubicBezTo>
                <a:cubicBezTo>
                  <a:pt x="2562645" y="237486"/>
                  <a:pt x="2564027" y="248156"/>
                  <a:pt x="2566627" y="258554"/>
                </a:cubicBezTo>
                <a:cubicBezTo>
                  <a:pt x="2568239" y="265003"/>
                  <a:pt x="2571321" y="271024"/>
                  <a:pt x="2572933" y="277473"/>
                </a:cubicBezTo>
                <a:cubicBezTo>
                  <a:pt x="2575533" y="287871"/>
                  <a:pt x="2573921" y="299698"/>
                  <a:pt x="2579239" y="309004"/>
                </a:cubicBezTo>
                <a:cubicBezTo>
                  <a:pt x="2582999" y="315585"/>
                  <a:pt x="2591852" y="317412"/>
                  <a:pt x="2598158" y="321616"/>
                </a:cubicBezTo>
                <a:cubicBezTo>
                  <a:pt x="2604464" y="315310"/>
                  <a:pt x="2612745" y="310494"/>
                  <a:pt x="2617076" y="302698"/>
                </a:cubicBezTo>
                <a:cubicBezTo>
                  <a:pt x="2632348" y="275208"/>
                  <a:pt x="2629689" y="266566"/>
                  <a:pt x="2629689" y="23963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Non-Critical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 Non-Critical</a:t>
            </a:r>
          </a:p>
          <a:p>
            <a:pPr lvl="1"/>
            <a:r>
              <a:rPr lang="en-US" dirty="0" smtClean="0"/>
              <a:t>Overlaps with a critical EE edge</a:t>
            </a:r>
          </a:p>
          <a:p>
            <a:pPr lvl="1"/>
            <a:r>
              <a:rPr lang="en-US" dirty="0" smtClean="0"/>
              <a:t>Even if it executed earlier the other instruction would take longer</a:t>
            </a:r>
          </a:p>
          <a:p>
            <a:pPr lvl="1"/>
            <a:r>
              <a:rPr lang="en-US" dirty="0" smtClean="0"/>
              <a:t>None in the example below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" y="1061633"/>
            <a:ext cx="7630519" cy="49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we have to do is observe the order in which edges arrive</a:t>
            </a:r>
          </a:p>
          <a:p>
            <a:r>
              <a:rPr lang="en-US" dirty="0" smtClean="0"/>
              <a:t>Last-arriving edge per instruction:</a:t>
            </a:r>
          </a:p>
          <a:p>
            <a:pPr lvl="1"/>
            <a:r>
              <a:rPr lang="en-US" dirty="0" smtClean="0"/>
              <a:t>Only these can be part of the critical path</a:t>
            </a:r>
          </a:p>
          <a:p>
            <a:r>
              <a:rPr lang="en-US" dirty="0" smtClean="0"/>
              <a:t>What’s the critical path:</a:t>
            </a:r>
          </a:p>
          <a:p>
            <a:pPr lvl="1"/>
            <a:r>
              <a:rPr lang="en-US" dirty="0" smtClean="0"/>
              <a:t>Start at the last instruction</a:t>
            </a:r>
          </a:p>
          <a:p>
            <a:pPr lvl="1"/>
            <a:r>
              <a:rPr lang="en-US" dirty="0" smtClean="0"/>
              <a:t>Traverse backward following last-arriving edges</a:t>
            </a:r>
          </a:p>
          <a:p>
            <a:r>
              <a:rPr lang="en-US" dirty="0" smtClean="0"/>
              <a:t>This is </a:t>
            </a:r>
            <a:r>
              <a:rPr lang="en-US" i="1" dirty="0" smtClean="0"/>
              <a:t>precise but requires keeping all instructions</a:t>
            </a:r>
          </a:p>
          <a:p>
            <a:r>
              <a:rPr lang="en-US" dirty="0" smtClean="0"/>
              <a:t>How about an approximation?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Slack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Slack of an instruction:</a:t>
            </a:r>
          </a:p>
          <a:p>
            <a:pPr lvl="1"/>
            <a:r>
              <a:rPr lang="en-US" dirty="0" smtClean="0"/>
              <a:t>How long can we delay the instruction before performance decreases?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It’s zero only for instructions on the critical path</a:t>
            </a:r>
          </a:p>
          <a:p>
            <a:endParaRPr lang="en-US" dirty="0" smtClean="0"/>
          </a:p>
          <a:p>
            <a:r>
              <a:rPr lang="en-US" dirty="0" smtClean="0"/>
              <a:t>Can be used to tolerate latencies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 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instruction</a:t>
            </a:r>
          </a:p>
          <a:p>
            <a:pPr lvl="1"/>
            <a:r>
              <a:rPr lang="en-US" dirty="0" smtClean="0"/>
              <a:t>For each node: D, E, and C</a:t>
            </a:r>
          </a:p>
          <a:p>
            <a:pPr lvl="1"/>
            <a:r>
              <a:rPr lang="en-US" dirty="0" smtClean="0"/>
              <a:t>Determine the last arriving edge </a:t>
            </a:r>
          </a:p>
          <a:p>
            <a:r>
              <a:rPr lang="en-US" dirty="0" smtClean="0"/>
              <a:t>So, for each instruction there will be three last arriving edges one for each of its 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087354" y="4117953"/>
            <a:ext cx="1040733" cy="447741"/>
          </a:xfrm>
          <a:custGeom>
            <a:avLst/>
            <a:gdLst>
              <a:gd name="connsiteX0" fmla="*/ 176574 w 1040733"/>
              <a:gd name="connsiteY0" fmla="*/ 100899 h 447741"/>
              <a:gd name="connsiteX1" fmla="*/ 94594 w 1040733"/>
              <a:gd name="connsiteY1" fmla="*/ 163961 h 447741"/>
              <a:gd name="connsiteX2" fmla="*/ 56756 w 1040733"/>
              <a:gd name="connsiteY2" fmla="*/ 220717 h 447741"/>
              <a:gd name="connsiteX3" fmla="*/ 44144 w 1040733"/>
              <a:gd name="connsiteY3" fmla="*/ 233330 h 447741"/>
              <a:gd name="connsiteX4" fmla="*/ 18919 w 1040733"/>
              <a:gd name="connsiteY4" fmla="*/ 271167 h 447741"/>
              <a:gd name="connsiteX5" fmla="*/ 0 w 1040733"/>
              <a:gd name="connsiteY5" fmla="*/ 334229 h 447741"/>
              <a:gd name="connsiteX6" fmla="*/ 18919 w 1040733"/>
              <a:gd name="connsiteY6" fmla="*/ 372066 h 447741"/>
              <a:gd name="connsiteX7" fmla="*/ 69369 w 1040733"/>
              <a:gd name="connsiteY7" fmla="*/ 416210 h 447741"/>
              <a:gd name="connsiteX8" fmla="*/ 107206 w 1040733"/>
              <a:gd name="connsiteY8" fmla="*/ 428822 h 447741"/>
              <a:gd name="connsiteX9" fmla="*/ 126125 w 1040733"/>
              <a:gd name="connsiteY9" fmla="*/ 435128 h 447741"/>
              <a:gd name="connsiteX10" fmla="*/ 195493 w 1040733"/>
              <a:gd name="connsiteY10" fmla="*/ 447741 h 447741"/>
              <a:gd name="connsiteX11" fmla="*/ 233330 w 1040733"/>
              <a:gd name="connsiteY11" fmla="*/ 441435 h 447741"/>
              <a:gd name="connsiteX12" fmla="*/ 258555 w 1040733"/>
              <a:gd name="connsiteY12" fmla="*/ 435128 h 447741"/>
              <a:gd name="connsiteX13" fmla="*/ 390985 w 1040733"/>
              <a:gd name="connsiteY13" fmla="*/ 422516 h 447741"/>
              <a:gd name="connsiteX14" fmla="*/ 447741 w 1040733"/>
              <a:gd name="connsiteY14" fmla="*/ 409904 h 447741"/>
              <a:gd name="connsiteX15" fmla="*/ 573865 w 1040733"/>
              <a:gd name="connsiteY15" fmla="*/ 403597 h 447741"/>
              <a:gd name="connsiteX16" fmla="*/ 674765 w 1040733"/>
              <a:gd name="connsiteY16" fmla="*/ 397291 h 447741"/>
              <a:gd name="connsiteX17" fmla="*/ 756745 w 1040733"/>
              <a:gd name="connsiteY17" fmla="*/ 397291 h 447741"/>
              <a:gd name="connsiteX18" fmla="*/ 832420 w 1040733"/>
              <a:gd name="connsiteY18" fmla="*/ 390985 h 447741"/>
              <a:gd name="connsiteX19" fmla="*/ 851338 w 1040733"/>
              <a:gd name="connsiteY19" fmla="*/ 384679 h 447741"/>
              <a:gd name="connsiteX20" fmla="*/ 863951 w 1040733"/>
              <a:gd name="connsiteY20" fmla="*/ 372066 h 447741"/>
              <a:gd name="connsiteX21" fmla="*/ 952238 w 1040733"/>
              <a:gd name="connsiteY21" fmla="*/ 359454 h 447741"/>
              <a:gd name="connsiteX22" fmla="*/ 971156 w 1040733"/>
              <a:gd name="connsiteY22" fmla="*/ 353148 h 447741"/>
              <a:gd name="connsiteX23" fmla="*/ 983769 w 1040733"/>
              <a:gd name="connsiteY23" fmla="*/ 340535 h 447741"/>
              <a:gd name="connsiteX24" fmla="*/ 1021606 w 1040733"/>
              <a:gd name="connsiteY24" fmla="*/ 321617 h 447741"/>
              <a:gd name="connsiteX25" fmla="*/ 1034218 w 1040733"/>
              <a:gd name="connsiteY25" fmla="*/ 309004 h 447741"/>
              <a:gd name="connsiteX26" fmla="*/ 1034218 w 1040733"/>
              <a:gd name="connsiteY26" fmla="*/ 227024 h 447741"/>
              <a:gd name="connsiteX27" fmla="*/ 1008994 w 1040733"/>
              <a:gd name="connsiteY27" fmla="*/ 176574 h 447741"/>
              <a:gd name="connsiteX28" fmla="*/ 996381 w 1040733"/>
              <a:gd name="connsiteY28" fmla="*/ 157655 h 447741"/>
              <a:gd name="connsiteX29" fmla="*/ 971156 w 1040733"/>
              <a:gd name="connsiteY29" fmla="*/ 138737 h 447741"/>
              <a:gd name="connsiteX30" fmla="*/ 920707 w 1040733"/>
              <a:gd name="connsiteY30" fmla="*/ 113512 h 447741"/>
              <a:gd name="connsiteX31" fmla="*/ 901788 w 1040733"/>
              <a:gd name="connsiteY31" fmla="*/ 100899 h 447741"/>
              <a:gd name="connsiteX32" fmla="*/ 863951 w 1040733"/>
              <a:gd name="connsiteY32" fmla="*/ 88287 h 447741"/>
              <a:gd name="connsiteX33" fmla="*/ 788276 w 1040733"/>
              <a:gd name="connsiteY33" fmla="*/ 56756 h 447741"/>
              <a:gd name="connsiteX34" fmla="*/ 769358 w 1040733"/>
              <a:gd name="connsiteY34" fmla="*/ 50450 h 447741"/>
              <a:gd name="connsiteX35" fmla="*/ 750439 w 1040733"/>
              <a:gd name="connsiteY35" fmla="*/ 44144 h 447741"/>
              <a:gd name="connsiteX36" fmla="*/ 706296 w 1040733"/>
              <a:gd name="connsiteY36" fmla="*/ 25225 h 447741"/>
              <a:gd name="connsiteX37" fmla="*/ 668458 w 1040733"/>
              <a:gd name="connsiteY37" fmla="*/ 12613 h 447741"/>
              <a:gd name="connsiteX38" fmla="*/ 561253 w 1040733"/>
              <a:gd name="connsiteY38" fmla="*/ 0 h 447741"/>
              <a:gd name="connsiteX39" fmla="*/ 359454 w 1040733"/>
              <a:gd name="connsiteY39" fmla="*/ 12613 h 447741"/>
              <a:gd name="connsiteX40" fmla="*/ 302698 w 1040733"/>
              <a:gd name="connsiteY40" fmla="*/ 31531 h 447741"/>
              <a:gd name="connsiteX41" fmla="*/ 277474 w 1040733"/>
              <a:gd name="connsiteY41" fmla="*/ 37837 h 447741"/>
              <a:gd name="connsiteX42" fmla="*/ 252249 w 1040733"/>
              <a:gd name="connsiteY42" fmla="*/ 50450 h 447741"/>
              <a:gd name="connsiteX43" fmla="*/ 227024 w 1040733"/>
              <a:gd name="connsiteY43" fmla="*/ 56756 h 447741"/>
              <a:gd name="connsiteX44" fmla="*/ 176574 w 1040733"/>
              <a:gd name="connsiteY44" fmla="*/ 81981 h 447741"/>
              <a:gd name="connsiteX45" fmla="*/ 138737 w 1040733"/>
              <a:gd name="connsiteY45" fmla="*/ 107206 h 447741"/>
              <a:gd name="connsiteX46" fmla="*/ 119818 w 1040733"/>
              <a:gd name="connsiteY46" fmla="*/ 119818 h 447741"/>
              <a:gd name="connsiteX47" fmla="*/ 100900 w 1040733"/>
              <a:gd name="connsiteY47" fmla="*/ 132430 h 447741"/>
              <a:gd name="connsiteX48" fmla="*/ 88287 w 1040733"/>
              <a:gd name="connsiteY48" fmla="*/ 151349 h 447741"/>
              <a:gd name="connsiteX49" fmla="*/ 56756 w 1040733"/>
              <a:gd name="connsiteY49" fmla="*/ 189186 h 44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0733" h="447741">
                <a:moveTo>
                  <a:pt x="176574" y="100899"/>
                </a:moveTo>
                <a:cubicBezTo>
                  <a:pt x="149247" y="121920"/>
                  <a:pt x="118972" y="139583"/>
                  <a:pt x="94594" y="163961"/>
                </a:cubicBezTo>
                <a:cubicBezTo>
                  <a:pt x="78516" y="180039"/>
                  <a:pt x="72833" y="204639"/>
                  <a:pt x="56756" y="220717"/>
                </a:cubicBezTo>
                <a:cubicBezTo>
                  <a:pt x="52552" y="224921"/>
                  <a:pt x="47711" y="228574"/>
                  <a:pt x="44144" y="233330"/>
                </a:cubicBezTo>
                <a:cubicBezTo>
                  <a:pt x="35049" y="245457"/>
                  <a:pt x="18919" y="271167"/>
                  <a:pt x="18919" y="271167"/>
                </a:cubicBezTo>
                <a:cubicBezTo>
                  <a:pt x="3566" y="317226"/>
                  <a:pt x="9532" y="296107"/>
                  <a:pt x="0" y="334229"/>
                </a:cubicBezTo>
                <a:cubicBezTo>
                  <a:pt x="5954" y="352089"/>
                  <a:pt x="5755" y="357021"/>
                  <a:pt x="18919" y="372066"/>
                </a:cubicBezTo>
                <a:cubicBezTo>
                  <a:pt x="28740" y="383290"/>
                  <a:pt x="51886" y="408440"/>
                  <a:pt x="69369" y="416210"/>
                </a:cubicBezTo>
                <a:cubicBezTo>
                  <a:pt x="81518" y="421609"/>
                  <a:pt x="94594" y="424618"/>
                  <a:pt x="107206" y="428822"/>
                </a:cubicBezTo>
                <a:cubicBezTo>
                  <a:pt x="113512" y="430924"/>
                  <a:pt x="119544" y="434188"/>
                  <a:pt x="126125" y="435128"/>
                </a:cubicBezTo>
                <a:cubicBezTo>
                  <a:pt x="178848" y="442661"/>
                  <a:pt x="155848" y="437830"/>
                  <a:pt x="195493" y="447741"/>
                </a:cubicBezTo>
                <a:cubicBezTo>
                  <a:pt x="208105" y="445639"/>
                  <a:pt x="220792" y="443943"/>
                  <a:pt x="233330" y="441435"/>
                </a:cubicBezTo>
                <a:cubicBezTo>
                  <a:pt x="241829" y="439735"/>
                  <a:pt x="249947" y="436141"/>
                  <a:pt x="258555" y="435128"/>
                </a:cubicBezTo>
                <a:cubicBezTo>
                  <a:pt x="332859" y="426386"/>
                  <a:pt x="328535" y="432924"/>
                  <a:pt x="390985" y="422516"/>
                </a:cubicBezTo>
                <a:cubicBezTo>
                  <a:pt x="416044" y="418340"/>
                  <a:pt x="420776" y="412061"/>
                  <a:pt x="447741" y="409904"/>
                </a:cubicBezTo>
                <a:cubicBezTo>
                  <a:pt x="489701" y="406547"/>
                  <a:pt x="531836" y="405932"/>
                  <a:pt x="573865" y="403597"/>
                </a:cubicBezTo>
                <a:lnTo>
                  <a:pt x="674765" y="397291"/>
                </a:lnTo>
                <a:cubicBezTo>
                  <a:pt x="719824" y="408556"/>
                  <a:pt x="688370" y="403803"/>
                  <a:pt x="756745" y="397291"/>
                </a:cubicBezTo>
                <a:cubicBezTo>
                  <a:pt x="781943" y="394891"/>
                  <a:pt x="807195" y="393087"/>
                  <a:pt x="832420" y="390985"/>
                </a:cubicBezTo>
                <a:cubicBezTo>
                  <a:pt x="838726" y="388883"/>
                  <a:pt x="845638" y="388099"/>
                  <a:pt x="851338" y="384679"/>
                </a:cubicBezTo>
                <a:cubicBezTo>
                  <a:pt x="856436" y="381620"/>
                  <a:pt x="858384" y="374154"/>
                  <a:pt x="863951" y="372066"/>
                </a:cubicBezTo>
                <a:cubicBezTo>
                  <a:pt x="873043" y="368656"/>
                  <a:pt x="949358" y="359814"/>
                  <a:pt x="952238" y="359454"/>
                </a:cubicBezTo>
                <a:cubicBezTo>
                  <a:pt x="958544" y="357352"/>
                  <a:pt x="965456" y="356568"/>
                  <a:pt x="971156" y="353148"/>
                </a:cubicBezTo>
                <a:cubicBezTo>
                  <a:pt x="976254" y="350089"/>
                  <a:pt x="979126" y="344249"/>
                  <a:pt x="983769" y="340535"/>
                </a:cubicBezTo>
                <a:cubicBezTo>
                  <a:pt x="1001233" y="326564"/>
                  <a:pt x="1001624" y="328277"/>
                  <a:pt x="1021606" y="321617"/>
                </a:cubicBezTo>
                <a:cubicBezTo>
                  <a:pt x="1025810" y="317413"/>
                  <a:pt x="1031559" y="314322"/>
                  <a:pt x="1034218" y="309004"/>
                </a:cubicBezTo>
                <a:cubicBezTo>
                  <a:pt x="1046633" y="284175"/>
                  <a:pt x="1038209" y="250968"/>
                  <a:pt x="1034218" y="227024"/>
                </a:cubicBezTo>
                <a:cubicBezTo>
                  <a:pt x="1031161" y="208686"/>
                  <a:pt x="1018194" y="191294"/>
                  <a:pt x="1008994" y="176574"/>
                </a:cubicBezTo>
                <a:cubicBezTo>
                  <a:pt x="1004977" y="170147"/>
                  <a:pt x="1001740" y="163014"/>
                  <a:pt x="996381" y="157655"/>
                </a:cubicBezTo>
                <a:cubicBezTo>
                  <a:pt x="988949" y="150223"/>
                  <a:pt x="979901" y="144567"/>
                  <a:pt x="971156" y="138737"/>
                </a:cubicBezTo>
                <a:cubicBezTo>
                  <a:pt x="941369" y="118879"/>
                  <a:pt x="947216" y="122348"/>
                  <a:pt x="920707" y="113512"/>
                </a:cubicBezTo>
                <a:cubicBezTo>
                  <a:pt x="914401" y="109308"/>
                  <a:pt x="908714" y="103977"/>
                  <a:pt x="901788" y="100899"/>
                </a:cubicBezTo>
                <a:cubicBezTo>
                  <a:pt x="889639" y="95500"/>
                  <a:pt x="875013" y="95661"/>
                  <a:pt x="863951" y="88287"/>
                </a:cubicBezTo>
                <a:cubicBezTo>
                  <a:pt x="828439" y="64614"/>
                  <a:pt x="852222" y="78072"/>
                  <a:pt x="788276" y="56756"/>
                </a:cubicBezTo>
                <a:lnTo>
                  <a:pt x="769358" y="50450"/>
                </a:lnTo>
                <a:lnTo>
                  <a:pt x="750439" y="44144"/>
                </a:lnTo>
                <a:cubicBezTo>
                  <a:pt x="720425" y="24134"/>
                  <a:pt x="743314" y="36330"/>
                  <a:pt x="706296" y="25225"/>
                </a:cubicBezTo>
                <a:cubicBezTo>
                  <a:pt x="693562" y="21405"/>
                  <a:pt x="681412" y="15603"/>
                  <a:pt x="668458" y="12613"/>
                </a:cubicBezTo>
                <a:cubicBezTo>
                  <a:pt x="647127" y="7690"/>
                  <a:pt x="576960" y="1571"/>
                  <a:pt x="561253" y="0"/>
                </a:cubicBezTo>
                <a:cubicBezTo>
                  <a:pt x="493987" y="4204"/>
                  <a:pt x="426619" y="7016"/>
                  <a:pt x="359454" y="12613"/>
                </a:cubicBezTo>
                <a:cubicBezTo>
                  <a:pt x="339304" y="14292"/>
                  <a:pt x="321305" y="25329"/>
                  <a:pt x="302698" y="31531"/>
                </a:cubicBezTo>
                <a:cubicBezTo>
                  <a:pt x="294476" y="34272"/>
                  <a:pt x="285882" y="35735"/>
                  <a:pt x="277474" y="37837"/>
                </a:cubicBezTo>
                <a:cubicBezTo>
                  <a:pt x="269066" y="42041"/>
                  <a:pt x="261051" y="47149"/>
                  <a:pt x="252249" y="50450"/>
                </a:cubicBezTo>
                <a:cubicBezTo>
                  <a:pt x="244134" y="53493"/>
                  <a:pt x="235024" y="53423"/>
                  <a:pt x="227024" y="56756"/>
                </a:cubicBezTo>
                <a:cubicBezTo>
                  <a:pt x="209669" y="63987"/>
                  <a:pt x="192898" y="72653"/>
                  <a:pt x="176574" y="81981"/>
                </a:cubicBezTo>
                <a:cubicBezTo>
                  <a:pt x="163413" y="89502"/>
                  <a:pt x="151349" y="98798"/>
                  <a:pt x="138737" y="107206"/>
                </a:cubicBezTo>
                <a:lnTo>
                  <a:pt x="119818" y="119818"/>
                </a:lnTo>
                <a:lnTo>
                  <a:pt x="100900" y="132430"/>
                </a:lnTo>
                <a:cubicBezTo>
                  <a:pt x="96696" y="138736"/>
                  <a:pt x="93220" y="145594"/>
                  <a:pt x="88287" y="151349"/>
                </a:cubicBezTo>
                <a:cubicBezTo>
                  <a:pt x="54028" y="191318"/>
                  <a:pt x="70639" y="161424"/>
                  <a:pt x="56756" y="1891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772866" y="1727901"/>
            <a:ext cx="561253" cy="744132"/>
          </a:xfrm>
          <a:custGeom>
            <a:avLst/>
            <a:gdLst>
              <a:gd name="connsiteX0" fmla="*/ 0 w 561253"/>
              <a:gd name="connsiteY0" fmla="*/ 744132 h 744132"/>
              <a:gd name="connsiteX1" fmla="*/ 63062 w 561253"/>
              <a:gd name="connsiteY1" fmla="*/ 630620 h 744132"/>
              <a:gd name="connsiteX2" fmla="*/ 75675 w 561253"/>
              <a:gd name="connsiteY2" fmla="*/ 611702 h 744132"/>
              <a:gd name="connsiteX3" fmla="*/ 151349 w 561253"/>
              <a:gd name="connsiteY3" fmla="*/ 523415 h 744132"/>
              <a:gd name="connsiteX4" fmla="*/ 170268 w 561253"/>
              <a:gd name="connsiteY4" fmla="*/ 498190 h 744132"/>
              <a:gd name="connsiteX5" fmla="*/ 182880 w 561253"/>
              <a:gd name="connsiteY5" fmla="*/ 472965 h 744132"/>
              <a:gd name="connsiteX6" fmla="*/ 201799 w 561253"/>
              <a:gd name="connsiteY6" fmla="*/ 447740 h 744132"/>
              <a:gd name="connsiteX7" fmla="*/ 214411 w 561253"/>
              <a:gd name="connsiteY7" fmla="*/ 422516 h 744132"/>
              <a:gd name="connsiteX8" fmla="*/ 239636 w 561253"/>
              <a:gd name="connsiteY8" fmla="*/ 384678 h 744132"/>
              <a:gd name="connsiteX9" fmla="*/ 264861 w 561253"/>
              <a:gd name="connsiteY9" fmla="*/ 346841 h 744132"/>
              <a:gd name="connsiteX10" fmla="*/ 296392 w 561253"/>
              <a:gd name="connsiteY10" fmla="*/ 309004 h 744132"/>
              <a:gd name="connsiteX11" fmla="*/ 321617 w 561253"/>
              <a:gd name="connsiteY11" fmla="*/ 283779 h 744132"/>
              <a:gd name="connsiteX12" fmla="*/ 346842 w 561253"/>
              <a:gd name="connsiteY12" fmla="*/ 258554 h 744132"/>
              <a:gd name="connsiteX13" fmla="*/ 416210 w 561253"/>
              <a:gd name="connsiteY13" fmla="*/ 195492 h 744132"/>
              <a:gd name="connsiteX14" fmla="*/ 428822 w 561253"/>
              <a:gd name="connsiteY14" fmla="*/ 176573 h 744132"/>
              <a:gd name="connsiteX15" fmla="*/ 441435 w 561253"/>
              <a:gd name="connsiteY15" fmla="*/ 163961 h 744132"/>
              <a:gd name="connsiteX16" fmla="*/ 472966 w 561253"/>
              <a:gd name="connsiteY16" fmla="*/ 138736 h 744132"/>
              <a:gd name="connsiteX17" fmla="*/ 498191 w 561253"/>
              <a:gd name="connsiteY17" fmla="*/ 100899 h 744132"/>
              <a:gd name="connsiteX18" fmla="*/ 517109 w 561253"/>
              <a:gd name="connsiteY18" fmla="*/ 75674 h 744132"/>
              <a:gd name="connsiteX19" fmla="*/ 554946 w 561253"/>
              <a:gd name="connsiteY19" fmla="*/ 25225 h 744132"/>
              <a:gd name="connsiteX20" fmla="*/ 561253 w 561253"/>
              <a:gd name="connsiteY20" fmla="*/ 6306 h 744132"/>
              <a:gd name="connsiteX21" fmla="*/ 542334 w 561253"/>
              <a:gd name="connsiteY21" fmla="*/ 0 h 744132"/>
              <a:gd name="connsiteX22" fmla="*/ 504497 w 561253"/>
              <a:gd name="connsiteY22" fmla="*/ 18918 h 744132"/>
              <a:gd name="connsiteX23" fmla="*/ 485578 w 561253"/>
              <a:gd name="connsiteY23" fmla="*/ 25225 h 744132"/>
              <a:gd name="connsiteX24" fmla="*/ 460353 w 561253"/>
              <a:gd name="connsiteY24" fmla="*/ 37837 h 744132"/>
              <a:gd name="connsiteX25" fmla="*/ 397291 w 561253"/>
              <a:gd name="connsiteY25" fmla="*/ 63062 h 744132"/>
              <a:gd name="connsiteX26" fmla="*/ 359454 w 561253"/>
              <a:gd name="connsiteY26" fmla="*/ 88287 h 744132"/>
              <a:gd name="connsiteX27" fmla="*/ 340535 w 561253"/>
              <a:gd name="connsiteY27" fmla="*/ 100899 h 744132"/>
              <a:gd name="connsiteX28" fmla="*/ 302698 w 561253"/>
              <a:gd name="connsiteY28" fmla="*/ 119818 h 744132"/>
              <a:gd name="connsiteX29" fmla="*/ 264861 w 561253"/>
              <a:gd name="connsiteY29" fmla="*/ 132430 h 744132"/>
              <a:gd name="connsiteX30" fmla="*/ 239636 w 561253"/>
              <a:gd name="connsiteY30" fmla="*/ 145042 h 744132"/>
              <a:gd name="connsiteX31" fmla="*/ 220717 w 561253"/>
              <a:gd name="connsiteY31" fmla="*/ 157655 h 744132"/>
              <a:gd name="connsiteX32" fmla="*/ 283780 w 561253"/>
              <a:gd name="connsiteY32" fmla="*/ 119818 h 744132"/>
              <a:gd name="connsiteX33" fmla="*/ 302698 w 561253"/>
              <a:gd name="connsiteY33" fmla="*/ 113511 h 744132"/>
              <a:gd name="connsiteX34" fmla="*/ 340535 w 561253"/>
              <a:gd name="connsiteY34" fmla="*/ 88287 h 744132"/>
              <a:gd name="connsiteX35" fmla="*/ 416210 w 561253"/>
              <a:gd name="connsiteY35" fmla="*/ 63062 h 744132"/>
              <a:gd name="connsiteX36" fmla="*/ 435128 w 561253"/>
              <a:gd name="connsiteY36" fmla="*/ 56756 h 744132"/>
              <a:gd name="connsiteX37" fmla="*/ 460353 w 561253"/>
              <a:gd name="connsiteY37" fmla="*/ 50449 h 744132"/>
              <a:gd name="connsiteX38" fmla="*/ 491884 w 561253"/>
              <a:gd name="connsiteY38" fmla="*/ 63062 h 744132"/>
              <a:gd name="connsiteX39" fmla="*/ 498191 w 561253"/>
              <a:gd name="connsiteY39" fmla="*/ 88287 h 744132"/>
              <a:gd name="connsiteX40" fmla="*/ 491884 w 561253"/>
              <a:gd name="connsiteY40" fmla="*/ 151349 h 744132"/>
              <a:gd name="connsiteX41" fmla="*/ 479272 w 561253"/>
              <a:gd name="connsiteY41" fmla="*/ 227023 h 744132"/>
              <a:gd name="connsiteX42" fmla="*/ 472966 w 561253"/>
              <a:gd name="connsiteY42" fmla="*/ 258554 h 744132"/>
              <a:gd name="connsiteX43" fmla="*/ 441435 w 561253"/>
              <a:gd name="connsiteY43" fmla="*/ 309004 h 744132"/>
              <a:gd name="connsiteX44" fmla="*/ 460353 w 561253"/>
              <a:gd name="connsiteY44" fmla="*/ 315310 h 744132"/>
              <a:gd name="connsiteX45" fmla="*/ 485578 w 561253"/>
              <a:gd name="connsiteY45" fmla="*/ 296391 h 74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1253" h="744132">
                <a:moveTo>
                  <a:pt x="0" y="744132"/>
                </a:moveTo>
                <a:cubicBezTo>
                  <a:pt x="21021" y="706295"/>
                  <a:pt x="41587" y="668201"/>
                  <a:pt x="63062" y="630620"/>
                </a:cubicBezTo>
                <a:cubicBezTo>
                  <a:pt x="66822" y="624040"/>
                  <a:pt x="70857" y="617552"/>
                  <a:pt x="75675" y="611702"/>
                </a:cubicBezTo>
                <a:cubicBezTo>
                  <a:pt x="100315" y="581782"/>
                  <a:pt x="126535" y="553191"/>
                  <a:pt x="151349" y="523415"/>
                </a:cubicBezTo>
                <a:cubicBezTo>
                  <a:pt x="158078" y="515341"/>
                  <a:pt x="164697" y="507103"/>
                  <a:pt x="170268" y="498190"/>
                </a:cubicBezTo>
                <a:cubicBezTo>
                  <a:pt x="175250" y="490218"/>
                  <a:pt x="177898" y="480937"/>
                  <a:pt x="182880" y="472965"/>
                </a:cubicBezTo>
                <a:cubicBezTo>
                  <a:pt x="188451" y="464052"/>
                  <a:pt x="196228" y="456653"/>
                  <a:pt x="201799" y="447740"/>
                </a:cubicBezTo>
                <a:cubicBezTo>
                  <a:pt x="206781" y="439768"/>
                  <a:pt x="209575" y="430577"/>
                  <a:pt x="214411" y="422516"/>
                </a:cubicBezTo>
                <a:cubicBezTo>
                  <a:pt x="222210" y="409518"/>
                  <a:pt x="231228" y="397291"/>
                  <a:pt x="239636" y="384678"/>
                </a:cubicBezTo>
                <a:cubicBezTo>
                  <a:pt x="239638" y="384674"/>
                  <a:pt x="264859" y="346844"/>
                  <a:pt x="264861" y="346841"/>
                </a:cubicBezTo>
                <a:cubicBezTo>
                  <a:pt x="275371" y="334229"/>
                  <a:pt x="285409" y="321207"/>
                  <a:pt x="296392" y="309004"/>
                </a:cubicBezTo>
                <a:cubicBezTo>
                  <a:pt x="304347" y="300165"/>
                  <a:pt x="313209" y="292187"/>
                  <a:pt x="321617" y="283779"/>
                </a:cubicBezTo>
                <a:cubicBezTo>
                  <a:pt x="330025" y="275371"/>
                  <a:pt x="337707" y="266167"/>
                  <a:pt x="346842" y="258554"/>
                </a:cubicBezTo>
                <a:cubicBezTo>
                  <a:pt x="360359" y="247290"/>
                  <a:pt x="405426" y="211668"/>
                  <a:pt x="416210" y="195492"/>
                </a:cubicBezTo>
                <a:cubicBezTo>
                  <a:pt x="420414" y="189186"/>
                  <a:pt x="424087" y="182491"/>
                  <a:pt x="428822" y="176573"/>
                </a:cubicBezTo>
                <a:cubicBezTo>
                  <a:pt x="432536" y="171930"/>
                  <a:pt x="436792" y="167675"/>
                  <a:pt x="441435" y="163961"/>
                </a:cubicBezTo>
                <a:cubicBezTo>
                  <a:pt x="456949" y="151550"/>
                  <a:pt x="461546" y="153963"/>
                  <a:pt x="472966" y="138736"/>
                </a:cubicBezTo>
                <a:cubicBezTo>
                  <a:pt x="482061" y="126609"/>
                  <a:pt x="489096" y="113026"/>
                  <a:pt x="498191" y="100899"/>
                </a:cubicBezTo>
                <a:cubicBezTo>
                  <a:pt x="504497" y="92491"/>
                  <a:pt x="510380" y="83748"/>
                  <a:pt x="517109" y="75674"/>
                </a:cubicBezTo>
                <a:cubicBezTo>
                  <a:pt x="533712" y="55750"/>
                  <a:pt x="543578" y="59325"/>
                  <a:pt x="554946" y="25225"/>
                </a:cubicBezTo>
                <a:lnTo>
                  <a:pt x="561253" y="6306"/>
                </a:lnTo>
                <a:cubicBezTo>
                  <a:pt x="554947" y="4204"/>
                  <a:pt x="548981" y="0"/>
                  <a:pt x="542334" y="0"/>
                </a:cubicBezTo>
                <a:cubicBezTo>
                  <a:pt x="526482" y="0"/>
                  <a:pt x="517251" y="12541"/>
                  <a:pt x="504497" y="18918"/>
                </a:cubicBezTo>
                <a:cubicBezTo>
                  <a:pt x="498551" y="21891"/>
                  <a:pt x="491688" y="22606"/>
                  <a:pt x="485578" y="25225"/>
                </a:cubicBezTo>
                <a:cubicBezTo>
                  <a:pt x="476937" y="28928"/>
                  <a:pt x="468994" y="34134"/>
                  <a:pt x="460353" y="37837"/>
                </a:cubicBezTo>
                <a:cubicBezTo>
                  <a:pt x="439544" y="46755"/>
                  <a:pt x="416129" y="50503"/>
                  <a:pt x="397291" y="63062"/>
                </a:cubicBezTo>
                <a:lnTo>
                  <a:pt x="359454" y="88287"/>
                </a:lnTo>
                <a:cubicBezTo>
                  <a:pt x="353148" y="92491"/>
                  <a:pt x="347314" y="97509"/>
                  <a:pt x="340535" y="100899"/>
                </a:cubicBezTo>
                <a:cubicBezTo>
                  <a:pt x="327923" y="107205"/>
                  <a:pt x="315714" y="114394"/>
                  <a:pt x="302698" y="119818"/>
                </a:cubicBezTo>
                <a:cubicBezTo>
                  <a:pt x="290426" y="124931"/>
                  <a:pt x="276752" y="126485"/>
                  <a:pt x="264861" y="132430"/>
                </a:cubicBezTo>
                <a:cubicBezTo>
                  <a:pt x="256453" y="136634"/>
                  <a:pt x="247798" y="140378"/>
                  <a:pt x="239636" y="145042"/>
                </a:cubicBezTo>
                <a:cubicBezTo>
                  <a:pt x="233055" y="148802"/>
                  <a:pt x="213527" y="160052"/>
                  <a:pt x="220717" y="157655"/>
                </a:cubicBezTo>
                <a:cubicBezTo>
                  <a:pt x="271611" y="140691"/>
                  <a:pt x="244549" y="142236"/>
                  <a:pt x="283780" y="119818"/>
                </a:cubicBezTo>
                <a:cubicBezTo>
                  <a:pt x="289551" y="116520"/>
                  <a:pt x="296887" y="116739"/>
                  <a:pt x="302698" y="113511"/>
                </a:cubicBezTo>
                <a:cubicBezTo>
                  <a:pt x="315948" y="106150"/>
                  <a:pt x="326155" y="93080"/>
                  <a:pt x="340535" y="88287"/>
                </a:cubicBezTo>
                <a:lnTo>
                  <a:pt x="416210" y="63062"/>
                </a:lnTo>
                <a:cubicBezTo>
                  <a:pt x="422516" y="60960"/>
                  <a:pt x="428679" y="58368"/>
                  <a:pt x="435128" y="56756"/>
                </a:cubicBezTo>
                <a:lnTo>
                  <a:pt x="460353" y="50449"/>
                </a:lnTo>
                <a:cubicBezTo>
                  <a:pt x="470863" y="54653"/>
                  <a:pt x="483880" y="55058"/>
                  <a:pt x="491884" y="63062"/>
                </a:cubicBezTo>
                <a:cubicBezTo>
                  <a:pt x="498013" y="69191"/>
                  <a:pt x="498191" y="79620"/>
                  <a:pt x="498191" y="88287"/>
                </a:cubicBezTo>
                <a:cubicBezTo>
                  <a:pt x="498191" y="109413"/>
                  <a:pt x="494738" y="130417"/>
                  <a:pt x="491884" y="151349"/>
                </a:cubicBezTo>
                <a:cubicBezTo>
                  <a:pt x="488429" y="176687"/>
                  <a:pt x="484287" y="201947"/>
                  <a:pt x="479272" y="227023"/>
                </a:cubicBezTo>
                <a:cubicBezTo>
                  <a:pt x="477170" y="237533"/>
                  <a:pt x="476356" y="248386"/>
                  <a:pt x="472966" y="258554"/>
                </a:cubicBezTo>
                <a:cubicBezTo>
                  <a:pt x="466042" y="279327"/>
                  <a:pt x="454378" y="291746"/>
                  <a:pt x="441435" y="309004"/>
                </a:cubicBezTo>
                <a:cubicBezTo>
                  <a:pt x="447741" y="311106"/>
                  <a:pt x="453962" y="317136"/>
                  <a:pt x="460353" y="315310"/>
                </a:cubicBezTo>
                <a:cubicBezTo>
                  <a:pt x="470459" y="312422"/>
                  <a:pt x="485578" y="296391"/>
                  <a:pt x="485578" y="29639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099906" y="4376508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68403" y="1802160"/>
            <a:ext cx="2509870" cy="1987870"/>
          </a:xfrm>
          <a:custGeom>
            <a:avLst/>
            <a:gdLst>
              <a:gd name="connsiteX0" fmla="*/ 0 w 2509870"/>
              <a:gd name="connsiteY0" fmla="*/ 1779766 h 1987870"/>
              <a:gd name="connsiteX1" fmla="*/ 100899 w 2509870"/>
              <a:gd name="connsiteY1" fmla="*/ 1811297 h 1987870"/>
              <a:gd name="connsiteX2" fmla="*/ 220717 w 2509870"/>
              <a:gd name="connsiteY2" fmla="*/ 1836521 h 1987870"/>
              <a:gd name="connsiteX3" fmla="*/ 264860 w 2509870"/>
              <a:gd name="connsiteY3" fmla="*/ 1849134 h 1987870"/>
              <a:gd name="connsiteX4" fmla="*/ 315310 w 2509870"/>
              <a:gd name="connsiteY4" fmla="*/ 1874359 h 1987870"/>
              <a:gd name="connsiteX5" fmla="*/ 334229 w 2509870"/>
              <a:gd name="connsiteY5" fmla="*/ 1886971 h 1987870"/>
              <a:gd name="connsiteX6" fmla="*/ 416209 w 2509870"/>
              <a:gd name="connsiteY6" fmla="*/ 1905890 h 1987870"/>
              <a:gd name="connsiteX7" fmla="*/ 454047 w 2509870"/>
              <a:gd name="connsiteY7" fmla="*/ 1918502 h 1987870"/>
              <a:gd name="connsiteX8" fmla="*/ 504496 w 2509870"/>
              <a:gd name="connsiteY8" fmla="*/ 1931114 h 1987870"/>
              <a:gd name="connsiteX9" fmla="*/ 548640 w 2509870"/>
              <a:gd name="connsiteY9" fmla="*/ 1950033 h 1987870"/>
              <a:gd name="connsiteX10" fmla="*/ 573865 w 2509870"/>
              <a:gd name="connsiteY10" fmla="*/ 1962646 h 1987870"/>
              <a:gd name="connsiteX11" fmla="*/ 681070 w 2509870"/>
              <a:gd name="connsiteY11" fmla="*/ 1981564 h 1987870"/>
              <a:gd name="connsiteX12" fmla="*/ 725214 w 2509870"/>
              <a:gd name="connsiteY12" fmla="*/ 1987870 h 1987870"/>
              <a:gd name="connsiteX13" fmla="*/ 939625 w 2509870"/>
              <a:gd name="connsiteY13" fmla="*/ 1975258 h 1987870"/>
              <a:gd name="connsiteX14" fmla="*/ 977462 w 2509870"/>
              <a:gd name="connsiteY14" fmla="*/ 1968952 h 1987870"/>
              <a:gd name="connsiteX15" fmla="*/ 1021605 w 2509870"/>
              <a:gd name="connsiteY15" fmla="*/ 1962646 h 1987870"/>
              <a:gd name="connsiteX16" fmla="*/ 1109892 w 2509870"/>
              <a:gd name="connsiteY16" fmla="*/ 1931114 h 1987870"/>
              <a:gd name="connsiteX17" fmla="*/ 1128811 w 2509870"/>
              <a:gd name="connsiteY17" fmla="*/ 1924808 h 1987870"/>
              <a:gd name="connsiteX18" fmla="*/ 1147729 w 2509870"/>
              <a:gd name="connsiteY18" fmla="*/ 1918502 h 1987870"/>
              <a:gd name="connsiteX19" fmla="*/ 1191873 w 2509870"/>
              <a:gd name="connsiteY19" fmla="*/ 1905890 h 1987870"/>
              <a:gd name="connsiteX20" fmla="*/ 1236016 w 2509870"/>
              <a:gd name="connsiteY20" fmla="*/ 1893277 h 1987870"/>
              <a:gd name="connsiteX21" fmla="*/ 1286466 w 2509870"/>
              <a:gd name="connsiteY21" fmla="*/ 1868052 h 1987870"/>
              <a:gd name="connsiteX22" fmla="*/ 1336916 w 2509870"/>
              <a:gd name="connsiteY22" fmla="*/ 1836521 h 1987870"/>
              <a:gd name="connsiteX23" fmla="*/ 1393671 w 2509870"/>
              <a:gd name="connsiteY23" fmla="*/ 1804990 h 1987870"/>
              <a:gd name="connsiteX24" fmla="*/ 1431509 w 2509870"/>
              <a:gd name="connsiteY24" fmla="*/ 1779766 h 1987870"/>
              <a:gd name="connsiteX25" fmla="*/ 1456734 w 2509870"/>
              <a:gd name="connsiteY25" fmla="*/ 1767153 h 1987870"/>
              <a:gd name="connsiteX26" fmla="*/ 1494571 w 2509870"/>
              <a:gd name="connsiteY26" fmla="*/ 1741928 h 1987870"/>
              <a:gd name="connsiteX27" fmla="*/ 1526102 w 2509870"/>
              <a:gd name="connsiteY27" fmla="*/ 1710397 h 1987870"/>
              <a:gd name="connsiteX28" fmla="*/ 1557633 w 2509870"/>
              <a:gd name="connsiteY28" fmla="*/ 1678866 h 1987870"/>
              <a:gd name="connsiteX29" fmla="*/ 1595470 w 2509870"/>
              <a:gd name="connsiteY29" fmla="*/ 1653641 h 1987870"/>
              <a:gd name="connsiteX30" fmla="*/ 1627001 w 2509870"/>
              <a:gd name="connsiteY30" fmla="*/ 1634723 h 1987870"/>
              <a:gd name="connsiteX31" fmla="*/ 1677451 w 2509870"/>
              <a:gd name="connsiteY31" fmla="*/ 1590579 h 1987870"/>
              <a:gd name="connsiteX32" fmla="*/ 1696369 w 2509870"/>
              <a:gd name="connsiteY32" fmla="*/ 1577967 h 1987870"/>
              <a:gd name="connsiteX33" fmla="*/ 1727900 w 2509870"/>
              <a:gd name="connsiteY33" fmla="*/ 1546436 h 1987870"/>
              <a:gd name="connsiteX34" fmla="*/ 1740513 w 2509870"/>
              <a:gd name="connsiteY34" fmla="*/ 1527517 h 1987870"/>
              <a:gd name="connsiteX35" fmla="*/ 1816187 w 2509870"/>
              <a:gd name="connsiteY35" fmla="*/ 1458149 h 1987870"/>
              <a:gd name="connsiteX36" fmla="*/ 1860331 w 2509870"/>
              <a:gd name="connsiteY36" fmla="*/ 1407699 h 1987870"/>
              <a:gd name="connsiteX37" fmla="*/ 1879249 w 2509870"/>
              <a:gd name="connsiteY37" fmla="*/ 1395087 h 1987870"/>
              <a:gd name="connsiteX38" fmla="*/ 1917087 w 2509870"/>
              <a:gd name="connsiteY38" fmla="*/ 1363556 h 1987870"/>
              <a:gd name="connsiteX39" fmla="*/ 1948618 w 2509870"/>
              <a:gd name="connsiteY39" fmla="*/ 1325719 h 1987870"/>
              <a:gd name="connsiteX40" fmla="*/ 1973843 w 2509870"/>
              <a:gd name="connsiteY40" fmla="*/ 1294188 h 1987870"/>
              <a:gd name="connsiteX41" fmla="*/ 1999067 w 2509870"/>
              <a:gd name="connsiteY41" fmla="*/ 1256350 h 1987870"/>
              <a:gd name="connsiteX42" fmla="*/ 2011680 w 2509870"/>
              <a:gd name="connsiteY42" fmla="*/ 1243738 h 1987870"/>
              <a:gd name="connsiteX43" fmla="*/ 2036905 w 2509870"/>
              <a:gd name="connsiteY43" fmla="*/ 1205901 h 1987870"/>
              <a:gd name="connsiteX44" fmla="*/ 2049517 w 2509870"/>
              <a:gd name="connsiteY44" fmla="*/ 1186982 h 1987870"/>
              <a:gd name="connsiteX45" fmla="*/ 2099967 w 2509870"/>
              <a:gd name="connsiteY45" fmla="*/ 1130226 h 1987870"/>
              <a:gd name="connsiteX46" fmla="*/ 2112579 w 2509870"/>
              <a:gd name="connsiteY46" fmla="*/ 1105001 h 1987870"/>
              <a:gd name="connsiteX47" fmla="*/ 2137804 w 2509870"/>
              <a:gd name="connsiteY47" fmla="*/ 1067164 h 1987870"/>
              <a:gd name="connsiteX48" fmla="*/ 2181947 w 2509870"/>
              <a:gd name="connsiteY48" fmla="*/ 985183 h 1987870"/>
              <a:gd name="connsiteX49" fmla="*/ 2188254 w 2509870"/>
              <a:gd name="connsiteY49" fmla="*/ 966265 h 1987870"/>
              <a:gd name="connsiteX50" fmla="*/ 2200866 w 2509870"/>
              <a:gd name="connsiteY50" fmla="*/ 941040 h 1987870"/>
              <a:gd name="connsiteX51" fmla="*/ 2226091 w 2509870"/>
              <a:gd name="connsiteY51" fmla="*/ 877978 h 1987870"/>
              <a:gd name="connsiteX52" fmla="*/ 2238703 w 2509870"/>
              <a:gd name="connsiteY52" fmla="*/ 833834 h 1987870"/>
              <a:gd name="connsiteX53" fmla="*/ 2245009 w 2509870"/>
              <a:gd name="connsiteY53" fmla="*/ 808610 h 1987870"/>
              <a:gd name="connsiteX54" fmla="*/ 2251316 w 2509870"/>
              <a:gd name="connsiteY54" fmla="*/ 789691 h 1987870"/>
              <a:gd name="connsiteX55" fmla="*/ 2263928 w 2509870"/>
              <a:gd name="connsiteY55" fmla="*/ 739241 h 1987870"/>
              <a:gd name="connsiteX56" fmla="*/ 2282847 w 2509870"/>
              <a:gd name="connsiteY56" fmla="*/ 676179 h 1987870"/>
              <a:gd name="connsiteX57" fmla="*/ 2289153 w 2509870"/>
              <a:gd name="connsiteY57" fmla="*/ 632036 h 1987870"/>
              <a:gd name="connsiteX58" fmla="*/ 2295459 w 2509870"/>
              <a:gd name="connsiteY58" fmla="*/ 606811 h 1987870"/>
              <a:gd name="connsiteX59" fmla="*/ 2301765 w 2509870"/>
              <a:gd name="connsiteY59" fmla="*/ 568974 h 1987870"/>
              <a:gd name="connsiteX60" fmla="*/ 2308071 w 2509870"/>
              <a:gd name="connsiteY60" fmla="*/ 543749 h 1987870"/>
              <a:gd name="connsiteX61" fmla="*/ 2320684 w 2509870"/>
              <a:gd name="connsiteY61" fmla="*/ 455462 h 1987870"/>
              <a:gd name="connsiteX62" fmla="*/ 2326990 w 2509870"/>
              <a:gd name="connsiteY62" fmla="*/ 417625 h 1987870"/>
              <a:gd name="connsiteX63" fmla="*/ 2333296 w 2509870"/>
              <a:gd name="connsiteY63" fmla="*/ 373481 h 1987870"/>
              <a:gd name="connsiteX64" fmla="*/ 2339603 w 2509870"/>
              <a:gd name="connsiteY64" fmla="*/ 348257 h 1987870"/>
              <a:gd name="connsiteX65" fmla="*/ 2345909 w 2509870"/>
              <a:gd name="connsiteY65" fmla="*/ 304113 h 1987870"/>
              <a:gd name="connsiteX66" fmla="*/ 2352215 w 2509870"/>
              <a:gd name="connsiteY66" fmla="*/ 266276 h 1987870"/>
              <a:gd name="connsiteX67" fmla="*/ 2364827 w 2509870"/>
              <a:gd name="connsiteY67" fmla="*/ 215826 h 1987870"/>
              <a:gd name="connsiteX68" fmla="*/ 2377440 w 2509870"/>
              <a:gd name="connsiteY68" fmla="*/ 58171 h 1987870"/>
              <a:gd name="connsiteX69" fmla="*/ 2383746 w 2509870"/>
              <a:gd name="connsiteY69" fmla="*/ 32946 h 1987870"/>
              <a:gd name="connsiteX70" fmla="*/ 2377440 w 2509870"/>
              <a:gd name="connsiteY70" fmla="*/ 1415 h 1987870"/>
              <a:gd name="connsiteX71" fmla="*/ 2345909 w 2509870"/>
              <a:gd name="connsiteY71" fmla="*/ 77090 h 1987870"/>
              <a:gd name="connsiteX72" fmla="*/ 2333296 w 2509870"/>
              <a:gd name="connsiteY72" fmla="*/ 114927 h 1987870"/>
              <a:gd name="connsiteX73" fmla="*/ 2326990 w 2509870"/>
              <a:gd name="connsiteY73" fmla="*/ 140152 h 1987870"/>
              <a:gd name="connsiteX74" fmla="*/ 2314378 w 2509870"/>
              <a:gd name="connsiteY74" fmla="*/ 159070 h 1987870"/>
              <a:gd name="connsiteX75" fmla="*/ 2308071 w 2509870"/>
              <a:gd name="connsiteY75" fmla="*/ 177989 h 1987870"/>
              <a:gd name="connsiteX76" fmla="*/ 2295459 w 2509870"/>
              <a:gd name="connsiteY76" fmla="*/ 196908 h 1987870"/>
              <a:gd name="connsiteX77" fmla="*/ 2270234 w 2509870"/>
              <a:gd name="connsiteY77" fmla="*/ 234745 h 1987870"/>
              <a:gd name="connsiteX78" fmla="*/ 2263928 w 2509870"/>
              <a:gd name="connsiteY78" fmla="*/ 253663 h 1987870"/>
              <a:gd name="connsiteX79" fmla="*/ 2301765 w 2509870"/>
              <a:gd name="connsiteY79" fmla="*/ 190601 h 1987870"/>
              <a:gd name="connsiteX80" fmla="*/ 2308071 w 2509870"/>
              <a:gd name="connsiteY80" fmla="*/ 165377 h 1987870"/>
              <a:gd name="connsiteX81" fmla="*/ 2320684 w 2509870"/>
              <a:gd name="connsiteY81" fmla="*/ 146458 h 1987870"/>
              <a:gd name="connsiteX82" fmla="*/ 2339603 w 2509870"/>
              <a:gd name="connsiteY82" fmla="*/ 108621 h 1987870"/>
              <a:gd name="connsiteX83" fmla="*/ 2345909 w 2509870"/>
              <a:gd name="connsiteY83" fmla="*/ 89702 h 1987870"/>
              <a:gd name="connsiteX84" fmla="*/ 2358521 w 2509870"/>
              <a:gd name="connsiteY84" fmla="*/ 70783 h 1987870"/>
              <a:gd name="connsiteX85" fmla="*/ 2364827 w 2509870"/>
              <a:gd name="connsiteY85" fmla="*/ 51865 h 1987870"/>
              <a:gd name="connsiteX86" fmla="*/ 2383746 w 2509870"/>
              <a:gd name="connsiteY86" fmla="*/ 7721 h 1987870"/>
              <a:gd name="connsiteX87" fmla="*/ 2402665 w 2509870"/>
              <a:gd name="connsiteY87" fmla="*/ 26640 h 1987870"/>
              <a:gd name="connsiteX88" fmla="*/ 2408971 w 2509870"/>
              <a:gd name="connsiteY88" fmla="*/ 51865 h 1987870"/>
              <a:gd name="connsiteX89" fmla="*/ 2440502 w 2509870"/>
              <a:gd name="connsiteY89" fmla="*/ 133846 h 1987870"/>
              <a:gd name="connsiteX90" fmla="*/ 2446808 w 2509870"/>
              <a:gd name="connsiteY90" fmla="*/ 152764 h 1987870"/>
              <a:gd name="connsiteX91" fmla="*/ 2459420 w 2509870"/>
              <a:gd name="connsiteY91" fmla="*/ 165377 h 1987870"/>
              <a:gd name="connsiteX92" fmla="*/ 2472033 w 2509870"/>
              <a:gd name="connsiteY92" fmla="*/ 203214 h 1987870"/>
              <a:gd name="connsiteX93" fmla="*/ 2484645 w 2509870"/>
              <a:gd name="connsiteY93" fmla="*/ 228439 h 1987870"/>
              <a:gd name="connsiteX94" fmla="*/ 2497258 w 2509870"/>
              <a:gd name="connsiteY94" fmla="*/ 266276 h 1987870"/>
              <a:gd name="connsiteX95" fmla="*/ 2503564 w 2509870"/>
              <a:gd name="connsiteY95" fmla="*/ 285194 h 1987870"/>
              <a:gd name="connsiteX96" fmla="*/ 2509870 w 2509870"/>
              <a:gd name="connsiteY96" fmla="*/ 253663 h 198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509870" h="1987870">
                <a:moveTo>
                  <a:pt x="0" y="1779766"/>
                </a:moveTo>
                <a:cubicBezTo>
                  <a:pt x="33633" y="1790276"/>
                  <a:pt x="66772" y="1802522"/>
                  <a:pt x="100899" y="1811297"/>
                </a:cubicBezTo>
                <a:cubicBezTo>
                  <a:pt x="140428" y="1821461"/>
                  <a:pt x="181997" y="1823613"/>
                  <a:pt x="220717" y="1836521"/>
                </a:cubicBezTo>
                <a:cubicBezTo>
                  <a:pt x="247858" y="1845569"/>
                  <a:pt x="233187" y="1841216"/>
                  <a:pt x="264860" y="1849134"/>
                </a:cubicBezTo>
                <a:cubicBezTo>
                  <a:pt x="320881" y="1891148"/>
                  <a:pt x="260211" y="1850745"/>
                  <a:pt x="315310" y="1874359"/>
                </a:cubicBezTo>
                <a:cubicBezTo>
                  <a:pt x="322276" y="1877345"/>
                  <a:pt x="327106" y="1884381"/>
                  <a:pt x="334229" y="1886971"/>
                </a:cubicBezTo>
                <a:cubicBezTo>
                  <a:pt x="381783" y="1904263"/>
                  <a:pt x="375901" y="1894897"/>
                  <a:pt x="416209" y="1905890"/>
                </a:cubicBezTo>
                <a:cubicBezTo>
                  <a:pt x="429035" y="1909388"/>
                  <a:pt x="441149" y="1915278"/>
                  <a:pt x="454047" y="1918502"/>
                </a:cubicBezTo>
                <a:lnTo>
                  <a:pt x="504496" y="1931114"/>
                </a:lnTo>
                <a:cubicBezTo>
                  <a:pt x="542837" y="1956675"/>
                  <a:pt x="502099" y="1932580"/>
                  <a:pt x="548640" y="1950033"/>
                </a:cubicBezTo>
                <a:cubicBezTo>
                  <a:pt x="557442" y="1953334"/>
                  <a:pt x="564947" y="1959673"/>
                  <a:pt x="573865" y="1962646"/>
                </a:cubicBezTo>
                <a:cubicBezTo>
                  <a:pt x="619704" y="1977926"/>
                  <a:pt x="632428" y="1975484"/>
                  <a:pt x="681070" y="1981564"/>
                </a:cubicBezTo>
                <a:cubicBezTo>
                  <a:pt x="695819" y="1983408"/>
                  <a:pt x="710499" y="1985768"/>
                  <a:pt x="725214" y="1987870"/>
                </a:cubicBezTo>
                <a:lnTo>
                  <a:pt x="939625" y="1975258"/>
                </a:lnTo>
                <a:cubicBezTo>
                  <a:pt x="952354" y="1974046"/>
                  <a:pt x="964824" y="1970896"/>
                  <a:pt x="977462" y="1968952"/>
                </a:cubicBezTo>
                <a:cubicBezTo>
                  <a:pt x="992153" y="1966692"/>
                  <a:pt x="1006891" y="1964748"/>
                  <a:pt x="1021605" y="1962646"/>
                </a:cubicBezTo>
                <a:cubicBezTo>
                  <a:pt x="1071648" y="1942628"/>
                  <a:pt x="1042403" y="1953610"/>
                  <a:pt x="1109892" y="1931114"/>
                </a:cubicBezTo>
                <a:lnTo>
                  <a:pt x="1128811" y="1924808"/>
                </a:lnTo>
                <a:cubicBezTo>
                  <a:pt x="1135117" y="1922706"/>
                  <a:pt x="1141338" y="1920328"/>
                  <a:pt x="1147729" y="1918502"/>
                </a:cubicBezTo>
                <a:lnTo>
                  <a:pt x="1191873" y="1905890"/>
                </a:lnTo>
                <a:cubicBezTo>
                  <a:pt x="1237126" y="1892314"/>
                  <a:pt x="1180726" y="1907099"/>
                  <a:pt x="1236016" y="1893277"/>
                </a:cubicBezTo>
                <a:cubicBezTo>
                  <a:pt x="1292248" y="1855791"/>
                  <a:pt x="1206236" y="1911253"/>
                  <a:pt x="1286466" y="1868052"/>
                </a:cubicBezTo>
                <a:cubicBezTo>
                  <a:pt x="1303927" y="1858650"/>
                  <a:pt x="1318103" y="1842792"/>
                  <a:pt x="1336916" y="1836521"/>
                </a:cubicBezTo>
                <a:cubicBezTo>
                  <a:pt x="1370216" y="1825421"/>
                  <a:pt x="1350300" y="1833903"/>
                  <a:pt x="1393671" y="1804990"/>
                </a:cubicBezTo>
                <a:cubicBezTo>
                  <a:pt x="1406284" y="1796582"/>
                  <a:pt x="1417951" y="1786545"/>
                  <a:pt x="1431509" y="1779766"/>
                </a:cubicBezTo>
                <a:cubicBezTo>
                  <a:pt x="1439917" y="1775562"/>
                  <a:pt x="1448673" y="1771990"/>
                  <a:pt x="1456734" y="1767153"/>
                </a:cubicBezTo>
                <a:cubicBezTo>
                  <a:pt x="1469732" y="1759354"/>
                  <a:pt x="1494571" y="1741928"/>
                  <a:pt x="1494571" y="1741928"/>
                </a:cubicBezTo>
                <a:cubicBezTo>
                  <a:pt x="1519795" y="1704093"/>
                  <a:pt x="1492469" y="1739826"/>
                  <a:pt x="1526102" y="1710397"/>
                </a:cubicBezTo>
                <a:cubicBezTo>
                  <a:pt x="1537288" y="1700609"/>
                  <a:pt x="1545266" y="1687111"/>
                  <a:pt x="1557633" y="1678866"/>
                </a:cubicBezTo>
                <a:cubicBezTo>
                  <a:pt x="1570245" y="1670458"/>
                  <a:pt x="1582472" y="1661440"/>
                  <a:pt x="1595470" y="1653641"/>
                </a:cubicBezTo>
                <a:cubicBezTo>
                  <a:pt x="1605980" y="1647335"/>
                  <a:pt x="1616960" y="1641752"/>
                  <a:pt x="1627001" y="1634723"/>
                </a:cubicBezTo>
                <a:cubicBezTo>
                  <a:pt x="1690263" y="1590440"/>
                  <a:pt x="1632604" y="1627952"/>
                  <a:pt x="1677451" y="1590579"/>
                </a:cubicBezTo>
                <a:cubicBezTo>
                  <a:pt x="1683273" y="1585727"/>
                  <a:pt x="1690063" y="1582171"/>
                  <a:pt x="1696369" y="1577967"/>
                </a:cubicBezTo>
                <a:cubicBezTo>
                  <a:pt x="1730005" y="1527515"/>
                  <a:pt x="1685858" y="1588478"/>
                  <a:pt x="1727900" y="1546436"/>
                </a:cubicBezTo>
                <a:cubicBezTo>
                  <a:pt x="1733259" y="1541077"/>
                  <a:pt x="1735391" y="1533104"/>
                  <a:pt x="1740513" y="1527517"/>
                </a:cubicBezTo>
                <a:cubicBezTo>
                  <a:pt x="1789318" y="1474275"/>
                  <a:pt x="1778778" y="1483088"/>
                  <a:pt x="1816187" y="1458149"/>
                </a:cubicBezTo>
                <a:cubicBezTo>
                  <a:pt x="1833283" y="1432506"/>
                  <a:pt x="1830819" y="1433522"/>
                  <a:pt x="1860331" y="1407699"/>
                </a:cubicBezTo>
                <a:cubicBezTo>
                  <a:pt x="1866035" y="1402708"/>
                  <a:pt x="1873427" y="1399939"/>
                  <a:pt x="1879249" y="1395087"/>
                </a:cubicBezTo>
                <a:cubicBezTo>
                  <a:pt x="1927799" y="1354628"/>
                  <a:pt x="1870120" y="1394865"/>
                  <a:pt x="1917087" y="1363556"/>
                </a:cubicBezTo>
                <a:cubicBezTo>
                  <a:pt x="1942898" y="1324838"/>
                  <a:pt x="1914630" y="1364562"/>
                  <a:pt x="1948618" y="1325719"/>
                </a:cubicBezTo>
                <a:cubicBezTo>
                  <a:pt x="1957481" y="1315590"/>
                  <a:pt x="1965926" y="1305074"/>
                  <a:pt x="1973843" y="1294188"/>
                </a:cubicBezTo>
                <a:cubicBezTo>
                  <a:pt x="1982759" y="1281929"/>
                  <a:pt x="1988348" y="1267068"/>
                  <a:pt x="1999067" y="1256350"/>
                </a:cubicBezTo>
                <a:cubicBezTo>
                  <a:pt x="2003271" y="1252146"/>
                  <a:pt x="2008113" y="1248494"/>
                  <a:pt x="2011680" y="1243738"/>
                </a:cubicBezTo>
                <a:cubicBezTo>
                  <a:pt x="2020775" y="1231612"/>
                  <a:pt x="2028497" y="1218513"/>
                  <a:pt x="2036905" y="1205901"/>
                </a:cubicBezTo>
                <a:cubicBezTo>
                  <a:pt x="2041109" y="1199595"/>
                  <a:pt x="2044158" y="1192341"/>
                  <a:pt x="2049517" y="1186982"/>
                </a:cubicBezTo>
                <a:cubicBezTo>
                  <a:pt x="2069255" y="1167244"/>
                  <a:pt x="2082589" y="1155052"/>
                  <a:pt x="2099967" y="1130226"/>
                </a:cubicBezTo>
                <a:cubicBezTo>
                  <a:pt x="2105358" y="1122525"/>
                  <a:pt x="2107742" y="1113062"/>
                  <a:pt x="2112579" y="1105001"/>
                </a:cubicBezTo>
                <a:cubicBezTo>
                  <a:pt x="2120378" y="1092003"/>
                  <a:pt x="2129396" y="1079776"/>
                  <a:pt x="2137804" y="1067164"/>
                </a:cubicBezTo>
                <a:cubicBezTo>
                  <a:pt x="2155947" y="1039950"/>
                  <a:pt x="2170303" y="1020110"/>
                  <a:pt x="2181947" y="985183"/>
                </a:cubicBezTo>
                <a:cubicBezTo>
                  <a:pt x="2184049" y="978877"/>
                  <a:pt x="2185635" y="972375"/>
                  <a:pt x="2188254" y="966265"/>
                </a:cubicBezTo>
                <a:cubicBezTo>
                  <a:pt x="2191957" y="957624"/>
                  <a:pt x="2197653" y="949875"/>
                  <a:pt x="2200866" y="941040"/>
                </a:cubicBezTo>
                <a:cubicBezTo>
                  <a:pt x="2224376" y="876386"/>
                  <a:pt x="2200623" y="916179"/>
                  <a:pt x="2226091" y="877978"/>
                </a:cubicBezTo>
                <a:cubicBezTo>
                  <a:pt x="2245801" y="799136"/>
                  <a:pt x="2220613" y="897152"/>
                  <a:pt x="2238703" y="833834"/>
                </a:cubicBezTo>
                <a:cubicBezTo>
                  <a:pt x="2241084" y="825501"/>
                  <a:pt x="2242628" y="816943"/>
                  <a:pt x="2245009" y="808610"/>
                </a:cubicBezTo>
                <a:cubicBezTo>
                  <a:pt x="2246835" y="802218"/>
                  <a:pt x="2249567" y="796104"/>
                  <a:pt x="2251316" y="789691"/>
                </a:cubicBezTo>
                <a:cubicBezTo>
                  <a:pt x="2255877" y="772968"/>
                  <a:pt x="2259166" y="755908"/>
                  <a:pt x="2263928" y="739241"/>
                </a:cubicBezTo>
                <a:cubicBezTo>
                  <a:pt x="2272151" y="710460"/>
                  <a:pt x="2277963" y="703037"/>
                  <a:pt x="2282847" y="676179"/>
                </a:cubicBezTo>
                <a:cubicBezTo>
                  <a:pt x="2285506" y="661555"/>
                  <a:pt x="2286494" y="646660"/>
                  <a:pt x="2289153" y="632036"/>
                </a:cubicBezTo>
                <a:cubicBezTo>
                  <a:pt x="2290703" y="623509"/>
                  <a:pt x="2293759" y="615310"/>
                  <a:pt x="2295459" y="606811"/>
                </a:cubicBezTo>
                <a:cubicBezTo>
                  <a:pt x="2297967" y="594273"/>
                  <a:pt x="2299257" y="581512"/>
                  <a:pt x="2301765" y="568974"/>
                </a:cubicBezTo>
                <a:cubicBezTo>
                  <a:pt x="2303465" y="560475"/>
                  <a:pt x="2306646" y="552298"/>
                  <a:pt x="2308071" y="543749"/>
                </a:cubicBezTo>
                <a:cubicBezTo>
                  <a:pt x="2312958" y="514426"/>
                  <a:pt x="2315797" y="484785"/>
                  <a:pt x="2320684" y="455462"/>
                </a:cubicBezTo>
                <a:cubicBezTo>
                  <a:pt x="2322786" y="442850"/>
                  <a:pt x="2325046" y="430263"/>
                  <a:pt x="2326990" y="417625"/>
                </a:cubicBezTo>
                <a:cubicBezTo>
                  <a:pt x="2329250" y="402934"/>
                  <a:pt x="2330637" y="388105"/>
                  <a:pt x="2333296" y="373481"/>
                </a:cubicBezTo>
                <a:cubicBezTo>
                  <a:pt x="2334846" y="364954"/>
                  <a:pt x="2338053" y="356784"/>
                  <a:pt x="2339603" y="348257"/>
                </a:cubicBezTo>
                <a:cubicBezTo>
                  <a:pt x="2342262" y="333633"/>
                  <a:pt x="2343649" y="318804"/>
                  <a:pt x="2345909" y="304113"/>
                </a:cubicBezTo>
                <a:cubicBezTo>
                  <a:pt x="2347853" y="291475"/>
                  <a:pt x="2349536" y="278778"/>
                  <a:pt x="2352215" y="266276"/>
                </a:cubicBezTo>
                <a:cubicBezTo>
                  <a:pt x="2355847" y="249327"/>
                  <a:pt x="2364827" y="215826"/>
                  <a:pt x="2364827" y="215826"/>
                </a:cubicBezTo>
                <a:cubicBezTo>
                  <a:pt x="2368389" y="151718"/>
                  <a:pt x="2367175" y="114630"/>
                  <a:pt x="2377440" y="58171"/>
                </a:cubicBezTo>
                <a:cubicBezTo>
                  <a:pt x="2378990" y="49644"/>
                  <a:pt x="2381644" y="41354"/>
                  <a:pt x="2383746" y="32946"/>
                </a:cubicBezTo>
                <a:cubicBezTo>
                  <a:pt x="2381644" y="22436"/>
                  <a:pt x="2384415" y="-6723"/>
                  <a:pt x="2377440" y="1415"/>
                </a:cubicBezTo>
                <a:cubicBezTo>
                  <a:pt x="2359656" y="22163"/>
                  <a:pt x="2354551" y="51165"/>
                  <a:pt x="2345909" y="77090"/>
                </a:cubicBezTo>
                <a:cubicBezTo>
                  <a:pt x="2341705" y="89702"/>
                  <a:pt x="2336520" y="102029"/>
                  <a:pt x="2333296" y="114927"/>
                </a:cubicBezTo>
                <a:cubicBezTo>
                  <a:pt x="2331194" y="123335"/>
                  <a:pt x="2330404" y="132186"/>
                  <a:pt x="2326990" y="140152"/>
                </a:cubicBezTo>
                <a:cubicBezTo>
                  <a:pt x="2324005" y="147118"/>
                  <a:pt x="2317767" y="152291"/>
                  <a:pt x="2314378" y="159070"/>
                </a:cubicBezTo>
                <a:cubicBezTo>
                  <a:pt x="2311405" y="165016"/>
                  <a:pt x="2311044" y="172043"/>
                  <a:pt x="2308071" y="177989"/>
                </a:cubicBezTo>
                <a:cubicBezTo>
                  <a:pt x="2304682" y="184768"/>
                  <a:pt x="2299219" y="190327"/>
                  <a:pt x="2295459" y="196908"/>
                </a:cubicBezTo>
                <a:cubicBezTo>
                  <a:pt x="2275099" y="232539"/>
                  <a:pt x="2292713" y="212266"/>
                  <a:pt x="2270234" y="234745"/>
                </a:cubicBezTo>
                <a:cubicBezTo>
                  <a:pt x="2268132" y="241051"/>
                  <a:pt x="2260064" y="259072"/>
                  <a:pt x="2263928" y="253663"/>
                </a:cubicBezTo>
                <a:cubicBezTo>
                  <a:pt x="2278176" y="233715"/>
                  <a:pt x="2301765" y="190601"/>
                  <a:pt x="2301765" y="190601"/>
                </a:cubicBezTo>
                <a:cubicBezTo>
                  <a:pt x="2303867" y="182193"/>
                  <a:pt x="2304657" y="173343"/>
                  <a:pt x="2308071" y="165377"/>
                </a:cubicBezTo>
                <a:cubicBezTo>
                  <a:pt x="2311057" y="158411"/>
                  <a:pt x="2317003" y="153083"/>
                  <a:pt x="2320684" y="146458"/>
                </a:cubicBezTo>
                <a:cubicBezTo>
                  <a:pt x="2327532" y="134132"/>
                  <a:pt x="2333876" y="121507"/>
                  <a:pt x="2339603" y="108621"/>
                </a:cubicBezTo>
                <a:cubicBezTo>
                  <a:pt x="2342303" y="102547"/>
                  <a:pt x="2342936" y="95648"/>
                  <a:pt x="2345909" y="89702"/>
                </a:cubicBezTo>
                <a:cubicBezTo>
                  <a:pt x="2349298" y="82923"/>
                  <a:pt x="2355132" y="77562"/>
                  <a:pt x="2358521" y="70783"/>
                </a:cubicBezTo>
                <a:cubicBezTo>
                  <a:pt x="2361494" y="64838"/>
                  <a:pt x="2362209" y="57975"/>
                  <a:pt x="2364827" y="51865"/>
                </a:cubicBezTo>
                <a:cubicBezTo>
                  <a:pt x="2388203" y="-2678"/>
                  <a:pt x="2368959" y="52085"/>
                  <a:pt x="2383746" y="7721"/>
                </a:cubicBezTo>
                <a:cubicBezTo>
                  <a:pt x="2390052" y="14027"/>
                  <a:pt x="2398240" y="18897"/>
                  <a:pt x="2402665" y="26640"/>
                </a:cubicBezTo>
                <a:cubicBezTo>
                  <a:pt x="2406965" y="34165"/>
                  <a:pt x="2406086" y="43692"/>
                  <a:pt x="2408971" y="51865"/>
                </a:cubicBezTo>
                <a:cubicBezTo>
                  <a:pt x="2418715" y="79474"/>
                  <a:pt x="2431243" y="106070"/>
                  <a:pt x="2440502" y="133846"/>
                </a:cubicBezTo>
                <a:cubicBezTo>
                  <a:pt x="2442604" y="140152"/>
                  <a:pt x="2443388" y="147064"/>
                  <a:pt x="2446808" y="152764"/>
                </a:cubicBezTo>
                <a:cubicBezTo>
                  <a:pt x="2449867" y="157862"/>
                  <a:pt x="2455216" y="161173"/>
                  <a:pt x="2459420" y="165377"/>
                </a:cubicBezTo>
                <a:cubicBezTo>
                  <a:pt x="2463624" y="177989"/>
                  <a:pt x="2466088" y="191323"/>
                  <a:pt x="2472033" y="203214"/>
                </a:cubicBezTo>
                <a:cubicBezTo>
                  <a:pt x="2476237" y="211622"/>
                  <a:pt x="2481154" y="219711"/>
                  <a:pt x="2484645" y="228439"/>
                </a:cubicBezTo>
                <a:cubicBezTo>
                  <a:pt x="2489583" y="240783"/>
                  <a:pt x="2493054" y="253664"/>
                  <a:pt x="2497258" y="266276"/>
                </a:cubicBezTo>
                <a:lnTo>
                  <a:pt x="2503564" y="285194"/>
                </a:lnTo>
                <a:lnTo>
                  <a:pt x="2509870" y="25366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099906" y="4559384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00844" y="1551289"/>
            <a:ext cx="542334" cy="283817"/>
          </a:xfrm>
          <a:custGeom>
            <a:avLst/>
            <a:gdLst>
              <a:gd name="connsiteX0" fmla="*/ 0 w 542334"/>
              <a:gd name="connsiteY0" fmla="*/ 100937 h 283817"/>
              <a:gd name="connsiteX1" fmla="*/ 63062 w 542334"/>
              <a:gd name="connsiteY1" fmla="*/ 107243 h 283817"/>
              <a:gd name="connsiteX2" fmla="*/ 170268 w 542334"/>
              <a:gd name="connsiteY2" fmla="*/ 94631 h 283817"/>
              <a:gd name="connsiteX3" fmla="*/ 201799 w 542334"/>
              <a:gd name="connsiteY3" fmla="*/ 88325 h 283817"/>
              <a:gd name="connsiteX4" fmla="*/ 321617 w 542334"/>
              <a:gd name="connsiteY4" fmla="*/ 82019 h 283817"/>
              <a:gd name="connsiteX5" fmla="*/ 435128 w 542334"/>
              <a:gd name="connsiteY5" fmla="*/ 69406 h 283817"/>
              <a:gd name="connsiteX6" fmla="*/ 397291 w 542334"/>
              <a:gd name="connsiteY6" fmla="*/ 63100 h 283817"/>
              <a:gd name="connsiteX7" fmla="*/ 359454 w 542334"/>
              <a:gd name="connsiteY7" fmla="*/ 31569 h 283817"/>
              <a:gd name="connsiteX8" fmla="*/ 334229 w 542334"/>
              <a:gd name="connsiteY8" fmla="*/ 18957 h 283817"/>
              <a:gd name="connsiteX9" fmla="*/ 296392 w 542334"/>
              <a:gd name="connsiteY9" fmla="*/ 6344 h 283817"/>
              <a:gd name="connsiteX10" fmla="*/ 315310 w 542334"/>
              <a:gd name="connsiteY10" fmla="*/ 38 h 283817"/>
              <a:gd name="connsiteX11" fmla="*/ 397291 w 542334"/>
              <a:gd name="connsiteY11" fmla="*/ 18957 h 283817"/>
              <a:gd name="connsiteX12" fmla="*/ 435128 w 542334"/>
              <a:gd name="connsiteY12" fmla="*/ 25263 h 283817"/>
              <a:gd name="connsiteX13" fmla="*/ 504497 w 542334"/>
              <a:gd name="connsiteY13" fmla="*/ 31569 h 283817"/>
              <a:gd name="connsiteX14" fmla="*/ 542334 w 542334"/>
              <a:gd name="connsiteY14" fmla="*/ 50488 h 283817"/>
              <a:gd name="connsiteX15" fmla="*/ 523415 w 542334"/>
              <a:gd name="connsiteY15" fmla="*/ 88325 h 283817"/>
              <a:gd name="connsiteX16" fmla="*/ 472966 w 542334"/>
              <a:gd name="connsiteY16" fmla="*/ 138774 h 283817"/>
              <a:gd name="connsiteX17" fmla="*/ 390985 w 542334"/>
              <a:gd name="connsiteY17" fmla="*/ 220755 h 283817"/>
              <a:gd name="connsiteX18" fmla="*/ 372066 w 542334"/>
              <a:gd name="connsiteY18" fmla="*/ 239674 h 283817"/>
              <a:gd name="connsiteX19" fmla="*/ 334229 w 542334"/>
              <a:gd name="connsiteY19" fmla="*/ 264899 h 283817"/>
              <a:gd name="connsiteX20" fmla="*/ 321617 w 542334"/>
              <a:gd name="connsiteY20" fmla="*/ 283817 h 28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2334" h="283817">
                <a:moveTo>
                  <a:pt x="0" y="100937"/>
                </a:moveTo>
                <a:cubicBezTo>
                  <a:pt x="21021" y="103039"/>
                  <a:pt x="41936" y="107243"/>
                  <a:pt x="63062" y="107243"/>
                </a:cubicBezTo>
                <a:cubicBezTo>
                  <a:pt x="94920" y="107243"/>
                  <a:pt x="137198" y="100643"/>
                  <a:pt x="170268" y="94631"/>
                </a:cubicBezTo>
                <a:cubicBezTo>
                  <a:pt x="180814" y="92714"/>
                  <a:pt x="191118" y="89215"/>
                  <a:pt x="201799" y="88325"/>
                </a:cubicBezTo>
                <a:cubicBezTo>
                  <a:pt x="241655" y="85004"/>
                  <a:pt x="281717" y="84771"/>
                  <a:pt x="321617" y="82019"/>
                </a:cubicBezTo>
                <a:cubicBezTo>
                  <a:pt x="357258" y="79561"/>
                  <a:pt x="399242" y="73892"/>
                  <a:pt x="435128" y="69406"/>
                </a:cubicBezTo>
                <a:cubicBezTo>
                  <a:pt x="422516" y="67304"/>
                  <a:pt x="409421" y="67143"/>
                  <a:pt x="397291" y="63100"/>
                </a:cubicBezTo>
                <a:cubicBezTo>
                  <a:pt x="378525" y="56845"/>
                  <a:pt x="374821" y="42545"/>
                  <a:pt x="359454" y="31569"/>
                </a:cubicBezTo>
                <a:cubicBezTo>
                  <a:pt x="351804" y="26105"/>
                  <a:pt x="342957" y="22448"/>
                  <a:pt x="334229" y="18957"/>
                </a:cubicBezTo>
                <a:cubicBezTo>
                  <a:pt x="321885" y="14019"/>
                  <a:pt x="296392" y="6344"/>
                  <a:pt x="296392" y="6344"/>
                </a:cubicBezTo>
                <a:cubicBezTo>
                  <a:pt x="302698" y="4242"/>
                  <a:pt x="308682" y="-472"/>
                  <a:pt x="315310" y="38"/>
                </a:cubicBezTo>
                <a:cubicBezTo>
                  <a:pt x="422794" y="8306"/>
                  <a:pt x="346283" y="7621"/>
                  <a:pt x="397291" y="18957"/>
                </a:cubicBezTo>
                <a:cubicBezTo>
                  <a:pt x="409773" y="21731"/>
                  <a:pt x="422429" y="23769"/>
                  <a:pt x="435128" y="25263"/>
                </a:cubicBezTo>
                <a:cubicBezTo>
                  <a:pt x="458187" y="27976"/>
                  <a:pt x="481374" y="29467"/>
                  <a:pt x="504497" y="31569"/>
                </a:cubicBezTo>
                <a:cubicBezTo>
                  <a:pt x="509163" y="33124"/>
                  <a:pt x="542334" y="42338"/>
                  <a:pt x="542334" y="50488"/>
                </a:cubicBezTo>
                <a:cubicBezTo>
                  <a:pt x="542334" y="64589"/>
                  <a:pt x="532127" y="77237"/>
                  <a:pt x="523415" y="88325"/>
                </a:cubicBezTo>
                <a:cubicBezTo>
                  <a:pt x="508722" y="107025"/>
                  <a:pt x="489782" y="121958"/>
                  <a:pt x="472966" y="138774"/>
                </a:cubicBezTo>
                <a:lnTo>
                  <a:pt x="390985" y="220755"/>
                </a:lnTo>
                <a:cubicBezTo>
                  <a:pt x="384679" y="227061"/>
                  <a:pt x="379487" y="234727"/>
                  <a:pt x="372066" y="239674"/>
                </a:cubicBezTo>
                <a:lnTo>
                  <a:pt x="334229" y="264899"/>
                </a:lnTo>
                <a:lnTo>
                  <a:pt x="321617" y="28381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4767489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58936" y="1746819"/>
            <a:ext cx="259905" cy="645334"/>
          </a:xfrm>
          <a:custGeom>
            <a:avLst/>
            <a:gdLst>
              <a:gd name="connsiteX0" fmla="*/ 77025 w 259905"/>
              <a:gd name="connsiteY0" fmla="*/ 0 h 645334"/>
              <a:gd name="connsiteX1" fmla="*/ 127475 w 259905"/>
              <a:gd name="connsiteY1" fmla="*/ 119818 h 645334"/>
              <a:gd name="connsiteX2" fmla="*/ 133781 w 259905"/>
              <a:gd name="connsiteY2" fmla="*/ 277473 h 645334"/>
              <a:gd name="connsiteX3" fmla="*/ 140087 w 259905"/>
              <a:gd name="connsiteY3" fmla="*/ 378373 h 645334"/>
              <a:gd name="connsiteX4" fmla="*/ 133781 w 259905"/>
              <a:gd name="connsiteY4" fmla="*/ 460353 h 645334"/>
              <a:gd name="connsiteX5" fmla="*/ 127475 w 259905"/>
              <a:gd name="connsiteY5" fmla="*/ 643233 h 645334"/>
              <a:gd name="connsiteX6" fmla="*/ 108556 w 259905"/>
              <a:gd name="connsiteY6" fmla="*/ 636927 h 645334"/>
              <a:gd name="connsiteX7" fmla="*/ 83332 w 259905"/>
              <a:gd name="connsiteY7" fmla="*/ 599090 h 645334"/>
              <a:gd name="connsiteX8" fmla="*/ 70719 w 259905"/>
              <a:gd name="connsiteY8" fmla="*/ 580171 h 645334"/>
              <a:gd name="connsiteX9" fmla="*/ 51801 w 259905"/>
              <a:gd name="connsiteY9" fmla="*/ 561253 h 645334"/>
              <a:gd name="connsiteX10" fmla="*/ 7657 w 259905"/>
              <a:gd name="connsiteY10" fmla="*/ 498191 h 645334"/>
              <a:gd name="connsiteX11" fmla="*/ 1351 w 259905"/>
              <a:gd name="connsiteY11" fmla="*/ 479272 h 645334"/>
              <a:gd name="connsiteX12" fmla="*/ 32882 w 259905"/>
              <a:gd name="connsiteY12" fmla="*/ 504497 h 645334"/>
              <a:gd name="connsiteX13" fmla="*/ 58107 w 259905"/>
              <a:gd name="connsiteY13" fmla="*/ 517109 h 645334"/>
              <a:gd name="connsiteX14" fmla="*/ 102250 w 259905"/>
              <a:gd name="connsiteY14" fmla="*/ 561253 h 645334"/>
              <a:gd name="connsiteX15" fmla="*/ 114863 w 259905"/>
              <a:gd name="connsiteY15" fmla="*/ 573865 h 645334"/>
              <a:gd name="connsiteX16" fmla="*/ 159006 w 259905"/>
              <a:gd name="connsiteY16" fmla="*/ 618009 h 645334"/>
              <a:gd name="connsiteX17" fmla="*/ 184231 w 259905"/>
              <a:gd name="connsiteY17" fmla="*/ 573865 h 645334"/>
              <a:gd name="connsiteX18" fmla="*/ 196843 w 259905"/>
              <a:gd name="connsiteY18" fmla="*/ 523415 h 645334"/>
              <a:gd name="connsiteX19" fmla="*/ 203150 w 259905"/>
              <a:gd name="connsiteY19" fmla="*/ 504497 h 645334"/>
              <a:gd name="connsiteX20" fmla="*/ 234681 w 259905"/>
              <a:gd name="connsiteY20" fmla="*/ 441435 h 645334"/>
              <a:gd name="connsiteX21" fmla="*/ 259905 w 259905"/>
              <a:gd name="connsiteY21" fmla="*/ 441435 h 6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9905" h="645334">
                <a:moveTo>
                  <a:pt x="77025" y="0"/>
                </a:moveTo>
                <a:cubicBezTo>
                  <a:pt x="93842" y="39939"/>
                  <a:pt x="118791" y="77362"/>
                  <a:pt x="127475" y="119818"/>
                </a:cubicBezTo>
                <a:cubicBezTo>
                  <a:pt x="138015" y="171345"/>
                  <a:pt x="131219" y="224942"/>
                  <a:pt x="133781" y="277473"/>
                </a:cubicBezTo>
                <a:cubicBezTo>
                  <a:pt x="135423" y="311132"/>
                  <a:pt x="137985" y="344740"/>
                  <a:pt x="140087" y="378373"/>
                </a:cubicBezTo>
                <a:cubicBezTo>
                  <a:pt x="137985" y="405700"/>
                  <a:pt x="135085" y="432977"/>
                  <a:pt x="133781" y="460353"/>
                </a:cubicBezTo>
                <a:cubicBezTo>
                  <a:pt x="130880" y="521280"/>
                  <a:pt x="136101" y="582850"/>
                  <a:pt x="127475" y="643233"/>
                </a:cubicBezTo>
                <a:cubicBezTo>
                  <a:pt x="126535" y="649814"/>
                  <a:pt x="114862" y="639029"/>
                  <a:pt x="108556" y="636927"/>
                </a:cubicBezTo>
                <a:lnTo>
                  <a:pt x="83332" y="599090"/>
                </a:lnTo>
                <a:cubicBezTo>
                  <a:pt x="79128" y="592784"/>
                  <a:pt x="76078" y="585530"/>
                  <a:pt x="70719" y="580171"/>
                </a:cubicBezTo>
                <a:cubicBezTo>
                  <a:pt x="64413" y="573865"/>
                  <a:pt x="57046" y="568465"/>
                  <a:pt x="51801" y="561253"/>
                </a:cubicBezTo>
                <a:cubicBezTo>
                  <a:pt x="-3685" y="484959"/>
                  <a:pt x="40531" y="531062"/>
                  <a:pt x="7657" y="498191"/>
                </a:cubicBezTo>
                <a:cubicBezTo>
                  <a:pt x="5555" y="491885"/>
                  <a:pt x="-3349" y="483972"/>
                  <a:pt x="1351" y="479272"/>
                </a:cubicBezTo>
                <a:cubicBezTo>
                  <a:pt x="13671" y="466952"/>
                  <a:pt x="32305" y="504016"/>
                  <a:pt x="32882" y="504497"/>
                </a:cubicBezTo>
                <a:cubicBezTo>
                  <a:pt x="40104" y="510515"/>
                  <a:pt x="49699" y="512905"/>
                  <a:pt x="58107" y="517109"/>
                </a:cubicBezTo>
                <a:lnTo>
                  <a:pt x="102250" y="561253"/>
                </a:lnTo>
                <a:cubicBezTo>
                  <a:pt x="106454" y="565457"/>
                  <a:pt x="111565" y="568918"/>
                  <a:pt x="114863" y="573865"/>
                </a:cubicBezTo>
                <a:cubicBezTo>
                  <a:pt x="143774" y="617233"/>
                  <a:pt x="125707" y="606908"/>
                  <a:pt x="159006" y="618009"/>
                </a:cubicBezTo>
                <a:cubicBezTo>
                  <a:pt x="171671" y="599011"/>
                  <a:pt x="174631" y="596265"/>
                  <a:pt x="184231" y="573865"/>
                </a:cubicBezTo>
                <a:cubicBezTo>
                  <a:pt x="192881" y="553683"/>
                  <a:pt x="190920" y="547105"/>
                  <a:pt x="196843" y="523415"/>
                </a:cubicBezTo>
                <a:cubicBezTo>
                  <a:pt x="198455" y="516966"/>
                  <a:pt x="201401" y="510910"/>
                  <a:pt x="203150" y="504497"/>
                </a:cubicBezTo>
                <a:cubicBezTo>
                  <a:pt x="210434" y="477789"/>
                  <a:pt x="204472" y="450066"/>
                  <a:pt x="234681" y="441435"/>
                </a:cubicBezTo>
                <a:cubicBezTo>
                  <a:pt x="242766" y="439125"/>
                  <a:pt x="251497" y="441435"/>
                  <a:pt x="259905" y="44143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4996471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18852" y="2073469"/>
            <a:ext cx="1148088" cy="348114"/>
          </a:xfrm>
          <a:custGeom>
            <a:avLst/>
            <a:gdLst>
              <a:gd name="connsiteX0" fmla="*/ 0 w 1148088"/>
              <a:gd name="connsiteY0" fmla="*/ 348114 h 348114"/>
              <a:gd name="connsiteX1" fmla="*/ 37838 w 1148088"/>
              <a:gd name="connsiteY1" fmla="*/ 247215 h 348114"/>
              <a:gd name="connsiteX2" fmla="*/ 56756 w 1148088"/>
              <a:gd name="connsiteY2" fmla="*/ 234603 h 348114"/>
              <a:gd name="connsiteX3" fmla="*/ 75675 w 1148088"/>
              <a:gd name="connsiteY3" fmla="*/ 228297 h 348114"/>
              <a:gd name="connsiteX4" fmla="*/ 113512 w 1148088"/>
              <a:gd name="connsiteY4" fmla="*/ 203072 h 348114"/>
              <a:gd name="connsiteX5" fmla="*/ 132431 w 1148088"/>
              <a:gd name="connsiteY5" fmla="*/ 184153 h 348114"/>
              <a:gd name="connsiteX6" fmla="*/ 182880 w 1148088"/>
              <a:gd name="connsiteY6" fmla="*/ 152622 h 348114"/>
              <a:gd name="connsiteX7" fmla="*/ 233330 w 1148088"/>
              <a:gd name="connsiteY7" fmla="*/ 114785 h 348114"/>
              <a:gd name="connsiteX8" fmla="*/ 245942 w 1148088"/>
              <a:gd name="connsiteY8" fmla="*/ 102172 h 348114"/>
              <a:gd name="connsiteX9" fmla="*/ 315311 w 1148088"/>
              <a:gd name="connsiteY9" fmla="*/ 70641 h 348114"/>
              <a:gd name="connsiteX10" fmla="*/ 346842 w 1148088"/>
              <a:gd name="connsiteY10" fmla="*/ 58029 h 348114"/>
              <a:gd name="connsiteX11" fmla="*/ 372067 w 1148088"/>
              <a:gd name="connsiteY11" fmla="*/ 45417 h 348114"/>
              <a:gd name="connsiteX12" fmla="*/ 397291 w 1148088"/>
              <a:gd name="connsiteY12" fmla="*/ 39110 h 348114"/>
              <a:gd name="connsiteX13" fmla="*/ 460354 w 1148088"/>
              <a:gd name="connsiteY13" fmla="*/ 20192 h 348114"/>
              <a:gd name="connsiteX14" fmla="*/ 561253 w 1148088"/>
              <a:gd name="connsiteY14" fmla="*/ 13885 h 348114"/>
              <a:gd name="connsiteX15" fmla="*/ 756745 w 1148088"/>
              <a:gd name="connsiteY15" fmla="*/ 7579 h 348114"/>
              <a:gd name="connsiteX16" fmla="*/ 800889 w 1148088"/>
              <a:gd name="connsiteY16" fmla="*/ 20192 h 348114"/>
              <a:gd name="connsiteX17" fmla="*/ 838726 w 1148088"/>
              <a:gd name="connsiteY17" fmla="*/ 45417 h 348114"/>
              <a:gd name="connsiteX18" fmla="*/ 889176 w 1148088"/>
              <a:gd name="connsiteY18" fmla="*/ 58029 h 348114"/>
              <a:gd name="connsiteX19" fmla="*/ 952238 w 1148088"/>
              <a:gd name="connsiteY19" fmla="*/ 70641 h 348114"/>
              <a:gd name="connsiteX20" fmla="*/ 983769 w 1148088"/>
              <a:gd name="connsiteY20" fmla="*/ 108479 h 348114"/>
              <a:gd name="connsiteX21" fmla="*/ 1027912 w 1148088"/>
              <a:gd name="connsiteY21" fmla="*/ 158928 h 348114"/>
              <a:gd name="connsiteX22" fmla="*/ 1053137 w 1148088"/>
              <a:gd name="connsiteY22" fmla="*/ 177847 h 348114"/>
              <a:gd name="connsiteX23" fmla="*/ 1072056 w 1148088"/>
              <a:gd name="connsiteY23" fmla="*/ 196765 h 348114"/>
              <a:gd name="connsiteX24" fmla="*/ 1097280 w 1148088"/>
              <a:gd name="connsiteY24" fmla="*/ 209378 h 348114"/>
              <a:gd name="connsiteX25" fmla="*/ 1122505 w 1148088"/>
              <a:gd name="connsiteY25" fmla="*/ 240909 h 348114"/>
              <a:gd name="connsiteX26" fmla="*/ 1135118 w 1148088"/>
              <a:gd name="connsiteY26" fmla="*/ 253521 h 348114"/>
              <a:gd name="connsiteX27" fmla="*/ 1141424 w 1148088"/>
              <a:gd name="connsiteY27" fmla="*/ 272440 h 348114"/>
              <a:gd name="connsiteX28" fmla="*/ 1059443 w 1148088"/>
              <a:gd name="connsiteY28" fmla="*/ 240909 h 348114"/>
              <a:gd name="connsiteX29" fmla="*/ 1002687 w 1148088"/>
              <a:gd name="connsiteY29" fmla="*/ 228297 h 348114"/>
              <a:gd name="connsiteX30" fmla="*/ 933319 w 1148088"/>
              <a:gd name="connsiteY30" fmla="*/ 215684 h 348114"/>
              <a:gd name="connsiteX31" fmla="*/ 901788 w 1148088"/>
              <a:gd name="connsiteY31" fmla="*/ 209378 h 348114"/>
              <a:gd name="connsiteX32" fmla="*/ 863951 w 1148088"/>
              <a:gd name="connsiteY32" fmla="*/ 196765 h 348114"/>
              <a:gd name="connsiteX33" fmla="*/ 851338 w 1148088"/>
              <a:gd name="connsiteY33" fmla="*/ 184153 h 348114"/>
              <a:gd name="connsiteX34" fmla="*/ 832420 w 1148088"/>
              <a:gd name="connsiteY34" fmla="*/ 177847 h 348114"/>
              <a:gd name="connsiteX35" fmla="*/ 857645 w 1148088"/>
              <a:gd name="connsiteY35" fmla="*/ 184153 h 348114"/>
              <a:gd name="connsiteX36" fmla="*/ 939625 w 1148088"/>
              <a:gd name="connsiteY36" fmla="*/ 215684 h 348114"/>
              <a:gd name="connsiteX37" fmla="*/ 1002687 w 1148088"/>
              <a:gd name="connsiteY37" fmla="*/ 234603 h 348114"/>
              <a:gd name="connsiteX38" fmla="*/ 1046831 w 1148088"/>
              <a:gd name="connsiteY38" fmla="*/ 253521 h 348114"/>
              <a:gd name="connsiteX39" fmla="*/ 1097280 w 1148088"/>
              <a:gd name="connsiteY39" fmla="*/ 291359 h 348114"/>
              <a:gd name="connsiteX40" fmla="*/ 1109893 w 1148088"/>
              <a:gd name="connsiteY40" fmla="*/ 310277 h 348114"/>
              <a:gd name="connsiteX41" fmla="*/ 1122505 w 1148088"/>
              <a:gd name="connsiteY41" fmla="*/ 291359 h 348114"/>
              <a:gd name="connsiteX42" fmla="*/ 1135118 w 1148088"/>
              <a:gd name="connsiteY42" fmla="*/ 190459 h 348114"/>
              <a:gd name="connsiteX43" fmla="*/ 1147730 w 1148088"/>
              <a:gd name="connsiteY43" fmla="*/ 95866 h 348114"/>
              <a:gd name="connsiteX44" fmla="*/ 1147730 w 1148088"/>
              <a:gd name="connsiteY44" fmla="*/ 64335 h 3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8088" h="348114">
                <a:moveTo>
                  <a:pt x="0" y="348114"/>
                </a:moveTo>
                <a:cubicBezTo>
                  <a:pt x="13797" y="299825"/>
                  <a:pt x="6120" y="272589"/>
                  <a:pt x="37838" y="247215"/>
                </a:cubicBezTo>
                <a:cubicBezTo>
                  <a:pt x="43756" y="242480"/>
                  <a:pt x="49977" y="237992"/>
                  <a:pt x="56756" y="234603"/>
                </a:cubicBezTo>
                <a:cubicBezTo>
                  <a:pt x="62702" y="231630"/>
                  <a:pt x="69369" y="230399"/>
                  <a:pt x="75675" y="228297"/>
                </a:cubicBezTo>
                <a:cubicBezTo>
                  <a:pt x="109418" y="194551"/>
                  <a:pt x="60068" y="241246"/>
                  <a:pt x="113512" y="203072"/>
                </a:cubicBezTo>
                <a:cubicBezTo>
                  <a:pt x="120769" y="197888"/>
                  <a:pt x="125218" y="189399"/>
                  <a:pt x="132431" y="184153"/>
                </a:cubicBezTo>
                <a:cubicBezTo>
                  <a:pt x="148469" y="172489"/>
                  <a:pt x="167015" y="164520"/>
                  <a:pt x="182880" y="152622"/>
                </a:cubicBezTo>
                <a:cubicBezTo>
                  <a:pt x="199697" y="140010"/>
                  <a:pt x="218467" y="129649"/>
                  <a:pt x="233330" y="114785"/>
                </a:cubicBezTo>
                <a:cubicBezTo>
                  <a:pt x="237534" y="110581"/>
                  <a:pt x="240844" y="105231"/>
                  <a:pt x="245942" y="102172"/>
                </a:cubicBezTo>
                <a:cubicBezTo>
                  <a:pt x="296506" y="71834"/>
                  <a:pt x="280618" y="83651"/>
                  <a:pt x="315311" y="70641"/>
                </a:cubicBezTo>
                <a:cubicBezTo>
                  <a:pt x="325910" y="66666"/>
                  <a:pt x="336498" y="62626"/>
                  <a:pt x="346842" y="58029"/>
                </a:cubicBezTo>
                <a:cubicBezTo>
                  <a:pt x="355433" y="54211"/>
                  <a:pt x="363265" y="48718"/>
                  <a:pt x="372067" y="45417"/>
                </a:cubicBezTo>
                <a:cubicBezTo>
                  <a:pt x="380182" y="42374"/>
                  <a:pt x="388990" y="41600"/>
                  <a:pt x="397291" y="39110"/>
                </a:cubicBezTo>
                <a:cubicBezTo>
                  <a:pt x="407168" y="36147"/>
                  <a:pt x="445819" y="21646"/>
                  <a:pt x="460354" y="20192"/>
                </a:cubicBezTo>
                <a:cubicBezTo>
                  <a:pt x="493885" y="16839"/>
                  <a:pt x="527620" y="15987"/>
                  <a:pt x="561253" y="13885"/>
                </a:cubicBezTo>
                <a:cubicBezTo>
                  <a:pt x="667650" y="-7394"/>
                  <a:pt x="602902" y="253"/>
                  <a:pt x="756745" y="7579"/>
                </a:cubicBezTo>
                <a:cubicBezTo>
                  <a:pt x="762688" y="9065"/>
                  <a:pt x="793483" y="16078"/>
                  <a:pt x="800889" y="20192"/>
                </a:cubicBezTo>
                <a:cubicBezTo>
                  <a:pt x="814140" y="27554"/>
                  <a:pt x="824020" y="41741"/>
                  <a:pt x="838726" y="45417"/>
                </a:cubicBezTo>
                <a:cubicBezTo>
                  <a:pt x="855543" y="49621"/>
                  <a:pt x="872078" y="55179"/>
                  <a:pt x="889176" y="58029"/>
                </a:cubicBezTo>
                <a:cubicBezTo>
                  <a:pt x="935562" y="65760"/>
                  <a:pt x="914608" y="61234"/>
                  <a:pt x="952238" y="70641"/>
                </a:cubicBezTo>
                <a:cubicBezTo>
                  <a:pt x="983547" y="117608"/>
                  <a:pt x="943310" y="59929"/>
                  <a:pt x="983769" y="108479"/>
                </a:cubicBezTo>
                <a:cubicBezTo>
                  <a:pt x="1008082" y="137654"/>
                  <a:pt x="984245" y="126177"/>
                  <a:pt x="1027912" y="158928"/>
                </a:cubicBezTo>
                <a:cubicBezTo>
                  <a:pt x="1036320" y="165234"/>
                  <a:pt x="1045157" y="171007"/>
                  <a:pt x="1053137" y="177847"/>
                </a:cubicBezTo>
                <a:cubicBezTo>
                  <a:pt x="1059908" y="183651"/>
                  <a:pt x="1064799" y="191581"/>
                  <a:pt x="1072056" y="196765"/>
                </a:cubicBezTo>
                <a:cubicBezTo>
                  <a:pt x="1079706" y="202229"/>
                  <a:pt x="1089458" y="204163"/>
                  <a:pt x="1097280" y="209378"/>
                </a:cubicBezTo>
                <a:cubicBezTo>
                  <a:pt x="1110336" y="218082"/>
                  <a:pt x="1112863" y="228856"/>
                  <a:pt x="1122505" y="240909"/>
                </a:cubicBezTo>
                <a:cubicBezTo>
                  <a:pt x="1126219" y="245552"/>
                  <a:pt x="1130914" y="249317"/>
                  <a:pt x="1135118" y="253521"/>
                </a:cubicBezTo>
                <a:cubicBezTo>
                  <a:pt x="1137220" y="259827"/>
                  <a:pt x="1148071" y="272440"/>
                  <a:pt x="1141424" y="272440"/>
                </a:cubicBezTo>
                <a:cubicBezTo>
                  <a:pt x="1111609" y="272440"/>
                  <a:pt x="1085601" y="252119"/>
                  <a:pt x="1059443" y="240909"/>
                </a:cubicBezTo>
                <a:cubicBezTo>
                  <a:pt x="1040233" y="232676"/>
                  <a:pt x="1024308" y="231623"/>
                  <a:pt x="1002687" y="228297"/>
                </a:cubicBezTo>
                <a:cubicBezTo>
                  <a:pt x="913874" y="214633"/>
                  <a:pt x="994008" y="229170"/>
                  <a:pt x="933319" y="215684"/>
                </a:cubicBezTo>
                <a:cubicBezTo>
                  <a:pt x="922856" y="213359"/>
                  <a:pt x="912129" y="212198"/>
                  <a:pt x="901788" y="209378"/>
                </a:cubicBezTo>
                <a:cubicBezTo>
                  <a:pt x="888962" y="205880"/>
                  <a:pt x="863951" y="196765"/>
                  <a:pt x="863951" y="196765"/>
                </a:cubicBezTo>
                <a:cubicBezTo>
                  <a:pt x="859747" y="192561"/>
                  <a:pt x="856436" y="187212"/>
                  <a:pt x="851338" y="184153"/>
                </a:cubicBezTo>
                <a:cubicBezTo>
                  <a:pt x="845638" y="180733"/>
                  <a:pt x="825773" y="177847"/>
                  <a:pt x="832420" y="177847"/>
                </a:cubicBezTo>
                <a:cubicBezTo>
                  <a:pt x="841087" y="177847"/>
                  <a:pt x="849237" y="182051"/>
                  <a:pt x="857645" y="184153"/>
                </a:cubicBezTo>
                <a:cubicBezTo>
                  <a:pt x="890385" y="200523"/>
                  <a:pt x="895846" y="204740"/>
                  <a:pt x="939625" y="215684"/>
                </a:cubicBezTo>
                <a:cubicBezTo>
                  <a:pt x="977752" y="225215"/>
                  <a:pt x="956621" y="219247"/>
                  <a:pt x="1002687" y="234603"/>
                </a:cubicBezTo>
                <a:cubicBezTo>
                  <a:pt x="1019504" y="240209"/>
                  <a:pt x="1031245" y="243130"/>
                  <a:pt x="1046831" y="253521"/>
                </a:cubicBezTo>
                <a:cubicBezTo>
                  <a:pt x="1064321" y="265181"/>
                  <a:pt x="1085619" y="273869"/>
                  <a:pt x="1097280" y="291359"/>
                </a:cubicBezTo>
                <a:lnTo>
                  <a:pt x="1109893" y="310277"/>
                </a:lnTo>
                <a:cubicBezTo>
                  <a:pt x="1114097" y="303971"/>
                  <a:pt x="1120108" y="298549"/>
                  <a:pt x="1122505" y="291359"/>
                </a:cubicBezTo>
                <a:cubicBezTo>
                  <a:pt x="1128200" y="274275"/>
                  <a:pt x="1134286" y="197528"/>
                  <a:pt x="1135118" y="190459"/>
                </a:cubicBezTo>
                <a:cubicBezTo>
                  <a:pt x="1138780" y="159338"/>
                  <a:pt x="1145328" y="127089"/>
                  <a:pt x="1147730" y="95866"/>
                </a:cubicBezTo>
                <a:cubicBezTo>
                  <a:pt x="1148536" y="85387"/>
                  <a:pt x="1147730" y="74845"/>
                  <a:pt x="1147730" y="6433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5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5280247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8458200" y="2630839"/>
            <a:ext cx="290085" cy="599090"/>
          </a:xfrm>
          <a:custGeom>
            <a:avLst/>
            <a:gdLst>
              <a:gd name="connsiteX0" fmla="*/ 195492 w 290085"/>
              <a:gd name="connsiteY0" fmla="*/ 0 h 599090"/>
              <a:gd name="connsiteX1" fmla="*/ 170267 w 290085"/>
              <a:gd name="connsiteY1" fmla="*/ 195493 h 599090"/>
              <a:gd name="connsiteX2" fmla="*/ 157655 w 290085"/>
              <a:gd name="connsiteY2" fmla="*/ 258555 h 599090"/>
              <a:gd name="connsiteX3" fmla="*/ 145042 w 290085"/>
              <a:gd name="connsiteY3" fmla="*/ 315310 h 599090"/>
              <a:gd name="connsiteX4" fmla="*/ 138736 w 290085"/>
              <a:gd name="connsiteY4" fmla="*/ 346842 h 599090"/>
              <a:gd name="connsiteX5" fmla="*/ 132430 w 290085"/>
              <a:gd name="connsiteY5" fmla="*/ 416210 h 599090"/>
              <a:gd name="connsiteX6" fmla="*/ 126124 w 290085"/>
              <a:gd name="connsiteY6" fmla="*/ 454047 h 599090"/>
              <a:gd name="connsiteX7" fmla="*/ 119818 w 290085"/>
              <a:gd name="connsiteY7" fmla="*/ 504497 h 599090"/>
              <a:gd name="connsiteX8" fmla="*/ 94593 w 290085"/>
              <a:gd name="connsiteY8" fmla="*/ 573865 h 599090"/>
              <a:gd name="connsiteX9" fmla="*/ 81980 w 290085"/>
              <a:gd name="connsiteY9" fmla="*/ 561253 h 599090"/>
              <a:gd name="connsiteX10" fmla="*/ 69368 w 290085"/>
              <a:gd name="connsiteY10" fmla="*/ 523415 h 599090"/>
              <a:gd name="connsiteX11" fmla="*/ 50449 w 290085"/>
              <a:gd name="connsiteY11" fmla="*/ 504497 h 599090"/>
              <a:gd name="connsiteX12" fmla="*/ 18918 w 290085"/>
              <a:gd name="connsiteY12" fmla="*/ 441435 h 599090"/>
              <a:gd name="connsiteX13" fmla="*/ 6306 w 290085"/>
              <a:gd name="connsiteY13" fmla="*/ 416210 h 599090"/>
              <a:gd name="connsiteX14" fmla="*/ 0 w 290085"/>
              <a:gd name="connsiteY14" fmla="*/ 397291 h 599090"/>
              <a:gd name="connsiteX15" fmla="*/ 31531 w 290085"/>
              <a:gd name="connsiteY15" fmla="*/ 491884 h 599090"/>
              <a:gd name="connsiteX16" fmla="*/ 50449 w 290085"/>
              <a:gd name="connsiteY16" fmla="*/ 523415 h 599090"/>
              <a:gd name="connsiteX17" fmla="*/ 63062 w 290085"/>
              <a:gd name="connsiteY17" fmla="*/ 548640 h 599090"/>
              <a:gd name="connsiteX18" fmla="*/ 69368 w 290085"/>
              <a:gd name="connsiteY18" fmla="*/ 567559 h 599090"/>
              <a:gd name="connsiteX19" fmla="*/ 94593 w 290085"/>
              <a:gd name="connsiteY19" fmla="*/ 599090 h 599090"/>
              <a:gd name="connsiteX20" fmla="*/ 113511 w 290085"/>
              <a:gd name="connsiteY20" fmla="*/ 592784 h 599090"/>
              <a:gd name="connsiteX21" fmla="*/ 126124 w 290085"/>
              <a:gd name="connsiteY21" fmla="*/ 573865 h 599090"/>
              <a:gd name="connsiteX22" fmla="*/ 145042 w 290085"/>
              <a:gd name="connsiteY22" fmla="*/ 548640 h 599090"/>
              <a:gd name="connsiteX23" fmla="*/ 157655 w 290085"/>
              <a:gd name="connsiteY23" fmla="*/ 536028 h 599090"/>
              <a:gd name="connsiteX24" fmla="*/ 176573 w 290085"/>
              <a:gd name="connsiteY24" fmla="*/ 504497 h 599090"/>
              <a:gd name="connsiteX25" fmla="*/ 195492 w 290085"/>
              <a:gd name="connsiteY25" fmla="*/ 479272 h 599090"/>
              <a:gd name="connsiteX26" fmla="*/ 220717 w 290085"/>
              <a:gd name="connsiteY26" fmla="*/ 441435 h 599090"/>
              <a:gd name="connsiteX27" fmla="*/ 252248 w 290085"/>
              <a:gd name="connsiteY27" fmla="*/ 416210 h 599090"/>
              <a:gd name="connsiteX28" fmla="*/ 290085 w 290085"/>
              <a:gd name="connsiteY28" fmla="*/ 390985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085" h="599090">
                <a:moveTo>
                  <a:pt x="195492" y="0"/>
                </a:moveTo>
                <a:cubicBezTo>
                  <a:pt x="150100" y="242085"/>
                  <a:pt x="197919" y="-34946"/>
                  <a:pt x="170267" y="195493"/>
                </a:cubicBezTo>
                <a:cubicBezTo>
                  <a:pt x="167713" y="216777"/>
                  <a:pt x="161859" y="237534"/>
                  <a:pt x="157655" y="258555"/>
                </a:cubicBezTo>
                <a:cubicBezTo>
                  <a:pt x="138632" y="353672"/>
                  <a:pt x="162857" y="235144"/>
                  <a:pt x="145042" y="315310"/>
                </a:cubicBezTo>
                <a:cubicBezTo>
                  <a:pt x="142717" y="325774"/>
                  <a:pt x="140838" y="336331"/>
                  <a:pt x="138736" y="346842"/>
                </a:cubicBezTo>
                <a:cubicBezTo>
                  <a:pt x="136634" y="369965"/>
                  <a:pt x="135143" y="393151"/>
                  <a:pt x="132430" y="416210"/>
                </a:cubicBezTo>
                <a:cubicBezTo>
                  <a:pt x="130936" y="428909"/>
                  <a:pt x="127932" y="441389"/>
                  <a:pt x="126124" y="454047"/>
                </a:cubicBezTo>
                <a:cubicBezTo>
                  <a:pt x="123727" y="470824"/>
                  <a:pt x="121690" y="487653"/>
                  <a:pt x="119818" y="504497"/>
                </a:cubicBezTo>
                <a:cubicBezTo>
                  <a:pt x="112046" y="574441"/>
                  <a:pt x="133805" y="560794"/>
                  <a:pt x="94593" y="573865"/>
                </a:cubicBezTo>
                <a:cubicBezTo>
                  <a:pt x="90389" y="569661"/>
                  <a:pt x="84639" y="566571"/>
                  <a:pt x="81980" y="561253"/>
                </a:cubicBezTo>
                <a:cubicBezTo>
                  <a:pt x="76034" y="549362"/>
                  <a:pt x="78769" y="532816"/>
                  <a:pt x="69368" y="523415"/>
                </a:cubicBezTo>
                <a:lnTo>
                  <a:pt x="50449" y="504497"/>
                </a:lnTo>
                <a:cubicBezTo>
                  <a:pt x="36173" y="447391"/>
                  <a:pt x="56460" y="516522"/>
                  <a:pt x="18918" y="441435"/>
                </a:cubicBezTo>
                <a:cubicBezTo>
                  <a:pt x="14714" y="433027"/>
                  <a:pt x="10009" y="424851"/>
                  <a:pt x="6306" y="416210"/>
                </a:cubicBezTo>
                <a:cubicBezTo>
                  <a:pt x="3688" y="410100"/>
                  <a:pt x="0" y="397291"/>
                  <a:pt x="0" y="397291"/>
                </a:cubicBezTo>
                <a:cubicBezTo>
                  <a:pt x="7290" y="433740"/>
                  <a:pt x="9626" y="455374"/>
                  <a:pt x="31531" y="491884"/>
                </a:cubicBezTo>
                <a:cubicBezTo>
                  <a:pt x="37837" y="502394"/>
                  <a:pt x="44497" y="512700"/>
                  <a:pt x="50449" y="523415"/>
                </a:cubicBezTo>
                <a:cubicBezTo>
                  <a:pt x="55014" y="531633"/>
                  <a:pt x="59359" y="539999"/>
                  <a:pt x="63062" y="548640"/>
                </a:cubicBezTo>
                <a:cubicBezTo>
                  <a:pt x="65681" y="554750"/>
                  <a:pt x="66395" y="561613"/>
                  <a:pt x="69368" y="567559"/>
                </a:cubicBezTo>
                <a:cubicBezTo>
                  <a:pt x="77323" y="583469"/>
                  <a:pt x="82862" y="587359"/>
                  <a:pt x="94593" y="599090"/>
                </a:cubicBezTo>
                <a:cubicBezTo>
                  <a:pt x="100899" y="596988"/>
                  <a:pt x="108320" y="596936"/>
                  <a:pt x="113511" y="592784"/>
                </a:cubicBezTo>
                <a:cubicBezTo>
                  <a:pt x="119429" y="588049"/>
                  <a:pt x="121719" y="580033"/>
                  <a:pt x="126124" y="573865"/>
                </a:cubicBezTo>
                <a:cubicBezTo>
                  <a:pt x="132233" y="565312"/>
                  <a:pt x="138313" y="556714"/>
                  <a:pt x="145042" y="548640"/>
                </a:cubicBezTo>
                <a:cubicBezTo>
                  <a:pt x="148848" y="544072"/>
                  <a:pt x="154199" y="540866"/>
                  <a:pt x="157655" y="536028"/>
                </a:cubicBezTo>
                <a:cubicBezTo>
                  <a:pt x="164779" y="526054"/>
                  <a:pt x="169774" y="514695"/>
                  <a:pt x="176573" y="504497"/>
                </a:cubicBezTo>
                <a:cubicBezTo>
                  <a:pt x="182403" y="495752"/>
                  <a:pt x="189465" y="487882"/>
                  <a:pt x="195492" y="479272"/>
                </a:cubicBezTo>
                <a:cubicBezTo>
                  <a:pt x="204185" y="466854"/>
                  <a:pt x="209999" y="452154"/>
                  <a:pt x="220717" y="441435"/>
                </a:cubicBezTo>
                <a:cubicBezTo>
                  <a:pt x="263637" y="398512"/>
                  <a:pt x="196578" y="463926"/>
                  <a:pt x="252248" y="416210"/>
                </a:cubicBezTo>
                <a:cubicBezTo>
                  <a:pt x="285146" y="388012"/>
                  <a:pt x="263920" y="390985"/>
                  <a:pt x="290085" y="39098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010747" y="2634391"/>
            <a:ext cx="290085" cy="599090"/>
          </a:xfrm>
          <a:custGeom>
            <a:avLst/>
            <a:gdLst>
              <a:gd name="connsiteX0" fmla="*/ 195492 w 290085"/>
              <a:gd name="connsiteY0" fmla="*/ 0 h 599090"/>
              <a:gd name="connsiteX1" fmla="*/ 170267 w 290085"/>
              <a:gd name="connsiteY1" fmla="*/ 195493 h 599090"/>
              <a:gd name="connsiteX2" fmla="*/ 157655 w 290085"/>
              <a:gd name="connsiteY2" fmla="*/ 258555 h 599090"/>
              <a:gd name="connsiteX3" fmla="*/ 145042 w 290085"/>
              <a:gd name="connsiteY3" fmla="*/ 315310 h 599090"/>
              <a:gd name="connsiteX4" fmla="*/ 138736 w 290085"/>
              <a:gd name="connsiteY4" fmla="*/ 346842 h 599090"/>
              <a:gd name="connsiteX5" fmla="*/ 132430 w 290085"/>
              <a:gd name="connsiteY5" fmla="*/ 416210 h 599090"/>
              <a:gd name="connsiteX6" fmla="*/ 126124 w 290085"/>
              <a:gd name="connsiteY6" fmla="*/ 454047 h 599090"/>
              <a:gd name="connsiteX7" fmla="*/ 119818 w 290085"/>
              <a:gd name="connsiteY7" fmla="*/ 504497 h 599090"/>
              <a:gd name="connsiteX8" fmla="*/ 94593 w 290085"/>
              <a:gd name="connsiteY8" fmla="*/ 573865 h 599090"/>
              <a:gd name="connsiteX9" fmla="*/ 81980 w 290085"/>
              <a:gd name="connsiteY9" fmla="*/ 561253 h 599090"/>
              <a:gd name="connsiteX10" fmla="*/ 69368 w 290085"/>
              <a:gd name="connsiteY10" fmla="*/ 523415 h 599090"/>
              <a:gd name="connsiteX11" fmla="*/ 50449 w 290085"/>
              <a:gd name="connsiteY11" fmla="*/ 504497 h 599090"/>
              <a:gd name="connsiteX12" fmla="*/ 18918 w 290085"/>
              <a:gd name="connsiteY12" fmla="*/ 441435 h 599090"/>
              <a:gd name="connsiteX13" fmla="*/ 6306 w 290085"/>
              <a:gd name="connsiteY13" fmla="*/ 416210 h 599090"/>
              <a:gd name="connsiteX14" fmla="*/ 0 w 290085"/>
              <a:gd name="connsiteY14" fmla="*/ 397291 h 599090"/>
              <a:gd name="connsiteX15" fmla="*/ 31531 w 290085"/>
              <a:gd name="connsiteY15" fmla="*/ 491884 h 599090"/>
              <a:gd name="connsiteX16" fmla="*/ 50449 w 290085"/>
              <a:gd name="connsiteY16" fmla="*/ 523415 h 599090"/>
              <a:gd name="connsiteX17" fmla="*/ 63062 w 290085"/>
              <a:gd name="connsiteY17" fmla="*/ 548640 h 599090"/>
              <a:gd name="connsiteX18" fmla="*/ 69368 w 290085"/>
              <a:gd name="connsiteY18" fmla="*/ 567559 h 599090"/>
              <a:gd name="connsiteX19" fmla="*/ 94593 w 290085"/>
              <a:gd name="connsiteY19" fmla="*/ 599090 h 599090"/>
              <a:gd name="connsiteX20" fmla="*/ 113511 w 290085"/>
              <a:gd name="connsiteY20" fmla="*/ 592784 h 599090"/>
              <a:gd name="connsiteX21" fmla="*/ 126124 w 290085"/>
              <a:gd name="connsiteY21" fmla="*/ 573865 h 599090"/>
              <a:gd name="connsiteX22" fmla="*/ 145042 w 290085"/>
              <a:gd name="connsiteY22" fmla="*/ 548640 h 599090"/>
              <a:gd name="connsiteX23" fmla="*/ 157655 w 290085"/>
              <a:gd name="connsiteY23" fmla="*/ 536028 h 599090"/>
              <a:gd name="connsiteX24" fmla="*/ 176573 w 290085"/>
              <a:gd name="connsiteY24" fmla="*/ 504497 h 599090"/>
              <a:gd name="connsiteX25" fmla="*/ 195492 w 290085"/>
              <a:gd name="connsiteY25" fmla="*/ 479272 h 599090"/>
              <a:gd name="connsiteX26" fmla="*/ 220717 w 290085"/>
              <a:gd name="connsiteY26" fmla="*/ 441435 h 599090"/>
              <a:gd name="connsiteX27" fmla="*/ 252248 w 290085"/>
              <a:gd name="connsiteY27" fmla="*/ 416210 h 599090"/>
              <a:gd name="connsiteX28" fmla="*/ 290085 w 290085"/>
              <a:gd name="connsiteY28" fmla="*/ 390985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085" h="599090">
                <a:moveTo>
                  <a:pt x="195492" y="0"/>
                </a:moveTo>
                <a:cubicBezTo>
                  <a:pt x="150100" y="242085"/>
                  <a:pt x="197919" y="-34946"/>
                  <a:pt x="170267" y="195493"/>
                </a:cubicBezTo>
                <a:cubicBezTo>
                  <a:pt x="167713" y="216777"/>
                  <a:pt x="161859" y="237534"/>
                  <a:pt x="157655" y="258555"/>
                </a:cubicBezTo>
                <a:cubicBezTo>
                  <a:pt x="138632" y="353672"/>
                  <a:pt x="162857" y="235144"/>
                  <a:pt x="145042" y="315310"/>
                </a:cubicBezTo>
                <a:cubicBezTo>
                  <a:pt x="142717" y="325774"/>
                  <a:pt x="140838" y="336331"/>
                  <a:pt x="138736" y="346842"/>
                </a:cubicBezTo>
                <a:cubicBezTo>
                  <a:pt x="136634" y="369965"/>
                  <a:pt x="135143" y="393151"/>
                  <a:pt x="132430" y="416210"/>
                </a:cubicBezTo>
                <a:cubicBezTo>
                  <a:pt x="130936" y="428909"/>
                  <a:pt x="127932" y="441389"/>
                  <a:pt x="126124" y="454047"/>
                </a:cubicBezTo>
                <a:cubicBezTo>
                  <a:pt x="123727" y="470824"/>
                  <a:pt x="121690" y="487653"/>
                  <a:pt x="119818" y="504497"/>
                </a:cubicBezTo>
                <a:cubicBezTo>
                  <a:pt x="112046" y="574441"/>
                  <a:pt x="133805" y="560794"/>
                  <a:pt x="94593" y="573865"/>
                </a:cubicBezTo>
                <a:cubicBezTo>
                  <a:pt x="90389" y="569661"/>
                  <a:pt x="84639" y="566571"/>
                  <a:pt x="81980" y="561253"/>
                </a:cubicBezTo>
                <a:cubicBezTo>
                  <a:pt x="76034" y="549362"/>
                  <a:pt x="78769" y="532816"/>
                  <a:pt x="69368" y="523415"/>
                </a:cubicBezTo>
                <a:lnTo>
                  <a:pt x="50449" y="504497"/>
                </a:lnTo>
                <a:cubicBezTo>
                  <a:pt x="36173" y="447391"/>
                  <a:pt x="56460" y="516522"/>
                  <a:pt x="18918" y="441435"/>
                </a:cubicBezTo>
                <a:cubicBezTo>
                  <a:pt x="14714" y="433027"/>
                  <a:pt x="10009" y="424851"/>
                  <a:pt x="6306" y="416210"/>
                </a:cubicBezTo>
                <a:cubicBezTo>
                  <a:pt x="3688" y="410100"/>
                  <a:pt x="0" y="397291"/>
                  <a:pt x="0" y="397291"/>
                </a:cubicBezTo>
                <a:cubicBezTo>
                  <a:pt x="7290" y="433740"/>
                  <a:pt x="9626" y="455374"/>
                  <a:pt x="31531" y="491884"/>
                </a:cubicBezTo>
                <a:cubicBezTo>
                  <a:pt x="37837" y="502394"/>
                  <a:pt x="44497" y="512700"/>
                  <a:pt x="50449" y="523415"/>
                </a:cubicBezTo>
                <a:cubicBezTo>
                  <a:pt x="55014" y="531633"/>
                  <a:pt x="59359" y="539999"/>
                  <a:pt x="63062" y="548640"/>
                </a:cubicBezTo>
                <a:cubicBezTo>
                  <a:pt x="65681" y="554750"/>
                  <a:pt x="66395" y="561613"/>
                  <a:pt x="69368" y="567559"/>
                </a:cubicBezTo>
                <a:cubicBezTo>
                  <a:pt x="77323" y="583469"/>
                  <a:pt x="82862" y="587359"/>
                  <a:pt x="94593" y="599090"/>
                </a:cubicBezTo>
                <a:cubicBezTo>
                  <a:pt x="100899" y="596988"/>
                  <a:pt x="108320" y="596936"/>
                  <a:pt x="113511" y="592784"/>
                </a:cubicBezTo>
                <a:cubicBezTo>
                  <a:pt x="119429" y="588049"/>
                  <a:pt x="121719" y="580033"/>
                  <a:pt x="126124" y="573865"/>
                </a:cubicBezTo>
                <a:cubicBezTo>
                  <a:pt x="132233" y="565312"/>
                  <a:pt x="138313" y="556714"/>
                  <a:pt x="145042" y="548640"/>
                </a:cubicBezTo>
                <a:cubicBezTo>
                  <a:pt x="148848" y="544072"/>
                  <a:pt x="154199" y="540866"/>
                  <a:pt x="157655" y="536028"/>
                </a:cubicBezTo>
                <a:cubicBezTo>
                  <a:pt x="164779" y="526054"/>
                  <a:pt x="169774" y="514695"/>
                  <a:pt x="176573" y="504497"/>
                </a:cubicBezTo>
                <a:cubicBezTo>
                  <a:pt x="182403" y="495752"/>
                  <a:pt x="189465" y="487882"/>
                  <a:pt x="195492" y="479272"/>
                </a:cubicBezTo>
                <a:cubicBezTo>
                  <a:pt x="204185" y="466854"/>
                  <a:pt x="209999" y="452154"/>
                  <a:pt x="220717" y="441435"/>
                </a:cubicBezTo>
                <a:cubicBezTo>
                  <a:pt x="263637" y="398512"/>
                  <a:pt x="196578" y="463926"/>
                  <a:pt x="252248" y="416210"/>
                </a:cubicBezTo>
                <a:cubicBezTo>
                  <a:pt x="285146" y="388012"/>
                  <a:pt x="263920" y="390985"/>
                  <a:pt x="290085" y="39098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5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5280247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09837" y="2630839"/>
            <a:ext cx="290085" cy="599090"/>
          </a:xfrm>
          <a:custGeom>
            <a:avLst/>
            <a:gdLst>
              <a:gd name="connsiteX0" fmla="*/ 195492 w 290085"/>
              <a:gd name="connsiteY0" fmla="*/ 0 h 599090"/>
              <a:gd name="connsiteX1" fmla="*/ 170267 w 290085"/>
              <a:gd name="connsiteY1" fmla="*/ 195493 h 599090"/>
              <a:gd name="connsiteX2" fmla="*/ 157655 w 290085"/>
              <a:gd name="connsiteY2" fmla="*/ 258555 h 599090"/>
              <a:gd name="connsiteX3" fmla="*/ 145042 w 290085"/>
              <a:gd name="connsiteY3" fmla="*/ 315310 h 599090"/>
              <a:gd name="connsiteX4" fmla="*/ 138736 w 290085"/>
              <a:gd name="connsiteY4" fmla="*/ 346842 h 599090"/>
              <a:gd name="connsiteX5" fmla="*/ 132430 w 290085"/>
              <a:gd name="connsiteY5" fmla="*/ 416210 h 599090"/>
              <a:gd name="connsiteX6" fmla="*/ 126124 w 290085"/>
              <a:gd name="connsiteY6" fmla="*/ 454047 h 599090"/>
              <a:gd name="connsiteX7" fmla="*/ 119818 w 290085"/>
              <a:gd name="connsiteY7" fmla="*/ 504497 h 599090"/>
              <a:gd name="connsiteX8" fmla="*/ 94593 w 290085"/>
              <a:gd name="connsiteY8" fmla="*/ 573865 h 599090"/>
              <a:gd name="connsiteX9" fmla="*/ 81980 w 290085"/>
              <a:gd name="connsiteY9" fmla="*/ 561253 h 599090"/>
              <a:gd name="connsiteX10" fmla="*/ 69368 w 290085"/>
              <a:gd name="connsiteY10" fmla="*/ 523415 h 599090"/>
              <a:gd name="connsiteX11" fmla="*/ 50449 w 290085"/>
              <a:gd name="connsiteY11" fmla="*/ 504497 h 599090"/>
              <a:gd name="connsiteX12" fmla="*/ 18918 w 290085"/>
              <a:gd name="connsiteY12" fmla="*/ 441435 h 599090"/>
              <a:gd name="connsiteX13" fmla="*/ 6306 w 290085"/>
              <a:gd name="connsiteY13" fmla="*/ 416210 h 599090"/>
              <a:gd name="connsiteX14" fmla="*/ 0 w 290085"/>
              <a:gd name="connsiteY14" fmla="*/ 397291 h 599090"/>
              <a:gd name="connsiteX15" fmla="*/ 31531 w 290085"/>
              <a:gd name="connsiteY15" fmla="*/ 491884 h 599090"/>
              <a:gd name="connsiteX16" fmla="*/ 50449 w 290085"/>
              <a:gd name="connsiteY16" fmla="*/ 523415 h 599090"/>
              <a:gd name="connsiteX17" fmla="*/ 63062 w 290085"/>
              <a:gd name="connsiteY17" fmla="*/ 548640 h 599090"/>
              <a:gd name="connsiteX18" fmla="*/ 69368 w 290085"/>
              <a:gd name="connsiteY18" fmla="*/ 567559 h 599090"/>
              <a:gd name="connsiteX19" fmla="*/ 94593 w 290085"/>
              <a:gd name="connsiteY19" fmla="*/ 599090 h 599090"/>
              <a:gd name="connsiteX20" fmla="*/ 113511 w 290085"/>
              <a:gd name="connsiteY20" fmla="*/ 592784 h 599090"/>
              <a:gd name="connsiteX21" fmla="*/ 126124 w 290085"/>
              <a:gd name="connsiteY21" fmla="*/ 573865 h 599090"/>
              <a:gd name="connsiteX22" fmla="*/ 145042 w 290085"/>
              <a:gd name="connsiteY22" fmla="*/ 548640 h 599090"/>
              <a:gd name="connsiteX23" fmla="*/ 157655 w 290085"/>
              <a:gd name="connsiteY23" fmla="*/ 536028 h 599090"/>
              <a:gd name="connsiteX24" fmla="*/ 176573 w 290085"/>
              <a:gd name="connsiteY24" fmla="*/ 504497 h 599090"/>
              <a:gd name="connsiteX25" fmla="*/ 195492 w 290085"/>
              <a:gd name="connsiteY25" fmla="*/ 479272 h 599090"/>
              <a:gd name="connsiteX26" fmla="*/ 220717 w 290085"/>
              <a:gd name="connsiteY26" fmla="*/ 441435 h 599090"/>
              <a:gd name="connsiteX27" fmla="*/ 252248 w 290085"/>
              <a:gd name="connsiteY27" fmla="*/ 416210 h 599090"/>
              <a:gd name="connsiteX28" fmla="*/ 290085 w 290085"/>
              <a:gd name="connsiteY28" fmla="*/ 390985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085" h="599090">
                <a:moveTo>
                  <a:pt x="195492" y="0"/>
                </a:moveTo>
                <a:cubicBezTo>
                  <a:pt x="150100" y="242085"/>
                  <a:pt x="197919" y="-34946"/>
                  <a:pt x="170267" y="195493"/>
                </a:cubicBezTo>
                <a:cubicBezTo>
                  <a:pt x="167713" y="216777"/>
                  <a:pt x="161859" y="237534"/>
                  <a:pt x="157655" y="258555"/>
                </a:cubicBezTo>
                <a:cubicBezTo>
                  <a:pt x="138632" y="353672"/>
                  <a:pt x="162857" y="235144"/>
                  <a:pt x="145042" y="315310"/>
                </a:cubicBezTo>
                <a:cubicBezTo>
                  <a:pt x="142717" y="325774"/>
                  <a:pt x="140838" y="336331"/>
                  <a:pt x="138736" y="346842"/>
                </a:cubicBezTo>
                <a:cubicBezTo>
                  <a:pt x="136634" y="369965"/>
                  <a:pt x="135143" y="393151"/>
                  <a:pt x="132430" y="416210"/>
                </a:cubicBezTo>
                <a:cubicBezTo>
                  <a:pt x="130936" y="428909"/>
                  <a:pt x="127932" y="441389"/>
                  <a:pt x="126124" y="454047"/>
                </a:cubicBezTo>
                <a:cubicBezTo>
                  <a:pt x="123727" y="470824"/>
                  <a:pt x="121690" y="487653"/>
                  <a:pt x="119818" y="504497"/>
                </a:cubicBezTo>
                <a:cubicBezTo>
                  <a:pt x="112046" y="574441"/>
                  <a:pt x="133805" y="560794"/>
                  <a:pt x="94593" y="573865"/>
                </a:cubicBezTo>
                <a:cubicBezTo>
                  <a:pt x="90389" y="569661"/>
                  <a:pt x="84639" y="566571"/>
                  <a:pt x="81980" y="561253"/>
                </a:cubicBezTo>
                <a:cubicBezTo>
                  <a:pt x="76034" y="549362"/>
                  <a:pt x="78769" y="532816"/>
                  <a:pt x="69368" y="523415"/>
                </a:cubicBezTo>
                <a:lnTo>
                  <a:pt x="50449" y="504497"/>
                </a:lnTo>
                <a:cubicBezTo>
                  <a:pt x="36173" y="447391"/>
                  <a:pt x="56460" y="516522"/>
                  <a:pt x="18918" y="441435"/>
                </a:cubicBezTo>
                <a:cubicBezTo>
                  <a:pt x="14714" y="433027"/>
                  <a:pt x="10009" y="424851"/>
                  <a:pt x="6306" y="416210"/>
                </a:cubicBezTo>
                <a:cubicBezTo>
                  <a:pt x="3688" y="410100"/>
                  <a:pt x="0" y="397291"/>
                  <a:pt x="0" y="397291"/>
                </a:cubicBezTo>
                <a:cubicBezTo>
                  <a:pt x="7290" y="433740"/>
                  <a:pt x="9626" y="455374"/>
                  <a:pt x="31531" y="491884"/>
                </a:cubicBezTo>
                <a:cubicBezTo>
                  <a:pt x="37837" y="502394"/>
                  <a:pt x="44497" y="512700"/>
                  <a:pt x="50449" y="523415"/>
                </a:cubicBezTo>
                <a:cubicBezTo>
                  <a:pt x="55014" y="531633"/>
                  <a:pt x="59359" y="539999"/>
                  <a:pt x="63062" y="548640"/>
                </a:cubicBezTo>
                <a:cubicBezTo>
                  <a:pt x="65681" y="554750"/>
                  <a:pt x="66395" y="561613"/>
                  <a:pt x="69368" y="567559"/>
                </a:cubicBezTo>
                <a:cubicBezTo>
                  <a:pt x="77323" y="583469"/>
                  <a:pt x="82862" y="587359"/>
                  <a:pt x="94593" y="599090"/>
                </a:cubicBezTo>
                <a:cubicBezTo>
                  <a:pt x="100899" y="596988"/>
                  <a:pt x="108320" y="596936"/>
                  <a:pt x="113511" y="592784"/>
                </a:cubicBezTo>
                <a:cubicBezTo>
                  <a:pt x="119429" y="588049"/>
                  <a:pt x="121719" y="580033"/>
                  <a:pt x="126124" y="573865"/>
                </a:cubicBezTo>
                <a:cubicBezTo>
                  <a:pt x="132233" y="565312"/>
                  <a:pt x="138313" y="556714"/>
                  <a:pt x="145042" y="548640"/>
                </a:cubicBezTo>
                <a:cubicBezTo>
                  <a:pt x="148848" y="544072"/>
                  <a:pt x="154199" y="540866"/>
                  <a:pt x="157655" y="536028"/>
                </a:cubicBezTo>
                <a:cubicBezTo>
                  <a:pt x="164779" y="526054"/>
                  <a:pt x="169774" y="514695"/>
                  <a:pt x="176573" y="504497"/>
                </a:cubicBezTo>
                <a:cubicBezTo>
                  <a:pt x="182403" y="495752"/>
                  <a:pt x="189465" y="487882"/>
                  <a:pt x="195492" y="479272"/>
                </a:cubicBezTo>
                <a:cubicBezTo>
                  <a:pt x="204185" y="466854"/>
                  <a:pt x="209999" y="452154"/>
                  <a:pt x="220717" y="441435"/>
                </a:cubicBezTo>
                <a:cubicBezTo>
                  <a:pt x="263637" y="398512"/>
                  <a:pt x="196578" y="463926"/>
                  <a:pt x="252248" y="416210"/>
                </a:cubicBezTo>
                <a:cubicBezTo>
                  <a:pt x="285146" y="388012"/>
                  <a:pt x="263920" y="390985"/>
                  <a:pt x="290085" y="390985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9497" y="990600"/>
            <a:ext cx="5328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E4 while waiting for C3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20730" y="5834577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4143178" y="3304452"/>
            <a:ext cx="473515" cy="132431"/>
          </a:xfrm>
          <a:custGeom>
            <a:avLst/>
            <a:gdLst>
              <a:gd name="connsiteX0" fmla="*/ 0 w 473515"/>
              <a:gd name="connsiteY0" fmla="*/ 81981 h 132431"/>
              <a:gd name="connsiteX1" fmla="*/ 31531 w 473515"/>
              <a:gd name="connsiteY1" fmla="*/ 69369 h 132431"/>
              <a:gd name="connsiteX2" fmla="*/ 283779 w 473515"/>
              <a:gd name="connsiteY2" fmla="*/ 63062 h 132431"/>
              <a:gd name="connsiteX3" fmla="*/ 302698 w 473515"/>
              <a:gd name="connsiteY3" fmla="*/ 69369 h 132431"/>
              <a:gd name="connsiteX4" fmla="*/ 346841 w 473515"/>
              <a:gd name="connsiteY4" fmla="*/ 75675 h 132431"/>
              <a:gd name="connsiteX5" fmla="*/ 409903 w 473515"/>
              <a:gd name="connsiteY5" fmla="*/ 88287 h 132431"/>
              <a:gd name="connsiteX6" fmla="*/ 447741 w 473515"/>
              <a:gd name="connsiteY6" fmla="*/ 94594 h 132431"/>
              <a:gd name="connsiteX7" fmla="*/ 466659 w 473515"/>
              <a:gd name="connsiteY7" fmla="*/ 88287 h 132431"/>
              <a:gd name="connsiteX8" fmla="*/ 460353 w 473515"/>
              <a:gd name="connsiteY8" fmla="*/ 50450 h 132431"/>
              <a:gd name="connsiteX9" fmla="*/ 409903 w 473515"/>
              <a:gd name="connsiteY9" fmla="*/ 25225 h 132431"/>
              <a:gd name="connsiteX10" fmla="*/ 378372 w 473515"/>
              <a:gd name="connsiteY10" fmla="*/ 12613 h 132431"/>
              <a:gd name="connsiteX11" fmla="*/ 315310 w 473515"/>
              <a:gd name="connsiteY11" fmla="*/ 0 h 132431"/>
              <a:gd name="connsiteX12" fmla="*/ 245942 w 473515"/>
              <a:gd name="connsiteY12" fmla="*/ 6307 h 132431"/>
              <a:gd name="connsiteX13" fmla="*/ 264861 w 473515"/>
              <a:gd name="connsiteY13" fmla="*/ 12613 h 132431"/>
              <a:gd name="connsiteX14" fmla="*/ 309004 w 473515"/>
              <a:gd name="connsiteY14" fmla="*/ 37838 h 132431"/>
              <a:gd name="connsiteX15" fmla="*/ 346841 w 473515"/>
              <a:gd name="connsiteY15" fmla="*/ 50450 h 132431"/>
              <a:gd name="connsiteX16" fmla="*/ 365760 w 473515"/>
              <a:gd name="connsiteY16" fmla="*/ 56756 h 132431"/>
              <a:gd name="connsiteX17" fmla="*/ 422516 w 473515"/>
              <a:gd name="connsiteY17" fmla="*/ 69369 h 132431"/>
              <a:gd name="connsiteX18" fmla="*/ 454047 w 473515"/>
              <a:gd name="connsiteY18" fmla="*/ 100900 h 132431"/>
              <a:gd name="connsiteX19" fmla="*/ 447741 w 473515"/>
              <a:gd name="connsiteY19" fmla="*/ 126125 h 132431"/>
              <a:gd name="connsiteX20" fmla="*/ 441434 w 473515"/>
              <a:gd name="connsiteY20" fmla="*/ 132431 h 1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3515" h="132431">
                <a:moveTo>
                  <a:pt x="0" y="81981"/>
                </a:moveTo>
                <a:cubicBezTo>
                  <a:pt x="10510" y="77777"/>
                  <a:pt x="20236" y="70122"/>
                  <a:pt x="31531" y="69369"/>
                </a:cubicBezTo>
                <a:cubicBezTo>
                  <a:pt x="115454" y="63774"/>
                  <a:pt x="199670" y="63062"/>
                  <a:pt x="283779" y="63062"/>
                </a:cubicBezTo>
                <a:cubicBezTo>
                  <a:pt x="290427" y="63062"/>
                  <a:pt x="296180" y="68065"/>
                  <a:pt x="302698" y="69369"/>
                </a:cubicBezTo>
                <a:cubicBezTo>
                  <a:pt x="317273" y="72284"/>
                  <a:pt x="332203" y="73092"/>
                  <a:pt x="346841" y="75675"/>
                </a:cubicBezTo>
                <a:cubicBezTo>
                  <a:pt x="367952" y="79400"/>
                  <a:pt x="388758" y="84762"/>
                  <a:pt x="409903" y="88287"/>
                </a:cubicBezTo>
                <a:lnTo>
                  <a:pt x="447741" y="94594"/>
                </a:lnTo>
                <a:cubicBezTo>
                  <a:pt x="454047" y="92492"/>
                  <a:pt x="461959" y="92987"/>
                  <a:pt x="466659" y="88287"/>
                </a:cubicBezTo>
                <a:cubicBezTo>
                  <a:pt x="480490" y="74455"/>
                  <a:pt x="470805" y="60902"/>
                  <a:pt x="460353" y="50450"/>
                </a:cubicBezTo>
                <a:cubicBezTo>
                  <a:pt x="434885" y="24981"/>
                  <a:pt x="439808" y="35193"/>
                  <a:pt x="409903" y="25225"/>
                </a:cubicBezTo>
                <a:cubicBezTo>
                  <a:pt x="399164" y="21645"/>
                  <a:pt x="389310" y="15530"/>
                  <a:pt x="378372" y="12613"/>
                </a:cubicBezTo>
                <a:cubicBezTo>
                  <a:pt x="357659" y="7089"/>
                  <a:pt x="315310" y="0"/>
                  <a:pt x="315310" y="0"/>
                </a:cubicBezTo>
                <a:cubicBezTo>
                  <a:pt x="292187" y="2102"/>
                  <a:pt x="268467" y="675"/>
                  <a:pt x="245942" y="6307"/>
                </a:cubicBezTo>
                <a:cubicBezTo>
                  <a:pt x="239493" y="7919"/>
                  <a:pt x="258915" y="9640"/>
                  <a:pt x="264861" y="12613"/>
                </a:cubicBezTo>
                <a:cubicBezTo>
                  <a:pt x="310369" y="35366"/>
                  <a:pt x="253720" y="15724"/>
                  <a:pt x="309004" y="37838"/>
                </a:cubicBezTo>
                <a:cubicBezTo>
                  <a:pt x="321348" y="42775"/>
                  <a:pt x="334229" y="46246"/>
                  <a:pt x="346841" y="50450"/>
                </a:cubicBezTo>
                <a:cubicBezTo>
                  <a:pt x="353147" y="52552"/>
                  <a:pt x="359242" y="55452"/>
                  <a:pt x="365760" y="56756"/>
                </a:cubicBezTo>
                <a:cubicBezTo>
                  <a:pt x="405790" y="64762"/>
                  <a:pt x="386893" y="60462"/>
                  <a:pt x="422516" y="69369"/>
                </a:cubicBezTo>
                <a:cubicBezTo>
                  <a:pt x="433137" y="76450"/>
                  <a:pt x="451834" y="85411"/>
                  <a:pt x="454047" y="100900"/>
                </a:cubicBezTo>
                <a:cubicBezTo>
                  <a:pt x="455273" y="109480"/>
                  <a:pt x="450960" y="118078"/>
                  <a:pt x="447741" y="126125"/>
                </a:cubicBezTo>
                <a:cubicBezTo>
                  <a:pt x="446637" y="128885"/>
                  <a:pt x="443536" y="130329"/>
                  <a:pt x="441434" y="1324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Determining </a:t>
            </a:r>
            <a:r>
              <a:rPr lang="en-US" sz="2800" dirty="0" smtClean="0"/>
              <a:t>slack</a:t>
            </a:r>
            <a:r>
              <a:rPr lang="en-US" sz="2800" dirty="0"/>
              <a:t> </a:t>
            </a:r>
            <a:r>
              <a:rPr lang="en-US" sz="2800" dirty="0" smtClean="0"/>
              <a:t>is hard</a:t>
            </a:r>
            <a:endParaRPr lang="en-US" sz="2800" dirty="0">
              <a:solidFill>
                <a:srgbClr val="339933"/>
              </a:solidFill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3228975"/>
            <a:ext cx="7772400" cy="191293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0" dirty="0"/>
              <a:t>“Probe the processor” approach:</a:t>
            </a:r>
            <a:r>
              <a:rPr lang="en-US" sz="2400" b="0" i="1" dirty="0"/>
              <a:t>  </a:t>
            </a:r>
            <a:r>
              <a:rPr lang="en-US" sz="2400" b="0" i="1" dirty="0">
                <a:solidFill>
                  <a:schemeClr val="hlink"/>
                </a:solidFill>
              </a:rPr>
              <a:t>Delay and observe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Delay dynamic instruction by </a:t>
            </a:r>
            <a:r>
              <a:rPr lang="en-US" sz="2200" i="1" dirty="0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cycles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See if execution time increased</a:t>
            </a:r>
          </a:p>
          <a:p>
            <a:pPr marL="1333500" lvl="2" indent="-4191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No, increase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; restart; go to step 1</a:t>
            </a:r>
          </a:p>
        </p:txBody>
      </p:sp>
      <p:sp>
        <p:nvSpPr>
          <p:cNvPr id="786437" name="Freeform 5"/>
          <p:cNvSpPr>
            <a:spLocks/>
          </p:cNvSpPr>
          <p:nvPr/>
        </p:nvSpPr>
        <p:spPr bwMode="auto">
          <a:xfrm>
            <a:off x="6719888" y="3987800"/>
            <a:ext cx="871537" cy="804863"/>
          </a:xfrm>
          <a:custGeom>
            <a:avLst/>
            <a:gdLst>
              <a:gd name="T0" fmla="*/ 0 w 549"/>
              <a:gd name="T1" fmla="*/ 507 h 507"/>
              <a:gd name="T2" fmla="*/ 547 w 549"/>
              <a:gd name="T3" fmla="*/ 239 h 507"/>
              <a:gd name="T4" fmla="*/ 10 w 549"/>
              <a:gd name="T5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507">
                <a:moveTo>
                  <a:pt x="0" y="507"/>
                </a:moveTo>
                <a:cubicBezTo>
                  <a:pt x="272" y="415"/>
                  <a:pt x="545" y="323"/>
                  <a:pt x="547" y="239"/>
                </a:cubicBezTo>
                <a:cubicBezTo>
                  <a:pt x="549" y="155"/>
                  <a:pt x="99" y="40"/>
                  <a:pt x="10" y="0"/>
                </a:cubicBezTo>
              </a:path>
            </a:pathLst>
          </a:custGeom>
          <a:noFill/>
          <a:ln w="254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6439" name="Rectangle 7"/>
          <p:cNvSpPr>
            <a:spLocks noChangeArrowheads="1"/>
          </p:cNvSpPr>
          <p:nvPr/>
        </p:nvSpPr>
        <p:spPr bwMode="auto">
          <a:xfrm>
            <a:off x="617538" y="5168126"/>
            <a:ext cx="85264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Srinivasan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Lebeck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approximation, for loads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(MICRO ’98)</a:t>
            </a:r>
          </a:p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  <a:buFontTx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heuristics to predict execution time increase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700" b="1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617538" y="1243739"/>
            <a:ext cx="8399462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Microprocessors are complex: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Sometimes slack is determined by resources (e.g. ROB)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548870"/>
      </p:ext>
    </p:extLst>
  </p:cSld>
  <p:clrMapOvr>
    <a:masterClrMapping/>
  </p:clrMapOvr>
  <p:transition advTm="120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  <p:bldP spid="786437" grpId="0" animBg="1"/>
      <p:bldP spid="7864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requires backward traversal</a:t>
            </a:r>
          </a:p>
          <a:p>
            <a:pPr lvl="1"/>
            <a:r>
              <a:rPr lang="en-US" dirty="0" smtClean="0"/>
              <a:t>Too expensive</a:t>
            </a:r>
          </a:p>
          <a:p>
            <a:r>
              <a:rPr lang="en-US" dirty="0" smtClean="0"/>
              <a:t>How about an approximation</a:t>
            </a:r>
          </a:p>
          <a:p>
            <a:pPr lvl="1"/>
            <a:r>
              <a:rPr lang="en-US" dirty="0" smtClean="0"/>
              <a:t>Idea: sample each instruction for criticality</a:t>
            </a:r>
          </a:p>
          <a:p>
            <a:pPr lvl="1"/>
            <a:r>
              <a:rPr lang="en-US" dirty="0" smtClean="0"/>
              <a:t>Plant token </a:t>
            </a:r>
          </a:p>
          <a:p>
            <a:pPr lvl="1"/>
            <a:r>
              <a:rPr lang="en-US" dirty="0" smtClean="0"/>
              <a:t>Propagate token along last arriving edges </a:t>
            </a:r>
            <a:r>
              <a:rPr lang="en-US" dirty="0" smtClean="0">
                <a:sym typeface="Wingdings" panose="05000000000000000000" pitchFamily="2" charset="2"/>
              </a:rPr>
              <a:t> forward’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If no outgoing last arriving edge token dies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After a while check if token is alive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Declare instruction as critical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Approximation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Forward propagation  easy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088573" y="2384713"/>
            <a:ext cx="192231" cy="192232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088573" y="3244114"/>
            <a:ext cx="192231" cy="192232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572000" y="1580661"/>
            <a:ext cx="192231" cy="192232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686300" y="2222875"/>
            <a:ext cx="192231" cy="192232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457001" y="3402244"/>
            <a:ext cx="192231" cy="192232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287800" y="1581441"/>
            <a:ext cx="192231" cy="192232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204922" y="1508705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256877" y="2298414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809327" y="1505241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236095" y="3332309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795121" y="2394530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 Dependency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compilers</a:t>
            </a:r>
          </a:p>
          <a:p>
            <a:pPr lvl="1"/>
            <a:r>
              <a:rPr lang="en-US" dirty="0" smtClean="0"/>
              <a:t>Determine the data dependencies</a:t>
            </a:r>
          </a:p>
          <a:p>
            <a:pPr lvl="1"/>
            <a:r>
              <a:rPr lang="en-US" dirty="0" smtClean="0"/>
              <a:t>Observe the time of arrival for each value</a:t>
            </a:r>
          </a:p>
          <a:p>
            <a:pPr lvl="1"/>
            <a:r>
              <a:rPr lang="en-US" dirty="0" smtClean="0"/>
              <a:t>Find the longest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376981" y="2438607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473096" y="3358203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95488"/>
            <a:ext cx="6400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8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990725"/>
            <a:ext cx="61436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5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Tokens at I4’s D, E, and C, propagate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4689690" y="1772044"/>
            <a:ext cx="242599" cy="588041"/>
          </a:xfrm>
          <a:custGeom>
            <a:avLst/>
            <a:gdLst>
              <a:gd name="connsiteX0" fmla="*/ 134558 w 242599"/>
              <a:gd name="connsiteY0" fmla="*/ 0 h 588041"/>
              <a:gd name="connsiteX1" fmla="*/ 147171 w 242599"/>
              <a:gd name="connsiteY1" fmla="*/ 189186 h 588041"/>
              <a:gd name="connsiteX2" fmla="*/ 140864 w 242599"/>
              <a:gd name="connsiteY2" fmla="*/ 258555 h 588041"/>
              <a:gd name="connsiteX3" fmla="*/ 134558 w 242599"/>
              <a:gd name="connsiteY3" fmla="*/ 359454 h 588041"/>
              <a:gd name="connsiteX4" fmla="*/ 121946 w 242599"/>
              <a:gd name="connsiteY4" fmla="*/ 498190 h 588041"/>
              <a:gd name="connsiteX5" fmla="*/ 109333 w 242599"/>
              <a:gd name="connsiteY5" fmla="*/ 536028 h 588041"/>
              <a:gd name="connsiteX6" fmla="*/ 103027 w 242599"/>
              <a:gd name="connsiteY6" fmla="*/ 554946 h 588041"/>
              <a:gd name="connsiteX7" fmla="*/ 71496 w 242599"/>
              <a:gd name="connsiteY7" fmla="*/ 523415 h 588041"/>
              <a:gd name="connsiteX8" fmla="*/ 39965 w 242599"/>
              <a:gd name="connsiteY8" fmla="*/ 485578 h 588041"/>
              <a:gd name="connsiteX9" fmla="*/ 33659 w 242599"/>
              <a:gd name="connsiteY9" fmla="*/ 466659 h 588041"/>
              <a:gd name="connsiteX10" fmla="*/ 8434 w 242599"/>
              <a:gd name="connsiteY10" fmla="*/ 428822 h 588041"/>
              <a:gd name="connsiteX11" fmla="*/ 2128 w 242599"/>
              <a:gd name="connsiteY11" fmla="*/ 409904 h 588041"/>
              <a:gd name="connsiteX12" fmla="*/ 14740 w 242599"/>
              <a:gd name="connsiteY12" fmla="*/ 428822 h 588041"/>
              <a:gd name="connsiteX13" fmla="*/ 33659 w 242599"/>
              <a:gd name="connsiteY13" fmla="*/ 454047 h 588041"/>
              <a:gd name="connsiteX14" fmla="*/ 46271 w 242599"/>
              <a:gd name="connsiteY14" fmla="*/ 472966 h 588041"/>
              <a:gd name="connsiteX15" fmla="*/ 77802 w 242599"/>
              <a:gd name="connsiteY15" fmla="*/ 504497 h 588041"/>
              <a:gd name="connsiteX16" fmla="*/ 115640 w 242599"/>
              <a:gd name="connsiteY16" fmla="*/ 561253 h 588041"/>
              <a:gd name="connsiteX17" fmla="*/ 140864 w 242599"/>
              <a:gd name="connsiteY17" fmla="*/ 586477 h 588041"/>
              <a:gd name="connsiteX18" fmla="*/ 153477 w 242599"/>
              <a:gd name="connsiteY18" fmla="*/ 567559 h 588041"/>
              <a:gd name="connsiteX19" fmla="*/ 178702 w 242599"/>
              <a:gd name="connsiteY19" fmla="*/ 517109 h 588041"/>
              <a:gd name="connsiteX20" fmla="*/ 191314 w 242599"/>
              <a:gd name="connsiteY20" fmla="*/ 498190 h 588041"/>
              <a:gd name="connsiteX21" fmla="*/ 203927 w 242599"/>
              <a:gd name="connsiteY21" fmla="*/ 472966 h 588041"/>
              <a:gd name="connsiteX22" fmla="*/ 216539 w 242599"/>
              <a:gd name="connsiteY22" fmla="*/ 460353 h 588041"/>
              <a:gd name="connsiteX23" fmla="*/ 241764 w 242599"/>
              <a:gd name="connsiteY23" fmla="*/ 428822 h 588041"/>
              <a:gd name="connsiteX24" fmla="*/ 241764 w 242599"/>
              <a:gd name="connsiteY24" fmla="*/ 435128 h 58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599" h="588041">
                <a:moveTo>
                  <a:pt x="134558" y="0"/>
                </a:moveTo>
                <a:cubicBezTo>
                  <a:pt x="138860" y="51628"/>
                  <a:pt x="147171" y="142940"/>
                  <a:pt x="147171" y="189186"/>
                </a:cubicBezTo>
                <a:cubicBezTo>
                  <a:pt x="147171" y="212404"/>
                  <a:pt x="142579" y="235400"/>
                  <a:pt x="140864" y="258555"/>
                </a:cubicBezTo>
                <a:cubicBezTo>
                  <a:pt x="138375" y="292162"/>
                  <a:pt x="136800" y="325830"/>
                  <a:pt x="134558" y="359454"/>
                </a:cubicBezTo>
                <a:cubicBezTo>
                  <a:pt x="133368" y="377300"/>
                  <a:pt x="128279" y="468636"/>
                  <a:pt x="121946" y="498190"/>
                </a:cubicBezTo>
                <a:cubicBezTo>
                  <a:pt x="119160" y="511190"/>
                  <a:pt x="113537" y="523415"/>
                  <a:pt x="109333" y="536028"/>
                </a:cubicBezTo>
                <a:lnTo>
                  <a:pt x="103027" y="554946"/>
                </a:lnTo>
                <a:cubicBezTo>
                  <a:pt x="68345" y="531824"/>
                  <a:pt x="97772" y="554946"/>
                  <a:pt x="71496" y="523415"/>
                </a:cubicBezTo>
                <a:cubicBezTo>
                  <a:pt x="31032" y="474859"/>
                  <a:pt x="71281" y="532551"/>
                  <a:pt x="39965" y="485578"/>
                </a:cubicBezTo>
                <a:cubicBezTo>
                  <a:pt x="37863" y="479272"/>
                  <a:pt x="36887" y="472470"/>
                  <a:pt x="33659" y="466659"/>
                </a:cubicBezTo>
                <a:cubicBezTo>
                  <a:pt x="26298" y="453408"/>
                  <a:pt x="8434" y="428822"/>
                  <a:pt x="8434" y="428822"/>
                </a:cubicBezTo>
                <a:cubicBezTo>
                  <a:pt x="6332" y="422516"/>
                  <a:pt x="-4519" y="409904"/>
                  <a:pt x="2128" y="409904"/>
                </a:cubicBezTo>
                <a:cubicBezTo>
                  <a:pt x="9707" y="409904"/>
                  <a:pt x="10335" y="422655"/>
                  <a:pt x="14740" y="428822"/>
                </a:cubicBezTo>
                <a:cubicBezTo>
                  <a:pt x="20849" y="437375"/>
                  <a:pt x="27550" y="445494"/>
                  <a:pt x="33659" y="454047"/>
                </a:cubicBezTo>
                <a:cubicBezTo>
                  <a:pt x="38064" y="460214"/>
                  <a:pt x="41280" y="467262"/>
                  <a:pt x="46271" y="472966"/>
                </a:cubicBezTo>
                <a:cubicBezTo>
                  <a:pt x="56059" y="484152"/>
                  <a:pt x="69557" y="492130"/>
                  <a:pt x="77802" y="504497"/>
                </a:cubicBezTo>
                <a:lnTo>
                  <a:pt x="115640" y="561253"/>
                </a:lnTo>
                <a:cubicBezTo>
                  <a:pt x="118608" y="570156"/>
                  <a:pt x="121080" y="594390"/>
                  <a:pt x="140864" y="586477"/>
                </a:cubicBezTo>
                <a:cubicBezTo>
                  <a:pt x="147901" y="583662"/>
                  <a:pt x="149848" y="574213"/>
                  <a:pt x="153477" y="567559"/>
                </a:cubicBezTo>
                <a:cubicBezTo>
                  <a:pt x="162480" y="551053"/>
                  <a:pt x="168273" y="532753"/>
                  <a:pt x="178702" y="517109"/>
                </a:cubicBezTo>
                <a:cubicBezTo>
                  <a:pt x="182906" y="510803"/>
                  <a:pt x="187554" y="504771"/>
                  <a:pt x="191314" y="498190"/>
                </a:cubicBezTo>
                <a:cubicBezTo>
                  <a:pt x="195978" y="490028"/>
                  <a:pt x="198712" y="480788"/>
                  <a:pt x="203927" y="472966"/>
                </a:cubicBezTo>
                <a:cubicBezTo>
                  <a:pt x="207225" y="468019"/>
                  <a:pt x="212825" y="464996"/>
                  <a:pt x="216539" y="460353"/>
                </a:cubicBezTo>
                <a:cubicBezTo>
                  <a:pt x="222481" y="452926"/>
                  <a:pt x="231612" y="433898"/>
                  <a:pt x="241764" y="428822"/>
                </a:cubicBezTo>
                <a:cubicBezTo>
                  <a:pt x="243644" y="427882"/>
                  <a:pt x="241764" y="433026"/>
                  <a:pt x="241764" y="435128"/>
                </a:cubicBezTo>
              </a:path>
            </a:pathLst>
          </a:cu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874698" y="3266615"/>
            <a:ext cx="422516" cy="340770"/>
          </a:xfrm>
          <a:custGeom>
            <a:avLst/>
            <a:gdLst>
              <a:gd name="connsiteX0" fmla="*/ 0 w 422516"/>
              <a:gd name="connsiteY0" fmla="*/ 69368 h 340770"/>
              <a:gd name="connsiteX1" fmla="*/ 37837 w 422516"/>
              <a:gd name="connsiteY1" fmla="*/ 100899 h 340770"/>
              <a:gd name="connsiteX2" fmla="*/ 56756 w 422516"/>
              <a:gd name="connsiteY2" fmla="*/ 113512 h 340770"/>
              <a:gd name="connsiteX3" fmla="*/ 151349 w 422516"/>
              <a:gd name="connsiteY3" fmla="*/ 126124 h 340770"/>
              <a:gd name="connsiteX4" fmla="*/ 189186 w 422516"/>
              <a:gd name="connsiteY4" fmla="*/ 132431 h 340770"/>
              <a:gd name="connsiteX5" fmla="*/ 208105 w 422516"/>
              <a:gd name="connsiteY5" fmla="*/ 138737 h 340770"/>
              <a:gd name="connsiteX6" fmla="*/ 239636 w 422516"/>
              <a:gd name="connsiteY6" fmla="*/ 145043 h 340770"/>
              <a:gd name="connsiteX7" fmla="*/ 315310 w 422516"/>
              <a:gd name="connsiteY7" fmla="*/ 145043 h 340770"/>
              <a:gd name="connsiteX8" fmla="*/ 346841 w 422516"/>
              <a:gd name="connsiteY8" fmla="*/ 138737 h 340770"/>
              <a:gd name="connsiteX9" fmla="*/ 390985 w 422516"/>
              <a:gd name="connsiteY9" fmla="*/ 132431 h 340770"/>
              <a:gd name="connsiteX10" fmla="*/ 359454 w 422516"/>
              <a:gd name="connsiteY10" fmla="*/ 75675 h 340770"/>
              <a:gd name="connsiteX11" fmla="*/ 340535 w 422516"/>
              <a:gd name="connsiteY11" fmla="*/ 63062 h 340770"/>
              <a:gd name="connsiteX12" fmla="*/ 296392 w 422516"/>
              <a:gd name="connsiteY12" fmla="*/ 37837 h 340770"/>
              <a:gd name="connsiteX13" fmla="*/ 283779 w 422516"/>
              <a:gd name="connsiteY13" fmla="*/ 25225 h 340770"/>
              <a:gd name="connsiteX14" fmla="*/ 264861 w 422516"/>
              <a:gd name="connsiteY14" fmla="*/ 12613 h 340770"/>
              <a:gd name="connsiteX15" fmla="*/ 227023 w 422516"/>
              <a:gd name="connsiteY15" fmla="*/ 0 h 340770"/>
              <a:gd name="connsiteX16" fmla="*/ 264861 w 422516"/>
              <a:gd name="connsiteY16" fmla="*/ 25225 h 340770"/>
              <a:gd name="connsiteX17" fmla="*/ 290085 w 422516"/>
              <a:gd name="connsiteY17" fmla="*/ 44144 h 340770"/>
              <a:gd name="connsiteX18" fmla="*/ 327923 w 422516"/>
              <a:gd name="connsiteY18" fmla="*/ 56756 h 340770"/>
              <a:gd name="connsiteX19" fmla="*/ 353148 w 422516"/>
              <a:gd name="connsiteY19" fmla="*/ 69368 h 340770"/>
              <a:gd name="connsiteX20" fmla="*/ 372066 w 422516"/>
              <a:gd name="connsiteY20" fmla="*/ 75675 h 340770"/>
              <a:gd name="connsiteX21" fmla="*/ 409903 w 422516"/>
              <a:gd name="connsiteY21" fmla="*/ 94593 h 340770"/>
              <a:gd name="connsiteX22" fmla="*/ 422516 w 422516"/>
              <a:gd name="connsiteY22" fmla="*/ 107206 h 340770"/>
              <a:gd name="connsiteX23" fmla="*/ 384679 w 422516"/>
              <a:gd name="connsiteY23" fmla="*/ 163962 h 340770"/>
              <a:gd name="connsiteX24" fmla="*/ 359454 w 422516"/>
              <a:gd name="connsiteY24" fmla="*/ 195493 h 340770"/>
              <a:gd name="connsiteX25" fmla="*/ 340535 w 422516"/>
              <a:gd name="connsiteY25" fmla="*/ 208105 h 340770"/>
              <a:gd name="connsiteX26" fmla="*/ 327923 w 422516"/>
              <a:gd name="connsiteY26" fmla="*/ 227024 h 340770"/>
              <a:gd name="connsiteX27" fmla="*/ 296392 w 422516"/>
              <a:gd name="connsiteY27" fmla="*/ 258555 h 340770"/>
              <a:gd name="connsiteX28" fmla="*/ 277473 w 422516"/>
              <a:gd name="connsiteY28" fmla="*/ 277473 h 340770"/>
              <a:gd name="connsiteX29" fmla="*/ 258554 w 422516"/>
              <a:gd name="connsiteY29" fmla="*/ 302698 h 340770"/>
              <a:gd name="connsiteX30" fmla="*/ 258554 w 422516"/>
              <a:gd name="connsiteY30" fmla="*/ 340535 h 340770"/>
              <a:gd name="connsiteX31" fmla="*/ 271167 w 422516"/>
              <a:gd name="connsiteY31" fmla="*/ 327923 h 340770"/>
              <a:gd name="connsiteX32" fmla="*/ 283779 w 422516"/>
              <a:gd name="connsiteY32" fmla="*/ 309004 h 3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516" h="340770">
                <a:moveTo>
                  <a:pt x="0" y="69368"/>
                </a:moveTo>
                <a:cubicBezTo>
                  <a:pt x="12612" y="79878"/>
                  <a:pt x="24878" y="90819"/>
                  <a:pt x="37837" y="100899"/>
                </a:cubicBezTo>
                <a:cubicBezTo>
                  <a:pt x="43820" y="105552"/>
                  <a:pt x="49357" y="111868"/>
                  <a:pt x="56756" y="113512"/>
                </a:cubicBezTo>
                <a:cubicBezTo>
                  <a:pt x="87809" y="120413"/>
                  <a:pt x="119859" y="121625"/>
                  <a:pt x="151349" y="126124"/>
                </a:cubicBezTo>
                <a:cubicBezTo>
                  <a:pt x="164007" y="127932"/>
                  <a:pt x="176704" y="129657"/>
                  <a:pt x="189186" y="132431"/>
                </a:cubicBezTo>
                <a:cubicBezTo>
                  <a:pt x="195675" y="133873"/>
                  <a:pt x="201656" y="137125"/>
                  <a:pt x="208105" y="138737"/>
                </a:cubicBezTo>
                <a:cubicBezTo>
                  <a:pt x="218503" y="141337"/>
                  <a:pt x="229126" y="142941"/>
                  <a:pt x="239636" y="145043"/>
                </a:cubicBezTo>
                <a:cubicBezTo>
                  <a:pt x="283987" y="130259"/>
                  <a:pt x="230827" y="145043"/>
                  <a:pt x="315310" y="145043"/>
                </a:cubicBezTo>
                <a:cubicBezTo>
                  <a:pt x="326028" y="145043"/>
                  <a:pt x="336268" y="140499"/>
                  <a:pt x="346841" y="138737"/>
                </a:cubicBezTo>
                <a:cubicBezTo>
                  <a:pt x="361503" y="136293"/>
                  <a:pt x="376270" y="134533"/>
                  <a:pt x="390985" y="132431"/>
                </a:cubicBezTo>
                <a:cubicBezTo>
                  <a:pt x="384414" y="112716"/>
                  <a:pt x="378042" y="88067"/>
                  <a:pt x="359454" y="75675"/>
                </a:cubicBezTo>
                <a:cubicBezTo>
                  <a:pt x="353148" y="71471"/>
                  <a:pt x="347116" y="66822"/>
                  <a:pt x="340535" y="63062"/>
                </a:cubicBezTo>
                <a:cubicBezTo>
                  <a:pt x="317868" y="50109"/>
                  <a:pt x="315604" y="53207"/>
                  <a:pt x="296392" y="37837"/>
                </a:cubicBezTo>
                <a:cubicBezTo>
                  <a:pt x="291749" y="34123"/>
                  <a:pt x="288422" y="28939"/>
                  <a:pt x="283779" y="25225"/>
                </a:cubicBezTo>
                <a:cubicBezTo>
                  <a:pt x="277861" y="20491"/>
                  <a:pt x="271787" y="15691"/>
                  <a:pt x="264861" y="12613"/>
                </a:cubicBezTo>
                <a:cubicBezTo>
                  <a:pt x="252712" y="7213"/>
                  <a:pt x="227023" y="0"/>
                  <a:pt x="227023" y="0"/>
                </a:cubicBezTo>
                <a:cubicBezTo>
                  <a:pt x="239636" y="8408"/>
                  <a:pt x="252734" y="16130"/>
                  <a:pt x="264861" y="25225"/>
                </a:cubicBezTo>
                <a:cubicBezTo>
                  <a:pt x="273269" y="31531"/>
                  <a:pt x="280684" y="39444"/>
                  <a:pt x="290085" y="44144"/>
                </a:cubicBezTo>
                <a:cubicBezTo>
                  <a:pt x="301976" y="50090"/>
                  <a:pt x="316032" y="50811"/>
                  <a:pt x="327923" y="56756"/>
                </a:cubicBezTo>
                <a:cubicBezTo>
                  <a:pt x="336331" y="60960"/>
                  <a:pt x="344507" y="65665"/>
                  <a:pt x="353148" y="69368"/>
                </a:cubicBezTo>
                <a:cubicBezTo>
                  <a:pt x="359258" y="71987"/>
                  <a:pt x="366121" y="72702"/>
                  <a:pt x="372066" y="75675"/>
                </a:cubicBezTo>
                <a:cubicBezTo>
                  <a:pt x="420957" y="100121"/>
                  <a:pt x="362360" y="78745"/>
                  <a:pt x="409903" y="94593"/>
                </a:cubicBezTo>
                <a:cubicBezTo>
                  <a:pt x="414107" y="98797"/>
                  <a:pt x="422516" y="101260"/>
                  <a:pt x="422516" y="107206"/>
                </a:cubicBezTo>
                <a:cubicBezTo>
                  <a:pt x="422516" y="145511"/>
                  <a:pt x="407940" y="144578"/>
                  <a:pt x="384679" y="163962"/>
                </a:cubicBezTo>
                <a:cubicBezTo>
                  <a:pt x="347221" y="195177"/>
                  <a:pt x="400203" y="154744"/>
                  <a:pt x="359454" y="195493"/>
                </a:cubicBezTo>
                <a:cubicBezTo>
                  <a:pt x="354095" y="200852"/>
                  <a:pt x="346841" y="203901"/>
                  <a:pt x="340535" y="208105"/>
                </a:cubicBezTo>
                <a:cubicBezTo>
                  <a:pt x="336331" y="214411"/>
                  <a:pt x="332914" y="221320"/>
                  <a:pt x="327923" y="227024"/>
                </a:cubicBezTo>
                <a:cubicBezTo>
                  <a:pt x="318135" y="238210"/>
                  <a:pt x="306902" y="248045"/>
                  <a:pt x="296392" y="258555"/>
                </a:cubicBezTo>
                <a:cubicBezTo>
                  <a:pt x="290086" y="264861"/>
                  <a:pt x="282824" y="270338"/>
                  <a:pt x="277473" y="277473"/>
                </a:cubicBezTo>
                <a:lnTo>
                  <a:pt x="258554" y="302698"/>
                </a:lnTo>
                <a:cubicBezTo>
                  <a:pt x="256873" y="307742"/>
                  <a:pt x="243420" y="335490"/>
                  <a:pt x="258554" y="340535"/>
                </a:cubicBezTo>
                <a:cubicBezTo>
                  <a:pt x="264195" y="342415"/>
                  <a:pt x="267453" y="332566"/>
                  <a:pt x="271167" y="327923"/>
                </a:cubicBezTo>
                <a:cubicBezTo>
                  <a:pt x="275902" y="322005"/>
                  <a:pt x="283779" y="309004"/>
                  <a:pt x="283779" y="309004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492706" y="3310325"/>
            <a:ext cx="353148" cy="183314"/>
          </a:xfrm>
          <a:custGeom>
            <a:avLst/>
            <a:gdLst>
              <a:gd name="connsiteX0" fmla="*/ 0 w 353148"/>
              <a:gd name="connsiteY0" fmla="*/ 101333 h 183314"/>
              <a:gd name="connsiteX1" fmla="*/ 107206 w 353148"/>
              <a:gd name="connsiteY1" fmla="*/ 95027 h 183314"/>
              <a:gd name="connsiteX2" fmla="*/ 201799 w 353148"/>
              <a:gd name="connsiteY2" fmla="*/ 82414 h 183314"/>
              <a:gd name="connsiteX3" fmla="*/ 239636 w 353148"/>
              <a:gd name="connsiteY3" fmla="*/ 76108 h 183314"/>
              <a:gd name="connsiteX4" fmla="*/ 309004 w 353148"/>
              <a:gd name="connsiteY4" fmla="*/ 69802 h 183314"/>
              <a:gd name="connsiteX5" fmla="*/ 321617 w 353148"/>
              <a:gd name="connsiteY5" fmla="*/ 57189 h 183314"/>
              <a:gd name="connsiteX6" fmla="*/ 283780 w 353148"/>
              <a:gd name="connsiteY6" fmla="*/ 31965 h 183314"/>
              <a:gd name="connsiteX7" fmla="*/ 245942 w 353148"/>
              <a:gd name="connsiteY7" fmla="*/ 13046 h 183314"/>
              <a:gd name="connsiteX8" fmla="*/ 258555 w 353148"/>
              <a:gd name="connsiteY8" fmla="*/ 6740 h 183314"/>
              <a:gd name="connsiteX9" fmla="*/ 277473 w 353148"/>
              <a:gd name="connsiteY9" fmla="*/ 19352 h 183314"/>
              <a:gd name="connsiteX10" fmla="*/ 302698 w 353148"/>
              <a:gd name="connsiteY10" fmla="*/ 31965 h 183314"/>
              <a:gd name="connsiteX11" fmla="*/ 321617 w 353148"/>
              <a:gd name="connsiteY11" fmla="*/ 50883 h 183314"/>
              <a:gd name="connsiteX12" fmla="*/ 340535 w 353148"/>
              <a:gd name="connsiteY12" fmla="*/ 63496 h 183314"/>
              <a:gd name="connsiteX13" fmla="*/ 353148 w 353148"/>
              <a:gd name="connsiteY13" fmla="*/ 82414 h 183314"/>
              <a:gd name="connsiteX14" fmla="*/ 321617 w 353148"/>
              <a:gd name="connsiteY14" fmla="*/ 113945 h 183314"/>
              <a:gd name="connsiteX15" fmla="*/ 290086 w 353148"/>
              <a:gd name="connsiteY15" fmla="*/ 151783 h 183314"/>
              <a:gd name="connsiteX16" fmla="*/ 277473 w 353148"/>
              <a:gd name="connsiteY16" fmla="*/ 164395 h 183314"/>
              <a:gd name="connsiteX17" fmla="*/ 271167 w 353148"/>
              <a:gd name="connsiteY17" fmla="*/ 183314 h 1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3148" h="183314">
                <a:moveTo>
                  <a:pt x="0" y="101333"/>
                </a:moveTo>
                <a:cubicBezTo>
                  <a:pt x="35735" y="99231"/>
                  <a:pt x="71565" y="98368"/>
                  <a:pt x="107206" y="95027"/>
                </a:cubicBezTo>
                <a:cubicBezTo>
                  <a:pt x="138877" y="92058"/>
                  <a:pt x="170309" y="86913"/>
                  <a:pt x="201799" y="82414"/>
                </a:cubicBezTo>
                <a:cubicBezTo>
                  <a:pt x="214457" y="80606"/>
                  <a:pt x="226937" y="77602"/>
                  <a:pt x="239636" y="76108"/>
                </a:cubicBezTo>
                <a:cubicBezTo>
                  <a:pt x="262695" y="73395"/>
                  <a:pt x="285881" y="71904"/>
                  <a:pt x="309004" y="69802"/>
                </a:cubicBezTo>
                <a:cubicBezTo>
                  <a:pt x="313208" y="65598"/>
                  <a:pt x="324915" y="62136"/>
                  <a:pt x="321617" y="57189"/>
                </a:cubicBezTo>
                <a:cubicBezTo>
                  <a:pt x="313209" y="44577"/>
                  <a:pt x="296392" y="40373"/>
                  <a:pt x="283780" y="31965"/>
                </a:cubicBezTo>
                <a:cubicBezTo>
                  <a:pt x="259328" y="15664"/>
                  <a:pt x="272053" y="21749"/>
                  <a:pt x="245942" y="13046"/>
                </a:cubicBezTo>
                <a:cubicBezTo>
                  <a:pt x="218106" y="-5512"/>
                  <a:pt x="219592" y="-1052"/>
                  <a:pt x="258555" y="6740"/>
                </a:cubicBezTo>
                <a:cubicBezTo>
                  <a:pt x="264861" y="10944"/>
                  <a:pt x="270893" y="15592"/>
                  <a:pt x="277473" y="19352"/>
                </a:cubicBezTo>
                <a:cubicBezTo>
                  <a:pt x="285635" y="24016"/>
                  <a:pt x="295048" y="26501"/>
                  <a:pt x="302698" y="31965"/>
                </a:cubicBezTo>
                <a:cubicBezTo>
                  <a:pt x="309955" y="37149"/>
                  <a:pt x="314766" y="45174"/>
                  <a:pt x="321617" y="50883"/>
                </a:cubicBezTo>
                <a:cubicBezTo>
                  <a:pt x="327439" y="55735"/>
                  <a:pt x="334229" y="59292"/>
                  <a:pt x="340535" y="63496"/>
                </a:cubicBezTo>
                <a:cubicBezTo>
                  <a:pt x="344739" y="69802"/>
                  <a:pt x="353148" y="74835"/>
                  <a:pt x="353148" y="82414"/>
                </a:cubicBezTo>
                <a:cubicBezTo>
                  <a:pt x="353148" y="97829"/>
                  <a:pt x="330025" y="106938"/>
                  <a:pt x="321617" y="113945"/>
                </a:cubicBezTo>
                <a:cubicBezTo>
                  <a:pt x="294648" y="136419"/>
                  <a:pt x="309931" y="126976"/>
                  <a:pt x="290086" y="151783"/>
                </a:cubicBezTo>
                <a:cubicBezTo>
                  <a:pt x="286372" y="156426"/>
                  <a:pt x="281677" y="160191"/>
                  <a:pt x="277473" y="164395"/>
                </a:cubicBezTo>
                <a:lnTo>
                  <a:pt x="271167" y="183314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550729" y="1355506"/>
            <a:ext cx="519461" cy="429151"/>
          </a:xfrm>
          <a:custGeom>
            <a:avLst/>
            <a:gdLst>
              <a:gd name="connsiteX0" fmla="*/ 166314 w 519461"/>
              <a:gd name="connsiteY0" fmla="*/ 57084 h 429151"/>
              <a:gd name="connsiteX1" fmla="*/ 59108 w 519461"/>
              <a:gd name="connsiteY1" fmla="*/ 69697 h 429151"/>
              <a:gd name="connsiteX2" fmla="*/ 2352 w 519461"/>
              <a:gd name="connsiteY2" fmla="*/ 183208 h 429151"/>
              <a:gd name="connsiteX3" fmla="*/ 8659 w 519461"/>
              <a:gd name="connsiteY3" fmla="*/ 258883 h 429151"/>
              <a:gd name="connsiteX4" fmla="*/ 33883 w 519461"/>
              <a:gd name="connsiteY4" fmla="*/ 321945 h 429151"/>
              <a:gd name="connsiteX5" fmla="*/ 59108 w 519461"/>
              <a:gd name="connsiteY5" fmla="*/ 353476 h 429151"/>
              <a:gd name="connsiteX6" fmla="*/ 71721 w 519461"/>
              <a:gd name="connsiteY6" fmla="*/ 366088 h 429151"/>
              <a:gd name="connsiteX7" fmla="*/ 166314 w 519461"/>
              <a:gd name="connsiteY7" fmla="*/ 397620 h 429151"/>
              <a:gd name="connsiteX8" fmla="*/ 229376 w 519461"/>
              <a:gd name="connsiteY8" fmla="*/ 410232 h 429151"/>
              <a:gd name="connsiteX9" fmla="*/ 298744 w 519461"/>
              <a:gd name="connsiteY9" fmla="*/ 429151 h 429151"/>
              <a:gd name="connsiteX10" fmla="*/ 355500 w 519461"/>
              <a:gd name="connsiteY10" fmla="*/ 422844 h 429151"/>
              <a:gd name="connsiteX11" fmla="*/ 412256 w 519461"/>
              <a:gd name="connsiteY11" fmla="*/ 403926 h 429151"/>
              <a:gd name="connsiteX12" fmla="*/ 450093 w 519461"/>
              <a:gd name="connsiteY12" fmla="*/ 378701 h 429151"/>
              <a:gd name="connsiteX13" fmla="*/ 475318 w 519461"/>
              <a:gd name="connsiteY13" fmla="*/ 340864 h 429151"/>
              <a:gd name="connsiteX14" fmla="*/ 506849 w 519461"/>
              <a:gd name="connsiteY14" fmla="*/ 277802 h 429151"/>
              <a:gd name="connsiteX15" fmla="*/ 519461 w 519461"/>
              <a:gd name="connsiteY15" fmla="*/ 227352 h 429151"/>
              <a:gd name="connsiteX16" fmla="*/ 513155 w 519461"/>
              <a:gd name="connsiteY16" fmla="*/ 183208 h 429151"/>
              <a:gd name="connsiteX17" fmla="*/ 500543 w 519461"/>
              <a:gd name="connsiteY17" fmla="*/ 120146 h 429151"/>
              <a:gd name="connsiteX18" fmla="*/ 487930 w 519461"/>
              <a:gd name="connsiteY18" fmla="*/ 88615 h 429151"/>
              <a:gd name="connsiteX19" fmla="*/ 393337 w 519461"/>
              <a:gd name="connsiteY19" fmla="*/ 31860 h 429151"/>
              <a:gd name="connsiteX20" fmla="*/ 374419 w 519461"/>
              <a:gd name="connsiteY20" fmla="*/ 19247 h 429151"/>
              <a:gd name="connsiteX21" fmla="*/ 317663 w 519461"/>
              <a:gd name="connsiteY21" fmla="*/ 12941 h 429151"/>
              <a:gd name="connsiteX22" fmla="*/ 298744 w 519461"/>
              <a:gd name="connsiteY22" fmla="*/ 6635 h 429151"/>
              <a:gd name="connsiteX23" fmla="*/ 153701 w 519461"/>
              <a:gd name="connsiteY23" fmla="*/ 6635 h 429151"/>
              <a:gd name="connsiteX24" fmla="*/ 134783 w 519461"/>
              <a:gd name="connsiteY24" fmla="*/ 12941 h 429151"/>
              <a:gd name="connsiteX25" fmla="*/ 115864 w 519461"/>
              <a:gd name="connsiteY25" fmla="*/ 31860 h 4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9461" h="429151">
                <a:moveTo>
                  <a:pt x="166314" y="57084"/>
                </a:moveTo>
                <a:lnTo>
                  <a:pt x="59108" y="69697"/>
                </a:lnTo>
                <a:cubicBezTo>
                  <a:pt x="25577" y="95490"/>
                  <a:pt x="13252" y="142333"/>
                  <a:pt x="2352" y="183208"/>
                </a:cubicBezTo>
                <a:cubicBezTo>
                  <a:pt x="-4170" y="207666"/>
                  <a:pt x="4498" y="233915"/>
                  <a:pt x="8659" y="258883"/>
                </a:cubicBezTo>
                <a:cubicBezTo>
                  <a:pt x="10938" y="272556"/>
                  <a:pt x="24734" y="308222"/>
                  <a:pt x="33883" y="321945"/>
                </a:cubicBezTo>
                <a:cubicBezTo>
                  <a:pt x="41349" y="333144"/>
                  <a:pt x="50348" y="343257"/>
                  <a:pt x="59108" y="353476"/>
                </a:cubicBezTo>
                <a:cubicBezTo>
                  <a:pt x="62977" y="357990"/>
                  <a:pt x="66774" y="362790"/>
                  <a:pt x="71721" y="366088"/>
                </a:cubicBezTo>
                <a:cubicBezTo>
                  <a:pt x="99484" y="384597"/>
                  <a:pt x="135251" y="389148"/>
                  <a:pt x="166314" y="397620"/>
                </a:cubicBezTo>
                <a:cubicBezTo>
                  <a:pt x="214739" y="410827"/>
                  <a:pt x="144202" y="398065"/>
                  <a:pt x="229376" y="410232"/>
                </a:cubicBezTo>
                <a:cubicBezTo>
                  <a:pt x="254700" y="420361"/>
                  <a:pt x="270162" y="429151"/>
                  <a:pt x="298744" y="429151"/>
                </a:cubicBezTo>
                <a:cubicBezTo>
                  <a:pt x="317779" y="429151"/>
                  <a:pt x="336581" y="424946"/>
                  <a:pt x="355500" y="422844"/>
                </a:cubicBezTo>
                <a:cubicBezTo>
                  <a:pt x="374419" y="416538"/>
                  <a:pt x="395663" y="414988"/>
                  <a:pt x="412256" y="403926"/>
                </a:cubicBezTo>
                <a:lnTo>
                  <a:pt x="450093" y="378701"/>
                </a:lnTo>
                <a:cubicBezTo>
                  <a:pt x="458501" y="366089"/>
                  <a:pt x="467797" y="354025"/>
                  <a:pt x="475318" y="340864"/>
                </a:cubicBezTo>
                <a:cubicBezTo>
                  <a:pt x="493495" y="309055"/>
                  <a:pt x="499242" y="305696"/>
                  <a:pt x="506849" y="277802"/>
                </a:cubicBezTo>
                <a:cubicBezTo>
                  <a:pt x="511410" y="261079"/>
                  <a:pt x="519461" y="227352"/>
                  <a:pt x="519461" y="227352"/>
                </a:cubicBezTo>
                <a:cubicBezTo>
                  <a:pt x="517359" y="212637"/>
                  <a:pt x="515415" y="197899"/>
                  <a:pt x="513155" y="183208"/>
                </a:cubicBezTo>
                <a:cubicBezTo>
                  <a:pt x="510494" y="165913"/>
                  <a:pt x="506513" y="138057"/>
                  <a:pt x="500543" y="120146"/>
                </a:cubicBezTo>
                <a:cubicBezTo>
                  <a:pt x="496963" y="109407"/>
                  <a:pt x="495935" y="96619"/>
                  <a:pt x="487930" y="88615"/>
                </a:cubicBezTo>
                <a:cubicBezTo>
                  <a:pt x="433895" y="34581"/>
                  <a:pt x="440618" y="55501"/>
                  <a:pt x="393337" y="31860"/>
                </a:cubicBezTo>
                <a:cubicBezTo>
                  <a:pt x="386558" y="28470"/>
                  <a:pt x="381772" y="21085"/>
                  <a:pt x="374419" y="19247"/>
                </a:cubicBezTo>
                <a:cubicBezTo>
                  <a:pt x="355952" y="14630"/>
                  <a:pt x="336582" y="15043"/>
                  <a:pt x="317663" y="12941"/>
                </a:cubicBezTo>
                <a:cubicBezTo>
                  <a:pt x="311357" y="10839"/>
                  <a:pt x="305262" y="7939"/>
                  <a:pt x="298744" y="6635"/>
                </a:cubicBezTo>
                <a:cubicBezTo>
                  <a:pt x="238108" y="-5493"/>
                  <a:pt x="231194" y="1791"/>
                  <a:pt x="153701" y="6635"/>
                </a:cubicBezTo>
                <a:cubicBezTo>
                  <a:pt x="147395" y="8737"/>
                  <a:pt x="140314" y="9254"/>
                  <a:pt x="134783" y="12941"/>
                </a:cubicBezTo>
                <a:cubicBezTo>
                  <a:pt x="127362" y="17888"/>
                  <a:pt x="115864" y="31860"/>
                  <a:pt x="115864" y="31860"/>
                </a:cubicBezTo>
              </a:path>
            </a:pathLst>
          </a:cu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72000" y="3090041"/>
            <a:ext cx="372066" cy="523416"/>
          </a:xfrm>
          <a:custGeom>
            <a:avLst/>
            <a:gdLst>
              <a:gd name="connsiteX0" fmla="*/ 189186 w 372066"/>
              <a:gd name="connsiteY0" fmla="*/ 100900 h 523416"/>
              <a:gd name="connsiteX1" fmla="*/ 75674 w 372066"/>
              <a:gd name="connsiteY1" fmla="*/ 119818 h 523416"/>
              <a:gd name="connsiteX2" fmla="*/ 63062 w 372066"/>
              <a:gd name="connsiteY2" fmla="*/ 145043 h 523416"/>
              <a:gd name="connsiteX3" fmla="*/ 6306 w 372066"/>
              <a:gd name="connsiteY3" fmla="*/ 283780 h 523416"/>
              <a:gd name="connsiteX4" fmla="*/ 0 w 372066"/>
              <a:gd name="connsiteY4" fmla="*/ 321617 h 523416"/>
              <a:gd name="connsiteX5" fmla="*/ 6306 w 372066"/>
              <a:gd name="connsiteY5" fmla="*/ 372067 h 523416"/>
              <a:gd name="connsiteX6" fmla="*/ 25225 w 372066"/>
              <a:gd name="connsiteY6" fmla="*/ 422516 h 523416"/>
              <a:gd name="connsiteX7" fmla="*/ 44143 w 372066"/>
              <a:gd name="connsiteY7" fmla="*/ 441435 h 523416"/>
              <a:gd name="connsiteX8" fmla="*/ 63062 w 372066"/>
              <a:gd name="connsiteY8" fmla="*/ 466660 h 523416"/>
              <a:gd name="connsiteX9" fmla="*/ 88287 w 372066"/>
              <a:gd name="connsiteY9" fmla="*/ 485578 h 523416"/>
              <a:gd name="connsiteX10" fmla="*/ 100899 w 372066"/>
              <a:gd name="connsiteY10" fmla="*/ 498191 h 523416"/>
              <a:gd name="connsiteX11" fmla="*/ 151349 w 372066"/>
              <a:gd name="connsiteY11" fmla="*/ 523416 h 523416"/>
              <a:gd name="connsiteX12" fmla="*/ 214411 w 372066"/>
              <a:gd name="connsiteY12" fmla="*/ 517109 h 523416"/>
              <a:gd name="connsiteX13" fmla="*/ 239636 w 372066"/>
              <a:gd name="connsiteY13" fmla="*/ 498191 h 523416"/>
              <a:gd name="connsiteX14" fmla="*/ 264861 w 372066"/>
              <a:gd name="connsiteY14" fmla="*/ 466660 h 523416"/>
              <a:gd name="connsiteX15" fmla="*/ 277473 w 372066"/>
              <a:gd name="connsiteY15" fmla="*/ 454047 h 523416"/>
              <a:gd name="connsiteX16" fmla="*/ 321617 w 372066"/>
              <a:gd name="connsiteY16" fmla="*/ 397291 h 523416"/>
              <a:gd name="connsiteX17" fmla="*/ 365760 w 372066"/>
              <a:gd name="connsiteY17" fmla="*/ 321617 h 523416"/>
              <a:gd name="connsiteX18" fmla="*/ 372066 w 372066"/>
              <a:gd name="connsiteY18" fmla="*/ 296392 h 523416"/>
              <a:gd name="connsiteX19" fmla="*/ 365760 w 372066"/>
              <a:gd name="connsiteY19" fmla="*/ 208105 h 523416"/>
              <a:gd name="connsiteX20" fmla="*/ 359454 w 372066"/>
              <a:gd name="connsiteY20" fmla="*/ 189187 h 523416"/>
              <a:gd name="connsiteX21" fmla="*/ 353148 w 372066"/>
              <a:gd name="connsiteY21" fmla="*/ 157656 h 523416"/>
              <a:gd name="connsiteX22" fmla="*/ 327923 w 372066"/>
              <a:gd name="connsiteY22" fmla="*/ 100900 h 523416"/>
              <a:gd name="connsiteX23" fmla="*/ 315310 w 372066"/>
              <a:gd name="connsiteY23" fmla="*/ 88287 h 523416"/>
              <a:gd name="connsiteX24" fmla="*/ 271167 w 372066"/>
              <a:gd name="connsiteY24" fmla="*/ 37838 h 523416"/>
              <a:gd name="connsiteX25" fmla="*/ 239636 w 372066"/>
              <a:gd name="connsiteY25" fmla="*/ 25225 h 523416"/>
              <a:gd name="connsiteX26" fmla="*/ 189186 w 372066"/>
              <a:gd name="connsiteY26" fmla="*/ 0 h 523416"/>
              <a:gd name="connsiteX27" fmla="*/ 81981 w 372066"/>
              <a:gd name="connsiteY27" fmla="*/ 25225 h 523416"/>
              <a:gd name="connsiteX28" fmla="*/ 75674 w 372066"/>
              <a:gd name="connsiteY28" fmla="*/ 37838 h 52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72066" h="523416">
                <a:moveTo>
                  <a:pt x="189186" y="100900"/>
                </a:moveTo>
                <a:cubicBezTo>
                  <a:pt x="151349" y="107206"/>
                  <a:pt x="111880" y="107146"/>
                  <a:pt x="75674" y="119818"/>
                </a:cubicBezTo>
                <a:cubicBezTo>
                  <a:pt x="66801" y="122924"/>
                  <a:pt x="66725" y="136385"/>
                  <a:pt x="63062" y="145043"/>
                </a:cubicBezTo>
                <a:cubicBezTo>
                  <a:pt x="43593" y="191060"/>
                  <a:pt x="25225" y="237534"/>
                  <a:pt x="6306" y="283780"/>
                </a:cubicBezTo>
                <a:cubicBezTo>
                  <a:pt x="4204" y="296392"/>
                  <a:pt x="0" y="308831"/>
                  <a:pt x="0" y="321617"/>
                </a:cubicBezTo>
                <a:cubicBezTo>
                  <a:pt x="0" y="338565"/>
                  <a:pt x="3520" y="355350"/>
                  <a:pt x="6306" y="372067"/>
                </a:cubicBezTo>
                <a:cubicBezTo>
                  <a:pt x="9176" y="389290"/>
                  <a:pt x="14936" y="408111"/>
                  <a:pt x="25225" y="422516"/>
                </a:cubicBezTo>
                <a:cubicBezTo>
                  <a:pt x="30409" y="429773"/>
                  <a:pt x="38339" y="434664"/>
                  <a:pt x="44143" y="441435"/>
                </a:cubicBezTo>
                <a:cubicBezTo>
                  <a:pt x="50983" y="449415"/>
                  <a:pt x="55630" y="459228"/>
                  <a:pt x="63062" y="466660"/>
                </a:cubicBezTo>
                <a:cubicBezTo>
                  <a:pt x="70494" y="474092"/>
                  <a:pt x="80213" y="478849"/>
                  <a:pt x="88287" y="485578"/>
                </a:cubicBezTo>
                <a:cubicBezTo>
                  <a:pt x="92855" y="489384"/>
                  <a:pt x="95801" y="495132"/>
                  <a:pt x="100899" y="498191"/>
                </a:cubicBezTo>
                <a:cubicBezTo>
                  <a:pt x="117021" y="507864"/>
                  <a:pt x="151349" y="523416"/>
                  <a:pt x="151349" y="523416"/>
                </a:cubicBezTo>
                <a:cubicBezTo>
                  <a:pt x="172370" y="521314"/>
                  <a:pt x="194098" y="522913"/>
                  <a:pt x="214411" y="517109"/>
                </a:cubicBezTo>
                <a:cubicBezTo>
                  <a:pt x="224517" y="514222"/>
                  <a:pt x="231562" y="504920"/>
                  <a:pt x="239636" y="498191"/>
                </a:cubicBezTo>
                <a:cubicBezTo>
                  <a:pt x="257901" y="482970"/>
                  <a:pt x="248575" y="487018"/>
                  <a:pt x="264861" y="466660"/>
                </a:cubicBezTo>
                <a:cubicBezTo>
                  <a:pt x="268575" y="462017"/>
                  <a:pt x="273708" y="458649"/>
                  <a:pt x="277473" y="454047"/>
                </a:cubicBezTo>
                <a:cubicBezTo>
                  <a:pt x="292650" y="435497"/>
                  <a:pt x="307004" y="416288"/>
                  <a:pt x="321617" y="397291"/>
                </a:cubicBezTo>
                <a:cubicBezTo>
                  <a:pt x="339052" y="374626"/>
                  <a:pt x="358669" y="349982"/>
                  <a:pt x="365760" y="321617"/>
                </a:cubicBezTo>
                <a:lnTo>
                  <a:pt x="372066" y="296392"/>
                </a:lnTo>
                <a:cubicBezTo>
                  <a:pt x="369964" y="266963"/>
                  <a:pt x="369207" y="237407"/>
                  <a:pt x="365760" y="208105"/>
                </a:cubicBezTo>
                <a:cubicBezTo>
                  <a:pt x="364983" y="201503"/>
                  <a:pt x="361066" y="195636"/>
                  <a:pt x="359454" y="189187"/>
                </a:cubicBezTo>
                <a:cubicBezTo>
                  <a:pt x="356854" y="178789"/>
                  <a:pt x="356228" y="167922"/>
                  <a:pt x="353148" y="157656"/>
                </a:cubicBezTo>
                <a:cubicBezTo>
                  <a:pt x="350170" y="147729"/>
                  <a:pt x="334697" y="111060"/>
                  <a:pt x="327923" y="100900"/>
                </a:cubicBezTo>
                <a:cubicBezTo>
                  <a:pt x="324625" y="95953"/>
                  <a:pt x="319116" y="92855"/>
                  <a:pt x="315310" y="88287"/>
                </a:cubicBezTo>
                <a:cubicBezTo>
                  <a:pt x="300781" y="70852"/>
                  <a:pt x="290786" y="50917"/>
                  <a:pt x="271167" y="37838"/>
                </a:cubicBezTo>
                <a:cubicBezTo>
                  <a:pt x="261748" y="31559"/>
                  <a:pt x="249761" y="30287"/>
                  <a:pt x="239636" y="25225"/>
                </a:cubicBezTo>
                <a:cubicBezTo>
                  <a:pt x="164069" y="-12559"/>
                  <a:pt x="298294" y="43645"/>
                  <a:pt x="189186" y="0"/>
                </a:cubicBezTo>
                <a:cubicBezTo>
                  <a:pt x="130028" y="4551"/>
                  <a:pt x="116362" y="-9155"/>
                  <a:pt x="81981" y="25225"/>
                </a:cubicBezTo>
                <a:cubicBezTo>
                  <a:pt x="78657" y="28549"/>
                  <a:pt x="77776" y="33634"/>
                  <a:pt x="75674" y="37838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496326" y="2137804"/>
            <a:ext cx="592805" cy="472966"/>
          </a:xfrm>
          <a:custGeom>
            <a:avLst/>
            <a:gdLst>
              <a:gd name="connsiteX0" fmla="*/ 227023 w 592805"/>
              <a:gd name="connsiteY0" fmla="*/ 50450 h 472966"/>
              <a:gd name="connsiteX1" fmla="*/ 81980 w 592805"/>
              <a:gd name="connsiteY1" fmla="*/ 50450 h 472966"/>
              <a:gd name="connsiteX2" fmla="*/ 63062 w 592805"/>
              <a:gd name="connsiteY2" fmla="*/ 63062 h 472966"/>
              <a:gd name="connsiteX3" fmla="*/ 50449 w 592805"/>
              <a:gd name="connsiteY3" fmla="*/ 81981 h 472966"/>
              <a:gd name="connsiteX4" fmla="*/ 25224 w 592805"/>
              <a:gd name="connsiteY4" fmla="*/ 113512 h 472966"/>
              <a:gd name="connsiteX5" fmla="*/ 12612 w 592805"/>
              <a:gd name="connsiteY5" fmla="*/ 145043 h 472966"/>
              <a:gd name="connsiteX6" fmla="*/ 0 w 592805"/>
              <a:gd name="connsiteY6" fmla="*/ 182880 h 472966"/>
              <a:gd name="connsiteX7" fmla="*/ 18918 w 592805"/>
              <a:gd name="connsiteY7" fmla="*/ 252248 h 472966"/>
              <a:gd name="connsiteX8" fmla="*/ 25224 w 592805"/>
              <a:gd name="connsiteY8" fmla="*/ 271167 h 472966"/>
              <a:gd name="connsiteX9" fmla="*/ 63062 w 592805"/>
              <a:gd name="connsiteY9" fmla="*/ 327923 h 472966"/>
              <a:gd name="connsiteX10" fmla="*/ 88286 w 592805"/>
              <a:gd name="connsiteY10" fmla="*/ 365760 h 472966"/>
              <a:gd name="connsiteX11" fmla="*/ 100899 w 592805"/>
              <a:gd name="connsiteY11" fmla="*/ 378373 h 472966"/>
              <a:gd name="connsiteX12" fmla="*/ 113511 w 592805"/>
              <a:gd name="connsiteY12" fmla="*/ 397291 h 472966"/>
              <a:gd name="connsiteX13" fmla="*/ 170267 w 592805"/>
              <a:gd name="connsiteY13" fmla="*/ 435128 h 472966"/>
              <a:gd name="connsiteX14" fmla="*/ 189186 w 592805"/>
              <a:gd name="connsiteY14" fmla="*/ 447741 h 472966"/>
              <a:gd name="connsiteX15" fmla="*/ 252248 w 592805"/>
              <a:gd name="connsiteY15" fmla="*/ 472966 h 472966"/>
              <a:gd name="connsiteX16" fmla="*/ 372066 w 592805"/>
              <a:gd name="connsiteY16" fmla="*/ 466659 h 472966"/>
              <a:gd name="connsiteX17" fmla="*/ 390984 w 592805"/>
              <a:gd name="connsiteY17" fmla="*/ 460353 h 472966"/>
              <a:gd name="connsiteX18" fmla="*/ 472965 w 592805"/>
              <a:gd name="connsiteY18" fmla="*/ 422516 h 472966"/>
              <a:gd name="connsiteX19" fmla="*/ 510802 w 592805"/>
              <a:gd name="connsiteY19" fmla="*/ 378373 h 472966"/>
              <a:gd name="connsiteX20" fmla="*/ 529721 w 592805"/>
              <a:gd name="connsiteY20" fmla="*/ 359454 h 472966"/>
              <a:gd name="connsiteX21" fmla="*/ 542333 w 592805"/>
              <a:gd name="connsiteY21" fmla="*/ 334229 h 472966"/>
              <a:gd name="connsiteX22" fmla="*/ 561252 w 592805"/>
              <a:gd name="connsiteY22" fmla="*/ 309004 h 472966"/>
              <a:gd name="connsiteX23" fmla="*/ 567558 w 592805"/>
              <a:gd name="connsiteY23" fmla="*/ 283779 h 472966"/>
              <a:gd name="connsiteX24" fmla="*/ 580171 w 592805"/>
              <a:gd name="connsiteY24" fmla="*/ 258555 h 472966"/>
              <a:gd name="connsiteX25" fmla="*/ 586477 w 592805"/>
              <a:gd name="connsiteY25" fmla="*/ 227024 h 472966"/>
              <a:gd name="connsiteX26" fmla="*/ 592783 w 592805"/>
              <a:gd name="connsiteY26" fmla="*/ 201799 h 472966"/>
              <a:gd name="connsiteX27" fmla="*/ 580171 w 592805"/>
              <a:gd name="connsiteY27" fmla="*/ 88287 h 472966"/>
              <a:gd name="connsiteX28" fmla="*/ 542333 w 592805"/>
              <a:gd name="connsiteY28" fmla="*/ 37837 h 472966"/>
              <a:gd name="connsiteX29" fmla="*/ 523415 w 592805"/>
              <a:gd name="connsiteY29" fmla="*/ 25225 h 472966"/>
              <a:gd name="connsiteX30" fmla="*/ 498190 w 592805"/>
              <a:gd name="connsiteY30" fmla="*/ 12613 h 472966"/>
              <a:gd name="connsiteX31" fmla="*/ 447740 w 592805"/>
              <a:gd name="connsiteY31" fmla="*/ 6306 h 472966"/>
              <a:gd name="connsiteX32" fmla="*/ 422515 w 592805"/>
              <a:gd name="connsiteY32" fmla="*/ 0 h 472966"/>
              <a:gd name="connsiteX33" fmla="*/ 327922 w 592805"/>
              <a:gd name="connsiteY33" fmla="*/ 6306 h 472966"/>
              <a:gd name="connsiteX34" fmla="*/ 258554 w 592805"/>
              <a:gd name="connsiteY34" fmla="*/ 25225 h 472966"/>
              <a:gd name="connsiteX35" fmla="*/ 233329 w 592805"/>
              <a:gd name="connsiteY35" fmla="*/ 31531 h 472966"/>
              <a:gd name="connsiteX36" fmla="*/ 195492 w 592805"/>
              <a:gd name="connsiteY36" fmla="*/ 56756 h 472966"/>
              <a:gd name="connsiteX37" fmla="*/ 170267 w 592805"/>
              <a:gd name="connsiteY37" fmla="*/ 75675 h 472966"/>
              <a:gd name="connsiteX38" fmla="*/ 145042 w 592805"/>
              <a:gd name="connsiteY38" fmla="*/ 88287 h 472966"/>
              <a:gd name="connsiteX39" fmla="*/ 107205 w 592805"/>
              <a:gd name="connsiteY39" fmla="*/ 138737 h 472966"/>
              <a:gd name="connsiteX40" fmla="*/ 100899 w 592805"/>
              <a:gd name="connsiteY40" fmla="*/ 157655 h 472966"/>
              <a:gd name="connsiteX41" fmla="*/ 119817 w 592805"/>
              <a:gd name="connsiteY41" fmla="*/ 189186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2805" h="472966">
                <a:moveTo>
                  <a:pt x="227023" y="50450"/>
                </a:moveTo>
                <a:cubicBezTo>
                  <a:pt x="15421" y="30296"/>
                  <a:pt x="135771" y="7417"/>
                  <a:pt x="81980" y="50450"/>
                </a:cubicBezTo>
                <a:cubicBezTo>
                  <a:pt x="76062" y="55185"/>
                  <a:pt x="69368" y="58858"/>
                  <a:pt x="63062" y="63062"/>
                </a:cubicBezTo>
                <a:cubicBezTo>
                  <a:pt x="58858" y="69368"/>
                  <a:pt x="54997" y="75918"/>
                  <a:pt x="50449" y="81981"/>
                </a:cubicBezTo>
                <a:cubicBezTo>
                  <a:pt x="42373" y="92749"/>
                  <a:pt x="32149" y="101970"/>
                  <a:pt x="25224" y="113512"/>
                </a:cubicBezTo>
                <a:cubicBezTo>
                  <a:pt x="19400" y="123219"/>
                  <a:pt x="16480" y="134405"/>
                  <a:pt x="12612" y="145043"/>
                </a:cubicBezTo>
                <a:cubicBezTo>
                  <a:pt x="8069" y="157537"/>
                  <a:pt x="0" y="182880"/>
                  <a:pt x="0" y="182880"/>
                </a:cubicBezTo>
                <a:cubicBezTo>
                  <a:pt x="9148" y="237767"/>
                  <a:pt x="689" y="203636"/>
                  <a:pt x="18918" y="252248"/>
                </a:cubicBezTo>
                <a:cubicBezTo>
                  <a:pt x="21252" y="258472"/>
                  <a:pt x="21875" y="265425"/>
                  <a:pt x="25224" y="271167"/>
                </a:cubicBezTo>
                <a:cubicBezTo>
                  <a:pt x="36681" y="290807"/>
                  <a:pt x="50449" y="309004"/>
                  <a:pt x="63062" y="327923"/>
                </a:cubicBezTo>
                <a:lnTo>
                  <a:pt x="88286" y="365760"/>
                </a:lnTo>
                <a:cubicBezTo>
                  <a:pt x="92490" y="369964"/>
                  <a:pt x="97185" y="373730"/>
                  <a:pt x="100899" y="378373"/>
                </a:cubicBezTo>
                <a:cubicBezTo>
                  <a:pt x="105634" y="384291"/>
                  <a:pt x="107807" y="392300"/>
                  <a:pt x="113511" y="397291"/>
                </a:cubicBezTo>
                <a:cubicBezTo>
                  <a:pt x="113523" y="397301"/>
                  <a:pt x="160801" y="428818"/>
                  <a:pt x="170267" y="435128"/>
                </a:cubicBezTo>
                <a:cubicBezTo>
                  <a:pt x="176573" y="439332"/>
                  <a:pt x="181996" y="445344"/>
                  <a:pt x="189186" y="447741"/>
                </a:cubicBezTo>
                <a:cubicBezTo>
                  <a:pt x="223292" y="459110"/>
                  <a:pt x="201994" y="451429"/>
                  <a:pt x="252248" y="472966"/>
                </a:cubicBezTo>
                <a:cubicBezTo>
                  <a:pt x="292187" y="470864"/>
                  <a:pt x="332236" y="470280"/>
                  <a:pt x="372066" y="466659"/>
                </a:cubicBezTo>
                <a:cubicBezTo>
                  <a:pt x="378686" y="466057"/>
                  <a:pt x="384760" y="462687"/>
                  <a:pt x="390984" y="460353"/>
                </a:cubicBezTo>
                <a:cubicBezTo>
                  <a:pt x="416260" y="450875"/>
                  <a:pt x="451775" y="436001"/>
                  <a:pt x="472965" y="422516"/>
                </a:cubicBezTo>
                <a:cubicBezTo>
                  <a:pt x="487719" y="413127"/>
                  <a:pt x="500199" y="390743"/>
                  <a:pt x="510802" y="378373"/>
                </a:cubicBezTo>
                <a:cubicBezTo>
                  <a:pt x="516606" y="371602"/>
                  <a:pt x="523415" y="365760"/>
                  <a:pt x="529721" y="359454"/>
                </a:cubicBezTo>
                <a:cubicBezTo>
                  <a:pt x="533925" y="351046"/>
                  <a:pt x="537351" y="342201"/>
                  <a:pt x="542333" y="334229"/>
                </a:cubicBezTo>
                <a:cubicBezTo>
                  <a:pt x="547904" y="325316"/>
                  <a:pt x="556552" y="318405"/>
                  <a:pt x="561252" y="309004"/>
                </a:cubicBezTo>
                <a:cubicBezTo>
                  <a:pt x="565128" y="301252"/>
                  <a:pt x="564515" y="291894"/>
                  <a:pt x="567558" y="283779"/>
                </a:cubicBezTo>
                <a:cubicBezTo>
                  <a:pt x="570859" y="274977"/>
                  <a:pt x="575967" y="266963"/>
                  <a:pt x="580171" y="258555"/>
                </a:cubicBezTo>
                <a:cubicBezTo>
                  <a:pt x="582273" y="248045"/>
                  <a:pt x="584152" y="237487"/>
                  <a:pt x="586477" y="227024"/>
                </a:cubicBezTo>
                <a:cubicBezTo>
                  <a:pt x="588357" y="218563"/>
                  <a:pt x="593177" y="210457"/>
                  <a:pt x="592783" y="201799"/>
                </a:cubicBezTo>
                <a:cubicBezTo>
                  <a:pt x="591054" y="163768"/>
                  <a:pt x="589404" y="125220"/>
                  <a:pt x="580171" y="88287"/>
                </a:cubicBezTo>
                <a:cubicBezTo>
                  <a:pt x="577649" y="78200"/>
                  <a:pt x="555465" y="48343"/>
                  <a:pt x="542333" y="37837"/>
                </a:cubicBezTo>
                <a:cubicBezTo>
                  <a:pt x="536415" y="33102"/>
                  <a:pt x="529995" y="28985"/>
                  <a:pt x="523415" y="25225"/>
                </a:cubicBezTo>
                <a:cubicBezTo>
                  <a:pt x="515253" y="20561"/>
                  <a:pt x="507310" y="14893"/>
                  <a:pt x="498190" y="12613"/>
                </a:cubicBezTo>
                <a:cubicBezTo>
                  <a:pt x="481748" y="8503"/>
                  <a:pt x="464457" y="9092"/>
                  <a:pt x="447740" y="6306"/>
                </a:cubicBezTo>
                <a:cubicBezTo>
                  <a:pt x="439191" y="4881"/>
                  <a:pt x="430923" y="2102"/>
                  <a:pt x="422515" y="0"/>
                </a:cubicBezTo>
                <a:cubicBezTo>
                  <a:pt x="390984" y="2102"/>
                  <a:pt x="359258" y="2219"/>
                  <a:pt x="327922" y="6306"/>
                </a:cubicBezTo>
                <a:cubicBezTo>
                  <a:pt x="286565" y="11701"/>
                  <a:pt x="287958" y="16824"/>
                  <a:pt x="258554" y="25225"/>
                </a:cubicBezTo>
                <a:cubicBezTo>
                  <a:pt x="250220" y="27606"/>
                  <a:pt x="241737" y="29429"/>
                  <a:pt x="233329" y="31531"/>
                </a:cubicBezTo>
                <a:cubicBezTo>
                  <a:pt x="220717" y="39939"/>
                  <a:pt x="207619" y="47661"/>
                  <a:pt x="195492" y="56756"/>
                </a:cubicBezTo>
                <a:cubicBezTo>
                  <a:pt x="187084" y="63062"/>
                  <a:pt x="179180" y="70104"/>
                  <a:pt x="170267" y="75675"/>
                </a:cubicBezTo>
                <a:cubicBezTo>
                  <a:pt x="162295" y="80657"/>
                  <a:pt x="153450" y="84083"/>
                  <a:pt x="145042" y="88287"/>
                </a:cubicBezTo>
                <a:cubicBezTo>
                  <a:pt x="138850" y="96027"/>
                  <a:pt x="113899" y="125348"/>
                  <a:pt x="107205" y="138737"/>
                </a:cubicBezTo>
                <a:cubicBezTo>
                  <a:pt x="104232" y="144682"/>
                  <a:pt x="103001" y="151349"/>
                  <a:pt x="100899" y="157655"/>
                </a:cubicBezTo>
                <a:cubicBezTo>
                  <a:pt x="109085" y="182214"/>
                  <a:pt x="102505" y="171874"/>
                  <a:pt x="119817" y="189186"/>
                </a:cubicBezTo>
              </a:path>
            </a:pathLst>
          </a:custGeom>
          <a:noFill/>
          <a:ln w="28575" cap="flat" cmpd="sng" algn="ctr">
            <a:solidFill>
              <a:srgbClr val="FFB4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6" y="1066800"/>
            <a:ext cx="68008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6358" y="2415446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Inst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commits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7546" y="1459423"/>
            <a:ext cx="3570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2. Which were the last arriving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edges per 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node for the committed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Inst?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725" y="4672738"/>
            <a:ext cx="332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3. Read out the tokens from the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Source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insts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per node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401" y="5615553"/>
            <a:ext cx="364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4. Write them into this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inst’s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nodes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005818"/>
            <a:ext cx="68961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" y="5463152"/>
            <a:ext cx="4409268" cy="14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185863"/>
            <a:ext cx="69818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5620" y="5866108"/>
            <a:ext cx="6375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originally all </a:t>
            </a:r>
            <a:r>
              <a:rPr lang="en-US" dirty="0" err="1" smtClean="0"/>
              <a:t>insts</a:t>
            </a:r>
            <a:r>
              <a:rPr lang="en-US" dirty="0" smtClean="0"/>
              <a:t> latencies + 1, reduce critical by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188203"/>
          </a:xfrm>
        </p:spPr>
        <p:txBody>
          <a:bodyPr/>
          <a:lstStyle/>
          <a:p>
            <a:r>
              <a:rPr lang="en-US" dirty="0" smtClean="0"/>
              <a:t>Wire delays dominate – can’t build large windows</a:t>
            </a:r>
          </a:p>
          <a:p>
            <a:r>
              <a:rPr lang="en-US" dirty="0" smtClean="0"/>
              <a:t>Solution: clusters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DEC’s Alpha 21264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assign these?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Dependence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5115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A:		</a:t>
            </a:r>
            <a:r>
              <a:rPr lang="en-US" dirty="0" err="1" smtClean="0"/>
              <a:t>ld</a:t>
            </a:r>
            <a:r>
              <a:rPr lang="en-US" dirty="0" smtClean="0"/>
              <a:t> r1, 0(r2)</a:t>
            </a:r>
          </a:p>
          <a:p>
            <a:pPr marL="0" indent="0">
              <a:buNone/>
            </a:pPr>
            <a:r>
              <a:rPr lang="en-US" dirty="0" smtClean="0"/>
              <a:t>B:		</a:t>
            </a:r>
            <a:r>
              <a:rPr lang="en-US" dirty="0" err="1" smtClean="0"/>
              <a:t>beq</a:t>
            </a:r>
            <a:r>
              <a:rPr lang="en-US" dirty="0" smtClean="0"/>
              <a:t> r1, r3, ELSE</a:t>
            </a:r>
          </a:p>
          <a:p>
            <a:pPr marL="0" indent="0">
              <a:buNone/>
            </a:pPr>
            <a:r>
              <a:rPr lang="en-US" dirty="0" smtClean="0"/>
              <a:t>C:	ELSE:	</a:t>
            </a:r>
            <a:r>
              <a:rPr lang="en-US" dirty="0" err="1" smtClean="0"/>
              <a:t>ld</a:t>
            </a:r>
            <a:r>
              <a:rPr lang="en-US" dirty="0" smtClean="0"/>
              <a:t> r4, 0(r1)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35691"/>
              </p:ext>
            </p:extLst>
          </p:nvPr>
        </p:nvGraphicFramePr>
        <p:xfrm>
          <a:off x="1303283" y="2724807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39191419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6236983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124751969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139870588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350038188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50258163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90767575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164851308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53664027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12179825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74629464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3692153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174878978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38964561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3284792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81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827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139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5013776"/>
                  </a:ext>
                </a:extLst>
              </a:tr>
            </a:tbl>
          </a:graphicData>
        </a:graphic>
      </p:graphicFrame>
      <p:sp>
        <p:nvSpPr>
          <p:cNvPr id="8" name="Freeform 7"/>
          <p:cNvSpPr/>
          <p:nvPr/>
        </p:nvSpPr>
        <p:spPr bwMode="auto">
          <a:xfrm>
            <a:off x="4206240" y="3758391"/>
            <a:ext cx="247659" cy="283888"/>
          </a:xfrm>
          <a:custGeom>
            <a:avLst/>
            <a:gdLst>
              <a:gd name="connsiteX0" fmla="*/ 81981 w 247659"/>
              <a:gd name="connsiteY0" fmla="*/ 25333 h 283888"/>
              <a:gd name="connsiteX1" fmla="*/ 18919 w 247659"/>
              <a:gd name="connsiteY1" fmla="*/ 94701 h 283888"/>
              <a:gd name="connsiteX2" fmla="*/ 12612 w 247659"/>
              <a:gd name="connsiteY2" fmla="*/ 119926 h 283888"/>
              <a:gd name="connsiteX3" fmla="*/ 0 w 247659"/>
              <a:gd name="connsiteY3" fmla="*/ 164070 h 283888"/>
              <a:gd name="connsiteX4" fmla="*/ 12612 w 247659"/>
              <a:gd name="connsiteY4" fmla="*/ 214519 h 283888"/>
              <a:gd name="connsiteX5" fmla="*/ 56756 w 247659"/>
              <a:gd name="connsiteY5" fmla="*/ 264969 h 283888"/>
              <a:gd name="connsiteX6" fmla="*/ 75674 w 247659"/>
              <a:gd name="connsiteY6" fmla="*/ 277581 h 283888"/>
              <a:gd name="connsiteX7" fmla="*/ 100899 w 247659"/>
              <a:gd name="connsiteY7" fmla="*/ 283888 h 283888"/>
              <a:gd name="connsiteX8" fmla="*/ 170268 w 247659"/>
              <a:gd name="connsiteY8" fmla="*/ 277581 h 283888"/>
              <a:gd name="connsiteX9" fmla="*/ 189186 w 247659"/>
              <a:gd name="connsiteY9" fmla="*/ 271275 h 283888"/>
              <a:gd name="connsiteX10" fmla="*/ 214411 w 247659"/>
              <a:gd name="connsiteY10" fmla="*/ 227132 h 283888"/>
              <a:gd name="connsiteX11" fmla="*/ 220717 w 247659"/>
              <a:gd name="connsiteY11" fmla="*/ 208213 h 283888"/>
              <a:gd name="connsiteX12" fmla="*/ 233330 w 247659"/>
              <a:gd name="connsiteY12" fmla="*/ 195601 h 283888"/>
              <a:gd name="connsiteX13" fmla="*/ 245942 w 247659"/>
              <a:gd name="connsiteY13" fmla="*/ 132539 h 283888"/>
              <a:gd name="connsiteX14" fmla="*/ 233330 w 247659"/>
              <a:gd name="connsiteY14" fmla="*/ 94701 h 283888"/>
              <a:gd name="connsiteX15" fmla="*/ 220717 w 247659"/>
              <a:gd name="connsiteY15" fmla="*/ 50558 h 283888"/>
              <a:gd name="connsiteX16" fmla="*/ 195492 w 247659"/>
              <a:gd name="connsiteY16" fmla="*/ 19027 h 283888"/>
              <a:gd name="connsiteX17" fmla="*/ 163961 w 247659"/>
              <a:gd name="connsiteY17" fmla="*/ 12721 h 283888"/>
              <a:gd name="connsiteX18" fmla="*/ 138737 w 247659"/>
              <a:gd name="connsiteY18" fmla="*/ 108 h 283888"/>
              <a:gd name="connsiteX19" fmla="*/ 119818 w 247659"/>
              <a:gd name="connsiteY19" fmla="*/ 6415 h 283888"/>
              <a:gd name="connsiteX20" fmla="*/ 94593 w 247659"/>
              <a:gd name="connsiteY20" fmla="*/ 12721 h 283888"/>
              <a:gd name="connsiteX21" fmla="*/ 75674 w 247659"/>
              <a:gd name="connsiteY21" fmla="*/ 25333 h 283888"/>
              <a:gd name="connsiteX22" fmla="*/ 37837 w 247659"/>
              <a:gd name="connsiteY22" fmla="*/ 69477 h 283888"/>
              <a:gd name="connsiteX23" fmla="*/ 31531 w 247659"/>
              <a:gd name="connsiteY23" fmla="*/ 94701 h 283888"/>
              <a:gd name="connsiteX24" fmla="*/ 18919 w 247659"/>
              <a:gd name="connsiteY24" fmla="*/ 126232 h 28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659" h="283888">
                <a:moveTo>
                  <a:pt x="81981" y="25333"/>
                </a:moveTo>
                <a:cubicBezTo>
                  <a:pt x="60960" y="48456"/>
                  <a:pt x="37399" y="69501"/>
                  <a:pt x="18919" y="94701"/>
                </a:cubicBezTo>
                <a:cubicBezTo>
                  <a:pt x="13794" y="101690"/>
                  <a:pt x="14893" y="111564"/>
                  <a:pt x="12612" y="119926"/>
                </a:cubicBezTo>
                <a:cubicBezTo>
                  <a:pt x="8585" y="134690"/>
                  <a:pt x="4204" y="149355"/>
                  <a:pt x="0" y="164070"/>
                </a:cubicBezTo>
                <a:cubicBezTo>
                  <a:pt x="2398" y="176062"/>
                  <a:pt x="6148" y="201592"/>
                  <a:pt x="12612" y="214519"/>
                </a:cubicBezTo>
                <a:cubicBezTo>
                  <a:pt x="20945" y="231185"/>
                  <a:pt x="44428" y="256750"/>
                  <a:pt x="56756" y="264969"/>
                </a:cubicBezTo>
                <a:cubicBezTo>
                  <a:pt x="63062" y="269173"/>
                  <a:pt x="68708" y="274595"/>
                  <a:pt x="75674" y="277581"/>
                </a:cubicBezTo>
                <a:cubicBezTo>
                  <a:pt x="83640" y="280995"/>
                  <a:pt x="92491" y="281786"/>
                  <a:pt x="100899" y="283888"/>
                </a:cubicBezTo>
                <a:cubicBezTo>
                  <a:pt x="124022" y="281786"/>
                  <a:pt x="147283" y="280865"/>
                  <a:pt x="170268" y="277581"/>
                </a:cubicBezTo>
                <a:cubicBezTo>
                  <a:pt x="176848" y="276641"/>
                  <a:pt x="183995" y="275427"/>
                  <a:pt x="189186" y="271275"/>
                </a:cubicBezTo>
                <a:cubicBezTo>
                  <a:pt x="196072" y="265766"/>
                  <a:pt x="211981" y="232802"/>
                  <a:pt x="214411" y="227132"/>
                </a:cubicBezTo>
                <a:cubicBezTo>
                  <a:pt x="217029" y="221022"/>
                  <a:pt x="217297" y="213913"/>
                  <a:pt x="220717" y="208213"/>
                </a:cubicBezTo>
                <a:cubicBezTo>
                  <a:pt x="223776" y="203115"/>
                  <a:pt x="229126" y="199805"/>
                  <a:pt x="233330" y="195601"/>
                </a:cubicBezTo>
                <a:cubicBezTo>
                  <a:pt x="237534" y="174580"/>
                  <a:pt x="252721" y="152876"/>
                  <a:pt x="245942" y="132539"/>
                </a:cubicBezTo>
                <a:cubicBezTo>
                  <a:pt x="241738" y="119926"/>
                  <a:pt x="236555" y="107599"/>
                  <a:pt x="233330" y="94701"/>
                </a:cubicBezTo>
                <a:cubicBezTo>
                  <a:pt x="231310" y="86624"/>
                  <a:pt x="225238" y="59601"/>
                  <a:pt x="220717" y="50558"/>
                </a:cubicBezTo>
                <a:cubicBezTo>
                  <a:pt x="218199" y="45521"/>
                  <a:pt x="202959" y="22227"/>
                  <a:pt x="195492" y="19027"/>
                </a:cubicBezTo>
                <a:cubicBezTo>
                  <a:pt x="185640" y="14805"/>
                  <a:pt x="174471" y="14823"/>
                  <a:pt x="163961" y="12721"/>
                </a:cubicBezTo>
                <a:cubicBezTo>
                  <a:pt x="155553" y="8517"/>
                  <a:pt x="148043" y="1437"/>
                  <a:pt x="138737" y="108"/>
                </a:cubicBezTo>
                <a:cubicBezTo>
                  <a:pt x="132156" y="-832"/>
                  <a:pt x="126210" y="4589"/>
                  <a:pt x="119818" y="6415"/>
                </a:cubicBezTo>
                <a:cubicBezTo>
                  <a:pt x="111484" y="8796"/>
                  <a:pt x="103001" y="10619"/>
                  <a:pt x="94593" y="12721"/>
                </a:cubicBezTo>
                <a:cubicBezTo>
                  <a:pt x="88287" y="16925"/>
                  <a:pt x="81592" y="20598"/>
                  <a:pt x="75674" y="25333"/>
                </a:cubicBezTo>
                <a:cubicBezTo>
                  <a:pt x="63384" y="35165"/>
                  <a:pt x="44502" y="61146"/>
                  <a:pt x="37837" y="69477"/>
                </a:cubicBezTo>
                <a:cubicBezTo>
                  <a:pt x="35735" y="77885"/>
                  <a:pt x="34272" y="86479"/>
                  <a:pt x="31531" y="94701"/>
                </a:cubicBezTo>
                <a:cubicBezTo>
                  <a:pt x="27951" y="105440"/>
                  <a:pt x="18919" y="126232"/>
                  <a:pt x="18919" y="12623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74709" y="4124053"/>
            <a:ext cx="353148" cy="328129"/>
          </a:xfrm>
          <a:custGeom>
            <a:avLst/>
            <a:gdLst>
              <a:gd name="connsiteX0" fmla="*/ 94593 w 353148"/>
              <a:gd name="connsiteY0" fmla="*/ 12819 h 328129"/>
              <a:gd name="connsiteX1" fmla="*/ 0 w 353148"/>
              <a:gd name="connsiteY1" fmla="*/ 113718 h 328129"/>
              <a:gd name="connsiteX2" fmla="*/ 6306 w 353148"/>
              <a:gd name="connsiteY2" fmla="*/ 189393 h 328129"/>
              <a:gd name="connsiteX3" fmla="*/ 12612 w 353148"/>
              <a:gd name="connsiteY3" fmla="*/ 227230 h 328129"/>
              <a:gd name="connsiteX4" fmla="*/ 63062 w 353148"/>
              <a:gd name="connsiteY4" fmla="*/ 290292 h 328129"/>
              <a:gd name="connsiteX5" fmla="*/ 81981 w 353148"/>
              <a:gd name="connsiteY5" fmla="*/ 302904 h 328129"/>
              <a:gd name="connsiteX6" fmla="*/ 107205 w 353148"/>
              <a:gd name="connsiteY6" fmla="*/ 309210 h 328129"/>
              <a:gd name="connsiteX7" fmla="*/ 138737 w 353148"/>
              <a:gd name="connsiteY7" fmla="*/ 315517 h 328129"/>
              <a:gd name="connsiteX8" fmla="*/ 176574 w 353148"/>
              <a:gd name="connsiteY8" fmla="*/ 328129 h 328129"/>
              <a:gd name="connsiteX9" fmla="*/ 220717 w 353148"/>
              <a:gd name="connsiteY9" fmla="*/ 321823 h 328129"/>
              <a:gd name="connsiteX10" fmla="*/ 245942 w 353148"/>
              <a:gd name="connsiteY10" fmla="*/ 309210 h 328129"/>
              <a:gd name="connsiteX11" fmla="*/ 302698 w 353148"/>
              <a:gd name="connsiteY11" fmla="*/ 302904 h 328129"/>
              <a:gd name="connsiteX12" fmla="*/ 334229 w 353148"/>
              <a:gd name="connsiteY12" fmla="*/ 271373 h 328129"/>
              <a:gd name="connsiteX13" fmla="*/ 340535 w 353148"/>
              <a:gd name="connsiteY13" fmla="*/ 252455 h 328129"/>
              <a:gd name="connsiteX14" fmla="*/ 353148 w 353148"/>
              <a:gd name="connsiteY14" fmla="*/ 195699 h 328129"/>
              <a:gd name="connsiteX15" fmla="*/ 346841 w 353148"/>
              <a:gd name="connsiteY15" fmla="*/ 94799 h 328129"/>
              <a:gd name="connsiteX16" fmla="*/ 315310 w 353148"/>
              <a:gd name="connsiteY16" fmla="*/ 50656 h 328129"/>
              <a:gd name="connsiteX17" fmla="*/ 258554 w 353148"/>
              <a:gd name="connsiteY17" fmla="*/ 19125 h 328129"/>
              <a:gd name="connsiteX18" fmla="*/ 239636 w 353148"/>
              <a:gd name="connsiteY18" fmla="*/ 6513 h 328129"/>
              <a:gd name="connsiteX19" fmla="*/ 163961 w 353148"/>
              <a:gd name="connsiteY19" fmla="*/ 6513 h 328129"/>
              <a:gd name="connsiteX20" fmla="*/ 113512 w 353148"/>
              <a:gd name="connsiteY20" fmla="*/ 19125 h 328129"/>
              <a:gd name="connsiteX21" fmla="*/ 56756 w 353148"/>
              <a:gd name="connsiteY21" fmla="*/ 38044 h 328129"/>
              <a:gd name="connsiteX22" fmla="*/ 44143 w 353148"/>
              <a:gd name="connsiteY22" fmla="*/ 19125 h 32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3148" h="328129">
                <a:moveTo>
                  <a:pt x="94593" y="12819"/>
                </a:moveTo>
                <a:cubicBezTo>
                  <a:pt x="69966" y="33928"/>
                  <a:pt x="0" y="64353"/>
                  <a:pt x="0" y="113718"/>
                </a:cubicBezTo>
                <a:cubicBezTo>
                  <a:pt x="0" y="139030"/>
                  <a:pt x="3511" y="164235"/>
                  <a:pt x="6306" y="189393"/>
                </a:cubicBezTo>
                <a:cubicBezTo>
                  <a:pt x="7718" y="202101"/>
                  <a:pt x="7694" y="215427"/>
                  <a:pt x="12612" y="227230"/>
                </a:cubicBezTo>
                <a:cubicBezTo>
                  <a:pt x="19099" y="242798"/>
                  <a:pt x="46993" y="279580"/>
                  <a:pt x="63062" y="290292"/>
                </a:cubicBezTo>
                <a:cubicBezTo>
                  <a:pt x="69368" y="294496"/>
                  <a:pt x="75015" y="299918"/>
                  <a:pt x="81981" y="302904"/>
                </a:cubicBezTo>
                <a:cubicBezTo>
                  <a:pt x="89947" y="306318"/>
                  <a:pt x="98745" y="307330"/>
                  <a:pt x="107205" y="309210"/>
                </a:cubicBezTo>
                <a:cubicBezTo>
                  <a:pt x="117669" y="311535"/>
                  <a:pt x="128396" y="312697"/>
                  <a:pt x="138737" y="315517"/>
                </a:cubicBezTo>
                <a:cubicBezTo>
                  <a:pt x="151563" y="319015"/>
                  <a:pt x="176574" y="328129"/>
                  <a:pt x="176574" y="328129"/>
                </a:cubicBezTo>
                <a:cubicBezTo>
                  <a:pt x="191288" y="326027"/>
                  <a:pt x="206377" y="325734"/>
                  <a:pt x="220717" y="321823"/>
                </a:cubicBezTo>
                <a:cubicBezTo>
                  <a:pt x="229787" y="319349"/>
                  <a:pt x="236782" y="311324"/>
                  <a:pt x="245942" y="309210"/>
                </a:cubicBezTo>
                <a:cubicBezTo>
                  <a:pt x="264490" y="304930"/>
                  <a:pt x="283779" y="305006"/>
                  <a:pt x="302698" y="302904"/>
                </a:cubicBezTo>
                <a:cubicBezTo>
                  <a:pt x="313208" y="292394"/>
                  <a:pt x="329529" y="285474"/>
                  <a:pt x="334229" y="271373"/>
                </a:cubicBezTo>
                <a:cubicBezTo>
                  <a:pt x="336331" y="265067"/>
                  <a:pt x="338709" y="258846"/>
                  <a:pt x="340535" y="252455"/>
                </a:cubicBezTo>
                <a:cubicBezTo>
                  <a:pt x="346470" y="231682"/>
                  <a:pt x="348815" y="217364"/>
                  <a:pt x="353148" y="195699"/>
                </a:cubicBezTo>
                <a:cubicBezTo>
                  <a:pt x="351046" y="162066"/>
                  <a:pt x="350369" y="128313"/>
                  <a:pt x="346841" y="94799"/>
                </a:cubicBezTo>
                <a:cubicBezTo>
                  <a:pt x="344813" y="75535"/>
                  <a:pt x="330855" y="61020"/>
                  <a:pt x="315310" y="50656"/>
                </a:cubicBezTo>
                <a:cubicBezTo>
                  <a:pt x="271942" y="21744"/>
                  <a:pt x="291853" y="30224"/>
                  <a:pt x="258554" y="19125"/>
                </a:cubicBezTo>
                <a:cubicBezTo>
                  <a:pt x="252248" y="14921"/>
                  <a:pt x="246602" y="9499"/>
                  <a:pt x="239636" y="6513"/>
                </a:cubicBezTo>
                <a:cubicBezTo>
                  <a:pt x="213108" y="-4856"/>
                  <a:pt x="193409" y="991"/>
                  <a:pt x="163961" y="6513"/>
                </a:cubicBezTo>
                <a:cubicBezTo>
                  <a:pt x="146924" y="9708"/>
                  <a:pt x="113512" y="19125"/>
                  <a:pt x="113512" y="19125"/>
                </a:cubicBezTo>
                <a:cubicBezTo>
                  <a:pt x="70143" y="48037"/>
                  <a:pt x="90055" y="49144"/>
                  <a:pt x="56756" y="38044"/>
                </a:cubicBezTo>
                <a:lnTo>
                  <a:pt x="44143" y="19125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984672" y="3352702"/>
            <a:ext cx="384679" cy="353148"/>
          </a:xfrm>
          <a:custGeom>
            <a:avLst/>
            <a:gdLst>
              <a:gd name="connsiteX0" fmla="*/ 94593 w 384679"/>
              <a:gd name="connsiteY0" fmla="*/ 0 h 353148"/>
              <a:gd name="connsiteX1" fmla="*/ 12612 w 384679"/>
              <a:gd name="connsiteY1" fmla="*/ 119818 h 353148"/>
              <a:gd name="connsiteX2" fmla="*/ 0 w 384679"/>
              <a:gd name="connsiteY2" fmla="*/ 163961 h 353148"/>
              <a:gd name="connsiteX3" fmla="*/ 6306 w 384679"/>
              <a:gd name="connsiteY3" fmla="*/ 227023 h 353148"/>
              <a:gd name="connsiteX4" fmla="*/ 12612 w 384679"/>
              <a:gd name="connsiteY4" fmla="*/ 258555 h 353148"/>
              <a:gd name="connsiteX5" fmla="*/ 63062 w 384679"/>
              <a:gd name="connsiteY5" fmla="*/ 321617 h 353148"/>
              <a:gd name="connsiteX6" fmla="*/ 81981 w 384679"/>
              <a:gd name="connsiteY6" fmla="*/ 340535 h 353148"/>
              <a:gd name="connsiteX7" fmla="*/ 138736 w 384679"/>
              <a:gd name="connsiteY7" fmla="*/ 353148 h 353148"/>
              <a:gd name="connsiteX8" fmla="*/ 214411 w 384679"/>
              <a:gd name="connsiteY8" fmla="*/ 334229 h 353148"/>
              <a:gd name="connsiteX9" fmla="*/ 283779 w 384679"/>
              <a:gd name="connsiteY9" fmla="*/ 315310 h 353148"/>
              <a:gd name="connsiteX10" fmla="*/ 321616 w 384679"/>
              <a:gd name="connsiteY10" fmla="*/ 290086 h 353148"/>
              <a:gd name="connsiteX11" fmla="*/ 334229 w 384679"/>
              <a:gd name="connsiteY11" fmla="*/ 277473 h 353148"/>
              <a:gd name="connsiteX12" fmla="*/ 346841 w 384679"/>
              <a:gd name="connsiteY12" fmla="*/ 258555 h 353148"/>
              <a:gd name="connsiteX13" fmla="*/ 365760 w 384679"/>
              <a:gd name="connsiteY13" fmla="*/ 245942 h 353148"/>
              <a:gd name="connsiteX14" fmla="*/ 372066 w 384679"/>
              <a:gd name="connsiteY14" fmla="*/ 220717 h 353148"/>
              <a:gd name="connsiteX15" fmla="*/ 378372 w 384679"/>
              <a:gd name="connsiteY15" fmla="*/ 201799 h 353148"/>
              <a:gd name="connsiteX16" fmla="*/ 384679 w 384679"/>
              <a:gd name="connsiteY16" fmla="*/ 163961 h 353148"/>
              <a:gd name="connsiteX17" fmla="*/ 372066 w 384679"/>
              <a:gd name="connsiteY17" fmla="*/ 100899 h 353148"/>
              <a:gd name="connsiteX18" fmla="*/ 346841 w 384679"/>
              <a:gd name="connsiteY18" fmla="*/ 75675 h 353148"/>
              <a:gd name="connsiteX19" fmla="*/ 277473 w 384679"/>
              <a:gd name="connsiteY19" fmla="*/ 37837 h 353148"/>
              <a:gd name="connsiteX20" fmla="*/ 252248 w 384679"/>
              <a:gd name="connsiteY20" fmla="*/ 25225 h 353148"/>
              <a:gd name="connsiteX21" fmla="*/ 214411 w 384679"/>
              <a:gd name="connsiteY21" fmla="*/ 12612 h 353148"/>
              <a:gd name="connsiteX22" fmla="*/ 176574 w 384679"/>
              <a:gd name="connsiteY22" fmla="*/ 18919 h 353148"/>
              <a:gd name="connsiteX23" fmla="*/ 151349 w 384679"/>
              <a:gd name="connsiteY23" fmla="*/ 37837 h 353148"/>
              <a:gd name="connsiteX24" fmla="*/ 132430 w 384679"/>
              <a:gd name="connsiteY24" fmla="*/ 44143 h 353148"/>
              <a:gd name="connsiteX25" fmla="*/ 119818 w 384679"/>
              <a:gd name="connsiteY25" fmla="*/ 63062 h 353148"/>
              <a:gd name="connsiteX26" fmla="*/ 88287 w 384679"/>
              <a:gd name="connsiteY26" fmla="*/ 94593 h 353148"/>
              <a:gd name="connsiteX27" fmla="*/ 75674 w 384679"/>
              <a:gd name="connsiteY27" fmla="*/ 113512 h 353148"/>
              <a:gd name="connsiteX28" fmla="*/ 50450 w 384679"/>
              <a:gd name="connsiteY28" fmla="*/ 132430 h 35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4679" h="353148">
                <a:moveTo>
                  <a:pt x="94593" y="0"/>
                </a:moveTo>
                <a:cubicBezTo>
                  <a:pt x="87399" y="9810"/>
                  <a:pt x="26427" y="81827"/>
                  <a:pt x="12612" y="119818"/>
                </a:cubicBezTo>
                <a:cubicBezTo>
                  <a:pt x="7382" y="134200"/>
                  <a:pt x="4204" y="149247"/>
                  <a:pt x="0" y="163961"/>
                </a:cubicBezTo>
                <a:cubicBezTo>
                  <a:pt x="2102" y="184982"/>
                  <a:pt x="3514" y="206083"/>
                  <a:pt x="6306" y="227023"/>
                </a:cubicBezTo>
                <a:cubicBezTo>
                  <a:pt x="7723" y="237648"/>
                  <a:pt x="8177" y="248797"/>
                  <a:pt x="12612" y="258555"/>
                </a:cubicBezTo>
                <a:cubicBezTo>
                  <a:pt x="25869" y="287722"/>
                  <a:pt x="41681" y="300237"/>
                  <a:pt x="63062" y="321617"/>
                </a:cubicBezTo>
                <a:cubicBezTo>
                  <a:pt x="69368" y="327923"/>
                  <a:pt x="73520" y="337715"/>
                  <a:pt x="81981" y="340535"/>
                </a:cubicBezTo>
                <a:cubicBezTo>
                  <a:pt x="113029" y="350884"/>
                  <a:pt x="94342" y="345748"/>
                  <a:pt x="138736" y="353148"/>
                </a:cubicBezTo>
                <a:cubicBezTo>
                  <a:pt x="256761" y="338393"/>
                  <a:pt x="141718" y="358459"/>
                  <a:pt x="214411" y="334229"/>
                </a:cubicBezTo>
                <a:cubicBezTo>
                  <a:pt x="238105" y="326331"/>
                  <a:pt x="261664" y="330053"/>
                  <a:pt x="283779" y="315310"/>
                </a:cubicBezTo>
                <a:cubicBezTo>
                  <a:pt x="296391" y="306902"/>
                  <a:pt x="310898" y="300804"/>
                  <a:pt x="321616" y="290086"/>
                </a:cubicBezTo>
                <a:cubicBezTo>
                  <a:pt x="325820" y="285882"/>
                  <a:pt x="330515" y="282116"/>
                  <a:pt x="334229" y="277473"/>
                </a:cubicBezTo>
                <a:cubicBezTo>
                  <a:pt x="338964" y="271555"/>
                  <a:pt x="341482" y="263914"/>
                  <a:pt x="346841" y="258555"/>
                </a:cubicBezTo>
                <a:cubicBezTo>
                  <a:pt x="352200" y="253196"/>
                  <a:pt x="359454" y="250146"/>
                  <a:pt x="365760" y="245942"/>
                </a:cubicBezTo>
                <a:cubicBezTo>
                  <a:pt x="367862" y="237534"/>
                  <a:pt x="369685" y="229051"/>
                  <a:pt x="372066" y="220717"/>
                </a:cubicBezTo>
                <a:cubicBezTo>
                  <a:pt x="373892" y="214326"/>
                  <a:pt x="376930" y="208288"/>
                  <a:pt x="378372" y="201799"/>
                </a:cubicBezTo>
                <a:cubicBezTo>
                  <a:pt x="381146" y="189317"/>
                  <a:pt x="382577" y="176574"/>
                  <a:pt x="384679" y="163961"/>
                </a:cubicBezTo>
                <a:cubicBezTo>
                  <a:pt x="384519" y="162999"/>
                  <a:pt x="376341" y="107738"/>
                  <a:pt x="372066" y="100899"/>
                </a:cubicBezTo>
                <a:cubicBezTo>
                  <a:pt x="365764" y="90816"/>
                  <a:pt x="355869" y="83414"/>
                  <a:pt x="346841" y="75675"/>
                </a:cubicBezTo>
                <a:cubicBezTo>
                  <a:pt x="330707" y="61846"/>
                  <a:pt x="288987" y="43594"/>
                  <a:pt x="277473" y="37837"/>
                </a:cubicBezTo>
                <a:cubicBezTo>
                  <a:pt x="269065" y="33633"/>
                  <a:pt x="261166" y="28198"/>
                  <a:pt x="252248" y="25225"/>
                </a:cubicBezTo>
                <a:lnTo>
                  <a:pt x="214411" y="12612"/>
                </a:lnTo>
                <a:cubicBezTo>
                  <a:pt x="201799" y="14714"/>
                  <a:pt x="188446" y="14170"/>
                  <a:pt x="176574" y="18919"/>
                </a:cubicBezTo>
                <a:cubicBezTo>
                  <a:pt x="166815" y="22822"/>
                  <a:pt x="160475" y="32623"/>
                  <a:pt x="151349" y="37837"/>
                </a:cubicBezTo>
                <a:cubicBezTo>
                  <a:pt x="145577" y="41135"/>
                  <a:pt x="138736" y="42041"/>
                  <a:pt x="132430" y="44143"/>
                </a:cubicBezTo>
                <a:cubicBezTo>
                  <a:pt x="128226" y="50449"/>
                  <a:pt x="124809" y="57358"/>
                  <a:pt x="119818" y="63062"/>
                </a:cubicBezTo>
                <a:cubicBezTo>
                  <a:pt x="110030" y="74248"/>
                  <a:pt x="96532" y="82226"/>
                  <a:pt x="88287" y="94593"/>
                </a:cubicBezTo>
                <a:cubicBezTo>
                  <a:pt x="84083" y="100899"/>
                  <a:pt x="81033" y="108153"/>
                  <a:pt x="75674" y="113512"/>
                </a:cubicBezTo>
                <a:cubicBezTo>
                  <a:pt x="68242" y="120944"/>
                  <a:pt x="50450" y="132430"/>
                  <a:pt x="50450" y="1324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996699" y="3639207"/>
            <a:ext cx="237656" cy="261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9" idx="21"/>
          </p:cNvCxnSpPr>
          <p:nvPr/>
        </p:nvCxnSpPr>
        <p:spPr bwMode="auto">
          <a:xfrm>
            <a:off x="3957145" y="3665126"/>
            <a:ext cx="274320" cy="4969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415277" y="4871018"/>
            <a:ext cx="636927" cy="611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032819" y="4899288"/>
            <a:ext cx="636927" cy="611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20218" y="5624610"/>
            <a:ext cx="636927" cy="611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4" name="Straight Arrow Connector 23"/>
          <p:cNvCxnSpPr>
            <a:stCxn id="20" idx="5"/>
            <a:endCxn id="22" idx="2"/>
          </p:cNvCxnSpPr>
          <p:nvPr/>
        </p:nvCxnSpPr>
        <p:spPr bwMode="auto">
          <a:xfrm>
            <a:off x="2958928" y="5393139"/>
            <a:ext cx="361290" cy="537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20" idx="6"/>
            <a:endCxn id="21" idx="2"/>
          </p:cNvCxnSpPr>
          <p:nvPr/>
        </p:nvCxnSpPr>
        <p:spPr bwMode="auto">
          <a:xfrm>
            <a:off x="3052204" y="5176870"/>
            <a:ext cx="980615" cy="282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endCxn id="22" idx="3"/>
          </p:cNvCxnSpPr>
          <p:nvPr/>
        </p:nvCxnSpPr>
        <p:spPr bwMode="auto">
          <a:xfrm flipV="1">
            <a:off x="2590800" y="6146731"/>
            <a:ext cx="822694" cy="15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36571" y="48097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6993" y="53176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3291" y="57596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Freeform 34"/>
          <p:cNvSpPr/>
          <p:nvPr/>
        </p:nvSpPr>
        <p:spPr bwMode="auto">
          <a:xfrm>
            <a:off x="3745029" y="3348789"/>
            <a:ext cx="384679" cy="353148"/>
          </a:xfrm>
          <a:custGeom>
            <a:avLst/>
            <a:gdLst>
              <a:gd name="connsiteX0" fmla="*/ 94593 w 384679"/>
              <a:gd name="connsiteY0" fmla="*/ 0 h 353148"/>
              <a:gd name="connsiteX1" fmla="*/ 12612 w 384679"/>
              <a:gd name="connsiteY1" fmla="*/ 119818 h 353148"/>
              <a:gd name="connsiteX2" fmla="*/ 0 w 384679"/>
              <a:gd name="connsiteY2" fmla="*/ 163961 h 353148"/>
              <a:gd name="connsiteX3" fmla="*/ 6306 w 384679"/>
              <a:gd name="connsiteY3" fmla="*/ 227023 h 353148"/>
              <a:gd name="connsiteX4" fmla="*/ 12612 w 384679"/>
              <a:gd name="connsiteY4" fmla="*/ 258555 h 353148"/>
              <a:gd name="connsiteX5" fmla="*/ 63062 w 384679"/>
              <a:gd name="connsiteY5" fmla="*/ 321617 h 353148"/>
              <a:gd name="connsiteX6" fmla="*/ 81981 w 384679"/>
              <a:gd name="connsiteY6" fmla="*/ 340535 h 353148"/>
              <a:gd name="connsiteX7" fmla="*/ 138736 w 384679"/>
              <a:gd name="connsiteY7" fmla="*/ 353148 h 353148"/>
              <a:gd name="connsiteX8" fmla="*/ 214411 w 384679"/>
              <a:gd name="connsiteY8" fmla="*/ 334229 h 353148"/>
              <a:gd name="connsiteX9" fmla="*/ 283779 w 384679"/>
              <a:gd name="connsiteY9" fmla="*/ 315310 h 353148"/>
              <a:gd name="connsiteX10" fmla="*/ 321616 w 384679"/>
              <a:gd name="connsiteY10" fmla="*/ 290086 h 353148"/>
              <a:gd name="connsiteX11" fmla="*/ 334229 w 384679"/>
              <a:gd name="connsiteY11" fmla="*/ 277473 h 353148"/>
              <a:gd name="connsiteX12" fmla="*/ 346841 w 384679"/>
              <a:gd name="connsiteY12" fmla="*/ 258555 h 353148"/>
              <a:gd name="connsiteX13" fmla="*/ 365760 w 384679"/>
              <a:gd name="connsiteY13" fmla="*/ 245942 h 353148"/>
              <a:gd name="connsiteX14" fmla="*/ 372066 w 384679"/>
              <a:gd name="connsiteY14" fmla="*/ 220717 h 353148"/>
              <a:gd name="connsiteX15" fmla="*/ 378372 w 384679"/>
              <a:gd name="connsiteY15" fmla="*/ 201799 h 353148"/>
              <a:gd name="connsiteX16" fmla="*/ 384679 w 384679"/>
              <a:gd name="connsiteY16" fmla="*/ 163961 h 353148"/>
              <a:gd name="connsiteX17" fmla="*/ 372066 w 384679"/>
              <a:gd name="connsiteY17" fmla="*/ 100899 h 353148"/>
              <a:gd name="connsiteX18" fmla="*/ 346841 w 384679"/>
              <a:gd name="connsiteY18" fmla="*/ 75675 h 353148"/>
              <a:gd name="connsiteX19" fmla="*/ 277473 w 384679"/>
              <a:gd name="connsiteY19" fmla="*/ 37837 h 353148"/>
              <a:gd name="connsiteX20" fmla="*/ 252248 w 384679"/>
              <a:gd name="connsiteY20" fmla="*/ 25225 h 353148"/>
              <a:gd name="connsiteX21" fmla="*/ 214411 w 384679"/>
              <a:gd name="connsiteY21" fmla="*/ 12612 h 353148"/>
              <a:gd name="connsiteX22" fmla="*/ 176574 w 384679"/>
              <a:gd name="connsiteY22" fmla="*/ 18919 h 353148"/>
              <a:gd name="connsiteX23" fmla="*/ 151349 w 384679"/>
              <a:gd name="connsiteY23" fmla="*/ 37837 h 353148"/>
              <a:gd name="connsiteX24" fmla="*/ 132430 w 384679"/>
              <a:gd name="connsiteY24" fmla="*/ 44143 h 353148"/>
              <a:gd name="connsiteX25" fmla="*/ 119818 w 384679"/>
              <a:gd name="connsiteY25" fmla="*/ 63062 h 353148"/>
              <a:gd name="connsiteX26" fmla="*/ 88287 w 384679"/>
              <a:gd name="connsiteY26" fmla="*/ 94593 h 353148"/>
              <a:gd name="connsiteX27" fmla="*/ 75674 w 384679"/>
              <a:gd name="connsiteY27" fmla="*/ 113512 h 353148"/>
              <a:gd name="connsiteX28" fmla="*/ 50450 w 384679"/>
              <a:gd name="connsiteY28" fmla="*/ 132430 h 35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4679" h="353148">
                <a:moveTo>
                  <a:pt x="94593" y="0"/>
                </a:moveTo>
                <a:cubicBezTo>
                  <a:pt x="87399" y="9810"/>
                  <a:pt x="26427" y="81827"/>
                  <a:pt x="12612" y="119818"/>
                </a:cubicBezTo>
                <a:cubicBezTo>
                  <a:pt x="7382" y="134200"/>
                  <a:pt x="4204" y="149247"/>
                  <a:pt x="0" y="163961"/>
                </a:cubicBezTo>
                <a:cubicBezTo>
                  <a:pt x="2102" y="184982"/>
                  <a:pt x="3514" y="206083"/>
                  <a:pt x="6306" y="227023"/>
                </a:cubicBezTo>
                <a:cubicBezTo>
                  <a:pt x="7723" y="237648"/>
                  <a:pt x="8177" y="248797"/>
                  <a:pt x="12612" y="258555"/>
                </a:cubicBezTo>
                <a:cubicBezTo>
                  <a:pt x="25869" y="287722"/>
                  <a:pt x="41681" y="300237"/>
                  <a:pt x="63062" y="321617"/>
                </a:cubicBezTo>
                <a:cubicBezTo>
                  <a:pt x="69368" y="327923"/>
                  <a:pt x="73520" y="337715"/>
                  <a:pt x="81981" y="340535"/>
                </a:cubicBezTo>
                <a:cubicBezTo>
                  <a:pt x="113029" y="350884"/>
                  <a:pt x="94342" y="345748"/>
                  <a:pt x="138736" y="353148"/>
                </a:cubicBezTo>
                <a:cubicBezTo>
                  <a:pt x="256761" y="338393"/>
                  <a:pt x="141718" y="358459"/>
                  <a:pt x="214411" y="334229"/>
                </a:cubicBezTo>
                <a:cubicBezTo>
                  <a:pt x="238105" y="326331"/>
                  <a:pt x="261664" y="330053"/>
                  <a:pt x="283779" y="315310"/>
                </a:cubicBezTo>
                <a:cubicBezTo>
                  <a:pt x="296391" y="306902"/>
                  <a:pt x="310898" y="300804"/>
                  <a:pt x="321616" y="290086"/>
                </a:cubicBezTo>
                <a:cubicBezTo>
                  <a:pt x="325820" y="285882"/>
                  <a:pt x="330515" y="282116"/>
                  <a:pt x="334229" y="277473"/>
                </a:cubicBezTo>
                <a:cubicBezTo>
                  <a:pt x="338964" y="271555"/>
                  <a:pt x="341482" y="263914"/>
                  <a:pt x="346841" y="258555"/>
                </a:cubicBezTo>
                <a:cubicBezTo>
                  <a:pt x="352200" y="253196"/>
                  <a:pt x="359454" y="250146"/>
                  <a:pt x="365760" y="245942"/>
                </a:cubicBezTo>
                <a:cubicBezTo>
                  <a:pt x="367862" y="237534"/>
                  <a:pt x="369685" y="229051"/>
                  <a:pt x="372066" y="220717"/>
                </a:cubicBezTo>
                <a:cubicBezTo>
                  <a:pt x="373892" y="214326"/>
                  <a:pt x="376930" y="208288"/>
                  <a:pt x="378372" y="201799"/>
                </a:cubicBezTo>
                <a:cubicBezTo>
                  <a:pt x="381146" y="189317"/>
                  <a:pt x="382577" y="176574"/>
                  <a:pt x="384679" y="163961"/>
                </a:cubicBezTo>
                <a:cubicBezTo>
                  <a:pt x="384519" y="162999"/>
                  <a:pt x="376341" y="107738"/>
                  <a:pt x="372066" y="100899"/>
                </a:cubicBezTo>
                <a:cubicBezTo>
                  <a:pt x="365764" y="90816"/>
                  <a:pt x="355869" y="83414"/>
                  <a:pt x="346841" y="75675"/>
                </a:cubicBezTo>
                <a:cubicBezTo>
                  <a:pt x="330707" y="61846"/>
                  <a:pt x="288987" y="43594"/>
                  <a:pt x="277473" y="37837"/>
                </a:cubicBezTo>
                <a:cubicBezTo>
                  <a:pt x="269065" y="33633"/>
                  <a:pt x="261166" y="28198"/>
                  <a:pt x="252248" y="25225"/>
                </a:cubicBezTo>
                <a:lnTo>
                  <a:pt x="214411" y="12612"/>
                </a:lnTo>
                <a:cubicBezTo>
                  <a:pt x="201799" y="14714"/>
                  <a:pt x="188446" y="14170"/>
                  <a:pt x="176574" y="18919"/>
                </a:cubicBezTo>
                <a:cubicBezTo>
                  <a:pt x="166815" y="22822"/>
                  <a:pt x="160475" y="32623"/>
                  <a:pt x="151349" y="37837"/>
                </a:cubicBezTo>
                <a:cubicBezTo>
                  <a:pt x="145577" y="41135"/>
                  <a:pt x="138736" y="42041"/>
                  <a:pt x="132430" y="44143"/>
                </a:cubicBezTo>
                <a:cubicBezTo>
                  <a:pt x="128226" y="50449"/>
                  <a:pt x="124809" y="57358"/>
                  <a:pt x="119818" y="63062"/>
                </a:cubicBezTo>
                <a:cubicBezTo>
                  <a:pt x="110030" y="74248"/>
                  <a:pt x="96532" y="82226"/>
                  <a:pt x="88287" y="94593"/>
                </a:cubicBezTo>
                <a:cubicBezTo>
                  <a:pt x="84083" y="100899"/>
                  <a:pt x="81033" y="108153"/>
                  <a:pt x="75674" y="113512"/>
                </a:cubicBezTo>
                <a:cubicBezTo>
                  <a:pt x="68242" y="120944"/>
                  <a:pt x="50450" y="132430"/>
                  <a:pt x="50450" y="1324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3385435" y="3525363"/>
            <a:ext cx="391720" cy="139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748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Clustering: no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this? Assume not enough resources to place all in the same cluster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55480" y="327530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25906" y="370925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76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path matters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34828" y="32133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05254" y="3647267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33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path matters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34828" y="3213314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05254" y="3647267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39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Steering and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84" y="1255362"/>
            <a:ext cx="7253026" cy="48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heuristic-based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78" y="1258922"/>
            <a:ext cx="6932586" cy="486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921430" y="161958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44183" y="260113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3134532" y="2053533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3707971" y="4587506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347634" y="3853913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3560736" y="4287866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3921073" y="5021459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196589" y="5478662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3557285" y="303508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314233" y="20535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8363" y="32341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40904" y="40708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5205" y="49362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508204" y="587128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682336" y="57860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379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644880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</p:spTree>
    <p:extLst>
      <p:ext uri="{BB962C8B-B14F-4D97-AF65-F5344CB8AC3E}">
        <p14:creationId xmlns:p14="http://schemas.microsoft.com/office/powerpoint/2010/main" val="15641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1957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91694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049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1957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91694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453212" y="240896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662863" y="1590141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679397" y="177029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301745" y="2388304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154510" y="208866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334678" y="1871687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917803" y="1874415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193319" y="233161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1935" y="178916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</p:spTree>
    <p:extLst>
      <p:ext uri="{BB962C8B-B14F-4D97-AF65-F5344CB8AC3E}">
        <p14:creationId xmlns:p14="http://schemas.microsoft.com/office/powerpoint/2010/main" val="37964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critical path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A:		</a:t>
            </a:r>
            <a:r>
              <a:rPr lang="en-US" dirty="0" err="1" smtClean="0"/>
              <a:t>ld</a:t>
            </a:r>
            <a:r>
              <a:rPr lang="en-US" dirty="0" smtClean="0"/>
              <a:t> r1, 0(r2)</a:t>
            </a:r>
          </a:p>
          <a:p>
            <a:pPr marL="0" indent="0">
              <a:buNone/>
            </a:pPr>
            <a:r>
              <a:rPr lang="en-US" dirty="0" smtClean="0"/>
              <a:t>B:		</a:t>
            </a:r>
            <a:r>
              <a:rPr lang="en-US" dirty="0" err="1" smtClean="0"/>
              <a:t>beq</a:t>
            </a:r>
            <a:r>
              <a:rPr lang="en-US" dirty="0" smtClean="0"/>
              <a:t> r1, r3, ELSE</a:t>
            </a:r>
          </a:p>
          <a:p>
            <a:pPr marL="0" indent="0">
              <a:buNone/>
            </a:pPr>
            <a:r>
              <a:rPr lang="en-US" dirty="0" smtClean="0"/>
              <a:t>C:	ELSE:	</a:t>
            </a:r>
            <a:r>
              <a:rPr lang="en-US" dirty="0" err="1" smtClean="0"/>
              <a:t>ld</a:t>
            </a:r>
            <a:r>
              <a:rPr lang="en-US" dirty="0" smtClean="0"/>
              <a:t> r4, 0(r1)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29840"/>
              </p:ext>
            </p:extLst>
          </p:nvPr>
        </p:nvGraphicFramePr>
        <p:xfrm>
          <a:off x="831662" y="2423892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39191419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6236983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124751969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139870588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350038188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50258163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90767575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164851308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53664027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12179825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74629464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3692153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174878978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38964561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3284792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81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827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139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501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32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060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355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034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03841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5580992" y="3507303"/>
            <a:ext cx="3090041" cy="17772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02609" y="3586372"/>
            <a:ext cx="2254469" cy="1426536"/>
            <a:chOff x="5902609" y="3586372"/>
            <a:chExt cx="2254469" cy="1426536"/>
          </a:xfrm>
        </p:grpSpPr>
        <p:sp>
          <p:nvSpPr>
            <p:cNvPr id="7" name="Oval 6"/>
            <p:cNvSpPr/>
            <p:nvPr/>
          </p:nvSpPr>
          <p:spPr bwMode="auto">
            <a:xfrm>
              <a:off x="5902609" y="3647613"/>
              <a:ext cx="636927" cy="61170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520151" y="3675883"/>
              <a:ext cx="636927" cy="61170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07550" y="4401205"/>
              <a:ext cx="636927" cy="61170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10" name="Straight Arrow Connector 9"/>
            <p:cNvCxnSpPr>
              <a:stCxn id="7" idx="5"/>
              <a:endCxn id="9" idx="2"/>
            </p:cNvCxnSpPr>
            <p:nvPr/>
          </p:nvCxnSpPr>
          <p:spPr bwMode="auto">
            <a:xfrm>
              <a:off x="6446260" y="4169734"/>
              <a:ext cx="361290" cy="5373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7" idx="6"/>
              <a:endCxn id="8" idx="2"/>
            </p:cNvCxnSpPr>
            <p:nvPr/>
          </p:nvCxnSpPr>
          <p:spPr bwMode="auto">
            <a:xfrm>
              <a:off x="6539536" y="3953465"/>
              <a:ext cx="980615" cy="282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endCxn id="9" idx="3"/>
            </p:cNvCxnSpPr>
            <p:nvPr/>
          </p:nvCxnSpPr>
          <p:spPr bwMode="auto">
            <a:xfrm flipV="1">
              <a:off x="6078132" y="4923326"/>
              <a:ext cx="822694" cy="152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823903" y="35863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64325" y="409422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0623" y="453623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3291840" y="3115266"/>
            <a:ext cx="378372" cy="3026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677571" y="3437929"/>
            <a:ext cx="378372" cy="3026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14638" y="5685499"/>
            <a:ext cx="378372" cy="3026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12953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6794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2690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763172" y="240896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972823" y="1590141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989357" y="177029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611705" y="2388304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464470" y="208866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644638" y="1871687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27763" y="1874415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503279" y="233161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1895" y="178916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573579" y="2772299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753280" y="2772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4401600" y="278913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472678" y="298816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b''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5037288" y="284652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217456" y="262954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c''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833106" y="283130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007238" y="2746054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d''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6795586" y="27630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969718" y="267776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e''</a:t>
            </a:r>
          </a:p>
        </p:txBody>
      </p:sp>
    </p:spTree>
    <p:extLst>
      <p:ext uri="{BB962C8B-B14F-4D97-AF65-F5344CB8AC3E}">
        <p14:creationId xmlns:p14="http://schemas.microsoft.com/office/powerpoint/2010/main" val="11366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12953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6794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2690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011251" y="245252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220902" y="1633703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37436" y="1813858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859784" y="2431866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712549" y="2132226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892717" y="1915249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475842" y="191797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751358" y="2375180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9974" y="1832729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  <p:cxnSp>
        <p:nvCxnSpPr>
          <p:cNvPr id="41" name="Straight Arrow Connector 40"/>
          <p:cNvCxnSpPr>
            <a:endCxn id="8" idx="1"/>
          </p:cNvCxnSpPr>
          <p:nvPr/>
        </p:nvCxnSpPr>
        <p:spPr bwMode="auto">
          <a:xfrm>
            <a:off x="3573579" y="2772299"/>
            <a:ext cx="346873" cy="11856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753280" y="2772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6" name="Straight Arrow Connector 45"/>
          <p:cNvCxnSpPr>
            <a:endCxn id="54" idx="1"/>
          </p:cNvCxnSpPr>
          <p:nvPr/>
        </p:nvCxnSpPr>
        <p:spPr bwMode="auto">
          <a:xfrm>
            <a:off x="4401600" y="2789139"/>
            <a:ext cx="219591" cy="1101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472678" y="298816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b''</a:t>
            </a:r>
          </a:p>
        </p:txBody>
      </p:sp>
      <p:cxnSp>
        <p:nvCxnSpPr>
          <p:cNvPr id="48" name="Straight Arrow Connector 47"/>
          <p:cNvCxnSpPr>
            <a:endCxn id="55" idx="1"/>
          </p:cNvCxnSpPr>
          <p:nvPr/>
        </p:nvCxnSpPr>
        <p:spPr bwMode="auto">
          <a:xfrm>
            <a:off x="5285367" y="2890086"/>
            <a:ext cx="226894" cy="10136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306115" y="303517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c''</a:t>
            </a:r>
          </a:p>
        </p:txBody>
      </p:sp>
      <p:cxnSp>
        <p:nvCxnSpPr>
          <p:cNvPr id="50" name="Straight Arrow Connector 49"/>
          <p:cNvCxnSpPr>
            <a:endCxn id="57" idx="1"/>
          </p:cNvCxnSpPr>
          <p:nvPr/>
        </p:nvCxnSpPr>
        <p:spPr bwMode="auto">
          <a:xfrm>
            <a:off x="6081185" y="2874864"/>
            <a:ext cx="418330" cy="9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255317" y="278961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d''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7043665" y="2806576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217797" y="272132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e''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845646" y="3882325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18" name="Straight Arrow Connector 17"/>
          <p:cNvCxnSpPr>
            <a:endCxn id="8" idx="0"/>
          </p:cNvCxnSpPr>
          <p:nvPr/>
        </p:nvCxnSpPr>
        <p:spPr bwMode="auto">
          <a:xfrm>
            <a:off x="4080614" y="1734260"/>
            <a:ext cx="20437" cy="2148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546385" y="3815168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25" name="Straight Arrow Connector 24"/>
          <p:cNvCxnSpPr>
            <a:endCxn id="54" idx="0"/>
          </p:cNvCxnSpPr>
          <p:nvPr/>
        </p:nvCxnSpPr>
        <p:spPr bwMode="auto">
          <a:xfrm flipH="1">
            <a:off x="4801790" y="1633703"/>
            <a:ext cx="419112" cy="21814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Oval 54"/>
          <p:cNvSpPr/>
          <p:nvPr/>
        </p:nvSpPr>
        <p:spPr bwMode="auto">
          <a:xfrm>
            <a:off x="5437455" y="3828091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56" name="Straight Arrow Connector 55"/>
          <p:cNvCxnSpPr>
            <a:endCxn id="55" idx="0"/>
          </p:cNvCxnSpPr>
          <p:nvPr/>
        </p:nvCxnSpPr>
        <p:spPr bwMode="auto">
          <a:xfrm flipH="1">
            <a:off x="5692860" y="2134370"/>
            <a:ext cx="19689" cy="16937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6424709" y="3794507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60" name="Straight Arrow Connector 59"/>
          <p:cNvCxnSpPr>
            <a:endCxn id="57" idx="0"/>
          </p:cNvCxnSpPr>
          <p:nvPr/>
        </p:nvCxnSpPr>
        <p:spPr bwMode="auto">
          <a:xfrm>
            <a:off x="6475842" y="1934315"/>
            <a:ext cx="204272" cy="1860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87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#2: Focusing </a:t>
            </a:r>
            <a:r>
              <a:rPr lang="en-US" dirty="0" smtClean="0"/>
              <a:t>Value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33463"/>
            <a:ext cx="67818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register names are used for two purposes</a:t>
            </a:r>
          </a:p>
          <a:p>
            <a:pPr lvl="1"/>
            <a:r>
              <a:rPr lang="en-US"/>
              <a:t>Scheduling</a:t>
            </a:r>
          </a:p>
          <a:p>
            <a:pPr lvl="1"/>
            <a:r>
              <a:rPr lang="en-US"/>
              <a:t>Communicating</a:t>
            </a:r>
          </a:p>
          <a:p>
            <a:r>
              <a:rPr lang="en-US"/>
              <a:t>A physical register is held much in advance than needed</a:t>
            </a:r>
          </a:p>
          <a:p>
            <a:pPr lvl="1"/>
            <a:r>
              <a:rPr lang="en-US"/>
              <a:t>We need the register only after the value is produced</a:t>
            </a:r>
          </a:p>
          <a:p>
            <a:r>
              <a:rPr lang="en-US"/>
              <a:t>De-couple scheduling from communication 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Used vs. Allocated Registers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039813"/>
            <a:ext cx="8296275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1081088"/>
            <a:ext cx="90376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pic>
        <p:nvPicPr>
          <p:cNvPr id="2324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176" y="1040875"/>
            <a:ext cx="7772400" cy="3390900"/>
          </a:xfrm>
          <a:noFill/>
          <a:ln/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24" y="4537624"/>
            <a:ext cx="7050452" cy="15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Older instruction completes later than younger ones</a:t>
            </a:r>
          </a:p>
          <a:p>
            <a:pPr lvl="1"/>
            <a:r>
              <a:rPr lang="en-US"/>
              <a:t>No registers available</a:t>
            </a:r>
          </a:p>
          <a:p>
            <a:r>
              <a:rPr lang="en-US"/>
              <a:t>Steal a register and re-execute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vs. Physical Registers</a:t>
            </a:r>
          </a:p>
        </p:txBody>
      </p:sp>
      <p:pic>
        <p:nvPicPr>
          <p:cNvPr id="2334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3725" y="1208088"/>
            <a:ext cx="7772400" cy="38417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Determining </a:t>
            </a:r>
            <a:r>
              <a:rPr lang="en-US" sz="2800" dirty="0" smtClean="0"/>
              <a:t>Slack is hard</a:t>
            </a:r>
            <a:endParaRPr lang="en-US" sz="2800" dirty="0">
              <a:solidFill>
                <a:srgbClr val="339933"/>
              </a:solidFill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3228975"/>
            <a:ext cx="7772400" cy="191293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0" dirty="0"/>
              <a:t>“Probe the processor” approach:</a:t>
            </a:r>
            <a:r>
              <a:rPr lang="en-US" sz="2400" b="0" i="1" dirty="0"/>
              <a:t>  </a:t>
            </a:r>
            <a:r>
              <a:rPr lang="en-US" sz="2400" b="0" i="1" dirty="0">
                <a:solidFill>
                  <a:srgbClr val="FF0000"/>
                </a:solidFill>
              </a:rPr>
              <a:t>Delay and observe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Delay dynamic instruction by </a:t>
            </a:r>
            <a:r>
              <a:rPr lang="en-US" sz="2200" i="1" dirty="0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cycles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See if execution time increased</a:t>
            </a:r>
          </a:p>
          <a:p>
            <a:pPr marL="1333500" lvl="2" indent="-4191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No, increase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; restart; go to step 1</a:t>
            </a:r>
          </a:p>
        </p:txBody>
      </p:sp>
      <p:sp>
        <p:nvSpPr>
          <p:cNvPr id="786437" name="Freeform 5"/>
          <p:cNvSpPr>
            <a:spLocks/>
          </p:cNvSpPr>
          <p:nvPr/>
        </p:nvSpPr>
        <p:spPr bwMode="auto">
          <a:xfrm>
            <a:off x="6719888" y="3987800"/>
            <a:ext cx="871537" cy="804863"/>
          </a:xfrm>
          <a:custGeom>
            <a:avLst/>
            <a:gdLst>
              <a:gd name="T0" fmla="*/ 0 w 549"/>
              <a:gd name="T1" fmla="*/ 507 h 507"/>
              <a:gd name="T2" fmla="*/ 547 w 549"/>
              <a:gd name="T3" fmla="*/ 239 h 507"/>
              <a:gd name="T4" fmla="*/ 10 w 549"/>
              <a:gd name="T5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507">
                <a:moveTo>
                  <a:pt x="0" y="507"/>
                </a:moveTo>
                <a:cubicBezTo>
                  <a:pt x="272" y="415"/>
                  <a:pt x="545" y="323"/>
                  <a:pt x="547" y="239"/>
                </a:cubicBezTo>
                <a:cubicBezTo>
                  <a:pt x="549" y="155"/>
                  <a:pt x="99" y="40"/>
                  <a:pt x="10" y="0"/>
                </a:cubicBezTo>
              </a:path>
            </a:pathLst>
          </a:custGeom>
          <a:noFill/>
          <a:ln w="254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6439" name="Rectangle 7"/>
          <p:cNvSpPr>
            <a:spLocks noChangeArrowheads="1"/>
          </p:cNvSpPr>
          <p:nvPr/>
        </p:nvSpPr>
        <p:spPr bwMode="auto">
          <a:xfrm>
            <a:off x="617538" y="5168126"/>
            <a:ext cx="85264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Srinivasan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Lebeck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approximation, for loads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(MICRO ’98)</a:t>
            </a:r>
          </a:p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  <a:buFontTx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heuristics to predict execution time increase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700" b="1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617538" y="1243739"/>
            <a:ext cx="8399462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Microprocessors are complex: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Sometimes slack is determined by resources (e.g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ROB)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053568"/>
      </p:ext>
    </p:extLst>
  </p:cSld>
  <p:clrMapOvr>
    <a:masterClrMapping/>
  </p:clrMapOvr>
  <p:transition advTm="120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  <p:bldP spid="786437" grpId="0" animBg="1"/>
      <p:bldP spid="7864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4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4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"/>
</p:tagLst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4751</TotalTime>
  <Words>3001</Words>
  <Application>Microsoft Office PowerPoint</Application>
  <PresentationFormat>On-screen Show (4:3)</PresentationFormat>
  <Paragraphs>805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Arial Narrow</vt:lpstr>
      <vt:lpstr>AvantGarde</vt:lpstr>
      <vt:lpstr>Times New Roman</vt:lpstr>
      <vt:lpstr>Wingdings</vt:lpstr>
      <vt:lpstr>Blank Presentation.pot</vt:lpstr>
      <vt:lpstr>Critical Path Prediction</vt:lpstr>
      <vt:lpstr>Motivation</vt:lpstr>
      <vt:lpstr>Applications Shown</vt:lpstr>
      <vt:lpstr>Instruction Slack</vt:lpstr>
      <vt:lpstr>Determining slack is hard</vt:lpstr>
      <vt:lpstr>Using Data Dependency Analysis</vt:lpstr>
      <vt:lpstr>Using Dependence Analysis</vt:lpstr>
      <vt:lpstr>Determining the critical path is hard</vt:lpstr>
      <vt:lpstr>Determining Slack is hard</vt:lpstr>
      <vt:lpstr>Determining slack</vt:lpstr>
      <vt:lpstr>Casmira and Grunwald’s solution</vt:lpstr>
      <vt:lpstr>Data-Dependence Graph</vt:lpstr>
      <vt:lpstr>Data-Dependence Graph</vt:lpstr>
      <vt:lpstr>Our Dependence Graph Model (ISCA ‘01)</vt:lpstr>
      <vt:lpstr>Our Dependence Graph Model (ISCA ‘01)</vt:lpstr>
      <vt:lpstr>An Example</vt:lpstr>
      <vt:lpstr>An Example</vt:lpstr>
      <vt:lpstr>Within Each Instruction: Execution Follows Dispatch</vt:lpstr>
      <vt:lpstr>Within Each Instruction: Commit Follows Execution</vt:lpstr>
      <vt:lpstr>Across Instructions: In-Order Dispatch</vt:lpstr>
      <vt:lpstr>Across Instructuions: In-Order Commit</vt:lpstr>
      <vt:lpstr>Across Instructions: True Data Dependencies</vt:lpstr>
      <vt:lpstr>Across Instructions: Finite Window</vt:lpstr>
      <vt:lpstr>Across Instructions: Branch Mispredictions</vt:lpstr>
      <vt:lpstr>No Critical Edge Can Span More than Window Size Instructions</vt:lpstr>
      <vt:lpstr>Constructing the Model</vt:lpstr>
      <vt:lpstr>Edge Latencty</vt:lpstr>
      <vt:lpstr>Why D8D9 is 3?</vt:lpstr>
      <vt:lpstr>Validating the Model</vt:lpstr>
      <vt:lpstr>Validating the Model</vt:lpstr>
      <vt:lpstr>Discussion of Results</vt:lpstr>
      <vt:lpstr>Criticality Breakdown Per Instruction</vt:lpstr>
      <vt:lpstr>Criticality Breakdown Per Instruction</vt:lpstr>
      <vt:lpstr>Criticality Breakdown Per Instruction</vt:lpstr>
      <vt:lpstr>Criticality Breakdown Per Instruction</vt:lpstr>
      <vt:lpstr>Non-Critical Instruction</vt:lpstr>
      <vt:lpstr>Non-Critical Instruction</vt:lpstr>
      <vt:lpstr>Criticality Breakdown</vt:lpstr>
      <vt:lpstr>Determining the Critical Path</vt:lpstr>
      <vt:lpstr>Determining the last 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Need for Prediction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Predictor Organization</vt:lpstr>
      <vt:lpstr>An Approximation</vt:lpstr>
      <vt:lpstr>Plant Tokens at I4’s D, E, and C, propagate</vt:lpstr>
      <vt:lpstr>Implementation</vt:lpstr>
      <vt:lpstr>Accuracy</vt:lpstr>
      <vt:lpstr>Performance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Focused Steering and Scheduling</vt:lpstr>
      <vt:lpstr>Comparison to heuristic-based Prediction</vt:lpstr>
      <vt:lpstr>Value Prediction</vt:lpstr>
      <vt:lpstr>What if we predict outputs?</vt:lpstr>
      <vt:lpstr>What if we predict outputs?</vt:lpstr>
      <vt:lpstr>What if we predict outputs?</vt:lpstr>
      <vt:lpstr>What if we predict outputs?</vt:lpstr>
      <vt:lpstr>What if we predict outputs?</vt:lpstr>
      <vt:lpstr>Application #2: Focusing Value Prediction</vt:lpstr>
      <vt:lpstr>Virtual Physical Registers</vt:lpstr>
      <vt:lpstr>Used vs. Allocated Registers</vt:lpstr>
      <vt:lpstr>Goal</vt:lpstr>
      <vt:lpstr>Virtual Physical Registers</vt:lpstr>
      <vt:lpstr>Deadlock</vt:lpstr>
      <vt:lpstr>Performance vs. Physical Registers</vt:lpstr>
    </vt:vector>
  </TitlesOfParts>
  <Company>Northwestern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Andreas Moshovos</dc:creator>
  <cp:lastModifiedBy>Andreas Moshovos</cp:lastModifiedBy>
  <cp:revision>444</cp:revision>
  <cp:lastPrinted>2001-01-29T22:15:32Z</cp:lastPrinted>
  <dcterms:created xsi:type="dcterms:W3CDTF">2001-01-28T16:05:06Z</dcterms:created>
  <dcterms:modified xsi:type="dcterms:W3CDTF">2017-02-03T13:54:05Z</dcterms:modified>
</cp:coreProperties>
</file>