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91"/>
  </p:handoutMasterIdLst>
  <p:sldIdLst>
    <p:sldId id="362" r:id="rId2"/>
    <p:sldId id="449" r:id="rId3"/>
    <p:sldId id="418" r:id="rId4"/>
    <p:sldId id="421" r:id="rId5"/>
    <p:sldId id="422" r:id="rId6"/>
    <p:sldId id="423" r:id="rId7"/>
    <p:sldId id="424" r:id="rId8"/>
    <p:sldId id="426" r:id="rId9"/>
    <p:sldId id="427" r:id="rId10"/>
    <p:sldId id="428" r:id="rId11"/>
    <p:sldId id="430" r:id="rId12"/>
    <p:sldId id="431" r:id="rId13"/>
    <p:sldId id="432" r:id="rId14"/>
    <p:sldId id="458" r:id="rId15"/>
    <p:sldId id="459" r:id="rId16"/>
    <p:sldId id="460" r:id="rId17"/>
    <p:sldId id="461" r:id="rId18"/>
    <p:sldId id="462" r:id="rId19"/>
    <p:sldId id="463" r:id="rId20"/>
    <p:sldId id="448" r:id="rId21"/>
    <p:sldId id="435" r:id="rId22"/>
    <p:sldId id="436" r:id="rId23"/>
    <p:sldId id="437" r:id="rId24"/>
    <p:sldId id="438" r:id="rId25"/>
    <p:sldId id="439" r:id="rId26"/>
    <p:sldId id="440" r:id="rId27"/>
    <p:sldId id="441" r:id="rId28"/>
    <p:sldId id="442" r:id="rId29"/>
    <p:sldId id="443" r:id="rId30"/>
    <p:sldId id="444" r:id="rId31"/>
    <p:sldId id="447" r:id="rId32"/>
    <p:sldId id="445" r:id="rId33"/>
    <p:sldId id="446" r:id="rId34"/>
    <p:sldId id="450" r:id="rId35"/>
    <p:sldId id="410" r:id="rId36"/>
    <p:sldId id="411" r:id="rId37"/>
    <p:sldId id="412" r:id="rId38"/>
    <p:sldId id="413" r:id="rId39"/>
    <p:sldId id="414" r:id="rId40"/>
    <p:sldId id="415" r:id="rId41"/>
    <p:sldId id="416" r:id="rId42"/>
    <p:sldId id="417" r:id="rId43"/>
    <p:sldId id="419" r:id="rId44"/>
    <p:sldId id="420" r:id="rId45"/>
    <p:sldId id="451" r:id="rId46"/>
    <p:sldId id="433" r:id="rId47"/>
    <p:sldId id="434" r:id="rId48"/>
    <p:sldId id="464" r:id="rId49"/>
    <p:sldId id="465" r:id="rId50"/>
    <p:sldId id="466" r:id="rId51"/>
    <p:sldId id="467" r:id="rId52"/>
    <p:sldId id="468" r:id="rId53"/>
    <p:sldId id="501" r:id="rId54"/>
    <p:sldId id="469" r:id="rId55"/>
    <p:sldId id="470" r:id="rId56"/>
    <p:sldId id="472" r:id="rId57"/>
    <p:sldId id="473" r:id="rId58"/>
    <p:sldId id="499" r:id="rId59"/>
    <p:sldId id="474" r:id="rId60"/>
    <p:sldId id="475" r:id="rId61"/>
    <p:sldId id="476" r:id="rId62"/>
    <p:sldId id="500" r:id="rId63"/>
    <p:sldId id="477" r:id="rId64"/>
    <p:sldId id="478" r:id="rId65"/>
    <p:sldId id="479" r:id="rId66"/>
    <p:sldId id="483" r:id="rId67"/>
    <p:sldId id="481" r:id="rId68"/>
    <p:sldId id="482" r:id="rId69"/>
    <p:sldId id="484" r:id="rId70"/>
    <p:sldId id="486" r:id="rId71"/>
    <p:sldId id="485" r:id="rId72"/>
    <p:sldId id="487" r:id="rId73"/>
    <p:sldId id="488" r:id="rId74"/>
    <p:sldId id="489" r:id="rId75"/>
    <p:sldId id="490" r:id="rId76"/>
    <p:sldId id="491" r:id="rId77"/>
    <p:sldId id="492" r:id="rId78"/>
    <p:sldId id="493" r:id="rId79"/>
    <p:sldId id="494" r:id="rId80"/>
    <p:sldId id="495" r:id="rId81"/>
    <p:sldId id="496" r:id="rId82"/>
    <p:sldId id="497" r:id="rId83"/>
    <p:sldId id="498" r:id="rId84"/>
    <p:sldId id="452" r:id="rId85"/>
    <p:sldId id="453" r:id="rId86"/>
    <p:sldId id="454" r:id="rId87"/>
    <p:sldId id="455" r:id="rId88"/>
    <p:sldId id="457" r:id="rId89"/>
    <p:sldId id="456" r:id="rId90"/>
  </p:sldIdLst>
  <p:sldSz cx="9144000" cy="6858000" type="screen4x3"/>
  <p:notesSz cx="69850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B481"/>
    <a:srgbClr val="6600FF"/>
    <a:srgbClr val="660066"/>
    <a:srgbClr val="009900"/>
    <a:srgbClr val="CC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67" autoAdjust="0"/>
    <p:restoredTop sz="86406" autoAdjust="0"/>
  </p:normalViewPr>
  <p:slideViewPr>
    <p:cSldViewPr snapToGrid="0">
      <p:cViewPr varScale="1">
        <p:scale>
          <a:sx n="94" d="100"/>
          <a:sy n="94" d="100"/>
        </p:scale>
        <p:origin x="549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defTabSz="911225">
              <a:defRPr sz="1200"/>
            </a:lvl1pPr>
          </a:lstStyle>
          <a:p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defTabSz="911225">
              <a:defRPr sz="1200"/>
            </a:lvl1pPr>
          </a:lstStyle>
          <a:p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47" tIns="45574" rIns="91147" bIns="45574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fld id="{1C87509F-D4A7-45FA-8719-ABC8F191C3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77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6E6FF-6CE6-4E27-9B6E-3CFE189E40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C671A-E902-4078-A8FB-AE9441D622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2C09F-F253-4113-ABE6-DEC5C36634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4F44E-C022-4A0F-809E-485C36B366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59DFF-7DFA-4E73-A1F0-179EE76312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AABC3-C1FF-42EB-AEEF-E403642861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D64FC-DCEC-4BE1-9A16-1F4972576C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2213A-BA22-4990-BDF0-74A41AC664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6946C-B483-4482-9F0F-21ED7F84A9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1E86C-5BF3-4556-8108-C7CF799702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2301F-9CE3-4FC6-8177-9E0231BC55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r>
              <a:rPr lang="en-US"/>
              <a:t>A. Moshovos ©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324600"/>
            <a:ext cx="3200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ECE1773 - Fall ‘07 ECE Toronto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990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324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9CDD88EF-9DC7-4125-82C9-D754A576650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vantGar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Out-of-Order Execution </a:t>
            </a:r>
            <a:r>
              <a:rPr lang="en-US" dirty="0" smtClean="0"/>
              <a:t>Structure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Optimizations</a:t>
            </a:r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GShare-Style Last Tag Prediction</a:t>
            </a:r>
          </a:p>
        </p:txBody>
      </p:sp>
      <p:pic>
        <p:nvPicPr>
          <p:cNvPr id="20070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54100" y="1965325"/>
            <a:ext cx="7772400" cy="2595563"/>
          </a:xfrm>
          <a:noFill/>
          <a:ln/>
        </p:spPr>
      </p:pic>
      <p:sp>
        <p:nvSpPr>
          <p:cNvPr id="200709" name="Text Box 5"/>
          <p:cNvSpPr txBox="1">
            <a:spLocks noChangeArrowheads="1"/>
          </p:cNvSpPr>
          <p:nvPr/>
        </p:nvSpPr>
        <p:spPr bwMode="auto">
          <a:xfrm>
            <a:off x="4379913" y="4641850"/>
            <a:ext cx="298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Two-bit saturating counters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Accuracy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454650"/>
            <a:ext cx="7772400" cy="793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Over all instructions with two outstanding operands</a:t>
            </a:r>
          </a:p>
        </p:txBody>
      </p:sp>
      <p:pic>
        <p:nvPicPr>
          <p:cNvPr id="2027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1312863"/>
            <a:ext cx="8410575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Window Specialization - Performance</a:t>
            </a:r>
          </a:p>
        </p:txBody>
      </p:sp>
      <p:pic>
        <p:nvPicPr>
          <p:cNvPr id="20377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143000"/>
            <a:ext cx="8153400" cy="3989388"/>
          </a:xfrm>
          <a:noFill/>
          <a:ln/>
        </p:spPr>
      </p:pic>
      <p:sp>
        <p:nvSpPr>
          <p:cNvPr id="203781" name="Text Box 5"/>
          <p:cNvSpPr txBox="1">
            <a:spLocks noChangeArrowheads="1"/>
          </p:cNvSpPr>
          <p:nvPr/>
        </p:nvSpPr>
        <p:spPr bwMode="auto">
          <a:xfrm>
            <a:off x="974725" y="5349875"/>
            <a:ext cx="715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Performance as IPC – Actual Clock Frequency not considered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670671" y="2420066"/>
            <a:ext cx="364385" cy="235131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6292" y="2090057"/>
            <a:ext cx="18870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Predictive schedulers</a:t>
            </a:r>
            <a:endParaRPr lang="en-US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Window Specialization - Performance</a:t>
            </a:r>
          </a:p>
        </p:txBody>
      </p:sp>
      <p:pic>
        <p:nvPicPr>
          <p:cNvPr id="2048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2450" y="1219200"/>
            <a:ext cx="8331200" cy="4089400"/>
          </a:xfrm>
          <a:noFill/>
          <a:ln/>
        </p:spPr>
      </p:pic>
      <p:sp>
        <p:nvSpPr>
          <p:cNvPr id="204813" name="Text Box 13"/>
          <p:cNvSpPr txBox="1">
            <a:spLocks noChangeArrowheads="1"/>
          </p:cNvSpPr>
          <p:nvPr/>
        </p:nvSpPr>
        <p:spPr bwMode="auto">
          <a:xfrm>
            <a:off x="2660650" y="5416550"/>
            <a:ext cx="3243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Performance as IPC per ns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3552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Prescheduling</a:t>
            </a:r>
          </a:p>
        </p:txBody>
      </p:sp>
      <p:sp>
        <p:nvSpPr>
          <p:cNvPr id="23552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Data-flow prescheduling for large</a:t>
            </a:r>
          </a:p>
          <a:p>
            <a:pPr>
              <a:lnSpc>
                <a:spcPct val="90000"/>
              </a:lnSpc>
            </a:pPr>
            <a:r>
              <a:rPr lang="en-US"/>
              <a:t>instruction windows in out-of-order</a:t>
            </a:r>
          </a:p>
          <a:p>
            <a:pPr>
              <a:lnSpc>
                <a:spcPct val="90000"/>
              </a:lnSpc>
            </a:pPr>
            <a:r>
              <a:rPr lang="en-US"/>
              <a:t>processors</a:t>
            </a:r>
          </a:p>
          <a:p>
            <a:pPr>
              <a:lnSpc>
                <a:spcPct val="90000"/>
              </a:lnSpc>
            </a:pPr>
            <a:r>
              <a:rPr lang="en-US"/>
              <a:t>Pierre Michaud, André Seznec, HPCA 2001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Prescheduling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0"/>
            <a:ext cx="7772400" cy="2438400"/>
          </a:xfrm>
        </p:spPr>
        <p:txBody>
          <a:bodyPr/>
          <a:lstStyle/>
          <a:p>
            <a:r>
              <a:rPr lang="en-US"/>
              <a:t>Predict latencies</a:t>
            </a:r>
          </a:p>
          <a:p>
            <a:r>
              <a:rPr lang="en-US"/>
              <a:t>Put scheduled instructions into a FIFO</a:t>
            </a:r>
          </a:p>
          <a:p>
            <a:r>
              <a:rPr lang="en-US"/>
              <a:t>Slide into a smaller window</a:t>
            </a:r>
          </a:p>
        </p:txBody>
      </p:sp>
      <p:pic>
        <p:nvPicPr>
          <p:cNvPr id="2375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763" y="927100"/>
            <a:ext cx="5740400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Prescheduling Method</a:t>
            </a:r>
          </a:p>
        </p:txBody>
      </p:sp>
      <p:pic>
        <p:nvPicPr>
          <p:cNvPr id="23859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289050"/>
            <a:ext cx="7772400" cy="4737100"/>
          </a:xfrm>
          <a:noFill/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Prescheduling Example</a:t>
            </a:r>
          </a:p>
        </p:txBody>
      </p:sp>
      <p:pic>
        <p:nvPicPr>
          <p:cNvPr id="23962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768475"/>
            <a:ext cx="7772400" cy="3776663"/>
          </a:xfrm>
          <a:noFill/>
          <a:ln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Latency Prediction</a:t>
            </a:r>
          </a:p>
        </p:txBody>
      </p:sp>
      <p:pic>
        <p:nvPicPr>
          <p:cNvPr id="24064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627188"/>
            <a:ext cx="7772400" cy="4060825"/>
          </a:xfrm>
          <a:noFill/>
          <a:ln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Latency Prediction Contd.</a:t>
            </a:r>
          </a:p>
        </p:txBody>
      </p:sp>
      <p:pic>
        <p:nvPicPr>
          <p:cNvPr id="2416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30325"/>
            <a:ext cx="9144000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Tag Elimination</a:t>
            </a:r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Broadcast Free Scheduler</a:t>
            </a:r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Broadcast Free Scheduler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Cyclone design</a:t>
            </a:r>
          </a:p>
          <a:p>
            <a:pPr lvl="1"/>
            <a:r>
              <a:rPr lang="en-US"/>
              <a:t>D. Ernst, A. Hamel, T. Austin</a:t>
            </a:r>
          </a:p>
          <a:p>
            <a:pPr lvl="1"/>
            <a:r>
              <a:rPr lang="en-US"/>
              <a:t>ISCA 2003</a:t>
            </a:r>
          </a:p>
          <a:p>
            <a:r>
              <a:rPr lang="en-US"/>
              <a:t>Preschedule Instructions</a:t>
            </a:r>
          </a:p>
          <a:p>
            <a:r>
              <a:rPr lang="en-US"/>
              <a:t>Put them into a dual strip cyclical FIFO </a:t>
            </a:r>
          </a:p>
          <a:p>
            <a:r>
              <a:rPr lang="en-US"/>
              <a:t>Vertical paths allow for motion between the strips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Cyclone Architecture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89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8" y="1116013"/>
            <a:ext cx="7961312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8901" name="Rectangle 5"/>
          <p:cNvSpPr>
            <a:spLocks noChangeArrowheads="1"/>
          </p:cNvSpPr>
          <p:nvPr/>
        </p:nvSpPr>
        <p:spPr bwMode="auto">
          <a:xfrm>
            <a:off x="4041775" y="1339850"/>
            <a:ext cx="396875" cy="2016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02" name="Text Box 6"/>
          <p:cNvSpPr txBox="1">
            <a:spLocks noChangeArrowheads="1"/>
          </p:cNvSpPr>
          <p:nvPr/>
        </p:nvSpPr>
        <p:spPr bwMode="auto">
          <a:xfrm>
            <a:off x="4722813" y="1146175"/>
            <a:ext cx="2998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Will be ready in cycle + 6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Cyclone Architecture – Cycle +1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9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8" y="1116013"/>
            <a:ext cx="7961312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9925" name="Rectangle 5"/>
          <p:cNvSpPr>
            <a:spLocks noChangeArrowheads="1"/>
          </p:cNvSpPr>
          <p:nvPr/>
        </p:nvSpPr>
        <p:spPr bwMode="auto">
          <a:xfrm>
            <a:off x="4276725" y="2489200"/>
            <a:ext cx="396875" cy="2016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Cyclone Architecture – Cycle + 2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09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8" y="1116013"/>
            <a:ext cx="7961312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0949" name="Rectangle 5"/>
          <p:cNvSpPr>
            <a:spLocks noChangeArrowheads="1"/>
          </p:cNvSpPr>
          <p:nvPr/>
        </p:nvSpPr>
        <p:spPr bwMode="auto">
          <a:xfrm>
            <a:off x="3898900" y="2489200"/>
            <a:ext cx="396875" cy="2016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Cyclone Architecture – Cycle + 3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19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8" y="1116013"/>
            <a:ext cx="7961312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1973" name="Rectangle 5"/>
          <p:cNvSpPr>
            <a:spLocks noChangeArrowheads="1"/>
          </p:cNvSpPr>
          <p:nvPr/>
        </p:nvSpPr>
        <p:spPr bwMode="auto">
          <a:xfrm>
            <a:off x="3471863" y="2479675"/>
            <a:ext cx="396875" cy="2016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Cyclone Architecture – Cycle + 4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29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8" y="1116013"/>
            <a:ext cx="7961312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2997" name="Rectangle 5"/>
          <p:cNvSpPr>
            <a:spLocks noChangeArrowheads="1"/>
          </p:cNvSpPr>
          <p:nvPr/>
        </p:nvSpPr>
        <p:spPr bwMode="auto">
          <a:xfrm>
            <a:off x="3471863" y="3779838"/>
            <a:ext cx="396875" cy="2016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Cyclone Architecture – Cycle + 5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40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8" y="1116013"/>
            <a:ext cx="7961312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4021" name="Rectangle 5"/>
          <p:cNvSpPr>
            <a:spLocks noChangeArrowheads="1"/>
          </p:cNvSpPr>
          <p:nvPr/>
        </p:nvSpPr>
        <p:spPr bwMode="auto">
          <a:xfrm>
            <a:off x="3890963" y="3781425"/>
            <a:ext cx="396875" cy="2016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Cyclone Architecture – Cycle + 6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8" y="1116013"/>
            <a:ext cx="7961312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45" name="Rectangle 5"/>
          <p:cNvSpPr>
            <a:spLocks noChangeArrowheads="1"/>
          </p:cNvSpPr>
          <p:nvPr/>
        </p:nvSpPr>
        <p:spPr bwMode="auto">
          <a:xfrm>
            <a:off x="4284663" y="3773488"/>
            <a:ext cx="396875" cy="2016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Cyclone Architecture – Cycle + 6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60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8" y="1116013"/>
            <a:ext cx="7961312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6069" name="Rectangle 5"/>
          <p:cNvSpPr>
            <a:spLocks noChangeArrowheads="1"/>
          </p:cNvSpPr>
          <p:nvPr/>
        </p:nvSpPr>
        <p:spPr bwMode="auto">
          <a:xfrm>
            <a:off x="5443538" y="3313113"/>
            <a:ext cx="396875" cy="2016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/>
              <a:t>Conventional Schedulers are Overdesigned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For MIPS-like ISA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Two source tags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One destination tag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Not all instructions use two source operands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E.g., </a:t>
            </a:r>
            <a:r>
              <a:rPr lang="en-US" sz="2000" dirty="0" err="1"/>
              <a:t>addi</a:t>
            </a:r>
            <a:r>
              <a:rPr lang="en-US" sz="2000" dirty="0"/>
              <a:t> $1, $2, 10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Not all instructions produce a result that is interesting for scheduling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E.g., </a:t>
            </a:r>
            <a:r>
              <a:rPr lang="en-US" sz="2000" dirty="0" err="1"/>
              <a:t>beq</a:t>
            </a: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</a:rPr>
              <a:t>Some operands are ready when the instruction enters the scheduler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/>
              <a:t>Source: </a:t>
            </a:r>
            <a:r>
              <a:rPr lang="en-US" sz="2000" b="0" dirty="0"/>
              <a:t>Efficient Dynamic Scheduling Through Tag Elimination, Dan Ernst and Todd Austin, ISCA 2002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Cyclone Architecture – Mis-scheduling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70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" y="1116013"/>
            <a:ext cx="7961313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7093" name="Rectangle 5"/>
          <p:cNvSpPr>
            <a:spLocks noChangeArrowheads="1"/>
          </p:cNvSpPr>
          <p:nvPr/>
        </p:nvSpPr>
        <p:spPr bwMode="auto">
          <a:xfrm>
            <a:off x="4310063" y="2490788"/>
            <a:ext cx="396875" cy="2016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4732338" y="2082800"/>
            <a:ext cx="2352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Estimate new latency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Pre-scheduler</a:t>
            </a:r>
          </a:p>
        </p:txBody>
      </p:sp>
      <p:pic>
        <p:nvPicPr>
          <p:cNvPr id="2201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08100"/>
            <a:ext cx="9144000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0165" name="Text Box 5"/>
          <p:cNvSpPr txBox="1">
            <a:spLocks noChangeArrowheads="1"/>
          </p:cNvSpPr>
          <p:nvPr/>
        </p:nvSpPr>
        <p:spPr bwMode="auto">
          <a:xfrm>
            <a:off x="1304925" y="5659438"/>
            <a:ext cx="74406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Insert instruction with predicted latency N at the front of the FIFO</a:t>
            </a:r>
          </a:p>
          <a:p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Have it switch at N/2</a:t>
            </a:r>
          </a:p>
        </p:txBody>
      </p:sp>
      <p:sp>
        <p:nvSpPr>
          <p:cNvPr id="220166" name="Oval 6"/>
          <p:cNvSpPr>
            <a:spLocks noChangeArrowheads="1"/>
          </p:cNvSpPr>
          <p:nvPr/>
        </p:nvSpPr>
        <p:spPr bwMode="auto">
          <a:xfrm>
            <a:off x="1149350" y="4505325"/>
            <a:ext cx="2306638" cy="80486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0167" name="Text Box 7"/>
          <p:cNvSpPr txBox="1">
            <a:spLocks noChangeArrowheads="1"/>
          </p:cNvSpPr>
          <p:nvPr/>
        </p:nvSpPr>
        <p:spPr bwMode="auto">
          <a:xfrm>
            <a:off x="3624263" y="4629150"/>
            <a:ext cx="518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6600FF"/>
                </a:solidFill>
                <a:latin typeface="Arial Unicode MS" pitchFamily="34" charset="-128"/>
              </a:rPr>
              <a:t>Can only do two cascaded MAX calculations</a:t>
            </a:r>
          </a:p>
          <a:p>
            <a:r>
              <a:rPr lang="en-US">
                <a:solidFill>
                  <a:srgbClr val="6600FF"/>
                </a:solidFill>
                <a:latin typeface="Arial Unicode MS" pitchFamily="34" charset="-128"/>
              </a:rPr>
              <a:t>Due to timing considerations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Cyclone IPC Performance</a:t>
            </a:r>
          </a:p>
        </p:txBody>
      </p:sp>
      <p:pic>
        <p:nvPicPr>
          <p:cNvPr id="21811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041400"/>
            <a:ext cx="6961188" cy="5181600"/>
          </a:xfrm>
          <a:noFill/>
          <a:ln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Cyclone True Performance and Area</a:t>
            </a:r>
          </a:p>
        </p:txBody>
      </p:sp>
      <p:pic>
        <p:nvPicPr>
          <p:cNvPr id="21914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52500" y="1082675"/>
            <a:ext cx="7119938" cy="5181600"/>
          </a:xfrm>
          <a:noFill/>
          <a:ln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Matrix Schedulers</a:t>
            </a:r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Conventional Scheduler </a:t>
            </a:r>
          </a:p>
        </p:txBody>
      </p:sp>
      <p:pic>
        <p:nvPicPr>
          <p:cNvPr id="18227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066800"/>
            <a:ext cx="5056188" cy="5105400"/>
          </a:xfrm>
          <a:noFill/>
          <a:ln/>
        </p:spPr>
      </p:pic>
      <p:sp>
        <p:nvSpPr>
          <p:cNvPr id="182277" name="Line 5"/>
          <p:cNvSpPr>
            <a:spLocks noChangeShapeType="1"/>
          </p:cNvSpPr>
          <p:nvPr/>
        </p:nvSpPr>
        <p:spPr bwMode="auto">
          <a:xfrm>
            <a:off x="6172200" y="4114800"/>
            <a:ext cx="0" cy="16764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6248400" y="4721225"/>
            <a:ext cx="1636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WS requests</a:t>
            </a:r>
          </a:p>
        </p:txBody>
      </p:sp>
      <p:sp>
        <p:nvSpPr>
          <p:cNvPr id="182279" name="Line 7"/>
          <p:cNvSpPr>
            <a:spLocks noChangeShapeType="1"/>
          </p:cNvSpPr>
          <p:nvPr/>
        </p:nvSpPr>
        <p:spPr bwMode="auto">
          <a:xfrm>
            <a:off x="6172200" y="1831975"/>
            <a:ext cx="0" cy="16764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2280" name="Text Box 8"/>
          <p:cNvSpPr txBox="1">
            <a:spLocks noChangeArrowheads="1"/>
          </p:cNvSpPr>
          <p:nvPr/>
        </p:nvSpPr>
        <p:spPr bwMode="auto">
          <a:xfrm>
            <a:off x="6248400" y="2438400"/>
            <a:ext cx="1268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IW grants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Conventional Scheduler Timing</a:t>
            </a:r>
          </a:p>
        </p:txBody>
      </p:sp>
      <p:pic>
        <p:nvPicPr>
          <p:cNvPr id="1833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4343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3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066800"/>
            <a:ext cx="44196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3302" name="Freeform 6"/>
          <p:cNvSpPr>
            <a:spLocks/>
          </p:cNvSpPr>
          <p:nvPr/>
        </p:nvSpPr>
        <p:spPr bwMode="auto">
          <a:xfrm>
            <a:off x="3340100" y="2649538"/>
            <a:ext cx="522288" cy="1255712"/>
          </a:xfrm>
          <a:custGeom>
            <a:avLst/>
            <a:gdLst/>
            <a:ahLst/>
            <a:cxnLst>
              <a:cxn ang="0">
                <a:pos x="18" y="776"/>
              </a:cxn>
              <a:cxn ang="0">
                <a:pos x="247" y="770"/>
              </a:cxn>
              <a:cxn ang="0">
                <a:pos x="294" y="747"/>
              </a:cxn>
              <a:cxn ang="0">
                <a:pos x="329" y="629"/>
              </a:cxn>
              <a:cxn ang="0">
                <a:pos x="282" y="312"/>
              </a:cxn>
              <a:cxn ang="0">
                <a:pos x="259" y="224"/>
              </a:cxn>
              <a:cxn ang="0">
                <a:pos x="218" y="118"/>
              </a:cxn>
              <a:cxn ang="0">
                <a:pos x="200" y="112"/>
              </a:cxn>
              <a:cxn ang="0">
                <a:pos x="182" y="100"/>
              </a:cxn>
              <a:cxn ang="0">
                <a:pos x="118" y="59"/>
              </a:cxn>
              <a:cxn ang="0">
                <a:pos x="0" y="0"/>
              </a:cxn>
            </a:cxnLst>
            <a:rect l="0" t="0" r="r" b="b"/>
            <a:pathLst>
              <a:path w="329" h="791">
                <a:moveTo>
                  <a:pt x="18" y="776"/>
                </a:moveTo>
                <a:cubicBezTo>
                  <a:pt x="108" y="789"/>
                  <a:pt x="103" y="791"/>
                  <a:pt x="247" y="770"/>
                </a:cubicBezTo>
                <a:cubicBezTo>
                  <a:pt x="264" y="767"/>
                  <a:pt x="294" y="747"/>
                  <a:pt x="294" y="747"/>
                </a:cubicBezTo>
                <a:cubicBezTo>
                  <a:pt x="317" y="713"/>
                  <a:pt x="321" y="669"/>
                  <a:pt x="329" y="629"/>
                </a:cubicBezTo>
                <a:cubicBezTo>
                  <a:pt x="324" y="516"/>
                  <a:pt x="319" y="417"/>
                  <a:pt x="282" y="312"/>
                </a:cubicBezTo>
                <a:cubicBezTo>
                  <a:pt x="270" y="238"/>
                  <a:pt x="281" y="266"/>
                  <a:pt x="259" y="224"/>
                </a:cubicBezTo>
                <a:cubicBezTo>
                  <a:pt x="254" y="201"/>
                  <a:pt x="238" y="134"/>
                  <a:pt x="218" y="118"/>
                </a:cubicBezTo>
                <a:cubicBezTo>
                  <a:pt x="213" y="114"/>
                  <a:pt x="206" y="115"/>
                  <a:pt x="200" y="112"/>
                </a:cubicBezTo>
                <a:cubicBezTo>
                  <a:pt x="194" y="109"/>
                  <a:pt x="188" y="105"/>
                  <a:pt x="182" y="100"/>
                </a:cubicBezTo>
                <a:cubicBezTo>
                  <a:pt x="159" y="81"/>
                  <a:pt x="148" y="67"/>
                  <a:pt x="118" y="59"/>
                </a:cubicBezTo>
                <a:cubicBezTo>
                  <a:pt x="82" y="32"/>
                  <a:pt x="32" y="32"/>
                  <a:pt x="0" y="0"/>
                </a:cubicBezTo>
              </a:path>
            </a:pathLst>
          </a:custGeom>
          <a:noFill/>
          <a:ln w="28575" cap="flat" cmpd="sng">
            <a:solidFill>
              <a:srgbClr val="6600FF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03" name="Oval 7"/>
          <p:cNvSpPr>
            <a:spLocks noChangeArrowheads="1"/>
          </p:cNvSpPr>
          <p:nvPr/>
        </p:nvSpPr>
        <p:spPr bwMode="auto">
          <a:xfrm>
            <a:off x="3886200" y="3657600"/>
            <a:ext cx="304800" cy="304800"/>
          </a:xfrm>
          <a:prstGeom prst="ellipse">
            <a:avLst/>
          </a:prstGeom>
          <a:solidFill>
            <a:srgbClr val="66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A2</a:t>
            </a:r>
          </a:p>
        </p:txBody>
      </p:sp>
      <p:sp>
        <p:nvSpPr>
          <p:cNvPr id="183304" name="Oval 8"/>
          <p:cNvSpPr>
            <a:spLocks noChangeArrowheads="1"/>
          </p:cNvSpPr>
          <p:nvPr/>
        </p:nvSpPr>
        <p:spPr bwMode="auto">
          <a:xfrm>
            <a:off x="5257800" y="1066800"/>
            <a:ext cx="304800" cy="304800"/>
          </a:xfrm>
          <a:prstGeom prst="ellipse">
            <a:avLst/>
          </a:prstGeom>
          <a:solidFill>
            <a:srgbClr val="66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A2</a:t>
            </a:r>
          </a:p>
        </p:txBody>
      </p:sp>
      <p:sp>
        <p:nvSpPr>
          <p:cNvPr id="183305" name="Oval 9"/>
          <p:cNvSpPr>
            <a:spLocks noChangeArrowheads="1"/>
          </p:cNvSpPr>
          <p:nvPr/>
        </p:nvSpPr>
        <p:spPr bwMode="auto">
          <a:xfrm>
            <a:off x="5791200" y="10668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B1</a:t>
            </a:r>
          </a:p>
        </p:txBody>
      </p:sp>
      <p:sp>
        <p:nvSpPr>
          <p:cNvPr id="183306" name="Oval 10"/>
          <p:cNvSpPr>
            <a:spLocks noChangeArrowheads="1"/>
          </p:cNvSpPr>
          <p:nvPr/>
        </p:nvSpPr>
        <p:spPr bwMode="auto">
          <a:xfrm>
            <a:off x="2971800" y="16764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B1</a:t>
            </a:r>
          </a:p>
        </p:txBody>
      </p:sp>
      <p:sp>
        <p:nvSpPr>
          <p:cNvPr id="183307" name="Freeform 11"/>
          <p:cNvSpPr>
            <a:spLocks/>
          </p:cNvSpPr>
          <p:nvPr/>
        </p:nvSpPr>
        <p:spPr bwMode="auto">
          <a:xfrm>
            <a:off x="868363" y="2286000"/>
            <a:ext cx="2127250" cy="3641725"/>
          </a:xfrm>
          <a:custGeom>
            <a:avLst/>
            <a:gdLst/>
            <a:ahLst/>
            <a:cxnLst>
              <a:cxn ang="0">
                <a:pos x="1340" y="112"/>
              </a:cxn>
              <a:cxn ang="0">
                <a:pos x="1146" y="94"/>
              </a:cxn>
              <a:cxn ang="0">
                <a:pos x="623" y="24"/>
              </a:cxn>
              <a:cxn ang="0">
                <a:pos x="258" y="18"/>
              </a:cxn>
              <a:cxn ang="0">
                <a:pos x="182" y="41"/>
              </a:cxn>
              <a:cxn ang="0">
                <a:pos x="147" y="77"/>
              </a:cxn>
              <a:cxn ang="0">
                <a:pos x="123" y="112"/>
              </a:cxn>
              <a:cxn ang="0">
                <a:pos x="100" y="429"/>
              </a:cxn>
              <a:cxn ang="0">
                <a:pos x="82" y="694"/>
              </a:cxn>
              <a:cxn ang="0">
                <a:pos x="64" y="864"/>
              </a:cxn>
              <a:cxn ang="0">
                <a:pos x="47" y="1505"/>
              </a:cxn>
              <a:cxn ang="0">
                <a:pos x="11" y="2451"/>
              </a:cxn>
              <a:cxn ang="0">
                <a:pos x="0" y="2498"/>
              </a:cxn>
            </a:cxnLst>
            <a:rect l="0" t="0" r="r" b="b"/>
            <a:pathLst>
              <a:path w="1340" h="2500">
                <a:moveTo>
                  <a:pt x="1340" y="112"/>
                </a:moveTo>
                <a:cubicBezTo>
                  <a:pt x="1275" y="105"/>
                  <a:pt x="1212" y="98"/>
                  <a:pt x="1146" y="94"/>
                </a:cubicBezTo>
                <a:cubicBezTo>
                  <a:pt x="975" y="51"/>
                  <a:pt x="799" y="38"/>
                  <a:pt x="623" y="24"/>
                </a:cubicBezTo>
                <a:cubicBezTo>
                  <a:pt x="481" y="0"/>
                  <a:pt x="511" y="13"/>
                  <a:pt x="258" y="18"/>
                </a:cubicBezTo>
                <a:cubicBezTo>
                  <a:pt x="229" y="23"/>
                  <a:pt x="209" y="33"/>
                  <a:pt x="182" y="41"/>
                </a:cubicBezTo>
                <a:cubicBezTo>
                  <a:pt x="170" y="53"/>
                  <a:pt x="151" y="61"/>
                  <a:pt x="147" y="77"/>
                </a:cubicBezTo>
                <a:cubicBezTo>
                  <a:pt x="139" y="107"/>
                  <a:pt x="148" y="96"/>
                  <a:pt x="123" y="112"/>
                </a:cubicBezTo>
                <a:cubicBezTo>
                  <a:pt x="96" y="216"/>
                  <a:pt x="115" y="323"/>
                  <a:pt x="100" y="429"/>
                </a:cubicBezTo>
                <a:cubicBezTo>
                  <a:pt x="97" y="509"/>
                  <a:pt x="102" y="612"/>
                  <a:pt x="82" y="694"/>
                </a:cubicBezTo>
                <a:cubicBezTo>
                  <a:pt x="70" y="853"/>
                  <a:pt x="87" y="799"/>
                  <a:pt x="64" y="864"/>
                </a:cubicBezTo>
                <a:cubicBezTo>
                  <a:pt x="40" y="1074"/>
                  <a:pt x="52" y="1293"/>
                  <a:pt x="47" y="1505"/>
                </a:cubicBezTo>
                <a:cubicBezTo>
                  <a:pt x="51" y="1820"/>
                  <a:pt x="91" y="2144"/>
                  <a:pt x="11" y="2451"/>
                </a:cubicBezTo>
                <a:cubicBezTo>
                  <a:pt x="5" y="2500"/>
                  <a:pt x="21" y="2498"/>
                  <a:pt x="0" y="2498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08" name="Line 12"/>
          <p:cNvSpPr>
            <a:spLocks noChangeShapeType="1"/>
          </p:cNvSpPr>
          <p:nvPr/>
        </p:nvSpPr>
        <p:spPr bwMode="auto">
          <a:xfrm>
            <a:off x="914400" y="5410200"/>
            <a:ext cx="12954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09" name="Oval 13"/>
          <p:cNvSpPr>
            <a:spLocks noChangeArrowheads="1"/>
          </p:cNvSpPr>
          <p:nvPr/>
        </p:nvSpPr>
        <p:spPr bwMode="auto">
          <a:xfrm>
            <a:off x="6248400" y="1066800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B3</a:t>
            </a:r>
          </a:p>
        </p:txBody>
      </p:sp>
      <p:sp>
        <p:nvSpPr>
          <p:cNvPr id="183310" name="Oval 14"/>
          <p:cNvSpPr>
            <a:spLocks noChangeArrowheads="1"/>
          </p:cNvSpPr>
          <p:nvPr/>
        </p:nvSpPr>
        <p:spPr bwMode="auto">
          <a:xfrm>
            <a:off x="3581400" y="5410200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B3</a:t>
            </a:r>
          </a:p>
        </p:txBody>
      </p:sp>
      <p:sp>
        <p:nvSpPr>
          <p:cNvPr id="183311" name="Freeform 15"/>
          <p:cNvSpPr>
            <a:spLocks/>
          </p:cNvSpPr>
          <p:nvPr/>
        </p:nvSpPr>
        <p:spPr bwMode="auto">
          <a:xfrm>
            <a:off x="3060700" y="2444750"/>
            <a:ext cx="1884363" cy="2986088"/>
          </a:xfrm>
          <a:custGeom>
            <a:avLst/>
            <a:gdLst/>
            <a:ahLst/>
            <a:cxnLst>
              <a:cxn ang="0">
                <a:pos x="0" y="1881"/>
              </a:cxn>
              <a:cxn ang="0">
                <a:pos x="147" y="1840"/>
              </a:cxn>
              <a:cxn ang="0">
                <a:pos x="247" y="1810"/>
              </a:cxn>
              <a:cxn ang="0">
                <a:pos x="282" y="1793"/>
              </a:cxn>
              <a:cxn ang="0">
                <a:pos x="388" y="1722"/>
              </a:cxn>
              <a:cxn ang="0">
                <a:pos x="488" y="1663"/>
              </a:cxn>
              <a:cxn ang="0">
                <a:pos x="582" y="1604"/>
              </a:cxn>
              <a:cxn ang="0">
                <a:pos x="605" y="1581"/>
              </a:cxn>
              <a:cxn ang="0">
                <a:pos x="682" y="1546"/>
              </a:cxn>
              <a:cxn ang="0">
                <a:pos x="776" y="1487"/>
              </a:cxn>
              <a:cxn ang="0">
                <a:pos x="905" y="1399"/>
              </a:cxn>
              <a:cxn ang="0">
                <a:pos x="1046" y="1281"/>
              </a:cxn>
              <a:cxn ang="0">
                <a:pos x="1081" y="1217"/>
              </a:cxn>
              <a:cxn ang="0">
                <a:pos x="1111" y="1170"/>
              </a:cxn>
              <a:cxn ang="0">
                <a:pos x="1152" y="1076"/>
              </a:cxn>
              <a:cxn ang="0">
                <a:pos x="1187" y="952"/>
              </a:cxn>
              <a:cxn ang="0">
                <a:pos x="1181" y="717"/>
              </a:cxn>
              <a:cxn ang="0">
                <a:pos x="1158" y="652"/>
              </a:cxn>
              <a:cxn ang="0">
                <a:pos x="1093" y="470"/>
              </a:cxn>
              <a:cxn ang="0">
                <a:pos x="1023" y="347"/>
              </a:cxn>
              <a:cxn ang="0">
                <a:pos x="993" y="317"/>
              </a:cxn>
              <a:cxn ang="0">
                <a:pos x="976" y="294"/>
              </a:cxn>
              <a:cxn ang="0">
                <a:pos x="940" y="276"/>
              </a:cxn>
              <a:cxn ang="0">
                <a:pos x="740" y="153"/>
              </a:cxn>
              <a:cxn ang="0">
                <a:pos x="593" y="82"/>
              </a:cxn>
              <a:cxn ang="0">
                <a:pos x="505" y="35"/>
              </a:cxn>
              <a:cxn ang="0">
                <a:pos x="423" y="12"/>
              </a:cxn>
              <a:cxn ang="0">
                <a:pos x="376" y="0"/>
              </a:cxn>
            </a:cxnLst>
            <a:rect l="0" t="0" r="r" b="b"/>
            <a:pathLst>
              <a:path w="1187" h="1881">
                <a:moveTo>
                  <a:pt x="0" y="1881"/>
                </a:moveTo>
                <a:cubicBezTo>
                  <a:pt x="40" y="1839"/>
                  <a:pt x="92" y="1844"/>
                  <a:pt x="147" y="1840"/>
                </a:cubicBezTo>
                <a:cubicBezTo>
                  <a:pt x="181" y="1833"/>
                  <a:pt x="216" y="1826"/>
                  <a:pt x="247" y="1810"/>
                </a:cubicBezTo>
                <a:cubicBezTo>
                  <a:pt x="288" y="1789"/>
                  <a:pt x="241" y="1804"/>
                  <a:pt x="282" y="1793"/>
                </a:cubicBezTo>
                <a:cubicBezTo>
                  <a:pt x="312" y="1773"/>
                  <a:pt x="355" y="1733"/>
                  <a:pt x="388" y="1722"/>
                </a:cubicBezTo>
                <a:cubicBezTo>
                  <a:pt x="430" y="1689"/>
                  <a:pt x="437" y="1680"/>
                  <a:pt x="488" y="1663"/>
                </a:cubicBezTo>
                <a:cubicBezTo>
                  <a:pt x="518" y="1641"/>
                  <a:pt x="551" y="1625"/>
                  <a:pt x="582" y="1604"/>
                </a:cubicBezTo>
                <a:cubicBezTo>
                  <a:pt x="591" y="1598"/>
                  <a:pt x="596" y="1587"/>
                  <a:pt x="605" y="1581"/>
                </a:cubicBezTo>
                <a:cubicBezTo>
                  <a:pt x="626" y="1567"/>
                  <a:pt x="657" y="1552"/>
                  <a:pt x="682" y="1546"/>
                </a:cubicBezTo>
                <a:cubicBezTo>
                  <a:pt x="713" y="1527"/>
                  <a:pt x="746" y="1507"/>
                  <a:pt x="776" y="1487"/>
                </a:cubicBezTo>
                <a:cubicBezTo>
                  <a:pt x="819" y="1458"/>
                  <a:pt x="855" y="1416"/>
                  <a:pt x="905" y="1399"/>
                </a:cubicBezTo>
                <a:cubicBezTo>
                  <a:pt x="949" y="1355"/>
                  <a:pt x="1006" y="1330"/>
                  <a:pt x="1046" y="1281"/>
                </a:cubicBezTo>
                <a:cubicBezTo>
                  <a:pt x="1092" y="1224"/>
                  <a:pt x="1053" y="1269"/>
                  <a:pt x="1081" y="1217"/>
                </a:cubicBezTo>
                <a:cubicBezTo>
                  <a:pt x="1090" y="1201"/>
                  <a:pt x="1111" y="1170"/>
                  <a:pt x="1111" y="1170"/>
                </a:cubicBezTo>
                <a:cubicBezTo>
                  <a:pt x="1120" y="1136"/>
                  <a:pt x="1131" y="1105"/>
                  <a:pt x="1152" y="1076"/>
                </a:cubicBezTo>
                <a:cubicBezTo>
                  <a:pt x="1161" y="1033"/>
                  <a:pt x="1178" y="994"/>
                  <a:pt x="1187" y="952"/>
                </a:cubicBezTo>
                <a:cubicBezTo>
                  <a:pt x="1185" y="874"/>
                  <a:pt x="1186" y="795"/>
                  <a:pt x="1181" y="717"/>
                </a:cubicBezTo>
                <a:cubicBezTo>
                  <a:pt x="1179" y="694"/>
                  <a:pt x="1165" y="674"/>
                  <a:pt x="1158" y="652"/>
                </a:cubicBezTo>
                <a:cubicBezTo>
                  <a:pt x="1138" y="591"/>
                  <a:pt x="1117" y="529"/>
                  <a:pt x="1093" y="470"/>
                </a:cubicBezTo>
                <a:cubicBezTo>
                  <a:pt x="1073" y="420"/>
                  <a:pt x="1067" y="379"/>
                  <a:pt x="1023" y="347"/>
                </a:cubicBezTo>
                <a:cubicBezTo>
                  <a:pt x="992" y="286"/>
                  <a:pt x="1031" y="348"/>
                  <a:pt x="993" y="317"/>
                </a:cubicBezTo>
                <a:cubicBezTo>
                  <a:pt x="986" y="311"/>
                  <a:pt x="983" y="300"/>
                  <a:pt x="976" y="294"/>
                </a:cubicBezTo>
                <a:cubicBezTo>
                  <a:pt x="966" y="285"/>
                  <a:pt x="950" y="285"/>
                  <a:pt x="940" y="276"/>
                </a:cubicBezTo>
                <a:cubicBezTo>
                  <a:pt x="880" y="227"/>
                  <a:pt x="814" y="178"/>
                  <a:pt x="740" y="153"/>
                </a:cubicBezTo>
                <a:cubicBezTo>
                  <a:pt x="697" y="119"/>
                  <a:pt x="647" y="93"/>
                  <a:pt x="593" y="82"/>
                </a:cubicBezTo>
                <a:cubicBezTo>
                  <a:pt x="564" y="67"/>
                  <a:pt x="535" y="46"/>
                  <a:pt x="505" y="35"/>
                </a:cubicBezTo>
                <a:cubicBezTo>
                  <a:pt x="478" y="25"/>
                  <a:pt x="450" y="21"/>
                  <a:pt x="423" y="12"/>
                </a:cubicBezTo>
                <a:cubicBezTo>
                  <a:pt x="410" y="8"/>
                  <a:pt x="390" y="0"/>
                  <a:pt x="376" y="0"/>
                </a:cubicBezTo>
              </a:path>
            </a:pathLst>
          </a:custGeom>
          <a:noFill/>
          <a:ln w="28575" cap="flat" cmpd="sng">
            <a:solidFill>
              <a:srgbClr val="0000FF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3312" name="Text Box 16"/>
          <p:cNvSpPr txBox="1">
            <a:spLocks noChangeArrowheads="1"/>
          </p:cNvSpPr>
          <p:nvPr/>
        </p:nvSpPr>
        <p:spPr bwMode="auto">
          <a:xfrm>
            <a:off x="4724400" y="5105400"/>
            <a:ext cx="39735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dirty="0"/>
              <a:t>Source: A High-Speed Dynamic Instruction Scheduling Scheme</a:t>
            </a:r>
          </a:p>
          <a:p>
            <a:r>
              <a:rPr lang="en-US" sz="1000" dirty="0"/>
              <a:t>for Superscalar Processors</a:t>
            </a:r>
          </a:p>
          <a:p>
            <a:r>
              <a:rPr lang="en-US" sz="1000" dirty="0"/>
              <a:t>Masahiro </a:t>
            </a:r>
            <a:r>
              <a:rPr lang="en-US" sz="1000" dirty="0" err="1"/>
              <a:t>Goshima</a:t>
            </a:r>
            <a:r>
              <a:rPr lang="en-US" sz="1000" dirty="0"/>
              <a:t> </a:t>
            </a:r>
            <a:r>
              <a:rPr lang="en-US" sz="1000" dirty="0" err="1"/>
              <a:t>Kengo</a:t>
            </a:r>
            <a:r>
              <a:rPr lang="en-US" sz="1000" dirty="0"/>
              <a:t> Nishino Yasuhiko Nakashima Shin-</a:t>
            </a:r>
            <a:r>
              <a:rPr lang="en-US" sz="1000" dirty="0" err="1"/>
              <a:t>ichiro</a:t>
            </a:r>
            <a:r>
              <a:rPr lang="en-US" sz="1000" dirty="0"/>
              <a:t> Mori</a:t>
            </a:r>
          </a:p>
          <a:p>
            <a:r>
              <a:rPr lang="en-US" sz="1000" dirty="0"/>
              <a:t>Toshiaki Kitamura Shinji Tomita</a:t>
            </a:r>
          </a:p>
          <a:p>
            <a:r>
              <a:rPr lang="en-US" sz="1000" dirty="0"/>
              <a:t>MICRO 2001</a:t>
            </a:r>
          </a:p>
        </p:txBody>
      </p:sp>
      <p:sp>
        <p:nvSpPr>
          <p:cNvPr id="183313" name="Text Box 17"/>
          <p:cNvSpPr txBox="1">
            <a:spLocks noChangeArrowheads="1"/>
          </p:cNvSpPr>
          <p:nvPr/>
        </p:nvSpPr>
        <p:spPr bwMode="auto">
          <a:xfrm>
            <a:off x="5029200" y="2971800"/>
            <a:ext cx="39131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Can’t pipeline without introducing</a:t>
            </a:r>
          </a:p>
          <a:p>
            <a:r>
              <a:rPr lang="en-US">
                <a:latin typeface="Arial" charset="0"/>
              </a:rPr>
              <a:t>Bubbles between dependent </a:t>
            </a:r>
          </a:p>
          <a:p>
            <a:r>
              <a:rPr lang="en-US">
                <a:latin typeface="Arial" charset="0"/>
              </a:rPr>
              <a:t>Instructions:</a:t>
            </a:r>
          </a:p>
        </p:txBody>
      </p:sp>
      <p:pic>
        <p:nvPicPr>
          <p:cNvPr id="183314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114800"/>
            <a:ext cx="39624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Straight Arrow Connector 21"/>
          <p:cNvCxnSpPr/>
          <p:nvPr/>
        </p:nvCxnSpPr>
        <p:spPr bwMode="auto">
          <a:xfrm>
            <a:off x="6112042" y="4922635"/>
            <a:ext cx="1189408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Towards a Matrix Scheduler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Observe:</a:t>
            </a:r>
          </a:p>
          <a:p>
            <a:pPr lvl="1"/>
            <a:r>
              <a:rPr lang="en-US"/>
              <a:t>In conventional scheduling dependences are discovered twice:</a:t>
            </a:r>
          </a:p>
          <a:p>
            <a:pPr lvl="2"/>
            <a:r>
              <a:rPr lang="en-US"/>
              <a:t>Once at renaming</a:t>
            </a:r>
          </a:p>
          <a:p>
            <a:pPr lvl="2"/>
            <a:r>
              <a:rPr lang="en-US"/>
              <a:t>Once during scheduling</a:t>
            </a:r>
          </a:p>
          <a:p>
            <a:pPr lvl="1"/>
            <a:r>
              <a:rPr lang="en-US"/>
              <a:t>Why? Dependences are </a:t>
            </a:r>
            <a:r>
              <a:rPr lang="en-US">
                <a:solidFill>
                  <a:srgbClr val="FF0000"/>
                </a:solidFill>
              </a:rPr>
              <a:t>implicitly</a:t>
            </a:r>
            <a:r>
              <a:rPr lang="en-US"/>
              <a:t> represented</a:t>
            </a:r>
          </a:p>
          <a:p>
            <a:pPr lvl="2"/>
            <a:r>
              <a:rPr lang="en-US"/>
              <a:t>Producer and Consumer link via a </a:t>
            </a:r>
            <a:r>
              <a:rPr lang="en-US" b="1"/>
              <a:t>name</a:t>
            </a:r>
          </a:p>
          <a:p>
            <a:pPr lvl="2"/>
            <a:r>
              <a:rPr lang="en-US"/>
              <a:t>This is indirect</a:t>
            </a:r>
          </a:p>
          <a:p>
            <a:r>
              <a:rPr lang="en-US"/>
              <a:t>Matrix Scheduler idea:</a:t>
            </a:r>
          </a:p>
          <a:p>
            <a:pPr lvl="1"/>
            <a:r>
              <a:rPr lang="en-US"/>
              <a:t>Represent dependences </a:t>
            </a:r>
            <a:r>
              <a:rPr lang="en-US">
                <a:solidFill>
                  <a:srgbClr val="FF0000"/>
                </a:solidFill>
              </a:rPr>
              <a:t>explicitly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Dependence Matrix</a:t>
            </a:r>
          </a:p>
        </p:txBody>
      </p:sp>
      <p:pic>
        <p:nvPicPr>
          <p:cNvPr id="185350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2424113"/>
            <a:ext cx="7772400" cy="2465387"/>
          </a:xfrm>
          <a:noFill/>
          <a:ln/>
        </p:spPr>
      </p:pic>
      <p:sp>
        <p:nvSpPr>
          <p:cNvPr id="185351" name="Oval 7"/>
          <p:cNvSpPr>
            <a:spLocks noChangeArrowheads="1"/>
          </p:cNvSpPr>
          <p:nvPr/>
        </p:nvSpPr>
        <p:spPr bwMode="auto">
          <a:xfrm>
            <a:off x="3352800" y="2971800"/>
            <a:ext cx="3048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52" name="Oval 8"/>
          <p:cNvSpPr>
            <a:spLocks noChangeArrowheads="1"/>
          </p:cNvSpPr>
          <p:nvPr/>
        </p:nvSpPr>
        <p:spPr bwMode="auto">
          <a:xfrm>
            <a:off x="2209800" y="3352800"/>
            <a:ext cx="3048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53" name="Oval 9"/>
          <p:cNvSpPr>
            <a:spLocks noChangeArrowheads="1"/>
          </p:cNvSpPr>
          <p:nvPr/>
        </p:nvSpPr>
        <p:spPr bwMode="auto">
          <a:xfrm>
            <a:off x="3124200" y="3352800"/>
            <a:ext cx="304800" cy="304800"/>
          </a:xfrm>
          <a:prstGeom prst="ellipse">
            <a:avLst/>
          </a:prstGeom>
          <a:noFill/>
          <a:ln w="19050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54" name="Oval 10"/>
          <p:cNvSpPr>
            <a:spLocks noChangeArrowheads="1"/>
          </p:cNvSpPr>
          <p:nvPr/>
        </p:nvSpPr>
        <p:spPr bwMode="auto">
          <a:xfrm>
            <a:off x="2209800" y="4114800"/>
            <a:ext cx="304800" cy="304800"/>
          </a:xfrm>
          <a:prstGeom prst="ellipse">
            <a:avLst/>
          </a:prstGeom>
          <a:noFill/>
          <a:ln w="19050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55" name="Oval 11"/>
          <p:cNvSpPr>
            <a:spLocks noChangeArrowheads="1"/>
          </p:cNvSpPr>
          <p:nvPr/>
        </p:nvSpPr>
        <p:spPr bwMode="auto">
          <a:xfrm>
            <a:off x="2209800" y="3733800"/>
            <a:ext cx="3048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56" name="Oval 12"/>
          <p:cNvSpPr>
            <a:spLocks noChangeArrowheads="1"/>
          </p:cNvSpPr>
          <p:nvPr/>
        </p:nvSpPr>
        <p:spPr bwMode="auto">
          <a:xfrm>
            <a:off x="3124200" y="3733800"/>
            <a:ext cx="304800" cy="30480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57" name="Oval 13"/>
          <p:cNvSpPr>
            <a:spLocks noChangeArrowheads="1"/>
          </p:cNvSpPr>
          <p:nvPr/>
        </p:nvSpPr>
        <p:spPr bwMode="auto">
          <a:xfrm>
            <a:off x="2590800" y="4114800"/>
            <a:ext cx="304800" cy="30480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58" name="Oval 14"/>
          <p:cNvSpPr>
            <a:spLocks noChangeArrowheads="1"/>
          </p:cNvSpPr>
          <p:nvPr/>
        </p:nvSpPr>
        <p:spPr bwMode="auto">
          <a:xfrm>
            <a:off x="3810000" y="3352800"/>
            <a:ext cx="3048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59" name="Oval 15"/>
          <p:cNvSpPr>
            <a:spLocks noChangeArrowheads="1"/>
          </p:cNvSpPr>
          <p:nvPr/>
        </p:nvSpPr>
        <p:spPr bwMode="auto">
          <a:xfrm>
            <a:off x="3810000" y="3733800"/>
            <a:ext cx="3048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60" name="Oval 16"/>
          <p:cNvSpPr>
            <a:spLocks noChangeArrowheads="1"/>
          </p:cNvSpPr>
          <p:nvPr/>
        </p:nvSpPr>
        <p:spPr bwMode="auto">
          <a:xfrm>
            <a:off x="4191000" y="4114800"/>
            <a:ext cx="304800" cy="304800"/>
          </a:xfrm>
          <a:prstGeom prst="ellipse">
            <a:avLst/>
          </a:prstGeom>
          <a:noFill/>
          <a:ln w="19050">
            <a:solidFill>
              <a:srgbClr val="66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61" name="Oval 17"/>
          <p:cNvSpPr>
            <a:spLocks noChangeArrowheads="1"/>
          </p:cNvSpPr>
          <p:nvPr/>
        </p:nvSpPr>
        <p:spPr bwMode="auto">
          <a:xfrm>
            <a:off x="7010400" y="4114800"/>
            <a:ext cx="304800" cy="30480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5362" name="Text Box 18"/>
          <p:cNvSpPr txBox="1">
            <a:spLocks noChangeArrowheads="1"/>
          </p:cNvSpPr>
          <p:nvPr/>
        </p:nvSpPr>
        <p:spPr bwMode="auto">
          <a:xfrm rot="16200000">
            <a:off x="300038" y="3544888"/>
            <a:ext cx="1311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" charset="0"/>
              </a:rPr>
              <a:t>Who am I</a:t>
            </a:r>
          </a:p>
        </p:txBody>
      </p:sp>
      <p:sp>
        <p:nvSpPr>
          <p:cNvPr id="185363" name="Text Box 19"/>
          <p:cNvSpPr txBox="1">
            <a:spLocks noChangeArrowheads="1"/>
          </p:cNvSpPr>
          <p:nvPr/>
        </p:nvSpPr>
        <p:spPr bwMode="auto">
          <a:xfrm>
            <a:off x="4343400" y="1676400"/>
            <a:ext cx="3078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" charset="0"/>
              </a:rPr>
              <a:t>Who do I depend upon?</a:t>
            </a:r>
          </a:p>
        </p:txBody>
      </p:sp>
      <p:sp>
        <p:nvSpPr>
          <p:cNvPr id="185364" name="Text Box 20"/>
          <p:cNvSpPr txBox="1">
            <a:spLocks noChangeArrowheads="1"/>
          </p:cNvSpPr>
          <p:nvPr/>
        </p:nvSpPr>
        <p:spPr bwMode="auto">
          <a:xfrm>
            <a:off x="3810000" y="2209800"/>
            <a:ext cx="1552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" charset="0"/>
              </a:rPr>
              <a:t>Left source</a:t>
            </a:r>
          </a:p>
        </p:txBody>
      </p:sp>
      <p:sp>
        <p:nvSpPr>
          <p:cNvPr id="185365" name="Text Box 21"/>
          <p:cNvSpPr txBox="1">
            <a:spLocks noChangeArrowheads="1"/>
          </p:cNvSpPr>
          <p:nvPr/>
        </p:nvSpPr>
        <p:spPr bwMode="auto">
          <a:xfrm>
            <a:off x="6096000" y="2209800"/>
            <a:ext cx="173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Arial" charset="0"/>
              </a:rPr>
              <a:t>Right source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Matrix Scheduler</a:t>
            </a:r>
          </a:p>
        </p:txBody>
      </p:sp>
      <p:pic>
        <p:nvPicPr>
          <p:cNvPr id="18637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066800"/>
            <a:ext cx="4135438" cy="5181600"/>
          </a:xfrm>
          <a:noFill/>
          <a:ln/>
        </p:spPr>
      </p:pic>
      <p:pic>
        <p:nvPicPr>
          <p:cNvPr id="1863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438400"/>
            <a:ext cx="4383088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6377" name="Oval 9"/>
          <p:cNvSpPr>
            <a:spLocks noChangeArrowheads="1"/>
          </p:cNvSpPr>
          <p:nvPr/>
        </p:nvSpPr>
        <p:spPr bwMode="auto">
          <a:xfrm>
            <a:off x="6096000" y="5181600"/>
            <a:ext cx="7620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378" name="Oval 10"/>
          <p:cNvSpPr>
            <a:spLocks noChangeArrowheads="1"/>
          </p:cNvSpPr>
          <p:nvPr/>
        </p:nvSpPr>
        <p:spPr bwMode="auto">
          <a:xfrm>
            <a:off x="4572000" y="2438400"/>
            <a:ext cx="762000" cy="228600"/>
          </a:xfrm>
          <a:prstGeom prst="ellipse">
            <a:avLst/>
          </a:prstGeom>
          <a:noFill/>
          <a:ln w="38100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379" name="Oval 11"/>
          <p:cNvSpPr>
            <a:spLocks noChangeArrowheads="1"/>
          </p:cNvSpPr>
          <p:nvPr/>
        </p:nvSpPr>
        <p:spPr bwMode="auto">
          <a:xfrm>
            <a:off x="6096000" y="2438400"/>
            <a:ext cx="457200" cy="228600"/>
          </a:xfrm>
          <a:prstGeom prst="ellipse">
            <a:avLst/>
          </a:prstGeom>
          <a:noFill/>
          <a:ln w="38100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380" name="Oval 12"/>
          <p:cNvSpPr>
            <a:spLocks noChangeArrowheads="1"/>
          </p:cNvSpPr>
          <p:nvPr/>
        </p:nvSpPr>
        <p:spPr bwMode="auto">
          <a:xfrm>
            <a:off x="4267200" y="2743200"/>
            <a:ext cx="609600" cy="304800"/>
          </a:xfrm>
          <a:prstGeom prst="ellipse">
            <a:avLst/>
          </a:prstGeom>
          <a:noFill/>
          <a:ln w="38100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6381" name="Text Box 13"/>
          <p:cNvSpPr txBox="1">
            <a:spLocks noChangeArrowheads="1"/>
          </p:cNvSpPr>
          <p:nvPr/>
        </p:nvSpPr>
        <p:spPr bwMode="auto">
          <a:xfrm>
            <a:off x="6308725" y="5573713"/>
            <a:ext cx="106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charset="0"/>
              </a:rPr>
              <a:t>wakeup</a:t>
            </a:r>
          </a:p>
        </p:txBody>
      </p:sp>
      <p:sp>
        <p:nvSpPr>
          <p:cNvPr id="186382" name="Text Box 14"/>
          <p:cNvSpPr txBox="1">
            <a:spLocks noChangeArrowheads="1"/>
          </p:cNvSpPr>
          <p:nvPr/>
        </p:nvSpPr>
        <p:spPr bwMode="auto">
          <a:xfrm>
            <a:off x="5105400" y="2057400"/>
            <a:ext cx="1282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6600FF"/>
                </a:solidFill>
                <a:latin typeface="Arial" charset="0"/>
              </a:rPr>
              <a:t>Write port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853883" y="3911982"/>
            <a:ext cx="1615669" cy="124440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412319" y="5189849"/>
            <a:ext cx="11256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One cell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sz="2600"/>
              <a:t>Some Operands are Ready when the Instruction Enters the Scheduler</a:t>
            </a:r>
          </a:p>
        </p:txBody>
      </p:sp>
      <p:pic>
        <p:nvPicPr>
          <p:cNvPr id="19354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371600"/>
            <a:ext cx="7772400" cy="3763963"/>
          </a:xfrm>
          <a:noFill/>
          <a:ln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Inserting an entry</a:t>
            </a:r>
          </a:p>
        </p:txBody>
      </p:sp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1708150"/>
            <a:ext cx="5991225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7398" name="Oval 6"/>
          <p:cNvSpPr>
            <a:spLocks noChangeArrowheads="1"/>
          </p:cNvSpPr>
          <p:nvPr/>
        </p:nvSpPr>
        <p:spPr bwMode="auto">
          <a:xfrm>
            <a:off x="2168525" y="1708150"/>
            <a:ext cx="1042988" cy="293688"/>
          </a:xfrm>
          <a:prstGeom prst="ellipse">
            <a:avLst/>
          </a:prstGeom>
          <a:noFill/>
          <a:ln w="38100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399" name="Oval 7"/>
          <p:cNvSpPr>
            <a:spLocks noChangeArrowheads="1"/>
          </p:cNvSpPr>
          <p:nvPr/>
        </p:nvSpPr>
        <p:spPr bwMode="auto">
          <a:xfrm>
            <a:off x="4252913" y="1708150"/>
            <a:ext cx="625475" cy="293688"/>
          </a:xfrm>
          <a:prstGeom prst="ellipse">
            <a:avLst/>
          </a:prstGeom>
          <a:noFill/>
          <a:ln w="38100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00" name="Oval 8"/>
          <p:cNvSpPr>
            <a:spLocks noChangeArrowheads="1"/>
          </p:cNvSpPr>
          <p:nvPr/>
        </p:nvSpPr>
        <p:spPr bwMode="auto">
          <a:xfrm>
            <a:off x="1752600" y="2100263"/>
            <a:ext cx="833438" cy="392112"/>
          </a:xfrm>
          <a:prstGeom prst="ellipse">
            <a:avLst/>
          </a:prstGeom>
          <a:noFill/>
          <a:ln w="38100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02" name="Text Box 10"/>
          <p:cNvSpPr txBox="1">
            <a:spLocks noChangeArrowheads="1"/>
          </p:cNvSpPr>
          <p:nvPr/>
        </p:nvSpPr>
        <p:spPr bwMode="auto">
          <a:xfrm>
            <a:off x="2898775" y="1219200"/>
            <a:ext cx="12827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6600FF"/>
                </a:solidFill>
                <a:latin typeface="Arial" charset="0"/>
              </a:rPr>
              <a:t>Write port</a:t>
            </a:r>
          </a:p>
        </p:txBody>
      </p:sp>
      <p:sp>
        <p:nvSpPr>
          <p:cNvPr id="187404" name="Line 12"/>
          <p:cNvSpPr>
            <a:spLocks noChangeShapeType="1"/>
          </p:cNvSpPr>
          <p:nvPr/>
        </p:nvSpPr>
        <p:spPr bwMode="auto">
          <a:xfrm>
            <a:off x="2667000" y="2057400"/>
            <a:ext cx="0" cy="34290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05" name="Line 13"/>
          <p:cNvSpPr>
            <a:spLocks noChangeShapeType="1"/>
          </p:cNvSpPr>
          <p:nvPr/>
        </p:nvSpPr>
        <p:spPr bwMode="auto">
          <a:xfrm>
            <a:off x="2514600" y="2286000"/>
            <a:ext cx="4800600" cy="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06" name="Line 14"/>
          <p:cNvSpPr>
            <a:spLocks noChangeShapeType="1"/>
          </p:cNvSpPr>
          <p:nvPr/>
        </p:nvSpPr>
        <p:spPr bwMode="auto">
          <a:xfrm>
            <a:off x="4572000" y="2057400"/>
            <a:ext cx="0" cy="34290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07" name="Freeform 15"/>
          <p:cNvSpPr>
            <a:spLocks/>
          </p:cNvSpPr>
          <p:nvPr/>
        </p:nvSpPr>
        <p:spPr bwMode="auto">
          <a:xfrm>
            <a:off x="2714625" y="2519363"/>
            <a:ext cx="709613" cy="149225"/>
          </a:xfrm>
          <a:custGeom>
            <a:avLst/>
            <a:gdLst/>
            <a:ahLst/>
            <a:cxnLst>
              <a:cxn ang="0">
                <a:pos x="0" y="82"/>
              </a:cxn>
              <a:cxn ang="0">
                <a:pos x="100" y="88"/>
              </a:cxn>
              <a:cxn ang="0">
                <a:pos x="147" y="0"/>
              </a:cxn>
              <a:cxn ang="0">
                <a:pos x="294" y="12"/>
              </a:cxn>
              <a:cxn ang="0">
                <a:pos x="371" y="41"/>
              </a:cxn>
              <a:cxn ang="0">
                <a:pos x="406" y="65"/>
              </a:cxn>
              <a:cxn ang="0">
                <a:pos x="447" y="94"/>
              </a:cxn>
            </a:cxnLst>
            <a:rect l="0" t="0" r="r" b="b"/>
            <a:pathLst>
              <a:path w="447" h="94">
                <a:moveTo>
                  <a:pt x="0" y="82"/>
                </a:moveTo>
                <a:cubicBezTo>
                  <a:pt x="44" y="93"/>
                  <a:pt x="46" y="94"/>
                  <a:pt x="100" y="88"/>
                </a:cubicBezTo>
                <a:cubicBezTo>
                  <a:pt x="120" y="58"/>
                  <a:pt x="110" y="13"/>
                  <a:pt x="147" y="0"/>
                </a:cubicBezTo>
                <a:cubicBezTo>
                  <a:pt x="152" y="0"/>
                  <a:pt x="279" y="9"/>
                  <a:pt x="294" y="12"/>
                </a:cubicBezTo>
                <a:cubicBezTo>
                  <a:pt x="318" y="17"/>
                  <a:pt x="345" y="35"/>
                  <a:pt x="371" y="41"/>
                </a:cubicBezTo>
                <a:cubicBezTo>
                  <a:pt x="383" y="49"/>
                  <a:pt x="394" y="57"/>
                  <a:pt x="406" y="65"/>
                </a:cubicBezTo>
                <a:cubicBezTo>
                  <a:pt x="420" y="75"/>
                  <a:pt x="447" y="94"/>
                  <a:pt x="447" y="94"/>
                </a:cubicBezTo>
              </a:path>
            </a:pathLst>
          </a:custGeom>
          <a:noFill/>
          <a:ln w="28575" cap="rnd" cmpd="sng">
            <a:solidFill>
              <a:srgbClr val="66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08" name="Freeform 16"/>
          <p:cNvSpPr>
            <a:spLocks/>
          </p:cNvSpPr>
          <p:nvPr/>
        </p:nvSpPr>
        <p:spPr bwMode="auto">
          <a:xfrm>
            <a:off x="3810000" y="2514600"/>
            <a:ext cx="709613" cy="149225"/>
          </a:xfrm>
          <a:custGeom>
            <a:avLst/>
            <a:gdLst/>
            <a:ahLst/>
            <a:cxnLst>
              <a:cxn ang="0">
                <a:pos x="0" y="82"/>
              </a:cxn>
              <a:cxn ang="0">
                <a:pos x="100" y="88"/>
              </a:cxn>
              <a:cxn ang="0">
                <a:pos x="147" y="0"/>
              </a:cxn>
              <a:cxn ang="0">
                <a:pos x="294" y="12"/>
              </a:cxn>
              <a:cxn ang="0">
                <a:pos x="371" y="41"/>
              </a:cxn>
              <a:cxn ang="0">
                <a:pos x="406" y="65"/>
              </a:cxn>
              <a:cxn ang="0">
                <a:pos x="447" y="94"/>
              </a:cxn>
            </a:cxnLst>
            <a:rect l="0" t="0" r="r" b="b"/>
            <a:pathLst>
              <a:path w="447" h="94">
                <a:moveTo>
                  <a:pt x="0" y="82"/>
                </a:moveTo>
                <a:cubicBezTo>
                  <a:pt x="44" y="93"/>
                  <a:pt x="46" y="94"/>
                  <a:pt x="100" y="88"/>
                </a:cubicBezTo>
                <a:cubicBezTo>
                  <a:pt x="120" y="58"/>
                  <a:pt x="110" y="13"/>
                  <a:pt x="147" y="0"/>
                </a:cubicBezTo>
                <a:cubicBezTo>
                  <a:pt x="152" y="0"/>
                  <a:pt x="279" y="9"/>
                  <a:pt x="294" y="12"/>
                </a:cubicBezTo>
                <a:cubicBezTo>
                  <a:pt x="318" y="17"/>
                  <a:pt x="345" y="35"/>
                  <a:pt x="371" y="41"/>
                </a:cubicBezTo>
                <a:cubicBezTo>
                  <a:pt x="383" y="49"/>
                  <a:pt x="394" y="57"/>
                  <a:pt x="406" y="65"/>
                </a:cubicBezTo>
                <a:cubicBezTo>
                  <a:pt x="420" y="75"/>
                  <a:pt x="447" y="94"/>
                  <a:pt x="447" y="94"/>
                </a:cubicBezTo>
              </a:path>
            </a:pathLst>
          </a:custGeom>
          <a:noFill/>
          <a:ln w="28575" cap="rnd" cmpd="sng">
            <a:solidFill>
              <a:srgbClr val="66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09" name="Oval 17"/>
          <p:cNvSpPr>
            <a:spLocks noChangeArrowheads="1"/>
          </p:cNvSpPr>
          <p:nvPr/>
        </p:nvSpPr>
        <p:spPr bwMode="auto">
          <a:xfrm>
            <a:off x="4648200" y="1752600"/>
            <a:ext cx="773113" cy="293688"/>
          </a:xfrm>
          <a:prstGeom prst="ellipse">
            <a:avLst/>
          </a:prstGeom>
          <a:noFill/>
          <a:ln w="38100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10" name="Oval 18"/>
          <p:cNvSpPr>
            <a:spLocks noChangeArrowheads="1"/>
          </p:cNvSpPr>
          <p:nvPr/>
        </p:nvSpPr>
        <p:spPr bwMode="auto">
          <a:xfrm>
            <a:off x="6553200" y="1676400"/>
            <a:ext cx="625475" cy="293688"/>
          </a:xfrm>
          <a:prstGeom prst="ellipse">
            <a:avLst/>
          </a:prstGeom>
          <a:noFill/>
          <a:ln w="38100">
            <a:solidFill>
              <a:srgbClr val="66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7411" name="Line 19"/>
          <p:cNvSpPr>
            <a:spLocks noChangeShapeType="1"/>
          </p:cNvSpPr>
          <p:nvPr/>
        </p:nvSpPr>
        <p:spPr bwMode="auto">
          <a:xfrm>
            <a:off x="4953000" y="1981200"/>
            <a:ext cx="0" cy="34290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7412" name="Line 20"/>
          <p:cNvSpPr>
            <a:spLocks noChangeShapeType="1"/>
          </p:cNvSpPr>
          <p:nvPr/>
        </p:nvSpPr>
        <p:spPr bwMode="auto">
          <a:xfrm>
            <a:off x="6858000" y="2133600"/>
            <a:ext cx="0" cy="3429000"/>
          </a:xfrm>
          <a:prstGeom prst="line">
            <a:avLst/>
          </a:prstGeom>
          <a:noFill/>
          <a:ln w="38100">
            <a:solidFill>
              <a:srgbClr val="66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Wakeup</a:t>
            </a:r>
          </a:p>
        </p:txBody>
      </p:sp>
      <p:pic>
        <p:nvPicPr>
          <p:cNvPr id="1884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1708150"/>
            <a:ext cx="5991225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8420" name="Oval 4"/>
          <p:cNvSpPr>
            <a:spLocks noChangeArrowheads="1"/>
          </p:cNvSpPr>
          <p:nvPr/>
        </p:nvSpPr>
        <p:spPr bwMode="auto">
          <a:xfrm>
            <a:off x="4252913" y="5233988"/>
            <a:ext cx="1041400" cy="4889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24" name="Text Box 8"/>
          <p:cNvSpPr txBox="1">
            <a:spLocks noChangeArrowheads="1"/>
          </p:cNvSpPr>
          <p:nvPr/>
        </p:nvSpPr>
        <p:spPr bwMode="auto">
          <a:xfrm>
            <a:off x="4543425" y="5737225"/>
            <a:ext cx="106045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" charset="0"/>
              </a:rPr>
              <a:t>wakeup</a:t>
            </a:r>
          </a:p>
        </p:txBody>
      </p:sp>
      <p:sp>
        <p:nvSpPr>
          <p:cNvPr id="188435" name="Line 19"/>
          <p:cNvSpPr>
            <a:spLocks noChangeShapeType="1"/>
          </p:cNvSpPr>
          <p:nvPr/>
        </p:nvSpPr>
        <p:spPr bwMode="auto">
          <a:xfrm flipV="1">
            <a:off x="4724400" y="2057400"/>
            <a:ext cx="0" cy="3352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437" name="Line 21"/>
          <p:cNvSpPr>
            <a:spLocks noChangeShapeType="1"/>
          </p:cNvSpPr>
          <p:nvPr/>
        </p:nvSpPr>
        <p:spPr bwMode="auto">
          <a:xfrm>
            <a:off x="2438400" y="3505200"/>
            <a:ext cx="480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438" name="Line 22"/>
          <p:cNvSpPr>
            <a:spLocks noChangeShapeType="1"/>
          </p:cNvSpPr>
          <p:nvPr/>
        </p:nvSpPr>
        <p:spPr bwMode="auto">
          <a:xfrm flipH="1">
            <a:off x="4038599" y="3121335"/>
            <a:ext cx="691529" cy="286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439" name="Rectangle 23"/>
          <p:cNvSpPr>
            <a:spLocks noChangeArrowheads="1"/>
          </p:cNvSpPr>
          <p:nvPr/>
        </p:nvSpPr>
        <p:spPr bwMode="auto">
          <a:xfrm>
            <a:off x="3352800" y="3124200"/>
            <a:ext cx="990600" cy="457200"/>
          </a:xfrm>
          <a:prstGeom prst="rect">
            <a:avLst/>
          </a:prstGeom>
          <a:solidFill>
            <a:srgbClr val="FF0000">
              <a:alpha val="1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8440" name="Line 24"/>
          <p:cNvSpPr>
            <a:spLocks noChangeShapeType="1"/>
          </p:cNvSpPr>
          <p:nvPr/>
        </p:nvSpPr>
        <p:spPr bwMode="auto">
          <a:xfrm flipH="1">
            <a:off x="4038599" y="4640752"/>
            <a:ext cx="691529" cy="744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441" name="Rectangle 25"/>
          <p:cNvSpPr>
            <a:spLocks noChangeArrowheads="1"/>
          </p:cNvSpPr>
          <p:nvPr/>
        </p:nvSpPr>
        <p:spPr bwMode="auto">
          <a:xfrm>
            <a:off x="3352800" y="4648200"/>
            <a:ext cx="990600" cy="457200"/>
          </a:xfrm>
          <a:prstGeom prst="rect">
            <a:avLst/>
          </a:prstGeom>
          <a:solidFill>
            <a:srgbClr val="FF0000">
              <a:alpha val="1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Mispeculation Recovery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not cleanup</a:t>
            </a:r>
          </a:p>
          <a:p>
            <a:r>
              <a:rPr lang="en-US"/>
              <a:t>Use external logic to inhibit request signals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Delay</a:t>
            </a:r>
          </a:p>
        </p:txBody>
      </p:sp>
      <p:pic>
        <p:nvPicPr>
          <p:cNvPr id="19149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066800"/>
            <a:ext cx="6096000" cy="5181600"/>
          </a:xfrm>
          <a:noFill/>
          <a:ln/>
        </p:spPr>
      </p:pic>
      <p:sp>
        <p:nvSpPr>
          <p:cNvPr id="191494" name="Freeform 6"/>
          <p:cNvSpPr>
            <a:spLocks/>
          </p:cNvSpPr>
          <p:nvPr/>
        </p:nvSpPr>
        <p:spPr bwMode="auto">
          <a:xfrm>
            <a:off x="1066800" y="2895600"/>
            <a:ext cx="228600" cy="1066800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0" y="288"/>
              </a:cxn>
              <a:cxn ang="0">
                <a:pos x="144" y="672"/>
              </a:cxn>
            </a:cxnLst>
            <a:rect l="0" t="0" r="r" b="b"/>
            <a:pathLst>
              <a:path w="144" h="672">
                <a:moveTo>
                  <a:pt x="144" y="0"/>
                </a:moveTo>
                <a:cubicBezTo>
                  <a:pt x="72" y="88"/>
                  <a:pt x="0" y="176"/>
                  <a:pt x="0" y="288"/>
                </a:cubicBezTo>
                <a:cubicBezTo>
                  <a:pt x="0" y="400"/>
                  <a:pt x="72" y="536"/>
                  <a:pt x="144" y="672"/>
                </a:cubicBezTo>
              </a:path>
            </a:pathLst>
          </a:custGeom>
          <a:noFill/>
          <a:ln w="38100" cmpd="sng">
            <a:solidFill>
              <a:srgbClr val="660066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495" name="Freeform 7"/>
          <p:cNvSpPr>
            <a:spLocks/>
          </p:cNvSpPr>
          <p:nvPr/>
        </p:nvSpPr>
        <p:spPr bwMode="auto">
          <a:xfrm flipH="1">
            <a:off x="1600200" y="3276600"/>
            <a:ext cx="228600" cy="1066800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0" y="288"/>
              </a:cxn>
              <a:cxn ang="0">
                <a:pos x="144" y="672"/>
              </a:cxn>
            </a:cxnLst>
            <a:rect l="0" t="0" r="r" b="b"/>
            <a:pathLst>
              <a:path w="144" h="672">
                <a:moveTo>
                  <a:pt x="144" y="0"/>
                </a:moveTo>
                <a:cubicBezTo>
                  <a:pt x="72" y="88"/>
                  <a:pt x="0" y="176"/>
                  <a:pt x="0" y="288"/>
                </a:cubicBezTo>
                <a:cubicBezTo>
                  <a:pt x="0" y="400"/>
                  <a:pt x="72" y="536"/>
                  <a:pt x="144" y="672"/>
                </a:cubicBezTo>
              </a:path>
            </a:pathLst>
          </a:custGeom>
          <a:noFill/>
          <a:ln w="38100" cmpd="sng">
            <a:solidFill>
              <a:srgbClr val="660066"/>
            </a:solidFill>
            <a:round/>
            <a:headEnd type="none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1496" name="Rectangle 8"/>
          <p:cNvSpPr>
            <a:spLocks noChangeArrowheads="1"/>
          </p:cNvSpPr>
          <p:nvPr/>
        </p:nvSpPr>
        <p:spPr bwMode="auto">
          <a:xfrm>
            <a:off x="1676400" y="1371600"/>
            <a:ext cx="1905000" cy="1447800"/>
          </a:xfrm>
          <a:prstGeom prst="rect">
            <a:avLst/>
          </a:prstGeom>
          <a:solidFill>
            <a:srgbClr val="FF0000">
              <a:alpha val="16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6600FF"/>
              </a:solidFill>
            </a:endParaRPr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3794125" y="1766888"/>
            <a:ext cx="2239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Partial wakeup lines</a:t>
            </a:r>
          </a:p>
        </p:txBody>
      </p:sp>
      <p:sp>
        <p:nvSpPr>
          <p:cNvPr id="191498" name="Text Box 10"/>
          <p:cNvSpPr txBox="1">
            <a:spLocks noChangeArrowheads="1"/>
          </p:cNvSpPr>
          <p:nvPr/>
        </p:nvSpPr>
        <p:spPr bwMode="auto">
          <a:xfrm>
            <a:off x="6384925" y="1538288"/>
            <a:ext cx="9525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0.18um</a:t>
            </a:r>
          </a:p>
          <a:p>
            <a:r>
              <a:rPr lang="en-US"/>
              <a:t>1.8V</a:t>
            </a:r>
          </a:p>
          <a:p>
            <a:r>
              <a:rPr lang="en-US"/>
              <a:t>85C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Delay measurement points</a:t>
            </a:r>
          </a:p>
        </p:txBody>
      </p:sp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43307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Scheduling Priorities</a:t>
            </a:r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Conflict Resolution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/>
              <a:t>More instructions ready than available issue slots</a:t>
            </a:r>
          </a:p>
          <a:p>
            <a:pPr lvl="1"/>
            <a:r>
              <a:rPr lang="en-US" sz="2000"/>
              <a:t>Which get to go?</a:t>
            </a:r>
          </a:p>
          <a:p>
            <a:r>
              <a:rPr lang="en-US" sz="2000"/>
              <a:t>Age vs. Pseudo-Random Resolution</a:t>
            </a:r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endParaRPr lang="en-US" sz="2000"/>
          </a:p>
          <a:p>
            <a:r>
              <a:rPr lang="en-US" sz="2000"/>
              <a:t>Age is important</a:t>
            </a:r>
          </a:p>
          <a:p>
            <a:r>
              <a:rPr lang="en-US" sz="2000"/>
              <a:t>Priority Enforcer picks the oldest</a:t>
            </a:r>
          </a:p>
          <a:p>
            <a:pPr lvl="1"/>
            <a:r>
              <a:rPr lang="en-US" sz="2000"/>
              <a:t>Complex</a:t>
            </a:r>
          </a:p>
          <a:p>
            <a:endParaRPr lang="en-US" sz="2000"/>
          </a:p>
        </p:txBody>
      </p:sp>
      <p:pic>
        <p:nvPicPr>
          <p:cNvPr id="2058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088" y="2233613"/>
            <a:ext cx="8221662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829" name="Text Box 5"/>
          <p:cNvSpPr txBox="1">
            <a:spLocks noChangeArrowheads="1"/>
          </p:cNvSpPr>
          <p:nvPr/>
        </p:nvSpPr>
        <p:spPr bwMode="auto">
          <a:xfrm>
            <a:off x="6692900" y="4873625"/>
            <a:ext cx="15843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Source:</a:t>
            </a:r>
          </a:p>
          <a:p>
            <a:r>
              <a:rPr lang="en-US" sz="1000"/>
              <a:t>Matrix Scheduler Reloaded</a:t>
            </a:r>
          </a:p>
          <a:p>
            <a:r>
              <a:rPr lang="en-US" sz="1000"/>
              <a:t>ISCA 2007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Compacting Scheduler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Implemented in the Alpha 21264</a:t>
            </a:r>
          </a:p>
          <a:p>
            <a:r>
              <a:rPr lang="en-US"/>
              <a:t>Physical order within scheduler corresponds to age</a:t>
            </a:r>
          </a:p>
          <a:p>
            <a:r>
              <a:rPr lang="en-US"/>
              <a:t>Entry freed:</a:t>
            </a:r>
          </a:p>
          <a:p>
            <a:pPr lvl="1"/>
            <a:r>
              <a:rPr lang="en-US"/>
              <a:t>Shift up all younger entries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Critical Path Prediction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Focusing processor policies via critical-path </a:t>
            </a:r>
            <a:r>
              <a:rPr lang="en-US" dirty="0" smtClean="0"/>
              <a:t>prediction</a:t>
            </a:r>
          </a:p>
          <a:p>
            <a:r>
              <a:rPr lang="en-US" dirty="0" smtClean="0"/>
              <a:t>B. Fields, S. Rubin and R. </a:t>
            </a:r>
            <a:r>
              <a:rPr lang="en-US" dirty="0" err="1" smtClean="0"/>
              <a:t>Bodik</a:t>
            </a:r>
            <a:endParaRPr lang="en-US" dirty="0" smtClean="0"/>
          </a:p>
          <a:p>
            <a:r>
              <a:rPr lang="en-US" dirty="0" smtClean="0"/>
              <a:t>ISCA 2001</a:t>
            </a:r>
            <a:endParaRPr lang="en-US" sz="1800" b="0" dirty="0"/>
          </a:p>
          <a:p>
            <a:r>
              <a:rPr lang="en-US" sz="1800" b="0" dirty="0" smtClean="0"/>
              <a:t>some slides/content from the original presentation</a:t>
            </a:r>
          </a:p>
          <a:p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686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Slack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Slack of an instruction:</a:t>
            </a:r>
          </a:p>
          <a:p>
            <a:pPr lvl="1"/>
            <a:r>
              <a:rPr lang="en-US" dirty="0" smtClean="0"/>
              <a:t>How long can we delay the instruction before performance decreases?</a:t>
            </a:r>
          </a:p>
          <a:p>
            <a:r>
              <a:rPr lang="en-US" dirty="0" smtClean="0"/>
              <a:t>It’s zero only for instructions on the critical path</a:t>
            </a:r>
          </a:p>
          <a:p>
            <a:r>
              <a:rPr lang="en-US" dirty="0" smtClean="0"/>
              <a:t>Can be used to tolerate latencies</a:t>
            </a:r>
          </a:p>
          <a:p>
            <a:r>
              <a:rPr lang="en-US" dirty="0" smtClean="0"/>
              <a:t>Work motivation:</a:t>
            </a:r>
          </a:p>
          <a:p>
            <a:pPr lvl="1"/>
            <a:r>
              <a:rPr lang="en-US" dirty="0" smtClean="0"/>
              <a:t>Machines are non-uniform: time, power, etc.</a:t>
            </a:r>
          </a:p>
          <a:p>
            <a:pPr lvl="1"/>
            <a:r>
              <a:rPr lang="en-US" dirty="0" smtClean="0"/>
              <a:t>Need a control policy to tolerate the variance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08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Window Specialization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Have reservation stations with different source operand wait capabilities</a:t>
            </a:r>
          </a:p>
        </p:txBody>
      </p:sp>
      <p:pic>
        <p:nvPicPr>
          <p:cNvPr id="1945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81200"/>
            <a:ext cx="5837238" cy="424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5029200" y="3810000"/>
            <a:ext cx="15240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566" name="Line 6"/>
          <p:cNvSpPr>
            <a:spLocks noChangeShapeType="1"/>
          </p:cNvSpPr>
          <p:nvPr/>
        </p:nvSpPr>
        <p:spPr bwMode="auto">
          <a:xfrm flipV="1">
            <a:off x="5562600" y="3733800"/>
            <a:ext cx="228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Determining </a:t>
            </a:r>
            <a:r>
              <a:rPr lang="en-US" sz="2800" dirty="0" smtClean="0"/>
              <a:t>slack</a:t>
            </a:r>
            <a:r>
              <a:rPr lang="en-US" sz="2800" dirty="0"/>
              <a:t> </a:t>
            </a:r>
            <a:r>
              <a:rPr lang="en-US" sz="2800" dirty="0" smtClean="0"/>
              <a:t>is hard</a:t>
            </a:r>
            <a:endParaRPr lang="en-US" sz="2800" dirty="0">
              <a:solidFill>
                <a:srgbClr val="339933"/>
              </a:solidFill>
            </a:endParaRPr>
          </a:p>
        </p:txBody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3" y="3228975"/>
            <a:ext cx="7772400" cy="1912938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400" b="0" dirty="0"/>
              <a:t>“Probe the processor” approach:</a:t>
            </a:r>
            <a:r>
              <a:rPr lang="en-US" sz="2400" b="0" i="1" dirty="0"/>
              <a:t>  </a:t>
            </a:r>
            <a:r>
              <a:rPr lang="en-US" sz="2400" b="0" i="1" dirty="0">
                <a:solidFill>
                  <a:schemeClr val="hlink"/>
                </a:solidFill>
              </a:rPr>
              <a:t>Delay and observe</a:t>
            </a:r>
          </a:p>
          <a:p>
            <a:pPr marL="952500" lvl="1" indent="-495300">
              <a:buFontTx/>
              <a:buAutoNum type="arabicPeriod"/>
            </a:pPr>
            <a:r>
              <a:rPr lang="en-US" sz="2200" dirty="0">
                <a:solidFill>
                  <a:srgbClr val="0000FF"/>
                </a:solidFill>
              </a:rPr>
              <a:t>Delay dynamic instruction by </a:t>
            </a:r>
            <a:r>
              <a:rPr lang="en-US" sz="2200" i="1" dirty="0">
                <a:solidFill>
                  <a:srgbClr val="0000FF"/>
                </a:solidFill>
              </a:rPr>
              <a:t>n</a:t>
            </a:r>
            <a:r>
              <a:rPr lang="en-US" sz="2200" dirty="0">
                <a:solidFill>
                  <a:srgbClr val="0000FF"/>
                </a:solidFill>
              </a:rPr>
              <a:t> cycles</a:t>
            </a:r>
          </a:p>
          <a:p>
            <a:pPr marL="952500" lvl="1" indent="-495300">
              <a:buFontTx/>
              <a:buAutoNum type="arabicPeriod"/>
            </a:pPr>
            <a:r>
              <a:rPr lang="en-US" sz="2200" dirty="0">
                <a:solidFill>
                  <a:srgbClr val="0000FF"/>
                </a:solidFill>
              </a:rPr>
              <a:t>See if execution time increased</a:t>
            </a:r>
          </a:p>
          <a:p>
            <a:pPr marL="1333500" lvl="2" indent="-419100">
              <a:buFontTx/>
              <a:buAutoNum type="alphaLcParenR"/>
            </a:pPr>
            <a:r>
              <a:rPr lang="en-US" dirty="0">
                <a:solidFill>
                  <a:srgbClr val="0000FF"/>
                </a:solidFill>
              </a:rPr>
              <a:t>No, increase </a:t>
            </a:r>
            <a:r>
              <a:rPr lang="en-US" i="1" dirty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; restart; go to step 1</a:t>
            </a:r>
          </a:p>
        </p:txBody>
      </p:sp>
      <p:sp>
        <p:nvSpPr>
          <p:cNvPr id="786437" name="Freeform 5"/>
          <p:cNvSpPr>
            <a:spLocks/>
          </p:cNvSpPr>
          <p:nvPr/>
        </p:nvSpPr>
        <p:spPr bwMode="auto">
          <a:xfrm>
            <a:off x="6719888" y="3987800"/>
            <a:ext cx="871537" cy="804863"/>
          </a:xfrm>
          <a:custGeom>
            <a:avLst/>
            <a:gdLst>
              <a:gd name="T0" fmla="*/ 0 w 549"/>
              <a:gd name="T1" fmla="*/ 507 h 507"/>
              <a:gd name="T2" fmla="*/ 547 w 549"/>
              <a:gd name="T3" fmla="*/ 239 h 507"/>
              <a:gd name="T4" fmla="*/ 10 w 549"/>
              <a:gd name="T5" fmla="*/ 0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9" h="507">
                <a:moveTo>
                  <a:pt x="0" y="507"/>
                </a:moveTo>
                <a:cubicBezTo>
                  <a:pt x="272" y="415"/>
                  <a:pt x="545" y="323"/>
                  <a:pt x="547" y="239"/>
                </a:cubicBezTo>
                <a:cubicBezTo>
                  <a:pt x="549" y="155"/>
                  <a:pt x="99" y="40"/>
                  <a:pt x="10" y="0"/>
                </a:cubicBezTo>
              </a:path>
            </a:pathLst>
          </a:custGeom>
          <a:noFill/>
          <a:ln w="25400" cap="flat" cmpd="sng">
            <a:solidFill>
              <a:srgbClr val="339966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FF8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86439" name="Rectangle 7"/>
          <p:cNvSpPr>
            <a:spLocks noChangeArrowheads="1"/>
          </p:cNvSpPr>
          <p:nvPr/>
        </p:nvSpPr>
        <p:spPr bwMode="auto">
          <a:xfrm>
            <a:off x="617538" y="5168126"/>
            <a:ext cx="8526462" cy="11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l"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Srinivasan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Lebeck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approximation, for loads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(MICRO ’98)</a:t>
            </a:r>
          </a:p>
          <a:p>
            <a:pPr marL="952500" lvl="1" indent="-495300" algn="l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85000"/>
              <a:buFontTx/>
              <a:buChar char="•"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heuristics to predict execution time increase</a:t>
            </a:r>
          </a:p>
          <a:p>
            <a:pPr marL="609600" indent="-609600" algn="l">
              <a:spcBef>
                <a:spcPct val="20000"/>
              </a:spcBef>
              <a:buClr>
                <a:schemeClr val="tx2"/>
              </a:buClr>
              <a:buSzPct val="85000"/>
            </a:pPr>
            <a:endParaRPr lang="en-US" sz="2700" b="1" dirty="0">
              <a:solidFill>
                <a:schemeClr val="folHlin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6440" name="Rectangle 8"/>
          <p:cNvSpPr>
            <a:spLocks noChangeArrowheads="1"/>
          </p:cNvSpPr>
          <p:nvPr/>
        </p:nvSpPr>
        <p:spPr bwMode="auto">
          <a:xfrm>
            <a:off x="617538" y="1243739"/>
            <a:ext cx="8399462" cy="134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l"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600" b="1" dirty="0">
                <a:latin typeface="Arial" pitchFamily="34" charset="0"/>
                <a:cs typeface="Arial" pitchFamily="34" charset="0"/>
              </a:rPr>
              <a:t>Microprocessors are complex:</a:t>
            </a:r>
          </a:p>
          <a:p>
            <a:pPr marL="609600" indent="-609600" algn="l"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7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Sometimes slack is determined by resources (e.g. ROB)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7053568"/>
      </p:ext>
    </p:extLst>
  </p:cSld>
  <p:clrMapOvr>
    <a:masterClrMapping/>
  </p:clrMapOvr>
  <p:transition advTm="1203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6435" grpId="0" build="p"/>
      <p:bldP spid="786437" grpId="0" animBg="1"/>
      <p:bldP spid="78643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Determining slack</a:t>
            </a:r>
            <a:endParaRPr lang="en-US" sz="2600">
              <a:solidFill>
                <a:srgbClr val="339933"/>
              </a:solidFill>
            </a:endParaRP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151813" cy="1455738"/>
          </a:xfrm>
        </p:spPr>
        <p:txBody>
          <a:bodyPr/>
          <a:lstStyle/>
          <a:p>
            <a:pPr marL="952500" lvl="1" indent="-495300">
              <a:buFontTx/>
              <a:buNone/>
            </a:pPr>
            <a:r>
              <a:rPr lang="en-US" dirty="0"/>
              <a:t>Alternative approach: Dependence-graph analysis</a:t>
            </a:r>
          </a:p>
          <a:p>
            <a:pPr marL="952500" lvl="1" indent="-495300">
              <a:buFontTx/>
              <a:buAutoNum type="arabicPeriod"/>
            </a:pPr>
            <a:r>
              <a:rPr lang="en-US" sz="2200" dirty="0"/>
              <a:t>Build resource-sensitive dependence graph</a:t>
            </a:r>
          </a:p>
          <a:p>
            <a:pPr marL="952500" lvl="1" indent="-495300">
              <a:buFontTx/>
              <a:buAutoNum type="arabicPeriod" startAt="2"/>
            </a:pPr>
            <a:r>
              <a:rPr lang="en-US" sz="2200" dirty="0"/>
              <a:t>Analyze to find slack</a:t>
            </a:r>
          </a:p>
        </p:txBody>
      </p:sp>
      <p:sp>
        <p:nvSpPr>
          <p:cNvPr id="825349" name="Rectangle 5"/>
          <p:cNvSpPr>
            <a:spLocks noChangeArrowheads="1"/>
          </p:cNvSpPr>
          <p:nvPr/>
        </p:nvSpPr>
        <p:spPr bwMode="auto">
          <a:xfrm>
            <a:off x="695325" y="4279900"/>
            <a:ext cx="77724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 algn="l"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Casmira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Grunwald’s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solution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(Kool Chips Workshop ’00)</a:t>
            </a:r>
          </a:p>
          <a:p>
            <a:pPr marL="609600" indent="-609600" algn="l"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7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Graphs only with instructions in issue window</a:t>
            </a:r>
          </a:p>
        </p:txBody>
      </p:sp>
      <p:sp>
        <p:nvSpPr>
          <p:cNvPr id="825351" name="Rectangle 7"/>
          <p:cNvSpPr>
            <a:spLocks noChangeArrowheads="1"/>
          </p:cNvSpPr>
          <p:nvPr/>
        </p:nvSpPr>
        <p:spPr bwMode="auto">
          <a:xfrm>
            <a:off x="862013" y="3089275"/>
            <a:ext cx="6896100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952500" lvl="1" indent="-495300" algn="l">
              <a:lnSpc>
                <a:spcPct val="110000"/>
              </a:lnSpc>
              <a:spcBef>
                <a:spcPct val="20000"/>
              </a:spcBef>
              <a:buClr>
                <a:schemeClr val="tx2"/>
              </a:buClr>
              <a:buSzPct val="85000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But, how to build resource-sensitive graph?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4276256"/>
      </p:ext>
    </p:extLst>
  </p:cSld>
  <p:clrMapOvr>
    <a:masterClrMapping/>
  </p:clrMapOvr>
  <p:transition advTm="789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4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824788" cy="769938"/>
          </a:xfrm>
        </p:spPr>
        <p:txBody>
          <a:bodyPr/>
          <a:lstStyle/>
          <a:p>
            <a:r>
              <a:rPr lang="en-US" sz="2800"/>
              <a:t>Data-Dependence Graph</a:t>
            </a:r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2400" b="0">
              <a:solidFill>
                <a:schemeClr val="folHlink"/>
              </a:solidFill>
            </a:endParaRPr>
          </a:p>
        </p:txBody>
      </p:sp>
      <p:sp>
        <p:nvSpPr>
          <p:cNvPr id="696324" name="Oval 4"/>
          <p:cNvSpPr>
            <a:spLocks noChangeArrowheads="1"/>
          </p:cNvSpPr>
          <p:nvPr/>
        </p:nvSpPr>
        <p:spPr bwMode="auto">
          <a:xfrm>
            <a:off x="123825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25" name="Text Box 5"/>
          <p:cNvSpPr txBox="1">
            <a:spLocks noChangeArrowheads="1"/>
          </p:cNvSpPr>
          <p:nvPr/>
        </p:nvSpPr>
        <p:spPr bwMode="auto">
          <a:xfrm>
            <a:off x="1949450" y="330993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696326" name="Oval 6"/>
          <p:cNvSpPr>
            <a:spLocks noChangeArrowheads="1"/>
          </p:cNvSpPr>
          <p:nvPr/>
        </p:nvSpPr>
        <p:spPr bwMode="auto">
          <a:xfrm>
            <a:off x="270510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27" name="Oval 7"/>
          <p:cNvSpPr>
            <a:spLocks noChangeArrowheads="1"/>
          </p:cNvSpPr>
          <p:nvPr/>
        </p:nvSpPr>
        <p:spPr bwMode="auto">
          <a:xfrm>
            <a:off x="563880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28" name="Oval 8"/>
          <p:cNvSpPr>
            <a:spLocks noChangeArrowheads="1"/>
          </p:cNvSpPr>
          <p:nvPr/>
        </p:nvSpPr>
        <p:spPr bwMode="auto">
          <a:xfrm>
            <a:off x="417195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29" name="Oval 9"/>
          <p:cNvSpPr>
            <a:spLocks noChangeArrowheads="1"/>
          </p:cNvSpPr>
          <p:nvPr/>
        </p:nvSpPr>
        <p:spPr bwMode="auto">
          <a:xfrm>
            <a:off x="710565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96330" name="AutoShape 10"/>
          <p:cNvCxnSpPr>
            <a:cxnSpLocks noChangeShapeType="1"/>
            <a:stCxn id="696324" idx="7"/>
            <a:endCxn id="696328" idx="1"/>
          </p:cNvCxnSpPr>
          <p:nvPr/>
        </p:nvCxnSpPr>
        <p:spPr bwMode="auto">
          <a:xfrm rot="5400000" flipV="1">
            <a:off x="2856706" y="2207419"/>
            <a:ext cx="1588" cy="2717800"/>
          </a:xfrm>
          <a:prstGeom prst="curvedConnector3">
            <a:avLst>
              <a:gd name="adj1" fmla="val -30600005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331" name="AutoShape 11"/>
          <p:cNvCxnSpPr>
            <a:cxnSpLocks noChangeShapeType="1"/>
            <a:stCxn id="696324" idx="6"/>
            <a:endCxn id="696326" idx="2"/>
          </p:cNvCxnSpPr>
          <p:nvPr/>
        </p:nvCxnSpPr>
        <p:spPr bwMode="auto">
          <a:xfrm>
            <a:off x="1543050" y="3673475"/>
            <a:ext cx="1162050" cy="0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332" name="AutoShape 12"/>
          <p:cNvCxnSpPr>
            <a:cxnSpLocks noChangeShapeType="1"/>
            <a:stCxn id="696326" idx="6"/>
            <a:endCxn id="696328" idx="2"/>
          </p:cNvCxnSpPr>
          <p:nvPr/>
        </p:nvCxnSpPr>
        <p:spPr bwMode="auto">
          <a:xfrm>
            <a:off x="3009900" y="3673475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333" name="AutoShape 13"/>
          <p:cNvCxnSpPr>
            <a:cxnSpLocks noChangeShapeType="1"/>
            <a:stCxn id="696328" idx="6"/>
            <a:endCxn id="696327" idx="2"/>
          </p:cNvCxnSpPr>
          <p:nvPr/>
        </p:nvCxnSpPr>
        <p:spPr bwMode="auto">
          <a:xfrm>
            <a:off x="4476750" y="3673475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334" name="AutoShape 14"/>
          <p:cNvCxnSpPr>
            <a:cxnSpLocks noChangeShapeType="1"/>
            <a:stCxn id="696327" idx="6"/>
            <a:endCxn id="696329" idx="2"/>
          </p:cNvCxnSpPr>
          <p:nvPr/>
        </p:nvCxnSpPr>
        <p:spPr bwMode="auto">
          <a:xfrm>
            <a:off x="5943600" y="3673475"/>
            <a:ext cx="1162050" cy="0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335" name="AutoShape 15"/>
          <p:cNvCxnSpPr>
            <a:cxnSpLocks noChangeShapeType="1"/>
            <a:stCxn id="696326" idx="5"/>
            <a:endCxn id="696327" idx="3"/>
          </p:cNvCxnSpPr>
          <p:nvPr/>
        </p:nvCxnSpPr>
        <p:spPr bwMode="auto">
          <a:xfrm rot="16200000" flipH="1">
            <a:off x="4323556" y="2423319"/>
            <a:ext cx="1588" cy="2717800"/>
          </a:xfrm>
          <a:prstGeom prst="curvedConnector3">
            <a:avLst>
              <a:gd name="adj1" fmla="val 25999995"/>
            </a:avLst>
          </a:prstGeom>
          <a:noFill/>
          <a:ln w="381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336" name="AutoShape 16"/>
          <p:cNvCxnSpPr>
            <a:cxnSpLocks noChangeShapeType="1"/>
            <a:stCxn id="696328" idx="7"/>
            <a:endCxn id="696329" idx="1"/>
          </p:cNvCxnSpPr>
          <p:nvPr/>
        </p:nvCxnSpPr>
        <p:spPr bwMode="auto">
          <a:xfrm rot="5400000" flipV="1">
            <a:off x="5790406" y="2207419"/>
            <a:ext cx="1588" cy="2717800"/>
          </a:xfrm>
          <a:prstGeom prst="curvedConnector3">
            <a:avLst>
              <a:gd name="adj1" fmla="val -27700005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6337" name="Text Box 17"/>
          <p:cNvSpPr txBox="1">
            <a:spLocks noChangeArrowheads="1"/>
          </p:cNvSpPr>
          <p:nvPr/>
        </p:nvSpPr>
        <p:spPr bwMode="auto">
          <a:xfrm>
            <a:off x="3421063" y="332105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696338" name="Text Box 18"/>
          <p:cNvSpPr txBox="1">
            <a:spLocks noChangeArrowheads="1"/>
          </p:cNvSpPr>
          <p:nvPr/>
        </p:nvSpPr>
        <p:spPr bwMode="auto">
          <a:xfrm>
            <a:off x="6318250" y="332105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696339" name="Text Box 19"/>
          <p:cNvSpPr txBox="1">
            <a:spLocks noChangeArrowheads="1"/>
          </p:cNvSpPr>
          <p:nvPr/>
        </p:nvSpPr>
        <p:spPr bwMode="auto">
          <a:xfrm>
            <a:off x="4905375" y="33178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696340" name="Text Box 20"/>
          <p:cNvSpPr txBox="1">
            <a:spLocks noChangeArrowheads="1"/>
          </p:cNvSpPr>
          <p:nvPr/>
        </p:nvSpPr>
        <p:spPr bwMode="auto">
          <a:xfrm>
            <a:off x="3049588" y="277653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696341" name="Text Box 21"/>
          <p:cNvSpPr txBox="1">
            <a:spLocks noChangeArrowheads="1"/>
          </p:cNvSpPr>
          <p:nvPr/>
        </p:nvSpPr>
        <p:spPr bwMode="auto">
          <a:xfrm>
            <a:off x="6048375" y="28336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2</a:t>
            </a:r>
          </a:p>
        </p:txBody>
      </p:sp>
      <p:sp>
        <p:nvSpPr>
          <p:cNvPr id="696342" name="Text Box 22"/>
          <p:cNvSpPr txBox="1">
            <a:spLocks noChangeArrowheads="1"/>
          </p:cNvSpPr>
          <p:nvPr/>
        </p:nvSpPr>
        <p:spPr bwMode="auto">
          <a:xfrm>
            <a:off x="3822700" y="4108450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3</a:t>
            </a:r>
          </a:p>
        </p:txBody>
      </p:sp>
      <p:sp>
        <p:nvSpPr>
          <p:cNvPr id="696363" name="Line 43"/>
          <p:cNvSpPr>
            <a:spLocks noChangeShapeType="1"/>
          </p:cNvSpPr>
          <p:nvPr/>
        </p:nvSpPr>
        <p:spPr bwMode="auto">
          <a:xfrm flipH="1" flipV="1">
            <a:off x="5027613" y="4148138"/>
            <a:ext cx="390525" cy="109537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364" name="Text Box 44"/>
          <p:cNvSpPr txBox="1">
            <a:spLocks noChangeArrowheads="1"/>
          </p:cNvSpPr>
          <p:nvPr/>
        </p:nvSpPr>
        <p:spPr bwMode="auto">
          <a:xfrm>
            <a:off x="4676775" y="5156200"/>
            <a:ext cx="17637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FF8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Slack = 0 cycles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4812" y="5797550"/>
            <a:ext cx="7800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Misses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microarchitectural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effects – limited window --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mispredictions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065140"/>
      </p:ext>
    </p:extLst>
  </p:cSld>
  <p:clrMapOvr>
    <a:masterClrMapping/>
  </p:clrMapOvr>
  <p:transition advTm="40331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824788" cy="769938"/>
          </a:xfrm>
        </p:spPr>
        <p:txBody>
          <a:bodyPr/>
          <a:lstStyle/>
          <a:p>
            <a:r>
              <a:rPr lang="en-US" sz="2800"/>
              <a:t>Data-Dependence Graph</a:t>
            </a:r>
          </a:p>
        </p:txBody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b="0" dirty="0" smtClean="0">
                <a:solidFill>
                  <a:schemeClr val="folHlink"/>
                </a:solidFill>
              </a:rPr>
              <a:t>Assume WS = 3</a:t>
            </a:r>
            <a:endParaRPr lang="en-US" sz="2400" b="0" dirty="0">
              <a:solidFill>
                <a:schemeClr val="folHlink"/>
              </a:solidFill>
            </a:endParaRPr>
          </a:p>
        </p:txBody>
      </p:sp>
      <p:sp>
        <p:nvSpPr>
          <p:cNvPr id="696324" name="Oval 4"/>
          <p:cNvSpPr>
            <a:spLocks noChangeArrowheads="1"/>
          </p:cNvSpPr>
          <p:nvPr/>
        </p:nvSpPr>
        <p:spPr bwMode="auto">
          <a:xfrm>
            <a:off x="123825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25" name="Text Box 5"/>
          <p:cNvSpPr txBox="1">
            <a:spLocks noChangeArrowheads="1"/>
          </p:cNvSpPr>
          <p:nvPr/>
        </p:nvSpPr>
        <p:spPr bwMode="auto">
          <a:xfrm>
            <a:off x="1949450" y="330993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696326" name="Oval 6"/>
          <p:cNvSpPr>
            <a:spLocks noChangeArrowheads="1"/>
          </p:cNvSpPr>
          <p:nvPr/>
        </p:nvSpPr>
        <p:spPr bwMode="auto">
          <a:xfrm>
            <a:off x="270510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27" name="Oval 7"/>
          <p:cNvSpPr>
            <a:spLocks noChangeArrowheads="1"/>
          </p:cNvSpPr>
          <p:nvPr/>
        </p:nvSpPr>
        <p:spPr bwMode="auto">
          <a:xfrm>
            <a:off x="563880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28" name="Oval 8"/>
          <p:cNvSpPr>
            <a:spLocks noChangeArrowheads="1"/>
          </p:cNvSpPr>
          <p:nvPr/>
        </p:nvSpPr>
        <p:spPr bwMode="auto">
          <a:xfrm>
            <a:off x="417195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29" name="Oval 9"/>
          <p:cNvSpPr>
            <a:spLocks noChangeArrowheads="1"/>
          </p:cNvSpPr>
          <p:nvPr/>
        </p:nvSpPr>
        <p:spPr bwMode="auto">
          <a:xfrm>
            <a:off x="710565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96330" name="AutoShape 10"/>
          <p:cNvCxnSpPr>
            <a:cxnSpLocks noChangeShapeType="1"/>
            <a:stCxn id="696324" idx="7"/>
            <a:endCxn id="696328" idx="1"/>
          </p:cNvCxnSpPr>
          <p:nvPr/>
        </p:nvCxnSpPr>
        <p:spPr bwMode="auto">
          <a:xfrm rot="5400000" flipV="1">
            <a:off x="2856706" y="2207419"/>
            <a:ext cx="1588" cy="2717800"/>
          </a:xfrm>
          <a:prstGeom prst="curvedConnector3">
            <a:avLst>
              <a:gd name="adj1" fmla="val -30600005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331" name="AutoShape 11"/>
          <p:cNvCxnSpPr>
            <a:cxnSpLocks noChangeShapeType="1"/>
            <a:stCxn id="696324" idx="6"/>
            <a:endCxn id="696326" idx="2"/>
          </p:cNvCxnSpPr>
          <p:nvPr/>
        </p:nvCxnSpPr>
        <p:spPr bwMode="auto">
          <a:xfrm>
            <a:off x="1543050" y="3673475"/>
            <a:ext cx="1162050" cy="0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332" name="AutoShape 12"/>
          <p:cNvCxnSpPr>
            <a:cxnSpLocks noChangeShapeType="1"/>
            <a:stCxn id="696326" idx="6"/>
            <a:endCxn id="696328" idx="2"/>
          </p:cNvCxnSpPr>
          <p:nvPr/>
        </p:nvCxnSpPr>
        <p:spPr bwMode="auto">
          <a:xfrm>
            <a:off x="3009900" y="3673475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333" name="AutoShape 13"/>
          <p:cNvCxnSpPr>
            <a:cxnSpLocks noChangeShapeType="1"/>
            <a:stCxn id="696328" idx="6"/>
            <a:endCxn id="696327" idx="2"/>
          </p:cNvCxnSpPr>
          <p:nvPr/>
        </p:nvCxnSpPr>
        <p:spPr bwMode="auto">
          <a:xfrm>
            <a:off x="4476750" y="3673475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334" name="AutoShape 14"/>
          <p:cNvCxnSpPr>
            <a:cxnSpLocks noChangeShapeType="1"/>
            <a:stCxn id="696327" idx="6"/>
            <a:endCxn id="696329" idx="2"/>
          </p:cNvCxnSpPr>
          <p:nvPr/>
        </p:nvCxnSpPr>
        <p:spPr bwMode="auto">
          <a:xfrm>
            <a:off x="5943600" y="3673475"/>
            <a:ext cx="1162050" cy="0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335" name="AutoShape 15"/>
          <p:cNvCxnSpPr>
            <a:cxnSpLocks noChangeShapeType="1"/>
            <a:stCxn id="696326" idx="5"/>
            <a:endCxn id="696327" idx="3"/>
          </p:cNvCxnSpPr>
          <p:nvPr/>
        </p:nvCxnSpPr>
        <p:spPr bwMode="auto">
          <a:xfrm rot="16200000" flipH="1">
            <a:off x="4323556" y="2423319"/>
            <a:ext cx="1588" cy="2717800"/>
          </a:xfrm>
          <a:prstGeom prst="curvedConnector3">
            <a:avLst>
              <a:gd name="adj1" fmla="val 25999995"/>
            </a:avLst>
          </a:prstGeom>
          <a:noFill/>
          <a:ln w="381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6336" name="AutoShape 16"/>
          <p:cNvCxnSpPr>
            <a:cxnSpLocks noChangeShapeType="1"/>
            <a:stCxn id="696328" idx="7"/>
            <a:endCxn id="696329" idx="1"/>
          </p:cNvCxnSpPr>
          <p:nvPr/>
        </p:nvCxnSpPr>
        <p:spPr bwMode="auto">
          <a:xfrm rot="5400000" flipV="1">
            <a:off x="5790406" y="2207419"/>
            <a:ext cx="1588" cy="2717800"/>
          </a:xfrm>
          <a:prstGeom prst="curvedConnector3">
            <a:avLst>
              <a:gd name="adj1" fmla="val -27700005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6337" name="Text Box 17"/>
          <p:cNvSpPr txBox="1">
            <a:spLocks noChangeArrowheads="1"/>
          </p:cNvSpPr>
          <p:nvPr/>
        </p:nvSpPr>
        <p:spPr bwMode="auto">
          <a:xfrm>
            <a:off x="3421063" y="332105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696338" name="Text Box 18"/>
          <p:cNvSpPr txBox="1">
            <a:spLocks noChangeArrowheads="1"/>
          </p:cNvSpPr>
          <p:nvPr/>
        </p:nvSpPr>
        <p:spPr bwMode="auto">
          <a:xfrm>
            <a:off x="6318250" y="332105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696339" name="Text Box 19"/>
          <p:cNvSpPr txBox="1">
            <a:spLocks noChangeArrowheads="1"/>
          </p:cNvSpPr>
          <p:nvPr/>
        </p:nvSpPr>
        <p:spPr bwMode="auto">
          <a:xfrm>
            <a:off x="4905375" y="33178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696340" name="Text Box 20"/>
          <p:cNvSpPr txBox="1">
            <a:spLocks noChangeArrowheads="1"/>
          </p:cNvSpPr>
          <p:nvPr/>
        </p:nvSpPr>
        <p:spPr bwMode="auto">
          <a:xfrm>
            <a:off x="3049588" y="277653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1</a:t>
            </a:r>
          </a:p>
        </p:txBody>
      </p:sp>
      <p:sp>
        <p:nvSpPr>
          <p:cNvPr id="696341" name="Text Box 21"/>
          <p:cNvSpPr txBox="1">
            <a:spLocks noChangeArrowheads="1"/>
          </p:cNvSpPr>
          <p:nvPr/>
        </p:nvSpPr>
        <p:spPr bwMode="auto">
          <a:xfrm>
            <a:off x="6048375" y="28336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2</a:t>
            </a:r>
          </a:p>
        </p:txBody>
      </p:sp>
      <p:sp>
        <p:nvSpPr>
          <p:cNvPr id="696342" name="Text Box 22"/>
          <p:cNvSpPr txBox="1">
            <a:spLocks noChangeArrowheads="1"/>
          </p:cNvSpPr>
          <p:nvPr/>
        </p:nvSpPr>
        <p:spPr bwMode="auto">
          <a:xfrm>
            <a:off x="3822700" y="4108450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charset="0"/>
              </a:rPr>
              <a:t>3</a:t>
            </a:r>
          </a:p>
        </p:txBody>
      </p:sp>
      <p:sp>
        <p:nvSpPr>
          <p:cNvPr id="696363" name="Line 43"/>
          <p:cNvSpPr>
            <a:spLocks noChangeShapeType="1"/>
          </p:cNvSpPr>
          <p:nvPr/>
        </p:nvSpPr>
        <p:spPr bwMode="auto">
          <a:xfrm flipH="1" flipV="1">
            <a:off x="5027613" y="4148138"/>
            <a:ext cx="390525" cy="109537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364" name="Text Box 44"/>
          <p:cNvSpPr txBox="1">
            <a:spLocks noChangeArrowheads="1"/>
          </p:cNvSpPr>
          <p:nvPr/>
        </p:nvSpPr>
        <p:spPr bwMode="auto">
          <a:xfrm>
            <a:off x="4676775" y="5156200"/>
            <a:ext cx="17637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FF8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Slack = 0 cycles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4812" y="5797550"/>
            <a:ext cx="7800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Misses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microarchitectural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effects – limited window --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mispredictions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6101" y="1605666"/>
            <a:ext cx="2403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Can’t get to this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5760720" y="2005776"/>
            <a:ext cx="407380" cy="141814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3307860" y="2258194"/>
            <a:ext cx="2661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2. Before fetching this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Arrow Connector 30"/>
          <p:cNvCxnSpPr>
            <a:endCxn id="696328" idx="0"/>
          </p:cNvCxnSpPr>
          <p:nvPr/>
        </p:nvCxnSpPr>
        <p:spPr bwMode="auto">
          <a:xfrm flipH="1">
            <a:off x="4324350" y="2684497"/>
            <a:ext cx="171595" cy="83657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8" name="Rectangle 7"/>
          <p:cNvSpPr/>
          <p:nvPr/>
        </p:nvSpPr>
        <p:spPr bwMode="auto">
          <a:xfrm>
            <a:off x="1053175" y="2833688"/>
            <a:ext cx="3691328" cy="1525588"/>
          </a:xfrm>
          <a:prstGeom prst="rect">
            <a:avLst/>
          </a:prstGeom>
          <a:noFill/>
          <a:ln w="28575" cap="flat" cmpd="sng" algn="ctr">
            <a:solidFill>
              <a:schemeClr val="accent6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flipH="1">
            <a:off x="1348410" y="2583553"/>
            <a:ext cx="171595" cy="83657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499040" y="2184958"/>
            <a:ext cx="2005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3.Or retiring this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259748"/>
      </p:ext>
    </p:extLst>
  </p:cSld>
  <p:clrMapOvr>
    <a:masterClrMapping/>
  </p:clrMapOvr>
  <p:transition advTm="40331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80325" cy="769938"/>
          </a:xfrm>
        </p:spPr>
        <p:txBody>
          <a:bodyPr/>
          <a:lstStyle/>
          <a:p>
            <a:r>
              <a:rPr lang="en-US" sz="2800"/>
              <a:t>Our Dependence Graph Model </a:t>
            </a:r>
            <a:r>
              <a:rPr lang="en-US" sz="2200"/>
              <a:t>(ISCA ‘01)</a:t>
            </a:r>
          </a:p>
        </p:txBody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2400" b="0">
              <a:solidFill>
                <a:schemeClr val="folHlink"/>
              </a:solidFill>
            </a:endParaRPr>
          </a:p>
        </p:txBody>
      </p:sp>
      <p:sp>
        <p:nvSpPr>
          <p:cNvPr id="698372" name="Oval 4"/>
          <p:cNvSpPr>
            <a:spLocks noChangeArrowheads="1"/>
          </p:cNvSpPr>
          <p:nvPr/>
        </p:nvSpPr>
        <p:spPr bwMode="auto">
          <a:xfrm>
            <a:off x="123825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698374" name="Oval 6"/>
          <p:cNvSpPr>
            <a:spLocks noChangeArrowheads="1"/>
          </p:cNvSpPr>
          <p:nvPr/>
        </p:nvSpPr>
        <p:spPr bwMode="auto">
          <a:xfrm>
            <a:off x="270510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698375" name="Oval 7"/>
          <p:cNvSpPr>
            <a:spLocks noChangeArrowheads="1"/>
          </p:cNvSpPr>
          <p:nvPr/>
        </p:nvSpPr>
        <p:spPr bwMode="auto">
          <a:xfrm>
            <a:off x="563880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698376" name="Oval 8"/>
          <p:cNvSpPr>
            <a:spLocks noChangeArrowheads="1"/>
          </p:cNvSpPr>
          <p:nvPr/>
        </p:nvSpPr>
        <p:spPr bwMode="auto">
          <a:xfrm>
            <a:off x="417195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698377" name="Oval 9"/>
          <p:cNvSpPr>
            <a:spLocks noChangeArrowheads="1"/>
          </p:cNvSpPr>
          <p:nvPr/>
        </p:nvSpPr>
        <p:spPr bwMode="auto">
          <a:xfrm>
            <a:off x="710565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E</a:t>
            </a:r>
          </a:p>
        </p:txBody>
      </p:sp>
      <p:cxnSp>
        <p:nvCxnSpPr>
          <p:cNvPr id="698378" name="AutoShape 10"/>
          <p:cNvCxnSpPr>
            <a:cxnSpLocks noChangeShapeType="1"/>
            <a:stCxn id="698372" idx="7"/>
            <a:endCxn id="698376" idx="1"/>
          </p:cNvCxnSpPr>
          <p:nvPr/>
        </p:nvCxnSpPr>
        <p:spPr bwMode="auto">
          <a:xfrm rot="5400000" flipV="1">
            <a:off x="2856706" y="2207419"/>
            <a:ext cx="1588" cy="2717800"/>
          </a:xfrm>
          <a:prstGeom prst="curvedConnector3">
            <a:avLst>
              <a:gd name="adj1" fmla="val -30600005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379" name="AutoShape 11"/>
          <p:cNvCxnSpPr>
            <a:cxnSpLocks noChangeShapeType="1"/>
            <a:stCxn id="698372" idx="6"/>
            <a:endCxn id="698374" idx="2"/>
          </p:cNvCxnSpPr>
          <p:nvPr/>
        </p:nvCxnSpPr>
        <p:spPr bwMode="auto">
          <a:xfrm>
            <a:off x="1543050" y="3673475"/>
            <a:ext cx="1162050" cy="0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380" name="AutoShape 12"/>
          <p:cNvCxnSpPr>
            <a:cxnSpLocks noChangeShapeType="1"/>
            <a:stCxn id="698374" idx="6"/>
            <a:endCxn id="698376" idx="2"/>
          </p:cNvCxnSpPr>
          <p:nvPr/>
        </p:nvCxnSpPr>
        <p:spPr bwMode="auto">
          <a:xfrm>
            <a:off x="3009900" y="3673475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381" name="AutoShape 13"/>
          <p:cNvCxnSpPr>
            <a:cxnSpLocks noChangeShapeType="1"/>
            <a:stCxn id="698376" idx="6"/>
            <a:endCxn id="698375" idx="2"/>
          </p:cNvCxnSpPr>
          <p:nvPr/>
        </p:nvCxnSpPr>
        <p:spPr bwMode="auto">
          <a:xfrm>
            <a:off x="4476750" y="3673475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382" name="AutoShape 14"/>
          <p:cNvCxnSpPr>
            <a:cxnSpLocks noChangeShapeType="1"/>
            <a:stCxn id="698375" idx="6"/>
            <a:endCxn id="698377" idx="2"/>
          </p:cNvCxnSpPr>
          <p:nvPr/>
        </p:nvCxnSpPr>
        <p:spPr bwMode="auto">
          <a:xfrm>
            <a:off x="5943600" y="3673475"/>
            <a:ext cx="1162050" cy="0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383" name="AutoShape 15"/>
          <p:cNvCxnSpPr>
            <a:cxnSpLocks noChangeShapeType="1"/>
            <a:stCxn id="698374" idx="5"/>
            <a:endCxn id="698375" idx="3"/>
          </p:cNvCxnSpPr>
          <p:nvPr/>
        </p:nvCxnSpPr>
        <p:spPr bwMode="auto">
          <a:xfrm rot="16200000" flipH="1">
            <a:off x="4323556" y="2423319"/>
            <a:ext cx="1588" cy="2717800"/>
          </a:xfrm>
          <a:prstGeom prst="curvedConnector3">
            <a:avLst>
              <a:gd name="adj1" fmla="val 25999995"/>
            </a:avLst>
          </a:prstGeom>
          <a:noFill/>
          <a:ln w="254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384" name="AutoShape 16"/>
          <p:cNvCxnSpPr>
            <a:cxnSpLocks noChangeShapeType="1"/>
            <a:stCxn id="698376" idx="7"/>
            <a:endCxn id="698377" idx="1"/>
          </p:cNvCxnSpPr>
          <p:nvPr/>
        </p:nvCxnSpPr>
        <p:spPr bwMode="auto">
          <a:xfrm rot="5400000" flipV="1">
            <a:off x="5790406" y="2207419"/>
            <a:ext cx="1588" cy="2717800"/>
          </a:xfrm>
          <a:prstGeom prst="curvedConnector3">
            <a:avLst>
              <a:gd name="adj1" fmla="val -27700005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8391" name="Line 23"/>
          <p:cNvSpPr>
            <a:spLocks noChangeShapeType="1"/>
          </p:cNvSpPr>
          <p:nvPr/>
        </p:nvSpPr>
        <p:spPr bwMode="auto">
          <a:xfrm flipH="1" flipV="1">
            <a:off x="5027613" y="4148138"/>
            <a:ext cx="390525" cy="109537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698393" name="Oval 25"/>
          <p:cNvSpPr>
            <a:spLocks noChangeArrowheads="1"/>
          </p:cNvSpPr>
          <p:nvPr/>
        </p:nvSpPr>
        <p:spPr bwMode="auto">
          <a:xfrm>
            <a:off x="1235075" y="2325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698394" name="Oval 26"/>
          <p:cNvSpPr>
            <a:spLocks noChangeArrowheads="1"/>
          </p:cNvSpPr>
          <p:nvPr/>
        </p:nvSpPr>
        <p:spPr bwMode="auto">
          <a:xfrm>
            <a:off x="2701925" y="2325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698395" name="Oval 27"/>
          <p:cNvSpPr>
            <a:spLocks noChangeArrowheads="1"/>
          </p:cNvSpPr>
          <p:nvPr/>
        </p:nvSpPr>
        <p:spPr bwMode="auto">
          <a:xfrm>
            <a:off x="5635625" y="2325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698396" name="Oval 28"/>
          <p:cNvSpPr>
            <a:spLocks noChangeArrowheads="1"/>
          </p:cNvSpPr>
          <p:nvPr/>
        </p:nvSpPr>
        <p:spPr bwMode="auto">
          <a:xfrm>
            <a:off x="4168775" y="2325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698397" name="Oval 29"/>
          <p:cNvSpPr>
            <a:spLocks noChangeArrowheads="1"/>
          </p:cNvSpPr>
          <p:nvPr/>
        </p:nvSpPr>
        <p:spPr bwMode="auto">
          <a:xfrm>
            <a:off x="7102475" y="2325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F</a:t>
            </a:r>
          </a:p>
        </p:txBody>
      </p:sp>
      <p:cxnSp>
        <p:nvCxnSpPr>
          <p:cNvPr id="698398" name="AutoShape 30"/>
          <p:cNvCxnSpPr>
            <a:cxnSpLocks noChangeShapeType="1"/>
            <a:stCxn id="698393" idx="6"/>
            <a:endCxn id="698394" idx="2"/>
          </p:cNvCxnSpPr>
          <p:nvPr/>
        </p:nvCxnSpPr>
        <p:spPr bwMode="auto">
          <a:xfrm>
            <a:off x="1539875" y="2478088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399" name="AutoShape 31"/>
          <p:cNvCxnSpPr>
            <a:cxnSpLocks noChangeShapeType="1"/>
            <a:stCxn id="698394" idx="6"/>
            <a:endCxn id="698396" idx="2"/>
          </p:cNvCxnSpPr>
          <p:nvPr/>
        </p:nvCxnSpPr>
        <p:spPr bwMode="auto">
          <a:xfrm>
            <a:off x="3006725" y="2478088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00" name="AutoShape 32"/>
          <p:cNvCxnSpPr>
            <a:cxnSpLocks noChangeShapeType="1"/>
            <a:stCxn id="698396" idx="6"/>
            <a:endCxn id="698395" idx="2"/>
          </p:cNvCxnSpPr>
          <p:nvPr/>
        </p:nvCxnSpPr>
        <p:spPr bwMode="auto">
          <a:xfrm>
            <a:off x="4473575" y="2478088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01" name="AutoShape 33"/>
          <p:cNvCxnSpPr>
            <a:cxnSpLocks noChangeShapeType="1"/>
            <a:stCxn id="698395" idx="6"/>
            <a:endCxn id="698397" idx="2"/>
          </p:cNvCxnSpPr>
          <p:nvPr/>
        </p:nvCxnSpPr>
        <p:spPr bwMode="auto">
          <a:xfrm>
            <a:off x="5940425" y="2478088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8402" name="Oval 34"/>
          <p:cNvSpPr>
            <a:spLocks noChangeArrowheads="1"/>
          </p:cNvSpPr>
          <p:nvPr/>
        </p:nvSpPr>
        <p:spPr bwMode="auto">
          <a:xfrm>
            <a:off x="1235075" y="4738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698403" name="Oval 35"/>
          <p:cNvSpPr>
            <a:spLocks noChangeArrowheads="1"/>
          </p:cNvSpPr>
          <p:nvPr/>
        </p:nvSpPr>
        <p:spPr bwMode="auto">
          <a:xfrm>
            <a:off x="2701925" y="4738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698404" name="Oval 36"/>
          <p:cNvSpPr>
            <a:spLocks noChangeArrowheads="1"/>
          </p:cNvSpPr>
          <p:nvPr/>
        </p:nvSpPr>
        <p:spPr bwMode="auto">
          <a:xfrm>
            <a:off x="5635625" y="4738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698405" name="Oval 37"/>
          <p:cNvSpPr>
            <a:spLocks noChangeArrowheads="1"/>
          </p:cNvSpPr>
          <p:nvPr/>
        </p:nvSpPr>
        <p:spPr bwMode="auto">
          <a:xfrm>
            <a:off x="4168775" y="4738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698406" name="Oval 38"/>
          <p:cNvSpPr>
            <a:spLocks noChangeArrowheads="1"/>
          </p:cNvSpPr>
          <p:nvPr/>
        </p:nvSpPr>
        <p:spPr bwMode="auto">
          <a:xfrm>
            <a:off x="7102475" y="4738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>
                <a:latin typeface="Arial" pitchFamily="34" charset="0"/>
                <a:cs typeface="Arial" pitchFamily="34" charset="0"/>
              </a:rPr>
              <a:t>C</a:t>
            </a:r>
          </a:p>
        </p:txBody>
      </p:sp>
      <p:cxnSp>
        <p:nvCxnSpPr>
          <p:cNvPr id="698407" name="AutoShape 39"/>
          <p:cNvCxnSpPr>
            <a:cxnSpLocks noChangeShapeType="1"/>
            <a:stCxn id="698402" idx="6"/>
            <a:endCxn id="698403" idx="2"/>
          </p:cNvCxnSpPr>
          <p:nvPr/>
        </p:nvCxnSpPr>
        <p:spPr bwMode="auto">
          <a:xfrm>
            <a:off x="1539875" y="4891088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08" name="AutoShape 40"/>
          <p:cNvCxnSpPr>
            <a:cxnSpLocks noChangeShapeType="1"/>
            <a:stCxn id="698403" idx="6"/>
            <a:endCxn id="698405" idx="2"/>
          </p:cNvCxnSpPr>
          <p:nvPr/>
        </p:nvCxnSpPr>
        <p:spPr bwMode="auto">
          <a:xfrm>
            <a:off x="3006725" y="4891088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09" name="AutoShape 41"/>
          <p:cNvCxnSpPr>
            <a:cxnSpLocks noChangeShapeType="1"/>
            <a:stCxn id="698405" idx="6"/>
            <a:endCxn id="698404" idx="2"/>
          </p:cNvCxnSpPr>
          <p:nvPr/>
        </p:nvCxnSpPr>
        <p:spPr bwMode="auto">
          <a:xfrm>
            <a:off x="4473575" y="4891088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10" name="AutoShape 42"/>
          <p:cNvCxnSpPr>
            <a:cxnSpLocks noChangeShapeType="1"/>
            <a:stCxn id="698404" idx="6"/>
            <a:endCxn id="698406" idx="2"/>
          </p:cNvCxnSpPr>
          <p:nvPr/>
        </p:nvCxnSpPr>
        <p:spPr bwMode="auto">
          <a:xfrm>
            <a:off x="5940425" y="4891088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11" name="AutoShape 43"/>
          <p:cNvCxnSpPr>
            <a:cxnSpLocks noChangeShapeType="1"/>
            <a:stCxn id="698393" idx="4"/>
            <a:endCxn id="698372" idx="0"/>
          </p:cNvCxnSpPr>
          <p:nvPr/>
        </p:nvCxnSpPr>
        <p:spPr bwMode="auto">
          <a:xfrm>
            <a:off x="1387475" y="2630488"/>
            <a:ext cx="3175" cy="890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12" name="AutoShape 44"/>
          <p:cNvCxnSpPr>
            <a:cxnSpLocks noChangeShapeType="1"/>
            <a:stCxn id="698372" idx="4"/>
            <a:endCxn id="698402" idx="0"/>
          </p:cNvCxnSpPr>
          <p:nvPr/>
        </p:nvCxnSpPr>
        <p:spPr bwMode="auto">
          <a:xfrm flipH="1">
            <a:off x="1387475" y="3825875"/>
            <a:ext cx="3175" cy="9128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13" name="AutoShape 45"/>
          <p:cNvCxnSpPr>
            <a:cxnSpLocks noChangeShapeType="1"/>
            <a:stCxn id="698394" idx="4"/>
            <a:endCxn id="698374" idx="0"/>
          </p:cNvCxnSpPr>
          <p:nvPr/>
        </p:nvCxnSpPr>
        <p:spPr bwMode="auto">
          <a:xfrm>
            <a:off x="2854325" y="2630488"/>
            <a:ext cx="3175" cy="890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14" name="AutoShape 46"/>
          <p:cNvCxnSpPr>
            <a:cxnSpLocks noChangeShapeType="1"/>
            <a:stCxn id="698374" idx="4"/>
            <a:endCxn id="698403" idx="0"/>
          </p:cNvCxnSpPr>
          <p:nvPr/>
        </p:nvCxnSpPr>
        <p:spPr bwMode="auto">
          <a:xfrm flipH="1">
            <a:off x="2854325" y="3825875"/>
            <a:ext cx="3175" cy="9128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15" name="AutoShape 47"/>
          <p:cNvCxnSpPr>
            <a:cxnSpLocks noChangeShapeType="1"/>
            <a:stCxn id="698396" idx="4"/>
            <a:endCxn id="698376" idx="0"/>
          </p:cNvCxnSpPr>
          <p:nvPr/>
        </p:nvCxnSpPr>
        <p:spPr bwMode="auto">
          <a:xfrm>
            <a:off x="4321175" y="2630488"/>
            <a:ext cx="3175" cy="890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16" name="AutoShape 48"/>
          <p:cNvCxnSpPr>
            <a:cxnSpLocks noChangeShapeType="1"/>
            <a:stCxn id="698376" idx="4"/>
            <a:endCxn id="698405" idx="0"/>
          </p:cNvCxnSpPr>
          <p:nvPr/>
        </p:nvCxnSpPr>
        <p:spPr bwMode="auto">
          <a:xfrm flipH="1">
            <a:off x="4321175" y="3825875"/>
            <a:ext cx="3175" cy="9128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17" name="AutoShape 49"/>
          <p:cNvCxnSpPr>
            <a:cxnSpLocks noChangeShapeType="1"/>
            <a:stCxn id="698395" idx="4"/>
            <a:endCxn id="698375" idx="0"/>
          </p:cNvCxnSpPr>
          <p:nvPr/>
        </p:nvCxnSpPr>
        <p:spPr bwMode="auto">
          <a:xfrm>
            <a:off x="5788025" y="2630488"/>
            <a:ext cx="3175" cy="890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18" name="AutoShape 50"/>
          <p:cNvCxnSpPr>
            <a:cxnSpLocks noChangeShapeType="1"/>
            <a:stCxn id="698375" idx="4"/>
            <a:endCxn id="698404" idx="0"/>
          </p:cNvCxnSpPr>
          <p:nvPr/>
        </p:nvCxnSpPr>
        <p:spPr bwMode="auto">
          <a:xfrm flipH="1">
            <a:off x="5788025" y="3825875"/>
            <a:ext cx="3175" cy="9128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19" name="AutoShape 51"/>
          <p:cNvCxnSpPr>
            <a:cxnSpLocks noChangeShapeType="1"/>
            <a:stCxn id="698377" idx="4"/>
            <a:endCxn id="698406" idx="0"/>
          </p:cNvCxnSpPr>
          <p:nvPr/>
        </p:nvCxnSpPr>
        <p:spPr bwMode="auto">
          <a:xfrm flipH="1">
            <a:off x="7254875" y="3825875"/>
            <a:ext cx="3175" cy="9128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8420" name="AutoShape 52"/>
          <p:cNvCxnSpPr>
            <a:cxnSpLocks noChangeShapeType="1"/>
            <a:stCxn id="698397" idx="4"/>
            <a:endCxn id="698377" idx="0"/>
          </p:cNvCxnSpPr>
          <p:nvPr/>
        </p:nvCxnSpPr>
        <p:spPr bwMode="auto">
          <a:xfrm>
            <a:off x="7254875" y="2630488"/>
            <a:ext cx="3175" cy="890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8439" name="Text Box 71"/>
          <p:cNvSpPr txBox="1">
            <a:spLocks noChangeArrowheads="1"/>
          </p:cNvSpPr>
          <p:nvPr/>
        </p:nvSpPr>
        <p:spPr bwMode="auto">
          <a:xfrm>
            <a:off x="4676775" y="5156200"/>
            <a:ext cx="176371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FF8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Arial" pitchFamily="34" charset="0"/>
                <a:cs typeface="Arial" pitchFamily="34" charset="0"/>
              </a:rPr>
              <a:t>Slack = 0 cycles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98600" y="5780868"/>
            <a:ext cx="6035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 = Fetch synonymous to D = Dispatch in the paper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847613"/>
      </p:ext>
    </p:extLst>
  </p:cSld>
  <p:clrMapOvr>
    <a:masterClrMapping/>
  </p:clrMapOvr>
  <p:transition advTm="4209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769938"/>
          </a:xfrm>
        </p:spPr>
        <p:txBody>
          <a:bodyPr/>
          <a:lstStyle/>
          <a:p>
            <a:r>
              <a:rPr lang="en-US" sz="2800"/>
              <a:t>Our Dependence Graph Model </a:t>
            </a:r>
            <a:r>
              <a:rPr lang="en-US" sz="2200"/>
              <a:t>(ISCA ‘01)</a:t>
            </a:r>
          </a:p>
        </p:txBody>
      </p:sp>
      <p:sp>
        <p:nvSpPr>
          <p:cNvPr id="699396" name="Oval 4"/>
          <p:cNvSpPr>
            <a:spLocks noChangeArrowheads="1"/>
          </p:cNvSpPr>
          <p:nvPr/>
        </p:nvSpPr>
        <p:spPr bwMode="auto">
          <a:xfrm>
            <a:off x="123825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699397" name="Text Box 5"/>
          <p:cNvSpPr txBox="1">
            <a:spLocks noChangeArrowheads="1"/>
          </p:cNvSpPr>
          <p:nvPr/>
        </p:nvSpPr>
        <p:spPr bwMode="auto">
          <a:xfrm>
            <a:off x="1949450" y="330993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398" name="Oval 6"/>
          <p:cNvSpPr>
            <a:spLocks noChangeArrowheads="1"/>
          </p:cNvSpPr>
          <p:nvPr/>
        </p:nvSpPr>
        <p:spPr bwMode="auto">
          <a:xfrm>
            <a:off x="270510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699399" name="Oval 7"/>
          <p:cNvSpPr>
            <a:spLocks noChangeArrowheads="1"/>
          </p:cNvSpPr>
          <p:nvPr/>
        </p:nvSpPr>
        <p:spPr bwMode="auto">
          <a:xfrm>
            <a:off x="563880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699400" name="Oval 8"/>
          <p:cNvSpPr>
            <a:spLocks noChangeArrowheads="1"/>
          </p:cNvSpPr>
          <p:nvPr/>
        </p:nvSpPr>
        <p:spPr bwMode="auto">
          <a:xfrm>
            <a:off x="417195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699401" name="Oval 9"/>
          <p:cNvSpPr>
            <a:spLocks noChangeArrowheads="1"/>
          </p:cNvSpPr>
          <p:nvPr/>
        </p:nvSpPr>
        <p:spPr bwMode="auto">
          <a:xfrm>
            <a:off x="7105650" y="3521075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E</a:t>
            </a:r>
          </a:p>
        </p:txBody>
      </p:sp>
      <p:cxnSp>
        <p:nvCxnSpPr>
          <p:cNvPr id="699402" name="AutoShape 10"/>
          <p:cNvCxnSpPr>
            <a:cxnSpLocks noChangeShapeType="1"/>
            <a:stCxn id="699396" idx="7"/>
            <a:endCxn id="699400" idx="1"/>
          </p:cNvCxnSpPr>
          <p:nvPr/>
        </p:nvCxnSpPr>
        <p:spPr bwMode="auto">
          <a:xfrm rot="5400000" flipV="1">
            <a:off x="2856706" y="2207419"/>
            <a:ext cx="1588" cy="2717800"/>
          </a:xfrm>
          <a:prstGeom prst="curvedConnector3">
            <a:avLst>
              <a:gd name="adj1" fmla="val -30600005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03" name="AutoShape 11"/>
          <p:cNvCxnSpPr>
            <a:cxnSpLocks noChangeShapeType="1"/>
            <a:stCxn id="699396" idx="6"/>
            <a:endCxn id="699398" idx="2"/>
          </p:cNvCxnSpPr>
          <p:nvPr/>
        </p:nvCxnSpPr>
        <p:spPr bwMode="auto">
          <a:xfrm>
            <a:off x="1543050" y="3673475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04" name="AutoShape 12"/>
          <p:cNvCxnSpPr>
            <a:cxnSpLocks noChangeShapeType="1"/>
            <a:stCxn id="699398" idx="6"/>
            <a:endCxn id="699400" idx="2"/>
          </p:cNvCxnSpPr>
          <p:nvPr/>
        </p:nvCxnSpPr>
        <p:spPr bwMode="auto">
          <a:xfrm>
            <a:off x="3009900" y="3673475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05" name="AutoShape 13"/>
          <p:cNvCxnSpPr>
            <a:cxnSpLocks noChangeShapeType="1"/>
            <a:stCxn id="699400" idx="6"/>
            <a:endCxn id="699399" idx="2"/>
          </p:cNvCxnSpPr>
          <p:nvPr/>
        </p:nvCxnSpPr>
        <p:spPr bwMode="auto">
          <a:xfrm>
            <a:off x="4476750" y="3673475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06" name="AutoShape 14"/>
          <p:cNvCxnSpPr>
            <a:cxnSpLocks noChangeShapeType="1"/>
            <a:stCxn id="699399" idx="6"/>
            <a:endCxn id="699401" idx="2"/>
          </p:cNvCxnSpPr>
          <p:nvPr/>
        </p:nvCxnSpPr>
        <p:spPr bwMode="auto">
          <a:xfrm>
            <a:off x="5943600" y="3673475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07" name="AutoShape 15"/>
          <p:cNvCxnSpPr>
            <a:cxnSpLocks noChangeShapeType="1"/>
            <a:stCxn id="699398" idx="5"/>
            <a:endCxn id="699399" idx="3"/>
          </p:cNvCxnSpPr>
          <p:nvPr/>
        </p:nvCxnSpPr>
        <p:spPr bwMode="auto">
          <a:xfrm rot="16200000" flipH="1">
            <a:off x="4323556" y="2423319"/>
            <a:ext cx="1588" cy="2717800"/>
          </a:xfrm>
          <a:prstGeom prst="curvedConnector3">
            <a:avLst>
              <a:gd name="adj1" fmla="val 25999995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08" name="AutoShape 16"/>
          <p:cNvCxnSpPr>
            <a:cxnSpLocks noChangeShapeType="1"/>
            <a:stCxn id="699400" idx="7"/>
            <a:endCxn id="699401" idx="1"/>
          </p:cNvCxnSpPr>
          <p:nvPr/>
        </p:nvCxnSpPr>
        <p:spPr bwMode="auto">
          <a:xfrm rot="5400000" flipV="1">
            <a:off x="5790406" y="2207419"/>
            <a:ext cx="1588" cy="2717800"/>
          </a:xfrm>
          <a:prstGeom prst="curvedConnector3">
            <a:avLst>
              <a:gd name="adj1" fmla="val -27700005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9409" name="Text Box 17"/>
          <p:cNvSpPr txBox="1">
            <a:spLocks noChangeArrowheads="1"/>
          </p:cNvSpPr>
          <p:nvPr/>
        </p:nvSpPr>
        <p:spPr bwMode="auto">
          <a:xfrm>
            <a:off x="3421063" y="332105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10" name="Text Box 18"/>
          <p:cNvSpPr txBox="1">
            <a:spLocks noChangeArrowheads="1"/>
          </p:cNvSpPr>
          <p:nvPr/>
        </p:nvSpPr>
        <p:spPr bwMode="auto">
          <a:xfrm>
            <a:off x="6318250" y="332105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11" name="Text Box 19"/>
          <p:cNvSpPr txBox="1">
            <a:spLocks noChangeArrowheads="1"/>
          </p:cNvSpPr>
          <p:nvPr/>
        </p:nvSpPr>
        <p:spPr bwMode="auto">
          <a:xfrm>
            <a:off x="4905375" y="331787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12" name="Text Box 20"/>
          <p:cNvSpPr txBox="1">
            <a:spLocks noChangeArrowheads="1"/>
          </p:cNvSpPr>
          <p:nvPr/>
        </p:nvSpPr>
        <p:spPr bwMode="auto">
          <a:xfrm>
            <a:off x="3071813" y="277653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13" name="Text Box 21"/>
          <p:cNvSpPr txBox="1">
            <a:spLocks noChangeArrowheads="1"/>
          </p:cNvSpPr>
          <p:nvPr/>
        </p:nvSpPr>
        <p:spPr bwMode="auto">
          <a:xfrm>
            <a:off x="6061075" y="2824163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99414" name="Text Box 22"/>
          <p:cNvSpPr txBox="1">
            <a:spLocks noChangeArrowheads="1"/>
          </p:cNvSpPr>
          <p:nvPr/>
        </p:nvSpPr>
        <p:spPr bwMode="auto">
          <a:xfrm>
            <a:off x="3811588" y="4095750"/>
            <a:ext cx="38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99417" name="Oval 25"/>
          <p:cNvSpPr>
            <a:spLocks noChangeArrowheads="1"/>
          </p:cNvSpPr>
          <p:nvPr/>
        </p:nvSpPr>
        <p:spPr bwMode="auto">
          <a:xfrm>
            <a:off x="1235075" y="2325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699418" name="Oval 26"/>
          <p:cNvSpPr>
            <a:spLocks noChangeArrowheads="1"/>
          </p:cNvSpPr>
          <p:nvPr/>
        </p:nvSpPr>
        <p:spPr bwMode="auto">
          <a:xfrm>
            <a:off x="2701925" y="2325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699419" name="Oval 27"/>
          <p:cNvSpPr>
            <a:spLocks noChangeArrowheads="1"/>
          </p:cNvSpPr>
          <p:nvPr/>
        </p:nvSpPr>
        <p:spPr bwMode="auto">
          <a:xfrm>
            <a:off x="5635625" y="2325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699420" name="Oval 28"/>
          <p:cNvSpPr>
            <a:spLocks noChangeArrowheads="1"/>
          </p:cNvSpPr>
          <p:nvPr/>
        </p:nvSpPr>
        <p:spPr bwMode="auto">
          <a:xfrm>
            <a:off x="4168775" y="2325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699421" name="Oval 29"/>
          <p:cNvSpPr>
            <a:spLocks noChangeArrowheads="1"/>
          </p:cNvSpPr>
          <p:nvPr/>
        </p:nvSpPr>
        <p:spPr bwMode="auto">
          <a:xfrm>
            <a:off x="7102475" y="2325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F</a:t>
            </a:r>
          </a:p>
        </p:txBody>
      </p:sp>
      <p:cxnSp>
        <p:nvCxnSpPr>
          <p:cNvPr id="699422" name="AutoShape 30"/>
          <p:cNvCxnSpPr>
            <a:cxnSpLocks noChangeShapeType="1"/>
            <a:stCxn id="699417" idx="6"/>
            <a:endCxn id="699418" idx="2"/>
          </p:cNvCxnSpPr>
          <p:nvPr/>
        </p:nvCxnSpPr>
        <p:spPr bwMode="auto">
          <a:xfrm>
            <a:off x="1539875" y="2478088"/>
            <a:ext cx="1162050" cy="0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23" name="AutoShape 31"/>
          <p:cNvCxnSpPr>
            <a:cxnSpLocks noChangeShapeType="1"/>
            <a:stCxn id="699418" idx="6"/>
            <a:endCxn id="699420" idx="2"/>
          </p:cNvCxnSpPr>
          <p:nvPr/>
        </p:nvCxnSpPr>
        <p:spPr bwMode="auto">
          <a:xfrm>
            <a:off x="3006725" y="2478088"/>
            <a:ext cx="1162050" cy="0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24" name="AutoShape 32"/>
          <p:cNvCxnSpPr>
            <a:cxnSpLocks noChangeShapeType="1"/>
            <a:stCxn id="699420" idx="6"/>
            <a:endCxn id="699419" idx="2"/>
          </p:cNvCxnSpPr>
          <p:nvPr/>
        </p:nvCxnSpPr>
        <p:spPr bwMode="auto">
          <a:xfrm>
            <a:off x="4473575" y="2478088"/>
            <a:ext cx="1162050" cy="0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25" name="AutoShape 33"/>
          <p:cNvCxnSpPr>
            <a:cxnSpLocks noChangeShapeType="1"/>
            <a:stCxn id="699419" idx="6"/>
            <a:endCxn id="699421" idx="2"/>
          </p:cNvCxnSpPr>
          <p:nvPr/>
        </p:nvCxnSpPr>
        <p:spPr bwMode="auto">
          <a:xfrm>
            <a:off x="5940425" y="2478088"/>
            <a:ext cx="1162050" cy="0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9426" name="Oval 34"/>
          <p:cNvSpPr>
            <a:spLocks noChangeArrowheads="1"/>
          </p:cNvSpPr>
          <p:nvPr/>
        </p:nvSpPr>
        <p:spPr bwMode="auto">
          <a:xfrm>
            <a:off x="1235075" y="4738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699427" name="Oval 35"/>
          <p:cNvSpPr>
            <a:spLocks noChangeArrowheads="1"/>
          </p:cNvSpPr>
          <p:nvPr/>
        </p:nvSpPr>
        <p:spPr bwMode="auto">
          <a:xfrm>
            <a:off x="2701925" y="4738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699428" name="Oval 36"/>
          <p:cNvSpPr>
            <a:spLocks noChangeArrowheads="1"/>
          </p:cNvSpPr>
          <p:nvPr/>
        </p:nvSpPr>
        <p:spPr bwMode="auto">
          <a:xfrm>
            <a:off x="5635625" y="4738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699429" name="Oval 37"/>
          <p:cNvSpPr>
            <a:spLocks noChangeArrowheads="1"/>
          </p:cNvSpPr>
          <p:nvPr/>
        </p:nvSpPr>
        <p:spPr bwMode="auto">
          <a:xfrm>
            <a:off x="4168775" y="4738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699430" name="Oval 38"/>
          <p:cNvSpPr>
            <a:spLocks noChangeArrowheads="1"/>
          </p:cNvSpPr>
          <p:nvPr/>
        </p:nvSpPr>
        <p:spPr bwMode="auto">
          <a:xfrm>
            <a:off x="7102475" y="4738688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Arial" pitchFamily="34" charset="0"/>
                <a:cs typeface="Arial" pitchFamily="34" charset="0"/>
              </a:rPr>
              <a:t>C</a:t>
            </a:r>
          </a:p>
        </p:txBody>
      </p:sp>
      <p:cxnSp>
        <p:nvCxnSpPr>
          <p:cNvPr id="699431" name="AutoShape 39"/>
          <p:cNvCxnSpPr>
            <a:cxnSpLocks noChangeShapeType="1"/>
            <a:stCxn id="699426" idx="6"/>
            <a:endCxn id="699427" idx="2"/>
          </p:cNvCxnSpPr>
          <p:nvPr/>
        </p:nvCxnSpPr>
        <p:spPr bwMode="auto">
          <a:xfrm>
            <a:off x="1539875" y="4891088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32" name="AutoShape 40"/>
          <p:cNvCxnSpPr>
            <a:cxnSpLocks noChangeShapeType="1"/>
            <a:stCxn id="699427" idx="6"/>
            <a:endCxn id="699429" idx="2"/>
          </p:cNvCxnSpPr>
          <p:nvPr/>
        </p:nvCxnSpPr>
        <p:spPr bwMode="auto">
          <a:xfrm>
            <a:off x="3006725" y="4891088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33" name="AutoShape 41"/>
          <p:cNvCxnSpPr>
            <a:cxnSpLocks noChangeShapeType="1"/>
            <a:stCxn id="699429" idx="6"/>
            <a:endCxn id="699428" idx="2"/>
          </p:cNvCxnSpPr>
          <p:nvPr/>
        </p:nvCxnSpPr>
        <p:spPr bwMode="auto">
          <a:xfrm>
            <a:off x="4473575" y="4891088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34" name="AutoShape 42"/>
          <p:cNvCxnSpPr>
            <a:cxnSpLocks noChangeShapeType="1"/>
            <a:stCxn id="699428" idx="6"/>
            <a:endCxn id="699430" idx="2"/>
          </p:cNvCxnSpPr>
          <p:nvPr/>
        </p:nvCxnSpPr>
        <p:spPr bwMode="auto">
          <a:xfrm>
            <a:off x="5940425" y="4891088"/>
            <a:ext cx="11620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35" name="AutoShape 43"/>
          <p:cNvCxnSpPr>
            <a:cxnSpLocks noChangeShapeType="1"/>
            <a:stCxn id="699417" idx="4"/>
            <a:endCxn id="699396" idx="0"/>
          </p:cNvCxnSpPr>
          <p:nvPr/>
        </p:nvCxnSpPr>
        <p:spPr bwMode="auto">
          <a:xfrm>
            <a:off x="1387475" y="2630488"/>
            <a:ext cx="3175" cy="890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36" name="AutoShape 44"/>
          <p:cNvCxnSpPr>
            <a:cxnSpLocks noChangeShapeType="1"/>
            <a:stCxn id="699396" idx="4"/>
            <a:endCxn id="699426" idx="0"/>
          </p:cNvCxnSpPr>
          <p:nvPr/>
        </p:nvCxnSpPr>
        <p:spPr bwMode="auto">
          <a:xfrm flipH="1">
            <a:off x="1387475" y="3825875"/>
            <a:ext cx="3175" cy="9128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37" name="AutoShape 45"/>
          <p:cNvCxnSpPr>
            <a:cxnSpLocks noChangeShapeType="1"/>
            <a:stCxn id="699418" idx="4"/>
            <a:endCxn id="699398" idx="0"/>
          </p:cNvCxnSpPr>
          <p:nvPr/>
        </p:nvCxnSpPr>
        <p:spPr bwMode="auto">
          <a:xfrm>
            <a:off x="2854325" y="2630488"/>
            <a:ext cx="3175" cy="890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38" name="AutoShape 46"/>
          <p:cNvCxnSpPr>
            <a:cxnSpLocks noChangeShapeType="1"/>
            <a:stCxn id="699398" idx="4"/>
            <a:endCxn id="699427" idx="0"/>
          </p:cNvCxnSpPr>
          <p:nvPr/>
        </p:nvCxnSpPr>
        <p:spPr bwMode="auto">
          <a:xfrm flipH="1">
            <a:off x="2854325" y="3825875"/>
            <a:ext cx="3175" cy="9128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39" name="AutoShape 47"/>
          <p:cNvCxnSpPr>
            <a:cxnSpLocks noChangeShapeType="1"/>
            <a:stCxn id="699420" idx="4"/>
            <a:endCxn id="699400" idx="0"/>
          </p:cNvCxnSpPr>
          <p:nvPr/>
        </p:nvCxnSpPr>
        <p:spPr bwMode="auto">
          <a:xfrm>
            <a:off x="4321175" y="2630488"/>
            <a:ext cx="3175" cy="890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40" name="AutoShape 48"/>
          <p:cNvCxnSpPr>
            <a:cxnSpLocks noChangeShapeType="1"/>
            <a:stCxn id="699400" idx="4"/>
            <a:endCxn id="699429" idx="0"/>
          </p:cNvCxnSpPr>
          <p:nvPr/>
        </p:nvCxnSpPr>
        <p:spPr bwMode="auto">
          <a:xfrm flipH="1">
            <a:off x="4321175" y="3825875"/>
            <a:ext cx="3175" cy="9128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41" name="AutoShape 49"/>
          <p:cNvCxnSpPr>
            <a:cxnSpLocks noChangeShapeType="1"/>
            <a:stCxn id="699419" idx="4"/>
            <a:endCxn id="699399" idx="0"/>
          </p:cNvCxnSpPr>
          <p:nvPr/>
        </p:nvCxnSpPr>
        <p:spPr bwMode="auto">
          <a:xfrm>
            <a:off x="5788025" y="2630488"/>
            <a:ext cx="3175" cy="890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42" name="AutoShape 50"/>
          <p:cNvCxnSpPr>
            <a:cxnSpLocks noChangeShapeType="1"/>
            <a:stCxn id="699399" idx="4"/>
            <a:endCxn id="699428" idx="0"/>
          </p:cNvCxnSpPr>
          <p:nvPr/>
        </p:nvCxnSpPr>
        <p:spPr bwMode="auto">
          <a:xfrm flipH="1">
            <a:off x="5788025" y="3825875"/>
            <a:ext cx="3175" cy="9128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43" name="AutoShape 51"/>
          <p:cNvCxnSpPr>
            <a:cxnSpLocks noChangeShapeType="1"/>
            <a:stCxn id="699401" idx="4"/>
            <a:endCxn id="699430" idx="0"/>
          </p:cNvCxnSpPr>
          <p:nvPr/>
        </p:nvCxnSpPr>
        <p:spPr bwMode="auto">
          <a:xfrm flipH="1">
            <a:off x="7254875" y="3825875"/>
            <a:ext cx="3175" cy="912813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9444" name="AutoShape 52"/>
          <p:cNvCxnSpPr>
            <a:cxnSpLocks noChangeShapeType="1"/>
            <a:stCxn id="699421" idx="4"/>
            <a:endCxn id="699401" idx="0"/>
          </p:cNvCxnSpPr>
          <p:nvPr/>
        </p:nvCxnSpPr>
        <p:spPr bwMode="auto">
          <a:xfrm>
            <a:off x="7254875" y="2630488"/>
            <a:ext cx="3175" cy="890587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9445" name="Text Box 53"/>
          <p:cNvSpPr txBox="1">
            <a:spLocks noChangeArrowheads="1"/>
          </p:cNvSpPr>
          <p:nvPr/>
        </p:nvSpPr>
        <p:spPr bwMode="auto">
          <a:xfrm>
            <a:off x="1139825" y="26670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46" name="Text Box 54"/>
          <p:cNvSpPr txBox="1">
            <a:spLocks noChangeArrowheads="1"/>
          </p:cNvSpPr>
          <p:nvPr/>
        </p:nvSpPr>
        <p:spPr bwMode="auto">
          <a:xfrm>
            <a:off x="2595563" y="42306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47" name="Text Box 55"/>
          <p:cNvSpPr txBox="1">
            <a:spLocks noChangeArrowheads="1"/>
          </p:cNvSpPr>
          <p:nvPr/>
        </p:nvSpPr>
        <p:spPr bwMode="auto">
          <a:xfrm>
            <a:off x="4098925" y="42560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48" name="Text Box 56"/>
          <p:cNvSpPr txBox="1">
            <a:spLocks noChangeArrowheads="1"/>
          </p:cNvSpPr>
          <p:nvPr/>
        </p:nvSpPr>
        <p:spPr bwMode="auto">
          <a:xfrm>
            <a:off x="1150938" y="4195763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49" name="Text Box 57"/>
          <p:cNvSpPr txBox="1">
            <a:spLocks noChangeArrowheads="1"/>
          </p:cNvSpPr>
          <p:nvPr/>
        </p:nvSpPr>
        <p:spPr bwMode="auto">
          <a:xfrm>
            <a:off x="5530850" y="42560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50" name="Text Box 58"/>
          <p:cNvSpPr txBox="1">
            <a:spLocks noChangeArrowheads="1"/>
          </p:cNvSpPr>
          <p:nvPr/>
        </p:nvSpPr>
        <p:spPr bwMode="auto">
          <a:xfrm>
            <a:off x="5543550" y="26685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51" name="Text Box 59"/>
          <p:cNvSpPr txBox="1">
            <a:spLocks noChangeArrowheads="1"/>
          </p:cNvSpPr>
          <p:nvPr/>
        </p:nvSpPr>
        <p:spPr bwMode="auto">
          <a:xfrm>
            <a:off x="7023100" y="42433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52" name="Text Box 60"/>
          <p:cNvSpPr txBox="1">
            <a:spLocks noChangeArrowheads="1"/>
          </p:cNvSpPr>
          <p:nvPr/>
        </p:nvSpPr>
        <p:spPr bwMode="auto">
          <a:xfrm>
            <a:off x="4062413" y="26670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53" name="Text Box 61"/>
          <p:cNvSpPr txBox="1">
            <a:spLocks noChangeArrowheads="1"/>
          </p:cNvSpPr>
          <p:nvPr/>
        </p:nvSpPr>
        <p:spPr bwMode="auto">
          <a:xfrm>
            <a:off x="2606675" y="26797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54" name="Text Box 62"/>
          <p:cNvSpPr txBox="1">
            <a:spLocks noChangeArrowheads="1"/>
          </p:cNvSpPr>
          <p:nvPr/>
        </p:nvSpPr>
        <p:spPr bwMode="auto">
          <a:xfrm>
            <a:off x="7035800" y="2667000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55" name="Text Box 63"/>
          <p:cNvSpPr txBox="1">
            <a:spLocks noChangeArrowheads="1"/>
          </p:cNvSpPr>
          <p:nvPr/>
        </p:nvSpPr>
        <p:spPr bwMode="auto">
          <a:xfrm>
            <a:off x="3389313" y="2149475"/>
            <a:ext cx="460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699456" name="Text Box 64"/>
          <p:cNvSpPr txBox="1">
            <a:spLocks noChangeArrowheads="1"/>
          </p:cNvSpPr>
          <p:nvPr/>
        </p:nvSpPr>
        <p:spPr bwMode="auto">
          <a:xfrm>
            <a:off x="1885950" y="2138363"/>
            <a:ext cx="460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699457" name="Text Box 65"/>
          <p:cNvSpPr txBox="1">
            <a:spLocks noChangeArrowheads="1"/>
          </p:cNvSpPr>
          <p:nvPr/>
        </p:nvSpPr>
        <p:spPr bwMode="auto">
          <a:xfrm>
            <a:off x="4846638" y="2138363"/>
            <a:ext cx="460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699458" name="Text Box 66"/>
          <p:cNvSpPr txBox="1">
            <a:spLocks noChangeArrowheads="1"/>
          </p:cNvSpPr>
          <p:nvPr/>
        </p:nvSpPr>
        <p:spPr bwMode="auto">
          <a:xfrm>
            <a:off x="6278563" y="2163763"/>
            <a:ext cx="460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59" name="Text Box 67"/>
          <p:cNvSpPr txBox="1">
            <a:spLocks noChangeArrowheads="1"/>
          </p:cNvSpPr>
          <p:nvPr/>
        </p:nvSpPr>
        <p:spPr bwMode="auto">
          <a:xfrm>
            <a:off x="6289675" y="4822825"/>
            <a:ext cx="460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60" name="Text Box 68"/>
          <p:cNvSpPr txBox="1">
            <a:spLocks noChangeArrowheads="1"/>
          </p:cNvSpPr>
          <p:nvPr/>
        </p:nvSpPr>
        <p:spPr bwMode="auto">
          <a:xfrm>
            <a:off x="4846638" y="4833938"/>
            <a:ext cx="460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699461" name="Text Box 69"/>
          <p:cNvSpPr txBox="1">
            <a:spLocks noChangeArrowheads="1"/>
          </p:cNvSpPr>
          <p:nvPr/>
        </p:nvSpPr>
        <p:spPr bwMode="auto">
          <a:xfrm>
            <a:off x="1863725" y="4833938"/>
            <a:ext cx="460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699462" name="Text Box 70"/>
          <p:cNvSpPr txBox="1">
            <a:spLocks noChangeArrowheads="1"/>
          </p:cNvSpPr>
          <p:nvPr/>
        </p:nvSpPr>
        <p:spPr bwMode="auto">
          <a:xfrm>
            <a:off x="3355975" y="4846638"/>
            <a:ext cx="460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9463" name="Line 71"/>
          <p:cNvSpPr>
            <a:spLocks noChangeShapeType="1"/>
          </p:cNvSpPr>
          <p:nvPr/>
        </p:nvSpPr>
        <p:spPr bwMode="auto">
          <a:xfrm flipH="1" flipV="1">
            <a:off x="5027613" y="4148138"/>
            <a:ext cx="390525" cy="109537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99464" name="Text Box 72"/>
          <p:cNvSpPr txBox="1">
            <a:spLocks noChangeArrowheads="1"/>
          </p:cNvSpPr>
          <p:nvPr/>
        </p:nvSpPr>
        <p:spPr bwMode="auto">
          <a:xfrm>
            <a:off x="4676775" y="5156200"/>
            <a:ext cx="17637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FF8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Slack = </a:t>
            </a:r>
            <a:r>
              <a:rPr lang="en-US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1800" b="1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cycles</a:t>
            </a:r>
          </a:p>
        </p:txBody>
      </p:sp>
      <p:sp>
        <p:nvSpPr>
          <p:cNvPr id="699466" name="Text Box 74"/>
          <p:cNvSpPr txBox="1">
            <a:spLocks noChangeArrowheads="1"/>
          </p:cNvSpPr>
          <p:nvPr/>
        </p:nvSpPr>
        <p:spPr bwMode="auto">
          <a:xfrm>
            <a:off x="882220" y="5726275"/>
            <a:ext cx="7700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8FF8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 type="none" w="sm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3300"/>
              </a:buClr>
              <a:buFont typeface="Wingdings" pitchFamily="2" charset="2"/>
              <a:buChar char="Ø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Modeling resources increases observable slack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1893210"/>
      </p:ext>
    </p:extLst>
  </p:cSld>
  <p:clrMapOvr>
    <a:masterClrMapping/>
  </p:clrMapOvr>
  <p:transition advTm="590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46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" y="1034942"/>
            <a:ext cx="904875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6" y="4068297"/>
            <a:ext cx="8777153" cy="2115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9193" y="5951346"/>
            <a:ext cx="7801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Wrong path not modeled </a:t>
            </a:r>
            <a:r>
              <a:rPr lang="en-US" dirty="0" smtClean="0">
                <a:sym typeface="Wingdings" pitchFamily="2" charset="2"/>
              </a:rPr>
              <a:t> validation shows this is an OK approximation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1669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Validating the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89" y="1139125"/>
            <a:ext cx="7372492" cy="478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1791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Criticality Breakdown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ROB full                                         ROB Empty</a:t>
            </a:r>
          </a:p>
          <a:p>
            <a:pPr lvl="1"/>
            <a:r>
              <a:rPr lang="en-US" dirty="0" smtClean="0"/>
              <a:t>(1) Exec/Not Committed: </a:t>
            </a:r>
          </a:p>
          <a:p>
            <a:pPr lvl="1"/>
            <a:r>
              <a:rPr lang="en-US" dirty="0" smtClean="0"/>
              <a:t>(2) Executing: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1320800" y="2621280"/>
            <a:ext cx="1965960" cy="35153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320800" y="2621280"/>
            <a:ext cx="197104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I_(n)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325880" y="3139440"/>
            <a:ext cx="196088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I_(n-1)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325880" y="5595620"/>
            <a:ext cx="197104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I_(0)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5582920" y="1833880"/>
            <a:ext cx="1965960" cy="35153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607167" y="5687060"/>
            <a:ext cx="197104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I_(0)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3368040" y="2931160"/>
            <a:ext cx="619760" cy="101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017811" y="2739330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oldest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08665" y="5753705"/>
            <a:ext cx="1082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fetching</a:t>
            </a:r>
          </a:p>
        </p:txBody>
      </p:sp>
    </p:spTree>
    <p:extLst>
      <p:ext uri="{BB962C8B-B14F-4D97-AF65-F5344CB8AC3E}">
        <p14:creationId xmlns:p14="http://schemas.microsoft.com/office/powerpoint/2010/main" val="864860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Criticality Breakdown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Commit non-critical: </a:t>
            </a:r>
          </a:p>
          <a:p>
            <a:pPr lvl="1"/>
            <a:r>
              <a:rPr lang="en-US" b="0" dirty="0" smtClean="0"/>
              <a:t>sits in ROB while there is an ROB  stall</a:t>
            </a:r>
          </a:p>
          <a:p>
            <a:pPr lvl="1"/>
            <a:r>
              <a:rPr lang="en-US" dirty="0" smtClean="0"/>
              <a:t>Some other CD edge is critical</a:t>
            </a:r>
          </a:p>
          <a:p>
            <a:pPr lvl="1"/>
            <a:r>
              <a:rPr lang="en-US" b="0" dirty="0" smtClean="0"/>
              <a:t>Even if this commits a younger instruction will keep the ROB full long enough to be in the critical path</a:t>
            </a:r>
          </a:p>
          <a:p>
            <a:r>
              <a:rPr lang="en-US" dirty="0" smtClean="0"/>
              <a:t>Execute non-critical:</a:t>
            </a:r>
          </a:p>
          <a:p>
            <a:pPr lvl="1"/>
            <a:r>
              <a:rPr lang="en-US" dirty="0" smtClean="0"/>
              <a:t>Another EE edge is more critical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89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Window Specialization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At rename check how many source operands are not ready</a:t>
            </a:r>
          </a:p>
          <a:p>
            <a:r>
              <a:rPr lang="en-US"/>
              <a:t>If there is an appropriate slot proceed to schedule</a:t>
            </a:r>
          </a:p>
          <a:p>
            <a:r>
              <a:rPr lang="en-US"/>
              <a:t>If not, stall at rename</a:t>
            </a:r>
          </a:p>
          <a:p>
            <a:endParaRPr lang="en-US"/>
          </a:p>
          <a:p>
            <a:r>
              <a:rPr lang="en-US"/>
              <a:t>Advantages:</a:t>
            </a:r>
          </a:p>
          <a:p>
            <a:pPr lvl="1"/>
            <a:r>
              <a:rPr lang="en-US"/>
              <a:t>Destination bus only runs over reservation stations with comparators</a:t>
            </a:r>
          </a:p>
          <a:p>
            <a:pPr lvl="1"/>
            <a:r>
              <a:rPr lang="en-US"/>
              <a:t> Load on the destination bus is reduced</a:t>
            </a:r>
          </a:p>
          <a:p>
            <a:r>
              <a:rPr lang="en-US"/>
              <a:t>Disadvantages:</a:t>
            </a:r>
          </a:p>
          <a:p>
            <a:pPr lvl="1"/>
            <a:r>
              <a:rPr lang="en-US"/>
              <a:t>Stalls due to unavailability of reservation stations</a:t>
            </a:r>
          </a:p>
          <a:p>
            <a:pPr lvl="1"/>
            <a:r>
              <a:rPr lang="en-US"/>
              <a:t>Complexity of res. Station assignment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Criticality Breakdown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35" y="1061633"/>
            <a:ext cx="7630519" cy="498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510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the Critical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we have to do is observe the order in which edges arrive</a:t>
            </a:r>
          </a:p>
          <a:p>
            <a:r>
              <a:rPr lang="en-US" dirty="0" smtClean="0"/>
              <a:t>Last-arriving edge per instruction:</a:t>
            </a:r>
          </a:p>
          <a:p>
            <a:pPr lvl="1"/>
            <a:r>
              <a:rPr lang="en-US" dirty="0" smtClean="0"/>
              <a:t>Only these can be part of the critical path</a:t>
            </a:r>
          </a:p>
          <a:p>
            <a:r>
              <a:rPr lang="en-US" dirty="0" smtClean="0"/>
              <a:t>What’s the critical path:</a:t>
            </a:r>
          </a:p>
          <a:p>
            <a:pPr lvl="1"/>
            <a:r>
              <a:rPr lang="en-US" dirty="0" smtClean="0"/>
              <a:t>Start at the last instruction</a:t>
            </a:r>
          </a:p>
          <a:p>
            <a:pPr lvl="1"/>
            <a:r>
              <a:rPr lang="en-US" dirty="0" smtClean="0"/>
              <a:t>Traverse backward following last-arriving edges</a:t>
            </a:r>
          </a:p>
          <a:p>
            <a:r>
              <a:rPr lang="en-US" dirty="0" smtClean="0"/>
              <a:t>This is </a:t>
            </a:r>
            <a:r>
              <a:rPr lang="en-US" i="1" dirty="0" smtClean="0"/>
              <a:t>precise but requires keeping all instructions</a:t>
            </a:r>
          </a:p>
          <a:p>
            <a:r>
              <a:rPr lang="en-US" dirty="0" smtClean="0"/>
              <a:t>How about an approximation?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372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6" y="1163989"/>
            <a:ext cx="87249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36" y="4064834"/>
            <a:ext cx="6956528" cy="227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5117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95488"/>
            <a:ext cx="64008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8546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Approximation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990725"/>
            <a:ext cx="614362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5025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6" y="1163989"/>
            <a:ext cx="87249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36" y="4064834"/>
            <a:ext cx="6956528" cy="227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2092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66" y="1066800"/>
            <a:ext cx="680085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77872" y="3735091"/>
            <a:ext cx="1713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1. </a:t>
            </a:r>
            <a:r>
              <a:rPr lang="en-US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Inst</a:t>
            </a:r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commits</a:t>
            </a:r>
            <a:endParaRPr lang="en-US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77546" y="1459423"/>
            <a:ext cx="32047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2. Which were the last arriving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edges per node</a:t>
            </a:r>
            <a:endParaRPr lang="en-US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58725" y="4672738"/>
            <a:ext cx="33249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3. Read out the tokens from the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Source </a:t>
            </a:r>
            <a:r>
              <a:rPr lang="en-US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insts</a:t>
            </a:r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per node</a:t>
            </a:r>
            <a:endParaRPr lang="en-US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3401" y="5615553"/>
            <a:ext cx="3648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4. Write them into this </a:t>
            </a:r>
            <a:r>
              <a:rPr lang="en-US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inst’s</a:t>
            </a:r>
            <a:r>
              <a:rPr lang="en-US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nodes</a:t>
            </a:r>
            <a:endParaRPr lang="en-US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5152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005818"/>
            <a:ext cx="689610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3" y="5463152"/>
            <a:ext cx="4409268" cy="148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0455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1185863"/>
            <a:ext cx="698182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5620" y="5866108"/>
            <a:ext cx="6375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originally all </a:t>
            </a:r>
            <a:r>
              <a:rPr lang="en-US" dirty="0" err="1" smtClean="0"/>
              <a:t>insts</a:t>
            </a:r>
            <a:r>
              <a:rPr lang="en-US" dirty="0" smtClean="0"/>
              <a:t> latencies + 1, reduce critical by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633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Application #1 – Focused Instruction Steering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1188203"/>
          </a:xfrm>
        </p:spPr>
        <p:txBody>
          <a:bodyPr/>
          <a:lstStyle/>
          <a:p>
            <a:r>
              <a:rPr lang="en-US" dirty="0" smtClean="0"/>
              <a:t>Wire delays dominate – can’t build large windows</a:t>
            </a:r>
          </a:p>
          <a:p>
            <a:r>
              <a:rPr lang="en-US" dirty="0" smtClean="0"/>
              <a:t>Solution: clusters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2882685" y="2247254"/>
            <a:ext cx="1890793" cy="1146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Cluster #1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216617" y="2626963"/>
            <a:ext cx="1100380" cy="1852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</a:p>
        </p:txBody>
      </p:sp>
      <p:cxnSp>
        <p:nvCxnSpPr>
          <p:cNvPr id="9" name="Straight Arrow Connector 8"/>
          <p:cNvCxnSpPr>
            <a:endCxn id="6" idx="1"/>
          </p:cNvCxnSpPr>
          <p:nvPr/>
        </p:nvCxnSpPr>
        <p:spPr bwMode="auto">
          <a:xfrm flipV="1">
            <a:off x="2316997" y="2820692"/>
            <a:ext cx="565688" cy="1782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2882684" y="3905572"/>
            <a:ext cx="1890793" cy="1146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Cluster #2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 bwMode="auto">
          <a:xfrm>
            <a:off x="2316996" y="4083802"/>
            <a:ext cx="565688" cy="3952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695627" y="2177512"/>
            <a:ext cx="38746" cy="27819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>
            <a:stCxn id="6" idx="3"/>
          </p:cNvCxnSpPr>
          <p:nvPr/>
        </p:nvCxnSpPr>
        <p:spPr bwMode="auto">
          <a:xfrm flipV="1">
            <a:off x="4773478" y="2820691"/>
            <a:ext cx="96089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4773478" y="4479008"/>
            <a:ext cx="96089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960536" y="5641384"/>
            <a:ext cx="45416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Latency: 1 within cluster 2 inter-cluster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DEC’s Alpha 21264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901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6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Window Specialization - Performance</a:t>
            </a:r>
          </a:p>
        </p:txBody>
      </p:sp>
      <p:pic>
        <p:nvPicPr>
          <p:cNvPr id="19661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143000"/>
            <a:ext cx="8153400" cy="3989388"/>
          </a:xfrm>
          <a:noFill/>
          <a:ln/>
        </p:spPr>
      </p:pic>
      <p:sp>
        <p:nvSpPr>
          <p:cNvPr id="196613" name="Rectangle 5"/>
          <p:cNvSpPr>
            <a:spLocks noChangeArrowheads="1"/>
          </p:cNvSpPr>
          <p:nvPr/>
        </p:nvSpPr>
        <p:spPr bwMode="auto">
          <a:xfrm>
            <a:off x="7696200" y="3200400"/>
            <a:ext cx="990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15" name="Text Box 7"/>
          <p:cNvSpPr txBox="1">
            <a:spLocks noChangeArrowheads="1"/>
          </p:cNvSpPr>
          <p:nvPr/>
        </p:nvSpPr>
        <p:spPr bwMode="auto">
          <a:xfrm>
            <a:off x="974725" y="5349875"/>
            <a:ext cx="7153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Performance as IPC – Actual Clock Frequency not considered</a:t>
            </a:r>
          </a:p>
        </p:txBody>
      </p:sp>
      <p:sp>
        <p:nvSpPr>
          <p:cNvPr id="196616" name="Rectangle 8"/>
          <p:cNvSpPr>
            <a:spLocks noChangeArrowheads="1"/>
          </p:cNvSpPr>
          <p:nvPr/>
        </p:nvSpPr>
        <p:spPr bwMode="auto">
          <a:xfrm>
            <a:off x="1692275" y="2608263"/>
            <a:ext cx="381000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17" name="Rectangle 9"/>
          <p:cNvSpPr>
            <a:spLocks noChangeArrowheads="1"/>
          </p:cNvSpPr>
          <p:nvPr/>
        </p:nvSpPr>
        <p:spPr bwMode="auto">
          <a:xfrm>
            <a:off x="2490788" y="2538413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18" name="Rectangle 10"/>
          <p:cNvSpPr>
            <a:spLocks noChangeArrowheads="1"/>
          </p:cNvSpPr>
          <p:nvPr/>
        </p:nvSpPr>
        <p:spPr bwMode="auto">
          <a:xfrm>
            <a:off x="3276600" y="2538413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19" name="Rectangle 11"/>
          <p:cNvSpPr>
            <a:spLocks noChangeArrowheads="1"/>
          </p:cNvSpPr>
          <p:nvPr/>
        </p:nvSpPr>
        <p:spPr bwMode="auto">
          <a:xfrm>
            <a:off x="4075113" y="2530475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20" name="Rectangle 12"/>
          <p:cNvSpPr>
            <a:spLocks noChangeArrowheads="1"/>
          </p:cNvSpPr>
          <p:nvPr/>
        </p:nvSpPr>
        <p:spPr bwMode="auto">
          <a:xfrm>
            <a:off x="4876800" y="2538413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21" name="Rectangle 13"/>
          <p:cNvSpPr>
            <a:spLocks noChangeArrowheads="1"/>
          </p:cNvSpPr>
          <p:nvPr/>
        </p:nvSpPr>
        <p:spPr bwMode="auto">
          <a:xfrm>
            <a:off x="5667375" y="2530475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22" name="Rectangle 14"/>
          <p:cNvSpPr>
            <a:spLocks noChangeArrowheads="1"/>
          </p:cNvSpPr>
          <p:nvPr/>
        </p:nvSpPr>
        <p:spPr bwMode="auto">
          <a:xfrm>
            <a:off x="6445250" y="2535238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23" name="Rectangle 15"/>
          <p:cNvSpPr>
            <a:spLocks noChangeArrowheads="1"/>
          </p:cNvSpPr>
          <p:nvPr/>
        </p:nvSpPr>
        <p:spPr bwMode="auto">
          <a:xfrm>
            <a:off x="7254875" y="2538413"/>
            <a:ext cx="357188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24" name="Rectangle 16"/>
          <p:cNvSpPr>
            <a:spLocks noChangeArrowheads="1"/>
          </p:cNvSpPr>
          <p:nvPr/>
        </p:nvSpPr>
        <p:spPr bwMode="auto">
          <a:xfrm>
            <a:off x="1692275" y="2608263"/>
            <a:ext cx="381000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25" name="Rectangle 17"/>
          <p:cNvSpPr>
            <a:spLocks noChangeArrowheads="1"/>
          </p:cNvSpPr>
          <p:nvPr/>
        </p:nvSpPr>
        <p:spPr bwMode="auto">
          <a:xfrm>
            <a:off x="2490788" y="2538413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26" name="Rectangle 18"/>
          <p:cNvSpPr>
            <a:spLocks noChangeArrowheads="1"/>
          </p:cNvSpPr>
          <p:nvPr/>
        </p:nvSpPr>
        <p:spPr bwMode="auto">
          <a:xfrm>
            <a:off x="1692275" y="2608263"/>
            <a:ext cx="381000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27" name="Rectangle 19"/>
          <p:cNvSpPr>
            <a:spLocks noChangeArrowheads="1"/>
          </p:cNvSpPr>
          <p:nvPr/>
        </p:nvSpPr>
        <p:spPr bwMode="auto">
          <a:xfrm>
            <a:off x="3276600" y="2538413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28" name="Rectangle 20"/>
          <p:cNvSpPr>
            <a:spLocks noChangeArrowheads="1"/>
          </p:cNvSpPr>
          <p:nvPr/>
        </p:nvSpPr>
        <p:spPr bwMode="auto">
          <a:xfrm>
            <a:off x="2490788" y="2538413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29" name="Rectangle 21"/>
          <p:cNvSpPr>
            <a:spLocks noChangeArrowheads="1"/>
          </p:cNvSpPr>
          <p:nvPr/>
        </p:nvSpPr>
        <p:spPr bwMode="auto">
          <a:xfrm>
            <a:off x="1692275" y="2608263"/>
            <a:ext cx="381000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30" name="Rectangle 22"/>
          <p:cNvSpPr>
            <a:spLocks noChangeArrowheads="1"/>
          </p:cNvSpPr>
          <p:nvPr/>
        </p:nvSpPr>
        <p:spPr bwMode="auto">
          <a:xfrm>
            <a:off x="4075113" y="2530475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31" name="Rectangle 23"/>
          <p:cNvSpPr>
            <a:spLocks noChangeArrowheads="1"/>
          </p:cNvSpPr>
          <p:nvPr/>
        </p:nvSpPr>
        <p:spPr bwMode="auto">
          <a:xfrm>
            <a:off x="3276600" y="2538413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32" name="Rectangle 24"/>
          <p:cNvSpPr>
            <a:spLocks noChangeArrowheads="1"/>
          </p:cNvSpPr>
          <p:nvPr/>
        </p:nvSpPr>
        <p:spPr bwMode="auto">
          <a:xfrm>
            <a:off x="2490788" y="2538413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33" name="Rectangle 25"/>
          <p:cNvSpPr>
            <a:spLocks noChangeArrowheads="1"/>
          </p:cNvSpPr>
          <p:nvPr/>
        </p:nvSpPr>
        <p:spPr bwMode="auto">
          <a:xfrm>
            <a:off x="1692275" y="2608263"/>
            <a:ext cx="381000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34" name="Rectangle 26"/>
          <p:cNvSpPr>
            <a:spLocks noChangeArrowheads="1"/>
          </p:cNvSpPr>
          <p:nvPr/>
        </p:nvSpPr>
        <p:spPr bwMode="auto">
          <a:xfrm>
            <a:off x="4876800" y="2538413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35" name="Rectangle 27"/>
          <p:cNvSpPr>
            <a:spLocks noChangeArrowheads="1"/>
          </p:cNvSpPr>
          <p:nvPr/>
        </p:nvSpPr>
        <p:spPr bwMode="auto">
          <a:xfrm>
            <a:off x="4075113" y="2530475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36" name="Rectangle 28"/>
          <p:cNvSpPr>
            <a:spLocks noChangeArrowheads="1"/>
          </p:cNvSpPr>
          <p:nvPr/>
        </p:nvSpPr>
        <p:spPr bwMode="auto">
          <a:xfrm>
            <a:off x="3276600" y="2538413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37" name="Rectangle 29"/>
          <p:cNvSpPr>
            <a:spLocks noChangeArrowheads="1"/>
          </p:cNvSpPr>
          <p:nvPr/>
        </p:nvSpPr>
        <p:spPr bwMode="auto">
          <a:xfrm>
            <a:off x="2490788" y="2538413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38" name="Rectangle 30"/>
          <p:cNvSpPr>
            <a:spLocks noChangeArrowheads="1"/>
          </p:cNvSpPr>
          <p:nvPr/>
        </p:nvSpPr>
        <p:spPr bwMode="auto">
          <a:xfrm>
            <a:off x="1692275" y="2608263"/>
            <a:ext cx="381000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39" name="Rectangle 31"/>
          <p:cNvSpPr>
            <a:spLocks noChangeArrowheads="1"/>
          </p:cNvSpPr>
          <p:nvPr/>
        </p:nvSpPr>
        <p:spPr bwMode="auto">
          <a:xfrm>
            <a:off x="5667375" y="2530475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40" name="Rectangle 32"/>
          <p:cNvSpPr>
            <a:spLocks noChangeArrowheads="1"/>
          </p:cNvSpPr>
          <p:nvPr/>
        </p:nvSpPr>
        <p:spPr bwMode="auto">
          <a:xfrm>
            <a:off x="4876800" y="2538413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41" name="Rectangle 33"/>
          <p:cNvSpPr>
            <a:spLocks noChangeArrowheads="1"/>
          </p:cNvSpPr>
          <p:nvPr/>
        </p:nvSpPr>
        <p:spPr bwMode="auto">
          <a:xfrm>
            <a:off x="4075113" y="2530475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42" name="Rectangle 34"/>
          <p:cNvSpPr>
            <a:spLocks noChangeArrowheads="1"/>
          </p:cNvSpPr>
          <p:nvPr/>
        </p:nvSpPr>
        <p:spPr bwMode="auto">
          <a:xfrm>
            <a:off x="3276600" y="2538413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43" name="Rectangle 35"/>
          <p:cNvSpPr>
            <a:spLocks noChangeArrowheads="1"/>
          </p:cNvSpPr>
          <p:nvPr/>
        </p:nvSpPr>
        <p:spPr bwMode="auto">
          <a:xfrm>
            <a:off x="2490788" y="2538413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44" name="Rectangle 36"/>
          <p:cNvSpPr>
            <a:spLocks noChangeArrowheads="1"/>
          </p:cNvSpPr>
          <p:nvPr/>
        </p:nvSpPr>
        <p:spPr bwMode="auto">
          <a:xfrm>
            <a:off x="1692275" y="2608263"/>
            <a:ext cx="381000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45" name="Rectangle 37"/>
          <p:cNvSpPr>
            <a:spLocks noChangeArrowheads="1"/>
          </p:cNvSpPr>
          <p:nvPr/>
        </p:nvSpPr>
        <p:spPr bwMode="auto">
          <a:xfrm>
            <a:off x="6445250" y="2535238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46" name="Rectangle 38"/>
          <p:cNvSpPr>
            <a:spLocks noChangeArrowheads="1"/>
          </p:cNvSpPr>
          <p:nvPr/>
        </p:nvSpPr>
        <p:spPr bwMode="auto">
          <a:xfrm>
            <a:off x="5667375" y="2530475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47" name="Rectangle 39"/>
          <p:cNvSpPr>
            <a:spLocks noChangeArrowheads="1"/>
          </p:cNvSpPr>
          <p:nvPr/>
        </p:nvSpPr>
        <p:spPr bwMode="auto">
          <a:xfrm>
            <a:off x="4876800" y="2538413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48" name="Rectangle 40"/>
          <p:cNvSpPr>
            <a:spLocks noChangeArrowheads="1"/>
          </p:cNvSpPr>
          <p:nvPr/>
        </p:nvSpPr>
        <p:spPr bwMode="auto">
          <a:xfrm>
            <a:off x="4075113" y="2530475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49" name="Rectangle 41"/>
          <p:cNvSpPr>
            <a:spLocks noChangeArrowheads="1"/>
          </p:cNvSpPr>
          <p:nvPr/>
        </p:nvSpPr>
        <p:spPr bwMode="auto">
          <a:xfrm>
            <a:off x="3276600" y="2538413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50" name="Rectangle 42"/>
          <p:cNvSpPr>
            <a:spLocks noChangeArrowheads="1"/>
          </p:cNvSpPr>
          <p:nvPr/>
        </p:nvSpPr>
        <p:spPr bwMode="auto">
          <a:xfrm>
            <a:off x="2490788" y="2538413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51" name="Rectangle 43"/>
          <p:cNvSpPr>
            <a:spLocks noChangeArrowheads="1"/>
          </p:cNvSpPr>
          <p:nvPr/>
        </p:nvSpPr>
        <p:spPr bwMode="auto">
          <a:xfrm>
            <a:off x="1692275" y="2608263"/>
            <a:ext cx="381000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52" name="Rectangle 44"/>
          <p:cNvSpPr>
            <a:spLocks noChangeArrowheads="1"/>
          </p:cNvSpPr>
          <p:nvPr/>
        </p:nvSpPr>
        <p:spPr bwMode="auto">
          <a:xfrm>
            <a:off x="7254875" y="2538413"/>
            <a:ext cx="357188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53" name="Rectangle 45"/>
          <p:cNvSpPr>
            <a:spLocks noChangeArrowheads="1"/>
          </p:cNvSpPr>
          <p:nvPr/>
        </p:nvSpPr>
        <p:spPr bwMode="auto">
          <a:xfrm>
            <a:off x="6445250" y="2535238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54" name="Rectangle 46"/>
          <p:cNvSpPr>
            <a:spLocks noChangeArrowheads="1"/>
          </p:cNvSpPr>
          <p:nvPr/>
        </p:nvSpPr>
        <p:spPr bwMode="auto">
          <a:xfrm>
            <a:off x="5667375" y="2530475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55" name="Rectangle 47"/>
          <p:cNvSpPr>
            <a:spLocks noChangeArrowheads="1"/>
          </p:cNvSpPr>
          <p:nvPr/>
        </p:nvSpPr>
        <p:spPr bwMode="auto">
          <a:xfrm>
            <a:off x="4876800" y="2538413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56" name="Rectangle 48"/>
          <p:cNvSpPr>
            <a:spLocks noChangeArrowheads="1"/>
          </p:cNvSpPr>
          <p:nvPr/>
        </p:nvSpPr>
        <p:spPr bwMode="auto">
          <a:xfrm>
            <a:off x="4075113" y="2530475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57" name="Rectangle 49"/>
          <p:cNvSpPr>
            <a:spLocks noChangeArrowheads="1"/>
          </p:cNvSpPr>
          <p:nvPr/>
        </p:nvSpPr>
        <p:spPr bwMode="auto">
          <a:xfrm>
            <a:off x="3276600" y="2538413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58" name="Rectangle 50"/>
          <p:cNvSpPr>
            <a:spLocks noChangeArrowheads="1"/>
          </p:cNvSpPr>
          <p:nvPr/>
        </p:nvSpPr>
        <p:spPr bwMode="auto">
          <a:xfrm>
            <a:off x="2490788" y="2538413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59" name="Rectangle 51"/>
          <p:cNvSpPr>
            <a:spLocks noChangeArrowheads="1"/>
          </p:cNvSpPr>
          <p:nvPr/>
        </p:nvSpPr>
        <p:spPr bwMode="auto">
          <a:xfrm>
            <a:off x="1692275" y="2608263"/>
            <a:ext cx="381000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60" name="Rectangle 52"/>
          <p:cNvSpPr>
            <a:spLocks noChangeArrowheads="1"/>
          </p:cNvSpPr>
          <p:nvPr/>
        </p:nvSpPr>
        <p:spPr bwMode="auto">
          <a:xfrm>
            <a:off x="7696200" y="3200400"/>
            <a:ext cx="990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61" name="Rectangle 53"/>
          <p:cNvSpPr>
            <a:spLocks noChangeArrowheads="1"/>
          </p:cNvSpPr>
          <p:nvPr/>
        </p:nvSpPr>
        <p:spPr bwMode="auto">
          <a:xfrm>
            <a:off x="7254875" y="2538413"/>
            <a:ext cx="357188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62" name="Rectangle 54"/>
          <p:cNvSpPr>
            <a:spLocks noChangeArrowheads="1"/>
          </p:cNvSpPr>
          <p:nvPr/>
        </p:nvSpPr>
        <p:spPr bwMode="auto">
          <a:xfrm>
            <a:off x="6445250" y="2535238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63" name="Rectangle 55"/>
          <p:cNvSpPr>
            <a:spLocks noChangeArrowheads="1"/>
          </p:cNvSpPr>
          <p:nvPr/>
        </p:nvSpPr>
        <p:spPr bwMode="auto">
          <a:xfrm>
            <a:off x="5667375" y="2530475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64" name="Rectangle 56"/>
          <p:cNvSpPr>
            <a:spLocks noChangeArrowheads="1"/>
          </p:cNvSpPr>
          <p:nvPr/>
        </p:nvSpPr>
        <p:spPr bwMode="auto">
          <a:xfrm>
            <a:off x="4876800" y="2538413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65" name="Rectangle 57"/>
          <p:cNvSpPr>
            <a:spLocks noChangeArrowheads="1"/>
          </p:cNvSpPr>
          <p:nvPr/>
        </p:nvSpPr>
        <p:spPr bwMode="auto">
          <a:xfrm>
            <a:off x="4075113" y="2530475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66" name="Rectangle 58"/>
          <p:cNvSpPr>
            <a:spLocks noChangeArrowheads="1"/>
          </p:cNvSpPr>
          <p:nvPr/>
        </p:nvSpPr>
        <p:spPr bwMode="auto">
          <a:xfrm>
            <a:off x="3276600" y="2538413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67" name="Rectangle 59"/>
          <p:cNvSpPr>
            <a:spLocks noChangeArrowheads="1"/>
          </p:cNvSpPr>
          <p:nvPr/>
        </p:nvSpPr>
        <p:spPr bwMode="auto">
          <a:xfrm>
            <a:off x="2490788" y="2538413"/>
            <a:ext cx="381000" cy="2133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6668" name="Rectangle 60"/>
          <p:cNvSpPr>
            <a:spLocks noChangeArrowheads="1"/>
          </p:cNvSpPr>
          <p:nvPr/>
        </p:nvSpPr>
        <p:spPr bwMode="auto">
          <a:xfrm>
            <a:off x="1692275" y="2608263"/>
            <a:ext cx="381000" cy="205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Application #1 – Focused Instruction Steering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2882685" y="2247254"/>
            <a:ext cx="1890793" cy="1146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Cluster #1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216617" y="2626963"/>
            <a:ext cx="1100380" cy="1852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</a:p>
        </p:txBody>
      </p:sp>
      <p:cxnSp>
        <p:nvCxnSpPr>
          <p:cNvPr id="9" name="Straight Arrow Connector 8"/>
          <p:cNvCxnSpPr>
            <a:endCxn id="6" idx="1"/>
          </p:cNvCxnSpPr>
          <p:nvPr/>
        </p:nvCxnSpPr>
        <p:spPr bwMode="auto">
          <a:xfrm flipV="1">
            <a:off x="2316997" y="2820692"/>
            <a:ext cx="565688" cy="1782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2882684" y="3905572"/>
            <a:ext cx="1890793" cy="1146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Cluster #2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 bwMode="auto">
          <a:xfrm>
            <a:off x="2316996" y="4083802"/>
            <a:ext cx="565688" cy="3952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695627" y="2177512"/>
            <a:ext cx="38746" cy="27819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>
            <a:stCxn id="6" idx="3"/>
          </p:cNvCxnSpPr>
          <p:nvPr/>
        </p:nvCxnSpPr>
        <p:spPr bwMode="auto">
          <a:xfrm flipV="1">
            <a:off x="4773478" y="2820691"/>
            <a:ext cx="96089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4773478" y="4479008"/>
            <a:ext cx="96089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960536" y="5641384"/>
            <a:ext cx="4541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Latency: 1 within cluster 2 inter-cluster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873498" y="1999281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299702" y="2960176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793064" y="1960535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>
            <a:stCxn id="8" idx="4"/>
            <a:endCxn id="19" idx="1"/>
          </p:cNvCxnSpPr>
          <p:nvPr/>
        </p:nvCxnSpPr>
        <p:spPr bwMode="auto">
          <a:xfrm>
            <a:off x="7086600" y="2433234"/>
            <a:ext cx="275518" cy="5904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20" idx="4"/>
            <a:endCxn id="19" idx="7"/>
          </p:cNvCxnSpPr>
          <p:nvPr/>
        </p:nvCxnSpPr>
        <p:spPr bwMode="auto">
          <a:xfrm flipH="1">
            <a:off x="7663490" y="2394488"/>
            <a:ext cx="342676" cy="6292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Oval 21"/>
          <p:cNvSpPr/>
          <p:nvPr/>
        </p:nvSpPr>
        <p:spPr bwMode="auto">
          <a:xfrm>
            <a:off x="6602712" y="4370519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579899" y="3275305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/>
          <p:cNvCxnSpPr>
            <a:stCxn id="23" idx="4"/>
            <a:endCxn id="22" idx="0"/>
          </p:cNvCxnSpPr>
          <p:nvPr/>
        </p:nvCxnSpPr>
        <p:spPr bwMode="auto">
          <a:xfrm>
            <a:off x="6793001" y="3709258"/>
            <a:ext cx="22813" cy="6612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22" idx="4"/>
          </p:cNvCxnSpPr>
          <p:nvPr/>
        </p:nvCxnSpPr>
        <p:spPr bwMode="auto">
          <a:xfrm>
            <a:off x="6815814" y="4804472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7149016" y="5207431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/>
          <p:cNvCxnSpPr>
            <a:stCxn id="19" idx="4"/>
          </p:cNvCxnSpPr>
          <p:nvPr/>
        </p:nvCxnSpPr>
        <p:spPr bwMode="auto">
          <a:xfrm>
            <a:off x="7512804" y="3394129"/>
            <a:ext cx="0" cy="798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Oval 30"/>
          <p:cNvSpPr/>
          <p:nvPr/>
        </p:nvSpPr>
        <p:spPr bwMode="auto">
          <a:xfrm>
            <a:off x="7344905" y="4207790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would assign these?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01514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Application #1 – Focused Instruction Steering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2882685" y="2247254"/>
            <a:ext cx="1890793" cy="1146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Cluster #1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216617" y="2626963"/>
            <a:ext cx="1100380" cy="1852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</a:p>
        </p:txBody>
      </p:sp>
      <p:cxnSp>
        <p:nvCxnSpPr>
          <p:cNvPr id="9" name="Straight Arrow Connector 8"/>
          <p:cNvCxnSpPr>
            <a:endCxn id="6" idx="1"/>
          </p:cNvCxnSpPr>
          <p:nvPr/>
        </p:nvCxnSpPr>
        <p:spPr bwMode="auto">
          <a:xfrm flipV="1">
            <a:off x="2316997" y="2820692"/>
            <a:ext cx="565688" cy="1782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2882684" y="3905572"/>
            <a:ext cx="1890793" cy="1146875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Cluster #2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 bwMode="auto">
          <a:xfrm>
            <a:off x="2316996" y="4083802"/>
            <a:ext cx="565688" cy="3952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695627" y="2177512"/>
            <a:ext cx="38746" cy="27819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>
            <a:stCxn id="6" idx="3"/>
          </p:cNvCxnSpPr>
          <p:nvPr/>
        </p:nvCxnSpPr>
        <p:spPr bwMode="auto">
          <a:xfrm flipV="1">
            <a:off x="4773478" y="2820691"/>
            <a:ext cx="96089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4773478" y="4479008"/>
            <a:ext cx="96089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960536" y="5641384"/>
            <a:ext cx="4541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Latency: 1 within cluster 2 inter-cluster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873498" y="1999281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299702" y="2960176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793064" y="1960535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>
            <a:stCxn id="8" idx="4"/>
            <a:endCxn id="19" idx="1"/>
          </p:cNvCxnSpPr>
          <p:nvPr/>
        </p:nvCxnSpPr>
        <p:spPr bwMode="auto">
          <a:xfrm>
            <a:off x="7086600" y="2433234"/>
            <a:ext cx="275518" cy="5904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20" idx="4"/>
            <a:endCxn id="19" idx="7"/>
          </p:cNvCxnSpPr>
          <p:nvPr/>
        </p:nvCxnSpPr>
        <p:spPr bwMode="auto">
          <a:xfrm flipH="1">
            <a:off x="7663490" y="2394488"/>
            <a:ext cx="342676" cy="6292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Oval 21"/>
          <p:cNvSpPr/>
          <p:nvPr/>
        </p:nvSpPr>
        <p:spPr bwMode="auto">
          <a:xfrm>
            <a:off x="6602712" y="4370519"/>
            <a:ext cx="426204" cy="433953"/>
          </a:xfrm>
          <a:prstGeom prst="ellipse">
            <a:avLst/>
          </a:prstGeom>
          <a:solidFill>
            <a:srgbClr val="92D05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579899" y="3275305"/>
            <a:ext cx="426204" cy="433953"/>
          </a:xfrm>
          <a:prstGeom prst="ellipse">
            <a:avLst/>
          </a:prstGeom>
          <a:solidFill>
            <a:srgbClr val="92D05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/>
          <p:cNvCxnSpPr>
            <a:stCxn id="23" idx="4"/>
            <a:endCxn id="22" idx="0"/>
          </p:cNvCxnSpPr>
          <p:nvPr/>
        </p:nvCxnSpPr>
        <p:spPr bwMode="auto">
          <a:xfrm>
            <a:off x="6793001" y="3709258"/>
            <a:ext cx="22813" cy="6612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22" idx="4"/>
          </p:cNvCxnSpPr>
          <p:nvPr/>
        </p:nvCxnSpPr>
        <p:spPr bwMode="auto">
          <a:xfrm>
            <a:off x="6815814" y="4804472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7149016" y="5207431"/>
            <a:ext cx="426204" cy="433953"/>
          </a:xfrm>
          <a:prstGeom prst="ellipse">
            <a:avLst/>
          </a:prstGeom>
          <a:solidFill>
            <a:srgbClr val="92D05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/>
          <p:cNvCxnSpPr>
            <a:stCxn id="19" idx="4"/>
          </p:cNvCxnSpPr>
          <p:nvPr/>
        </p:nvCxnSpPr>
        <p:spPr bwMode="auto">
          <a:xfrm>
            <a:off x="7512804" y="3394129"/>
            <a:ext cx="0" cy="798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Oval 30"/>
          <p:cNvSpPr/>
          <p:nvPr/>
        </p:nvSpPr>
        <p:spPr bwMode="auto">
          <a:xfrm>
            <a:off x="7344905" y="4207790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Clustering: no delay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92438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Application #1 – Focused Instruction Steering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2882685" y="2247254"/>
            <a:ext cx="1890793" cy="1146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Cluster #1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216617" y="2626963"/>
            <a:ext cx="1100380" cy="1852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</a:p>
        </p:txBody>
      </p:sp>
      <p:cxnSp>
        <p:nvCxnSpPr>
          <p:cNvPr id="9" name="Straight Arrow Connector 8"/>
          <p:cNvCxnSpPr>
            <a:endCxn id="6" idx="1"/>
          </p:cNvCxnSpPr>
          <p:nvPr/>
        </p:nvCxnSpPr>
        <p:spPr bwMode="auto">
          <a:xfrm flipV="1">
            <a:off x="2316997" y="2820692"/>
            <a:ext cx="565688" cy="1782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2882684" y="3905572"/>
            <a:ext cx="1890793" cy="1146875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Cluster #2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 bwMode="auto">
          <a:xfrm>
            <a:off x="2316996" y="4083802"/>
            <a:ext cx="565688" cy="3952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695627" y="2177512"/>
            <a:ext cx="38746" cy="27819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>
            <a:stCxn id="6" idx="3"/>
          </p:cNvCxnSpPr>
          <p:nvPr/>
        </p:nvCxnSpPr>
        <p:spPr bwMode="auto">
          <a:xfrm flipV="1">
            <a:off x="4773478" y="2820691"/>
            <a:ext cx="96089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4773478" y="4479008"/>
            <a:ext cx="96089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960536" y="5641384"/>
            <a:ext cx="4541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Latency: 1 within cluster 2 inter-cluster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873498" y="1999281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299702" y="2960176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793064" y="1960535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>
            <a:stCxn id="8" idx="4"/>
            <a:endCxn id="19" idx="1"/>
          </p:cNvCxnSpPr>
          <p:nvPr/>
        </p:nvCxnSpPr>
        <p:spPr bwMode="auto">
          <a:xfrm>
            <a:off x="7086600" y="2433234"/>
            <a:ext cx="275518" cy="5904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20" idx="4"/>
            <a:endCxn id="19" idx="7"/>
          </p:cNvCxnSpPr>
          <p:nvPr/>
        </p:nvCxnSpPr>
        <p:spPr bwMode="auto">
          <a:xfrm flipH="1">
            <a:off x="7663490" y="2394488"/>
            <a:ext cx="342676" cy="6292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Oval 21"/>
          <p:cNvSpPr/>
          <p:nvPr/>
        </p:nvSpPr>
        <p:spPr bwMode="auto">
          <a:xfrm>
            <a:off x="6602712" y="4370519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579899" y="3275305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/>
          <p:cNvCxnSpPr>
            <a:stCxn id="23" idx="4"/>
            <a:endCxn id="22" idx="0"/>
          </p:cNvCxnSpPr>
          <p:nvPr/>
        </p:nvCxnSpPr>
        <p:spPr bwMode="auto">
          <a:xfrm>
            <a:off x="6793001" y="3709258"/>
            <a:ext cx="22813" cy="6612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22" idx="4"/>
          </p:cNvCxnSpPr>
          <p:nvPr/>
        </p:nvCxnSpPr>
        <p:spPr bwMode="auto">
          <a:xfrm>
            <a:off x="6815814" y="4804472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7149016" y="5207431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/>
          <p:cNvCxnSpPr>
            <a:stCxn id="19" idx="4"/>
          </p:cNvCxnSpPr>
          <p:nvPr/>
        </p:nvCxnSpPr>
        <p:spPr bwMode="auto">
          <a:xfrm>
            <a:off x="7512804" y="3394129"/>
            <a:ext cx="0" cy="798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Oval 30"/>
          <p:cNvSpPr/>
          <p:nvPr/>
        </p:nvSpPr>
        <p:spPr bwMode="auto">
          <a:xfrm>
            <a:off x="7344905" y="4207790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about this? Assume not enough resources to place all in the same cluster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31" idx="4"/>
            <a:endCxn id="28" idx="0"/>
          </p:cNvCxnSpPr>
          <p:nvPr/>
        </p:nvCxnSpPr>
        <p:spPr bwMode="auto">
          <a:xfrm flipH="1">
            <a:off x="7362118" y="4641743"/>
            <a:ext cx="195889" cy="5656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Oval 28"/>
          <p:cNvSpPr/>
          <p:nvPr/>
        </p:nvSpPr>
        <p:spPr bwMode="auto">
          <a:xfrm>
            <a:off x="7855480" y="3275305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Arrow Connector 32"/>
          <p:cNvCxnSpPr>
            <a:stCxn id="29" idx="4"/>
          </p:cNvCxnSpPr>
          <p:nvPr/>
        </p:nvCxnSpPr>
        <p:spPr bwMode="auto">
          <a:xfrm flipH="1">
            <a:off x="7725906" y="3709258"/>
            <a:ext cx="342676" cy="6292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276624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Application #1 – Focused Instruction Steering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2882685" y="2247254"/>
            <a:ext cx="1890793" cy="1146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Cluster #1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216617" y="2626963"/>
            <a:ext cx="1100380" cy="1852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</a:p>
        </p:txBody>
      </p:sp>
      <p:cxnSp>
        <p:nvCxnSpPr>
          <p:cNvPr id="9" name="Straight Arrow Connector 8"/>
          <p:cNvCxnSpPr>
            <a:endCxn id="6" idx="1"/>
          </p:cNvCxnSpPr>
          <p:nvPr/>
        </p:nvCxnSpPr>
        <p:spPr bwMode="auto">
          <a:xfrm flipV="1">
            <a:off x="2316997" y="2820692"/>
            <a:ext cx="565688" cy="1782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2882684" y="3905572"/>
            <a:ext cx="1890793" cy="1146875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Cluster #2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 bwMode="auto">
          <a:xfrm>
            <a:off x="2316996" y="4083802"/>
            <a:ext cx="565688" cy="3952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695627" y="2177512"/>
            <a:ext cx="38746" cy="27819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>
            <a:stCxn id="6" idx="3"/>
          </p:cNvCxnSpPr>
          <p:nvPr/>
        </p:nvCxnSpPr>
        <p:spPr bwMode="auto">
          <a:xfrm flipV="1">
            <a:off x="4773478" y="2820691"/>
            <a:ext cx="96089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4773478" y="4479008"/>
            <a:ext cx="96089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960536" y="5641384"/>
            <a:ext cx="4541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Latency: 1 within cluster 2 inter-cluster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873498" y="1999281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299702" y="2960176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793064" y="1960535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>
            <a:stCxn id="8" idx="4"/>
            <a:endCxn id="19" idx="1"/>
          </p:cNvCxnSpPr>
          <p:nvPr/>
        </p:nvCxnSpPr>
        <p:spPr bwMode="auto">
          <a:xfrm>
            <a:off x="7086600" y="2433234"/>
            <a:ext cx="275518" cy="5904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20" idx="4"/>
            <a:endCxn id="19" idx="7"/>
          </p:cNvCxnSpPr>
          <p:nvPr/>
        </p:nvCxnSpPr>
        <p:spPr bwMode="auto">
          <a:xfrm flipH="1">
            <a:off x="7663490" y="2394488"/>
            <a:ext cx="342676" cy="62923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Oval 21"/>
          <p:cNvSpPr/>
          <p:nvPr/>
        </p:nvSpPr>
        <p:spPr bwMode="auto">
          <a:xfrm>
            <a:off x="6602712" y="4370519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579899" y="3275305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/>
          <p:cNvCxnSpPr>
            <a:stCxn id="23" idx="4"/>
            <a:endCxn id="22" idx="0"/>
          </p:cNvCxnSpPr>
          <p:nvPr/>
        </p:nvCxnSpPr>
        <p:spPr bwMode="auto">
          <a:xfrm>
            <a:off x="6793001" y="3709258"/>
            <a:ext cx="22813" cy="66126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22" idx="4"/>
          </p:cNvCxnSpPr>
          <p:nvPr/>
        </p:nvCxnSpPr>
        <p:spPr bwMode="auto">
          <a:xfrm>
            <a:off x="6815814" y="4804472"/>
            <a:ext cx="408545" cy="45720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7149016" y="5207431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/>
          <p:cNvCxnSpPr>
            <a:stCxn id="19" idx="4"/>
          </p:cNvCxnSpPr>
          <p:nvPr/>
        </p:nvCxnSpPr>
        <p:spPr bwMode="auto">
          <a:xfrm>
            <a:off x="7512804" y="3394129"/>
            <a:ext cx="0" cy="79816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Oval 30"/>
          <p:cNvSpPr/>
          <p:nvPr/>
        </p:nvSpPr>
        <p:spPr bwMode="auto">
          <a:xfrm>
            <a:off x="7344905" y="4207790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Critical path matters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31" idx="4"/>
            <a:endCxn id="28" idx="0"/>
          </p:cNvCxnSpPr>
          <p:nvPr/>
        </p:nvCxnSpPr>
        <p:spPr bwMode="auto">
          <a:xfrm flipH="1">
            <a:off x="7362118" y="4641743"/>
            <a:ext cx="195889" cy="5656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Oval 28"/>
          <p:cNvSpPr/>
          <p:nvPr/>
        </p:nvSpPr>
        <p:spPr bwMode="auto">
          <a:xfrm>
            <a:off x="7834828" y="3213314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Arrow Connector 32"/>
          <p:cNvCxnSpPr>
            <a:stCxn id="29" idx="4"/>
          </p:cNvCxnSpPr>
          <p:nvPr/>
        </p:nvCxnSpPr>
        <p:spPr bwMode="auto">
          <a:xfrm flipH="1">
            <a:off x="7705254" y="3647267"/>
            <a:ext cx="342676" cy="6292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1334927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Application #1 – Focused Instruction Steering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2882685" y="2247254"/>
            <a:ext cx="1890793" cy="1146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Cluster #1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216617" y="2626963"/>
            <a:ext cx="1100380" cy="18520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</a:p>
        </p:txBody>
      </p:sp>
      <p:cxnSp>
        <p:nvCxnSpPr>
          <p:cNvPr id="9" name="Straight Arrow Connector 8"/>
          <p:cNvCxnSpPr>
            <a:endCxn id="6" idx="1"/>
          </p:cNvCxnSpPr>
          <p:nvPr/>
        </p:nvCxnSpPr>
        <p:spPr bwMode="auto">
          <a:xfrm flipV="1">
            <a:off x="2316997" y="2820692"/>
            <a:ext cx="565688" cy="1782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2882684" y="3905572"/>
            <a:ext cx="1890793" cy="1146875"/>
          </a:xfrm>
          <a:prstGeom prst="rect">
            <a:avLst/>
          </a:prstGeom>
          <a:solidFill>
            <a:srgbClr val="92D05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Cluster #2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 bwMode="auto">
          <a:xfrm>
            <a:off x="2316996" y="4083802"/>
            <a:ext cx="565688" cy="3952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695627" y="2177512"/>
            <a:ext cx="38746" cy="27819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>
            <a:stCxn id="6" idx="3"/>
          </p:cNvCxnSpPr>
          <p:nvPr/>
        </p:nvCxnSpPr>
        <p:spPr bwMode="auto">
          <a:xfrm flipV="1">
            <a:off x="4773478" y="2820691"/>
            <a:ext cx="96089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4773478" y="4479008"/>
            <a:ext cx="960895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960536" y="5641384"/>
            <a:ext cx="4541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Latency: 1 within cluster 2 inter-cluster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873498" y="1999281"/>
            <a:ext cx="426204" cy="433953"/>
          </a:xfrm>
          <a:prstGeom prst="ellipse">
            <a:avLst/>
          </a:prstGeom>
          <a:solidFill>
            <a:srgbClr val="92D05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299702" y="2960176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793064" y="1960535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/>
          <p:cNvCxnSpPr>
            <a:stCxn id="8" idx="4"/>
            <a:endCxn id="19" idx="1"/>
          </p:cNvCxnSpPr>
          <p:nvPr/>
        </p:nvCxnSpPr>
        <p:spPr bwMode="auto">
          <a:xfrm>
            <a:off x="7086600" y="2433234"/>
            <a:ext cx="275518" cy="5904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20" idx="4"/>
            <a:endCxn id="19" idx="7"/>
          </p:cNvCxnSpPr>
          <p:nvPr/>
        </p:nvCxnSpPr>
        <p:spPr bwMode="auto">
          <a:xfrm flipH="1">
            <a:off x="7663490" y="2394488"/>
            <a:ext cx="342676" cy="62923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Oval 21"/>
          <p:cNvSpPr/>
          <p:nvPr/>
        </p:nvSpPr>
        <p:spPr bwMode="auto">
          <a:xfrm>
            <a:off x="6602712" y="4370519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579899" y="3275305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/>
          <p:cNvCxnSpPr>
            <a:stCxn id="23" idx="4"/>
            <a:endCxn id="22" idx="0"/>
          </p:cNvCxnSpPr>
          <p:nvPr/>
        </p:nvCxnSpPr>
        <p:spPr bwMode="auto">
          <a:xfrm>
            <a:off x="6793001" y="3709258"/>
            <a:ext cx="22813" cy="66126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22" idx="4"/>
          </p:cNvCxnSpPr>
          <p:nvPr/>
        </p:nvCxnSpPr>
        <p:spPr bwMode="auto">
          <a:xfrm>
            <a:off x="6815814" y="4804472"/>
            <a:ext cx="408545" cy="45720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7149016" y="5207431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/>
          <p:cNvCxnSpPr>
            <a:stCxn id="19" idx="4"/>
          </p:cNvCxnSpPr>
          <p:nvPr/>
        </p:nvCxnSpPr>
        <p:spPr bwMode="auto">
          <a:xfrm>
            <a:off x="7512804" y="3394129"/>
            <a:ext cx="0" cy="79816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Oval 30"/>
          <p:cNvSpPr/>
          <p:nvPr/>
        </p:nvSpPr>
        <p:spPr bwMode="auto">
          <a:xfrm>
            <a:off x="7344905" y="4207790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Critical path matters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31" idx="4"/>
            <a:endCxn id="28" idx="0"/>
          </p:cNvCxnSpPr>
          <p:nvPr/>
        </p:nvCxnSpPr>
        <p:spPr bwMode="auto">
          <a:xfrm flipH="1">
            <a:off x="7362118" y="4641743"/>
            <a:ext cx="195889" cy="5656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Oval 28"/>
          <p:cNvSpPr/>
          <p:nvPr/>
        </p:nvSpPr>
        <p:spPr bwMode="auto">
          <a:xfrm>
            <a:off x="7834828" y="3213314"/>
            <a:ext cx="426204" cy="433953"/>
          </a:xfrm>
          <a:prstGeom prst="ellipse">
            <a:avLst/>
          </a:prstGeom>
          <a:solidFill>
            <a:srgbClr val="92D05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Arrow Connector 32"/>
          <p:cNvCxnSpPr>
            <a:stCxn id="29" idx="4"/>
          </p:cNvCxnSpPr>
          <p:nvPr/>
        </p:nvCxnSpPr>
        <p:spPr bwMode="auto">
          <a:xfrm flipH="1">
            <a:off x="7705254" y="3647267"/>
            <a:ext cx="342676" cy="6292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5398717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Focused Steering and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84" y="1255362"/>
            <a:ext cx="7253026" cy="483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62883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heuristic-based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78" y="1258922"/>
            <a:ext cx="6932586" cy="486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28377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Chain of dependent instructions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01353"/>
            <a:ext cx="3200400" cy="381000"/>
          </a:xfrm>
        </p:spPr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2921430" y="1619580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344183" y="2601136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9" name="Straight Arrow Connector 8"/>
          <p:cNvCxnSpPr>
            <a:stCxn id="6" idx="4"/>
            <a:endCxn id="7" idx="1"/>
          </p:cNvCxnSpPr>
          <p:nvPr/>
        </p:nvCxnSpPr>
        <p:spPr bwMode="auto">
          <a:xfrm>
            <a:off x="3134532" y="2053533"/>
            <a:ext cx="272067" cy="611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3707971" y="4587506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3347634" y="3853913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13" name="Straight Arrow Connector 12"/>
          <p:cNvCxnSpPr>
            <a:stCxn id="12" idx="4"/>
            <a:endCxn id="11" idx="0"/>
          </p:cNvCxnSpPr>
          <p:nvPr/>
        </p:nvCxnSpPr>
        <p:spPr bwMode="auto">
          <a:xfrm>
            <a:off x="3560736" y="4287866"/>
            <a:ext cx="360337" cy="299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11" idx="4"/>
          </p:cNvCxnSpPr>
          <p:nvPr/>
        </p:nvCxnSpPr>
        <p:spPr bwMode="auto">
          <a:xfrm>
            <a:off x="3921073" y="5021459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4196589" y="5478662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cxnSp>
        <p:nvCxnSpPr>
          <p:cNvPr id="16" name="Straight Arrow Connector 15"/>
          <p:cNvCxnSpPr>
            <a:stCxn id="7" idx="4"/>
          </p:cNvCxnSpPr>
          <p:nvPr/>
        </p:nvCxnSpPr>
        <p:spPr bwMode="auto">
          <a:xfrm>
            <a:off x="3557285" y="3035089"/>
            <a:ext cx="0" cy="798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3314233" y="205353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628363" y="323411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40904" y="407088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95205" y="493621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4508204" y="5871282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4682336" y="578603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73791776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predict outputs?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Chain of dependent instructions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01353"/>
            <a:ext cx="3200400" cy="381000"/>
          </a:xfrm>
        </p:spPr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294140" y="1580835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1716893" y="2562391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9" name="Straight Arrow Connector 8"/>
          <p:cNvCxnSpPr>
            <a:stCxn id="6" idx="4"/>
            <a:endCxn id="7" idx="1"/>
          </p:cNvCxnSpPr>
          <p:nvPr/>
        </p:nvCxnSpPr>
        <p:spPr bwMode="auto">
          <a:xfrm>
            <a:off x="1507242" y="2014788"/>
            <a:ext cx="272067" cy="611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2080681" y="4548761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1720344" y="3815168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13" name="Straight Arrow Connector 12"/>
          <p:cNvCxnSpPr>
            <a:stCxn id="12" idx="4"/>
            <a:endCxn id="11" idx="0"/>
          </p:cNvCxnSpPr>
          <p:nvPr/>
        </p:nvCxnSpPr>
        <p:spPr bwMode="auto">
          <a:xfrm>
            <a:off x="1933446" y="4249121"/>
            <a:ext cx="360337" cy="299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11" idx="4"/>
          </p:cNvCxnSpPr>
          <p:nvPr/>
        </p:nvCxnSpPr>
        <p:spPr bwMode="auto">
          <a:xfrm>
            <a:off x="2293783" y="4982714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2569299" y="5439917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cxnSp>
        <p:nvCxnSpPr>
          <p:cNvPr id="16" name="Straight Arrow Connector 15"/>
          <p:cNvCxnSpPr>
            <a:stCxn id="7" idx="4"/>
          </p:cNvCxnSpPr>
          <p:nvPr/>
        </p:nvCxnSpPr>
        <p:spPr bwMode="auto">
          <a:xfrm>
            <a:off x="1929995" y="2996344"/>
            <a:ext cx="0" cy="798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686943" y="201478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01073" y="31953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13614" y="403214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67915" y="489746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2880914" y="5832537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055046" y="574728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3393369" y="2345414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644880" y="1734260"/>
            <a:ext cx="272067" cy="611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857982" y="1734260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a'</a:t>
            </a:r>
          </a:p>
        </p:txBody>
      </p:sp>
    </p:spTree>
    <p:extLst>
      <p:ext uri="{BB962C8B-B14F-4D97-AF65-F5344CB8AC3E}">
        <p14:creationId xmlns:p14="http://schemas.microsoft.com/office/powerpoint/2010/main" val="156415376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predict outputs?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Chain of dependent instructions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01353"/>
            <a:ext cx="3200400" cy="381000"/>
          </a:xfrm>
        </p:spPr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294140" y="1580835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1716893" y="2562391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9" name="Straight Arrow Connector 8"/>
          <p:cNvCxnSpPr>
            <a:stCxn id="6" idx="4"/>
            <a:endCxn id="7" idx="1"/>
          </p:cNvCxnSpPr>
          <p:nvPr/>
        </p:nvCxnSpPr>
        <p:spPr bwMode="auto">
          <a:xfrm>
            <a:off x="1507242" y="2014788"/>
            <a:ext cx="272067" cy="611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2080681" y="4548761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1720344" y="3815168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13" name="Straight Arrow Connector 12"/>
          <p:cNvCxnSpPr>
            <a:stCxn id="12" idx="4"/>
            <a:endCxn id="11" idx="0"/>
          </p:cNvCxnSpPr>
          <p:nvPr/>
        </p:nvCxnSpPr>
        <p:spPr bwMode="auto">
          <a:xfrm>
            <a:off x="1933446" y="4249121"/>
            <a:ext cx="360337" cy="299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11" idx="4"/>
          </p:cNvCxnSpPr>
          <p:nvPr/>
        </p:nvCxnSpPr>
        <p:spPr bwMode="auto">
          <a:xfrm>
            <a:off x="2293783" y="4982714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2569299" y="5439917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cxnSp>
        <p:nvCxnSpPr>
          <p:cNvPr id="16" name="Straight Arrow Connector 15"/>
          <p:cNvCxnSpPr>
            <a:stCxn id="7" idx="4"/>
          </p:cNvCxnSpPr>
          <p:nvPr/>
        </p:nvCxnSpPr>
        <p:spPr bwMode="auto">
          <a:xfrm>
            <a:off x="1929995" y="2996344"/>
            <a:ext cx="0" cy="798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686943" y="201478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01073" y="31953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13614" y="403214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67915" y="489746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2880914" y="5832537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055046" y="574728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3393369" y="2345414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819573" y="1734260"/>
            <a:ext cx="272067" cy="611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857982" y="1734260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a'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3916947" y="2345413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304960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Window Specialization - Performance</a:t>
            </a:r>
          </a:p>
        </p:txBody>
      </p:sp>
      <p:pic>
        <p:nvPicPr>
          <p:cNvPr id="19866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2450" y="1219200"/>
            <a:ext cx="8331200" cy="4089400"/>
          </a:xfrm>
          <a:noFill/>
          <a:ln/>
        </p:spPr>
      </p:pic>
      <p:sp>
        <p:nvSpPr>
          <p:cNvPr id="198661" name="Rectangle 5"/>
          <p:cNvSpPr>
            <a:spLocks noChangeArrowheads="1"/>
          </p:cNvSpPr>
          <p:nvPr/>
        </p:nvSpPr>
        <p:spPr bwMode="auto">
          <a:xfrm>
            <a:off x="7747000" y="3309938"/>
            <a:ext cx="9906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62" name="Rectangle 6"/>
          <p:cNvSpPr>
            <a:spLocks noChangeArrowheads="1"/>
          </p:cNvSpPr>
          <p:nvPr/>
        </p:nvSpPr>
        <p:spPr bwMode="auto">
          <a:xfrm>
            <a:off x="7254875" y="1658938"/>
            <a:ext cx="357188" cy="3205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63" name="Rectangle 7"/>
          <p:cNvSpPr>
            <a:spLocks noChangeArrowheads="1"/>
          </p:cNvSpPr>
          <p:nvPr/>
        </p:nvSpPr>
        <p:spPr bwMode="auto">
          <a:xfrm>
            <a:off x="6445250" y="1655763"/>
            <a:ext cx="381000" cy="3205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64" name="Rectangle 8"/>
          <p:cNvSpPr>
            <a:spLocks noChangeArrowheads="1"/>
          </p:cNvSpPr>
          <p:nvPr/>
        </p:nvSpPr>
        <p:spPr bwMode="auto">
          <a:xfrm>
            <a:off x="5667375" y="1651000"/>
            <a:ext cx="381000" cy="3205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65" name="Rectangle 9"/>
          <p:cNvSpPr>
            <a:spLocks noChangeArrowheads="1"/>
          </p:cNvSpPr>
          <p:nvPr/>
        </p:nvSpPr>
        <p:spPr bwMode="auto">
          <a:xfrm>
            <a:off x="4876800" y="1658938"/>
            <a:ext cx="381000" cy="3205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66" name="Rectangle 10"/>
          <p:cNvSpPr>
            <a:spLocks noChangeArrowheads="1"/>
          </p:cNvSpPr>
          <p:nvPr/>
        </p:nvSpPr>
        <p:spPr bwMode="auto">
          <a:xfrm>
            <a:off x="4075113" y="1651000"/>
            <a:ext cx="381000" cy="3205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67" name="Rectangle 11"/>
          <p:cNvSpPr>
            <a:spLocks noChangeArrowheads="1"/>
          </p:cNvSpPr>
          <p:nvPr/>
        </p:nvSpPr>
        <p:spPr bwMode="auto">
          <a:xfrm>
            <a:off x="3276600" y="1658938"/>
            <a:ext cx="381000" cy="3205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68" name="Rectangle 12"/>
          <p:cNvSpPr>
            <a:spLocks noChangeArrowheads="1"/>
          </p:cNvSpPr>
          <p:nvPr/>
        </p:nvSpPr>
        <p:spPr bwMode="auto">
          <a:xfrm>
            <a:off x="2490788" y="1658938"/>
            <a:ext cx="381000" cy="3205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69" name="Rectangle 13"/>
          <p:cNvSpPr>
            <a:spLocks noChangeArrowheads="1"/>
          </p:cNvSpPr>
          <p:nvPr/>
        </p:nvSpPr>
        <p:spPr bwMode="auto">
          <a:xfrm>
            <a:off x="1692275" y="1760538"/>
            <a:ext cx="381000" cy="3090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8670" name="Text Box 14"/>
          <p:cNvSpPr txBox="1">
            <a:spLocks noChangeArrowheads="1"/>
          </p:cNvSpPr>
          <p:nvPr/>
        </p:nvSpPr>
        <p:spPr bwMode="auto">
          <a:xfrm>
            <a:off x="2660650" y="5416550"/>
            <a:ext cx="3243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Arial Unicode MS" pitchFamily="34" charset="-128"/>
              </a:rPr>
              <a:t>Performance as IPC per ns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predict outputs?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Chain of dependent instructions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01353"/>
            <a:ext cx="3200400" cy="381000"/>
          </a:xfrm>
        </p:spPr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294140" y="1580835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1716893" y="2562391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9" name="Straight Arrow Connector 8"/>
          <p:cNvCxnSpPr>
            <a:stCxn id="6" idx="4"/>
            <a:endCxn id="7" idx="1"/>
          </p:cNvCxnSpPr>
          <p:nvPr/>
        </p:nvCxnSpPr>
        <p:spPr bwMode="auto">
          <a:xfrm>
            <a:off x="1507242" y="2014788"/>
            <a:ext cx="272067" cy="611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2080681" y="4548761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1720344" y="3815168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13" name="Straight Arrow Connector 12"/>
          <p:cNvCxnSpPr>
            <a:stCxn id="12" idx="4"/>
            <a:endCxn id="11" idx="0"/>
          </p:cNvCxnSpPr>
          <p:nvPr/>
        </p:nvCxnSpPr>
        <p:spPr bwMode="auto">
          <a:xfrm>
            <a:off x="1933446" y="4249121"/>
            <a:ext cx="360337" cy="299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11" idx="4"/>
          </p:cNvCxnSpPr>
          <p:nvPr/>
        </p:nvCxnSpPr>
        <p:spPr bwMode="auto">
          <a:xfrm>
            <a:off x="2293783" y="4982714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2569299" y="5439917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cxnSp>
        <p:nvCxnSpPr>
          <p:cNvPr id="16" name="Straight Arrow Connector 15"/>
          <p:cNvCxnSpPr>
            <a:stCxn id="7" idx="4"/>
          </p:cNvCxnSpPr>
          <p:nvPr/>
        </p:nvCxnSpPr>
        <p:spPr bwMode="auto">
          <a:xfrm>
            <a:off x="1929995" y="2996344"/>
            <a:ext cx="0" cy="798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686943" y="201478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01073" y="31953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13614" y="403214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67915" y="489746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2880914" y="5832537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055046" y="574728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3393369" y="2345414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819573" y="1734260"/>
            <a:ext cx="272067" cy="611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857982" y="1734260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a'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3916947" y="2345413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4453212" y="2408965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4662863" y="1590141"/>
            <a:ext cx="0" cy="798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4679397" y="1770296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b'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5301745" y="2388304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37" name="Straight Arrow Connector 36"/>
          <p:cNvCxnSpPr>
            <a:endCxn id="36" idx="0"/>
          </p:cNvCxnSpPr>
          <p:nvPr/>
        </p:nvCxnSpPr>
        <p:spPr bwMode="auto">
          <a:xfrm>
            <a:off x="5154510" y="2088664"/>
            <a:ext cx="360337" cy="299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5334678" y="1871687"/>
            <a:ext cx="362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c'</a:t>
            </a: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5917803" y="1874415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Oval 42"/>
          <p:cNvSpPr/>
          <p:nvPr/>
        </p:nvSpPr>
        <p:spPr bwMode="auto">
          <a:xfrm>
            <a:off x="6193319" y="2331618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091935" y="1789167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d'</a:t>
            </a:r>
          </a:p>
        </p:txBody>
      </p:sp>
    </p:spTree>
    <p:extLst>
      <p:ext uri="{BB962C8B-B14F-4D97-AF65-F5344CB8AC3E}">
        <p14:creationId xmlns:p14="http://schemas.microsoft.com/office/powerpoint/2010/main" val="379643984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predict outputs?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Chain of dependent instructions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01353"/>
            <a:ext cx="3200400" cy="381000"/>
          </a:xfrm>
        </p:spPr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294140" y="1580835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1716893" y="2562391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9" name="Straight Arrow Connector 8"/>
          <p:cNvCxnSpPr>
            <a:stCxn id="6" idx="4"/>
            <a:endCxn id="7" idx="1"/>
          </p:cNvCxnSpPr>
          <p:nvPr/>
        </p:nvCxnSpPr>
        <p:spPr bwMode="auto">
          <a:xfrm>
            <a:off x="1507242" y="2014788"/>
            <a:ext cx="272067" cy="611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2080681" y="4548761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1720344" y="3815168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13" name="Straight Arrow Connector 12"/>
          <p:cNvCxnSpPr>
            <a:stCxn id="12" idx="4"/>
            <a:endCxn id="11" idx="0"/>
          </p:cNvCxnSpPr>
          <p:nvPr/>
        </p:nvCxnSpPr>
        <p:spPr bwMode="auto">
          <a:xfrm>
            <a:off x="1933446" y="4249121"/>
            <a:ext cx="360337" cy="299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11" idx="4"/>
          </p:cNvCxnSpPr>
          <p:nvPr/>
        </p:nvCxnSpPr>
        <p:spPr bwMode="auto">
          <a:xfrm>
            <a:off x="2293783" y="4982714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2569299" y="5439917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cxnSp>
        <p:nvCxnSpPr>
          <p:cNvPr id="16" name="Straight Arrow Connector 15"/>
          <p:cNvCxnSpPr>
            <a:stCxn id="7" idx="4"/>
          </p:cNvCxnSpPr>
          <p:nvPr/>
        </p:nvCxnSpPr>
        <p:spPr bwMode="auto">
          <a:xfrm>
            <a:off x="1929995" y="2996344"/>
            <a:ext cx="0" cy="798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686943" y="201478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01073" y="31953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13614" y="403214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67915" y="489746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2880914" y="5832537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055046" y="574728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3393369" y="2345414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4129533" y="1734260"/>
            <a:ext cx="272067" cy="611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167942" y="1734260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a'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4226907" y="2345413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4763172" y="2408965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4972823" y="1590141"/>
            <a:ext cx="0" cy="798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4989357" y="1770296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b'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5611705" y="2388304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37" name="Straight Arrow Connector 36"/>
          <p:cNvCxnSpPr>
            <a:endCxn id="36" idx="0"/>
          </p:cNvCxnSpPr>
          <p:nvPr/>
        </p:nvCxnSpPr>
        <p:spPr bwMode="auto">
          <a:xfrm>
            <a:off x="5464470" y="2088664"/>
            <a:ext cx="360337" cy="299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5644638" y="1871687"/>
            <a:ext cx="362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c'</a:t>
            </a: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6227763" y="1874415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Oval 42"/>
          <p:cNvSpPr/>
          <p:nvPr/>
        </p:nvSpPr>
        <p:spPr bwMode="auto">
          <a:xfrm>
            <a:off x="6503279" y="2331618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401895" y="1789167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d'</a:t>
            </a:r>
          </a:p>
        </p:txBody>
      </p:sp>
      <p:cxnSp>
        <p:nvCxnSpPr>
          <p:cNvPr id="41" name="Straight Arrow Connector 40"/>
          <p:cNvCxnSpPr/>
          <p:nvPr/>
        </p:nvCxnSpPr>
        <p:spPr bwMode="auto">
          <a:xfrm>
            <a:off x="3573579" y="2772299"/>
            <a:ext cx="272067" cy="611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3753280" y="277229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>
            <a:off x="4401600" y="2789139"/>
            <a:ext cx="0" cy="798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4472678" y="2988165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b''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5037288" y="2846524"/>
            <a:ext cx="360337" cy="299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5217456" y="2629547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c''</a:t>
            </a:r>
          </a:p>
        </p:txBody>
      </p:sp>
      <p:cxnSp>
        <p:nvCxnSpPr>
          <p:cNvPr id="50" name="Straight Arrow Connector 49"/>
          <p:cNvCxnSpPr/>
          <p:nvPr/>
        </p:nvCxnSpPr>
        <p:spPr bwMode="auto">
          <a:xfrm>
            <a:off x="5833106" y="2831302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6007238" y="2746054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d''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6795586" y="2763014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6969718" y="2677766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e''</a:t>
            </a:r>
          </a:p>
        </p:txBody>
      </p:sp>
    </p:spTree>
    <p:extLst>
      <p:ext uri="{BB962C8B-B14F-4D97-AF65-F5344CB8AC3E}">
        <p14:creationId xmlns:p14="http://schemas.microsoft.com/office/powerpoint/2010/main" val="113664950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predict outputs?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Chain of dependent instructions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01353"/>
            <a:ext cx="3200400" cy="381000"/>
          </a:xfrm>
        </p:spPr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294140" y="1580835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1716893" y="2562391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9" name="Straight Arrow Connector 8"/>
          <p:cNvCxnSpPr>
            <a:stCxn id="6" idx="4"/>
            <a:endCxn id="7" idx="1"/>
          </p:cNvCxnSpPr>
          <p:nvPr/>
        </p:nvCxnSpPr>
        <p:spPr bwMode="auto">
          <a:xfrm>
            <a:off x="1507242" y="2014788"/>
            <a:ext cx="272067" cy="611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Oval 10"/>
          <p:cNvSpPr/>
          <p:nvPr/>
        </p:nvSpPr>
        <p:spPr bwMode="auto">
          <a:xfrm>
            <a:off x="2080681" y="4548761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1720344" y="3815168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13" name="Straight Arrow Connector 12"/>
          <p:cNvCxnSpPr>
            <a:stCxn id="12" idx="4"/>
            <a:endCxn id="11" idx="0"/>
          </p:cNvCxnSpPr>
          <p:nvPr/>
        </p:nvCxnSpPr>
        <p:spPr bwMode="auto">
          <a:xfrm>
            <a:off x="1933446" y="4249121"/>
            <a:ext cx="360337" cy="299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11" idx="4"/>
          </p:cNvCxnSpPr>
          <p:nvPr/>
        </p:nvCxnSpPr>
        <p:spPr bwMode="auto">
          <a:xfrm>
            <a:off x="2293783" y="4982714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2569299" y="5439917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cxnSp>
        <p:nvCxnSpPr>
          <p:cNvPr id="16" name="Straight Arrow Connector 15"/>
          <p:cNvCxnSpPr>
            <a:stCxn id="7" idx="4"/>
          </p:cNvCxnSpPr>
          <p:nvPr/>
        </p:nvCxnSpPr>
        <p:spPr bwMode="auto">
          <a:xfrm>
            <a:off x="1929995" y="2996344"/>
            <a:ext cx="0" cy="798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686943" y="201478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01073" y="31953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13614" y="403214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67915" y="489746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2880914" y="5832537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055046" y="574728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1" name="Oval 20"/>
          <p:cNvSpPr/>
          <p:nvPr/>
        </p:nvSpPr>
        <p:spPr bwMode="auto">
          <a:xfrm>
            <a:off x="3393369" y="2345414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4129533" y="1734260"/>
            <a:ext cx="272067" cy="6111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4167942" y="1734260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a'</a:t>
            </a:r>
          </a:p>
        </p:txBody>
      </p:sp>
      <p:sp>
        <p:nvSpPr>
          <p:cNvPr id="24" name="Oval 23"/>
          <p:cNvSpPr/>
          <p:nvPr/>
        </p:nvSpPr>
        <p:spPr bwMode="auto">
          <a:xfrm>
            <a:off x="4226907" y="2345413"/>
            <a:ext cx="426204" cy="43395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5011251" y="2452527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5220902" y="1633703"/>
            <a:ext cx="0" cy="798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237436" y="1813858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b'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5859784" y="2431866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37" name="Straight Arrow Connector 36"/>
          <p:cNvCxnSpPr>
            <a:endCxn id="36" idx="0"/>
          </p:cNvCxnSpPr>
          <p:nvPr/>
        </p:nvCxnSpPr>
        <p:spPr bwMode="auto">
          <a:xfrm>
            <a:off x="5712549" y="2132226"/>
            <a:ext cx="360337" cy="299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5892717" y="1915249"/>
            <a:ext cx="3626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c'</a:t>
            </a: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6475842" y="1917977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Oval 42"/>
          <p:cNvSpPr/>
          <p:nvPr/>
        </p:nvSpPr>
        <p:spPr bwMode="auto">
          <a:xfrm>
            <a:off x="6751358" y="2375180"/>
            <a:ext cx="426204" cy="43395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49974" y="1832729"/>
            <a:ext cx="377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d'</a:t>
            </a:r>
          </a:p>
        </p:txBody>
      </p:sp>
      <p:cxnSp>
        <p:nvCxnSpPr>
          <p:cNvPr id="41" name="Straight Arrow Connector 40"/>
          <p:cNvCxnSpPr>
            <a:endCxn id="8" idx="1"/>
          </p:cNvCxnSpPr>
          <p:nvPr/>
        </p:nvCxnSpPr>
        <p:spPr bwMode="auto">
          <a:xfrm>
            <a:off x="3573579" y="2772299"/>
            <a:ext cx="346873" cy="11856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3753280" y="277229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46" name="Straight Arrow Connector 45"/>
          <p:cNvCxnSpPr>
            <a:endCxn id="54" idx="1"/>
          </p:cNvCxnSpPr>
          <p:nvPr/>
        </p:nvCxnSpPr>
        <p:spPr bwMode="auto">
          <a:xfrm>
            <a:off x="4401600" y="2789139"/>
            <a:ext cx="219591" cy="11016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4472678" y="2988165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b''</a:t>
            </a:r>
          </a:p>
        </p:txBody>
      </p:sp>
      <p:cxnSp>
        <p:nvCxnSpPr>
          <p:cNvPr id="48" name="Straight Arrow Connector 47"/>
          <p:cNvCxnSpPr>
            <a:endCxn id="55" idx="1"/>
          </p:cNvCxnSpPr>
          <p:nvPr/>
        </p:nvCxnSpPr>
        <p:spPr bwMode="auto">
          <a:xfrm>
            <a:off x="5285367" y="2890086"/>
            <a:ext cx="226894" cy="10136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5306115" y="3035177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c''</a:t>
            </a:r>
          </a:p>
        </p:txBody>
      </p:sp>
      <p:cxnSp>
        <p:nvCxnSpPr>
          <p:cNvPr id="50" name="Straight Arrow Connector 49"/>
          <p:cNvCxnSpPr>
            <a:endCxn id="57" idx="1"/>
          </p:cNvCxnSpPr>
          <p:nvPr/>
        </p:nvCxnSpPr>
        <p:spPr bwMode="auto">
          <a:xfrm>
            <a:off x="6081185" y="2874864"/>
            <a:ext cx="418330" cy="995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6255317" y="2789616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d''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7043665" y="2806576"/>
            <a:ext cx="408545" cy="4572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7217797" y="2721328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e''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3845646" y="3882325"/>
            <a:ext cx="510809" cy="516616"/>
          </a:xfrm>
          <a:prstGeom prst="ellipse">
            <a:avLst/>
          </a:prstGeom>
          <a:solidFill>
            <a:srgbClr val="92D05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==</a:t>
            </a:r>
          </a:p>
        </p:txBody>
      </p:sp>
      <p:cxnSp>
        <p:nvCxnSpPr>
          <p:cNvPr id="18" name="Straight Arrow Connector 17"/>
          <p:cNvCxnSpPr>
            <a:endCxn id="8" idx="0"/>
          </p:cNvCxnSpPr>
          <p:nvPr/>
        </p:nvCxnSpPr>
        <p:spPr bwMode="auto">
          <a:xfrm>
            <a:off x="4080614" y="1734260"/>
            <a:ext cx="20437" cy="21480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Oval 53"/>
          <p:cNvSpPr/>
          <p:nvPr/>
        </p:nvSpPr>
        <p:spPr bwMode="auto">
          <a:xfrm>
            <a:off x="4546385" y="3815168"/>
            <a:ext cx="510809" cy="516616"/>
          </a:xfrm>
          <a:prstGeom prst="ellipse">
            <a:avLst/>
          </a:prstGeom>
          <a:solidFill>
            <a:srgbClr val="92D05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==</a:t>
            </a:r>
          </a:p>
        </p:txBody>
      </p:sp>
      <p:cxnSp>
        <p:nvCxnSpPr>
          <p:cNvPr id="25" name="Straight Arrow Connector 24"/>
          <p:cNvCxnSpPr>
            <a:endCxn id="54" idx="0"/>
          </p:cNvCxnSpPr>
          <p:nvPr/>
        </p:nvCxnSpPr>
        <p:spPr bwMode="auto">
          <a:xfrm flipH="1">
            <a:off x="4801790" y="1633703"/>
            <a:ext cx="419112" cy="21814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Oval 54"/>
          <p:cNvSpPr/>
          <p:nvPr/>
        </p:nvSpPr>
        <p:spPr bwMode="auto">
          <a:xfrm>
            <a:off x="5437455" y="3828091"/>
            <a:ext cx="510809" cy="516616"/>
          </a:xfrm>
          <a:prstGeom prst="ellipse">
            <a:avLst/>
          </a:prstGeom>
          <a:solidFill>
            <a:srgbClr val="92D05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==</a:t>
            </a:r>
          </a:p>
        </p:txBody>
      </p:sp>
      <p:cxnSp>
        <p:nvCxnSpPr>
          <p:cNvPr id="56" name="Straight Arrow Connector 55"/>
          <p:cNvCxnSpPr>
            <a:endCxn id="55" idx="0"/>
          </p:cNvCxnSpPr>
          <p:nvPr/>
        </p:nvCxnSpPr>
        <p:spPr bwMode="auto">
          <a:xfrm flipH="1">
            <a:off x="5692860" y="2134370"/>
            <a:ext cx="19689" cy="16937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Oval 56"/>
          <p:cNvSpPr/>
          <p:nvPr/>
        </p:nvSpPr>
        <p:spPr bwMode="auto">
          <a:xfrm>
            <a:off x="6424709" y="3794507"/>
            <a:ext cx="510809" cy="516616"/>
          </a:xfrm>
          <a:prstGeom prst="ellipse">
            <a:avLst/>
          </a:prstGeom>
          <a:solidFill>
            <a:srgbClr val="92D050"/>
          </a:solidFill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==</a:t>
            </a:r>
          </a:p>
        </p:txBody>
      </p:sp>
      <p:cxnSp>
        <p:nvCxnSpPr>
          <p:cNvPr id="60" name="Straight Arrow Connector 59"/>
          <p:cNvCxnSpPr>
            <a:endCxn id="57" idx="0"/>
          </p:cNvCxnSpPr>
          <p:nvPr/>
        </p:nvCxnSpPr>
        <p:spPr bwMode="auto">
          <a:xfrm>
            <a:off x="6475842" y="1934315"/>
            <a:ext cx="204272" cy="18601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5879351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 #2: Focusing </a:t>
            </a:r>
            <a:r>
              <a:rPr lang="en-US" dirty="0" smtClean="0"/>
              <a:t>Value Prediction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 Moshovos ©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ECE1773 - Fall ‘07 ECE Toronto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033463"/>
            <a:ext cx="67818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26205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Physical Registers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Physical register names are used for two purposes</a:t>
            </a:r>
          </a:p>
          <a:p>
            <a:pPr lvl="1"/>
            <a:r>
              <a:rPr lang="en-US"/>
              <a:t>Scheduling</a:t>
            </a:r>
          </a:p>
          <a:p>
            <a:pPr lvl="1"/>
            <a:r>
              <a:rPr lang="en-US"/>
              <a:t>Communicating</a:t>
            </a:r>
          </a:p>
          <a:p>
            <a:r>
              <a:rPr lang="en-US"/>
              <a:t>A physical register is held much in advance than needed</a:t>
            </a:r>
          </a:p>
          <a:p>
            <a:pPr lvl="1"/>
            <a:r>
              <a:rPr lang="en-US"/>
              <a:t>We need the register only after the value is produced</a:t>
            </a:r>
          </a:p>
          <a:p>
            <a:r>
              <a:rPr lang="en-US"/>
              <a:t>De-couple scheduling from communication names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Used vs. Allocated Registers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04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1039813"/>
            <a:ext cx="8296275" cy="516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14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63" y="1081088"/>
            <a:ext cx="9037637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Physical Registers</a:t>
            </a:r>
          </a:p>
        </p:txBody>
      </p:sp>
      <p:pic>
        <p:nvPicPr>
          <p:cNvPr id="23245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20176" y="1040875"/>
            <a:ext cx="7772400" cy="3390900"/>
          </a:xfrm>
          <a:noFill/>
          <a:ln/>
        </p:spPr>
      </p:pic>
      <p:pic>
        <p:nvPicPr>
          <p:cNvPr id="2324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7724" y="4537624"/>
            <a:ext cx="7050452" cy="152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Deadlock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Older instruction completes later than younger ones</a:t>
            </a:r>
          </a:p>
          <a:p>
            <a:pPr lvl="1"/>
            <a:r>
              <a:rPr lang="en-US"/>
              <a:t>No registers available</a:t>
            </a:r>
          </a:p>
          <a:p>
            <a:r>
              <a:rPr lang="en-US"/>
              <a:t>Steal a register and re-execute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vs. Physical Registers</a:t>
            </a:r>
          </a:p>
        </p:txBody>
      </p:sp>
      <p:pic>
        <p:nvPicPr>
          <p:cNvPr id="23347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3725" y="1208088"/>
            <a:ext cx="7772400" cy="3841750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A. Moshovos ©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ECE1773 - Fall ‘07 ECE Toronto</a:t>
            </a:r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Last Tag Prediction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Observe:</a:t>
            </a:r>
          </a:p>
          <a:p>
            <a:pPr lvl="1"/>
            <a:r>
              <a:rPr lang="en-US"/>
              <a:t>Instruction becomes ready after the </a:t>
            </a:r>
            <a:r>
              <a:rPr lang="en-US" i="1"/>
              <a:t>last </a:t>
            </a:r>
            <a:r>
              <a:rPr lang="en-US"/>
              <a:t>tag it waits for appears</a:t>
            </a:r>
          </a:p>
          <a:p>
            <a:r>
              <a:rPr lang="en-US"/>
              <a:t>Last Tag prediction</a:t>
            </a:r>
          </a:p>
          <a:p>
            <a:pPr lvl="1"/>
            <a:r>
              <a:rPr lang="en-US"/>
              <a:t>Predict which of the two tags will that be</a:t>
            </a:r>
          </a:p>
          <a:p>
            <a:r>
              <a:rPr lang="en-US"/>
              <a:t>Speculatively execute </a:t>
            </a:r>
          </a:p>
          <a:p>
            <a:pPr lvl="1"/>
            <a:r>
              <a:rPr lang="en-US"/>
              <a:t>Correct speculation: that was the last tag</a:t>
            </a:r>
          </a:p>
          <a:p>
            <a:pPr lvl="1"/>
            <a:r>
              <a:rPr lang="en-US"/>
              <a:t>Incorrect speculation:</a:t>
            </a:r>
          </a:p>
          <a:p>
            <a:pPr lvl="2"/>
            <a:r>
              <a:rPr lang="en-US"/>
              <a:t>Need to reschedule</a:t>
            </a:r>
          </a:p>
          <a:p>
            <a:pPr lvl="2"/>
            <a:r>
              <a:rPr lang="en-US"/>
              <a:t>Detection? Try to read a value that is not available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2|48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"/>
</p:tagLst>
</file>

<file path=ppt/theme/theme1.xml><?xml version="1.0" encoding="utf-8"?>
<a:theme xmlns:a="http://schemas.openxmlformats.org/drawingml/2006/main" name="Blank Presentation.pot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AvantGarde"/>
        <a:ea typeface=""/>
        <a:cs typeface=""/>
      </a:majorFont>
      <a:minorFont>
        <a:latin typeface="AvantGar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1782</TotalTime>
  <Words>2553</Words>
  <Application>Microsoft Office PowerPoint</Application>
  <PresentationFormat>On-screen Show (4:3)</PresentationFormat>
  <Paragraphs>664</Paragraphs>
  <Slides>89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6" baseType="lpstr">
      <vt:lpstr>Arial Unicode MS</vt:lpstr>
      <vt:lpstr>Arial</vt:lpstr>
      <vt:lpstr>Arial Narrow</vt:lpstr>
      <vt:lpstr>AvantGarde</vt:lpstr>
      <vt:lpstr>Times New Roman</vt:lpstr>
      <vt:lpstr>Wingdings</vt:lpstr>
      <vt:lpstr>Blank Presentation.pot</vt:lpstr>
      <vt:lpstr>Out-of-Order Execution Structure Optimizations</vt:lpstr>
      <vt:lpstr>Tag Elimination</vt:lpstr>
      <vt:lpstr>Conventional Schedulers are Overdesigned</vt:lpstr>
      <vt:lpstr>Some Operands are Ready when the Instruction Enters the Scheduler</vt:lpstr>
      <vt:lpstr>Window Specialization</vt:lpstr>
      <vt:lpstr>Window Specialization</vt:lpstr>
      <vt:lpstr>Window Specialization - Performance</vt:lpstr>
      <vt:lpstr>Window Specialization - Performance</vt:lpstr>
      <vt:lpstr>Last Tag Prediction</vt:lpstr>
      <vt:lpstr>GShare-Style Last Tag Prediction</vt:lpstr>
      <vt:lpstr>Accuracy</vt:lpstr>
      <vt:lpstr>Window Specialization - Performance</vt:lpstr>
      <vt:lpstr>Window Specialization - Performance</vt:lpstr>
      <vt:lpstr>Prescheduling</vt:lpstr>
      <vt:lpstr>Prescheduling</vt:lpstr>
      <vt:lpstr>Prescheduling Method</vt:lpstr>
      <vt:lpstr>Prescheduling Example</vt:lpstr>
      <vt:lpstr>Latency Prediction</vt:lpstr>
      <vt:lpstr>Latency Prediction Contd.</vt:lpstr>
      <vt:lpstr>Broadcast Free Scheduler</vt:lpstr>
      <vt:lpstr>Broadcast Free Scheduler</vt:lpstr>
      <vt:lpstr>Cyclone Architecture</vt:lpstr>
      <vt:lpstr>Cyclone Architecture – Cycle +1</vt:lpstr>
      <vt:lpstr>Cyclone Architecture – Cycle + 2</vt:lpstr>
      <vt:lpstr>Cyclone Architecture – Cycle + 3</vt:lpstr>
      <vt:lpstr>Cyclone Architecture – Cycle + 4</vt:lpstr>
      <vt:lpstr>Cyclone Architecture – Cycle + 5</vt:lpstr>
      <vt:lpstr>Cyclone Architecture – Cycle + 6</vt:lpstr>
      <vt:lpstr>Cyclone Architecture – Cycle + 6</vt:lpstr>
      <vt:lpstr>Cyclone Architecture – Mis-scheduling</vt:lpstr>
      <vt:lpstr>Pre-scheduler</vt:lpstr>
      <vt:lpstr>Cyclone IPC Performance</vt:lpstr>
      <vt:lpstr>Cyclone True Performance and Area</vt:lpstr>
      <vt:lpstr>Matrix Schedulers</vt:lpstr>
      <vt:lpstr>Conventional Scheduler </vt:lpstr>
      <vt:lpstr>Conventional Scheduler Timing</vt:lpstr>
      <vt:lpstr>Towards a Matrix Scheduler</vt:lpstr>
      <vt:lpstr>Dependence Matrix</vt:lpstr>
      <vt:lpstr>Matrix Scheduler</vt:lpstr>
      <vt:lpstr>Inserting an entry</vt:lpstr>
      <vt:lpstr>Wakeup</vt:lpstr>
      <vt:lpstr>Mispeculation Recovery</vt:lpstr>
      <vt:lpstr>Delay</vt:lpstr>
      <vt:lpstr>Delay measurement points</vt:lpstr>
      <vt:lpstr>Scheduling Priorities</vt:lpstr>
      <vt:lpstr>Conflict Resolution</vt:lpstr>
      <vt:lpstr>Compacting Scheduler</vt:lpstr>
      <vt:lpstr>Critical Path Prediction</vt:lpstr>
      <vt:lpstr>Instruction Slack</vt:lpstr>
      <vt:lpstr>Determining slack is hard</vt:lpstr>
      <vt:lpstr>Determining slack</vt:lpstr>
      <vt:lpstr>Data-Dependence Graph</vt:lpstr>
      <vt:lpstr>Data-Dependence Graph</vt:lpstr>
      <vt:lpstr>Our Dependence Graph Model (ISCA ‘01)</vt:lpstr>
      <vt:lpstr>Our Dependence Graph Model (ISCA ‘01)</vt:lpstr>
      <vt:lpstr>An Example</vt:lpstr>
      <vt:lpstr>Validating the Model</vt:lpstr>
      <vt:lpstr>Criticality Breakdown Cases</vt:lpstr>
      <vt:lpstr>Criticality Breakdown</vt:lpstr>
      <vt:lpstr>Criticality Breakdown</vt:lpstr>
      <vt:lpstr>Determining the Critical Path</vt:lpstr>
      <vt:lpstr>An Example</vt:lpstr>
      <vt:lpstr>Organization</vt:lpstr>
      <vt:lpstr>An Approximation</vt:lpstr>
      <vt:lpstr>An Example</vt:lpstr>
      <vt:lpstr>Implementation</vt:lpstr>
      <vt:lpstr>Accuracy</vt:lpstr>
      <vt:lpstr>Performance</vt:lpstr>
      <vt:lpstr>Application #1 – Focused Instruction Steering</vt:lpstr>
      <vt:lpstr>Application #1 – Focused Instruction Steering</vt:lpstr>
      <vt:lpstr>Application #1 – Focused Instruction Steering</vt:lpstr>
      <vt:lpstr>Application #1 – Focused Instruction Steering</vt:lpstr>
      <vt:lpstr>Application #1 – Focused Instruction Steering</vt:lpstr>
      <vt:lpstr>Application #1 – Focused Instruction Steering</vt:lpstr>
      <vt:lpstr>Focused Steering and Scheduling</vt:lpstr>
      <vt:lpstr>Comparison to heuristic-based Prediction</vt:lpstr>
      <vt:lpstr>Value Prediction</vt:lpstr>
      <vt:lpstr>What if we predict outputs?</vt:lpstr>
      <vt:lpstr>What if we predict outputs?</vt:lpstr>
      <vt:lpstr>What if we predict outputs?</vt:lpstr>
      <vt:lpstr>What if we predict outputs?</vt:lpstr>
      <vt:lpstr>What if we predict outputs?</vt:lpstr>
      <vt:lpstr>Application #2: Focusing Value Prediction</vt:lpstr>
      <vt:lpstr>Virtual Physical Registers</vt:lpstr>
      <vt:lpstr>Used vs. Allocated Registers</vt:lpstr>
      <vt:lpstr>Goal</vt:lpstr>
      <vt:lpstr>Virtual Physical Registers</vt:lpstr>
      <vt:lpstr>Deadlock</vt:lpstr>
      <vt:lpstr>Performance vs. Physical Registers</vt:lpstr>
    </vt:vector>
  </TitlesOfParts>
  <Company>Northwestern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Andreas Moshovos</dc:creator>
  <cp:lastModifiedBy>Andreas Moshovos</cp:lastModifiedBy>
  <cp:revision>412</cp:revision>
  <cp:lastPrinted>2001-01-29T22:15:32Z</cp:lastPrinted>
  <dcterms:created xsi:type="dcterms:W3CDTF">2001-01-28T16:05:06Z</dcterms:created>
  <dcterms:modified xsi:type="dcterms:W3CDTF">2017-02-01T16:46:50Z</dcterms:modified>
</cp:coreProperties>
</file>