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289" r:id="rId4"/>
    <p:sldId id="287" r:id="rId5"/>
    <p:sldId id="291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5" r:id="rId16"/>
    <p:sldId id="300" r:id="rId17"/>
    <p:sldId id="301" r:id="rId18"/>
    <p:sldId id="302" r:id="rId19"/>
    <p:sldId id="303" r:id="rId20"/>
    <p:sldId id="304" r:id="rId21"/>
    <p:sldId id="306" r:id="rId22"/>
    <p:sldId id="307" r:id="rId23"/>
    <p:sldId id="309" r:id="rId24"/>
    <p:sldId id="310" r:id="rId25"/>
    <p:sldId id="312" r:id="rId26"/>
    <p:sldId id="311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3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3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4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2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9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D14F-A88D-4167-920D-D024C4DE6B6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8D98-7EF6-4D48-9B8E-C711C96A3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32671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68911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600" y="1634238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17188" y="80770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9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3939" y="1371600"/>
            <a:ext cx="4572000" cy="3276600"/>
            <a:chOff x="0" y="1371600"/>
            <a:chExt cx="7429500" cy="3276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859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577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436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295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4383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4511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671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15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0959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103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247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391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535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1815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959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83311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95939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0339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</a:t>
            </a:r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494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fetch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638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80050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926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070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638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782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94450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070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214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8232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6829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5973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117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401086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3405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56753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C7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693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C8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0837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05139" y="3771900"/>
            <a:ext cx="1265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Redirected </a:t>
            </a:r>
            <a:br>
              <a:rPr lang="en-US" b="1" dirty="0" smtClean="0"/>
            </a:br>
            <a:r>
              <a:rPr lang="en-US" b="1" dirty="0" smtClean="0"/>
              <a:t>fetch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9" idx="0"/>
          </p:cNvCxnSpPr>
          <p:nvPr/>
        </p:nvCxnSpPr>
        <p:spPr>
          <a:xfrm flipV="1">
            <a:off x="3138101" y="3505200"/>
            <a:ext cx="330924" cy="266700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1765491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2628" y="31358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96523" y="35872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47483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49255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33083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Accuracy = # correct predictions / # all Predictions</a:t>
            </a:r>
          </a:p>
          <a:p>
            <a:endParaRPr lang="en-US" sz="2800" dirty="0"/>
          </a:p>
          <a:p>
            <a:r>
              <a:rPr lang="en-US" sz="2800" dirty="0" smtClean="0"/>
              <a:t>100 </a:t>
            </a:r>
            <a:r>
              <a:rPr lang="en-US" sz="2800" dirty="0" err="1" smtClean="0"/>
              <a:t>beq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all not taken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100 </a:t>
            </a:r>
            <a:r>
              <a:rPr lang="en-US" sz="2800" dirty="0" err="1" smtClean="0">
                <a:sym typeface="Wingdings" panose="05000000000000000000" pitchFamily="2" charset="2"/>
              </a:rPr>
              <a:t>blt</a:t>
            </a:r>
            <a:r>
              <a:rPr lang="en-US" sz="2800" dirty="0" smtClean="0">
                <a:sym typeface="Wingdings" panose="05000000000000000000" pitchFamily="2" charset="2"/>
              </a:rPr>
              <a:t>  1 not taken at the end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Predictions:</a:t>
            </a:r>
          </a:p>
          <a:p>
            <a:pPr lvl="1"/>
            <a:r>
              <a:rPr lang="en-US" sz="2400" dirty="0" err="1" smtClean="0">
                <a:sym typeface="Wingdings" panose="05000000000000000000" pitchFamily="2" charset="2"/>
              </a:rPr>
              <a:t>Beq</a:t>
            </a:r>
            <a:r>
              <a:rPr lang="en-US" sz="2400" dirty="0" smtClean="0">
                <a:sym typeface="Wingdings" panose="05000000000000000000" pitchFamily="2" charset="2"/>
              </a:rPr>
              <a:t>: all not taken – default</a:t>
            </a:r>
          </a:p>
          <a:p>
            <a:pPr lvl="1"/>
            <a:r>
              <a:rPr lang="en-US" sz="2400" dirty="0" err="1" smtClean="0">
                <a:sym typeface="Wingdings" panose="05000000000000000000" pitchFamily="2" charset="2"/>
              </a:rPr>
              <a:t>Blt</a:t>
            </a:r>
            <a:r>
              <a:rPr lang="en-US" sz="2400" dirty="0" smtClean="0">
                <a:sym typeface="Wingdings" panose="05000000000000000000" pitchFamily="2" charset="2"/>
              </a:rPr>
              <a:t>: first not taken wrong (default), last taken wrong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Accuracy = 100 + 98 / 200 = 99%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this needs to be?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124200" y="1676400"/>
            <a:ext cx="2286000" cy="1524000"/>
            <a:chOff x="1524000" y="2286000"/>
            <a:chExt cx="2286000" cy="1524000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85800" y="3657600"/>
            <a:ext cx="67698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4G addresses, 4 bytes per instruction, aligned </a:t>
            </a:r>
            <a:r>
              <a:rPr lang="en-US" dirty="0" smtClean="0">
                <a:sym typeface="Wingdings" panose="05000000000000000000" pitchFamily="2" charset="2"/>
              </a:rPr>
              <a:t> 1G possible branches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1G entries, each 4 bytes (PC), 2 bits (V &amp; N)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TOO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this needs to be?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124200" y="1676400"/>
            <a:ext cx="2286000" cy="1524000"/>
            <a:chOff x="1524000" y="2286000"/>
            <a:chExt cx="2286000" cy="1524000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85800" y="3657600"/>
            <a:ext cx="617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if we had 1G entries we have 1-to-1 mapping of PC to entry: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56098" y="4343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82163" y="4343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156098" y="4724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482163" y="4724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156098" y="5486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82163" y="5486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30021" y="5194373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43200" y="6400800"/>
            <a:ext cx="159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need for PC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514600" y="4343400"/>
            <a:ext cx="0" cy="160020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20930" y="499693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>
            <a:stCxn id="30" idx="2"/>
          </p:cNvCxnSpPr>
          <p:nvPr/>
        </p:nvCxnSpPr>
        <p:spPr>
          <a:xfrm>
            <a:off x="1356537" y="1600200"/>
            <a:ext cx="0" cy="125730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356537" y="2857500"/>
            <a:ext cx="115087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21935" y="2057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2057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721935" y="2438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048000" y="2438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721935" y="3200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48000" y="32004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095858" y="2908373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28237" y="2019300"/>
            <a:ext cx="0" cy="160020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56837" y="2562447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1G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5437" y="12192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37637" y="1219200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cxnSp>
        <p:nvCxnSpPr>
          <p:cNvPr id="36" name="Straight Connector 35"/>
          <p:cNvCxnSpPr>
            <a:stCxn id="47" idx="2"/>
          </p:cNvCxnSpPr>
          <p:nvPr/>
        </p:nvCxnSpPr>
        <p:spPr>
          <a:xfrm>
            <a:off x="5623737" y="1638300"/>
            <a:ext cx="0" cy="125730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623737" y="2895600"/>
            <a:ext cx="115087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989135" y="2095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315200" y="2095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989135" y="2476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315200" y="2476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989135" y="3238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315200" y="32385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7363058" y="2946473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795437" y="2057400"/>
            <a:ext cx="0" cy="160020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795436" y="2767641"/>
            <a:ext cx="126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Few entries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442637" y="12573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804837" y="1257300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33" name="Oval 32"/>
          <p:cNvSpPr/>
          <p:nvPr/>
        </p:nvSpPr>
        <p:spPr>
          <a:xfrm>
            <a:off x="5318937" y="2033476"/>
            <a:ext cx="609600" cy="50504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h()</a:t>
            </a:r>
            <a:endParaRPr lang="en-US" sz="1400" dirty="0"/>
          </a:p>
        </p:txBody>
      </p:sp>
      <p:cxnSp>
        <p:nvCxnSpPr>
          <p:cNvPr id="49" name="Straight Connector 48"/>
          <p:cNvCxnSpPr>
            <a:stCxn id="60" idx="2"/>
          </p:cNvCxnSpPr>
          <p:nvPr/>
        </p:nvCxnSpPr>
        <p:spPr>
          <a:xfrm>
            <a:off x="4320467" y="4675150"/>
            <a:ext cx="0" cy="125730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320467" y="5932450"/>
            <a:ext cx="115087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489121" y="513235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489121" y="551335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489121" y="627535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536979" y="5983323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969358" y="5094250"/>
            <a:ext cx="0" cy="160020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69357" y="5804491"/>
            <a:ext cx="126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Few entries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139367" y="429415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501567" y="4294150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62" name="Oval 61"/>
          <p:cNvSpPr/>
          <p:nvPr/>
        </p:nvSpPr>
        <p:spPr>
          <a:xfrm>
            <a:off x="4015667" y="5070326"/>
            <a:ext cx="609600" cy="50504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h()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09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15" idx="2"/>
          </p:cNvCxnSpPr>
          <p:nvPr/>
        </p:nvCxnSpPr>
        <p:spPr>
          <a:xfrm>
            <a:off x="1356537" y="1932467"/>
            <a:ext cx="0" cy="125730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56537" y="3189767"/>
            <a:ext cx="115087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07407" y="255668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7407" y="293768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07407" y="3699686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555265" y="3407659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437" y="1551467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37637" y="1551467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17" name="Oval 16"/>
          <p:cNvSpPr/>
          <p:nvPr/>
        </p:nvSpPr>
        <p:spPr>
          <a:xfrm>
            <a:off x="1051737" y="2327643"/>
            <a:ext cx="609600" cy="50504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h()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4343400" y="2327643"/>
            <a:ext cx="762000" cy="8005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410200" y="2327642"/>
            <a:ext cx="762000" cy="8005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477000" y="2327641"/>
            <a:ext cx="762000" cy="80054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543800" y="2327640"/>
            <a:ext cx="762000" cy="80054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19246908">
            <a:off x="4487229" y="2198989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9246908">
            <a:off x="5545458" y="2198989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9246908">
            <a:off x="6618443" y="2198989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8446908">
            <a:off x="6858001" y="2052791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8446908">
            <a:off x="5791198" y="2052791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8446908">
            <a:off x="4724399" y="2052791"/>
            <a:ext cx="1371600" cy="1184640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 rot="8048469">
            <a:off x="3708507" y="2256171"/>
            <a:ext cx="982030" cy="982030"/>
            <a:chOff x="4504370" y="1151570"/>
            <a:chExt cx="982030" cy="982030"/>
          </a:xfrm>
        </p:grpSpPr>
        <p:sp>
          <p:nvSpPr>
            <p:cNvPr id="30" name="Arc 29"/>
            <p:cNvSpPr/>
            <p:nvPr/>
          </p:nvSpPr>
          <p:spPr>
            <a:xfrm>
              <a:off x="4504370" y="1219200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flipV="1">
              <a:off x="4504370" y="1219200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rot="5400000" flipV="1">
              <a:off x="4504370" y="1185385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 rot="13551531" flipH="1">
            <a:off x="7981699" y="2282209"/>
            <a:ext cx="982030" cy="982030"/>
            <a:chOff x="4504370" y="1151570"/>
            <a:chExt cx="982030" cy="982030"/>
          </a:xfrm>
        </p:grpSpPr>
        <p:sp>
          <p:nvSpPr>
            <p:cNvPr id="35" name="Arc 34"/>
            <p:cNvSpPr/>
            <p:nvPr/>
          </p:nvSpPr>
          <p:spPr>
            <a:xfrm>
              <a:off x="4504370" y="1219200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flipV="1">
              <a:off x="4504370" y="1219200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5400000" flipV="1">
              <a:off x="4504370" y="1185385"/>
              <a:ext cx="982030" cy="91440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063994" y="1753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180122" y="17533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234389" y="17667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610600" y="25566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59329" y="331448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54022" y="3322987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25213" y="331448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729299" y="2538970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18601810">
            <a:off x="4375694" y="1538825"/>
            <a:ext cx="1292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Strongly NT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8601810">
            <a:off x="7813840" y="1528240"/>
            <a:ext cx="114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Strongly 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8601810">
            <a:off x="5441169" y="1538826"/>
            <a:ext cx="121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Weakly NT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8601810">
            <a:off x="6608032" y="1528240"/>
            <a:ext cx="105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Weakly 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58674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movi</a:t>
            </a:r>
            <a:r>
              <a:rPr lang="en-US" dirty="0"/>
              <a:t>	r18, 3	# max </a:t>
            </a:r>
            <a:r>
              <a:rPr lang="en-US" dirty="0" err="1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movi</a:t>
            </a:r>
            <a:r>
              <a:rPr lang="en-US" dirty="0"/>
              <a:t>	r19, 2	# max j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movi</a:t>
            </a:r>
            <a:r>
              <a:rPr lang="en-US" dirty="0"/>
              <a:t>	r8, 0		#</a:t>
            </a:r>
            <a:r>
              <a:rPr lang="en-US" dirty="0" err="1"/>
              <a:t>i</a:t>
            </a:r>
            <a:r>
              <a:rPr lang="en-US" dirty="0"/>
              <a:t> = 0</a:t>
            </a:r>
            <a:br>
              <a:rPr lang="en-US" dirty="0"/>
            </a:br>
            <a:r>
              <a:rPr lang="en-US" dirty="0" err="1"/>
              <a:t>DOi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r9, 0		# j = 0</a:t>
            </a:r>
            <a:br>
              <a:rPr lang="en-US" dirty="0"/>
            </a:br>
            <a:r>
              <a:rPr lang="en-US" dirty="0" err="1"/>
              <a:t>DOj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some computation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	r9, r9, 1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blt</a:t>
            </a:r>
            <a:r>
              <a:rPr lang="en-US" dirty="0"/>
              <a:t>	r9, r19, </a:t>
            </a:r>
            <a:r>
              <a:rPr lang="en-US" dirty="0" err="1"/>
              <a:t>DOj</a:t>
            </a:r>
            <a:r>
              <a:rPr lang="en-US" dirty="0"/>
              <a:t> #J branch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addi</a:t>
            </a:r>
            <a:r>
              <a:rPr lang="en-US" dirty="0"/>
              <a:t> 	r8, r8, 1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blt</a:t>
            </a:r>
            <a:r>
              <a:rPr lang="en-US" dirty="0"/>
              <a:t> 	r8, r18, </a:t>
            </a:r>
            <a:r>
              <a:rPr lang="en-US" dirty="0" err="1"/>
              <a:t>DOi</a:t>
            </a:r>
            <a:r>
              <a:rPr lang="en-US" dirty="0"/>
              <a:t>  # I branch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953000"/>
            <a:ext cx="6348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	T </a:t>
            </a:r>
            <a:r>
              <a:rPr lang="en-US" sz="4400" dirty="0" err="1"/>
              <a:t>T</a:t>
            </a:r>
            <a:r>
              <a:rPr lang="en-US" sz="4400" dirty="0"/>
              <a:t> NT    T </a:t>
            </a:r>
            <a:r>
              <a:rPr lang="en-US" sz="4400" dirty="0" err="1"/>
              <a:t>T</a:t>
            </a:r>
            <a:r>
              <a:rPr lang="en-US" sz="4400" dirty="0"/>
              <a:t> NT   T </a:t>
            </a:r>
            <a:r>
              <a:rPr lang="en-US" sz="4400" dirty="0" err="1"/>
              <a:t>T</a:t>
            </a:r>
            <a:r>
              <a:rPr lang="en-US" sz="4400" dirty="0"/>
              <a:t> </a:t>
            </a:r>
            <a:r>
              <a:rPr lang="en-US" sz="4400" dirty="0" smtClean="0"/>
              <a:t>NT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7189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 </a:t>
            </a:r>
            <a:r>
              <a:rPr lang="en-US" sz="2400" dirty="0"/>
              <a:t>(11)  T(11) </a:t>
            </a:r>
            <a:r>
              <a:rPr lang="en-US" sz="2400" b="1" dirty="0"/>
              <a:t>T</a:t>
            </a:r>
            <a:r>
              <a:rPr lang="en-US" sz="2400" dirty="0"/>
              <a:t>(10)     T(11) T (11) </a:t>
            </a:r>
            <a:r>
              <a:rPr lang="en-US" sz="2400" b="1" dirty="0"/>
              <a:t>T</a:t>
            </a:r>
            <a:r>
              <a:rPr lang="en-US" sz="2400" dirty="0"/>
              <a:t>(10)  T(11) T (11) </a:t>
            </a:r>
            <a:r>
              <a:rPr lang="en-US" sz="2400" b="1" dirty="0"/>
              <a:t>T</a:t>
            </a:r>
            <a:r>
              <a:rPr lang="en-US" sz="2400" dirty="0"/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11238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311937" y="2514600"/>
            <a:ext cx="0" cy="118324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311937" y="3697840"/>
            <a:ext cx="115087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62807" y="3064759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2807" y="3445759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62807" y="4207759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10665" y="3915732"/>
            <a:ext cx="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437" y="1551467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37637" y="1551467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17" name="Oval 16"/>
          <p:cNvSpPr/>
          <p:nvPr/>
        </p:nvSpPr>
        <p:spPr>
          <a:xfrm>
            <a:off x="3007137" y="2835716"/>
            <a:ext cx="609600" cy="50504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h()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356537" y="1932467"/>
            <a:ext cx="0" cy="582133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356537" y="2508840"/>
            <a:ext cx="2925516" cy="576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815107" y="1551467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0 0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282053" y="1926707"/>
            <a:ext cx="0" cy="582133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3828" y="1175047"/>
            <a:ext cx="82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510665" y="1600200"/>
            <a:ext cx="137535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462807" y="1066800"/>
            <a:ext cx="718793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05200" y="1219200"/>
            <a:ext cx="488461" cy="4713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40056" y="885678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younger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809094" y="7620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4652" y="1942364"/>
            <a:ext cx="468184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48272" y="1949452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33396" y="1949452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5519959" y="1942364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478076"/>
            <a:ext cx="8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history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387798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2495" y="1478076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40691" y="1930109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05998" y="1930109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54651" y="4081131"/>
            <a:ext cx="468184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248271" y="4088219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933395" y="4088219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5519958" y="4081131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562845" y="3616843"/>
            <a:ext cx="82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50307" y="3616843"/>
            <a:ext cx="11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640690" y="4068876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05997" y="4068876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4652" y="6184455"/>
            <a:ext cx="468184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248272" y="6191543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33396" y="6191543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5519959" y="6184455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62846" y="5720167"/>
            <a:ext cx="82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50308" y="5720167"/>
            <a:ext cx="11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640691" y="6172200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605998" y="61722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00601" y="1478076"/>
            <a:ext cx="167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Pattern learned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4652" y="1942364"/>
            <a:ext cx="468184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48272" y="1949452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33396" y="1949452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5519959" y="1942364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478076"/>
            <a:ext cx="8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history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387798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2495" y="1478076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129" y="4495800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08436" y="44958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43129" y="3505200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08436" y="35052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143129" y="3988564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108436" y="3988564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00601" y="1478076"/>
            <a:ext cx="167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Pattern learned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608792" y="1926415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74099" y="1926415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43129" y="5029200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108436" y="50292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2971800"/>
            <a:ext cx="174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Learned thus far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62437" y="4114800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56057" y="4121888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41181" y="4121888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5427744" y="41148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7985" y="3650512"/>
            <a:ext cx="8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history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387798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0280" y="3650512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prediction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39283" y="469737"/>
            <a:ext cx="1745478" cy="2438400"/>
            <a:chOff x="6096000" y="2971800"/>
            <a:chExt cx="1745478" cy="2438400"/>
          </a:xfrm>
        </p:grpSpPr>
        <p:sp>
          <p:nvSpPr>
            <p:cNvPr id="19" name="Rectangle 18"/>
            <p:cNvSpPr/>
            <p:nvPr/>
          </p:nvSpPr>
          <p:spPr>
            <a:xfrm>
              <a:off x="7143129" y="44958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08436" y="44958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0 1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43129" y="35052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08436" y="35052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1 0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43129" y="3988564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08436" y="3988564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1 1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43129" y="50292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08436" y="50292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0 0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0" y="2971800"/>
              <a:ext cx="1745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Learned thus far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251719" y="4111106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462438" y="6241312"/>
            <a:ext cx="46818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156058" y="6248400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841182" y="6248400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5427745" y="6241312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51720" y="6237618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32671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600" y="1634238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17188" y="80770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9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3939" y="1371600"/>
            <a:ext cx="4572000" cy="3276600"/>
            <a:chOff x="0" y="1371600"/>
            <a:chExt cx="7429500" cy="3276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859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577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436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295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4383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4511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671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15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0959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103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247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391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535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1815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959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352739" y="2819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fetch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67139" y="2819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83311" y="2819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95939" y="2819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010339" y="2819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67139" y="3276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81539" y="3276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97711" y="3276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010339" y="3276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924739" y="3276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8232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6829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5973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117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401086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3405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56753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C7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693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C8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0837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8400" y="3390900"/>
            <a:ext cx="1265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Redirected </a:t>
            </a:r>
            <a:br>
              <a:rPr lang="en-US" b="1" dirty="0" smtClean="0"/>
            </a:br>
            <a:r>
              <a:rPr lang="en-US" b="1" dirty="0" smtClean="0"/>
              <a:t>fetch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9" idx="0"/>
          </p:cNvCxnSpPr>
          <p:nvPr/>
        </p:nvCxnSpPr>
        <p:spPr>
          <a:xfrm flipV="1">
            <a:off x="2241362" y="3124200"/>
            <a:ext cx="330924" cy="266700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1765491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795889" y="27548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99784" y="32062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47483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33083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62437" y="4114800"/>
            <a:ext cx="46818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56057" y="4121888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41181" y="4121888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5427744" y="41148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7985" y="3650512"/>
            <a:ext cx="8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history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8600"/>
            <a:ext cx="387798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movi</a:t>
            </a:r>
            <a:r>
              <a:rPr lang="en-US" sz="2800" dirty="0"/>
              <a:t>	r9, 0		</a:t>
            </a:r>
            <a:br>
              <a:rPr lang="en-US" sz="2800" dirty="0"/>
            </a:br>
            <a:r>
              <a:rPr lang="en-US" sz="2800" dirty="0" err="1"/>
              <a:t>DOj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	some computation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addi</a:t>
            </a:r>
            <a:r>
              <a:rPr lang="en-US" sz="2800" dirty="0"/>
              <a:t>	r9, r9, 1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blt</a:t>
            </a:r>
            <a:r>
              <a:rPr lang="en-US" sz="2800" dirty="0"/>
              <a:t>	r9, r19, </a:t>
            </a:r>
            <a:r>
              <a:rPr lang="en-US" sz="2800" dirty="0" err="1" smtClean="0"/>
              <a:t>DOj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80280" y="3650512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prediction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51720" y="88737"/>
            <a:ext cx="1745478" cy="2438400"/>
            <a:chOff x="6096000" y="2971800"/>
            <a:chExt cx="1745478" cy="2438400"/>
          </a:xfrm>
        </p:grpSpPr>
        <p:sp>
          <p:nvSpPr>
            <p:cNvPr id="19" name="Rectangle 18"/>
            <p:cNvSpPr/>
            <p:nvPr/>
          </p:nvSpPr>
          <p:spPr>
            <a:xfrm>
              <a:off x="7143129" y="44958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08436" y="44958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0 1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43129" y="35052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08436" y="35052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1 0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43129" y="3988564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08436" y="3988564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1 1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43129" y="5029200"/>
              <a:ext cx="468184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08436" y="5029200"/>
              <a:ext cx="914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0 0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0" y="2971800"/>
              <a:ext cx="1745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Learned thus far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6462438" y="6241312"/>
            <a:ext cx="46818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156058" y="6248400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841182" y="6248400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5427745" y="6241312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452973" y="1993737"/>
            <a:ext cx="468184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46593" y="2000825"/>
            <a:ext cx="68512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831717" y="2000825"/>
            <a:ext cx="33669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00</a:t>
            </a:r>
            <a:endParaRPr 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5418280" y="1993737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08521" y="1529449"/>
            <a:ext cx="84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history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70816" y="1529449"/>
            <a:ext cx="116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prediction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1451" y="9144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bimodal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3856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gshare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2514600"/>
            <a:ext cx="295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is best for this branch?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572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1866900" y="838200"/>
            <a:ext cx="0" cy="3124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66900" y="39624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66900" y="16002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1451" y="9144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bimodal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3855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gshare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572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1866899" y="838200"/>
            <a:ext cx="1" cy="495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66899" y="34290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66900" y="16002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3856" y="51054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66898" y="57912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apezoid 2"/>
          <p:cNvSpPr/>
          <p:nvPr/>
        </p:nvSpPr>
        <p:spPr>
          <a:xfrm rot="5400000">
            <a:off x="6019800" y="2133600"/>
            <a:ext cx="1371600" cy="609600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13051" y="2057400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25456" y="2971800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10400" y="2441944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26549" y="3048000"/>
            <a:ext cx="0" cy="2857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29886" y="5905500"/>
            <a:ext cx="15966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1242988" y="2438400"/>
            <a:ext cx="7440945" cy="17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58014" y="3158805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58014" y="2200751"/>
            <a:ext cx="6015365" cy="4428648"/>
            <a:chOff x="1058014" y="1694612"/>
            <a:chExt cx="6015365" cy="485858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58014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63136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68257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73379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3063136" y="3158805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72143" y="3158805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63136" y="4419600"/>
            <a:ext cx="2005121" cy="990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68257" y="4419600"/>
            <a:ext cx="2005121" cy="990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69133" y="1976917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599594" y="1963050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604715" y="1982095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438401" y="1963050"/>
            <a:ext cx="609599" cy="120396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15926" y="1074860"/>
            <a:ext cx="162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Fast Prediction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available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648200" y="2895600"/>
            <a:ext cx="339601" cy="27141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706053" y="2573474"/>
            <a:ext cx="230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Overwriting Prediction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81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19812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ADDRESS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19812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4384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91000" y="24384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ADDRESS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0" y="24384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1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35052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ADDRESS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5052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48200" y="2971800"/>
            <a:ext cx="0" cy="3810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1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1451" y="17145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PC+4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53855" y="2743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572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 flipH="1">
            <a:off x="1866899" y="838200"/>
            <a:ext cx="1" cy="495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66899" y="34290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66900" y="20574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3856" y="51054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Direction</a:t>
            </a:r>
            <a:br>
              <a:rPr lang="en-US" dirty="0" smtClean="0"/>
            </a:br>
            <a:r>
              <a:rPr lang="en-US" dirty="0" smtClean="0"/>
              <a:t>Predictor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66898" y="5791200"/>
            <a:ext cx="19745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apezoid 2"/>
          <p:cNvSpPr/>
          <p:nvPr/>
        </p:nvSpPr>
        <p:spPr>
          <a:xfrm rot="5400000">
            <a:off x="6019800" y="2133600"/>
            <a:ext cx="1371600" cy="609600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13051" y="2057400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25456" y="2971800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10400" y="2441944"/>
            <a:ext cx="11877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26549" y="3048000"/>
            <a:ext cx="0" cy="2857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29886" y="5905500"/>
            <a:ext cx="15966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259197" y="2029933"/>
            <a:ext cx="917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82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Calls and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	If (error != 0) </a:t>
            </a:r>
            <a:r>
              <a:rPr lang="en-US" dirty="0" err="1"/>
              <a:t>error_handle</a:t>
            </a:r>
            <a:r>
              <a:rPr lang="en-US" dirty="0"/>
              <a:t>();</a:t>
            </a:r>
          </a:p>
          <a:p>
            <a:r>
              <a:rPr lang="en-US" dirty="0"/>
              <a:t>	If (a[</a:t>
            </a:r>
            <a:r>
              <a:rPr lang="en-US" dirty="0" err="1"/>
              <a:t>i</a:t>
            </a:r>
            <a:r>
              <a:rPr lang="en-US" dirty="0"/>
              <a:t>] &lt; threshold) a++; else b</a:t>
            </a:r>
            <a:r>
              <a:rPr lang="en-US" dirty="0" smtClean="0"/>
              <a:t>++;</a:t>
            </a:r>
          </a:p>
          <a:p>
            <a:endParaRPr lang="en-US" dirty="0"/>
          </a:p>
          <a:p>
            <a:r>
              <a:rPr lang="en-US" dirty="0"/>
              <a:t>	Load a[</a:t>
            </a:r>
            <a:r>
              <a:rPr lang="en-US" dirty="0" err="1"/>
              <a:t>i</a:t>
            </a:r>
            <a:r>
              <a:rPr lang="en-US" dirty="0"/>
              <a:t>] in r8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 err="1"/>
              <a:t>blt</a:t>
            </a:r>
            <a:r>
              <a:rPr lang="en-US" b="1" dirty="0"/>
              <a:t>  r8, r9, THEN</a:t>
            </a:r>
            <a:r>
              <a:rPr lang="en-US" dirty="0"/>
              <a:t>	# r9 holds threshold</a:t>
            </a:r>
            <a:br>
              <a:rPr lang="en-US" dirty="0"/>
            </a:br>
            <a:r>
              <a:rPr lang="en-US" dirty="0"/>
              <a:t>ELSE: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r10, r10, 1		# b++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 err="1"/>
              <a:t>br</a:t>
            </a:r>
            <a:r>
              <a:rPr lang="en-US" b="1" dirty="0"/>
              <a:t> 	DONE</a:t>
            </a:r>
            <a:endParaRPr lang="en-US" dirty="0"/>
          </a:p>
          <a:p>
            <a:r>
              <a:rPr lang="en-US" dirty="0"/>
              <a:t>THEN: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r11, r11, 1		# a++</a:t>
            </a:r>
            <a:br>
              <a:rPr lang="en-US" dirty="0"/>
            </a:br>
            <a:r>
              <a:rPr lang="en-US" dirty="0"/>
              <a:t>DONE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	Load a[</a:t>
            </a:r>
            <a:r>
              <a:rPr lang="en-US" dirty="0" err="1"/>
              <a:t>i</a:t>
            </a:r>
            <a:r>
              <a:rPr lang="en-US" dirty="0"/>
              <a:t>] in r8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cmplt</a:t>
            </a:r>
            <a:r>
              <a:rPr lang="en-US" dirty="0"/>
              <a:t> c0, r8, r9	# condition register c0 = r8 &lt; r9</a:t>
            </a:r>
            <a:br>
              <a:rPr lang="en-US" dirty="0"/>
            </a:br>
            <a:r>
              <a:rPr lang="en-US" dirty="0"/>
              <a:t>c0:	</a:t>
            </a:r>
            <a:r>
              <a:rPr lang="en-US" dirty="0" err="1"/>
              <a:t>addi</a:t>
            </a:r>
            <a:r>
              <a:rPr lang="en-US" dirty="0"/>
              <a:t> r10, r10, 1</a:t>
            </a:r>
            <a:br>
              <a:rPr lang="en-US" dirty="0"/>
            </a:br>
            <a:r>
              <a:rPr lang="en-US" dirty="0"/>
              <a:t>!c0:	</a:t>
            </a:r>
            <a:r>
              <a:rPr lang="en-US" dirty="0" err="1"/>
              <a:t>addi</a:t>
            </a:r>
            <a:r>
              <a:rPr lang="en-US" dirty="0"/>
              <a:t> r11, r11,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09600" y="1634238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17188" y="80770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9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3939" y="1371600"/>
            <a:ext cx="4572000" cy="3276600"/>
            <a:chOff x="0" y="1371600"/>
            <a:chExt cx="7429500" cy="3276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859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577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436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295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4383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4511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671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15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0959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103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247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391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535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38339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52739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52739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638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80050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926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070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638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782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94450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070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214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8232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6829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5973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117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401086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3405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56753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C7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693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C8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0837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C9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68911" y="699914"/>
            <a:ext cx="0" cy="11359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8232" y="323578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Predict PC + 4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765491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1139" y="22156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895539" y="26405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2628" y="31358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96523" y="35872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I5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444827" y="695162"/>
            <a:ext cx="0" cy="11359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09939" y="346552"/>
            <a:ext cx="17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Resolve if branch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76600" y="319434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78372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91000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105400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276600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192772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105400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019800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2354511" y="1298009"/>
            <a:ext cx="3021" cy="5679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747436" y="725269"/>
            <a:ext cx="1269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Resolve if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non-branch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32671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68911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600" y="1634238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17188" y="80770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9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3939" y="1371600"/>
            <a:ext cx="4572000" cy="3276600"/>
            <a:chOff x="0" y="1371600"/>
            <a:chExt cx="7429500" cy="3276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859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577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436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29500" y="1371600"/>
              <a:ext cx="0" cy="3276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4383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4511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671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1539" y="1835857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0959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103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247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391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53539" y="1371600"/>
            <a:ext cx="0" cy="3276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38339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52739" y="22860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815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95939" y="22860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52739" y="27432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83311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95939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0339" y="2743200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bubbl</a:t>
            </a:r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494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fetch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638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80050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926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07078" y="32004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638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782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94450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070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21478" y="3657600"/>
            <a:ext cx="914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8232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6829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5973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117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401086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340581" y="126564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56753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C7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69381" y="126313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C8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083781" y="125641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C9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67139" y="1836594"/>
            <a:ext cx="0" cy="11359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6600" y="197289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squashed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5139" y="3771900"/>
            <a:ext cx="1265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Redirected </a:t>
            </a:r>
            <a:br>
              <a:rPr lang="en-US" b="1" dirty="0" smtClean="0"/>
            </a:br>
            <a:r>
              <a:rPr lang="en-US" b="1" dirty="0" smtClean="0"/>
              <a:t>fetch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9" idx="0"/>
          </p:cNvCxnSpPr>
          <p:nvPr/>
        </p:nvCxnSpPr>
        <p:spPr>
          <a:xfrm flipV="1">
            <a:off x="3138101" y="3505200"/>
            <a:ext cx="330924" cy="266700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1765491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1139" y="22156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895539" y="26405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2628" y="3135868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96523" y="3587234"/>
            <a:ext cx="35939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I5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268911" y="699914"/>
            <a:ext cx="0" cy="11359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48232" y="323578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Predict PC + 4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444827" y="695162"/>
            <a:ext cx="0" cy="11359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809939" y="346552"/>
            <a:ext cx="2538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Resolve next PC != PC + 4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781800" cy="2895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	do {</a:t>
            </a:r>
            <a:br>
              <a:rPr lang="en-US" dirty="0"/>
            </a:br>
            <a:r>
              <a:rPr lang="en-US" dirty="0"/>
              <a:t>		if (a[</a:t>
            </a:r>
            <a:r>
              <a:rPr lang="en-US" dirty="0" err="1"/>
              <a:t>i</a:t>
            </a:r>
            <a:r>
              <a:rPr lang="en-US" dirty="0"/>
              <a:t>] != 0) </a:t>
            </a:r>
            <a:br>
              <a:rPr lang="en-US" dirty="0"/>
            </a:br>
            <a:r>
              <a:rPr lang="en-US" dirty="0"/>
              <a:t>			some computation</a:t>
            </a:r>
            <a:br>
              <a:rPr lang="en-US" dirty="0"/>
            </a:br>
            <a:r>
              <a:rPr lang="en-US" dirty="0"/>
              <a:t> 		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/>
              <a:t>	} while (</a:t>
            </a:r>
            <a:r>
              <a:rPr lang="en-US" dirty="0" err="1"/>
              <a:t>i</a:t>
            </a:r>
            <a:r>
              <a:rPr lang="en-US" dirty="0"/>
              <a:t> &lt; 100);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352800"/>
            <a:ext cx="5395451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DOWHILE:</a:t>
            </a:r>
            <a:br>
              <a:rPr lang="en-US" sz="2400" dirty="0"/>
            </a:br>
            <a:r>
              <a:rPr lang="en-US" sz="2400" dirty="0"/>
              <a:t>          load in r10 a[</a:t>
            </a:r>
            <a:r>
              <a:rPr lang="en-US" sz="2400" dirty="0" err="1"/>
              <a:t>i</a:t>
            </a:r>
            <a:r>
              <a:rPr lang="en-US" sz="2400" dirty="0"/>
              <a:t>]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b="1" u="sng" dirty="0" err="1"/>
              <a:t>beq</a:t>
            </a:r>
            <a:r>
              <a:rPr lang="en-US" sz="2400" b="1" u="sng" dirty="0"/>
              <a:t>	r10, r0, SKIP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		some computation</a:t>
            </a:r>
            <a:br>
              <a:rPr lang="en-US" sz="2400" dirty="0"/>
            </a:br>
            <a:r>
              <a:rPr lang="en-US" sz="2400" dirty="0"/>
              <a:t> 	SKIP:</a:t>
            </a:r>
            <a:br>
              <a:rPr lang="en-US" sz="2400" dirty="0"/>
            </a:br>
            <a:r>
              <a:rPr lang="en-US" sz="2400" dirty="0"/>
              <a:t> 		some computation</a:t>
            </a:r>
            <a:br>
              <a:rPr lang="en-US" sz="2400" dirty="0"/>
            </a:br>
            <a:r>
              <a:rPr lang="en-US" sz="2400" dirty="0"/>
              <a:t> 		</a:t>
            </a:r>
            <a:r>
              <a:rPr lang="en-US" sz="2400" dirty="0" err="1"/>
              <a:t>addi</a:t>
            </a:r>
            <a:r>
              <a:rPr lang="en-US" sz="2400" dirty="0"/>
              <a:t>	r11, r11, 1</a:t>
            </a:r>
            <a:br>
              <a:rPr lang="en-US" sz="2400" dirty="0"/>
            </a:br>
            <a:r>
              <a:rPr lang="en-US" sz="2400" dirty="0"/>
              <a:t> 		</a:t>
            </a:r>
            <a:r>
              <a:rPr lang="en-US" sz="2400" b="1" u="sng" dirty="0" err="1"/>
              <a:t>blt</a:t>
            </a:r>
            <a:r>
              <a:rPr lang="en-US" sz="2400" b="1" u="sng" dirty="0"/>
              <a:t>	r11, r12, DOWHILE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9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1042537" y="3147359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b="1" dirty="0" smtClean="0">
                <a:solidFill>
                  <a:schemeClr val="tx1"/>
                </a:solidFill>
              </a:rPr>
              <a:t>FETCH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242988" y="2438400"/>
            <a:ext cx="7440945" cy="17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58014" y="3158805"/>
            <a:ext cx="2005121" cy="4717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58014" y="2200751"/>
            <a:ext cx="6015365" cy="4428648"/>
            <a:chOff x="1058014" y="1694612"/>
            <a:chExt cx="6015365" cy="485858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58014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63136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68257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73379" y="1694612"/>
              <a:ext cx="0" cy="485858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3063136" y="3158805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72143" y="3158805"/>
            <a:ext cx="2005121" cy="9663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63136" y="4419600"/>
            <a:ext cx="2005121" cy="4717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68257" y="4419600"/>
            <a:ext cx="2005121" cy="4717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69133" y="1976917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599594" y="1963050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604715" y="1982095"/>
            <a:ext cx="932206" cy="762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3140823"/>
            <a:ext cx="588573" cy="5077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438401" y="1963050"/>
            <a:ext cx="0" cy="11957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2895601" y="1976917"/>
            <a:ext cx="82246" cy="11865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58015" y="3164570"/>
            <a:ext cx="1380386" cy="4729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cache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2988" y="1074860"/>
            <a:ext cx="1967856" cy="1269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Instruction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opcode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available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881423" y="1676399"/>
            <a:ext cx="192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Calculate Taken PC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47627" y="3171877"/>
            <a:ext cx="447973" cy="476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447626" y="3648534"/>
            <a:ext cx="371773" cy="4652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900916" y="3171878"/>
            <a:ext cx="153862" cy="9418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101" idx="1"/>
          </p:cNvCxnSpPr>
          <p:nvPr/>
        </p:nvCxnSpPr>
        <p:spPr>
          <a:xfrm flipH="1">
            <a:off x="3089124" y="2758140"/>
            <a:ext cx="560307" cy="40887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649431" y="2573474"/>
            <a:ext cx="241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Select PC+4 or Taken PC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ITERATION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DOWHILE: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smtClean="0"/>
              <a:t>		load </a:t>
            </a:r>
            <a:r>
              <a:rPr lang="en-US" dirty="0"/>
              <a:t>in r10 a[</a:t>
            </a:r>
            <a:r>
              <a:rPr lang="en-US" dirty="0" err="1"/>
              <a:t>i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u="sng" dirty="0" err="1"/>
              <a:t>beq</a:t>
            </a:r>
            <a:r>
              <a:rPr lang="en-US" b="1" u="sng" dirty="0"/>
              <a:t>	r10, r0, SKIP</a:t>
            </a:r>
            <a:r>
              <a:rPr lang="en-US" b="1" dirty="0"/>
              <a:t>	</a:t>
            </a:r>
            <a:r>
              <a:rPr lang="en-US" b="1" dirty="0">
                <a:solidFill>
                  <a:srgbClr val="C00000"/>
                </a:solidFill>
              </a:rPr>
              <a:t>FIRST TIME SEEN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PREDICT NOT TAKEN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					LEARN </a:t>
            </a:r>
            <a:r>
              <a:rPr lang="en-US" b="1" dirty="0">
                <a:solidFill>
                  <a:srgbClr val="C00000"/>
                </a:solidFill>
              </a:rPr>
              <a:t>NOT TAKEN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/>
              <a:t> 		some computation</a:t>
            </a:r>
            <a:br>
              <a:rPr lang="en-US" dirty="0"/>
            </a:br>
            <a:r>
              <a:rPr lang="en-US" dirty="0"/>
              <a:t> 	SKIP:</a:t>
            </a:r>
            <a:br>
              <a:rPr lang="en-US" dirty="0"/>
            </a:br>
            <a:r>
              <a:rPr lang="en-US" dirty="0"/>
              <a:t> 		some computation</a:t>
            </a:r>
            <a:br>
              <a:rPr lang="en-US" dirty="0"/>
            </a:br>
            <a:r>
              <a:rPr lang="en-US" dirty="0"/>
              <a:t> 		</a:t>
            </a:r>
            <a:r>
              <a:rPr lang="en-US" dirty="0" err="1"/>
              <a:t>addi</a:t>
            </a:r>
            <a:r>
              <a:rPr lang="en-US" dirty="0"/>
              <a:t>	r11, r11, 1</a:t>
            </a:r>
            <a:br>
              <a:rPr lang="en-US" dirty="0"/>
            </a:br>
            <a:r>
              <a:rPr lang="en-US" dirty="0"/>
              <a:t> 		</a:t>
            </a:r>
            <a:r>
              <a:rPr lang="en-US" b="1" u="sng" dirty="0" err="1"/>
              <a:t>blt</a:t>
            </a:r>
            <a:r>
              <a:rPr lang="en-US" b="1" u="sng" dirty="0"/>
              <a:t>	r11, r12, DOWHILE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FIRST </a:t>
            </a:r>
            <a:r>
              <a:rPr lang="en-US" b="1" dirty="0">
                <a:solidFill>
                  <a:srgbClr val="C00000"/>
                </a:solidFill>
              </a:rPr>
              <a:t>TIME SEEN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PREDICT NOT TAKEN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					MISPREDICTION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LEARN TAKEN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/>
              <a:t> </a:t>
            </a:r>
            <a:r>
              <a:rPr lang="en-US" b="1" dirty="0" smtClean="0"/>
              <a:t>ITERATION </a:t>
            </a:r>
            <a:r>
              <a:rPr lang="en-US" b="1" dirty="0"/>
              <a:t>2</a:t>
            </a:r>
            <a:br>
              <a:rPr lang="en-US" b="1" dirty="0"/>
            </a:br>
            <a:r>
              <a:rPr lang="en-US" b="1" dirty="0"/>
              <a:t>     </a:t>
            </a:r>
            <a:r>
              <a:rPr lang="en-US" dirty="0"/>
              <a:t>DOWHILE:</a:t>
            </a:r>
            <a:br>
              <a:rPr lang="en-US" dirty="0"/>
            </a:br>
            <a:r>
              <a:rPr lang="en-US" dirty="0"/>
              <a:t>          load in r10 a[</a:t>
            </a:r>
            <a:r>
              <a:rPr lang="en-US" dirty="0" err="1"/>
              <a:t>i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		</a:t>
            </a:r>
            <a:r>
              <a:rPr lang="en-US" b="1" u="sng" dirty="0" err="1"/>
              <a:t>beq</a:t>
            </a:r>
            <a:r>
              <a:rPr lang="en-US" b="1" u="sng" dirty="0"/>
              <a:t>	r10, r0, SKIP</a:t>
            </a:r>
            <a:r>
              <a:rPr lang="en-US" b="1" dirty="0"/>
              <a:t>	</a:t>
            </a:r>
            <a:r>
              <a:rPr lang="en-US" b="1" dirty="0">
                <a:solidFill>
                  <a:srgbClr val="C00000"/>
                </a:solidFill>
              </a:rPr>
              <a:t>SEEN BEFORE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PREDICT “SAME AS LAST TIME</a:t>
            </a:r>
            <a:r>
              <a:rPr lang="en-US" b="1" dirty="0" smtClean="0">
                <a:solidFill>
                  <a:srgbClr val="C00000"/>
                </a:solidFill>
              </a:rPr>
              <a:t>”: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					NOT </a:t>
            </a:r>
            <a:r>
              <a:rPr lang="en-US" b="1" dirty="0">
                <a:solidFill>
                  <a:srgbClr val="C00000"/>
                </a:solidFill>
              </a:rPr>
              <a:t>TAKEN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LEARN NOT TAKEN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	some computation</a:t>
            </a:r>
            <a:br>
              <a:rPr lang="en-US" dirty="0"/>
            </a:br>
            <a:r>
              <a:rPr lang="en-US" dirty="0"/>
              <a:t> 	SKIP:</a:t>
            </a:r>
            <a:br>
              <a:rPr lang="en-US" dirty="0"/>
            </a:br>
            <a:r>
              <a:rPr lang="en-US" dirty="0"/>
              <a:t> 		some computation</a:t>
            </a:r>
            <a:br>
              <a:rPr lang="en-US" dirty="0"/>
            </a:br>
            <a:r>
              <a:rPr lang="en-US" dirty="0"/>
              <a:t> 		</a:t>
            </a:r>
            <a:r>
              <a:rPr lang="en-US" dirty="0" err="1"/>
              <a:t>addi</a:t>
            </a:r>
            <a:r>
              <a:rPr lang="en-US" dirty="0"/>
              <a:t>	r11, r11, 1</a:t>
            </a:r>
            <a:br>
              <a:rPr lang="en-US" dirty="0"/>
            </a:br>
            <a:r>
              <a:rPr lang="en-US" dirty="0"/>
              <a:t> 		</a:t>
            </a:r>
            <a:r>
              <a:rPr lang="en-US" b="1" u="sng" dirty="0" err="1"/>
              <a:t>blt</a:t>
            </a:r>
            <a:r>
              <a:rPr lang="en-US" b="1" u="sng" dirty="0"/>
              <a:t>	r11, r12, DOWHILE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SEEN </a:t>
            </a:r>
            <a:r>
              <a:rPr lang="en-US" b="1" dirty="0">
                <a:solidFill>
                  <a:srgbClr val="C00000"/>
                </a:solidFill>
              </a:rPr>
              <a:t>BEFORE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PREDICT “SAME AS LAST TIME”: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					PREDICT </a:t>
            </a:r>
            <a:r>
              <a:rPr lang="en-US" b="1" dirty="0">
                <a:solidFill>
                  <a:srgbClr val="C00000"/>
                </a:solidFill>
              </a:rPr>
              <a:t>TAKEN </a:t>
            </a:r>
            <a:r>
              <a:rPr lang="en-US" b="1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C00000"/>
                </a:solidFill>
              </a:rPr>
              <a:t> LEARN NOT TAKEN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124200" y="2362200"/>
            <a:ext cx="2286000" cy="1524000"/>
            <a:chOff x="1524000" y="2286000"/>
            <a:chExt cx="2286000" cy="1524000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015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553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ITERATION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DOWHILE: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smtClean="0"/>
              <a:t>		load </a:t>
            </a:r>
            <a:r>
              <a:rPr lang="en-US" dirty="0"/>
              <a:t>in r10 a[</a:t>
            </a:r>
            <a:r>
              <a:rPr lang="en-US" dirty="0" err="1"/>
              <a:t>i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0x100 </a:t>
            </a:r>
            <a:r>
              <a:rPr lang="en-US" dirty="0"/>
              <a:t>	</a:t>
            </a:r>
            <a:r>
              <a:rPr lang="en-US" b="1" u="sng" dirty="0" err="1"/>
              <a:t>beq</a:t>
            </a:r>
            <a:r>
              <a:rPr lang="en-US" b="1" u="sng" dirty="0"/>
              <a:t>	r10, r0, SKIP</a:t>
            </a:r>
            <a:r>
              <a:rPr lang="en-US" b="1" dirty="0"/>
              <a:t>	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dirty="0"/>
              <a:t>		some computation</a:t>
            </a:r>
            <a:br>
              <a:rPr lang="en-US" dirty="0"/>
            </a:br>
            <a:r>
              <a:rPr lang="en-US" dirty="0"/>
              <a:t> 	SKIP: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	r11, r11, 1</a:t>
            </a:r>
            <a:br>
              <a:rPr lang="en-US" dirty="0"/>
            </a:br>
            <a:r>
              <a:rPr lang="en-US" dirty="0" smtClean="0">
                <a:solidFill>
                  <a:srgbClr val="C00000"/>
                </a:solidFill>
              </a:rPr>
              <a:t>0x200</a:t>
            </a:r>
            <a:r>
              <a:rPr lang="en-US" dirty="0"/>
              <a:t>	</a:t>
            </a:r>
            <a:r>
              <a:rPr lang="en-US" b="1" u="sng" dirty="0" err="1"/>
              <a:t>blt</a:t>
            </a:r>
            <a:r>
              <a:rPr lang="en-US" b="1" u="sng" dirty="0"/>
              <a:t>	r11, r12, DOWHILE</a:t>
            </a:r>
            <a:r>
              <a:rPr lang="en-US" dirty="0"/>
              <a:t> 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/>
              <a:t> </a:t>
            </a:r>
            <a:r>
              <a:rPr lang="en-US" b="1" dirty="0" smtClean="0"/>
              <a:t>ITERATION </a:t>
            </a:r>
            <a:r>
              <a:rPr lang="en-US" b="1" dirty="0"/>
              <a:t>2</a:t>
            </a:r>
            <a:br>
              <a:rPr lang="en-US" b="1" dirty="0"/>
            </a:br>
            <a:r>
              <a:rPr lang="en-US" b="1" dirty="0"/>
              <a:t>     </a:t>
            </a:r>
            <a:r>
              <a:rPr lang="en-US" dirty="0"/>
              <a:t>DOWHILE: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smtClean="0"/>
              <a:t>		load </a:t>
            </a:r>
            <a:r>
              <a:rPr lang="en-US" dirty="0"/>
              <a:t>in r10 a[</a:t>
            </a:r>
            <a:r>
              <a:rPr lang="en-US" dirty="0" err="1"/>
              <a:t>i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 smtClean="0">
                <a:solidFill>
                  <a:srgbClr val="C00000"/>
                </a:solidFill>
              </a:rPr>
              <a:t>0x100</a:t>
            </a:r>
            <a:r>
              <a:rPr lang="en-US" dirty="0"/>
              <a:t>	</a:t>
            </a:r>
            <a:r>
              <a:rPr lang="en-US" b="1" u="sng" dirty="0" err="1"/>
              <a:t>beq</a:t>
            </a:r>
            <a:r>
              <a:rPr lang="en-US" b="1" u="sng" dirty="0"/>
              <a:t>	r10, r0, SKIP</a:t>
            </a:r>
            <a:r>
              <a:rPr lang="en-US" b="1" dirty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/>
              <a:t> </a:t>
            </a:r>
            <a:r>
              <a:rPr lang="en-US" dirty="0"/>
              <a:t>		some computation</a:t>
            </a:r>
            <a:br>
              <a:rPr lang="en-US" dirty="0"/>
            </a:br>
            <a:r>
              <a:rPr lang="en-US" dirty="0"/>
              <a:t> 	SKIP: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	r11, r11, 1</a:t>
            </a:r>
            <a:br>
              <a:rPr lang="en-US" dirty="0"/>
            </a:br>
            <a:r>
              <a:rPr lang="en-US" dirty="0" smtClean="0">
                <a:solidFill>
                  <a:srgbClr val="C00000"/>
                </a:solidFill>
              </a:rPr>
              <a:t>0x200</a:t>
            </a:r>
            <a:r>
              <a:rPr lang="en-US" dirty="0"/>
              <a:t>	</a:t>
            </a:r>
            <a:r>
              <a:rPr lang="en-US" b="1" u="sng" dirty="0" err="1"/>
              <a:t>blt</a:t>
            </a:r>
            <a:r>
              <a:rPr lang="en-US" b="1" u="sng" dirty="0"/>
              <a:t>	r11, r12, DOWHILE</a:t>
            </a:r>
            <a:r>
              <a:rPr lang="en-US" dirty="0"/>
              <a:t> </a:t>
            </a:r>
            <a:r>
              <a:rPr lang="en-US" dirty="0" smtClean="0"/>
              <a:t>	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10200" y="428625"/>
            <a:ext cx="1676400" cy="952500"/>
            <a:chOff x="1524000" y="2286000"/>
            <a:chExt cx="2286000" cy="1524000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848450" y="0"/>
            <a:ext cx="81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before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315200" y="432501"/>
            <a:ext cx="1676400" cy="952500"/>
            <a:chOff x="1524000" y="2286000"/>
            <a:chExt cx="2286000" cy="1524000"/>
          </a:xfrm>
        </p:grpSpPr>
        <p:grpSp>
          <p:nvGrpSpPr>
            <p:cNvPr id="20" name="Group 19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753450" y="3876"/>
            <a:ext cx="64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after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399505" y="2133600"/>
            <a:ext cx="1676400" cy="952500"/>
            <a:chOff x="1524000" y="2286000"/>
            <a:chExt cx="2286000" cy="1524000"/>
          </a:xfrm>
        </p:grpSpPr>
        <p:grpSp>
          <p:nvGrpSpPr>
            <p:cNvPr id="35" name="Group 34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304505" y="2137476"/>
            <a:ext cx="1676400" cy="952500"/>
            <a:chOff x="1524000" y="2286000"/>
            <a:chExt cx="2286000" cy="1524000"/>
          </a:xfrm>
        </p:grpSpPr>
        <p:grpSp>
          <p:nvGrpSpPr>
            <p:cNvPr id="50" name="Group 49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0x200</a:t>
                </a:r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342568" y="3962400"/>
            <a:ext cx="1676400" cy="952500"/>
            <a:chOff x="1524000" y="2286000"/>
            <a:chExt cx="2286000" cy="1524000"/>
          </a:xfrm>
        </p:grpSpPr>
        <p:grpSp>
          <p:nvGrpSpPr>
            <p:cNvPr id="65" name="Group 64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247568" y="3966276"/>
            <a:ext cx="1676400" cy="952500"/>
            <a:chOff x="1524000" y="2286000"/>
            <a:chExt cx="2286000" cy="1524000"/>
          </a:xfrm>
        </p:grpSpPr>
        <p:grpSp>
          <p:nvGrpSpPr>
            <p:cNvPr id="80" name="Group 79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0x200</a:t>
                </a:r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83" name="Straight Connector 82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5546893" y="1447800"/>
            <a:ext cx="27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 not taken (default)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36198" y="3108434"/>
            <a:ext cx="27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 not taken (default)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66088" y="4914900"/>
            <a:ext cx="25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 not taken (table)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5334000" y="5533249"/>
            <a:ext cx="1676400" cy="952500"/>
            <a:chOff x="1524000" y="2286000"/>
            <a:chExt cx="2286000" cy="1524000"/>
          </a:xfrm>
        </p:grpSpPr>
        <p:grpSp>
          <p:nvGrpSpPr>
            <p:cNvPr id="129" name="Group 128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132" name="Straight Connector 131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7239000" y="5537125"/>
            <a:ext cx="1676400" cy="952500"/>
            <a:chOff x="1524000" y="2286000"/>
            <a:chExt cx="2286000" cy="15240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1524000" y="2286000"/>
              <a:ext cx="2286000" cy="381000"/>
              <a:chOff x="1524000" y="2286000"/>
              <a:chExt cx="2286000" cy="381000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0x100</a:t>
                </a:r>
                <a:endParaRPr lang="en-US" dirty="0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1524000" y="2667000"/>
              <a:ext cx="2286000" cy="381000"/>
              <a:chOff x="1524000" y="2286000"/>
              <a:chExt cx="2286000" cy="38100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0x200</a:t>
                </a:r>
                <a:endParaRPr lang="en-US" dirty="0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1524000" y="3429000"/>
              <a:ext cx="2286000" cy="381000"/>
              <a:chOff x="1524000" y="2286000"/>
              <a:chExt cx="2286000" cy="381000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1828800" y="2286000"/>
                <a:ext cx="16764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PC</a:t>
                </a:r>
                <a:endParaRPr lang="en-US" dirty="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5240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3505200" y="2286000"/>
                <a:ext cx="304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147" name="Straight Connector 146"/>
            <p:cNvCxnSpPr/>
            <p:nvPr/>
          </p:nvCxnSpPr>
          <p:spPr>
            <a:xfrm>
              <a:off x="2667000" y="3124200"/>
              <a:ext cx="0" cy="2286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5557520" y="6485749"/>
            <a:ext cx="213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taken </a:t>
            </a:r>
            <a:r>
              <a:rPr lang="en-US" b="1" dirty="0" smtClean="0">
                <a:solidFill>
                  <a:srgbClr val="C00000"/>
                </a:solidFill>
              </a:rPr>
              <a:t>(table)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8805</TotalTime>
  <Words>713</Words>
  <Application>Microsoft Office PowerPoint</Application>
  <PresentationFormat>On-screen Show (4:3)</PresentationFormat>
  <Paragraphs>509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Accuracy</vt:lpstr>
      <vt:lpstr>How big this needs to be?</vt:lpstr>
      <vt:lpstr>How big this needs to be?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BTB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bongo</dc:creator>
  <cp:lastModifiedBy>bongo</cp:lastModifiedBy>
  <cp:revision>95</cp:revision>
  <dcterms:created xsi:type="dcterms:W3CDTF">2013-10-24T13:29:37Z</dcterms:created>
  <dcterms:modified xsi:type="dcterms:W3CDTF">2013-11-07T23:59:08Z</dcterms:modified>
</cp:coreProperties>
</file>