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88" r:id="rId3"/>
    <p:sldId id="289" r:id="rId4"/>
    <p:sldId id="287" r:id="rId5"/>
    <p:sldId id="291" r:id="rId6"/>
    <p:sldId id="290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5" r:id="rId16"/>
    <p:sldId id="300" r:id="rId17"/>
    <p:sldId id="301" r:id="rId18"/>
    <p:sldId id="302" r:id="rId19"/>
    <p:sldId id="303" r:id="rId20"/>
    <p:sldId id="304" r:id="rId21"/>
    <p:sldId id="306" r:id="rId22"/>
    <p:sldId id="307" r:id="rId23"/>
    <p:sldId id="309" r:id="rId24"/>
    <p:sldId id="310" r:id="rId25"/>
    <p:sldId id="312" r:id="rId26"/>
    <p:sldId id="311" r:id="rId27"/>
    <p:sldId id="31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79" d="100"/>
          <a:sy n="179" d="100"/>
        </p:scale>
        <p:origin x="-15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D14F-A88D-4167-920D-D024C4DE6B64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8D98-7EF6-4D48-9B8E-C711C96A3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130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D14F-A88D-4167-920D-D024C4DE6B64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8D98-7EF6-4D48-9B8E-C711C96A3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158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D14F-A88D-4167-920D-D024C4DE6B64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8D98-7EF6-4D48-9B8E-C711C96A3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830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D14F-A88D-4167-920D-D024C4DE6B64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8D98-7EF6-4D48-9B8E-C711C96A3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3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D14F-A88D-4167-920D-D024C4DE6B64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8D98-7EF6-4D48-9B8E-C711C96A3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572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D14F-A88D-4167-920D-D024C4DE6B64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8D98-7EF6-4D48-9B8E-C711C96A3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84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D14F-A88D-4167-920D-D024C4DE6B64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8D98-7EF6-4D48-9B8E-C711C96A3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08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D14F-A88D-4167-920D-D024C4DE6B64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8D98-7EF6-4D48-9B8E-C711C96A3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243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D14F-A88D-4167-920D-D024C4DE6B64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8D98-7EF6-4D48-9B8E-C711C96A3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91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D14F-A88D-4167-920D-D024C4DE6B64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8D98-7EF6-4D48-9B8E-C711C96A3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128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D14F-A88D-4167-920D-D024C4DE6B64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8D98-7EF6-4D48-9B8E-C711C96A3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798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BD14F-A88D-4167-920D-D024C4DE6B64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48D98-7EF6-4D48-9B8E-C711C96A3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680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/>
          <p:cNvSpPr/>
          <p:nvPr/>
        </p:nvSpPr>
        <p:spPr>
          <a:xfrm>
            <a:off x="3267139" y="2286000"/>
            <a:ext cx="9144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bubble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3268911" y="2743200"/>
            <a:ext cx="9144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bubble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609600" y="1634238"/>
            <a:ext cx="845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617188" y="807706"/>
            <a:ext cx="663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23939" y="1835857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branch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523939" y="1371600"/>
            <a:ext cx="4572000" cy="3276600"/>
            <a:chOff x="0" y="1371600"/>
            <a:chExt cx="7429500" cy="3276600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0" y="1371600"/>
              <a:ext cx="0" cy="327660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485900" y="1371600"/>
              <a:ext cx="0" cy="327660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971800" y="1371600"/>
              <a:ext cx="0" cy="327660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4457700" y="1371600"/>
              <a:ext cx="0" cy="327660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5943600" y="1371600"/>
              <a:ext cx="0" cy="327660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7429500" y="1371600"/>
              <a:ext cx="0" cy="327660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Rectangle 34"/>
          <p:cNvSpPr/>
          <p:nvPr/>
        </p:nvSpPr>
        <p:spPr>
          <a:xfrm>
            <a:off x="1438339" y="1835857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decode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354511" y="1835857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exec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267139" y="1835857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mem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181539" y="1835857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wb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5095939" y="1371600"/>
            <a:ext cx="0" cy="327660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010339" y="1371600"/>
            <a:ext cx="0" cy="327660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924739" y="1371600"/>
            <a:ext cx="0" cy="327660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839139" y="1371600"/>
            <a:ext cx="0" cy="327660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8753539" y="1371600"/>
            <a:ext cx="0" cy="327660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4181539" y="2286000"/>
            <a:ext cx="9144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bubble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095939" y="2286000"/>
            <a:ext cx="9144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bubble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83311" y="2743200"/>
            <a:ext cx="9144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bubble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095939" y="2743200"/>
            <a:ext cx="9144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bubble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010339" y="2743200"/>
            <a:ext cx="9144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bubbl</a:t>
            </a:r>
            <a:r>
              <a:rPr lang="en-US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249478" y="32004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fetch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163878" y="32004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decode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5080050" y="32004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exec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5992678" y="32004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mem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6907078" y="32004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wb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163878" y="36576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fetch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078278" y="36576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decode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5994450" y="36576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exec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6907078" y="36576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mem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7821478" y="36576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wb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848232" y="1263134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C1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1682981" y="1256414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C2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2597381" y="1265643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C3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3511781" y="1263134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C4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4401086" y="1265643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C5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5340581" y="1265643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C6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6256753" y="1256414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C7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7169381" y="1263134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C8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8083781" y="1256414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C9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505139" y="3771900"/>
            <a:ext cx="12659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Redirected </a:t>
            </a:r>
            <a:br>
              <a:rPr lang="en-US" b="1" dirty="0" smtClean="0"/>
            </a:br>
            <a:r>
              <a:rPr lang="en-US" b="1" dirty="0" smtClean="0"/>
              <a:t>fetch</a:t>
            </a:r>
            <a:endParaRPr lang="en-US" b="1" dirty="0"/>
          </a:p>
        </p:txBody>
      </p:sp>
      <p:cxnSp>
        <p:nvCxnSpPr>
          <p:cNvPr id="17" name="Straight Arrow Connector 16"/>
          <p:cNvCxnSpPr>
            <a:stCxn id="9" idx="0"/>
          </p:cNvCxnSpPr>
          <p:nvPr/>
        </p:nvCxnSpPr>
        <p:spPr>
          <a:xfrm flipV="1">
            <a:off x="3138101" y="3505200"/>
            <a:ext cx="330924" cy="266700"/>
          </a:xfrm>
          <a:prstGeom prst="straightConnector1">
            <a:avLst/>
          </a:prstGeom>
          <a:ln w="3810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6200" y="1765491"/>
            <a:ext cx="359394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692628" y="3135868"/>
            <a:ext cx="359394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696523" y="3587234"/>
            <a:ext cx="359394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I5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2347483" y="2286000"/>
            <a:ext cx="9144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bubble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2349255" y="2743200"/>
            <a:ext cx="9144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bubble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1433083" y="2286000"/>
            <a:ext cx="9144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bubble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66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Accuracy = # correct predictions / # all Predictions</a:t>
            </a:r>
          </a:p>
          <a:p>
            <a:endParaRPr lang="en-US" sz="2800" dirty="0"/>
          </a:p>
          <a:p>
            <a:r>
              <a:rPr lang="en-US" sz="2800" dirty="0" smtClean="0"/>
              <a:t>100 </a:t>
            </a:r>
            <a:r>
              <a:rPr lang="en-US" sz="2800" dirty="0" err="1" smtClean="0"/>
              <a:t>beq</a:t>
            </a:r>
            <a:r>
              <a:rPr lang="en-US" sz="2800" dirty="0" smtClean="0"/>
              <a:t> </a:t>
            </a:r>
            <a:r>
              <a:rPr lang="en-US" sz="2800" dirty="0" smtClean="0">
                <a:sym typeface="Wingdings" panose="05000000000000000000" pitchFamily="2" charset="2"/>
              </a:rPr>
              <a:t> all not taken</a:t>
            </a:r>
          </a:p>
          <a:p>
            <a:r>
              <a:rPr lang="en-US" sz="2800" dirty="0" smtClean="0">
                <a:sym typeface="Wingdings" panose="05000000000000000000" pitchFamily="2" charset="2"/>
              </a:rPr>
              <a:t>100 </a:t>
            </a:r>
            <a:r>
              <a:rPr lang="en-US" sz="2800" dirty="0" err="1" smtClean="0">
                <a:sym typeface="Wingdings" panose="05000000000000000000" pitchFamily="2" charset="2"/>
              </a:rPr>
              <a:t>blt</a:t>
            </a:r>
            <a:r>
              <a:rPr lang="en-US" sz="2800" dirty="0" smtClean="0">
                <a:sym typeface="Wingdings" panose="05000000000000000000" pitchFamily="2" charset="2"/>
              </a:rPr>
              <a:t>  1 not taken at the end</a:t>
            </a:r>
          </a:p>
          <a:p>
            <a:endParaRPr lang="en-US" sz="2800" dirty="0">
              <a:sym typeface="Wingdings" panose="05000000000000000000" pitchFamily="2" charset="2"/>
            </a:endParaRPr>
          </a:p>
          <a:p>
            <a:r>
              <a:rPr lang="en-US" sz="2800" dirty="0" smtClean="0">
                <a:sym typeface="Wingdings" panose="05000000000000000000" pitchFamily="2" charset="2"/>
              </a:rPr>
              <a:t>Predictions:</a:t>
            </a:r>
          </a:p>
          <a:p>
            <a:pPr lvl="1"/>
            <a:r>
              <a:rPr lang="en-US" sz="2400" dirty="0" err="1" smtClean="0">
                <a:sym typeface="Wingdings" panose="05000000000000000000" pitchFamily="2" charset="2"/>
              </a:rPr>
              <a:t>Beq</a:t>
            </a:r>
            <a:r>
              <a:rPr lang="en-US" sz="2400" dirty="0" smtClean="0">
                <a:sym typeface="Wingdings" panose="05000000000000000000" pitchFamily="2" charset="2"/>
              </a:rPr>
              <a:t>: all not taken – default</a:t>
            </a:r>
          </a:p>
          <a:p>
            <a:pPr lvl="1"/>
            <a:r>
              <a:rPr lang="en-US" sz="2400" dirty="0" err="1" smtClean="0">
                <a:sym typeface="Wingdings" panose="05000000000000000000" pitchFamily="2" charset="2"/>
              </a:rPr>
              <a:t>Blt</a:t>
            </a:r>
            <a:r>
              <a:rPr lang="en-US" sz="2400" dirty="0" smtClean="0">
                <a:sym typeface="Wingdings" panose="05000000000000000000" pitchFamily="2" charset="2"/>
              </a:rPr>
              <a:t>: first not taken wrong (default), last taken wrong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Accuracy = 100 + 98 / 200 = 99%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46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big this needs to be?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3124200" y="1676400"/>
            <a:ext cx="2286000" cy="1524000"/>
            <a:chOff x="1524000" y="2286000"/>
            <a:chExt cx="2286000" cy="1524000"/>
          </a:xfrm>
        </p:grpSpPr>
        <p:grpSp>
          <p:nvGrpSpPr>
            <p:cNvPr id="7" name="Group 6"/>
            <p:cNvGrpSpPr/>
            <p:nvPr/>
          </p:nvGrpSpPr>
          <p:grpSpPr>
            <a:xfrm>
              <a:off x="1524000" y="2286000"/>
              <a:ext cx="2286000" cy="381000"/>
              <a:chOff x="1524000" y="2286000"/>
              <a:chExt cx="2286000" cy="381000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828800" y="2286000"/>
                <a:ext cx="16764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PC</a:t>
                </a:r>
                <a:endParaRPr lang="en-US" dirty="0"/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15240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V</a:t>
                </a:r>
                <a:endParaRPr lang="en-US" dirty="0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35052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N</a:t>
                </a:r>
                <a:endParaRPr lang="en-US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1524000" y="2667000"/>
              <a:ext cx="2286000" cy="381000"/>
              <a:chOff x="1524000" y="2286000"/>
              <a:chExt cx="2286000" cy="38100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1828800" y="2286000"/>
                <a:ext cx="16764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PC</a:t>
                </a:r>
                <a:endParaRPr lang="en-US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5240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V</a:t>
                </a:r>
                <a:endParaRPr lang="en-US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35052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N</a:t>
                </a:r>
                <a:endParaRPr lang="en-US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1524000" y="3429000"/>
              <a:ext cx="2286000" cy="381000"/>
              <a:chOff x="1524000" y="2286000"/>
              <a:chExt cx="2286000" cy="381000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1828800" y="2286000"/>
                <a:ext cx="16764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PC</a:t>
                </a:r>
                <a:endParaRPr lang="en-US" dirty="0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15240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V</a:t>
                </a:r>
                <a:endParaRPr lang="en-US" dirty="0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35052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N</a:t>
                </a:r>
                <a:endParaRPr lang="en-US" dirty="0"/>
              </a:p>
            </p:txBody>
          </p:sp>
        </p:grpSp>
        <p:cxnSp>
          <p:nvCxnSpPr>
            <p:cNvPr id="17" name="Straight Connector 16"/>
            <p:cNvCxnSpPr/>
            <p:nvPr/>
          </p:nvCxnSpPr>
          <p:spPr>
            <a:xfrm>
              <a:off x="2667000" y="3124200"/>
              <a:ext cx="0" cy="22860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685800" y="3657600"/>
            <a:ext cx="676980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4G addresses, 4 bytes per instruction, aligned </a:t>
            </a:r>
            <a:r>
              <a:rPr lang="en-US" dirty="0" smtClean="0">
                <a:sym typeface="Wingdings" panose="05000000000000000000" pitchFamily="2" charset="2"/>
              </a:rPr>
              <a:t> 1G possible branches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1G entries, each 4 bytes (PC), 2 bits (V &amp; N)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TOO LARGE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26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big this needs to be?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3124200" y="1676400"/>
            <a:ext cx="2286000" cy="1524000"/>
            <a:chOff x="1524000" y="2286000"/>
            <a:chExt cx="2286000" cy="1524000"/>
          </a:xfrm>
        </p:grpSpPr>
        <p:grpSp>
          <p:nvGrpSpPr>
            <p:cNvPr id="7" name="Group 6"/>
            <p:cNvGrpSpPr/>
            <p:nvPr/>
          </p:nvGrpSpPr>
          <p:grpSpPr>
            <a:xfrm>
              <a:off x="1524000" y="2286000"/>
              <a:ext cx="2286000" cy="381000"/>
              <a:chOff x="1524000" y="2286000"/>
              <a:chExt cx="2286000" cy="381000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828800" y="2286000"/>
                <a:ext cx="16764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PC</a:t>
                </a:r>
                <a:endParaRPr lang="en-US" dirty="0"/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15240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V</a:t>
                </a:r>
                <a:endParaRPr lang="en-US" dirty="0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35052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N</a:t>
                </a:r>
                <a:endParaRPr lang="en-US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1524000" y="2667000"/>
              <a:ext cx="2286000" cy="381000"/>
              <a:chOff x="1524000" y="2286000"/>
              <a:chExt cx="2286000" cy="38100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1828800" y="2286000"/>
                <a:ext cx="16764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PC</a:t>
                </a:r>
                <a:endParaRPr lang="en-US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5240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V</a:t>
                </a:r>
                <a:endParaRPr lang="en-US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35052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N</a:t>
                </a:r>
                <a:endParaRPr lang="en-US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1524000" y="3429000"/>
              <a:ext cx="2286000" cy="381000"/>
              <a:chOff x="1524000" y="2286000"/>
              <a:chExt cx="2286000" cy="381000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1828800" y="2286000"/>
                <a:ext cx="16764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PC</a:t>
                </a:r>
                <a:endParaRPr lang="en-US" dirty="0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15240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V</a:t>
                </a:r>
                <a:endParaRPr lang="en-US" dirty="0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35052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N</a:t>
                </a:r>
                <a:endParaRPr lang="en-US" dirty="0"/>
              </a:p>
            </p:txBody>
          </p:sp>
        </p:grpSp>
        <p:cxnSp>
          <p:nvCxnSpPr>
            <p:cNvPr id="17" name="Straight Connector 16"/>
            <p:cNvCxnSpPr/>
            <p:nvPr/>
          </p:nvCxnSpPr>
          <p:spPr>
            <a:xfrm>
              <a:off x="2667000" y="3124200"/>
              <a:ext cx="0" cy="22860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685800" y="3657600"/>
            <a:ext cx="617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But if we had 1G entries we have 1-to-1 mapping of PC to entry: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3156098" y="4343400"/>
            <a:ext cx="304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3482163" y="4343400"/>
            <a:ext cx="304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3156098" y="4724400"/>
            <a:ext cx="304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3482163" y="4724400"/>
            <a:ext cx="304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3156098" y="5486400"/>
            <a:ext cx="304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3482163" y="5486400"/>
            <a:ext cx="304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3530021" y="5194373"/>
            <a:ext cx="0" cy="22860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743200" y="6400800"/>
            <a:ext cx="1598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 need for PC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2514600" y="4343400"/>
            <a:ext cx="0" cy="1600200"/>
          </a:xfrm>
          <a:prstGeom prst="straightConnector1">
            <a:avLst/>
          </a:prstGeom>
          <a:ln>
            <a:prstDash val="sysDash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820930" y="4996934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19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/>
          <p:cNvCxnSpPr>
            <a:stCxn id="30" idx="2"/>
          </p:cNvCxnSpPr>
          <p:nvPr/>
        </p:nvCxnSpPr>
        <p:spPr>
          <a:xfrm>
            <a:off x="1356537" y="1600200"/>
            <a:ext cx="0" cy="125730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1356537" y="2857500"/>
            <a:ext cx="1150870" cy="0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2721935" y="2057400"/>
            <a:ext cx="304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3048000" y="2057400"/>
            <a:ext cx="304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2721935" y="2438400"/>
            <a:ext cx="304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3048000" y="2438400"/>
            <a:ext cx="304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721935" y="3200400"/>
            <a:ext cx="304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3048000" y="3200400"/>
            <a:ext cx="304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3095858" y="2908373"/>
            <a:ext cx="0" cy="22860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3528237" y="2019300"/>
            <a:ext cx="0" cy="1600200"/>
          </a:xfrm>
          <a:prstGeom prst="straightConnector1">
            <a:avLst/>
          </a:prstGeom>
          <a:ln>
            <a:prstDash val="sysDash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756837" y="2562447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1G</a:t>
            </a:r>
            <a:endParaRPr lang="en-US" dirty="0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75437" y="1219200"/>
            <a:ext cx="2362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537637" y="1219200"/>
            <a:ext cx="33669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00</a:t>
            </a:r>
            <a:endParaRPr lang="en-US" sz="1100" dirty="0"/>
          </a:p>
        </p:txBody>
      </p:sp>
      <p:cxnSp>
        <p:nvCxnSpPr>
          <p:cNvPr id="36" name="Straight Connector 35"/>
          <p:cNvCxnSpPr>
            <a:stCxn id="47" idx="2"/>
          </p:cNvCxnSpPr>
          <p:nvPr/>
        </p:nvCxnSpPr>
        <p:spPr>
          <a:xfrm>
            <a:off x="5623737" y="1638300"/>
            <a:ext cx="0" cy="125730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5623737" y="2895600"/>
            <a:ext cx="1150870" cy="0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6989135" y="2095500"/>
            <a:ext cx="304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7315200" y="2095500"/>
            <a:ext cx="304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6989135" y="2476500"/>
            <a:ext cx="304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7315200" y="2476500"/>
            <a:ext cx="304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6989135" y="3238500"/>
            <a:ext cx="304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7315200" y="3238500"/>
            <a:ext cx="304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44" name="Straight Connector 43"/>
          <p:cNvCxnSpPr/>
          <p:nvPr/>
        </p:nvCxnSpPr>
        <p:spPr>
          <a:xfrm>
            <a:off x="7363058" y="2946473"/>
            <a:ext cx="0" cy="22860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7795437" y="2057400"/>
            <a:ext cx="0" cy="1600200"/>
          </a:xfrm>
          <a:prstGeom prst="straightConnector1">
            <a:avLst/>
          </a:prstGeom>
          <a:ln>
            <a:prstDash val="sysDash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7795436" y="2767641"/>
            <a:ext cx="1269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Few entries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442637" y="1257300"/>
            <a:ext cx="2362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6804837" y="1257300"/>
            <a:ext cx="33669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00</a:t>
            </a:r>
            <a:endParaRPr lang="en-US" sz="1100" dirty="0"/>
          </a:p>
        </p:txBody>
      </p:sp>
      <p:sp>
        <p:nvSpPr>
          <p:cNvPr id="33" name="Oval 32"/>
          <p:cNvSpPr/>
          <p:nvPr/>
        </p:nvSpPr>
        <p:spPr>
          <a:xfrm>
            <a:off x="5318937" y="2033476"/>
            <a:ext cx="609600" cy="505047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h()</a:t>
            </a:r>
            <a:endParaRPr lang="en-US" sz="1400" dirty="0"/>
          </a:p>
        </p:txBody>
      </p:sp>
      <p:cxnSp>
        <p:nvCxnSpPr>
          <p:cNvPr id="49" name="Straight Connector 48"/>
          <p:cNvCxnSpPr>
            <a:stCxn id="60" idx="2"/>
          </p:cNvCxnSpPr>
          <p:nvPr/>
        </p:nvCxnSpPr>
        <p:spPr>
          <a:xfrm>
            <a:off x="4320467" y="4675150"/>
            <a:ext cx="0" cy="125730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4320467" y="5932450"/>
            <a:ext cx="1150870" cy="0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5489121" y="5132350"/>
            <a:ext cx="304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5489121" y="5513350"/>
            <a:ext cx="304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5489121" y="6275350"/>
            <a:ext cx="304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57" name="Straight Connector 56"/>
          <p:cNvCxnSpPr/>
          <p:nvPr/>
        </p:nvCxnSpPr>
        <p:spPr>
          <a:xfrm>
            <a:off x="5536979" y="5983323"/>
            <a:ext cx="0" cy="22860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5969358" y="5094250"/>
            <a:ext cx="0" cy="1600200"/>
          </a:xfrm>
          <a:prstGeom prst="straightConnector1">
            <a:avLst/>
          </a:prstGeom>
          <a:ln>
            <a:prstDash val="sysDash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5969357" y="5804491"/>
            <a:ext cx="1269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Few entries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3139367" y="4294150"/>
            <a:ext cx="2362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5501567" y="4294150"/>
            <a:ext cx="33669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00</a:t>
            </a:r>
            <a:endParaRPr lang="en-US" sz="1100" dirty="0"/>
          </a:p>
        </p:txBody>
      </p:sp>
      <p:sp>
        <p:nvSpPr>
          <p:cNvPr id="62" name="Oval 61"/>
          <p:cNvSpPr/>
          <p:nvPr/>
        </p:nvSpPr>
        <p:spPr>
          <a:xfrm>
            <a:off x="4015667" y="5070326"/>
            <a:ext cx="609600" cy="505047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h()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3097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stCxn id="15" idx="2"/>
          </p:cNvCxnSpPr>
          <p:nvPr/>
        </p:nvCxnSpPr>
        <p:spPr>
          <a:xfrm>
            <a:off x="1356537" y="1932467"/>
            <a:ext cx="0" cy="125730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1356537" y="3189767"/>
            <a:ext cx="1150870" cy="0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507407" y="2556686"/>
            <a:ext cx="533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507407" y="2937686"/>
            <a:ext cx="533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07407" y="3699686"/>
            <a:ext cx="533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555265" y="3407659"/>
            <a:ext cx="0" cy="22860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75437" y="1551467"/>
            <a:ext cx="2362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37637" y="1551467"/>
            <a:ext cx="33669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00</a:t>
            </a:r>
            <a:endParaRPr lang="en-US" sz="1100" dirty="0"/>
          </a:p>
        </p:txBody>
      </p:sp>
      <p:sp>
        <p:nvSpPr>
          <p:cNvPr id="17" name="Oval 16"/>
          <p:cNvSpPr/>
          <p:nvPr/>
        </p:nvSpPr>
        <p:spPr>
          <a:xfrm>
            <a:off x="1051737" y="2327643"/>
            <a:ext cx="609600" cy="505047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h()</a:t>
            </a:r>
            <a:endParaRPr lang="en-US" sz="1400" dirty="0"/>
          </a:p>
        </p:txBody>
      </p:sp>
      <p:sp>
        <p:nvSpPr>
          <p:cNvPr id="18" name="Oval 17"/>
          <p:cNvSpPr/>
          <p:nvPr/>
        </p:nvSpPr>
        <p:spPr>
          <a:xfrm>
            <a:off x="4343400" y="2327643"/>
            <a:ext cx="762000" cy="80054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5410200" y="2327642"/>
            <a:ext cx="762000" cy="80054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6477000" y="2327641"/>
            <a:ext cx="762000" cy="800543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7543800" y="2327640"/>
            <a:ext cx="762000" cy="800543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24" name="Arc 23"/>
          <p:cNvSpPr/>
          <p:nvPr/>
        </p:nvSpPr>
        <p:spPr>
          <a:xfrm rot="19246908">
            <a:off x="4487229" y="2198989"/>
            <a:ext cx="1371600" cy="1184640"/>
          </a:xfrm>
          <a:prstGeom prst="arc">
            <a:avLst/>
          </a:prstGeom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c 24"/>
          <p:cNvSpPr/>
          <p:nvPr/>
        </p:nvSpPr>
        <p:spPr>
          <a:xfrm rot="19246908">
            <a:off x="5545458" y="2198989"/>
            <a:ext cx="1371600" cy="1184640"/>
          </a:xfrm>
          <a:prstGeom prst="arc">
            <a:avLst/>
          </a:prstGeom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c 25"/>
          <p:cNvSpPr/>
          <p:nvPr/>
        </p:nvSpPr>
        <p:spPr>
          <a:xfrm rot="19246908">
            <a:off x="6618443" y="2198989"/>
            <a:ext cx="1371600" cy="1184640"/>
          </a:xfrm>
          <a:prstGeom prst="arc">
            <a:avLst/>
          </a:prstGeom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rc 26"/>
          <p:cNvSpPr/>
          <p:nvPr/>
        </p:nvSpPr>
        <p:spPr>
          <a:xfrm rot="8446908">
            <a:off x="6858001" y="2052791"/>
            <a:ext cx="1371600" cy="1184640"/>
          </a:xfrm>
          <a:prstGeom prst="arc">
            <a:avLst/>
          </a:prstGeom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c 27"/>
          <p:cNvSpPr/>
          <p:nvPr/>
        </p:nvSpPr>
        <p:spPr>
          <a:xfrm rot="8446908">
            <a:off x="5791198" y="2052791"/>
            <a:ext cx="1371600" cy="1184640"/>
          </a:xfrm>
          <a:prstGeom prst="arc">
            <a:avLst/>
          </a:prstGeom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c 28"/>
          <p:cNvSpPr/>
          <p:nvPr/>
        </p:nvSpPr>
        <p:spPr>
          <a:xfrm rot="8446908">
            <a:off x="4724399" y="2052791"/>
            <a:ext cx="1371600" cy="1184640"/>
          </a:xfrm>
          <a:prstGeom prst="arc">
            <a:avLst/>
          </a:prstGeom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 rot="8048469">
            <a:off x="3708507" y="2256171"/>
            <a:ext cx="982030" cy="982030"/>
            <a:chOff x="4504370" y="1151570"/>
            <a:chExt cx="982030" cy="982030"/>
          </a:xfrm>
        </p:grpSpPr>
        <p:sp>
          <p:nvSpPr>
            <p:cNvPr id="30" name="Arc 29"/>
            <p:cNvSpPr/>
            <p:nvPr/>
          </p:nvSpPr>
          <p:spPr>
            <a:xfrm>
              <a:off x="4504370" y="1219200"/>
              <a:ext cx="982030" cy="914400"/>
            </a:xfrm>
            <a:prstGeom prst="arc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Arc 30"/>
            <p:cNvSpPr/>
            <p:nvPr/>
          </p:nvSpPr>
          <p:spPr>
            <a:xfrm flipV="1">
              <a:off x="4504370" y="1219200"/>
              <a:ext cx="982030" cy="914400"/>
            </a:xfrm>
            <a:prstGeom prst="arc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Arc 31"/>
            <p:cNvSpPr/>
            <p:nvPr/>
          </p:nvSpPr>
          <p:spPr>
            <a:xfrm rot="5400000" flipV="1">
              <a:off x="4504370" y="1185385"/>
              <a:ext cx="982030" cy="914400"/>
            </a:xfrm>
            <a:prstGeom prst="arc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" name="Group 33"/>
          <p:cNvGrpSpPr/>
          <p:nvPr/>
        </p:nvGrpSpPr>
        <p:grpSpPr>
          <a:xfrm rot="13551531" flipH="1">
            <a:off x="7981699" y="2282209"/>
            <a:ext cx="982030" cy="982030"/>
            <a:chOff x="4504370" y="1151570"/>
            <a:chExt cx="982030" cy="982030"/>
          </a:xfrm>
        </p:grpSpPr>
        <p:sp>
          <p:nvSpPr>
            <p:cNvPr id="35" name="Arc 34"/>
            <p:cNvSpPr/>
            <p:nvPr/>
          </p:nvSpPr>
          <p:spPr>
            <a:xfrm>
              <a:off x="4504370" y="1219200"/>
              <a:ext cx="982030" cy="914400"/>
            </a:xfrm>
            <a:prstGeom prst="arc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Arc 35"/>
            <p:cNvSpPr/>
            <p:nvPr/>
          </p:nvSpPr>
          <p:spPr>
            <a:xfrm flipV="1">
              <a:off x="4504370" y="1219200"/>
              <a:ext cx="982030" cy="914400"/>
            </a:xfrm>
            <a:prstGeom prst="arc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Arc 36"/>
            <p:cNvSpPr/>
            <p:nvPr/>
          </p:nvSpPr>
          <p:spPr>
            <a:xfrm rot="5400000" flipV="1">
              <a:off x="4504370" y="1185385"/>
              <a:ext cx="982030" cy="914400"/>
            </a:xfrm>
            <a:prstGeom prst="arc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5063994" y="175333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6180122" y="175333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7234389" y="176677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8610600" y="255668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7259329" y="3314488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NT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6254022" y="3322987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NT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5125213" y="3314488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NT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3729299" y="2538970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NT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 rot="18601810">
            <a:off x="4375694" y="1538825"/>
            <a:ext cx="12927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Strongly NT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 rot="18601810">
            <a:off x="7813840" y="1528240"/>
            <a:ext cx="1140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Strongly T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 rot="18601810">
            <a:off x="5441169" y="1538826"/>
            <a:ext cx="1211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Weakly NT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 rot="18601810">
            <a:off x="6608032" y="1528240"/>
            <a:ext cx="1058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Weakly T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60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"/>
            <a:ext cx="5867400" cy="4525963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movi</a:t>
            </a:r>
            <a:r>
              <a:rPr lang="en-US" dirty="0"/>
              <a:t>	r18, 3	# max </a:t>
            </a:r>
            <a:r>
              <a:rPr lang="en-US" dirty="0" err="1"/>
              <a:t>i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	</a:t>
            </a:r>
            <a:r>
              <a:rPr lang="en-US" dirty="0" err="1"/>
              <a:t>movi</a:t>
            </a:r>
            <a:r>
              <a:rPr lang="en-US" dirty="0"/>
              <a:t>	r19, 2	# max j</a:t>
            </a:r>
            <a:br>
              <a:rPr lang="en-US" dirty="0"/>
            </a:br>
            <a:r>
              <a:rPr lang="en-US" dirty="0"/>
              <a:t> 	</a:t>
            </a:r>
            <a:r>
              <a:rPr lang="en-US" dirty="0" err="1"/>
              <a:t>movi</a:t>
            </a:r>
            <a:r>
              <a:rPr lang="en-US" dirty="0"/>
              <a:t>	r8, 0		#</a:t>
            </a:r>
            <a:r>
              <a:rPr lang="en-US" dirty="0" err="1"/>
              <a:t>i</a:t>
            </a:r>
            <a:r>
              <a:rPr lang="en-US" dirty="0"/>
              <a:t> = 0</a:t>
            </a:r>
            <a:br>
              <a:rPr lang="en-US" dirty="0"/>
            </a:br>
            <a:r>
              <a:rPr lang="en-US" dirty="0" err="1"/>
              <a:t>DOi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movi</a:t>
            </a:r>
            <a:r>
              <a:rPr lang="en-US" dirty="0"/>
              <a:t>	r9, 0		# j = 0</a:t>
            </a:r>
            <a:br>
              <a:rPr lang="en-US" dirty="0"/>
            </a:br>
            <a:r>
              <a:rPr lang="en-US" dirty="0" err="1"/>
              <a:t>DOj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	some computation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addi</a:t>
            </a:r>
            <a:r>
              <a:rPr lang="en-US" dirty="0"/>
              <a:t>	r9, r9, 1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blt</a:t>
            </a:r>
            <a:r>
              <a:rPr lang="en-US" dirty="0"/>
              <a:t>	r9, r19, </a:t>
            </a:r>
            <a:r>
              <a:rPr lang="en-US" dirty="0" err="1"/>
              <a:t>DOj</a:t>
            </a:r>
            <a:r>
              <a:rPr lang="en-US" dirty="0"/>
              <a:t> #J branch</a:t>
            </a:r>
            <a:br>
              <a:rPr lang="en-US" dirty="0"/>
            </a:br>
            <a:r>
              <a:rPr lang="en-US" dirty="0"/>
              <a:t> 	</a:t>
            </a:r>
            <a:r>
              <a:rPr lang="en-US" dirty="0" err="1"/>
              <a:t>addi</a:t>
            </a:r>
            <a:r>
              <a:rPr lang="en-US" dirty="0"/>
              <a:t> 	r8, r8, 1</a:t>
            </a:r>
            <a:br>
              <a:rPr lang="en-US" dirty="0"/>
            </a:br>
            <a:r>
              <a:rPr lang="en-US" dirty="0"/>
              <a:t> 	</a:t>
            </a:r>
            <a:r>
              <a:rPr lang="en-US" dirty="0" err="1"/>
              <a:t>blt</a:t>
            </a:r>
            <a:r>
              <a:rPr lang="en-US" dirty="0"/>
              <a:t> 	r8, r18, </a:t>
            </a:r>
            <a:r>
              <a:rPr lang="en-US" dirty="0" err="1"/>
              <a:t>DOi</a:t>
            </a:r>
            <a:r>
              <a:rPr lang="en-US" dirty="0"/>
              <a:t>  # I branch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4953000"/>
            <a:ext cx="634821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	T </a:t>
            </a:r>
            <a:r>
              <a:rPr lang="en-US" sz="4400" dirty="0" err="1"/>
              <a:t>T</a:t>
            </a:r>
            <a:r>
              <a:rPr lang="en-US" sz="4400" dirty="0"/>
              <a:t> NT    T </a:t>
            </a:r>
            <a:r>
              <a:rPr lang="en-US" sz="4400" dirty="0" err="1"/>
              <a:t>T</a:t>
            </a:r>
            <a:r>
              <a:rPr lang="en-US" sz="4400" dirty="0"/>
              <a:t> NT   T </a:t>
            </a:r>
            <a:r>
              <a:rPr lang="en-US" sz="4400" dirty="0" err="1"/>
              <a:t>T</a:t>
            </a:r>
            <a:r>
              <a:rPr lang="en-US" sz="4400" dirty="0"/>
              <a:t> </a:t>
            </a:r>
            <a:r>
              <a:rPr lang="en-US" sz="4400" dirty="0" smtClean="0"/>
              <a:t>NT</a:t>
            </a: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6096000"/>
            <a:ext cx="71897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 </a:t>
            </a:r>
            <a:r>
              <a:rPr lang="en-US" sz="2400" dirty="0"/>
              <a:t>(11)  T(11) </a:t>
            </a:r>
            <a:r>
              <a:rPr lang="en-US" sz="2400" b="1" dirty="0"/>
              <a:t>T</a:t>
            </a:r>
            <a:r>
              <a:rPr lang="en-US" sz="2400" dirty="0"/>
              <a:t>(10)     T(11) T (11) </a:t>
            </a:r>
            <a:r>
              <a:rPr lang="en-US" sz="2400" b="1" dirty="0"/>
              <a:t>T</a:t>
            </a:r>
            <a:r>
              <a:rPr lang="en-US" sz="2400" dirty="0"/>
              <a:t>(10)  T(11) T (11) </a:t>
            </a:r>
            <a:r>
              <a:rPr lang="en-US" sz="2400" b="1" dirty="0"/>
              <a:t>T</a:t>
            </a:r>
            <a:r>
              <a:rPr lang="en-US" sz="2400" dirty="0"/>
              <a:t>(10)</a:t>
            </a:r>
          </a:p>
        </p:txBody>
      </p:sp>
    </p:spTree>
    <p:extLst>
      <p:ext uri="{BB962C8B-B14F-4D97-AF65-F5344CB8AC3E}">
        <p14:creationId xmlns:p14="http://schemas.microsoft.com/office/powerpoint/2010/main" val="112389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311937" y="2514600"/>
            <a:ext cx="0" cy="118324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3311937" y="3697840"/>
            <a:ext cx="1150870" cy="0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4462807" y="3064759"/>
            <a:ext cx="533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2807" y="3445759"/>
            <a:ext cx="533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462807" y="4207759"/>
            <a:ext cx="533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510665" y="3915732"/>
            <a:ext cx="0" cy="22860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75437" y="1551467"/>
            <a:ext cx="2362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37637" y="1551467"/>
            <a:ext cx="33669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00</a:t>
            </a:r>
            <a:endParaRPr lang="en-US" sz="1100" dirty="0"/>
          </a:p>
        </p:txBody>
      </p:sp>
      <p:sp>
        <p:nvSpPr>
          <p:cNvPr id="17" name="Oval 16"/>
          <p:cNvSpPr/>
          <p:nvPr/>
        </p:nvSpPr>
        <p:spPr>
          <a:xfrm>
            <a:off x="3007137" y="2835716"/>
            <a:ext cx="609600" cy="505047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h()</a:t>
            </a:r>
            <a:endParaRPr lang="en-US" sz="1400" dirty="0"/>
          </a:p>
        </p:txBody>
      </p:sp>
      <p:cxnSp>
        <p:nvCxnSpPr>
          <p:cNvPr id="46" name="Straight Connector 45"/>
          <p:cNvCxnSpPr/>
          <p:nvPr/>
        </p:nvCxnSpPr>
        <p:spPr>
          <a:xfrm>
            <a:off x="1356537" y="1932467"/>
            <a:ext cx="0" cy="582133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1356537" y="2508840"/>
            <a:ext cx="2925516" cy="576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3815107" y="1551467"/>
            <a:ext cx="914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0 0</a:t>
            </a:r>
            <a:endParaRPr lang="en-US" dirty="0"/>
          </a:p>
        </p:txBody>
      </p:sp>
      <p:cxnSp>
        <p:nvCxnSpPr>
          <p:cNvPr id="53" name="Straight Connector 52"/>
          <p:cNvCxnSpPr/>
          <p:nvPr/>
        </p:nvCxnSpPr>
        <p:spPr>
          <a:xfrm>
            <a:off x="4282053" y="1926707"/>
            <a:ext cx="0" cy="582133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883828" y="1175047"/>
            <a:ext cx="828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4510665" y="1600200"/>
            <a:ext cx="137535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>
            <a:off x="4462807" y="1066800"/>
            <a:ext cx="718793" cy="609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3505200" y="1219200"/>
            <a:ext cx="488461" cy="47137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2940056" y="885678"/>
            <a:ext cx="954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younger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4809094" y="762000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older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03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54652" y="1942364"/>
            <a:ext cx="468184" cy="381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248272" y="1949452"/>
            <a:ext cx="685123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933396" y="1949452"/>
            <a:ext cx="33669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00</a:t>
            </a:r>
            <a:endParaRPr lang="en-US" sz="1100" dirty="0"/>
          </a:p>
        </p:txBody>
      </p:sp>
      <p:sp>
        <p:nvSpPr>
          <p:cNvPr id="52" name="Rectangle 51"/>
          <p:cNvSpPr/>
          <p:nvPr/>
        </p:nvSpPr>
        <p:spPr>
          <a:xfrm>
            <a:off x="5519959" y="1942364"/>
            <a:ext cx="914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0 0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410200" y="1478076"/>
            <a:ext cx="846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history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8600" y="228600"/>
            <a:ext cx="3877985" cy="69865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	</a:t>
            </a:r>
            <a:r>
              <a:rPr lang="en-US" sz="2800" dirty="0" err="1"/>
              <a:t>movi</a:t>
            </a:r>
            <a:r>
              <a:rPr lang="en-US" sz="2800" dirty="0"/>
              <a:t>	r9, 0		</a:t>
            </a:r>
            <a:br>
              <a:rPr lang="en-US" sz="2800" dirty="0"/>
            </a:br>
            <a:r>
              <a:rPr lang="en-US" sz="2800" dirty="0" err="1"/>
              <a:t>DOj</a:t>
            </a:r>
            <a:r>
              <a:rPr lang="en-US" sz="2800" dirty="0"/>
              <a:t>:</a:t>
            </a:r>
            <a:br>
              <a:rPr lang="en-US" sz="2800" dirty="0"/>
            </a:br>
            <a:r>
              <a:rPr lang="en-US" sz="2800" dirty="0"/>
              <a:t>	some computation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addi</a:t>
            </a:r>
            <a:r>
              <a:rPr lang="en-US" sz="2800" dirty="0"/>
              <a:t>	r9, r9, 1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blt</a:t>
            </a:r>
            <a:r>
              <a:rPr lang="en-US" sz="2800" dirty="0"/>
              <a:t>	r9, r19, </a:t>
            </a:r>
            <a:r>
              <a:rPr lang="en-US" sz="2800" dirty="0" err="1" smtClean="0"/>
              <a:t>DOj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movi</a:t>
            </a:r>
            <a:r>
              <a:rPr lang="en-US" sz="2800" dirty="0"/>
              <a:t>	r9, 0		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err="1" smtClean="0"/>
              <a:t>DOj</a:t>
            </a:r>
            <a:r>
              <a:rPr lang="en-US" sz="2800" dirty="0"/>
              <a:t>:</a:t>
            </a:r>
            <a:br>
              <a:rPr lang="en-US" sz="2800" dirty="0"/>
            </a:br>
            <a:r>
              <a:rPr lang="en-US" sz="2800" dirty="0"/>
              <a:t>	some computation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addi</a:t>
            </a:r>
            <a:r>
              <a:rPr lang="en-US" sz="2800" dirty="0"/>
              <a:t>	r9, r9, 1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blt</a:t>
            </a:r>
            <a:r>
              <a:rPr lang="en-US" sz="2800" dirty="0"/>
              <a:t>	r9, r19, </a:t>
            </a:r>
            <a:r>
              <a:rPr lang="en-US" sz="2800" dirty="0" err="1" smtClean="0"/>
              <a:t>DOj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movi</a:t>
            </a:r>
            <a:r>
              <a:rPr lang="en-US" sz="2800" dirty="0"/>
              <a:t>	r9, 0		</a:t>
            </a:r>
            <a:br>
              <a:rPr lang="en-US" sz="2800" dirty="0"/>
            </a:br>
            <a:r>
              <a:rPr lang="en-US" sz="2800" dirty="0" err="1"/>
              <a:t>DOj</a:t>
            </a:r>
            <a:r>
              <a:rPr lang="en-US" sz="2800" dirty="0"/>
              <a:t>:</a:t>
            </a:r>
            <a:br>
              <a:rPr lang="en-US" sz="2800" dirty="0"/>
            </a:br>
            <a:r>
              <a:rPr lang="en-US" sz="2800" dirty="0"/>
              <a:t>	some computation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addi</a:t>
            </a:r>
            <a:r>
              <a:rPr lang="en-US" sz="2800" dirty="0"/>
              <a:t>	r9, r9, 1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blt</a:t>
            </a:r>
            <a:r>
              <a:rPr lang="en-US" sz="2800" dirty="0"/>
              <a:t>	r9, r19, </a:t>
            </a:r>
            <a:r>
              <a:rPr lang="en-US" sz="2800" dirty="0" err="1" smtClean="0"/>
              <a:t>DOj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6272495" y="1478076"/>
            <a:ext cx="1161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prediction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640691" y="1930109"/>
            <a:ext cx="468184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7605998" y="1930109"/>
            <a:ext cx="914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0 0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6554651" y="4081131"/>
            <a:ext cx="468184" cy="381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4248271" y="4088219"/>
            <a:ext cx="685123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4933395" y="4088219"/>
            <a:ext cx="33669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00</a:t>
            </a:r>
            <a:endParaRPr lang="en-US" sz="1100" dirty="0"/>
          </a:p>
        </p:txBody>
      </p:sp>
      <p:sp>
        <p:nvSpPr>
          <p:cNvPr id="24" name="Rectangle 23"/>
          <p:cNvSpPr/>
          <p:nvPr/>
        </p:nvSpPr>
        <p:spPr>
          <a:xfrm>
            <a:off x="5519958" y="4081131"/>
            <a:ext cx="914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1 0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562845" y="3616843"/>
            <a:ext cx="828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450307" y="3616843"/>
            <a:ext cx="1145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prediction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8640690" y="4068876"/>
            <a:ext cx="468184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7605997" y="4068876"/>
            <a:ext cx="914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1 0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554652" y="6184455"/>
            <a:ext cx="468184" cy="381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4248272" y="6191543"/>
            <a:ext cx="685123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4933396" y="6191543"/>
            <a:ext cx="33669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00</a:t>
            </a:r>
            <a:endParaRPr lang="en-US" sz="1100" dirty="0"/>
          </a:p>
        </p:txBody>
      </p:sp>
      <p:sp>
        <p:nvSpPr>
          <p:cNvPr id="32" name="Rectangle 31"/>
          <p:cNvSpPr/>
          <p:nvPr/>
        </p:nvSpPr>
        <p:spPr>
          <a:xfrm>
            <a:off x="5519959" y="6184455"/>
            <a:ext cx="914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1 1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562846" y="5720167"/>
            <a:ext cx="828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6450308" y="5720167"/>
            <a:ext cx="1145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prediction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8640691" y="6172200"/>
            <a:ext cx="468184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7605998" y="6172200"/>
            <a:ext cx="914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1 1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500601" y="1478076"/>
            <a:ext cx="1672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Pattern learned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54652" y="1942364"/>
            <a:ext cx="468184" cy="381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248272" y="1949452"/>
            <a:ext cx="685123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933396" y="1949452"/>
            <a:ext cx="33669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00</a:t>
            </a:r>
            <a:endParaRPr lang="en-US" sz="1100" dirty="0"/>
          </a:p>
        </p:txBody>
      </p:sp>
      <p:sp>
        <p:nvSpPr>
          <p:cNvPr id="52" name="Rectangle 51"/>
          <p:cNvSpPr/>
          <p:nvPr/>
        </p:nvSpPr>
        <p:spPr>
          <a:xfrm>
            <a:off x="5519959" y="1942364"/>
            <a:ext cx="914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410200" y="1478076"/>
            <a:ext cx="846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history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8600" y="228600"/>
            <a:ext cx="3877985" cy="69865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	</a:t>
            </a:r>
            <a:r>
              <a:rPr lang="en-US" sz="2800" dirty="0" err="1"/>
              <a:t>movi</a:t>
            </a:r>
            <a:r>
              <a:rPr lang="en-US" sz="2800" dirty="0"/>
              <a:t>	r9, 0		</a:t>
            </a:r>
            <a:br>
              <a:rPr lang="en-US" sz="2800" dirty="0"/>
            </a:br>
            <a:r>
              <a:rPr lang="en-US" sz="2800" dirty="0" err="1"/>
              <a:t>DOj</a:t>
            </a:r>
            <a:r>
              <a:rPr lang="en-US" sz="2800" dirty="0"/>
              <a:t>:</a:t>
            </a:r>
            <a:br>
              <a:rPr lang="en-US" sz="2800" dirty="0"/>
            </a:br>
            <a:r>
              <a:rPr lang="en-US" sz="2800" dirty="0"/>
              <a:t>	some computation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addi</a:t>
            </a:r>
            <a:r>
              <a:rPr lang="en-US" sz="2800" dirty="0"/>
              <a:t>	r9, r9, 1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blt</a:t>
            </a:r>
            <a:r>
              <a:rPr lang="en-US" sz="2800" dirty="0"/>
              <a:t>	r9, r19, </a:t>
            </a:r>
            <a:r>
              <a:rPr lang="en-US" sz="2800" dirty="0" err="1" smtClean="0"/>
              <a:t>DOj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movi</a:t>
            </a:r>
            <a:r>
              <a:rPr lang="en-US" sz="2800" dirty="0"/>
              <a:t>	r9, 0		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err="1" smtClean="0"/>
              <a:t>DOj</a:t>
            </a:r>
            <a:r>
              <a:rPr lang="en-US" sz="2800" dirty="0"/>
              <a:t>:</a:t>
            </a:r>
            <a:br>
              <a:rPr lang="en-US" sz="2800" dirty="0"/>
            </a:br>
            <a:r>
              <a:rPr lang="en-US" sz="2800" dirty="0"/>
              <a:t>	some computation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addi</a:t>
            </a:r>
            <a:r>
              <a:rPr lang="en-US" sz="2800" dirty="0"/>
              <a:t>	r9, r9, 1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blt</a:t>
            </a:r>
            <a:r>
              <a:rPr lang="en-US" sz="2800" dirty="0"/>
              <a:t>	r9, r19, </a:t>
            </a:r>
            <a:r>
              <a:rPr lang="en-US" sz="2800" dirty="0" err="1" smtClean="0"/>
              <a:t>DOj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movi</a:t>
            </a:r>
            <a:r>
              <a:rPr lang="en-US" sz="2800" dirty="0"/>
              <a:t>	r9, 0		</a:t>
            </a:r>
            <a:br>
              <a:rPr lang="en-US" sz="2800" dirty="0"/>
            </a:br>
            <a:r>
              <a:rPr lang="en-US" sz="2800" dirty="0" err="1"/>
              <a:t>DOj</a:t>
            </a:r>
            <a:r>
              <a:rPr lang="en-US" sz="2800" dirty="0"/>
              <a:t>:</a:t>
            </a:r>
            <a:br>
              <a:rPr lang="en-US" sz="2800" dirty="0"/>
            </a:br>
            <a:r>
              <a:rPr lang="en-US" sz="2800" dirty="0"/>
              <a:t>	some computation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addi</a:t>
            </a:r>
            <a:r>
              <a:rPr lang="en-US" sz="2800" dirty="0"/>
              <a:t>	r9, r9, 1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blt</a:t>
            </a:r>
            <a:r>
              <a:rPr lang="en-US" sz="2800" dirty="0"/>
              <a:t>	r9, r19, </a:t>
            </a:r>
            <a:r>
              <a:rPr lang="en-US" sz="2800" dirty="0" err="1" smtClean="0"/>
              <a:t>DOj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6272495" y="1478076"/>
            <a:ext cx="1161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prediction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143129" y="4495800"/>
            <a:ext cx="468184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108436" y="4495800"/>
            <a:ext cx="914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0 1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7143129" y="3505200"/>
            <a:ext cx="468184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6108436" y="3505200"/>
            <a:ext cx="914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1 0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7143129" y="3988564"/>
            <a:ext cx="468184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6108436" y="3988564"/>
            <a:ext cx="914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1 1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500601" y="1478076"/>
            <a:ext cx="1672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Pattern learned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8608792" y="1926415"/>
            <a:ext cx="468184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7574099" y="1926415"/>
            <a:ext cx="914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7143129" y="5029200"/>
            <a:ext cx="468184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6108436" y="5029200"/>
            <a:ext cx="914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0 0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0" y="2971800"/>
            <a:ext cx="1745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Learned thus far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1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62437" y="4114800"/>
            <a:ext cx="468184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156057" y="4121888"/>
            <a:ext cx="685123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841181" y="4121888"/>
            <a:ext cx="33669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00</a:t>
            </a:r>
            <a:endParaRPr lang="en-US" sz="1100" dirty="0"/>
          </a:p>
        </p:txBody>
      </p:sp>
      <p:sp>
        <p:nvSpPr>
          <p:cNvPr id="52" name="Rectangle 51"/>
          <p:cNvSpPr/>
          <p:nvPr/>
        </p:nvSpPr>
        <p:spPr>
          <a:xfrm>
            <a:off x="5427744" y="4114800"/>
            <a:ext cx="914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317985" y="3650512"/>
            <a:ext cx="846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history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8600" y="228600"/>
            <a:ext cx="3877985" cy="69865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	</a:t>
            </a:r>
            <a:r>
              <a:rPr lang="en-US" sz="2800" dirty="0" err="1"/>
              <a:t>movi</a:t>
            </a:r>
            <a:r>
              <a:rPr lang="en-US" sz="2800" dirty="0"/>
              <a:t>	r9, 0		</a:t>
            </a:r>
            <a:br>
              <a:rPr lang="en-US" sz="2800" dirty="0"/>
            </a:br>
            <a:r>
              <a:rPr lang="en-US" sz="2800" dirty="0" err="1"/>
              <a:t>DOj</a:t>
            </a:r>
            <a:r>
              <a:rPr lang="en-US" sz="2800" dirty="0"/>
              <a:t>:</a:t>
            </a:r>
            <a:br>
              <a:rPr lang="en-US" sz="2800" dirty="0"/>
            </a:br>
            <a:r>
              <a:rPr lang="en-US" sz="2800" dirty="0"/>
              <a:t>	some computation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addi</a:t>
            </a:r>
            <a:r>
              <a:rPr lang="en-US" sz="2800" dirty="0"/>
              <a:t>	r9, r9, 1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blt</a:t>
            </a:r>
            <a:r>
              <a:rPr lang="en-US" sz="2800" dirty="0"/>
              <a:t>	r9, r19, </a:t>
            </a:r>
            <a:r>
              <a:rPr lang="en-US" sz="2800" dirty="0" err="1" smtClean="0"/>
              <a:t>DOj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movi</a:t>
            </a:r>
            <a:r>
              <a:rPr lang="en-US" sz="2800" dirty="0"/>
              <a:t>	r9, 0		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err="1" smtClean="0"/>
              <a:t>DOj</a:t>
            </a:r>
            <a:r>
              <a:rPr lang="en-US" sz="2800" dirty="0"/>
              <a:t>:</a:t>
            </a:r>
            <a:br>
              <a:rPr lang="en-US" sz="2800" dirty="0"/>
            </a:br>
            <a:r>
              <a:rPr lang="en-US" sz="2800" dirty="0"/>
              <a:t>	some computation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addi</a:t>
            </a:r>
            <a:r>
              <a:rPr lang="en-US" sz="2800" dirty="0"/>
              <a:t>	r9, r9, 1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blt</a:t>
            </a:r>
            <a:r>
              <a:rPr lang="en-US" sz="2800" dirty="0"/>
              <a:t>	r9, r19, </a:t>
            </a:r>
            <a:r>
              <a:rPr lang="en-US" sz="2800" dirty="0" err="1" smtClean="0"/>
              <a:t>DOj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movi</a:t>
            </a:r>
            <a:r>
              <a:rPr lang="en-US" sz="2800" dirty="0"/>
              <a:t>	r9, 0		</a:t>
            </a:r>
            <a:br>
              <a:rPr lang="en-US" sz="2800" dirty="0"/>
            </a:br>
            <a:r>
              <a:rPr lang="en-US" sz="2800" dirty="0" err="1"/>
              <a:t>DOj</a:t>
            </a:r>
            <a:r>
              <a:rPr lang="en-US" sz="2800" dirty="0"/>
              <a:t>:</a:t>
            </a:r>
            <a:br>
              <a:rPr lang="en-US" sz="2800" dirty="0"/>
            </a:br>
            <a:r>
              <a:rPr lang="en-US" sz="2800" dirty="0"/>
              <a:t>	some computation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addi</a:t>
            </a:r>
            <a:r>
              <a:rPr lang="en-US" sz="2800" dirty="0"/>
              <a:t>	r9, r9, 1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blt</a:t>
            </a:r>
            <a:r>
              <a:rPr lang="en-US" sz="2800" dirty="0"/>
              <a:t>	r9, r19, </a:t>
            </a:r>
            <a:r>
              <a:rPr lang="en-US" sz="2800" dirty="0" err="1" smtClean="0"/>
              <a:t>DOj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6180280" y="3650512"/>
            <a:ext cx="1161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prediction</a:t>
            </a:r>
            <a:endParaRPr lang="en-US" b="1" dirty="0">
              <a:solidFill>
                <a:srgbClr val="C0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7239283" y="469737"/>
            <a:ext cx="1745478" cy="2438400"/>
            <a:chOff x="6096000" y="2971800"/>
            <a:chExt cx="1745478" cy="2438400"/>
          </a:xfrm>
        </p:grpSpPr>
        <p:sp>
          <p:nvSpPr>
            <p:cNvPr id="19" name="Rectangle 18"/>
            <p:cNvSpPr/>
            <p:nvPr/>
          </p:nvSpPr>
          <p:spPr>
            <a:xfrm>
              <a:off x="7143129" y="4495800"/>
              <a:ext cx="468184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108436" y="4495800"/>
              <a:ext cx="9144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0 1</a:t>
              </a:r>
              <a:endParaRPr lang="en-US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7143129" y="3505200"/>
              <a:ext cx="468184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6108436" y="3505200"/>
              <a:ext cx="9144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1 0</a:t>
              </a:r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143129" y="3988564"/>
              <a:ext cx="468184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108436" y="3988564"/>
              <a:ext cx="9144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1 1</a:t>
              </a:r>
              <a:endParaRPr lang="en-US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7143129" y="5029200"/>
              <a:ext cx="468184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6108436" y="5029200"/>
              <a:ext cx="9144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0 0</a:t>
              </a:r>
              <a:endParaRPr lang="en-US" dirty="0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6096000" y="2971800"/>
              <a:ext cx="17454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Learned thus far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7251719" y="4111106"/>
            <a:ext cx="849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correct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6462438" y="6241312"/>
            <a:ext cx="468184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4156058" y="6248400"/>
            <a:ext cx="685123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4841182" y="6248400"/>
            <a:ext cx="33669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00</a:t>
            </a:r>
            <a:endParaRPr lang="en-US" sz="1100" dirty="0"/>
          </a:p>
        </p:txBody>
      </p:sp>
      <p:sp>
        <p:nvSpPr>
          <p:cNvPr id="26" name="Rectangle 25"/>
          <p:cNvSpPr/>
          <p:nvPr/>
        </p:nvSpPr>
        <p:spPr>
          <a:xfrm>
            <a:off x="5427745" y="6241312"/>
            <a:ext cx="914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7251720" y="6237618"/>
            <a:ext cx="849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correct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18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/>
          <p:cNvSpPr/>
          <p:nvPr/>
        </p:nvSpPr>
        <p:spPr>
          <a:xfrm>
            <a:off x="3267139" y="2286000"/>
            <a:ext cx="9144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bubble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609600" y="1634238"/>
            <a:ext cx="845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617188" y="807706"/>
            <a:ext cx="663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23939" y="1835857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branch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523939" y="1371600"/>
            <a:ext cx="4572000" cy="3276600"/>
            <a:chOff x="0" y="1371600"/>
            <a:chExt cx="7429500" cy="3276600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0" y="1371600"/>
              <a:ext cx="0" cy="327660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485900" y="1371600"/>
              <a:ext cx="0" cy="327660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971800" y="1371600"/>
              <a:ext cx="0" cy="327660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4457700" y="1371600"/>
              <a:ext cx="0" cy="327660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5943600" y="1371600"/>
              <a:ext cx="0" cy="327660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7429500" y="1371600"/>
              <a:ext cx="0" cy="327660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Rectangle 34"/>
          <p:cNvSpPr/>
          <p:nvPr/>
        </p:nvSpPr>
        <p:spPr>
          <a:xfrm>
            <a:off x="1438339" y="1835857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decode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354511" y="1835857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exec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267139" y="1835857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mem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181539" y="1835857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wb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5095939" y="1371600"/>
            <a:ext cx="0" cy="327660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010339" y="1371600"/>
            <a:ext cx="0" cy="327660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924739" y="1371600"/>
            <a:ext cx="0" cy="327660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839139" y="1371600"/>
            <a:ext cx="0" cy="327660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8753539" y="1371600"/>
            <a:ext cx="0" cy="327660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4181539" y="2286000"/>
            <a:ext cx="9144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bubble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095939" y="2286000"/>
            <a:ext cx="9144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bubble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2352739" y="28194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fetch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267139" y="28194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decode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4183311" y="28194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exec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5095939" y="28194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mem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6010339" y="28194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wb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3267139" y="32766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fetch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4181539" y="32766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decode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5097711" y="32766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exec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6010339" y="32766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mem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924739" y="32766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wb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848232" y="1263134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C1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1682981" y="1256414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C2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2597381" y="1265643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C3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3511781" y="1263134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C4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4401086" y="1265643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C5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5340581" y="1265643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C6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6256753" y="1256414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C7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7169381" y="1263134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C8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8083781" y="1256414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C9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608400" y="3390900"/>
            <a:ext cx="12659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Redirected </a:t>
            </a:r>
            <a:br>
              <a:rPr lang="en-US" b="1" dirty="0" smtClean="0"/>
            </a:br>
            <a:r>
              <a:rPr lang="en-US" b="1" dirty="0" smtClean="0"/>
              <a:t>fetch</a:t>
            </a:r>
            <a:endParaRPr lang="en-US" b="1" dirty="0"/>
          </a:p>
        </p:txBody>
      </p:sp>
      <p:cxnSp>
        <p:nvCxnSpPr>
          <p:cNvPr id="17" name="Straight Arrow Connector 16"/>
          <p:cNvCxnSpPr>
            <a:stCxn id="9" idx="0"/>
          </p:cNvCxnSpPr>
          <p:nvPr/>
        </p:nvCxnSpPr>
        <p:spPr>
          <a:xfrm flipV="1">
            <a:off x="2241362" y="3124200"/>
            <a:ext cx="330924" cy="266700"/>
          </a:xfrm>
          <a:prstGeom prst="straightConnector1">
            <a:avLst/>
          </a:prstGeom>
          <a:ln w="3810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6200" y="1765491"/>
            <a:ext cx="359394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795889" y="2754868"/>
            <a:ext cx="359394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799784" y="3206234"/>
            <a:ext cx="359394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2347483" y="2286000"/>
            <a:ext cx="9144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bubble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1433083" y="2286000"/>
            <a:ext cx="9144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bubble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10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62437" y="4114800"/>
            <a:ext cx="468184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156057" y="4121888"/>
            <a:ext cx="685123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841181" y="4121888"/>
            <a:ext cx="33669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00</a:t>
            </a:r>
            <a:endParaRPr lang="en-US" sz="1100" dirty="0"/>
          </a:p>
        </p:txBody>
      </p:sp>
      <p:sp>
        <p:nvSpPr>
          <p:cNvPr id="52" name="Rectangle 51"/>
          <p:cNvSpPr/>
          <p:nvPr/>
        </p:nvSpPr>
        <p:spPr>
          <a:xfrm>
            <a:off x="5427744" y="4114800"/>
            <a:ext cx="914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317985" y="3650512"/>
            <a:ext cx="846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history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8600" y="228600"/>
            <a:ext cx="3877985" cy="69865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	</a:t>
            </a:r>
            <a:r>
              <a:rPr lang="en-US" sz="2800" dirty="0" err="1"/>
              <a:t>movi</a:t>
            </a:r>
            <a:r>
              <a:rPr lang="en-US" sz="2800" dirty="0"/>
              <a:t>	r9, 0		</a:t>
            </a:r>
            <a:br>
              <a:rPr lang="en-US" sz="2800" dirty="0"/>
            </a:br>
            <a:r>
              <a:rPr lang="en-US" sz="2800" dirty="0" err="1"/>
              <a:t>DOj</a:t>
            </a:r>
            <a:r>
              <a:rPr lang="en-US" sz="2800" dirty="0"/>
              <a:t>:</a:t>
            </a:r>
            <a:br>
              <a:rPr lang="en-US" sz="2800" dirty="0"/>
            </a:br>
            <a:r>
              <a:rPr lang="en-US" sz="2800" dirty="0"/>
              <a:t>	some computation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addi</a:t>
            </a:r>
            <a:r>
              <a:rPr lang="en-US" sz="2800" dirty="0"/>
              <a:t>	r9, r9, 1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blt</a:t>
            </a:r>
            <a:r>
              <a:rPr lang="en-US" sz="2800" dirty="0"/>
              <a:t>	r9, r19, </a:t>
            </a:r>
            <a:r>
              <a:rPr lang="en-US" sz="2800" dirty="0" err="1" smtClean="0"/>
              <a:t>DOj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movi</a:t>
            </a:r>
            <a:r>
              <a:rPr lang="en-US" sz="2800" dirty="0"/>
              <a:t>	r9, 0		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err="1" smtClean="0"/>
              <a:t>DOj</a:t>
            </a:r>
            <a:r>
              <a:rPr lang="en-US" sz="2800" dirty="0"/>
              <a:t>:</a:t>
            </a:r>
            <a:br>
              <a:rPr lang="en-US" sz="2800" dirty="0"/>
            </a:br>
            <a:r>
              <a:rPr lang="en-US" sz="2800" dirty="0"/>
              <a:t>	some computation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addi</a:t>
            </a:r>
            <a:r>
              <a:rPr lang="en-US" sz="2800" dirty="0"/>
              <a:t>	r9, r9, 1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blt</a:t>
            </a:r>
            <a:r>
              <a:rPr lang="en-US" sz="2800" dirty="0"/>
              <a:t>	r9, r19, </a:t>
            </a:r>
            <a:r>
              <a:rPr lang="en-US" sz="2800" dirty="0" err="1" smtClean="0"/>
              <a:t>DOj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movi</a:t>
            </a:r>
            <a:r>
              <a:rPr lang="en-US" sz="2800" dirty="0"/>
              <a:t>	r9, 0		</a:t>
            </a:r>
            <a:br>
              <a:rPr lang="en-US" sz="2800" dirty="0"/>
            </a:br>
            <a:r>
              <a:rPr lang="en-US" sz="2800" dirty="0" err="1"/>
              <a:t>DOj</a:t>
            </a:r>
            <a:r>
              <a:rPr lang="en-US" sz="2800" dirty="0"/>
              <a:t>:</a:t>
            </a:r>
            <a:br>
              <a:rPr lang="en-US" sz="2800" dirty="0"/>
            </a:br>
            <a:r>
              <a:rPr lang="en-US" sz="2800" dirty="0"/>
              <a:t>	some computation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addi</a:t>
            </a:r>
            <a:r>
              <a:rPr lang="en-US" sz="2800" dirty="0"/>
              <a:t>	r9, r9, 1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blt</a:t>
            </a:r>
            <a:r>
              <a:rPr lang="en-US" sz="2800" dirty="0"/>
              <a:t>	r9, r19, </a:t>
            </a:r>
            <a:r>
              <a:rPr lang="en-US" sz="2800" dirty="0" err="1" smtClean="0"/>
              <a:t>DOj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6180280" y="3650512"/>
            <a:ext cx="1161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prediction</a:t>
            </a:r>
            <a:endParaRPr lang="en-US" b="1" dirty="0">
              <a:solidFill>
                <a:srgbClr val="C0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7251720" y="88737"/>
            <a:ext cx="1745478" cy="2438400"/>
            <a:chOff x="6096000" y="2971800"/>
            <a:chExt cx="1745478" cy="2438400"/>
          </a:xfrm>
        </p:grpSpPr>
        <p:sp>
          <p:nvSpPr>
            <p:cNvPr id="19" name="Rectangle 18"/>
            <p:cNvSpPr/>
            <p:nvPr/>
          </p:nvSpPr>
          <p:spPr>
            <a:xfrm>
              <a:off x="7143129" y="4495800"/>
              <a:ext cx="468184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108436" y="4495800"/>
              <a:ext cx="9144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0 1</a:t>
              </a:r>
              <a:endParaRPr lang="en-US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7143129" y="3505200"/>
              <a:ext cx="468184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6108436" y="3505200"/>
              <a:ext cx="9144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1 0</a:t>
              </a:r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143129" y="3988564"/>
              <a:ext cx="468184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108436" y="3988564"/>
              <a:ext cx="9144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1 1</a:t>
              </a:r>
              <a:endParaRPr lang="en-US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7143129" y="5029200"/>
              <a:ext cx="468184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6108436" y="5029200"/>
              <a:ext cx="9144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0 0</a:t>
              </a:r>
              <a:endParaRPr lang="en-US" dirty="0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6096000" y="2971800"/>
              <a:ext cx="17454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Learned thus far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23" name="Rectangle 22"/>
          <p:cNvSpPr/>
          <p:nvPr/>
        </p:nvSpPr>
        <p:spPr>
          <a:xfrm>
            <a:off x="6462438" y="6241312"/>
            <a:ext cx="468184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4156058" y="6248400"/>
            <a:ext cx="685123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4841182" y="6248400"/>
            <a:ext cx="33669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00</a:t>
            </a:r>
            <a:endParaRPr lang="en-US" sz="1100" dirty="0"/>
          </a:p>
        </p:txBody>
      </p:sp>
      <p:sp>
        <p:nvSpPr>
          <p:cNvPr id="26" name="Rectangle 25"/>
          <p:cNvSpPr/>
          <p:nvPr/>
        </p:nvSpPr>
        <p:spPr>
          <a:xfrm>
            <a:off x="5427745" y="6241312"/>
            <a:ext cx="914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6452973" y="1993737"/>
            <a:ext cx="468184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4146593" y="2000825"/>
            <a:ext cx="685123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4831717" y="2000825"/>
            <a:ext cx="33669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00</a:t>
            </a:r>
            <a:endParaRPr lang="en-US" sz="1100" dirty="0"/>
          </a:p>
        </p:txBody>
      </p:sp>
      <p:sp>
        <p:nvSpPr>
          <p:cNvPr id="33" name="Rectangle 32"/>
          <p:cNvSpPr/>
          <p:nvPr/>
        </p:nvSpPr>
        <p:spPr>
          <a:xfrm>
            <a:off x="5418280" y="1993737"/>
            <a:ext cx="914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308521" y="1529449"/>
            <a:ext cx="846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history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170816" y="1529449"/>
            <a:ext cx="1161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prediction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61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41451" y="9144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bimodal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53856" y="32766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gshare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733800" y="2514600"/>
            <a:ext cx="2958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Which is best for this branch?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85800" y="457200"/>
            <a:ext cx="2362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</a:t>
            </a:r>
            <a:endParaRPr lang="en-US" dirty="0"/>
          </a:p>
        </p:txBody>
      </p:sp>
      <p:cxnSp>
        <p:nvCxnSpPr>
          <p:cNvPr id="9" name="Straight Connector 8"/>
          <p:cNvCxnSpPr>
            <a:stCxn id="7" idx="2"/>
          </p:cNvCxnSpPr>
          <p:nvPr/>
        </p:nvCxnSpPr>
        <p:spPr>
          <a:xfrm>
            <a:off x="1866900" y="838200"/>
            <a:ext cx="0" cy="3124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866900" y="3962400"/>
            <a:ext cx="1974551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866900" y="1600200"/>
            <a:ext cx="1974551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5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41451" y="9144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bimodal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53855" y="27432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gshare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85800" y="457200"/>
            <a:ext cx="2362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</a:t>
            </a:r>
            <a:endParaRPr lang="en-US" dirty="0"/>
          </a:p>
        </p:txBody>
      </p:sp>
      <p:cxnSp>
        <p:nvCxnSpPr>
          <p:cNvPr id="9" name="Straight Connector 8"/>
          <p:cNvCxnSpPr>
            <a:stCxn id="7" idx="2"/>
          </p:cNvCxnSpPr>
          <p:nvPr/>
        </p:nvCxnSpPr>
        <p:spPr>
          <a:xfrm flipH="1">
            <a:off x="1866899" y="838200"/>
            <a:ext cx="1" cy="4953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866899" y="3429000"/>
            <a:ext cx="1974551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866900" y="1600200"/>
            <a:ext cx="1974551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853856" y="51054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meta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866898" y="5791200"/>
            <a:ext cx="1974551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rapezoid 2"/>
          <p:cNvSpPr/>
          <p:nvPr/>
        </p:nvSpPr>
        <p:spPr>
          <a:xfrm rot="5400000">
            <a:off x="6019800" y="2133600"/>
            <a:ext cx="1371600" cy="609600"/>
          </a:xfrm>
          <a:prstGeom prst="trapezoid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5213051" y="2057400"/>
            <a:ext cx="118774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225456" y="2971800"/>
            <a:ext cx="118774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7010400" y="2441944"/>
            <a:ext cx="118774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6826549" y="3048000"/>
            <a:ext cx="0" cy="28575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5229886" y="5905500"/>
            <a:ext cx="159666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63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/>
          <p:cNvCxnSpPr/>
          <p:nvPr/>
        </p:nvCxnSpPr>
        <p:spPr>
          <a:xfrm flipV="1">
            <a:off x="1242988" y="2438400"/>
            <a:ext cx="7440945" cy="175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058014" y="3158805"/>
            <a:ext cx="2005121" cy="96638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fetch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058014" y="2200751"/>
            <a:ext cx="6015365" cy="4428648"/>
            <a:chOff x="1058014" y="1694612"/>
            <a:chExt cx="6015365" cy="4858588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1058014" y="1694612"/>
              <a:ext cx="0" cy="4858588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3063136" y="1694612"/>
              <a:ext cx="0" cy="4858588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5068257" y="1694612"/>
              <a:ext cx="0" cy="4858588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7073379" y="1694612"/>
              <a:ext cx="0" cy="4858588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Rectangle 34"/>
          <p:cNvSpPr/>
          <p:nvPr/>
        </p:nvSpPr>
        <p:spPr>
          <a:xfrm>
            <a:off x="3063136" y="3158805"/>
            <a:ext cx="2005121" cy="96638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decode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072143" y="3158805"/>
            <a:ext cx="2005121" cy="96638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exec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063136" y="4419600"/>
            <a:ext cx="2005121" cy="990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fetch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068257" y="4419600"/>
            <a:ext cx="2005121" cy="990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decode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769133" y="1976917"/>
            <a:ext cx="932206" cy="762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C1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3599594" y="1963050"/>
            <a:ext cx="932206" cy="762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C2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5604715" y="1982095"/>
            <a:ext cx="932206" cy="762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C3</a:t>
            </a:r>
            <a:endParaRPr lang="en-US" dirty="0"/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2438401" y="1963050"/>
            <a:ext cx="609599" cy="1203967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415926" y="1074860"/>
            <a:ext cx="16219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Fast Prediction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</a:rPr>
              <a:t>available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00" name="Straight Arrow Connector 99"/>
          <p:cNvCxnSpPr/>
          <p:nvPr/>
        </p:nvCxnSpPr>
        <p:spPr>
          <a:xfrm>
            <a:off x="4648200" y="2895600"/>
            <a:ext cx="339601" cy="271417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3706053" y="2573474"/>
            <a:ext cx="2304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Overwriting Prediction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00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BTB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81200" y="1981200"/>
            <a:ext cx="2209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191000" y="1981200"/>
            <a:ext cx="2667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TARGET ADDRESS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858000" y="1981200"/>
            <a:ext cx="381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981200" y="2438400"/>
            <a:ext cx="2209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91000" y="2438400"/>
            <a:ext cx="2667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TARGET ADDRESS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858000" y="2438400"/>
            <a:ext cx="381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981200" y="3505200"/>
            <a:ext cx="2209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191000" y="3505200"/>
            <a:ext cx="2667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TARGET ADDRESS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58000" y="3505200"/>
            <a:ext cx="381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4648200" y="2971800"/>
            <a:ext cx="0" cy="38100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715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41451" y="1714500"/>
            <a:ext cx="1371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PC+4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53855" y="27432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BTB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85800" y="457200"/>
            <a:ext cx="2362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</a:t>
            </a:r>
            <a:endParaRPr lang="en-US" dirty="0"/>
          </a:p>
        </p:txBody>
      </p:sp>
      <p:cxnSp>
        <p:nvCxnSpPr>
          <p:cNvPr id="9" name="Straight Connector 8"/>
          <p:cNvCxnSpPr>
            <a:stCxn id="7" idx="2"/>
          </p:cNvCxnSpPr>
          <p:nvPr/>
        </p:nvCxnSpPr>
        <p:spPr>
          <a:xfrm flipH="1">
            <a:off x="1866899" y="838200"/>
            <a:ext cx="1" cy="4953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866899" y="3429000"/>
            <a:ext cx="1974551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866900" y="2057400"/>
            <a:ext cx="1974551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853856" y="51054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Direction</a:t>
            </a:r>
            <a:br>
              <a:rPr lang="en-US" dirty="0" smtClean="0"/>
            </a:br>
            <a:r>
              <a:rPr lang="en-US" dirty="0" smtClean="0"/>
              <a:t>Predictor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866898" y="5791200"/>
            <a:ext cx="1974551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rapezoid 2"/>
          <p:cNvSpPr/>
          <p:nvPr/>
        </p:nvSpPr>
        <p:spPr>
          <a:xfrm rot="5400000">
            <a:off x="6019800" y="2133600"/>
            <a:ext cx="1371600" cy="609600"/>
          </a:xfrm>
          <a:prstGeom prst="trapezoid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5213051" y="2057400"/>
            <a:ext cx="118774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225456" y="2971800"/>
            <a:ext cx="118774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7010400" y="2441944"/>
            <a:ext cx="118774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6826549" y="3048000"/>
            <a:ext cx="0" cy="28575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5229886" y="5905500"/>
            <a:ext cx="159666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259197" y="2029933"/>
            <a:ext cx="917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Next PC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95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1823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Calls and returns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18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	If (error != 0) </a:t>
            </a:r>
            <a:r>
              <a:rPr lang="en-US" dirty="0" err="1"/>
              <a:t>error_handle</a:t>
            </a:r>
            <a:r>
              <a:rPr lang="en-US" dirty="0"/>
              <a:t>();</a:t>
            </a:r>
          </a:p>
          <a:p>
            <a:r>
              <a:rPr lang="en-US" dirty="0"/>
              <a:t>	If (a[</a:t>
            </a:r>
            <a:r>
              <a:rPr lang="en-US" dirty="0" err="1"/>
              <a:t>i</a:t>
            </a:r>
            <a:r>
              <a:rPr lang="en-US" dirty="0"/>
              <a:t>] &lt; threshold) a++; else b</a:t>
            </a:r>
            <a:r>
              <a:rPr lang="en-US" dirty="0" smtClean="0"/>
              <a:t>++;</a:t>
            </a:r>
          </a:p>
          <a:p>
            <a:endParaRPr lang="en-US" dirty="0"/>
          </a:p>
          <a:p>
            <a:r>
              <a:rPr lang="en-US" dirty="0"/>
              <a:t>	Load a[</a:t>
            </a:r>
            <a:r>
              <a:rPr lang="en-US" dirty="0" err="1"/>
              <a:t>i</a:t>
            </a:r>
            <a:r>
              <a:rPr lang="en-US" dirty="0"/>
              <a:t>] in r8</a:t>
            </a:r>
            <a:br>
              <a:rPr lang="en-US" dirty="0"/>
            </a:br>
            <a:r>
              <a:rPr lang="en-US" dirty="0"/>
              <a:t>	</a:t>
            </a:r>
            <a:r>
              <a:rPr lang="en-US" b="1" dirty="0" err="1"/>
              <a:t>blt</a:t>
            </a:r>
            <a:r>
              <a:rPr lang="en-US" b="1" dirty="0"/>
              <a:t>  r8, r9, THEN</a:t>
            </a:r>
            <a:r>
              <a:rPr lang="en-US" dirty="0"/>
              <a:t>	# r9 holds threshold</a:t>
            </a:r>
            <a:br>
              <a:rPr lang="en-US" dirty="0"/>
            </a:br>
            <a:r>
              <a:rPr lang="en-US" dirty="0"/>
              <a:t>ELSE: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addi</a:t>
            </a:r>
            <a:r>
              <a:rPr lang="en-US" dirty="0"/>
              <a:t> r10, r10, 1		# b++</a:t>
            </a:r>
            <a:br>
              <a:rPr lang="en-US" dirty="0"/>
            </a:br>
            <a:r>
              <a:rPr lang="en-US" dirty="0"/>
              <a:t>	</a:t>
            </a:r>
            <a:r>
              <a:rPr lang="en-US" b="1" dirty="0" err="1"/>
              <a:t>br</a:t>
            </a:r>
            <a:r>
              <a:rPr lang="en-US" b="1" dirty="0"/>
              <a:t> 	DONE</a:t>
            </a:r>
            <a:endParaRPr lang="en-US" dirty="0"/>
          </a:p>
          <a:p>
            <a:r>
              <a:rPr lang="en-US" dirty="0"/>
              <a:t>THEN: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addi</a:t>
            </a:r>
            <a:r>
              <a:rPr lang="en-US" dirty="0"/>
              <a:t> r11, r11, 1		# a++</a:t>
            </a:r>
            <a:br>
              <a:rPr lang="en-US" dirty="0"/>
            </a:br>
            <a:r>
              <a:rPr lang="en-US" dirty="0"/>
              <a:t>DONE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r>
              <a:rPr lang="en-US" dirty="0"/>
              <a:t>	Load a[</a:t>
            </a:r>
            <a:r>
              <a:rPr lang="en-US" dirty="0" err="1"/>
              <a:t>i</a:t>
            </a:r>
            <a:r>
              <a:rPr lang="en-US" dirty="0"/>
              <a:t>] in r8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cmplt</a:t>
            </a:r>
            <a:r>
              <a:rPr lang="en-US" dirty="0"/>
              <a:t> c0, r8, r9	# condition register c0 = r8 &lt; r9</a:t>
            </a:r>
            <a:br>
              <a:rPr lang="en-US" dirty="0"/>
            </a:br>
            <a:r>
              <a:rPr lang="en-US" dirty="0"/>
              <a:t>c0:	</a:t>
            </a:r>
            <a:r>
              <a:rPr lang="en-US" dirty="0" err="1"/>
              <a:t>addi</a:t>
            </a:r>
            <a:r>
              <a:rPr lang="en-US" dirty="0"/>
              <a:t> r10, r10, 1</a:t>
            </a:r>
            <a:br>
              <a:rPr lang="en-US" dirty="0"/>
            </a:br>
            <a:r>
              <a:rPr lang="en-US" dirty="0"/>
              <a:t>!c0:	</a:t>
            </a:r>
            <a:r>
              <a:rPr lang="en-US" dirty="0" err="1"/>
              <a:t>addi</a:t>
            </a:r>
            <a:r>
              <a:rPr lang="en-US" dirty="0"/>
              <a:t> r11, r11, 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1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/>
          <p:cNvCxnSpPr/>
          <p:nvPr/>
        </p:nvCxnSpPr>
        <p:spPr>
          <a:xfrm>
            <a:off x="609600" y="1634238"/>
            <a:ext cx="845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617188" y="807706"/>
            <a:ext cx="663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23939" y="1835857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fetch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523939" y="1371600"/>
            <a:ext cx="4572000" cy="3276600"/>
            <a:chOff x="0" y="1371600"/>
            <a:chExt cx="7429500" cy="3276600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0" y="1371600"/>
              <a:ext cx="0" cy="327660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485900" y="1371600"/>
              <a:ext cx="0" cy="327660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971800" y="1371600"/>
              <a:ext cx="0" cy="327660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4457700" y="1371600"/>
              <a:ext cx="0" cy="327660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5943600" y="1371600"/>
              <a:ext cx="0" cy="327660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7429500" y="1371600"/>
              <a:ext cx="0" cy="327660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Rectangle 34"/>
          <p:cNvSpPr/>
          <p:nvPr/>
        </p:nvSpPr>
        <p:spPr>
          <a:xfrm>
            <a:off x="1438339" y="1835857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decode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354511" y="1835857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exec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267139" y="1835857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mem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181539" y="1835857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wb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5095939" y="1371600"/>
            <a:ext cx="0" cy="327660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010339" y="1371600"/>
            <a:ext cx="0" cy="327660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924739" y="1371600"/>
            <a:ext cx="0" cy="327660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839139" y="1371600"/>
            <a:ext cx="0" cy="327660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8753539" y="1371600"/>
            <a:ext cx="0" cy="327660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1438339" y="22860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fetch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352739" y="22860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decode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352739" y="27432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fetch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163878" y="32004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decode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5080050" y="32004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exec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5992678" y="32004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mem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6907078" y="32004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wb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163878" y="36576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fetch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078278" y="36576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decode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5994450" y="36576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exec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6907078" y="36576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mem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7821478" y="36576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wb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848232" y="1263134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C1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1682981" y="1256414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C2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2597381" y="1265643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C3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3511781" y="1263134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C4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4401086" y="1265643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C5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5340581" y="1265643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C6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6256753" y="1256414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C7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7169381" y="1263134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C8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8083781" y="1256414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C9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268911" y="699914"/>
            <a:ext cx="0" cy="1135943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48232" y="323578"/>
            <a:ext cx="1478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Predict PC + 4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00" y="1765491"/>
            <a:ext cx="359394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981139" y="2215634"/>
            <a:ext cx="359394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1895539" y="2640568"/>
            <a:ext cx="359394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692628" y="3135868"/>
            <a:ext cx="359394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696523" y="3587234"/>
            <a:ext cx="359394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I5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1444827" y="695162"/>
            <a:ext cx="0" cy="1135943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2809939" y="346552"/>
            <a:ext cx="1781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Resolve if branch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3276600" y="3194347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fetch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3278372" y="22860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exec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4191000" y="22860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mem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5105400" y="22860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wb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3276600" y="27432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decode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4192772" y="27432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exec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5105400" y="27432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mem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6019800" y="27432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wb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4" name="Straight Arrow Connector 93"/>
          <p:cNvCxnSpPr/>
          <p:nvPr/>
        </p:nvCxnSpPr>
        <p:spPr>
          <a:xfrm>
            <a:off x="2354511" y="1298009"/>
            <a:ext cx="3021" cy="567972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1747436" y="725269"/>
            <a:ext cx="12699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Resolve if 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non-branch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73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/>
          <p:cNvSpPr/>
          <p:nvPr/>
        </p:nvSpPr>
        <p:spPr>
          <a:xfrm>
            <a:off x="3267139" y="2286000"/>
            <a:ext cx="9144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bubble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3268911" y="2743200"/>
            <a:ext cx="9144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bubble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609600" y="1634238"/>
            <a:ext cx="845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617188" y="807706"/>
            <a:ext cx="663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23939" y="1835857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branch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523939" y="1371600"/>
            <a:ext cx="4572000" cy="3276600"/>
            <a:chOff x="0" y="1371600"/>
            <a:chExt cx="7429500" cy="3276600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0" y="1371600"/>
              <a:ext cx="0" cy="327660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485900" y="1371600"/>
              <a:ext cx="0" cy="327660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971800" y="1371600"/>
              <a:ext cx="0" cy="327660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4457700" y="1371600"/>
              <a:ext cx="0" cy="327660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5943600" y="1371600"/>
              <a:ext cx="0" cy="327660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7429500" y="1371600"/>
              <a:ext cx="0" cy="327660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Rectangle 34"/>
          <p:cNvSpPr/>
          <p:nvPr/>
        </p:nvSpPr>
        <p:spPr>
          <a:xfrm>
            <a:off x="1438339" y="1835857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decode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354511" y="1835857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exec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267139" y="1835857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mem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181539" y="1835857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wb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5095939" y="1371600"/>
            <a:ext cx="0" cy="327660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010339" y="1371600"/>
            <a:ext cx="0" cy="327660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924739" y="1371600"/>
            <a:ext cx="0" cy="327660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839139" y="1371600"/>
            <a:ext cx="0" cy="327660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8753539" y="1371600"/>
            <a:ext cx="0" cy="327660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1438339" y="22860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fetch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352739" y="22860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decode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4181539" y="2286000"/>
            <a:ext cx="9144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bubble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095939" y="2286000"/>
            <a:ext cx="9144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bubble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352739" y="27432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fetch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83311" y="2743200"/>
            <a:ext cx="9144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bubble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095939" y="2743200"/>
            <a:ext cx="9144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bubble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010339" y="2743200"/>
            <a:ext cx="9144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bubbl</a:t>
            </a:r>
            <a:r>
              <a:rPr lang="en-US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249478" y="32004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fetch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163878" y="32004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decode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5080050" y="32004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exec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5992678" y="32004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mem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6907078" y="32004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wb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163878" y="36576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fetch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078278" y="36576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decode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5994450" y="36576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exec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6907078" y="36576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mem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7821478" y="3657600"/>
            <a:ext cx="914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wb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848232" y="1263134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C1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1682981" y="1256414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C2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2597381" y="1265643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C3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3511781" y="1263134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C4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4401086" y="1265643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C5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5340581" y="1265643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C6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6256753" y="1256414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C7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7169381" y="1263134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C8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8083781" y="1256414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C9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267139" y="1836594"/>
            <a:ext cx="0" cy="1135943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286600" y="1972895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squashed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05139" y="3771900"/>
            <a:ext cx="12659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Redirected </a:t>
            </a:r>
            <a:br>
              <a:rPr lang="en-US" b="1" dirty="0" smtClean="0"/>
            </a:br>
            <a:r>
              <a:rPr lang="en-US" b="1" dirty="0" smtClean="0"/>
              <a:t>fetch</a:t>
            </a:r>
            <a:endParaRPr lang="en-US" b="1" dirty="0"/>
          </a:p>
        </p:txBody>
      </p:sp>
      <p:cxnSp>
        <p:nvCxnSpPr>
          <p:cNvPr id="17" name="Straight Arrow Connector 16"/>
          <p:cNvCxnSpPr>
            <a:stCxn id="9" idx="0"/>
          </p:cNvCxnSpPr>
          <p:nvPr/>
        </p:nvCxnSpPr>
        <p:spPr>
          <a:xfrm flipV="1">
            <a:off x="3138101" y="3505200"/>
            <a:ext cx="330924" cy="266700"/>
          </a:xfrm>
          <a:prstGeom prst="straightConnector1">
            <a:avLst/>
          </a:prstGeom>
          <a:ln w="3810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6200" y="1765491"/>
            <a:ext cx="359394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981139" y="2215634"/>
            <a:ext cx="359394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1895539" y="2640568"/>
            <a:ext cx="359394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692628" y="3135868"/>
            <a:ext cx="359394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696523" y="3587234"/>
            <a:ext cx="359394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I5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3268911" y="699914"/>
            <a:ext cx="0" cy="1135943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848232" y="323578"/>
            <a:ext cx="1478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Predict PC + 4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86" name="Straight Arrow Connector 85"/>
          <p:cNvCxnSpPr/>
          <p:nvPr/>
        </p:nvCxnSpPr>
        <p:spPr>
          <a:xfrm>
            <a:off x="1444827" y="695162"/>
            <a:ext cx="0" cy="1135943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2809939" y="346552"/>
            <a:ext cx="2538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Resolve next PC != PC + 4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68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6781800" cy="289560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dirty="0"/>
              <a:t>	do {</a:t>
            </a:r>
            <a:br>
              <a:rPr lang="en-US" dirty="0"/>
            </a:br>
            <a:r>
              <a:rPr lang="en-US" dirty="0"/>
              <a:t>		if (a[</a:t>
            </a:r>
            <a:r>
              <a:rPr lang="en-US" dirty="0" err="1"/>
              <a:t>i</a:t>
            </a:r>
            <a:r>
              <a:rPr lang="en-US" dirty="0"/>
              <a:t>] != 0) </a:t>
            </a:r>
            <a:br>
              <a:rPr lang="en-US" dirty="0"/>
            </a:br>
            <a:r>
              <a:rPr lang="en-US" dirty="0"/>
              <a:t>			some computation</a:t>
            </a:r>
            <a:br>
              <a:rPr lang="en-US" dirty="0"/>
            </a:br>
            <a:r>
              <a:rPr lang="en-US" dirty="0"/>
              <a:t> 		</a:t>
            </a:r>
            <a:r>
              <a:rPr lang="en-US" dirty="0" err="1"/>
              <a:t>i</a:t>
            </a:r>
            <a:r>
              <a:rPr lang="en-US" dirty="0"/>
              <a:t>++;</a:t>
            </a:r>
            <a:br>
              <a:rPr lang="en-US" dirty="0"/>
            </a:br>
            <a:r>
              <a:rPr lang="en-US" dirty="0"/>
              <a:t>	} while (</a:t>
            </a:r>
            <a:r>
              <a:rPr lang="en-US" dirty="0" err="1"/>
              <a:t>i</a:t>
            </a:r>
            <a:r>
              <a:rPr lang="en-US" dirty="0"/>
              <a:t> &lt; 100);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3352800"/>
            <a:ext cx="5395451" cy="34163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/>
              <a:t>DOWHILE:</a:t>
            </a:r>
            <a:br>
              <a:rPr lang="en-US" sz="2400" dirty="0"/>
            </a:br>
            <a:r>
              <a:rPr lang="en-US" sz="2400" dirty="0"/>
              <a:t>          load in r10 a[</a:t>
            </a:r>
            <a:r>
              <a:rPr lang="en-US" sz="2400" dirty="0" err="1"/>
              <a:t>i</a:t>
            </a:r>
            <a:r>
              <a:rPr lang="en-US" sz="2400" dirty="0"/>
              <a:t>]</a:t>
            </a:r>
            <a:br>
              <a:rPr lang="en-US" sz="2400" dirty="0"/>
            </a:br>
            <a:r>
              <a:rPr lang="en-US" sz="2400" dirty="0"/>
              <a:t>		</a:t>
            </a:r>
            <a:r>
              <a:rPr lang="en-US" sz="2400" b="1" u="sng" dirty="0" err="1"/>
              <a:t>beq</a:t>
            </a:r>
            <a:r>
              <a:rPr lang="en-US" sz="2400" b="1" u="sng" dirty="0"/>
              <a:t>	r10, r0, SKIP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 		some computation</a:t>
            </a:r>
            <a:br>
              <a:rPr lang="en-US" sz="2400" dirty="0"/>
            </a:br>
            <a:r>
              <a:rPr lang="en-US" sz="2400" dirty="0"/>
              <a:t> 	SKIP:</a:t>
            </a:r>
            <a:br>
              <a:rPr lang="en-US" sz="2400" dirty="0"/>
            </a:br>
            <a:r>
              <a:rPr lang="en-US" sz="2400" dirty="0"/>
              <a:t> 		some computation</a:t>
            </a:r>
            <a:br>
              <a:rPr lang="en-US" sz="2400" dirty="0"/>
            </a:br>
            <a:r>
              <a:rPr lang="en-US" sz="2400" dirty="0"/>
              <a:t> 		</a:t>
            </a:r>
            <a:r>
              <a:rPr lang="en-US" sz="2400" dirty="0" err="1"/>
              <a:t>addi</a:t>
            </a:r>
            <a:r>
              <a:rPr lang="en-US" sz="2400" dirty="0"/>
              <a:t>	r11, r11, 1</a:t>
            </a:r>
            <a:br>
              <a:rPr lang="en-US" sz="2400" dirty="0"/>
            </a:br>
            <a:r>
              <a:rPr lang="en-US" sz="2400" dirty="0"/>
              <a:t> 		</a:t>
            </a:r>
            <a:r>
              <a:rPr lang="en-US" sz="2400" b="1" u="sng" dirty="0" err="1"/>
              <a:t>blt</a:t>
            </a:r>
            <a:r>
              <a:rPr lang="en-US" sz="2400" b="1" u="sng" dirty="0"/>
              <a:t>	r11, r12, DOWHILE</a:t>
            </a:r>
            <a:r>
              <a:rPr lang="en-US" sz="2400" dirty="0"/>
              <a:t>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7190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101"/>
          <p:cNvSpPr/>
          <p:nvPr/>
        </p:nvSpPr>
        <p:spPr>
          <a:xfrm>
            <a:off x="1042537" y="3147359"/>
            <a:ext cx="2005121" cy="96638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b="1" dirty="0" smtClean="0">
                <a:solidFill>
                  <a:schemeClr val="tx1"/>
                </a:solidFill>
              </a:rPr>
              <a:t>FETCH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1242988" y="2438400"/>
            <a:ext cx="7440945" cy="175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058014" y="3158805"/>
            <a:ext cx="2005121" cy="47174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fetch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058014" y="2200751"/>
            <a:ext cx="6015365" cy="4428648"/>
            <a:chOff x="1058014" y="1694612"/>
            <a:chExt cx="6015365" cy="4858588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1058014" y="1694612"/>
              <a:ext cx="0" cy="4858588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3063136" y="1694612"/>
              <a:ext cx="0" cy="4858588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5068257" y="1694612"/>
              <a:ext cx="0" cy="4858588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7073379" y="1694612"/>
              <a:ext cx="0" cy="4858588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Rectangle 34"/>
          <p:cNvSpPr/>
          <p:nvPr/>
        </p:nvSpPr>
        <p:spPr>
          <a:xfrm>
            <a:off x="3063136" y="3158805"/>
            <a:ext cx="2005121" cy="96638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decode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072143" y="3158805"/>
            <a:ext cx="2005121" cy="96638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exec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063136" y="4419600"/>
            <a:ext cx="2005121" cy="47174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fetch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068257" y="4419600"/>
            <a:ext cx="2005121" cy="47174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decode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769133" y="1976917"/>
            <a:ext cx="932206" cy="762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C1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3599594" y="1963050"/>
            <a:ext cx="932206" cy="762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C2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5604715" y="1982095"/>
            <a:ext cx="932206" cy="762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6200" y="3140823"/>
            <a:ext cx="588573" cy="50770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none" rtlCol="0" anchor="ctr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I1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2438401" y="1963050"/>
            <a:ext cx="0" cy="1195756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flipH="1">
            <a:off x="2895601" y="1976917"/>
            <a:ext cx="82246" cy="1186556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058015" y="3164570"/>
            <a:ext cx="1380386" cy="47294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cache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42988" y="1074860"/>
            <a:ext cx="1967856" cy="12692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Instruction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err="1" smtClean="0">
                <a:solidFill>
                  <a:srgbClr val="C00000"/>
                </a:solidFill>
              </a:rPr>
              <a:t>opcode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</a:rPr>
              <a:t>available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2881423" y="1676399"/>
            <a:ext cx="1929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Calculate Taken PC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2447627" y="3171877"/>
            <a:ext cx="447973" cy="4766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2447626" y="3648534"/>
            <a:ext cx="371773" cy="4652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F?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2900916" y="3171878"/>
            <a:ext cx="153862" cy="9418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00" name="Straight Arrow Connector 99"/>
          <p:cNvCxnSpPr>
            <a:stCxn id="101" idx="1"/>
          </p:cNvCxnSpPr>
          <p:nvPr/>
        </p:nvCxnSpPr>
        <p:spPr>
          <a:xfrm flipH="1">
            <a:off x="3089124" y="2758140"/>
            <a:ext cx="560307" cy="408877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3649431" y="2573474"/>
            <a:ext cx="2417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Select PC+4 or Taken PC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90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/>
              <a:t>ITERATION 1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	DOWHILE:</a:t>
            </a:r>
            <a:br>
              <a:rPr lang="en-US" dirty="0"/>
            </a:br>
            <a:r>
              <a:rPr lang="en-US" dirty="0"/>
              <a:t>          </a:t>
            </a:r>
            <a:r>
              <a:rPr lang="en-US" dirty="0" smtClean="0"/>
              <a:t>		load </a:t>
            </a:r>
            <a:r>
              <a:rPr lang="en-US" dirty="0"/>
              <a:t>in r10 a[</a:t>
            </a:r>
            <a:r>
              <a:rPr lang="en-US" dirty="0" err="1"/>
              <a:t>i</a:t>
            </a:r>
            <a:r>
              <a:rPr lang="en-US" dirty="0"/>
              <a:t>]</a:t>
            </a:r>
            <a:br>
              <a:rPr lang="en-US" dirty="0"/>
            </a:br>
            <a:r>
              <a:rPr lang="en-US" dirty="0"/>
              <a:t>		</a:t>
            </a:r>
            <a:r>
              <a:rPr lang="en-US" b="1" u="sng" dirty="0" err="1"/>
              <a:t>beq</a:t>
            </a:r>
            <a:r>
              <a:rPr lang="en-US" b="1" u="sng" dirty="0"/>
              <a:t>	r10, r0, SKIP</a:t>
            </a:r>
            <a:r>
              <a:rPr lang="en-US" b="1" dirty="0"/>
              <a:t>	</a:t>
            </a:r>
            <a:r>
              <a:rPr lang="en-US" b="1" dirty="0">
                <a:solidFill>
                  <a:srgbClr val="C00000"/>
                </a:solidFill>
              </a:rPr>
              <a:t>FIRST TIME SEEN </a:t>
            </a:r>
            <a:r>
              <a:rPr lang="en-US" b="1" dirty="0">
                <a:solidFill>
                  <a:srgbClr val="C00000"/>
                </a:solidFill>
                <a:sym typeface="Wingdings"/>
              </a:rPr>
              <a:t></a:t>
            </a:r>
            <a:r>
              <a:rPr lang="en-US" b="1" dirty="0">
                <a:solidFill>
                  <a:srgbClr val="C00000"/>
                </a:solidFill>
              </a:rPr>
              <a:t> PREDICT NOT TAKEN </a:t>
            </a:r>
            <a:r>
              <a:rPr lang="en-US" b="1" dirty="0">
                <a:solidFill>
                  <a:srgbClr val="C00000"/>
                </a:solidFill>
                <a:sym typeface="Wingdings"/>
              </a:rPr>
              <a:t>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/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</a:rPr>
              <a:t>					LEARN </a:t>
            </a:r>
            <a:r>
              <a:rPr lang="en-US" b="1" dirty="0">
                <a:solidFill>
                  <a:srgbClr val="C00000"/>
                </a:solidFill>
              </a:rPr>
              <a:t>NOT TAKEN</a:t>
            </a:r>
            <a:r>
              <a:rPr lang="en-US" dirty="0">
                <a:solidFill>
                  <a:srgbClr val="C00000"/>
                </a:solidFill>
              </a:rPr>
              <a:t/>
            </a:r>
            <a:br>
              <a:rPr lang="en-US" dirty="0">
                <a:solidFill>
                  <a:srgbClr val="C00000"/>
                </a:solidFill>
              </a:rPr>
            </a:br>
            <a:r>
              <a:rPr lang="en-US" dirty="0"/>
              <a:t> 		some computation</a:t>
            </a:r>
            <a:br>
              <a:rPr lang="en-US" dirty="0"/>
            </a:br>
            <a:r>
              <a:rPr lang="en-US" dirty="0"/>
              <a:t> 	SKIP:</a:t>
            </a:r>
            <a:br>
              <a:rPr lang="en-US" dirty="0"/>
            </a:br>
            <a:r>
              <a:rPr lang="en-US" dirty="0"/>
              <a:t> 		some computation</a:t>
            </a:r>
            <a:br>
              <a:rPr lang="en-US" dirty="0"/>
            </a:br>
            <a:r>
              <a:rPr lang="en-US" dirty="0"/>
              <a:t> 		</a:t>
            </a:r>
            <a:r>
              <a:rPr lang="en-US" dirty="0" err="1"/>
              <a:t>addi</a:t>
            </a:r>
            <a:r>
              <a:rPr lang="en-US" dirty="0"/>
              <a:t>	r11, r11, 1</a:t>
            </a:r>
            <a:br>
              <a:rPr lang="en-US" dirty="0"/>
            </a:br>
            <a:r>
              <a:rPr lang="en-US" dirty="0"/>
              <a:t> 		</a:t>
            </a:r>
            <a:r>
              <a:rPr lang="en-US" b="1" u="sng" dirty="0" err="1"/>
              <a:t>blt</a:t>
            </a:r>
            <a:r>
              <a:rPr lang="en-US" b="1" u="sng" dirty="0"/>
              <a:t>	r11, r12, DOWHILE</a:t>
            </a:r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en-US" b="1" dirty="0" smtClean="0">
                <a:solidFill>
                  <a:srgbClr val="C00000"/>
                </a:solidFill>
              </a:rPr>
              <a:t>FIRST </a:t>
            </a:r>
            <a:r>
              <a:rPr lang="en-US" b="1" dirty="0">
                <a:solidFill>
                  <a:srgbClr val="C00000"/>
                </a:solidFill>
              </a:rPr>
              <a:t>TIME SEEN </a:t>
            </a:r>
            <a:r>
              <a:rPr lang="en-US" b="1" dirty="0">
                <a:solidFill>
                  <a:srgbClr val="C00000"/>
                </a:solidFill>
                <a:sym typeface="Wingdings"/>
              </a:rPr>
              <a:t></a:t>
            </a:r>
            <a:r>
              <a:rPr lang="en-US" b="1" dirty="0">
                <a:solidFill>
                  <a:srgbClr val="C00000"/>
                </a:solidFill>
              </a:rPr>
              <a:t> PREDICT NOT TAKEN </a:t>
            </a:r>
            <a:r>
              <a:rPr lang="en-US" b="1" dirty="0">
                <a:solidFill>
                  <a:srgbClr val="C00000"/>
                </a:solidFill>
                <a:sym typeface="Wingdings"/>
              </a:rPr>
              <a:t>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/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</a:rPr>
              <a:t>					MISPREDICTION </a:t>
            </a:r>
            <a:r>
              <a:rPr lang="en-US" b="1" dirty="0">
                <a:solidFill>
                  <a:srgbClr val="C00000"/>
                </a:solidFill>
                <a:sym typeface="Wingdings"/>
              </a:rPr>
              <a:t></a:t>
            </a:r>
            <a:r>
              <a:rPr lang="en-US" b="1" dirty="0">
                <a:solidFill>
                  <a:srgbClr val="C00000"/>
                </a:solidFill>
              </a:rPr>
              <a:t> LEARN TAKEN</a:t>
            </a:r>
            <a:r>
              <a:rPr lang="en-US" dirty="0">
                <a:solidFill>
                  <a:srgbClr val="C00000"/>
                </a:solidFill>
              </a:rPr>
              <a:t/>
            </a:r>
            <a:br>
              <a:rPr lang="en-US" dirty="0">
                <a:solidFill>
                  <a:srgbClr val="C00000"/>
                </a:solidFill>
              </a:rPr>
            </a:br>
            <a:r>
              <a:rPr lang="en-US" dirty="0"/>
              <a:t> </a:t>
            </a:r>
            <a:r>
              <a:rPr lang="en-US" b="1" dirty="0" smtClean="0"/>
              <a:t>ITERATION </a:t>
            </a:r>
            <a:r>
              <a:rPr lang="en-US" b="1" dirty="0"/>
              <a:t>2</a:t>
            </a:r>
            <a:br>
              <a:rPr lang="en-US" b="1" dirty="0"/>
            </a:br>
            <a:r>
              <a:rPr lang="en-US" b="1" dirty="0"/>
              <a:t>     </a:t>
            </a:r>
            <a:r>
              <a:rPr lang="en-US" dirty="0"/>
              <a:t>DOWHILE:</a:t>
            </a:r>
            <a:br>
              <a:rPr lang="en-US" dirty="0"/>
            </a:br>
            <a:r>
              <a:rPr lang="en-US" dirty="0"/>
              <a:t>          load in r10 a[</a:t>
            </a:r>
            <a:r>
              <a:rPr lang="en-US" dirty="0" err="1"/>
              <a:t>i</a:t>
            </a:r>
            <a:r>
              <a:rPr lang="en-US" dirty="0"/>
              <a:t>]</a:t>
            </a:r>
            <a:br>
              <a:rPr lang="en-US" dirty="0"/>
            </a:br>
            <a:r>
              <a:rPr lang="en-US" dirty="0"/>
              <a:t>		</a:t>
            </a:r>
            <a:r>
              <a:rPr lang="en-US" b="1" u="sng" dirty="0" err="1"/>
              <a:t>beq</a:t>
            </a:r>
            <a:r>
              <a:rPr lang="en-US" b="1" u="sng" dirty="0"/>
              <a:t>	r10, r0, SKIP</a:t>
            </a:r>
            <a:r>
              <a:rPr lang="en-US" b="1" dirty="0"/>
              <a:t>	</a:t>
            </a:r>
            <a:r>
              <a:rPr lang="en-US" b="1" dirty="0">
                <a:solidFill>
                  <a:srgbClr val="C00000"/>
                </a:solidFill>
              </a:rPr>
              <a:t>SEEN BEFORE </a:t>
            </a:r>
            <a:r>
              <a:rPr lang="en-US" b="1" dirty="0">
                <a:solidFill>
                  <a:srgbClr val="C00000"/>
                </a:solidFill>
                <a:sym typeface="Wingdings"/>
              </a:rPr>
              <a:t></a:t>
            </a:r>
            <a:r>
              <a:rPr lang="en-US" b="1" dirty="0">
                <a:solidFill>
                  <a:srgbClr val="C00000"/>
                </a:solidFill>
              </a:rPr>
              <a:t> PREDICT “SAME AS LAST TIME</a:t>
            </a:r>
            <a:r>
              <a:rPr lang="en-US" b="1" dirty="0" smtClean="0">
                <a:solidFill>
                  <a:srgbClr val="C00000"/>
                </a:solidFill>
              </a:rPr>
              <a:t>”:</a:t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</a:rPr>
              <a:t>					NOT </a:t>
            </a:r>
            <a:r>
              <a:rPr lang="en-US" b="1" dirty="0">
                <a:solidFill>
                  <a:srgbClr val="C00000"/>
                </a:solidFill>
              </a:rPr>
              <a:t>TAKEN </a:t>
            </a:r>
            <a:r>
              <a:rPr lang="en-US" b="1" dirty="0">
                <a:solidFill>
                  <a:srgbClr val="C00000"/>
                </a:solidFill>
                <a:sym typeface="Wingdings"/>
              </a:rPr>
              <a:t></a:t>
            </a:r>
            <a:r>
              <a:rPr lang="en-US" b="1" dirty="0">
                <a:solidFill>
                  <a:srgbClr val="C00000"/>
                </a:solidFill>
              </a:rPr>
              <a:t> LEARN NOT TAKEN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		some computation</a:t>
            </a:r>
            <a:br>
              <a:rPr lang="en-US" dirty="0"/>
            </a:br>
            <a:r>
              <a:rPr lang="en-US" dirty="0"/>
              <a:t> 	SKIP:</a:t>
            </a:r>
            <a:br>
              <a:rPr lang="en-US" dirty="0"/>
            </a:br>
            <a:r>
              <a:rPr lang="en-US" dirty="0"/>
              <a:t> 		some computation</a:t>
            </a:r>
            <a:br>
              <a:rPr lang="en-US" dirty="0"/>
            </a:br>
            <a:r>
              <a:rPr lang="en-US" dirty="0"/>
              <a:t> 		</a:t>
            </a:r>
            <a:r>
              <a:rPr lang="en-US" dirty="0" err="1"/>
              <a:t>addi</a:t>
            </a:r>
            <a:r>
              <a:rPr lang="en-US" dirty="0"/>
              <a:t>	r11, r11, 1</a:t>
            </a:r>
            <a:br>
              <a:rPr lang="en-US" dirty="0"/>
            </a:br>
            <a:r>
              <a:rPr lang="en-US" dirty="0"/>
              <a:t> 		</a:t>
            </a:r>
            <a:r>
              <a:rPr lang="en-US" b="1" u="sng" dirty="0" err="1"/>
              <a:t>blt</a:t>
            </a:r>
            <a:r>
              <a:rPr lang="en-US" b="1" u="sng" dirty="0"/>
              <a:t>	r11, r12, DOWHILE</a:t>
            </a:r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en-US" b="1" dirty="0" smtClean="0">
                <a:solidFill>
                  <a:srgbClr val="C00000"/>
                </a:solidFill>
              </a:rPr>
              <a:t>SEEN </a:t>
            </a:r>
            <a:r>
              <a:rPr lang="en-US" b="1" dirty="0">
                <a:solidFill>
                  <a:srgbClr val="C00000"/>
                </a:solidFill>
              </a:rPr>
              <a:t>BEFORE </a:t>
            </a:r>
            <a:r>
              <a:rPr lang="en-US" b="1" dirty="0">
                <a:solidFill>
                  <a:srgbClr val="C00000"/>
                </a:solidFill>
                <a:sym typeface="Wingdings"/>
              </a:rPr>
              <a:t></a:t>
            </a:r>
            <a:r>
              <a:rPr lang="en-US" b="1" dirty="0">
                <a:solidFill>
                  <a:srgbClr val="C00000"/>
                </a:solidFill>
              </a:rPr>
              <a:t> PREDICT “SAME AS LAST TIME”: </a:t>
            </a:r>
            <a:r>
              <a:rPr lang="en-US" b="1" dirty="0" smtClean="0">
                <a:solidFill>
                  <a:srgbClr val="C00000"/>
                </a:solidFill>
              </a:rPr>
              <a:t/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</a:rPr>
              <a:t>					PREDICT </a:t>
            </a:r>
            <a:r>
              <a:rPr lang="en-US" b="1" dirty="0">
                <a:solidFill>
                  <a:srgbClr val="C00000"/>
                </a:solidFill>
              </a:rPr>
              <a:t>TAKEN </a:t>
            </a:r>
            <a:r>
              <a:rPr lang="en-US" b="1" dirty="0">
                <a:solidFill>
                  <a:srgbClr val="C00000"/>
                </a:solidFill>
                <a:sym typeface="Wingdings"/>
              </a:rPr>
              <a:t></a:t>
            </a:r>
            <a:r>
              <a:rPr lang="en-US" b="1" dirty="0">
                <a:solidFill>
                  <a:srgbClr val="C00000"/>
                </a:solidFill>
              </a:rPr>
              <a:t> LEARN NOT TAKEN</a:t>
            </a:r>
            <a:endParaRPr 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44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3124200" y="2362200"/>
            <a:ext cx="2286000" cy="1524000"/>
            <a:chOff x="1524000" y="2286000"/>
            <a:chExt cx="2286000" cy="1524000"/>
          </a:xfrm>
        </p:grpSpPr>
        <p:grpSp>
          <p:nvGrpSpPr>
            <p:cNvPr id="7" name="Group 6"/>
            <p:cNvGrpSpPr/>
            <p:nvPr/>
          </p:nvGrpSpPr>
          <p:grpSpPr>
            <a:xfrm>
              <a:off x="1524000" y="2286000"/>
              <a:ext cx="2286000" cy="381000"/>
              <a:chOff x="1524000" y="2286000"/>
              <a:chExt cx="2286000" cy="381000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828800" y="2286000"/>
                <a:ext cx="16764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PC</a:t>
                </a:r>
                <a:endParaRPr lang="en-US" dirty="0"/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15240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V</a:t>
                </a:r>
                <a:endParaRPr lang="en-US" dirty="0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35052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N</a:t>
                </a:r>
                <a:endParaRPr lang="en-US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1524000" y="2667000"/>
              <a:ext cx="2286000" cy="381000"/>
              <a:chOff x="1524000" y="2286000"/>
              <a:chExt cx="2286000" cy="38100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1828800" y="2286000"/>
                <a:ext cx="16764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PC</a:t>
                </a:r>
                <a:endParaRPr lang="en-US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5240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V</a:t>
                </a:r>
                <a:endParaRPr lang="en-US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35052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N</a:t>
                </a:r>
                <a:endParaRPr lang="en-US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1524000" y="3429000"/>
              <a:ext cx="2286000" cy="381000"/>
              <a:chOff x="1524000" y="2286000"/>
              <a:chExt cx="2286000" cy="381000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1828800" y="2286000"/>
                <a:ext cx="16764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PC</a:t>
                </a:r>
                <a:endParaRPr lang="en-US" dirty="0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15240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V</a:t>
                </a:r>
                <a:endParaRPr lang="en-US" dirty="0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35052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N</a:t>
                </a:r>
                <a:endParaRPr lang="en-US" dirty="0"/>
              </a:p>
            </p:txBody>
          </p:sp>
        </p:grpSp>
        <p:cxnSp>
          <p:nvCxnSpPr>
            <p:cNvPr id="17" name="Straight Connector 16"/>
            <p:cNvCxnSpPr/>
            <p:nvPr/>
          </p:nvCxnSpPr>
          <p:spPr>
            <a:xfrm>
              <a:off x="2667000" y="3124200"/>
              <a:ext cx="0" cy="22860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5015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038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839200" cy="65532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ITERATION 1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	DOWHILE:</a:t>
            </a:r>
            <a:br>
              <a:rPr lang="en-US" dirty="0"/>
            </a:br>
            <a:r>
              <a:rPr lang="en-US" dirty="0"/>
              <a:t>          </a:t>
            </a:r>
            <a:r>
              <a:rPr lang="en-US" dirty="0" smtClean="0"/>
              <a:t>		load </a:t>
            </a:r>
            <a:r>
              <a:rPr lang="en-US" dirty="0"/>
              <a:t>in r10 a[</a:t>
            </a:r>
            <a:r>
              <a:rPr lang="en-US" dirty="0" err="1"/>
              <a:t>i</a:t>
            </a:r>
            <a:r>
              <a:rPr lang="en-US" dirty="0"/>
              <a:t>]</a:t>
            </a:r>
            <a:br>
              <a:rPr lang="en-US" dirty="0"/>
            </a:br>
            <a:r>
              <a:rPr lang="en-US" dirty="0">
                <a:solidFill>
                  <a:srgbClr val="C00000"/>
                </a:solidFill>
              </a:rPr>
              <a:t>0x100 </a:t>
            </a:r>
            <a:r>
              <a:rPr lang="en-US" dirty="0"/>
              <a:t>	</a:t>
            </a:r>
            <a:r>
              <a:rPr lang="en-US" b="1" u="sng" dirty="0" err="1"/>
              <a:t>beq</a:t>
            </a:r>
            <a:r>
              <a:rPr lang="en-US" b="1" u="sng" dirty="0"/>
              <a:t>	r10, r0, SKIP</a:t>
            </a:r>
            <a:r>
              <a:rPr lang="en-US" b="1" dirty="0"/>
              <a:t>	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> </a:t>
            </a:r>
            <a:r>
              <a:rPr lang="en-US" dirty="0"/>
              <a:t>		some computation</a:t>
            </a:r>
            <a:br>
              <a:rPr lang="en-US" dirty="0"/>
            </a:br>
            <a:r>
              <a:rPr lang="en-US" dirty="0"/>
              <a:t> 	SKIP:</a:t>
            </a:r>
            <a:br>
              <a:rPr lang="en-US" dirty="0"/>
            </a:br>
            <a:r>
              <a:rPr lang="en-US" dirty="0"/>
              <a:t>		</a:t>
            </a:r>
            <a:r>
              <a:rPr lang="en-US" dirty="0" err="1"/>
              <a:t>addi</a:t>
            </a:r>
            <a:r>
              <a:rPr lang="en-US" dirty="0"/>
              <a:t>	r11, r11, 1</a:t>
            </a:r>
            <a:br>
              <a:rPr lang="en-US" dirty="0"/>
            </a:br>
            <a:r>
              <a:rPr lang="en-US" dirty="0" smtClean="0">
                <a:solidFill>
                  <a:srgbClr val="C00000"/>
                </a:solidFill>
              </a:rPr>
              <a:t>0x200</a:t>
            </a:r>
            <a:r>
              <a:rPr lang="en-US" dirty="0"/>
              <a:t>	</a:t>
            </a:r>
            <a:r>
              <a:rPr lang="en-US" b="1" u="sng" dirty="0" err="1"/>
              <a:t>blt</a:t>
            </a:r>
            <a:r>
              <a:rPr lang="en-US" b="1" u="sng" dirty="0"/>
              <a:t>	r11, r12, DOWHILE</a:t>
            </a:r>
            <a:r>
              <a:rPr lang="en-US" dirty="0"/>
              <a:t> </a:t>
            </a:r>
            <a:r>
              <a:rPr lang="en-US" dirty="0" smtClean="0"/>
              <a:t>	</a:t>
            </a:r>
            <a:br>
              <a:rPr lang="en-US" dirty="0" smtClean="0"/>
            </a:br>
            <a:r>
              <a:rPr lang="en-US" dirty="0">
                <a:solidFill>
                  <a:srgbClr val="C00000"/>
                </a:solidFill>
              </a:rPr>
              <a:t/>
            </a:r>
            <a:br>
              <a:rPr lang="en-US" dirty="0">
                <a:solidFill>
                  <a:srgbClr val="C00000"/>
                </a:solidFill>
              </a:rPr>
            </a:br>
            <a:r>
              <a:rPr lang="en-US" dirty="0"/>
              <a:t> </a:t>
            </a:r>
            <a:r>
              <a:rPr lang="en-US" b="1" dirty="0" smtClean="0"/>
              <a:t>ITERATION </a:t>
            </a:r>
            <a:r>
              <a:rPr lang="en-US" b="1" dirty="0"/>
              <a:t>2</a:t>
            </a:r>
            <a:br>
              <a:rPr lang="en-US" b="1" dirty="0"/>
            </a:br>
            <a:r>
              <a:rPr lang="en-US" b="1" dirty="0"/>
              <a:t>     </a:t>
            </a:r>
            <a:r>
              <a:rPr lang="en-US" dirty="0"/>
              <a:t>DOWHILE:</a:t>
            </a:r>
            <a:br>
              <a:rPr lang="en-US" dirty="0"/>
            </a:br>
            <a:r>
              <a:rPr lang="en-US" dirty="0"/>
              <a:t>          </a:t>
            </a:r>
            <a:r>
              <a:rPr lang="en-US" dirty="0" smtClean="0"/>
              <a:t>		load </a:t>
            </a:r>
            <a:r>
              <a:rPr lang="en-US" dirty="0"/>
              <a:t>in r10 a[</a:t>
            </a:r>
            <a:r>
              <a:rPr lang="en-US" dirty="0" err="1"/>
              <a:t>i</a:t>
            </a:r>
            <a:r>
              <a:rPr lang="en-US" dirty="0"/>
              <a:t>]</a:t>
            </a:r>
            <a:br>
              <a:rPr lang="en-US" dirty="0"/>
            </a:br>
            <a:r>
              <a:rPr lang="en-US" dirty="0" smtClean="0">
                <a:solidFill>
                  <a:srgbClr val="C00000"/>
                </a:solidFill>
              </a:rPr>
              <a:t>0x100</a:t>
            </a:r>
            <a:r>
              <a:rPr lang="en-US" dirty="0"/>
              <a:t>	</a:t>
            </a:r>
            <a:r>
              <a:rPr lang="en-US" b="1" u="sng" dirty="0" err="1"/>
              <a:t>beq</a:t>
            </a:r>
            <a:r>
              <a:rPr lang="en-US" b="1" u="sng" dirty="0"/>
              <a:t>	r10, r0, SKIP</a:t>
            </a:r>
            <a:r>
              <a:rPr lang="en-US" b="1" dirty="0"/>
              <a:t>	</a:t>
            </a:r>
            <a:r>
              <a:rPr lang="en-US" b="1" dirty="0" smtClean="0">
                <a:solidFill>
                  <a:srgbClr val="C00000"/>
                </a:solidFill>
              </a:rPr>
              <a:t/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dirty="0" smtClean="0"/>
              <a:t> </a:t>
            </a:r>
            <a:r>
              <a:rPr lang="en-US" dirty="0"/>
              <a:t>		some computation</a:t>
            </a:r>
            <a:br>
              <a:rPr lang="en-US" dirty="0"/>
            </a:br>
            <a:r>
              <a:rPr lang="en-US" dirty="0"/>
              <a:t> 	SKIP:</a:t>
            </a:r>
            <a:br>
              <a:rPr lang="en-US" dirty="0"/>
            </a:br>
            <a:r>
              <a:rPr lang="en-US" dirty="0"/>
              <a:t>		</a:t>
            </a:r>
            <a:r>
              <a:rPr lang="en-US" dirty="0" err="1"/>
              <a:t>addi</a:t>
            </a:r>
            <a:r>
              <a:rPr lang="en-US" dirty="0"/>
              <a:t>	r11, r11, 1</a:t>
            </a:r>
            <a:br>
              <a:rPr lang="en-US" dirty="0"/>
            </a:br>
            <a:r>
              <a:rPr lang="en-US" dirty="0" smtClean="0">
                <a:solidFill>
                  <a:srgbClr val="C00000"/>
                </a:solidFill>
              </a:rPr>
              <a:t>0x200</a:t>
            </a:r>
            <a:r>
              <a:rPr lang="en-US" dirty="0"/>
              <a:t>	</a:t>
            </a:r>
            <a:r>
              <a:rPr lang="en-US" b="1" u="sng" dirty="0" err="1"/>
              <a:t>blt</a:t>
            </a:r>
            <a:r>
              <a:rPr lang="en-US" b="1" u="sng" dirty="0"/>
              <a:t>	r11, r12, DOWHILE</a:t>
            </a:r>
            <a:r>
              <a:rPr lang="en-US" dirty="0"/>
              <a:t> </a:t>
            </a:r>
            <a:r>
              <a:rPr lang="en-US" dirty="0" smtClean="0"/>
              <a:t>	</a:t>
            </a:r>
            <a:endParaRPr 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5410200" y="428625"/>
            <a:ext cx="1676400" cy="952500"/>
            <a:chOff x="1524000" y="2286000"/>
            <a:chExt cx="2286000" cy="1524000"/>
          </a:xfrm>
        </p:grpSpPr>
        <p:grpSp>
          <p:nvGrpSpPr>
            <p:cNvPr id="5" name="Group 4"/>
            <p:cNvGrpSpPr/>
            <p:nvPr/>
          </p:nvGrpSpPr>
          <p:grpSpPr>
            <a:xfrm>
              <a:off x="1524000" y="2286000"/>
              <a:ext cx="2286000" cy="381000"/>
              <a:chOff x="1524000" y="2286000"/>
              <a:chExt cx="2286000" cy="3810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0" y="2286000"/>
                <a:ext cx="16764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PC</a:t>
                </a:r>
                <a:endParaRPr lang="en-US" dirty="0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15240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35052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1524000" y="2667000"/>
              <a:ext cx="2286000" cy="381000"/>
              <a:chOff x="1524000" y="2286000"/>
              <a:chExt cx="2286000" cy="381000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1828800" y="2286000"/>
                <a:ext cx="16764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PC</a:t>
                </a:r>
                <a:endParaRPr lang="en-US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5240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35052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1524000" y="3429000"/>
              <a:ext cx="2286000" cy="381000"/>
              <a:chOff x="1524000" y="2286000"/>
              <a:chExt cx="2286000" cy="38100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1828800" y="2286000"/>
                <a:ext cx="16764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PC</a:t>
                </a:r>
                <a:endParaRPr lang="en-US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5240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35052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</p:grpSp>
        <p:cxnSp>
          <p:nvCxnSpPr>
            <p:cNvPr id="8" name="Straight Connector 7"/>
            <p:cNvCxnSpPr/>
            <p:nvPr/>
          </p:nvCxnSpPr>
          <p:spPr>
            <a:xfrm>
              <a:off x="2667000" y="3124200"/>
              <a:ext cx="0" cy="22860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5848450" y="0"/>
            <a:ext cx="81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before</a:t>
            </a:r>
            <a:endParaRPr lang="en-US" b="1" dirty="0">
              <a:solidFill>
                <a:srgbClr val="C00000"/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7315200" y="432501"/>
            <a:ext cx="1676400" cy="952500"/>
            <a:chOff x="1524000" y="2286000"/>
            <a:chExt cx="2286000" cy="1524000"/>
          </a:xfrm>
        </p:grpSpPr>
        <p:grpSp>
          <p:nvGrpSpPr>
            <p:cNvPr id="20" name="Group 19"/>
            <p:cNvGrpSpPr/>
            <p:nvPr/>
          </p:nvGrpSpPr>
          <p:grpSpPr>
            <a:xfrm>
              <a:off x="1524000" y="2286000"/>
              <a:ext cx="2286000" cy="381000"/>
              <a:chOff x="1524000" y="2286000"/>
              <a:chExt cx="2286000" cy="381000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1828800" y="2286000"/>
                <a:ext cx="1676400" cy="381000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0x100</a:t>
                </a:r>
                <a:endParaRPr lang="en-US" dirty="0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1524000" y="2286000"/>
                <a:ext cx="304800" cy="381000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</a:t>
                </a:r>
                <a:endParaRPr lang="en-US" dirty="0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3505200" y="2286000"/>
                <a:ext cx="304800" cy="381000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1524000" y="2667000"/>
              <a:ext cx="2286000" cy="381000"/>
              <a:chOff x="1524000" y="2286000"/>
              <a:chExt cx="2286000" cy="381000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0" y="2286000"/>
                <a:ext cx="16764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PC</a:t>
                </a:r>
                <a:endParaRPr lang="en-US" dirty="0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15240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35052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1524000" y="3429000"/>
              <a:ext cx="2286000" cy="381000"/>
              <a:chOff x="1524000" y="2286000"/>
              <a:chExt cx="2286000" cy="381000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1828800" y="2286000"/>
                <a:ext cx="16764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PC</a:t>
                </a:r>
                <a:endParaRPr lang="en-US" dirty="0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5240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35052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</p:grpSp>
        <p:cxnSp>
          <p:nvCxnSpPr>
            <p:cNvPr id="23" name="Straight Connector 22"/>
            <p:cNvCxnSpPr/>
            <p:nvPr/>
          </p:nvCxnSpPr>
          <p:spPr>
            <a:xfrm>
              <a:off x="2667000" y="3124200"/>
              <a:ext cx="0" cy="22860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7753450" y="3876"/>
            <a:ext cx="64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after</a:t>
            </a:r>
            <a:endParaRPr lang="en-US" b="1" dirty="0">
              <a:solidFill>
                <a:srgbClr val="C00000"/>
              </a:solidFill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5399505" y="2133600"/>
            <a:ext cx="1676400" cy="952500"/>
            <a:chOff x="1524000" y="2286000"/>
            <a:chExt cx="2286000" cy="1524000"/>
          </a:xfrm>
        </p:grpSpPr>
        <p:grpSp>
          <p:nvGrpSpPr>
            <p:cNvPr id="35" name="Group 34"/>
            <p:cNvGrpSpPr/>
            <p:nvPr/>
          </p:nvGrpSpPr>
          <p:grpSpPr>
            <a:xfrm>
              <a:off x="1524000" y="2286000"/>
              <a:ext cx="2286000" cy="381000"/>
              <a:chOff x="1524000" y="2286000"/>
              <a:chExt cx="2286000" cy="381000"/>
            </a:xfrm>
          </p:grpSpPr>
          <p:sp>
            <p:nvSpPr>
              <p:cNvPr id="45" name="Rectangle 44"/>
              <p:cNvSpPr/>
              <p:nvPr/>
            </p:nvSpPr>
            <p:spPr>
              <a:xfrm>
                <a:off x="1828800" y="2286000"/>
                <a:ext cx="16764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0x100</a:t>
                </a:r>
                <a:endParaRPr lang="en-US" dirty="0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15240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</a:t>
                </a:r>
                <a:endParaRPr lang="en-US" dirty="0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35052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1524000" y="2667000"/>
              <a:ext cx="2286000" cy="381000"/>
              <a:chOff x="1524000" y="2286000"/>
              <a:chExt cx="2286000" cy="381000"/>
            </a:xfrm>
          </p:grpSpPr>
          <p:sp>
            <p:nvSpPr>
              <p:cNvPr id="42" name="Rectangle 41"/>
              <p:cNvSpPr/>
              <p:nvPr/>
            </p:nvSpPr>
            <p:spPr>
              <a:xfrm>
                <a:off x="1828800" y="2286000"/>
                <a:ext cx="16764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PC</a:t>
                </a:r>
                <a:endParaRPr lang="en-US" dirty="0"/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15240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35052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1524000" y="3429000"/>
              <a:ext cx="2286000" cy="381000"/>
              <a:chOff x="1524000" y="2286000"/>
              <a:chExt cx="2286000" cy="381000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1828800" y="2286000"/>
                <a:ext cx="16764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PC</a:t>
                </a:r>
                <a:endParaRPr lang="en-US" dirty="0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15240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35052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</p:grpSp>
        <p:cxnSp>
          <p:nvCxnSpPr>
            <p:cNvPr id="38" name="Straight Connector 37"/>
            <p:cNvCxnSpPr/>
            <p:nvPr/>
          </p:nvCxnSpPr>
          <p:spPr>
            <a:xfrm>
              <a:off x="2667000" y="3124200"/>
              <a:ext cx="0" cy="22860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/>
          <p:cNvGrpSpPr/>
          <p:nvPr/>
        </p:nvGrpSpPr>
        <p:grpSpPr>
          <a:xfrm>
            <a:off x="7304505" y="2137476"/>
            <a:ext cx="1676400" cy="952500"/>
            <a:chOff x="1524000" y="2286000"/>
            <a:chExt cx="2286000" cy="1524000"/>
          </a:xfrm>
        </p:grpSpPr>
        <p:grpSp>
          <p:nvGrpSpPr>
            <p:cNvPr id="50" name="Group 49"/>
            <p:cNvGrpSpPr/>
            <p:nvPr/>
          </p:nvGrpSpPr>
          <p:grpSpPr>
            <a:xfrm>
              <a:off x="1524000" y="2286000"/>
              <a:ext cx="2286000" cy="381000"/>
              <a:chOff x="1524000" y="2286000"/>
              <a:chExt cx="2286000" cy="381000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1828800" y="2286000"/>
                <a:ext cx="1676400" cy="381000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0x100</a:t>
                </a:r>
                <a:endParaRPr lang="en-US" dirty="0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1524000" y="2286000"/>
                <a:ext cx="304800" cy="381000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</a:t>
                </a:r>
                <a:endParaRPr lang="en-US" dirty="0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3505200" y="2286000"/>
                <a:ext cx="304800" cy="381000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</p:grpSp>
        <p:grpSp>
          <p:nvGrpSpPr>
            <p:cNvPr id="51" name="Group 50"/>
            <p:cNvGrpSpPr/>
            <p:nvPr/>
          </p:nvGrpSpPr>
          <p:grpSpPr>
            <a:xfrm>
              <a:off x="1524000" y="2667000"/>
              <a:ext cx="2286000" cy="381000"/>
              <a:chOff x="1524000" y="2286000"/>
              <a:chExt cx="2286000" cy="381000"/>
            </a:xfrm>
          </p:grpSpPr>
          <p:sp>
            <p:nvSpPr>
              <p:cNvPr id="57" name="Rectangle 56"/>
              <p:cNvSpPr/>
              <p:nvPr/>
            </p:nvSpPr>
            <p:spPr>
              <a:xfrm>
                <a:off x="1828800" y="2286000"/>
                <a:ext cx="1676400" cy="381000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0x200</a:t>
                </a:r>
                <a:endParaRPr lang="en-US" dirty="0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1524000" y="2286000"/>
                <a:ext cx="304800" cy="381000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</a:t>
                </a:r>
                <a:endParaRPr lang="en-US" dirty="0"/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3505200" y="2286000"/>
                <a:ext cx="304800" cy="381000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</a:t>
                </a:r>
                <a:endParaRPr lang="en-US" dirty="0"/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>
              <a:off x="1524000" y="3429000"/>
              <a:ext cx="2286000" cy="381000"/>
              <a:chOff x="1524000" y="2286000"/>
              <a:chExt cx="2286000" cy="381000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1828800" y="2286000"/>
                <a:ext cx="16764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PC</a:t>
                </a:r>
                <a:endParaRPr lang="en-US" dirty="0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15240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35052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</p:grpSp>
        <p:cxnSp>
          <p:nvCxnSpPr>
            <p:cNvPr id="53" name="Straight Connector 52"/>
            <p:cNvCxnSpPr/>
            <p:nvPr/>
          </p:nvCxnSpPr>
          <p:spPr>
            <a:xfrm>
              <a:off x="2667000" y="3124200"/>
              <a:ext cx="0" cy="22860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 63"/>
          <p:cNvGrpSpPr/>
          <p:nvPr/>
        </p:nvGrpSpPr>
        <p:grpSpPr>
          <a:xfrm>
            <a:off x="5342568" y="3962400"/>
            <a:ext cx="1676400" cy="952500"/>
            <a:chOff x="1524000" y="2286000"/>
            <a:chExt cx="2286000" cy="1524000"/>
          </a:xfrm>
        </p:grpSpPr>
        <p:grpSp>
          <p:nvGrpSpPr>
            <p:cNvPr id="65" name="Group 64"/>
            <p:cNvGrpSpPr/>
            <p:nvPr/>
          </p:nvGrpSpPr>
          <p:grpSpPr>
            <a:xfrm>
              <a:off x="1524000" y="2286000"/>
              <a:ext cx="2286000" cy="381000"/>
              <a:chOff x="1524000" y="2286000"/>
              <a:chExt cx="2286000" cy="381000"/>
            </a:xfrm>
          </p:grpSpPr>
          <p:sp>
            <p:nvSpPr>
              <p:cNvPr id="75" name="Rectangle 74"/>
              <p:cNvSpPr/>
              <p:nvPr/>
            </p:nvSpPr>
            <p:spPr>
              <a:xfrm>
                <a:off x="1828800" y="2286000"/>
                <a:ext cx="16764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0x100</a:t>
                </a:r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15240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</a:t>
                </a:r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5052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</p:grpSp>
        <p:grpSp>
          <p:nvGrpSpPr>
            <p:cNvPr id="66" name="Group 65"/>
            <p:cNvGrpSpPr/>
            <p:nvPr/>
          </p:nvGrpSpPr>
          <p:grpSpPr>
            <a:xfrm>
              <a:off x="1524000" y="2667000"/>
              <a:ext cx="2286000" cy="381000"/>
              <a:chOff x="1524000" y="2286000"/>
              <a:chExt cx="2286000" cy="381000"/>
            </a:xfrm>
          </p:grpSpPr>
          <p:sp>
            <p:nvSpPr>
              <p:cNvPr id="72" name="Rectangle 71"/>
              <p:cNvSpPr/>
              <p:nvPr/>
            </p:nvSpPr>
            <p:spPr>
              <a:xfrm>
                <a:off x="1828800" y="2286000"/>
                <a:ext cx="16764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PC</a:t>
                </a:r>
                <a:endParaRPr lang="en-US" dirty="0"/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15240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35052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</p:grpSp>
        <p:grpSp>
          <p:nvGrpSpPr>
            <p:cNvPr id="67" name="Group 66"/>
            <p:cNvGrpSpPr/>
            <p:nvPr/>
          </p:nvGrpSpPr>
          <p:grpSpPr>
            <a:xfrm>
              <a:off x="1524000" y="3429000"/>
              <a:ext cx="2286000" cy="381000"/>
              <a:chOff x="1524000" y="2286000"/>
              <a:chExt cx="2286000" cy="381000"/>
            </a:xfrm>
          </p:grpSpPr>
          <p:sp>
            <p:nvSpPr>
              <p:cNvPr id="69" name="Rectangle 68"/>
              <p:cNvSpPr/>
              <p:nvPr/>
            </p:nvSpPr>
            <p:spPr>
              <a:xfrm>
                <a:off x="1828800" y="2286000"/>
                <a:ext cx="16764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PC</a:t>
                </a:r>
                <a:endParaRPr lang="en-US" dirty="0"/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15240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35052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</p:grpSp>
        <p:cxnSp>
          <p:nvCxnSpPr>
            <p:cNvPr id="68" name="Straight Connector 67"/>
            <p:cNvCxnSpPr/>
            <p:nvPr/>
          </p:nvCxnSpPr>
          <p:spPr>
            <a:xfrm>
              <a:off x="2667000" y="3124200"/>
              <a:ext cx="0" cy="22860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78"/>
          <p:cNvGrpSpPr/>
          <p:nvPr/>
        </p:nvGrpSpPr>
        <p:grpSpPr>
          <a:xfrm>
            <a:off x="7247568" y="3966276"/>
            <a:ext cx="1676400" cy="952500"/>
            <a:chOff x="1524000" y="2286000"/>
            <a:chExt cx="2286000" cy="1524000"/>
          </a:xfrm>
        </p:grpSpPr>
        <p:grpSp>
          <p:nvGrpSpPr>
            <p:cNvPr id="80" name="Group 79"/>
            <p:cNvGrpSpPr/>
            <p:nvPr/>
          </p:nvGrpSpPr>
          <p:grpSpPr>
            <a:xfrm>
              <a:off x="1524000" y="2286000"/>
              <a:ext cx="2286000" cy="381000"/>
              <a:chOff x="1524000" y="2286000"/>
              <a:chExt cx="2286000" cy="381000"/>
            </a:xfrm>
          </p:grpSpPr>
          <p:sp>
            <p:nvSpPr>
              <p:cNvPr id="90" name="Rectangle 89"/>
              <p:cNvSpPr/>
              <p:nvPr/>
            </p:nvSpPr>
            <p:spPr>
              <a:xfrm>
                <a:off x="1828800" y="2286000"/>
                <a:ext cx="1676400" cy="381000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0x100</a:t>
                </a:r>
                <a:endParaRPr lang="en-US" dirty="0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1524000" y="2286000"/>
                <a:ext cx="304800" cy="381000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</a:t>
                </a:r>
                <a:endParaRPr lang="en-US" dirty="0"/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3505200" y="2286000"/>
                <a:ext cx="304800" cy="381000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</p:grpSp>
        <p:grpSp>
          <p:nvGrpSpPr>
            <p:cNvPr id="81" name="Group 80"/>
            <p:cNvGrpSpPr/>
            <p:nvPr/>
          </p:nvGrpSpPr>
          <p:grpSpPr>
            <a:xfrm>
              <a:off x="1524000" y="2667000"/>
              <a:ext cx="2286000" cy="381000"/>
              <a:chOff x="1524000" y="2286000"/>
              <a:chExt cx="2286000" cy="381000"/>
            </a:xfrm>
          </p:grpSpPr>
          <p:sp>
            <p:nvSpPr>
              <p:cNvPr id="87" name="Rectangle 86"/>
              <p:cNvSpPr/>
              <p:nvPr/>
            </p:nvSpPr>
            <p:spPr>
              <a:xfrm>
                <a:off x="1828800" y="2286000"/>
                <a:ext cx="1676400" cy="381000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0x200</a:t>
                </a:r>
                <a:endParaRPr lang="en-US" dirty="0"/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1524000" y="2286000"/>
                <a:ext cx="304800" cy="381000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</a:t>
                </a:r>
                <a:endParaRPr lang="en-US" dirty="0"/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3505200" y="2286000"/>
                <a:ext cx="304800" cy="381000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</a:t>
                </a:r>
                <a:endParaRPr lang="en-US" dirty="0"/>
              </a:p>
            </p:txBody>
          </p:sp>
        </p:grpSp>
        <p:grpSp>
          <p:nvGrpSpPr>
            <p:cNvPr id="82" name="Group 81"/>
            <p:cNvGrpSpPr/>
            <p:nvPr/>
          </p:nvGrpSpPr>
          <p:grpSpPr>
            <a:xfrm>
              <a:off x="1524000" y="3429000"/>
              <a:ext cx="2286000" cy="381000"/>
              <a:chOff x="1524000" y="2286000"/>
              <a:chExt cx="2286000" cy="381000"/>
            </a:xfrm>
          </p:grpSpPr>
          <p:sp>
            <p:nvSpPr>
              <p:cNvPr id="84" name="Rectangle 83"/>
              <p:cNvSpPr/>
              <p:nvPr/>
            </p:nvSpPr>
            <p:spPr>
              <a:xfrm>
                <a:off x="1828800" y="2286000"/>
                <a:ext cx="16764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PC</a:t>
                </a:r>
                <a:endParaRPr lang="en-US" dirty="0"/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15240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35052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</p:grpSp>
        <p:cxnSp>
          <p:nvCxnSpPr>
            <p:cNvPr id="83" name="Straight Connector 82"/>
            <p:cNvCxnSpPr/>
            <p:nvPr/>
          </p:nvCxnSpPr>
          <p:spPr>
            <a:xfrm>
              <a:off x="2667000" y="3124200"/>
              <a:ext cx="0" cy="22860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TextBox 93"/>
          <p:cNvSpPr txBox="1"/>
          <p:nvPr/>
        </p:nvSpPr>
        <p:spPr>
          <a:xfrm>
            <a:off x="5546893" y="1447800"/>
            <a:ext cx="2704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Predict not taken (default)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5536198" y="3108434"/>
            <a:ext cx="2704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Predict not taken (default)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5566088" y="4914900"/>
            <a:ext cx="2510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Predict not taken (table)</a:t>
            </a:r>
            <a:endParaRPr lang="en-US" b="1" dirty="0">
              <a:solidFill>
                <a:srgbClr val="C00000"/>
              </a:solidFill>
            </a:endParaRPr>
          </a:p>
        </p:txBody>
      </p:sp>
      <p:grpSp>
        <p:nvGrpSpPr>
          <p:cNvPr id="128" name="Group 127"/>
          <p:cNvGrpSpPr/>
          <p:nvPr/>
        </p:nvGrpSpPr>
        <p:grpSpPr>
          <a:xfrm>
            <a:off x="5334000" y="5533249"/>
            <a:ext cx="1676400" cy="952500"/>
            <a:chOff x="1524000" y="2286000"/>
            <a:chExt cx="2286000" cy="1524000"/>
          </a:xfrm>
        </p:grpSpPr>
        <p:grpSp>
          <p:nvGrpSpPr>
            <p:cNvPr id="129" name="Group 128"/>
            <p:cNvGrpSpPr/>
            <p:nvPr/>
          </p:nvGrpSpPr>
          <p:grpSpPr>
            <a:xfrm>
              <a:off x="1524000" y="2286000"/>
              <a:ext cx="2286000" cy="381000"/>
              <a:chOff x="1524000" y="2286000"/>
              <a:chExt cx="2286000" cy="381000"/>
            </a:xfrm>
          </p:grpSpPr>
          <p:sp>
            <p:nvSpPr>
              <p:cNvPr id="139" name="Rectangle 138"/>
              <p:cNvSpPr/>
              <p:nvPr/>
            </p:nvSpPr>
            <p:spPr>
              <a:xfrm>
                <a:off x="1828800" y="2286000"/>
                <a:ext cx="16764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0x100</a:t>
                </a:r>
                <a:endParaRPr lang="en-US" dirty="0"/>
              </a:p>
            </p:txBody>
          </p:sp>
          <p:sp>
            <p:nvSpPr>
              <p:cNvPr id="140" name="Rectangle 139"/>
              <p:cNvSpPr/>
              <p:nvPr/>
            </p:nvSpPr>
            <p:spPr>
              <a:xfrm>
                <a:off x="15240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</a:t>
                </a:r>
                <a:endParaRPr lang="en-US" dirty="0"/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35052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</p:grpSp>
        <p:grpSp>
          <p:nvGrpSpPr>
            <p:cNvPr id="130" name="Group 129"/>
            <p:cNvGrpSpPr/>
            <p:nvPr/>
          </p:nvGrpSpPr>
          <p:grpSpPr>
            <a:xfrm>
              <a:off x="1524000" y="2667000"/>
              <a:ext cx="2286000" cy="381000"/>
              <a:chOff x="1524000" y="2286000"/>
              <a:chExt cx="2286000" cy="381000"/>
            </a:xfrm>
          </p:grpSpPr>
          <p:sp>
            <p:nvSpPr>
              <p:cNvPr id="136" name="Rectangle 135"/>
              <p:cNvSpPr/>
              <p:nvPr/>
            </p:nvSpPr>
            <p:spPr>
              <a:xfrm>
                <a:off x="1828800" y="2286000"/>
                <a:ext cx="16764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PC</a:t>
                </a:r>
                <a:endParaRPr lang="en-US" dirty="0"/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15240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  <p:sp>
            <p:nvSpPr>
              <p:cNvPr id="138" name="Rectangle 137"/>
              <p:cNvSpPr/>
              <p:nvPr/>
            </p:nvSpPr>
            <p:spPr>
              <a:xfrm>
                <a:off x="35052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</p:grpSp>
        <p:grpSp>
          <p:nvGrpSpPr>
            <p:cNvPr id="131" name="Group 130"/>
            <p:cNvGrpSpPr/>
            <p:nvPr/>
          </p:nvGrpSpPr>
          <p:grpSpPr>
            <a:xfrm>
              <a:off x="1524000" y="3429000"/>
              <a:ext cx="2286000" cy="381000"/>
              <a:chOff x="1524000" y="2286000"/>
              <a:chExt cx="2286000" cy="381000"/>
            </a:xfrm>
          </p:grpSpPr>
          <p:sp>
            <p:nvSpPr>
              <p:cNvPr id="133" name="Rectangle 132"/>
              <p:cNvSpPr/>
              <p:nvPr/>
            </p:nvSpPr>
            <p:spPr>
              <a:xfrm>
                <a:off x="1828800" y="2286000"/>
                <a:ext cx="16764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PC</a:t>
                </a:r>
                <a:endParaRPr lang="en-US" dirty="0"/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15240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  <p:sp>
            <p:nvSpPr>
              <p:cNvPr id="135" name="Rectangle 134"/>
              <p:cNvSpPr/>
              <p:nvPr/>
            </p:nvSpPr>
            <p:spPr>
              <a:xfrm>
                <a:off x="35052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</p:grpSp>
        <p:cxnSp>
          <p:nvCxnSpPr>
            <p:cNvPr id="132" name="Straight Connector 131"/>
            <p:cNvCxnSpPr/>
            <p:nvPr/>
          </p:nvCxnSpPr>
          <p:spPr>
            <a:xfrm>
              <a:off x="2667000" y="3124200"/>
              <a:ext cx="0" cy="22860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3" name="Group 142"/>
          <p:cNvGrpSpPr/>
          <p:nvPr/>
        </p:nvGrpSpPr>
        <p:grpSpPr>
          <a:xfrm>
            <a:off x="7239000" y="5537125"/>
            <a:ext cx="1676400" cy="952500"/>
            <a:chOff x="1524000" y="2286000"/>
            <a:chExt cx="2286000" cy="1524000"/>
          </a:xfrm>
        </p:grpSpPr>
        <p:grpSp>
          <p:nvGrpSpPr>
            <p:cNvPr id="144" name="Group 143"/>
            <p:cNvGrpSpPr/>
            <p:nvPr/>
          </p:nvGrpSpPr>
          <p:grpSpPr>
            <a:xfrm>
              <a:off x="1524000" y="2286000"/>
              <a:ext cx="2286000" cy="381000"/>
              <a:chOff x="1524000" y="2286000"/>
              <a:chExt cx="2286000" cy="381000"/>
            </a:xfrm>
          </p:grpSpPr>
          <p:sp>
            <p:nvSpPr>
              <p:cNvPr id="154" name="Rectangle 153"/>
              <p:cNvSpPr/>
              <p:nvPr/>
            </p:nvSpPr>
            <p:spPr>
              <a:xfrm>
                <a:off x="1828800" y="2286000"/>
                <a:ext cx="1676400" cy="381000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0x100</a:t>
                </a:r>
                <a:endParaRPr lang="en-US" dirty="0"/>
              </a:p>
            </p:txBody>
          </p:sp>
          <p:sp>
            <p:nvSpPr>
              <p:cNvPr id="155" name="Rectangle 154"/>
              <p:cNvSpPr/>
              <p:nvPr/>
            </p:nvSpPr>
            <p:spPr>
              <a:xfrm>
                <a:off x="1524000" y="2286000"/>
                <a:ext cx="304800" cy="381000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</a:t>
                </a:r>
                <a:endParaRPr lang="en-US" dirty="0"/>
              </a:p>
            </p:txBody>
          </p:sp>
          <p:sp>
            <p:nvSpPr>
              <p:cNvPr id="156" name="Rectangle 155"/>
              <p:cNvSpPr/>
              <p:nvPr/>
            </p:nvSpPr>
            <p:spPr>
              <a:xfrm>
                <a:off x="3505200" y="2286000"/>
                <a:ext cx="304800" cy="381000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</p:grpSp>
        <p:grpSp>
          <p:nvGrpSpPr>
            <p:cNvPr id="145" name="Group 144"/>
            <p:cNvGrpSpPr/>
            <p:nvPr/>
          </p:nvGrpSpPr>
          <p:grpSpPr>
            <a:xfrm>
              <a:off x="1524000" y="2667000"/>
              <a:ext cx="2286000" cy="381000"/>
              <a:chOff x="1524000" y="2286000"/>
              <a:chExt cx="2286000" cy="381000"/>
            </a:xfrm>
          </p:grpSpPr>
          <p:sp>
            <p:nvSpPr>
              <p:cNvPr id="151" name="Rectangle 150"/>
              <p:cNvSpPr/>
              <p:nvPr/>
            </p:nvSpPr>
            <p:spPr>
              <a:xfrm>
                <a:off x="1828800" y="2286000"/>
                <a:ext cx="1676400" cy="381000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0x200</a:t>
                </a:r>
                <a:endParaRPr lang="en-US" dirty="0"/>
              </a:p>
            </p:txBody>
          </p:sp>
          <p:sp>
            <p:nvSpPr>
              <p:cNvPr id="152" name="Rectangle 151"/>
              <p:cNvSpPr/>
              <p:nvPr/>
            </p:nvSpPr>
            <p:spPr>
              <a:xfrm>
                <a:off x="1524000" y="2286000"/>
                <a:ext cx="304800" cy="381000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</a:t>
                </a:r>
                <a:endParaRPr lang="en-US" dirty="0"/>
              </a:p>
            </p:txBody>
          </p:sp>
          <p:sp>
            <p:nvSpPr>
              <p:cNvPr id="153" name="Rectangle 152"/>
              <p:cNvSpPr/>
              <p:nvPr/>
            </p:nvSpPr>
            <p:spPr>
              <a:xfrm>
                <a:off x="3505200" y="2286000"/>
                <a:ext cx="304800" cy="381000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</a:t>
                </a:r>
                <a:endParaRPr lang="en-US" dirty="0"/>
              </a:p>
            </p:txBody>
          </p:sp>
        </p:grpSp>
        <p:grpSp>
          <p:nvGrpSpPr>
            <p:cNvPr id="146" name="Group 145"/>
            <p:cNvGrpSpPr/>
            <p:nvPr/>
          </p:nvGrpSpPr>
          <p:grpSpPr>
            <a:xfrm>
              <a:off x="1524000" y="3429000"/>
              <a:ext cx="2286000" cy="381000"/>
              <a:chOff x="1524000" y="2286000"/>
              <a:chExt cx="2286000" cy="381000"/>
            </a:xfrm>
          </p:grpSpPr>
          <p:sp>
            <p:nvSpPr>
              <p:cNvPr id="148" name="Rectangle 147"/>
              <p:cNvSpPr/>
              <p:nvPr/>
            </p:nvSpPr>
            <p:spPr>
              <a:xfrm>
                <a:off x="1828800" y="2286000"/>
                <a:ext cx="16764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PC</a:t>
                </a:r>
                <a:endParaRPr lang="en-US" dirty="0"/>
              </a:p>
            </p:txBody>
          </p:sp>
          <p:sp>
            <p:nvSpPr>
              <p:cNvPr id="149" name="Rectangle 148"/>
              <p:cNvSpPr/>
              <p:nvPr/>
            </p:nvSpPr>
            <p:spPr>
              <a:xfrm>
                <a:off x="15240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  <p:sp>
            <p:nvSpPr>
              <p:cNvPr id="150" name="Rectangle 149"/>
              <p:cNvSpPr/>
              <p:nvPr/>
            </p:nvSpPr>
            <p:spPr>
              <a:xfrm>
                <a:off x="3505200" y="2286000"/>
                <a:ext cx="304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</p:grpSp>
        <p:cxnSp>
          <p:nvCxnSpPr>
            <p:cNvPr id="147" name="Straight Connector 146"/>
            <p:cNvCxnSpPr/>
            <p:nvPr/>
          </p:nvCxnSpPr>
          <p:spPr>
            <a:xfrm>
              <a:off x="2667000" y="3124200"/>
              <a:ext cx="0" cy="22860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8" name="TextBox 157"/>
          <p:cNvSpPr txBox="1"/>
          <p:nvPr/>
        </p:nvSpPr>
        <p:spPr>
          <a:xfrm>
            <a:off x="5557520" y="6485749"/>
            <a:ext cx="2130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Predict </a:t>
            </a:r>
            <a:r>
              <a:rPr lang="en-US" b="1" u="sng" dirty="0" smtClean="0">
                <a:solidFill>
                  <a:schemeClr val="accent6">
                    <a:lumMod val="75000"/>
                  </a:schemeClr>
                </a:solidFill>
              </a:rPr>
              <a:t>taken </a:t>
            </a:r>
            <a:r>
              <a:rPr lang="en-US" b="1" dirty="0" smtClean="0">
                <a:solidFill>
                  <a:srgbClr val="C00000"/>
                </a:solidFill>
              </a:rPr>
              <a:t>(table)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8805</TotalTime>
  <Words>713</Words>
  <Application>Microsoft Office PowerPoint</Application>
  <PresentationFormat>On-screen Show (4:3)</PresentationFormat>
  <Paragraphs>509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Accuracy</vt:lpstr>
      <vt:lpstr>How big this needs to be?</vt:lpstr>
      <vt:lpstr>How big this needs to be?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BTB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bongo</dc:creator>
  <cp:lastModifiedBy>bongo</cp:lastModifiedBy>
  <cp:revision>95</cp:revision>
  <dcterms:created xsi:type="dcterms:W3CDTF">2013-10-24T13:29:37Z</dcterms:created>
  <dcterms:modified xsi:type="dcterms:W3CDTF">2013-11-07T23:59:08Z</dcterms:modified>
</cp:coreProperties>
</file>