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85" r:id="rId11"/>
    <p:sldId id="286" r:id="rId12"/>
    <p:sldId id="287" r:id="rId13"/>
    <p:sldId id="257" r:id="rId14"/>
    <p:sldId id="256" r:id="rId15"/>
    <p:sldId id="258" r:id="rId16"/>
    <p:sldId id="262" r:id="rId17"/>
    <p:sldId id="261" r:id="rId18"/>
    <p:sldId id="260" r:id="rId19"/>
    <p:sldId id="265" r:id="rId20"/>
    <p:sldId id="263" r:id="rId21"/>
    <p:sldId id="264" r:id="rId22"/>
    <p:sldId id="266" r:id="rId23"/>
    <p:sldId id="267" r:id="rId24"/>
    <p:sldId id="268" r:id="rId25"/>
    <p:sldId id="270" r:id="rId26"/>
    <p:sldId id="271" r:id="rId27"/>
    <p:sldId id="276" r:id="rId28"/>
    <p:sldId id="272" r:id="rId29"/>
    <p:sldId id="273" r:id="rId30"/>
    <p:sldId id="274" r:id="rId31"/>
    <p:sldId id="275" r:id="rId32"/>
    <p:sldId id="277" r:id="rId33"/>
    <p:sldId id="278" r:id="rId34"/>
    <p:sldId id="279" r:id="rId35"/>
    <p:sldId id="280" r:id="rId36"/>
    <p:sldId id="281" r:id="rId37"/>
    <p:sldId id="282" r:id="rId38"/>
    <p:sldId id="28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6" d="100"/>
          <a:sy n="186" d="100"/>
        </p:scale>
        <p:origin x="-71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457200"/>
          </a:xfrm>
          <a:solidFill>
            <a:srgbClr val="002060"/>
          </a:solidFill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= b + c: Register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4343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Assign variables to storage </a:t>
            </a:r>
            <a:r>
              <a:rPr lang="en-US" dirty="0" smtClean="0">
                <a:sym typeface="Wingdings" panose="05000000000000000000" pitchFamily="2" charset="2"/>
              </a:rPr>
              <a:t> registers</a:t>
            </a:r>
          </a:p>
          <a:p>
            <a:pPr marL="0" indent="0" algn="ctr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a  r9, b  R10, c  R11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ADD R9, R10, R11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33400"/>
            <a:ext cx="4495800" cy="206210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unsigned char a, b, c;</a:t>
            </a:r>
          </a:p>
          <a:p>
            <a:endParaRPr lang="en-US" sz="3200" b="1" dirty="0"/>
          </a:p>
          <a:p>
            <a:r>
              <a:rPr lang="en-US" sz="3200" b="1" dirty="0"/>
              <a:t>a = b + c;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879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= b + c: with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80388"/>
            <a:ext cx="9144000" cy="3277612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ADDI R10, R0, 10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ADDI R11, R0, 20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ADD R9, R10, R11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33400"/>
            <a:ext cx="4495800" cy="30469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unsigned char </a:t>
            </a:r>
            <a:r>
              <a:rPr lang="en-US" sz="3200" b="1" dirty="0" smtClean="0"/>
              <a:t>a;</a:t>
            </a:r>
          </a:p>
          <a:p>
            <a:r>
              <a:rPr lang="en-US" sz="3200" b="1" dirty="0" smtClean="0"/>
              <a:t>unsigned char b = 10;</a:t>
            </a:r>
          </a:p>
          <a:p>
            <a:r>
              <a:rPr lang="en-US" sz="3200" b="1" dirty="0" smtClean="0"/>
              <a:t>unsigned char c = 20;</a:t>
            </a:r>
            <a:endParaRPr lang="en-US" sz="3200" b="1" dirty="0"/>
          </a:p>
          <a:p>
            <a:endParaRPr lang="en-US" sz="3200" b="1" dirty="0"/>
          </a:p>
          <a:p>
            <a:r>
              <a:rPr lang="en-US" sz="3200" b="1" dirty="0"/>
              <a:t>a = b + c;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839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= b + c : with larger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91000"/>
            <a:ext cx="9144000" cy="2667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ADDI R10, R0, </a:t>
            </a:r>
            <a:r>
              <a:rPr lang="en-US" dirty="0" smtClean="0">
                <a:solidFill>
                  <a:srgbClr val="C00000"/>
                </a:solidFill>
              </a:rPr>
              <a:t>0x11223344</a:t>
            </a:r>
            <a:endParaRPr lang="en-U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ADDI R11, R0, </a:t>
            </a:r>
            <a:r>
              <a:rPr lang="en-US" dirty="0" smtClean="0">
                <a:solidFill>
                  <a:srgbClr val="C00000"/>
                </a:solidFill>
              </a:rPr>
              <a:t>0x55667788</a:t>
            </a:r>
            <a:endParaRPr lang="en-U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</a:rPr>
              <a:t>ADD R9, R10, R11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33400"/>
            <a:ext cx="6705600" cy="30469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/>
              <a:t>unsigned </a:t>
            </a:r>
            <a:r>
              <a:rPr lang="en-US" sz="3200" b="1" dirty="0" err="1" smtClean="0"/>
              <a:t>int</a:t>
            </a:r>
            <a:r>
              <a:rPr lang="en-US" sz="3200" b="1" dirty="0" smtClean="0"/>
              <a:t> a;</a:t>
            </a:r>
          </a:p>
          <a:p>
            <a:r>
              <a:rPr lang="en-US" sz="3200" b="1" dirty="0" smtClean="0"/>
              <a:t>unsigned </a:t>
            </a:r>
            <a:r>
              <a:rPr lang="en-US" sz="3200" b="1" dirty="0" err="1" smtClean="0"/>
              <a:t>int</a:t>
            </a:r>
            <a:r>
              <a:rPr lang="en-US" sz="3200" b="1" dirty="0" smtClean="0"/>
              <a:t> b = 0x11223344;</a:t>
            </a:r>
          </a:p>
          <a:p>
            <a:r>
              <a:rPr lang="en-US" sz="3200" b="1" dirty="0" smtClean="0"/>
              <a:t>unsigned </a:t>
            </a:r>
            <a:r>
              <a:rPr lang="en-US" sz="3200" b="1" dirty="0" err="1" smtClean="0"/>
              <a:t>int</a:t>
            </a:r>
            <a:r>
              <a:rPr lang="en-US" sz="3200" b="1" dirty="0" smtClean="0"/>
              <a:t> c = 0x55667788;</a:t>
            </a:r>
            <a:endParaRPr lang="en-US" sz="3200" b="1" dirty="0"/>
          </a:p>
          <a:p>
            <a:endParaRPr lang="en-US" sz="3200" b="1" dirty="0"/>
          </a:p>
          <a:p>
            <a:r>
              <a:rPr lang="en-US" sz="3200" b="1" dirty="0"/>
              <a:t>a = b + c;</a:t>
            </a:r>
          </a:p>
          <a:p>
            <a:endParaRPr lang="en-US" sz="3200" dirty="0"/>
          </a:p>
        </p:txBody>
      </p:sp>
      <p:grpSp>
        <p:nvGrpSpPr>
          <p:cNvPr id="9" name="Group 8"/>
          <p:cNvGrpSpPr/>
          <p:nvPr/>
        </p:nvGrpSpPr>
        <p:grpSpPr>
          <a:xfrm>
            <a:off x="2438400" y="3886200"/>
            <a:ext cx="4038600" cy="2362200"/>
            <a:chOff x="2438400" y="3886200"/>
            <a:chExt cx="4038600" cy="23622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438400" y="3886200"/>
              <a:ext cx="4038600" cy="23622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505200" y="3962400"/>
              <a:ext cx="2971800" cy="2209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070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can’t I have large </a:t>
            </a:r>
            <a:r>
              <a:rPr lang="en-US" dirty="0" err="1" smtClean="0"/>
              <a:t>immediates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ADDI encoded: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R(B) = R(A) + Sign-Extended (IMM16)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5342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7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600200" y="609600"/>
            <a:ext cx="1752600" cy="457200"/>
            <a:chOff x="1600200" y="609600"/>
            <a:chExt cx="1752600" cy="457200"/>
          </a:xfrm>
        </p:grpSpPr>
        <p:sp>
          <p:nvSpPr>
            <p:cNvPr id="9" name="Rectangle 8"/>
            <p:cNvSpPr/>
            <p:nvPr/>
          </p:nvSpPr>
          <p:spPr>
            <a:xfrm>
              <a:off x="1600200" y="609600"/>
              <a:ext cx="914400" cy="4572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14600" y="609600"/>
              <a:ext cx="838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4876800" y="5257800"/>
            <a:ext cx="37338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5867400"/>
            <a:ext cx="37338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4648200"/>
            <a:ext cx="3733800" cy="45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5867400"/>
            <a:ext cx="3733800" cy="45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2895600"/>
            <a:ext cx="3733800" cy="45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32-bit Immediate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R9 = 0x11223344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err="1" smtClean="0">
                <a:solidFill>
                  <a:srgbClr val="C00000"/>
                </a:solidFill>
              </a:rPr>
              <a:t>movhi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r9, </a:t>
            </a:r>
            <a:r>
              <a:rPr lang="en-US" dirty="0" smtClean="0">
                <a:solidFill>
                  <a:srgbClr val="C00000"/>
                </a:solidFill>
              </a:rPr>
              <a:t>0x1122</a:t>
            </a:r>
            <a:endParaRPr lang="en-US" dirty="0" smtClean="0"/>
          </a:p>
          <a:p>
            <a:r>
              <a:rPr lang="en-US" dirty="0" smtClean="0"/>
              <a:t>R9 = 0000 0000 0000 0000 0000 0000 0000 0000</a:t>
            </a:r>
          </a:p>
          <a:p>
            <a:r>
              <a:rPr lang="en-US" dirty="0" smtClean="0"/>
              <a:t>R9 = 0001 0001 0010 0010 </a:t>
            </a:r>
            <a:r>
              <a:rPr lang="en-US" dirty="0" smtClean="0">
                <a:solidFill>
                  <a:srgbClr val="FF0000"/>
                </a:solidFill>
              </a:rPr>
              <a:t>0000 0000 0000 0000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err="1">
                <a:solidFill>
                  <a:srgbClr val="C00000"/>
                </a:solidFill>
              </a:rPr>
              <a:t>ori</a:t>
            </a:r>
            <a:r>
              <a:rPr lang="en-US" dirty="0">
                <a:solidFill>
                  <a:srgbClr val="C00000"/>
                </a:solidFill>
              </a:rPr>
              <a:t> r9, r9, 0x3344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R9 </a:t>
            </a:r>
            <a:r>
              <a:rPr lang="en-US" dirty="0"/>
              <a:t>= 0001 0001 0010 0010 0000 0000 0000 0000</a:t>
            </a:r>
          </a:p>
          <a:p>
            <a:r>
              <a:rPr lang="en-US" dirty="0" smtClean="0"/>
              <a:t>         0000 0000 0000 0000 0011 0011 0100 0100</a:t>
            </a:r>
          </a:p>
          <a:p>
            <a:r>
              <a:rPr lang="en-US" dirty="0" smtClean="0"/>
              <a:t>R9 = 0001 0001 0010 0010 0011 0011 0100 0100</a:t>
            </a:r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343400" y="3657600"/>
            <a:ext cx="762000" cy="381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4724400"/>
            <a:ext cx="762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41176" y="3657600"/>
            <a:ext cx="762000" cy="381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43400" y="4114800"/>
            <a:ext cx="762000" cy="381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105400" y="4103594"/>
            <a:ext cx="7620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53000" y="5181600"/>
            <a:ext cx="762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5181600"/>
            <a:ext cx="762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4191000"/>
            <a:ext cx="7620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38400" y="4724400"/>
            <a:ext cx="762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590800" y="5181600"/>
            <a:ext cx="762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24200" y="1143000"/>
            <a:ext cx="762000" cy="381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143000"/>
            <a:ext cx="7620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1600200"/>
            <a:ext cx="762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86200" y="1600200"/>
            <a:ext cx="762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unsigned </a:t>
            </a:r>
            <a:r>
              <a:rPr lang="en-US" sz="2800" dirty="0" err="1"/>
              <a:t>int</a:t>
            </a:r>
            <a:r>
              <a:rPr lang="en-US" sz="2800" dirty="0"/>
              <a:t> a;</a:t>
            </a:r>
          </a:p>
          <a:p>
            <a:r>
              <a:rPr lang="en-US" sz="2800" dirty="0"/>
              <a:t>unsigned </a:t>
            </a:r>
            <a:r>
              <a:rPr lang="en-US" sz="2800" dirty="0" err="1"/>
              <a:t>int</a:t>
            </a:r>
            <a:r>
              <a:rPr lang="en-US" sz="2800" dirty="0"/>
              <a:t> b = 0x11223344;</a:t>
            </a:r>
          </a:p>
          <a:p>
            <a:r>
              <a:rPr lang="en-US" sz="2800" dirty="0"/>
              <a:t>unsigned </a:t>
            </a:r>
            <a:r>
              <a:rPr lang="en-US" sz="2800" dirty="0" err="1"/>
              <a:t>int</a:t>
            </a:r>
            <a:r>
              <a:rPr lang="en-US" sz="2800" dirty="0"/>
              <a:t> c = 0x55667788;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a = b + c;</a:t>
            </a:r>
          </a:p>
          <a:p>
            <a:endParaRPr lang="en-US" sz="2800" dirty="0"/>
          </a:p>
          <a:p>
            <a:r>
              <a:rPr lang="en-US" sz="2800" b="1" dirty="0" err="1">
                <a:solidFill>
                  <a:srgbClr val="C00000"/>
                </a:solidFill>
              </a:rPr>
              <a:t>movhi</a:t>
            </a:r>
            <a:r>
              <a:rPr lang="en-US" sz="2800" dirty="0">
                <a:solidFill>
                  <a:srgbClr val="C00000"/>
                </a:solidFill>
              </a:rPr>
              <a:t> r9, </a:t>
            </a:r>
            <a:r>
              <a:rPr lang="en-US" sz="2800" dirty="0" smtClean="0">
                <a:solidFill>
                  <a:srgbClr val="C00000"/>
                </a:solidFill>
              </a:rPr>
              <a:t>0x1122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r9 </a:t>
            </a:r>
            <a:r>
              <a:rPr lang="en-US" sz="2800" dirty="0"/>
              <a:t>= 0x11220000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ori</a:t>
            </a:r>
            <a:r>
              <a:rPr lang="en-US" sz="2800" dirty="0">
                <a:solidFill>
                  <a:srgbClr val="C00000"/>
                </a:solidFill>
              </a:rPr>
              <a:t> r9, r9, 0x3344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r9 </a:t>
            </a:r>
            <a:r>
              <a:rPr lang="en-US" sz="2800" dirty="0"/>
              <a:t>= 0x11223344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movhi</a:t>
            </a:r>
            <a:r>
              <a:rPr lang="en-US" sz="2800" dirty="0">
                <a:solidFill>
                  <a:srgbClr val="C00000"/>
                </a:solidFill>
              </a:rPr>
              <a:t> r10, 0x5566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dirty="0"/>
              <a:t>r10 = 0x55660000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ori</a:t>
            </a:r>
            <a:r>
              <a:rPr lang="en-US" sz="2800" dirty="0">
                <a:solidFill>
                  <a:srgbClr val="C00000"/>
                </a:solidFill>
              </a:rPr>
              <a:t> r10, r10, 0x7788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2800" dirty="0"/>
              <a:t>r10 = 0x55667788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47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movi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rX</a:t>
            </a:r>
            <a:r>
              <a:rPr lang="en-US" b="1" dirty="0">
                <a:solidFill>
                  <a:srgbClr val="C00000"/>
                </a:solidFill>
              </a:rPr>
              <a:t>, Imm16 </a:t>
            </a:r>
            <a:r>
              <a:rPr lang="en-US" dirty="0"/>
              <a:t>--&gt; </a:t>
            </a:r>
            <a:r>
              <a:rPr lang="en-US" dirty="0" err="1"/>
              <a:t>rx</a:t>
            </a:r>
            <a:r>
              <a:rPr lang="en-US" dirty="0"/>
              <a:t> = sign-extended(Imm16)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>
                <a:solidFill>
                  <a:srgbClr val="C00000"/>
                </a:solidFill>
              </a:rPr>
              <a:t>movui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rX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smtClean="0">
                <a:solidFill>
                  <a:srgbClr val="C00000"/>
                </a:solidFill>
              </a:rPr>
              <a:t>Imm16 </a:t>
            </a:r>
            <a:r>
              <a:rPr lang="en-US" dirty="0"/>
              <a:t>--&gt; </a:t>
            </a:r>
            <a:r>
              <a:rPr lang="en-US" dirty="0" err="1"/>
              <a:t>rx</a:t>
            </a:r>
            <a:r>
              <a:rPr lang="en-US" dirty="0"/>
              <a:t> = zero-extended(Imm16)</a:t>
            </a:r>
          </a:p>
          <a:p>
            <a:endParaRPr lang="en-US" dirty="0" smtClean="0"/>
          </a:p>
          <a:p>
            <a:r>
              <a:rPr lang="en-US" b="1" dirty="0" err="1" smtClean="0">
                <a:solidFill>
                  <a:srgbClr val="C00000"/>
                </a:solidFill>
              </a:rPr>
              <a:t>movia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rX</a:t>
            </a:r>
            <a:r>
              <a:rPr lang="en-US" b="1" dirty="0">
                <a:solidFill>
                  <a:srgbClr val="C00000"/>
                </a:solidFill>
              </a:rPr>
              <a:t>, Imm32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--&gt; </a:t>
            </a:r>
            <a:r>
              <a:rPr lang="en-US" dirty="0" err="1"/>
              <a:t>rx</a:t>
            </a:r>
            <a:r>
              <a:rPr lang="en-US" dirty="0"/>
              <a:t> = Imm32</a:t>
            </a:r>
          </a:p>
          <a:p>
            <a:pPr lvl="1"/>
            <a:r>
              <a:rPr lang="en-US" dirty="0" err="1" smtClean="0"/>
              <a:t>movia</a:t>
            </a:r>
            <a:r>
              <a:rPr lang="en-US" dirty="0" smtClean="0"/>
              <a:t> r10, 0x12345678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movhi</a:t>
            </a:r>
            <a:r>
              <a:rPr lang="en-US" dirty="0" smtClean="0"/>
              <a:t> r10, 0x1234 </a:t>
            </a:r>
            <a:r>
              <a:rPr lang="en-US" dirty="0" smtClean="0">
                <a:sym typeface="Wingdings" pitchFamily="2" charset="2"/>
              </a:rPr>
              <a:t> r10 = 0x12340000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addi</a:t>
            </a:r>
            <a:r>
              <a:rPr lang="en-US" dirty="0" smtClean="0">
                <a:sym typeface="Wingdings" pitchFamily="2" charset="2"/>
              </a:rPr>
              <a:t> r10, r10, 0x5678  r10 = 0x12345678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R9 = 0x1000 FFFF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movhi</a:t>
            </a:r>
            <a:r>
              <a:rPr lang="en-US" dirty="0" smtClean="0"/>
              <a:t> and </a:t>
            </a:r>
            <a:r>
              <a:rPr lang="en-US" dirty="0" err="1" smtClean="0"/>
              <a:t>addi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endParaRPr lang="pt-BR" sz="4000" dirty="0"/>
          </a:p>
          <a:p>
            <a:pPr marL="0" indent="0" algn="ctr">
              <a:buNone/>
            </a:pPr>
            <a:r>
              <a:rPr lang="pt-BR" sz="4000" dirty="0" smtClean="0"/>
              <a:t>movhi </a:t>
            </a:r>
            <a:r>
              <a:rPr lang="pt-BR" sz="4000" dirty="0"/>
              <a:t>r9, 0x1000</a:t>
            </a:r>
          </a:p>
          <a:p>
            <a:pPr marL="0" indent="0" algn="ctr">
              <a:buNone/>
            </a:pPr>
            <a:r>
              <a:rPr lang="pt-BR" sz="4000" dirty="0"/>
              <a:t>addi r9, r9, 0xFFFF</a:t>
            </a:r>
          </a:p>
          <a:p>
            <a:pPr marL="0" indent="0" algn="ctr">
              <a:buNone/>
            </a:pPr>
            <a:endParaRPr lang="pt-BR" sz="40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t-BR" sz="4000" dirty="0" smtClean="0">
                <a:solidFill>
                  <a:srgbClr val="C00000"/>
                </a:solidFill>
              </a:rPr>
              <a:t>r9 </a:t>
            </a:r>
            <a:r>
              <a:rPr lang="pt-BR" sz="4000" dirty="0">
                <a:solidFill>
                  <a:srgbClr val="C00000"/>
                </a:solidFill>
              </a:rPr>
              <a:t>!= 0x1000FFFF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22088" y="410587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/>
          </a:solidFill>
        </p:spPr>
        <p:txBody>
          <a:bodyPr/>
          <a:lstStyle/>
          <a:p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movhi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r9, 0x1000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R9 =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0001 0000 0000 0000 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0000 0000 0000 0000</a:t>
            </a:r>
          </a:p>
          <a:p>
            <a:endParaRPr lang="en-US" sz="2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r9, r9, 0xFFFF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0xFFFF is sign-extended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1111 1111 1111 1111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1111 1111 1111 1111 </a:t>
            </a:r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1111 1111 1111 1111</a:t>
            </a:r>
          </a:p>
          <a:p>
            <a:endParaRPr lang="en-US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R9 = 0001 0000 0000 0000 0000 0000 0000 0000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    1111 1111 1111 1111 1111 1111 1111 1111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R9 = 0000 1111 1111 1111 1111 1111 1111 1111</a:t>
            </a:r>
          </a:p>
        </p:txBody>
      </p:sp>
    </p:spTree>
    <p:extLst>
      <p:ext uri="{BB962C8B-B14F-4D97-AF65-F5344CB8AC3E}">
        <p14:creationId xmlns:p14="http://schemas.microsoft.com/office/powerpoint/2010/main" val="38493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movhi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r9, 0x100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r9, r9, 0xffff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movhi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r9, %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hiadj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(0x1000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ffff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r9, r9, %lo(0x1000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ffff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27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383467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62832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08945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3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unsigned </a:t>
            </a:r>
            <a:r>
              <a:rPr lang="en-US" sz="2800" b="1" dirty="0" err="1"/>
              <a:t>int</a:t>
            </a:r>
            <a:r>
              <a:rPr lang="en-US" sz="2800" b="1" dirty="0"/>
              <a:t> a = 0x00000000;</a:t>
            </a:r>
          </a:p>
          <a:p>
            <a:pPr marL="0" indent="0">
              <a:buNone/>
            </a:pPr>
            <a:r>
              <a:rPr lang="en-US" sz="2800" b="1" dirty="0"/>
              <a:t>unsigned </a:t>
            </a:r>
            <a:r>
              <a:rPr lang="en-US" sz="2800" b="1" dirty="0" err="1"/>
              <a:t>int</a:t>
            </a:r>
            <a:r>
              <a:rPr lang="en-US" sz="2800" b="1" dirty="0"/>
              <a:t> b = 0x00000001;</a:t>
            </a:r>
          </a:p>
          <a:p>
            <a:pPr marL="0" indent="0">
              <a:buNone/>
            </a:pPr>
            <a:r>
              <a:rPr lang="en-US" sz="2800" b="1" dirty="0"/>
              <a:t>unsigned </a:t>
            </a:r>
            <a:r>
              <a:rPr lang="en-US" sz="2800" b="1" dirty="0" err="1"/>
              <a:t>int</a:t>
            </a:r>
            <a:r>
              <a:rPr lang="en-US" sz="2800" b="1" dirty="0"/>
              <a:t> c = 0x00000002;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en-US" sz="2800" b="1" dirty="0"/>
              <a:t>a = b + c;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26023"/>
              </p:ext>
            </p:extLst>
          </p:nvPr>
        </p:nvGraphicFramePr>
        <p:xfrm>
          <a:off x="533400" y="3581400"/>
          <a:ext cx="8458203" cy="2583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124"/>
                <a:gridCol w="1691124"/>
                <a:gridCol w="1691985"/>
                <a:gridCol w="1691985"/>
                <a:gridCol w="1691985"/>
              </a:tblGrid>
              <a:tr h="369049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Address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4150" y="2903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13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word from memory address 0x0020 0004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movia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r9, 0x0020 0004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ldw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r9, 0(r9)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87371"/>
              </p:ext>
            </p:extLst>
          </p:nvPr>
        </p:nvGraphicFramePr>
        <p:xfrm>
          <a:off x="304800" y="2971800"/>
          <a:ext cx="8458203" cy="2583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124"/>
                <a:gridCol w="1691124"/>
                <a:gridCol w="1691985"/>
                <a:gridCol w="1691985"/>
                <a:gridCol w="1691985"/>
              </a:tblGrid>
              <a:tr h="369049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Address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1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movia</a:t>
            </a:r>
            <a:r>
              <a:rPr lang="en-US" dirty="0"/>
              <a:t> r9, 0x0020 </a:t>
            </a:r>
            <a:r>
              <a:rPr lang="en-US" dirty="0" smtClean="0"/>
              <a:t>0004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r9 = 0x0020 0004</a:t>
            </a:r>
          </a:p>
          <a:p>
            <a:r>
              <a:rPr lang="en-US" dirty="0" err="1" smtClean="0"/>
              <a:t>ldw</a:t>
            </a:r>
            <a:r>
              <a:rPr lang="en-US" dirty="0" smtClean="0"/>
              <a:t> r9, 0(r9)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819975"/>
              </p:ext>
            </p:extLst>
          </p:nvPr>
        </p:nvGraphicFramePr>
        <p:xfrm>
          <a:off x="457200" y="3124200"/>
          <a:ext cx="8686800" cy="1828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36829"/>
                <a:gridCol w="1736829"/>
                <a:gridCol w="1737714"/>
                <a:gridCol w="1737714"/>
                <a:gridCol w="1737714"/>
              </a:tblGrid>
              <a:tr h="105889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Address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64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4864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4864"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0x00200008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LDW </a:t>
            </a:r>
            <a:r>
              <a:rPr lang="en-US" b="1" dirty="0" err="1" smtClean="0"/>
              <a:t>Rdest</a:t>
            </a:r>
            <a:r>
              <a:rPr lang="en-US" b="1" dirty="0" smtClean="0"/>
              <a:t>, Imm16(</a:t>
            </a:r>
            <a:r>
              <a:rPr lang="en-US" b="1" dirty="0" err="1" smtClean="0"/>
              <a:t>Rbase</a:t>
            </a:r>
            <a:r>
              <a:rPr lang="en-US" b="1" dirty="0" smtClean="0"/>
              <a:t>)</a:t>
            </a:r>
          </a:p>
          <a:p>
            <a:endParaRPr lang="en-US" dirty="0"/>
          </a:p>
          <a:p>
            <a:pPr lvl="1"/>
            <a:r>
              <a:rPr lang="en-US" dirty="0" err="1" smtClean="0"/>
              <a:t>tmp</a:t>
            </a:r>
            <a:r>
              <a:rPr lang="en-US" dirty="0" smtClean="0"/>
              <a:t> = </a:t>
            </a:r>
            <a:r>
              <a:rPr lang="en-US" dirty="0" err="1" smtClean="0"/>
              <a:t>Rbase</a:t>
            </a:r>
            <a:r>
              <a:rPr lang="en-US" dirty="0" smtClean="0"/>
              <a:t> + SE(Imm16)</a:t>
            </a:r>
          </a:p>
          <a:p>
            <a:pPr lvl="1"/>
            <a:r>
              <a:rPr lang="en-US" dirty="0" err="1" smtClean="0"/>
              <a:t>Rdest</a:t>
            </a:r>
            <a:r>
              <a:rPr lang="en-US" dirty="0" smtClean="0"/>
              <a:t> = LOAD.W </a:t>
            </a:r>
            <a:r>
              <a:rPr lang="en-US" dirty="0" err="1" smtClean="0"/>
              <a:t>tmp</a:t>
            </a:r>
            <a:r>
              <a:rPr lang="en-US" dirty="0" smtClean="0"/>
              <a:t> = MEM[</a:t>
            </a:r>
            <a:r>
              <a:rPr lang="en-US" dirty="0" err="1" smtClean="0"/>
              <a:t>tmp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STW </a:t>
            </a:r>
            <a:r>
              <a:rPr lang="en-US" b="1" dirty="0" err="1" smtClean="0"/>
              <a:t>Rsrc</a:t>
            </a:r>
            <a:r>
              <a:rPr lang="en-US" b="1" dirty="0" smtClean="0"/>
              <a:t>, </a:t>
            </a:r>
            <a:r>
              <a:rPr lang="en-US" b="1" dirty="0"/>
              <a:t>Imm16(</a:t>
            </a:r>
            <a:r>
              <a:rPr lang="en-US" b="1" dirty="0" err="1"/>
              <a:t>Rbase</a:t>
            </a:r>
            <a:r>
              <a:rPr lang="en-US" b="1" dirty="0"/>
              <a:t>)</a:t>
            </a:r>
          </a:p>
          <a:p>
            <a:endParaRPr lang="en-US" dirty="0"/>
          </a:p>
          <a:p>
            <a:pPr lvl="1"/>
            <a:r>
              <a:rPr lang="en-US" dirty="0" err="1"/>
              <a:t>tmp</a:t>
            </a:r>
            <a:r>
              <a:rPr lang="en-US" dirty="0"/>
              <a:t> = </a:t>
            </a:r>
            <a:r>
              <a:rPr lang="en-US" dirty="0" err="1"/>
              <a:t>Rbase</a:t>
            </a:r>
            <a:r>
              <a:rPr lang="en-US" dirty="0"/>
              <a:t> + SE(Imm16)</a:t>
            </a:r>
          </a:p>
          <a:p>
            <a:pPr lvl="1"/>
            <a:r>
              <a:rPr lang="en-US" dirty="0" smtClean="0"/>
              <a:t>STORE.W </a:t>
            </a:r>
            <a:r>
              <a:rPr lang="en-US" dirty="0" err="1" smtClean="0"/>
              <a:t>tmp</a:t>
            </a:r>
            <a:r>
              <a:rPr lang="en-US" dirty="0" smtClean="0"/>
              <a:t>, </a:t>
            </a:r>
            <a:r>
              <a:rPr lang="en-US" dirty="0" err="1" smtClean="0"/>
              <a:t>Rsrc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MEM[</a:t>
            </a:r>
            <a:r>
              <a:rPr lang="en-US" dirty="0" err="1"/>
              <a:t>tmp</a:t>
            </a:r>
            <a:r>
              <a:rPr lang="en-US" dirty="0" smtClean="0"/>
              <a:t>] = </a:t>
            </a:r>
            <a:r>
              <a:rPr lang="en-US" dirty="0" err="1" smtClean="0"/>
              <a:t>Rsrc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1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5410200" cy="6324600"/>
          </a:xfrm>
        </p:spPr>
        <p:txBody>
          <a:bodyPr>
            <a:normAutofit/>
          </a:bodyPr>
          <a:lstStyle/>
          <a:p>
            <a:r>
              <a:rPr lang="pt-BR" b="1" dirty="0" smtClean="0"/>
              <a:t>movia 	r9, 0x0020 0004</a:t>
            </a:r>
          </a:p>
          <a:p>
            <a:r>
              <a:rPr lang="pt-BR" b="1" dirty="0" smtClean="0"/>
              <a:t>ldw</a:t>
            </a:r>
            <a:r>
              <a:rPr lang="pt-BR" b="1" dirty="0"/>
              <a:t>	r9, 0x0(r11</a:t>
            </a:r>
            <a:r>
              <a:rPr lang="pt-BR" b="1" dirty="0" smtClean="0"/>
              <a:t>)</a:t>
            </a:r>
          </a:p>
          <a:p>
            <a:endParaRPr lang="pt-BR" b="1" dirty="0"/>
          </a:p>
          <a:p>
            <a:r>
              <a:rPr lang="pt-BR" b="1" dirty="0" smtClean="0"/>
              <a:t>movia 	r10, 0x0020 0008</a:t>
            </a:r>
          </a:p>
          <a:p>
            <a:r>
              <a:rPr lang="pt-BR" b="1" dirty="0" smtClean="0"/>
              <a:t>ldw </a:t>
            </a:r>
            <a:r>
              <a:rPr lang="pt-BR" b="1" dirty="0"/>
              <a:t>	r10, </a:t>
            </a:r>
            <a:r>
              <a:rPr lang="pt-BR" b="1" dirty="0" smtClean="0"/>
              <a:t>0x0(r11)</a:t>
            </a:r>
          </a:p>
          <a:p>
            <a:endParaRPr lang="pt-BR" b="1" dirty="0"/>
          </a:p>
          <a:p>
            <a:r>
              <a:rPr lang="pt-BR" b="1" dirty="0" smtClean="0"/>
              <a:t>add</a:t>
            </a:r>
            <a:r>
              <a:rPr lang="pt-BR" b="1" dirty="0"/>
              <a:t>	r8, r9, r10		</a:t>
            </a:r>
          </a:p>
          <a:p>
            <a:r>
              <a:rPr lang="pt-BR" b="1" dirty="0" smtClean="0"/>
              <a:t>movia 	r11, 0x0020 0000</a:t>
            </a:r>
            <a:endParaRPr lang="pt-BR" b="1" dirty="0"/>
          </a:p>
          <a:p>
            <a:r>
              <a:rPr lang="pt-BR" b="1" dirty="0" smtClean="0"/>
              <a:t>stw </a:t>
            </a:r>
            <a:r>
              <a:rPr lang="pt-BR" b="1" dirty="0"/>
              <a:t>	r8, 0x0(r11)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533400"/>
            <a:ext cx="4343400" cy="6324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BR" b="1" dirty="0" smtClean="0"/>
              <a:t>movia 	r9, </a:t>
            </a:r>
            <a:r>
              <a:rPr lang="pt-BR" sz="2400" b="1" dirty="0" smtClean="0"/>
              <a:t>0x0020 0000</a:t>
            </a:r>
            <a:endParaRPr lang="pt-BR" b="1" dirty="0" smtClean="0"/>
          </a:p>
          <a:p>
            <a:r>
              <a:rPr lang="pt-BR" b="1" dirty="0" smtClean="0"/>
              <a:t>ldw</a:t>
            </a:r>
            <a:r>
              <a:rPr lang="pt-BR" b="1" dirty="0"/>
              <a:t>	r9, </a:t>
            </a:r>
            <a:r>
              <a:rPr lang="pt-BR" b="1" dirty="0" smtClean="0">
                <a:solidFill>
                  <a:srgbClr val="FF0000"/>
                </a:solidFill>
              </a:rPr>
              <a:t>4</a:t>
            </a:r>
            <a:r>
              <a:rPr lang="pt-BR" b="1" dirty="0" smtClean="0"/>
              <a:t>(r11)</a:t>
            </a:r>
          </a:p>
          <a:p>
            <a:endParaRPr lang="pt-BR" b="1" dirty="0"/>
          </a:p>
          <a:p>
            <a:r>
              <a:rPr lang="pt-BR" b="1" strike="sngStrike" dirty="0" smtClean="0"/>
              <a:t>movia 	r10, </a:t>
            </a:r>
            <a:r>
              <a:rPr lang="pt-BR" sz="2000" b="1" strike="sngStrike" dirty="0" smtClean="0"/>
              <a:t>0x0020 0008</a:t>
            </a:r>
            <a:endParaRPr lang="pt-BR" b="1" strike="sngStrike" dirty="0" smtClean="0"/>
          </a:p>
          <a:p>
            <a:r>
              <a:rPr lang="pt-BR" b="1" dirty="0" smtClean="0"/>
              <a:t>ldw </a:t>
            </a:r>
            <a:r>
              <a:rPr lang="pt-BR" b="1" dirty="0"/>
              <a:t>	r10, </a:t>
            </a:r>
            <a:r>
              <a:rPr lang="pt-BR" b="1" dirty="0" smtClean="0">
                <a:solidFill>
                  <a:srgbClr val="FF0000"/>
                </a:solidFill>
              </a:rPr>
              <a:t>8</a:t>
            </a:r>
            <a:r>
              <a:rPr lang="pt-BR" b="1" dirty="0" smtClean="0"/>
              <a:t>(r11</a:t>
            </a:r>
            <a:r>
              <a:rPr lang="pt-BR" b="1" dirty="0"/>
              <a:t>)		</a:t>
            </a:r>
          </a:p>
          <a:p>
            <a:r>
              <a:rPr lang="pt-BR" b="1" dirty="0" smtClean="0"/>
              <a:t>add</a:t>
            </a:r>
            <a:r>
              <a:rPr lang="pt-BR" b="1" dirty="0"/>
              <a:t>	r8, r9, r10		</a:t>
            </a:r>
          </a:p>
          <a:p>
            <a:r>
              <a:rPr lang="pt-BR" b="1" strike="sngStrike" dirty="0" smtClean="0"/>
              <a:t>Movia	r11,</a:t>
            </a:r>
            <a:r>
              <a:rPr lang="pt-BR" sz="2400" b="1" strike="sngStrike" dirty="0" smtClean="0"/>
              <a:t>0x0020 0000</a:t>
            </a:r>
            <a:endParaRPr lang="pt-BR" b="1" strike="sngStrike" dirty="0"/>
          </a:p>
          <a:p>
            <a:r>
              <a:rPr lang="pt-BR" b="1" dirty="0" smtClean="0"/>
              <a:t>stw </a:t>
            </a:r>
            <a:r>
              <a:rPr lang="pt-BR" b="1" dirty="0"/>
              <a:t>	r8, </a:t>
            </a:r>
            <a:r>
              <a:rPr lang="pt-BR" b="1" dirty="0" smtClean="0"/>
              <a:t>0 (</a:t>
            </a:r>
            <a:r>
              <a:rPr lang="pt-BR" b="1" dirty="0"/>
              <a:t>r11)	</a:t>
            </a:r>
          </a:p>
          <a:p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33400"/>
            <a:ext cx="5410200" cy="632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/>
              <a:t>movia 	r9</a:t>
            </a:r>
            <a:r>
              <a:rPr lang="pt-BR" sz="2400" b="1" dirty="0" smtClean="0"/>
              <a:t>, 0x0020 0004</a:t>
            </a:r>
            <a:endParaRPr lang="pt-BR" b="1" dirty="0" smtClean="0"/>
          </a:p>
          <a:p>
            <a:r>
              <a:rPr lang="pt-BR" b="1" dirty="0" smtClean="0"/>
              <a:t>ldw	r9, 0x0(r11)</a:t>
            </a:r>
          </a:p>
          <a:p>
            <a:endParaRPr lang="pt-BR" b="1" dirty="0" smtClean="0"/>
          </a:p>
          <a:p>
            <a:r>
              <a:rPr lang="pt-BR" b="1" dirty="0" smtClean="0"/>
              <a:t>movia 	r10, </a:t>
            </a:r>
            <a:r>
              <a:rPr lang="pt-BR" sz="2400" b="1" dirty="0" smtClean="0"/>
              <a:t>0x0020 0008</a:t>
            </a:r>
          </a:p>
          <a:p>
            <a:r>
              <a:rPr lang="pt-BR" b="1" dirty="0" smtClean="0"/>
              <a:t>ldw 	r10, 0x0(r11)</a:t>
            </a:r>
          </a:p>
          <a:p>
            <a:endParaRPr lang="pt-BR" b="1" dirty="0" smtClean="0"/>
          </a:p>
          <a:p>
            <a:r>
              <a:rPr lang="pt-BR" b="1" dirty="0" smtClean="0"/>
              <a:t>add	r8, r9, r10		</a:t>
            </a:r>
          </a:p>
          <a:p>
            <a:r>
              <a:rPr lang="pt-BR" b="1" dirty="0" smtClean="0"/>
              <a:t>movia 	r11, </a:t>
            </a:r>
            <a:r>
              <a:rPr lang="pt-BR" sz="2400" b="1" dirty="0" smtClean="0"/>
              <a:t>0x0020 0000</a:t>
            </a:r>
          </a:p>
          <a:p>
            <a:r>
              <a:rPr lang="pt-BR" b="1" dirty="0" smtClean="0"/>
              <a:t>stw 	r8, 0x0(r11)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9953"/>
            <a:ext cx="4343400" cy="6324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t-BR" b="1" dirty="0" smtClean="0"/>
              <a:t>movia 	r9, </a:t>
            </a:r>
            <a:r>
              <a:rPr lang="pt-BR" sz="2400" b="1" dirty="0" smtClean="0"/>
              <a:t>0x0020 0000</a:t>
            </a:r>
            <a:endParaRPr lang="pt-BR" b="1" dirty="0" smtClean="0"/>
          </a:p>
          <a:p>
            <a:r>
              <a:rPr lang="pt-BR" b="1" dirty="0" smtClean="0"/>
              <a:t>ldw</a:t>
            </a:r>
            <a:r>
              <a:rPr lang="pt-BR" b="1" dirty="0"/>
              <a:t>	r9, </a:t>
            </a:r>
            <a:r>
              <a:rPr lang="pt-BR" b="1" dirty="0" smtClean="0">
                <a:solidFill>
                  <a:srgbClr val="FF0000"/>
                </a:solidFill>
              </a:rPr>
              <a:t>4</a:t>
            </a:r>
            <a:r>
              <a:rPr lang="pt-BR" b="1" dirty="0" smtClean="0"/>
              <a:t>(r11)</a:t>
            </a:r>
          </a:p>
          <a:p>
            <a:endParaRPr lang="pt-BR" b="1" dirty="0"/>
          </a:p>
          <a:p>
            <a:r>
              <a:rPr lang="pt-BR" b="1" strike="sngStrike" dirty="0" smtClean="0"/>
              <a:t>movia 	r10, </a:t>
            </a:r>
            <a:r>
              <a:rPr lang="pt-BR" sz="2000" b="1" strike="sngStrike" dirty="0" smtClean="0"/>
              <a:t>0x0020 0008</a:t>
            </a:r>
            <a:endParaRPr lang="pt-BR" b="1" strike="sngStrike" dirty="0" smtClean="0"/>
          </a:p>
          <a:p>
            <a:r>
              <a:rPr lang="pt-BR" b="1" dirty="0" smtClean="0"/>
              <a:t>ldw </a:t>
            </a:r>
            <a:r>
              <a:rPr lang="pt-BR" b="1" dirty="0"/>
              <a:t>	r10, </a:t>
            </a:r>
            <a:r>
              <a:rPr lang="pt-BR" b="1" dirty="0" smtClean="0">
                <a:solidFill>
                  <a:srgbClr val="FF0000"/>
                </a:solidFill>
              </a:rPr>
              <a:t>8</a:t>
            </a:r>
            <a:r>
              <a:rPr lang="pt-BR" b="1" dirty="0" smtClean="0"/>
              <a:t>(r11</a:t>
            </a:r>
            <a:r>
              <a:rPr lang="pt-BR" b="1" dirty="0"/>
              <a:t>)		</a:t>
            </a:r>
          </a:p>
          <a:p>
            <a:r>
              <a:rPr lang="pt-BR" b="1" dirty="0" smtClean="0"/>
              <a:t>add</a:t>
            </a:r>
            <a:r>
              <a:rPr lang="pt-BR" b="1" dirty="0"/>
              <a:t>	r8, r9, r10		</a:t>
            </a:r>
          </a:p>
          <a:p>
            <a:r>
              <a:rPr lang="pt-BR" b="1" strike="sngStrike" dirty="0" smtClean="0"/>
              <a:t>Movia	r11,</a:t>
            </a:r>
            <a:r>
              <a:rPr lang="pt-BR" sz="2400" b="1" strike="sngStrike" dirty="0" smtClean="0"/>
              <a:t>0x0020 0000</a:t>
            </a:r>
            <a:endParaRPr lang="pt-BR" b="1" strike="sngStrike" dirty="0"/>
          </a:p>
          <a:p>
            <a:r>
              <a:rPr lang="pt-BR" b="1" dirty="0" smtClean="0"/>
              <a:t>stw </a:t>
            </a:r>
            <a:r>
              <a:rPr lang="pt-BR" b="1" dirty="0"/>
              <a:t>	r8, </a:t>
            </a:r>
            <a:r>
              <a:rPr lang="pt-BR" b="1" dirty="0" smtClean="0"/>
              <a:t>0 (</a:t>
            </a:r>
            <a:r>
              <a:rPr lang="pt-BR" b="1" dirty="0"/>
              <a:t>r11)	</a:t>
            </a:r>
          </a:p>
          <a:p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506506"/>
            <a:ext cx="4343400" cy="6324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rgbClr val="C00000"/>
                </a:solidFill>
              </a:rPr>
              <a:t>movhi	r9, 0x0020</a:t>
            </a:r>
          </a:p>
          <a:p>
            <a:r>
              <a:rPr lang="pt-BR" b="1" dirty="0" smtClean="0"/>
              <a:t>ldw	r9, </a:t>
            </a:r>
            <a:r>
              <a:rPr lang="pt-BR" b="1" dirty="0" smtClean="0">
                <a:solidFill>
                  <a:srgbClr val="FF0000"/>
                </a:solidFill>
              </a:rPr>
              <a:t>4</a:t>
            </a:r>
            <a:r>
              <a:rPr lang="pt-BR" b="1" dirty="0" smtClean="0"/>
              <a:t>(r11)</a:t>
            </a:r>
          </a:p>
          <a:p>
            <a:endParaRPr lang="pt-BR" b="1" dirty="0" smtClean="0"/>
          </a:p>
          <a:p>
            <a:r>
              <a:rPr lang="pt-BR" b="1" strike="sngStrike" dirty="0" smtClean="0"/>
              <a:t>movia 	r10, </a:t>
            </a:r>
            <a:r>
              <a:rPr lang="pt-BR" sz="2000" b="1" strike="sngStrike" dirty="0" smtClean="0"/>
              <a:t>0x0020 0008</a:t>
            </a:r>
            <a:endParaRPr lang="pt-BR" b="1" strike="sngStrike" dirty="0" smtClean="0"/>
          </a:p>
          <a:p>
            <a:r>
              <a:rPr lang="pt-BR" b="1" dirty="0" smtClean="0"/>
              <a:t>ldw 	r10, </a:t>
            </a:r>
            <a:r>
              <a:rPr lang="pt-BR" b="1" dirty="0" smtClean="0">
                <a:solidFill>
                  <a:srgbClr val="FF0000"/>
                </a:solidFill>
              </a:rPr>
              <a:t>8</a:t>
            </a:r>
            <a:r>
              <a:rPr lang="pt-BR" b="1" dirty="0" smtClean="0"/>
              <a:t>(r11)		</a:t>
            </a:r>
          </a:p>
          <a:p>
            <a:r>
              <a:rPr lang="pt-BR" b="1" dirty="0" smtClean="0"/>
              <a:t>add	r8, r9, r10		</a:t>
            </a:r>
          </a:p>
          <a:p>
            <a:r>
              <a:rPr lang="pt-BR" b="1" strike="sngStrike" dirty="0" smtClean="0"/>
              <a:t>Movia	r11,</a:t>
            </a:r>
            <a:r>
              <a:rPr lang="pt-BR" sz="2400" b="1" strike="sngStrike" dirty="0" smtClean="0"/>
              <a:t>0x0020 0000</a:t>
            </a:r>
            <a:endParaRPr lang="pt-BR" b="1" strike="sngStrike" dirty="0" smtClean="0"/>
          </a:p>
          <a:p>
            <a:r>
              <a:rPr lang="pt-BR" b="1" dirty="0" smtClean="0"/>
              <a:t>stw 	r8, 0 (r11)	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17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.data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.align 2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a:	.word 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b:	.word 0x11223344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c:	.word 0x55667788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.text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movia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r11, 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ldw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r9, 4(r11)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ldw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r10, 8(r11)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add		r8, r9, r10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r10, 0(r11)</a:t>
            </a:r>
          </a:p>
        </p:txBody>
      </p:sp>
    </p:spTree>
    <p:extLst>
      <p:ext uri="{BB962C8B-B14F-4D97-AF65-F5344CB8AC3E}">
        <p14:creationId xmlns:p14="http://schemas.microsoft.com/office/powerpoint/2010/main" val="35722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08344"/>
              </p:ext>
            </p:extLst>
          </p:nvPr>
        </p:nvGraphicFramePr>
        <p:xfrm>
          <a:off x="1712259" y="685800"/>
          <a:ext cx="7467600" cy="2583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76599"/>
                <a:gridCol w="990600"/>
                <a:gridCol w="1066800"/>
                <a:gridCol w="1066800"/>
                <a:gridCol w="1066801"/>
              </a:tblGrid>
              <a:tr h="369049"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Address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effectLst/>
                        </a:rPr>
                        <a:t>+3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097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effectLst/>
                        </a:rPr>
                        <a:t>0x00200000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effectLst/>
                        </a:rPr>
                        <a:t>0x00200004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8097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effectLst/>
                        </a:rPr>
                        <a:t>0x00200008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</a:rPr>
                        <a:t>0x88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effectLst/>
                        </a:rPr>
                        <a:t>0x55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LDW R10, 0(R9)</a:t>
            </a:r>
          </a:p>
          <a:p>
            <a:endParaRPr lang="en-US" b="1" dirty="0" smtClean="0"/>
          </a:p>
          <a:p>
            <a:r>
              <a:rPr lang="en-US" b="1" dirty="0" smtClean="0"/>
              <a:t>LDH R8, 0(r9)</a:t>
            </a:r>
          </a:p>
          <a:p>
            <a:endParaRPr lang="en-US" b="1" dirty="0" smtClean="0"/>
          </a:p>
          <a:p>
            <a:r>
              <a:rPr lang="en-US" b="1" dirty="0" smtClean="0"/>
              <a:t>LDHU R8, 0(r9)</a:t>
            </a:r>
          </a:p>
          <a:p>
            <a:endParaRPr lang="en-US" b="1" dirty="0" smtClean="0"/>
          </a:p>
          <a:p>
            <a:r>
              <a:rPr lang="en-US" b="1" dirty="0" smtClean="0"/>
              <a:t>LDB r9, 0(r9)</a:t>
            </a:r>
          </a:p>
          <a:p>
            <a:endParaRPr lang="en-US" b="1" dirty="0" smtClean="0"/>
          </a:p>
          <a:p>
            <a:r>
              <a:rPr lang="en-US" b="1" dirty="0" smtClean="0"/>
              <a:t>LDBU r9, 0(r9)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11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/>
              <a:t>unsigned </a:t>
            </a:r>
            <a:r>
              <a:rPr lang="en-US" sz="3600" b="1" dirty="0" err="1"/>
              <a:t>int</a:t>
            </a:r>
            <a:r>
              <a:rPr lang="en-US" sz="3600" b="1" dirty="0"/>
              <a:t> a = 0x00000000;</a:t>
            </a:r>
          </a:p>
          <a:p>
            <a:pPr marL="0" indent="0">
              <a:buNone/>
            </a:pPr>
            <a:r>
              <a:rPr lang="en-US" sz="3600" b="1" dirty="0"/>
              <a:t>unsigned </a:t>
            </a:r>
            <a:r>
              <a:rPr lang="en-US" sz="3600" b="1" dirty="0" err="1"/>
              <a:t>int</a:t>
            </a:r>
            <a:r>
              <a:rPr lang="en-US" sz="3600" b="1" dirty="0"/>
              <a:t> b = 0x11223344;</a:t>
            </a:r>
          </a:p>
          <a:p>
            <a:pPr marL="0" indent="0">
              <a:buNone/>
            </a:pPr>
            <a:r>
              <a:rPr lang="en-US" sz="3600" b="1" dirty="0"/>
              <a:t>unsigned </a:t>
            </a:r>
            <a:r>
              <a:rPr lang="en-US" sz="3600" b="1" dirty="0" err="1"/>
              <a:t>int</a:t>
            </a:r>
            <a:r>
              <a:rPr lang="en-US" sz="3600" b="1" dirty="0"/>
              <a:t> c = 0x22334455;</a:t>
            </a:r>
          </a:p>
          <a:p>
            <a:pPr marL="0" indent="0">
              <a:buNone/>
            </a:pPr>
            <a:r>
              <a:rPr lang="en-US" sz="3600" b="1" dirty="0"/>
              <a:t> </a:t>
            </a:r>
          </a:p>
          <a:p>
            <a:pPr marL="0" indent="0">
              <a:buNone/>
            </a:pPr>
            <a:r>
              <a:rPr lang="en-US" sz="3600" b="1" dirty="0"/>
              <a:t>if (b == 0) </a:t>
            </a:r>
          </a:p>
          <a:p>
            <a:pPr marL="0" indent="0">
              <a:buNone/>
            </a:pPr>
            <a:r>
              <a:rPr lang="en-US" sz="3600" b="1" dirty="0"/>
              <a:t>then a = b + c;</a:t>
            </a:r>
          </a:p>
          <a:p>
            <a:pPr marL="0" indent="0">
              <a:buNone/>
            </a:pPr>
            <a:r>
              <a:rPr lang="en-US" sz="3600" b="1" dirty="0"/>
              <a:t>else a = b – c;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57063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17440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62138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685800"/>
            <a:ext cx="1647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1. FETCH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224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057400" y="685800"/>
            <a:ext cx="5839385" cy="5867400"/>
            <a:chOff x="2057400" y="685800"/>
            <a:chExt cx="5839385" cy="5867400"/>
          </a:xfrm>
        </p:grpSpPr>
        <p:sp>
          <p:nvSpPr>
            <p:cNvPr id="5" name="Rectangle 4"/>
            <p:cNvSpPr/>
            <p:nvPr/>
          </p:nvSpPr>
          <p:spPr>
            <a:xfrm>
              <a:off x="3124200" y="6858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C00000"/>
                  </a:solidFill>
                </a:rPr>
                <a:t>B == 0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137647" y="24384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C00000"/>
                  </a:solidFill>
                </a:rPr>
                <a:t>A = B - C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37647" y="41910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C00000"/>
                  </a:solidFill>
                </a:rPr>
                <a:t>A = B + C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Flowchart: Document 7"/>
            <p:cNvSpPr/>
            <p:nvPr/>
          </p:nvSpPr>
          <p:spPr>
            <a:xfrm>
              <a:off x="3200400" y="5943600"/>
              <a:ext cx="2819400" cy="609600"/>
            </a:xfrm>
            <a:prstGeom prst="flowChartDocumen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AFTER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5" idx="2"/>
              <a:endCxn id="6" idx="0"/>
            </p:cNvCxnSpPr>
            <p:nvPr/>
          </p:nvCxnSpPr>
          <p:spPr>
            <a:xfrm>
              <a:off x="4572000" y="1905000"/>
              <a:ext cx="13447" cy="5334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/>
            <p:nvPr/>
          </p:nvCxnSpPr>
          <p:spPr>
            <a:xfrm rot="5400000" flipH="1" flipV="1">
              <a:off x="5253878" y="2081493"/>
              <a:ext cx="3429000" cy="1856814"/>
            </a:xfrm>
            <a:prstGeom prst="bentConnector3">
              <a:avLst>
                <a:gd name="adj1" fmla="val 93"/>
              </a:avLst>
            </a:prstGeom>
            <a:ln w="5715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3"/>
            </p:cNvCxnSpPr>
            <p:nvPr/>
          </p:nvCxnSpPr>
          <p:spPr>
            <a:xfrm>
              <a:off x="6019800" y="1295400"/>
              <a:ext cx="187698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724400" y="5410200"/>
              <a:ext cx="13447" cy="5334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endCxn id="8" idx="1"/>
            </p:cNvCxnSpPr>
            <p:nvPr/>
          </p:nvCxnSpPr>
          <p:spPr>
            <a:xfrm rot="16200000" flipH="1">
              <a:off x="1485900" y="4533900"/>
              <a:ext cx="2286000" cy="1143000"/>
            </a:xfrm>
            <a:prstGeom prst="bentConnector2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057400" y="3962400"/>
              <a:ext cx="25527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6" idx="2"/>
            </p:cNvCxnSpPr>
            <p:nvPr/>
          </p:nvCxnSpPr>
          <p:spPr>
            <a:xfrm>
              <a:off x="4585447" y="3657600"/>
              <a:ext cx="0" cy="3048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755776" y="1943100"/>
              <a:ext cx="726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42025" y="849868"/>
              <a:ext cx="68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TRUE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076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06575" y="685800"/>
            <a:ext cx="2895600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COND: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b</a:t>
            </a:r>
            <a:r>
              <a:rPr lang="en-US" sz="2800" b="1" dirty="0" err="1" smtClean="0">
                <a:solidFill>
                  <a:srgbClr val="C00000"/>
                </a:solidFill>
              </a:rPr>
              <a:t>eq</a:t>
            </a:r>
            <a:r>
              <a:rPr lang="en-US" sz="2800" b="1" dirty="0" smtClean="0">
                <a:solidFill>
                  <a:srgbClr val="C00000"/>
                </a:solidFill>
              </a:rPr>
              <a:t> r9, r0, THEN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20022" y="2438400"/>
            <a:ext cx="2895600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ELSE: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sub r8, r9, r10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beq</a:t>
            </a:r>
            <a:r>
              <a:rPr lang="en-US" sz="2800" b="1" dirty="0" smtClean="0">
                <a:solidFill>
                  <a:srgbClr val="C00000"/>
                </a:solidFill>
              </a:rPr>
              <a:t> r0, r0, AFTER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20022" y="4191000"/>
            <a:ext cx="2895600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THEN: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add r8, r9, r10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beq</a:t>
            </a:r>
            <a:r>
              <a:rPr lang="en-US" sz="2800" b="1" dirty="0" smtClean="0">
                <a:solidFill>
                  <a:srgbClr val="C00000"/>
                </a:solidFill>
              </a:rPr>
              <a:t> r0, r0, AFTER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4282775" y="5943600"/>
            <a:ext cx="2819400" cy="609600"/>
          </a:xfrm>
          <a:prstGeom prst="flowChart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AFTER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>
            <a:off x="5654375" y="19050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 flipH="1" flipV="1">
            <a:off x="6298153" y="2043393"/>
            <a:ext cx="3505200" cy="1856814"/>
          </a:xfrm>
          <a:prstGeom prst="bentConnector3">
            <a:avLst>
              <a:gd name="adj1" fmla="val 128"/>
            </a:avLst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</p:cNvCxnSpPr>
          <p:nvPr/>
        </p:nvCxnSpPr>
        <p:spPr>
          <a:xfrm flipV="1">
            <a:off x="7102175" y="1219200"/>
            <a:ext cx="1876985" cy="76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06775" y="54102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8" idx="1"/>
          </p:cNvCxnSpPr>
          <p:nvPr/>
        </p:nvCxnSpPr>
        <p:spPr>
          <a:xfrm rot="16200000" flipH="1">
            <a:off x="2568275" y="4533900"/>
            <a:ext cx="2286000" cy="1143000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139775" y="3962400"/>
            <a:ext cx="25527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</p:cNvCxnSpPr>
          <p:nvPr/>
        </p:nvCxnSpPr>
        <p:spPr>
          <a:xfrm>
            <a:off x="5667822" y="36576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38151" y="1943100"/>
            <a:ext cx="7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24400" y="84986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52400" y="685800"/>
            <a:ext cx="2057400" cy="2971800"/>
            <a:chOff x="2057400" y="685800"/>
            <a:chExt cx="5839385" cy="5867400"/>
          </a:xfrm>
        </p:grpSpPr>
        <p:sp>
          <p:nvSpPr>
            <p:cNvPr id="17" name="Rectangle 16"/>
            <p:cNvSpPr/>
            <p:nvPr/>
          </p:nvSpPr>
          <p:spPr>
            <a:xfrm>
              <a:off x="3124200" y="6858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B == 0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37647" y="24384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A = B - C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37647" y="4191000"/>
              <a:ext cx="28956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A = B + C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Flowchart: Document 19"/>
            <p:cNvSpPr/>
            <p:nvPr/>
          </p:nvSpPr>
          <p:spPr>
            <a:xfrm>
              <a:off x="3200400" y="5943600"/>
              <a:ext cx="2819400" cy="609600"/>
            </a:xfrm>
            <a:prstGeom prst="flowChartDocumen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AFTER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17" idx="2"/>
              <a:endCxn id="18" idx="0"/>
            </p:cNvCxnSpPr>
            <p:nvPr/>
          </p:nvCxnSpPr>
          <p:spPr>
            <a:xfrm>
              <a:off x="4572000" y="1905000"/>
              <a:ext cx="13447" cy="5334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 rot="5400000" flipH="1" flipV="1">
              <a:off x="5253878" y="2081493"/>
              <a:ext cx="3429000" cy="1856814"/>
            </a:xfrm>
            <a:prstGeom prst="bentConnector3">
              <a:avLst>
                <a:gd name="adj1" fmla="val 93"/>
              </a:avLst>
            </a:prstGeom>
            <a:ln w="5715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7" idx="3"/>
            </p:cNvCxnSpPr>
            <p:nvPr/>
          </p:nvCxnSpPr>
          <p:spPr>
            <a:xfrm>
              <a:off x="6019800" y="1295400"/>
              <a:ext cx="187698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724400" y="5410200"/>
              <a:ext cx="13447" cy="53340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endCxn id="20" idx="1"/>
            </p:cNvCxnSpPr>
            <p:nvPr/>
          </p:nvCxnSpPr>
          <p:spPr>
            <a:xfrm rot="16200000" flipH="1">
              <a:off x="1485900" y="4533900"/>
              <a:ext cx="2286000" cy="1143000"/>
            </a:xfrm>
            <a:prstGeom prst="bentConnector2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57400" y="3962400"/>
              <a:ext cx="25527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8" idx="2"/>
            </p:cNvCxnSpPr>
            <p:nvPr/>
          </p:nvCxnSpPr>
          <p:spPr>
            <a:xfrm>
              <a:off x="4585447" y="3657600"/>
              <a:ext cx="0" cy="3048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755775" y="1943099"/>
              <a:ext cx="1550536" cy="54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FALSE</a:t>
              </a:r>
              <a:endParaRPr lang="en-US" sz="12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42026" y="849867"/>
              <a:ext cx="1470464" cy="54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TRUE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039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BEQ	Ra, </a:t>
            </a:r>
            <a:r>
              <a:rPr lang="en-US" sz="4000" b="1" dirty="0" err="1" smtClean="0">
                <a:solidFill>
                  <a:srgbClr val="C00000"/>
                </a:solidFill>
              </a:rPr>
              <a:t>Rb</a:t>
            </a:r>
            <a:r>
              <a:rPr lang="en-US" sz="4000" b="1" dirty="0" smtClean="0">
                <a:solidFill>
                  <a:srgbClr val="C00000"/>
                </a:solidFill>
              </a:rPr>
              <a:t>, TARGET</a:t>
            </a:r>
          </a:p>
          <a:p>
            <a:endParaRPr lang="en-US" sz="4000" dirty="0" smtClean="0"/>
          </a:p>
          <a:p>
            <a:pPr lvl="1"/>
            <a:r>
              <a:rPr lang="en-US" sz="3600" dirty="0" smtClean="0"/>
              <a:t>If (Ra == </a:t>
            </a:r>
            <a:r>
              <a:rPr lang="en-US" sz="3600" dirty="0" err="1" smtClean="0"/>
              <a:t>Rb</a:t>
            </a:r>
            <a:r>
              <a:rPr lang="en-US" sz="3600" dirty="0" smtClean="0"/>
              <a:t>) then	PC = TARGET</a:t>
            </a:r>
          </a:p>
          <a:p>
            <a:pPr lvl="1"/>
            <a:r>
              <a:rPr lang="en-US" sz="3600" dirty="0" smtClean="0"/>
              <a:t>else PC = PC  + 4</a:t>
            </a:r>
          </a:p>
          <a:p>
            <a:pPr lvl="1"/>
            <a:endParaRPr lang="en-US" sz="3600" dirty="0"/>
          </a:p>
          <a:p>
            <a:r>
              <a:rPr lang="en-US" sz="4000" dirty="0" err="1" smtClean="0"/>
              <a:t>Bcond</a:t>
            </a:r>
            <a:r>
              <a:rPr lang="en-US" sz="4000" dirty="0" smtClean="0"/>
              <a:t>	Ra, </a:t>
            </a:r>
            <a:r>
              <a:rPr lang="en-US" sz="4000" dirty="0" err="1" smtClean="0"/>
              <a:t>Rb</a:t>
            </a:r>
            <a:r>
              <a:rPr lang="en-US" sz="4000" dirty="0" smtClean="0"/>
              <a:t>, TARGET</a:t>
            </a:r>
          </a:p>
          <a:p>
            <a:r>
              <a:rPr lang="en-US" sz="4000" dirty="0" smtClean="0"/>
              <a:t>BLT, BGE, BNE, BLTU, BGEU, BR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386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unsigned </a:t>
            </a:r>
            <a:r>
              <a:rPr lang="en-US" dirty="0" err="1"/>
              <a:t>int</a:t>
            </a:r>
            <a:r>
              <a:rPr lang="en-US" dirty="0"/>
              <a:t> a = 0x00000000;</a:t>
            </a:r>
          </a:p>
          <a:p>
            <a:r>
              <a:rPr lang="en-US" dirty="0"/>
              <a:t>unsigned </a:t>
            </a:r>
            <a:r>
              <a:rPr lang="en-US" dirty="0" err="1"/>
              <a:t>int</a:t>
            </a:r>
            <a:r>
              <a:rPr lang="en-US" dirty="0"/>
              <a:t> b = 0x11223344;</a:t>
            </a:r>
          </a:p>
          <a:p>
            <a:r>
              <a:rPr lang="en-US" dirty="0"/>
              <a:t>unsigned </a:t>
            </a:r>
            <a:r>
              <a:rPr lang="en-US" dirty="0" err="1"/>
              <a:t>int</a:t>
            </a:r>
            <a:r>
              <a:rPr lang="en-US" dirty="0"/>
              <a:t> c = 0x22334455;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if (b == 0) </a:t>
            </a:r>
          </a:p>
          <a:p>
            <a:r>
              <a:rPr lang="en-US" dirty="0"/>
              <a:t>then a = b + c;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685800"/>
            <a:ext cx="2895600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C00000"/>
                </a:solidFill>
              </a:rPr>
              <a:t>COND:</a:t>
            </a:r>
          </a:p>
          <a:p>
            <a:r>
              <a:rPr lang="en-US" sz="2800" b="1" dirty="0" err="1">
                <a:solidFill>
                  <a:srgbClr val="C00000"/>
                </a:solidFill>
              </a:rPr>
              <a:t>beq</a:t>
            </a:r>
            <a:r>
              <a:rPr lang="en-US" sz="2800" b="1" dirty="0">
                <a:solidFill>
                  <a:srgbClr val="C00000"/>
                </a:solidFill>
              </a:rPr>
              <a:t> r9, r0, </a:t>
            </a:r>
            <a:r>
              <a:rPr lang="en-US" sz="2800" b="1" dirty="0" smtClean="0">
                <a:solidFill>
                  <a:srgbClr val="C00000"/>
                </a:solidFill>
              </a:rPr>
              <a:t>THEN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br</a:t>
            </a:r>
            <a:r>
              <a:rPr lang="en-US" sz="2800" b="1" dirty="0" smtClean="0">
                <a:solidFill>
                  <a:srgbClr val="C00000"/>
                </a:solidFill>
              </a:rPr>
              <a:t>     AFTER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7647" y="2438400"/>
            <a:ext cx="2895600" cy="297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add r8, r9, r10</a:t>
            </a:r>
          </a:p>
        </p:txBody>
      </p:sp>
      <p:sp>
        <p:nvSpPr>
          <p:cNvPr id="8" name="Flowchart: Document 7"/>
          <p:cNvSpPr/>
          <p:nvPr/>
        </p:nvSpPr>
        <p:spPr>
          <a:xfrm>
            <a:off x="3200400" y="5943600"/>
            <a:ext cx="2819400" cy="609600"/>
          </a:xfrm>
          <a:prstGeom prst="flowChart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AFTER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>
            <a:off x="4572000" y="19050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 flipH="1" flipV="1">
            <a:off x="4436409" y="2805393"/>
            <a:ext cx="5029200" cy="1856814"/>
          </a:xfrm>
          <a:prstGeom prst="bentConnector3">
            <a:avLst>
              <a:gd name="adj1" fmla="val 89"/>
            </a:avLst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</p:cNvCxnSpPr>
          <p:nvPr/>
        </p:nvCxnSpPr>
        <p:spPr>
          <a:xfrm flipV="1">
            <a:off x="6019800" y="1219200"/>
            <a:ext cx="1876985" cy="76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4400" y="54102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55776" y="1943100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242025" y="849868"/>
            <a:ext cx="7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4001" y="3244334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add r8, r9, r10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0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685800"/>
            <a:ext cx="2895600" cy="1219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C00000"/>
                </a:solidFill>
              </a:rPr>
              <a:t>COND:</a:t>
            </a:r>
          </a:p>
          <a:p>
            <a:r>
              <a:rPr lang="en-US" sz="2800" b="1" u="sng" dirty="0" err="1" smtClean="0">
                <a:solidFill>
                  <a:srgbClr val="C00000"/>
                </a:solidFill>
              </a:rPr>
              <a:t>bne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r9, r0, AFTER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7647" y="2438400"/>
            <a:ext cx="2895600" cy="297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add r8, r9, r10</a:t>
            </a:r>
          </a:p>
        </p:txBody>
      </p:sp>
      <p:sp>
        <p:nvSpPr>
          <p:cNvPr id="8" name="Flowchart: Document 7"/>
          <p:cNvSpPr/>
          <p:nvPr/>
        </p:nvSpPr>
        <p:spPr>
          <a:xfrm>
            <a:off x="3200400" y="5943600"/>
            <a:ext cx="2819400" cy="609600"/>
          </a:xfrm>
          <a:prstGeom prst="flowChartDocumen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AFTER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>
            <a:off x="4572000" y="19050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rot="5400000" flipH="1" flipV="1">
            <a:off x="4436409" y="2805393"/>
            <a:ext cx="5029200" cy="1856814"/>
          </a:xfrm>
          <a:prstGeom prst="bentConnector3">
            <a:avLst>
              <a:gd name="adj1" fmla="val 89"/>
            </a:avLst>
          </a:prstGeom>
          <a:ln w="571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</p:cNvCxnSpPr>
          <p:nvPr/>
        </p:nvCxnSpPr>
        <p:spPr>
          <a:xfrm flipV="1">
            <a:off x="6019800" y="1219200"/>
            <a:ext cx="1876985" cy="76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4400" y="5410200"/>
            <a:ext cx="13447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755776" y="1943100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242025" y="849868"/>
            <a:ext cx="7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4001" y="3244334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add r8, r9, r10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BEQ	Ra, </a:t>
            </a:r>
            <a:r>
              <a:rPr lang="en-US" sz="4000" dirty="0" err="1" smtClean="0">
                <a:solidFill>
                  <a:srgbClr val="C00000"/>
                </a:solidFill>
              </a:rPr>
              <a:t>Rb</a:t>
            </a:r>
            <a:r>
              <a:rPr lang="en-US" sz="4000" dirty="0" smtClean="0">
                <a:solidFill>
                  <a:srgbClr val="C00000"/>
                </a:solidFill>
              </a:rPr>
              <a:t>, TARGET</a:t>
            </a:r>
          </a:p>
          <a:p>
            <a:pPr lvl="1"/>
            <a:r>
              <a:rPr lang="en-US" sz="3600" dirty="0" smtClean="0"/>
              <a:t>If (Ra == </a:t>
            </a:r>
            <a:r>
              <a:rPr lang="en-US" sz="3600" dirty="0" err="1" smtClean="0"/>
              <a:t>Rb</a:t>
            </a:r>
            <a:r>
              <a:rPr lang="en-US" sz="3600" dirty="0" smtClean="0"/>
              <a:t>) then	PC = TARGET</a:t>
            </a:r>
          </a:p>
          <a:p>
            <a:pPr lvl="1"/>
            <a:r>
              <a:rPr lang="en-US" sz="3600" dirty="0" smtClean="0"/>
              <a:t>else PC = PC  + 4</a:t>
            </a:r>
          </a:p>
          <a:p>
            <a:pPr lvl="1"/>
            <a:endParaRPr lang="en-US" sz="3600" dirty="0"/>
          </a:p>
          <a:p>
            <a:r>
              <a:rPr lang="en-US" sz="4000" dirty="0" smtClean="0">
                <a:solidFill>
                  <a:srgbClr val="C00000"/>
                </a:solidFill>
              </a:rPr>
              <a:t>TARGET is a 16-bit offset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err="1" smtClean="0"/>
              <a:t>newPC</a:t>
            </a:r>
            <a:r>
              <a:rPr lang="en-US" sz="4000" dirty="0" smtClean="0"/>
              <a:t> = PC + SE(IMM16) + 4</a:t>
            </a:r>
          </a:p>
          <a:p>
            <a:endParaRPr lang="en-US" sz="4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8600"/>
            <a:ext cx="820208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20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be the offsets?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7874"/>
            <a:ext cx="4572000" cy="3124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	beq	r9, r10, lala</a:t>
            </a:r>
          </a:p>
          <a:p>
            <a:pPr marL="0" indent="0">
              <a:buNone/>
            </a:pPr>
            <a:r>
              <a:rPr lang="pt-BR" sz="2800" dirty="0" smtClean="0"/>
              <a:t>	addi	r9, r9, 1</a:t>
            </a:r>
          </a:p>
          <a:p>
            <a:pPr marL="0" indent="0">
              <a:buNone/>
            </a:pPr>
            <a:r>
              <a:rPr lang="pt-BR" sz="2800" dirty="0" smtClean="0"/>
              <a:t>	addi	r10, r10, 2</a:t>
            </a:r>
          </a:p>
          <a:p>
            <a:pPr marL="0" indent="0">
              <a:buNone/>
            </a:pPr>
            <a:r>
              <a:rPr lang="pt-BR" sz="2800" dirty="0" smtClean="0"/>
              <a:t>lala:</a:t>
            </a:r>
          </a:p>
          <a:p>
            <a:pPr marL="0" indent="0">
              <a:buNone/>
            </a:pPr>
            <a:r>
              <a:rPr lang="pt-BR" sz="2800" dirty="0" smtClean="0"/>
              <a:t>	ldw r10, 0(r9)</a:t>
            </a:r>
          </a:p>
          <a:p>
            <a:pPr marL="0" indent="0">
              <a:buNone/>
            </a:pPr>
            <a:endParaRPr lang="pt-BR" sz="2800" dirty="0" smtClean="0"/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2590800"/>
            <a:ext cx="3886200" cy="3124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 smtClean="0"/>
              <a:t>	beq</a:t>
            </a:r>
            <a:r>
              <a:rPr lang="pt-BR" sz="2800" dirty="0"/>
              <a:t>	r9, r10, lala</a:t>
            </a:r>
          </a:p>
          <a:p>
            <a:pPr marL="0" indent="0">
              <a:buNone/>
            </a:pPr>
            <a:r>
              <a:rPr lang="pt-BR" sz="2800" dirty="0"/>
              <a:t>	addi	r10, r10, 2</a:t>
            </a:r>
          </a:p>
          <a:p>
            <a:pPr marL="0" indent="0">
              <a:buNone/>
            </a:pPr>
            <a:r>
              <a:rPr lang="pt-BR" sz="2800" dirty="0"/>
              <a:t>lala:</a:t>
            </a:r>
          </a:p>
          <a:p>
            <a:pPr marL="0" indent="0">
              <a:buNone/>
            </a:pPr>
            <a:r>
              <a:rPr lang="pt-BR" sz="2800" dirty="0"/>
              <a:t>	ldw r10, 0(r9)</a:t>
            </a:r>
          </a:p>
          <a:p>
            <a:pPr marL="0" indent="0">
              <a:buNone/>
            </a:pPr>
            <a:r>
              <a:rPr lang="pt-BR" sz="2800" dirty="0"/>
              <a:t> 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076" y="4267200"/>
            <a:ext cx="4572000" cy="22208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 smtClean="0"/>
              <a:t>koko:</a:t>
            </a:r>
            <a:endParaRPr lang="pt-BR" sz="2800" dirty="0"/>
          </a:p>
          <a:p>
            <a:pPr marL="0" indent="0">
              <a:buNone/>
            </a:pPr>
            <a:r>
              <a:rPr lang="pt-BR" sz="2800" dirty="0" smtClean="0"/>
              <a:t>	beq</a:t>
            </a:r>
            <a:r>
              <a:rPr lang="pt-BR" sz="2800" dirty="0"/>
              <a:t>	r0, r0, </a:t>
            </a:r>
            <a:r>
              <a:rPr lang="pt-BR" sz="2800" dirty="0" smtClean="0"/>
              <a:t>koko</a:t>
            </a:r>
          </a:p>
          <a:p>
            <a:pPr marL="0" indent="0">
              <a:buNone/>
            </a:pPr>
            <a:r>
              <a:rPr lang="pt-BR" sz="2800" dirty="0"/>
              <a:t>	</a:t>
            </a:r>
            <a:r>
              <a:rPr lang="pt-BR" sz="2800" dirty="0" smtClean="0"/>
              <a:t>addi r9, r9, 1</a:t>
            </a:r>
            <a:endParaRPr lang="pt-BR" sz="2800" dirty="0" smtClean="0"/>
          </a:p>
          <a:p>
            <a:pPr marL="0" indent="0">
              <a:buNone/>
            </a:pPr>
            <a:endParaRPr lang="pt-BR" sz="2800" dirty="0">
              <a:effectLst/>
            </a:endParaRPr>
          </a:p>
          <a:p>
            <a:pPr marL="0" indent="0">
              <a:buNone/>
            </a:pPr>
            <a:endParaRPr lang="pt-BR" sz="280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561201"/>
            <a:ext cx="160019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Imm16 = </a:t>
            </a:r>
            <a:r>
              <a:rPr lang="pt-BR" sz="2400" dirty="0" smtClean="0">
                <a:solidFill>
                  <a:srgbClr val="C00000"/>
                </a:solidFill>
              </a:rPr>
              <a:t>8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2902" y="2129135"/>
            <a:ext cx="160019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Imm16 = </a:t>
            </a:r>
            <a:r>
              <a:rPr lang="pt-BR" sz="2400" dirty="0" smtClean="0">
                <a:solidFill>
                  <a:srgbClr val="C00000"/>
                </a:solidFill>
              </a:rPr>
              <a:t>4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5484167"/>
            <a:ext cx="28194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Imm16 = -4 = 0xFFFC</a:t>
            </a:r>
          </a:p>
        </p:txBody>
      </p:sp>
    </p:spTree>
    <p:extLst>
      <p:ext uri="{BB962C8B-B14F-4D97-AF65-F5344CB8AC3E}">
        <p14:creationId xmlns:p14="http://schemas.microsoft.com/office/powerpoint/2010/main" val="342575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if (</a:t>
            </a:r>
            <a:r>
              <a:rPr lang="en-US" b="1" dirty="0" err="1"/>
              <a:t>va</a:t>
            </a:r>
            <a:r>
              <a:rPr lang="en-US" b="1" dirty="0"/>
              <a:t> == 1 &amp;&amp; </a:t>
            </a:r>
            <a:r>
              <a:rPr lang="en-US" b="1" dirty="0" err="1"/>
              <a:t>vb</a:t>
            </a:r>
            <a:r>
              <a:rPr lang="en-US" b="1" dirty="0"/>
              <a:t> == 2) then … else 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.section .text</a:t>
            </a:r>
          </a:p>
          <a:p>
            <a:pPr marL="0" indent="0">
              <a:buNone/>
            </a:pPr>
            <a:r>
              <a:rPr lang="en-US" dirty="0"/>
              <a:t>main: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movia</a:t>
            </a:r>
            <a:r>
              <a:rPr lang="en-US" dirty="0"/>
              <a:t>	r11, </a:t>
            </a:r>
            <a:r>
              <a:rPr lang="en-US" dirty="0" err="1"/>
              <a:t>va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 err="1"/>
              <a:t>ldw</a:t>
            </a:r>
            <a:r>
              <a:rPr lang="en-US" dirty="0"/>
              <a:t> 	r8, 0(r11)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movi</a:t>
            </a:r>
            <a:r>
              <a:rPr lang="en-US" dirty="0" smtClean="0"/>
              <a:t>	r10, </a:t>
            </a:r>
            <a:r>
              <a:rPr lang="en-US" dirty="0"/>
              <a:t>0x1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/>
              <a:t>beq</a:t>
            </a:r>
            <a:r>
              <a:rPr lang="en-US" b="1" dirty="0"/>
              <a:t> </a:t>
            </a:r>
            <a:r>
              <a:rPr lang="en-US" b="1" dirty="0" smtClean="0"/>
              <a:t>	r8, r10</a:t>
            </a:r>
            <a:r>
              <a:rPr lang="en-US" b="1" dirty="0"/>
              <a:t>, else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ldw</a:t>
            </a:r>
            <a:r>
              <a:rPr lang="en-US" dirty="0"/>
              <a:t> 	r9, 4(r11)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movi</a:t>
            </a:r>
            <a:r>
              <a:rPr lang="en-US" dirty="0" smtClean="0"/>
              <a:t>	r10, 0x2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/>
              <a:t>beq</a:t>
            </a:r>
            <a:r>
              <a:rPr lang="en-US" b="1" dirty="0"/>
              <a:t>	</a:t>
            </a:r>
            <a:r>
              <a:rPr lang="en-US" b="1" dirty="0" smtClean="0"/>
              <a:t>r9, r10</a:t>
            </a:r>
            <a:r>
              <a:rPr lang="en-US" b="1" dirty="0"/>
              <a:t>, else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then:</a:t>
            </a:r>
          </a:p>
          <a:p>
            <a:pPr marL="0" indent="0">
              <a:buNone/>
            </a:pPr>
            <a:r>
              <a:rPr lang="en-US" dirty="0"/>
              <a:t>	...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/>
              <a:t>br</a:t>
            </a:r>
            <a:r>
              <a:rPr lang="en-US" b="1" dirty="0"/>
              <a:t> after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else:</a:t>
            </a:r>
          </a:p>
          <a:p>
            <a:pPr marL="0" indent="0">
              <a:buNone/>
            </a:pPr>
            <a:r>
              <a:rPr lang="en-US" dirty="0"/>
              <a:t>	...</a:t>
            </a:r>
          </a:p>
          <a:p>
            <a:pPr marL="0" indent="0">
              <a:buNone/>
            </a:pPr>
            <a:r>
              <a:rPr lang="en-US" dirty="0"/>
              <a:t>after: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6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709777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45907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92846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685800"/>
            <a:ext cx="1647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1. FETCH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46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229995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5613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12309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685800"/>
            <a:ext cx="1998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2. DECODE</a:t>
            </a:r>
            <a:endParaRPr lang="en-US" sz="3200" b="1" dirty="0"/>
          </a:p>
        </p:txBody>
      </p:sp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3686973" y="4945589"/>
            <a:ext cx="0" cy="38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06245" y="5334000"/>
            <a:ext cx="17235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ADD r9, r10, r11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307963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825893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43533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533400"/>
            <a:ext cx="4996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3. READ SOURCE OPERANDS</a:t>
            </a:r>
            <a:endParaRPr lang="en-US" sz="3200" b="1" dirty="0"/>
          </a:p>
        </p:txBody>
      </p:sp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3686973" y="4945589"/>
            <a:ext cx="0" cy="38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06245" y="5334000"/>
            <a:ext cx="17235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ADD r9, r10, r11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91400" y="2106355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31901" y="2439213"/>
            <a:ext cx="0" cy="887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48500" y="3326368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3325555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76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464311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83434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74847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533400"/>
            <a:ext cx="3971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4. Perform Calculation</a:t>
            </a:r>
            <a:endParaRPr lang="en-US" sz="3200" b="1" dirty="0"/>
          </a:p>
        </p:txBody>
      </p:sp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3686973" y="4945589"/>
            <a:ext cx="0" cy="38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06245" y="5334000"/>
            <a:ext cx="17235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ADD r9, r10, r11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91400" y="2106355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31901" y="2439213"/>
            <a:ext cx="0" cy="887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48500" y="3326368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3325555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</a:t>
            </a:r>
            <a:endParaRPr lang="en-US" b="1" dirty="0"/>
          </a:p>
        </p:txBody>
      </p:sp>
      <p:cxnSp>
        <p:nvCxnSpPr>
          <p:cNvPr id="16" name="Straight Arrow Connector 15"/>
          <p:cNvCxnSpPr>
            <a:stCxn id="18" idx="2"/>
          </p:cNvCxnSpPr>
          <p:nvPr/>
        </p:nvCxnSpPr>
        <p:spPr>
          <a:xfrm>
            <a:off x="7391400" y="3695700"/>
            <a:ext cx="228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 flipH="1">
            <a:off x="7848600" y="3694887"/>
            <a:ext cx="266700" cy="34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553324" y="4030086"/>
            <a:ext cx="36195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4"/>
          </p:cNvCxnSpPr>
          <p:nvPr/>
        </p:nvCxnSpPr>
        <p:spPr>
          <a:xfrm>
            <a:off x="7734299" y="4334886"/>
            <a:ext cx="0" cy="389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9500" y="4724400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095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754293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78729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81010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533400"/>
            <a:ext cx="2698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5. Write Result</a:t>
            </a:r>
            <a:endParaRPr lang="en-US" sz="3200" b="1" dirty="0"/>
          </a:p>
        </p:txBody>
      </p:sp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3686973" y="4945589"/>
            <a:ext cx="0" cy="38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06245" y="5334000"/>
            <a:ext cx="17235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ADD r9, r10, r11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91400" y="2106355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31901" y="2439213"/>
            <a:ext cx="0" cy="887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48500" y="3326368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3325555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</a:t>
            </a:r>
            <a:endParaRPr lang="en-US" b="1" dirty="0"/>
          </a:p>
        </p:txBody>
      </p:sp>
      <p:cxnSp>
        <p:nvCxnSpPr>
          <p:cNvPr id="16" name="Straight Arrow Connector 15"/>
          <p:cNvCxnSpPr>
            <a:stCxn id="18" idx="2"/>
          </p:cNvCxnSpPr>
          <p:nvPr/>
        </p:nvCxnSpPr>
        <p:spPr>
          <a:xfrm>
            <a:off x="7391400" y="3695700"/>
            <a:ext cx="228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 flipH="1">
            <a:off x="7848600" y="3694887"/>
            <a:ext cx="266700" cy="34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553324" y="4030086"/>
            <a:ext cx="36195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4"/>
          </p:cNvCxnSpPr>
          <p:nvPr/>
        </p:nvCxnSpPr>
        <p:spPr>
          <a:xfrm>
            <a:off x="7734299" y="4334886"/>
            <a:ext cx="0" cy="389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9500" y="4724400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30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001000" y="1676400"/>
            <a:ext cx="0" cy="312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47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R9, R10, R11 Execution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05366"/>
              </p:ext>
            </p:extLst>
          </p:nvPr>
        </p:nvGraphicFramePr>
        <p:xfrm>
          <a:off x="838200" y="16764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0x62D20C7A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0x104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1066800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302137"/>
              </p:ext>
            </p:extLst>
          </p:nvPr>
        </p:nvGraphicFramePr>
        <p:xfrm>
          <a:off x="5867400" y="1143000"/>
          <a:ext cx="2590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619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471195"/>
              </p:ext>
            </p:extLst>
          </p:nvPr>
        </p:nvGraphicFramePr>
        <p:xfrm>
          <a:off x="830950" y="3581400"/>
          <a:ext cx="266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/>
                <a:gridCol w="1333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0x104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828800" y="2819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3048000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LOAD.W 0x100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2819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94315" y="4576257"/>
            <a:ext cx="138531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0x62D20C7A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533400"/>
            <a:ext cx="6007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6. Decide next instruction location</a:t>
            </a:r>
            <a:endParaRPr lang="en-US" sz="3200" b="1" dirty="0"/>
          </a:p>
        </p:txBody>
      </p:sp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3686973" y="4945589"/>
            <a:ext cx="0" cy="38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06245" y="5334000"/>
            <a:ext cx="172354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ADD r9, r10, r11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391400" y="2106355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31901" y="2439213"/>
            <a:ext cx="0" cy="887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48500" y="3326368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3325555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</a:t>
            </a:r>
            <a:endParaRPr lang="en-US" b="1" dirty="0"/>
          </a:p>
        </p:txBody>
      </p:sp>
      <p:cxnSp>
        <p:nvCxnSpPr>
          <p:cNvPr id="16" name="Straight Arrow Connector 15"/>
          <p:cNvCxnSpPr>
            <a:stCxn id="18" idx="2"/>
          </p:cNvCxnSpPr>
          <p:nvPr/>
        </p:nvCxnSpPr>
        <p:spPr>
          <a:xfrm>
            <a:off x="7391400" y="3695700"/>
            <a:ext cx="228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 flipH="1">
            <a:off x="7848600" y="3694887"/>
            <a:ext cx="266700" cy="34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553324" y="4030086"/>
            <a:ext cx="36195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4"/>
          </p:cNvCxnSpPr>
          <p:nvPr/>
        </p:nvCxnSpPr>
        <p:spPr>
          <a:xfrm>
            <a:off x="7734299" y="4334886"/>
            <a:ext cx="0" cy="389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9500" y="4724400"/>
            <a:ext cx="6857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30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001000" y="1676400"/>
            <a:ext cx="0" cy="312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86000" y="3867150"/>
            <a:ext cx="0" cy="40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105025" y="4267200"/>
            <a:ext cx="36195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752600" y="4182486"/>
            <a:ext cx="355831" cy="199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7114" y="4012168"/>
            <a:ext cx="30168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31" name="Straight Connector 30"/>
          <p:cNvCxnSpPr>
            <a:stCxn id="26" idx="4"/>
          </p:cNvCxnSpPr>
          <p:nvPr/>
        </p:nvCxnSpPr>
        <p:spPr>
          <a:xfrm>
            <a:off x="2286000" y="4572000"/>
            <a:ext cx="0" cy="18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286000" y="4760923"/>
            <a:ext cx="5202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806245" y="3866743"/>
            <a:ext cx="0" cy="894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13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1065</Words>
  <Application>Microsoft Office PowerPoint</Application>
  <PresentationFormat>On-screen Show (4:3)</PresentationFormat>
  <Paragraphs>535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a = b + c: Register version</vt:lpstr>
      <vt:lpstr>ADD R9, R10, R11 Execution</vt:lpstr>
      <vt:lpstr>ADD R9, R10, R11 Execution</vt:lpstr>
      <vt:lpstr>ADD R9, R10, R11 Execution</vt:lpstr>
      <vt:lpstr>ADD R9, R10, R11 Execution</vt:lpstr>
      <vt:lpstr>ADD R9, R10, R11 Execution</vt:lpstr>
      <vt:lpstr>ADD R9, R10, R11 Execution</vt:lpstr>
      <vt:lpstr>ADD R9, R10, R11 Execution</vt:lpstr>
      <vt:lpstr>ADD R9, R10, R11 Execution</vt:lpstr>
      <vt:lpstr>a = b + c: with values</vt:lpstr>
      <vt:lpstr>a = b + c : with larger values</vt:lpstr>
      <vt:lpstr>Why can’t I have large immediates?</vt:lpstr>
      <vt:lpstr>Creating a 32-bit Immediate</vt:lpstr>
      <vt:lpstr>PowerPoint Presentation</vt:lpstr>
      <vt:lpstr>Immediate Macros</vt:lpstr>
      <vt:lpstr>PowerPoint Presentation</vt:lpstr>
      <vt:lpstr>PowerPoint Presentation</vt:lpstr>
      <vt:lpstr>PowerPoint Presentation</vt:lpstr>
      <vt:lpstr>PowerPoint Presentation</vt:lpstr>
      <vt:lpstr>Memory Version</vt:lpstr>
      <vt:lpstr>Loading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would be the offsets?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bongo</cp:lastModifiedBy>
  <cp:revision>29</cp:revision>
  <dcterms:created xsi:type="dcterms:W3CDTF">2006-08-16T00:00:00Z</dcterms:created>
  <dcterms:modified xsi:type="dcterms:W3CDTF">2014-09-16T21:18:50Z</dcterms:modified>
</cp:coreProperties>
</file>