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06" r:id="rId2"/>
    <p:sldMasterId id="2147483670" r:id="rId3"/>
    <p:sldMasterId id="2147483660" r:id="rId4"/>
    <p:sldMasterId id="2147483741" r:id="rId5"/>
  </p:sldMasterIdLst>
  <p:notesMasterIdLst>
    <p:notesMasterId r:id="rId27"/>
  </p:notesMasterIdLst>
  <p:sldIdLst>
    <p:sldId id="261" r:id="rId6"/>
    <p:sldId id="2556" r:id="rId7"/>
    <p:sldId id="2573" r:id="rId8"/>
    <p:sldId id="2571" r:id="rId9"/>
    <p:sldId id="2576" r:id="rId10"/>
    <p:sldId id="2574" r:id="rId11"/>
    <p:sldId id="2577" r:id="rId12"/>
    <p:sldId id="2578" r:id="rId13"/>
    <p:sldId id="2555" r:id="rId14"/>
    <p:sldId id="2552" r:id="rId15"/>
    <p:sldId id="2579" r:id="rId16"/>
    <p:sldId id="2553" r:id="rId17"/>
    <p:sldId id="2374" r:id="rId18"/>
    <p:sldId id="2363" r:id="rId19"/>
    <p:sldId id="2378" r:id="rId20"/>
    <p:sldId id="2580" r:id="rId21"/>
    <p:sldId id="2379" r:id="rId22"/>
    <p:sldId id="2380" r:id="rId23"/>
    <p:sldId id="2381" r:id="rId24"/>
    <p:sldId id="2401" r:id="rId25"/>
    <p:sldId id="257" r:id="rId26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5"/>
    <a:srgbClr val="D3FDE6"/>
    <a:srgbClr val="045025"/>
    <a:srgbClr val="FFFAEB"/>
    <a:srgbClr val="EBFAF8"/>
    <a:srgbClr val="CCCCFF"/>
    <a:srgbClr val="C4FFAF"/>
    <a:srgbClr val="FEE8FD"/>
    <a:srgbClr val="F5FDFC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529" autoAdjust="0"/>
  </p:normalViewPr>
  <p:slideViewPr>
    <p:cSldViewPr>
      <p:cViewPr varScale="1">
        <p:scale>
          <a:sx n="113" d="100"/>
          <a:sy n="113" d="100"/>
        </p:scale>
        <p:origin x="396" y="84"/>
      </p:cViewPr>
      <p:guideLst>
        <p:guide orient="horz" pos="42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86"/>
    </p:cViewPr>
  </p:sorterViewPr>
  <p:notesViewPr>
    <p:cSldViewPr>
      <p:cViewPr varScale="1">
        <p:scale>
          <a:sx n="77" d="100"/>
          <a:sy n="77" d="100"/>
        </p:scale>
        <p:origin x="393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766B58C-6F00-4DF0-8EBD-C7CC83127B13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5D0ABDE-BFE2-4D4B-B1AA-25004C7514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1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Coarse-Grained reconfigurable architecture, or CGRA, is a candidate for future architecture and gets a lot of attention from industry as well as academia. </a:t>
            </a:r>
          </a:p>
          <a:p>
            <a:pPr rtl="0" eaLnBrk="1" latinLnBrk="0" hangingPunct="1"/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why today‘s workshop is held.</a:t>
            </a:r>
          </a:p>
          <a:p>
            <a:pPr rtl="0" eaLnBrk="1" latinLnBrk="0" hangingPunct="1"/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component is an array of processing elements, PEs.</a:t>
            </a:r>
          </a:p>
          <a:p>
            <a:pPr rtl="0" eaLnBrk="1" latinLnBrk="0" hangingPunct="1"/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application of CGRAs is represented as a data flow graph like this figure. </a:t>
            </a:r>
          </a:p>
          <a:p>
            <a:pPr rtl="0" eaLnBrk="1" latinLnBrk="0" hangingPunct="1"/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mapped onto the array, and dependent PEs are routed using an interconnection network by a mapping tool.</a:t>
            </a:r>
          </a:p>
          <a:p>
            <a:pPr rtl="0" eaLnBrk="1" latinLnBrk="0" hangingPunct="1"/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say the CGRA has word-level reconfigurability like thirty-two bit, which is much coarser than the bit-level one of FPGAs.</a:t>
            </a:r>
          </a:p>
          <a:p>
            <a:pPr rtl="0" eaLnBrk="1" latinLnBrk="0" hangingPunct="1"/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the overheads for the reconfiguration are smaller, and also, the CGRA provides us a near-ASIC performance.</a:t>
            </a:r>
            <a:endParaRPr lang="ja-JP" altLang="ja-JP" dirty="0">
              <a:effectLst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0ABDE-BFE2-4D4B-B1AA-25004C75147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45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that purpose, we develop a CGRA architecture and also an evaluation framework for HPC-oriented CGRA design space exploration.</a:t>
            </a:r>
          </a:p>
          <a:p>
            <a:r>
              <a:rPr lang="en-US"/>
              <a:t>RIKEN CGRA is an architecture of HPC-oriented CGRA based on 3 key aspects.</a:t>
            </a:r>
          </a:p>
          <a:p>
            <a:endParaRPr lang="en-US"/>
          </a:p>
          <a:p>
            <a:r>
              <a:rPr lang="en-US"/>
              <a:t>3 aspects</a:t>
            </a:r>
          </a:p>
          <a:p>
            <a:endParaRPr lang="en-US"/>
          </a:p>
          <a:p>
            <a:r>
              <a:rPr lang="en-US"/>
              <a:t>With our framework we explored several CGRA design space such as &gt;&gt;&gt;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0ABDE-BFE2-4D4B-B1AA-25004C75147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83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0ABDE-BFE2-4D4B-B1AA-25004C75147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91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gi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gradFill rotWithShape="0">
          <a:gsLst>
            <a:gs pos="0">
              <a:schemeClr val="bg1"/>
            </a:gs>
            <a:gs pos="100000">
              <a:srgbClr val="FCFF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67" y="4365848"/>
            <a:ext cx="9601067" cy="1295400"/>
          </a:xfrm>
        </p:spPr>
        <p:txBody>
          <a:bodyPr lIns="21600" tIns="10800" rIns="21600" bIns="10800" anchor="ctr"/>
          <a:lstStyle>
            <a:lvl1pPr marL="0" indent="0" algn="ctr">
              <a:buFont typeface="Wingdings" pitchFamily="2" charset="2"/>
              <a:buNone/>
              <a:defRPr sz="2400" normalizeH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  <a:endParaRPr lang="en-US" altLang="ja-JP" noProof="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1664804"/>
            <a:ext cx="11582400" cy="2057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" tIns="10800" rIns="21600" bIns="10800">
            <a:normAutofit/>
          </a:bodyPr>
          <a:lstStyle>
            <a:lvl1pPr algn="ctr">
              <a:lnSpc>
                <a:spcPct val="125000"/>
              </a:lnSpc>
              <a:defRPr kumimoji="0" sz="4400">
                <a:solidFill>
                  <a:srgbClr val="003300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 lvl="0"/>
            <a:r>
              <a:rPr lang="ja-JP" altLang="en-US" noProof="0" dirty="0"/>
              <a:t>マスター タイトルの書式設定</a:t>
            </a:r>
            <a:endParaRPr lang="en-US" altLang="ja-JP" noProof="0" dirty="0"/>
          </a:p>
        </p:txBody>
      </p:sp>
      <p:sp>
        <p:nvSpPr>
          <p:cNvPr id="10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9925728" y="6597352"/>
            <a:ext cx="2266949" cy="26064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accent5">
                    <a:lumMod val="10000"/>
                  </a:schemeClr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14" name="Shape 3"/>
          <p:cNvSpPr/>
          <p:nvPr userDrawn="1"/>
        </p:nvSpPr>
        <p:spPr>
          <a:xfrm>
            <a:off x="0" y="6551632"/>
            <a:ext cx="12192000" cy="45720"/>
          </a:xfrm>
          <a:prstGeom prst="rect">
            <a:avLst/>
          </a:prstGeom>
          <a:solidFill>
            <a:srgbClr val="C7171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BFE3DD1-ECDF-424E-A45C-8973A4BF432B}"/>
              </a:ext>
            </a:extLst>
          </p:cNvPr>
          <p:cNvGrpSpPr/>
          <p:nvPr userDrawn="1"/>
        </p:nvGrpSpPr>
        <p:grpSpPr>
          <a:xfrm>
            <a:off x="9470755" y="152744"/>
            <a:ext cx="2457893" cy="972000"/>
            <a:chOff x="9372177" y="152744"/>
            <a:chExt cx="2457893" cy="972000"/>
          </a:xfrm>
        </p:grpSpPr>
        <p:pic>
          <p:nvPicPr>
            <p:cNvPr id="12" name="pasted-image.pdf">
              <a:extLst>
                <a:ext uri="{FF2B5EF4-FFF2-40B4-BE49-F238E27FC236}">
                  <a16:creationId xmlns:a16="http://schemas.microsoft.com/office/drawing/2014/main" id="{08A41257-276D-4BCF-AA37-434ADF98A6C2}"/>
                </a:ext>
              </a:extLst>
            </p:cNvPr>
            <p:cNvPicPr/>
            <p:nvPr userDrawn="1"/>
          </p:nvPicPr>
          <p:blipFill rotWithShape="1">
            <a:blip r:embed="rId2"/>
            <a:srcRect r="59091"/>
            <a:stretch/>
          </p:blipFill>
          <p:spPr>
            <a:xfrm>
              <a:off x="9372177" y="212128"/>
              <a:ext cx="640782" cy="82447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EC852E59-4B9B-4367-B079-F48D2257E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5011" y="152744"/>
              <a:ext cx="1296000" cy="972000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853D2752-0EC9-4D98-B109-96F91C5DB9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6622" y="207516"/>
              <a:ext cx="723448" cy="8282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白背景_タイトルとテキス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rtl="0"/>
            <a:fld id="{86CB4B4D-7CA3-9044-876B-883B54F8677D}" type="slidenum">
              <a:rPr kumimoji="1" lang="en-US" altLang="ja-JP" kern="1200" smtClean="0"/>
              <a:pPr defTabSz="685800" rtl="0"/>
              <a:t>‹#›</a:t>
            </a:fld>
            <a:endParaRPr kumimoji="1" lang="ja-JP" altLang="en-US" kern="1200"/>
          </a:p>
        </p:txBody>
      </p:sp>
      <p:sp>
        <p:nvSpPr>
          <p:cNvPr id="4" name="Shape 3"/>
          <p:cNvSpPr/>
          <p:nvPr userDrawn="1"/>
        </p:nvSpPr>
        <p:spPr>
          <a:xfrm>
            <a:off x="-33867" y="-12700"/>
            <a:ext cx="12259733" cy="101600"/>
          </a:xfrm>
          <a:prstGeom prst="rect">
            <a:avLst/>
          </a:prstGeom>
          <a:solidFill>
            <a:srgbClr val="C7171D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639239" y="872068"/>
            <a:ext cx="10841567" cy="5598581"/>
          </a:xfrm>
          <a:prstGeom prst="rect">
            <a:avLst/>
          </a:prstGeom>
        </p:spPr>
        <p:txBody>
          <a:bodyPr>
            <a:noAutofit/>
          </a:bodyPr>
          <a:lstStyle>
            <a:lvl1pPr marL="231335" indent="-231335">
              <a:lnSpc>
                <a:spcPct val="100000"/>
              </a:lnSpc>
              <a:buFont typeface="Wingdings" panose="05000000000000000000" pitchFamily="2" charset="2"/>
              <a:buChar char="l"/>
              <a:defRPr sz="1900" b="1"/>
            </a:lvl1pPr>
            <a:lvl2pPr marL="462670" indent="-235393">
              <a:lnSpc>
                <a:spcPct val="100000"/>
              </a:lnSpc>
              <a:buSzPct val="65000"/>
              <a:buFont typeface="Wingdings" panose="05000000000000000000" pitchFamily="2" charset="2"/>
              <a:buChar char="l"/>
              <a:defRPr sz="1900"/>
            </a:lvl2pPr>
            <a:lvl3pPr marL="689945" indent="-227276">
              <a:lnSpc>
                <a:spcPct val="100000"/>
              </a:lnSpc>
              <a:buSzPct val="45000"/>
              <a:buFont typeface="Wingdings" panose="05000000000000000000" pitchFamily="2" charset="2"/>
              <a:buChar char="l"/>
              <a:defRPr sz="1700"/>
            </a:lvl3pPr>
            <a:lvl4pPr marL="918574" indent="-228629">
              <a:lnSpc>
                <a:spcPct val="100000"/>
              </a:lnSpc>
              <a:buSzPct val="130000"/>
              <a:buFont typeface="Adobe Caslon Pro Bold" panose="0205070206050A020403" pitchFamily="18" charset="0"/>
              <a:buChar char="-"/>
              <a:defRPr sz="1500"/>
            </a:lvl4pPr>
            <a:lvl5pPr marL="1147203" indent="-228629">
              <a:buSzPct val="110000"/>
              <a:buFont typeface="Adobe Caslon Pro" panose="0205050205050A020403" pitchFamily="18" charset="0"/>
              <a:buChar char="-"/>
              <a:defRPr sz="1400"/>
            </a:lvl5pPr>
            <a:lvl6pPr marL="1948080" indent="0">
              <a:buNone/>
              <a:defRPr/>
            </a:lvl6pPr>
          </a:lstStyle>
          <a:p>
            <a:r>
              <a:rPr kumimoji="1" lang="ja-JP" altLang="en-US" dirty="0"/>
              <a:t>クリックしてテキストを入力</a:t>
            </a:r>
            <a:endParaRPr kumimoji="1" lang="en-US" altLang="ja-JP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639232" y="199557"/>
            <a:ext cx="10825936" cy="528579"/>
          </a:xfrm>
          <a:prstGeom prst="rect">
            <a:avLst/>
          </a:prstGeom>
        </p:spPr>
        <p:txBody>
          <a:bodyPr lIns="77925" tIns="38963" rIns="77925" bIns="38963"/>
          <a:lstStyle>
            <a:lvl1pPr algn="ctr">
              <a:lnSpc>
                <a:spcPct val="100000"/>
              </a:lnSpc>
              <a:defRPr sz="2400"/>
            </a:lvl1pPr>
          </a:lstStyle>
          <a:p>
            <a:r>
              <a:rPr kumimoji="1" lang="ja-JP" altLang="en-US" dirty="0"/>
              <a:t>クリックしてタイトルを入力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pic>
        <p:nvPicPr>
          <p:cNvPr id="11" name="pasted-image.pdf"/>
          <p:cNvPicPr>
            <a:picLocks noChangeAspect="1"/>
          </p:cNvPicPr>
          <p:nvPr userDrawn="1"/>
        </p:nvPicPr>
        <p:blipFill rotWithShape="1">
          <a:blip r:embed="rId2"/>
          <a:srcRect r="59091"/>
          <a:stretch/>
        </p:blipFill>
        <p:spPr>
          <a:xfrm>
            <a:off x="320433" y="238694"/>
            <a:ext cx="351692" cy="442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05D79A6-91E6-489D-B915-70E3B5CD01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409" y="238694"/>
            <a:ext cx="493948" cy="4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45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4EF8-80C5-CD4D-8793-0C3C9ADE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1D19E-FDAC-A842-BD6F-FCEB6B7A9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2D311-16F6-A847-A5C4-84C9F09E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26, 2024</a:t>
            </a:r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003EC-DFA6-0F42-96F4-A5706303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ET03 Embedded Tutorial: CGRA Using CGRA-ME Framework</a:t>
            </a:r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D0785-BCBD-3640-AA93-F40A2B1C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5CF-7E93-1B4D-B664-2BEEE622BA1A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62122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latin typeface="HGP平成丸ｺﾞｼｯｸ体W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ET03 Embedded Tutorial: CGRA Using CGRA-ME Framework</a:t>
            </a:r>
          </a:p>
        </p:txBody>
      </p:sp>
    </p:spTree>
    <p:extLst>
      <p:ext uri="{BB962C8B-B14F-4D97-AF65-F5344CB8AC3E}">
        <p14:creationId xmlns:p14="http://schemas.microsoft.com/office/powerpoint/2010/main" val="80777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623392" y="2276872"/>
            <a:ext cx="10273141" cy="2376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4400">
                <a:solidFill>
                  <a:srgbClr val="003300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クリックして</a:t>
            </a:r>
            <a:br>
              <a:rPr kumimoji="1" lang="en-US" altLang="ja-JP" dirty="0"/>
            </a:br>
            <a:r>
              <a:rPr kumimoji="1" lang="ja-JP" altLang="en-US" dirty="0"/>
              <a:t>中表紙タイトルを入力</a:t>
            </a:r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4038600" y="6597352"/>
            <a:ext cx="4114800" cy="252028"/>
          </a:xfrm>
        </p:spPr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142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白背景_タイトルとテキス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 rtl="0"/>
            <a:fld id="{86CB4B4D-7CA3-9044-876B-883B54F8677D}" type="slidenum">
              <a:rPr kumimoji="1" lang="en-US" altLang="ja-JP" kern="1200" smtClean="0"/>
              <a:pPr defTabSz="685800" rtl="0"/>
              <a:t>‹#›</a:t>
            </a:fld>
            <a:endParaRPr kumimoji="1" lang="ja-JP" altLang="en-US" kern="1200"/>
          </a:p>
        </p:txBody>
      </p:sp>
      <p:sp>
        <p:nvSpPr>
          <p:cNvPr id="4" name="Shape 3"/>
          <p:cNvSpPr/>
          <p:nvPr userDrawn="1"/>
        </p:nvSpPr>
        <p:spPr>
          <a:xfrm>
            <a:off x="-33867" y="-12700"/>
            <a:ext cx="12259733" cy="101600"/>
          </a:xfrm>
          <a:prstGeom prst="rect">
            <a:avLst/>
          </a:prstGeom>
          <a:solidFill>
            <a:srgbClr val="C7171D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639239" y="872068"/>
            <a:ext cx="10841567" cy="5598581"/>
          </a:xfrm>
          <a:prstGeom prst="rect">
            <a:avLst/>
          </a:prstGeom>
        </p:spPr>
        <p:txBody>
          <a:bodyPr>
            <a:noAutofit/>
          </a:bodyPr>
          <a:lstStyle>
            <a:lvl1pPr marL="231335" indent="-231335">
              <a:lnSpc>
                <a:spcPct val="100000"/>
              </a:lnSpc>
              <a:buFont typeface="Wingdings" panose="05000000000000000000" pitchFamily="2" charset="2"/>
              <a:buChar char="l"/>
              <a:defRPr sz="1900" b="1"/>
            </a:lvl1pPr>
            <a:lvl2pPr marL="462670" indent="-235393">
              <a:lnSpc>
                <a:spcPct val="100000"/>
              </a:lnSpc>
              <a:buSzPct val="65000"/>
              <a:buFont typeface="Wingdings" panose="05000000000000000000" pitchFamily="2" charset="2"/>
              <a:buChar char="l"/>
              <a:defRPr sz="1900"/>
            </a:lvl2pPr>
            <a:lvl3pPr marL="689945" indent="-227276">
              <a:lnSpc>
                <a:spcPct val="100000"/>
              </a:lnSpc>
              <a:buSzPct val="45000"/>
              <a:buFont typeface="Wingdings" panose="05000000000000000000" pitchFamily="2" charset="2"/>
              <a:buChar char="l"/>
              <a:defRPr sz="1700"/>
            </a:lvl3pPr>
            <a:lvl4pPr marL="918574" indent="-228629">
              <a:lnSpc>
                <a:spcPct val="100000"/>
              </a:lnSpc>
              <a:buSzPct val="130000"/>
              <a:buFont typeface="Adobe Caslon Pro Bold" panose="0205070206050A020403" pitchFamily="18" charset="0"/>
              <a:buChar char="-"/>
              <a:defRPr sz="1500"/>
            </a:lvl4pPr>
            <a:lvl5pPr marL="1147203" indent="-228629">
              <a:buSzPct val="110000"/>
              <a:buFont typeface="Adobe Caslon Pro" panose="0205050205050A020403" pitchFamily="18" charset="0"/>
              <a:buChar char="-"/>
              <a:defRPr sz="1400"/>
            </a:lvl5pPr>
            <a:lvl6pPr marL="1948080" indent="0">
              <a:buNone/>
              <a:defRPr/>
            </a:lvl6pPr>
          </a:lstStyle>
          <a:p>
            <a:r>
              <a:rPr kumimoji="1" lang="ja-JP" altLang="en-US" dirty="0"/>
              <a:t>クリックしてテキストを入力</a:t>
            </a:r>
            <a:endParaRPr kumimoji="1" lang="en-US" altLang="ja-JP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639232" y="199557"/>
            <a:ext cx="10825936" cy="528579"/>
          </a:xfrm>
          <a:prstGeom prst="rect">
            <a:avLst/>
          </a:prstGeom>
        </p:spPr>
        <p:txBody>
          <a:bodyPr lIns="77925" tIns="38963" rIns="77925" bIns="38963"/>
          <a:lstStyle>
            <a:lvl1pPr algn="ctr">
              <a:lnSpc>
                <a:spcPct val="100000"/>
              </a:lnSpc>
              <a:defRPr sz="2400"/>
            </a:lvl1pPr>
          </a:lstStyle>
          <a:p>
            <a:r>
              <a:rPr kumimoji="1" lang="ja-JP" altLang="en-US" dirty="0"/>
              <a:t>クリックしてタイトルを入力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pic>
        <p:nvPicPr>
          <p:cNvPr id="11" name="pasted-image.pdf"/>
          <p:cNvPicPr>
            <a:picLocks noChangeAspect="1"/>
          </p:cNvPicPr>
          <p:nvPr userDrawn="1"/>
        </p:nvPicPr>
        <p:blipFill rotWithShape="1">
          <a:blip r:embed="rId2"/>
          <a:srcRect r="59091"/>
          <a:stretch/>
        </p:blipFill>
        <p:spPr>
          <a:xfrm>
            <a:off x="320433" y="238694"/>
            <a:ext cx="351692" cy="442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05D79A6-91E6-489D-B915-70E3B5CD01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409" y="238694"/>
            <a:ext cx="493948" cy="4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88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gradFill rotWithShape="0">
          <a:gsLst>
            <a:gs pos="0">
              <a:schemeClr val="bg1"/>
            </a:gs>
            <a:gs pos="100000">
              <a:srgbClr val="FCFF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67" y="4365848"/>
            <a:ext cx="9601067" cy="1295400"/>
          </a:xfrm>
        </p:spPr>
        <p:txBody>
          <a:bodyPr lIns="21600" tIns="10800" rIns="21600" bIns="10800" anchor="ctr"/>
          <a:lstStyle>
            <a:lvl1pPr marL="0" indent="0" algn="ctr">
              <a:buFont typeface="Wingdings" pitchFamily="2" charset="2"/>
              <a:buNone/>
              <a:defRPr sz="2400" normalizeH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  <a:endParaRPr lang="en-US" altLang="ja-JP" noProof="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1664804"/>
            <a:ext cx="11582400" cy="2057400"/>
          </a:xfrm>
        </p:spPr>
        <p:txBody>
          <a:bodyPr lIns="21600" tIns="10800" rIns="21600" bIns="10800">
            <a:normAutofit/>
          </a:bodyPr>
          <a:lstStyle>
            <a:lvl1pPr algn="ctr">
              <a:lnSpc>
                <a:spcPct val="125000"/>
              </a:lnSpc>
              <a:defRPr kumimoji="0" sz="4400">
                <a:solidFill>
                  <a:srgbClr val="003300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en-US" altLang="ja-JP" noProof="0" dirty="0"/>
          </a:p>
        </p:txBody>
      </p:sp>
      <p:sp>
        <p:nvSpPr>
          <p:cNvPr id="18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9925728" y="6597352"/>
            <a:ext cx="2266949" cy="26064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accent5">
                    <a:lumMod val="10000"/>
                  </a:schemeClr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19" name="Shape 3"/>
          <p:cNvSpPr/>
          <p:nvPr userDrawn="1"/>
        </p:nvSpPr>
        <p:spPr>
          <a:xfrm>
            <a:off x="0" y="6551632"/>
            <a:ext cx="12192000" cy="45720"/>
          </a:xfrm>
          <a:prstGeom prst="rect">
            <a:avLst/>
          </a:prstGeom>
          <a:solidFill>
            <a:srgbClr val="C7171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BDBE5D5-9E9B-4B00-B8E6-CD0EA6BB260F}"/>
              </a:ext>
            </a:extLst>
          </p:cNvPr>
          <p:cNvGrpSpPr/>
          <p:nvPr userDrawn="1"/>
        </p:nvGrpSpPr>
        <p:grpSpPr>
          <a:xfrm>
            <a:off x="9512127" y="152744"/>
            <a:ext cx="2488529" cy="972000"/>
            <a:chOff x="9512127" y="152744"/>
            <a:chExt cx="2488529" cy="972000"/>
          </a:xfrm>
        </p:grpSpPr>
        <p:pic>
          <p:nvPicPr>
            <p:cNvPr id="13" name="Picture 151" descr="Toh_E_L_N_RGB">
              <a:extLst>
                <a:ext uri="{FF2B5EF4-FFF2-40B4-BE49-F238E27FC236}">
                  <a16:creationId xmlns:a16="http://schemas.microsoft.com/office/drawing/2014/main" id="{53E082C8-6E33-4AEB-873E-3F07E4A9517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68285" y="234592"/>
              <a:ext cx="832371" cy="818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DA159E7-A11F-4EED-BECB-FA96D7BD15AA}"/>
                </a:ext>
              </a:extLst>
            </p:cNvPr>
            <p:cNvGrpSpPr/>
            <p:nvPr userDrawn="1"/>
          </p:nvGrpSpPr>
          <p:grpSpPr>
            <a:xfrm>
              <a:off x="9512127" y="152744"/>
              <a:ext cx="1696441" cy="972000"/>
              <a:chOff x="7254522" y="168886"/>
              <a:chExt cx="1696441" cy="972000"/>
            </a:xfrm>
          </p:grpSpPr>
          <p:pic>
            <p:nvPicPr>
              <p:cNvPr id="15" name="pasted-image.pdf">
                <a:extLst>
                  <a:ext uri="{FF2B5EF4-FFF2-40B4-BE49-F238E27FC236}">
                    <a16:creationId xmlns:a16="http://schemas.microsoft.com/office/drawing/2014/main" id="{B58854BC-C2C4-459E-A222-0FA8A0F6EFC5}"/>
                  </a:ext>
                </a:extLst>
              </p:cNvPr>
              <p:cNvPicPr/>
              <p:nvPr userDrawn="1"/>
            </p:nvPicPr>
            <p:blipFill rotWithShape="1">
              <a:blip r:embed="rId3"/>
              <a:srcRect r="59091"/>
              <a:stretch/>
            </p:blipFill>
            <p:spPr>
              <a:xfrm>
                <a:off x="7254522" y="228270"/>
                <a:ext cx="640782" cy="82447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3D135BCC-FB9C-4F47-806C-1436F055786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4963" y="168886"/>
                <a:ext cx="1296000" cy="97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67245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263352" y="1124744"/>
            <a:ext cx="11665296" cy="5328592"/>
          </a:xfrm>
        </p:spPr>
        <p:txBody>
          <a:bodyPr/>
          <a:lstStyle>
            <a:lvl1pPr marL="269875" marR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 lang="en-US" altLang="ja-JP" sz="2200" normalizeH="0" baseline="0" noProof="0"/>
            </a:lvl1pPr>
            <a:lvl2pPr marL="538163" marR="0" indent="-268288" algn="l" defTabSz="914400" rtl="0" eaLnBrk="0" fontAlgn="base" latinLnBrk="0" hangingPunct="0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 lang="en-US" altLang="ja-JP" normalizeH="0" baseline="0" noProof="0"/>
            </a:lvl2pPr>
            <a:lvl3pPr marL="808038" marR="0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 lang="en-US" altLang="ja-JP" normalizeH="0" baseline="0" noProof="0"/>
            </a:lvl3pPr>
            <a:lvl4pPr marL="1077913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 lang="en-US" altLang="ja-JP" normalizeH="0" baseline="0" noProof="0"/>
            </a:lvl4pPr>
            <a:lvl5pPr marL="1347788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 lang="en-US" altLang="ja-JP" normalizeH="0" baseline="0" noProof="0"/>
            </a:lvl5pPr>
          </a:lstStyle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5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7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4038600" y="6597352"/>
            <a:ext cx="4114800" cy="252028"/>
          </a:xfrm>
        </p:spPr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63352" y="152462"/>
            <a:ext cx="11665296" cy="900274"/>
          </a:xfrm>
        </p:spPr>
        <p:txBody>
          <a:bodyPr>
            <a:normAutofit/>
          </a:bodyPr>
          <a:lstStyle>
            <a:lvl1pPr>
              <a:lnSpc>
                <a:spcPct val="98000"/>
              </a:lnSpc>
              <a:defRPr sz="3600">
                <a:solidFill>
                  <a:srgbClr val="00330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08561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623392" y="2276872"/>
            <a:ext cx="10273141" cy="2376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4400">
                <a:solidFill>
                  <a:srgbClr val="003300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クリックして</a:t>
            </a:r>
            <a:br>
              <a:rPr kumimoji="1" lang="en-US" altLang="ja-JP" dirty="0"/>
            </a:br>
            <a:r>
              <a:rPr kumimoji="1" lang="ja-JP" altLang="en-US" dirty="0"/>
              <a:t>中表紙タイトルを入力</a:t>
            </a:r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4038600" y="6597352"/>
            <a:ext cx="4114800" cy="252028"/>
          </a:xfrm>
        </p:spPr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1719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263351" y="1124744"/>
            <a:ext cx="5784645" cy="5328592"/>
          </a:xfrm>
        </p:spPr>
        <p:txBody>
          <a:bodyPr/>
          <a:lstStyle>
            <a:lvl1pPr marL="269875" marR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 sz="2200" baseline="0">
                <a:latin typeface="+mn-ea"/>
                <a:ea typeface="+mn-ea"/>
              </a:defRPr>
            </a:lvl1pPr>
            <a:lvl2pPr marL="538163" marR="0" indent="-268288" algn="l" defTabSz="914400" rtl="0" eaLnBrk="0" fontAlgn="base" latinLnBrk="0" hangingPunct="0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 sz="2000" baseline="0">
                <a:latin typeface="+mn-ea"/>
                <a:ea typeface="+mn-ea"/>
              </a:defRPr>
            </a:lvl2pPr>
            <a:lvl3pPr marL="808038" marR="0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 sz="1800" baseline="0">
                <a:latin typeface="+mn-ea"/>
                <a:ea typeface="+mn-ea"/>
              </a:defRPr>
            </a:lvl3pPr>
            <a:lvl4pPr marL="1077913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 sz="1600" baseline="0">
                <a:latin typeface="+mn-ea"/>
                <a:ea typeface="+mn-ea"/>
              </a:defRPr>
            </a:lvl4pPr>
            <a:lvl5pPr marL="1347788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 sz="1600" baseline="0">
                <a:latin typeface="+mn-ea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6192012" y="1124744"/>
            <a:ext cx="5736636" cy="5328592"/>
          </a:xfrm>
        </p:spPr>
        <p:txBody>
          <a:bodyPr/>
          <a:lstStyle>
            <a:lvl1pPr marL="269875" marR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 sz="2200" normalizeH="0" baseline="0"/>
            </a:lvl1pPr>
            <a:lvl2pPr marL="538163" marR="0" indent="-268288" algn="l" defTabSz="914400" rtl="0" eaLnBrk="0" fontAlgn="base" latinLnBrk="0" hangingPunct="0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 sz="2000" normalizeH="0" baseline="0"/>
            </a:lvl2pPr>
            <a:lvl3pPr marL="808038" marR="0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 sz="1800" normalizeH="0" baseline="0"/>
            </a:lvl3pPr>
            <a:lvl4pPr marL="1077913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 sz="1600" normalizeH="0" baseline="0"/>
            </a:lvl4pPr>
            <a:lvl5pPr marL="1347788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 sz="1600" normalizeH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6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7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4038600" y="6597352"/>
            <a:ext cx="4114800" cy="252028"/>
          </a:xfrm>
        </p:spPr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1433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4EF8-80C5-CD4D-8793-0C3C9ADE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1D19E-FDAC-A842-BD6F-FCEB6B7A9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2D311-16F6-A847-A5C4-84C9F09E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26, 2024</a:t>
            </a:r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003EC-DFA6-0F42-96F4-A5706303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ET03 Embedded Tutorial: CGRA Using CGRA-ME Framework</a:t>
            </a:r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D0785-BCBD-3640-AA93-F40A2B1C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5CF-7E93-1B4D-B664-2BEEE622BA1A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52096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263352" y="1124744"/>
            <a:ext cx="11665296" cy="5328592"/>
          </a:xfrm>
        </p:spPr>
        <p:txBody>
          <a:bodyPr/>
          <a:lstStyle>
            <a:lvl1pPr marL="269875" marR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 lang="en-US" altLang="ja-JP" sz="2200" normalizeH="0" baseline="0" noProof="0"/>
            </a:lvl1pPr>
            <a:lvl2pPr marL="538163" marR="0" indent="-268288" algn="l" defTabSz="914400" rtl="0" eaLnBrk="0" fontAlgn="base" latinLnBrk="0" hangingPunct="0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 lang="en-US" altLang="ja-JP" normalizeH="0" baseline="0" noProof="0"/>
            </a:lvl2pPr>
            <a:lvl3pPr marL="808038" marR="0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 lang="en-US" altLang="ja-JP" normalizeH="0" baseline="0" noProof="0"/>
            </a:lvl3pPr>
            <a:lvl4pPr marL="1077913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 lang="en-US" altLang="ja-JP" normalizeH="0" baseline="0" noProof="0"/>
            </a:lvl4pPr>
            <a:lvl5pPr marL="1347788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 lang="en-US" altLang="ja-JP" normalizeH="0" baseline="0" noProof="0"/>
            </a:lvl5pPr>
          </a:lstStyle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5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7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3431704" y="6597352"/>
            <a:ext cx="5328592" cy="252028"/>
          </a:xfrm>
        </p:spPr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418A90C6-9985-4BFA-A679-4707F5B06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52462"/>
            <a:ext cx="11665296" cy="90027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latin typeface="HGP平成丸ｺﾞｼｯｸ体W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ET03 Embedded Tutorial: CGRA Using CGRA-ME Framework</a:t>
            </a:r>
          </a:p>
        </p:txBody>
      </p:sp>
    </p:spTree>
    <p:extLst>
      <p:ext uri="{BB962C8B-B14F-4D97-AF65-F5344CB8AC3E}">
        <p14:creationId xmlns:p14="http://schemas.microsoft.com/office/powerpoint/2010/main" val="1980849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白背景_タイトルとテキス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rtl="0"/>
            <a:fld id="{86CB4B4D-7CA3-9044-876B-883B54F8677D}" type="slidenum">
              <a:rPr kumimoji="1" lang="en-US" altLang="ja-JP" kern="1200" smtClean="0"/>
              <a:pPr defTabSz="685800" rtl="0"/>
              <a:t>‹#›</a:t>
            </a:fld>
            <a:endParaRPr kumimoji="1" lang="ja-JP" altLang="en-US" kern="1200"/>
          </a:p>
        </p:txBody>
      </p:sp>
      <p:sp>
        <p:nvSpPr>
          <p:cNvPr id="4" name="Shape 3"/>
          <p:cNvSpPr/>
          <p:nvPr userDrawn="1"/>
        </p:nvSpPr>
        <p:spPr>
          <a:xfrm>
            <a:off x="-33867" y="-12700"/>
            <a:ext cx="12259733" cy="101600"/>
          </a:xfrm>
          <a:prstGeom prst="rect">
            <a:avLst/>
          </a:prstGeom>
          <a:solidFill>
            <a:srgbClr val="C7171D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639239" y="872068"/>
            <a:ext cx="10841567" cy="5598581"/>
          </a:xfrm>
          <a:prstGeom prst="rect">
            <a:avLst/>
          </a:prstGeom>
        </p:spPr>
        <p:txBody>
          <a:bodyPr>
            <a:noAutofit/>
          </a:bodyPr>
          <a:lstStyle>
            <a:lvl1pPr marL="231335" indent="-231335">
              <a:lnSpc>
                <a:spcPct val="100000"/>
              </a:lnSpc>
              <a:buFont typeface="Wingdings" panose="05000000000000000000" pitchFamily="2" charset="2"/>
              <a:buChar char="l"/>
              <a:defRPr sz="1900" b="1"/>
            </a:lvl1pPr>
            <a:lvl2pPr marL="462670" indent="-235393">
              <a:lnSpc>
                <a:spcPct val="100000"/>
              </a:lnSpc>
              <a:buSzPct val="65000"/>
              <a:buFont typeface="Wingdings" panose="05000000000000000000" pitchFamily="2" charset="2"/>
              <a:buChar char="l"/>
              <a:defRPr sz="1900"/>
            </a:lvl2pPr>
            <a:lvl3pPr marL="689945" indent="-227276">
              <a:lnSpc>
                <a:spcPct val="100000"/>
              </a:lnSpc>
              <a:buSzPct val="45000"/>
              <a:buFont typeface="Wingdings" panose="05000000000000000000" pitchFamily="2" charset="2"/>
              <a:buChar char="l"/>
              <a:defRPr sz="1700"/>
            </a:lvl3pPr>
            <a:lvl4pPr marL="918574" indent="-228629">
              <a:lnSpc>
                <a:spcPct val="100000"/>
              </a:lnSpc>
              <a:buSzPct val="130000"/>
              <a:buFont typeface="Adobe Caslon Pro Bold" panose="0205070206050A020403" pitchFamily="18" charset="0"/>
              <a:buChar char="-"/>
              <a:defRPr sz="1500"/>
            </a:lvl4pPr>
            <a:lvl5pPr marL="1147203" indent="-228629">
              <a:buSzPct val="110000"/>
              <a:buFont typeface="Adobe Caslon Pro" panose="0205050205050A020403" pitchFamily="18" charset="0"/>
              <a:buChar char="-"/>
              <a:defRPr sz="1400"/>
            </a:lvl5pPr>
            <a:lvl6pPr marL="1948080" indent="0">
              <a:buNone/>
              <a:defRPr/>
            </a:lvl6pPr>
          </a:lstStyle>
          <a:p>
            <a:r>
              <a:rPr kumimoji="1" lang="ja-JP" altLang="en-US" dirty="0"/>
              <a:t>クリックしてテキストを入力</a:t>
            </a:r>
            <a:endParaRPr kumimoji="1" lang="en-US" altLang="ja-JP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639232" y="199557"/>
            <a:ext cx="10825936" cy="528579"/>
          </a:xfrm>
          <a:prstGeom prst="rect">
            <a:avLst/>
          </a:prstGeom>
        </p:spPr>
        <p:txBody>
          <a:bodyPr lIns="77925" tIns="38963" rIns="77925" bIns="38963"/>
          <a:lstStyle>
            <a:lvl1pPr algn="ctr">
              <a:lnSpc>
                <a:spcPct val="100000"/>
              </a:lnSpc>
              <a:defRPr sz="2400"/>
            </a:lvl1pPr>
          </a:lstStyle>
          <a:p>
            <a:r>
              <a:rPr kumimoji="1" lang="ja-JP" altLang="en-US" dirty="0"/>
              <a:t>クリックしてタイトルを入力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pic>
        <p:nvPicPr>
          <p:cNvPr id="11" name="pasted-image.pdf"/>
          <p:cNvPicPr>
            <a:picLocks noChangeAspect="1"/>
          </p:cNvPicPr>
          <p:nvPr userDrawn="1"/>
        </p:nvPicPr>
        <p:blipFill rotWithShape="1">
          <a:blip r:embed="rId2"/>
          <a:srcRect r="59091"/>
          <a:stretch/>
        </p:blipFill>
        <p:spPr>
          <a:xfrm>
            <a:off x="320433" y="238694"/>
            <a:ext cx="351692" cy="442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05D79A6-91E6-489D-B915-70E3B5CD01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409" y="238694"/>
            <a:ext cx="493948" cy="4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64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gradFill rotWithShape="0">
          <a:gsLst>
            <a:gs pos="0">
              <a:schemeClr val="bg1"/>
            </a:gs>
            <a:gs pos="100000">
              <a:srgbClr val="FCFF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67" y="4365848"/>
            <a:ext cx="9601067" cy="1295400"/>
          </a:xfrm>
        </p:spPr>
        <p:txBody>
          <a:bodyPr lIns="21600" tIns="10800" rIns="21600" bIns="10800" anchor="ctr"/>
          <a:lstStyle>
            <a:lvl1pPr marL="0" indent="0" algn="ctr">
              <a:buFont typeface="Wingdings" pitchFamily="2" charset="2"/>
              <a:buNone/>
              <a:defRPr sz="2400" normalizeH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  <a:endParaRPr lang="en-US" altLang="ja-JP" noProof="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1664804"/>
            <a:ext cx="11582400" cy="2057400"/>
          </a:xfrm>
        </p:spPr>
        <p:txBody>
          <a:bodyPr lIns="21600" tIns="10800" rIns="21600" bIns="10800">
            <a:normAutofit/>
          </a:bodyPr>
          <a:lstStyle>
            <a:lvl1pPr algn="ctr">
              <a:lnSpc>
                <a:spcPct val="125000"/>
              </a:lnSpc>
              <a:defRPr kumimoji="0" sz="4400">
                <a:solidFill>
                  <a:srgbClr val="003300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en-US" altLang="ja-JP" noProof="0" dirty="0"/>
          </a:p>
        </p:txBody>
      </p:sp>
      <p:sp>
        <p:nvSpPr>
          <p:cNvPr id="18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9925728" y="6597352"/>
            <a:ext cx="2266949" cy="26064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accent5">
                    <a:lumMod val="10000"/>
                  </a:schemeClr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19" name="Shape 3"/>
          <p:cNvSpPr/>
          <p:nvPr/>
        </p:nvSpPr>
        <p:spPr>
          <a:xfrm>
            <a:off x="0" y="6551632"/>
            <a:ext cx="12192000" cy="45720"/>
          </a:xfrm>
          <a:prstGeom prst="rect">
            <a:avLst/>
          </a:prstGeom>
          <a:solidFill>
            <a:srgbClr val="C7171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pic>
        <p:nvPicPr>
          <p:cNvPr id="7" name="Picture 151" descr="Toh_E_L_N_RGB">
            <a:extLst>
              <a:ext uri="{FF2B5EF4-FFF2-40B4-BE49-F238E27FC236}">
                <a16:creationId xmlns:a16="http://schemas.microsoft.com/office/drawing/2014/main" id="{0E3BF72E-9501-4FBC-99C1-8DCBFD9C7B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116563" y="0"/>
            <a:ext cx="1075437" cy="105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8511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263352" y="1124744"/>
            <a:ext cx="11665295" cy="5328592"/>
          </a:xfrm>
        </p:spPr>
        <p:txBody>
          <a:bodyPr/>
          <a:lstStyle>
            <a:lvl1pPr marL="269875" marR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 lang="en-US" altLang="ja-JP" sz="2200" normalizeH="0" baseline="0" noProof="0"/>
            </a:lvl1pPr>
            <a:lvl2pPr marL="538163" marR="0" indent="-268288" algn="l" defTabSz="914400" rtl="0" eaLnBrk="0" fontAlgn="base" latinLnBrk="0" hangingPunct="0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 lang="en-US" altLang="ja-JP" normalizeH="0" baseline="0" noProof="0"/>
            </a:lvl2pPr>
            <a:lvl3pPr marL="808038" marR="0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 lang="en-US" altLang="ja-JP" normalizeH="0" baseline="0" noProof="0"/>
            </a:lvl3pPr>
            <a:lvl4pPr marL="1077913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 lang="en-US" altLang="ja-JP" normalizeH="0" baseline="0" noProof="0"/>
            </a:lvl4pPr>
            <a:lvl5pPr marL="1347788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 lang="en-US" altLang="ja-JP" normalizeH="0" baseline="0" noProof="0"/>
            </a:lvl5pPr>
          </a:lstStyle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5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March 26, 2024</a:t>
            </a:r>
            <a:endParaRPr kumimoji="1" lang="ja-JP" altLang="en-US" dirty="0"/>
          </a:p>
        </p:txBody>
      </p:sp>
      <p:sp>
        <p:nvSpPr>
          <p:cNvPr id="7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4038600" y="6597352"/>
            <a:ext cx="4114800" cy="252028"/>
          </a:xfrm>
        </p:spPr>
        <p:txBody>
          <a:bodyPr/>
          <a:lstStyle>
            <a:lvl1pPr>
              <a:defRPr sz="1400">
                <a:latin typeface="+mj-lt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63352" y="152462"/>
            <a:ext cx="11665296" cy="900274"/>
          </a:xfrm>
        </p:spPr>
        <p:txBody>
          <a:bodyPr>
            <a:normAutofit/>
          </a:bodyPr>
          <a:lstStyle>
            <a:lvl1pPr>
              <a:lnSpc>
                <a:spcPct val="98000"/>
              </a:lnSpc>
              <a:defRPr sz="3600">
                <a:solidFill>
                  <a:srgbClr val="00330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79569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March 26, 2024</a:t>
            </a:r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623392" y="2276872"/>
            <a:ext cx="10273141" cy="2376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4400">
                <a:solidFill>
                  <a:srgbClr val="003300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クリックして</a:t>
            </a:r>
            <a:br>
              <a:rPr kumimoji="1" lang="en-US" altLang="ja-JP" dirty="0"/>
            </a:br>
            <a:r>
              <a:rPr kumimoji="1" lang="ja-JP" altLang="en-US" dirty="0"/>
              <a:t>中表紙タイトルを入力</a:t>
            </a:r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4038600" y="6597352"/>
            <a:ext cx="4114800" cy="252028"/>
          </a:xfrm>
        </p:spPr>
        <p:txBody>
          <a:bodyPr/>
          <a:lstStyle/>
          <a:p>
            <a:r>
              <a:rPr kumimoji="1" lang="en-US" altLang="ja-JP"/>
              <a:t>ET03 Embedded Tutorial: CGRA Using CGRA-ME Framework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888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263352" y="152462"/>
            <a:ext cx="11665296" cy="900274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263352" y="1124744"/>
            <a:ext cx="5784645" cy="5328592"/>
          </a:xfrm>
        </p:spPr>
        <p:txBody>
          <a:bodyPr/>
          <a:lstStyle>
            <a:lvl1pPr marL="269875" marR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 sz="2200" baseline="0">
                <a:latin typeface="+mn-ea"/>
                <a:ea typeface="+mn-ea"/>
              </a:defRPr>
            </a:lvl1pPr>
            <a:lvl2pPr marL="538163" marR="0" indent="-268288" algn="l" defTabSz="914400" rtl="0" eaLnBrk="0" fontAlgn="base" latinLnBrk="0" hangingPunct="0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 sz="2000" baseline="0">
                <a:latin typeface="+mn-ea"/>
                <a:ea typeface="+mn-ea"/>
              </a:defRPr>
            </a:lvl2pPr>
            <a:lvl3pPr marL="808038" marR="0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 sz="1800" baseline="0">
                <a:latin typeface="+mn-ea"/>
                <a:ea typeface="+mn-ea"/>
              </a:defRPr>
            </a:lvl3pPr>
            <a:lvl4pPr marL="1077913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 sz="1600" baseline="0">
                <a:latin typeface="+mn-ea"/>
                <a:ea typeface="+mn-ea"/>
              </a:defRPr>
            </a:lvl4pPr>
            <a:lvl5pPr marL="1347788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 sz="1600" baseline="0">
                <a:latin typeface="+mn-ea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6192012" y="1124744"/>
            <a:ext cx="5736636" cy="5328592"/>
          </a:xfrm>
        </p:spPr>
        <p:txBody>
          <a:bodyPr/>
          <a:lstStyle>
            <a:lvl1pPr marL="269875" marR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 sz="2200" normalizeH="0" baseline="0"/>
            </a:lvl1pPr>
            <a:lvl2pPr marL="538163" marR="0" indent="-268288" algn="l" defTabSz="914400" rtl="0" eaLnBrk="0" fontAlgn="base" latinLnBrk="0" hangingPunct="0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 sz="2000" normalizeH="0" baseline="0"/>
            </a:lvl2pPr>
            <a:lvl3pPr marL="808038" marR="0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 sz="1800" normalizeH="0" baseline="0"/>
            </a:lvl3pPr>
            <a:lvl4pPr marL="1077913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 sz="1600" normalizeH="0" baseline="0"/>
            </a:lvl4pPr>
            <a:lvl5pPr marL="1347788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 sz="1600" normalizeH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6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March 26, 2024</a:t>
            </a:r>
            <a:endParaRPr kumimoji="1" lang="ja-JP" altLang="en-US"/>
          </a:p>
        </p:txBody>
      </p:sp>
      <p:sp>
        <p:nvSpPr>
          <p:cNvPr id="7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4038600" y="6597352"/>
            <a:ext cx="4114800" cy="252028"/>
          </a:xfrm>
        </p:spPr>
        <p:txBody>
          <a:bodyPr/>
          <a:lstStyle/>
          <a:p>
            <a:r>
              <a:rPr kumimoji="1" lang="en-US" altLang="ja-JP"/>
              <a:t>ET03 Embedded Tutorial: CGRA Using CGRA-ME Framework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218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4EF8-80C5-CD4D-8793-0C3C9ADE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1D19E-FDAC-A842-BD6F-FCEB6B7A9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2D311-16F6-A847-A5C4-84C9F09E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26, 2024</a:t>
            </a:r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003EC-DFA6-0F42-96F4-A5706303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ET03 Embedded Tutorial: CGRA Using CGRA-ME Framework</a:t>
            </a:r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D0785-BCBD-3640-AA93-F40A2B1C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5CF-7E93-1B4D-B664-2BEEE622BA1A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77143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latin typeface="HGP平成丸ｺﾞｼｯｸ体W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ET03 Embedded Tutorial: CGRA Using CGRA-ME Framework</a:t>
            </a:r>
          </a:p>
        </p:txBody>
      </p:sp>
    </p:spTree>
    <p:extLst>
      <p:ext uri="{BB962C8B-B14F-4D97-AF65-F5344CB8AC3E}">
        <p14:creationId xmlns:p14="http://schemas.microsoft.com/office/powerpoint/2010/main" val="3048976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白背景_タイトルとテキス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rtl="0"/>
            <a:fld id="{86CB4B4D-7CA3-9044-876B-883B54F8677D}" type="slidenum">
              <a:rPr kumimoji="1" lang="en-US" altLang="ja-JP" kern="1200" smtClean="0"/>
              <a:pPr defTabSz="685800" rtl="0"/>
              <a:t>‹#›</a:t>
            </a:fld>
            <a:endParaRPr kumimoji="1" lang="ja-JP" altLang="en-US" kern="1200"/>
          </a:p>
        </p:txBody>
      </p:sp>
      <p:sp>
        <p:nvSpPr>
          <p:cNvPr id="4" name="Shape 3"/>
          <p:cNvSpPr/>
          <p:nvPr userDrawn="1"/>
        </p:nvSpPr>
        <p:spPr>
          <a:xfrm>
            <a:off x="-33867" y="-12700"/>
            <a:ext cx="12259733" cy="101600"/>
          </a:xfrm>
          <a:prstGeom prst="rect">
            <a:avLst/>
          </a:prstGeom>
          <a:solidFill>
            <a:srgbClr val="C7171D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639239" y="872068"/>
            <a:ext cx="10841567" cy="5598581"/>
          </a:xfrm>
          <a:prstGeom prst="rect">
            <a:avLst/>
          </a:prstGeom>
        </p:spPr>
        <p:txBody>
          <a:bodyPr>
            <a:noAutofit/>
          </a:bodyPr>
          <a:lstStyle>
            <a:lvl1pPr marL="231335" indent="-231335">
              <a:lnSpc>
                <a:spcPct val="100000"/>
              </a:lnSpc>
              <a:buFont typeface="Wingdings" panose="05000000000000000000" pitchFamily="2" charset="2"/>
              <a:buChar char="l"/>
              <a:defRPr sz="1900" b="1"/>
            </a:lvl1pPr>
            <a:lvl2pPr marL="462670" indent="-235393">
              <a:lnSpc>
                <a:spcPct val="100000"/>
              </a:lnSpc>
              <a:buSzPct val="65000"/>
              <a:buFont typeface="Wingdings" panose="05000000000000000000" pitchFamily="2" charset="2"/>
              <a:buChar char="l"/>
              <a:defRPr sz="1900"/>
            </a:lvl2pPr>
            <a:lvl3pPr marL="689945" indent="-227276">
              <a:lnSpc>
                <a:spcPct val="100000"/>
              </a:lnSpc>
              <a:buSzPct val="45000"/>
              <a:buFont typeface="Wingdings" panose="05000000000000000000" pitchFamily="2" charset="2"/>
              <a:buChar char="l"/>
              <a:defRPr sz="1700"/>
            </a:lvl3pPr>
            <a:lvl4pPr marL="918574" indent="-228629">
              <a:lnSpc>
                <a:spcPct val="100000"/>
              </a:lnSpc>
              <a:buSzPct val="130000"/>
              <a:buFont typeface="Adobe Caslon Pro Bold" panose="0205070206050A020403" pitchFamily="18" charset="0"/>
              <a:buChar char="-"/>
              <a:defRPr sz="1500"/>
            </a:lvl4pPr>
            <a:lvl5pPr marL="1147203" indent="-228629">
              <a:buSzPct val="110000"/>
              <a:buFont typeface="Adobe Caslon Pro" panose="0205050205050A020403" pitchFamily="18" charset="0"/>
              <a:buChar char="-"/>
              <a:defRPr sz="1400"/>
            </a:lvl5pPr>
            <a:lvl6pPr marL="1948080" indent="0">
              <a:buNone/>
              <a:defRPr/>
            </a:lvl6pPr>
          </a:lstStyle>
          <a:p>
            <a:r>
              <a:rPr kumimoji="1" lang="ja-JP" altLang="en-US" dirty="0"/>
              <a:t>クリックしてテキストを入力</a:t>
            </a:r>
            <a:endParaRPr kumimoji="1" lang="en-US" altLang="ja-JP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639232" y="199557"/>
            <a:ext cx="10825936" cy="528579"/>
          </a:xfrm>
          <a:prstGeom prst="rect">
            <a:avLst/>
          </a:prstGeom>
        </p:spPr>
        <p:txBody>
          <a:bodyPr lIns="77925" tIns="38963" rIns="77925" bIns="38963"/>
          <a:lstStyle>
            <a:lvl1pPr algn="ctr">
              <a:lnSpc>
                <a:spcPct val="100000"/>
              </a:lnSpc>
              <a:defRPr sz="2400"/>
            </a:lvl1pPr>
          </a:lstStyle>
          <a:p>
            <a:r>
              <a:rPr kumimoji="1" lang="ja-JP" altLang="en-US" dirty="0"/>
              <a:t>クリックしてタイトルを入力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pic>
        <p:nvPicPr>
          <p:cNvPr id="11" name="pasted-image.pdf"/>
          <p:cNvPicPr>
            <a:picLocks noChangeAspect="1"/>
          </p:cNvPicPr>
          <p:nvPr userDrawn="1"/>
        </p:nvPicPr>
        <p:blipFill rotWithShape="1">
          <a:blip r:embed="rId2"/>
          <a:srcRect r="59091"/>
          <a:stretch/>
        </p:blipFill>
        <p:spPr>
          <a:xfrm>
            <a:off x="320433" y="238694"/>
            <a:ext cx="351692" cy="442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05D79A6-91E6-489D-B915-70E3B5CD01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409" y="238694"/>
            <a:ext cx="493948" cy="4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3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gradFill rotWithShape="0">
          <a:gsLst>
            <a:gs pos="0">
              <a:schemeClr val="bg1"/>
            </a:gs>
            <a:gs pos="100000">
              <a:srgbClr val="FCFF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68" y="4221088"/>
            <a:ext cx="9601067" cy="1295400"/>
          </a:xfrm>
        </p:spPr>
        <p:txBody>
          <a:bodyPr lIns="21600" tIns="10800" rIns="21600" bIns="10800" anchor="ctr"/>
          <a:lstStyle>
            <a:lvl1pPr marL="0" indent="0" algn="ctr">
              <a:buFont typeface="Wingdings" pitchFamily="2" charset="2"/>
              <a:buNone/>
              <a:defRPr sz="2200" normalizeH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  <a:endParaRPr lang="en-US" altLang="ja-JP" noProof="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1664804"/>
            <a:ext cx="11582400" cy="2057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" tIns="10800" rIns="21600" bIns="10800">
            <a:normAutofit/>
          </a:bodyPr>
          <a:lstStyle>
            <a:lvl1pPr algn="ctr">
              <a:lnSpc>
                <a:spcPct val="135000"/>
              </a:lnSpc>
              <a:defRPr kumimoji="0" sz="3600">
                <a:solidFill>
                  <a:srgbClr val="003300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en-US" altLang="ja-JP" noProof="0" dirty="0"/>
          </a:p>
        </p:txBody>
      </p:sp>
      <p:sp>
        <p:nvSpPr>
          <p:cNvPr id="10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9925728" y="6597352"/>
            <a:ext cx="2266949" cy="26064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accent5">
                    <a:lumMod val="10000"/>
                  </a:schemeClr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14" name="Shape 3"/>
          <p:cNvSpPr/>
          <p:nvPr userDrawn="1"/>
        </p:nvSpPr>
        <p:spPr>
          <a:xfrm>
            <a:off x="0" y="6551632"/>
            <a:ext cx="12192000" cy="45720"/>
          </a:xfrm>
          <a:prstGeom prst="rect">
            <a:avLst/>
          </a:prstGeom>
          <a:solidFill>
            <a:srgbClr val="C7171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AAAA13A-5339-4083-94DF-E8247D19DB23}"/>
              </a:ext>
            </a:extLst>
          </p:cNvPr>
          <p:cNvGrpSpPr/>
          <p:nvPr userDrawn="1"/>
        </p:nvGrpSpPr>
        <p:grpSpPr>
          <a:xfrm>
            <a:off x="9672698" y="168886"/>
            <a:ext cx="2261921" cy="972000"/>
            <a:chOff x="7254522" y="168886"/>
            <a:chExt cx="1696441" cy="972000"/>
          </a:xfrm>
        </p:grpSpPr>
        <p:pic>
          <p:nvPicPr>
            <p:cNvPr id="9" name="pasted-image.pdf"/>
            <p:cNvPicPr/>
            <p:nvPr userDrawn="1"/>
          </p:nvPicPr>
          <p:blipFill rotWithShape="1">
            <a:blip r:embed="rId2"/>
            <a:srcRect r="59091"/>
            <a:stretch/>
          </p:blipFill>
          <p:spPr>
            <a:xfrm>
              <a:off x="7254522" y="228270"/>
              <a:ext cx="640782" cy="82447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71273F52-5F13-4795-A903-BE8170AA89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63" y="168886"/>
              <a:ext cx="1296000" cy="9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825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623392" y="2276872"/>
            <a:ext cx="10273141" cy="2376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4400">
                <a:solidFill>
                  <a:srgbClr val="003300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クリックして</a:t>
            </a:r>
            <a:br>
              <a:rPr kumimoji="1" lang="en-US" altLang="ja-JP" dirty="0"/>
            </a:br>
            <a:r>
              <a:rPr kumimoji="1" lang="ja-JP" altLang="en-US" dirty="0"/>
              <a:t>中表紙タイトルを入力</a:t>
            </a:r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4038600" y="6597352"/>
            <a:ext cx="4114800" cy="252028"/>
          </a:xfrm>
        </p:spPr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9875" marR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 lang="en-US" altLang="ja-JP" sz="2200" normalizeH="0" baseline="0" noProof="0"/>
            </a:lvl1pPr>
            <a:lvl2pPr marL="538163" marR="0" indent="-268288" algn="l" defTabSz="914400" rtl="0" eaLnBrk="0" fontAlgn="base" latinLnBrk="0" hangingPunct="0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 lang="en-US" altLang="ja-JP" normalizeH="0" baseline="0" noProof="0"/>
            </a:lvl2pPr>
            <a:lvl3pPr marL="808038" marR="0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 lang="en-US" altLang="ja-JP" normalizeH="0" baseline="0" noProof="0"/>
            </a:lvl3pPr>
            <a:lvl4pPr marL="1077913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 lang="en-US" altLang="ja-JP" normalizeH="0" baseline="0" noProof="0"/>
            </a:lvl4pPr>
            <a:lvl5pPr marL="1347788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 lang="en-US" altLang="ja-JP" normalizeH="0" baseline="0" noProof="0"/>
            </a:lvl5pPr>
          </a:lstStyle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5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7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4038600" y="6597352"/>
            <a:ext cx="4114800" cy="252028"/>
          </a:xfrm>
        </p:spPr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418A90C6-9985-4BFA-A679-4707F5B06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92658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623392" y="2276872"/>
            <a:ext cx="10273141" cy="2376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3400">
                <a:solidFill>
                  <a:srgbClr val="003300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クリックして</a:t>
            </a:r>
            <a:br>
              <a:rPr kumimoji="1" lang="en-US" altLang="ja-JP" dirty="0"/>
            </a:br>
            <a:r>
              <a:rPr kumimoji="1" lang="ja-JP" altLang="en-US" dirty="0"/>
              <a:t>中表紙タイトルを入力</a:t>
            </a:r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4038600" y="6597352"/>
            <a:ext cx="4114800" cy="252028"/>
          </a:xfrm>
        </p:spPr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505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335361" y="1124744"/>
            <a:ext cx="5712635" cy="5328592"/>
          </a:xfrm>
        </p:spPr>
        <p:txBody>
          <a:bodyPr/>
          <a:lstStyle>
            <a:lvl1pPr marL="269875" marR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 sz="2200" baseline="0">
                <a:latin typeface="+mn-ea"/>
                <a:ea typeface="+mn-ea"/>
              </a:defRPr>
            </a:lvl1pPr>
            <a:lvl2pPr marL="538163" marR="0" indent="-268288" algn="l" defTabSz="914400" rtl="0" eaLnBrk="0" fontAlgn="base" latinLnBrk="0" hangingPunct="0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 sz="2000" baseline="0">
                <a:latin typeface="+mn-ea"/>
                <a:ea typeface="+mn-ea"/>
              </a:defRPr>
            </a:lvl2pPr>
            <a:lvl3pPr marL="808038" marR="0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 sz="1800" baseline="0">
                <a:latin typeface="+mn-ea"/>
                <a:ea typeface="+mn-ea"/>
              </a:defRPr>
            </a:lvl3pPr>
            <a:lvl4pPr marL="1077913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 sz="1600" baseline="0">
                <a:latin typeface="+mn-ea"/>
                <a:ea typeface="+mn-ea"/>
              </a:defRPr>
            </a:lvl4pPr>
            <a:lvl5pPr marL="1347788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 sz="1600" baseline="0">
                <a:latin typeface="+mn-ea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6192012" y="1124744"/>
            <a:ext cx="5664629" cy="5328592"/>
          </a:xfrm>
        </p:spPr>
        <p:txBody>
          <a:bodyPr/>
          <a:lstStyle>
            <a:lvl1pPr marL="269875" marR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 sz="2200" normalizeH="0" baseline="0"/>
            </a:lvl1pPr>
            <a:lvl2pPr marL="538163" marR="0" indent="-268288" algn="l" defTabSz="914400" rtl="0" eaLnBrk="0" fontAlgn="base" latinLnBrk="0" hangingPunct="0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 sz="2000" normalizeH="0" baseline="0"/>
            </a:lvl2pPr>
            <a:lvl3pPr marL="808038" marR="0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 sz="1800" normalizeH="0" baseline="0"/>
            </a:lvl3pPr>
            <a:lvl4pPr marL="1077913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 sz="1600" normalizeH="0" baseline="0"/>
            </a:lvl4pPr>
            <a:lvl5pPr marL="1347788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 sz="1600" normalizeH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6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7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4038600" y="6597352"/>
            <a:ext cx="4114800" cy="252028"/>
          </a:xfrm>
        </p:spPr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8110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March 26, 2024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ET03 Embedded Tutorial: CGRA Using CGRA-ME Framework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976320" y="6492878"/>
            <a:ext cx="321568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28C658A-109B-405A-A2CD-FAE6D6531A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250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9232" y="199557"/>
            <a:ext cx="10825936" cy="528579"/>
          </a:xfrm>
          <a:prstGeom prst="rect">
            <a:avLst/>
          </a:prstGeom>
        </p:spPr>
        <p:txBody>
          <a:bodyPr lIns="77925" tIns="38963" rIns="77925" bIns="38963"/>
          <a:lstStyle>
            <a:lvl1pPr algn="ctr">
              <a:lnSpc>
                <a:spcPct val="100000"/>
              </a:lnSpc>
              <a:defRPr sz="2400"/>
            </a:lvl1pPr>
          </a:lstStyle>
          <a:p>
            <a:r>
              <a:rPr kumimoji="1" lang="ja-JP" altLang="en-US" dirty="0"/>
              <a:t>クリックしてタイトルを入力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ja-JP" smtClean="0"/>
              <a:t>‹#›</a:t>
            </a:fld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639239" y="872068"/>
            <a:ext cx="10841567" cy="5598581"/>
          </a:xfrm>
          <a:prstGeom prst="rect">
            <a:avLst/>
          </a:prstGeom>
        </p:spPr>
        <p:txBody>
          <a:bodyPr>
            <a:noAutofit/>
          </a:bodyPr>
          <a:lstStyle>
            <a:lvl1pPr marL="231341" indent="-231341">
              <a:lnSpc>
                <a:spcPct val="100000"/>
              </a:lnSpc>
              <a:buFont typeface="Wingdings" panose="05000000000000000000" pitchFamily="2" charset="2"/>
              <a:buChar char="l"/>
              <a:defRPr sz="1900" b="1"/>
            </a:lvl1pPr>
            <a:lvl2pPr marL="462681" indent="-235399">
              <a:lnSpc>
                <a:spcPct val="100000"/>
              </a:lnSpc>
              <a:buSzPct val="65000"/>
              <a:buFont typeface="Wingdings" panose="05000000000000000000" pitchFamily="2" charset="2"/>
              <a:buChar char="l"/>
              <a:defRPr sz="1900"/>
            </a:lvl2pPr>
            <a:lvl3pPr marL="689962" indent="-227282">
              <a:lnSpc>
                <a:spcPct val="100000"/>
              </a:lnSpc>
              <a:buSzPct val="45000"/>
              <a:buFont typeface="Wingdings" panose="05000000000000000000" pitchFamily="2" charset="2"/>
              <a:buChar char="l"/>
              <a:defRPr sz="1700"/>
            </a:lvl3pPr>
            <a:lvl4pPr marL="918597" indent="-228635">
              <a:lnSpc>
                <a:spcPct val="100000"/>
              </a:lnSpc>
              <a:buSzPct val="130000"/>
              <a:buFont typeface="Adobe Caslon Pro Bold" panose="0205070206050A020403" pitchFamily="18" charset="0"/>
              <a:buChar char="-"/>
              <a:defRPr sz="1500"/>
            </a:lvl4pPr>
            <a:lvl5pPr marL="1147232" indent="-228635">
              <a:buSzPct val="110000"/>
              <a:buFont typeface="Adobe Caslon Pro" panose="0205050205050A020403" pitchFamily="18" charset="0"/>
              <a:buChar char="-"/>
              <a:defRPr sz="1400"/>
            </a:lvl5pPr>
            <a:lvl6pPr marL="1948129" indent="0">
              <a:buNone/>
              <a:defRPr/>
            </a:lvl6pPr>
          </a:lstStyle>
          <a:p>
            <a:r>
              <a:rPr kumimoji="1" lang="ja-JP" altLang="en-US" dirty="0"/>
              <a:t>クリックしてテキストを入力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87306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263351" y="1124744"/>
            <a:ext cx="5784645" cy="5328592"/>
          </a:xfrm>
        </p:spPr>
        <p:txBody>
          <a:bodyPr/>
          <a:lstStyle>
            <a:lvl1pPr marL="269875" marR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 sz="2200" baseline="0">
                <a:latin typeface="+mn-ea"/>
                <a:ea typeface="+mn-ea"/>
              </a:defRPr>
            </a:lvl1pPr>
            <a:lvl2pPr marL="538163" marR="0" indent="-268288" algn="l" defTabSz="914400" rtl="0" eaLnBrk="0" fontAlgn="base" latinLnBrk="0" hangingPunct="0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 sz="2000" baseline="0">
                <a:latin typeface="+mn-ea"/>
                <a:ea typeface="+mn-ea"/>
              </a:defRPr>
            </a:lvl2pPr>
            <a:lvl3pPr marL="808038" marR="0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 sz="1800" baseline="0">
                <a:latin typeface="+mn-ea"/>
                <a:ea typeface="+mn-ea"/>
              </a:defRPr>
            </a:lvl3pPr>
            <a:lvl4pPr marL="1077913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 sz="1600" baseline="0">
                <a:latin typeface="+mn-ea"/>
                <a:ea typeface="+mn-ea"/>
              </a:defRPr>
            </a:lvl4pPr>
            <a:lvl5pPr marL="1347788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 sz="1600" baseline="0">
                <a:latin typeface="+mn-ea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6192012" y="1124744"/>
            <a:ext cx="5736636" cy="5328592"/>
          </a:xfrm>
        </p:spPr>
        <p:txBody>
          <a:bodyPr/>
          <a:lstStyle>
            <a:lvl1pPr marL="269875" marR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 sz="2200" normalizeH="0" baseline="0"/>
            </a:lvl1pPr>
            <a:lvl2pPr marL="538163" marR="0" indent="-268288" algn="l" defTabSz="914400" rtl="0" eaLnBrk="0" fontAlgn="base" latinLnBrk="0" hangingPunct="0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 sz="2000" normalizeH="0" baseline="0"/>
            </a:lvl2pPr>
            <a:lvl3pPr marL="808038" marR="0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 sz="1800" normalizeH="0" baseline="0"/>
            </a:lvl3pPr>
            <a:lvl4pPr marL="1077913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 sz="1600" normalizeH="0" baseline="0"/>
            </a:lvl4pPr>
            <a:lvl5pPr marL="1347788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 sz="1600" normalizeH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6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7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4038600" y="6597352"/>
            <a:ext cx="4114800" cy="252028"/>
          </a:xfrm>
        </p:spPr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4EF8-80C5-CD4D-8793-0C3C9ADE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1D19E-FDAC-A842-BD6F-FCEB6B7A9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2D311-16F6-A847-A5C4-84C9F09E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26, 2024</a:t>
            </a:r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003EC-DFA6-0F42-96F4-A5706303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ET03 Embedded Tutorial: CGRA Using CGRA-ME Framework</a:t>
            </a:r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D0785-BCBD-3640-AA93-F40A2B1C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5CF-7E93-1B4D-B664-2BEEE622BA1A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05770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gradFill rotWithShape="0">
          <a:gsLst>
            <a:gs pos="0">
              <a:schemeClr val="bg1"/>
            </a:gs>
            <a:gs pos="100000">
              <a:srgbClr val="FCFF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67" y="4365848"/>
            <a:ext cx="9601067" cy="1295400"/>
          </a:xfrm>
        </p:spPr>
        <p:txBody>
          <a:bodyPr lIns="21600" tIns="10800" rIns="21600" bIns="10800" anchor="ctr"/>
          <a:lstStyle>
            <a:lvl1pPr marL="0" indent="0" algn="ctr">
              <a:buFont typeface="Wingdings" pitchFamily="2" charset="2"/>
              <a:buNone/>
              <a:defRPr sz="2400" normalizeH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  <a:endParaRPr lang="en-US" altLang="ja-JP" noProof="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1664804"/>
            <a:ext cx="11582400" cy="2057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" tIns="10800" rIns="21600" bIns="10800">
            <a:normAutofit/>
          </a:bodyPr>
          <a:lstStyle>
            <a:lvl1pPr algn="ctr">
              <a:lnSpc>
                <a:spcPct val="125000"/>
              </a:lnSpc>
              <a:defRPr kumimoji="0" sz="4400">
                <a:solidFill>
                  <a:srgbClr val="003300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en-US" altLang="ja-JP" noProof="0" dirty="0"/>
          </a:p>
        </p:txBody>
      </p:sp>
      <p:sp>
        <p:nvSpPr>
          <p:cNvPr id="10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9925728" y="6597352"/>
            <a:ext cx="2266949" cy="26064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accent5">
                    <a:lumMod val="10000"/>
                  </a:schemeClr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14" name="Shape 3"/>
          <p:cNvSpPr/>
          <p:nvPr userDrawn="1"/>
        </p:nvSpPr>
        <p:spPr>
          <a:xfrm>
            <a:off x="0" y="6551632"/>
            <a:ext cx="12192000" cy="45720"/>
          </a:xfrm>
          <a:prstGeom prst="rect">
            <a:avLst/>
          </a:prstGeom>
          <a:solidFill>
            <a:srgbClr val="C7171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15F7D7C-3302-424E-B8B4-834B539A26D6}"/>
              </a:ext>
            </a:extLst>
          </p:cNvPr>
          <p:cNvGrpSpPr/>
          <p:nvPr userDrawn="1"/>
        </p:nvGrpSpPr>
        <p:grpSpPr>
          <a:xfrm>
            <a:off x="10416480" y="152744"/>
            <a:ext cx="1696441" cy="972000"/>
            <a:chOff x="7254522" y="168886"/>
            <a:chExt cx="1696441" cy="972000"/>
          </a:xfrm>
        </p:grpSpPr>
        <p:pic>
          <p:nvPicPr>
            <p:cNvPr id="12" name="pasted-image.pdf">
              <a:extLst>
                <a:ext uri="{FF2B5EF4-FFF2-40B4-BE49-F238E27FC236}">
                  <a16:creationId xmlns:a16="http://schemas.microsoft.com/office/drawing/2014/main" id="{08A41257-276D-4BCF-AA37-434ADF98A6C2}"/>
                </a:ext>
              </a:extLst>
            </p:cNvPr>
            <p:cNvPicPr/>
            <p:nvPr userDrawn="1"/>
          </p:nvPicPr>
          <p:blipFill rotWithShape="1">
            <a:blip r:embed="rId2"/>
            <a:srcRect r="59091"/>
            <a:stretch/>
          </p:blipFill>
          <p:spPr>
            <a:xfrm>
              <a:off x="7254522" y="228270"/>
              <a:ext cx="640782" cy="82447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EC852E59-4B9B-4367-B079-F48D2257E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63" y="168886"/>
              <a:ext cx="1296000" cy="9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50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263352" y="1124744"/>
            <a:ext cx="11665296" cy="5328592"/>
          </a:xfrm>
        </p:spPr>
        <p:txBody>
          <a:bodyPr/>
          <a:lstStyle>
            <a:lvl1pPr marL="269875" marR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 lang="en-US" altLang="ja-JP" sz="2200" normalizeH="0" baseline="0" noProof="0"/>
            </a:lvl1pPr>
            <a:lvl2pPr marL="538163" marR="0" indent="-268288" algn="l" defTabSz="914400" rtl="0" eaLnBrk="0" fontAlgn="base" latinLnBrk="0" hangingPunct="0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 lang="en-US" altLang="ja-JP" normalizeH="0" baseline="0" noProof="0"/>
            </a:lvl2pPr>
            <a:lvl3pPr marL="808038" marR="0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 lang="en-US" altLang="ja-JP" normalizeH="0" baseline="0" noProof="0"/>
            </a:lvl3pPr>
            <a:lvl4pPr marL="1077913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 lang="en-US" altLang="ja-JP" normalizeH="0" baseline="0" noProof="0"/>
            </a:lvl4pPr>
            <a:lvl5pPr marL="1347788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 lang="en-US" altLang="ja-JP" normalizeH="0" baseline="0" noProof="0"/>
            </a:lvl5pPr>
          </a:lstStyle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5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7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4038600" y="6597352"/>
            <a:ext cx="4114800" cy="252028"/>
          </a:xfrm>
        </p:spPr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418A90C6-9985-4BFA-A679-4707F5B06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52462"/>
            <a:ext cx="11665296" cy="90027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4875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623392" y="2276872"/>
            <a:ext cx="10273141" cy="2376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4400">
                <a:solidFill>
                  <a:srgbClr val="003300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クリックして</a:t>
            </a:r>
            <a:br>
              <a:rPr kumimoji="1" lang="en-US" altLang="ja-JP" dirty="0"/>
            </a:br>
            <a:r>
              <a:rPr kumimoji="1" lang="ja-JP" altLang="en-US" dirty="0"/>
              <a:t>中表紙タイトルを入力</a:t>
            </a:r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4038600" y="6597352"/>
            <a:ext cx="4114800" cy="252028"/>
          </a:xfrm>
        </p:spPr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846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263351" y="1124744"/>
            <a:ext cx="5784645" cy="5328592"/>
          </a:xfrm>
        </p:spPr>
        <p:txBody>
          <a:bodyPr/>
          <a:lstStyle>
            <a:lvl1pPr marL="269875" marR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 sz="2200" baseline="0">
                <a:latin typeface="+mn-ea"/>
                <a:ea typeface="+mn-ea"/>
              </a:defRPr>
            </a:lvl1pPr>
            <a:lvl2pPr marL="538163" marR="0" indent="-268288" algn="l" defTabSz="914400" rtl="0" eaLnBrk="0" fontAlgn="base" latinLnBrk="0" hangingPunct="0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 sz="2000" baseline="0">
                <a:latin typeface="+mn-ea"/>
                <a:ea typeface="+mn-ea"/>
              </a:defRPr>
            </a:lvl2pPr>
            <a:lvl3pPr marL="808038" marR="0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 sz="1800" baseline="0">
                <a:latin typeface="+mn-ea"/>
                <a:ea typeface="+mn-ea"/>
              </a:defRPr>
            </a:lvl3pPr>
            <a:lvl4pPr marL="1077913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 sz="1600" baseline="0">
                <a:latin typeface="+mn-ea"/>
                <a:ea typeface="+mn-ea"/>
              </a:defRPr>
            </a:lvl4pPr>
            <a:lvl5pPr marL="1347788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 sz="1600" baseline="0">
                <a:latin typeface="+mn-ea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6192012" y="1124744"/>
            <a:ext cx="5736636" cy="5328592"/>
          </a:xfrm>
        </p:spPr>
        <p:txBody>
          <a:bodyPr/>
          <a:lstStyle>
            <a:lvl1pPr marL="269875" marR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 sz="2200" normalizeH="0" baseline="0"/>
            </a:lvl1pPr>
            <a:lvl2pPr marL="538163" marR="0" indent="-268288" algn="l" defTabSz="914400" rtl="0" eaLnBrk="0" fontAlgn="base" latinLnBrk="0" hangingPunct="0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 sz="2000" normalizeH="0" baseline="0"/>
            </a:lvl2pPr>
            <a:lvl3pPr marL="808038" marR="0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 sz="1800" normalizeH="0" baseline="0"/>
            </a:lvl3pPr>
            <a:lvl4pPr marL="1077913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 sz="1600" normalizeH="0" baseline="0"/>
            </a:lvl4pPr>
            <a:lvl5pPr marL="1347788" marR="0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 sz="1600" normalizeH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6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7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4038600" y="6597352"/>
            <a:ext cx="4114800" cy="252028"/>
          </a:xfrm>
        </p:spPr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897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122"/>
          <p:cNvSpPr>
            <a:spLocks noChangeShapeType="1"/>
          </p:cNvSpPr>
          <p:nvPr/>
        </p:nvSpPr>
        <p:spPr bwMode="auto">
          <a:xfrm rot="10800000">
            <a:off x="-4233" y="942975"/>
            <a:ext cx="11620500" cy="0"/>
          </a:xfrm>
          <a:prstGeom prst="line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ja-JP" altLang="en-US" sz="1800"/>
          </a:p>
        </p:txBody>
      </p:sp>
      <p:sp>
        <p:nvSpPr>
          <p:cNvPr id="1033" name="Line 123"/>
          <p:cNvSpPr>
            <a:spLocks noChangeShapeType="1"/>
          </p:cNvSpPr>
          <p:nvPr/>
        </p:nvSpPr>
        <p:spPr bwMode="auto">
          <a:xfrm flipH="1" flipV="1">
            <a:off x="11567584" y="511175"/>
            <a:ext cx="0" cy="215900"/>
          </a:xfrm>
          <a:prstGeom prst="line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ja-JP" altLang="en-US" sz="1800"/>
          </a:p>
        </p:txBody>
      </p:sp>
      <p:sp>
        <p:nvSpPr>
          <p:cNvPr id="8193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349" y="1124744"/>
            <a:ext cx="1166529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23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9925728" y="6597352"/>
            <a:ext cx="2266949" cy="26064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accent5">
                    <a:lumMod val="10000"/>
                  </a:schemeClr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10" name="Shape 3"/>
          <p:cNvSpPr/>
          <p:nvPr/>
        </p:nvSpPr>
        <p:spPr>
          <a:xfrm>
            <a:off x="781991" y="6551633"/>
            <a:ext cx="11412000" cy="45719"/>
          </a:xfrm>
          <a:prstGeom prst="rect">
            <a:avLst/>
          </a:prstGeom>
          <a:solidFill>
            <a:srgbClr val="C7171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95400" y="6597352"/>
            <a:ext cx="768085" cy="26064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anchor="ctr"/>
          <a:lstStyle/>
          <a:p>
            <a:pPr algn="ctr" eaLnBrk="0" hangingPunct="0">
              <a:defRPr/>
            </a:pPr>
            <a:fld id="{D77374D9-1BBB-41BF-BA92-DD9629389167}" type="slidenum">
              <a:rPr lang="ja-JP" altLang="en-US" sz="1200" b="1">
                <a:solidFill>
                  <a:schemeClr val="accent5">
                    <a:lumMod val="1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pPr algn="ctr" eaLnBrk="0" hangingPunct="0">
                <a:defRPr/>
              </a:pPr>
              <a:t>‹#›</a:t>
            </a:fld>
            <a:endParaRPr lang="en-US" altLang="ja-JP" sz="1200" b="1" dirty="0">
              <a:solidFill>
                <a:schemeClr val="accent5">
                  <a:lumMod val="1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4045429" y="6597352"/>
            <a:ext cx="4114800" cy="252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accent5">
                    <a:lumMod val="10000"/>
                  </a:schemeClr>
                </a:solidFill>
                <a:latin typeface="+mj-lt"/>
                <a:ea typeface="メイリオ" panose="020B0604030504040204" pitchFamily="50" charset="-128"/>
              </a:defRPr>
            </a:lvl1pPr>
          </a:lstStyle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3352" y="152462"/>
            <a:ext cx="11665296" cy="900274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36000" tIns="36000" rIns="72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US" altLang="ja-JP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A7A0192-85C2-4BCC-A581-69F16619AD5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610" y="6428258"/>
            <a:ext cx="753974" cy="432000"/>
            <a:chOff x="7254522" y="168886"/>
            <a:chExt cx="1696441" cy="972000"/>
          </a:xfrm>
        </p:grpSpPr>
        <p:pic>
          <p:nvPicPr>
            <p:cNvPr id="18" name="pasted-image.pdf">
              <a:extLst>
                <a:ext uri="{FF2B5EF4-FFF2-40B4-BE49-F238E27FC236}">
                  <a16:creationId xmlns:a16="http://schemas.microsoft.com/office/drawing/2014/main" id="{2222AD05-A0B2-47A3-8F67-8B2AC03117D6}"/>
                </a:ext>
              </a:extLst>
            </p:cNvPr>
            <p:cNvPicPr/>
            <p:nvPr userDrawn="1"/>
          </p:nvPicPr>
          <p:blipFill rotWithShape="1">
            <a:blip r:embed="rId7"/>
            <a:srcRect r="59091"/>
            <a:stretch/>
          </p:blipFill>
          <p:spPr>
            <a:xfrm>
              <a:off x="7254522" y="228270"/>
              <a:ext cx="640782" cy="82447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D11E2DDF-BB5D-4CB4-B8C0-E2BFFD112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63" y="168886"/>
              <a:ext cx="1296000" cy="972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718" r:id="rId5"/>
  </p:sldLayoutIdLst>
  <p:hf sldNum="0" hdr="0"/>
  <p:txStyles>
    <p:titleStyle>
      <a:lvl1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kumimoji="1" sz="3400" b="1" baseline="0">
          <a:solidFill>
            <a:srgbClr val="003300"/>
          </a:solidFill>
          <a:effectLst/>
          <a:latin typeface="+mj-ea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0" marR="0" indent="0" algn="l" defTabSz="914400" rtl="0" eaLnBrk="1" fontAlgn="base" latinLnBrk="0" hangingPunct="1">
        <a:lnSpc>
          <a:spcPct val="125000"/>
        </a:lnSpc>
        <a:spcBef>
          <a:spcPct val="50000"/>
        </a:spcBef>
        <a:spcAft>
          <a:spcPct val="0"/>
        </a:spcAft>
        <a:buClr>
          <a:srgbClr val="000066"/>
        </a:buClr>
        <a:buSzPct val="75000"/>
        <a:buFont typeface="Wingdings" panose="05000000000000000000" pitchFamily="2" charset="2"/>
        <a:buChar char="l"/>
        <a:tabLst/>
        <a:defRPr kumimoji="1" sz="2400" b="1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1pPr>
      <a:lvl2pPr marL="538163" marR="0" indent="-268288" algn="l" defTabSz="914400" rtl="0" eaLnBrk="1" fontAlgn="base" latinLnBrk="0" hangingPunct="1">
        <a:lnSpc>
          <a:spcPct val="114000"/>
        </a:lnSpc>
        <a:spcBef>
          <a:spcPts val="200"/>
        </a:spcBef>
        <a:spcAft>
          <a:spcPct val="0"/>
        </a:spcAft>
        <a:buClr>
          <a:srgbClr val="FF0000"/>
        </a:buClr>
        <a:buSzTx/>
        <a:buFont typeface="Wingdings" pitchFamily="2" charset="2"/>
        <a:buChar char="ü"/>
        <a:tabLst/>
        <a:defRPr kumimoji="1" sz="2000" b="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2pPr>
      <a:lvl3pPr marL="808038" marR="0" indent="-228600" algn="l" defTabSz="898525" rtl="0" eaLnBrk="1" fontAlgn="base" latinLnBrk="0" hangingPunct="1">
        <a:lnSpc>
          <a:spcPct val="110000"/>
        </a:lnSpc>
        <a:spcBef>
          <a:spcPts val="200"/>
        </a:spcBef>
        <a:spcAft>
          <a:spcPct val="0"/>
        </a:spcAft>
        <a:buClr>
          <a:srgbClr val="006600"/>
        </a:buClr>
        <a:buSzTx/>
        <a:buFont typeface="Wingdings" pitchFamily="2" charset="2"/>
        <a:buChar char="Ø"/>
        <a:tabLst/>
        <a:defRPr kumimoji="1" sz="180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3pPr>
      <a:lvl4pPr marL="1077913" marR="0" indent="-269875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Tx/>
        <a:buFont typeface="Wingdings" pitchFamily="2" charset="2"/>
        <a:buChar char="p"/>
        <a:tabLst/>
        <a:defRPr kumimoji="1" sz="160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4pPr>
      <a:lvl5pPr marL="1347788" marR="0" indent="-269875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²"/>
        <a:tabLst/>
        <a:defRPr kumimoji="1" sz="1600" b="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122"/>
          <p:cNvSpPr>
            <a:spLocks noChangeShapeType="1"/>
          </p:cNvSpPr>
          <p:nvPr/>
        </p:nvSpPr>
        <p:spPr bwMode="auto">
          <a:xfrm rot="10800000">
            <a:off x="-4233" y="942975"/>
            <a:ext cx="11620500" cy="0"/>
          </a:xfrm>
          <a:prstGeom prst="line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ja-JP" altLang="en-US" sz="1800"/>
          </a:p>
        </p:txBody>
      </p:sp>
      <p:sp>
        <p:nvSpPr>
          <p:cNvPr id="1033" name="Line 123"/>
          <p:cNvSpPr>
            <a:spLocks noChangeShapeType="1"/>
          </p:cNvSpPr>
          <p:nvPr/>
        </p:nvSpPr>
        <p:spPr bwMode="auto">
          <a:xfrm flipH="1" flipV="1">
            <a:off x="11567584" y="511175"/>
            <a:ext cx="0" cy="215900"/>
          </a:xfrm>
          <a:prstGeom prst="line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ja-JP" altLang="en-US" sz="1800"/>
          </a:p>
        </p:txBody>
      </p:sp>
      <p:sp>
        <p:nvSpPr>
          <p:cNvPr id="8193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349" y="1124744"/>
            <a:ext cx="1166529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23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9925728" y="6597352"/>
            <a:ext cx="2266949" cy="26064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accent5">
                    <a:lumMod val="10000"/>
                  </a:schemeClr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10" name="Shape 3"/>
          <p:cNvSpPr/>
          <p:nvPr/>
        </p:nvSpPr>
        <p:spPr>
          <a:xfrm>
            <a:off x="781991" y="6551633"/>
            <a:ext cx="11412000" cy="45719"/>
          </a:xfrm>
          <a:prstGeom prst="rect">
            <a:avLst/>
          </a:prstGeom>
          <a:solidFill>
            <a:srgbClr val="C7171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95400" y="6597352"/>
            <a:ext cx="768085" cy="26064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anchor="ctr"/>
          <a:lstStyle/>
          <a:p>
            <a:pPr algn="ctr" eaLnBrk="0" hangingPunct="0">
              <a:defRPr/>
            </a:pPr>
            <a:fld id="{D77374D9-1BBB-41BF-BA92-DD9629389167}" type="slidenum">
              <a:rPr lang="ja-JP" altLang="en-US" sz="1200" b="1">
                <a:solidFill>
                  <a:schemeClr val="accent5">
                    <a:lumMod val="1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pPr algn="ctr" eaLnBrk="0" hangingPunct="0">
                <a:defRPr/>
              </a:pPr>
              <a:t>‹#›</a:t>
            </a:fld>
            <a:endParaRPr lang="en-US" altLang="ja-JP" sz="1200" b="1" dirty="0">
              <a:solidFill>
                <a:schemeClr val="accent5">
                  <a:lumMod val="1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4045429" y="6597352"/>
            <a:ext cx="4114800" cy="252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accent5">
                    <a:lumMod val="10000"/>
                  </a:schemeClr>
                </a:solidFill>
                <a:latin typeface="+mj-lt"/>
                <a:ea typeface="メイリオ" panose="020B0604030504040204" pitchFamily="50" charset="-128"/>
              </a:defRPr>
            </a:lvl1pPr>
          </a:lstStyle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3352" y="152462"/>
            <a:ext cx="11665296" cy="900274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36000" tIns="36000" rIns="72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US" altLang="ja-JP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A7A0192-85C2-4BCC-A581-69F16619AD5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610" y="6428258"/>
            <a:ext cx="753974" cy="432000"/>
            <a:chOff x="7254522" y="168886"/>
            <a:chExt cx="1696441" cy="972000"/>
          </a:xfrm>
        </p:grpSpPr>
        <p:pic>
          <p:nvPicPr>
            <p:cNvPr id="18" name="pasted-image.pdf">
              <a:extLst>
                <a:ext uri="{FF2B5EF4-FFF2-40B4-BE49-F238E27FC236}">
                  <a16:creationId xmlns:a16="http://schemas.microsoft.com/office/drawing/2014/main" id="{2222AD05-A0B2-47A3-8F67-8B2AC03117D6}"/>
                </a:ext>
              </a:extLst>
            </p:cNvPr>
            <p:cNvPicPr/>
            <p:nvPr userDrawn="1"/>
          </p:nvPicPr>
          <p:blipFill rotWithShape="1">
            <a:blip r:embed="rId11"/>
            <a:srcRect r="59091"/>
            <a:stretch/>
          </p:blipFill>
          <p:spPr>
            <a:xfrm>
              <a:off x="7254522" y="228270"/>
              <a:ext cx="640782" cy="82447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D11E2DDF-BB5D-4CB4-B8C0-E2BFFD112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63" y="168886"/>
              <a:ext cx="1296000" cy="9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8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25" r:id="rId6"/>
    <p:sldLayoutId id="2147483726" r:id="rId7"/>
    <p:sldLayoutId id="2147483739" r:id="rId8"/>
    <p:sldLayoutId id="2147483740" r:id="rId9"/>
  </p:sldLayoutIdLst>
  <p:hf sldNum="0" hdr="0"/>
  <p:txStyles>
    <p:titleStyle>
      <a:lvl1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kumimoji="1" sz="3400" b="1" baseline="0">
          <a:solidFill>
            <a:srgbClr val="003300"/>
          </a:solidFill>
          <a:effectLst/>
          <a:latin typeface="+mj-ea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0" marR="0" indent="0" algn="l" defTabSz="914400" rtl="0" eaLnBrk="1" fontAlgn="base" latinLnBrk="0" hangingPunct="1">
        <a:lnSpc>
          <a:spcPct val="125000"/>
        </a:lnSpc>
        <a:spcBef>
          <a:spcPct val="50000"/>
        </a:spcBef>
        <a:spcAft>
          <a:spcPct val="0"/>
        </a:spcAft>
        <a:buClr>
          <a:srgbClr val="000066"/>
        </a:buClr>
        <a:buSzPct val="75000"/>
        <a:buFont typeface="Wingdings" panose="05000000000000000000" pitchFamily="2" charset="2"/>
        <a:buChar char="l"/>
        <a:tabLst/>
        <a:defRPr kumimoji="1" sz="2400" b="1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1pPr>
      <a:lvl2pPr marL="538163" marR="0" indent="-268288" algn="l" defTabSz="914400" rtl="0" eaLnBrk="1" fontAlgn="base" latinLnBrk="0" hangingPunct="1">
        <a:lnSpc>
          <a:spcPct val="114000"/>
        </a:lnSpc>
        <a:spcBef>
          <a:spcPts val="200"/>
        </a:spcBef>
        <a:spcAft>
          <a:spcPct val="0"/>
        </a:spcAft>
        <a:buClr>
          <a:srgbClr val="FF0000"/>
        </a:buClr>
        <a:buSzTx/>
        <a:buFont typeface="Wingdings" pitchFamily="2" charset="2"/>
        <a:buChar char="ü"/>
        <a:tabLst/>
        <a:defRPr kumimoji="1" sz="2000" b="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2pPr>
      <a:lvl3pPr marL="808038" marR="0" indent="-228600" algn="l" defTabSz="898525" rtl="0" eaLnBrk="1" fontAlgn="base" latinLnBrk="0" hangingPunct="1">
        <a:lnSpc>
          <a:spcPct val="110000"/>
        </a:lnSpc>
        <a:spcBef>
          <a:spcPts val="200"/>
        </a:spcBef>
        <a:spcAft>
          <a:spcPct val="0"/>
        </a:spcAft>
        <a:buClr>
          <a:srgbClr val="006600"/>
        </a:buClr>
        <a:buSzTx/>
        <a:buFont typeface="Wingdings" pitchFamily="2" charset="2"/>
        <a:buChar char="Ø"/>
        <a:tabLst/>
        <a:defRPr kumimoji="1" sz="180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3pPr>
      <a:lvl4pPr marL="1077913" marR="0" indent="-269875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Tx/>
        <a:buFont typeface="Wingdings" pitchFamily="2" charset="2"/>
        <a:buChar char="p"/>
        <a:tabLst/>
        <a:defRPr kumimoji="1" sz="160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4pPr>
      <a:lvl5pPr marL="1347788" marR="0" indent="-269875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²"/>
        <a:tabLst/>
        <a:defRPr kumimoji="1" sz="1600" b="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122"/>
          <p:cNvSpPr>
            <a:spLocks noChangeShapeType="1"/>
          </p:cNvSpPr>
          <p:nvPr/>
        </p:nvSpPr>
        <p:spPr bwMode="auto">
          <a:xfrm rot="10800000">
            <a:off x="-4233" y="942975"/>
            <a:ext cx="11620500" cy="0"/>
          </a:xfrm>
          <a:prstGeom prst="line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ja-JP" altLang="en-US" sz="1800"/>
          </a:p>
        </p:txBody>
      </p:sp>
      <p:sp>
        <p:nvSpPr>
          <p:cNvPr id="1033" name="Line 123"/>
          <p:cNvSpPr>
            <a:spLocks noChangeShapeType="1"/>
          </p:cNvSpPr>
          <p:nvPr/>
        </p:nvSpPr>
        <p:spPr bwMode="auto">
          <a:xfrm flipH="1" flipV="1">
            <a:off x="11567584" y="511175"/>
            <a:ext cx="0" cy="215900"/>
          </a:xfrm>
          <a:prstGeom prst="line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ja-JP" altLang="en-US" sz="1800"/>
          </a:p>
        </p:txBody>
      </p:sp>
      <p:sp>
        <p:nvSpPr>
          <p:cNvPr id="8193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349" y="1124744"/>
            <a:ext cx="1166529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23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9925728" y="6597352"/>
            <a:ext cx="2266949" cy="26064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accent5">
                    <a:lumMod val="10000"/>
                  </a:schemeClr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10" name="Shape 3"/>
          <p:cNvSpPr/>
          <p:nvPr/>
        </p:nvSpPr>
        <p:spPr>
          <a:xfrm>
            <a:off x="1322942" y="6551632"/>
            <a:ext cx="10872000" cy="45720"/>
          </a:xfrm>
          <a:prstGeom prst="rect">
            <a:avLst/>
          </a:prstGeom>
          <a:solidFill>
            <a:srgbClr val="C7171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99456" y="6597352"/>
            <a:ext cx="768085" cy="26064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anchor="ctr"/>
          <a:lstStyle/>
          <a:p>
            <a:pPr algn="ctr" eaLnBrk="0" hangingPunct="0">
              <a:defRPr/>
            </a:pPr>
            <a:fld id="{D77374D9-1BBB-41BF-BA92-DD9629389167}" type="slidenum">
              <a:rPr lang="ja-JP" altLang="en-US" sz="1200" b="1">
                <a:solidFill>
                  <a:schemeClr val="accent5">
                    <a:lumMod val="1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pPr algn="ctr" eaLnBrk="0" hangingPunct="0">
                <a:defRPr/>
              </a:pPr>
              <a:t>‹#›</a:t>
            </a:fld>
            <a:endParaRPr lang="en-US" altLang="ja-JP" sz="1200" b="1" dirty="0">
              <a:solidFill>
                <a:schemeClr val="accent5">
                  <a:lumMod val="1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4045429" y="6597352"/>
            <a:ext cx="4114800" cy="252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accent5">
                    <a:lumMod val="10000"/>
                  </a:schemeClr>
                </a:solidFill>
                <a:latin typeface="+mj-lt"/>
                <a:ea typeface="メイリオ" panose="020B0604030504040204" pitchFamily="50" charset="-128"/>
              </a:defRPr>
            </a:lvl1pPr>
          </a:lstStyle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3352" y="152462"/>
            <a:ext cx="11665296" cy="900274"/>
          </a:xfrm>
          <a:prstGeom prst="rect">
            <a:avLst/>
          </a:prstGeom>
          <a:noFill/>
          <a:ln>
            <a:noFill/>
          </a:ln>
          <a:effectLst>
            <a:outerShdw blurRad="254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36000" tIns="36000" rIns="72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US" altLang="ja-JP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B39ABCA-6546-4229-847F-F4C65004445C}"/>
              </a:ext>
            </a:extLst>
          </p:cNvPr>
          <p:cNvGrpSpPr/>
          <p:nvPr userDrawn="1"/>
        </p:nvGrpSpPr>
        <p:grpSpPr>
          <a:xfrm>
            <a:off x="73427" y="6417440"/>
            <a:ext cx="1198037" cy="467944"/>
            <a:chOff x="9512127" y="152744"/>
            <a:chExt cx="2488529" cy="972000"/>
          </a:xfrm>
        </p:grpSpPr>
        <p:pic>
          <p:nvPicPr>
            <p:cNvPr id="18" name="Picture 151" descr="Toh_E_L_N_RGB">
              <a:extLst>
                <a:ext uri="{FF2B5EF4-FFF2-40B4-BE49-F238E27FC236}">
                  <a16:creationId xmlns:a16="http://schemas.microsoft.com/office/drawing/2014/main" id="{6F988E38-13E6-4DB0-960C-287D6D6B18F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168285" y="234592"/>
              <a:ext cx="832371" cy="818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8F8044AF-87BE-4B52-BB51-198B0534C609}"/>
                </a:ext>
              </a:extLst>
            </p:cNvPr>
            <p:cNvGrpSpPr/>
            <p:nvPr userDrawn="1"/>
          </p:nvGrpSpPr>
          <p:grpSpPr>
            <a:xfrm>
              <a:off x="9512127" y="152744"/>
              <a:ext cx="1696441" cy="972000"/>
              <a:chOff x="7254522" y="168886"/>
              <a:chExt cx="1696441" cy="972000"/>
            </a:xfrm>
          </p:grpSpPr>
          <p:pic>
            <p:nvPicPr>
              <p:cNvPr id="20" name="pasted-image.pdf">
                <a:extLst>
                  <a:ext uri="{FF2B5EF4-FFF2-40B4-BE49-F238E27FC236}">
                    <a16:creationId xmlns:a16="http://schemas.microsoft.com/office/drawing/2014/main" id="{1B9A66D5-A872-4D47-A056-250D47556D9F}"/>
                  </a:ext>
                </a:extLst>
              </p:cNvPr>
              <p:cNvPicPr/>
              <p:nvPr userDrawn="1"/>
            </p:nvPicPr>
            <p:blipFill rotWithShape="1">
              <a:blip r:embed="rId10"/>
              <a:srcRect r="59091"/>
              <a:stretch/>
            </p:blipFill>
            <p:spPr>
              <a:xfrm>
                <a:off x="7254522" y="228270"/>
                <a:ext cx="640782" cy="82447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645DC09E-3909-4BD0-8F58-8DE3E19171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4963" y="168886"/>
                <a:ext cx="1296000" cy="97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3184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722" r:id="rId5"/>
    <p:sldLayoutId id="2147483723" r:id="rId6"/>
    <p:sldLayoutId id="2147483724" r:id="rId7"/>
  </p:sldLayoutIdLst>
  <p:hf sldNum="0" hdr="0"/>
  <p:txStyles>
    <p:titleStyle>
      <a:lvl1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kumimoji="1" sz="3400" b="1" baseline="0">
          <a:solidFill>
            <a:srgbClr val="003300"/>
          </a:solidFill>
          <a:effectLst/>
          <a:latin typeface="+mj-ea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0" marR="0" indent="0" algn="l" defTabSz="914400" rtl="0" eaLnBrk="1" fontAlgn="base" latinLnBrk="0" hangingPunct="1">
        <a:lnSpc>
          <a:spcPct val="125000"/>
        </a:lnSpc>
        <a:spcBef>
          <a:spcPct val="50000"/>
        </a:spcBef>
        <a:spcAft>
          <a:spcPct val="0"/>
        </a:spcAft>
        <a:buClr>
          <a:srgbClr val="000066"/>
        </a:buClr>
        <a:buSzPct val="75000"/>
        <a:buFont typeface="Wingdings" panose="05000000000000000000" pitchFamily="2" charset="2"/>
        <a:buChar char="l"/>
        <a:tabLst/>
        <a:defRPr kumimoji="1" sz="2400" b="1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1pPr>
      <a:lvl2pPr marL="538163" marR="0" indent="-268288" algn="l" defTabSz="914400" rtl="0" eaLnBrk="1" fontAlgn="base" latinLnBrk="0" hangingPunct="1">
        <a:lnSpc>
          <a:spcPct val="114000"/>
        </a:lnSpc>
        <a:spcBef>
          <a:spcPts val="200"/>
        </a:spcBef>
        <a:spcAft>
          <a:spcPct val="0"/>
        </a:spcAft>
        <a:buClr>
          <a:srgbClr val="FF0000"/>
        </a:buClr>
        <a:buSzTx/>
        <a:buFont typeface="Wingdings" pitchFamily="2" charset="2"/>
        <a:buChar char="ü"/>
        <a:tabLst/>
        <a:defRPr kumimoji="1" sz="2000" b="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2pPr>
      <a:lvl3pPr marL="808038" marR="0" indent="-228600" algn="l" defTabSz="898525" rtl="0" eaLnBrk="1" fontAlgn="base" latinLnBrk="0" hangingPunct="1">
        <a:lnSpc>
          <a:spcPct val="110000"/>
        </a:lnSpc>
        <a:spcBef>
          <a:spcPts val="200"/>
        </a:spcBef>
        <a:spcAft>
          <a:spcPct val="0"/>
        </a:spcAft>
        <a:buClr>
          <a:srgbClr val="006600"/>
        </a:buClr>
        <a:buSzTx/>
        <a:buFont typeface="Wingdings" pitchFamily="2" charset="2"/>
        <a:buChar char="Ø"/>
        <a:tabLst/>
        <a:defRPr kumimoji="1" sz="180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3pPr>
      <a:lvl4pPr marL="1077913" marR="0" indent="-269875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Tx/>
        <a:buFont typeface="Wingdings" pitchFamily="2" charset="2"/>
        <a:buChar char="p"/>
        <a:tabLst/>
        <a:defRPr kumimoji="1" sz="160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4pPr>
      <a:lvl5pPr marL="1347788" marR="0" indent="-269875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²"/>
        <a:tabLst/>
        <a:defRPr kumimoji="1" sz="1600" b="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122"/>
          <p:cNvSpPr>
            <a:spLocks noChangeShapeType="1"/>
          </p:cNvSpPr>
          <p:nvPr/>
        </p:nvSpPr>
        <p:spPr bwMode="auto">
          <a:xfrm rot="10800000">
            <a:off x="-4233" y="942975"/>
            <a:ext cx="11620500" cy="0"/>
          </a:xfrm>
          <a:prstGeom prst="line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ja-JP" altLang="en-US" sz="1800"/>
          </a:p>
        </p:txBody>
      </p:sp>
      <p:sp>
        <p:nvSpPr>
          <p:cNvPr id="1033" name="Line 123"/>
          <p:cNvSpPr>
            <a:spLocks noChangeShapeType="1"/>
          </p:cNvSpPr>
          <p:nvPr/>
        </p:nvSpPr>
        <p:spPr bwMode="auto">
          <a:xfrm flipH="1" flipV="1">
            <a:off x="11567584" y="511175"/>
            <a:ext cx="0" cy="215900"/>
          </a:xfrm>
          <a:prstGeom prst="line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ja-JP" altLang="en-US" sz="1800"/>
          </a:p>
        </p:txBody>
      </p:sp>
      <p:sp>
        <p:nvSpPr>
          <p:cNvPr id="8193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352" y="1124744"/>
            <a:ext cx="1166529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23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9925728" y="6597352"/>
            <a:ext cx="2266949" cy="26064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accent5">
                    <a:lumMod val="10000"/>
                  </a:schemeClr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10" name="Shape 3"/>
          <p:cNvSpPr/>
          <p:nvPr/>
        </p:nvSpPr>
        <p:spPr>
          <a:xfrm>
            <a:off x="425840" y="6551632"/>
            <a:ext cx="11772000" cy="45720"/>
          </a:xfrm>
          <a:prstGeom prst="rect">
            <a:avLst/>
          </a:prstGeom>
          <a:solidFill>
            <a:srgbClr val="C7171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35360" y="6597352"/>
            <a:ext cx="768085" cy="26064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anchor="ctr"/>
          <a:lstStyle/>
          <a:p>
            <a:pPr algn="ctr" eaLnBrk="0" hangingPunct="0">
              <a:defRPr/>
            </a:pPr>
            <a:fld id="{D77374D9-1BBB-41BF-BA92-DD9629389167}" type="slidenum">
              <a:rPr lang="ja-JP" altLang="en-US" sz="1400" b="1">
                <a:solidFill>
                  <a:schemeClr val="accent5">
                    <a:lumMod val="10000"/>
                  </a:schemeClr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rPr>
              <a:pPr algn="ctr" eaLnBrk="0" hangingPunct="0">
                <a:defRPr/>
              </a:pPr>
              <a:t>‹#›</a:t>
            </a:fld>
            <a:endParaRPr lang="en-US" altLang="ja-JP" sz="1400" b="1" dirty="0">
              <a:solidFill>
                <a:schemeClr val="accent5">
                  <a:lumMod val="10000"/>
                </a:schemeClr>
              </a:solidFill>
              <a:latin typeface="+mj-lt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4045429" y="6597352"/>
            <a:ext cx="4114800" cy="252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accent5">
                    <a:lumMod val="10000"/>
                  </a:schemeClr>
                </a:solidFill>
                <a:latin typeface="+mj-lt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3355" y="152462"/>
            <a:ext cx="11665294" cy="900274"/>
          </a:xfrm>
          <a:prstGeom prst="rect">
            <a:avLst/>
          </a:prstGeom>
          <a:noFill/>
          <a:ln>
            <a:noFill/>
          </a:ln>
          <a:effectLst>
            <a:outerShdw blurRad="25400" dist="254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36000" tIns="36000" rIns="72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US" altLang="ja-JP" dirty="0"/>
          </a:p>
        </p:txBody>
      </p:sp>
      <p:pic>
        <p:nvPicPr>
          <p:cNvPr id="11" name="Picture 151" descr="Toh_E_L_N_RGB">
            <a:extLst>
              <a:ext uri="{FF2B5EF4-FFF2-40B4-BE49-F238E27FC236}">
                <a16:creationId xmlns:a16="http://schemas.microsoft.com/office/drawing/2014/main" id="{6F507D44-B224-4ACE-9BB8-FFFC2A9AE4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6489340"/>
            <a:ext cx="375071" cy="36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18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19" r:id="rId5"/>
    <p:sldLayoutId id="2147483720" r:id="rId6"/>
    <p:sldLayoutId id="2147483721" r:id="rId7"/>
  </p:sldLayoutIdLst>
  <p:hf sldNum="0" hdr="0"/>
  <p:txStyles>
    <p:titleStyle>
      <a:lvl1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kumimoji="1" sz="3400" b="1" baseline="0">
          <a:solidFill>
            <a:srgbClr val="003300"/>
          </a:solidFill>
          <a:effectLst/>
          <a:latin typeface="+mj-ea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0" marR="0" indent="0" algn="l" defTabSz="914400" rtl="0" eaLnBrk="1" fontAlgn="base" latinLnBrk="0" hangingPunct="1">
        <a:lnSpc>
          <a:spcPct val="125000"/>
        </a:lnSpc>
        <a:spcBef>
          <a:spcPct val="50000"/>
        </a:spcBef>
        <a:spcAft>
          <a:spcPct val="0"/>
        </a:spcAft>
        <a:buClr>
          <a:srgbClr val="000066"/>
        </a:buClr>
        <a:buSzPct val="75000"/>
        <a:buFont typeface="Wingdings" panose="05000000000000000000" pitchFamily="2" charset="2"/>
        <a:buChar char="l"/>
        <a:tabLst/>
        <a:defRPr kumimoji="1" sz="2400" b="1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1pPr>
      <a:lvl2pPr marL="538163" marR="0" indent="-268288" algn="l" defTabSz="914400" rtl="0" eaLnBrk="1" fontAlgn="base" latinLnBrk="0" hangingPunct="1">
        <a:lnSpc>
          <a:spcPct val="114000"/>
        </a:lnSpc>
        <a:spcBef>
          <a:spcPts val="200"/>
        </a:spcBef>
        <a:spcAft>
          <a:spcPct val="0"/>
        </a:spcAft>
        <a:buClr>
          <a:srgbClr val="FF0000"/>
        </a:buClr>
        <a:buSzTx/>
        <a:buFont typeface="Wingdings" pitchFamily="2" charset="2"/>
        <a:buChar char="ü"/>
        <a:tabLst/>
        <a:defRPr kumimoji="1" sz="2000" b="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2pPr>
      <a:lvl3pPr marL="808038" marR="0" indent="-228600" algn="l" defTabSz="898525" rtl="0" eaLnBrk="1" fontAlgn="base" latinLnBrk="0" hangingPunct="1">
        <a:lnSpc>
          <a:spcPct val="110000"/>
        </a:lnSpc>
        <a:spcBef>
          <a:spcPts val="200"/>
        </a:spcBef>
        <a:spcAft>
          <a:spcPct val="0"/>
        </a:spcAft>
        <a:buClr>
          <a:srgbClr val="006600"/>
        </a:buClr>
        <a:buSzTx/>
        <a:buFont typeface="Wingdings" pitchFamily="2" charset="2"/>
        <a:buChar char="Ø"/>
        <a:tabLst/>
        <a:defRPr kumimoji="1" sz="180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3pPr>
      <a:lvl4pPr marL="1077913" marR="0" indent="-269875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Tx/>
        <a:buFont typeface="Wingdings" pitchFamily="2" charset="2"/>
        <a:buChar char="p"/>
        <a:tabLst/>
        <a:defRPr kumimoji="1" sz="160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4pPr>
      <a:lvl5pPr marL="1347788" marR="0" indent="-269875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²"/>
        <a:tabLst/>
        <a:defRPr kumimoji="1" sz="1600" b="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122"/>
          <p:cNvSpPr>
            <a:spLocks noChangeShapeType="1"/>
          </p:cNvSpPr>
          <p:nvPr/>
        </p:nvSpPr>
        <p:spPr bwMode="auto">
          <a:xfrm rot="10800000">
            <a:off x="-4233" y="942975"/>
            <a:ext cx="11620500" cy="0"/>
          </a:xfrm>
          <a:prstGeom prst="line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ja-JP" altLang="en-US" sz="1800"/>
          </a:p>
        </p:txBody>
      </p:sp>
      <p:sp>
        <p:nvSpPr>
          <p:cNvPr id="1033" name="Line 123"/>
          <p:cNvSpPr>
            <a:spLocks noChangeShapeType="1"/>
          </p:cNvSpPr>
          <p:nvPr/>
        </p:nvSpPr>
        <p:spPr bwMode="auto">
          <a:xfrm flipH="1" flipV="1">
            <a:off x="11567584" y="511175"/>
            <a:ext cx="0" cy="215900"/>
          </a:xfrm>
          <a:prstGeom prst="line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ja-JP" altLang="en-US" sz="1800"/>
          </a:p>
        </p:txBody>
      </p:sp>
      <p:sp>
        <p:nvSpPr>
          <p:cNvPr id="8193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1124744"/>
            <a:ext cx="115212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69875" marR="0" lvl="0" indent="-269875" algn="l" defTabSz="914400" rtl="0" eaLnBrk="0" fontAlgn="base" latinLnBrk="0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ja-JP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レベル 1</a:t>
            </a:r>
            <a:r>
              <a:rPr kumimoji="1" lang="en-US" altLang="ja-JP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1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538163" marR="0" lvl="1" indent="-268288" algn="l" defTabSz="914400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第2レベル 2</a:t>
            </a:r>
            <a:r>
              <a:rPr kumimoji="0" lang="en-US" altLang="ja-JP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808038" marR="0" lvl="2" indent="-228600" algn="l" defTabSz="898525" rtl="0" eaLnBrk="0" fontAlgn="base" latinLnBrk="0" hangingPunct="0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3レベル 3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077913" marR="0" lvl="3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4 レベル 4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  <a:p>
            <a:pPr marL="1347788" marR="0" lvl="4" indent="-26987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²"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 5 レベル 5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23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9925728" y="6597352"/>
            <a:ext cx="2266949" cy="26064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accent5">
                    <a:lumMod val="10000"/>
                  </a:schemeClr>
                </a:solidFill>
                <a:latin typeface="+mj-lt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10" name="Shape 3"/>
          <p:cNvSpPr/>
          <p:nvPr/>
        </p:nvSpPr>
        <p:spPr>
          <a:xfrm>
            <a:off x="1151452" y="6551635"/>
            <a:ext cx="11040549" cy="45719"/>
          </a:xfrm>
          <a:prstGeom prst="rect">
            <a:avLst/>
          </a:prstGeom>
          <a:solidFill>
            <a:srgbClr val="C7171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295468" y="6597352"/>
            <a:ext cx="768085" cy="26064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anchor="ctr"/>
          <a:lstStyle/>
          <a:p>
            <a:pPr algn="ctr" eaLnBrk="0" hangingPunct="0">
              <a:defRPr/>
            </a:pPr>
            <a:fld id="{D77374D9-1BBB-41BF-BA92-DD9629389167}" type="slidenum">
              <a:rPr lang="ja-JP" altLang="en-US" sz="1200" b="1">
                <a:solidFill>
                  <a:schemeClr val="accent5">
                    <a:lumMod val="1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pPr algn="ctr" eaLnBrk="0" hangingPunct="0">
                <a:defRPr/>
              </a:pPr>
              <a:t>‹#›</a:t>
            </a:fld>
            <a:endParaRPr lang="en-US" altLang="ja-JP" sz="1200" b="1" dirty="0">
              <a:solidFill>
                <a:schemeClr val="accent5">
                  <a:lumMod val="1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4045429" y="6597352"/>
            <a:ext cx="4114800" cy="252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accent5">
                    <a:lumMod val="10000"/>
                  </a:schemeClr>
                </a:solidFill>
                <a:latin typeface="+mj-lt"/>
                <a:ea typeface="メイリオ" panose="020B0604030504040204" pitchFamily="50" charset="-128"/>
              </a:defRPr>
            </a:lvl1pPr>
          </a:lstStyle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5363" y="152462"/>
            <a:ext cx="11521279" cy="900274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36000" tIns="36000" rIns="72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US" altLang="ja-JP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DDD327E-8831-44A2-8B27-0CA6A699A8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8148" y="6428258"/>
            <a:ext cx="1005299" cy="432000"/>
            <a:chOff x="7254522" y="168886"/>
            <a:chExt cx="1696441" cy="972000"/>
          </a:xfrm>
        </p:grpSpPr>
        <p:pic>
          <p:nvPicPr>
            <p:cNvPr id="15" name="pasted-image.pdf">
              <a:extLst>
                <a:ext uri="{FF2B5EF4-FFF2-40B4-BE49-F238E27FC236}">
                  <a16:creationId xmlns:a16="http://schemas.microsoft.com/office/drawing/2014/main" id="{B8DE9463-4E72-493D-8FD7-EEFE56728A97}"/>
                </a:ext>
              </a:extLst>
            </p:cNvPr>
            <p:cNvPicPr/>
            <p:nvPr userDrawn="1"/>
          </p:nvPicPr>
          <p:blipFill rotWithShape="1">
            <a:blip r:embed="rId8"/>
            <a:srcRect r="59091"/>
            <a:stretch/>
          </p:blipFill>
          <p:spPr>
            <a:xfrm>
              <a:off x="7254522" y="228270"/>
              <a:ext cx="640782" cy="82447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5843EE91-EAF7-4649-A12F-C667148210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63" y="168886"/>
              <a:ext cx="1296000" cy="9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316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hf sldNum="0" hdr="0"/>
  <p:txStyles>
    <p:titleStyle>
      <a:lvl1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kumimoji="1" sz="3400" b="1" baseline="0">
          <a:solidFill>
            <a:srgbClr val="003300"/>
          </a:solidFill>
          <a:effectLst/>
          <a:latin typeface="+mj-ea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kumimoji="1" sz="3200" b="1">
          <a:solidFill>
            <a:srgbClr val="0030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0" marR="0" indent="0" algn="l" defTabSz="914400" rtl="0" eaLnBrk="1" fontAlgn="base" latinLnBrk="0" hangingPunct="1">
        <a:lnSpc>
          <a:spcPct val="125000"/>
        </a:lnSpc>
        <a:spcBef>
          <a:spcPct val="50000"/>
        </a:spcBef>
        <a:spcAft>
          <a:spcPct val="0"/>
        </a:spcAft>
        <a:buClr>
          <a:srgbClr val="000066"/>
        </a:buClr>
        <a:buSzPct val="75000"/>
        <a:buFont typeface="Wingdings" panose="05000000000000000000" pitchFamily="2" charset="2"/>
        <a:buChar char="l"/>
        <a:tabLst/>
        <a:defRPr kumimoji="1" sz="2400" b="1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1pPr>
      <a:lvl2pPr marL="538163" marR="0" indent="-268288" algn="l" defTabSz="914400" rtl="0" eaLnBrk="1" fontAlgn="base" latinLnBrk="0" hangingPunct="1">
        <a:lnSpc>
          <a:spcPct val="114000"/>
        </a:lnSpc>
        <a:spcBef>
          <a:spcPts val="200"/>
        </a:spcBef>
        <a:spcAft>
          <a:spcPct val="0"/>
        </a:spcAft>
        <a:buClr>
          <a:srgbClr val="FF0000"/>
        </a:buClr>
        <a:buSzTx/>
        <a:buFont typeface="Wingdings" pitchFamily="2" charset="2"/>
        <a:buChar char="ü"/>
        <a:tabLst/>
        <a:defRPr kumimoji="1" sz="2000" b="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2pPr>
      <a:lvl3pPr marL="808038" marR="0" indent="-228600" algn="l" defTabSz="898525" rtl="0" eaLnBrk="1" fontAlgn="base" latinLnBrk="0" hangingPunct="1">
        <a:lnSpc>
          <a:spcPct val="110000"/>
        </a:lnSpc>
        <a:spcBef>
          <a:spcPts val="200"/>
        </a:spcBef>
        <a:spcAft>
          <a:spcPct val="0"/>
        </a:spcAft>
        <a:buClr>
          <a:srgbClr val="006600"/>
        </a:buClr>
        <a:buSzTx/>
        <a:buFont typeface="Wingdings" pitchFamily="2" charset="2"/>
        <a:buChar char="Ø"/>
        <a:tabLst/>
        <a:defRPr kumimoji="1" sz="180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3pPr>
      <a:lvl4pPr marL="1077913" marR="0" indent="-269875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Tx/>
        <a:buFont typeface="Wingdings" pitchFamily="2" charset="2"/>
        <a:buChar char="p"/>
        <a:tabLst/>
        <a:defRPr kumimoji="1" sz="160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4pPr>
      <a:lvl5pPr marL="1347788" marR="0" indent="-269875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²"/>
        <a:tabLst/>
        <a:defRPr kumimoji="1" sz="1600" b="0" normalizeH="0" baseline="0">
          <a:solidFill>
            <a:schemeClr val="bg2"/>
          </a:solidFill>
          <a:latin typeface="+mn-ea"/>
          <a:ea typeface="+mn-ea"/>
          <a:cs typeface="Arial" panose="020B0604020202020204" pitchFamily="34" charset="0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²"/>
        <a:defRPr kumimoji="1" sz="1400" b="1">
          <a:solidFill>
            <a:schemeClr val="bg2"/>
          </a:solidFill>
          <a:latin typeface="+mn-ea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xplore.ieee.org/document/914960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1">
            <a:extLst>
              <a:ext uri="{FF2B5EF4-FFF2-40B4-BE49-F238E27FC236}">
                <a16:creationId xmlns:a16="http://schemas.microsoft.com/office/drawing/2014/main" id="{B076E0F8-2A16-4B94-93AA-4AB7841B727D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551385" y="4077072"/>
            <a:ext cx="11089232" cy="244827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i="0" dirty="0">
                <a:solidFill>
                  <a:srgbClr val="045025"/>
                </a:solidFill>
                <a:effectLst/>
                <a:latin typeface="Arial" panose="020B0604020202020204" pitchFamily="34" charset="0"/>
              </a:rPr>
              <a:t>Kentaro Sano</a:t>
            </a:r>
            <a:endParaRPr lang="en-US" sz="2800" b="0" i="0" baseline="30000" dirty="0">
              <a:solidFill>
                <a:srgbClr val="045025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t-BR" altLang="ja-JP" sz="2800" dirty="0">
                <a:solidFill>
                  <a:srgbClr val="045025"/>
                </a:solidFill>
                <a:latin typeface="Arial" panose="020B0604020202020204" pitchFamily="34" charset="0"/>
              </a:rPr>
              <a:t>RIKEN Center for Computational Science, Japan</a:t>
            </a:r>
            <a:endParaRPr lang="en-US" sz="2800" dirty="0">
              <a:solidFill>
                <a:srgbClr val="045025"/>
              </a:solidFill>
              <a:latin typeface="Arial" panose="020B0604020202020204" pitchFamily="34" charset="0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0079985-0A82-4B99-94CA-E8CF9F378D23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304800" y="2492896"/>
            <a:ext cx="11582400" cy="2057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5400" dirty="0">
                <a:solidFill>
                  <a:srgbClr val="045025"/>
                </a:solidFill>
              </a:rPr>
              <a:t>Introduction of CGRA </a:t>
            </a:r>
            <a:br>
              <a:rPr kumimoji="1" lang="en-US" altLang="ja-JP" sz="5400" dirty="0">
                <a:solidFill>
                  <a:srgbClr val="045025"/>
                </a:solidFill>
              </a:rPr>
            </a:br>
            <a:r>
              <a:rPr kumimoji="1" lang="en-US" altLang="ja-JP" sz="5400" dirty="0">
                <a:solidFill>
                  <a:srgbClr val="045025"/>
                </a:solidFill>
              </a:rPr>
              <a:t>and its Framework</a:t>
            </a:r>
            <a:endParaRPr kumimoji="1" lang="ja-JP" altLang="en-US" sz="5400" dirty="0">
              <a:solidFill>
                <a:srgbClr val="045025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0ED857-EE1D-4676-B688-35615746EB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5" name="タイトル 2">
            <a:extLst>
              <a:ext uri="{FF2B5EF4-FFF2-40B4-BE49-F238E27FC236}">
                <a16:creationId xmlns:a16="http://schemas.microsoft.com/office/drawing/2014/main" id="{E96D6255-C5FF-7EE7-6915-148B94C9811B}"/>
              </a:ext>
            </a:extLst>
          </p:cNvPr>
          <p:cNvSpPr txBox="1">
            <a:spLocks/>
          </p:cNvSpPr>
          <p:nvPr/>
        </p:nvSpPr>
        <p:spPr bwMode="auto">
          <a:xfrm>
            <a:off x="335360" y="1340768"/>
            <a:ext cx="11521280" cy="11212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1600" tIns="10800" rIns="21600" bIns="1080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kumimoji="0" sz="4400" b="1" baseline="0">
                <a:solidFill>
                  <a:srgbClr val="003300"/>
                </a:solidFill>
                <a:effectLst/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0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50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0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50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0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50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0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50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0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0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0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0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kumimoji="1" lang="en-US" altLang="ja-JP" sz="2000" kern="0" dirty="0">
                <a:solidFill>
                  <a:srgbClr val="045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DATE2024 ET03 Embedded Tutorial: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kumimoji="1" lang="en-US" altLang="ja-JP" sz="2000" b="0" kern="0" dirty="0">
                <a:solidFill>
                  <a:srgbClr val="045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Coarse-Grained Reconfigurable Arrays: Modelling and Exploration </a:t>
            </a:r>
            <a:br>
              <a:rPr kumimoji="1" lang="en-US" altLang="ja-JP" sz="2000" b="0" kern="0" dirty="0">
                <a:solidFill>
                  <a:srgbClr val="045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0" kern="0" dirty="0">
                <a:solidFill>
                  <a:srgbClr val="045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Open-Source CGRA-ME Framework</a:t>
            </a:r>
            <a:endParaRPr kumimoji="1" lang="ja-JP" altLang="en-US" sz="4800" kern="0" dirty="0">
              <a:solidFill>
                <a:srgbClr val="045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174;p24">
            <a:extLst>
              <a:ext uri="{FF2B5EF4-FFF2-40B4-BE49-F238E27FC236}">
                <a16:creationId xmlns:a16="http://schemas.microsoft.com/office/drawing/2014/main" id="{DF15C952-F08D-BDB9-4F1F-81ADC69B743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336" y="124904"/>
            <a:ext cx="4248472" cy="983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51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4D08BEE-6A6B-8B67-7BDA-A9E5220272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15E66F7-5B51-E1C0-74E1-2516B027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CGRA-ME: </a:t>
            </a:r>
            <a:br>
              <a:rPr kumimoji="1" lang="en-US" altLang="ja-JP" dirty="0"/>
            </a:br>
            <a:r>
              <a:rPr kumimoji="1" lang="en-US" altLang="ja-JP" dirty="0"/>
              <a:t>Framework for CGRA Exploration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1377612-A38F-6F65-EEFF-1A8CC8283F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15680" y="6597352"/>
            <a:ext cx="5760640" cy="252028"/>
          </a:xfrm>
        </p:spPr>
        <p:txBody>
          <a:bodyPr/>
          <a:lstStyle/>
          <a:p>
            <a:r>
              <a:rPr lang="en-US" altLang="ja-JP" dirty="0"/>
              <a:t>ET03 Embedded Tutorial: CGRA Using CGRA-ME Framework</a:t>
            </a:r>
            <a:endParaRPr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C3FECD4-E808-1AEC-B012-B3E67886F4FD}"/>
              </a:ext>
            </a:extLst>
          </p:cNvPr>
          <p:cNvGrpSpPr/>
          <p:nvPr/>
        </p:nvGrpSpPr>
        <p:grpSpPr>
          <a:xfrm>
            <a:off x="335360" y="550710"/>
            <a:ext cx="1727175" cy="1366122"/>
            <a:chOff x="5796136" y="620688"/>
            <a:chExt cx="3095327" cy="2448272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695C5645-DFE6-EB45-0E5D-4713F7684CC0}"/>
                </a:ext>
              </a:extLst>
            </p:cNvPr>
            <p:cNvSpPr/>
            <p:nvPr/>
          </p:nvSpPr>
          <p:spPr>
            <a:xfrm>
              <a:off x="6588224" y="1124744"/>
              <a:ext cx="720080" cy="432048"/>
            </a:xfrm>
            <a:prstGeom prst="rect">
              <a:avLst/>
            </a:prstGeom>
            <a:solidFill>
              <a:srgbClr val="C97209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A875D81-9B77-31BC-3D32-7985FB82BD38}"/>
                </a:ext>
              </a:extLst>
            </p:cNvPr>
            <p:cNvSpPr/>
            <p:nvPr/>
          </p:nvSpPr>
          <p:spPr>
            <a:xfrm>
              <a:off x="7380312" y="1628800"/>
              <a:ext cx="720080" cy="432048"/>
            </a:xfrm>
            <a:prstGeom prst="rect">
              <a:avLst/>
            </a:prstGeom>
            <a:solidFill>
              <a:srgbClr val="5FBDD7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タイトル 2">
              <a:extLst>
                <a:ext uri="{FF2B5EF4-FFF2-40B4-BE49-F238E27FC236}">
                  <a16:creationId xmlns:a16="http://schemas.microsoft.com/office/drawing/2014/main" id="{3846C9E0-6175-0091-AFB8-1B2CFC148EDE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620688"/>
              <a:ext cx="719572" cy="424543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タイトル 2">
              <a:extLst>
                <a:ext uri="{FF2B5EF4-FFF2-40B4-BE49-F238E27FC236}">
                  <a16:creationId xmlns:a16="http://schemas.microsoft.com/office/drawing/2014/main" id="{8A7352D4-F03A-9FE5-D6BC-DC918E925357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1124744"/>
              <a:ext cx="719572" cy="424543"/>
            </a:xfrm>
            <a:prstGeom prst="rect">
              <a:avLst/>
            </a:prstGeom>
            <a:solidFill>
              <a:srgbClr val="31579B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タイトル 2">
              <a:extLst>
                <a:ext uri="{FF2B5EF4-FFF2-40B4-BE49-F238E27FC236}">
                  <a16:creationId xmlns:a16="http://schemas.microsoft.com/office/drawing/2014/main" id="{F133BD73-91E1-E9B1-687B-A6F4A45FB2A4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1628800"/>
              <a:ext cx="719572" cy="432048"/>
            </a:xfrm>
            <a:prstGeom prst="rect">
              <a:avLst/>
            </a:prstGeom>
            <a:solidFill>
              <a:srgbClr val="638ACF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タイトル 2">
              <a:extLst>
                <a:ext uri="{FF2B5EF4-FFF2-40B4-BE49-F238E27FC236}">
                  <a16:creationId xmlns:a16="http://schemas.microsoft.com/office/drawing/2014/main" id="{6C7307A7-D27E-DE10-C8C8-1E28C00F5C18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2132856"/>
              <a:ext cx="719572" cy="424543"/>
            </a:xfrm>
            <a:prstGeom prst="rect">
              <a:avLst/>
            </a:prstGeom>
            <a:solidFill>
              <a:srgbClr val="C2D1EC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9F9E455F-4E9E-E891-69E3-EBE60612CBA8}"/>
                </a:ext>
              </a:extLst>
            </p:cNvPr>
            <p:cNvSpPr/>
            <p:nvPr/>
          </p:nvSpPr>
          <p:spPr>
            <a:xfrm>
              <a:off x="7380312" y="2132856"/>
              <a:ext cx="720080" cy="432048"/>
            </a:xfrm>
            <a:prstGeom prst="rect">
              <a:avLst/>
            </a:prstGeom>
            <a:solidFill>
              <a:srgbClr val="B2E0EC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CD60FB0-E802-9D0E-D54D-AE3A3468F17C}"/>
                </a:ext>
              </a:extLst>
            </p:cNvPr>
            <p:cNvSpPr/>
            <p:nvPr/>
          </p:nvSpPr>
          <p:spPr>
            <a:xfrm>
              <a:off x="7380312" y="620688"/>
              <a:ext cx="720080" cy="432048"/>
            </a:xfrm>
            <a:prstGeom prst="rect">
              <a:avLst/>
            </a:prstGeom>
            <a:solidFill>
              <a:srgbClr val="123E4A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F95C4DF-DC88-5D20-230A-F8CE8406616C}"/>
                </a:ext>
              </a:extLst>
            </p:cNvPr>
            <p:cNvSpPr/>
            <p:nvPr/>
          </p:nvSpPr>
          <p:spPr>
            <a:xfrm>
              <a:off x="7380312" y="1124744"/>
              <a:ext cx="720080" cy="432048"/>
            </a:xfrm>
            <a:prstGeom prst="rect">
              <a:avLst/>
            </a:prstGeom>
            <a:solidFill>
              <a:srgbClr val="26849E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54FFAAD0-B169-3918-57B5-7E255814072A}"/>
                </a:ext>
              </a:extLst>
            </p:cNvPr>
            <p:cNvSpPr/>
            <p:nvPr/>
          </p:nvSpPr>
          <p:spPr>
            <a:xfrm>
              <a:off x="6588224" y="1628800"/>
              <a:ext cx="720080" cy="432048"/>
            </a:xfrm>
            <a:prstGeom prst="rect">
              <a:avLst/>
            </a:prstGeom>
            <a:solidFill>
              <a:srgbClr val="F7AB4F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1225CBB7-2EA1-0879-5654-19085272E27B}"/>
                </a:ext>
              </a:extLst>
            </p:cNvPr>
            <p:cNvSpPr/>
            <p:nvPr/>
          </p:nvSpPr>
          <p:spPr>
            <a:xfrm>
              <a:off x="6588224" y="2132856"/>
              <a:ext cx="720080" cy="432048"/>
            </a:xfrm>
            <a:prstGeom prst="rect">
              <a:avLst/>
            </a:prstGeom>
            <a:solidFill>
              <a:srgbClr val="FCD9AE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7EA6373D-D188-9AF4-6838-FA1DD40F8C21}"/>
                </a:ext>
              </a:extLst>
            </p:cNvPr>
            <p:cNvSpPr/>
            <p:nvPr/>
          </p:nvSpPr>
          <p:spPr>
            <a:xfrm>
              <a:off x="6588224" y="620688"/>
              <a:ext cx="720080" cy="432048"/>
            </a:xfrm>
            <a:prstGeom prst="rect">
              <a:avLst/>
            </a:prstGeom>
            <a:solidFill>
              <a:srgbClr val="744206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タイトル 2">
              <a:extLst>
                <a:ext uri="{FF2B5EF4-FFF2-40B4-BE49-F238E27FC236}">
                  <a16:creationId xmlns:a16="http://schemas.microsoft.com/office/drawing/2014/main" id="{F7949BFC-8EDB-6F7B-F753-48367FC88BFB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2636912"/>
              <a:ext cx="719572" cy="424543"/>
            </a:xfrm>
            <a:prstGeom prst="rect">
              <a:avLst/>
            </a:prstGeom>
            <a:solidFill>
              <a:srgbClr val="F6F8FC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BC78458F-6D90-2B57-D9D8-89CA77C27D03}"/>
                </a:ext>
              </a:extLst>
            </p:cNvPr>
            <p:cNvSpPr/>
            <p:nvPr/>
          </p:nvSpPr>
          <p:spPr>
            <a:xfrm>
              <a:off x="7380312" y="2636912"/>
              <a:ext cx="720080" cy="432048"/>
            </a:xfrm>
            <a:prstGeom prst="rect">
              <a:avLst/>
            </a:prstGeom>
            <a:solidFill>
              <a:srgbClr val="EBFAF8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77B58D7F-4A63-3C41-5056-ABBCDC93A4C7}"/>
                </a:ext>
              </a:extLst>
            </p:cNvPr>
            <p:cNvSpPr/>
            <p:nvPr/>
          </p:nvSpPr>
          <p:spPr>
            <a:xfrm>
              <a:off x="6588224" y="2636912"/>
              <a:ext cx="720080" cy="432048"/>
            </a:xfrm>
            <a:prstGeom prst="rect">
              <a:avLst/>
            </a:prstGeom>
            <a:solidFill>
              <a:srgbClr val="FDF8F1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1902006-3381-6D65-B24E-093DBF391FC3}"/>
                </a:ext>
              </a:extLst>
            </p:cNvPr>
            <p:cNvSpPr/>
            <p:nvPr/>
          </p:nvSpPr>
          <p:spPr>
            <a:xfrm>
              <a:off x="5796136" y="1124744"/>
              <a:ext cx="720080" cy="432048"/>
            </a:xfrm>
            <a:prstGeom prst="rect">
              <a:avLst/>
            </a:prstGeom>
            <a:solidFill>
              <a:srgbClr val="DA00A1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F9E74273-3365-5CA7-210D-027EEFA683A4}"/>
                </a:ext>
              </a:extLst>
            </p:cNvPr>
            <p:cNvSpPr/>
            <p:nvPr/>
          </p:nvSpPr>
          <p:spPr>
            <a:xfrm>
              <a:off x="5796136" y="1628800"/>
              <a:ext cx="720080" cy="432048"/>
            </a:xfrm>
            <a:prstGeom prst="rect">
              <a:avLst/>
            </a:prstGeom>
            <a:solidFill>
              <a:srgbClr val="FF47CF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78438708-4D5B-D499-24C8-1E4EBF4BB7C7}"/>
                </a:ext>
              </a:extLst>
            </p:cNvPr>
            <p:cNvSpPr/>
            <p:nvPr/>
          </p:nvSpPr>
          <p:spPr>
            <a:xfrm>
              <a:off x="5796136" y="2132856"/>
              <a:ext cx="720080" cy="432048"/>
            </a:xfrm>
            <a:prstGeom prst="rect">
              <a:avLst/>
            </a:prstGeom>
            <a:solidFill>
              <a:srgbClr val="FFB9ED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AA1C4DB2-9BB8-D85B-E1A6-008D8B47A76A}"/>
                </a:ext>
              </a:extLst>
            </p:cNvPr>
            <p:cNvSpPr/>
            <p:nvPr/>
          </p:nvSpPr>
          <p:spPr>
            <a:xfrm>
              <a:off x="5796136" y="620688"/>
              <a:ext cx="720080" cy="432048"/>
            </a:xfrm>
            <a:prstGeom prst="rect">
              <a:avLst/>
            </a:prstGeom>
            <a:solidFill>
              <a:srgbClr val="6C0050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93E13E04-7891-4722-E44D-E9BD55C2C0B7}"/>
                </a:ext>
              </a:extLst>
            </p:cNvPr>
            <p:cNvSpPr/>
            <p:nvPr/>
          </p:nvSpPr>
          <p:spPr>
            <a:xfrm>
              <a:off x="5796136" y="2636912"/>
              <a:ext cx="720080" cy="432048"/>
            </a:xfrm>
            <a:prstGeom prst="rect">
              <a:avLst/>
            </a:prstGeom>
            <a:solidFill>
              <a:srgbClr val="FFEFFB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15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6285538E-6333-22B3-068C-73392E5B0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196752"/>
            <a:ext cx="11665296" cy="5328592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/>
          </a:p>
          <a:p>
            <a:r>
              <a:rPr kumimoji="1" lang="en-US" altLang="ja-JP" dirty="0"/>
              <a:t>CGRA-ME</a:t>
            </a:r>
          </a:p>
          <a:p>
            <a:pPr lvl="1"/>
            <a:r>
              <a:rPr kumimoji="1" lang="en-US" altLang="ja-JP" dirty="0"/>
              <a:t>Open-source modelling and exploration framework for CGRA architecture and CAD exploration</a:t>
            </a:r>
          </a:p>
          <a:p>
            <a:pPr lvl="1"/>
            <a:r>
              <a:rPr lang="en-US" altLang="ja-JP" dirty="0"/>
              <a:t>Developed by Jason Anderson’s group @ Toronto U – Original publication: ASAP’17</a:t>
            </a:r>
            <a:endParaRPr kumimoji="1" lang="en-US" altLang="ja-JP" dirty="0"/>
          </a:p>
          <a:p>
            <a:r>
              <a:rPr kumimoji="1" lang="en-US" altLang="ja-JP" dirty="0"/>
              <a:t>Objectives</a:t>
            </a:r>
          </a:p>
          <a:p>
            <a:pPr lvl="1"/>
            <a:r>
              <a:rPr kumimoji="1" lang="en-US" altLang="ja-JP" dirty="0"/>
              <a:t>Allow an architect to model a wide range of CGRA architectures via a C++ API</a:t>
            </a:r>
          </a:p>
          <a:p>
            <a:pPr lvl="1"/>
            <a:r>
              <a:rPr kumimoji="1" lang="en-US" altLang="ja-JP" dirty="0"/>
              <a:t>Allow an application, described in a high-level language, to be mapped onto the modelled CGRA</a:t>
            </a:r>
          </a:p>
          <a:p>
            <a:pPr lvl="1"/>
            <a:r>
              <a:rPr kumimoji="1" lang="en-US" altLang="ja-JP" dirty="0"/>
              <a:t>Simulation and verification of application on modelled CGRA</a:t>
            </a:r>
          </a:p>
          <a:p>
            <a:pPr lvl="1"/>
            <a:r>
              <a:rPr kumimoji="1" lang="en-US" altLang="ja-JP" dirty="0"/>
              <a:t>Physical realization of the CGRA as an ASIC or FPGA overlay</a:t>
            </a:r>
          </a:p>
          <a:p>
            <a:pPr lvl="1"/>
            <a:r>
              <a:rPr kumimoji="1" lang="en-US" altLang="ja-JP" dirty="0"/>
              <a:t>High-level area, performance, and power modelling of the CGRA for an application</a:t>
            </a:r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211878-7ED4-FD1C-7B0B-29094511958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B54E716-99FE-65EF-BEFB-C7BA00EB4E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3130C2AA-A193-2C95-CF89-D3118DB1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Overview of CGRA-ME 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B09B9B-A2E3-2233-3615-A20CB03C9C7D}"/>
              </a:ext>
            </a:extLst>
          </p:cNvPr>
          <p:cNvSpPr txBox="1"/>
          <p:nvPr/>
        </p:nvSpPr>
        <p:spPr>
          <a:xfrm>
            <a:off x="1055440" y="1125905"/>
            <a:ext cx="10081120" cy="502895"/>
          </a:xfrm>
          <a:prstGeom prst="rect">
            <a:avLst/>
          </a:prstGeom>
          <a:solidFill>
            <a:srgbClr val="FFFFD5"/>
          </a:solidFill>
        </p:spPr>
        <p:txBody>
          <a:bodyPr wrap="square" tIns="72000" rtlCol="0" anchor="ctr" anchorCtr="0">
            <a:noAutofit/>
          </a:bodyPr>
          <a:lstStyle/>
          <a:p>
            <a:pPr algn="ctr"/>
            <a:r>
              <a:rPr kumimoji="1" lang="en-US" altLang="ja-JP" sz="2200" b="1" dirty="0">
                <a:solidFill>
                  <a:srgbClr val="C00000"/>
                </a:solidFill>
                <a:latin typeface="+mn-ea"/>
              </a:rPr>
              <a:t>CGRAs have various design choices to be widely explored.</a:t>
            </a:r>
            <a:endParaRPr kumimoji="1" lang="ja-JP" altLang="en-US" sz="2200" b="1" dirty="0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61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4D08BEE-6A6B-8B67-7BDA-A9E5220272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15E66F7-5B51-E1C0-74E1-2516B027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276872"/>
            <a:ext cx="11233248" cy="2376264"/>
          </a:xfrm>
        </p:spPr>
        <p:txBody>
          <a:bodyPr/>
          <a:lstStyle/>
          <a:p>
            <a:r>
              <a:rPr kumimoji="1" lang="en-US" altLang="ja-JP" dirty="0"/>
              <a:t>RIKEN CGRA Project using CGRA-ME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1377612-A38F-6F65-EEFF-1A8CC8283F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15680" y="6597352"/>
            <a:ext cx="5760640" cy="252028"/>
          </a:xfrm>
        </p:spPr>
        <p:txBody>
          <a:bodyPr/>
          <a:lstStyle/>
          <a:p>
            <a:r>
              <a:rPr lang="en-US" altLang="ja-JP" dirty="0"/>
              <a:t>ET03 Embedded Tutorial: CGRA Using CGRA-ME Framework</a:t>
            </a:r>
            <a:endParaRPr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6C018EB-229D-0ACF-454A-ADBD50853878}"/>
              </a:ext>
            </a:extLst>
          </p:cNvPr>
          <p:cNvGrpSpPr/>
          <p:nvPr/>
        </p:nvGrpSpPr>
        <p:grpSpPr>
          <a:xfrm>
            <a:off x="335360" y="550710"/>
            <a:ext cx="1727175" cy="1366122"/>
            <a:chOff x="5796136" y="620688"/>
            <a:chExt cx="3095327" cy="2448272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5B3BCB50-3CC7-B9B8-54E3-AA3D10BE7CBC}"/>
                </a:ext>
              </a:extLst>
            </p:cNvPr>
            <p:cNvSpPr/>
            <p:nvPr/>
          </p:nvSpPr>
          <p:spPr>
            <a:xfrm>
              <a:off x="6588224" y="1124744"/>
              <a:ext cx="720080" cy="432048"/>
            </a:xfrm>
            <a:prstGeom prst="rect">
              <a:avLst/>
            </a:prstGeom>
            <a:solidFill>
              <a:srgbClr val="C97209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4B074D1-6725-0F61-35B8-ED0A03B51234}"/>
                </a:ext>
              </a:extLst>
            </p:cNvPr>
            <p:cNvSpPr/>
            <p:nvPr/>
          </p:nvSpPr>
          <p:spPr>
            <a:xfrm>
              <a:off x="7380312" y="1628800"/>
              <a:ext cx="720080" cy="432048"/>
            </a:xfrm>
            <a:prstGeom prst="rect">
              <a:avLst/>
            </a:prstGeom>
            <a:solidFill>
              <a:srgbClr val="5FBDD7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タイトル 2">
              <a:extLst>
                <a:ext uri="{FF2B5EF4-FFF2-40B4-BE49-F238E27FC236}">
                  <a16:creationId xmlns:a16="http://schemas.microsoft.com/office/drawing/2014/main" id="{64C95DB2-F271-9A07-6BB9-7A3C0164A75D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620688"/>
              <a:ext cx="719572" cy="424543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タイトル 2">
              <a:extLst>
                <a:ext uri="{FF2B5EF4-FFF2-40B4-BE49-F238E27FC236}">
                  <a16:creationId xmlns:a16="http://schemas.microsoft.com/office/drawing/2014/main" id="{1EF13374-06C5-60E4-0387-D78F7F35DAE8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1124744"/>
              <a:ext cx="719572" cy="424543"/>
            </a:xfrm>
            <a:prstGeom prst="rect">
              <a:avLst/>
            </a:prstGeom>
            <a:solidFill>
              <a:srgbClr val="31579B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タイトル 2">
              <a:extLst>
                <a:ext uri="{FF2B5EF4-FFF2-40B4-BE49-F238E27FC236}">
                  <a16:creationId xmlns:a16="http://schemas.microsoft.com/office/drawing/2014/main" id="{6AC9F8BF-9497-703D-CFD3-98C69DC1F59B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1628800"/>
              <a:ext cx="719572" cy="432048"/>
            </a:xfrm>
            <a:prstGeom prst="rect">
              <a:avLst/>
            </a:prstGeom>
            <a:solidFill>
              <a:srgbClr val="638ACF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タイトル 2">
              <a:extLst>
                <a:ext uri="{FF2B5EF4-FFF2-40B4-BE49-F238E27FC236}">
                  <a16:creationId xmlns:a16="http://schemas.microsoft.com/office/drawing/2014/main" id="{A652339F-182E-48AF-DE96-7657C196B46B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2132856"/>
              <a:ext cx="719572" cy="424543"/>
            </a:xfrm>
            <a:prstGeom prst="rect">
              <a:avLst/>
            </a:prstGeom>
            <a:solidFill>
              <a:srgbClr val="C2D1EC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E95F620-A4BA-8197-1B86-679B7A7B39AD}"/>
                </a:ext>
              </a:extLst>
            </p:cNvPr>
            <p:cNvSpPr/>
            <p:nvPr/>
          </p:nvSpPr>
          <p:spPr>
            <a:xfrm>
              <a:off x="7380312" y="2132856"/>
              <a:ext cx="720080" cy="432048"/>
            </a:xfrm>
            <a:prstGeom prst="rect">
              <a:avLst/>
            </a:prstGeom>
            <a:solidFill>
              <a:srgbClr val="B2E0EC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702ABAA-BD85-DA22-68F8-97A6603F0FAE}"/>
                </a:ext>
              </a:extLst>
            </p:cNvPr>
            <p:cNvSpPr/>
            <p:nvPr/>
          </p:nvSpPr>
          <p:spPr>
            <a:xfrm>
              <a:off x="7380312" y="620688"/>
              <a:ext cx="720080" cy="432048"/>
            </a:xfrm>
            <a:prstGeom prst="rect">
              <a:avLst/>
            </a:prstGeom>
            <a:solidFill>
              <a:srgbClr val="123E4A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0B01937-227A-1DE7-60A2-CE5B605ACF50}"/>
                </a:ext>
              </a:extLst>
            </p:cNvPr>
            <p:cNvSpPr/>
            <p:nvPr/>
          </p:nvSpPr>
          <p:spPr>
            <a:xfrm>
              <a:off x="7380312" y="1124744"/>
              <a:ext cx="720080" cy="432048"/>
            </a:xfrm>
            <a:prstGeom prst="rect">
              <a:avLst/>
            </a:prstGeom>
            <a:solidFill>
              <a:srgbClr val="26849E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15EF9714-3E9B-416C-C1A6-69C4D8E9B88C}"/>
                </a:ext>
              </a:extLst>
            </p:cNvPr>
            <p:cNvSpPr/>
            <p:nvPr/>
          </p:nvSpPr>
          <p:spPr>
            <a:xfrm>
              <a:off x="6588224" y="1628800"/>
              <a:ext cx="720080" cy="432048"/>
            </a:xfrm>
            <a:prstGeom prst="rect">
              <a:avLst/>
            </a:prstGeom>
            <a:solidFill>
              <a:srgbClr val="F7AB4F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9CCFBEC-1029-2699-593E-82DDC7D86F1A}"/>
                </a:ext>
              </a:extLst>
            </p:cNvPr>
            <p:cNvSpPr/>
            <p:nvPr/>
          </p:nvSpPr>
          <p:spPr>
            <a:xfrm>
              <a:off x="6588224" y="2132856"/>
              <a:ext cx="720080" cy="432048"/>
            </a:xfrm>
            <a:prstGeom prst="rect">
              <a:avLst/>
            </a:prstGeom>
            <a:solidFill>
              <a:srgbClr val="FCD9AE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17B3A356-1F2F-203B-1DDE-DCCF8A8E3004}"/>
                </a:ext>
              </a:extLst>
            </p:cNvPr>
            <p:cNvSpPr/>
            <p:nvPr/>
          </p:nvSpPr>
          <p:spPr>
            <a:xfrm>
              <a:off x="6588224" y="620688"/>
              <a:ext cx="720080" cy="432048"/>
            </a:xfrm>
            <a:prstGeom prst="rect">
              <a:avLst/>
            </a:prstGeom>
            <a:solidFill>
              <a:srgbClr val="744206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タイトル 2">
              <a:extLst>
                <a:ext uri="{FF2B5EF4-FFF2-40B4-BE49-F238E27FC236}">
                  <a16:creationId xmlns:a16="http://schemas.microsoft.com/office/drawing/2014/main" id="{CECF6B79-BA2E-67E7-B6F3-4ACBFDC8BD23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2636912"/>
              <a:ext cx="719572" cy="424543"/>
            </a:xfrm>
            <a:prstGeom prst="rect">
              <a:avLst/>
            </a:prstGeom>
            <a:solidFill>
              <a:srgbClr val="F6F8FC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C901BFB5-A9E8-4C80-5520-88D9DD470CD3}"/>
                </a:ext>
              </a:extLst>
            </p:cNvPr>
            <p:cNvSpPr/>
            <p:nvPr/>
          </p:nvSpPr>
          <p:spPr>
            <a:xfrm>
              <a:off x="7380312" y="2636912"/>
              <a:ext cx="720080" cy="432048"/>
            </a:xfrm>
            <a:prstGeom prst="rect">
              <a:avLst/>
            </a:prstGeom>
            <a:solidFill>
              <a:srgbClr val="EBFAF8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9A17D914-F763-0134-6AC0-9797F7700F9D}"/>
                </a:ext>
              </a:extLst>
            </p:cNvPr>
            <p:cNvSpPr/>
            <p:nvPr/>
          </p:nvSpPr>
          <p:spPr>
            <a:xfrm>
              <a:off x="6588224" y="2636912"/>
              <a:ext cx="720080" cy="432048"/>
            </a:xfrm>
            <a:prstGeom prst="rect">
              <a:avLst/>
            </a:prstGeom>
            <a:solidFill>
              <a:srgbClr val="FDF8F1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DEBF9310-300A-3DB8-221E-A02502BC12B5}"/>
                </a:ext>
              </a:extLst>
            </p:cNvPr>
            <p:cNvSpPr/>
            <p:nvPr/>
          </p:nvSpPr>
          <p:spPr>
            <a:xfrm>
              <a:off x="5796136" y="1124744"/>
              <a:ext cx="720080" cy="432048"/>
            </a:xfrm>
            <a:prstGeom prst="rect">
              <a:avLst/>
            </a:prstGeom>
            <a:solidFill>
              <a:srgbClr val="DA00A1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1FF3F506-ACBD-56D4-1919-2139E49EF716}"/>
                </a:ext>
              </a:extLst>
            </p:cNvPr>
            <p:cNvSpPr/>
            <p:nvPr/>
          </p:nvSpPr>
          <p:spPr>
            <a:xfrm>
              <a:off x="5796136" y="1628800"/>
              <a:ext cx="720080" cy="432048"/>
            </a:xfrm>
            <a:prstGeom prst="rect">
              <a:avLst/>
            </a:prstGeom>
            <a:solidFill>
              <a:srgbClr val="FF47CF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0E59D93-335A-CF4E-02EF-31012D6A9C43}"/>
                </a:ext>
              </a:extLst>
            </p:cNvPr>
            <p:cNvSpPr/>
            <p:nvPr/>
          </p:nvSpPr>
          <p:spPr>
            <a:xfrm>
              <a:off x="5796136" y="2132856"/>
              <a:ext cx="720080" cy="432048"/>
            </a:xfrm>
            <a:prstGeom prst="rect">
              <a:avLst/>
            </a:prstGeom>
            <a:solidFill>
              <a:srgbClr val="FFB9ED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50D85CE7-4B36-D315-407A-4F3D36C3A9B3}"/>
                </a:ext>
              </a:extLst>
            </p:cNvPr>
            <p:cNvSpPr/>
            <p:nvPr/>
          </p:nvSpPr>
          <p:spPr>
            <a:xfrm>
              <a:off x="5796136" y="620688"/>
              <a:ext cx="720080" cy="432048"/>
            </a:xfrm>
            <a:prstGeom prst="rect">
              <a:avLst/>
            </a:prstGeom>
            <a:solidFill>
              <a:srgbClr val="6C0050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79571E74-DE98-C3C1-8951-F3BB41929F5D}"/>
                </a:ext>
              </a:extLst>
            </p:cNvPr>
            <p:cNvSpPr/>
            <p:nvPr/>
          </p:nvSpPr>
          <p:spPr>
            <a:xfrm>
              <a:off x="5796136" y="2636912"/>
              <a:ext cx="720080" cy="432048"/>
            </a:xfrm>
            <a:prstGeom prst="rect">
              <a:avLst/>
            </a:prstGeom>
            <a:solidFill>
              <a:srgbClr val="FFEFFB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01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539FD0-A671-BD42-08E0-32C82602FBBF}"/>
              </a:ext>
            </a:extLst>
          </p:cNvPr>
          <p:cNvSpPr/>
          <p:nvPr/>
        </p:nvSpPr>
        <p:spPr bwMode="auto">
          <a:xfrm>
            <a:off x="578163" y="3665801"/>
            <a:ext cx="5111211" cy="996409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"/>
              <a:cs typeface="Arial 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F5B34B-44DA-F609-01C4-8AA672D54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Objective: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</a:t>
            </a:r>
            <a:r>
              <a:rPr kumimoji="1" lang="en-US" altLang="ja-JP" dirty="0"/>
              <a:t>esign-space exploration to f</a:t>
            </a:r>
            <a:r>
              <a:rPr lang="en-US" dirty="0"/>
              <a:t>ind appropriate CGRA architecture </a:t>
            </a:r>
            <a:r>
              <a:rPr kumimoji="1" lang="en-US" altLang="ja-JP" dirty="0"/>
              <a:t>for HPC</a:t>
            </a:r>
            <a:endParaRPr lang="en-US" dirty="0"/>
          </a:p>
          <a:p>
            <a:r>
              <a:rPr lang="en-US" dirty="0"/>
              <a:t>What we need to know/explore?</a:t>
            </a:r>
          </a:p>
          <a:p>
            <a:pPr lvl="1"/>
            <a:r>
              <a:rPr lang="en-US" b="1" dirty="0"/>
              <a:t>Benchmarks</a:t>
            </a:r>
          </a:p>
          <a:p>
            <a:pPr lvl="2"/>
            <a:r>
              <a:rPr lang="en-US" dirty="0"/>
              <a:t>Benchmarks selection &amp; requirement analysis</a:t>
            </a:r>
          </a:p>
          <a:p>
            <a:pPr lvl="2"/>
            <a:r>
              <a:rPr lang="en-US" dirty="0"/>
              <a:t>Performance evaluation</a:t>
            </a:r>
          </a:p>
          <a:p>
            <a:pPr lvl="1"/>
            <a:r>
              <a:rPr lang="en-US" b="1" dirty="0"/>
              <a:t>Architecture Explorations</a:t>
            </a:r>
          </a:p>
          <a:p>
            <a:pPr lvl="2"/>
            <a:r>
              <a:rPr lang="en-US" dirty="0"/>
              <a:t>Design &amp; Architecture Exploration</a:t>
            </a:r>
          </a:p>
          <a:p>
            <a:pPr lvl="2"/>
            <a:r>
              <a:rPr lang="en-US" dirty="0"/>
              <a:t>Compiler (Front-end &amp; Mapper) support</a:t>
            </a:r>
          </a:p>
          <a:p>
            <a:pPr lvl="1"/>
            <a:r>
              <a:rPr lang="en-US" b="1" dirty="0"/>
              <a:t>Evaluation</a:t>
            </a:r>
          </a:p>
          <a:p>
            <a:pPr lvl="2"/>
            <a:r>
              <a:rPr lang="en-US" dirty="0"/>
              <a:t>Peak Theoretical performance</a:t>
            </a:r>
          </a:p>
          <a:p>
            <a:pPr lvl="2"/>
            <a:r>
              <a:rPr lang="en-US" dirty="0"/>
              <a:t>Benchmark performance</a:t>
            </a:r>
          </a:p>
          <a:p>
            <a:pPr lvl="2"/>
            <a:r>
              <a:rPr lang="en-US" dirty="0"/>
              <a:t>ASIC Implementation (area, power, frequency, etc.)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0D34A-E7D1-EDE5-5E99-250929DE02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dirty="0"/>
              <a:t>RIKEN CGRA Modelling with CGRA-ME</a:t>
            </a:r>
            <a:endParaRPr lang="ja-JP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07BC5B-11B2-AB35-4077-3D22DDF4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RIKEN CGRA Project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7D46DBF-FE4F-D9B8-762E-606D795CA20C}"/>
              </a:ext>
            </a:extLst>
          </p:cNvPr>
          <p:cNvSpPr/>
          <p:nvPr/>
        </p:nvSpPr>
        <p:spPr bwMode="auto">
          <a:xfrm>
            <a:off x="5994856" y="3739609"/>
            <a:ext cx="824190" cy="811889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"/>
              <a:cs typeface="Arial 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9161D-4033-F874-862D-468292B6A182}"/>
              </a:ext>
            </a:extLst>
          </p:cNvPr>
          <p:cNvSpPr txBox="1"/>
          <p:nvPr/>
        </p:nvSpPr>
        <p:spPr>
          <a:xfrm>
            <a:off x="7124528" y="3789040"/>
            <a:ext cx="480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CGRA-ME </a:t>
            </a:r>
            <a:r>
              <a:rPr kumimoji="1" lang="en-US" altLang="ja-JP" sz="3600" dirty="0">
                <a:solidFill>
                  <a:srgbClr val="FF0000"/>
                </a:solidFill>
                <a:highlight>
                  <a:srgbClr val="FFFF00"/>
                </a:highlight>
              </a:rPr>
              <a:t>to the rescue!</a:t>
            </a:r>
            <a:endParaRPr kumimoji="1" lang="ja-JP" altLang="en-US" sz="36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7249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Content Placeholder 11">
            <a:extLst>
              <a:ext uri="{FF2B5EF4-FFF2-40B4-BE49-F238E27FC236}">
                <a16:creationId xmlns:a16="http://schemas.microsoft.com/office/drawing/2014/main" id="{63E1852E-F00F-BA65-962B-C48B661CC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74753" y="2951474"/>
            <a:ext cx="6665660" cy="350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D17280-D93B-C5D2-1E10-2F7A64289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124744"/>
            <a:ext cx="8741912" cy="5328592"/>
          </a:xfrm>
        </p:spPr>
        <p:txBody>
          <a:bodyPr/>
          <a:lstStyle/>
          <a:p>
            <a:pPr marL="0" indent="0">
              <a:buNone/>
            </a:pPr>
            <a:r>
              <a:rPr lang="en-US" sz="1800"/>
              <a:t>HPC-oriented CGRA with the following design philosophy:</a:t>
            </a:r>
          </a:p>
          <a:p>
            <a:pPr lvl="1"/>
            <a:r>
              <a:rPr lang="en-US" altLang="ja-JP" sz="1600">
                <a:solidFill>
                  <a:srgbClr val="FF0000"/>
                </a:solidFill>
              </a:rPr>
              <a:t>Stream Computing Model: Isolation between computation</a:t>
            </a:r>
            <a:r>
              <a:rPr lang="en-US" altLang="ja-JP" sz="1600"/>
              <a:t> in a PE array </a:t>
            </a:r>
            <a:r>
              <a:rPr lang="en-US" altLang="ja-JP" sz="1600">
                <a:solidFill>
                  <a:srgbClr val="FF0000"/>
                </a:solidFill>
              </a:rPr>
              <a:t>and memory access</a:t>
            </a:r>
            <a:r>
              <a:rPr lang="en-US" altLang="ja-JP" sz="1600"/>
              <a:t> with load-and-store (LS) tiles</a:t>
            </a:r>
          </a:p>
          <a:p>
            <a:pPr lvl="1"/>
            <a:r>
              <a:rPr lang="en-US" sz="1600">
                <a:solidFill>
                  <a:srgbClr val="FF0000"/>
                </a:solidFill>
              </a:rPr>
              <a:t>Modular design</a:t>
            </a:r>
            <a:r>
              <a:rPr lang="en-US" sz="1600"/>
              <a:t> for design space exploration with various architecture configuration and sizes</a:t>
            </a:r>
          </a:p>
          <a:p>
            <a:pPr lvl="1"/>
            <a:r>
              <a:rPr lang="en-US" sz="1600"/>
              <a:t>Capability of </a:t>
            </a:r>
            <a:r>
              <a:rPr lang="en-US" sz="1600">
                <a:solidFill>
                  <a:srgbClr val="FF0000"/>
                </a:solidFill>
              </a:rPr>
              <a:t>floating-point operations</a:t>
            </a:r>
            <a:r>
              <a:rPr lang="en-US" sz="1600"/>
              <a:t> and OpenMP support for HPC applications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A0729-FF27-BEE1-7931-E80405D094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RIKEN CGRA Modelling with CGRA-ME</a:t>
            </a:r>
            <a:endParaRPr lang="ja-JP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F51463-5E40-AE5B-0411-E450756B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 RIKEN CGRA Architecture Overview</a:t>
            </a: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EB21B088-DB53-794D-3367-093328A8C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042" y="2184743"/>
            <a:ext cx="3052606" cy="4340601"/>
          </a:xfrm>
          <a:prstGeom prst="rect">
            <a:avLst/>
          </a:prstGeom>
        </p:spPr>
      </p:pic>
      <p:sp>
        <p:nvSpPr>
          <p:cNvPr id="195" name="テキスト ボックス 11">
            <a:extLst>
              <a:ext uri="{FF2B5EF4-FFF2-40B4-BE49-F238E27FC236}">
                <a16:creationId xmlns:a16="http://schemas.microsoft.com/office/drawing/2014/main" id="{2296EF55-1796-B410-74EC-D168BFA1CBA8}"/>
              </a:ext>
            </a:extLst>
          </p:cNvPr>
          <p:cNvSpPr txBox="1"/>
          <p:nvPr/>
        </p:nvSpPr>
        <p:spPr>
          <a:xfrm>
            <a:off x="8760296" y="1527960"/>
            <a:ext cx="35056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800"/>
              <a:t>B. Adhi, C. Cortes, Y. Tan, T. Kojima, A. Podobas and K. Sano, "The Cost of Flexibility: Embedded versus Discrete Routers in CGRAs for HPC," 2022 IEEE International Conference on Cluster Computing (CLUSTER), Heidelberg, Germany, 2022, pp. 347-356, </a:t>
            </a:r>
            <a:r>
              <a:rPr kumimoji="1" lang="en-US" altLang="ja-JP" sz="800" err="1"/>
              <a:t>doi</a:t>
            </a:r>
            <a:r>
              <a:rPr kumimoji="1" lang="en-US" altLang="ja-JP" sz="800"/>
              <a:t>: 10.1109/CLUSTER51413.2022.00046.</a:t>
            </a:r>
            <a:endParaRPr kumimoji="1" lang="ja-JP" altLang="en-US" sz="800"/>
          </a:p>
        </p:txBody>
      </p:sp>
    </p:spTree>
    <p:extLst>
      <p:ext uri="{BB962C8B-B14F-4D97-AF65-F5344CB8AC3E}">
        <p14:creationId xmlns:p14="http://schemas.microsoft.com/office/powerpoint/2010/main" val="1900979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528EAE-A5B4-C4B9-B9E5-56FADD49F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124744"/>
            <a:ext cx="11809312" cy="5328592"/>
          </a:xfrm>
        </p:spPr>
        <p:txBody>
          <a:bodyPr/>
          <a:lstStyle/>
          <a:p>
            <a:pPr>
              <a:tabLst>
                <a:tab pos="7180263" algn="l"/>
              </a:tabLst>
            </a:pPr>
            <a:r>
              <a:rPr kumimoji="1" lang="en-US" altLang="ja-JP" sz="2000" dirty="0"/>
              <a:t>Baseline Design</a:t>
            </a:r>
          </a:p>
          <a:p>
            <a:pPr lvl="1">
              <a:tabLst>
                <a:tab pos="7180263" algn="l"/>
              </a:tabLst>
            </a:pPr>
            <a:r>
              <a:rPr kumimoji="1" lang="en-US" altLang="ja-JP" sz="1800" dirty="0"/>
              <a:t>Template based CGRA for HPC 	[ASAP 2020]</a:t>
            </a:r>
          </a:p>
          <a:p>
            <a:pPr lvl="1">
              <a:tabLst>
                <a:tab pos="7180263" algn="l"/>
              </a:tabLst>
            </a:pPr>
            <a:r>
              <a:rPr kumimoji="1" lang="en-US" altLang="ja-JP" sz="1800" dirty="0"/>
              <a:t>Evaluation Framework 	[RECONF 2021, IPDPSW 2022 CGRA4HPC]</a:t>
            </a:r>
          </a:p>
          <a:p>
            <a:pPr>
              <a:tabLst>
                <a:tab pos="7180263" algn="l"/>
              </a:tabLst>
            </a:pPr>
            <a:r>
              <a:rPr lang="en-US" altLang="ja-JP" sz="2000" dirty="0">
                <a:solidFill>
                  <a:schemeClr val="tx1"/>
                </a:solidFill>
              </a:rPr>
              <a:t>Intra-CGRA interconnect optimization</a:t>
            </a:r>
          </a:p>
          <a:p>
            <a:pPr lvl="1">
              <a:tabLst>
                <a:tab pos="7180263" algn="l"/>
              </a:tabLst>
            </a:pPr>
            <a:r>
              <a:rPr lang="en-US" altLang="ja-JP" sz="1800" dirty="0"/>
              <a:t>Embedded router </a:t>
            </a:r>
            <a:r>
              <a:rPr lang="en-US" altLang="ja-JP" sz="1800" dirty="0" err="1"/>
              <a:t>v.s</a:t>
            </a:r>
            <a:r>
              <a:rPr lang="en-US" altLang="ja-JP" sz="1800" dirty="0"/>
              <a:t>. discrete router 		[CLUSTER 2022]</a:t>
            </a:r>
          </a:p>
          <a:p>
            <a:pPr lvl="1">
              <a:tabLst>
                <a:tab pos="7180263" algn="l"/>
              </a:tabLst>
            </a:pPr>
            <a:r>
              <a:rPr kumimoji="1" lang="en-US" altLang="ja-JP" sz="1800" dirty="0"/>
              <a:t>Reduced</a:t>
            </a:r>
            <a:r>
              <a:rPr lang="en-US" altLang="ja-JP" sz="1800" dirty="0"/>
              <a:t>-complexity interconnect 		[FPT 2022, IPDPSW 2023 CGRA4HPC]</a:t>
            </a:r>
          </a:p>
          <a:p>
            <a:pPr lvl="1">
              <a:tabLst>
                <a:tab pos="7180263" algn="l"/>
              </a:tabLst>
            </a:pPr>
            <a:r>
              <a:rPr lang="en-US" altLang="ja-JP" sz="1800" dirty="0"/>
              <a:t>Compute vs. Connection density 		[HEART 2023]</a:t>
            </a:r>
          </a:p>
          <a:p>
            <a:pPr>
              <a:tabLst>
                <a:tab pos="7180263" algn="l"/>
              </a:tabLst>
            </a:pPr>
            <a:r>
              <a:rPr lang="en-US" altLang="ja-JP" sz="2000" dirty="0"/>
              <a:t>CGRA-Memory interaction behavior</a:t>
            </a:r>
          </a:p>
          <a:p>
            <a:pPr lvl="1">
              <a:tabLst>
                <a:tab pos="7180263" algn="l"/>
              </a:tabLst>
            </a:pPr>
            <a:r>
              <a:rPr lang="en-US" altLang="ja-JP" sz="1800" dirty="0"/>
              <a:t>CGRA on different memory type: HBM, DDR4, etc.		[ASAP 2020]</a:t>
            </a:r>
          </a:p>
          <a:p>
            <a:pPr lvl="1">
              <a:tabLst>
                <a:tab pos="7180263" algn="l"/>
              </a:tabLst>
            </a:pPr>
            <a:r>
              <a:rPr lang="en-US" altLang="ja-JP" sz="1800" dirty="0"/>
              <a:t>Pending reads vs. memory latency 		[IPDPSW 2022 CGRA4HPC]</a:t>
            </a:r>
          </a:p>
          <a:p>
            <a:pPr>
              <a:tabLst>
                <a:tab pos="7180263" algn="l"/>
              </a:tabLst>
            </a:pPr>
            <a:r>
              <a:rPr lang="en-US" altLang="ja-JP" sz="2000" dirty="0">
                <a:solidFill>
                  <a:srgbClr val="FF0000"/>
                </a:solidFill>
                <a:highlight>
                  <a:srgbClr val="FFFF00"/>
                </a:highlight>
              </a:rPr>
              <a:t>Transcendental computation support on CGRA 	</a:t>
            </a:r>
            <a:r>
              <a:rPr lang="en-US" altLang="ja-JP" sz="2000" b="0" dirty="0">
                <a:solidFill>
                  <a:srgbClr val="FF0000"/>
                </a:solidFill>
                <a:highlight>
                  <a:srgbClr val="FFFF00"/>
                </a:highlight>
              </a:rPr>
              <a:t>-&gt; Today’s case study!</a:t>
            </a:r>
            <a:endParaRPr lang="en-US" altLang="ja-JP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>
              <a:tabLst>
                <a:tab pos="7180263" algn="l"/>
              </a:tabLst>
            </a:pPr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Extending CGRA for Complex HPC Computations 		[</a:t>
            </a:r>
            <a:r>
              <a:rPr lang="en-US" sz="1800" b="1" dirty="0">
                <a:solidFill>
                  <a:srgbClr val="FF0000"/>
                </a:solidFill>
                <a:highlight>
                  <a:srgbClr val="FFFF00"/>
                </a:highlight>
              </a:rPr>
              <a:t>IPDPS 2024</a:t>
            </a:r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BD5A3-3BEA-B394-514B-6CFFFA9910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RIKEN CGRA Modelling with CGRA-ME</a:t>
            </a:r>
            <a:endParaRPr lang="ja-JP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BC06F9-DE45-F9DB-4B5F-488C7921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CGRA Design-Choices Explored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514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47380-6709-1224-473A-6904F8631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384800" algn="l"/>
              </a:tabLst>
            </a:pPr>
            <a:r>
              <a:rPr kumimoji="1" lang="en-US" altLang="ja-JP" sz="1800" dirty="0"/>
              <a:t>Issue</a:t>
            </a:r>
          </a:p>
          <a:p>
            <a:pPr lvl="1">
              <a:tabLst>
                <a:tab pos="5384800" algn="l"/>
              </a:tabLst>
            </a:pPr>
            <a:r>
              <a:rPr kumimoji="1" lang="en-US" altLang="ja-JP" sz="1600" b="0" dirty="0"/>
              <a:t>Only basic arithmetic operators available (</a:t>
            </a:r>
            <a:r>
              <a:rPr kumimoji="1" lang="en-US" altLang="ja-JP" sz="1600" b="0" dirty="0">
                <a:solidFill>
                  <a:srgbClr val="C00000"/>
                </a:solidFill>
              </a:rPr>
              <a:t>such as </a:t>
            </a:r>
            <a:r>
              <a:rPr kumimoji="1" lang="en-US" altLang="ja-JP" sz="1600" b="1" dirty="0">
                <a:solidFill>
                  <a:srgbClr val="C00000"/>
                </a:solidFill>
              </a:rPr>
              <a:t>FMA</a:t>
            </a:r>
            <a:r>
              <a:rPr kumimoji="1" lang="en-US" altLang="ja-JP" sz="1600" b="0" dirty="0"/>
              <a:t>) in typical CGRA</a:t>
            </a:r>
          </a:p>
          <a:p>
            <a:pPr lvl="1">
              <a:tabLst>
                <a:tab pos="5384800" algn="l"/>
              </a:tabLst>
            </a:pPr>
            <a:r>
              <a:rPr kumimoji="1" lang="en-US" altLang="ja-JP" sz="1600" b="0" dirty="0"/>
              <a:t>Some HPC kernels </a:t>
            </a:r>
            <a:r>
              <a:rPr kumimoji="1" lang="en-US" altLang="ja-JP" sz="1600" dirty="0">
                <a:solidFill>
                  <a:srgbClr val="C00000"/>
                </a:solidFill>
              </a:rPr>
              <a:t>require complex functions</a:t>
            </a:r>
            <a:r>
              <a:rPr kumimoji="1" lang="en-US" altLang="ja-JP" sz="1600" b="0" dirty="0"/>
              <a:t>, e.g., log, exp, sqrt, and sin/cos/tan (transcendental functions) </a:t>
            </a:r>
          </a:p>
          <a:p>
            <a:pPr>
              <a:tabLst>
                <a:tab pos="5384800" algn="l"/>
              </a:tabLst>
            </a:pPr>
            <a:r>
              <a:rPr lang="en-US" altLang="ja-JP" sz="1800" dirty="0"/>
              <a:t>Possible solution</a:t>
            </a:r>
          </a:p>
          <a:p>
            <a:pPr lvl="1">
              <a:tabLst>
                <a:tab pos="5384800" algn="l"/>
              </a:tabLst>
            </a:pPr>
            <a:r>
              <a:rPr kumimoji="1" lang="en-US" altLang="ja-JP" sz="1600" b="1" dirty="0">
                <a:solidFill>
                  <a:srgbClr val="C00000"/>
                </a:solidFill>
              </a:rPr>
              <a:t>Soft-core approach </a:t>
            </a:r>
            <a:r>
              <a:rPr kumimoji="1" lang="en-US" altLang="ja-JP" sz="1600" dirty="0"/>
              <a:t>using in-fabric FMAs 	</a:t>
            </a:r>
            <a:r>
              <a:rPr kumimoji="1" lang="en-US" altLang="ja-JP" sz="1600" dirty="0">
                <a:solidFill>
                  <a:srgbClr val="C00000"/>
                </a:solidFill>
              </a:rPr>
              <a:t>&gt;&gt; poor accuracy</a:t>
            </a:r>
            <a:r>
              <a:rPr kumimoji="1" lang="en-US" altLang="ja-JP" sz="1600" dirty="0"/>
              <a:t> with limited resources</a:t>
            </a:r>
          </a:p>
          <a:p>
            <a:pPr lvl="1">
              <a:tabLst>
                <a:tab pos="5384800" algn="l"/>
              </a:tabLst>
            </a:pPr>
            <a:r>
              <a:rPr lang="en-US" altLang="ja-JP" sz="1600" b="1" dirty="0">
                <a:solidFill>
                  <a:srgbClr val="C00000"/>
                </a:solidFill>
              </a:rPr>
              <a:t>Hard-macro IPs </a:t>
            </a:r>
            <a:r>
              <a:rPr lang="en-US" altLang="ja-JP" sz="1600" dirty="0">
                <a:solidFill>
                  <a:schemeClr val="tx1"/>
                </a:solidFill>
              </a:rPr>
              <a:t>for complex functions in PEs</a:t>
            </a:r>
            <a:r>
              <a:rPr lang="en-US" altLang="ja-JP" sz="1600" dirty="0">
                <a:solidFill>
                  <a:srgbClr val="C00000"/>
                </a:solidFill>
              </a:rPr>
              <a:t> 	</a:t>
            </a:r>
            <a:r>
              <a:rPr kumimoji="1" lang="en-US" altLang="ja-JP" sz="1600" dirty="0">
                <a:solidFill>
                  <a:srgbClr val="C00000"/>
                </a:solidFill>
              </a:rPr>
              <a:t>&gt;&gt; </a:t>
            </a:r>
            <a:r>
              <a:rPr lang="en-US" altLang="ja-JP" sz="1600" dirty="0">
                <a:solidFill>
                  <a:srgbClr val="C00000"/>
                </a:solidFill>
              </a:rPr>
              <a:t>such IP blocks are </a:t>
            </a:r>
            <a:r>
              <a:rPr lang="en-US" altLang="ja-JP" sz="1600" b="1" dirty="0">
                <a:solidFill>
                  <a:srgbClr val="C00000"/>
                </a:solidFill>
              </a:rPr>
              <a:t>huge</a:t>
            </a:r>
            <a:r>
              <a:rPr lang="en-US" altLang="ja-JP" sz="1600" dirty="0">
                <a:solidFill>
                  <a:srgbClr val="C00000"/>
                </a:solidFill>
              </a:rPr>
              <a:t>! some functions </a:t>
            </a:r>
            <a:r>
              <a:rPr lang="en-US" altLang="ja-JP" sz="1600" b="1" dirty="0">
                <a:solidFill>
                  <a:srgbClr val="C00000"/>
                </a:solidFill>
              </a:rPr>
              <a:t>rarely utilized</a:t>
            </a:r>
            <a:endParaRPr lang="en-US" altLang="ja-JP" sz="1600" b="1" dirty="0"/>
          </a:p>
          <a:p>
            <a:pPr>
              <a:tabLst>
                <a:tab pos="5384800" algn="l"/>
              </a:tabLst>
            </a:pPr>
            <a:r>
              <a:rPr kumimoji="1" lang="en-US" altLang="ja-JP" sz="1800" dirty="0"/>
              <a:t>Question: </a:t>
            </a:r>
            <a:r>
              <a:rPr kumimoji="1" lang="en-US" altLang="ja-JP" sz="1800" dirty="0">
                <a:solidFill>
                  <a:srgbClr val="C00000"/>
                </a:solidFill>
                <a:highlight>
                  <a:srgbClr val="FFFFD5"/>
                </a:highlight>
              </a:rPr>
              <a:t>What is the best mix for FMAs and hard-macro IPs in Heterogenous CGRA?</a:t>
            </a:r>
          </a:p>
          <a:p>
            <a:pPr>
              <a:tabLst>
                <a:tab pos="5384800" algn="l"/>
              </a:tabLst>
            </a:pPr>
            <a:r>
              <a:rPr kumimoji="1" lang="en-US" altLang="ja-JP" sz="1800" dirty="0"/>
              <a:t>Objective and approach</a:t>
            </a:r>
            <a:endParaRPr lang="en-US" altLang="ja-JP" sz="1800" dirty="0"/>
          </a:p>
          <a:p>
            <a:pPr lvl="1">
              <a:tabLst>
                <a:tab pos="5384800" algn="l"/>
              </a:tabLst>
            </a:pPr>
            <a:r>
              <a:rPr kumimoji="1" lang="en-US" altLang="ja-JP" sz="1600" b="0" dirty="0"/>
              <a:t>To find it, we have </a:t>
            </a:r>
            <a:r>
              <a:rPr kumimoji="1" lang="en-US" altLang="ja-JP" sz="1600" b="1" dirty="0"/>
              <a:t>designed and explored potential layout of heterogeneous CGRA</a:t>
            </a:r>
            <a:r>
              <a:rPr kumimoji="1" lang="en-US" altLang="ja-JP" sz="1600" b="0" dirty="0"/>
              <a:t>.</a:t>
            </a:r>
          </a:p>
          <a:p>
            <a:pPr lvl="1">
              <a:tabLst>
                <a:tab pos="5384800" algn="l"/>
              </a:tabLst>
            </a:pPr>
            <a:r>
              <a:rPr lang="en-US" altLang="ja-JP" sz="1600" dirty="0"/>
              <a:t>Evaluating mapping tolerance and PPA analysis of various layouts against HPC workloads</a:t>
            </a:r>
            <a:endParaRPr kumimoji="1" lang="en-US" altLang="ja-JP" sz="1600" b="0" dirty="0"/>
          </a:p>
          <a:p>
            <a:pPr>
              <a:tabLst>
                <a:tab pos="5384800" algn="l"/>
              </a:tabLst>
            </a:pPr>
            <a:r>
              <a:rPr lang="en-US" altLang="ja-JP" sz="1800" dirty="0"/>
              <a:t>How CGRA-ME help us:</a:t>
            </a:r>
          </a:p>
          <a:p>
            <a:pPr lvl="1">
              <a:tabLst>
                <a:tab pos="5384800" algn="l"/>
              </a:tabLst>
            </a:pPr>
            <a:r>
              <a:rPr kumimoji="1" lang="en-US" altLang="ja-JP" sz="1600" b="0" dirty="0"/>
              <a:t>Modelling various PEs (only FMA, mixed with complex hard-IP), and various heterogeneous layout of CGRA</a:t>
            </a:r>
          </a:p>
          <a:p>
            <a:pPr lvl="1">
              <a:tabLst>
                <a:tab pos="5384800" algn="l"/>
              </a:tabLst>
            </a:pPr>
            <a:r>
              <a:rPr kumimoji="1" lang="en-US" altLang="ja-JP" sz="1600" b="0" dirty="0"/>
              <a:t>Allowing to map benchmarks to those CGRAs</a:t>
            </a:r>
          </a:p>
          <a:p>
            <a:pPr lvl="1">
              <a:tabLst>
                <a:tab pos="5384800" algn="l"/>
              </a:tabLst>
            </a:pPr>
            <a:r>
              <a:rPr kumimoji="1" lang="en-US" altLang="ja-JP" sz="1600" b="0" dirty="0"/>
              <a:t>Check our presentation on </a:t>
            </a:r>
            <a:r>
              <a:rPr lang="en-US" altLang="ja-JP" sz="1600" b="1" dirty="0">
                <a:solidFill>
                  <a:srgbClr val="FF0000"/>
                </a:solidFill>
                <a:highlight>
                  <a:srgbClr val="FFFFD5"/>
                </a:highlight>
              </a:rPr>
              <a:t>IPDPS 2024, May 27-31</a:t>
            </a:r>
            <a:r>
              <a:rPr lang="en-US" altLang="ja-JP" sz="1600" b="0" dirty="0">
                <a:solidFill>
                  <a:srgbClr val="FF0000"/>
                </a:solidFill>
                <a:highlight>
                  <a:srgbClr val="FFFFD5"/>
                </a:highlight>
              </a:rPr>
              <a:t>!</a:t>
            </a:r>
            <a:endParaRPr kumimoji="1" lang="ja-JP" altLang="en-US" sz="1600" b="0" dirty="0">
              <a:highlight>
                <a:srgbClr val="FFFFD5"/>
              </a:highlight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542F55-A5B2-9FCA-DBE1-64FB71FE49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RIKEN CGRA Modelling with CGRA-ME</a:t>
            </a:r>
            <a:endParaRPr lang="ja-JP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A6B493-D6D6-AB6B-5B60-E8F08DF06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Extending CGRA for Complex HPC Computations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4678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C7A3F8-CC74-B69D-2EE0-86362B76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124744"/>
            <a:ext cx="4461048" cy="5328592"/>
          </a:xfrm>
        </p:spPr>
        <p:txBody>
          <a:bodyPr/>
          <a:lstStyle/>
          <a:p>
            <a:r>
              <a:rPr lang="en-US" dirty="0"/>
              <a:t>Implemented with:</a:t>
            </a:r>
          </a:p>
          <a:p>
            <a:pPr lvl="1"/>
            <a:r>
              <a:rPr lang="en-US" dirty="0"/>
              <a:t>CGRA-ME Primitives</a:t>
            </a:r>
          </a:p>
          <a:p>
            <a:pPr lvl="1"/>
            <a:r>
              <a:rPr lang="en-US" dirty="0"/>
              <a:t>Custom Logic</a:t>
            </a:r>
          </a:p>
          <a:p>
            <a:pPr lvl="1"/>
            <a:r>
              <a:rPr lang="en-US" dirty="0" err="1"/>
              <a:t>FloPoCo</a:t>
            </a:r>
            <a:r>
              <a:rPr lang="en-US" dirty="0"/>
              <a:t> IP cores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6DB12-47A2-1B78-9231-23D07427C9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RIKEN CGRA Modelling with CGRA-ME</a:t>
            </a:r>
            <a:endParaRPr lang="ja-JP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C6F872-4EA7-E5B3-B149-126737BBA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 with Extended ALU</a:t>
            </a:r>
          </a:p>
        </p:txBody>
      </p:sp>
      <p:sp>
        <p:nvSpPr>
          <p:cNvPr id="62" name="AutoShape 2">
            <a:extLst>
              <a:ext uri="{FF2B5EF4-FFF2-40B4-BE49-F238E27FC236}">
                <a16:creationId xmlns:a16="http://schemas.microsoft.com/office/drawing/2014/main" id="{CFDA7894-BA14-F29E-6B3A-74C266913E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4" name="Picture 63" descr="A diagram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576147AD-66E4-41F0-BABF-64CAD1974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17" y="1243588"/>
            <a:ext cx="5112631" cy="5008896"/>
          </a:xfrm>
          <a:prstGeom prst="rect">
            <a:avLst/>
          </a:prstGeom>
        </p:spPr>
      </p:pic>
      <p:pic>
        <p:nvPicPr>
          <p:cNvPr id="7" name="Picture 6" descr="A diagram of a computer hardware system&#10;&#10;Description automatically generated">
            <a:extLst>
              <a:ext uri="{FF2B5EF4-FFF2-40B4-BE49-F238E27FC236}">
                <a16:creationId xmlns:a16="http://schemas.microsoft.com/office/drawing/2014/main" id="{E29C46A1-EED9-F1EC-79C1-83D0342A2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09" y="3289945"/>
            <a:ext cx="4552864" cy="27214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5CF3DE-4745-B160-3946-8DA124915C9F}"/>
              </a:ext>
            </a:extLst>
          </p:cNvPr>
          <p:cNvSpPr txBox="1"/>
          <p:nvPr/>
        </p:nvSpPr>
        <p:spPr>
          <a:xfrm>
            <a:off x="1656440" y="6152054"/>
            <a:ext cx="371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Elastic PE with FMA and Complex ALU</a:t>
            </a:r>
            <a:endParaRPr kumimoji="1" lang="ja-JP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0FB8A-12F7-4A7E-E68A-FCAC227489C0}"/>
              </a:ext>
            </a:extLst>
          </p:cNvPr>
          <p:cNvSpPr txBox="1"/>
          <p:nvPr/>
        </p:nvSpPr>
        <p:spPr>
          <a:xfrm>
            <a:off x="7809214" y="6152054"/>
            <a:ext cx="323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FP ALU with hard-macro IP cores</a:t>
            </a:r>
            <a:endParaRPr kumimoji="1" lang="ja-JP" alt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D52B28-3D99-3EE7-DB15-62D52FD97C65}"/>
              </a:ext>
            </a:extLst>
          </p:cNvPr>
          <p:cNvGrpSpPr/>
          <p:nvPr/>
        </p:nvGrpSpPr>
        <p:grpSpPr>
          <a:xfrm>
            <a:off x="2310232" y="1721840"/>
            <a:ext cx="6485230" cy="2575430"/>
            <a:chOff x="2310232" y="1721840"/>
            <a:chExt cx="6485230" cy="257543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2C2EA60-2BA9-E2B5-2057-20FA80EA48CE}"/>
                </a:ext>
              </a:extLst>
            </p:cNvPr>
            <p:cNvSpPr/>
            <p:nvPr/>
          </p:nvSpPr>
          <p:spPr bwMode="auto">
            <a:xfrm>
              <a:off x="2310232" y="1804197"/>
              <a:ext cx="1797264" cy="1734490"/>
            </a:xfrm>
            <a:custGeom>
              <a:avLst/>
              <a:gdLst>
                <a:gd name="connsiteX0" fmla="*/ 1041514 w 1655427"/>
                <a:gd name="connsiteY0" fmla="*/ 0 h 1722189"/>
                <a:gd name="connsiteX1" fmla="*/ 1611476 w 1655427"/>
                <a:gd name="connsiteY1" fmla="*/ 323936 h 1722189"/>
                <a:gd name="connsiteX2" fmla="*/ 0 w 1655427"/>
                <a:gd name="connsiteY2" fmla="*/ 1722189 h 172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5427" h="1722189">
                  <a:moveTo>
                    <a:pt x="1041514" y="0"/>
                  </a:moveTo>
                  <a:cubicBezTo>
                    <a:pt x="1413288" y="18452"/>
                    <a:pt x="1785062" y="36905"/>
                    <a:pt x="1611476" y="323936"/>
                  </a:cubicBezTo>
                  <a:cubicBezTo>
                    <a:pt x="1437890" y="610968"/>
                    <a:pt x="267212" y="1461127"/>
                    <a:pt x="0" y="1722189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"/>
                <a:cs typeface="Arial 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56CB504-765F-111A-E4BB-55203700F455}"/>
                </a:ext>
              </a:extLst>
            </p:cNvPr>
            <p:cNvSpPr/>
            <p:nvPr/>
          </p:nvSpPr>
          <p:spPr bwMode="auto">
            <a:xfrm>
              <a:off x="2539569" y="1800097"/>
              <a:ext cx="2053000" cy="2206041"/>
            </a:xfrm>
            <a:custGeom>
              <a:avLst/>
              <a:gdLst>
                <a:gd name="connsiteX0" fmla="*/ 929410 w 2053000"/>
                <a:gd name="connsiteY0" fmla="*/ 0 h 2206041"/>
                <a:gd name="connsiteX1" fmla="*/ 2040632 w 2053000"/>
                <a:gd name="connsiteY1" fmla="*/ 483853 h 2206041"/>
                <a:gd name="connsiteX2" fmla="*/ 285640 w 2053000"/>
                <a:gd name="connsiteY2" fmla="*/ 1603275 h 2206041"/>
                <a:gd name="connsiteX3" fmla="*/ 23211 w 2053000"/>
                <a:gd name="connsiteY3" fmla="*/ 2206041 h 220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3000" h="2206041">
                  <a:moveTo>
                    <a:pt x="929410" y="0"/>
                  </a:moveTo>
                  <a:cubicBezTo>
                    <a:pt x="1538668" y="108320"/>
                    <a:pt x="2147927" y="216640"/>
                    <a:pt x="2040632" y="483853"/>
                  </a:cubicBezTo>
                  <a:cubicBezTo>
                    <a:pt x="1933337" y="751066"/>
                    <a:pt x="621877" y="1316244"/>
                    <a:pt x="285640" y="1603275"/>
                  </a:cubicBezTo>
                  <a:cubicBezTo>
                    <a:pt x="-50597" y="1890306"/>
                    <a:pt x="-13693" y="2048173"/>
                    <a:pt x="23211" y="2206041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"/>
                <a:cs typeface="Arial 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FD3807-A196-F204-8F75-FBF8AB8B6DD1}"/>
                </a:ext>
              </a:extLst>
            </p:cNvPr>
            <p:cNvSpPr/>
            <p:nvPr/>
          </p:nvSpPr>
          <p:spPr bwMode="auto">
            <a:xfrm>
              <a:off x="3481281" y="1721840"/>
              <a:ext cx="5314181" cy="2575430"/>
            </a:xfrm>
            <a:custGeom>
              <a:avLst/>
              <a:gdLst>
                <a:gd name="connsiteX0" fmla="*/ 0 w 5314181"/>
                <a:gd name="connsiteY0" fmla="*/ 57755 h 2575430"/>
                <a:gd name="connsiteX1" fmla="*/ 2849811 w 5314181"/>
                <a:gd name="connsiteY1" fmla="*/ 275078 h 2575430"/>
                <a:gd name="connsiteX2" fmla="*/ 3063035 w 5314181"/>
                <a:gd name="connsiteY2" fmla="*/ 2214590 h 2575430"/>
                <a:gd name="connsiteX3" fmla="*/ 5314181 w 5314181"/>
                <a:gd name="connsiteY3" fmla="*/ 2575430 h 257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4181" h="2575430">
                  <a:moveTo>
                    <a:pt x="0" y="57755"/>
                  </a:moveTo>
                  <a:cubicBezTo>
                    <a:pt x="1169652" y="-13320"/>
                    <a:pt x="2339305" y="-84395"/>
                    <a:pt x="2849811" y="275078"/>
                  </a:cubicBezTo>
                  <a:cubicBezTo>
                    <a:pt x="3360317" y="634551"/>
                    <a:pt x="2652307" y="1831198"/>
                    <a:pt x="3063035" y="2214590"/>
                  </a:cubicBezTo>
                  <a:cubicBezTo>
                    <a:pt x="3473763" y="2597982"/>
                    <a:pt x="4966326" y="2515290"/>
                    <a:pt x="5314181" y="257543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"/>
                <a:cs typeface="Arial 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D4FA3F-65B1-B470-A6DD-9DF3A4A00EFE}"/>
                </a:ext>
              </a:extLst>
            </p:cNvPr>
            <p:cNvSpPr/>
            <p:nvPr/>
          </p:nvSpPr>
          <p:spPr bwMode="auto">
            <a:xfrm>
              <a:off x="3536245" y="1760171"/>
              <a:ext cx="2012388" cy="1983538"/>
            </a:xfrm>
            <a:custGeom>
              <a:avLst/>
              <a:gdLst>
                <a:gd name="connsiteX0" fmla="*/ 10643 w 2012388"/>
                <a:gd name="connsiteY0" fmla="*/ 27625 h 1983538"/>
                <a:gd name="connsiteX1" fmla="*/ 2011662 w 2012388"/>
                <a:gd name="connsiteY1" fmla="*/ 199843 h 1983538"/>
                <a:gd name="connsiteX2" fmla="*/ 240268 w 2012388"/>
                <a:gd name="connsiteY2" fmla="*/ 1516087 h 1983538"/>
                <a:gd name="connsiteX3" fmla="*/ 63949 w 2012388"/>
                <a:gd name="connsiteY3" fmla="*/ 1983538 h 198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2388" h="1983538">
                  <a:moveTo>
                    <a:pt x="10643" y="27625"/>
                  </a:moveTo>
                  <a:cubicBezTo>
                    <a:pt x="992017" y="-10305"/>
                    <a:pt x="1973391" y="-48234"/>
                    <a:pt x="2011662" y="199843"/>
                  </a:cubicBezTo>
                  <a:cubicBezTo>
                    <a:pt x="2049933" y="447920"/>
                    <a:pt x="564887" y="1218804"/>
                    <a:pt x="240268" y="1516087"/>
                  </a:cubicBezTo>
                  <a:cubicBezTo>
                    <a:pt x="-84351" y="1813370"/>
                    <a:pt x="-10201" y="1898454"/>
                    <a:pt x="63949" y="1983538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"/>
                <a:cs typeface="Arial 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8F7C53-11FA-D9B0-D7C2-86BB106DE6AC}"/>
              </a:ext>
            </a:extLst>
          </p:cNvPr>
          <p:cNvGrpSpPr/>
          <p:nvPr/>
        </p:nvGrpSpPr>
        <p:grpSpPr>
          <a:xfrm>
            <a:off x="2636588" y="2143753"/>
            <a:ext cx="5527405" cy="2846493"/>
            <a:chOff x="2636588" y="2143753"/>
            <a:chExt cx="5527405" cy="284649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74011B0-F2CC-28BB-4948-3265E4B98A6F}"/>
                </a:ext>
              </a:extLst>
            </p:cNvPr>
            <p:cNvSpPr/>
            <p:nvPr/>
          </p:nvSpPr>
          <p:spPr bwMode="auto">
            <a:xfrm>
              <a:off x="2636588" y="2177338"/>
              <a:ext cx="1874599" cy="1283440"/>
            </a:xfrm>
            <a:custGeom>
              <a:avLst/>
              <a:gdLst>
                <a:gd name="connsiteX0" fmla="*/ 0 w 1874599"/>
                <a:gd name="connsiteY0" fmla="*/ 0 h 1283440"/>
                <a:gd name="connsiteX1" fmla="*/ 1582773 w 1874599"/>
                <a:gd name="connsiteY1" fmla="*/ 352639 h 1283440"/>
                <a:gd name="connsiteX2" fmla="*/ 1869805 w 1874599"/>
                <a:gd name="connsiteY2" fmla="*/ 1283440 h 128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4599" h="1283440">
                  <a:moveTo>
                    <a:pt x="0" y="0"/>
                  </a:moveTo>
                  <a:cubicBezTo>
                    <a:pt x="635569" y="69366"/>
                    <a:pt x="1271139" y="138732"/>
                    <a:pt x="1582773" y="352639"/>
                  </a:cubicBezTo>
                  <a:cubicBezTo>
                    <a:pt x="1894407" y="566546"/>
                    <a:pt x="1882106" y="924993"/>
                    <a:pt x="1869805" y="1283440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"/>
                <a:cs typeface="Arial 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3248F58-F453-7003-60BA-E838B54249F9}"/>
                </a:ext>
              </a:extLst>
            </p:cNvPr>
            <p:cNvSpPr/>
            <p:nvPr/>
          </p:nvSpPr>
          <p:spPr bwMode="auto">
            <a:xfrm>
              <a:off x="2644789" y="2143753"/>
              <a:ext cx="5519204" cy="2846493"/>
            </a:xfrm>
            <a:custGeom>
              <a:avLst/>
              <a:gdLst>
                <a:gd name="connsiteX0" fmla="*/ 0 w 5519204"/>
                <a:gd name="connsiteY0" fmla="*/ 782 h 2846493"/>
                <a:gd name="connsiteX1" fmla="*/ 3464879 w 5519204"/>
                <a:gd name="connsiteY1" fmla="*/ 439530 h 2846493"/>
                <a:gd name="connsiteX2" fmla="*/ 3944632 w 5519204"/>
                <a:gd name="connsiteY2" fmla="*/ 2682475 h 2846493"/>
                <a:gd name="connsiteX3" fmla="*/ 5092757 w 5519204"/>
                <a:gd name="connsiteY3" fmla="*/ 2555361 h 2846493"/>
                <a:gd name="connsiteX4" fmla="*/ 5519204 w 5519204"/>
                <a:gd name="connsiteY4" fmla="*/ 2846493 h 284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9204" h="2846493">
                  <a:moveTo>
                    <a:pt x="0" y="782"/>
                  </a:moveTo>
                  <a:cubicBezTo>
                    <a:pt x="1403720" y="-3319"/>
                    <a:pt x="2807440" y="-7419"/>
                    <a:pt x="3464879" y="439530"/>
                  </a:cubicBezTo>
                  <a:cubicBezTo>
                    <a:pt x="4122318" y="886479"/>
                    <a:pt x="3673319" y="2329837"/>
                    <a:pt x="3944632" y="2682475"/>
                  </a:cubicBezTo>
                  <a:cubicBezTo>
                    <a:pt x="4215945" y="3035113"/>
                    <a:pt x="4830328" y="2528025"/>
                    <a:pt x="5092757" y="2555361"/>
                  </a:cubicBezTo>
                  <a:cubicBezTo>
                    <a:pt x="5355186" y="2582697"/>
                    <a:pt x="5437195" y="2714595"/>
                    <a:pt x="5519204" y="2846493"/>
                  </a:cubicBez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"/>
                <a:cs typeface="Arial 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00BC67-2BD0-D93C-CC90-5B51882F8521}"/>
              </a:ext>
            </a:extLst>
          </p:cNvPr>
          <p:cNvGrpSpPr/>
          <p:nvPr/>
        </p:nvGrpSpPr>
        <p:grpSpPr>
          <a:xfrm>
            <a:off x="2993327" y="609863"/>
            <a:ext cx="7278296" cy="3511088"/>
            <a:chOff x="2993327" y="609863"/>
            <a:chExt cx="7278296" cy="351108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ACC6735-3005-3E27-2457-CB17B2707867}"/>
                </a:ext>
              </a:extLst>
            </p:cNvPr>
            <p:cNvSpPr/>
            <p:nvPr/>
          </p:nvSpPr>
          <p:spPr bwMode="auto">
            <a:xfrm>
              <a:off x="3005629" y="1422861"/>
              <a:ext cx="5830837" cy="1131718"/>
            </a:xfrm>
            <a:custGeom>
              <a:avLst/>
              <a:gdLst>
                <a:gd name="connsiteX0" fmla="*/ 0 w 5830837"/>
                <a:gd name="connsiteY0" fmla="*/ 1131718 h 1131718"/>
                <a:gd name="connsiteX1" fmla="*/ 3657600 w 5830837"/>
                <a:gd name="connsiteY1" fmla="*/ 77903 h 1131718"/>
                <a:gd name="connsiteX2" fmla="*/ 5830837 w 5830837"/>
                <a:gd name="connsiteY2" fmla="*/ 159912 h 113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0837" h="1131718">
                  <a:moveTo>
                    <a:pt x="0" y="1131718"/>
                  </a:moveTo>
                  <a:cubicBezTo>
                    <a:pt x="1342897" y="685794"/>
                    <a:pt x="2685794" y="239871"/>
                    <a:pt x="3657600" y="77903"/>
                  </a:cubicBezTo>
                  <a:cubicBezTo>
                    <a:pt x="4629406" y="-84065"/>
                    <a:pt x="5230121" y="37923"/>
                    <a:pt x="5830837" y="159912"/>
                  </a:cubicBezTo>
                </a:path>
              </a:pathLst>
            </a:custGeom>
            <a:noFill/>
            <a:ln w="1905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"/>
                <a:cs typeface="Arial 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D684E1C-561E-90CE-CDA8-D719D23FF7F1}"/>
                </a:ext>
              </a:extLst>
            </p:cNvPr>
            <p:cNvSpPr/>
            <p:nvPr/>
          </p:nvSpPr>
          <p:spPr bwMode="auto">
            <a:xfrm>
              <a:off x="2993327" y="1995445"/>
              <a:ext cx="5880043" cy="559134"/>
            </a:xfrm>
            <a:custGeom>
              <a:avLst/>
              <a:gdLst>
                <a:gd name="connsiteX0" fmla="*/ 0 w 5880043"/>
                <a:gd name="connsiteY0" fmla="*/ 559134 h 559134"/>
                <a:gd name="connsiteX1" fmla="*/ 4178357 w 5880043"/>
                <a:gd name="connsiteY1" fmla="*/ 38377 h 559134"/>
                <a:gd name="connsiteX2" fmla="*/ 5880043 w 5880043"/>
                <a:gd name="connsiteY2" fmla="*/ 79382 h 55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80043" h="559134">
                  <a:moveTo>
                    <a:pt x="0" y="559134"/>
                  </a:moveTo>
                  <a:cubicBezTo>
                    <a:pt x="1599175" y="338735"/>
                    <a:pt x="3198350" y="118336"/>
                    <a:pt x="4178357" y="38377"/>
                  </a:cubicBezTo>
                  <a:cubicBezTo>
                    <a:pt x="5158364" y="-41582"/>
                    <a:pt x="5519203" y="18900"/>
                    <a:pt x="5880043" y="79382"/>
                  </a:cubicBezTo>
                </a:path>
              </a:pathLst>
            </a:custGeom>
            <a:noFill/>
            <a:ln w="1905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"/>
                <a:cs typeface="Arial 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E0AB17-1F97-AC4B-8FEC-5837245564E9}"/>
                </a:ext>
              </a:extLst>
            </p:cNvPr>
            <p:cNvSpPr/>
            <p:nvPr/>
          </p:nvSpPr>
          <p:spPr bwMode="auto">
            <a:xfrm>
              <a:off x="3005629" y="2509390"/>
              <a:ext cx="5957951" cy="45189"/>
            </a:xfrm>
            <a:custGeom>
              <a:avLst/>
              <a:gdLst>
                <a:gd name="connsiteX0" fmla="*/ 0 w 5957951"/>
                <a:gd name="connsiteY0" fmla="*/ 32888 h 45189"/>
                <a:gd name="connsiteX1" fmla="*/ 4887734 w 5957951"/>
                <a:gd name="connsiteY1" fmla="*/ 84 h 45189"/>
                <a:gd name="connsiteX2" fmla="*/ 5957951 w 5957951"/>
                <a:gd name="connsiteY2" fmla="*/ 45189 h 4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7951" h="45189">
                  <a:moveTo>
                    <a:pt x="0" y="32888"/>
                  </a:moveTo>
                  <a:lnTo>
                    <a:pt x="4887734" y="84"/>
                  </a:lnTo>
                  <a:cubicBezTo>
                    <a:pt x="5880726" y="2134"/>
                    <a:pt x="5722859" y="-11534"/>
                    <a:pt x="5957951" y="45189"/>
                  </a:cubicBezTo>
                </a:path>
              </a:pathLst>
            </a:custGeom>
            <a:noFill/>
            <a:ln w="1905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"/>
                <a:cs typeface="Arial 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2D93BC0-07B0-8B9E-FA97-DC7B3FC5996E}"/>
                </a:ext>
              </a:extLst>
            </p:cNvPr>
            <p:cNvSpPr/>
            <p:nvPr/>
          </p:nvSpPr>
          <p:spPr bwMode="auto">
            <a:xfrm>
              <a:off x="3017930" y="2562780"/>
              <a:ext cx="5748829" cy="471552"/>
            </a:xfrm>
            <a:custGeom>
              <a:avLst/>
              <a:gdLst>
                <a:gd name="connsiteX0" fmla="*/ 0 w 5748829"/>
                <a:gd name="connsiteY0" fmla="*/ 0 h 471552"/>
                <a:gd name="connsiteX1" fmla="*/ 5748829 w 5748829"/>
                <a:gd name="connsiteY1" fmla="*/ 471552 h 4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48829" h="471552">
                  <a:moveTo>
                    <a:pt x="0" y="0"/>
                  </a:moveTo>
                  <a:lnTo>
                    <a:pt x="5748829" y="471552"/>
                  </a:lnTo>
                </a:path>
              </a:pathLst>
            </a:custGeom>
            <a:noFill/>
            <a:ln w="1905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"/>
                <a:cs typeface="Arial 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6646B94-B6BB-ED71-6D95-6D832CF046E2}"/>
                </a:ext>
              </a:extLst>
            </p:cNvPr>
            <p:cNvSpPr/>
            <p:nvPr/>
          </p:nvSpPr>
          <p:spPr bwMode="auto">
            <a:xfrm>
              <a:off x="3013830" y="2566881"/>
              <a:ext cx="6688013" cy="1176828"/>
            </a:xfrm>
            <a:custGeom>
              <a:avLst/>
              <a:gdLst>
                <a:gd name="connsiteX0" fmla="*/ 0 w 6688013"/>
                <a:gd name="connsiteY0" fmla="*/ 0 h 1176828"/>
                <a:gd name="connsiteX1" fmla="*/ 4321872 w 6688013"/>
                <a:gd name="connsiteY1" fmla="*/ 922601 h 1176828"/>
                <a:gd name="connsiteX2" fmla="*/ 6314690 w 6688013"/>
                <a:gd name="connsiteY2" fmla="*/ 943103 h 1176828"/>
                <a:gd name="connsiteX3" fmla="*/ 6683731 w 6688013"/>
                <a:gd name="connsiteY3" fmla="*/ 1176828 h 117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8013" h="1176828">
                  <a:moveTo>
                    <a:pt x="0" y="0"/>
                  </a:moveTo>
                  <a:cubicBezTo>
                    <a:pt x="1634712" y="382708"/>
                    <a:pt x="3269424" y="765417"/>
                    <a:pt x="4321872" y="922601"/>
                  </a:cubicBezTo>
                  <a:cubicBezTo>
                    <a:pt x="5374320" y="1079785"/>
                    <a:pt x="5921047" y="900732"/>
                    <a:pt x="6314690" y="943103"/>
                  </a:cubicBezTo>
                  <a:cubicBezTo>
                    <a:pt x="6708333" y="985474"/>
                    <a:pt x="6696032" y="1081151"/>
                    <a:pt x="6683731" y="1176828"/>
                  </a:cubicBezTo>
                </a:path>
              </a:pathLst>
            </a:custGeom>
            <a:noFill/>
            <a:ln w="1905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"/>
                <a:cs typeface="Arial 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94B995-09A5-47F8-3615-1888290D35BE}"/>
                </a:ext>
              </a:extLst>
            </p:cNvPr>
            <p:cNvSpPr/>
            <p:nvPr/>
          </p:nvSpPr>
          <p:spPr bwMode="auto">
            <a:xfrm>
              <a:off x="3026131" y="609863"/>
              <a:ext cx="7245492" cy="3511088"/>
            </a:xfrm>
            <a:custGeom>
              <a:avLst/>
              <a:gdLst>
                <a:gd name="connsiteX0" fmla="*/ 0 w 7245492"/>
                <a:gd name="connsiteY0" fmla="*/ 1899611 h 3511088"/>
                <a:gd name="connsiteX1" fmla="*/ 5568409 w 7245492"/>
                <a:gd name="connsiteY1" fmla="*/ 42108 h 3511088"/>
                <a:gd name="connsiteX2" fmla="*/ 7245492 w 7245492"/>
                <a:gd name="connsiteY2" fmla="*/ 3511088 h 351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45492" h="3511088">
                  <a:moveTo>
                    <a:pt x="0" y="1899611"/>
                  </a:moveTo>
                  <a:cubicBezTo>
                    <a:pt x="2180413" y="836570"/>
                    <a:pt x="4360827" y="-226471"/>
                    <a:pt x="5568409" y="42108"/>
                  </a:cubicBezTo>
                  <a:cubicBezTo>
                    <a:pt x="6775991" y="310687"/>
                    <a:pt x="6957777" y="2944543"/>
                    <a:pt x="7245492" y="3511088"/>
                  </a:cubicBezTo>
                </a:path>
              </a:pathLst>
            </a:custGeom>
            <a:noFill/>
            <a:ln w="1905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"/>
                <a:cs typeface="Arial 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68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9EB078-EA19-85B7-9907-E71F8793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1800" dirty="0"/>
              <a:t>Various layouts with different ratios of normal and extended PEs are modelled by CGRA-ME.</a:t>
            </a:r>
            <a:endParaRPr kumimoji="1" lang="ja-JP" altLang="en-US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EB6D9-C7A7-D645-4897-2E76ED3DF5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RIKEN CGRA Modelling with CGRA-ME</a:t>
            </a:r>
            <a:endParaRPr lang="ja-JP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F2AB31-8C05-DBA8-9E79-F8CEC5E2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Heterogeneous CGRA Layout Evaluation</a:t>
            </a:r>
            <a:endParaRPr kumimoji="1" lang="ja-JP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FAF75-FFF9-5F29-5E9A-318B20824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628800"/>
            <a:ext cx="9649072" cy="48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8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8B568B-E9B7-6106-85AF-7F18BADB3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CGRA: Reconfigurable data-flow computing</a:t>
            </a:r>
          </a:p>
          <a:p>
            <a:pPr lvl="1"/>
            <a:r>
              <a:rPr lang="en-US" altLang="ja-JP" dirty="0"/>
              <a:t>Covering a wide range of applications by reconfigurability</a:t>
            </a:r>
          </a:p>
          <a:p>
            <a:pPr lvl="1"/>
            <a:r>
              <a:rPr lang="en-US" altLang="ja-JP" u="sng" dirty="0">
                <a:solidFill>
                  <a:srgbClr val="C00000"/>
                </a:solidFill>
              </a:rPr>
              <a:t>High performance per power</a:t>
            </a:r>
            <a:r>
              <a:rPr lang="en-US" altLang="ja-JP" dirty="0">
                <a:solidFill>
                  <a:srgbClr val="C00000"/>
                </a:solidFill>
              </a:rPr>
              <a:t> for compute-bound applications with less data movement</a:t>
            </a:r>
          </a:p>
          <a:p>
            <a:pPr lvl="2"/>
            <a:r>
              <a:rPr lang="en-US" altLang="ja-JP" dirty="0"/>
              <a:t>Spatial and temporal parallelism with pipelining</a:t>
            </a:r>
          </a:p>
          <a:p>
            <a:r>
              <a:rPr lang="en-US" altLang="ja-JP" dirty="0">
                <a:solidFill>
                  <a:srgbClr val="C00000"/>
                </a:solidFill>
              </a:rPr>
              <a:t>CGRA-ME: Open-source modelling and exploration framework for CGRA</a:t>
            </a:r>
          </a:p>
          <a:p>
            <a:pPr lvl="1"/>
            <a:r>
              <a:rPr kumimoji="1" lang="en-US" altLang="ja-JP" dirty="0"/>
              <a:t>Verilog code generation of modelled CGRAs</a:t>
            </a:r>
          </a:p>
          <a:p>
            <a:pPr lvl="1"/>
            <a:r>
              <a:rPr kumimoji="1" lang="en-US" altLang="ja-JP" dirty="0"/>
              <a:t>Mapper for modeled CGRAs – allowing rapid evaluation for benchmarks</a:t>
            </a:r>
          </a:p>
          <a:p>
            <a:pPr lvl="1"/>
            <a:r>
              <a:rPr lang="en-US" altLang="ja-JP" dirty="0"/>
              <a:t>Rapid evaluation for various CGRA designs</a:t>
            </a:r>
            <a:endParaRPr kumimoji="1" lang="en-US" altLang="ja-JP" dirty="0"/>
          </a:p>
          <a:p>
            <a:r>
              <a:rPr lang="en-US" altLang="ja-JP" dirty="0">
                <a:solidFill>
                  <a:srgbClr val="C00000"/>
                </a:solidFill>
              </a:rPr>
              <a:t>RIKEN CGRA project using CGRA-ME</a:t>
            </a:r>
          </a:p>
          <a:p>
            <a:pPr lvl="1"/>
            <a:r>
              <a:rPr lang="en-US" altLang="ja-JP" dirty="0"/>
              <a:t>Modeling CGRAs for HPC with various design choices</a:t>
            </a:r>
          </a:p>
          <a:p>
            <a:pPr lvl="1"/>
            <a:r>
              <a:rPr kumimoji="1" lang="en-US" altLang="ja-JP" dirty="0"/>
              <a:t>Behavior simulation &amp; verification for benchmark problems</a:t>
            </a:r>
            <a:endParaRPr lang="en-US" altLang="ja-JP" dirty="0"/>
          </a:p>
          <a:p>
            <a:pPr lvl="1"/>
            <a:r>
              <a:rPr lang="en-US" altLang="ja-JP" dirty="0"/>
              <a:t>ASIC PPA evaluation with generated RTL codes</a:t>
            </a:r>
          </a:p>
          <a:p>
            <a:pPr lvl="1"/>
            <a:r>
              <a:rPr kumimoji="1" lang="en-US" altLang="ja-JP" dirty="0"/>
              <a:t>FPGA based emulation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3039E7-DB69-5732-4E33-D6A5A2CB7E1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RIKEN CGRA Modelling with CGRA-ME</a:t>
            </a:r>
            <a:endParaRPr lang="ja-JP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0402BC-B18C-3284-ECC6-A22C2E7A7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315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D7F577C-F78C-8FBF-313D-14EF1061D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340768"/>
            <a:ext cx="11665296" cy="5112568"/>
          </a:xfrm>
        </p:spPr>
        <p:txBody>
          <a:bodyPr/>
          <a:lstStyle/>
          <a:p>
            <a:r>
              <a:rPr kumimoji="1" lang="en-US" altLang="ja-JP" sz="2000" dirty="0"/>
              <a:t>Architecture for reconfigurable </a:t>
            </a:r>
            <a:br>
              <a:rPr kumimoji="1" lang="en-US" altLang="ja-JP" sz="2000" dirty="0"/>
            </a:br>
            <a:r>
              <a:rPr kumimoji="1" lang="en-US" altLang="ja-JP" sz="2000" dirty="0"/>
              <a:t>data-flow computing</a:t>
            </a:r>
          </a:p>
          <a:p>
            <a:pPr lvl="1"/>
            <a:r>
              <a:rPr kumimoji="1" lang="en-US" altLang="ja-JP" sz="1800" dirty="0"/>
              <a:t>Composed of an </a:t>
            </a:r>
            <a:r>
              <a:rPr kumimoji="1" lang="en-US" altLang="ja-JP" sz="1800" dirty="0">
                <a:solidFill>
                  <a:srgbClr val="C00000"/>
                </a:solidFill>
              </a:rPr>
              <a:t>array of processing elements (PEs)</a:t>
            </a:r>
            <a:r>
              <a:rPr kumimoji="1" lang="en-US" altLang="ja-JP" sz="1800" dirty="0"/>
              <a:t>,</a:t>
            </a:r>
            <a:br>
              <a:rPr kumimoji="1" lang="en-US" altLang="ja-JP" sz="1800" dirty="0"/>
            </a:br>
            <a:r>
              <a:rPr kumimoji="1" lang="en-US" altLang="ja-JP" sz="1800" dirty="0"/>
              <a:t>where we can map DFGs for computing</a:t>
            </a:r>
          </a:p>
          <a:p>
            <a:pPr lvl="1"/>
            <a:r>
              <a:rPr kumimoji="1" lang="en-US" altLang="ja-JP" sz="1800" dirty="0"/>
              <a:t>Provide a </a:t>
            </a:r>
            <a:r>
              <a:rPr kumimoji="1" lang="en-US" altLang="ja-JP" sz="1800" dirty="0">
                <a:solidFill>
                  <a:srgbClr val="C00000"/>
                </a:solidFill>
              </a:rPr>
              <a:t>word-wise reconfigurability</a:t>
            </a:r>
            <a:r>
              <a:rPr kumimoji="1" lang="en-US" altLang="ja-JP" sz="1800" dirty="0"/>
              <a:t> (e.g., 32-bit)</a:t>
            </a:r>
          </a:p>
          <a:p>
            <a:pPr lvl="1"/>
            <a:r>
              <a:rPr kumimoji="1" lang="en-US" altLang="ja-JP" sz="1800" dirty="0">
                <a:solidFill>
                  <a:srgbClr val="C00000"/>
                </a:solidFill>
              </a:rPr>
              <a:t>Higher energy efficiency than FPGAs</a:t>
            </a:r>
            <a:r>
              <a:rPr kumimoji="1" lang="en-US" altLang="ja-JP" sz="1800" dirty="0"/>
              <a:t> (of bit-level)</a:t>
            </a:r>
          </a:p>
          <a:p>
            <a:pPr lvl="1"/>
            <a:r>
              <a:rPr kumimoji="1" lang="en-US" altLang="ja-JP" sz="1800" dirty="0">
                <a:solidFill>
                  <a:srgbClr val="C00000"/>
                </a:solidFill>
              </a:rPr>
              <a:t>Performance close to ASIC</a:t>
            </a:r>
            <a:r>
              <a:rPr kumimoji="1" lang="en-US" altLang="ja-JP" sz="1800" dirty="0"/>
              <a:t>-based accelerators</a:t>
            </a:r>
          </a:p>
          <a:p>
            <a:pPr lvl="1"/>
            <a:endParaRPr kumimoji="1" lang="en-US" altLang="ja-JP" sz="1800" dirty="0"/>
          </a:p>
          <a:p>
            <a:r>
              <a:rPr kumimoji="1" lang="en-US" altLang="ja-JP" sz="2000" dirty="0"/>
              <a:t>Application area of CGRAs</a:t>
            </a:r>
          </a:p>
          <a:p>
            <a:pPr lvl="1"/>
            <a:r>
              <a:rPr kumimoji="1" lang="en-US" altLang="ja-JP" sz="1800" dirty="0"/>
              <a:t>Traditionally, targeted for lower-power </a:t>
            </a:r>
            <a:br>
              <a:rPr kumimoji="1" lang="en-US" altLang="ja-JP" sz="1800" dirty="0"/>
            </a:br>
            <a:r>
              <a:rPr kumimoji="1" lang="en-US" altLang="ja-JP" sz="1800" dirty="0"/>
              <a:t>embedded apps, e.g., image processing</a:t>
            </a:r>
          </a:p>
          <a:p>
            <a:pPr lvl="1"/>
            <a:r>
              <a:rPr kumimoji="1" lang="en-US" altLang="ja-JP" sz="1800" dirty="0"/>
              <a:t>Recently, expected for AI </a:t>
            </a:r>
            <a:r>
              <a:rPr kumimoji="1" lang="en-US" altLang="ja-JP" sz="1800"/>
              <a:t>and HPC</a:t>
            </a:r>
            <a:endParaRPr kumimoji="1" lang="en-US" altLang="ja-JP" sz="1800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71CCB8D-C2FE-E88C-DEAF-C7A83EB32A6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05320DE-53A5-E37C-F0B9-434716AD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Coarse-Grained </a:t>
            </a:r>
            <a:br>
              <a:rPr kumimoji="1" lang="en-US" altLang="ja-JP" dirty="0"/>
            </a:br>
            <a:r>
              <a:rPr kumimoji="1" lang="en-US" altLang="ja-JP" dirty="0"/>
              <a:t>Reconfigurable Array (</a:t>
            </a:r>
            <a:r>
              <a:rPr kumimoji="1" lang="en-US" altLang="ja-JP" dirty="0">
                <a:solidFill>
                  <a:srgbClr val="FF0000"/>
                </a:solidFill>
              </a:rPr>
              <a:t>CGRA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CB19CD4-B2FB-671F-0252-96119E256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38" y="3429000"/>
            <a:ext cx="4985118" cy="250146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1BF1793-C691-82F9-C5C6-76483A8887F5}"/>
              </a:ext>
            </a:extLst>
          </p:cNvPr>
          <p:cNvSpPr txBox="1"/>
          <p:nvPr/>
        </p:nvSpPr>
        <p:spPr>
          <a:xfrm>
            <a:off x="7858998" y="5984241"/>
            <a:ext cx="347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</a:rPr>
              <a:t>General structure of the CGRAs [2]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A281F04-46E3-E8AE-535C-432867182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083" y="415715"/>
            <a:ext cx="3840138" cy="257194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85822F-99D6-B883-D529-4F70A6FE12DC}"/>
              </a:ext>
            </a:extLst>
          </p:cNvPr>
          <p:cNvSpPr txBox="1"/>
          <p:nvPr/>
        </p:nvSpPr>
        <p:spPr>
          <a:xfrm>
            <a:off x="7427789" y="2852936"/>
            <a:ext cx="4140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0000FF"/>
                </a:solidFill>
              </a:rPr>
              <a:t>Comparison with other architectures [1]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999B95-ABE2-85BC-427B-93006A300DBF}"/>
              </a:ext>
            </a:extLst>
          </p:cNvPr>
          <p:cNvSpPr txBox="1"/>
          <p:nvPr/>
        </p:nvSpPr>
        <p:spPr>
          <a:xfrm>
            <a:off x="119336" y="6237312"/>
            <a:ext cx="763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800" dirty="0">
                <a:solidFill>
                  <a:schemeClr val="accent2">
                    <a:lumMod val="50000"/>
                  </a:schemeClr>
                </a:solidFill>
              </a:rPr>
              <a:t>[1] </a:t>
            </a:r>
            <a:r>
              <a:rPr lang="en" altLang="ja-JP" sz="800" dirty="0">
                <a:solidFill>
                  <a:schemeClr val="accent2">
                    <a:lumMod val="50000"/>
                  </a:schemeClr>
                </a:solidFill>
              </a:rPr>
              <a:t>Liu, Leibo, et al. "A survey of coarse-grained reconfigurable architecture and design: Taxonomy, challenges, and applications." </a:t>
            </a:r>
            <a:r>
              <a:rPr lang="en" altLang="ja-JP" sz="800" i="1" dirty="0">
                <a:solidFill>
                  <a:schemeClr val="accent2">
                    <a:lumMod val="50000"/>
                  </a:schemeClr>
                </a:solidFill>
              </a:rPr>
              <a:t>ACM Computing Surveys (CSUR)</a:t>
            </a:r>
            <a:r>
              <a:rPr lang="en" altLang="ja-JP" sz="800" dirty="0">
                <a:solidFill>
                  <a:schemeClr val="accent2">
                    <a:lumMod val="50000"/>
                  </a:schemeClr>
                </a:solidFill>
              </a:rPr>
              <a:t> 52.6 (2019): 1-39.</a:t>
            </a:r>
            <a:endParaRPr kumimoji="1" lang="ja-JP" altLang="en-US" sz="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D36ACC-9425-A111-6110-A499FE8C7FCF}"/>
              </a:ext>
            </a:extLst>
          </p:cNvPr>
          <p:cNvSpPr txBox="1"/>
          <p:nvPr/>
        </p:nvSpPr>
        <p:spPr>
          <a:xfrm>
            <a:off x="695399" y="6381908"/>
            <a:ext cx="71748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800" dirty="0">
                <a:solidFill>
                  <a:schemeClr val="accent2">
                    <a:lumMod val="50000"/>
                  </a:schemeClr>
                </a:solidFill>
              </a:rPr>
              <a:t>[2] 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</a:rPr>
              <a:t>Takuya Kojima, et al., "Exploration Framework for Synthesizable CGRAs Targeting HPC: Initial Design and Evaluation,"  Procs. CGRA4HPC, May 30-June 3, 2022.</a:t>
            </a:r>
            <a:endParaRPr kumimoji="1" lang="ja-JP" altLang="en-US" sz="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10AF3CB0-1722-919D-CA35-2E6B1CD530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3688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351E73F-BAB4-4E87-87EF-FB727B24006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 18, 2022</a:t>
            </a:r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6200919-FC2A-44AB-A847-F7815E605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2276872"/>
            <a:ext cx="9721080" cy="2376264"/>
          </a:xfrm>
        </p:spPr>
        <p:txBody>
          <a:bodyPr/>
          <a:lstStyle/>
          <a:p>
            <a:r>
              <a:rPr lang="en-US" altLang="ja-JP" dirty="0"/>
              <a:t>Backup slides</a:t>
            </a: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31BBB86-267B-49B1-8190-8518B3845DEE}"/>
              </a:ext>
            </a:extLst>
          </p:cNvPr>
          <p:cNvGrpSpPr/>
          <p:nvPr/>
        </p:nvGrpSpPr>
        <p:grpSpPr>
          <a:xfrm>
            <a:off x="335360" y="2780928"/>
            <a:ext cx="1727175" cy="1366122"/>
            <a:chOff x="5796136" y="620688"/>
            <a:chExt cx="3095327" cy="244827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D938FC7-CC8E-4341-BEFA-9562D9E7AF06}"/>
                </a:ext>
              </a:extLst>
            </p:cNvPr>
            <p:cNvSpPr/>
            <p:nvPr/>
          </p:nvSpPr>
          <p:spPr>
            <a:xfrm>
              <a:off x="6588224" y="1124744"/>
              <a:ext cx="720080" cy="432048"/>
            </a:xfrm>
            <a:prstGeom prst="rect">
              <a:avLst/>
            </a:prstGeom>
            <a:solidFill>
              <a:srgbClr val="C97209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583EF81A-6AD7-4754-BDC0-468FF9A0D729}"/>
                </a:ext>
              </a:extLst>
            </p:cNvPr>
            <p:cNvSpPr/>
            <p:nvPr/>
          </p:nvSpPr>
          <p:spPr>
            <a:xfrm>
              <a:off x="7380312" y="1628800"/>
              <a:ext cx="720080" cy="432048"/>
            </a:xfrm>
            <a:prstGeom prst="rect">
              <a:avLst/>
            </a:prstGeom>
            <a:solidFill>
              <a:srgbClr val="5FBDD7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タイトル 2">
              <a:extLst>
                <a:ext uri="{FF2B5EF4-FFF2-40B4-BE49-F238E27FC236}">
                  <a16:creationId xmlns:a16="http://schemas.microsoft.com/office/drawing/2014/main" id="{B98A8AA4-2525-4B7A-B3D3-FF280A0141AA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620688"/>
              <a:ext cx="719572" cy="424543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タイトル 2">
              <a:extLst>
                <a:ext uri="{FF2B5EF4-FFF2-40B4-BE49-F238E27FC236}">
                  <a16:creationId xmlns:a16="http://schemas.microsoft.com/office/drawing/2014/main" id="{D8AF4BC9-0B55-4A5E-A109-8A97E6436501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1124744"/>
              <a:ext cx="719572" cy="424543"/>
            </a:xfrm>
            <a:prstGeom prst="rect">
              <a:avLst/>
            </a:prstGeom>
            <a:solidFill>
              <a:srgbClr val="31579B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タイトル 2">
              <a:extLst>
                <a:ext uri="{FF2B5EF4-FFF2-40B4-BE49-F238E27FC236}">
                  <a16:creationId xmlns:a16="http://schemas.microsoft.com/office/drawing/2014/main" id="{85812B6D-E05A-49A5-AE1D-1FA02A7A4CD9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1628800"/>
              <a:ext cx="719572" cy="432048"/>
            </a:xfrm>
            <a:prstGeom prst="rect">
              <a:avLst/>
            </a:prstGeom>
            <a:solidFill>
              <a:srgbClr val="638ACF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タイトル 2">
              <a:extLst>
                <a:ext uri="{FF2B5EF4-FFF2-40B4-BE49-F238E27FC236}">
                  <a16:creationId xmlns:a16="http://schemas.microsoft.com/office/drawing/2014/main" id="{C5031E31-72B4-4524-B15E-B0446600E291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2132856"/>
              <a:ext cx="719572" cy="424543"/>
            </a:xfrm>
            <a:prstGeom prst="rect">
              <a:avLst/>
            </a:prstGeom>
            <a:solidFill>
              <a:srgbClr val="C2D1EC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744588AA-5772-48E5-A15D-F195F5A754C3}"/>
                </a:ext>
              </a:extLst>
            </p:cNvPr>
            <p:cNvSpPr/>
            <p:nvPr/>
          </p:nvSpPr>
          <p:spPr>
            <a:xfrm>
              <a:off x="7380312" y="2132856"/>
              <a:ext cx="720080" cy="432048"/>
            </a:xfrm>
            <a:prstGeom prst="rect">
              <a:avLst/>
            </a:prstGeom>
            <a:solidFill>
              <a:srgbClr val="B2E0EC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9679EAA-A812-4F51-A79A-ECECD6CBCBC5}"/>
                </a:ext>
              </a:extLst>
            </p:cNvPr>
            <p:cNvSpPr/>
            <p:nvPr/>
          </p:nvSpPr>
          <p:spPr>
            <a:xfrm>
              <a:off x="7380312" y="620688"/>
              <a:ext cx="720080" cy="432048"/>
            </a:xfrm>
            <a:prstGeom prst="rect">
              <a:avLst/>
            </a:prstGeom>
            <a:solidFill>
              <a:srgbClr val="123E4A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31400D61-D227-4FC4-BDC7-E9B146C229BE}"/>
                </a:ext>
              </a:extLst>
            </p:cNvPr>
            <p:cNvSpPr/>
            <p:nvPr/>
          </p:nvSpPr>
          <p:spPr>
            <a:xfrm>
              <a:off x="7380312" y="1124744"/>
              <a:ext cx="720080" cy="432048"/>
            </a:xfrm>
            <a:prstGeom prst="rect">
              <a:avLst/>
            </a:prstGeom>
            <a:solidFill>
              <a:srgbClr val="26849E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798F8E8-FBBE-41ED-9455-0AA11E5A53F6}"/>
                </a:ext>
              </a:extLst>
            </p:cNvPr>
            <p:cNvSpPr/>
            <p:nvPr/>
          </p:nvSpPr>
          <p:spPr>
            <a:xfrm>
              <a:off x="6588224" y="1628800"/>
              <a:ext cx="720080" cy="432048"/>
            </a:xfrm>
            <a:prstGeom prst="rect">
              <a:avLst/>
            </a:prstGeom>
            <a:solidFill>
              <a:srgbClr val="F7AB4F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59BEF168-D542-407D-BE96-2B62BB07A31A}"/>
                </a:ext>
              </a:extLst>
            </p:cNvPr>
            <p:cNvSpPr/>
            <p:nvPr/>
          </p:nvSpPr>
          <p:spPr>
            <a:xfrm>
              <a:off x="6588224" y="2132856"/>
              <a:ext cx="720080" cy="432048"/>
            </a:xfrm>
            <a:prstGeom prst="rect">
              <a:avLst/>
            </a:prstGeom>
            <a:solidFill>
              <a:srgbClr val="FCD9AE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0C00081-75BB-4144-9312-3E5755DBA120}"/>
                </a:ext>
              </a:extLst>
            </p:cNvPr>
            <p:cNvSpPr/>
            <p:nvPr/>
          </p:nvSpPr>
          <p:spPr>
            <a:xfrm>
              <a:off x="6588224" y="620688"/>
              <a:ext cx="720080" cy="432048"/>
            </a:xfrm>
            <a:prstGeom prst="rect">
              <a:avLst/>
            </a:prstGeom>
            <a:solidFill>
              <a:srgbClr val="744206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タイトル 2">
              <a:extLst>
                <a:ext uri="{FF2B5EF4-FFF2-40B4-BE49-F238E27FC236}">
                  <a16:creationId xmlns:a16="http://schemas.microsoft.com/office/drawing/2014/main" id="{98A636BD-64DC-4F6B-9F00-B0748CF3E399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2636912"/>
              <a:ext cx="719572" cy="424543"/>
            </a:xfrm>
            <a:prstGeom prst="rect">
              <a:avLst/>
            </a:prstGeom>
            <a:solidFill>
              <a:srgbClr val="F6F8FC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CD9DE4CF-BA7B-41F3-937F-B58CEB186104}"/>
                </a:ext>
              </a:extLst>
            </p:cNvPr>
            <p:cNvSpPr/>
            <p:nvPr/>
          </p:nvSpPr>
          <p:spPr>
            <a:xfrm>
              <a:off x="7380312" y="2636912"/>
              <a:ext cx="720080" cy="432048"/>
            </a:xfrm>
            <a:prstGeom prst="rect">
              <a:avLst/>
            </a:prstGeom>
            <a:solidFill>
              <a:srgbClr val="EBFAF8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2571975D-BB4E-4742-B5F9-FA6A489B53CE}"/>
                </a:ext>
              </a:extLst>
            </p:cNvPr>
            <p:cNvSpPr/>
            <p:nvPr/>
          </p:nvSpPr>
          <p:spPr>
            <a:xfrm>
              <a:off x="6588224" y="2636912"/>
              <a:ext cx="720080" cy="432048"/>
            </a:xfrm>
            <a:prstGeom prst="rect">
              <a:avLst/>
            </a:prstGeom>
            <a:solidFill>
              <a:srgbClr val="FDF8F1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ED67023A-4215-4389-B0AA-8C430C3A83EC}"/>
                </a:ext>
              </a:extLst>
            </p:cNvPr>
            <p:cNvSpPr/>
            <p:nvPr/>
          </p:nvSpPr>
          <p:spPr>
            <a:xfrm>
              <a:off x="5796136" y="1124744"/>
              <a:ext cx="720080" cy="432048"/>
            </a:xfrm>
            <a:prstGeom prst="rect">
              <a:avLst/>
            </a:prstGeom>
            <a:solidFill>
              <a:srgbClr val="DA00A1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E52EF9A8-0507-45A0-B767-F1824C322EEB}"/>
                </a:ext>
              </a:extLst>
            </p:cNvPr>
            <p:cNvSpPr/>
            <p:nvPr/>
          </p:nvSpPr>
          <p:spPr>
            <a:xfrm>
              <a:off x="5796136" y="1628800"/>
              <a:ext cx="720080" cy="432048"/>
            </a:xfrm>
            <a:prstGeom prst="rect">
              <a:avLst/>
            </a:prstGeom>
            <a:solidFill>
              <a:srgbClr val="FF47CF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EB7A7A79-DC38-4C39-98F9-BC97E70970FB}"/>
                </a:ext>
              </a:extLst>
            </p:cNvPr>
            <p:cNvSpPr/>
            <p:nvPr/>
          </p:nvSpPr>
          <p:spPr>
            <a:xfrm>
              <a:off x="5796136" y="2132856"/>
              <a:ext cx="720080" cy="432048"/>
            </a:xfrm>
            <a:prstGeom prst="rect">
              <a:avLst/>
            </a:prstGeom>
            <a:solidFill>
              <a:srgbClr val="FFB9ED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001F6F3-A0BB-4FB9-8681-0F6E852BB161}"/>
                </a:ext>
              </a:extLst>
            </p:cNvPr>
            <p:cNvSpPr/>
            <p:nvPr/>
          </p:nvSpPr>
          <p:spPr>
            <a:xfrm>
              <a:off x="5796136" y="620688"/>
              <a:ext cx="720080" cy="432048"/>
            </a:xfrm>
            <a:prstGeom prst="rect">
              <a:avLst/>
            </a:prstGeom>
            <a:solidFill>
              <a:srgbClr val="6C0050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B1C92386-4707-416F-9048-A2CC381CC4CB}"/>
                </a:ext>
              </a:extLst>
            </p:cNvPr>
            <p:cNvSpPr/>
            <p:nvPr/>
          </p:nvSpPr>
          <p:spPr>
            <a:xfrm>
              <a:off x="5796136" y="2636912"/>
              <a:ext cx="720080" cy="432048"/>
            </a:xfrm>
            <a:prstGeom prst="rect">
              <a:avLst/>
            </a:prstGeom>
            <a:solidFill>
              <a:srgbClr val="FFEFFB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5" name="フッター プレースホルダー 24">
            <a:extLst>
              <a:ext uri="{FF2B5EF4-FFF2-40B4-BE49-F238E27FC236}">
                <a16:creationId xmlns:a16="http://schemas.microsoft.com/office/drawing/2014/main" id="{61F261CB-1442-418C-AAED-54462E1AF2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DATE'22 WS W06 Data-driven applications for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1398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5B466-56D0-727A-7C51-C3549D94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/>
              <a:t>RIKEN CGRA Modelling in CGRA-ME</a:t>
            </a:r>
            <a:endParaRPr kumimoji="1" lang="ja-JP" altLang="en-US"/>
          </a:p>
        </p:txBody>
      </p:sp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23D714B-A289-ABDE-F993-A08042CEA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2" y="1242873"/>
            <a:ext cx="10676416" cy="5092980"/>
          </a:xfr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DD84DA0-7764-E101-BFE2-E9C811D4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RIKEN CGRA Modelling with CGRA-ME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72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4D08BEE-6A6B-8B67-7BDA-A9E5220272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15E66F7-5B51-E1C0-74E1-2516B027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Why are CGRAs Promising?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1377612-A38F-6F65-EEFF-1A8CC8283F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15680" y="6597352"/>
            <a:ext cx="5760640" cy="252028"/>
          </a:xfrm>
        </p:spPr>
        <p:txBody>
          <a:bodyPr/>
          <a:lstStyle/>
          <a:p>
            <a:r>
              <a:rPr lang="en-US" altLang="ja-JP" dirty="0"/>
              <a:t>ET03 Embedded Tutorial: CGRA Using CGRA-ME Framework</a:t>
            </a:r>
            <a:endParaRPr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01EF886-364D-C90E-1A1A-73520DA01CB6}"/>
              </a:ext>
            </a:extLst>
          </p:cNvPr>
          <p:cNvGrpSpPr/>
          <p:nvPr/>
        </p:nvGrpSpPr>
        <p:grpSpPr>
          <a:xfrm>
            <a:off x="335360" y="550710"/>
            <a:ext cx="1727175" cy="1366122"/>
            <a:chOff x="5796136" y="620688"/>
            <a:chExt cx="3095327" cy="2448272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924D5FE8-FE04-C81B-E848-CFBD7C216A69}"/>
                </a:ext>
              </a:extLst>
            </p:cNvPr>
            <p:cNvSpPr/>
            <p:nvPr/>
          </p:nvSpPr>
          <p:spPr>
            <a:xfrm>
              <a:off x="6588224" y="1124744"/>
              <a:ext cx="720080" cy="432048"/>
            </a:xfrm>
            <a:prstGeom prst="rect">
              <a:avLst/>
            </a:prstGeom>
            <a:solidFill>
              <a:srgbClr val="C97209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6D79715F-0858-D5F9-2BD0-3596601E7216}"/>
                </a:ext>
              </a:extLst>
            </p:cNvPr>
            <p:cNvSpPr/>
            <p:nvPr/>
          </p:nvSpPr>
          <p:spPr>
            <a:xfrm>
              <a:off x="7380312" y="1628800"/>
              <a:ext cx="720080" cy="432048"/>
            </a:xfrm>
            <a:prstGeom prst="rect">
              <a:avLst/>
            </a:prstGeom>
            <a:solidFill>
              <a:srgbClr val="5FBDD7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タイトル 2">
              <a:extLst>
                <a:ext uri="{FF2B5EF4-FFF2-40B4-BE49-F238E27FC236}">
                  <a16:creationId xmlns:a16="http://schemas.microsoft.com/office/drawing/2014/main" id="{34758C4A-0C95-FED4-34E2-5D2A16209F2D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620688"/>
              <a:ext cx="719572" cy="424543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タイトル 2">
              <a:extLst>
                <a:ext uri="{FF2B5EF4-FFF2-40B4-BE49-F238E27FC236}">
                  <a16:creationId xmlns:a16="http://schemas.microsoft.com/office/drawing/2014/main" id="{B6C3AC34-E69F-ECC7-A175-00FEF86BC2E8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1124744"/>
              <a:ext cx="719572" cy="424543"/>
            </a:xfrm>
            <a:prstGeom prst="rect">
              <a:avLst/>
            </a:prstGeom>
            <a:solidFill>
              <a:srgbClr val="31579B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タイトル 2">
              <a:extLst>
                <a:ext uri="{FF2B5EF4-FFF2-40B4-BE49-F238E27FC236}">
                  <a16:creationId xmlns:a16="http://schemas.microsoft.com/office/drawing/2014/main" id="{5A440020-F39B-887B-6CF4-2A42D43C168A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1628800"/>
              <a:ext cx="719572" cy="432048"/>
            </a:xfrm>
            <a:prstGeom prst="rect">
              <a:avLst/>
            </a:prstGeom>
            <a:solidFill>
              <a:srgbClr val="638ACF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タイトル 2">
              <a:extLst>
                <a:ext uri="{FF2B5EF4-FFF2-40B4-BE49-F238E27FC236}">
                  <a16:creationId xmlns:a16="http://schemas.microsoft.com/office/drawing/2014/main" id="{95148440-483C-FD68-F1D7-CD90BBF60E23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2132856"/>
              <a:ext cx="719572" cy="424543"/>
            </a:xfrm>
            <a:prstGeom prst="rect">
              <a:avLst/>
            </a:prstGeom>
            <a:solidFill>
              <a:srgbClr val="C2D1EC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FD5B2F61-E018-1BF4-3C54-3A104CEBDA02}"/>
                </a:ext>
              </a:extLst>
            </p:cNvPr>
            <p:cNvSpPr/>
            <p:nvPr/>
          </p:nvSpPr>
          <p:spPr>
            <a:xfrm>
              <a:off x="7380312" y="2132856"/>
              <a:ext cx="720080" cy="432048"/>
            </a:xfrm>
            <a:prstGeom prst="rect">
              <a:avLst/>
            </a:prstGeom>
            <a:solidFill>
              <a:srgbClr val="B2E0EC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EADD421-D96F-69B7-44E4-DF81DCB62466}"/>
                </a:ext>
              </a:extLst>
            </p:cNvPr>
            <p:cNvSpPr/>
            <p:nvPr/>
          </p:nvSpPr>
          <p:spPr>
            <a:xfrm>
              <a:off x="7380312" y="620688"/>
              <a:ext cx="720080" cy="432048"/>
            </a:xfrm>
            <a:prstGeom prst="rect">
              <a:avLst/>
            </a:prstGeom>
            <a:solidFill>
              <a:srgbClr val="123E4A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21567335-5DEA-C653-705E-C40810C3C1DF}"/>
                </a:ext>
              </a:extLst>
            </p:cNvPr>
            <p:cNvSpPr/>
            <p:nvPr/>
          </p:nvSpPr>
          <p:spPr>
            <a:xfrm>
              <a:off x="7380312" y="1124744"/>
              <a:ext cx="720080" cy="432048"/>
            </a:xfrm>
            <a:prstGeom prst="rect">
              <a:avLst/>
            </a:prstGeom>
            <a:solidFill>
              <a:srgbClr val="26849E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C659432-74B5-9D4D-CB5F-62ECBF4323DB}"/>
                </a:ext>
              </a:extLst>
            </p:cNvPr>
            <p:cNvSpPr/>
            <p:nvPr/>
          </p:nvSpPr>
          <p:spPr>
            <a:xfrm>
              <a:off x="6588224" y="1628800"/>
              <a:ext cx="720080" cy="432048"/>
            </a:xfrm>
            <a:prstGeom prst="rect">
              <a:avLst/>
            </a:prstGeom>
            <a:solidFill>
              <a:srgbClr val="F7AB4F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492F9F7-F563-3021-556B-E83D738E6E67}"/>
                </a:ext>
              </a:extLst>
            </p:cNvPr>
            <p:cNvSpPr/>
            <p:nvPr/>
          </p:nvSpPr>
          <p:spPr>
            <a:xfrm>
              <a:off x="6588224" y="2132856"/>
              <a:ext cx="720080" cy="432048"/>
            </a:xfrm>
            <a:prstGeom prst="rect">
              <a:avLst/>
            </a:prstGeom>
            <a:solidFill>
              <a:srgbClr val="FCD9AE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A83CB81F-4B85-84B2-E21F-E734F6BB3E0A}"/>
                </a:ext>
              </a:extLst>
            </p:cNvPr>
            <p:cNvSpPr/>
            <p:nvPr/>
          </p:nvSpPr>
          <p:spPr>
            <a:xfrm>
              <a:off x="6588224" y="620688"/>
              <a:ext cx="720080" cy="432048"/>
            </a:xfrm>
            <a:prstGeom prst="rect">
              <a:avLst/>
            </a:prstGeom>
            <a:solidFill>
              <a:srgbClr val="744206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タイトル 2">
              <a:extLst>
                <a:ext uri="{FF2B5EF4-FFF2-40B4-BE49-F238E27FC236}">
                  <a16:creationId xmlns:a16="http://schemas.microsoft.com/office/drawing/2014/main" id="{BBA6383D-9656-5AE0-F549-9F3CC3D35895}"/>
                </a:ext>
              </a:extLst>
            </p:cNvPr>
            <p:cNvSpPr txBox="1">
              <a:spLocks/>
            </p:cNvSpPr>
            <p:nvPr/>
          </p:nvSpPr>
          <p:spPr>
            <a:xfrm>
              <a:off x="8171891" y="2636912"/>
              <a:ext cx="719572" cy="424543"/>
            </a:xfrm>
            <a:prstGeom prst="rect">
              <a:avLst/>
            </a:prstGeom>
            <a:solidFill>
              <a:srgbClr val="F6F8FC"/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617663" algn="l"/>
                </a:tabLst>
              </a:pPr>
              <a:endParaRPr lang="ja-JP" alt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526E26B5-5D76-1DBD-ABC8-5886AF364C0A}"/>
                </a:ext>
              </a:extLst>
            </p:cNvPr>
            <p:cNvSpPr/>
            <p:nvPr/>
          </p:nvSpPr>
          <p:spPr>
            <a:xfrm>
              <a:off x="7380312" y="2636912"/>
              <a:ext cx="720080" cy="432048"/>
            </a:xfrm>
            <a:prstGeom prst="rect">
              <a:avLst/>
            </a:prstGeom>
            <a:solidFill>
              <a:srgbClr val="EBFAF8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841DF2B7-0470-E683-9AFD-A07E01F22F22}"/>
                </a:ext>
              </a:extLst>
            </p:cNvPr>
            <p:cNvSpPr/>
            <p:nvPr/>
          </p:nvSpPr>
          <p:spPr>
            <a:xfrm>
              <a:off x="6588224" y="2636912"/>
              <a:ext cx="720080" cy="432048"/>
            </a:xfrm>
            <a:prstGeom prst="rect">
              <a:avLst/>
            </a:prstGeom>
            <a:solidFill>
              <a:srgbClr val="FDF8F1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A5B6D3C4-38CB-7F04-A71C-12BFA81E1622}"/>
                </a:ext>
              </a:extLst>
            </p:cNvPr>
            <p:cNvSpPr/>
            <p:nvPr/>
          </p:nvSpPr>
          <p:spPr>
            <a:xfrm>
              <a:off x="5796136" y="1124744"/>
              <a:ext cx="720080" cy="432048"/>
            </a:xfrm>
            <a:prstGeom prst="rect">
              <a:avLst/>
            </a:prstGeom>
            <a:solidFill>
              <a:srgbClr val="DA00A1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CED65C60-BB43-29E1-BAFD-DB8AAC05AC19}"/>
                </a:ext>
              </a:extLst>
            </p:cNvPr>
            <p:cNvSpPr/>
            <p:nvPr/>
          </p:nvSpPr>
          <p:spPr>
            <a:xfrm>
              <a:off x="5796136" y="1628800"/>
              <a:ext cx="720080" cy="432048"/>
            </a:xfrm>
            <a:prstGeom prst="rect">
              <a:avLst/>
            </a:prstGeom>
            <a:solidFill>
              <a:srgbClr val="FF47CF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E2047F30-728D-5DDA-C683-131926FAA5FC}"/>
                </a:ext>
              </a:extLst>
            </p:cNvPr>
            <p:cNvSpPr/>
            <p:nvPr/>
          </p:nvSpPr>
          <p:spPr>
            <a:xfrm>
              <a:off x="5796136" y="2132856"/>
              <a:ext cx="720080" cy="432048"/>
            </a:xfrm>
            <a:prstGeom prst="rect">
              <a:avLst/>
            </a:prstGeom>
            <a:solidFill>
              <a:srgbClr val="FFB9ED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B6548D1B-4888-48F5-7DCD-DC4AFC1AC6F2}"/>
                </a:ext>
              </a:extLst>
            </p:cNvPr>
            <p:cNvSpPr/>
            <p:nvPr/>
          </p:nvSpPr>
          <p:spPr>
            <a:xfrm>
              <a:off x="5796136" y="620688"/>
              <a:ext cx="720080" cy="432048"/>
            </a:xfrm>
            <a:prstGeom prst="rect">
              <a:avLst/>
            </a:prstGeom>
            <a:solidFill>
              <a:srgbClr val="6C0050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1B171DC0-E4F0-E261-8245-7D75FA61DB76}"/>
                </a:ext>
              </a:extLst>
            </p:cNvPr>
            <p:cNvSpPr/>
            <p:nvPr/>
          </p:nvSpPr>
          <p:spPr>
            <a:xfrm>
              <a:off x="5796136" y="2636912"/>
              <a:ext cx="720080" cy="432048"/>
            </a:xfrm>
            <a:prstGeom prst="rect">
              <a:avLst/>
            </a:prstGeom>
            <a:solidFill>
              <a:srgbClr val="FFEFFB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95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25C97DB-B39A-C415-B5B7-796C7FD28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Roofline model</a:t>
            </a:r>
          </a:p>
          <a:p>
            <a:pPr lvl="1"/>
            <a:r>
              <a:rPr lang="en-US" altLang="ja-JP" dirty="0"/>
              <a:t>Peak performance available</a:t>
            </a:r>
            <a:br>
              <a:rPr lang="en-US" altLang="ja-JP" dirty="0"/>
            </a:br>
            <a:r>
              <a:rPr lang="en-US" altLang="ja-JP" dirty="0"/>
              <a:t>according to operation-data ratio</a:t>
            </a:r>
          </a:p>
          <a:p>
            <a:pPr lvl="1"/>
            <a:r>
              <a:rPr lang="en-US" altLang="ja-JP" dirty="0"/>
              <a:t>Memory-bound or</a:t>
            </a:r>
            <a:br>
              <a:rPr lang="en-US" altLang="ja-JP" dirty="0"/>
            </a:br>
            <a:r>
              <a:rPr lang="en-US" altLang="ja-JP" dirty="0"/>
              <a:t>Compute-bound</a:t>
            </a:r>
          </a:p>
          <a:p>
            <a:pPr lvl="1"/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9A160D-E7EB-1133-93E4-E7B9EE0C1B3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E1EE9E-3FB3-5460-3E93-A3901E6E99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C3CD34C-0AC8-F420-3041-4D2DFCDB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400" dirty="0"/>
              <a:t>HPC Performance Requirement in Roofline Model</a:t>
            </a:r>
            <a:endParaRPr kumimoji="1" lang="ja-JP" altLang="en-US" sz="3400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B8B90C7-5174-66F6-B533-0BE3ADADF9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05"/>
          <a:stretch/>
        </p:blipFill>
        <p:spPr>
          <a:xfrm>
            <a:off x="5030563" y="1268760"/>
            <a:ext cx="6970093" cy="3637037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8278C9B-DECB-AF5B-39E8-C894216896CB}"/>
              </a:ext>
            </a:extLst>
          </p:cNvPr>
          <p:cNvGrpSpPr/>
          <p:nvPr/>
        </p:nvGrpSpPr>
        <p:grpSpPr>
          <a:xfrm>
            <a:off x="5731196" y="3530660"/>
            <a:ext cx="4495185" cy="1686346"/>
            <a:chOff x="5731196" y="3530660"/>
            <a:chExt cx="4495185" cy="1686346"/>
          </a:xfrm>
        </p:grpSpPr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22238E13-EE25-131A-7132-BCC068489BA1}"/>
                </a:ext>
              </a:extLst>
            </p:cNvPr>
            <p:cNvSpPr/>
            <p:nvPr/>
          </p:nvSpPr>
          <p:spPr>
            <a:xfrm rot="20207804">
              <a:off x="5731196" y="3530660"/>
              <a:ext cx="4170562" cy="156309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38100" cap="flat">
              <a:solidFill>
                <a:srgbClr val="FFC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000" tIns="45718" rIns="18000" bIns="45718" numCol="1" spcCol="38100" rtlCol="0" anchor="ctr">
              <a:noAutofit/>
            </a:bodyPr>
            <a:lstStyle/>
            <a:p>
              <a:pPr marL="0" marR="0" lvl="0" indent="0" algn="l" defTabSz="9144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j-cs"/>
                <a:sym typeface="Helvetica Neue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331A7CD-D171-9866-40A1-58F8C84731D9}"/>
                </a:ext>
              </a:extLst>
            </p:cNvPr>
            <p:cNvSpPr txBox="1"/>
            <p:nvPr/>
          </p:nvSpPr>
          <p:spPr>
            <a:xfrm>
              <a:off x="7320136" y="4509120"/>
              <a:ext cx="2906245" cy="707886"/>
            </a:xfrm>
            <a:prstGeom prst="rect">
              <a:avLst/>
            </a:prstGeom>
            <a:solidFill>
              <a:srgbClr val="FFFFD5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>
                  <a:solidFill>
                    <a:srgbClr val="C00000"/>
                  </a:solidFill>
                </a:rPr>
                <a:t>Most of HPC applications </a:t>
              </a:r>
              <a:br>
                <a:rPr kumimoji="1" lang="en-US" altLang="ja-JP" sz="2000" b="1" dirty="0">
                  <a:solidFill>
                    <a:srgbClr val="C00000"/>
                  </a:solidFill>
                </a:rPr>
              </a:br>
              <a:r>
                <a:rPr kumimoji="1" lang="en-US" altLang="ja-JP" sz="2000" b="1" dirty="0">
                  <a:solidFill>
                    <a:srgbClr val="C00000"/>
                  </a:solidFill>
                </a:rPr>
                <a:t>are memory-bound.</a:t>
              </a:r>
              <a:endParaRPr kumimoji="1" lang="ja-JP" altLang="en-US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5D3262-E2D9-630E-0325-FAA83B4C8336}"/>
              </a:ext>
            </a:extLst>
          </p:cNvPr>
          <p:cNvSpPr txBox="1"/>
          <p:nvPr/>
        </p:nvSpPr>
        <p:spPr>
          <a:xfrm>
            <a:off x="6023992" y="6021288"/>
            <a:ext cx="5622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Roofline mode of Intel Xeon Phi Knights Mill (KNM)</a:t>
            </a:r>
            <a:endParaRPr kumimoji="1" lang="ja-JP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113A2174-8535-4A2B-816A-A451997F02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4"/>
          <a:stretch/>
        </p:blipFill>
        <p:spPr>
          <a:xfrm>
            <a:off x="5030563" y="5018178"/>
            <a:ext cx="6970093" cy="931102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3C04DF8-2610-111F-D3FD-BF3562A0313E}"/>
              </a:ext>
            </a:extLst>
          </p:cNvPr>
          <p:cNvGrpSpPr/>
          <p:nvPr/>
        </p:nvGrpSpPr>
        <p:grpSpPr>
          <a:xfrm>
            <a:off x="9552384" y="2492896"/>
            <a:ext cx="2252416" cy="1643990"/>
            <a:chOff x="9552384" y="2492896"/>
            <a:chExt cx="2252416" cy="1643990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F8AFA22C-E967-32D8-45E5-738BCF705F94}"/>
                </a:ext>
              </a:extLst>
            </p:cNvPr>
            <p:cNvSpPr/>
            <p:nvPr/>
          </p:nvSpPr>
          <p:spPr>
            <a:xfrm>
              <a:off x="9552384" y="2492896"/>
              <a:ext cx="2229966" cy="108012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38100" cap="flat">
              <a:solidFill>
                <a:schemeClr val="accent1">
                  <a:lumMod val="75000"/>
                </a:schemeClr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000" tIns="45718" rIns="18000" bIns="45718" numCol="1" spcCol="38100" rtlCol="0" anchor="ctr">
              <a:noAutofit/>
            </a:bodyPr>
            <a:lstStyle/>
            <a:p>
              <a:pPr marL="0" marR="0" lvl="0" indent="0" algn="l" defTabSz="9144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j-cs"/>
                <a:sym typeface="Helvetica Neue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5C9E3BA-D19A-128D-24B5-ACAED367C59B}"/>
                </a:ext>
              </a:extLst>
            </p:cNvPr>
            <p:cNvSpPr txBox="1"/>
            <p:nvPr/>
          </p:nvSpPr>
          <p:spPr>
            <a:xfrm>
              <a:off x="9840416" y="3429000"/>
              <a:ext cx="1964384" cy="707886"/>
            </a:xfrm>
            <a:prstGeom prst="rect">
              <a:avLst/>
            </a:prstGeom>
            <a:solidFill>
              <a:srgbClr val="D3FDE6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>
                  <a:solidFill>
                    <a:srgbClr val="C00000"/>
                  </a:solidFill>
                </a:rPr>
                <a:t>Some are </a:t>
              </a:r>
              <a:br>
                <a:rPr kumimoji="1" lang="en-US" altLang="ja-JP" sz="2000" b="1" dirty="0">
                  <a:solidFill>
                    <a:srgbClr val="C00000"/>
                  </a:solidFill>
                </a:rPr>
              </a:br>
              <a:r>
                <a:rPr kumimoji="1" lang="en-US" altLang="ja-JP" sz="2000" b="1" dirty="0">
                  <a:solidFill>
                    <a:srgbClr val="C00000"/>
                  </a:solidFill>
                </a:rPr>
                <a:t>compute-bound.</a:t>
              </a:r>
              <a:endParaRPr kumimoji="1" lang="ja-JP" altLang="en-US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E7E9E7F-C77B-E53A-4B39-2EDEA7E675A8}"/>
              </a:ext>
            </a:extLst>
          </p:cNvPr>
          <p:cNvSpPr txBox="1"/>
          <p:nvPr/>
        </p:nvSpPr>
        <p:spPr>
          <a:xfrm>
            <a:off x="7494773" y="5713515"/>
            <a:ext cx="2745298" cy="30777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rPr>
              <a:t>Arithmetic intensity [Flop/Byte]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37A9F5-33BA-90D2-C30F-D1842194DCF3}"/>
              </a:ext>
            </a:extLst>
          </p:cNvPr>
          <p:cNvSpPr txBox="1"/>
          <p:nvPr/>
        </p:nvSpPr>
        <p:spPr>
          <a:xfrm rot="16200000">
            <a:off x="4138853" y="3479751"/>
            <a:ext cx="2022344" cy="30777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rPr>
              <a:t>Performance [</a:t>
            </a:r>
            <a:r>
              <a:rPr kumimoji="0" lang="en-US" altLang="ja-JP" sz="1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rPr>
              <a:t>GFlop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rPr>
              <a:t>/s]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663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243AB17E-46A4-A585-A81F-A39D7B73E0E2}"/>
              </a:ext>
            </a:extLst>
          </p:cNvPr>
          <p:cNvGrpSpPr/>
          <p:nvPr/>
        </p:nvGrpSpPr>
        <p:grpSpPr>
          <a:xfrm>
            <a:off x="6023206" y="1338537"/>
            <a:ext cx="5977450" cy="4006154"/>
            <a:chOff x="6023206" y="1338537"/>
            <a:chExt cx="5977450" cy="4006154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CB136507-8DB2-A0DE-0CFF-DFBE2981D8CA}"/>
                </a:ext>
              </a:extLst>
            </p:cNvPr>
            <p:cNvGrpSpPr/>
            <p:nvPr/>
          </p:nvGrpSpPr>
          <p:grpSpPr>
            <a:xfrm>
              <a:off x="6023206" y="2149054"/>
              <a:ext cx="5762625" cy="3195637"/>
              <a:chOff x="1757363" y="2128838"/>
              <a:chExt cx="5762625" cy="3195637"/>
            </a:xfrm>
          </p:grpSpPr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2195BA45-93EE-8E29-11EE-65D9C69E390B}"/>
                  </a:ext>
                </a:extLst>
              </p:cNvPr>
              <p:cNvSpPr/>
              <p:nvPr/>
            </p:nvSpPr>
            <p:spPr>
              <a:xfrm>
                <a:off x="1757363" y="2128838"/>
                <a:ext cx="5762625" cy="3195637"/>
              </a:xfrm>
              <a:custGeom>
                <a:avLst/>
                <a:gdLst>
                  <a:gd name="connsiteX0" fmla="*/ 4567237 w 5762625"/>
                  <a:gd name="connsiteY0" fmla="*/ 0 h 3195637"/>
                  <a:gd name="connsiteX1" fmla="*/ 0 w 5762625"/>
                  <a:gd name="connsiteY1" fmla="*/ 3048000 h 3195637"/>
                  <a:gd name="connsiteX2" fmla="*/ 0 w 5762625"/>
                  <a:gd name="connsiteY2" fmla="*/ 3195637 h 3195637"/>
                  <a:gd name="connsiteX3" fmla="*/ 5762625 w 5762625"/>
                  <a:gd name="connsiteY3" fmla="*/ 3195637 h 3195637"/>
                  <a:gd name="connsiteX4" fmla="*/ 5757862 w 5762625"/>
                  <a:gd name="connsiteY4" fmla="*/ 4762 h 3195637"/>
                  <a:gd name="connsiteX5" fmla="*/ 4567237 w 5762625"/>
                  <a:gd name="connsiteY5" fmla="*/ 0 h 31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62625" h="3195637">
                    <a:moveTo>
                      <a:pt x="4567237" y="0"/>
                    </a:moveTo>
                    <a:lnTo>
                      <a:pt x="0" y="3048000"/>
                    </a:lnTo>
                    <a:lnTo>
                      <a:pt x="0" y="3195637"/>
                    </a:lnTo>
                    <a:lnTo>
                      <a:pt x="5762625" y="3195637"/>
                    </a:lnTo>
                    <a:cubicBezTo>
                      <a:pt x="5761037" y="2132012"/>
                      <a:pt x="5759450" y="1068387"/>
                      <a:pt x="5757862" y="4762"/>
                    </a:cubicBezTo>
                    <a:lnTo>
                      <a:pt x="4567237" y="0"/>
                    </a:lnTo>
                    <a:close/>
                  </a:path>
                </a:pathLst>
              </a:custGeom>
              <a:solidFill>
                <a:srgbClr val="E1FFE6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cxnSp>
            <p:nvCxnSpPr>
              <p:cNvPr id="36" name="直線矢印コネクタ 35">
                <a:extLst>
                  <a:ext uri="{FF2B5EF4-FFF2-40B4-BE49-F238E27FC236}">
                    <a16:creationId xmlns:a16="http://schemas.microsoft.com/office/drawing/2014/main" id="{BA6C8CF9-9F00-1700-C464-E62DED044D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4600" y="2133600"/>
                <a:ext cx="1194189" cy="0"/>
              </a:xfrm>
              <a:prstGeom prst="straightConnector1">
                <a:avLst/>
              </a:prstGeom>
              <a:noFill/>
              <a:ln w="19050" cap="flat">
                <a:solidFill>
                  <a:srgbClr val="00B050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7" name="直線矢印コネクタ 36">
                <a:extLst>
                  <a:ext uri="{FF2B5EF4-FFF2-40B4-BE49-F238E27FC236}">
                    <a16:creationId xmlns:a16="http://schemas.microsoft.com/office/drawing/2014/main" id="{A38FF3D3-7A62-676E-2A16-96AB22ADD8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10200" y="2133600"/>
                <a:ext cx="914400" cy="609600"/>
              </a:xfrm>
              <a:prstGeom prst="straightConnector1">
                <a:avLst/>
              </a:prstGeom>
              <a:noFill/>
              <a:ln w="19050" cap="flat">
                <a:solidFill>
                  <a:srgbClr val="00B050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11FC443C-ADD2-E283-9C6F-EDC7EC8AB7E2}"/>
                </a:ext>
              </a:extLst>
            </p:cNvPr>
            <p:cNvGrpSpPr/>
            <p:nvPr/>
          </p:nvGrpSpPr>
          <p:grpSpPr>
            <a:xfrm>
              <a:off x="9840416" y="1338537"/>
              <a:ext cx="925890" cy="650303"/>
              <a:chOff x="3508821" y="2072404"/>
              <a:chExt cx="925890" cy="650303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C716309B-8C53-457E-9DE5-9FA1550D7187}"/>
                  </a:ext>
                </a:extLst>
              </p:cNvPr>
              <p:cNvGrpSpPr/>
              <p:nvPr/>
            </p:nvGrpSpPr>
            <p:grpSpPr>
              <a:xfrm>
                <a:off x="3690278" y="2119346"/>
                <a:ext cx="562972" cy="556419"/>
                <a:chOff x="9696400" y="3429000"/>
                <a:chExt cx="792088" cy="792088"/>
              </a:xfrm>
            </p:grpSpPr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35E54CF8-3F00-B11C-0119-82D905598F0A}"/>
                    </a:ext>
                  </a:extLst>
                </p:cNvPr>
                <p:cNvSpPr/>
                <p:nvPr/>
              </p:nvSpPr>
              <p:spPr>
                <a:xfrm>
                  <a:off x="9696400" y="3429000"/>
                  <a:ext cx="144016" cy="144016"/>
                </a:xfrm>
                <a:prstGeom prst="rect">
                  <a:avLst/>
                </a:prstGeom>
                <a:solidFill>
                  <a:srgbClr val="FFFF00"/>
                </a:solidFill>
                <a:ln w="19050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メイリオ" panose="020B0604030504040204" pitchFamily="50" charset="-128"/>
                    <a:cs typeface="+mj-cs"/>
                    <a:sym typeface="Helvetica Neue"/>
                  </a:endParaRPr>
                </a:p>
              </p:txBody>
            </p:sp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03508999-A2DC-0C5B-F131-81B06E20007B}"/>
                    </a:ext>
                  </a:extLst>
                </p:cNvPr>
                <p:cNvSpPr/>
                <p:nvPr/>
              </p:nvSpPr>
              <p:spPr>
                <a:xfrm>
                  <a:off x="9912424" y="3429000"/>
                  <a:ext cx="144016" cy="144016"/>
                </a:xfrm>
                <a:prstGeom prst="rect">
                  <a:avLst/>
                </a:prstGeom>
                <a:solidFill>
                  <a:srgbClr val="FFFF00"/>
                </a:solidFill>
                <a:ln w="19050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メイリオ" panose="020B0604030504040204" pitchFamily="50" charset="-128"/>
                    <a:cs typeface="+mj-cs"/>
                    <a:sym typeface="Helvetica Neue"/>
                  </a:endParaRPr>
                </a:p>
              </p:txBody>
            </p:sp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1F0C68E9-F1A2-9956-8CB6-8E282B5F02D1}"/>
                    </a:ext>
                  </a:extLst>
                </p:cNvPr>
                <p:cNvSpPr/>
                <p:nvPr/>
              </p:nvSpPr>
              <p:spPr>
                <a:xfrm>
                  <a:off x="10128448" y="3429000"/>
                  <a:ext cx="144016" cy="144016"/>
                </a:xfrm>
                <a:prstGeom prst="rect">
                  <a:avLst/>
                </a:prstGeom>
                <a:solidFill>
                  <a:srgbClr val="FFFF00"/>
                </a:solidFill>
                <a:ln w="19050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メイリオ" panose="020B0604030504040204" pitchFamily="50" charset="-128"/>
                    <a:cs typeface="+mj-cs"/>
                    <a:sym typeface="Helvetica Neue"/>
                  </a:endParaRPr>
                </a:p>
              </p:txBody>
            </p:sp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B78C6208-615B-D1B5-9FA8-52B40E2CD94B}"/>
                    </a:ext>
                  </a:extLst>
                </p:cNvPr>
                <p:cNvSpPr/>
                <p:nvPr/>
              </p:nvSpPr>
              <p:spPr>
                <a:xfrm>
                  <a:off x="10344472" y="3429000"/>
                  <a:ext cx="144016" cy="144016"/>
                </a:xfrm>
                <a:prstGeom prst="rect">
                  <a:avLst/>
                </a:prstGeom>
                <a:solidFill>
                  <a:srgbClr val="FFFF00"/>
                </a:solidFill>
                <a:ln w="19050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メイリオ" panose="020B0604030504040204" pitchFamily="50" charset="-128"/>
                    <a:cs typeface="+mj-cs"/>
                    <a:sym typeface="Helvetica Neue"/>
                  </a:endParaRPr>
                </a:p>
              </p:txBody>
            </p:sp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6B199216-7EA8-6964-0E1B-D77B16B46DD5}"/>
                    </a:ext>
                  </a:extLst>
                </p:cNvPr>
                <p:cNvSpPr/>
                <p:nvPr/>
              </p:nvSpPr>
              <p:spPr>
                <a:xfrm>
                  <a:off x="9696400" y="3645024"/>
                  <a:ext cx="144016" cy="144016"/>
                </a:xfrm>
                <a:prstGeom prst="rect">
                  <a:avLst/>
                </a:prstGeom>
                <a:solidFill>
                  <a:srgbClr val="FFFF00"/>
                </a:solidFill>
                <a:ln w="19050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メイリオ" panose="020B0604030504040204" pitchFamily="50" charset="-128"/>
                    <a:cs typeface="+mj-cs"/>
                    <a:sym typeface="Helvetica Neue"/>
                  </a:endParaRPr>
                </a:p>
              </p:txBody>
            </p:sp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73B3F594-06E1-D308-4D91-DD9FC71B83EE}"/>
                    </a:ext>
                  </a:extLst>
                </p:cNvPr>
                <p:cNvSpPr/>
                <p:nvPr/>
              </p:nvSpPr>
              <p:spPr>
                <a:xfrm>
                  <a:off x="9912424" y="3645024"/>
                  <a:ext cx="144016" cy="144016"/>
                </a:xfrm>
                <a:prstGeom prst="rect">
                  <a:avLst/>
                </a:prstGeom>
                <a:solidFill>
                  <a:srgbClr val="FFFF00"/>
                </a:solidFill>
                <a:ln w="19050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メイリオ" panose="020B0604030504040204" pitchFamily="50" charset="-128"/>
                    <a:cs typeface="+mj-cs"/>
                    <a:sym typeface="Helvetica Neue"/>
                  </a:endParaRPr>
                </a:p>
              </p:txBody>
            </p:sp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103A321E-8539-C941-A5D6-DA1C38ABF85B}"/>
                    </a:ext>
                  </a:extLst>
                </p:cNvPr>
                <p:cNvSpPr/>
                <p:nvPr/>
              </p:nvSpPr>
              <p:spPr>
                <a:xfrm>
                  <a:off x="10128448" y="3645024"/>
                  <a:ext cx="144016" cy="144016"/>
                </a:xfrm>
                <a:prstGeom prst="rect">
                  <a:avLst/>
                </a:prstGeom>
                <a:solidFill>
                  <a:srgbClr val="FFFF00"/>
                </a:solidFill>
                <a:ln w="19050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メイリオ" panose="020B0604030504040204" pitchFamily="50" charset="-128"/>
                    <a:cs typeface="+mj-cs"/>
                    <a:sym typeface="Helvetica Neue"/>
                  </a:endParaRPr>
                </a:p>
              </p:txBody>
            </p:sp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16AC3048-7D04-657E-77A2-9532C9E011E8}"/>
                    </a:ext>
                  </a:extLst>
                </p:cNvPr>
                <p:cNvSpPr/>
                <p:nvPr/>
              </p:nvSpPr>
              <p:spPr>
                <a:xfrm>
                  <a:off x="10344472" y="3645024"/>
                  <a:ext cx="144016" cy="144016"/>
                </a:xfrm>
                <a:prstGeom prst="rect">
                  <a:avLst/>
                </a:prstGeom>
                <a:solidFill>
                  <a:srgbClr val="FFFF00"/>
                </a:solidFill>
                <a:ln w="19050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メイリオ" panose="020B0604030504040204" pitchFamily="50" charset="-128"/>
                    <a:cs typeface="+mj-cs"/>
                    <a:sym typeface="Helvetica Neue"/>
                  </a:endParaRPr>
                </a:p>
              </p:txBody>
            </p:sp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91B473E2-22A3-BF0A-0B68-AF87AA2EE4DB}"/>
                    </a:ext>
                  </a:extLst>
                </p:cNvPr>
                <p:cNvSpPr/>
                <p:nvPr/>
              </p:nvSpPr>
              <p:spPr>
                <a:xfrm>
                  <a:off x="9696400" y="3861048"/>
                  <a:ext cx="144016" cy="144016"/>
                </a:xfrm>
                <a:prstGeom prst="rect">
                  <a:avLst/>
                </a:prstGeom>
                <a:solidFill>
                  <a:srgbClr val="FFFF00"/>
                </a:solidFill>
                <a:ln w="19050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メイリオ" panose="020B0604030504040204" pitchFamily="50" charset="-128"/>
                    <a:cs typeface="+mj-cs"/>
                    <a:sym typeface="Helvetica Neue"/>
                  </a:endParaRPr>
                </a:p>
              </p:txBody>
            </p:sp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1822A42C-DEA4-91D2-5FD1-34F2CB696EC1}"/>
                    </a:ext>
                  </a:extLst>
                </p:cNvPr>
                <p:cNvSpPr/>
                <p:nvPr/>
              </p:nvSpPr>
              <p:spPr>
                <a:xfrm>
                  <a:off x="9912424" y="3861048"/>
                  <a:ext cx="144016" cy="144016"/>
                </a:xfrm>
                <a:prstGeom prst="rect">
                  <a:avLst/>
                </a:prstGeom>
                <a:solidFill>
                  <a:srgbClr val="FFFF00"/>
                </a:solidFill>
                <a:ln w="19050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メイリオ" panose="020B0604030504040204" pitchFamily="50" charset="-128"/>
                    <a:cs typeface="+mj-cs"/>
                    <a:sym typeface="Helvetica Neue"/>
                  </a:endParaRPr>
                </a:p>
              </p:txBody>
            </p:sp>
            <p:sp>
              <p:nvSpPr>
                <p:cNvPr id="29" name="正方形/長方形 28">
                  <a:extLst>
                    <a:ext uri="{FF2B5EF4-FFF2-40B4-BE49-F238E27FC236}">
                      <a16:creationId xmlns:a16="http://schemas.microsoft.com/office/drawing/2014/main" id="{F041C91D-9954-17FD-7189-B80EC0FC6A9B}"/>
                    </a:ext>
                  </a:extLst>
                </p:cNvPr>
                <p:cNvSpPr/>
                <p:nvPr/>
              </p:nvSpPr>
              <p:spPr>
                <a:xfrm>
                  <a:off x="10128448" y="3861048"/>
                  <a:ext cx="144016" cy="144016"/>
                </a:xfrm>
                <a:prstGeom prst="rect">
                  <a:avLst/>
                </a:prstGeom>
                <a:solidFill>
                  <a:srgbClr val="FFFF00"/>
                </a:solidFill>
                <a:ln w="19050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メイリオ" panose="020B0604030504040204" pitchFamily="50" charset="-128"/>
                    <a:cs typeface="+mj-cs"/>
                    <a:sym typeface="Helvetica Neue"/>
                  </a:endParaRPr>
                </a:p>
              </p:txBody>
            </p:sp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8A7CEB56-CD9D-18ED-5361-18E89077128D}"/>
                    </a:ext>
                  </a:extLst>
                </p:cNvPr>
                <p:cNvSpPr/>
                <p:nvPr/>
              </p:nvSpPr>
              <p:spPr>
                <a:xfrm>
                  <a:off x="10344472" y="3861048"/>
                  <a:ext cx="144016" cy="144016"/>
                </a:xfrm>
                <a:prstGeom prst="rect">
                  <a:avLst/>
                </a:prstGeom>
                <a:solidFill>
                  <a:srgbClr val="FFFF00"/>
                </a:solidFill>
                <a:ln w="19050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メイリオ" panose="020B0604030504040204" pitchFamily="50" charset="-128"/>
                    <a:cs typeface="+mj-cs"/>
                    <a:sym typeface="Helvetica Neue"/>
                  </a:endParaRPr>
                </a:p>
              </p:txBody>
            </p:sp>
            <p:sp>
              <p:nvSpPr>
                <p:cNvPr id="31" name="正方形/長方形 30">
                  <a:extLst>
                    <a:ext uri="{FF2B5EF4-FFF2-40B4-BE49-F238E27FC236}">
                      <a16:creationId xmlns:a16="http://schemas.microsoft.com/office/drawing/2014/main" id="{0E27688A-A10B-788D-AB8E-64AF68E92A0B}"/>
                    </a:ext>
                  </a:extLst>
                </p:cNvPr>
                <p:cNvSpPr/>
                <p:nvPr/>
              </p:nvSpPr>
              <p:spPr>
                <a:xfrm>
                  <a:off x="9696400" y="4077072"/>
                  <a:ext cx="144016" cy="144016"/>
                </a:xfrm>
                <a:prstGeom prst="rect">
                  <a:avLst/>
                </a:prstGeom>
                <a:solidFill>
                  <a:srgbClr val="FFFF00"/>
                </a:solidFill>
                <a:ln w="19050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メイリオ" panose="020B0604030504040204" pitchFamily="50" charset="-128"/>
                    <a:cs typeface="+mj-cs"/>
                    <a:sym typeface="Helvetica Neue"/>
                  </a:endParaRPr>
                </a:p>
              </p:txBody>
            </p:sp>
            <p:sp>
              <p:nvSpPr>
                <p:cNvPr id="32" name="正方形/長方形 31">
                  <a:extLst>
                    <a:ext uri="{FF2B5EF4-FFF2-40B4-BE49-F238E27FC236}">
                      <a16:creationId xmlns:a16="http://schemas.microsoft.com/office/drawing/2014/main" id="{28C480F8-9235-1930-9256-5E2A0D4178E2}"/>
                    </a:ext>
                  </a:extLst>
                </p:cNvPr>
                <p:cNvSpPr/>
                <p:nvPr/>
              </p:nvSpPr>
              <p:spPr>
                <a:xfrm>
                  <a:off x="9912424" y="4077072"/>
                  <a:ext cx="144016" cy="144016"/>
                </a:xfrm>
                <a:prstGeom prst="rect">
                  <a:avLst/>
                </a:prstGeom>
                <a:solidFill>
                  <a:srgbClr val="FFFF00"/>
                </a:solidFill>
                <a:ln w="19050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メイリオ" panose="020B0604030504040204" pitchFamily="50" charset="-128"/>
                    <a:cs typeface="+mj-cs"/>
                    <a:sym typeface="Helvetica Neue"/>
                  </a:endParaRPr>
                </a:p>
              </p:txBody>
            </p:sp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D5809427-7F79-43C8-43C4-296BD611EAF2}"/>
                    </a:ext>
                  </a:extLst>
                </p:cNvPr>
                <p:cNvSpPr/>
                <p:nvPr/>
              </p:nvSpPr>
              <p:spPr>
                <a:xfrm>
                  <a:off x="10128448" y="4077072"/>
                  <a:ext cx="144016" cy="144016"/>
                </a:xfrm>
                <a:prstGeom prst="rect">
                  <a:avLst/>
                </a:prstGeom>
                <a:solidFill>
                  <a:srgbClr val="FFFF00"/>
                </a:solidFill>
                <a:ln w="19050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メイリオ" panose="020B0604030504040204" pitchFamily="50" charset="-128"/>
                    <a:cs typeface="+mj-cs"/>
                    <a:sym typeface="Helvetica Neue"/>
                  </a:endParaRPr>
                </a:p>
              </p:txBody>
            </p:sp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7FBA9D72-5290-F588-08D0-221FA689C702}"/>
                    </a:ext>
                  </a:extLst>
                </p:cNvPr>
                <p:cNvSpPr/>
                <p:nvPr/>
              </p:nvSpPr>
              <p:spPr>
                <a:xfrm>
                  <a:off x="10344472" y="4077072"/>
                  <a:ext cx="144016" cy="144016"/>
                </a:xfrm>
                <a:prstGeom prst="rect">
                  <a:avLst/>
                </a:prstGeom>
                <a:solidFill>
                  <a:srgbClr val="FFFF00"/>
                </a:solidFill>
                <a:ln w="19050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メイリオ" panose="020B0604030504040204" pitchFamily="50" charset="-128"/>
                    <a:cs typeface="+mj-cs"/>
                    <a:sym typeface="Helvetica Neue"/>
                  </a:endParaRPr>
                </a:p>
              </p:txBody>
            </p:sp>
          </p:grp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1DC6ACAE-7613-D9D2-FC6D-07D09BD52D9A}"/>
                  </a:ext>
                </a:extLst>
              </p:cNvPr>
              <p:cNvSpPr/>
              <p:nvPr/>
            </p:nvSpPr>
            <p:spPr>
              <a:xfrm>
                <a:off x="3575720" y="2072404"/>
                <a:ext cx="792088" cy="650303"/>
              </a:xfrm>
              <a:prstGeom prst="rect">
                <a:avLst/>
              </a:prstGeom>
              <a:noFill/>
              <a:ln w="25400" cap="flat">
                <a:solidFill>
                  <a:srgbClr val="00B05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j-cs"/>
                  <a:sym typeface="Helvetica Neue"/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5940F26-C1AB-B1EE-5740-248166AFD3D5}"/>
                  </a:ext>
                </a:extLst>
              </p:cNvPr>
              <p:cNvSpPr txBox="1"/>
              <p:nvPr/>
            </p:nvSpPr>
            <p:spPr>
              <a:xfrm>
                <a:off x="3508821" y="2074392"/>
                <a:ext cx="925890" cy="6463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lvl="0" indent="0" algn="ctr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  <a:sym typeface="Helvetica Neue"/>
                  </a:rPr>
                  <a:t>Martix</a:t>
                </a: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  <a:sym typeface="Helvetica Neue"/>
                  </a:rPr>
                  <a:t>/</a:t>
                </a:r>
                <a:b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  <a:sym typeface="Helvetica Neue"/>
                  </a:rPr>
                </a:b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  <a:sym typeface="Helvetica Neue"/>
                  </a:rPr>
                  <a:t>Tensor </a:t>
                </a:r>
              </a:p>
            </p:txBody>
          </p:sp>
        </p:grp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76895710-99B1-E818-4105-6D522537CAE9}"/>
                </a:ext>
              </a:extLst>
            </p:cNvPr>
            <p:cNvSpPr/>
            <p:nvPr/>
          </p:nvSpPr>
          <p:spPr>
            <a:xfrm>
              <a:off x="10920536" y="1482553"/>
              <a:ext cx="864096" cy="360040"/>
            </a:xfrm>
            <a:prstGeom prst="rect">
              <a:avLst/>
            </a:prstGeom>
            <a:solidFill>
              <a:srgbClr val="FADBC6"/>
            </a:solidFill>
            <a:ln w="25400" cap="flat">
              <a:solidFill>
                <a:schemeClr val="accent2">
                  <a:lumMod val="75000"/>
                </a:schemeClr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 anchorCtr="0">
              <a:noAutofit/>
            </a:bodyPr>
            <a:lstStyle/>
            <a:p>
              <a:pPr marL="0" marR="0" lvl="0" indent="0" algn="ctr" defTabSz="9144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  <a:sym typeface="Helvetica Neue"/>
                </a:rPr>
                <a:t>???</a:t>
              </a:r>
              <a:endPara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A6721135-3816-6683-D428-22AE07CAA8F6}"/>
                </a:ext>
              </a:extLst>
            </p:cNvPr>
            <p:cNvSpPr txBox="1"/>
            <p:nvPr/>
          </p:nvSpPr>
          <p:spPr>
            <a:xfrm>
              <a:off x="10326163" y="2298362"/>
              <a:ext cx="1674493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6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Compute-bound</a:t>
              </a:r>
              <a:endParaRPr kumimoji="0" lang="ja-JP" altLang="en-US" sz="1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8E05C27F-B4D3-E073-E274-E3E78C08D04B}"/>
              </a:ext>
            </a:extLst>
          </p:cNvPr>
          <p:cNvGrpSpPr/>
          <p:nvPr/>
        </p:nvGrpSpPr>
        <p:grpSpPr>
          <a:xfrm>
            <a:off x="6018443" y="2763416"/>
            <a:ext cx="5767388" cy="2581275"/>
            <a:chOff x="6018443" y="2763416"/>
            <a:chExt cx="5767388" cy="2581275"/>
          </a:xfrm>
        </p:grpSpPr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BEB84B5F-9F01-FFD9-A118-398D49E586A4}"/>
                </a:ext>
              </a:extLst>
            </p:cNvPr>
            <p:cNvGrpSpPr/>
            <p:nvPr/>
          </p:nvGrpSpPr>
          <p:grpSpPr>
            <a:xfrm>
              <a:off x="6018443" y="2763416"/>
              <a:ext cx="5767388" cy="2581275"/>
              <a:chOff x="1752600" y="2743200"/>
              <a:chExt cx="5767388" cy="2581275"/>
            </a:xfrm>
          </p:grpSpPr>
          <p:grpSp>
            <p:nvGrpSpPr>
              <p:cNvPr id="39" name="グループ化 38">
                <a:extLst>
                  <a:ext uri="{FF2B5EF4-FFF2-40B4-BE49-F238E27FC236}">
                    <a16:creationId xmlns:a16="http://schemas.microsoft.com/office/drawing/2014/main" id="{FC5733A5-639F-A441-E9DF-32F9417F0C3C}"/>
                  </a:ext>
                </a:extLst>
              </p:cNvPr>
              <p:cNvGrpSpPr/>
              <p:nvPr/>
            </p:nvGrpSpPr>
            <p:grpSpPr>
              <a:xfrm>
                <a:off x="1752600" y="2743200"/>
                <a:ext cx="5767388" cy="2581275"/>
                <a:chOff x="1752600" y="2743200"/>
                <a:chExt cx="5767388" cy="2581275"/>
              </a:xfrm>
            </p:grpSpPr>
            <p:grpSp>
              <p:nvGrpSpPr>
                <p:cNvPr id="41" name="グループ化 40">
                  <a:extLst>
                    <a:ext uri="{FF2B5EF4-FFF2-40B4-BE49-F238E27FC236}">
                      <a16:creationId xmlns:a16="http://schemas.microsoft.com/office/drawing/2014/main" id="{46F08EAF-4E49-F6E6-2D2C-EDA36CCF9273}"/>
                    </a:ext>
                  </a:extLst>
                </p:cNvPr>
                <p:cNvGrpSpPr/>
                <p:nvPr/>
              </p:nvGrpSpPr>
              <p:grpSpPr>
                <a:xfrm>
                  <a:off x="1752600" y="2743200"/>
                  <a:ext cx="5767388" cy="2581275"/>
                  <a:chOff x="1752600" y="2743200"/>
                  <a:chExt cx="5767388" cy="2581275"/>
                </a:xfrm>
              </p:grpSpPr>
              <p:sp>
                <p:nvSpPr>
                  <p:cNvPr id="44" name="フリーフォーム: 図形 43">
                    <a:extLst>
                      <a:ext uri="{FF2B5EF4-FFF2-40B4-BE49-F238E27FC236}">
                        <a16:creationId xmlns:a16="http://schemas.microsoft.com/office/drawing/2014/main" id="{7B98B7BF-0146-3FA2-0DF2-3ED7982DD7A8}"/>
                      </a:ext>
                    </a:extLst>
                  </p:cNvPr>
                  <p:cNvSpPr/>
                  <p:nvPr/>
                </p:nvSpPr>
                <p:spPr>
                  <a:xfrm>
                    <a:off x="1752600" y="2743200"/>
                    <a:ext cx="5767388" cy="2581275"/>
                  </a:xfrm>
                  <a:custGeom>
                    <a:avLst/>
                    <a:gdLst>
                      <a:gd name="connsiteX0" fmla="*/ 0 w 5767388"/>
                      <a:gd name="connsiteY0" fmla="*/ 2433638 h 2581275"/>
                      <a:gd name="connsiteX1" fmla="*/ 4763 w 5767388"/>
                      <a:gd name="connsiteY1" fmla="*/ 2581275 h 2581275"/>
                      <a:gd name="connsiteX2" fmla="*/ 5767388 w 5767388"/>
                      <a:gd name="connsiteY2" fmla="*/ 2581275 h 2581275"/>
                      <a:gd name="connsiteX3" fmla="*/ 5757863 w 5767388"/>
                      <a:gd name="connsiteY3" fmla="*/ 0 h 2581275"/>
                      <a:gd name="connsiteX4" fmla="*/ 3667125 w 5767388"/>
                      <a:gd name="connsiteY4" fmla="*/ 0 h 2581275"/>
                      <a:gd name="connsiteX5" fmla="*/ 0 w 5767388"/>
                      <a:gd name="connsiteY5" fmla="*/ 2433638 h 2581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67388" h="2581275">
                        <a:moveTo>
                          <a:pt x="0" y="2433638"/>
                        </a:moveTo>
                        <a:lnTo>
                          <a:pt x="4763" y="2581275"/>
                        </a:lnTo>
                        <a:lnTo>
                          <a:pt x="5767388" y="2581275"/>
                        </a:lnTo>
                        <a:lnTo>
                          <a:pt x="5757863" y="0"/>
                        </a:lnTo>
                        <a:lnTo>
                          <a:pt x="3667125" y="0"/>
                        </a:lnTo>
                        <a:lnTo>
                          <a:pt x="0" y="2433638"/>
                        </a:lnTo>
                        <a:close/>
                      </a:path>
                    </a:pathLst>
                  </a:custGeom>
                  <a:solidFill>
                    <a:srgbClr val="EFE5F7"/>
                  </a:solidFill>
                  <a:ln w="25400" cap="flat">
                    <a:noFill/>
                    <a:prstDash val="solid"/>
                    <a:bevel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8" tIns="45718" rIns="45718" bIns="45718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ja-JP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Helvetica Neue"/>
                    </a:endParaRPr>
                  </a:p>
                </p:txBody>
              </p:sp>
              <p:grpSp>
                <p:nvGrpSpPr>
                  <p:cNvPr id="45" name="グループ化 44">
                    <a:extLst>
                      <a:ext uri="{FF2B5EF4-FFF2-40B4-BE49-F238E27FC236}">
                        <a16:creationId xmlns:a16="http://schemas.microsoft.com/office/drawing/2014/main" id="{4A55EB3F-EF09-712B-ACD3-95FB36648506}"/>
                      </a:ext>
                    </a:extLst>
                  </p:cNvPr>
                  <p:cNvGrpSpPr/>
                  <p:nvPr/>
                </p:nvGrpSpPr>
                <p:grpSpPr>
                  <a:xfrm>
                    <a:off x="1758149" y="2743200"/>
                    <a:ext cx="5760640" cy="2435365"/>
                    <a:chOff x="1055440" y="2289779"/>
                    <a:chExt cx="5760640" cy="2435365"/>
                  </a:xfrm>
                </p:grpSpPr>
                <p:cxnSp>
                  <p:nvCxnSpPr>
                    <p:cNvPr id="46" name="直線矢印コネクタ 45">
                      <a:extLst>
                        <a:ext uri="{FF2B5EF4-FFF2-40B4-BE49-F238E27FC236}">
                          <a16:creationId xmlns:a16="http://schemas.microsoft.com/office/drawing/2014/main" id="{AF49E762-D924-A813-6A4F-3B9BF6DAC03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55440" y="2289779"/>
                      <a:ext cx="3652051" cy="2435365"/>
                    </a:xfrm>
                    <a:prstGeom prst="straightConnector1">
                      <a:avLst/>
                    </a:prstGeom>
                    <a:noFill/>
                    <a:ln w="19050" cap="flat">
                      <a:solidFill>
                        <a:srgbClr val="7030A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cxnSp>
                  <p:nvCxnSpPr>
                    <p:cNvPr id="47" name="直線矢印コネクタ 46">
                      <a:extLst>
                        <a:ext uri="{FF2B5EF4-FFF2-40B4-BE49-F238E27FC236}">
                          <a16:creationId xmlns:a16="http://schemas.microsoft.com/office/drawing/2014/main" id="{539F9F54-F652-4ADF-856E-516A0A0A8B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07491" y="2289779"/>
                      <a:ext cx="2108589" cy="0"/>
                    </a:xfrm>
                    <a:prstGeom prst="straightConnector1">
                      <a:avLst/>
                    </a:prstGeom>
                    <a:noFill/>
                    <a:ln w="19050" cap="flat">
                      <a:solidFill>
                        <a:srgbClr val="7030A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</p:grpSp>
            </p:grpSp>
            <p:sp>
              <p:nvSpPr>
                <p:cNvPr id="42" name="正方形/長方形 41">
                  <a:extLst>
                    <a:ext uri="{FF2B5EF4-FFF2-40B4-BE49-F238E27FC236}">
                      <a16:creationId xmlns:a16="http://schemas.microsoft.com/office/drawing/2014/main" id="{3F8E3FC7-6DB8-4C35-1C6C-784868CBA816}"/>
                    </a:ext>
                  </a:extLst>
                </p:cNvPr>
                <p:cNvSpPr/>
                <p:nvPr/>
              </p:nvSpPr>
              <p:spPr>
                <a:xfrm>
                  <a:off x="6142394" y="2904728"/>
                  <a:ext cx="872339" cy="360040"/>
                </a:xfrm>
                <a:prstGeom prst="rect">
                  <a:avLst/>
                </a:prstGeom>
                <a:solidFill>
                  <a:srgbClr val="D5B8EA"/>
                </a:solidFill>
                <a:ln w="25400" cap="flat">
                  <a:solidFill>
                    <a:srgbClr val="9751CB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  <a:sym typeface="Helvetica Neue"/>
                    </a:rPr>
                    <a:t>GPUs</a:t>
                  </a:r>
                  <a:endParaRPr kumimoji="0" lang="ja-JP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  <a:sym typeface="Helvetica Neue"/>
                  </a:endParaRPr>
                </a:p>
              </p:txBody>
            </p:sp>
          </p:grp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61CBAEC-A93D-7FA7-043C-027B9EEEF0CB}"/>
                  </a:ext>
                </a:extLst>
              </p:cNvPr>
              <p:cNvSpPr txBox="1"/>
              <p:nvPr/>
            </p:nvSpPr>
            <p:spPr>
              <a:xfrm rot="19576663">
                <a:off x="2427923" y="3581400"/>
                <a:ext cx="2341343" cy="307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400" i="0" u="none" strike="noStrike" cap="none" spc="0" normalizeH="0" baseline="0" dirty="0">
                    <a:ln>
                      <a:noFill/>
                    </a:ln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HBM or 3D stacked memory</a:t>
                </a:r>
                <a:endParaRPr kumimoji="0" lang="ja-JP" altLang="en-US" sz="1400" i="0" u="none" strike="noStrike" cap="none" spc="0" normalizeH="0" baseline="0" dirty="0">
                  <a:ln>
                    <a:noFill/>
                  </a:ln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B36460B6-DBA2-18FC-483E-63F09BB16F48}"/>
                </a:ext>
              </a:extLst>
            </p:cNvPr>
            <p:cNvSpPr txBox="1"/>
            <p:nvPr/>
          </p:nvSpPr>
          <p:spPr>
            <a:xfrm rot="19576663">
              <a:off x="7299654" y="3917919"/>
              <a:ext cx="1573504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6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Memory-bound</a:t>
              </a:r>
              <a:endParaRPr kumimoji="0" lang="ja-JP" altLang="en-US" sz="1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</p:grp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25C97DB-B39A-C415-B5B7-796C7FD28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Roofline model</a:t>
            </a:r>
          </a:p>
          <a:p>
            <a:pPr lvl="1"/>
            <a:r>
              <a:rPr lang="en-US" altLang="ja-JP"/>
              <a:t>Peak performance available </a:t>
            </a:r>
            <a:br>
              <a:rPr lang="en-US" altLang="ja-JP" dirty="0"/>
            </a:br>
            <a:r>
              <a:rPr lang="en-US" altLang="ja-JP" dirty="0"/>
              <a:t>according to operation-data ratio</a:t>
            </a:r>
          </a:p>
          <a:p>
            <a:pPr lvl="1"/>
            <a:r>
              <a:rPr lang="en-US" altLang="ja-JP" dirty="0"/>
              <a:t>Memory-bound or</a:t>
            </a:r>
            <a:br>
              <a:rPr lang="en-US" altLang="ja-JP" dirty="0"/>
            </a:br>
            <a:r>
              <a:rPr lang="en-US" altLang="ja-JP" dirty="0"/>
              <a:t>Compute-bound</a:t>
            </a:r>
          </a:p>
          <a:p>
            <a:pPr lvl="3"/>
            <a:endParaRPr kumimoji="1" lang="en-US" altLang="ja-JP" dirty="0"/>
          </a:p>
          <a:p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GPUs can cover </a:t>
            </a:r>
            <a:b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</a:b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memory-bound applications.</a:t>
            </a:r>
            <a:endParaRPr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What architecture should</a:t>
            </a:r>
            <a:b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</a:b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be applied to compute-bound?</a:t>
            </a:r>
          </a:p>
          <a:p>
            <a:pPr lvl="1"/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Higher compute density</a:t>
            </a:r>
          </a:p>
          <a:p>
            <a:pPr lvl="1"/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Higher performance per power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9A160D-E7EB-1133-93E4-E7B9EE0C1B3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E1EE9E-3FB3-5460-3E93-A3901E6E99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C3CD34C-0AC8-F420-3041-4D2DFCDB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400" dirty="0"/>
              <a:t>HPC Performance Requirement in Roofline Model</a:t>
            </a:r>
            <a:endParaRPr kumimoji="1" lang="ja-JP" altLang="en-US" sz="3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5D3262-E2D9-630E-0325-FAA83B4C8336}"/>
              </a:ext>
            </a:extLst>
          </p:cNvPr>
          <p:cNvSpPr txBox="1"/>
          <p:nvPr/>
        </p:nvSpPr>
        <p:spPr>
          <a:xfrm>
            <a:off x="5747936" y="6021288"/>
            <a:ext cx="6175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Roofline model for different performance characteristics</a:t>
            </a:r>
            <a:endParaRPr kumimoji="1" lang="ja-JP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9842D143-71F7-899D-8644-FF38B753C9D0}"/>
              </a:ext>
            </a:extLst>
          </p:cNvPr>
          <p:cNvGrpSpPr/>
          <p:nvPr/>
        </p:nvGrpSpPr>
        <p:grpSpPr>
          <a:xfrm>
            <a:off x="7311752" y="3449216"/>
            <a:ext cx="4497891" cy="1895475"/>
            <a:chOff x="3045909" y="3429000"/>
            <a:chExt cx="4497891" cy="1895475"/>
          </a:xfrm>
        </p:grpSpPr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20DCD521-E972-7087-4C47-C3E6B01A8A0A}"/>
                </a:ext>
              </a:extLst>
            </p:cNvPr>
            <p:cNvGrpSpPr/>
            <p:nvPr/>
          </p:nvGrpSpPr>
          <p:grpSpPr>
            <a:xfrm>
              <a:off x="3045909" y="3429000"/>
              <a:ext cx="4497891" cy="1895475"/>
              <a:chOff x="3045909" y="3429000"/>
              <a:chExt cx="4497891" cy="1895475"/>
            </a:xfrm>
          </p:grpSpPr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CD431B9A-7B45-2997-01DD-E89D2D260F02}"/>
                  </a:ext>
                </a:extLst>
              </p:cNvPr>
              <p:cNvSpPr/>
              <p:nvPr/>
            </p:nvSpPr>
            <p:spPr>
              <a:xfrm>
                <a:off x="3048000" y="3429000"/>
                <a:ext cx="4471988" cy="1895475"/>
              </a:xfrm>
              <a:custGeom>
                <a:avLst/>
                <a:gdLst>
                  <a:gd name="connsiteX0" fmla="*/ 2900363 w 4471988"/>
                  <a:gd name="connsiteY0" fmla="*/ 0 h 1895475"/>
                  <a:gd name="connsiteX1" fmla="*/ 0 w 4471988"/>
                  <a:gd name="connsiteY1" fmla="*/ 1890713 h 1895475"/>
                  <a:gd name="connsiteX2" fmla="*/ 4471988 w 4471988"/>
                  <a:gd name="connsiteY2" fmla="*/ 1895475 h 1895475"/>
                  <a:gd name="connsiteX3" fmla="*/ 4467225 w 4471988"/>
                  <a:gd name="connsiteY3" fmla="*/ 0 h 1895475"/>
                  <a:gd name="connsiteX4" fmla="*/ 2900363 w 4471988"/>
                  <a:gd name="connsiteY4" fmla="*/ 0 h 189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988" h="1895475">
                    <a:moveTo>
                      <a:pt x="2900363" y="0"/>
                    </a:moveTo>
                    <a:lnTo>
                      <a:pt x="0" y="1890713"/>
                    </a:lnTo>
                    <a:lnTo>
                      <a:pt x="4471988" y="1895475"/>
                    </a:lnTo>
                    <a:cubicBezTo>
                      <a:pt x="4470400" y="1263650"/>
                      <a:pt x="4468813" y="631825"/>
                      <a:pt x="4467225" y="0"/>
                    </a:cubicBezTo>
                    <a:lnTo>
                      <a:pt x="2900363" y="0"/>
                    </a:lnTo>
                    <a:close/>
                  </a:path>
                </a:pathLst>
              </a:custGeom>
              <a:solidFill>
                <a:srgbClr val="FDFFE7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grpSp>
            <p:nvGrpSpPr>
              <p:cNvPr id="52" name="グループ化 51">
                <a:extLst>
                  <a:ext uri="{FF2B5EF4-FFF2-40B4-BE49-F238E27FC236}">
                    <a16:creationId xmlns:a16="http://schemas.microsoft.com/office/drawing/2014/main" id="{D0231CB6-89D5-B498-11DC-1BDB073CD582}"/>
                  </a:ext>
                </a:extLst>
              </p:cNvPr>
              <p:cNvGrpSpPr/>
              <p:nvPr/>
            </p:nvGrpSpPr>
            <p:grpSpPr>
              <a:xfrm>
                <a:off x="3045909" y="3429000"/>
                <a:ext cx="4497891" cy="1893581"/>
                <a:chOff x="3198309" y="3429000"/>
                <a:chExt cx="4497891" cy="1893581"/>
              </a:xfrm>
            </p:grpSpPr>
            <p:grpSp>
              <p:nvGrpSpPr>
                <p:cNvPr id="53" name="グループ化 52">
                  <a:extLst>
                    <a:ext uri="{FF2B5EF4-FFF2-40B4-BE49-F238E27FC236}">
                      <a16:creationId xmlns:a16="http://schemas.microsoft.com/office/drawing/2014/main" id="{712EC86C-CAA4-88E4-6075-89952C278EBE}"/>
                    </a:ext>
                  </a:extLst>
                </p:cNvPr>
                <p:cNvGrpSpPr/>
                <p:nvPr/>
              </p:nvGrpSpPr>
              <p:grpSpPr>
                <a:xfrm>
                  <a:off x="3198309" y="3429000"/>
                  <a:ext cx="4497891" cy="1893581"/>
                  <a:chOff x="3198309" y="3429000"/>
                  <a:chExt cx="4497891" cy="1893581"/>
                </a:xfrm>
              </p:grpSpPr>
              <p:cxnSp>
                <p:nvCxnSpPr>
                  <p:cNvPr id="55" name="直線矢印コネクタ 54">
                    <a:extLst>
                      <a:ext uri="{FF2B5EF4-FFF2-40B4-BE49-F238E27FC236}">
                        <a16:creationId xmlns:a16="http://schemas.microsoft.com/office/drawing/2014/main" id="{A9EE1D32-97CF-2E64-C3EC-FB113AD4A3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96000" y="3429000"/>
                    <a:ext cx="1600200" cy="0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56" name="直線矢印コネクタ 55">
                    <a:extLst>
                      <a:ext uri="{FF2B5EF4-FFF2-40B4-BE49-F238E27FC236}">
                        <a16:creationId xmlns:a16="http://schemas.microsoft.com/office/drawing/2014/main" id="{505EDFFF-05B2-8C47-8B4A-33F9C30A5C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98309" y="3429000"/>
                    <a:ext cx="2897691" cy="1893581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rgbClr val="FFC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sp>
              <p:nvSpPr>
                <p:cNvPr id="54" name="正方形/長方形 53">
                  <a:extLst>
                    <a:ext uri="{FF2B5EF4-FFF2-40B4-BE49-F238E27FC236}">
                      <a16:creationId xmlns:a16="http://schemas.microsoft.com/office/drawing/2014/main" id="{7E087363-93B2-DD5C-F545-C63A2E546606}"/>
                    </a:ext>
                  </a:extLst>
                </p:cNvPr>
                <p:cNvSpPr/>
                <p:nvPr/>
              </p:nvSpPr>
              <p:spPr>
                <a:xfrm>
                  <a:off x="6036568" y="4128864"/>
                  <a:ext cx="1346589" cy="60960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 cap="flat">
                  <a:solidFill>
                    <a:srgbClr val="FFC00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  <a:sym typeface="Helvetica Neue"/>
                    </a:rPr>
                    <a:t>High-end</a:t>
                  </a:r>
                  <a:br>
                    <a:rPr kumimoji="0" lang="en-US" altLang="ja-JP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  <a:sym typeface="Helvetica Neue"/>
                    </a:rPr>
                  </a:br>
                  <a:r>
                    <a:rPr kumimoji="0" lang="en-US" altLang="ja-JP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  <a:sym typeface="Helvetica Neue"/>
                    </a:rPr>
                    <a:t>CPUs</a:t>
                  </a:r>
                  <a:endParaRPr kumimoji="0" lang="ja-JP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  <a:sym typeface="Helvetica Neue"/>
                  </a:endParaRPr>
                </a:p>
              </p:txBody>
            </p:sp>
          </p:grpSp>
        </p:grp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CBABA541-F0AC-8E77-069A-2A36927996FE}"/>
                </a:ext>
              </a:extLst>
            </p:cNvPr>
            <p:cNvSpPr txBox="1"/>
            <p:nvPr/>
          </p:nvSpPr>
          <p:spPr>
            <a:xfrm rot="19582161">
              <a:off x="3998468" y="4169725"/>
              <a:ext cx="711088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i="0" u="none" strike="noStrike" cap="none" spc="0" normalizeH="0" baseline="0" dirty="0">
                  <a:ln>
                    <a:noFill/>
                  </a:ln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LPDDR</a:t>
              </a:r>
              <a:endParaRPr kumimoji="0" lang="ja-JP" altLang="en-US" sz="140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</p:grp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B8C458B-602D-ACF3-3E4F-F7563A7A57B7}"/>
              </a:ext>
            </a:extLst>
          </p:cNvPr>
          <p:cNvSpPr txBox="1"/>
          <p:nvPr/>
        </p:nvSpPr>
        <p:spPr>
          <a:xfrm>
            <a:off x="7296801" y="5616566"/>
            <a:ext cx="3141242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rPr>
              <a:t>Arithmetic intensity [Flop/Byte]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405B447-877C-A3A7-BA9E-E0A01A78362D}"/>
              </a:ext>
            </a:extLst>
          </p:cNvPr>
          <p:cNvSpPr txBox="1"/>
          <p:nvPr/>
        </p:nvSpPr>
        <p:spPr>
          <a:xfrm rot="16200000">
            <a:off x="4341639" y="3464363"/>
            <a:ext cx="2306076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rPr>
              <a:t>Performance [</a:t>
            </a:r>
            <a:r>
              <a:rPr kumimoji="0" lang="en-US" altLang="ja-JP" sz="1600" b="1" kern="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rPr>
              <a:t>T</a:t>
            </a: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rPr>
              <a:t>Flop/s]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E8178E93-4C04-AA73-04B1-BFDB7F25DE2D}"/>
              </a:ext>
            </a:extLst>
          </p:cNvPr>
          <p:cNvGrpSpPr/>
          <p:nvPr/>
        </p:nvGrpSpPr>
        <p:grpSpPr>
          <a:xfrm>
            <a:off x="5902300" y="5270789"/>
            <a:ext cx="6026348" cy="333614"/>
            <a:chOff x="933748" y="4797152"/>
            <a:chExt cx="6026348" cy="333614"/>
          </a:xfrm>
        </p:grpSpPr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354AF665-D94A-DB81-BFF5-D549A5905AA9}"/>
                </a:ext>
              </a:extLst>
            </p:cNvPr>
            <p:cNvCxnSpPr>
              <a:cxnSpLocks/>
            </p:cNvCxnSpPr>
            <p:nvPr/>
          </p:nvCxnSpPr>
          <p:spPr>
            <a:xfrm>
              <a:off x="1055440" y="4869160"/>
              <a:ext cx="5904656" cy="0"/>
            </a:xfrm>
            <a:prstGeom prst="straightConnector1">
              <a:avLst/>
            </a:prstGeom>
            <a:noFill/>
            <a:ln w="1905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E7FAF16F-1DAF-56BE-DCA9-B796ADCE8CCD}"/>
                </a:ext>
              </a:extLst>
            </p:cNvPr>
            <p:cNvGrpSpPr/>
            <p:nvPr/>
          </p:nvGrpSpPr>
          <p:grpSpPr>
            <a:xfrm>
              <a:off x="2495600" y="4797152"/>
              <a:ext cx="4320480" cy="63624"/>
              <a:chOff x="2495600" y="4725144"/>
              <a:chExt cx="4320480" cy="135632"/>
            </a:xfrm>
          </p:grpSpPr>
          <p:cxnSp>
            <p:nvCxnSpPr>
              <p:cNvPr id="67" name="直線矢印コネクタ 66">
                <a:extLst>
                  <a:ext uri="{FF2B5EF4-FFF2-40B4-BE49-F238E27FC236}">
                    <a16:creationId xmlns:a16="http://schemas.microsoft.com/office/drawing/2014/main" id="{4EB53D91-D6E7-4610-0FDA-64B413D77E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5760" y="4725144"/>
                <a:ext cx="0" cy="135632"/>
              </a:xfrm>
              <a:prstGeom prst="straightConnector1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8" name="直線矢印コネクタ 67">
                <a:extLst>
                  <a:ext uri="{FF2B5EF4-FFF2-40B4-BE49-F238E27FC236}">
                    <a16:creationId xmlns:a16="http://schemas.microsoft.com/office/drawing/2014/main" id="{00D1F49C-1C67-0A89-AAD3-3BCCFE8960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95600" y="4725144"/>
                <a:ext cx="0" cy="135632"/>
              </a:xfrm>
              <a:prstGeom prst="straightConnector1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9" name="直線矢印コネクタ 68">
                <a:extLst>
                  <a:ext uri="{FF2B5EF4-FFF2-40B4-BE49-F238E27FC236}">
                    <a16:creationId xmlns:a16="http://schemas.microsoft.com/office/drawing/2014/main" id="{2EE8FBD8-465D-8131-EBCB-415BFFC8F5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75920" y="4725144"/>
                <a:ext cx="0" cy="135632"/>
              </a:xfrm>
              <a:prstGeom prst="straightConnector1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0" name="直線矢印コネクタ 69">
                <a:extLst>
                  <a:ext uri="{FF2B5EF4-FFF2-40B4-BE49-F238E27FC236}">
                    <a16:creationId xmlns:a16="http://schemas.microsoft.com/office/drawing/2014/main" id="{2873DF48-F26C-5A1E-E580-E3F000A020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6080" y="4725144"/>
                <a:ext cx="0" cy="135632"/>
              </a:xfrm>
              <a:prstGeom prst="straightConnector1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29546FEF-CB82-C5C9-A6E8-DD1FF25DB8A9}"/>
                </a:ext>
              </a:extLst>
            </p:cNvPr>
            <p:cNvSpPr txBox="1"/>
            <p:nvPr/>
          </p:nvSpPr>
          <p:spPr>
            <a:xfrm>
              <a:off x="3801235" y="4869160"/>
              <a:ext cx="287895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lvl="0" indent="0" algn="ctr" defTabSz="9144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  <a:sym typeface="Helvetica Neue"/>
                </a:rPr>
                <a:t>0.1</a:t>
              </a:r>
              <a:endPara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47ED8CA2-A155-B8F0-1F61-0E64F418B581}"/>
                </a:ext>
              </a:extLst>
            </p:cNvPr>
            <p:cNvSpPr txBox="1"/>
            <p:nvPr/>
          </p:nvSpPr>
          <p:spPr>
            <a:xfrm>
              <a:off x="2321802" y="4869160"/>
              <a:ext cx="366443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lvl="0" indent="0" algn="ctr" defTabSz="9144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  <a:sym typeface="Helvetica Neue"/>
                </a:rPr>
                <a:t>0.01</a:t>
              </a:r>
              <a:endPara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DF67266D-DE6F-5306-1727-F2189A5B5B4F}"/>
                </a:ext>
              </a:extLst>
            </p:cNvPr>
            <p:cNvSpPr txBox="1"/>
            <p:nvPr/>
          </p:nvSpPr>
          <p:spPr>
            <a:xfrm>
              <a:off x="5299904" y="4869160"/>
              <a:ext cx="17087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lvl="0" indent="0" algn="ctr" defTabSz="9144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  <a:sym typeface="Helvetica Neue"/>
                </a:rPr>
                <a:t>1</a:t>
              </a:r>
              <a:endPara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B3B6868C-5E78-B03A-5BF7-98013F68BC77}"/>
                </a:ext>
              </a:extLst>
            </p:cNvPr>
            <p:cNvSpPr txBox="1"/>
            <p:nvPr/>
          </p:nvSpPr>
          <p:spPr>
            <a:xfrm>
              <a:off x="6700791" y="4869160"/>
              <a:ext cx="24942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lvl="0" indent="0" algn="ctr" defTabSz="9144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  <a:sym typeface="Helvetica Neue"/>
                </a:rPr>
                <a:t>10</a:t>
              </a:r>
              <a:endPara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98810719-3A9E-3B5B-9CC8-0DC96559F01D}"/>
                </a:ext>
              </a:extLst>
            </p:cNvPr>
            <p:cNvSpPr txBox="1"/>
            <p:nvPr/>
          </p:nvSpPr>
          <p:spPr>
            <a:xfrm>
              <a:off x="933748" y="4869160"/>
              <a:ext cx="444991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lvl="0" indent="0" algn="r" defTabSz="9144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  <a:sym typeface="Helvetica Neue"/>
                </a:rPr>
                <a:t>0.001</a:t>
              </a:r>
              <a:endPara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endParaRP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BA3E3A6C-4C50-96D5-E414-F8BD22941A04}"/>
              </a:ext>
            </a:extLst>
          </p:cNvPr>
          <p:cNvGrpSpPr/>
          <p:nvPr/>
        </p:nvGrpSpPr>
        <p:grpSpPr>
          <a:xfrm>
            <a:off x="5657549" y="1772816"/>
            <a:ext cx="438451" cy="3585370"/>
            <a:chOff x="688997" y="1299179"/>
            <a:chExt cx="438451" cy="3585370"/>
          </a:xfrm>
        </p:grpSpPr>
        <p:cxnSp>
          <p:nvCxnSpPr>
            <p:cNvPr id="72" name="直線矢印コネクタ 71">
              <a:extLst>
                <a:ext uri="{FF2B5EF4-FFF2-40B4-BE49-F238E27FC236}">
                  <a16:creationId xmlns:a16="http://schemas.microsoft.com/office/drawing/2014/main" id="{1E4A52B8-595D-1C45-41CC-22021222CF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5440" y="1299179"/>
              <a:ext cx="0" cy="3569981"/>
            </a:xfrm>
            <a:prstGeom prst="straightConnector1">
              <a:avLst/>
            </a:prstGeom>
            <a:noFill/>
            <a:ln w="19050" cap="flat">
              <a:solidFill>
                <a:schemeClr val="tx1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3" name="直線矢印コネクタ 72">
              <a:extLst>
                <a:ext uri="{FF2B5EF4-FFF2-40B4-BE49-F238E27FC236}">
                  <a16:creationId xmlns:a16="http://schemas.microsoft.com/office/drawing/2014/main" id="{0A851045-4DD3-7FE6-6B7E-47FB763BEB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5440" y="4149080"/>
              <a:ext cx="72008" cy="0"/>
            </a:xfrm>
            <a:prstGeom prst="straightConnector1">
              <a:avLst/>
            </a:prstGeom>
            <a:noFill/>
            <a:ln w="9525" cap="flat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4" name="直線矢印コネクタ 73">
              <a:extLst>
                <a:ext uri="{FF2B5EF4-FFF2-40B4-BE49-F238E27FC236}">
                  <a16:creationId xmlns:a16="http://schemas.microsoft.com/office/drawing/2014/main" id="{02AD53F8-065C-D710-B59C-045823ECD0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5440" y="3429000"/>
              <a:ext cx="72008" cy="0"/>
            </a:xfrm>
            <a:prstGeom prst="straightConnector1">
              <a:avLst/>
            </a:prstGeom>
            <a:noFill/>
            <a:ln w="9525" cap="flat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5" name="直線矢印コネクタ 74">
              <a:extLst>
                <a:ext uri="{FF2B5EF4-FFF2-40B4-BE49-F238E27FC236}">
                  <a16:creationId xmlns:a16="http://schemas.microsoft.com/office/drawing/2014/main" id="{7DC2DDB6-4B72-BA6D-D8F2-3D9B28EEE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5440" y="2708920"/>
              <a:ext cx="72008" cy="0"/>
            </a:xfrm>
            <a:prstGeom prst="straightConnector1">
              <a:avLst/>
            </a:prstGeom>
            <a:noFill/>
            <a:ln w="9525" cap="flat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6" name="直線矢印コネクタ 75">
              <a:extLst>
                <a:ext uri="{FF2B5EF4-FFF2-40B4-BE49-F238E27FC236}">
                  <a16:creationId xmlns:a16="http://schemas.microsoft.com/office/drawing/2014/main" id="{FB50A562-B458-AFDE-16FD-72E51A5502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5440" y="1988840"/>
              <a:ext cx="72008" cy="0"/>
            </a:xfrm>
            <a:prstGeom prst="straightConnector1">
              <a:avLst/>
            </a:prstGeom>
            <a:noFill/>
            <a:ln w="9525" cap="flat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B46BD3AC-341D-29D6-0876-01CCF2F06928}"/>
                </a:ext>
              </a:extLst>
            </p:cNvPr>
            <p:cNvSpPr txBox="1"/>
            <p:nvPr/>
          </p:nvSpPr>
          <p:spPr>
            <a:xfrm>
              <a:off x="688997" y="4622943"/>
              <a:ext cx="366443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lvl="0" indent="0" algn="r" defTabSz="9144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  <a:sym typeface="Helvetica Neue"/>
                </a:rPr>
                <a:t>0.01</a:t>
              </a:r>
              <a:endPara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5ED1F624-5383-F073-0668-66ED3F1C2FFB}"/>
                </a:ext>
              </a:extLst>
            </p:cNvPr>
            <p:cNvSpPr txBox="1"/>
            <p:nvPr/>
          </p:nvSpPr>
          <p:spPr>
            <a:xfrm>
              <a:off x="767545" y="4005064"/>
              <a:ext cx="287895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lvl="0" indent="0" algn="r" defTabSz="9144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  <a:sym typeface="Helvetica Neue"/>
                </a:rPr>
                <a:t>0.1</a:t>
              </a:r>
              <a:endPara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FFEA2AD2-E7F4-FEE6-43BE-5CA669BD3395}"/>
                </a:ext>
              </a:extLst>
            </p:cNvPr>
            <p:cNvSpPr txBox="1"/>
            <p:nvPr/>
          </p:nvSpPr>
          <p:spPr>
            <a:xfrm>
              <a:off x="884563" y="3284984"/>
              <a:ext cx="17087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lvl="0" indent="0" algn="r" defTabSz="9144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  <a:sym typeface="Helvetica Neue"/>
                </a:rPr>
                <a:t>1</a:t>
              </a:r>
              <a:endPara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575578FC-EF0D-0839-42C1-17C20F459216}"/>
                </a:ext>
              </a:extLst>
            </p:cNvPr>
            <p:cNvSpPr txBox="1"/>
            <p:nvPr/>
          </p:nvSpPr>
          <p:spPr>
            <a:xfrm>
              <a:off x="806016" y="2564904"/>
              <a:ext cx="24942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lvl="0" indent="0" algn="r" defTabSz="9144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  <a:sym typeface="Helvetica Neue"/>
                </a:rPr>
                <a:t>10</a:t>
              </a:r>
              <a:endPara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8EE2DFC1-2C24-94C3-F42D-D5C0FB6C8AEF}"/>
                </a:ext>
              </a:extLst>
            </p:cNvPr>
            <p:cNvSpPr txBox="1"/>
            <p:nvPr/>
          </p:nvSpPr>
          <p:spPr>
            <a:xfrm>
              <a:off x="727469" y="1844824"/>
              <a:ext cx="327971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lvl="0" indent="0" algn="r" defTabSz="9144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  <a:sym typeface="Helvetica Neue"/>
                </a:rPr>
                <a:t>100</a:t>
              </a:r>
              <a:endPara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endParaRPr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526354E4-91A9-0540-EE4D-2211492A6958}"/>
              </a:ext>
            </a:extLst>
          </p:cNvPr>
          <p:cNvGrpSpPr/>
          <p:nvPr/>
        </p:nvGrpSpPr>
        <p:grpSpPr>
          <a:xfrm>
            <a:off x="9273819" y="2763416"/>
            <a:ext cx="783224" cy="2886900"/>
            <a:chOff x="5007976" y="2743200"/>
            <a:chExt cx="783224" cy="2886900"/>
          </a:xfrm>
        </p:grpSpPr>
        <p:cxnSp>
          <p:nvCxnSpPr>
            <p:cNvPr id="83" name="直線矢印コネクタ 82">
              <a:extLst>
                <a:ext uri="{FF2B5EF4-FFF2-40B4-BE49-F238E27FC236}">
                  <a16:creationId xmlns:a16="http://schemas.microsoft.com/office/drawing/2014/main" id="{AEFD8E5D-F6C6-C52A-3116-E25772C80B8F}"/>
                </a:ext>
              </a:extLst>
            </p:cNvPr>
            <p:cNvCxnSpPr>
              <a:cxnSpLocks/>
            </p:cNvCxnSpPr>
            <p:nvPr/>
          </p:nvCxnSpPr>
          <p:spPr>
            <a:xfrm>
              <a:off x="5418534" y="2743200"/>
              <a:ext cx="0" cy="2548350"/>
            </a:xfrm>
            <a:prstGeom prst="straightConnector1">
              <a:avLst/>
            </a:prstGeom>
            <a:noFill/>
            <a:ln w="19050" cap="flat">
              <a:solidFill>
                <a:srgbClr val="C00000"/>
              </a:solidFill>
              <a:prstDash val="dash"/>
              <a:bevel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4EDCF0A7-F786-E794-A298-CF0160F8955B}"/>
                </a:ext>
              </a:extLst>
            </p:cNvPr>
            <p:cNvSpPr txBox="1"/>
            <p:nvPr/>
          </p:nvSpPr>
          <p:spPr>
            <a:xfrm>
              <a:off x="5007976" y="5291550"/>
              <a:ext cx="783224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lvl="0" indent="0" algn="ctr" defTabSz="914400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  <a:sym typeface="Helvetica Neue"/>
                </a:rPr>
                <a:t>0.2~0.5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2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25C97DB-B39A-C415-B5B7-796C7FD28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9A160D-E7EB-1133-93E4-E7B9EE0C1B3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E1EE9E-3FB3-5460-3E93-A3901E6E99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C3CD34C-0AC8-F420-3041-4D2DFCDB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Semiconductor Scaling Continues...</a:t>
            </a:r>
            <a:endParaRPr kumimoji="1" lang="ja-JP" altLang="en-US" dirty="0"/>
          </a:p>
        </p:txBody>
      </p:sp>
      <p:pic>
        <p:nvPicPr>
          <p:cNvPr id="7" name="図 6" descr="タイムライン&#10;&#10;自動的に生成された説明">
            <a:extLst>
              <a:ext uri="{FF2B5EF4-FFF2-40B4-BE49-F238E27FC236}">
                <a16:creationId xmlns:a16="http://schemas.microsoft.com/office/drawing/2014/main" id="{1ED4C458-1DAC-ED03-9197-9FFA7D7D1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2"/>
          <a:stretch/>
        </p:blipFill>
        <p:spPr>
          <a:xfrm>
            <a:off x="1703512" y="980728"/>
            <a:ext cx="8784976" cy="49515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A4B94E-5DBC-E9DC-1D21-B4DCFB06C109}"/>
              </a:ext>
            </a:extLst>
          </p:cNvPr>
          <p:cNvSpPr txBox="1"/>
          <p:nvPr/>
        </p:nvSpPr>
        <p:spPr>
          <a:xfrm>
            <a:off x="1055440" y="6063679"/>
            <a:ext cx="10153128" cy="461665"/>
          </a:xfrm>
          <a:prstGeom prst="rect">
            <a:avLst/>
          </a:prstGeom>
          <a:solidFill>
            <a:srgbClr val="FFFFD5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C00000"/>
                </a:solidFill>
              </a:rPr>
              <a:t>We’ll have more computing elements available on a chip.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683C72-35F4-FE19-8B96-362F3CAADCEC}"/>
              </a:ext>
            </a:extLst>
          </p:cNvPr>
          <p:cNvSpPr txBox="1"/>
          <p:nvPr/>
        </p:nvSpPr>
        <p:spPr>
          <a:xfrm>
            <a:off x="542107" y="5426064"/>
            <a:ext cx="108939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rPr>
              <a:t>TSMC, </a:t>
            </a:r>
            <a:b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rPr>
            </a:br>
            <a: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rPr>
              <a:t>ISSCC 2024</a:t>
            </a:r>
            <a:endParaRPr kumimoji="0" lang="ja-JP" altLang="en-US" sz="14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7299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9A160D-E7EB-1133-93E4-E7B9EE0C1B3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E1EE9E-3FB3-5460-3E93-A3901E6E99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C3CD34C-0AC8-F420-3041-4D2DFCDB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400" dirty="0"/>
              <a:t>Data-movement Consumes More Power.</a:t>
            </a:r>
            <a:endParaRPr kumimoji="1" lang="ja-JP" altLang="en-US" sz="3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A4B94E-5DBC-E9DC-1D21-B4DCFB06C109}"/>
              </a:ext>
            </a:extLst>
          </p:cNvPr>
          <p:cNvSpPr txBox="1"/>
          <p:nvPr/>
        </p:nvSpPr>
        <p:spPr>
          <a:xfrm>
            <a:off x="1055440" y="6063679"/>
            <a:ext cx="10153128" cy="461665"/>
          </a:xfrm>
          <a:prstGeom prst="rect">
            <a:avLst/>
          </a:prstGeom>
          <a:solidFill>
            <a:srgbClr val="FFFFD5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C00000"/>
                </a:solidFill>
              </a:rPr>
              <a:t>Need to reduce data-movement distance and off-chip memory accesses.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5" name="図 14" descr="ダイアグラム&#10;&#10;自動的に生成された説明">
            <a:extLst>
              <a:ext uri="{FF2B5EF4-FFF2-40B4-BE49-F238E27FC236}">
                <a16:creationId xmlns:a16="http://schemas.microsoft.com/office/drawing/2014/main" id="{DA618FD8-7730-F2C5-4CA6-D40B926E5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0" t="15256" r="31515" b="7879"/>
          <a:stretch/>
        </p:blipFill>
        <p:spPr>
          <a:xfrm>
            <a:off x="748213" y="1190936"/>
            <a:ext cx="3888432" cy="468633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2F6798C-3303-D1EE-5222-6867FF0E7CD7}"/>
              </a:ext>
            </a:extLst>
          </p:cNvPr>
          <p:cNvSpPr txBox="1"/>
          <p:nvPr/>
        </p:nvSpPr>
        <p:spPr>
          <a:xfrm>
            <a:off x="551384" y="5282048"/>
            <a:ext cx="127694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rPr>
              <a:t>Bill Dally, </a:t>
            </a:r>
            <a:b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rPr>
            </a:br>
            <a:r>
              <a:rPr kumimoji="0" lang="en-US" altLang="ja-JP" sz="140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rPr>
              <a:t>HotChips</a:t>
            </a:r>
            <a:r>
              <a:rPr kumimoji="0" lang="en-US" altLang="ja-JP" sz="1400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Helvetica Neue"/>
              </a:rPr>
              <a:t>2023</a:t>
            </a:r>
            <a:endParaRPr kumimoji="0" lang="ja-JP" altLang="en-US" sz="14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F8EED54C-17F5-BBE2-8656-451E3732934C}"/>
              </a:ext>
            </a:extLst>
          </p:cNvPr>
          <p:cNvGrpSpPr/>
          <p:nvPr/>
        </p:nvGrpSpPr>
        <p:grpSpPr>
          <a:xfrm>
            <a:off x="4799856" y="1412776"/>
            <a:ext cx="6612244" cy="4248472"/>
            <a:chOff x="3761410" y="1151413"/>
            <a:chExt cx="3103692" cy="1994172"/>
          </a:xfrm>
        </p:grpSpPr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FE873B82-DD64-55E4-DD8C-BB1E19B4D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1410" y="1151413"/>
              <a:ext cx="3103692" cy="198721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E65A097D-1E8C-3553-EA05-755AA7CBA440}"/>
                </a:ext>
              </a:extLst>
            </p:cNvPr>
            <p:cNvSpPr txBox="1"/>
            <p:nvPr/>
          </p:nvSpPr>
          <p:spPr>
            <a:xfrm>
              <a:off x="6057832" y="2953069"/>
              <a:ext cx="806428" cy="1925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FF00"/>
                  </a:solidFill>
                </a:rPr>
                <a:t>Source: NVIDIA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57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BB7E378A-7F8B-51DA-AFE2-5A4F83D7E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Requirement</a:t>
            </a:r>
          </a:p>
          <a:p>
            <a:pPr lvl="1"/>
            <a:r>
              <a:rPr kumimoji="1" lang="en-US" altLang="ja-JP" dirty="0"/>
              <a:t>High performance for Compute-bound workload</a:t>
            </a:r>
          </a:p>
          <a:p>
            <a:pPr lvl="1"/>
            <a:r>
              <a:rPr lang="en-US" altLang="ja-JP" dirty="0"/>
              <a:t>High power efficiency w/ less data movement</a:t>
            </a:r>
          </a:p>
          <a:p>
            <a:pPr lvl="1"/>
            <a:r>
              <a:rPr kumimoji="1" lang="en-US" altLang="ja-JP" dirty="0"/>
              <a:t>Programmable : More coverage of applications</a:t>
            </a:r>
          </a:p>
          <a:p>
            <a:r>
              <a:rPr lang="en-US" altLang="ja-JP" dirty="0"/>
              <a:t>CGRA </a:t>
            </a:r>
            <a:r>
              <a:rPr lang="en-US" altLang="ja-JP"/>
              <a:t>can have:</a:t>
            </a:r>
            <a:endParaRPr lang="en-US" altLang="ja-JP" dirty="0"/>
          </a:p>
          <a:p>
            <a:pPr lvl="1"/>
            <a:r>
              <a:rPr kumimoji="1" lang="en-US" altLang="ja-JP" dirty="0"/>
              <a:t>More </a:t>
            </a:r>
            <a:r>
              <a:rPr lang="en-US" altLang="ja-JP" dirty="0"/>
              <a:t>operators by non-Neumann architecture</a:t>
            </a:r>
          </a:p>
          <a:p>
            <a:pPr lvl="2"/>
            <a:r>
              <a:rPr lang="en-US" altLang="ja-JP" dirty="0"/>
              <a:t>Spatial parallelism</a:t>
            </a:r>
          </a:p>
          <a:p>
            <a:pPr lvl="2"/>
            <a:r>
              <a:rPr lang="en-US" altLang="ja-JP" dirty="0"/>
              <a:t>Temporal parallelism (= pipelining)</a:t>
            </a:r>
          </a:p>
          <a:p>
            <a:pPr lvl="1"/>
            <a:r>
              <a:rPr kumimoji="1" lang="en-US" altLang="ja-JP" dirty="0"/>
              <a:t>Localized data-movement </a:t>
            </a:r>
            <a:br>
              <a:rPr kumimoji="1" lang="en-US" altLang="ja-JP" dirty="0"/>
            </a:br>
            <a:r>
              <a:rPr kumimoji="1" lang="en-US" altLang="ja-JP" dirty="0"/>
              <a:t>by data-flow computing in an array</a:t>
            </a:r>
          </a:p>
          <a:p>
            <a:pPr lvl="2"/>
            <a:r>
              <a:rPr lang="en-US" altLang="ja-JP" dirty="0"/>
              <a:t>And less off-chip memory access per compute</a:t>
            </a:r>
            <a:endParaRPr kumimoji="1" lang="en-US" altLang="ja-JP" dirty="0"/>
          </a:p>
          <a:p>
            <a:pPr lvl="1"/>
            <a:r>
              <a:rPr lang="en-US" altLang="ja-JP" dirty="0"/>
              <a:t>Reconfigurability for various applications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725F96E-19B2-4A1D-CA6E-1687A986DF4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E2AAAFC-F850-FD65-661C-7BB6DF2BE0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88F529CB-1FBC-5403-F29E-62EBB3D5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100" dirty="0"/>
              <a:t>CGRA: Promising for Power-Efficient Dense Computing</a:t>
            </a:r>
            <a:endParaRPr kumimoji="1" lang="ja-JP" altLang="en-US" sz="310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C68CCE6-6C84-7924-4D55-60D3A4B32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003" b="27048"/>
          <a:stretch/>
        </p:blipFill>
        <p:spPr>
          <a:xfrm>
            <a:off x="6960096" y="1412776"/>
            <a:ext cx="4968552" cy="426044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52C5F9-21D0-A4D8-889F-3C8ABF2E72EE}"/>
              </a:ext>
            </a:extLst>
          </p:cNvPr>
          <p:cNvSpPr txBox="1"/>
          <p:nvPr/>
        </p:nvSpPr>
        <p:spPr>
          <a:xfrm>
            <a:off x="6997876" y="5745232"/>
            <a:ext cx="4930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Localized data-movement in data-flow graph</a:t>
            </a:r>
            <a:br>
              <a:rPr kumimoji="1" lang="en-US" altLang="ja-JP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kumimoji="1"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mapped onto CGRA</a:t>
            </a:r>
            <a:endParaRPr kumimoji="1" lang="ja-JP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0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C26D543-2F9B-4C17-BEB6-AFF894E9DBD1}"/>
              </a:ext>
            </a:extLst>
          </p:cNvPr>
          <p:cNvSpPr/>
          <p:nvPr/>
        </p:nvSpPr>
        <p:spPr bwMode="auto">
          <a:xfrm>
            <a:off x="263352" y="1124744"/>
            <a:ext cx="11089232" cy="720080"/>
          </a:xfrm>
          <a:prstGeom prst="roundRect">
            <a:avLst/>
          </a:prstGeom>
          <a:solidFill>
            <a:srgbClr val="EBFAF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"/>
              <a:cs typeface="Arial "/>
            </a:endParaRPr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BF35A65C-0AE1-4BA7-9552-A1E81FCE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1200" dirty="0"/>
              <a:t>Artur Podobas, Kentaro Sano, and Satoshi Matsuoka, "A Survey on Coarse-Grained Reconfigurable Architectures from a Performance Perspective," IEEE Access, Vol.8, pp.146719-146743, DOI:10.1109/ACCESS.2020.3012084, 2020.</a:t>
            </a:r>
            <a:br>
              <a:rPr kumimoji="1" lang="en-US" altLang="ja-JP" sz="1200" dirty="0"/>
            </a:br>
            <a:r>
              <a:rPr kumimoji="1" lang="en-US" altLang="ja-JP" sz="12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https://ieeexplore.ieee.org/document/9149601</a:t>
            </a:r>
            <a:endParaRPr kumimoji="1" lang="en-US" altLang="ja-JP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kumimoji="1" lang="en-US" altLang="ja-JP" sz="1200" dirty="0"/>
              <a:t>A. EARLY PIONEERING CGRAS (1997-2005)</a:t>
            </a:r>
          </a:p>
          <a:p>
            <a:pPr lvl="1"/>
            <a:r>
              <a:rPr lang="en-US" altLang="ja-JP" sz="1100" dirty="0" err="1"/>
              <a:t>Garp</a:t>
            </a:r>
            <a:r>
              <a:rPr lang="en-US" altLang="ja-JP" sz="1100" dirty="0"/>
              <a:t>, CHESS, Raw, REMARC, </a:t>
            </a:r>
            <a:r>
              <a:rPr lang="en-US" altLang="ja-JP" sz="1100" dirty="0" err="1"/>
              <a:t>RaPiD</a:t>
            </a:r>
            <a:r>
              <a:rPr lang="en-US" altLang="ja-JP" sz="1100" dirty="0"/>
              <a:t>, MATRIX, </a:t>
            </a:r>
            <a:r>
              <a:rPr lang="en-US" altLang="ja-JP" sz="1100" dirty="0" err="1"/>
              <a:t>MorphoSys</a:t>
            </a:r>
            <a:r>
              <a:rPr lang="en-US" altLang="ja-JP" sz="1100" dirty="0"/>
              <a:t>, Chimera, </a:t>
            </a:r>
            <a:r>
              <a:rPr lang="en-US" altLang="ja-JP" sz="1100" dirty="0" err="1"/>
              <a:t>PipeRench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DReAM</a:t>
            </a:r>
            <a:r>
              <a:rPr lang="en-US" altLang="ja-JP" sz="1100" dirty="0"/>
              <a:t>, Imagine, </a:t>
            </a:r>
          </a:p>
          <a:p>
            <a:r>
              <a:rPr kumimoji="1" lang="en-US" altLang="ja-JP" sz="1200" dirty="0"/>
              <a:t>B. MODERN COARSE-GRAINED RECONFIGURABLE ARCHITECTURES (2005-2015+)</a:t>
            </a:r>
          </a:p>
          <a:p>
            <a:pPr lvl="1"/>
            <a:r>
              <a:rPr lang="en-US" altLang="ja-JP" sz="1100" dirty="0"/>
              <a:t>ADRES, SRP, UL-SRP, DRAA, </a:t>
            </a:r>
            <a:r>
              <a:rPr lang="en-US" altLang="ja-JP" sz="1100" dirty="0" err="1"/>
              <a:t>DySER</a:t>
            </a:r>
            <a:r>
              <a:rPr lang="en-US" altLang="ja-JP" sz="1100" dirty="0"/>
              <a:t>, TRIPS/EDGE, AMIDAR, MORA, CGRA Express, PPA, SIMD RA, </a:t>
            </a:r>
            <a:r>
              <a:rPr lang="en-US" altLang="ja-JP" sz="1100" dirty="0" err="1"/>
              <a:t>SmartCell</a:t>
            </a:r>
            <a:r>
              <a:rPr lang="en-US" altLang="ja-JP" sz="1100" dirty="0"/>
              <a:t>, Butter, SCREMA, </a:t>
            </a:r>
            <a:r>
              <a:rPr lang="en-US" altLang="ja-JP" sz="1100" dirty="0" err="1"/>
              <a:t>BitRC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FloRA</a:t>
            </a:r>
            <a:r>
              <a:rPr lang="en-US" altLang="ja-JP" sz="1100" dirty="0"/>
              <a:t>, TRANSPIRE, PRET-driven CGRA, SPU, </a:t>
            </a:r>
            <a:r>
              <a:rPr lang="en-US" altLang="ja-JP" sz="1100" dirty="0" err="1"/>
              <a:t>Softbrain</a:t>
            </a:r>
            <a:r>
              <a:rPr lang="en-US" altLang="ja-JP" sz="1100" dirty="0"/>
              <a:t>, Chameleon, </a:t>
            </a:r>
            <a:r>
              <a:rPr lang="en-US" altLang="ja-JP" sz="1100" dirty="0" err="1"/>
              <a:t>SiLago</a:t>
            </a:r>
            <a:endParaRPr kumimoji="1" lang="en-US" altLang="ja-JP" sz="1100" dirty="0"/>
          </a:p>
          <a:p>
            <a:r>
              <a:rPr lang="en-US" altLang="ja-JP" sz="1200" dirty="0"/>
              <a:t>C. LARGER CGRAS</a:t>
            </a:r>
          </a:p>
          <a:p>
            <a:pPr lvl="1"/>
            <a:r>
              <a:rPr lang="en-US" altLang="ja-JP" sz="1100" dirty="0" err="1"/>
              <a:t>eXtreme</a:t>
            </a:r>
            <a:r>
              <a:rPr lang="en-US" altLang="ja-JP" sz="1100" dirty="0"/>
              <a:t> Processing Platform (XPP), </a:t>
            </a:r>
            <a:r>
              <a:rPr lang="en-US" altLang="ja-JP" sz="1100" dirty="0" err="1"/>
              <a:t>HiPReP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WaveScalar</a:t>
            </a:r>
            <a:r>
              <a:rPr lang="en-US" altLang="ja-JP" sz="1100" dirty="0"/>
              <a:t>, Tartan, EGRA, SGMF, REMUS, DRP-1, DAPDNA-2, IMAPCAR, </a:t>
            </a:r>
            <a:r>
              <a:rPr lang="en-US" altLang="ja-JP" sz="1100" dirty="0" err="1"/>
              <a:t>RHyMe</a:t>
            </a:r>
            <a:r>
              <a:rPr lang="en-US" altLang="ja-JP" sz="1100" dirty="0"/>
              <a:t>/REDEFINE, Plasticine, Riken High-Performance CGRA, </a:t>
            </a:r>
            <a:r>
              <a:rPr lang="en-US" altLang="ja-JP" sz="1100" dirty="0" err="1"/>
              <a:t>Cereberas</a:t>
            </a:r>
            <a:r>
              <a:rPr lang="en-US" altLang="ja-JP" sz="1100" dirty="0"/>
              <a:t> Wafer Scale Engine, </a:t>
            </a:r>
            <a:r>
              <a:rPr lang="en-US" altLang="ja-JP" sz="1100" dirty="0" err="1"/>
              <a:t>SambaNova</a:t>
            </a:r>
            <a:endParaRPr lang="en-US" altLang="ja-JP" sz="1100" dirty="0"/>
          </a:p>
          <a:p>
            <a:r>
              <a:rPr kumimoji="1" lang="en-US" altLang="ja-JP" sz="1200" dirty="0"/>
              <a:t>D. LINEAR-ARRAYS AND LOOP-ACCELERATORS</a:t>
            </a:r>
          </a:p>
          <a:p>
            <a:pPr lvl="1"/>
            <a:r>
              <a:rPr kumimoji="1" lang="en-US" altLang="ja-JP" sz="1100" dirty="0"/>
              <a:t>VEAL, BERET, SEED</a:t>
            </a:r>
          </a:p>
          <a:p>
            <a:r>
              <a:rPr kumimoji="1" lang="en-US" altLang="ja-JP" sz="1200" dirty="0"/>
              <a:t>E. DEEP LEARNING CGRAS</a:t>
            </a:r>
          </a:p>
          <a:p>
            <a:pPr lvl="1"/>
            <a:r>
              <a:rPr kumimoji="1" lang="en-US" altLang="ja-JP" sz="1100" dirty="0"/>
              <a:t>DT-CGRA, SCNN, </a:t>
            </a:r>
            <a:r>
              <a:rPr kumimoji="1" lang="en-US" altLang="ja-JP" sz="1100" dirty="0" err="1"/>
              <a:t>Eyeriss</a:t>
            </a:r>
            <a:r>
              <a:rPr kumimoji="1" lang="en-US" altLang="ja-JP" sz="1100" dirty="0"/>
              <a:t> deep learning inference engine, Versal</a:t>
            </a:r>
          </a:p>
          <a:p>
            <a:r>
              <a:rPr kumimoji="1" lang="en-US" altLang="ja-JP" sz="1200" dirty="0"/>
              <a:t>F. LOW-POWER CGRAS</a:t>
            </a:r>
          </a:p>
          <a:p>
            <a:pPr lvl="1"/>
            <a:r>
              <a:rPr lang="en-US" altLang="ja-JP" sz="1100" dirty="0"/>
              <a:t>Cool Mega-Array (CMA-1/2), SYSCORE, </a:t>
            </a:r>
            <a:r>
              <a:rPr lang="en-US" altLang="ja-JP" sz="1100" dirty="0" err="1"/>
              <a:t>i</a:t>
            </a:r>
            <a:r>
              <a:rPr lang="en-US" altLang="ja-JP" sz="1100" dirty="0"/>
              <a:t>-DPs, UL-SRP, IPA, X-CGRA</a:t>
            </a:r>
          </a:p>
          <a:p>
            <a:r>
              <a:rPr lang="en-US" altLang="ja-JP" sz="1300" dirty="0"/>
              <a:t>G. OVERLAYS: CGRAS ON-TOP OF FPGAS</a:t>
            </a:r>
          </a:p>
          <a:p>
            <a:pPr lvl="1"/>
            <a:r>
              <a:rPr lang="en-US" altLang="ja-JP" sz="1100" dirty="0"/>
              <a:t>QUKU, ZUMA, </a:t>
            </a:r>
            <a:r>
              <a:rPr lang="en-US" altLang="ja-JP" sz="1100" dirty="0" err="1"/>
              <a:t>vFPGA</a:t>
            </a:r>
            <a:r>
              <a:rPr lang="en-US" altLang="ja-JP" sz="1100" dirty="0"/>
              <a:t>, CREMA, AVATAR, MIN overlay, </a:t>
            </a:r>
            <a:r>
              <a:rPr lang="en-US" altLang="ja-JP" sz="1100" dirty="0" err="1"/>
              <a:t>VectorBlox</a:t>
            </a:r>
            <a:r>
              <a:rPr lang="en-US" altLang="ja-JP" sz="1100" dirty="0"/>
              <a:t> MXP, READY, SALU, VDR, RALU, </a:t>
            </a:r>
            <a:r>
              <a:rPr lang="en-US" altLang="ja-JP" sz="1100" dirty="0" err="1"/>
              <a:t>reMORPH</a:t>
            </a:r>
            <a:r>
              <a:rPr lang="en-US" altLang="ja-JP" sz="1100" dirty="0"/>
              <a:t>, </a:t>
            </a:r>
            <a:r>
              <a:rPr lang="en-US" altLang="ja-JP" sz="1100" dirty="0" err="1"/>
              <a:t>QuickDough</a:t>
            </a:r>
            <a:r>
              <a:rPr lang="en-US" altLang="ja-JP" sz="1100" dirty="0"/>
              <a:t>, Mesh-of-FUs, TILT array, URUK, CGRA-ME, 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89BAD3-1DDE-4D97-8EDB-6BC21A93604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26, 2024</a:t>
            </a:r>
            <a:endParaRPr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E10E186-9DA0-49C9-B9F0-11A4A469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CGRA and CGRA-like Processors</a:t>
            </a:r>
            <a:endParaRPr kumimoji="1" lang="ja-JP" altLang="en-US" dirty="0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E3EE7645-66DA-8986-3E06-1451723FF2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ET03 Embedded Tutorial: CGRA Using CGRA-ME Framework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6945739"/>
      </p:ext>
    </p:extLst>
  </p:cSld>
  <p:clrMapOvr>
    <a:masterClrMapping/>
  </p:clrMapOvr>
</p:sld>
</file>

<file path=ppt/theme/theme1.xml><?xml version="1.0" encoding="utf-8"?>
<a:theme xmlns:a="http://schemas.openxmlformats.org/drawingml/2006/main" name="Riken AICS">
  <a:themeElements>
    <a:clrScheme name="">
      <a:dk1>
        <a:srgbClr val="000000"/>
      </a:dk1>
      <a:lt1>
        <a:srgbClr val="FFFFFF"/>
      </a:lt1>
      <a:dk2>
        <a:srgbClr val="003366"/>
      </a:dk2>
      <a:lt2>
        <a:srgbClr val="000000"/>
      </a:lt2>
      <a:accent1>
        <a:srgbClr val="07F9A3"/>
      </a:accent1>
      <a:accent2>
        <a:srgbClr val="0000CC"/>
      </a:accent2>
      <a:accent3>
        <a:srgbClr val="FFFFFF"/>
      </a:accent3>
      <a:accent4>
        <a:srgbClr val="000000"/>
      </a:accent4>
      <a:accent5>
        <a:srgbClr val="AAFBCE"/>
      </a:accent5>
      <a:accent6>
        <a:srgbClr val="0000B9"/>
      </a:accent6>
      <a:hlink>
        <a:srgbClr val="CCCCFF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"/>
            <a:cs typeface="Arial 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"/>
            <a:cs typeface="Arial "/>
          </a:defRPr>
        </a:defPPr>
      </a:lstStyle>
    </a:lnDef>
  </a:objectDefaults>
  <a:extraClrSchemeLst>
    <a:extraClrScheme>
      <a:clrScheme name="NakamuraLab1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kamuraLab1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4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000000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5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0CC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00E7"/>
        </a:accent6>
        <a:hlink>
          <a:srgbClr val="CCCC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6">
        <a:dk1>
          <a:srgbClr val="000000"/>
        </a:dk1>
        <a:lt1>
          <a:srgbClr val="FFFFFF"/>
        </a:lt1>
        <a:dk2>
          <a:srgbClr val="336699"/>
        </a:dk2>
        <a:lt2>
          <a:srgbClr val="000000"/>
        </a:lt2>
        <a:accent1>
          <a:srgbClr val="07F9A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FBCE"/>
        </a:accent5>
        <a:accent6>
          <a:srgbClr val="0000E7"/>
        </a:accent6>
        <a:hlink>
          <a:srgbClr val="CCCC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iken AICS">
  <a:themeElements>
    <a:clrScheme name="">
      <a:dk1>
        <a:srgbClr val="000000"/>
      </a:dk1>
      <a:lt1>
        <a:srgbClr val="FFFFFF"/>
      </a:lt1>
      <a:dk2>
        <a:srgbClr val="003366"/>
      </a:dk2>
      <a:lt2>
        <a:srgbClr val="000000"/>
      </a:lt2>
      <a:accent1>
        <a:srgbClr val="07F9A3"/>
      </a:accent1>
      <a:accent2>
        <a:srgbClr val="0000CC"/>
      </a:accent2>
      <a:accent3>
        <a:srgbClr val="FFFFFF"/>
      </a:accent3>
      <a:accent4>
        <a:srgbClr val="000000"/>
      </a:accent4>
      <a:accent5>
        <a:srgbClr val="AAFBCE"/>
      </a:accent5>
      <a:accent6>
        <a:srgbClr val="0000B9"/>
      </a:accent6>
      <a:hlink>
        <a:srgbClr val="CCCCFF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"/>
            <a:cs typeface="Arial 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"/>
            <a:cs typeface="Arial "/>
          </a:defRPr>
        </a:defPPr>
      </a:lstStyle>
    </a:lnDef>
  </a:objectDefaults>
  <a:extraClrSchemeLst>
    <a:extraClrScheme>
      <a:clrScheme name="NakamuraLab1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kamuraLab1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4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000000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5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0CC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00E7"/>
        </a:accent6>
        <a:hlink>
          <a:srgbClr val="CCCC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6">
        <a:dk1>
          <a:srgbClr val="000000"/>
        </a:dk1>
        <a:lt1>
          <a:srgbClr val="FFFFFF"/>
        </a:lt1>
        <a:dk2>
          <a:srgbClr val="336699"/>
        </a:dk2>
        <a:lt2>
          <a:srgbClr val="000000"/>
        </a:lt2>
        <a:accent1>
          <a:srgbClr val="07F9A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FBCE"/>
        </a:accent5>
        <a:accent6>
          <a:srgbClr val="0000E7"/>
        </a:accent6>
        <a:hlink>
          <a:srgbClr val="CCCC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iken AICS &amp; Tohoku Univ">
  <a:themeElements>
    <a:clrScheme name="">
      <a:dk1>
        <a:srgbClr val="000000"/>
      </a:dk1>
      <a:lt1>
        <a:srgbClr val="FFFFFF"/>
      </a:lt1>
      <a:dk2>
        <a:srgbClr val="003366"/>
      </a:dk2>
      <a:lt2>
        <a:srgbClr val="000000"/>
      </a:lt2>
      <a:accent1>
        <a:srgbClr val="07F9A3"/>
      </a:accent1>
      <a:accent2>
        <a:srgbClr val="0000CC"/>
      </a:accent2>
      <a:accent3>
        <a:srgbClr val="FFFFFF"/>
      </a:accent3>
      <a:accent4>
        <a:srgbClr val="000000"/>
      </a:accent4>
      <a:accent5>
        <a:srgbClr val="AAFBCE"/>
      </a:accent5>
      <a:accent6>
        <a:srgbClr val="0000B9"/>
      </a:accent6>
      <a:hlink>
        <a:srgbClr val="CCCCFF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"/>
            <a:cs typeface="Arial 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"/>
            <a:cs typeface="Arial "/>
          </a:defRPr>
        </a:defPPr>
      </a:lstStyle>
    </a:lnDef>
  </a:objectDefaults>
  <a:extraClrSchemeLst>
    <a:extraClrScheme>
      <a:clrScheme name="NakamuraLab1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kamuraLab1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4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000000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5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0CC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00E7"/>
        </a:accent6>
        <a:hlink>
          <a:srgbClr val="CCCC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6">
        <a:dk1>
          <a:srgbClr val="000000"/>
        </a:dk1>
        <a:lt1>
          <a:srgbClr val="FFFFFF"/>
        </a:lt1>
        <a:dk2>
          <a:srgbClr val="336699"/>
        </a:dk2>
        <a:lt2>
          <a:srgbClr val="000000"/>
        </a:lt2>
        <a:accent1>
          <a:srgbClr val="07F9A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FBCE"/>
        </a:accent5>
        <a:accent6>
          <a:srgbClr val="0000E7"/>
        </a:accent6>
        <a:hlink>
          <a:srgbClr val="CCCC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ohoku Univ">
  <a:themeElements>
    <a:clrScheme name="">
      <a:dk1>
        <a:srgbClr val="000000"/>
      </a:dk1>
      <a:lt1>
        <a:srgbClr val="FFFFFF"/>
      </a:lt1>
      <a:dk2>
        <a:srgbClr val="003366"/>
      </a:dk2>
      <a:lt2>
        <a:srgbClr val="000000"/>
      </a:lt2>
      <a:accent1>
        <a:srgbClr val="07F9A3"/>
      </a:accent1>
      <a:accent2>
        <a:srgbClr val="0000CC"/>
      </a:accent2>
      <a:accent3>
        <a:srgbClr val="FFFFFF"/>
      </a:accent3>
      <a:accent4>
        <a:srgbClr val="000000"/>
      </a:accent4>
      <a:accent5>
        <a:srgbClr val="AAFBCE"/>
      </a:accent5>
      <a:accent6>
        <a:srgbClr val="0000B9"/>
      </a:accent6>
      <a:hlink>
        <a:srgbClr val="CCCCFF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"/>
            <a:cs typeface="Arial 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"/>
            <a:cs typeface="Arial "/>
          </a:defRPr>
        </a:defPPr>
      </a:lstStyle>
    </a:lnDef>
  </a:objectDefaults>
  <a:extraClrSchemeLst>
    <a:extraClrScheme>
      <a:clrScheme name="NakamuraLab1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kamuraLab1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4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000000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5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0CC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00E7"/>
        </a:accent6>
        <a:hlink>
          <a:srgbClr val="CCCC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6">
        <a:dk1>
          <a:srgbClr val="000000"/>
        </a:dk1>
        <a:lt1>
          <a:srgbClr val="FFFFFF"/>
        </a:lt1>
        <a:dk2>
          <a:srgbClr val="336699"/>
        </a:dk2>
        <a:lt2>
          <a:srgbClr val="000000"/>
        </a:lt2>
        <a:accent1>
          <a:srgbClr val="07F9A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FBCE"/>
        </a:accent5>
        <a:accent6>
          <a:srgbClr val="0000E7"/>
        </a:accent6>
        <a:hlink>
          <a:srgbClr val="CCCC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Riken AICS">
  <a:themeElements>
    <a:clrScheme name="">
      <a:dk1>
        <a:srgbClr val="000000"/>
      </a:dk1>
      <a:lt1>
        <a:srgbClr val="FFFFFF"/>
      </a:lt1>
      <a:dk2>
        <a:srgbClr val="003366"/>
      </a:dk2>
      <a:lt2>
        <a:srgbClr val="000000"/>
      </a:lt2>
      <a:accent1>
        <a:srgbClr val="07F9A3"/>
      </a:accent1>
      <a:accent2>
        <a:srgbClr val="0000CC"/>
      </a:accent2>
      <a:accent3>
        <a:srgbClr val="FFFFFF"/>
      </a:accent3>
      <a:accent4>
        <a:srgbClr val="000000"/>
      </a:accent4>
      <a:accent5>
        <a:srgbClr val="AAFBCE"/>
      </a:accent5>
      <a:accent6>
        <a:srgbClr val="0000B9"/>
      </a:accent6>
      <a:hlink>
        <a:srgbClr val="CCCCFF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"/>
            <a:cs typeface="Arial 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"/>
            <a:cs typeface="Arial "/>
          </a:defRPr>
        </a:defPPr>
      </a:lstStyle>
    </a:lnDef>
  </a:objectDefaults>
  <a:extraClrSchemeLst>
    <a:extraClrScheme>
      <a:clrScheme name="NakamuraLab1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kamuraLab1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4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000000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5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0CC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00E7"/>
        </a:accent6>
        <a:hlink>
          <a:srgbClr val="CCCC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kamuraLab1 6">
        <a:dk1>
          <a:srgbClr val="000000"/>
        </a:dk1>
        <a:lt1>
          <a:srgbClr val="FFFFFF"/>
        </a:lt1>
        <a:dk2>
          <a:srgbClr val="336699"/>
        </a:dk2>
        <a:lt2>
          <a:srgbClr val="000000"/>
        </a:lt2>
        <a:accent1>
          <a:srgbClr val="07F9A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FBCE"/>
        </a:accent5>
        <a:accent6>
          <a:srgbClr val="0000E7"/>
        </a:accent6>
        <a:hlink>
          <a:srgbClr val="CCCC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AICSProcT_sample_slide_20170904</Template>
  <TotalTime>20647</TotalTime>
  <Words>1851</Words>
  <Application>Microsoft Office PowerPoint</Application>
  <PresentationFormat>ワイド画面</PresentationFormat>
  <Paragraphs>232</Paragraphs>
  <Slides>21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21</vt:i4>
      </vt:variant>
    </vt:vector>
  </HeadingPairs>
  <TitlesOfParts>
    <vt:vector size="37" baseType="lpstr">
      <vt:lpstr>Adobe Caslon Pro</vt:lpstr>
      <vt:lpstr>Adobe Caslon Pro Bold</vt:lpstr>
      <vt:lpstr>HGP平成丸ｺﾞｼｯｸ体W4</vt:lpstr>
      <vt:lpstr>Meiryo UI</vt:lpstr>
      <vt:lpstr>メイリオ</vt:lpstr>
      <vt:lpstr>游ゴシック</vt:lpstr>
      <vt:lpstr>Arial</vt:lpstr>
      <vt:lpstr>Calibri</vt:lpstr>
      <vt:lpstr>Tahoma</vt:lpstr>
      <vt:lpstr>Times New Roman</vt:lpstr>
      <vt:lpstr>Wingdings</vt:lpstr>
      <vt:lpstr>Riken AICS</vt:lpstr>
      <vt:lpstr>2_Riken AICS</vt:lpstr>
      <vt:lpstr>Riken AICS &amp; Tohoku Univ</vt:lpstr>
      <vt:lpstr>Tohoku Univ</vt:lpstr>
      <vt:lpstr>1_Riken AICS</vt:lpstr>
      <vt:lpstr>Introduction of CGRA  and its Framework</vt:lpstr>
      <vt:lpstr>Coarse-Grained  Reconfigurable Array (CGRA)</vt:lpstr>
      <vt:lpstr>Why are CGRAs Promising?</vt:lpstr>
      <vt:lpstr>HPC Performance Requirement in Roofline Model</vt:lpstr>
      <vt:lpstr>HPC Performance Requirement in Roofline Model</vt:lpstr>
      <vt:lpstr>Semiconductor Scaling Continues...</vt:lpstr>
      <vt:lpstr>Data-movement Consumes More Power.</vt:lpstr>
      <vt:lpstr>CGRA: Promising for Power-Efficient Dense Computing</vt:lpstr>
      <vt:lpstr>CGRA and CGRA-like Processors</vt:lpstr>
      <vt:lpstr>CGRA-ME:  Framework for CGRA Exploration</vt:lpstr>
      <vt:lpstr>Overview of CGRA-ME </vt:lpstr>
      <vt:lpstr>RIKEN CGRA Project using CGRA-ME</vt:lpstr>
      <vt:lpstr>RIKEN CGRA Project</vt:lpstr>
      <vt:lpstr>Baseline RIKEN CGRA Architecture Overview</vt:lpstr>
      <vt:lpstr>CGRA Design-Choices Explored</vt:lpstr>
      <vt:lpstr>Extending CGRA for Complex HPC Computations</vt:lpstr>
      <vt:lpstr>PE with Extended ALU</vt:lpstr>
      <vt:lpstr>Heterogeneous CGRA Layout Evaluation</vt:lpstr>
      <vt:lpstr>Summary</vt:lpstr>
      <vt:lpstr>Backup slides</vt:lpstr>
      <vt:lpstr>RIKEN CGRA Modelling in CGRA-ME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長洲 航平</dc:creator>
  <cp:lastModifiedBy>Kentaro Sano</cp:lastModifiedBy>
  <cp:revision>964</cp:revision>
  <cp:lastPrinted>2020-10-01T13:39:21Z</cp:lastPrinted>
  <dcterms:created xsi:type="dcterms:W3CDTF">2017-09-12T01:33:32Z</dcterms:created>
  <dcterms:modified xsi:type="dcterms:W3CDTF">2024-03-25T16:56:53Z</dcterms:modified>
</cp:coreProperties>
</file>