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7" r:id="rId2"/>
  </p:sldMasterIdLst>
  <p:notesMasterIdLst>
    <p:notesMasterId r:id="rId12"/>
  </p:notesMasterIdLst>
  <p:sldIdLst>
    <p:sldId id="4211" r:id="rId3"/>
    <p:sldId id="4223" r:id="rId4"/>
    <p:sldId id="4224" r:id="rId5"/>
    <p:sldId id="4225" r:id="rId6"/>
    <p:sldId id="4226" r:id="rId7"/>
    <p:sldId id="4219" r:id="rId8"/>
    <p:sldId id="4218" r:id="rId9"/>
    <p:sldId id="3654" r:id="rId10"/>
    <p:sldId id="3652" r:id="rId11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80D5BDC4-82CE-4C57-9767-125775D74E20}">
          <p14:sldIdLst>
            <p14:sldId id="4211"/>
            <p14:sldId id="4223"/>
            <p14:sldId id="4224"/>
            <p14:sldId id="4225"/>
            <p14:sldId id="4226"/>
            <p14:sldId id="4219"/>
            <p14:sldId id="4218"/>
            <p14:sldId id="3654"/>
            <p14:sldId id="3652"/>
          </p14:sldIdLst>
        </p14:section>
        <p14:section name="Motivation" id="{328F77D5-B997-460F-B21B-E2251D2623B3}">
          <p14:sldIdLst/>
        </p14:section>
        <p14:section name="Coding" id="{3A62F8C4-376B-46F6-9188-3F02CCDD7268}">
          <p14:sldIdLst/>
        </p14:section>
        <p14:section name="Pixel Operation" id="{CA6BE659-24EB-426F-B48E-84A42D1FB408}">
          <p14:sldIdLst/>
        </p14:section>
        <p14:section name="Pixel Layout" id="{2E524D11-7E60-4C2B-A79A-C3C06B5FBD91}">
          <p14:sldIdLst/>
        </p14:section>
        <p14:section name="Chip Architecture &amp; Micrograph" id="{17BF28AF-CAD4-4C8C-A37B-01EF4A4F3AB8}">
          <p14:sldIdLst/>
        </p14:section>
        <p14:section name="Results" id="{B679A1B0-BA57-413D-BC3C-4B3B6C2B64B8}">
          <p14:sldIdLst/>
        </p14:section>
        <p14:section name="Application-1: Structured-Light Imaging" id="{281B7164-CB7F-479B-B26D-CEF1EEFB5091}">
          <p14:sldIdLst/>
        </p14:section>
        <p14:section name="Application-2: Photometric Stereo Imaging" id="{91E63AEB-7E21-4960-BC1A-287BB28DAFDB}">
          <p14:sldIdLst/>
        </p14:section>
        <p14:section name="Application 3: HDR Imaging" id="{C53F7017-6198-5F46-BAC3-52E577EC3365}">
          <p14:sldIdLst/>
        </p14:section>
        <p14:section name="Summary" id="{25AC5B84-D04D-4788-9288-1AE5700A78D0}">
          <p14:sldIdLst/>
        </p14:section>
        <p14:section name="Thank you" id="{D750B6F8-3F76-471F-AF8E-10D723FEDF41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vid Sarhangnejad" initials="NS" lastIdx="11" clrIdx="0">
    <p:extLst>
      <p:ext uri="{19B8F6BF-5375-455C-9EA6-DF929625EA0E}">
        <p15:presenceInfo xmlns:p15="http://schemas.microsoft.com/office/powerpoint/2012/main" userId="S-1-5-21-1970925310-1234044793-2714844563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8BFF"/>
    <a:srgbClr val="575FFF"/>
    <a:srgbClr val="0000FF"/>
    <a:srgbClr val="00B050"/>
    <a:srgbClr val="3137D5"/>
    <a:srgbClr val="00CC00"/>
    <a:srgbClr val="FF9900"/>
    <a:srgbClr val="FF4646"/>
    <a:srgbClr val="00AD4A"/>
    <a:srgbClr val="00AC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55" autoAdjust="0"/>
    <p:restoredTop sz="94353" autoAdjust="0"/>
  </p:normalViewPr>
  <p:slideViewPr>
    <p:cSldViewPr snapToGrid="0">
      <p:cViewPr>
        <p:scale>
          <a:sx n="119" d="100"/>
          <a:sy n="119" d="100"/>
        </p:scale>
        <p:origin x="-744" y="184"/>
      </p:cViewPr>
      <p:guideLst/>
    </p:cSldViewPr>
  </p:slideViewPr>
  <p:outlineViewPr>
    <p:cViewPr>
      <p:scale>
        <a:sx n="33" d="100"/>
        <a:sy n="33" d="100"/>
      </p:scale>
      <p:origin x="0" y="-1285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commentAuthors" Target="commentAuthor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F2E7E3-5531-E441-9DDD-50E227B10A2F}" type="doc">
      <dgm:prSet loTypeId="urn:microsoft.com/office/officeart/2005/8/layout/matrix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E3967A-329F-2542-9199-468C9365F6FC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SENSING</a:t>
          </a:r>
        </a:p>
      </dgm:t>
    </dgm:pt>
    <dgm:pt modelId="{A7A08BD7-D44E-C842-AA5C-F8E7F0E1E94E}" type="parTrans" cxnId="{C1FE6970-524D-9542-BAC0-E6BFC99F2C34}">
      <dgm:prSet/>
      <dgm:spPr/>
      <dgm:t>
        <a:bodyPr/>
        <a:lstStyle/>
        <a:p>
          <a:endParaRPr lang="en-US"/>
        </a:p>
      </dgm:t>
    </dgm:pt>
    <dgm:pt modelId="{A7D8147C-D496-AC43-BF7C-C404762D2274}" type="sibTrans" cxnId="{C1FE6970-524D-9542-BAC0-E6BFC99F2C34}">
      <dgm:prSet/>
      <dgm:spPr/>
      <dgm:t>
        <a:bodyPr/>
        <a:lstStyle/>
        <a:p>
          <a:endParaRPr lang="en-US"/>
        </a:p>
      </dgm:t>
    </dgm:pt>
    <dgm:pt modelId="{5F51AE38-F7C0-EA42-B98B-892536567FE4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ML / COMPUTING</a:t>
          </a:r>
        </a:p>
      </dgm:t>
    </dgm:pt>
    <dgm:pt modelId="{1CCFACBF-A8FF-2A46-81DF-03397E5B7381}" type="parTrans" cxnId="{62B4B0B0-D311-0847-84A2-66ADA8D69719}">
      <dgm:prSet/>
      <dgm:spPr/>
      <dgm:t>
        <a:bodyPr/>
        <a:lstStyle/>
        <a:p>
          <a:endParaRPr lang="en-US"/>
        </a:p>
      </dgm:t>
    </dgm:pt>
    <dgm:pt modelId="{E3FB844D-041B-8D4A-9EFD-5AF1BFF32DE0}" type="sibTrans" cxnId="{62B4B0B0-D311-0847-84A2-66ADA8D69719}">
      <dgm:prSet/>
      <dgm:spPr/>
      <dgm:t>
        <a:bodyPr/>
        <a:lstStyle/>
        <a:p>
          <a:endParaRPr lang="en-US"/>
        </a:p>
      </dgm:t>
    </dgm:pt>
    <dgm:pt modelId="{0501BC0B-0757-F148-9BC9-5D7B7BAB07F9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ACTUATION</a:t>
          </a:r>
        </a:p>
      </dgm:t>
    </dgm:pt>
    <dgm:pt modelId="{D1EFD830-D055-8745-AA15-61ACD230872C}" type="parTrans" cxnId="{9B8C5AF7-040B-E94D-A125-D5A6C9016938}">
      <dgm:prSet/>
      <dgm:spPr/>
      <dgm:t>
        <a:bodyPr/>
        <a:lstStyle/>
        <a:p>
          <a:endParaRPr lang="en-US"/>
        </a:p>
      </dgm:t>
    </dgm:pt>
    <dgm:pt modelId="{9E7BD8C6-21F2-3249-8A13-F3C30796AFAC}" type="sibTrans" cxnId="{9B8C5AF7-040B-E94D-A125-D5A6C9016938}">
      <dgm:prSet/>
      <dgm:spPr/>
      <dgm:t>
        <a:bodyPr/>
        <a:lstStyle/>
        <a:p>
          <a:endParaRPr lang="en-US"/>
        </a:p>
      </dgm:t>
    </dgm:pt>
    <dgm:pt modelId="{9AB3CA68-6E77-FC40-84A0-1E911CD05180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COMMUNICATION</a:t>
          </a:r>
        </a:p>
      </dgm:t>
    </dgm:pt>
    <dgm:pt modelId="{AC177C63-58D2-794F-956C-E7DFE40A59A3}" type="parTrans" cxnId="{CAD05115-F1EF-D940-8AE8-F51740215489}">
      <dgm:prSet/>
      <dgm:spPr/>
      <dgm:t>
        <a:bodyPr/>
        <a:lstStyle/>
        <a:p>
          <a:endParaRPr lang="en-US"/>
        </a:p>
      </dgm:t>
    </dgm:pt>
    <dgm:pt modelId="{44919C76-BAED-6447-8F88-881E82C3FC0D}" type="sibTrans" cxnId="{CAD05115-F1EF-D940-8AE8-F51740215489}">
      <dgm:prSet/>
      <dgm:spPr/>
      <dgm:t>
        <a:bodyPr/>
        <a:lstStyle/>
        <a:p>
          <a:endParaRPr lang="en-US"/>
        </a:p>
      </dgm:t>
    </dgm:pt>
    <dgm:pt modelId="{9F60410C-35D5-1047-82F3-0DD86281AA63}" type="pres">
      <dgm:prSet presAssocID="{66F2E7E3-5531-E441-9DDD-50E227B10A2F}" presName="matrix" presStyleCnt="0">
        <dgm:presLayoutVars>
          <dgm:chMax val="1"/>
          <dgm:dir/>
          <dgm:resizeHandles val="exact"/>
        </dgm:presLayoutVars>
      </dgm:prSet>
      <dgm:spPr/>
    </dgm:pt>
    <dgm:pt modelId="{AEADD516-FE79-5744-BF0E-5A95423B87DA}" type="pres">
      <dgm:prSet presAssocID="{66F2E7E3-5531-E441-9DDD-50E227B10A2F}" presName="axisShape" presStyleLbl="bgShp" presStyleIdx="0" presStyleCnt="1" custScaleX="122271"/>
      <dgm:spPr/>
    </dgm:pt>
    <dgm:pt modelId="{8AC2204B-CAFD-F846-B3EB-4983E7607C55}" type="pres">
      <dgm:prSet presAssocID="{66F2E7E3-5531-E441-9DDD-50E227B10A2F}" presName="rect1" presStyleLbl="node1" presStyleIdx="0" presStyleCnt="4" custScaleX="137278" custScaleY="58436" custLinFactNeighborX="-19177">
        <dgm:presLayoutVars>
          <dgm:chMax val="0"/>
          <dgm:chPref val="0"/>
          <dgm:bulletEnabled val="1"/>
        </dgm:presLayoutVars>
      </dgm:prSet>
      <dgm:spPr/>
    </dgm:pt>
    <dgm:pt modelId="{16FAA7A6-9F3C-EA41-AE81-DA3EB7888F2D}" type="pres">
      <dgm:prSet presAssocID="{66F2E7E3-5531-E441-9DDD-50E227B10A2F}" presName="rect2" presStyleLbl="node1" presStyleIdx="1" presStyleCnt="4" custScaleX="140570" custScaleY="58436" custLinFactNeighborX="31785" custLinFactNeighborY="-1029">
        <dgm:presLayoutVars>
          <dgm:chMax val="0"/>
          <dgm:chPref val="0"/>
          <dgm:bulletEnabled val="1"/>
        </dgm:presLayoutVars>
      </dgm:prSet>
      <dgm:spPr/>
    </dgm:pt>
    <dgm:pt modelId="{0830F9C6-2A7D-8040-A68D-B561DA406F9D}" type="pres">
      <dgm:prSet presAssocID="{66F2E7E3-5531-E441-9DDD-50E227B10A2F}" presName="rect3" presStyleLbl="node1" presStyleIdx="2" presStyleCnt="4" custScaleX="137278" custScaleY="58436" custLinFactNeighborX="-19177" custLinFactNeighborY="-3344">
        <dgm:presLayoutVars>
          <dgm:chMax val="0"/>
          <dgm:chPref val="0"/>
          <dgm:bulletEnabled val="1"/>
        </dgm:presLayoutVars>
      </dgm:prSet>
      <dgm:spPr/>
    </dgm:pt>
    <dgm:pt modelId="{B69C44F7-C4F8-FF44-8C5B-BDC2C9AD5FAC}" type="pres">
      <dgm:prSet presAssocID="{66F2E7E3-5531-E441-9DDD-50E227B10A2F}" presName="rect4" presStyleLbl="node1" presStyleIdx="3" presStyleCnt="4" custScaleX="140570" custScaleY="58436" custLinFactNeighborX="31785" custLinFactNeighborY="-4373">
        <dgm:presLayoutVars>
          <dgm:chMax val="0"/>
          <dgm:chPref val="0"/>
          <dgm:bulletEnabled val="1"/>
        </dgm:presLayoutVars>
      </dgm:prSet>
      <dgm:spPr/>
    </dgm:pt>
  </dgm:ptLst>
  <dgm:cxnLst>
    <dgm:cxn modelId="{FC21020D-DFB5-7545-A44C-14E95C3F2DE4}" type="presOf" srcId="{66F2E7E3-5531-E441-9DDD-50E227B10A2F}" destId="{9F60410C-35D5-1047-82F3-0DD86281AA63}" srcOrd="0" destOrd="0" presId="urn:microsoft.com/office/officeart/2005/8/layout/matrix2"/>
    <dgm:cxn modelId="{604E480F-DC3C-8146-AB6E-DCD7D6AEDBF9}" type="presOf" srcId="{9AB3CA68-6E77-FC40-84A0-1E911CD05180}" destId="{B69C44F7-C4F8-FF44-8C5B-BDC2C9AD5FAC}" srcOrd="0" destOrd="0" presId="urn:microsoft.com/office/officeart/2005/8/layout/matrix2"/>
    <dgm:cxn modelId="{CAD05115-F1EF-D940-8AE8-F51740215489}" srcId="{66F2E7E3-5531-E441-9DDD-50E227B10A2F}" destId="{9AB3CA68-6E77-FC40-84A0-1E911CD05180}" srcOrd="3" destOrd="0" parTransId="{AC177C63-58D2-794F-956C-E7DFE40A59A3}" sibTransId="{44919C76-BAED-6447-8F88-881E82C3FC0D}"/>
    <dgm:cxn modelId="{9320294B-1985-294D-8F51-45CECD8445A1}" type="presOf" srcId="{7CE3967A-329F-2542-9199-468C9365F6FC}" destId="{8AC2204B-CAFD-F846-B3EB-4983E7607C55}" srcOrd="0" destOrd="0" presId="urn:microsoft.com/office/officeart/2005/8/layout/matrix2"/>
    <dgm:cxn modelId="{C1FE6970-524D-9542-BAC0-E6BFC99F2C34}" srcId="{66F2E7E3-5531-E441-9DDD-50E227B10A2F}" destId="{7CE3967A-329F-2542-9199-468C9365F6FC}" srcOrd="0" destOrd="0" parTransId="{A7A08BD7-D44E-C842-AA5C-F8E7F0E1E94E}" sibTransId="{A7D8147C-D496-AC43-BF7C-C404762D2274}"/>
    <dgm:cxn modelId="{B0E3A191-1B66-3C49-BA05-A8FF936D88FE}" type="presOf" srcId="{5F51AE38-F7C0-EA42-B98B-892536567FE4}" destId="{16FAA7A6-9F3C-EA41-AE81-DA3EB7888F2D}" srcOrd="0" destOrd="0" presId="urn:microsoft.com/office/officeart/2005/8/layout/matrix2"/>
    <dgm:cxn modelId="{8845DCAC-FEFE-3F4E-9BE9-2BE761A5596A}" type="presOf" srcId="{0501BC0B-0757-F148-9BC9-5D7B7BAB07F9}" destId="{0830F9C6-2A7D-8040-A68D-B561DA406F9D}" srcOrd="0" destOrd="0" presId="urn:microsoft.com/office/officeart/2005/8/layout/matrix2"/>
    <dgm:cxn modelId="{62B4B0B0-D311-0847-84A2-66ADA8D69719}" srcId="{66F2E7E3-5531-E441-9DDD-50E227B10A2F}" destId="{5F51AE38-F7C0-EA42-B98B-892536567FE4}" srcOrd="1" destOrd="0" parTransId="{1CCFACBF-A8FF-2A46-81DF-03397E5B7381}" sibTransId="{E3FB844D-041B-8D4A-9EFD-5AF1BFF32DE0}"/>
    <dgm:cxn modelId="{9B8C5AF7-040B-E94D-A125-D5A6C9016938}" srcId="{66F2E7E3-5531-E441-9DDD-50E227B10A2F}" destId="{0501BC0B-0757-F148-9BC9-5D7B7BAB07F9}" srcOrd="2" destOrd="0" parTransId="{D1EFD830-D055-8745-AA15-61ACD230872C}" sibTransId="{9E7BD8C6-21F2-3249-8A13-F3C30796AFAC}"/>
    <dgm:cxn modelId="{97692FC4-32DF-8443-AE89-509A9075E791}" type="presParOf" srcId="{9F60410C-35D5-1047-82F3-0DD86281AA63}" destId="{AEADD516-FE79-5744-BF0E-5A95423B87DA}" srcOrd="0" destOrd="0" presId="urn:microsoft.com/office/officeart/2005/8/layout/matrix2"/>
    <dgm:cxn modelId="{C135F466-0BD4-0C4B-BAC2-14E809452420}" type="presParOf" srcId="{9F60410C-35D5-1047-82F3-0DD86281AA63}" destId="{8AC2204B-CAFD-F846-B3EB-4983E7607C55}" srcOrd="1" destOrd="0" presId="urn:microsoft.com/office/officeart/2005/8/layout/matrix2"/>
    <dgm:cxn modelId="{49D7557F-B997-8546-8A67-E06836BBBBAC}" type="presParOf" srcId="{9F60410C-35D5-1047-82F3-0DD86281AA63}" destId="{16FAA7A6-9F3C-EA41-AE81-DA3EB7888F2D}" srcOrd="2" destOrd="0" presId="urn:microsoft.com/office/officeart/2005/8/layout/matrix2"/>
    <dgm:cxn modelId="{8D4E0A99-9B3B-6F40-A0B2-1105C52B2172}" type="presParOf" srcId="{9F60410C-35D5-1047-82F3-0DD86281AA63}" destId="{0830F9C6-2A7D-8040-A68D-B561DA406F9D}" srcOrd="3" destOrd="0" presId="urn:microsoft.com/office/officeart/2005/8/layout/matrix2"/>
    <dgm:cxn modelId="{F81ACD8B-3FCC-3F44-8898-658764664907}" type="presParOf" srcId="{9F60410C-35D5-1047-82F3-0DD86281AA63}" destId="{B69C44F7-C4F8-FF44-8C5B-BDC2C9AD5FAC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9F7443-E63F-844A-B0B3-89DC5F08B178}" type="doc">
      <dgm:prSet loTypeId="urn:microsoft.com/office/officeart/2005/8/layout/vList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BCBD26-3B0B-1749-98E6-385D36D004F2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ENABLING</a:t>
          </a:r>
        </a:p>
      </dgm:t>
    </dgm:pt>
    <dgm:pt modelId="{6064112A-9634-684E-92A2-6194A705BB63}" type="parTrans" cxnId="{B423AFDE-E3E9-AF4E-B5EA-2E6B388CF6F4}">
      <dgm:prSet/>
      <dgm:spPr/>
      <dgm:t>
        <a:bodyPr/>
        <a:lstStyle/>
        <a:p>
          <a:endParaRPr lang="en-US"/>
        </a:p>
      </dgm:t>
    </dgm:pt>
    <dgm:pt modelId="{88941D30-71C4-704E-8078-D7D2B4B8F94B}" type="sibTrans" cxnId="{B423AFDE-E3E9-AF4E-B5EA-2E6B388CF6F4}">
      <dgm:prSet/>
      <dgm:spPr/>
      <dgm:t>
        <a:bodyPr/>
        <a:lstStyle/>
        <a:p>
          <a:endParaRPr lang="en-US"/>
        </a:p>
      </dgm:t>
    </dgm:pt>
    <dgm:pt modelId="{3BB0657C-7267-4741-B888-80F2F88476BD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ENERGY- &amp; COST-EFFICIENT</a:t>
          </a:r>
          <a:endParaRPr lang="en-US" dirty="0"/>
        </a:p>
      </dgm:t>
    </dgm:pt>
    <dgm:pt modelId="{970DB437-8413-6741-B385-44CD94FEB563}" type="parTrans" cxnId="{8568B4DA-BA25-4E4B-9B8B-ACCF73080297}">
      <dgm:prSet/>
      <dgm:spPr/>
      <dgm:t>
        <a:bodyPr/>
        <a:lstStyle/>
        <a:p>
          <a:endParaRPr lang="en-US"/>
        </a:p>
      </dgm:t>
    </dgm:pt>
    <dgm:pt modelId="{7A77360C-CD35-6743-9E30-2077A8681DDC}" type="sibTrans" cxnId="{8568B4DA-BA25-4E4B-9B8B-ACCF73080297}">
      <dgm:prSet/>
      <dgm:spPr/>
      <dgm:t>
        <a:bodyPr/>
        <a:lstStyle/>
        <a:p>
          <a:endParaRPr lang="en-US"/>
        </a:p>
      </dgm:t>
    </dgm:pt>
    <dgm:pt modelId="{9944ECAA-3F24-C64B-A0D2-890028BF1595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SYNERGISTIC</a:t>
          </a:r>
        </a:p>
      </dgm:t>
    </dgm:pt>
    <dgm:pt modelId="{A5D88DB7-7143-AE4D-9356-8B521F8E3684}" type="parTrans" cxnId="{08F9CDE1-A429-C749-84A3-F9220201EA88}">
      <dgm:prSet/>
      <dgm:spPr/>
      <dgm:t>
        <a:bodyPr/>
        <a:lstStyle/>
        <a:p>
          <a:endParaRPr lang="en-US"/>
        </a:p>
      </dgm:t>
    </dgm:pt>
    <dgm:pt modelId="{B8BE7B23-887F-1644-96CA-918CD5478509}" type="sibTrans" cxnId="{08F9CDE1-A429-C749-84A3-F9220201EA88}">
      <dgm:prSet/>
      <dgm:spPr/>
      <dgm:t>
        <a:bodyPr/>
        <a:lstStyle/>
        <a:p>
          <a:endParaRPr lang="en-US"/>
        </a:p>
      </dgm:t>
    </dgm:pt>
    <dgm:pt modelId="{7536D462-69DB-F34D-8633-CC209A9C518E}">
      <dgm:prSet phldrT="[Text]"/>
      <dgm:spPr/>
      <dgm:t>
        <a:bodyPr/>
        <a:lstStyle/>
        <a:p>
          <a:r>
            <a:rPr lang="en-US" dirty="0"/>
            <a:t>GREATER THAN SUM OF ELEMENTS</a:t>
          </a:r>
          <a:endParaRPr lang="en-US" dirty="0">
            <a:solidFill>
              <a:schemeClr val="tx1"/>
            </a:solidFill>
          </a:endParaRPr>
        </a:p>
      </dgm:t>
    </dgm:pt>
    <dgm:pt modelId="{E8F856F8-C9AA-0D4D-948D-853A1A132A88}" type="parTrans" cxnId="{EB1BE3B2-DA45-5A4D-A5B9-FDB1CCC21D70}">
      <dgm:prSet/>
      <dgm:spPr/>
      <dgm:t>
        <a:bodyPr/>
        <a:lstStyle/>
        <a:p>
          <a:endParaRPr lang="en-US"/>
        </a:p>
      </dgm:t>
    </dgm:pt>
    <dgm:pt modelId="{7B382635-C448-9943-A30E-E414FC270B13}" type="sibTrans" cxnId="{EB1BE3B2-DA45-5A4D-A5B9-FDB1CCC21D70}">
      <dgm:prSet/>
      <dgm:spPr/>
      <dgm:t>
        <a:bodyPr/>
        <a:lstStyle/>
        <a:p>
          <a:endParaRPr lang="en-US"/>
        </a:p>
      </dgm:t>
    </dgm:pt>
    <dgm:pt modelId="{70D3FB26-DCBC-5C41-B86B-6D2664BD8442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DISRUPTIVE</a:t>
          </a:r>
        </a:p>
      </dgm:t>
    </dgm:pt>
    <dgm:pt modelId="{F02954C8-DA9E-E748-AF8A-97100EA73725}" type="parTrans" cxnId="{86BDA6B8-A45F-6B40-802C-363C79B29EA8}">
      <dgm:prSet/>
      <dgm:spPr/>
      <dgm:t>
        <a:bodyPr/>
        <a:lstStyle/>
        <a:p>
          <a:endParaRPr lang="en-US"/>
        </a:p>
      </dgm:t>
    </dgm:pt>
    <dgm:pt modelId="{9514462D-B4F1-0A4E-8CE3-18A8099E4B12}" type="sibTrans" cxnId="{86BDA6B8-A45F-6B40-802C-363C79B29EA8}">
      <dgm:prSet/>
      <dgm:spPr/>
      <dgm:t>
        <a:bodyPr/>
        <a:lstStyle/>
        <a:p>
          <a:endParaRPr lang="en-US"/>
        </a:p>
      </dgm:t>
    </dgm:pt>
    <dgm:pt modelId="{4BD4012C-D09D-864F-958D-586611B8630E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NEW IC APPLICATIONS</a:t>
          </a:r>
        </a:p>
      </dgm:t>
    </dgm:pt>
    <dgm:pt modelId="{28684772-80D5-574C-9AC1-F0999BE4EF86}" type="parTrans" cxnId="{6D8001C4-5D2B-6B4A-B2CC-67D342D3C652}">
      <dgm:prSet/>
      <dgm:spPr/>
      <dgm:t>
        <a:bodyPr/>
        <a:lstStyle/>
        <a:p>
          <a:endParaRPr lang="en-US"/>
        </a:p>
      </dgm:t>
    </dgm:pt>
    <dgm:pt modelId="{C5340B5B-236A-FD4E-ADC2-1896D6AA6405}" type="sibTrans" cxnId="{6D8001C4-5D2B-6B4A-B2CC-67D342D3C652}">
      <dgm:prSet/>
      <dgm:spPr/>
      <dgm:t>
        <a:bodyPr/>
        <a:lstStyle/>
        <a:p>
          <a:endParaRPr lang="en-US"/>
        </a:p>
      </dgm:t>
    </dgm:pt>
    <dgm:pt modelId="{7ECAE907-207D-EF48-8E53-5058050C49BF}">
      <dgm:prSet phldrT="[Text]"/>
      <dgm:spPr/>
      <dgm:t>
        <a:bodyPr/>
        <a:lstStyle/>
        <a:p>
          <a:r>
            <a:rPr lang="en-US" dirty="0"/>
            <a:t>NEW MARKETS</a:t>
          </a:r>
        </a:p>
      </dgm:t>
    </dgm:pt>
    <dgm:pt modelId="{C6B7DE95-5F7D-0A41-AFB6-188CC99F242F}" type="parTrans" cxnId="{E46CEA6B-0839-3E4A-94B6-7E0F76D1374F}">
      <dgm:prSet/>
      <dgm:spPr/>
      <dgm:t>
        <a:bodyPr/>
        <a:lstStyle/>
        <a:p>
          <a:endParaRPr lang="en-US"/>
        </a:p>
      </dgm:t>
    </dgm:pt>
    <dgm:pt modelId="{9EFD282B-1493-1E47-90BF-48F35386D941}" type="sibTrans" cxnId="{E46CEA6B-0839-3E4A-94B6-7E0F76D1374F}">
      <dgm:prSet/>
      <dgm:spPr/>
      <dgm:t>
        <a:bodyPr/>
        <a:lstStyle/>
        <a:p>
          <a:endParaRPr lang="en-US"/>
        </a:p>
      </dgm:t>
    </dgm:pt>
    <dgm:pt modelId="{B63B32C9-57D7-1A4F-940F-8A877E16E74A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COMPACT, CHIP-SCALE</a:t>
          </a:r>
          <a:endParaRPr lang="en-US" dirty="0"/>
        </a:p>
      </dgm:t>
    </dgm:pt>
    <dgm:pt modelId="{5E1D1ECB-9E50-3546-A9F8-35583B41A383}" type="parTrans" cxnId="{F3D956C8-C995-294B-8DD2-3160628D5B73}">
      <dgm:prSet/>
      <dgm:spPr/>
      <dgm:t>
        <a:bodyPr/>
        <a:lstStyle/>
        <a:p>
          <a:endParaRPr lang="en-US"/>
        </a:p>
      </dgm:t>
    </dgm:pt>
    <dgm:pt modelId="{4A36BC5E-954F-4A40-8752-4E862B341BAE}" type="sibTrans" cxnId="{F3D956C8-C995-294B-8DD2-3160628D5B73}">
      <dgm:prSet/>
      <dgm:spPr/>
      <dgm:t>
        <a:bodyPr/>
        <a:lstStyle/>
        <a:p>
          <a:endParaRPr lang="en-US"/>
        </a:p>
      </dgm:t>
    </dgm:pt>
    <dgm:pt modelId="{9CA698ED-C224-2548-A08A-3CE4CAF4F8E9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MULTI-DOMAIN SYSTEMS</a:t>
          </a:r>
        </a:p>
      </dgm:t>
    </dgm:pt>
    <dgm:pt modelId="{E278F3BF-64F1-304A-BD98-F8661588ABE9}" type="parTrans" cxnId="{9336BF76-899B-AA48-91E2-EED222FB9C02}">
      <dgm:prSet/>
      <dgm:spPr/>
      <dgm:t>
        <a:bodyPr/>
        <a:lstStyle/>
        <a:p>
          <a:endParaRPr lang="en-US"/>
        </a:p>
      </dgm:t>
    </dgm:pt>
    <dgm:pt modelId="{D9A3DDF2-8FC5-0F46-A591-8E889FAD7248}" type="sibTrans" cxnId="{9336BF76-899B-AA48-91E2-EED222FB9C02}">
      <dgm:prSet/>
      <dgm:spPr/>
      <dgm:t>
        <a:bodyPr/>
        <a:lstStyle/>
        <a:p>
          <a:endParaRPr lang="en-US"/>
        </a:p>
      </dgm:t>
    </dgm:pt>
    <dgm:pt modelId="{AFA1E035-1566-5B48-BC02-17EC3B2432C9}" type="pres">
      <dgm:prSet presAssocID="{B69F7443-E63F-844A-B0B3-89DC5F08B178}" presName="Name0" presStyleCnt="0">
        <dgm:presLayoutVars>
          <dgm:dir/>
          <dgm:animLvl val="lvl"/>
          <dgm:resizeHandles val="exact"/>
        </dgm:presLayoutVars>
      </dgm:prSet>
      <dgm:spPr/>
    </dgm:pt>
    <dgm:pt modelId="{915821CF-9158-7042-99A7-BF4D040C4850}" type="pres">
      <dgm:prSet presAssocID="{15BCBD26-3B0B-1749-98E6-385D36D004F2}" presName="linNode" presStyleCnt="0"/>
      <dgm:spPr/>
    </dgm:pt>
    <dgm:pt modelId="{DCF3A2FB-B854-CE42-A388-05F2E4158BB3}" type="pres">
      <dgm:prSet presAssocID="{15BCBD26-3B0B-1749-98E6-385D36D004F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83CF0A77-9D3C-4941-A417-E1657082F53C}" type="pres">
      <dgm:prSet presAssocID="{15BCBD26-3B0B-1749-98E6-385D36D004F2}" presName="descendantText" presStyleLbl="alignAccFollowNode1" presStyleIdx="0" presStyleCnt="3">
        <dgm:presLayoutVars>
          <dgm:bulletEnabled val="1"/>
        </dgm:presLayoutVars>
      </dgm:prSet>
      <dgm:spPr/>
    </dgm:pt>
    <dgm:pt modelId="{DDCB5D8D-8AF5-7F43-A805-0ACC56BAD1D6}" type="pres">
      <dgm:prSet presAssocID="{88941D30-71C4-704E-8078-D7D2B4B8F94B}" presName="sp" presStyleCnt="0"/>
      <dgm:spPr/>
    </dgm:pt>
    <dgm:pt modelId="{C8A0A9EC-7647-964E-9B44-2564BB650420}" type="pres">
      <dgm:prSet presAssocID="{9944ECAA-3F24-C64B-A0D2-890028BF1595}" presName="linNode" presStyleCnt="0"/>
      <dgm:spPr/>
    </dgm:pt>
    <dgm:pt modelId="{1B0C2C23-4580-A84E-B623-3972C5C20402}" type="pres">
      <dgm:prSet presAssocID="{9944ECAA-3F24-C64B-A0D2-890028BF1595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DBA896C-A961-B84E-878C-7E82BFFE569E}" type="pres">
      <dgm:prSet presAssocID="{9944ECAA-3F24-C64B-A0D2-890028BF1595}" presName="descendantText" presStyleLbl="alignAccFollowNode1" presStyleIdx="1" presStyleCnt="3">
        <dgm:presLayoutVars>
          <dgm:bulletEnabled val="1"/>
        </dgm:presLayoutVars>
      </dgm:prSet>
      <dgm:spPr/>
    </dgm:pt>
    <dgm:pt modelId="{134D4CE3-A667-FD45-9581-8B733FC2BA2F}" type="pres">
      <dgm:prSet presAssocID="{B8BE7B23-887F-1644-96CA-918CD5478509}" presName="sp" presStyleCnt="0"/>
      <dgm:spPr/>
    </dgm:pt>
    <dgm:pt modelId="{5860AD96-5F9C-1A44-B642-B342D12309A3}" type="pres">
      <dgm:prSet presAssocID="{70D3FB26-DCBC-5C41-B86B-6D2664BD8442}" presName="linNode" presStyleCnt="0"/>
      <dgm:spPr/>
    </dgm:pt>
    <dgm:pt modelId="{8A5FD5CA-9753-5A40-BEB8-3D2344E6828C}" type="pres">
      <dgm:prSet presAssocID="{70D3FB26-DCBC-5C41-B86B-6D2664BD8442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7DE9CDE0-E402-5540-AA54-049FCC92B5AB}" type="pres">
      <dgm:prSet presAssocID="{70D3FB26-DCBC-5C41-B86B-6D2664BD8442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4090630E-7CDA-8844-BD0E-08B79382F9E5}" type="presOf" srcId="{9CA698ED-C224-2548-A08A-3CE4CAF4F8E9}" destId="{1DBA896C-A961-B84E-878C-7E82BFFE569E}" srcOrd="0" destOrd="0" presId="urn:microsoft.com/office/officeart/2005/8/layout/vList5"/>
    <dgm:cxn modelId="{EA7CF32C-EBF4-924B-8915-67D6D9E18B3F}" type="presOf" srcId="{4BD4012C-D09D-864F-958D-586611B8630E}" destId="{7DE9CDE0-E402-5540-AA54-049FCC92B5AB}" srcOrd="0" destOrd="0" presId="urn:microsoft.com/office/officeart/2005/8/layout/vList5"/>
    <dgm:cxn modelId="{E0784D37-E25B-2840-8CA2-FDAAD228312D}" type="presOf" srcId="{7ECAE907-207D-EF48-8E53-5058050C49BF}" destId="{7DE9CDE0-E402-5540-AA54-049FCC92B5AB}" srcOrd="0" destOrd="1" presId="urn:microsoft.com/office/officeart/2005/8/layout/vList5"/>
    <dgm:cxn modelId="{18686E3B-E6F8-814D-AB6F-C3B45A00BCE8}" type="presOf" srcId="{7536D462-69DB-F34D-8633-CC209A9C518E}" destId="{1DBA896C-A961-B84E-878C-7E82BFFE569E}" srcOrd="0" destOrd="1" presId="urn:microsoft.com/office/officeart/2005/8/layout/vList5"/>
    <dgm:cxn modelId="{9C2C9159-7E26-1440-854B-FE6DDC46B3CA}" type="presOf" srcId="{15BCBD26-3B0B-1749-98E6-385D36D004F2}" destId="{DCF3A2FB-B854-CE42-A388-05F2E4158BB3}" srcOrd="0" destOrd="0" presId="urn:microsoft.com/office/officeart/2005/8/layout/vList5"/>
    <dgm:cxn modelId="{AB359C64-8D30-0848-A4C5-B4008ED64956}" type="presOf" srcId="{70D3FB26-DCBC-5C41-B86B-6D2664BD8442}" destId="{8A5FD5CA-9753-5A40-BEB8-3D2344E6828C}" srcOrd="0" destOrd="0" presId="urn:microsoft.com/office/officeart/2005/8/layout/vList5"/>
    <dgm:cxn modelId="{E46CEA6B-0839-3E4A-94B6-7E0F76D1374F}" srcId="{70D3FB26-DCBC-5C41-B86B-6D2664BD8442}" destId="{7ECAE907-207D-EF48-8E53-5058050C49BF}" srcOrd="1" destOrd="0" parTransId="{C6B7DE95-5F7D-0A41-AFB6-188CC99F242F}" sibTransId="{9EFD282B-1493-1E47-90BF-48F35386D941}"/>
    <dgm:cxn modelId="{D7438072-A3DD-9146-9EA3-79363FD89C5C}" type="presOf" srcId="{9944ECAA-3F24-C64B-A0D2-890028BF1595}" destId="{1B0C2C23-4580-A84E-B623-3972C5C20402}" srcOrd="0" destOrd="0" presId="urn:microsoft.com/office/officeart/2005/8/layout/vList5"/>
    <dgm:cxn modelId="{9336BF76-899B-AA48-91E2-EED222FB9C02}" srcId="{9944ECAA-3F24-C64B-A0D2-890028BF1595}" destId="{9CA698ED-C224-2548-A08A-3CE4CAF4F8E9}" srcOrd="0" destOrd="0" parTransId="{E278F3BF-64F1-304A-BD98-F8661588ABE9}" sibTransId="{D9A3DDF2-8FC5-0F46-A591-8E889FAD7248}"/>
    <dgm:cxn modelId="{8AAED883-62E7-724D-8136-5F20621928A6}" type="presOf" srcId="{B69F7443-E63F-844A-B0B3-89DC5F08B178}" destId="{AFA1E035-1566-5B48-BC02-17EC3B2432C9}" srcOrd="0" destOrd="0" presId="urn:microsoft.com/office/officeart/2005/8/layout/vList5"/>
    <dgm:cxn modelId="{1D19458E-CE42-B04A-BBEE-A4BF3F327407}" type="presOf" srcId="{3BB0657C-7267-4741-B888-80F2F88476BD}" destId="{83CF0A77-9D3C-4941-A417-E1657082F53C}" srcOrd="0" destOrd="0" presId="urn:microsoft.com/office/officeart/2005/8/layout/vList5"/>
    <dgm:cxn modelId="{EB1BE3B2-DA45-5A4D-A5B9-FDB1CCC21D70}" srcId="{9944ECAA-3F24-C64B-A0D2-890028BF1595}" destId="{7536D462-69DB-F34D-8633-CC209A9C518E}" srcOrd="1" destOrd="0" parTransId="{E8F856F8-C9AA-0D4D-948D-853A1A132A88}" sibTransId="{7B382635-C448-9943-A30E-E414FC270B13}"/>
    <dgm:cxn modelId="{86BDA6B8-A45F-6B40-802C-363C79B29EA8}" srcId="{B69F7443-E63F-844A-B0B3-89DC5F08B178}" destId="{70D3FB26-DCBC-5C41-B86B-6D2664BD8442}" srcOrd="2" destOrd="0" parTransId="{F02954C8-DA9E-E748-AF8A-97100EA73725}" sibTransId="{9514462D-B4F1-0A4E-8CE3-18A8099E4B12}"/>
    <dgm:cxn modelId="{6D8001C4-5D2B-6B4A-B2CC-67D342D3C652}" srcId="{70D3FB26-DCBC-5C41-B86B-6D2664BD8442}" destId="{4BD4012C-D09D-864F-958D-586611B8630E}" srcOrd="0" destOrd="0" parTransId="{28684772-80D5-574C-9AC1-F0999BE4EF86}" sibTransId="{C5340B5B-236A-FD4E-ADC2-1896D6AA6405}"/>
    <dgm:cxn modelId="{F3D956C8-C995-294B-8DD2-3160628D5B73}" srcId="{15BCBD26-3B0B-1749-98E6-385D36D004F2}" destId="{B63B32C9-57D7-1A4F-940F-8A877E16E74A}" srcOrd="1" destOrd="0" parTransId="{5E1D1ECB-9E50-3546-A9F8-35583B41A383}" sibTransId="{4A36BC5E-954F-4A40-8752-4E862B341BAE}"/>
    <dgm:cxn modelId="{8568B4DA-BA25-4E4B-9B8B-ACCF73080297}" srcId="{15BCBD26-3B0B-1749-98E6-385D36D004F2}" destId="{3BB0657C-7267-4741-B888-80F2F88476BD}" srcOrd="0" destOrd="0" parTransId="{970DB437-8413-6741-B385-44CD94FEB563}" sibTransId="{7A77360C-CD35-6743-9E30-2077A8681DDC}"/>
    <dgm:cxn modelId="{B423AFDE-E3E9-AF4E-B5EA-2E6B388CF6F4}" srcId="{B69F7443-E63F-844A-B0B3-89DC5F08B178}" destId="{15BCBD26-3B0B-1749-98E6-385D36D004F2}" srcOrd="0" destOrd="0" parTransId="{6064112A-9634-684E-92A2-6194A705BB63}" sibTransId="{88941D30-71C4-704E-8078-D7D2B4B8F94B}"/>
    <dgm:cxn modelId="{08F9CDE1-A429-C749-84A3-F9220201EA88}" srcId="{B69F7443-E63F-844A-B0B3-89DC5F08B178}" destId="{9944ECAA-3F24-C64B-A0D2-890028BF1595}" srcOrd="1" destOrd="0" parTransId="{A5D88DB7-7143-AE4D-9356-8B521F8E3684}" sibTransId="{B8BE7B23-887F-1644-96CA-918CD5478509}"/>
    <dgm:cxn modelId="{771134E5-E900-2845-9E5E-CBA497A89F2C}" type="presOf" srcId="{B63B32C9-57D7-1A4F-940F-8A877E16E74A}" destId="{83CF0A77-9D3C-4941-A417-E1657082F53C}" srcOrd="0" destOrd="1" presId="urn:microsoft.com/office/officeart/2005/8/layout/vList5"/>
    <dgm:cxn modelId="{DB253D4B-54E7-F543-BA81-9B8AE6579213}" type="presParOf" srcId="{AFA1E035-1566-5B48-BC02-17EC3B2432C9}" destId="{915821CF-9158-7042-99A7-BF4D040C4850}" srcOrd="0" destOrd="0" presId="urn:microsoft.com/office/officeart/2005/8/layout/vList5"/>
    <dgm:cxn modelId="{23D38ABF-DF16-9144-A7FF-E0EAE69F0412}" type="presParOf" srcId="{915821CF-9158-7042-99A7-BF4D040C4850}" destId="{DCF3A2FB-B854-CE42-A388-05F2E4158BB3}" srcOrd="0" destOrd="0" presId="urn:microsoft.com/office/officeart/2005/8/layout/vList5"/>
    <dgm:cxn modelId="{C2E3F1BC-BE2A-8A4C-BCF6-D28E85DEC53C}" type="presParOf" srcId="{915821CF-9158-7042-99A7-BF4D040C4850}" destId="{83CF0A77-9D3C-4941-A417-E1657082F53C}" srcOrd="1" destOrd="0" presId="urn:microsoft.com/office/officeart/2005/8/layout/vList5"/>
    <dgm:cxn modelId="{320A1B22-876E-FE4D-B272-8FFA4C8EAAAA}" type="presParOf" srcId="{AFA1E035-1566-5B48-BC02-17EC3B2432C9}" destId="{DDCB5D8D-8AF5-7F43-A805-0ACC56BAD1D6}" srcOrd="1" destOrd="0" presId="urn:microsoft.com/office/officeart/2005/8/layout/vList5"/>
    <dgm:cxn modelId="{22E48618-9A5E-2848-A264-38C0D1904154}" type="presParOf" srcId="{AFA1E035-1566-5B48-BC02-17EC3B2432C9}" destId="{C8A0A9EC-7647-964E-9B44-2564BB650420}" srcOrd="2" destOrd="0" presId="urn:microsoft.com/office/officeart/2005/8/layout/vList5"/>
    <dgm:cxn modelId="{5EB0D781-DB72-1D47-8BBA-4F55707E86C9}" type="presParOf" srcId="{C8A0A9EC-7647-964E-9B44-2564BB650420}" destId="{1B0C2C23-4580-A84E-B623-3972C5C20402}" srcOrd="0" destOrd="0" presId="urn:microsoft.com/office/officeart/2005/8/layout/vList5"/>
    <dgm:cxn modelId="{D0890D4E-7584-C141-B604-57EE8666F2C1}" type="presParOf" srcId="{C8A0A9EC-7647-964E-9B44-2564BB650420}" destId="{1DBA896C-A961-B84E-878C-7E82BFFE569E}" srcOrd="1" destOrd="0" presId="urn:microsoft.com/office/officeart/2005/8/layout/vList5"/>
    <dgm:cxn modelId="{92485635-DDC5-6045-AF11-41A0BDCE8B8D}" type="presParOf" srcId="{AFA1E035-1566-5B48-BC02-17EC3B2432C9}" destId="{134D4CE3-A667-FD45-9581-8B733FC2BA2F}" srcOrd="3" destOrd="0" presId="urn:microsoft.com/office/officeart/2005/8/layout/vList5"/>
    <dgm:cxn modelId="{F2A9E533-9A0B-C94F-B3F4-2341B94352F0}" type="presParOf" srcId="{AFA1E035-1566-5B48-BC02-17EC3B2432C9}" destId="{5860AD96-5F9C-1A44-B642-B342D12309A3}" srcOrd="4" destOrd="0" presId="urn:microsoft.com/office/officeart/2005/8/layout/vList5"/>
    <dgm:cxn modelId="{B6FC00B3-0C1C-5341-9D96-2E478B741008}" type="presParOf" srcId="{5860AD96-5F9C-1A44-B642-B342D12309A3}" destId="{8A5FD5CA-9753-5A40-BEB8-3D2344E6828C}" srcOrd="0" destOrd="0" presId="urn:microsoft.com/office/officeart/2005/8/layout/vList5"/>
    <dgm:cxn modelId="{C673A42A-A72B-3644-B082-B125904797E8}" type="presParOf" srcId="{5860AD96-5F9C-1A44-B642-B342D12309A3}" destId="{7DE9CDE0-E402-5540-AA54-049FCC92B5A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9F7443-E63F-844A-B0B3-89DC5F08B178}" type="doc">
      <dgm:prSet loTypeId="urn:microsoft.com/office/officeart/2005/8/layout/vList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44ECAA-3F24-C64B-A0D2-890028BF1595}">
      <dgm:prSet phldrT="[Text]"/>
      <dgm:spPr/>
      <dgm:t>
        <a:bodyPr/>
        <a:lstStyle/>
        <a:p>
          <a:r>
            <a:rPr lang="en-US" dirty="0"/>
            <a:t>IMAGING SYSTEMS</a:t>
          </a:r>
          <a:endParaRPr lang="en-US" dirty="0">
            <a:solidFill>
              <a:schemeClr val="accent4">
                <a:lumMod val="40000"/>
                <a:lumOff val="60000"/>
              </a:schemeClr>
            </a:solidFill>
          </a:endParaRPr>
        </a:p>
      </dgm:t>
    </dgm:pt>
    <dgm:pt modelId="{A5D88DB7-7143-AE4D-9356-8B521F8E3684}" type="parTrans" cxnId="{08F9CDE1-A429-C749-84A3-F9220201EA88}">
      <dgm:prSet/>
      <dgm:spPr/>
      <dgm:t>
        <a:bodyPr/>
        <a:lstStyle/>
        <a:p>
          <a:endParaRPr lang="en-US"/>
        </a:p>
      </dgm:t>
    </dgm:pt>
    <dgm:pt modelId="{B8BE7B23-887F-1644-96CA-918CD5478509}" type="sibTrans" cxnId="{08F9CDE1-A429-C749-84A3-F9220201EA88}">
      <dgm:prSet/>
      <dgm:spPr/>
      <dgm:t>
        <a:bodyPr/>
        <a:lstStyle/>
        <a:p>
          <a:endParaRPr lang="en-US"/>
        </a:p>
      </dgm:t>
    </dgm:pt>
    <dgm:pt modelId="{70D3FB26-DCBC-5C41-B86B-6D2664BD8442}">
      <dgm:prSet phldrT="[Text]"/>
      <dgm:spPr/>
      <dgm:t>
        <a:bodyPr/>
        <a:lstStyle/>
        <a:p>
          <a:r>
            <a:rPr lang="en-US" dirty="0"/>
            <a:t>OTHER ICs AND SYSTEMS</a:t>
          </a:r>
          <a:endParaRPr lang="en-US" dirty="0">
            <a:solidFill>
              <a:schemeClr val="accent4">
                <a:lumMod val="40000"/>
                <a:lumOff val="60000"/>
              </a:schemeClr>
            </a:solidFill>
          </a:endParaRPr>
        </a:p>
      </dgm:t>
    </dgm:pt>
    <dgm:pt modelId="{F02954C8-DA9E-E748-AF8A-97100EA73725}" type="parTrans" cxnId="{86BDA6B8-A45F-6B40-802C-363C79B29EA8}">
      <dgm:prSet/>
      <dgm:spPr/>
      <dgm:t>
        <a:bodyPr/>
        <a:lstStyle/>
        <a:p>
          <a:endParaRPr lang="en-US"/>
        </a:p>
      </dgm:t>
    </dgm:pt>
    <dgm:pt modelId="{9514462D-B4F1-0A4E-8CE3-18A8099E4B12}" type="sibTrans" cxnId="{86BDA6B8-A45F-6B40-802C-363C79B29EA8}">
      <dgm:prSet/>
      <dgm:spPr/>
      <dgm:t>
        <a:bodyPr/>
        <a:lstStyle/>
        <a:p>
          <a:endParaRPr lang="en-US"/>
        </a:p>
      </dgm:t>
    </dgm:pt>
    <dgm:pt modelId="{15BCBD26-3B0B-1749-98E6-385D36D004F2}">
      <dgm:prSet phldrT="[Text]"/>
      <dgm:spPr/>
      <dgm:t>
        <a:bodyPr/>
        <a:lstStyle/>
        <a:p>
          <a:r>
            <a:rPr lang="en-US" dirty="0"/>
            <a:t>MEDICAL DEVICES</a:t>
          </a:r>
          <a:endParaRPr lang="en-US" dirty="0">
            <a:solidFill>
              <a:schemeClr val="accent4">
                <a:lumMod val="40000"/>
                <a:lumOff val="60000"/>
              </a:schemeClr>
            </a:solidFill>
          </a:endParaRPr>
        </a:p>
      </dgm:t>
    </dgm:pt>
    <dgm:pt modelId="{88941D30-71C4-704E-8078-D7D2B4B8F94B}" type="sibTrans" cxnId="{B423AFDE-E3E9-AF4E-B5EA-2E6B388CF6F4}">
      <dgm:prSet/>
      <dgm:spPr/>
      <dgm:t>
        <a:bodyPr/>
        <a:lstStyle/>
        <a:p>
          <a:endParaRPr lang="en-US"/>
        </a:p>
      </dgm:t>
    </dgm:pt>
    <dgm:pt modelId="{6064112A-9634-684E-92A2-6194A705BB63}" type="parTrans" cxnId="{B423AFDE-E3E9-AF4E-B5EA-2E6B388CF6F4}">
      <dgm:prSet/>
      <dgm:spPr/>
      <dgm:t>
        <a:bodyPr/>
        <a:lstStyle/>
        <a:p>
          <a:endParaRPr lang="en-US"/>
        </a:p>
      </dgm:t>
    </dgm:pt>
    <dgm:pt modelId="{4BD4012C-D09D-864F-958D-586611B8630E}">
      <dgm:prSet phldrT="[Text]"/>
      <dgm:spPr/>
      <dgm:t>
        <a:bodyPr/>
        <a:lstStyle/>
        <a:p>
          <a:pPr>
            <a:buNone/>
          </a:pPr>
          <a:r>
            <a:rPr lang="en-US" dirty="0"/>
            <a:t>    EXPLORATORY PROJECTS ON VARIOUS EMERGING SENSORY AND COMPUTING MODALITIES</a:t>
          </a:r>
          <a:endParaRPr lang="en-US" dirty="0">
            <a:solidFill>
              <a:schemeClr val="tx1"/>
            </a:solidFill>
          </a:endParaRPr>
        </a:p>
      </dgm:t>
    </dgm:pt>
    <dgm:pt modelId="{C5340B5B-236A-FD4E-ADC2-1896D6AA6405}" type="sibTrans" cxnId="{6D8001C4-5D2B-6B4A-B2CC-67D342D3C652}">
      <dgm:prSet/>
      <dgm:spPr/>
      <dgm:t>
        <a:bodyPr/>
        <a:lstStyle/>
        <a:p>
          <a:endParaRPr lang="en-US"/>
        </a:p>
      </dgm:t>
    </dgm:pt>
    <dgm:pt modelId="{28684772-80D5-574C-9AC1-F0999BE4EF86}" type="parTrans" cxnId="{6D8001C4-5D2B-6B4A-B2CC-67D342D3C652}">
      <dgm:prSet/>
      <dgm:spPr/>
      <dgm:t>
        <a:bodyPr/>
        <a:lstStyle/>
        <a:p>
          <a:endParaRPr lang="en-US"/>
        </a:p>
      </dgm:t>
    </dgm:pt>
    <dgm:pt modelId="{9CA698ED-C224-2548-A08A-3CE4CAF4F8E9}">
      <dgm:prSet phldrT="[Text]"/>
      <dgm:spPr/>
      <dgm:t>
        <a:bodyPr/>
        <a:lstStyle/>
        <a:p>
          <a:pPr>
            <a:buNone/>
          </a:pPr>
          <a:r>
            <a:rPr lang="en-US" dirty="0"/>
            <a:t>    IMAGE SENSORS AND CAMERAS FOR FUTURE COMPUTATIONAL IMAGING APPLICATIONS</a:t>
          </a:r>
          <a:endParaRPr lang="en-US" dirty="0">
            <a:solidFill>
              <a:schemeClr val="tx1"/>
            </a:solidFill>
          </a:endParaRPr>
        </a:p>
      </dgm:t>
    </dgm:pt>
    <dgm:pt modelId="{D9A3DDF2-8FC5-0F46-A591-8E889FAD7248}" type="sibTrans" cxnId="{9336BF76-899B-AA48-91E2-EED222FB9C02}">
      <dgm:prSet/>
      <dgm:spPr/>
      <dgm:t>
        <a:bodyPr/>
        <a:lstStyle/>
        <a:p>
          <a:endParaRPr lang="en-US"/>
        </a:p>
      </dgm:t>
    </dgm:pt>
    <dgm:pt modelId="{E278F3BF-64F1-304A-BD98-F8661588ABE9}" type="parTrans" cxnId="{9336BF76-899B-AA48-91E2-EED222FB9C02}">
      <dgm:prSet/>
      <dgm:spPr/>
      <dgm:t>
        <a:bodyPr/>
        <a:lstStyle/>
        <a:p>
          <a:endParaRPr lang="en-US"/>
        </a:p>
      </dgm:t>
    </dgm:pt>
    <dgm:pt modelId="{3BB0657C-7267-4741-B888-80F2F88476BD}">
      <dgm:prSet phldrT="[Text]"/>
      <dgm:spPr/>
      <dgm:t>
        <a:bodyPr/>
        <a:lstStyle/>
        <a:p>
          <a:pPr>
            <a:buNone/>
          </a:pPr>
          <a:r>
            <a:rPr lang="en-US" dirty="0"/>
            <a:t>    INTEGRATED CIRCUITS (ICs) AND SYSTEMS INTERFACING WITH THE BRAIN AND PERIPHERAL NERVES</a:t>
          </a:r>
        </a:p>
      </dgm:t>
    </dgm:pt>
    <dgm:pt modelId="{7A77360C-CD35-6743-9E30-2077A8681DDC}" type="sibTrans" cxnId="{8568B4DA-BA25-4E4B-9B8B-ACCF73080297}">
      <dgm:prSet/>
      <dgm:spPr/>
      <dgm:t>
        <a:bodyPr/>
        <a:lstStyle/>
        <a:p>
          <a:endParaRPr lang="en-US"/>
        </a:p>
      </dgm:t>
    </dgm:pt>
    <dgm:pt modelId="{970DB437-8413-6741-B385-44CD94FEB563}" type="parTrans" cxnId="{8568B4DA-BA25-4E4B-9B8B-ACCF73080297}">
      <dgm:prSet/>
      <dgm:spPr/>
      <dgm:t>
        <a:bodyPr/>
        <a:lstStyle/>
        <a:p>
          <a:endParaRPr lang="en-US"/>
        </a:p>
      </dgm:t>
    </dgm:pt>
    <dgm:pt modelId="{AFA1E035-1566-5B48-BC02-17EC3B2432C9}" type="pres">
      <dgm:prSet presAssocID="{B69F7443-E63F-844A-B0B3-89DC5F08B178}" presName="Name0" presStyleCnt="0">
        <dgm:presLayoutVars>
          <dgm:dir/>
          <dgm:animLvl val="lvl"/>
          <dgm:resizeHandles val="exact"/>
        </dgm:presLayoutVars>
      </dgm:prSet>
      <dgm:spPr/>
    </dgm:pt>
    <dgm:pt modelId="{915821CF-9158-7042-99A7-BF4D040C4850}" type="pres">
      <dgm:prSet presAssocID="{15BCBD26-3B0B-1749-98E6-385D36D004F2}" presName="linNode" presStyleCnt="0"/>
      <dgm:spPr/>
    </dgm:pt>
    <dgm:pt modelId="{DCF3A2FB-B854-CE42-A388-05F2E4158BB3}" type="pres">
      <dgm:prSet presAssocID="{15BCBD26-3B0B-1749-98E6-385D36D004F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83CF0A77-9D3C-4941-A417-E1657082F53C}" type="pres">
      <dgm:prSet presAssocID="{15BCBD26-3B0B-1749-98E6-385D36D004F2}" presName="descendantText" presStyleLbl="alignAccFollowNode1" presStyleIdx="0" presStyleCnt="3">
        <dgm:presLayoutVars>
          <dgm:bulletEnabled val="1"/>
        </dgm:presLayoutVars>
      </dgm:prSet>
      <dgm:spPr/>
    </dgm:pt>
    <dgm:pt modelId="{DDCB5D8D-8AF5-7F43-A805-0ACC56BAD1D6}" type="pres">
      <dgm:prSet presAssocID="{88941D30-71C4-704E-8078-D7D2B4B8F94B}" presName="sp" presStyleCnt="0"/>
      <dgm:spPr/>
    </dgm:pt>
    <dgm:pt modelId="{C8A0A9EC-7647-964E-9B44-2564BB650420}" type="pres">
      <dgm:prSet presAssocID="{9944ECAA-3F24-C64B-A0D2-890028BF1595}" presName="linNode" presStyleCnt="0"/>
      <dgm:spPr/>
    </dgm:pt>
    <dgm:pt modelId="{1B0C2C23-4580-A84E-B623-3972C5C20402}" type="pres">
      <dgm:prSet presAssocID="{9944ECAA-3F24-C64B-A0D2-890028BF1595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DBA896C-A961-B84E-878C-7E82BFFE569E}" type="pres">
      <dgm:prSet presAssocID="{9944ECAA-3F24-C64B-A0D2-890028BF1595}" presName="descendantText" presStyleLbl="alignAccFollowNode1" presStyleIdx="1" presStyleCnt="3">
        <dgm:presLayoutVars>
          <dgm:bulletEnabled val="1"/>
        </dgm:presLayoutVars>
      </dgm:prSet>
      <dgm:spPr/>
    </dgm:pt>
    <dgm:pt modelId="{134D4CE3-A667-FD45-9581-8B733FC2BA2F}" type="pres">
      <dgm:prSet presAssocID="{B8BE7B23-887F-1644-96CA-918CD5478509}" presName="sp" presStyleCnt="0"/>
      <dgm:spPr/>
    </dgm:pt>
    <dgm:pt modelId="{5860AD96-5F9C-1A44-B642-B342D12309A3}" type="pres">
      <dgm:prSet presAssocID="{70D3FB26-DCBC-5C41-B86B-6D2664BD8442}" presName="linNode" presStyleCnt="0"/>
      <dgm:spPr/>
    </dgm:pt>
    <dgm:pt modelId="{8A5FD5CA-9753-5A40-BEB8-3D2344E6828C}" type="pres">
      <dgm:prSet presAssocID="{70D3FB26-DCBC-5C41-B86B-6D2664BD8442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7DE9CDE0-E402-5540-AA54-049FCC92B5AB}" type="pres">
      <dgm:prSet presAssocID="{70D3FB26-DCBC-5C41-B86B-6D2664BD8442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4090630E-7CDA-8844-BD0E-08B79382F9E5}" type="presOf" srcId="{9CA698ED-C224-2548-A08A-3CE4CAF4F8E9}" destId="{1DBA896C-A961-B84E-878C-7E82BFFE569E}" srcOrd="0" destOrd="0" presId="urn:microsoft.com/office/officeart/2005/8/layout/vList5"/>
    <dgm:cxn modelId="{EA7CF32C-EBF4-924B-8915-67D6D9E18B3F}" type="presOf" srcId="{4BD4012C-D09D-864F-958D-586611B8630E}" destId="{7DE9CDE0-E402-5540-AA54-049FCC92B5AB}" srcOrd="0" destOrd="0" presId="urn:microsoft.com/office/officeart/2005/8/layout/vList5"/>
    <dgm:cxn modelId="{9C2C9159-7E26-1440-854B-FE6DDC46B3CA}" type="presOf" srcId="{15BCBD26-3B0B-1749-98E6-385D36D004F2}" destId="{DCF3A2FB-B854-CE42-A388-05F2E4158BB3}" srcOrd="0" destOrd="0" presId="urn:microsoft.com/office/officeart/2005/8/layout/vList5"/>
    <dgm:cxn modelId="{AB359C64-8D30-0848-A4C5-B4008ED64956}" type="presOf" srcId="{70D3FB26-DCBC-5C41-B86B-6D2664BD8442}" destId="{8A5FD5CA-9753-5A40-BEB8-3D2344E6828C}" srcOrd="0" destOrd="0" presId="urn:microsoft.com/office/officeart/2005/8/layout/vList5"/>
    <dgm:cxn modelId="{D7438072-A3DD-9146-9EA3-79363FD89C5C}" type="presOf" srcId="{9944ECAA-3F24-C64B-A0D2-890028BF1595}" destId="{1B0C2C23-4580-A84E-B623-3972C5C20402}" srcOrd="0" destOrd="0" presId="urn:microsoft.com/office/officeart/2005/8/layout/vList5"/>
    <dgm:cxn modelId="{9336BF76-899B-AA48-91E2-EED222FB9C02}" srcId="{9944ECAA-3F24-C64B-A0D2-890028BF1595}" destId="{9CA698ED-C224-2548-A08A-3CE4CAF4F8E9}" srcOrd="0" destOrd="0" parTransId="{E278F3BF-64F1-304A-BD98-F8661588ABE9}" sibTransId="{D9A3DDF2-8FC5-0F46-A591-8E889FAD7248}"/>
    <dgm:cxn modelId="{8AAED883-62E7-724D-8136-5F20621928A6}" type="presOf" srcId="{B69F7443-E63F-844A-B0B3-89DC5F08B178}" destId="{AFA1E035-1566-5B48-BC02-17EC3B2432C9}" srcOrd="0" destOrd="0" presId="urn:microsoft.com/office/officeart/2005/8/layout/vList5"/>
    <dgm:cxn modelId="{1D19458E-CE42-B04A-BBEE-A4BF3F327407}" type="presOf" srcId="{3BB0657C-7267-4741-B888-80F2F88476BD}" destId="{83CF0A77-9D3C-4941-A417-E1657082F53C}" srcOrd="0" destOrd="0" presId="urn:microsoft.com/office/officeart/2005/8/layout/vList5"/>
    <dgm:cxn modelId="{86BDA6B8-A45F-6B40-802C-363C79B29EA8}" srcId="{B69F7443-E63F-844A-B0B3-89DC5F08B178}" destId="{70D3FB26-DCBC-5C41-B86B-6D2664BD8442}" srcOrd="2" destOrd="0" parTransId="{F02954C8-DA9E-E748-AF8A-97100EA73725}" sibTransId="{9514462D-B4F1-0A4E-8CE3-18A8099E4B12}"/>
    <dgm:cxn modelId="{6D8001C4-5D2B-6B4A-B2CC-67D342D3C652}" srcId="{70D3FB26-DCBC-5C41-B86B-6D2664BD8442}" destId="{4BD4012C-D09D-864F-958D-586611B8630E}" srcOrd="0" destOrd="0" parTransId="{28684772-80D5-574C-9AC1-F0999BE4EF86}" sibTransId="{C5340B5B-236A-FD4E-ADC2-1896D6AA6405}"/>
    <dgm:cxn modelId="{8568B4DA-BA25-4E4B-9B8B-ACCF73080297}" srcId="{15BCBD26-3B0B-1749-98E6-385D36D004F2}" destId="{3BB0657C-7267-4741-B888-80F2F88476BD}" srcOrd="0" destOrd="0" parTransId="{970DB437-8413-6741-B385-44CD94FEB563}" sibTransId="{7A77360C-CD35-6743-9E30-2077A8681DDC}"/>
    <dgm:cxn modelId="{B423AFDE-E3E9-AF4E-B5EA-2E6B388CF6F4}" srcId="{B69F7443-E63F-844A-B0B3-89DC5F08B178}" destId="{15BCBD26-3B0B-1749-98E6-385D36D004F2}" srcOrd="0" destOrd="0" parTransId="{6064112A-9634-684E-92A2-6194A705BB63}" sibTransId="{88941D30-71C4-704E-8078-D7D2B4B8F94B}"/>
    <dgm:cxn modelId="{08F9CDE1-A429-C749-84A3-F9220201EA88}" srcId="{B69F7443-E63F-844A-B0B3-89DC5F08B178}" destId="{9944ECAA-3F24-C64B-A0D2-890028BF1595}" srcOrd="1" destOrd="0" parTransId="{A5D88DB7-7143-AE4D-9356-8B521F8E3684}" sibTransId="{B8BE7B23-887F-1644-96CA-918CD5478509}"/>
    <dgm:cxn modelId="{DB253D4B-54E7-F543-BA81-9B8AE6579213}" type="presParOf" srcId="{AFA1E035-1566-5B48-BC02-17EC3B2432C9}" destId="{915821CF-9158-7042-99A7-BF4D040C4850}" srcOrd="0" destOrd="0" presId="urn:microsoft.com/office/officeart/2005/8/layout/vList5"/>
    <dgm:cxn modelId="{23D38ABF-DF16-9144-A7FF-E0EAE69F0412}" type="presParOf" srcId="{915821CF-9158-7042-99A7-BF4D040C4850}" destId="{DCF3A2FB-B854-CE42-A388-05F2E4158BB3}" srcOrd="0" destOrd="0" presId="urn:microsoft.com/office/officeart/2005/8/layout/vList5"/>
    <dgm:cxn modelId="{C2E3F1BC-BE2A-8A4C-BCF6-D28E85DEC53C}" type="presParOf" srcId="{915821CF-9158-7042-99A7-BF4D040C4850}" destId="{83CF0A77-9D3C-4941-A417-E1657082F53C}" srcOrd="1" destOrd="0" presId="urn:microsoft.com/office/officeart/2005/8/layout/vList5"/>
    <dgm:cxn modelId="{320A1B22-876E-FE4D-B272-8FFA4C8EAAAA}" type="presParOf" srcId="{AFA1E035-1566-5B48-BC02-17EC3B2432C9}" destId="{DDCB5D8D-8AF5-7F43-A805-0ACC56BAD1D6}" srcOrd="1" destOrd="0" presId="urn:microsoft.com/office/officeart/2005/8/layout/vList5"/>
    <dgm:cxn modelId="{22E48618-9A5E-2848-A264-38C0D1904154}" type="presParOf" srcId="{AFA1E035-1566-5B48-BC02-17EC3B2432C9}" destId="{C8A0A9EC-7647-964E-9B44-2564BB650420}" srcOrd="2" destOrd="0" presId="urn:microsoft.com/office/officeart/2005/8/layout/vList5"/>
    <dgm:cxn modelId="{5EB0D781-DB72-1D47-8BBA-4F55707E86C9}" type="presParOf" srcId="{C8A0A9EC-7647-964E-9B44-2564BB650420}" destId="{1B0C2C23-4580-A84E-B623-3972C5C20402}" srcOrd="0" destOrd="0" presId="urn:microsoft.com/office/officeart/2005/8/layout/vList5"/>
    <dgm:cxn modelId="{D0890D4E-7584-C141-B604-57EE8666F2C1}" type="presParOf" srcId="{C8A0A9EC-7647-964E-9B44-2564BB650420}" destId="{1DBA896C-A961-B84E-878C-7E82BFFE569E}" srcOrd="1" destOrd="0" presId="urn:microsoft.com/office/officeart/2005/8/layout/vList5"/>
    <dgm:cxn modelId="{92485635-DDC5-6045-AF11-41A0BDCE8B8D}" type="presParOf" srcId="{AFA1E035-1566-5B48-BC02-17EC3B2432C9}" destId="{134D4CE3-A667-FD45-9581-8B733FC2BA2F}" srcOrd="3" destOrd="0" presId="urn:microsoft.com/office/officeart/2005/8/layout/vList5"/>
    <dgm:cxn modelId="{F2A9E533-9A0B-C94F-B3F4-2341B94352F0}" type="presParOf" srcId="{AFA1E035-1566-5B48-BC02-17EC3B2432C9}" destId="{5860AD96-5F9C-1A44-B642-B342D12309A3}" srcOrd="4" destOrd="0" presId="urn:microsoft.com/office/officeart/2005/8/layout/vList5"/>
    <dgm:cxn modelId="{B6FC00B3-0C1C-5341-9D96-2E478B741008}" type="presParOf" srcId="{5860AD96-5F9C-1A44-B642-B342D12309A3}" destId="{8A5FD5CA-9753-5A40-BEB8-3D2344E6828C}" srcOrd="0" destOrd="0" presId="urn:microsoft.com/office/officeart/2005/8/layout/vList5"/>
    <dgm:cxn modelId="{C673A42A-A72B-3644-B082-B125904797E8}" type="presParOf" srcId="{5860AD96-5F9C-1A44-B642-B342D12309A3}" destId="{7DE9CDE0-E402-5540-AA54-049FCC92B5A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350C9DE-121B-0241-ADB1-E6A5EDF9BF21}" type="doc">
      <dgm:prSet loTypeId="urn:microsoft.com/office/officeart/2005/8/layout/radia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977A38-2376-B64A-B973-AE3CEB81F4F2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>
              <a:solidFill>
                <a:schemeClr val="accent4">
                  <a:lumMod val="40000"/>
                  <a:lumOff val="60000"/>
                </a:schemeClr>
              </a:solidFill>
            </a:rPr>
            <a:t>RESEARCH THRUSTS</a:t>
          </a:r>
        </a:p>
      </dgm:t>
    </dgm:pt>
    <dgm:pt modelId="{A2763030-3DAD-4146-A50C-7C974EECF5C4}" type="parTrans" cxnId="{661FA14F-2971-F040-907B-7413E180A642}">
      <dgm:prSet/>
      <dgm:spPr/>
      <dgm:t>
        <a:bodyPr/>
        <a:lstStyle/>
        <a:p>
          <a:endParaRPr lang="en-US"/>
        </a:p>
      </dgm:t>
    </dgm:pt>
    <dgm:pt modelId="{0998142D-15D3-DC43-B549-55A65F8DED78}" type="sibTrans" cxnId="{661FA14F-2971-F040-907B-7413E180A642}">
      <dgm:prSet/>
      <dgm:spPr/>
      <dgm:t>
        <a:bodyPr/>
        <a:lstStyle/>
        <a:p>
          <a:endParaRPr lang="en-US"/>
        </a:p>
      </dgm:t>
    </dgm:pt>
    <dgm:pt modelId="{AF5FCCF4-091A-3D49-A239-5139C73704B2}">
      <dgm:prSet phldrT="[Text]" custT="1"/>
      <dgm:spPr>
        <a:ln w="76200">
          <a:noFill/>
        </a:ln>
      </dgm:spPr>
      <dgm:t>
        <a:bodyPr/>
        <a:lstStyle/>
        <a:p>
          <a:r>
            <a:rPr lang="en-US" sz="2000" dirty="0">
              <a:solidFill>
                <a:schemeClr val="accent4">
                  <a:lumMod val="40000"/>
                  <a:lumOff val="60000"/>
                </a:schemeClr>
              </a:solidFill>
            </a:rPr>
            <a:t>1. IMAGE SENSORS FOR COMPUTATIONAL IMAGING</a:t>
          </a:r>
        </a:p>
      </dgm:t>
    </dgm:pt>
    <dgm:pt modelId="{406B3B3E-38D5-544A-B216-71BB0AD97DC7}" type="parTrans" cxnId="{6F58710A-C1A2-C040-AED4-DE709FCE0B71}">
      <dgm:prSet/>
      <dgm:spPr/>
      <dgm:t>
        <a:bodyPr/>
        <a:lstStyle/>
        <a:p>
          <a:endParaRPr lang="en-US"/>
        </a:p>
      </dgm:t>
    </dgm:pt>
    <dgm:pt modelId="{627350FF-F843-ED4D-B6F7-E00C9B508065}" type="sibTrans" cxnId="{6F58710A-C1A2-C040-AED4-DE709FCE0B71}">
      <dgm:prSet/>
      <dgm:spPr/>
      <dgm:t>
        <a:bodyPr/>
        <a:lstStyle/>
        <a:p>
          <a:endParaRPr lang="en-US"/>
        </a:p>
      </dgm:t>
    </dgm:pt>
    <dgm:pt modelId="{70019B07-33DE-3447-B072-C7A3958D9C6D}">
      <dgm:prSet phldrT="[Text]" custT="1"/>
      <dgm:spPr/>
      <dgm:t>
        <a:bodyPr/>
        <a:lstStyle/>
        <a:p>
          <a:r>
            <a:rPr lang="en-US" sz="2000" dirty="0">
              <a:solidFill>
                <a:schemeClr val="accent4">
                  <a:lumMod val="40000"/>
                  <a:lumOff val="60000"/>
                </a:schemeClr>
              </a:solidFill>
            </a:rPr>
            <a:t>3. OTHER: EXPLORATORY COMPUTING AND SENSING MODALITIES</a:t>
          </a:r>
        </a:p>
      </dgm:t>
    </dgm:pt>
    <dgm:pt modelId="{202088AB-313C-8647-AF08-E4F2D531121A}" type="parTrans" cxnId="{81D24D96-9DD7-AF43-9DC3-6B042985AEE0}">
      <dgm:prSet/>
      <dgm:spPr/>
      <dgm:t>
        <a:bodyPr/>
        <a:lstStyle/>
        <a:p>
          <a:endParaRPr lang="en-US"/>
        </a:p>
      </dgm:t>
    </dgm:pt>
    <dgm:pt modelId="{DE696D90-34AF-FE40-8F4F-00E16633F5AA}" type="sibTrans" cxnId="{81D24D96-9DD7-AF43-9DC3-6B042985AEE0}">
      <dgm:prSet/>
      <dgm:spPr/>
      <dgm:t>
        <a:bodyPr/>
        <a:lstStyle/>
        <a:p>
          <a:endParaRPr lang="en-US"/>
        </a:p>
      </dgm:t>
    </dgm:pt>
    <dgm:pt modelId="{220A6B84-F87B-3644-9DAE-4BEDCBE9745B}">
      <dgm:prSet phldrT="[Text]" custT="1"/>
      <dgm:spPr/>
      <dgm:t>
        <a:bodyPr/>
        <a:lstStyle/>
        <a:p>
          <a:r>
            <a:rPr lang="en-US" sz="2000" dirty="0">
              <a:solidFill>
                <a:schemeClr val="accent4">
                  <a:lumMod val="40000"/>
                  <a:lumOff val="60000"/>
                </a:schemeClr>
              </a:solidFill>
            </a:rPr>
            <a:t>2. INTERFACING WITH THE BRAIN AND PERIPHERAL NERVES </a:t>
          </a:r>
        </a:p>
      </dgm:t>
    </dgm:pt>
    <dgm:pt modelId="{686E19B6-69FC-6E44-89A8-BE042698FB2D}" type="parTrans" cxnId="{0B3DC782-E809-8644-968F-6C28F7976D0B}">
      <dgm:prSet/>
      <dgm:spPr/>
      <dgm:t>
        <a:bodyPr/>
        <a:lstStyle/>
        <a:p>
          <a:endParaRPr lang="en-US"/>
        </a:p>
      </dgm:t>
    </dgm:pt>
    <dgm:pt modelId="{2476BB15-77E9-5E44-8DC7-C7B852639C80}" type="sibTrans" cxnId="{0B3DC782-E809-8644-968F-6C28F7976D0B}">
      <dgm:prSet/>
      <dgm:spPr/>
      <dgm:t>
        <a:bodyPr/>
        <a:lstStyle/>
        <a:p>
          <a:endParaRPr lang="en-US"/>
        </a:p>
      </dgm:t>
    </dgm:pt>
    <dgm:pt modelId="{0FEA1917-FC78-7948-A06C-FE4B938AE92E}" type="pres">
      <dgm:prSet presAssocID="{2350C9DE-121B-0241-ADB1-E6A5EDF9BF2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26FA60E-6048-C44B-8619-E2EFE1BC5691}" type="pres">
      <dgm:prSet presAssocID="{CE977A38-2376-B64A-B973-AE3CEB81F4F2}" presName="centerShape" presStyleLbl="node0" presStyleIdx="0" presStyleCnt="1" custScaleX="123598" custScaleY="96468" custLinFactNeighborX="-650" custLinFactNeighborY="-7478"/>
      <dgm:spPr/>
    </dgm:pt>
    <dgm:pt modelId="{E9A5A7C9-BCB3-DA4A-B846-A6EEEBE3FB35}" type="pres">
      <dgm:prSet presAssocID="{406B3B3E-38D5-544A-B216-71BB0AD97DC7}" presName="Name9" presStyleLbl="parChTrans1D2" presStyleIdx="0" presStyleCnt="3"/>
      <dgm:spPr/>
    </dgm:pt>
    <dgm:pt modelId="{1CEAA0B1-B02D-8D40-8048-B364CFD09526}" type="pres">
      <dgm:prSet presAssocID="{406B3B3E-38D5-544A-B216-71BB0AD97DC7}" presName="connTx" presStyleLbl="parChTrans1D2" presStyleIdx="0" presStyleCnt="3"/>
      <dgm:spPr/>
    </dgm:pt>
    <dgm:pt modelId="{6DB04247-FC75-7E4F-98AF-D3B23490F321}" type="pres">
      <dgm:prSet presAssocID="{AF5FCCF4-091A-3D49-A239-5139C73704B2}" presName="node" presStyleLbl="node1" presStyleIdx="0" presStyleCnt="3" custScaleX="235955">
        <dgm:presLayoutVars>
          <dgm:bulletEnabled val="1"/>
        </dgm:presLayoutVars>
      </dgm:prSet>
      <dgm:spPr/>
    </dgm:pt>
    <dgm:pt modelId="{187F12E7-99C3-A14E-A728-12697B815EC7}" type="pres">
      <dgm:prSet presAssocID="{202088AB-313C-8647-AF08-E4F2D531121A}" presName="Name9" presStyleLbl="parChTrans1D2" presStyleIdx="1" presStyleCnt="3"/>
      <dgm:spPr/>
    </dgm:pt>
    <dgm:pt modelId="{DE33DF15-FDEE-994F-995B-D1E2E550ADFD}" type="pres">
      <dgm:prSet presAssocID="{202088AB-313C-8647-AF08-E4F2D531121A}" presName="connTx" presStyleLbl="parChTrans1D2" presStyleIdx="1" presStyleCnt="3"/>
      <dgm:spPr/>
    </dgm:pt>
    <dgm:pt modelId="{2C3CA497-1834-7140-B26B-8425FADA6990}" type="pres">
      <dgm:prSet presAssocID="{70019B07-33DE-3447-B072-C7A3958D9C6D}" presName="node" presStyleLbl="node1" presStyleIdx="1" presStyleCnt="3" custScaleX="245109" custRadScaleRad="144624" custRadScaleInc="-14453">
        <dgm:presLayoutVars>
          <dgm:bulletEnabled val="1"/>
        </dgm:presLayoutVars>
      </dgm:prSet>
      <dgm:spPr/>
    </dgm:pt>
    <dgm:pt modelId="{D75BF0CA-2BDD-7248-B479-1C135940EB17}" type="pres">
      <dgm:prSet presAssocID="{686E19B6-69FC-6E44-89A8-BE042698FB2D}" presName="Name9" presStyleLbl="parChTrans1D2" presStyleIdx="2" presStyleCnt="3"/>
      <dgm:spPr/>
    </dgm:pt>
    <dgm:pt modelId="{93D8B6A5-6F4F-9A4E-A125-2D79652405C1}" type="pres">
      <dgm:prSet presAssocID="{686E19B6-69FC-6E44-89A8-BE042698FB2D}" presName="connTx" presStyleLbl="parChTrans1D2" presStyleIdx="2" presStyleCnt="3"/>
      <dgm:spPr/>
    </dgm:pt>
    <dgm:pt modelId="{BA30231F-24D6-9341-BCC1-07EA1F2CFAEA}" type="pres">
      <dgm:prSet presAssocID="{220A6B84-F87B-3644-9DAE-4BEDCBE9745B}" presName="node" presStyleLbl="node1" presStyleIdx="2" presStyleCnt="3" custScaleX="237703" custRadScaleRad="148471" custRadScaleInc="0">
        <dgm:presLayoutVars>
          <dgm:bulletEnabled val="1"/>
        </dgm:presLayoutVars>
      </dgm:prSet>
      <dgm:spPr/>
    </dgm:pt>
  </dgm:ptLst>
  <dgm:cxnLst>
    <dgm:cxn modelId="{6F58710A-C1A2-C040-AED4-DE709FCE0B71}" srcId="{CE977A38-2376-B64A-B973-AE3CEB81F4F2}" destId="{AF5FCCF4-091A-3D49-A239-5139C73704B2}" srcOrd="0" destOrd="0" parTransId="{406B3B3E-38D5-544A-B216-71BB0AD97DC7}" sibTransId="{627350FF-F843-ED4D-B6F7-E00C9B508065}"/>
    <dgm:cxn modelId="{8B1C9A23-CCF2-274F-9FE8-8CB8F9ADB249}" type="presOf" srcId="{686E19B6-69FC-6E44-89A8-BE042698FB2D}" destId="{D75BF0CA-2BDD-7248-B479-1C135940EB17}" srcOrd="0" destOrd="0" presId="urn:microsoft.com/office/officeart/2005/8/layout/radial1"/>
    <dgm:cxn modelId="{661FA14F-2971-F040-907B-7413E180A642}" srcId="{2350C9DE-121B-0241-ADB1-E6A5EDF9BF21}" destId="{CE977A38-2376-B64A-B973-AE3CEB81F4F2}" srcOrd="0" destOrd="0" parTransId="{A2763030-3DAD-4146-A50C-7C974EECF5C4}" sibTransId="{0998142D-15D3-DC43-B549-55A65F8DED78}"/>
    <dgm:cxn modelId="{5954AB5D-160A-1E4A-8AB2-58B988CD2147}" type="presOf" srcId="{70019B07-33DE-3447-B072-C7A3958D9C6D}" destId="{2C3CA497-1834-7140-B26B-8425FADA6990}" srcOrd="0" destOrd="0" presId="urn:microsoft.com/office/officeart/2005/8/layout/radial1"/>
    <dgm:cxn modelId="{2D2E4B63-2C72-DB4B-B044-605447EDA434}" type="presOf" srcId="{202088AB-313C-8647-AF08-E4F2D531121A}" destId="{DE33DF15-FDEE-994F-995B-D1E2E550ADFD}" srcOrd="1" destOrd="0" presId="urn:microsoft.com/office/officeart/2005/8/layout/radial1"/>
    <dgm:cxn modelId="{C5394482-D5FB-A74F-B6E7-CD4C2DE30C51}" type="presOf" srcId="{CE977A38-2376-B64A-B973-AE3CEB81F4F2}" destId="{226FA60E-6048-C44B-8619-E2EFE1BC5691}" srcOrd="0" destOrd="0" presId="urn:microsoft.com/office/officeart/2005/8/layout/radial1"/>
    <dgm:cxn modelId="{0B3DC782-E809-8644-968F-6C28F7976D0B}" srcId="{CE977A38-2376-B64A-B973-AE3CEB81F4F2}" destId="{220A6B84-F87B-3644-9DAE-4BEDCBE9745B}" srcOrd="2" destOrd="0" parTransId="{686E19B6-69FC-6E44-89A8-BE042698FB2D}" sibTransId="{2476BB15-77E9-5E44-8DC7-C7B852639C80}"/>
    <dgm:cxn modelId="{1FCBF985-D2B6-D94D-BC84-0F7F865862BC}" type="presOf" srcId="{406B3B3E-38D5-544A-B216-71BB0AD97DC7}" destId="{E9A5A7C9-BCB3-DA4A-B846-A6EEEBE3FB35}" srcOrd="0" destOrd="0" presId="urn:microsoft.com/office/officeart/2005/8/layout/radial1"/>
    <dgm:cxn modelId="{F512CB8B-50EE-0447-85BD-8B06F0368637}" type="presOf" srcId="{202088AB-313C-8647-AF08-E4F2D531121A}" destId="{187F12E7-99C3-A14E-A728-12697B815EC7}" srcOrd="0" destOrd="0" presId="urn:microsoft.com/office/officeart/2005/8/layout/radial1"/>
    <dgm:cxn modelId="{B7714196-72AC-2546-81FD-67F1A6DDC047}" type="presOf" srcId="{686E19B6-69FC-6E44-89A8-BE042698FB2D}" destId="{93D8B6A5-6F4F-9A4E-A125-2D79652405C1}" srcOrd="1" destOrd="0" presId="urn:microsoft.com/office/officeart/2005/8/layout/radial1"/>
    <dgm:cxn modelId="{81D24D96-9DD7-AF43-9DC3-6B042985AEE0}" srcId="{CE977A38-2376-B64A-B973-AE3CEB81F4F2}" destId="{70019B07-33DE-3447-B072-C7A3958D9C6D}" srcOrd="1" destOrd="0" parTransId="{202088AB-313C-8647-AF08-E4F2D531121A}" sibTransId="{DE696D90-34AF-FE40-8F4F-00E16633F5AA}"/>
    <dgm:cxn modelId="{128124CE-41D8-E749-AC02-23BF05BD9BE6}" type="presOf" srcId="{2350C9DE-121B-0241-ADB1-E6A5EDF9BF21}" destId="{0FEA1917-FC78-7948-A06C-FE4B938AE92E}" srcOrd="0" destOrd="0" presId="urn:microsoft.com/office/officeart/2005/8/layout/radial1"/>
    <dgm:cxn modelId="{3A4381D0-8C0E-F940-A845-6E2F5F50BCAC}" type="presOf" srcId="{406B3B3E-38D5-544A-B216-71BB0AD97DC7}" destId="{1CEAA0B1-B02D-8D40-8048-B364CFD09526}" srcOrd="1" destOrd="0" presId="urn:microsoft.com/office/officeart/2005/8/layout/radial1"/>
    <dgm:cxn modelId="{6680DFDE-EB69-EA4D-8122-2C90EB5910FE}" type="presOf" srcId="{220A6B84-F87B-3644-9DAE-4BEDCBE9745B}" destId="{BA30231F-24D6-9341-BCC1-07EA1F2CFAEA}" srcOrd="0" destOrd="0" presId="urn:microsoft.com/office/officeart/2005/8/layout/radial1"/>
    <dgm:cxn modelId="{853649F5-901C-1943-8838-828690C4DE0B}" type="presOf" srcId="{AF5FCCF4-091A-3D49-A239-5139C73704B2}" destId="{6DB04247-FC75-7E4F-98AF-D3B23490F321}" srcOrd="0" destOrd="0" presId="urn:microsoft.com/office/officeart/2005/8/layout/radial1"/>
    <dgm:cxn modelId="{DFDAD6D2-7725-0C41-9145-C7EEC5CE65B1}" type="presParOf" srcId="{0FEA1917-FC78-7948-A06C-FE4B938AE92E}" destId="{226FA60E-6048-C44B-8619-E2EFE1BC5691}" srcOrd="0" destOrd="0" presId="urn:microsoft.com/office/officeart/2005/8/layout/radial1"/>
    <dgm:cxn modelId="{6FBF134F-FD6C-6646-B129-FB18494EEA1C}" type="presParOf" srcId="{0FEA1917-FC78-7948-A06C-FE4B938AE92E}" destId="{E9A5A7C9-BCB3-DA4A-B846-A6EEEBE3FB35}" srcOrd="1" destOrd="0" presId="urn:microsoft.com/office/officeart/2005/8/layout/radial1"/>
    <dgm:cxn modelId="{4EBD6052-568F-3947-9A76-B45C5B1C593E}" type="presParOf" srcId="{E9A5A7C9-BCB3-DA4A-B846-A6EEEBE3FB35}" destId="{1CEAA0B1-B02D-8D40-8048-B364CFD09526}" srcOrd="0" destOrd="0" presId="urn:microsoft.com/office/officeart/2005/8/layout/radial1"/>
    <dgm:cxn modelId="{4C3A32A8-A328-1B4B-99D1-8CE02ABADD07}" type="presParOf" srcId="{0FEA1917-FC78-7948-A06C-FE4B938AE92E}" destId="{6DB04247-FC75-7E4F-98AF-D3B23490F321}" srcOrd="2" destOrd="0" presId="urn:microsoft.com/office/officeart/2005/8/layout/radial1"/>
    <dgm:cxn modelId="{5773464E-4E0A-0349-B97A-758F86EE4EA3}" type="presParOf" srcId="{0FEA1917-FC78-7948-A06C-FE4B938AE92E}" destId="{187F12E7-99C3-A14E-A728-12697B815EC7}" srcOrd="3" destOrd="0" presId="urn:microsoft.com/office/officeart/2005/8/layout/radial1"/>
    <dgm:cxn modelId="{8B95B984-4874-734D-AC7A-987A1385376B}" type="presParOf" srcId="{187F12E7-99C3-A14E-A728-12697B815EC7}" destId="{DE33DF15-FDEE-994F-995B-D1E2E550ADFD}" srcOrd="0" destOrd="0" presId="urn:microsoft.com/office/officeart/2005/8/layout/radial1"/>
    <dgm:cxn modelId="{2A403F2E-2D57-924E-8E35-89D691B5B4EB}" type="presParOf" srcId="{0FEA1917-FC78-7948-A06C-FE4B938AE92E}" destId="{2C3CA497-1834-7140-B26B-8425FADA6990}" srcOrd="4" destOrd="0" presId="urn:microsoft.com/office/officeart/2005/8/layout/radial1"/>
    <dgm:cxn modelId="{15A78204-2722-4A4B-B07C-BB0E225B6D7F}" type="presParOf" srcId="{0FEA1917-FC78-7948-A06C-FE4B938AE92E}" destId="{D75BF0CA-2BDD-7248-B479-1C135940EB17}" srcOrd="5" destOrd="0" presId="urn:microsoft.com/office/officeart/2005/8/layout/radial1"/>
    <dgm:cxn modelId="{83264155-D7DD-554D-B528-00A882FEA258}" type="presParOf" srcId="{D75BF0CA-2BDD-7248-B479-1C135940EB17}" destId="{93D8B6A5-6F4F-9A4E-A125-2D79652405C1}" srcOrd="0" destOrd="0" presId="urn:microsoft.com/office/officeart/2005/8/layout/radial1"/>
    <dgm:cxn modelId="{F1C9E3AC-F8EF-A84C-9683-3B8BCB543AE3}" type="presParOf" srcId="{0FEA1917-FC78-7948-A06C-FE4B938AE92E}" destId="{BA30231F-24D6-9341-BCC1-07EA1F2CFAEA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ADD516-FE79-5744-BF0E-5A95423B87DA}">
      <dsp:nvSpPr>
        <dsp:cNvPr id="0" name=""/>
        <dsp:cNvSpPr/>
      </dsp:nvSpPr>
      <dsp:spPr>
        <a:xfrm>
          <a:off x="214598" y="0"/>
          <a:ext cx="4774173" cy="3904584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C2204B-CAFD-F846-B3EB-4983E7607C55}">
      <dsp:nvSpPr>
        <dsp:cNvPr id="0" name=""/>
        <dsp:cNvSpPr/>
      </dsp:nvSpPr>
      <dsp:spPr>
        <a:xfrm>
          <a:off x="312568" y="578378"/>
          <a:ext cx="2144053" cy="9126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SENSING</a:t>
          </a:r>
        </a:p>
      </dsp:txBody>
      <dsp:txXfrm>
        <a:off x="357121" y="622931"/>
        <a:ext cx="2054947" cy="823567"/>
      </dsp:txXfrm>
    </dsp:sp>
    <dsp:sp modelId="{16FAA7A6-9F3C-EA41-AE81-DA3EB7888F2D}">
      <dsp:nvSpPr>
        <dsp:cNvPr id="0" name=""/>
        <dsp:cNvSpPr/>
      </dsp:nvSpPr>
      <dsp:spPr>
        <a:xfrm>
          <a:off x="2917956" y="562306"/>
          <a:ext cx="2195469" cy="9126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ML / COMPUTING</a:t>
          </a:r>
        </a:p>
      </dsp:txBody>
      <dsp:txXfrm>
        <a:off x="2962509" y="606859"/>
        <a:ext cx="2106363" cy="823567"/>
      </dsp:txXfrm>
    </dsp:sp>
    <dsp:sp modelId="{0830F9C6-2A7D-8040-A68D-B561DA406F9D}">
      <dsp:nvSpPr>
        <dsp:cNvPr id="0" name=""/>
        <dsp:cNvSpPr/>
      </dsp:nvSpPr>
      <dsp:spPr>
        <a:xfrm>
          <a:off x="312568" y="2361304"/>
          <a:ext cx="2144053" cy="9126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ACTUATION</a:t>
          </a:r>
        </a:p>
      </dsp:txBody>
      <dsp:txXfrm>
        <a:off x="357121" y="2405857"/>
        <a:ext cx="2054947" cy="823567"/>
      </dsp:txXfrm>
    </dsp:sp>
    <dsp:sp modelId="{B69C44F7-C4F8-FF44-8C5B-BDC2C9AD5FAC}">
      <dsp:nvSpPr>
        <dsp:cNvPr id="0" name=""/>
        <dsp:cNvSpPr/>
      </dsp:nvSpPr>
      <dsp:spPr>
        <a:xfrm>
          <a:off x="2917956" y="2345233"/>
          <a:ext cx="2195469" cy="9126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COMMUNICATION</a:t>
          </a:r>
        </a:p>
      </dsp:txBody>
      <dsp:txXfrm>
        <a:off x="2962509" y="2389786"/>
        <a:ext cx="2106363" cy="8235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CF0A77-9D3C-4941-A417-E1657082F53C}">
      <dsp:nvSpPr>
        <dsp:cNvPr id="0" name=""/>
        <dsp:cNvSpPr/>
      </dsp:nvSpPr>
      <dsp:spPr>
        <a:xfrm rot="5400000">
          <a:off x="4292802" y="-1583318"/>
          <a:ext cx="1115485" cy="456521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solidFill>
                <a:schemeClr val="tx1"/>
              </a:solidFill>
            </a:rPr>
            <a:t>ENERGY- &amp; COST-EFFICIENT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solidFill>
                <a:schemeClr val="tx1"/>
              </a:solidFill>
            </a:rPr>
            <a:t>COMPACT, CHIP-SCALE</a:t>
          </a:r>
          <a:endParaRPr lang="en-US" sz="2200" kern="1200" dirty="0"/>
        </a:p>
      </dsp:txBody>
      <dsp:txXfrm rot="-5400000">
        <a:off x="2567936" y="196001"/>
        <a:ext cx="4510766" cy="1006579"/>
      </dsp:txXfrm>
    </dsp:sp>
    <dsp:sp modelId="{DCF3A2FB-B854-CE42-A388-05F2E4158BB3}">
      <dsp:nvSpPr>
        <dsp:cNvPr id="0" name=""/>
        <dsp:cNvSpPr/>
      </dsp:nvSpPr>
      <dsp:spPr>
        <a:xfrm>
          <a:off x="0" y="2112"/>
          <a:ext cx="2567935" cy="13943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chemeClr val="bg1"/>
              </a:solidFill>
            </a:rPr>
            <a:t>ENABLING</a:t>
          </a:r>
        </a:p>
      </dsp:txBody>
      <dsp:txXfrm>
        <a:off x="68067" y="70179"/>
        <a:ext cx="2431801" cy="1258222"/>
      </dsp:txXfrm>
    </dsp:sp>
    <dsp:sp modelId="{1DBA896C-A961-B84E-878C-7E82BFFE569E}">
      <dsp:nvSpPr>
        <dsp:cNvPr id="0" name=""/>
        <dsp:cNvSpPr/>
      </dsp:nvSpPr>
      <dsp:spPr>
        <a:xfrm rot="5400000">
          <a:off x="4292802" y="-119244"/>
          <a:ext cx="1115485" cy="456521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solidFill>
                <a:schemeClr val="tx1"/>
              </a:solidFill>
            </a:rPr>
            <a:t>MULTI-DOMAIN SYSTEMS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GREATER THAN SUM OF ELEMENTS</a:t>
          </a:r>
          <a:endParaRPr lang="en-US" sz="2200" kern="1200" dirty="0">
            <a:solidFill>
              <a:schemeClr val="tx1"/>
            </a:solidFill>
          </a:endParaRPr>
        </a:p>
      </dsp:txBody>
      <dsp:txXfrm rot="-5400000">
        <a:off x="2567936" y="1660075"/>
        <a:ext cx="4510766" cy="1006579"/>
      </dsp:txXfrm>
    </dsp:sp>
    <dsp:sp modelId="{1B0C2C23-4580-A84E-B623-3972C5C20402}">
      <dsp:nvSpPr>
        <dsp:cNvPr id="0" name=""/>
        <dsp:cNvSpPr/>
      </dsp:nvSpPr>
      <dsp:spPr>
        <a:xfrm>
          <a:off x="0" y="1466187"/>
          <a:ext cx="2567935" cy="13943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chemeClr val="bg1"/>
              </a:solidFill>
            </a:rPr>
            <a:t>SYNERGISTIC</a:t>
          </a:r>
        </a:p>
      </dsp:txBody>
      <dsp:txXfrm>
        <a:off x="68067" y="1534254"/>
        <a:ext cx="2431801" cy="1258222"/>
      </dsp:txXfrm>
    </dsp:sp>
    <dsp:sp modelId="{7DE9CDE0-E402-5540-AA54-049FCC92B5AB}">
      <dsp:nvSpPr>
        <dsp:cNvPr id="0" name=""/>
        <dsp:cNvSpPr/>
      </dsp:nvSpPr>
      <dsp:spPr>
        <a:xfrm rot="5400000">
          <a:off x="4292802" y="1344830"/>
          <a:ext cx="1115485" cy="456521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solidFill>
                <a:schemeClr val="tx1"/>
              </a:solidFill>
            </a:rPr>
            <a:t>NEW IC APPLICATIONS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NEW MARKETS</a:t>
          </a:r>
        </a:p>
      </dsp:txBody>
      <dsp:txXfrm rot="-5400000">
        <a:off x="2567936" y="3124150"/>
        <a:ext cx="4510766" cy="1006579"/>
      </dsp:txXfrm>
    </dsp:sp>
    <dsp:sp modelId="{8A5FD5CA-9753-5A40-BEB8-3D2344E6828C}">
      <dsp:nvSpPr>
        <dsp:cNvPr id="0" name=""/>
        <dsp:cNvSpPr/>
      </dsp:nvSpPr>
      <dsp:spPr>
        <a:xfrm>
          <a:off x="0" y="2930261"/>
          <a:ext cx="2567935" cy="13943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chemeClr val="bg1"/>
              </a:solidFill>
            </a:rPr>
            <a:t>DISRUPTIVE</a:t>
          </a:r>
        </a:p>
      </dsp:txBody>
      <dsp:txXfrm>
        <a:off x="68067" y="2998328"/>
        <a:ext cx="2431801" cy="12582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CF0A77-9D3C-4941-A417-E1657082F53C}">
      <dsp:nvSpPr>
        <dsp:cNvPr id="0" name=""/>
        <dsp:cNvSpPr/>
      </dsp:nvSpPr>
      <dsp:spPr>
        <a:xfrm rot="5400000">
          <a:off x="4292802" y="-1583318"/>
          <a:ext cx="1115485" cy="456521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200" kern="1200" dirty="0"/>
            <a:t>    INTEGRATED CIRCUITS (ICs) AND SYSTEMS INTERFACING WITH THE BRAIN AND PERIPHERAL NERVES</a:t>
          </a:r>
        </a:p>
      </dsp:txBody>
      <dsp:txXfrm rot="-5400000">
        <a:off x="2567936" y="196001"/>
        <a:ext cx="4510766" cy="1006579"/>
      </dsp:txXfrm>
    </dsp:sp>
    <dsp:sp modelId="{DCF3A2FB-B854-CE42-A388-05F2E4158BB3}">
      <dsp:nvSpPr>
        <dsp:cNvPr id="0" name=""/>
        <dsp:cNvSpPr/>
      </dsp:nvSpPr>
      <dsp:spPr>
        <a:xfrm>
          <a:off x="0" y="2112"/>
          <a:ext cx="2567935" cy="13943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MEDICAL DEVICES</a:t>
          </a:r>
          <a:endParaRPr lang="en-US" sz="3000" kern="1200" dirty="0">
            <a:solidFill>
              <a:schemeClr val="accent4">
                <a:lumMod val="40000"/>
                <a:lumOff val="60000"/>
              </a:schemeClr>
            </a:solidFill>
          </a:endParaRPr>
        </a:p>
      </dsp:txBody>
      <dsp:txXfrm>
        <a:off x="68067" y="70179"/>
        <a:ext cx="2431801" cy="1258222"/>
      </dsp:txXfrm>
    </dsp:sp>
    <dsp:sp modelId="{1DBA896C-A961-B84E-878C-7E82BFFE569E}">
      <dsp:nvSpPr>
        <dsp:cNvPr id="0" name=""/>
        <dsp:cNvSpPr/>
      </dsp:nvSpPr>
      <dsp:spPr>
        <a:xfrm rot="5400000">
          <a:off x="4292802" y="-119244"/>
          <a:ext cx="1115485" cy="456521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200" kern="1200" dirty="0"/>
            <a:t>    IMAGE SENSORS AND CAMERAS FOR FUTURE COMPUTATIONAL IMAGING APPLICATIONS</a:t>
          </a:r>
          <a:endParaRPr lang="en-US" sz="2200" kern="1200" dirty="0">
            <a:solidFill>
              <a:schemeClr val="tx1"/>
            </a:solidFill>
          </a:endParaRPr>
        </a:p>
      </dsp:txBody>
      <dsp:txXfrm rot="-5400000">
        <a:off x="2567936" y="1660075"/>
        <a:ext cx="4510766" cy="1006579"/>
      </dsp:txXfrm>
    </dsp:sp>
    <dsp:sp modelId="{1B0C2C23-4580-A84E-B623-3972C5C20402}">
      <dsp:nvSpPr>
        <dsp:cNvPr id="0" name=""/>
        <dsp:cNvSpPr/>
      </dsp:nvSpPr>
      <dsp:spPr>
        <a:xfrm>
          <a:off x="0" y="1466187"/>
          <a:ext cx="2567935" cy="13943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IMAGING SYSTEMS</a:t>
          </a:r>
          <a:endParaRPr lang="en-US" sz="3000" kern="1200" dirty="0">
            <a:solidFill>
              <a:schemeClr val="accent4">
                <a:lumMod val="40000"/>
                <a:lumOff val="60000"/>
              </a:schemeClr>
            </a:solidFill>
          </a:endParaRPr>
        </a:p>
      </dsp:txBody>
      <dsp:txXfrm>
        <a:off x="68067" y="1534254"/>
        <a:ext cx="2431801" cy="1258222"/>
      </dsp:txXfrm>
    </dsp:sp>
    <dsp:sp modelId="{7DE9CDE0-E402-5540-AA54-049FCC92B5AB}">
      <dsp:nvSpPr>
        <dsp:cNvPr id="0" name=""/>
        <dsp:cNvSpPr/>
      </dsp:nvSpPr>
      <dsp:spPr>
        <a:xfrm rot="5400000">
          <a:off x="4292802" y="1344830"/>
          <a:ext cx="1115485" cy="456521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200" kern="1200" dirty="0"/>
            <a:t>    EXPLORATORY PROJECTS ON VARIOUS EMERGING SENSORY AND COMPUTING MODALITIES</a:t>
          </a:r>
          <a:endParaRPr lang="en-US" sz="2200" kern="1200" dirty="0">
            <a:solidFill>
              <a:schemeClr val="tx1"/>
            </a:solidFill>
          </a:endParaRPr>
        </a:p>
      </dsp:txBody>
      <dsp:txXfrm rot="-5400000">
        <a:off x="2567936" y="3124150"/>
        <a:ext cx="4510766" cy="1006579"/>
      </dsp:txXfrm>
    </dsp:sp>
    <dsp:sp modelId="{8A5FD5CA-9753-5A40-BEB8-3D2344E6828C}">
      <dsp:nvSpPr>
        <dsp:cNvPr id="0" name=""/>
        <dsp:cNvSpPr/>
      </dsp:nvSpPr>
      <dsp:spPr>
        <a:xfrm>
          <a:off x="0" y="2930261"/>
          <a:ext cx="2567935" cy="13943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OTHER ICs AND SYSTEMS</a:t>
          </a:r>
          <a:endParaRPr lang="en-US" sz="3000" kern="1200" dirty="0">
            <a:solidFill>
              <a:schemeClr val="accent4">
                <a:lumMod val="40000"/>
                <a:lumOff val="60000"/>
              </a:schemeClr>
            </a:solidFill>
          </a:endParaRPr>
        </a:p>
      </dsp:txBody>
      <dsp:txXfrm>
        <a:off x="68067" y="2998328"/>
        <a:ext cx="2431801" cy="12582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6FA60E-6048-C44B-8619-E2EFE1BC5691}">
      <dsp:nvSpPr>
        <dsp:cNvPr id="0" name=""/>
        <dsp:cNvSpPr/>
      </dsp:nvSpPr>
      <dsp:spPr>
        <a:xfrm>
          <a:off x="3729637" y="2064404"/>
          <a:ext cx="2266062" cy="1768657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4">
                  <a:lumMod val="40000"/>
                  <a:lumOff val="60000"/>
                </a:schemeClr>
              </a:solidFill>
            </a:rPr>
            <a:t>RESEARCH THRUSTS</a:t>
          </a:r>
        </a:p>
      </dsp:txBody>
      <dsp:txXfrm>
        <a:off x="4061494" y="2323418"/>
        <a:ext cx="1602348" cy="1250629"/>
      </dsp:txXfrm>
    </dsp:sp>
    <dsp:sp modelId="{E9A5A7C9-BCB3-DA4A-B846-A6EEEBE3FB35}">
      <dsp:nvSpPr>
        <dsp:cNvPr id="0" name=""/>
        <dsp:cNvSpPr/>
      </dsp:nvSpPr>
      <dsp:spPr>
        <a:xfrm rot="16252546">
          <a:off x="4764859" y="1934683"/>
          <a:ext cx="226108" cy="33486"/>
        </a:xfrm>
        <a:custGeom>
          <a:avLst/>
          <a:gdLst/>
          <a:ahLst/>
          <a:cxnLst/>
          <a:rect l="0" t="0" r="0" b="0"/>
          <a:pathLst>
            <a:path>
              <a:moveTo>
                <a:pt x="0" y="16743"/>
              </a:moveTo>
              <a:lnTo>
                <a:pt x="226108" y="167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72261" y="1945774"/>
        <a:ext cx="11305" cy="11305"/>
      </dsp:txXfrm>
    </dsp:sp>
    <dsp:sp modelId="{6DB04247-FC75-7E4F-98AF-D3B23490F321}">
      <dsp:nvSpPr>
        <dsp:cNvPr id="0" name=""/>
        <dsp:cNvSpPr/>
      </dsp:nvSpPr>
      <dsp:spPr>
        <a:xfrm>
          <a:off x="2730638" y="4991"/>
          <a:ext cx="4326031" cy="18334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762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accent4">
                  <a:lumMod val="40000"/>
                  <a:lumOff val="60000"/>
                </a:schemeClr>
              </a:solidFill>
            </a:rPr>
            <a:t>1. IMAGE SENSORS FOR COMPUTATIONAL IMAGING</a:t>
          </a:r>
        </a:p>
      </dsp:txBody>
      <dsp:txXfrm>
        <a:off x="3364171" y="273488"/>
        <a:ext cx="3058965" cy="1296419"/>
      </dsp:txXfrm>
    </dsp:sp>
    <dsp:sp modelId="{187F12E7-99C3-A14E-A728-12697B815EC7}">
      <dsp:nvSpPr>
        <dsp:cNvPr id="0" name=""/>
        <dsp:cNvSpPr/>
      </dsp:nvSpPr>
      <dsp:spPr>
        <a:xfrm rot="1769849">
          <a:off x="5741797" y="3596334"/>
          <a:ext cx="590430" cy="33486"/>
        </a:xfrm>
        <a:custGeom>
          <a:avLst/>
          <a:gdLst/>
          <a:ahLst/>
          <a:cxnLst/>
          <a:rect l="0" t="0" r="0" b="0"/>
          <a:pathLst>
            <a:path>
              <a:moveTo>
                <a:pt x="0" y="16743"/>
              </a:moveTo>
              <a:lnTo>
                <a:pt x="590430" y="167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22252" y="3598316"/>
        <a:ext cx="29521" cy="29521"/>
      </dsp:txXfrm>
    </dsp:sp>
    <dsp:sp modelId="{2C3CA497-1834-7140-B26B-8425FADA6990}">
      <dsp:nvSpPr>
        <dsp:cNvPr id="0" name=""/>
        <dsp:cNvSpPr/>
      </dsp:nvSpPr>
      <dsp:spPr>
        <a:xfrm>
          <a:off x="5361338" y="3585253"/>
          <a:ext cx="4493861" cy="18334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accent4">
                  <a:lumMod val="40000"/>
                  <a:lumOff val="60000"/>
                </a:schemeClr>
              </a:solidFill>
            </a:rPr>
            <a:t>3. OTHER: EXPLORATORY COMPUTING AND SENSING MODALITIES</a:t>
          </a:r>
        </a:p>
      </dsp:txBody>
      <dsp:txXfrm>
        <a:off x="6019449" y="3853750"/>
        <a:ext cx="3177639" cy="1296419"/>
      </dsp:txXfrm>
    </dsp:sp>
    <dsp:sp modelId="{D75BF0CA-2BDD-7248-B479-1C135940EB17}">
      <dsp:nvSpPr>
        <dsp:cNvPr id="0" name=""/>
        <dsp:cNvSpPr/>
      </dsp:nvSpPr>
      <dsp:spPr>
        <a:xfrm rot="8996320">
          <a:off x="3421958" y="3601218"/>
          <a:ext cx="568866" cy="33486"/>
        </a:xfrm>
        <a:custGeom>
          <a:avLst/>
          <a:gdLst/>
          <a:ahLst/>
          <a:cxnLst/>
          <a:rect l="0" t="0" r="0" b="0"/>
          <a:pathLst>
            <a:path>
              <a:moveTo>
                <a:pt x="0" y="16743"/>
              </a:moveTo>
              <a:lnTo>
                <a:pt x="568866" y="167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692169" y="3603740"/>
        <a:ext cx="28443" cy="28443"/>
      </dsp:txXfrm>
    </dsp:sp>
    <dsp:sp modelId="{BA30231F-24D6-9341-BCC1-07EA1F2CFAEA}">
      <dsp:nvSpPr>
        <dsp:cNvPr id="0" name=""/>
        <dsp:cNvSpPr/>
      </dsp:nvSpPr>
      <dsp:spPr>
        <a:xfrm>
          <a:off x="0" y="3585253"/>
          <a:ext cx="4358079" cy="18334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accent4">
                  <a:lumMod val="40000"/>
                  <a:lumOff val="60000"/>
                </a:schemeClr>
              </a:solidFill>
            </a:rPr>
            <a:t>2. INTERFACING WITH THE BRAIN AND PERIPHERAL NERVES </a:t>
          </a:r>
        </a:p>
      </dsp:txBody>
      <dsp:txXfrm>
        <a:off x="638226" y="3853750"/>
        <a:ext cx="3081627" cy="12964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EC3C357-4C33-4B12-B17D-9A8CA810C025}" type="datetimeFigureOut">
              <a:rPr lang="en-CA" smtClean="0"/>
              <a:t>2023-10-15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6C7DEB9-F029-46B9-A977-002EC0A40CF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1473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My name is Roman </a:t>
            </a:r>
            <a:r>
              <a:rPr lang="en-CA" dirty="0" err="1"/>
              <a:t>Genov</a:t>
            </a:r>
            <a:r>
              <a:rPr lang="en-CA" dirty="0"/>
              <a:t> and it is my pleasure to present some of the latest results of our work at the University of Toronto 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DEB9-F029-46B9-A977-002EC0A40CFD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937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aseline="0" dirty="0"/>
              <a:t>These are some of the examples of what a versatile code—exposure-pixel image sensor can do - it can perform single-shot HDR imaging, single-shot multispectral imaging, depth-gated imaging, robust 3D triangulation and robust 3D time-of-flight imaging, high-speed imaging, subsurface imaging, as well as many other applications. All of these techniques can be implemented by the same camera with only a simple firmware reconfiguration. </a:t>
            </a:r>
          </a:p>
          <a:p>
            <a:endParaRPr lang="en-CA" baseline="0" dirty="0"/>
          </a:p>
          <a:p>
            <a:r>
              <a:rPr lang="en-CA" baseline="0" dirty="0"/>
              <a:t>In practice, all of these techniques require a camera that is not only fast and low-cost but is also very flexible in its functionality.</a:t>
            </a:r>
          </a:p>
          <a:p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DEB9-F029-46B9-A977-002EC0A40CFD}" type="slidenum">
              <a:rPr lang="en-CA" smtClean="0"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2733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aseline="0" dirty="0"/>
              <a:t>These are some of the examples of what a versatile code—exposure-pixel image sensor can do - it can perform single-shot HDR imaging, single-shot multispectral imaging, depth-gated imaging, robust 3D triangulation and robust 3D time-of-flight imaging, high-speed imaging, subsurface imaging, as well as many other applications. All of these techniques can be implemented by the same camera with only a simple firmware reconfiguration. </a:t>
            </a:r>
          </a:p>
          <a:p>
            <a:endParaRPr lang="en-CA" baseline="0" dirty="0"/>
          </a:p>
          <a:p>
            <a:r>
              <a:rPr lang="en-CA" baseline="0" dirty="0"/>
              <a:t>In practice, all of these techniques require a camera that is not only fast and low-cost but is also very flexible in its functionality.</a:t>
            </a:r>
          </a:p>
          <a:p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DEB9-F029-46B9-A977-002EC0A40CFD}" type="slidenum">
              <a:rPr lang="en-CA" smtClean="0"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55566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aseline="0" dirty="0"/>
              <a:t>These are some of the examples of what a versatile code—exposure-pixel image sensor can do - it can perform single-shot HDR imaging, single-shot multispectral imaging, depth-gated imaging, robust 3D triangulation and robust 3D time-of-flight imaging, high-speed imaging, subsurface imaging, as well as many other applications. All of these techniques can be implemented by the same camera with only a simple firmware reconfiguration. </a:t>
            </a:r>
          </a:p>
          <a:p>
            <a:endParaRPr lang="en-CA" baseline="0" dirty="0"/>
          </a:p>
          <a:p>
            <a:r>
              <a:rPr lang="en-CA" baseline="0" dirty="0"/>
              <a:t>In practice, all of these techniques require a camera that is not only fast and low-cost but is also very flexible in its functionality.</a:t>
            </a:r>
          </a:p>
          <a:p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DEB9-F029-46B9-A977-002EC0A40CFD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45452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aseline="0" dirty="0"/>
              <a:t>These are some of the examples of what a versatile code—exposure-pixel image sensor can do - it can perform single-shot HDR imaging, single-shot multispectral imaging, depth-gated imaging, robust 3D triangulation and robust 3D time-of-flight imaging, high-speed imaging, subsurface imaging, as well as many other applications. All of these techniques can be implemented by the same camera with only a simple firmware reconfiguration. </a:t>
            </a:r>
          </a:p>
          <a:p>
            <a:endParaRPr lang="en-CA" baseline="0" dirty="0"/>
          </a:p>
          <a:p>
            <a:r>
              <a:rPr lang="en-CA" baseline="0" dirty="0"/>
              <a:t>In practice, all of these techniques require a camera that is not only fast and low-cost but is also very flexible in its functionality.</a:t>
            </a:r>
          </a:p>
          <a:p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DEB9-F029-46B9-A977-002EC0A40CFD}" type="slidenum">
              <a:rPr lang="en-CA" smtClean="0"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94590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aseline="0" dirty="0"/>
              <a:t>These are some of the examples of what a versatile code—exposure-pixel image sensor can do - it can perform single-shot HDR imaging, single-shot multispectral imaging, depth-gated imaging, robust 3D triangulation and robust 3D time-of-flight imaging, high-speed imaging, subsurface imaging, as well as many other applications. All of these techniques can be implemented by the same camera with only a simple firmware reconfiguration. </a:t>
            </a:r>
          </a:p>
          <a:p>
            <a:endParaRPr lang="en-CA" baseline="0" dirty="0"/>
          </a:p>
          <a:p>
            <a:r>
              <a:rPr lang="en-CA" baseline="0" dirty="0"/>
              <a:t>In practice, all of these techniques require a camera that is not only fast and low-cost but is also very flexible in its functionality.</a:t>
            </a:r>
          </a:p>
          <a:p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7DEB9-F029-46B9-A977-002EC0A40CFD}" type="slidenum">
              <a:rPr lang="en-CA" smtClean="0"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60513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7DEB9-F029-46B9-A977-002EC0A40CFD}" type="slidenum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145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7DEB9-F029-46B9-A977-002EC0A40CFD}" type="slidenum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156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7DEB9-F029-46B9-A977-002EC0A40CFD}" type="slidenum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972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7DDBE-4AC9-4092-955B-6A17C627D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3137D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5A4871-8923-4364-B871-A050210D4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8" name="TextBox 91">
            <a:extLst>
              <a:ext uri="{FF2B5EF4-FFF2-40B4-BE49-F238E27FC236}">
                <a16:creationId xmlns:a16="http://schemas.microsoft.com/office/drawing/2014/main" id="{CAC84288-AE3A-43B6-9E53-B47DD5EA97D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438400" y="6644981"/>
            <a:ext cx="7315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sz="1000" b="1" i="1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Fast Pixel-Programmable Image Sensors, Roman </a:t>
            </a:r>
            <a:r>
              <a:rPr lang="en-CA" sz="1000" b="1" i="1" kern="1200" dirty="0" err="1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Genov</a:t>
            </a:r>
            <a:r>
              <a:rPr lang="en-CA" sz="1000" b="1" i="1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, University of Toronto 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7DE134D1-A213-4DB9-8FD5-220604F5002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460568" y="6629400"/>
            <a:ext cx="1731433" cy="20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r" rtl="1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2F4D2785-A076-4F3E-A175-152D0C56177B}" type="slidenum">
              <a:rPr kumimoji="1" lang="en-US" sz="800" b="1" i="1">
                <a:solidFill>
                  <a:srgbClr val="000000"/>
                </a:solidFill>
                <a:latin typeface="Arial" pitchFamily="34" charset="0"/>
                <a:ea typeface="HY헤드라인M"/>
                <a:cs typeface="Arial" pitchFamily="34" charset="0"/>
              </a:rPr>
              <a:pPr algn="r" rtl="1"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‹#›</a:t>
            </a:fld>
            <a:r>
              <a:rPr kumimoji="1" lang="en-US" sz="800" b="1" i="1" dirty="0">
                <a:solidFill>
                  <a:srgbClr val="000000"/>
                </a:solidFill>
                <a:latin typeface="Arial" pitchFamily="34" charset="0"/>
                <a:ea typeface="HY헤드라인M"/>
                <a:cs typeface="Arial" pitchFamily="34" charset="0"/>
              </a:rPr>
              <a:t> of 44</a:t>
            </a:r>
          </a:p>
        </p:txBody>
      </p:sp>
    </p:spTree>
    <p:extLst>
      <p:ext uri="{BB962C8B-B14F-4D97-AF65-F5344CB8AC3E}">
        <p14:creationId xmlns:p14="http://schemas.microsoft.com/office/powerpoint/2010/main" val="330341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CAEA-8670-451B-BB46-7BB8F0F02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870C1-7A5A-4597-88F1-EDFDA438D8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DF7F1-72C3-4D70-8CAF-511787F2A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E4A5-057E-4658-A4D1-B90FD29F49A2}" type="datetimeFigureOut">
              <a:rPr lang="en-CA" smtClean="0"/>
              <a:t>2023-10-15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DC006-F9ED-4206-9041-8E6A6210C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C1E05-B4EE-4C87-9CD1-B04D9DF96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34F8-6F59-4371-8FD4-24D64466CED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4052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8C58A1-9CB1-4EF2-9128-60CDED6782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029F72-E672-47DD-910A-91AD2D6C9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359CE-8F3E-40E4-B0EB-606722030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E4A5-057E-4658-A4D1-B90FD29F49A2}" type="datetimeFigureOut">
              <a:rPr lang="en-CA" smtClean="0"/>
              <a:t>2023-10-15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5A291-4AEC-403E-966E-EEE24B483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84299-6696-4841-A302-ED694A47D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34F8-6F59-4371-8FD4-24D64466CED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2206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7DDBE-4AC9-4092-955B-6A17C627D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solidFill>
                  <a:srgbClr val="3137D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5A4871-8923-4364-B871-A050210D4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8" name="TextBox 91">
            <a:extLst>
              <a:ext uri="{FF2B5EF4-FFF2-40B4-BE49-F238E27FC236}">
                <a16:creationId xmlns:a16="http://schemas.microsoft.com/office/drawing/2014/main" id="{CAC84288-AE3A-43B6-9E53-B47DD5EA97D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438400" y="6537404"/>
            <a:ext cx="73152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CA" sz="750" b="1" i="1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Coded-exposure-pixel Image Sensors, Roman </a:t>
            </a:r>
            <a:r>
              <a:rPr lang="en-CA" sz="750" b="1" i="1" kern="1200" dirty="0" err="1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Genov</a:t>
            </a:r>
            <a:r>
              <a:rPr lang="en-CA" sz="750" b="1" i="1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, University of Toronto 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7DE134D1-A213-4DB9-8FD5-220604F5002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460569" y="6629400"/>
            <a:ext cx="1731433" cy="20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r" rtl="1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2F4D2785-A076-4F3E-A175-152D0C56177B}" type="slidenum">
              <a:rPr kumimoji="1" lang="en-US" sz="600" b="1" i="1">
                <a:solidFill>
                  <a:srgbClr val="000000"/>
                </a:solidFill>
                <a:latin typeface="Arial" pitchFamily="34" charset="0"/>
                <a:ea typeface="HY헤드라인M"/>
                <a:cs typeface="Arial" pitchFamily="34" charset="0"/>
              </a:rPr>
              <a:pPr algn="r" rtl="1"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‹#›</a:t>
            </a:fld>
            <a:r>
              <a:rPr kumimoji="1" lang="en-US" sz="600" b="1" i="1" dirty="0">
                <a:solidFill>
                  <a:srgbClr val="000000"/>
                </a:solidFill>
                <a:latin typeface="Arial" pitchFamily="34" charset="0"/>
                <a:ea typeface="HY헤드라인M"/>
                <a:cs typeface="Arial" pitchFamily="34" charset="0"/>
              </a:rPr>
              <a:t> of 46</a:t>
            </a:r>
          </a:p>
        </p:txBody>
      </p:sp>
    </p:spTree>
    <p:extLst>
      <p:ext uri="{BB962C8B-B14F-4D97-AF65-F5344CB8AC3E}">
        <p14:creationId xmlns:p14="http://schemas.microsoft.com/office/powerpoint/2010/main" val="383301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68E4C-ADD2-4FCA-9C69-B7988E18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831908"/>
          </a:xfrm>
        </p:spPr>
        <p:txBody>
          <a:bodyPr>
            <a:normAutofit/>
          </a:bodyPr>
          <a:lstStyle>
            <a:lvl1pPr algn="ctr">
              <a:defRPr sz="3000">
                <a:solidFill>
                  <a:srgbClr val="3137D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C9C2-6678-4AA9-935B-76E22840D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6785"/>
            <a:ext cx="10515600" cy="48801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5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2857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B0FD4-5AB2-4E59-BF19-C6E35982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677F5-3D41-4630-AF7A-B24705FA0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6F57C-85B0-4C3B-A584-26E252100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E4A5-057E-4658-A4D1-B90FD29F49A2}" type="datetimeFigureOut">
              <a:rPr lang="en-CA" smtClean="0"/>
              <a:t>2023-10-15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7EEE6-ABD2-4C47-9696-84556E9D7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FBD77-753D-46D0-BA12-E29F67EF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34F8-6F59-4371-8FD4-24D64466CED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6449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1DBA6-7B64-4828-8BAD-D1CCCAF40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5C104-743E-42D9-A3E0-CA9E68169C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16917-396E-4D66-8813-2894A5D3B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4A6AAB-781B-4AD1-B414-908AE1EC8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E4A5-057E-4658-A4D1-B90FD29F49A2}" type="datetimeFigureOut">
              <a:rPr lang="en-CA" smtClean="0"/>
              <a:t>2023-10-15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C4E1E1-4434-4FD8-9412-9B47E8196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D9782B-D587-4254-8F1A-C8F36240A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34F8-6F59-4371-8FD4-24D64466CED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850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8242F-2BF1-49A7-A729-D0904D988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2632A-0330-4B6D-BB0F-A94AB9D36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D2FC91-DF79-4F40-A329-37DF82261F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658EE8-6CCF-4CB6-9BBF-6AE273345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718F0-4C29-4818-81BD-FECFCD4F19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B38A2A-D641-4889-AFCC-8CE05DF2F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E4A5-057E-4658-A4D1-B90FD29F49A2}" type="datetimeFigureOut">
              <a:rPr lang="en-CA" smtClean="0"/>
              <a:t>2023-10-15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63FD3A-F768-422A-9340-ECC9F0364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DEC6F1-82FB-4FD8-913A-808FB96F3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34F8-6F59-4371-8FD4-24D64466CED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3507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D4670-3D57-457C-A899-D69DB2F6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9CF1AE-0C51-4846-B662-2C4C0A332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E4A5-057E-4658-A4D1-B90FD29F49A2}" type="datetimeFigureOut">
              <a:rPr lang="en-CA" smtClean="0"/>
              <a:t>2023-10-15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915C0-E937-4B76-A5E6-15DBFF4D9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11A71F-B143-4CD8-8979-015F1B26C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34F8-6F59-4371-8FD4-24D64466CED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5968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677C8F-EF34-4FC3-9236-C216D3C9A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E4A5-057E-4658-A4D1-B90FD29F49A2}" type="datetimeFigureOut">
              <a:rPr lang="en-CA" smtClean="0"/>
              <a:t>2023-10-15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B3C676-A6EA-4EE7-8F39-8C6596909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BA7C6-C924-4C9B-8194-6E9F21C4E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34F8-6F59-4371-8FD4-24D64466CED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17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31432-B911-492F-B31C-2CB399577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76BD7-24DA-4ED2-B6E3-25111767A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167AB-AC0D-49C1-B975-3D5A878CB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DCEEB-B50B-4141-B0E3-D394622A9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E4A5-057E-4658-A4D1-B90FD29F49A2}" type="datetimeFigureOut">
              <a:rPr lang="en-CA" smtClean="0"/>
              <a:t>2023-10-15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677230-2815-4E93-9EEF-4B5AB4A49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2B181-5DC9-442A-B2D5-C29D8C0A0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34F8-6F59-4371-8FD4-24D64466CED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1346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68E4C-ADD2-4FCA-9C69-B7988E18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831908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3137D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C9C2-6678-4AA9-935B-76E22840D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6785"/>
            <a:ext cx="10515600" cy="48801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7DB1B6BF-ACA3-4A01-9392-23F273DC5FB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460568" y="6629400"/>
            <a:ext cx="1731433" cy="20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r" rtl="1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2F4D2785-A076-4F3E-A175-152D0C56177B}" type="slidenum">
              <a:rPr kumimoji="1" lang="en-US" sz="800" b="1" i="1" smtClean="0">
                <a:solidFill>
                  <a:srgbClr val="000000"/>
                </a:solidFill>
                <a:latin typeface="Arial" pitchFamily="34" charset="0"/>
                <a:ea typeface="HY헤드라인M"/>
                <a:cs typeface="Arial" pitchFamily="34" charset="0"/>
              </a:rPr>
              <a:pPr algn="r" rtl="1"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‹#›</a:t>
            </a:fld>
            <a:r>
              <a:rPr kumimoji="1" lang="en-US" sz="800" b="1" i="1" dirty="0">
                <a:solidFill>
                  <a:srgbClr val="000000"/>
                </a:solidFill>
                <a:latin typeface="Arial" pitchFamily="34" charset="0"/>
                <a:ea typeface="HY헤드라인M"/>
                <a:cs typeface="Arial" pitchFamily="34" charset="0"/>
              </a:rPr>
              <a:t> of 123</a:t>
            </a:r>
          </a:p>
        </p:txBody>
      </p:sp>
    </p:spTree>
    <p:extLst>
      <p:ext uri="{BB962C8B-B14F-4D97-AF65-F5344CB8AC3E}">
        <p14:creationId xmlns:p14="http://schemas.microsoft.com/office/powerpoint/2010/main" val="34909308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8C25F-D583-446A-8CCD-F0480D3E8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2E1EB7-B967-4850-9EB4-7BC144D846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C92B50-F7C2-42BE-93DE-7E510C472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A9242-2DEE-40E8-B288-F1D70E104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E4A5-057E-4658-A4D1-B90FD29F49A2}" type="datetimeFigureOut">
              <a:rPr lang="en-CA" smtClean="0"/>
              <a:t>2023-10-15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1D5525-5B80-4778-861B-CEA0A5A4D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3C64B7-40A9-4FDC-9606-434638490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34F8-6F59-4371-8FD4-24D64466CED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73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CAEA-8670-451B-BB46-7BB8F0F02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870C1-7A5A-4597-88F1-EDFDA438D8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DF7F1-72C3-4D70-8CAF-511787F2A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E4A5-057E-4658-A4D1-B90FD29F49A2}" type="datetimeFigureOut">
              <a:rPr lang="en-CA" smtClean="0"/>
              <a:t>2023-10-15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DC006-F9ED-4206-9041-8E6A6210C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C1E05-B4EE-4C87-9CD1-B04D9DF96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34F8-6F59-4371-8FD4-24D64466CED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9066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8C58A1-9CB1-4EF2-9128-60CDED6782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029F72-E672-47DD-910A-91AD2D6C9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359CE-8F3E-40E4-B0EB-606722030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E4A5-057E-4658-A4D1-B90FD29F49A2}" type="datetimeFigureOut">
              <a:rPr lang="en-CA" smtClean="0"/>
              <a:t>2023-10-15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5A291-4AEC-403E-966E-EEE24B483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84299-6696-4841-A302-ED694A47D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34F8-6F59-4371-8FD4-24D64466CED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7581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B0FD4-5AB2-4E59-BF19-C6E35982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677F5-3D41-4630-AF7A-B24705FA0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6F57C-85B0-4C3B-A584-26E252100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E4A5-057E-4658-A4D1-B90FD29F49A2}" type="datetimeFigureOut">
              <a:rPr lang="en-CA" smtClean="0"/>
              <a:t>2023-10-15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7EEE6-ABD2-4C47-9696-84556E9D7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FBD77-753D-46D0-BA12-E29F67EF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34F8-6F59-4371-8FD4-24D64466CED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0570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1DBA6-7B64-4828-8BAD-D1CCCAF40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5C104-743E-42D9-A3E0-CA9E68169C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16917-396E-4D66-8813-2894A5D3B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4A6AAB-781B-4AD1-B414-908AE1EC8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E4A5-057E-4658-A4D1-B90FD29F49A2}" type="datetimeFigureOut">
              <a:rPr lang="en-CA" smtClean="0"/>
              <a:t>2023-10-15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C4E1E1-4434-4FD8-9412-9B47E8196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D9782B-D587-4254-8F1A-C8F36240A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34F8-6F59-4371-8FD4-24D64466CED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2173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8242F-2BF1-49A7-A729-D0904D988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2632A-0330-4B6D-BB0F-A94AB9D36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D2FC91-DF79-4F40-A329-37DF82261F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658EE8-6CCF-4CB6-9BBF-6AE273345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718F0-4C29-4818-81BD-FECFCD4F19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B38A2A-D641-4889-AFCC-8CE05DF2F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E4A5-057E-4658-A4D1-B90FD29F49A2}" type="datetimeFigureOut">
              <a:rPr lang="en-CA" smtClean="0"/>
              <a:t>2023-10-15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63FD3A-F768-422A-9340-ECC9F0364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DEC6F1-82FB-4FD8-913A-808FB96F3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34F8-6F59-4371-8FD4-24D64466CED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2338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D4670-3D57-457C-A899-D69DB2F6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9CF1AE-0C51-4846-B662-2C4C0A332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E4A5-057E-4658-A4D1-B90FD29F49A2}" type="datetimeFigureOut">
              <a:rPr lang="en-CA" smtClean="0"/>
              <a:t>2023-10-15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915C0-E937-4B76-A5E6-15DBFF4D9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11A71F-B143-4CD8-8979-015F1B26C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34F8-6F59-4371-8FD4-24D64466CED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7437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677C8F-EF34-4FC3-9236-C216D3C9A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E4A5-057E-4658-A4D1-B90FD29F49A2}" type="datetimeFigureOut">
              <a:rPr lang="en-CA" smtClean="0"/>
              <a:t>2023-10-15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B3C676-A6EA-4EE7-8F39-8C6596909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BA7C6-C924-4C9B-8194-6E9F21C4E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34F8-6F59-4371-8FD4-24D64466CED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243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31432-B911-492F-B31C-2CB399577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76BD7-24DA-4ED2-B6E3-25111767A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167AB-AC0D-49C1-B975-3D5A878CB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DCEEB-B50B-4141-B0E3-D394622A9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E4A5-057E-4658-A4D1-B90FD29F49A2}" type="datetimeFigureOut">
              <a:rPr lang="en-CA" smtClean="0"/>
              <a:t>2023-10-15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677230-2815-4E93-9EEF-4B5AB4A49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2B181-5DC9-442A-B2D5-C29D8C0A0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34F8-6F59-4371-8FD4-24D64466CED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4826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8C25F-D583-446A-8CCD-F0480D3E8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2E1EB7-B967-4850-9EB4-7BC144D846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C92B50-F7C2-42BE-93DE-7E510C472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A9242-2DEE-40E8-B288-F1D70E104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E4A5-057E-4658-A4D1-B90FD29F49A2}" type="datetimeFigureOut">
              <a:rPr lang="en-CA" smtClean="0"/>
              <a:t>2023-10-15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1D5525-5B80-4778-861B-CEA0A5A4D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3C64B7-40A9-4FDC-9606-434638490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34F8-6F59-4371-8FD4-24D64466CED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6754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AEA10A-E113-4CC0-920F-5F359428F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4E173-4630-491C-95DF-8589FD5F1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D3353-B9F5-4BCD-9C0B-23A0AEB3D2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2E4A5-057E-4658-A4D1-B90FD29F49A2}" type="datetimeFigureOut">
              <a:rPr lang="en-CA" smtClean="0"/>
              <a:t>2023-10-15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A1443-00E9-43C5-8594-33E732A41C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8285C-D46A-4DF5-A312-A3DD3A735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834F8-6F59-4371-8FD4-24D64466CED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899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AEA10A-E113-4CC0-920F-5F359428F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4E173-4630-491C-95DF-8589FD5F1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D3353-B9F5-4BCD-9C0B-23A0AEB3D2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2E4A5-057E-4658-A4D1-B90FD29F49A2}" type="datetimeFigureOut">
              <a:rPr lang="en-CA" smtClean="0"/>
              <a:t>2023-10-15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A1443-00E9-43C5-8594-33E732A41C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8285C-D46A-4DF5-A312-A3DD3A735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834F8-6F59-4371-8FD4-24D64466CED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917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6" Type="http://schemas.openxmlformats.org/officeDocument/2006/relationships/image" Target="../media/image12.jpeg"/><Relationship Id="rId1" Type="http://schemas.microsoft.com/office/2007/relationships/media" Target="../media/media1.m4a"/><Relationship Id="rId6" Type="http://schemas.openxmlformats.org/officeDocument/2006/relationships/image" Target="../media/image2.jp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1128AF2C-9418-98ED-5EE3-2F4A2B51F84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oundRect">
            <a:avLst>
              <a:gd name="adj" fmla="val 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B2F1F8-6137-47BA-9561-F1BE8EA6F8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9106" y="91602"/>
            <a:ext cx="12410209" cy="192946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Extending the Impact of Computational Imaging Beyond Phone Cameras: </a:t>
            </a:r>
            <a:r>
              <a:rPr lang="en-US" sz="32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Fast Pixel-Programmable Image Sensors </a:t>
            </a:r>
            <a:b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Avenir Next" panose="020B050302020202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- the “FPGAs” of the Image Sensors World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F55203B-7F46-BE41-985D-794181CE2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911189"/>
            <a:ext cx="812800" cy="812800"/>
          </a:xfrm>
          <a:prstGeom prst="rect">
            <a:avLst/>
          </a:prstGeom>
        </p:spPr>
      </p:pic>
      <p:sp>
        <p:nvSpPr>
          <p:cNvPr id="8" name="Rectangle 76">
            <a:extLst>
              <a:ext uri="{FF2B5EF4-FFF2-40B4-BE49-F238E27FC236}">
                <a16:creationId xmlns:a16="http://schemas.microsoft.com/office/drawing/2014/main" id="{12F062E4-BE97-6699-979A-3D8F21B2C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48" y="5085597"/>
            <a:ext cx="1156089" cy="79041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  <p:txBody>
          <a:bodyPr wrap="none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venir Next Ultra Light" panose="020B0203020202020204" pitchFamily="34" charset="77"/>
                <a:ea typeface="+mn-ea"/>
                <a:cs typeface="Calibri Light" panose="020F0302020204030204" pitchFamily="34" charset="0"/>
              </a:rPr>
              <a:t>Roman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venir Next Ultra Light" panose="020B0203020202020204" pitchFamily="34" charset="77"/>
                <a:ea typeface="+mn-ea"/>
                <a:cs typeface="Calibri Light" panose="020F0302020204030204" pitchFamily="34" charset="0"/>
              </a:rPr>
              <a:t>Genov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venir Next Ultra Light" panose="020B0203020202020204" pitchFamily="34" charset="77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0" name="Rectangle 76">
            <a:extLst>
              <a:ext uri="{FF2B5EF4-FFF2-40B4-BE49-F238E27FC236}">
                <a16:creationId xmlns:a16="http://schemas.microsoft.com/office/drawing/2014/main" id="{A60DC5E1-9C3F-9091-1C6F-7BB07FE7D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5389" y="5095118"/>
            <a:ext cx="1559934" cy="79041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  <p:txBody>
          <a:bodyPr wrap="none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venir Next Ultra Light" panose="020B0203020202020204" pitchFamily="34" charset="77"/>
                <a:ea typeface="+mn-ea"/>
                <a:cs typeface="Calibri Light" panose="020F0302020204030204" pitchFamily="34" charset="0"/>
              </a:rPr>
              <a:t>Navid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venir Next Ultra Light" panose="020B0203020202020204" pitchFamily="34" charset="77"/>
                <a:ea typeface="+mn-ea"/>
                <a:cs typeface="Calibri Light" panose="020F0302020204030204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venir Next Ultra Light" panose="020B0203020202020204" pitchFamily="34" charset="77"/>
                <a:ea typeface="+mn-ea"/>
                <a:cs typeface="Calibri Light" panose="020F0302020204030204" pitchFamily="34" charset="0"/>
              </a:rPr>
              <a:t>Sarhangnejad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venir Next Ultra Light" panose="020B0203020202020204" pitchFamily="34" charset="77"/>
                <a:ea typeface="+mn-ea"/>
                <a:cs typeface="Calibri Light" panose="020F0302020204030204" pitchFamily="34" charset="0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venir Next Ultra Light" panose="020B0203020202020204" pitchFamily="34" charset="77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DFB472-6211-9287-24ED-680DBAE419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1" r="17132"/>
          <a:stretch/>
        </p:blipFill>
        <p:spPr>
          <a:xfrm>
            <a:off x="5898543" y="3036721"/>
            <a:ext cx="1392515" cy="1930653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13" name="Rectangle 76">
            <a:extLst>
              <a:ext uri="{FF2B5EF4-FFF2-40B4-BE49-F238E27FC236}">
                <a16:creationId xmlns:a16="http://schemas.microsoft.com/office/drawing/2014/main" id="{F6A0D0BE-6448-9D83-897C-ED3749307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8646" y="5638721"/>
            <a:ext cx="3597234" cy="41167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  <p:txBody>
          <a:bodyPr wrap="none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venir Next Ultra Light" panose="020B0203020202020204" pitchFamily="34" charset="77"/>
                <a:ea typeface="+mn-ea"/>
                <a:cs typeface="Calibri Light" panose="020F0302020204030204" pitchFamily="34" charset="0"/>
              </a:rPr>
              <a:t>… and many other team members</a:t>
            </a:r>
          </a:p>
        </p:txBody>
      </p:sp>
      <p:pic>
        <p:nvPicPr>
          <p:cNvPr id="14" name="Picture 1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3FEA1E9-7789-79C1-1510-BD88B782BA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880" r="14054" b="25802"/>
          <a:stretch/>
        </p:blipFill>
        <p:spPr>
          <a:xfrm>
            <a:off x="4409204" y="3036722"/>
            <a:ext cx="1396052" cy="193065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633BD0E-FEB5-ED4A-1963-9D7FAC2CF958}"/>
              </a:ext>
            </a:extLst>
          </p:cNvPr>
          <p:cNvGrpSpPr/>
          <p:nvPr/>
        </p:nvGrpSpPr>
        <p:grpSpPr>
          <a:xfrm>
            <a:off x="7397952" y="2743247"/>
            <a:ext cx="3704378" cy="2408087"/>
            <a:chOff x="8019261" y="3101524"/>
            <a:chExt cx="3826621" cy="248755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FAE6A03-EF49-B0A3-68F5-12C073E18B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09" t="6579" r="12853" b="14849"/>
            <a:stretch/>
          </p:blipFill>
          <p:spPr>
            <a:xfrm>
              <a:off x="8996761" y="3107551"/>
              <a:ext cx="887299" cy="1244600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292100" dist="139700" dir="2700000" algn="ctr" rotWithShape="0">
                <a:srgbClr val="000000">
                  <a:alpha val="65000"/>
                </a:srgb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C6254A1-E415-B9B1-9B34-757A44BBD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3" r="8386"/>
            <a:stretch/>
          </p:blipFill>
          <p:spPr>
            <a:xfrm>
              <a:off x="9921760" y="3101524"/>
              <a:ext cx="887299" cy="1250627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292100" dist="139700" dir="2700000" algn="ctr" rotWithShape="0">
                <a:srgbClr val="000000">
                  <a:alpha val="65000"/>
                </a:srgbClr>
              </a:outerShdw>
            </a:effectLst>
          </p:spPr>
        </p:pic>
        <p:pic>
          <p:nvPicPr>
            <p:cNvPr id="19" name="Picture 18" descr="A picture containing person, wall, indoor, child&#10;&#10;Description automatically generated">
              <a:extLst>
                <a:ext uri="{FF2B5EF4-FFF2-40B4-BE49-F238E27FC236}">
                  <a16:creationId xmlns:a16="http://schemas.microsoft.com/office/drawing/2014/main" id="{62B71825-3814-FD5C-CE72-5D1941449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20951" y="4401866"/>
              <a:ext cx="938110" cy="1187211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0" name="Picture 19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C0D89003-17BC-DEF8-6815-9BFBCDF178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5116"/>
            <a:stretch/>
          </p:blipFill>
          <p:spPr>
            <a:xfrm flipH="1">
              <a:off x="8997024" y="4401865"/>
              <a:ext cx="890983" cy="118306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" name="Picture 20" descr="A person with a beard&#10;&#10;Description automatically generated with low confidence">
              <a:extLst>
                <a:ext uri="{FF2B5EF4-FFF2-40B4-BE49-F238E27FC236}">
                  <a16:creationId xmlns:a16="http://schemas.microsoft.com/office/drawing/2014/main" id="{1C39F43F-39FC-4E67-C062-C12187DA2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24777" y="4401865"/>
              <a:ext cx="887299" cy="118306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" name="Picture 21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7CBA4F18-1091-C28C-9266-76E9CB195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19261" y="3107551"/>
              <a:ext cx="939800" cy="1244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7" name="Picture 26" descr="A person with a beard&#10;&#10;Description automatically generated with low confidence">
              <a:extLst>
                <a:ext uri="{FF2B5EF4-FFF2-40B4-BE49-F238E27FC236}">
                  <a16:creationId xmlns:a16="http://schemas.microsoft.com/office/drawing/2014/main" id="{7D61D3A9-222C-A8CF-CB63-CB8043337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5507" r="5507"/>
            <a:stretch/>
          </p:blipFill>
          <p:spPr>
            <a:xfrm>
              <a:off x="10958583" y="3776550"/>
              <a:ext cx="887299" cy="12506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8" name="Rectangle 76">
            <a:extLst>
              <a:ext uri="{FF2B5EF4-FFF2-40B4-BE49-F238E27FC236}">
                <a16:creationId xmlns:a16="http://schemas.microsoft.com/office/drawing/2014/main" id="{E8E623C2-B9B2-2777-8381-FD7F13719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9439" y="5066906"/>
            <a:ext cx="1392516" cy="79041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  <p:txBody>
          <a:bodyPr wrap="none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venir Next Ultra Light" panose="020B0203020202020204" pitchFamily="34" charset="77"/>
                <a:ea typeface="+mn-ea"/>
                <a:cs typeface="Calibri Light" panose="020F0302020204030204" pitchFamily="34" charset="0"/>
              </a:rPr>
              <a:t>Rahul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venir Next Ultra Light" panose="020B0203020202020204" pitchFamily="34" charset="77"/>
                <a:ea typeface="+mn-ea"/>
                <a:cs typeface="Calibri Light" panose="020F0302020204030204" pitchFamily="34" charset="0"/>
              </a:rPr>
              <a:t>Gulve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venir Next Ultra Light" panose="020B0203020202020204" pitchFamily="34" charset="77"/>
                <a:ea typeface="+mn-ea"/>
                <a:cs typeface="Calibri Light" panose="020F0302020204030204" pitchFamily="34" charset="0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venir Next Ultra Light" panose="020B0203020202020204" pitchFamily="34" charset="77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29" name="Rectangle 76">
            <a:extLst>
              <a:ext uri="{FF2B5EF4-FFF2-40B4-BE49-F238E27FC236}">
                <a16:creationId xmlns:a16="http://schemas.microsoft.com/office/drawing/2014/main" id="{85AB6C60-8A5B-EC05-AEE3-2C9FCD1A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8646" y="5166540"/>
            <a:ext cx="4467780" cy="79041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  <p:txBody>
          <a:bodyPr wrap="none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venir Next Ultra Light" panose="020B0203020202020204" pitchFamily="34" charset="77"/>
                <a:ea typeface="+mn-ea"/>
                <a:cs typeface="Calibri Light" panose="020F0302020204030204" pitchFamily="34" charset="0"/>
              </a:rPr>
              <a:t>N.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venir Next Ultra Light" panose="020B0203020202020204" pitchFamily="34" charset="77"/>
                <a:ea typeface="+mn-ea"/>
                <a:cs typeface="Calibri Light" panose="020F0302020204030204" pitchFamily="34" charset="0"/>
              </a:rPr>
              <a:t>Katic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venir Next Ultra Light" panose="020B0203020202020204" pitchFamily="34" charset="77"/>
                <a:ea typeface="+mn-ea"/>
                <a:cs typeface="Calibri Light" panose="020F0302020204030204" pitchFamily="34" charset="0"/>
              </a:rPr>
              <a:t>, Z. Xia, M. Wei, D.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venir Next Ultra Light" panose="020B0203020202020204" pitchFamily="34" charset="77"/>
                <a:ea typeface="+mn-ea"/>
                <a:cs typeface="Calibri Light" panose="020F0302020204030204" pitchFamily="34" charset="0"/>
              </a:rPr>
              <a:t>Ngyen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venir Next Ultra Light" panose="020B0203020202020204" pitchFamily="34" charset="77"/>
                <a:ea typeface="+mn-ea"/>
                <a:cs typeface="Calibri Light" panose="020F0302020204030204" pitchFamily="34" charset="0"/>
              </a:rPr>
              <a:t>,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venir Next Ultra Light" panose="020B0203020202020204" pitchFamily="34" charset="77"/>
                <a:ea typeface="+mn-ea"/>
                <a:cs typeface="Calibri Light" panose="020F0302020204030204" pitchFamily="34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venir Next Ultra Light" panose="020B0203020202020204" pitchFamily="34" charset="77"/>
                <a:ea typeface="+mn-ea"/>
                <a:cs typeface="Calibri Light" panose="020F0302020204030204" pitchFamily="34" charset="0"/>
              </a:rPr>
              <a:t>M.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venir Next Ultra Light" panose="020B0203020202020204" pitchFamily="34" charset="77"/>
                <a:ea typeface="+mn-ea"/>
                <a:cs typeface="Calibri Light" panose="020F0302020204030204" pitchFamily="34" charset="0"/>
              </a:rPr>
              <a:t>AlSakr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venir Next Ultra Light" panose="020B0203020202020204" pitchFamily="34" charset="77"/>
                <a:ea typeface="+mn-ea"/>
                <a:cs typeface="Calibri Light" panose="020F0302020204030204" pitchFamily="34" charset="0"/>
              </a:rPr>
              <a:t>, N. Gusev, R. Silva, F. Sun, A. Barman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05E90F7B-B1FA-30C4-4F66-973B87ACF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50" y="3036721"/>
            <a:ext cx="1435923" cy="193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E545BDD-8E0F-7CA8-4BA6-DF3975D5E9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8" t="13676" r="26923" b="28719"/>
          <a:stretch>
            <a:fillRect/>
          </a:stretch>
        </p:blipFill>
        <p:spPr bwMode="auto">
          <a:xfrm>
            <a:off x="1266880" y="3030497"/>
            <a:ext cx="1441450" cy="19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ectangle 76">
            <a:extLst>
              <a:ext uri="{FF2B5EF4-FFF2-40B4-BE49-F238E27FC236}">
                <a16:creationId xmlns:a16="http://schemas.microsoft.com/office/drawing/2014/main" id="{005713B2-128C-F968-4B1E-B328C8D66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602" y="5066906"/>
            <a:ext cx="1156089" cy="79041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  <p:txBody>
          <a:bodyPr wrap="none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venir Next Ultra Light" panose="020B0203020202020204" pitchFamily="34" charset="77"/>
                <a:ea typeface="+mn-ea"/>
                <a:cs typeface="Calibri Light" panose="020F0302020204030204" pitchFamily="34" charset="0"/>
              </a:rPr>
              <a:t>Kyros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venir Next Ultra Light" panose="020B0203020202020204" pitchFamily="34" charset="77"/>
                <a:ea typeface="+mn-ea"/>
                <a:cs typeface="Calibri Light" panose="020F0302020204030204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venir Next Ultra Light" panose="020B0203020202020204" pitchFamily="34" charset="77"/>
                <a:ea typeface="+mn-ea"/>
                <a:cs typeface="Calibri Light" panose="020F0302020204030204" pitchFamily="34" charset="0"/>
              </a:rPr>
              <a:t>Kutulakos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venir Next Ultra Light" panose="020B0203020202020204" pitchFamily="34" charset="77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34" name="Rectangle 76">
            <a:extLst>
              <a:ext uri="{FF2B5EF4-FFF2-40B4-BE49-F238E27FC236}">
                <a16:creationId xmlns:a16="http://schemas.microsoft.com/office/drawing/2014/main" id="{2B7887B0-297A-7555-3ACB-E91C7F0D0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0672" y="5956852"/>
            <a:ext cx="2361525" cy="79041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  <p:txBody>
          <a:bodyPr wrap="none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venir Next Ultra Light" panose="020B0203020202020204" pitchFamily="34" charset="77"/>
                <a:ea typeface="+mn-ea"/>
                <a:cs typeface="Calibri Light" panose="020F0302020204030204" pitchFamily="34" charset="0"/>
              </a:rPr>
              <a:t>University of Toronto</a:t>
            </a:r>
          </a:p>
        </p:txBody>
      </p:sp>
    </p:spTree>
    <p:extLst>
      <p:ext uri="{BB962C8B-B14F-4D97-AF65-F5344CB8AC3E}">
        <p14:creationId xmlns:p14="http://schemas.microsoft.com/office/powerpoint/2010/main" val="184964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28"/>
    </mc:Choice>
    <mc:Fallback xmlns="">
      <p:transition spd="slow" advTm="30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F850D8-9B52-9F66-0796-CE7940293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136" y="2527431"/>
            <a:ext cx="5237864" cy="2957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D35DC2-9D9B-844B-2C9A-115A1822D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4800" cy="214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C22E98-EB3E-03BF-4BA0-A124AF7019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618417"/>
            <a:ext cx="3890617" cy="27694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AC6566-83AF-D07A-8F2B-D5AE266CD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514" y="3946626"/>
            <a:ext cx="3504795" cy="25465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801E6C-8735-A34B-1C20-C2AE2ABBF0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6" y="2411925"/>
            <a:ext cx="2966045" cy="4097728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D58BAD1-D559-9D2E-6DAF-7C2096D301A4}"/>
              </a:ext>
            </a:extLst>
          </p:cNvPr>
          <p:cNvSpPr txBox="1">
            <a:spLocks/>
          </p:cNvSpPr>
          <p:nvPr/>
        </p:nvSpPr>
        <p:spPr>
          <a:xfrm>
            <a:off x="7761468" y="0"/>
            <a:ext cx="4211563" cy="507290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defTabSz="685800">
              <a:lnSpc>
                <a:spcPct val="100000"/>
              </a:lnSpc>
              <a:spcBef>
                <a:spcPts val="375"/>
              </a:spcBef>
              <a:buNone/>
            </a:pPr>
            <a:r>
              <a:rPr lang="en-CA" sz="2800" b="1" dirty="0">
                <a:solidFill>
                  <a:srgbClr val="0000FF"/>
                </a:solidFill>
                <a:sym typeface="Wingdings" pitchFamily="2" charset="2"/>
              </a:rPr>
              <a:t>City of Toronto</a:t>
            </a:r>
          </a:p>
          <a:p>
            <a:pPr marL="628650" lvl="1" indent="-285750" defTabSz="685800">
              <a:lnSpc>
                <a:spcPct val="100000"/>
              </a:lnSpc>
              <a:spcBef>
                <a:spcPts val="375"/>
              </a:spcBef>
            </a:pPr>
            <a:r>
              <a:rPr lang="en-CA" sz="1600" dirty="0">
                <a:solidFill>
                  <a:srgbClr val="0000FF"/>
                </a:solidFill>
                <a:sym typeface="Wingdings" pitchFamily="2" charset="2"/>
              </a:rPr>
              <a:t>&gt; 50% born outside Canada</a:t>
            </a:r>
          </a:p>
          <a:p>
            <a:pPr marL="628650" lvl="1" indent="-285750" defTabSz="685800">
              <a:lnSpc>
                <a:spcPct val="100000"/>
              </a:lnSpc>
              <a:spcBef>
                <a:spcPts val="375"/>
              </a:spcBef>
            </a:pPr>
            <a:r>
              <a:rPr lang="en-CA" sz="1600" dirty="0">
                <a:solidFill>
                  <a:srgbClr val="0000FF"/>
                </a:solidFill>
                <a:sym typeface="Wingdings" pitchFamily="2" charset="2"/>
              </a:rPr>
              <a:t>Best city in North America for quality of living</a:t>
            </a:r>
          </a:p>
          <a:p>
            <a:pPr marL="628650" lvl="1" indent="-285750" defTabSz="685800">
              <a:lnSpc>
                <a:spcPct val="100000"/>
              </a:lnSpc>
              <a:spcBef>
                <a:spcPts val="375"/>
              </a:spcBef>
            </a:pPr>
            <a:r>
              <a:rPr lang="en-CA" sz="1600" dirty="0">
                <a:solidFill>
                  <a:srgbClr val="0000FF"/>
                </a:solidFill>
                <a:sym typeface="Wingdings" pitchFamily="2" charset="2"/>
              </a:rPr>
              <a:t>Ranked 'best place to live’ by Economist </a:t>
            </a:r>
          </a:p>
          <a:p>
            <a:pPr marL="628650" lvl="1" indent="-285750" defTabSz="685800">
              <a:lnSpc>
                <a:spcPct val="100000"/>
              </a:lnSpc>
              <a:spcBef>
                <a:spcPts val="375"/>
              </a:spcBef>
            </a:pPr>
            <a:r>
              <a:rPr lang="en-CA" sz="1600" dirty="0">
                <a:solidFill>
                  <a:srgbClr val="0000FF"/>
                </a:solidFill>
                <a:sym typeface="Wingdings" pitchFamily="2" charset="2"/>
              </a:rPr>
              <a:t>Among top-10 list of world's most innovative cities</a:t>
            </a:r>
          </a:p>
          <a:p>
            <a:pPr marL="628650" lvl="1" indent="-285750" defTabSz="685800">
              <a:lnSpc>
                <a:spcPct val="100000"/>
              </a:lnSpc>
              <a:spcBef>
                <a:spcPts val="375"/>
              </a:spcBef>
            </a:pPr>
            <a:endParaRPr lang="en-CA" sz="1600" dirty="0">
              <a:solidFill>
                <a:srgbClr val="0000FF"/>
              </a:solidFill>
              <a:sym typeface="Wingdings" pitchFamily="2" charset="2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1D44A97-1FD2-AAC3-BDA4-2830B80BC4B2}"/>
              </a:ext>
            </a:extLst>
          </p:cNvPr>
          <p:cNvSpPr txBox="1">
            <a:spLocks/>
          </p:cNvSpPr>
          <p:nvPr/>
        </p:nvSpPr>
        <p:spPr>
          <a:xfrm>
            <a:off x="6781142" y="5491144"/>
            <a:ext cx="5038346" cy="149687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defTabSz="685800">
              <a:lnSpc>
                <a:spcPct val="100000"/>
              </a:lnSpc>
              <a:spcBef>
                <a:spcPts val="375"/>
              </a:spcBef>
              <a:buNone/>
            </a:pPr>
            <a:r>
              <a:rPr lang="en-CA" b="1" dirty="0">
                <a:solidFill>
                  <a:srgbClr val="0000FF"/>
                </a:solidFill>
                <a:sym typeface="Wingdings" pitchFamily="2" charset="2"/>
              </a:rPr>
              <a:t>University of Toronto:</a:t>
            </a:r>
          </a:p>
          <a:p>
            <a:pPr marL="628650" lvl="1" indent="-285750" defTabSz="685800">
              <a:lnSpc>
                <a:spcPct val="100000"/>
              </a:lnSpc>
              <a:spcBef>
                <a:spcPts val="375"/>
              </a:spcBef>
            </a:pPr>
            <a:r>
              <a:rPr lang="en-CA" sz="1600" dirty="0">
                <a:solidFill>
                  <a:srgbClr val="0000FF"/>
                </a:solidFill>
                <a:sym typeface="Wingdings" pitchFamily="2" charset="2"/>
              </a:rPr>
              <a:t>Over 70,000 students</a:t>
            </a:r>
          </a:p>
          <a:p>
            <a:pPr marL="628650" lvl="1" indent="-285750" defTabSz="685800">
              <a:lnSpc>
                <a:spcPct val="100000"/>
              </a:lnSpc>
              <a:spcBef>
                <a:spcPts val="375"/>
              </a:spcBef>
            </a:pPr>
            <a:r>
              <a:rPr lang="en-CA" sz="1600" dirty="0">
                <a:solidFill>
                  <a:srgbClr val="0000FF"/>
                </a:solidFill>
                <a:sym typeface="Wingdings" pitchFamily="2" charset="2"/>
              </a:rPr>
              <a:t>Ranked 1</a:t>
            </a:r>
            <a:r>
              <a:rPr lang="en-CA" sz="1600" baseline="30000" dirty="0">
                <a:solidFill>
                  <a:srgbClr val="0000FF"/>
                </a:solidFill>
                <a:sym typeface="Wingdings" pitchFamily="2" charset="2"/>
              </a:rPr>
              <a:t>st</a:t>
            </a:r>
            <a:r>
              <a:rPr lang="en-CA" sz="1600" dirty="0">
                <a:solidFill>
                  <a:srgbClr val="0000FF"/>
                </a:solidFill>
                <a:sym typeface="Wingdings" pitchFamily="2" charset="2"/>
              </a:rPr>
              <a:t> in Canada, 21</a:t>
            </a:r>
            <a:r>
              <a:rPr lang="en-CA" sz="1600" baseline="30000" dirty="0">
                <a:solidFill>
                  <a:srgbClr val="0000FF"/>
                </a:solidFill>
                <a:sym typeface="Wingdings" pitchFamily="2" charset="2"/>
              </a:rPr>
              <a:t>st</a:t>
            </a:r>
            <a:r>
              <a:rPr lang="en-CA" sz="1600" dirty="0">
                <a:solidFill>
                  <a:srgbClr val="0000FF"/>
                </a:solidFill>
                <a:sym typeface="Wingdings" pitchFamily="2" charset="2"/>
              </a:rPr>
              <a:t> in the world (QS)</a:t>
            </a:r>
          </a:p>
          <a:p>
            <a:pPr marL="628650" lvl="1" indent="-285750" defTabSz="685800">
              <a:lnSpc>
                <a:spcPct val="100000"/>
              </a:lnSpc>
              <a:spcBef>
                <a:spcPts val="375"/>
              </a:spcBef>
            </a:pPr>
            <a:r>
              <a:rPr lang="en-CA" sz="1600" dirty="0">
                <a:solidFill>
                  <a:srgbClr val="0000FF"/>
                </a:solidFill>
                <a:sym typeface="Wingdings" pitchFamily="2" charset="2"/>
              </a:rPr>
              <a:t>Ranked 2</a:t>
            </a:r>
            <a:r>
              <a:rPr lang="en-CA" sz="1600" baseline="30000" dirty="0">
                <a:solidFill>
                  <a:srgbClr val="0000FF"/>
                </a:solidFill>
                <a:sym typeface="Wingdings" pitchFamily="2" charset="2"/>
              </a:rPr>
              <a:t>nd</a:t>
            </a:r>
            <a:r>
              <a:rPr lang="en-CA" sz="1600" dirty="0">
                <a:solidFill>
                  <a:srgbClr val="0000FF"/>
                </a:solidFill>
                <a:sym typeface="Wingdings" pitchFamily="2" charset="2"/>
              </a:rPr>
              <a:t> in Health Sciences Impact (Nature)</a:t>
            </a:r>
          </a:p>
          <a:p>
            <a:pPr marL="628650" lvl="1" indent="-285750" defTabSz="685800">
              <a:lnSpc>
                <a:spcPct val="100000"/>
              </a:lnSpc>
              <a:spcBef>
                <a:spcPts val="375"/>
              </a:spcBef>
            </a:pPr>
            <a:endParaRPr lang="en-CA" sz="1600" dirty="0">
              <a:solidFill>
                <a:srgbClr val="0000FF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1428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81"/>
    </mc:Choice>
    <mc:Fallback xmlns="">
      <p:transition spd="slow" advTm="4188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4F2D855-ECFF-A843-92BD-938D45339E90}"/>
              </a:ext>
            </a:extLst>
          </p:cNvPr>
          <p:cNvSpPr txBox="1">
            <a:spLocks/>
          </p:cNvSpPr>
          <p:nvPr/>
        </p:nvSpPr>
        <p:spPr>
          <a:xfrm>
            <a:off x="0" y="60524"/>
            <a:ext cx="12192000" cy="831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3137D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CA" sz="3200" dirty="0" err="1"/>
              <a:t>Genov</a:t>
            </a:r>
            <a:r>
              <a:rPr lang="en-CA" sz="3200" dirty="0"/>
              <a:t> Lab - Intelligent Sensory Microsystems Lab: Research Scope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47B9E56-4E20-D435-E3A9-BB8530BBA3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597921"/>
              </p:ext>
            </p:extLst>
          </p:nvPr>
        </p:nvGraphicFramePr>
        <p:xfrm>
          <a:off x="1666240" y="1662609"/>
          <a:ext cx="5203371" cy="3904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1DAE4F6-75C8-6A37-2A28-B8EA932222A9}"/>
              </a:ext>
            </a:extLst>
          </p:cNvPr>
          <p:cNvSpPr txBox="1"/>
          <p:nvPr/>
        </p:nvSpPr>
        <p:spPr>
          <a:xfrm>
            <a:off x="1547949" y="3256202"/>
            <a:ext cx="16132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INTERFACING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26D193-F262-0DB0-3258-BEF4DD89D497}"/>
              </a:ext>
            </a:extLst>
          </p:cNvPr>
          <p:cNvSpPr txBox="1"/>
          <p:nvPr/>
        </p:nvSpPr>
        <p:spPr>
          <a:xfrm>
            <a:off x="6098395" y="3246690"/>
            <a:ext cx="16502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INFERENCE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2AD2AE-14D3-A2AE-A9A2-95AC88316A4A}"/>
              </a:ext>
            </a:extLst>
          </p:cNvPr>
          <p:cNvSpPr txBox="1"/>
          <p:nvPr/>
        </p:nvSpPr>
        <p:spPr>
          <a:xfrm>
            <a:off x="3442787" y="1237262"/>
            <a:ext cx="17301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UNDERSTANDING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AD7CCA-55C3-8F28-D426-ED468FF0988A}"/>
              </a:ext>
            </a:extLst>
          </p:cNvPr>
          <p:cNvSpPr txBox="1"/>
          <p:nvPr/>
        </p:nvSpPr>
        <p:spPr>
          <a:xfrm>
            <a:off x="3866606" y="5569609"/>
            <a:ext cx="16502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ACTING</a:t>
            </a:r>
          </a:p>
        </p:txBody>
      </p:sp>
      <p:sp>
        <p:nvSpPr>
          <p:cNvPr id="2" name="U-Turn Arrow 1">
            <a:extLst>
              <a:ext uri="{FF2B5EF4-FFF2-40B4-BE49-F238E27FC236}">
                <a16:creationId xmlns:a16="http://schemas.microsoft.com/office/drawing/2014/main" id="{5EB9AD54-F352-D79B-3C95-EB56954F7339}"/>
              </a:ext>
            </a:extLst>
          </p:cNvPr>
          <p:cNvSpPr/>
          <p:nvPr/>
        </p:nvSpPr>
        <p:spPr>
          <a:xfrm rot="5400000">
            <a:off x="3915102" y="3325438"/>
            <a:ext cx="776748" cy="638276"/>
          </a:xfrm>
          <a:prstGeom prst="uturnArrow">
            <a:avLst>
              <a:gd name="adj1" fmla="val 1729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54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81"/>
    </mc:Choice>
    <mc:Fallback xmlns="">
      <p:transition spd="slow" advTm="4188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9AF8D61-8F97-C0E8-4FA6-B2D9447E14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3523111"/>
              </p:ext>
            </p:extLst>
          </p:nvPr>
        </p:nvGraphicFramePr>
        <p:xfrm>
          <a:off x="2213112" y="1020417"/>
          <a:ext cx="7133155" cy="4326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5222473-5F31-95F1-3D02-138E66CA3CED}"/>
              </a:ext>
            </a:extLst>
          </p:cNvPr>
          <p:cNvSpPr txBox="1"/>
          <p:nvPr/>
        </p:nvSpPr>
        <p:spPr>
          <a:xfrm>
            <a:off x="3101010" y="519940"/>
            <a:ext cx="5579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MICROELECTRONIC SOLUTIONS SOLUTIONS THAT ARE:</a:t>
            </a:r>
          </a:p>
        </p:txBody>
      </p:sp>
    </p:spTree>
    <p:extLst>
      <p:ext uri="{BB962C8B-B14F-4D97-AF65-F5344CB8AC3E}">
        <p14:creationId xmlns:p14="http://schemas.microsoft.com/office/powerpoint/2010/main" val="52920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81"/>
    </mc:Choice>
    <mc:Fallback xmlns="">
      <p:transition spd="slow" advTm="4188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4F2D855-ECFF-A843-92BD-938D45339E90}"/>
              </a:ext>
            </a:extLst>
          </p:cNvPr>
          <p:cNvSpPr txBox="1">
            <a:spLocks/>
          </p:cNvSpPr>
          <p:nvPr/>
        </p:nvSpPr>
        <p:spPr>
          <a:xfrm>
            <a:off x="0" y="60524"/>
            <a:ext cx="12192000" cy="831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3137D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CA" sz="3200" dirty="0" err="1"/>
              <a:t>Genov</a:t>
            </a:r>
            <a:r>
              <a:rPr lang="en-CA" sz="3200" dirty="0"/>
              <a:t> Lab - Intelligent Sensory Microsystems Lab: Research Thrusts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0970E68-FAE2-7F1B-A193-4926CD5107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3901723"/>
              </p:ext>
            </p:extLst>
          </p:nvPr>
        </p:nvGraphicFramePr>
        <p:xfrm>
          <a:off x="2796208" y="1643269"/>
          <a:ext cx="7133155" cy="4326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4558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81"/>
    </mc:Choice>
    <mc:Fallback xmlns="">
      <p:transition spd="slow" advTm="4188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4F2D855-ECFF-A843-92BD-938D45339E90}"/>
              </a:ext>
            </a:extLst>
          </p:cNvPr>
          <p:cNvSpPr txBox="1">
            <a:spLocks/>
          </p:cNvSpPr>
          <p:nvPr/>
        </p:nvSpPr>
        <p:spPr>
          <a:xfrm>
            <a:off x="0" y="60524"/>
            <a:ext cx="12192000" cy="831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3137D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CA" sz="3200" dirty="0" err="1"/>
              <a:t>Genov</a:t>
            </a:r>
            <a:r>
              <a:rPr lang="en-CA" sz="3200" dirty="0"/>
              <a:t> Lab - Intelligent Sensory Microsystems Lab: Research Thrusts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A33D9E4-5A88-96B8-6A2E-964FF65109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2764018"/>
              </p:ext>
            </p:extLst>
          </p:nvPr>
        </p:nvGraphicFramePr>
        <p:xfrm>
          <a:off x="1071543" y="1079884"/>
          <a:ext cx="98552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3193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81"/>
    </mc:Choice>
    <mc:Fallback xmlns="">
      <p:transition spd="slow" advTm="4188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272" y="284790"/>
            <a:ext cx="9177728" cy="623931"/>
          </a:xfrm>
        </p:spPr>
        <p:txBody>
          <a:bodyPr>
            <a:noAutofit/>
          </a:bodyPr>
          <a:lstStyle/>
          <a:p>
            <a:r>
              <a:rPr lang="en-CA" sz="2400" dirty="0"/>
              <a:t>ISML Thrust 1: Fast Pixel-Programmable </a:t>
            </a:r>
            <a:r>
              <a:rPr lang="en-CA" sz="2400" b="1" dirty="0"/>
              <a:t>Image Sensors </a:t>
            </a:r>
            <a:r>
              <a:rPr lang="en-CA" sz="2400" dirty="0"/>
              <a:t>for Versatile Computational Imaging </a:t>
            </a:r>
            <a:br>
              <a:rPr lang="en-CA" sz="2400" dirty="0"/>
            </a:br>
            <a:r>
              <a:rPr lang="en-CA" sz="2400" dirty="0">
                <a:solidFill>
                  <a:srgbClr val="FF0000"/>
                </a:solidFill>
              </a:rPr>
              <a:t>(ISSCC 19, 23; VLSI 22)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3EEEFA-3BBC-8640-9101-553BB7393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273" y="1323608"/>
            <a:ext cx="4676931" cy="3728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962DA5-9882-5445-8181-F3D8B64B8C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875"/>
          <a:stretch/>
        </p:blipFill>
        <p:spPr>
          <a:xfrm>
            <a:off x="6185940" y="1938492"/>
            <a:ext cx="4476090" cy="303355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40E3929-C326-D647-B6BE-98F7E733BC44}"/>
              </a:ext>
            </a:extLst>
          </p:cNvPr>
          <p:cNvSpPr txBox="1">
            <a:spLocks/>
          </p:cNvSpPr>
          <p:nvPr/>
        </p:nvSpPr>
        <p:spPr>
          <a:xfrm>
            <a:off x="1227795" y="5183105"/>
            <a:ext cx="9258299" cy="10287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defTabSz="685800">
              <a:lnSpc>
                <a:spcPct val="100000"/>
              </a:lnSpc>
              <a:spcBef>
                <a:spcPts val="375"/>
              </a:spcBef>
              <a:buNone/>
            </a:pPr>
            <a:r>
              <a:rPr lang="en-CA" sz="1500" i="1" dirty="0">
                <a:solidFill>
                  <a:srgbClr val="4472C4">
                    <a:lumMod val="50000"/>
                  </a:srgbClr>
                </a:solidFill>
                <a:sym typeface="Wingdings" pitchFamily="2" charset="2"/>
              </a:rPr>
              <a:t>Image sensors with dynamically reconfigurable exposure time for every pixel: </a:t>
            </a:r>
            <a:r>
              <a:rPr lang="en-CA" sz="1500" i="1" dirty="0" err="1">
                <a:solidFill>
                  <a:srgbClr val="4472C4">
                    <a:lumMod val="50000"/>
                  </a:srgbClr>
                </a:solidFill>
                <a:sym typeface="Wingdings" pitchFamily="2" charset="2"/>
              </a:rPr>
              <a:t>ie</a:t>
            </a:r>
            <a:r>
              <a:rPr lang="en-CA" sz="1500" i="1" dirty="0">
                <a:solidFill>
                  <a:srgbClr val="4472C4">
                    <a:lumMod val="50000"/>
                  </a:srgbClr>
                </a:solidFill>
                <a:sym typeface="Wingdings" pitchFamily="2" charset="2"/>
              </a:rPr>
              <a:t> </a:t>
            </a:r>
            <a:r>
              <a:rPr lang="en-CA" sz="1500" i="1" dirty="0">
                <a:solidFill>
                  <a:srgbClr val="0000FF"/>
                </a:solidFill>
                <a:sym typeface="Wingdings" pitchFamily="2" charset="2"/>
              </a:rPr>
              <a:t>coded-exposure pixels</a:t>
            </a:r>
          </a:p>
          <a:p>
            <a:pPr marL="514350" lvl="1" indent="-171450" defTabSz="685800">
              <a:lnSpc>
                <a:spcPct val="100000"/>
              </a:lnSpc>
              <a:spcBef>
                <a:spcPts val="375"/>
              </a:spcBef>
            </a:pPr>
            <a:r>
              <a:rPr lang="en-CA" sz="1500" i="1" dirty="0">
                <a:solidFill>
                  <a:srgbClr val="3137D5"/>
                </a:solidFill>
                <a:sym typeface="Wingdings" pitchFamily="2" charset="2"/>
              </a:rPr>
              <a:t>Multiple fast image captures and in-pixel charge-based processing </a:t>
            </a:r>
            <a:r>
              <a:rPr lang="en-CA" sz="1500" i="1" dirty="0">
                <a:solidFill>
                  <a:prstClr val="black"/>
                </a:solidFill>
                <a:sym typeface="Wingdings" pitchFamily="2" charset="2"/>
              </a:rPr>
              <a:t> </a:t>
            </a:r>
            <a:r>
              <a:rPr lang="en-CA" sz="1500" i="1" dirty="0">
                <a:solidFill>
                  <a:srgbClr val="70AD47"/>
                </a:solidFill>
                <a:sym typeface="Wingdings" pitchFamily="2" charset="2"/>
              </a:rPr>
              <a:t>reduced motion artifacts</a:t>
            </a:r>
          </a:p>
          <a:p>
            <a:pPr marL="514350" lvl="1" indent="-171450" defTabSz="685800">
              <a:lnSpc>
                <a:spcPct val="100000"/>
              </a:lnSpc>
              <a:spcBef>
                <a:spcPts val="375"/>
              </a:spcBef>
            </a:pPr>
            <a:r>
              <a:rPr lang="en-CA" sz="1500" i="1" dirty="0">
                <a:solidFill>
                  <a:srgbClr val="3137D5"/>
                </a:solidFill>
                <a:sym typeface="Wingdings" pitchFamily="2" charset="2"/>
              </a:rPr>
              <a:t>Single slow read out at video rate  </a:t>
            </a:r>
            <a:r>
              <a:rPr lang="en-CA" sz="1500" i="1" dirty="0">
                <a:solidFill>
                  <a:srgbClr val="70AD47"/>
                </a:solidFill>
                <a:sym typeface="Wingdings" pitchFamily="2" charset="2"/>
              </a:rPr>
              <a:t>power dissipation/data rate comparable to conventional imagers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8339AFE-0AE6-E94B-BFA9-550A5A0F60F6}"/>
              </a:ext>
            </a:extLst>
          </p:cNvPr>
          <p:cNvSpPr txBox="1">
            <a:spLocks/>
          </p:cNvSpPr>
          <p:nvPr/>
        </p:nvSpPr>
        <p:spPr>
          <a:xfrm>
            <a:off x="6030884" y="1302482"/>
            <a:ext cx="3861864" cy="678785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defTabSz="685800">
              <a:lnSpc>
                <a:spcPct val="100000"/>
              </a:lnSpc>
              <a:spcBef>
                <a:spcPts val="375"/>
              </a:spcBef>
              <a:buNone/>
            </a:pPr>
            <a:r>
              <a:rPr lang="en-CA" sz="1200" i="1" dirty="0">
                <a:solidFill>
                  <a:srgbClr val="0000FF"/>
                </a:solidFill>
                <a:sym typeface="Wingdings" pitchFamily="2" charset="2"/>
              </a:rPr>
              <a:t>KEY ADVANTAGE: 1000x FASTER IMAGE CAPTURE </a:t>
            </a:r>
          </a:p>
          <a:p>
            <a:pPr marL="342900" lvl="1" indent="0" defTabSz="685800">
              <a:lnSpc>
                <a:spcPct val="100000"/>
              </a:lnSpc>
              <a:spcBef>
                <a:spcPts val="375"/>
              </a:spcBef>
              <a:buNone/>
            </a:pPr>
            <a:r>
              <a:rPr lang="en-CA" sz="1200" i="1" dirty="0">
                <a:solidFill>
                  <a:srgbClr val="0000FF"/>
                </a:solidFill>
                <a:sym typeface="Wingdings" pitchFamily="2" charset="2"/>
              </a:rPr>
              <a:t>    - AT LOW POWER AND </a:t>
            </a:r>
          </a:p>
          <a:p>
            <a:pPr marL="342900" lvl="1" indent="0" defTabSz="685800">
              <a:lnSpc>
                <a:spcPct val="100000"/>
              </a:lnSpc>
              <a:spcBef>
                <a:spcPts val="375"/>
              </a:spcBef>
              <a:buNone/>
            </a:pPr>
            <a:r>
              <a:rPr lang="en-CA" sz="1200" i="1" dirty="0">
                <a:solidFill>
                  <a:srgbClr val="0000FF"/>
                </a:solidFill>
                <a:sym typeface="Wingdings" pitchFamily="2" charset="2"/>
              </a:rPr>
              <a:t>    - LOW OUTPUT DATA RATE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610B6AF-79C4-2B4B-B84B-C7C30632957C}"/>
              </a:ext>
            </a:extLst>
          </p:cNvPr>
          <p:cNvSpPr txBox="1">
            <a:spLocks/>
          </p:cNvSpPr>
          <p:nvPr/>
        </p:nvSpPr>
        <p:spPr>
          <a:xfrm>
            <a:off x="2007433" y="4909053"/>
            <a:ext cx="4012208" cy="29617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defTabSz="685800">
              <a:lnSpc>
                <a:spcPct val="100000"/>
              </a:lnSpc>
              <a:spcBef>
                <a:spcPts val="375"/>
              </a:spcBef>
              <a:buNone/>
            </a:pPr>
            <a:r>
              <a:rPr lang="en-CA" sz="1350" i="1" dirty="0">
                <a:solidFill>
                  <a:srgbClr val="0000FF"/>
                </a:solidFill>
                <a:sym typeface="Wingdings" pitchFamily="2" charset="2"/>
              </a:rPr>
              <a:t>Computer vision application examples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7A23B76-816D-6640-AE07-E9F9196A8DF6}"/>
              </a:ext>
            </a:extLst>
          </p:cNvPr>
          <p:cNvSpPr txBox="1">
            <a:spLocks/>
          </p:cNvSpPr>
          <p:nvPr/>
        </p:nvSpPr>
        <p:spPr>
          <a:xfrm>
            <a:off x="6309141" y="4912501"/>
            <a:ext cx="4012208" cy="29617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defTabSz="685800">
              <a:lnSpc>
                <a:spcPct val="100000"/>
              </a:lnSpc>
              <a:spcBef>
                <a:spcPts val="375"/>
              </a:spcBef>
              <a:buNone/>
            </a:pPr>
            <a:r>
              <a:rPr lang="en-CA" sz="1350" i="1" dirty="0">
                <a:solidFill>
                  <a:srgbClr val="0000FF"/>
                </a:solidFill>
                <a:sym typeface="Wingdings" pitchFamily="2" charset="2"/>
              </a:rPr>
              <a:t>Image sensor design and fabrication roadmap</a:t>
            </a:r>
          </a:p>
        </p:txBody>
      </p:sp>
    </p:spTree>
    <p:extLst>
      <p:ext uri="{BB962C8B-B14F-4D97-AF65-F5344CB8AC3E}">
        <p14:creationId xmlns:p14="http://schemas.microsoft.com/office/powerpoint/2010/main" val="382487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29"/>
    </mc:Choice>
    <mc:Fallback xmlns="">
      <p:transition spd="slow" advTm="2052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3D08853-FE4C-D244-B82C-107267843FB2}"/>
              </a:ext>
            </a:extLst>
          </p:cNvPr>
          <p:cNvSpPr txBox="1">
            <a:spLocks/>
          </p:cNvSpPr>
          <p:nvPr/>
        </p:nvSpPr>
        <p:spPr>
          <a:xfrm>
            <a:off x="8762010" y="1323804"/>
            <a:ext cx="3196046" cy="5072903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defTabSz="685800">
              <a:lnSpc>
                <a:spcPct val="100000"/>
              </a:lnSpc>
              <a:spcBef>
                <a:spcPts val="375"/>
              </a:spcBef>
              <a:buNone/>
            </a:pPr>
            <a:r>
              <a:rPr lang="en-CA" sz="1600" b="1" dirty="0">
                <a:solidFill>
                  <a:srgbClr val="0000FF"/>
                </a:solidFill>
                <a:sym typeface="Wingdings" pitchFamily="2" charset="2"/>
              </a:rPr>
              <a:t>Brain-interfacing ICs:</a:t>
            </a:r>
          </a:p>
          <a:p>
            <a:pPr marL="628650" lvl="1" indent="-285750" defTabSz="685800">
              <a:lnSpc>
                <a:spcPct val="100000"/>
              </a:lnSpc>
              <a:spcBef>
                <a:spcPts val="375"/>
              </a:spcBef>
            </a:pPr>
            <a:r>
              <a:rPr lang="en-CA" sz="1600" dirty="0">
                <a:solidFill>
                  <a:srgbClr val="0000FF"/>
                </a:solidFill>
                <a:sym typeface="Wingdings" pitchFamily="2" charset="2"/>
              </a:rPr>
              <a:t>monitor brainwaves</a:t>
            </a:r>
          </a:p>
          <a:p>
            <a:pPr marL="628650" lvl="1" indent="-285750" defTabSz="685800">
              <a:lnSpc>
                <a:spcPct val="100000"/>
              </a:lnSpc>
              <a:spcBef>
                <a:spcPts val="375"/>
              </a:spcBef>
            </a:pPr>
            <a:r>
              <a:rPr lang="en-CA" sz="1600" dirty="0">
                <a:solidFill>
                  <a:srgbClr val="0000FF"/>
                </a:solidFill>
                <a:sym typeface="Wingdings" pitchFamily="2" charset="2"/>
              </a:rPr>
              <a:t>identify brain pathological brain states (such as epileptic seizures) </a:t>
            </a:r>
          </a:p>
          <a:p>
            <a:pPr marL="628650" lvl="1" indent="-285750" defTabSz="685800">
              <a:lnSpc>
                <a:spcPct val="100000"/>
              </a:lnSpc>
              <a:spcBef>
                <a:spcPts val="375"/>
              </a:spcBef>
            </a:pPr>
            <a:r>
              <a:rPr lang="en-CA" sz="1600" dirty="0">
                <a:solidFill>
                  <a:srgbClr val="0000FF"/>
                </a:solidFill>
                <a:sym typeface="Wingdings" pitchFamily="2" charset="2"/>
              </a:rPr>
              <a:t>trigger electrical stimulation to abort such states</a:t>
            </a:r>
          </a:p>
          <a:p>
            <a:pPr marL="628650" lvl="1" indent="-285750" defTabSz="685800">
              <a:lnSpc>
                <a:spcPct val="100000"/>
              </a:lnSpc>
              <a:spcBef>
                <a:spcPts val="375"/>
              </a:spcBef>
            </a:pPr>
            <a:r>
              <a:rPr lang="en-CA" sz="1600" dirty="0">
                <a:solidFill>
                  <a:srgbClr val="0000FF"/>
                </a:solidFill>
                <a:sym typeface="Wingdings" pitchFamily="2" charset="2"/>
              </a:rPr>
              <a:t>for automated neuromodulation therapy (e.g., epilepsy)</a:t>
            </a:r>
          </a:p>
          <a:p>
            <a:pPr marL="628650" lvl="1" indent="-285750" defTabSz="685800">
              <a:lnSpc>
                <a:spcPct val="100000"/>
              </a:lnSpc>
              <a:spcBef>
                <a:spcPts val="375"/>
              </a:spcBef>
            </a:pPr>
            <a:endParaRPr lang="en-CA" sz="1600" dirty="0">
              <a:solidFill>
                <a:srgbClr val="0000FF"/>
              </a:solidFill>
              <a:sym typeface="Wingdings" pitchFamily="2" charset="2"/>
            </a:endParaRPr>
          </a:p>
          <a:p>
            <a:pPr marL="628650" lvl="1" indent="-285750" defTabSz="685800">
              <a:lnSpc>
                <a:spcPct val="100000"/>
              </a:lnSpc>
              <a:spcBef>
                <a:spcPts val="375"/>
              </a:spcBef>
            </a:pPr>
            <a:endParaRPr lang="en-CA" sz="1600" dirty="0">
              <a:solidFill>
                <a:srgbClr val="0000FF"/>
              </a:solidFill>
              <a:sym typeface="Wingdings" pitchFamily="2" charset="2"/>
            </a:endParaRPr>
          </a:p>
          <a:p>
            <a:pPr marL="342900" lvl="1" indent="0" defTabSz="685800">
              <a:lnSpc>
                <a:spcPct val="100000"/>
              </a:lnSpc>
              <a:spcBef>
                <a:spcPts val="375"/>
              </a:spcBef>
              <a:buNone/>
            </a:pPr>
            <a:r>
              <a:rPr lang="en-CA" sz="1600" b="1" dirty="0">
                <a:solidFill>
                  <a:srgbClr val="0000FF"/>
                </a:solidFill>
                <a:sym typeface="Wingdings" pitchFamily="2" charset="2"/>
              </a:rPr>
              <a:t>The designs includes:</a:t>
            </a:r>
          </a:p>
          <a:p>
            <a:pPr marL="628650" lvl="1" indent="-285750" defTabSz="685800">
              <a:lnSpc>
                <a:spcPct val="100000"/>
              </a:lnSpc>
              <a:spcBef>
                <a:spcPts val="375"/>
              </a:spcBef>
            </a:pPr>
            <a:r>
              <a:rPr lang="en-CA" sz="1600" dirty="0">
                <a:solidFill>
                  <a:srgbClr val="0000FF"/>
                </a:solidFill>
                <a:sym typeface="Wingdings" pitchFamily="2" charset="2"/>
              </a:rPr>
              <a:t>low-noise analog front-end</a:t>
            </a:r>
          </a:p>
          <a:p>
            <a:pPr marL="628650" lvl="1" indent="-285750" defTabSz="685800">
              <a:lnSpc>
                <a:spcPct val="100000"/>
              </a:lnSpc>
              <a:spcBef>
                <a:spcPts val="375"/>
              </a:spcBef>
            </a:pPr>
            <a:r>
              <a:rPr lang="en-CA" sz="1600" dirty="0">
                <a:solidFill>
                  <a:srgbClr val="0000FF"/>
                </a:solidFill>
                <a:sym typeface="Wingdings" pitchFamily="2" charset="2"/>
              </a:rPr>
              <a:t>wireless comm / power</a:t>
            </a:r>
          </a:p>
          <a:p>
            <a:pPr marL="628650" lvl="1" indent="-285750" defTabSz="685800">
              <a:lnSpc>
                <a:spcPct val="100000"/>
              </a:lnSpc>
              <a:spcBef>
                <a:spcPts val="375"/>
              </a:spcBef>
            </a:pPr>
            <a:r>
              <a:rPr lang="en-CA" sz="1600" dirty="0">
                <a:solidFill>
                  <a:srgbClr val="0000FF"/>
                </a:solidFill>
                <a:sym typeface="Wingdings" pitchFamily="2" charset="2"/>
              </a:rPr>
              <a:t>on-chip digital ML accelerator (SVM, decision trees)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FDDC65-923F-7742-B3B9-52B116A3E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735896"/>
            <a:ext cx="1316969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  <a:ea typeface="ＭＳ Ｐゴシック" panose="020B0600070205080204" pitchFamily="34" charset="-128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C9A82B9-A5BE-0742-8C3D-0899B4D1C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6368" y="62881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  <a:ea typeface="ＭＳ Ｐゴシック" panose="020B0600070205080204" pitchFamily="34" charset="-128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C3D3071F-93E0-3E46-A4BB-3EC95EC4B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605" y="125062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  <a:ea typeface="ＭＳ Ｐゴシック" panose="020B0600070205080204" pitchFamily="34" charset="-128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16937D2-BB5F-FF40-BE7E-FAF8C5CADD4C}"/>
              </a:ext>
            </a:extLst>
          </p:cNvPr>
          <p:cNvSpPr txBox="1">
            <a:spLocks/>
          </p:cNvSpPr>
          <p:nvPr/>
        </p:nvSpPr>
        <p:spPr>
          <a:xfrm>
            <a:off x="1649617" y="6522654"/>
            <a:ext cx="7539856" cy="29617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defTabSz="685800">
              <a:lnSpc>
                <a:spcPct val="100000"/>
              </a:lnSpc>
              <a:spcBef>
                <a:spcPts val="375"/>
              </a:spcBef>
              <a:buNone/>
            </a:pPr>
            <a:r>
              <a:rPr lang="en-CA" sz="1350" i="1" dirty="0">
                <a:solidFill>
                  <a:srgbClr val="0000FF"/>
                </a:solidFill>
                <a:sym typeface="Wingdings" pitchFamily="2" charset="2"/>
              </a:rPr>
              <a:t>Implantable brain implants to treat neurological disorders (</a:t>
            </a:r>
            <a:r>
              <a:rPr lang="en-CA" sz="1350" i="1" dirty="0" err="1">
                <a:solidFill>
                  <a:srgbClr val="0000FF"/>
                </a:solidFill>
                <a:sym typeface="Wingdings" pitchFamily="2" charset="2"/>
              </a:rPr>
              <a:t>eg</a:t>
            </a:r>
            <a:r>
              <a:rPr lang="en-CA" sz="1350" i="1" dirty="0">
                <a:solidFill>
                  <a:srgbClr val="0000FF"/>
                </a:solidFill>
                <a:sym typeface="Wingdings" pitchFamily="2" charset="2"/>
              </a:rPr>
              <a:t> epilepsy)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0C8697-04E5-3E45-AE66-EECE94AF3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084" y="1739215"/>
            <a:ext cx="5892490" cy="447253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F0535AC-D713-92AF-10EE-83F985C477A4}"/>
              </a:ext>
            </a:extLst>
          </p:cNvPr>
          <p:cNvSpPr txBox="1">
            <a:spLocks/>
          </p:cNvSpPr>
          <p:nvPr/>
        </p:nvSpPr>
        <p:spPr>
          <a:xfrm>
            <a:off x="-30395" y="57429"/>
            <a:ext cx="12222395" cy="614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3137D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CA" sz="2800" dirty="0"/>
              <a:t>Thrust 2: Artificially Intelligent </a:t>
            </a:r>
            <a:r>
              <a:rPr lang="en-CA" sz="2800" b="1" dirty="0"/>
              <a:t>Brain</a:t>
            </a:r>
            <a:r>
              <a:rPr lang="en-CA" sz="2800" dirty="0"/>
              <a:t> </a:t>
            </a:r>
            <a:r>
              <a:rPr lang="en-CA" sz="2800" b="1" dirty="0"/>
              <a:t>Implants</a:t>
            </a:r>
            <a:r>
              <a:rPr lang="en-CA" sz="2800" dirty="0"/>
              <a:t> for Automated Therapy </a:t>
            </a:r>
          </a:p>
          <a:p>
            <a:r>
              <a:rPr lang="en-CA" sz="2400" i="1" dirty="0">
                <a:solidFill>
                  <a:srgbClr val="FF0000"/>
                </a:solidFill>
              </a:rPr>
              <a:t>(ISSCC 2017, 2018 x2, 2019, 2020)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4F812F-45FE-4920-202A-93CBA4E182C5}"/>
              </a:ext>
            </a:extLst>
          </p:cNvPr>
          <p:cNvSpPr/>
          <p:nvPr/>
        </p:nvSpPr>
        <p:spPr>
          <a:xfrm>
            <a:off x="2283044" y="1109633"/>
            <a:ext cx="2129246" cy="3243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7D13F7-3816-5648-9E96-1A798E610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44" y="4449373"/>
            <a:ext cx="2580114" cy="1909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563ADC-BF81-FB20-0235-C3D67DBFE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324" y="784240"/>
            <a:ext cx="2824929" cy="16760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F47CF8-165B-2D91-EA74-E236B0DCB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433" y="2641346"/>
            <a:ext cx="1542367" cy="143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29"/>
    </mc:Choice>
    <mc:Fallback xmlns="">
      <p:transition spd="slow" advTm="2052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499"/>
            <a:ext cx="12192000" cy="756062"/>
          </a:xfrm>
        </p:spPr>
        <p:txBody>
          <a:bodyPr>
            <a:noAutofit/>
          </a:bodyPr>
          <a:lstStyle/>
          <a:p>
            <a:r>
              <a:rPr lang="en-CA" sz="2800" dirty="0"/>
              <a:t>Thrust 3: Smart Interfaces with Human Organs via </a:t>
            </a:r>
            <a:r>
              <a:rPr lang="en-CA" sz="2800" b="1" i="1" dirty="0"/>
              <a:t>Peripheral Nerves </a:t>
            </a:r>
            <a:br>
              <a:rPr lang="en-CA" sz="2800" b="1" i="1" dirty="0"/>
            </a:br>
            <a:r>
              <a:rPr lang="en-CA" sz="2400" i="1" dirty="0">
                <a:solidFill>
                  <a:srgbClr val="FF0000"/>
                </a:solidFill>
              </a:rPr>
              <a:t>(ISSCC 2021, 2023)</a:t>
            </a:r>
            <a:endParaRPr lang="en-CA" sz="2800" i="1" dirty="0">
              <a:solidFill>
                <a:srgbClr val="FF0000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3D08853-FE4C-D244-B82C-107267843FB2}"/>
              </a:ext>
            </a:extLst>
          </p:cNvPr>
          <p:cNvSpPr txBox="1">
            <a:spLocks/>
          </p:cNvSpPr>
          <p:nvPr/>
        </p:nvSpPr>
        <p:spPr>
          <a:xfrm>
            <a:off x="8477957" y="1286293"/>
            <a:ext cx="3171546" cy="51435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defTabSz="685800">
              <a:lnSpc>
                <a:spcPct val="100000"/>
              </a:lnSpc>
              <a:spcBef>
                <a:spcPts val="375"/>
              </a:spcBef>
              <a:buNone/>
            </a:pPr>
            <a:r>
              <a:rPr lang="en-CA" sz="1600" b="1" dirty="0">
                <a:solidFill>
                  <a:srgbClr val="0000FF"/>
                </a:solidFill>
                <a:sym typeface="Wingdings" pitchFamily="2" charset="2"/>
              </a:rPr>
              <a:t>Nerve-interfacing ICs: </a:t>
            </a:r>
          </a:p>
          <a:p>
            <a:pPr marL="628650" lvl="1" indent="-285750" defTabSz="685800">
              <a:lnSpc>
                <a:spcPct val="100000"/>
              </a:lnSpc>
              <a:spcBef>
                <a:spcPts val="375"/>
              </a:spcBef>
            </a:pPr>
            <a:r>
              <a:rPr lang="en-CA" sz="1600" dirty="0">
                <a:solidFill>
                  <a:srgbClr val="0000FF"/>
                </a:solidFill>
                <a:sym typeface="Wingdings" pitchFamily="2" charset="2"/>
              </a:rPr>
              <a:t>listen to PNS nerves </a:t>
            </a:r>
          </a:p>
          <a:p>
            <a:pPr marL="628650" lvl="1" indent="-285750" defTabSz="685800">
              <a:lnSpc>
                <a:spcPct val="100000"/>
              </a:lnSpc>
              <a:spcBef>
                <a:spcPts val="375"/>
              </a:spcBef>
            </a:pPr>
            <a:r>
              <a:rPr lang="en-CA" sz="1600" dirty="0">
                <a:solidFill>
                  <a:srgbClr val="0000FF"/>
                </a:solidFill>
                <a:sym typeface="Wingdings" pitchFamily="2" charset="2"/>
              </a:rPr>
              <a:t>interpret signals and</a:t>
            </a:r>
          </a:p>
          <a:p>
            <a:pPr marL="628650" lvl="1" indent="-285750" defTabSz="685800">
              <a:lnSpc>
                <a:spcPct val="100000"/>
              </a:lnSpc>
              <a:spcBef>
                <a:spcPts val="375"/>
              </a:spcBef>
            </a:pPr>
            <a:r>
              <a:rPr lang="en-CA" sz="1600" dirty="0">
                <a:solidFill>
                  <a:srgbClr val="0000FF"/>
                </a:solidFill>
                <a:sym typeface="Wingdings" pitchFamily="2" charset="2"/>
              </a:rPr>
              <a:t>alter brain-organ communication </a:t>
            </a:r>
          </a:p>
          <a:p>
            <a:pPr marL="628650" lvl="1" indent="-285750" defTabSz="685800">
              <a:lnSpc>
                <a:spcPct val="100000"/>
              </a:lnSpc>
              <a:spcBef>
                <a:spcPts val="375"/>
              </a:spcBef>
            </a:pPr>
            <a:r>
              <a:rPr lang="en-CA" sz="1600" dirty="0">
                <a:solidFill>
                  <a:srgbClr val="0000FF"/>
                </a:solidFill>
                <a:sym typeface="Wingdings" pitchFamily="2" charset="2"/>
              </a:rPr>
              <a:t>for automated neuromodulation therapy (e.g., spinal cord injury, chronic pain, autoimmune disorder, </a:t>
            </a:r>
            <a:r>
              <a:rPr lang="en-CA" sz="1600" dirty="0" err="1">
                <a:solidFill>
                  <a:srgbClr val="0000FF"/>
                </a:solidFill>
                <a:sym typeface="Wingdings" pitchFamily="2" charset="2"/>
              </a:rPr>
              <a:t>etc</a:t>
            </a:r>
            <a:r>
              <a:rPr lang="en-CA" sz="1600" dirty="0">
                <a:solidFill>
                  <a:srgbClr val="0000FF"/>
                </a:solidFill>
                <a:sym typeface="Wingdings" pitchFamily="2" charset="2"/>
              </a:rPr>
              <a:t>)</a:t>
            </a:r>
          </a:p>
          <a:p>
            <a:pPr marL="342900" lvl="1" indent="0" defTabSz="685800">
              <a:lnSpc>
                <a:spcPct val="100000"/>
              </a:lnSpc>
              <a:spcBef>
                <a:spcPts val="375"/>
              </a:spcBef>
              <a:buNone/>
            </a:pPr>
            <a:r>
              <a:rPr lang="en-CA" sz="1600" dirty="0">
                <a:solidFill>
                  <a:srgbClr val="0000FF"/>
                </a:solidFill>
                <a:sym typeface="Wingdings" pitchFamily="2" charset="2"/>
              </a:rPr>
              <a:t> </a:t>
            </a:r>
          </a:p>
          <a:p>
            <a:pPr marL="342900" lvl="1" indent="0" defTabSz="685800">
              <a:lnSpc>
                <a:spcPct val="100000"/>
              </a:lnSpc>
              <a:spcBef>
                <a:spcPts val="375"/>
              </a:spcBef>
              <a:buNone/>
            </a:pPr>
            <a:endParaRPr lang="en-CA" sz="1600" dirty="0">
              <a:solidFill>
                <a:srgbClr val="0000FF"/>
              </a:solidFill>
              <a:sym typeface="Wingdings" pitchFamily="2" charset="2"/>
            </a:endParaRPr>
          </a:p>
          <a:p>
            <a:pPr marL="342900" lvl="1" indent="0" defTabSz="685800">
              <a:lnSpc>
                <a:spcPct val="100000"/>
              </a:lnSpc>
              <a:spcBef>
                <a:spcPts val="375"/>
              </a:spcBef>
              <a:buNone/>
            </a:pPr>
            <a:r>
              <a:rPr lang="en-CA" sz="1600" b="1" dirty="0">
                <a:solidFill>
                  <a:srgbClr val="0000FF"/>
                </a:solidFill>
                <a:sym typeface="Wingdings" pitchFamily="2" charset="2"/>
              </a:rPr>
              <a:t>These designs include:</a:t>
            </a:r>
          </a:p>
          <a:p>
            <a:pPr marL="628650" lvl="1" indent="-285750" defTabSz="685800">
              <a:lnSpc>
                <a:spcPct val="100000"/>
              </a:lnSpc>
              <a:spcBef>
                <a:spcPts val="375"/>
              </a:spcBef>
            </a:pPr>
            <a:r>
              <a:rPr lang="en-CA" sz="1600" dirty="0">
                <a:solidFill>
                  <a:srgbClr val="0000FF"/>
                </a:solidFill>
                <a:sym typeface="Wingdings" pitchFamily="2" charset="2"/>
              </a:rPr>
              <a:t>low-noise analog front-end</a:t>
            </a:r>
          </a:p>
          <a:p>
            <a:pPr marL="628650" lvl="1" indent="-285750" defTabSz="685800">
              <a:lnSpc>
                <a:spcPct val="100000"/>
              </a:lnSpc>
              <a:spcBef>
                <a:spcPts val="375"/>
              </a:spcBef>
            </a:pPr>
            <a:r>
              <a:rPr lang="en-CA" sz="1600" dirty="0">
                <a:solidFill>
                  <a:srgbClr val="0000FF"/>
                </a:solidFill>
                <a:sym typeface="Wingdings" pitchFamily="2" charset="2"/>
              </a:rPr>
              <a:t>wireless comm / power</a:t>
            </a:r>
          </a:p>
          <a:p>
            <a:pPr marL="628650" lvl="1" indent="-285750" defTabSz="685800">
              <a:lnSpc>
                <a:spcPct val="100000"/>
              </a:lnSpc>
              <a:spcBef>
                <a:spcPts val="375"/>
              </a:spcBef>
            </a:pPr>
            <a:r>
              <a:rPr lang="en-CA" sz="1600" dirty="0">
                <a:solidFill>
                  <a:srgbClr val="0000FF"/>
                </a:solidFill>
                <a:sym typeface="Wingdings" pitchFamily="2" charset="2"/>
              </a:rPr>
              <a:t>wearable digital ML accelerator (CNN)</a:t>
            </a:r>
          </a:p>
          <a:p>
            <a:pPr marL="342900" lvl="1" indent="0" defTabSz="685800">
              <a:lnSpc>
                <a:spcPct val="100000"/>
              </a:lnSpc>
              <a:spcBef>
                <a:spcPts val="375"/>
              </a:spcBef>
              <a:buNone/>
            </a:pPr>
            <a:r>
              <a:rPr lang="en-CA" sz="1600" dirty="0">
                <a:solidFill>
                  <a:srgbClr val="FF0000"/>
                </a:solidFill>
                <a:sym typeface="Wingdings" pitchFamily="2" charset="2"/>
              </a:rPr>
              <a:t>.</a:t>
            </a:r>
            <a:endParaRPr lang="en-CA" sz="1600" dirty="0">
              <a:solidFill>
                <a:srgbClr val="0000FF"/>
              </a:solidFill>
              <a:sym typeface="Wingdings" pitchFamily="2" charset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31E1FE-229A-A84B-8D80-CCF5D6266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34" y="958438"/>
            <a:ext cx="7320751" cy="55781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9E7D58-3553-35AA-CFB8-BB44D552B8A1}"/>
              </a:ext>
            </a:extLst>
          </p:cNvPr>
          <p:cNvSpPr/>
          <p:nvPr/>
        </p:nvSpPr>
        <p:spPr>
          <a:xfrm>
            <a:off x="3603116" y="4860578"/>
            <a:ext cx="4699469" cy="1791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B2DF85-E833-373C-E4D3-4CE53829D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56" y="5216927"/>
            <a:ext cx="1592107" cy="12493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1AC8A7-DE9A-C86E-929B-E820E59ABE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10" y="5023828"/>
            <a:ext cx="1894420" cy="160859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5B56385-A79E-4F17-BB86-E84974469781}"/>
              </a:ext>
            </a:extLst>
          </p:cNvPr>
          <p:cNvSpPr/>
          <p:nvPr/>
        </p:nvSpPr>
        <p:spPr>
          <a:xfrm>
            <a:off x="3713357" y="5010355"/>
            <a:ext cx="4479174" cy="160641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B64B23-FC6B-9454-F301-280D0914A14C}"/>
              </a:ext>
            </a:extLst>
          </p:cNvPr>
          <p:cNvSpPr/>
          <p:nvPr/>
        </p:nvSpPr>
        <p:spPr>
          <a:xfrm>
            <a:off x="6841777" y="1037063"/>
            <a:ext cx="774508" cy="1784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A973AA-B667-8B80-F48B-21FA48386292}"/>
              </a:ext>
            </a:extLst>
          </p:cNvPr>
          <p:cNvSpPr/>
          <p:nvPr/>
        </p:nvSpPr>
        <p:spPr>
          <a:xfrm>
            <a:off x="4752780" y="4733550"/>
            <a:ext cx="2205581" cy="1384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F3D578-629F-0B91-0FBB-ADBE7782B22E}"/>
              </a:ext>
            </a:extLst>
          </p:cNvPr>
          <p:cNvSpPr txBox="1"/>
          <p:nvPr/>
        </p:nvSpPr>
        <p:spPr>
          <a:xfrm>
            <a:off x="3557214" y="5005100"/>
            <a:ext cx="20599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0" defTabSz="685800">
              <a:lnSpc>
                <a:spcPct val="100000"/>
              </a:lnSpc>
              <a:spcBef>
                <a:spcPts val="375"/>
              </a:spcBef>
              <a:buNone/>
            </a:pPr>
            <a:r>
              <a:rPr lang="en-CA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ISSCC 2023</a:t>
            </a:r>
          </a:p>
        </p:txBody>
      </p:sp>
      <p:sp>
        <p:nvSpPr>
          <p:cNvPr id="15" name="L-Shape 14">
            <a:extLst>
              <a:ext uri="{FF2B5EF4-FFF2-40B4-BE49-F238E27FC236}">
                <a16:creationId xmlns:a16="http://schemas.microsoft.com/office/drawing/2014/main" id="{C5B56C3B-AEE3-3CC5-C89D-2F5587639D5A}"/>
              </a:ext>
            </a:extLst>
          </p:cNvPr>
          <p:cNvSpPr/>
          <p:nvPr/>
        </p:nvSpPr>
        <p:spPr>
          <a:xfrm rot="16200000">
            <a:off x="2609970" y="-606730"/>
            <a:ext cx="3954424" cy="7210696"/>
          </a:xfrm>
          <a:prstGeom prst="corner">
            <a:avLst>
              <a:gd name="adj1" fmla="val 112333"/>
              <a:gd name="adj2" fmla="val 61694"/>
            </a:avLst>
          </a:prstGeom>
          <a:noFill/>
          <a:ln w="57150">
            <a:solidFill>
              <a:srgbClr val="858B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D01DDC-D5D4-5B98-DED7-0C02EA883256}"/>
              </a:ext>
            </a:extLst>
          </p:cNvPr>
          <p:cNvSpPr txBox="1"/>
          <p:nvPr/>
        </p:nvSpPr>
        <p:spPr>
          <a:xfrm>
            <a:off x="3557214" y="1005750"/>
            <a:ext cx="20599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0" defTabSz="685800">
              <a:lnSpc>
                <a:spcPct val="100000"/>
              </a:lnSpc>
              <a:spcBef>
                <a:spcPts val="375"/>
              </a:spcBef>
              <a:buNone/>
            </a:pPr>
            <a:r>
              <a:rPr lang="en-CA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ISSCC 2021</a:t>
            </a:r>
          </a:p>
        </p:txBody>
      </p:sp>
    </p:spTree>
    <p:extLst>
      <p:ext uri="{BB962C8B-B14F-4D97-AF65-F5344CB8AC3E}">
        <p14:creationId xmlns:p14="http://schemas.microsoft.com/office/powerpoint/2010/main" val="383495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29"/>
    </mc:Choice>
    <mc:Fallback xmlns="">
      <p:transition spd="slow" advTm="20529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2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2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59602</TotalTime>
  <Words>1061</Words>
  <Application>Microsoft Macintosh PowerPoint</Application>
  <PresentationFormat>Widescreen</PresentationFormat>
  <Paragraphs>115</Paragraphs>
  <Slides>9</Slides>
  <Notes>9</Notes>
  <HiddenSlides>1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Avenir Next</vt:lpstr>
      <vt:lpstr>Avenir Next Ultra Light</vt:lpstr>
      <vt:lpstr>Calibri</vt:lpstr>
      <vt:lpstr>Calibri Light</vt:lpstr>
      <vt:lpstr>Times New Roman</vt:lpstr>
      <vt:lpstr>Office Theme</vt:lpstr>
      <vt:lpstr>3_Office Theme</vt:lpstr>
      <vt:lpstr>Extending the Impact of Computational Imaging Beyond Phone Cameras: Fast Pixel-Programmable Image Sensors  - the “FPGAs” of the Image Sensors World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ISML Thrust 1: Fast Pixel-Programmable Image Sensors for Versatile Computational Imaging  (ISSCC 19, 23; VLSI 22)</vt:lpstr>
      <vt:lpstr>PowerPoint Presentation</vt:lpstr>
      <vt:lpstr>Thrust 3: Smart Interfaces with Human Organs via Peripheral Nerves  (ISSCC 2021, 2023)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Dual-Tap Pipelined-Code-Memory Coded-Exposure-Pixel CMOS Image  Sensor for Multi-Exposure Single-Frame Computational Imaging</dc:title>
  <dc:creator>Rahul Gulve</dc:creator>
  <cp:lastModifiedBy>Roman</cp:lastModifiedBy>
  <cp:revision>1203</cp:revision>
  <dcterms:created xsi:type="dcterms:W3CDTF">2019-01-10T21:25:21Z</dcterms:created>
  <dcterms:modified xsi:type="dcterms:W3CDTF">2023-10-15T18:37:10Z</dcterms:modified>
</cp:coreProperties>
</file>