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83" r:id="rId1"/>
  </p:sldMasterIdLst>
  <p:notesMasterIdLst>
    <p:notesMasterId r:id="rId37"/>
  </p:notesMasterIdLst>
  <p:handoutMasterIdLst>
    <p:handoutMasterId r:id="rId38"/>
  </p:handoutMasterIdLst>
  <p:sldIdLst>
    <p:sldId id="292" r:id="rId2"/>
    <p:sldId id="308" r:id="rId3"/>
    <p:sldId id="366" r:id="rId4"/>
    <p:sldId id="367" r:id="rId5"/>
    <p:sldId id="257" r:id="rId6"/>
    <p:sldId id="368" r:id="rId7"/>
    <p:sldId id="369" r:id="rId8"/>
    <p:sldId id="370" r:id="rId9"/>
    <p:sldId id="307" r:id="rId10"/>
    <p:sldId id="371" r:id="rId11"/>
    <p:sldId id="372" r:id="rId12"/>
    <p:sldId id="373" r:id="rId13"/>
    <p:sldId id="375" r:id="rId14"/>
    <p:sldId id="376" r:id="rId15"/>
    <p:sldId id="377" r:id="rId16"/>
    <p:sldId id="380" r:id="rId17"/>
    <p:sldId id="378" r:id="rId18"/>
    <p:sldId id="382" r:id="rId19"/>
    <p:sldId id="381" r:id="rId20"/>
    <p:sldId id="383" r:id="rId21"/>
    <p:sldId id="384" r:id="rId22"/>
    <p:sldId id="385" r:id="rId23"/>
    <p:sldId id="386" r:id="rId24"/>
    <p:sldId id="388" r:id="rId25"/>
    <p:sldId id="389" r:id="rId26"/>
    <p:sldId id="392" r:id="rId27"/>
    <p:sldId id="393" r:id="rId28"/>
    <p:sldId id="390" r:id="rId29"/>
    <p:sldId id="391" r:id="rId30"/>
    <p:sldId id="394" r:id="rId31"/>
    <p:sldId id="396" r:id="rId32"/>
    <p:sldId id="397" r:id="rId33"/>
    <p:sldId id="398" r:id="rId34"/>
    <p:sldId id="399" r:id="rId35"/>
    <p:sldId id="400" r:id="rId36"/>
  </p:sldIdLst>
  <p:sldSz cx="10077450" cy="7562850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5pPr>
    <a:lvl6pPr marL="2286000" algn="l" defTabSz="457200" rtl="0" eaLnBrk="1" latinLnBrk="0" hangingPunct="1"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6pPr>
    <a:lvl7pPr marL="2743200" algn="l" defTabSz="457200" rtl="0" eaLnBrk="1" latinLnBrk="0" hangingPunct="1"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7pPr>
    <a:lvl8pPr marL="3200400" algn="l" defTabSz="457200" rtl="0" eaLnBrk="1" latinLnBrk="0" hangingPunct="1"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8pPr>
    <a:lvl9pPr marL="3657600" algn="l" defTabSz="457200" rtl="0" eaLnBrk="1" latinLnBrk="0" hangingPunct="1">
      <a:defRPr sz="2000" u="sng" kern="1200">
        <a:solidFill>
          <a:schemeClr val="tx1"/>
        </a:solidFill>
        <a:latin typeface="Frutiger Linotype" charset="0"/>
        <a:ea typeface="Lucida Sans Unicode" pitchFamily="-107" charset="-52"/>
        <a:cs typeface="Lucida Sans Unicode" pitchFamily="-107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93E50D"/>
    <a:srgbClr val="C0BC00"/>
    <a:srgbClr val="F0AD00"/>
    <a:srgbClr val="B2B2B2"/>
    <a:srgbClr val="FFFFFF"/>
    <a:srgbClr val="F8F8F8"/>
    <a:srgbClr val="00215C"/>
    <a:srgbClr val="FFF6E1"/>
    <a:srgbClr val="FAA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80" autoAdjust="0"/>
    <p:restoredTop sz="94660"/>
  </p:normalViewPr>
  <p:slideViewPr>
    <p:cSldViewPr>
      <p:cViewPr varScale="1">
        <p:scale>
          <a:sx n="106" d="100"/>
          <a:sy n="106" d="100"/>
        </p:scale>
        <p:origin x="-64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rtzm:Desktop:MON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Time Needed to Execute GCOld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858366331376208"/>
          <c:y val="0.146478873239437"/>
          <c:w val="0.914163366862379"/>
          <c:h val="0.665930187423755"/>
        </c:manualLayout>
      </c:layout>
      <c:barChart>
        <c:barDir val="col"/>
        <c:grouping val="clustered"/>
        <c:ser>
          <c:idx val="0"/>
          <c:order val="0"/>
          <c:tx>
            <c:strRef>
              <c:f>Sheet1!$B$31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Sheet1!$A$32:$A$34</c:f>
              <c:numCache>
                <c:formatCode>General</c:formatCode>
                <c:ptCount val="3"/>
                <c:pt idx="0">
                  <c:v>10.0</c:v>
                </c:pt>
                <c:pt idx="1">
                  <c:v>2.0</c:v>
                </c:pt>
                <c:pt idx="2">
                  <c:v>1.0</c:v>
                </c:pt>
              </c:numCache>
            </c:numRef>
          </c:cat>
          <c:val>
            <c:numRef>
              <c:f>Sheet1!$B$32:$B$34</c:f>
              <c:numCache>
                <c:formatCode>General</c:formatCode>
                <c:ptCount val="3"/>
                <c:pt idx="0">
                  <c:v>1186.6</c:v>
                </c:pt>
                <c:pt idx="1">
                  <c:v>2087.6</c:v>
                </c:pt>
                <c:pt idx="2">
                  <c:v>2575.8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Coop</c:v>
                </c:pt>
              </c:strCache>
            </c:strRef>
          </c:tx>
          <c:spPr>
            <a:solidFill>
              <a:srgbClr val="00215C"/>
            </a:solidFill>
          </c:spPr>
          <c:cat>
            <c:numRef>
              <c:f>Sheet1!$A$32:$A$34</c:f>
              <c:numCache>
                <c:formatCode>General</c:formatCode>
                <c:ptCount val="3"/>
                <c:pt idx="0">
                  <c:v>10.0</c:v>
                </c:pt>
                <c:pt idx="1">
                  <c:v>2.0</c:v>
                </c:pt>
                <c:pt idx="2">
                  <c:v>1.0</c:v>
                </c:pt>
              </c:numCache>
            </c:num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682.0</c:v>
                </c:pt>
                <c:pt idx="1">
                  <c:v>1276.0</c:v>
                </c:pt>
                <c:pt idx="2">
                  <c:v>1688.2</c:v>
                </c:pt>
              </c:numCache>
            </c:numRef>
          </c:val>
        </c:ser>
        <c:ser>
          <c:idx val="2"/>
          <c:order val="2"/>
          <c:tx>
            <c:strRef>
              <c:f>Sheet1!$D$31</c:f>
              <c:strCache>
                <c:ptCount val="1"/>
                <c:pt idx="0">
                  <c:v>Coop+RSS</c:v>
                </c:pt>
              </c:strCache>
            </c:strRef>
          </c:tx>
          <c:spPr>
            <a:solidFill>
              <a:srgbClr val="FAAD00"/>
            </a:solidFill>
          </c:spPr>
          <c:cat>
            <c:numRef>
              <c:f>Sheet1!$A$32:$A$34</c:f>
              <c:numCache>
                <c:formatCode>General</c:formatCode>
                <c:ptCount val="3"/>
                <c:pt idx="0">
                  <c:v>10.0</c:v>
                </c:pt>
                <c:pt idx="1">
                  <c:v>2.0</c:v>
                </c:pt>
                <c:pt idx="2">
                  <c:v>1.0</c:v>
                </c:pt>
              </c:numCache>
            </c:numRef>
          </c:cat>
          <c:val>
            <c:numRef>
              <c:f>Sheet1!$D$32:$D$34</c:f>
              <c:numCache>
                <c:formatCode>General</c:formatCode>
                <c:ptCount val="3"/>
                <c:pt idx="0">
                  <c:v>698.75</c:v>
                </c:pt>
                <c:pt idx="1">
                  <c:v>1264.8</c:v>
                </c:pt>
                <c:pt idx="2">
                  <c:v>1700.2</c:v>
                </c:pt>
              </c:numCache>
            </c:numRef>
          </c:val>
        </c:ser>
        <c:axId val="530434328"/>
        <c:axId val="530440216"/>
      </c:barChart>
      <c:catAx>
        <c:axId val="530434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Ratio of Short-Lived to Long-Lived Objects</a:t>
                </a:r>
              </a:p>
            </c:rich>
          </c:tx>
          <c:layout/>
        </c:title>
        <c:numFmt formatCode="General" sourceLinked="1"/>
        <c:tickLblPos val="nextTo"/>
        <c:crossAx val="530440216"/>
        <c:crosses val="autoZero"/>
        <c:auto val="1"/>
        <c:lblAlgn val="ctr"/>
        <c:lblOffset val="100"/>
      </c:catAx>
      <c:valAx>
        <c:axId val="530440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Runtime (s)</a:t>
                </a:r>
              </a:p>
            </c:rich>
          </c:tx>
          <c:layout/>
        </c:title>
        <c:numFmt formatCode="General" sourceLinked="1"/>
        <c:tickLblPos val="nextTo"/>
        <c:crossAx val="530434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087260256901008"/>
          <c:y val="0.144022662409975"/>
          <c:w val="0.152682449541325"/>
          <c:h val="0.275474756691856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1148-2853-3C45-99A2-F96EF55D52D7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FBB4-078A-E242-8957-FDE973CE9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91050" cy="344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18" charset="0"/>
        <a:ea typeface="ＭＳ Ｐゴシック" pitchFamily="-107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18" charset="0"/>
        <a:ea typeface="ＭＳ Ｐゴシック" pitchFamily="-107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18" charset="0"/>
        <a:ea typeface="ＭＳ Ｐゴシック" pitchFamily="-107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7" charset="0"/>
              </a:rPr>
              <a:t>Say who</a:t>
            </a:r>
            <a:r>
              <a:rPr lang="en-US" baseline="0" dirty="0" smtClean="0">
                <a:latin typeface="Times New Roman" pitchFamily="-107" charset="0"/>
              </a:rPr>
              <a:t> is talking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Compilation costs</a:t>
            </a:r>
          </a:p>
          <a:p>
            <a:endParaRPr lang="en-US" dirty="0" smtClean="0"/>
          </a:p>
          <a:p>
            <a:r>
              <a:rPr lang="en-US" dirty="0" smtClean="0"/>
              <a:t>Cannot</a:t>
            </a:r>
            <a:r>
              <a:rPr lang="en-US" baseline="0" dirty="0" smtClean="0"/>
              <a:t> start from clean system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 – runtime</a:t>
            </a:r>
          </a:p>
          <a:p>
            <a:r>
              <a:rPr lang="en-US" dirty="0" smtClean="0"/>
              <a:t>X- heap size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Cooperative</a:t>
            </a:r>
            <a:r>
              <a:rPr lang="en-US" baseline="0" dirty="0" smtClean="0"/>
              <a:t> line is flat; paging was nearly non-existent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RSS shrinks, page faults will be occurring.  It provides an early warning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 = runtime</a:t>
            </a:r>
          </a:p>
          <a:p>
            <a:r>
              <a:rPr lang="en-US" dirty="0" smtClean="0"/>
              <a:t>X = Heap</a:t>
            </a:r>
          </a:p>
          <a:p>
            <a:r>
              <a:rPr lang="en-US" dirty="0" smtClean="0"/>
              <a:t>RSS</a:t>
            </a:r>
            <a:r>
              <a:rPr lang="en-US" baseline="0" dirty="0" smtClean="0"/>
              <a:t> line is nearly flat; correct heap size no matter what the user typed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 =</a:t>
            </a:r>
            <a:r>
              <a:rPr lang="en-US" baseline="0" dirty="0" smtClean="0"/>
              <a:t> Geometric mean relative to Cooperative + RSS</a:t>
            </a:r>
          </a:p>
          <a:p>
            <a:r>
              <a:rPr lang="en-US" baseline="0" dirty="0" smtClean="0"/>
              <a:t>   By definition our Coop + RSS is at 1.0 – slower runs are at higher numbers; faster runs are at lower numbers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X = heap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a run that only uses RSS (no page fault trigger)</a:t>
            </a:r>
            <a:r>
              <a:rPr lang="en-US" baseline="0" dirty="0" smtClean="0"/>
              <a:t> to previous graph</a:t>
            </a:r>
          </a:p>
          <a:p>
            <a:endParaRPr lang="en-US" baseline="0" dirty="0" smtClean="0"/>
          </a:p>
          <a:p>
            <a:r>
              <a:rPr lang="en-US" baseline="0" dirty="0" smtClean="0"/>
              <a:t>RSS only performs worse than page fault count only, but better than default system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saw</a:t>
            </a:r>
          </a:p>
          <a:p>
            <a:r>
              <a:rPr lang="en-US" dirty="0" smtClean="0"/>
              <a:t>overhead , locks, whiteboard, </a:t>
            </a:r>
            <a:r>
              <a:rPr lang="en-US" dirty="0" err="1" smtClean="0"/>
              <a:t>gcs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7" charset="0"/>
              </a:rPr>
              <a:t>Lots of system use GC because</a:t>
            </a:r>
            <a:r>
              <a:rPr lang="en-US" baseline="0" dirty="0" smtClean="0">
                <a:latin typeface="Times New Roman" pitchFamily="-107" charset="0"/>
              </a:rPr>
              <a:t> of the system engineering benefits it provides</a:t>
            </a:r>
          </a:p>
          <a:p>
            <a:endParaRPr lang="en-US" baseline="0" dirty="0" smtClean="0">
              <a:latin typeface="Times New Roman" pitchFamily="-107" charset="0"/>
            </a:endParaRPr>
          </a:p>
          <a:p>
            <a:r>
              <a:rPr lang="en-US" baseline="0" dirty="0" smtClean="0">
                <a:latin typeface="Times New Roman" pitchFamily="-107" charset="0"/>
              </a:rPr>
              <a:t>GC performance is competitive with explicit memory manager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before talk</a:t>
            </a:r>
          </a:p>
          <a:p>
            <a:r>
              <a:rPr lang="en-US" dirty="0" smtClean="0"/>
              <a:t>we thought</a:t>
            </a:r>
          </a:p>
          <a:p>
            <a:r>
              <a:rPr lang="en-US" dirty="0" smtClean="0"/>
              <a:t>no inter communications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processesthat</a:t>
            </a:r>
            <a:r>
              <a:rPr lang="en-US" baseline="0" dirty="0" smtClean="0"/>
              <a:t> are selfish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mean</a:t>
            </a:r>
          </a:p>
          <a:p>
            <a:r>
              <a:rPr lang="en-US" dirty="0" smtClean="0"/>
              <a:t>as memory pressure increases selfish runs grow better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7" charset="0"/>
              </a:rPr>
              <a:t>memory manager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collectors grow</a:t>
            </a:r>
            <a:r>
              <a:rPr lang="en-US" baseline="0" dirty="0" smtClean="0"/>
              <a:t> faster and use more pages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improvements in all collections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copy a file over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PRMM relative performance improves (from 1.5x faster</a:t>
            </a:r>
            <a:r>
              <a:rPr lang="en-US" baseline="0" dirty="0" smtClean="0"/>
              <a:t> to 1.69x faster) as the ratio of short-lived objects increases (naturally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changed where our triggers are inserted, </a:t>
            </a:r>
          </a:p>
          <a:p>
            <a:r>
              <a:rPr lang="en-US" baseline="0" dirty="0" smtClean="0"/>
              <a:t>improved upon these results even further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twice as</a:t>
            </a:r>
            <a:r>
              <a:rPr lang="en-US" baseline="0" dirty="0" smtClean="0"/>
              <a:t> fast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7" charset="0"/>
              </a:rPr>
              <a:t>Slower than</a:t>
            </a:r>
            <a:r>
              <a:rPr lang="en-US" baseline="0" dirty="0" smtClean="0">
                <a:latin typeface="Times New Roman" pitchFamily="-107" charset="0"/>
              </a:rPr>
              <a:t> a snail's pace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00" y="1006475"/>
            <a:ext cx="4595813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-107" charset="0"/>
              </a:rPr>
              <a:t>Shows time executing </a:t>
            </a:r>
            <a:r>
              <a:rPr lang="en-US" dirty="0" err="1" smtClean="0">
                <a:latin typeface="Times New Roman" pitchFamily="-107" charset="0"/>
              </a:rPr>
              <a:t>pseudoJBB</a:t>
            </a:r>
            <a:r>
              <a:rPr lang="en-US" baseline="0" dirty="0" smtClean="0">
                <a:latin typeface="Times New Roman" pitchFamily="-107" charset="0"/>
              </a:rPr>
              <a:t> – JavaBeans enterprise server-like app</a:t>
            </a:r>
          </a:p>
          <a:p>
            <a:endParaRPr lang="en-US" baseline="0" dirty="0" smtClean="0">
              <a:latin typeface="Times New Roman" pitchFamily="-107" charset="0"/>
            </a:endParaRPr>
          </a:p>
          <a:p>
            <a:r>
              <a:rPr lang="en-US" baseline="0" dirty="0" smtClean="0">
                <a:latin typeface="Times New Roman" pitchFamily="-107" charset="0"/>
              </a:rPr>
              <a:t>Y-axis shows time to execute application</a:t>
            </a:r>
          </a:p>
          <a:p>
            <a:endParaRPr lang="en-US" baseline="0" dirty="0" smtClean="0">
              <a:latin typeface="Times New Roman" pitchFamily="-107" charset="0"/>
            </a:endParaRPr>
          </a:p>
          <a:p>
            <a:r>
              <a:rPr lang="en-US" baseline="0" dirty="0" smtClean="0">
                <a:latin typeface="Times New Roman" pitchFamily="-107" charset="0"/>
              </a:rPr>
              <a:t>X-axis shows available memory in the system</a:t>
            </a:r>
          </a:p>
          <a:p>
            <a:endParaRPr lang="en-US" baseline="0" dirty="0" smtClean="0">
              <a:latin typeface="Times New Roman" pitchFamily="-107" charset="0"/>
            </a:endParaRPr>
          </a:p>
          <a:p>
            <a:r>
              <a:rPr lang="en-US" baseline="0" dirty="0" smtClean="0">
                <a:latin typeface="Times New Roman" pitchFamily="-107" charset="0"/>
              </a:rPr>
              <a:t>2 different collectors; performance plummets as soon as paging starts</a:t>
            </a:r>
            <a:endParaRPr lang="en-US" dirty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small leads to 2 many GCs;</a:t>
            </a:r>
            <a:r>
              <a:rPr lang="en-US" baseline="0" dirty="0" smtClean="0"/>
              <a:t> </a:t>
            </a:r>
            <a:r>
              <a:rPr lang="en-US" dirty="0" smtClean="0"/>
              <a:t>2</a:t>
            </a:r>
            <a:r>
              <a:rPr lang="en-US" baseline="0" dirty="0" smtClean="0"/>
              <a:t> large leads to 2 many page faults; </a:t>
            </a:r>
          </a:p>
          <a:p>
            <a:r>
              <a:rPr lang="en-US" baseline="0" dirty="0" smtClean="0"/>
              <a:t>Need medium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was 11 possible, but with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, multiprocessor running many applications this is not.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 Franklin's advice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number of faults could be</a:t>
            </a:r>
            <a:r>
              <a:rPr lang="en-US" baseline="0" dirty="0" smtClean="0"/>
              <a:t> coincidence or accident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Heap too large must shrink heap size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57525" y="7204075"/>
            <a:ext cx="4114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750"/>
              </a:spcBef>
            </a:pPr>
            <a:r>
              <a:rPr lang="en-GB" sz="1400" b="1" u="none">
                <a:solidFill>
                  <a:schemeClr val="bg1"/>
                </a:solidFill>
                <a:latin typeface="Goudy Old Style" pitchFamily="-107" charset="0"/>
              </a:rPr>
              <a:t>Canisius College  •  Department of Computer Science</a:t>
            </a:r>
            <a:endParaRPr lang="en-US" sz="1400" u="none">
              <a:solidFill>
                <a:schemeClr val="bg1"/>
              </a:solidFill>
              <a:latin typeface="Goudy Old Style" pitchFamily="-107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 userDrawn="1"/>
        </p:nvSpPr>
        <p:spPr bwMode="auto">
          <a:xfrm>
            <a:off x="0" y="7134225"/>
            <a:ext cx="10077450" cy="449263"/>
          </a:xfrm>
          <a:prstGeom prst="roundRect">
            <a:avLst>
              <a:gd name="adj" fmla="val 352"/>
            </a:avLst>
          </a:prstGeom>
          <a:gradFill rotWithShape="1">
            <a:gsLst>
              <a:gs pos="0">
                <a:srgbClr val="00215C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spcBef>
                <a:spcPts val="750"/>
              </a:spcBef>
            </a:pPr>
            <a:r>
              <a:rPr lang="en-GB" sz="1400" b="1" u="none" dirty="0" smtClean="0">
                <a:solidFill>
                  <a:schemeClr val="bg1"/>
                </a:solidFill>
                <a:latin typeface="Goudy Old Style" pitchFamily="-107" charset="0"/>
              </a:rPr>
              <a:t>Canisius College  •  University</a:t>
            </a:r>
            <a:r>
              <a:rPr lang="en-GB" sz="1400" b="1" u="none" baseline="0" dirty="0" smtClean="0">
                <a:solidFill>
                  <a:schemeClr val="bg1"/>
                </a:solidFill>
                <a:latin typeface="Goudy Old Style" pitchFamily="-107" charset="0"/>
              </a:rPr>
              <a:t> of Rochester</a:t>
            </a:r>
            <a:endParaRPr lang="en-US" sz="1400" u="none" dirty="0">
              <a:solidFill>
                <a:schemeClr val="bg1"/>
              </a:solidFill>
              <a:latin typeface="Goudy Old Style" pitchFamily="-107" charset="0"/>
            </a:endParaRPr>
          </a:p>
        </p:txBody>
      </p:sp>
      <p:pic>
        <p:nvPicPr>
          <p:cNvPr id="7" name="Picture 10" descr="Griffin.png"/>
          <p:cNvPicPr>
            <a:picLocks noChangeAspect="1"/>
          </p:cNvPicPr>
          <p:nvPr userDrawn="1"/>
        </p:nvPicPr>
        <p:blipFill>
          <a:blip r:embed="rId2"/>
          <a:srcRect l="1706" t="1762" r="4453" b="4665"/>
          <a:stretch>
            <a:fillRect/>
          </a:stretch>
        </p:blipFill>
        <p:spPr bwMode="auto">
          <a:xfrm>
            <a:off x="9525" y="6281738"/>
            <a:ext cx="1676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826214"/>
            <a:ext cx="8566150" cy="665823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1300" y="4286250"/>
            <a:ext cx="7054850" cy="46355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defRPr>
                <a:solidFill>
                  <a:srgbClr val="00215C"/>
                </a:solidFill>
                <a:latin typeface="Goudy Old Style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1161" y="6280541"/>
            <a:ext cx="1276289" cy="1282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 userDrawn="1"/>
        </p:nvSpPr>
        <p:spPr bwMode="auto">
          <a:xfrm rot="10800000">
            <a:off x="1289050" y="1266825"/>
            <a:ext cx="8599488" cy="88900"/>
          </a:xfrm>
          <a:prstGeom prst="roundRect">
            <a:avLst>
              <a:gd name="adj" fmla="val 1782"/>
            </a:avLst>
          </a:prstGeom>
          <a:gradFill rotWithShape="0">
            <a:gsLst>
              <a:gs pos="0">
                <a:schemeClr val="bg1"/>
              </a:gs>
              <a:gs pos="100000">
                <a:srgbClr val="F0AD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Frutiger Linotyp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1562099"/>
            <a:ext cx="8604250" cy="4886325"/>
          </a:xfrm>
        </p:spPr>
        <p:txBody>
          <a:bodyPr>
            <a:noAutofit/>
          </a:bodyPr>
          <a:lstStyle>
            <a:lvl2pPr>
              <a:buClr>
                <a:srgbClr val="00215C"/>
              </a:buClr>
              <a:defRPr/>
            </a:lvl2pPr>
            <a:lvl3pPr>
              <a:buClr>
                <a:srgbClr val="F0AD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 userDrawn="1"/>
        </p:nvSpPr>
        <p:spPr bwMode="auto">
          <a:xfrm rot="10800000">
            <a:off x="1289050" y="1266825"/>
            <a:ext cx="8599488" cy="88900"/>
          </a:xfrm>
          <a:prstGeom prst="roundRect">
            <a:avLst>
              <a:gd name="adj" fmla="val 1782"/>
            </a:avLst>
          </a:prstGeom>
          <a:gradFill rotWithShape="0">
            <a:gsLst>
              <a:gs pos="100000">
                <a:srgbClr val="FAAD00"/>
              </a:gs>
              <a:gs pos="0">
                <a:srgbClr val="00215C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Frutiger Linotyp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038" y="1562100"/>
            <a:ext cx="4225925" cy="33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4363" y="1562100"/>
            <a:ext cx="4225925" cy="33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 userDrawn="1"/>
        </p:nvSpPr>
        <p:spPr bwMode="auto">
          <a:xfrm rot="10800000">
            <a:off x="1289050" y="1266825"/>
            <a:ext cx="8599488" cy="88900"/>
          </a:xfrm>
          <a:prstGeom prst="roundRect">
            <a:avLst>
              <a:gd name="adj" fmla="val 1782"/>
            </a:avLst>
          </a:prstGeom>
          <a:gradFill rotWithShape="0">
            <a:gsLst>
              <a:gs pos="100000">
                <a:srgbClr val="FAAD00"/>
              </a:gs>
              <a:gs pos="0">
                <a:srgbClr val="00215C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Frutiger Linotyp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 userDrawn="1"/>
        </p:nvSpPr>
        <p:spPr bwMode="auto">
          <a:xfrm rot="10800000">
            <a:off x="1289050" y="1266825"/>
            <a:ext cx="8599488" cy="88900"/>
          </a:xfrm>
          <a:prstGeom prst="roundRect">
            <a:avLst>
              <a:gd name="adj" fmla="val 1782"/>
            </a:avLst>
          </a:prstGeom>
          <a:gradFill rotWithShape="0">
            <a:gsLst>
              <a:gs pos="100000">
                <a:srgbClr val="FAAD00"/>
              </a:gs>
              <a:gs pos="0">
                <a:srgbClr val="00215C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Frutiger Linotyp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038" y="1562099"/>
            <a:ext cx="8604250" cy="488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81113" y="427038"/>
            <a:ext cx="86042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316038" y="1562100"/>
            <a:ext cx="86042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0" y="7134225"/>
            <a:ext cx="10077450" cy="449263"/>
          </a:xfrm>
          <a:prstGeom prst="roundRect">
            <a:avLst>
              <a:gd name="adj" fmla="val 352"/>
            </a:avLst>
          </a:prstGeom>
          <a:gradFill rotWithShape="1">
            <a:gsLst>
              <a:gs pos="0">
                <a:srgbClr val="00215C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spcBef>
                <a:spcPts val="750"/>
              </a:spcBef>
            </a:pPr>
            <a:r>
              <a:rPr lang="en-GB" sz="1400" b="1" u="none" dirty="0">
                <a:solidFill>
                  <a:schemeClr val="bg1"/>
                </a:solidFill>
                <a:latin typeface="Goudy Old Style" pitchFamily="-107" charset="0"/>
              </a:rPr>
              <a:t>Canisius College  • </a:t>
            </a:r>
            <a:r>
              <a:rPr lang="en-GB" sz="1400" b="1" u="none" dirty="0" smtClean="0">
                <a:solidFill>
                  <a:schemeClr val="bg1"/>
                </a:solidFill>
                <a:latin typeface="Goudy Old Style" pitchFamily="-107" charset="0"/>
              </a:rPr>
              <a:t> University</a:t>
            </a:r>
            <a:r>
              <a:rPr lang="en-GB" sz="1400" b="1" u="none" baseline="0" dirty="0" smtClean="0">
                <a:solidFill>
                  <a:schemeClr val="bg1"/>
                </a:solidFill>
                <a:latin typeface="Goudy Old Style" pitchFamily="-107" charset="0"/>
              </a:rPr>
              <a:t> of Rochester</a:t>
            </a:r>
            <a:endParaRPr lang="en-US" sz="1400" u="none" dirty="0">
              <a:solidFill>
                <a:schemeClr val="bg1"/>
              </a:solidFill>
              <a:latin typeface="Goudy Old Style" pitchFamily="-107" charset="0"/>
            </a:endParaRPr>
          </a:p>
        </p:txBody>
      </p:sp>
      <p:pic>
        <p:nvPicPr>
          <p:cNvPr id="1031" name="Picture 11" descr="Griffin.png"/>
          <p:cNvPicPr>
            <a:picLocks noChangeAspect="1"/>
          </p:cNvPicPr>
          <p:nvPr userDrawn="1"/>
        </p:nvPicPr>
        <p:blipFill>
          <a:blip r:embed="rId9"/>
          <a:srcRect l="1706" t="1762" r="4453" b="4665"/>
          <a:stretch>
            <a:fillRect/>
          </a:stretch>
        </p:blipFill>
        <p:spPr bwMode="auto">
          <a:xfrm>
            <a:off x="9525" y="6281738"/>
            <a:ext cx="1676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01161" y="6280541"/>
            <a:ext cx="1276289" cy="1282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9" r:id="rId3"/>
    <p:sldLayoutId id="2147483703" r:id="rId4"/>
    <p:sldLayoutId id="2147483704" r:id="rId5"/>
    <p:sldLayoutId id="2147483700" r:id="rId6"/>
    <p:sldLayoutId id="214748370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b="1">
          <a:solidFill>
            <a:srgbClr val="00215C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b="1">
          <a:solidFill>
            <a:srgbClr val="00215C"/>
          </a:solidFill>
          <a:latin typeface="Univers" charset="0"/>
          <a:ea typeface="Lucida Sans Unicode" pitchFamily="34" charset="0"/>
          <a:cs typeface="Lucida Sans Unicode" pitchFamily="34" charset="0"/>
        </a:defRPr>
      </a:lvl2pPr>
      <a:lvl3pPr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b="1">
          <a:solidFill>
            <a:srgbClr val="00215C"/>
          </a:solidFill>
          <a:latin typeface="Univers" charset="0"/>
          <a:ea typeface="Lucida Sans Unicode" pitchFamily="34" charset="0"/>
          <a:cs typeface="Lucida Sans Unicode" pitchFamily="34" charset="0"/>
        </a:defRPr>
      </a:lvl3pPr>
      <a:lvl4pPr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b="1">
          <a:solidFill>
            <a:srgbClr val="00215C"/>
          </a:solidFill>
          <a:latin typeface="Univers" charset="0"/>
          <a:ea typeface="Lucida Sans Unicode" pitchFamily="34" charset="0"/>
          <a:cs typeface="Lucida Sans Unicode" pitchFamily="34" charset="0"/>
        </a:defRPr>
      </a:lvl4pPr>
      <a:lvl5pPr algn="l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b="1">
          <a:solidFill>
            <a:srgbClr val="00215C"/>
          </a:solidFill>
          <a:latin typeface="Univers" charset="0"/>
          <a:ea typeface="Lucida Sans Unicode" pitchFamily="34" charset="0"/>
          <a:cs typeface="Lucida Sans Unicode" pitchFamily="34" charset="0"/>
        </a:defRPr>
      </a:lvl5pPr>
      <a:lvl6pPr marL="1536700" indent="-2159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993900" indent="-2159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451100" indent="-2159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908300" indent="-2159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234950" indent="-23495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F0AD00"/>
        </a:buClr>
        <a:buSzPct val="100000"/>
        <a:buFont typeface="Arial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215C"/>
        </a:buClr>
        <a:buSzPct val="75000"/>
        <a:buFont typeface="Arial" pitchFamily="-107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2225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F0AD00"/>
        </a:buClr>
        <a:buSzPct val="50000"/>
        <a:buFont typeface="Arial" pitchFamily="-107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31775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F0AF00"/>
        </a:buClr>
        <a:buSzPct val="25000"/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06550" indent="-234950" algn="l" defTabSz="457200" rtl="0" fontAlgn="base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25000"/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063750" indent="-234950" algn="l" defTabSz="457200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25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520950" indent="-234950" algn="l" defTabSz="457200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25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978150" indent="-234950" algn="l" defTabSz="457200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25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435350" indent="-234950" algn="l" defTabSz="457200" rtl="0" eaLnBrk="1" fontAlgn="base" hangingPunct="1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25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494431"/>
            <a:ext cx="8566150" cy="132939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DejaVu Sans"/>
                <a:cs typeface="DejaVu Sans"/>
              </a:rPr>
              <a:t>Poor Richard's </a:t>
            </a:r>
            <a:b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DejaVu Sans"/>
                <a:cs typeface="DejaVu Sans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DejaVu Sans"/>
                <a:cs typeface="DejaVu Sans"/>
              </a:rPr>
              <a:t>Memory Manager</a:t>
            </a:r>
            <a:endParaRPr lang="en-US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DejaVu Sans"/>
              <a:cs typeface="DejaVu Sans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925" y="4286250"/>
            <a:ext cx="9296400" cy="1735911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sz="2800" b="1" dirty="0" err="1" smtClean="0"/>
              <a:t>Tongxin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Bai</a:t>
            </a:r>
            <a:r>
              <a:rPr lang="en-US" sz="2800" b="1" dirty="0" smtClean="0"/>
              <a:t>, Jonathan Bard, </a:t>
            </a:r>
            <a:br>
              <a:rPr lang="en-US" sz="2800" b="1" dirty="0" smtClean="0"/>
            </a:br>
            <a:r>
              <a:rPr lang="en-US" sz="2800" b="1" dirty="0" smtClean="0"/>
              <a:t>Stephen Kane, Elizabeth </a:t>
            </a:r>
            <a:r>
              <a:rPr lang="en-US" sz="2800" b="1" dirty="0" err="1" smtClean="0"/>
              <a:t>Keudel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Matthew Hertz, &amp; Chen Ding</a:t>
            </a:r>
            <a:r>
              <a:rPr lang="en-GB" sz="3100" i="1" dirty="0" smtClean="0">
                <a:latin typeface="Goudy Old Style" pitchFamily="-107" charset="0"/>
              </a:rPr>
              <a:t/>
            </a:r>
            <a:br>
              <a:rPr lang="en-GB" sz="3100" i="1" dirty="0" smtClean="0">
                <a:latin typeface="Goudy Old Style" pitchFamily="-107" charset="0"/>
              </a:rPr>
            </a:br>
            <a:r>
              <a:rPr lang="en-GB" sz="3100" dirty="0">
                <a:latin typeface="Goudy Old Style" pitchFamily="-107" charset="0"/>
              </a:rPr>
              <a:t>Canisius College</a:t>
            </a:r>
            <a:endParaRPr lang="en-US" sz="3100" dirty="0">
              <a:latin typeface="Goudy Old Style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Maintain performance </a:t>
            </a:r>
            <a:r>
              <a:rPr lang="en-US" dirty="0" smtClean="0"/>
              <a:t>of existing collectors</a:t>
            </a:r>
          </a:p>
          <a:p>
            <a:pPr lvl="1"/>
            <a:r>
              <a:rPr lang="en-US" dirty="0" smtClean="0"/>
              <a:t>Assume that </a:t>
            </a:r>
            <a:r>
              <a:rPr lang="en-US" dirty="0" smtClean="0">
                <a:solidFill>
                  <a:srgbClr val="FF6600"/>
                </a:solidFill>
              </a:rPr>
              <a:t>paging is not common case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Keep changes small </a:t>
            </a:r>
            <a:r>
              <a:rPr lang="en-US" dirty="0" smtClean="0"/>
              <a:t>&amp; outside of current systems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Focus on the </a:t>
            </a:r>
            <a:r>
              <a:rPr lang="en-US" b="1" dirty="0" smtClean="0">
                <a:solidFill>
                  <a:srgbClr val="00215C"/>
                </a:solidFill>
              </a:rPr>
              <a:t>correct problem: page fault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No serious slowdown </a:t>
            </a:r>
            <a:r>
              <a:rPr lang="en-US" dirty="0" smtClean="0"/>
              <a:t>from small number of faults</a:t>
            </a:r>
          </a:p>
          <a:p>
            <a:pPr lvl="1"/>
            <a:r>
              <a:rPr lang="en-US" dirty="0" smtClean="0"/>
              <a:t>Instead need to </a:t>
            </a:r>
            <a:r>
              <a:rPr lang="en-US" dirty="0" smtClean="0">
                <a:solidFill>
                  <a:srgbClr val="FF6600"/>
                </a:solidFill>
              </a:rPr>
              <a:t>prevent faults from snowballing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 descr="j04330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8095"/>
          <a:stretch>
            <a:fillRect/>
          </a:stretch>
        </p:blipFill>
        <p:spPr>
          <a:xfrm>
            <a:off x="3895725" y="4858146"/>
            <a:ext cx="2667000" cy="2199879"/>
          </a:xfrm>
          <a:prstGeom prst="rect">
            <a:avLst/>
          </a:prstGeom>
        </p:spPr>
      </p:pic>
      <p:pic>
        <p:nvPicPr>
          <p:cNvPr id="6" name="Picture 5" descr="j0397664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25" y="5838825"/>
            <a:ext cx="533400" cy="1390650"/>
          </a:xfrm>
          <a:prstGeom prst="rect">
            <a:avLst/>
          </a:prstGeom>
          <a:scene3d>
            <a:camera prst="orthographicFront">
              <a:rot lat="2936334" lon="809901" rev="2051363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will </a:t>
            </a:r>
            <a:r>
              <a:rPr lang="en-US" b="1" dirty="0" smtClean="0">
                <a:solidFill>
                  <a:srgbClr val="00215C"/>
                </a:solidFill>
              </a:rPr>
              <a:t>check fault count periodically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Tolerate a few new faults </a:t>
            </a:r>
            <a:r>
              <a:rPr lang="en-US" dirty="0" smtClean="0"/>
              <a:t>at each check, but…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…must </a:t>
            </a:r>
            <a:r>
              <a:rPr lang="en-US" dirty="0" smtClean="0">
                <a:solidFill>
                  <a:srgbClr val="FF6600"/>
                </a:solidFill>
              </a:rPr>
              <a:t>act when faults are too high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15C"/>
                </a:solidFill>
              </a:rPr>
              <a:t>Prevent slowdown </a:t>
            </a:r>
            <a:r>
              <a:rPr lang="en-US" dirty="0" smtClean="0"/>
              <a:t>caused by many faults</a:t>
            </a:r>
          </a:p>
          <a:p>
            <a:pPr lvl="1"/>
            <a:r>
              <a:rPr lang="en-US" dirty="0" smtClean="0"/>
              <a:t>Force garbage </a:t>
            </a:r>
            <a:r>
              <a:rPr lang="en-US" dirty="0" smtClean="0">
                <a:solidFill>
                  <a:srgbClr val="FF6600"/>
                </a:solidFill>
              </a:rPr>
              <a:t>collection once enough faults seen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GC reduces pages needed </a:t>
            </a:r>
            <a:r>
              <a:rPr lang="en-US" dirty="0" smtClean="0"/>
              <a:t>&amp; keeps them in RAM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Pressure now dealt with; </a:t>
            </a:r>
            <a:r>
              <a:rPr lang="en-US" dirty="0" smtClean="0">
                <a:solidFill>
                  <a:srgbClr val="FF6600"/>
                </a:solidFill>
              </a:rPr>
              <a:t>so heap can </a:t>
            </a:r>
            <a:r>
              <a:rPr lang="en-US" dirty="0" err="1" smtClean="0">
                <a:solidFill>
                  <a:srgbClr val="FF6600"/>
                </a:solidFill>
              </a:rPr>
              <a:t>regrow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Memory is System-Wide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Share information </a:t>
            </a:r>
            <a:r>
              <a:rPr lang="en-US" dirty="0" smtClean="0">
                <a:solidFill>
                  <a:srgbClr val="000000"/>
                </a:solidFill>
              </a:rPr>
              <a:t>using whiteboard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181225"/>
            <a:ext cx="635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Memory is System-Wide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Share information </a:t>
            </a:r>
            <a:r>
              <a:rPr lang="en-US" dirty="0" smtClean="0">
                <a:solidFill>
                  <a:srgbClr val="000000"/>
                </a:solidFill>
              </a:rPr>
              <a:t>using whiteboard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Alert all processes when </a:t>
            </a:r>
            <a:r>
              <a:rPr lang="en-US" dirty="0" smtClean="0">
                <a:solidFill>
                  <a:srgbClr val="FF6600"/>
                </a:solidFill>
              </a:rPr>
              <a:t>increased faults detected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Check for alert </a:t>
            </a:r>
            <a:r>
              <a:rPr lang="en-US" dirty="0" smtClean="0"/>
              <a:t>during periodic fault count check</a:t>
            </a:r>
          </a:p>
          <a:p>
            <a:pPr lvl="1"/>
            <a:r>
              <a:rPr lang="en-US" dirty="0" smtClean="0"/>
              <a:t>Even if no fault locally, </a:t>
            </a:r>
            <a:r>
              <a:rPr lang="en-US" dirty="0" smtClean="0">
                <a:solidFill>
                  <a:srgbClr val="FF6600"/>
                </a:solidFill>
              </a:rPr>
              <a:t>collect heap when alerted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Whiteboard prevents run </a:t>
            </a:r>
            <a:r>
              <a:rPr lang="en-US" dirty="0" smtClean="0"/>
              <a:t>on memory, also</a:t>
            </a:r>
          </a:p>
          <a:p>
            <a:pPr lvl="1"/>
            <a:r>
              <a:rPr lang="en-US" dirty="0" smtClean="0"/>
              <a:t>Collection temporarily </a:t>
            </a:r>
            <a:r>
              <a:rPr lang="en-US" dirty="0" smtClean="0">
                <a:solidFill>
                  <a:srgbClr val="FF6600"/>
                </a:solidFill>
              </a:rPr>
              <a:t>increases memory needs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Paging is worsened </a:t>
            </a:r>
            <a:r>
              <a:rPr lang="en-US" dirty="0" smtClean="0"/>
              <a:t>by all processes GC at once</a:t>
            </a:r>
          </a:p>
          <a:p>
            <a:pPr lvl="1"/>
            <a:r>
              <a:rPr lang="en-US" dirty="0" smtClean="0"/>
              <a:t>Processes use whiteboard to </a:t>
            </a:r>
            <a:r>
              <a:rPr lang="en-US" dirty="0" smtClean="0">
                <a:solidFill>
                  <a:srgbClr val="FF6600"/>
                </a:solidFill>
              </a:rPr>
              <a:t>serialize collections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Java platform: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MMTk/Jikes</a:t>
            </a:r>
            <a:r>
              <a:rPr lang="en-US" dirty="0" smtClean="0">
                <a:solidFill>
                  <a:srgbClr val="FF6600"/>
                </a:solidFill>
              </a:rPr>
              <a:t> RVM </a:t>
            </a:r>
            <a:r>
              <a:rPr lang="en-US" dirty="0" smtClean="0"/>
              <a:t>3.0.1 (revision 15128)</a:t>
            </a:r>
          </a:p>
          <a:p>
            <a:pPr lvl="1"/>
            <a:r>
              <a:rPr lang="en-US" i="1" dirty="0" err="1" smtClean="0">
                <a:solidFill>
                  <a:srgbClr val="FF6600"/>
                </a:solidFill>
              </a:rPr>
              <a:t>PseudoAdaptive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compiler &amp; </a:t>
            </a:r>
            <a:r>
              <a:rPr lang="en-US" i="1" dirty="0" err="1" smtClean="0">
                <a:solidFill>
                  <a:srgbClr val="FF6600"/>
                </a:solidFill>
              </a:rPr>
              <a:t>GenMS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collector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215C"/>
                </a:solidFill>
              </a:rPr>
              <a:t>Hardware: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Dual 2.8 GHz Xeon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hyperthreading</a:t>
            </a:r>
            <a:r>
              <a:rPr lang="en-US" dirty="0" smtClean="0"/>
              <a:t> turned on</a:t>
            </a:r>
          </a:p>
          <a:p>
            <a:pPr lvl="1"/>
            <a:r>
              <a:rPr lang="en-US" dirty="0" smtClean="0"/>
              <a:t>Booted with option </a:t>
            </a:r>
            <a:r>
              <a:rPr lang="en-US" dirty="0" smtClean="0">
                <a:solidFill>
                  <a:srgbClr val="FF6600"/>
                </a:solidFill>
              </a:rPr>
              <a:t>"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mem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=256M</a:t>
            </a:r>
            <a:r>
              <a:rPr lang="en-US" dirty="0" smtClean="0">
                <a:solidFill>
                  <a:srgbClr val="FF6600"/>
                </a:solidFill>
              </a:rPr>
              <a:t>" limiting memory</a:t>
            </a:r>
          </a:p>
          <a:p>
            <a:endParaRPr lang="en-US" b="1" dirty="0" smtClean="0">
              <a:solidFill>
                <a:srgbClr val="00215C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Operating System: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Ubuntu</a:t>
            </a:r>
            <a:r>
              <a:rPr lang="en-US" dirty="0" smtClean="0">
                <a:solidFill>
                  <a:srgbClr val="FF6600"/>
                </a:solidFill>
              </a:rPr>
              <a:t> 9.04 </a:t>
            </a:r>
            <a:r>
              <a:rPr lang="en-US" dirty="0" smtClean="0"/>
              <a:t>(Linux kernel 2.6.28-13)</a:t>
            </a:r>
          </a:p>
          <a:p>
            <a:endParaRPr lang="en-US" b="1" dirty="0" smtClean="0">
              <a:solidFill>
                <a:srgbClr val="0021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Benchmarks used: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pseudoJBB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fixed workload variant of </a:t>
            </a:r>
            <a:r>
              <a:rPr lang="en-US" dirty="0" err="1" smtClean="0">
                <a:solidFill>
                  <a:srgbClr val="000000"/>
                </a:solidFill>
              </a:rPr>
              <a:t>SPECjbb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bloat, fop, </a:t>
            </a:r>
            <a:r>
              <a:rPr lang="en-US" dirty="0" err="1" smtClean="0">
                <a:solidFill>
                  <a:srgbClr val="FF6600"/>
                </a:solidFill>
              </a:rPr>
              <a:t>pmd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xalan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from </a:t>
            </a:r>
            <a:r>
              <a:rPr lang="en-US" dirty="0" err="1" smtClean="0">
                <a:solidFill>
                  <a:srgbClr val="000000"/>
                </a:solidFill>
              </a:rPr>
              <a:t>DaCapo</a:t>
            </a:r>
            <a:r>
              <a:rPr lang="en-US" dirty="0" smtClean="0">
                <a:solidFill>
                  <a:srgbClr val="000000"/>
                </a:solidFill>
              </a:rPr>
              <a:t> suite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DaCapo</a:t>
            </a:r>
            <a:r>
              <a:rPr lang="en-US" dirty="0" smtClean="0">
                <a:solidFill>
                  <a:srgbClr val="000000"/>
                </a:solidFill>
              </a:rPr>
              <a:t> benchmarks </a:t>
            </a:r>
            <a:r>
              <a:rPr lang="en-US" b="1" dirty="0" smtClean="0">
                <a:solidFill>
                  <a:srgbClr val="00215C"/>
                </a:solidFill>
              </a:rPr>
              <a:t>looped multiple times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Initial (compilation) run included </a:t>
            </a:r>
            <a:r>
              <a:rPr lang="en-US" dirty="0" smtClean="0"/>
              <a:t>in results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When not paging, </a:t>
            </a:r>
            <a:r>
              <a:rPr lang="en-US" dirty="0" smtClean="0">
                <a:solidFill>
                  <a:srgbClr val="FF6600"/>
                </a:solidFill>
              </a:rPr>
              <a:t>runs total about 1:17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Ran </a:t>
            </a:r>
            <a:r>
              <a:rPr lang="en-US" b="1" dirty="0" smtClean="0">
                <a:solidFill>
                  <a:srgbClr val="00215C"/>
                </a:solidFill>
              </a:rPr>
              <a:t>2 benchmarks simultaneously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Record time until both </a:t>
            </a:r>
            <a:r>
              <a:rPr lang="en-US" dirty="0" smtClean="0">
                <a:solidFill>
                  <a:srgbClr val="00215C"/>
                </a:solidFill>
              </a:rPr>
              <a:t>processes completed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Little Strokes Fell Great Oaks</a:t>
            </a:r>
            <a:endParaRPr lang="en-US" dirty="0"/>
          </a:p>
        </p:txBody>
      </p:sp>
      <p:pic>
        <p:nvPicPr>
          <p:cNvPr id="6" name="Picture 5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7525" y="1562400"/>
            <a:ext cx="5221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Needed to Complete </a:t>
            </a:r>
            <a:r>
              <a:rPr lang="en-US" dirty="0" err="1" smtClean="0"/>
              <a:t>pseudoJBB</a:t>
            </a:r>
            <a:r>
              <a:rPr lang="en-US" dirty="0" smtClean="0"/>
              <a:t>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Little Strokes Fell Great Oaks</a:t>
            </a:r>
            <a:endParaRPr lang="en-US" dirty="0"/>
          </a:p>
        </p:txBody>
      </p:sp>
      <p:pic>
        <p:nvPicPr>
          <p:cNvPr id="6" name="Picture 5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3725" y="1562400"/>
            <a:ext cx="502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Needed to Complete Bloat-Fop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Second Inspiration</a:t>
            </a:r>
            <a:endParaRPr lang="en-US" dirty="0"/>
          </a:p>
        </p:txBody>
      </p:sp>
      <p:pic>
        <p:nvPicPr>
          <p:cNvPr id="8" name="Picture 7" descr="frankl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600" y="1876425"/>
            <a:ext cx="3748409" cy="515910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114925" y="1571625"/>
            <a:ext cx="3886200" cy="2438400"/>
          </a:xfrm>
          <a:prstGeom prst="wedgeRoundRectCallout">
            <a:avLst>
              <a:gd name="adj1" fmla="val -67593"/>
              <a:gd name="adj2" fmla="val 5888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Early bird </a:t>
            </a:r>
            <a:r>
              <a:rPr lang="en-US" sz="4600" u="none" dirty="0" smtClean="0">
                <a:solidFill>
                  <a:srgbClr val="0000FF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catches the </a:t>
            </a:r>
            <a:r>
              <a:rPr lang="en-US" sz="4600" u="none" dirty="0" smtClean="0">
                <a:solidFill>
                  <a:srgbClr val="660066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worm</a:t>
            </a:r>
            <a:endParaRPr kumimoji="0" lang="en-US" sz="460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Problem With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Page faults help </a:t>
            </a:r>
            <a:r>
              <a:rPr lang="en-US" dirty="0" smtClean="0"/>
              <a:t>keep heap in available RAM</a:t>
            </a:r>
          </a:p>
          <a:p>
            <a:pPr lvl="1"/>
            <a:r>
              <a:rPr lang="en-US" dirty="0" smtClean="0"/>
              <a:t>Faults detectable only </a:t>
            </a:r>
            <a:r>
              <a:rPr lang="en-US" dirty="0" smtClean="0">
                <a:solidFill>
                  <a:srgbClr val="FF6600"/>
                </a:solidFill>
              </a:rPr>
              <a:t>after heap grew too big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Usually good enough </a:t>
            </a:r>
            <a:r>
              <a:rPr lang="en-US" dirty="0" smtClean="0"/>
              <a:t>to avoid major slowdowns</a:t>
            </a:r>
          </a:p>
          <a:p>
            <a:pPr lvl="1"/>
            <a:r>
              <a:rPr lang="en-US" dirty="0" smtClean="0"/>
              <a:t>And may cause </a:t>
            </a:r>
            <a:r>
              <a:rPr lang="en-US" dirty="0" smtClean="0">
                <a:solidFill>
                  <a:srgbClr val="FF6600"/>
                </a:solidFill>
              </a:rPr>
              <a:t>problems if evicted pages unused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Better knowing before </a:t>
            </a:r>
            <a:r>
              <a:rPr lang="en-US" dirty="0" smtClean="0">
                <a:solidFill>
                  <a:srgbClr val="000000"/>
                </a:solidFill>
              </a:rPr>
              <a:t>pages faulted back in</a:t>
            </a:r>
          </a:p>
          <a:p>
            <a:pPr lvl="1"/>
            <a:r>
              <a:rPr lang="en-US" dirty="0" smtClean="0"/>
              <a:t>Could shrink heap earlier and </a:t>
            </a:r>
            <a:r>
              <a:rPr lang="en-US" dirty="0" smtClean="0">
                <a:solidFill>
                  <a:srgbClr val="FF6600"/>
                </a:solidFill>
              </a:rPr>
              <a:t>avoid page faults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Changes to OS, JVM, GC </a:t>
            </a:r>
            <a:r>
              <a:rPr lang="en-US" dirty="0" smtClean="0"/>
              <a:t>to send &amp; receive alerts</a:t>
            </a:r>
          </a:p>
          <a:p>
            <a:pPr lvl="1"/>
            <a:r>
              <a:rPr lang="en-US" dirty="0" smtClean="0"/>
              <a:t>Ideally would have a </a:t>
            </a:r>
            <a:r>
              <a:rPr lang="en-US" dirty="0" smtClean="0">
                <a:solidFill>
                  <a:srgbClr val="FF6600"/>
                </a:solidFill>
              </a:rPr>
              <a:t>more lightweight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 Performance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16038" y="1562100"/>
            <a:ext cx="8604250" cy="382986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Good news: </a:t>
            </a:r>
            <a:r>
              <a:rPr lang="en-US" b="1" dirty="0">
                <a:solidFill>
                  <a:srgbClr val="00215C"/>
                </a:solidFill>
              </a:rPr>
              <a:t>GC performance is competitive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>
                <a:solidFill>
                  <a:srgbClr val="FF6600"/>
                </a:solidFill>
              </a:rPr>
              <a:t> Matches average performance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of good </a:t>
            </a:r>
            <a:r>
              <a:rPr lang="en-US" dirty="0">
                <a:solidFill>
                  <a:schemeClr val="tx1"/>
                </a:solidFill>
              </a:rPr>
              <a:t>allocator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Ran </a:t>
            </a:r>
            <a:r>
              <a:rPr lang="en-US" dirty="0">
                <a:solidFill>
                  <a:schemeClr val="tx1"/>
                </a:solidFill>
              </a:rPr>
              <a:t>some benchmarks </a:t>
            </a:r>
            <a:r>
              <a:rPr lang="en-US" dirty="0">
                <a:solidFill>
                  <a:srgbClr val="FF6600"/>
                </a:solidFill>
              </a:rPr>
              <a:t>up to </a:t>
            </a:r>
            <a:r>
              <a:rPr lang="en-US" b="1" dirty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10% faster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Bad news: </a:t>
            </a:r>
            <a:r>
              <a:rPr lang="en-US" b="1" dirty="0">
                <a:solidFill>
                  <a:srgbClr val="00215C"/>
                </a:solidFill>
              </a:rPr>
              <a:t>GC is serious memory hog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Footprint </a:t>
            </a:r>
            <a:r>
              <a:rPr lang="en-US" b="1" dirty="0" smtClean="0">
                <a:solidFill>
                  <a:srgbClr val="FF6600"/>
                </a:solidFill>
              </a:rPr>
              <a:t>5x larger </a:t>
            </a:r>
            <a:r>
              <a:rPr lang="en-US" dirty="0" smtClean="0">
                <a:solidFill>
                  <a:schemeClr val="tx1"/>
                </a:solidFill>
              </a:rPr>
              <a:t>for quickest runs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>
                <a:solidFill>
                  <a:srgbClr val="000000"/>
                </a:solidFill>
              </a:rPr>
              <a:t>runs had </a:t>
            </a:r>
            <a:r>
              <a:rPr lang="en-US" dirty="0">
                <a:solidFill>
                  <a:srgbClr val="FF6600"/>
                </a:solidFill>
              </a:rPr>
              <a:t>at least double the footprint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b="1" dirty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GC’s paging performance is bad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RSS Is Not Just For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Resident set size </a:t>
            </a:r>
            <a:r>
              <a:rPr lang="en-US" dirty="0" smtClean="0"/>
              <a:t>available with fault count</a:t>
            </a:r>
          </a:p>
          <a:p>
            <a:pPr lvl="1"/>
            <a:r>
              <a:rPr lang="en-US" dirty="0" smtClean="0"/>
              <a:t>Records number of </a:t>
            </a:r>
            <a:r>
              <a:rPr lang="en-US" dirty="0" smtClean="0">
                <a:solidFill>
                  <a:srgbClr val="FF6600"/>
                </a:solidFill>
              </a:rPr>
              <a:t>pages currently in memory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RSS goes up </a:t>
            </a:r>
            <a:r>
              <a:rPr lang="en-US" dirty="0" smtClean="0"/>
              <a:t>when pages touched or faulted in</a:t>
            </a:r>
          </a:p>
          <a:p>
            <a:pPr lvl="1"/>
            <a:r>
              <a:rPr lang="en-US" dirty="0" smtClean="0"/>
              <a:t>If pages unmapped or evicted, </a:t>
            </a:r>
            <a:r>
              <a:rPr lang="en-US" dirty="0" smtClean="0">
                <a:solidFill>
                  <a:srgbClr val="FF6600"/>
                </a:solidFill>
              </a:rPr>
              <a:t>RSS goes down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RSS provides early warning</a:t>
            </a:r>
            <a:r>
              <a:rPr lang="en-US" dirty="0" smtClean="0">
                <a:solidFill>
                  <a:srgbClr val="000000"/>
                </a:solidFill>
              </a:rPr>
              <a:t> in steady 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Will eventually see </a:t>
            </a:r>
            <a:r>
              <a:rPr lang="en-US" dirty="0" smtClean="0">
                <a:solidFill>
                  <a:srgbClr val="FF6600"/>
                </a:solidFill>
              </a:rPr>
              <a:t>pages faults after RSS drops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Assumes pages not released </a:t>
            </a:r>
            <a:r>
              <a:rPr lang="en-US" dirty="0" smtClean="0">
                <a:solidFill>
                  <a:srgbClr val="000000"/>
                </a:solidFill>
              </a:rPr>
              <a:t>as app executes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(Safe assumption that holds in most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Early Bird Catches The Worm</a:t>
            </a:r>
            <a:endParaRPr lang="en-US" dirty="0"/>
          </a:p>
        </p:txBody>
      </p:sp>
      <p:pic>
        <p:nvPicPr>
          <p:cNvPr id="4" name="Picture 3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525" y="1562400"/>
            <a:ext cx="5221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Needed to Complete </a:t>
            </a:r>
            <a:r>
              <a:rPr lang="en-US" dirty="0" err="1" smtClean="0"/>
              <a:t>pseudoJBB</a:t>
            </a:r>
            <a:r>
              <a:rPr lang="en-US" dirty="0" smtClean="0"/>
              <a:t>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Early Bird Catches The Worm</a:t>
            </a:r>
            <a:endParaRPr lang="en-US" dirty="0"/>
          </a:p>
        </p:txBody>
      </p:sp>
      <p:pic>
        <p:nvPicPr>
          <p:cNvPr id="4" name="Picture 3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725" y="1562400"/>
            <a:ext cx="512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Result Across All Our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RSS Is Not A Panacea</a:t>
            </a:r>
            <a:endParaRPr lang="en-US" dirty="0"/>
          </a:p>
        </p:txBody>
      </p:sp>
      <p:pic>
        <p:nvPicPr>
          <p:cNvPr id="4" name="Picture 3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725" y="1562400"/>
            <a:ext cx="512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Result Across All Our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Third Inspiration</a:t>
            </a:r>
            <a:endParaRPr lang="en-US" dirty="0"/>
          </a:p>
        </p:txBody>
      </p:sp>
      <p:pic>
        <p:nvPicPr>
          <p:cNvPr id="6" name="Picture 5" descr="frankl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02040" y="1876425"/>
            <a:ext cx="3748409" cy="515910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1381125" y="1724025"/>
            <a:ext cx="3886200" cy="2971800"/>
          </a:xfrm>
          <a:prstGeom prst="wedgeRoundRectCallout">
            <a:avLst>
              <a:gd name="adj1" fmla="val 89328"/>
              <a:gd name="adj2" fmla="val 3386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The Lord </a:t>
            </a: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helps those</a:t>
            </a:r>
            <a:r>
              <a:rPr kumimoji="0" lang="en-US" sz="460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460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who help themselves</a:t>
            </a:r>
            <a:endParaRPr kumimoji="0" lang="en-US" sz="460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"Greed Is Good"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results </a:t>
            </a:r>
            <a:r>
              <a:rPr lang="en-US" b="1" dirty="0" smtClean="0">
                <a:solidFill>
                  <a:srgbClr val="00215C"/>
                </a:solidFill>
              </a:rPr>
              <a:t>showed cooperative work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Individually track </a:t>
            </a:r>
            <a:r>
              <a:rPr lang="en-US" dirty="0" smtClean="0"/>
              <a:t>page faults &amp; RSS for alerts</a:t>
            </a:r>
          </a:p>
          <a:p>
            <a:pPr lvl="1"/>
            <a:r>
              <a:rPr lang="en-US" dirty="0" smtClean="0"/>
              <a:t>Changes share and </a:t>
            </a:r>
            <a:r>
              <a:rPr lang="en-US" dirty="0" smtClean="0">
                <a:solidFill>
                  <a:srgbClr val="FF6600"/>
                </a:solidFill>
              </a:rPr>
              <a:t>reacted to on collective basis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System-wide resource </a:t>
            </a:r>
            <a:r>
              <a:rPr lang="en-US" dirty="0" smtClean="0"/>
              <a:t>so this would make sense</a:t>
            </a:r>
          </a:p>
          <a:p>
            <a:endParaRPr lang="en-US" dirty="0" smtClean="0"/>
          </a:p>
          <a:p>
            <a:r>
              <a:rPr lang="en-US" dirty="0" smtClean="0"/>
              <a:t>But there are </a:t>
            </a:r>
            <a:r>
              <a:rPr lang="en-US" b="1" dirty="0" smtClean="0">
                <a:solidFill>
                  <a:srgbClr val="00215C"/>
                </a:solidFill>
              </a:rPr>
              <a:t>some costs to cooperation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Mutexes</a:t>
            </a:r>
            <a:r>
              <a:rPr lang="en-US" dirty="0" smtClean="0">
                <a:solidFill>
                  <a:srgbClr val="FF6600"/>
                </a:solidFill>
              </a:rPr>
              <a:t> used </a:t>
            </a:r>
            <a:r>
              <a:rPr lang="en-US" dirty="0" smtClean="0"/>
              <a:t>to protect critical sections</a:t>
            </a:r>
          </a:p>
          <a:p>
            <a:pPr lvl="1"/>
            <a:r>
              <a:rPr lang="en-US" dirty="0" smtClean="0"/>
              <a:t>Sharing enabled by </a:t>
            </a:r>
            <a:r>
              <a:rPr lang="en-US" dirty="0" smtClean="0">
                <a:solidFill>
                  <a:srgbClr val="FF6600"/>
                </a:solidFill>
              </a:rPr>
              <a:t>allocating more memory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Extra collections triggered </a:t>
            </a:r>
            <a:r>
              <a:rPr lang="en-US" dirty="0" smtClean="0">
                <a:solidFill>
                  <a:srgbClr val="000000"/>
                </a:solidFill>
              </a:rPr>
              <a:t>&amp;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may not be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Process Help Thyself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Selfish approach similar </a:t>
            </a:r>
            <a:r>
              <a:rPr lang="en-US" dirty="0" smtClean="0"/>
              <a:t>to previous system</a:t>
            </a:r>
          </a:p>
          <a:p>
            <a:pPr lvl="1"/>
            <a:r>
              <a:rPr lang="en-US" dirty="0" smtClean="0"/>
              <a:t>Continues to periodically </a:t>
            </a:r>
            <a:r>
              <a:rPr lang="en-US" dirty="0" smtClean="0">
                <a:solidFill>
                  <a:srgbClr val="FF6600"/>
                </a:solidFill>
              </a:rPr>
              <a:t>check page faults &amp; RSS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Trigger collection </a:t>
            </a:r>
            <a:r>
              <a:rPr lang="en-US" dirty="0" smtClean="0"/>
              <a:t>on too many faults or RSS drop</a:t>
            </a:r>
          </a:p>
          <a:p>
            <a:pPr lvl="1"/>
            <a:r>
              <a:rPr lang="en-US" dirty="0" smtClean="0"/>
              <a:t>Other applications </a:t>
            </a:r>
            <a:r>
              <a:rPr lang="en-US" dirty="0" smtClean="0">
                <a:solidFill>
                  <a:srgbClr val="FF6600"/>
                </a:solidFill>
              </a:rPr>
              <a:t>will not be sent update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Simultaneous collections </a:t>
            </a:r>
            <a:r>
              <a:rPr lang="en-US" dirty="0" smtClean="0"/>
              <a:t>will not be prevented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Initially rejected as appears </a:t>
            </a:r>
            <a:r>
              <a:rPr lang="en-US" b="1" dirty="0" smtClean="0">
                <a:solidFill>
                  <a:srgbClr val="00215C"/>
                </a:solidFill>
              </a:rPr>
              <a:t>this is a bad idea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But done well </a:t>
            </a:r>
            <a:r>
              <a:rPr lang="en-US" dirty="0" smtClean="0"/>
              <a:t>by Ben Franklin so far…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Those Who Help Themselves</a:t>
            </a:r>
            <a:endParaRPr lang="en-US" dirty="0"/>
          </a:p>
        </p:txBody>
      </p:sp>
      <p:pic>
        <p:nvPicPr>
          <p:cNvPr id="4" name="Picture 3" descr="BloatAndFop.BaseVsFaul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725" y="1562400"/>
            <a:ext cx="512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Result Across All Our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Last Inspiration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114925" y="1571625"/>
            <a:ext cx="3886200" cy="3657600"/>
          </a:xfrm>
          <a:prstGeom prst="wedgeRoundRectCallout">
            <a:avLst>
              <a:gd name="adj1" fmla="val -74067"/>
              <a:gd name="adj2" fmla="val 2940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sz="4600" u="none" dirty="0" smtClean="0">
                <a:solidFill>
                  <a:srgbClr val="0000FF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Only 2 certainties in life,</a:t>
            </a:r>
          </a:p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sz="4600" u="none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death &amp; taxes</a:t>
            </a:r>
            <a:endParaRPr kumimoji="0" lang="en-US" sz="46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6BF9FE"/>
              </a:clrFrom>
              <a:clrTo>
                <a:srgbClr val="6BF9FE">
                  <a:alpha val="0"/>
                </a:srgbClr>
              </a:clrTo>
            </a:clrChange>
          </a:blip>
          <a:srcRect l="927"/>
          <a:stretch>
            <a:fillRect/>
          </a:stretch>
        </p:blipFill>
        <p:spPr>
          <a:xfrm>
            <a:off x="1533525" y="2409825"/>
            <a:ext cx="2564876" cy="42477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Last Inspiration (Almost)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114925" y="1571625"/>
            <a:ext cx="3886200" cy="3657600"/>
          </a:xfrm>
          <a:prstGeom prst="wedgeRoundRectCallout">
            <a:avLst>
              <a:gd name="adj1" fmla="val -74067"/>
              <a:gd name="adj2" fmla="val 2940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sz="4600" u="none" dirty="0" smtClean="0">
                <a:solidFill>
                  <a:srgbClr val="0000FF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Only 2 certainties in life,</a:t>
            </a:r>
          </a:p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sz="4600" u="none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death &amp; taxes</a:t>
            </a:r>
            <a:endParaRPr kumimoji="0" lang="en-US" sz="46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6BF9FE"/>
              </a:clrFrom>
              <a:clrTo>
                <a:srgbClr val="6BF9FE">
                  <a:alpha val="0"/>
                </a:srgbClr>
              </a:clrTo>
            </a:clrChange>
          </a:blip>
          <a:srcRect l="927"/>
          <a:stretch>
            <a:fillRect/>
          </a:stretch>
        </p:blipFill>
        <p:spPr>
          <a:xfrm>
            <a:off x="1533525" y="2409825"/>
            <a:ext cx="2564876" cy="42477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7477125" y="1952625"/>
            <a:ext cx="381000" cy="304800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88606" y="1724025"/>
            <a:ext cx="45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u="none" dirty="0" smtClean="0">
                <a:solidFill>
                  <a:srgbClr val="0000FF"/>
                </a:solidFill>
                <a:latin typeface="Apple Casual"/>
                <a:cs typeface="Apple Casual"/>
              </a:rPr>
              <a:t>3</a:t>
            </a:r>
            <a:endParaRPr lang="en-US" sz="4600" u="none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400925" y="2028825"/>
            <a:ext cx="381000" cy="228600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810125" y="5038606"/>
            <a:ext cx="4249112" cy="8002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600" u="none" dirty="0" smtClean="0">
                <a:solidFill>
                  <a:srgbClr val="008000"/>
                </a:solidFill>
                <a:latin typeface="Apple Casual"/>
                <a:cs typeface="Apple Casual"/>
              </a:rPr>
              <a:t>&amp; Poor Richard</a:t>
            </a:r>
            <a:endParaRPr lang="en-US" sz="4600" u="none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 Performance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16038" y="1562100"/>
            <a:ext cx="8604250" cy="382986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Good news: </a:t>
            </a:r>
            <a:r>
              <a:rPr lang="en-US" b="1" dirty="0">
                <a:solidFill>
                  <a:srgbClr val="00215C"/>
                </a:solidFill>
              </a:rPr>
              <a:t>GC performance is competitive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>
                <a:solidFill>
                  <a:srgbClr val="FF6600"/>
                </a:solidFill>
              </a:rPr>
              <a:t> Matches average performance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of good </a:t>
            </a:r>
            <a:r>
              <a:rPr lang="en-US" dirty="0">
                <a:solidFill>
                  <a:schemeClr val="tx1"/>
                </a:solidFill>
              </a:rPr>
              <a:t>allocator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Ran </a:t>
            </a:r>
            <a:r>
              <a:rPr lang="en-US" dirty="0">
                <a:solidFill>
                  <a:schemeClr val="tx1"/>
                </a:solidFill>
              </a:rPr>
              <a:t>some benchmarks </a:t>
            </a:r>
            <a:r>
              <a:rPr lang="en-US" dirty="0">
                <a:solidFill>
                  <a:srgbClr val="FF6600"/>
                </a:solidFill>
              </a:rPr>
              <a:t>up to </a:t>
            </a:r>
            <a:r>
              <a:rPr lang="en-US" b="1" dirty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10% faster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Bad news: </a:t>
            </a:r>
            <a:r>
              <a:rPr lang="en-US" b="1" dirty="0">
                <a:solidFill>
                  <a:srgbClr val="00215C"/>
                </a:solidFill>
              </a:rPr>
              <a:t>GC is serious memory hog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Footprint </a:t>
            </a:r>
            <a:r>
              <a:rPr lang="en-US" b="1" dirty="0" smtClean="0">
                <a:solidFill>
                  <a:srgbClr val="FF6600"/>
                </a:solidFill>
              </a:rPr>
              <a:t>5x larger </a:t>
            </a:r>
            <a:r>
              <a:rPr lang="en-US" dirty="0" smtClean="0">
                <a:solidFill>
                  <a:schemeClr val="tx1"/>
                </a:solidFill>
              </a:rPr>
              <a:t>for quickest runs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>
                <a:solidFill>
                  <a:srgbClr val="000000"/>
                </a:solidFill>
              </a:rPr>
              <a:t>runs had </a:t>
            </a:r>
            <a:r>
              <a:rPr lang="en-US" dirty="0">
                <a:solidFill>
                  <a:srgbClr val="FF6600"/>
                </a:solidFill>
              </a:rPr>
              <a:t>at least double the footprint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b="1" dirty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GC’s paging performance is </a:t>
            </a:r>
            <a:r>
              <a:rPr lang="en-US" b="1" strike="sngStrike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bad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Univers (Body)"/>
                <a:cs typeface="Univers (Body)"/>
              </a:rPr>
              <a:t>horrible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Univers (Body)"/>
              <a:cs typeface="Univers (Body)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Advice Good In Many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Inspiration very general</a:t>
            </a:r>
            <a:r>
              <a:rPr lang="en-US" dirty="0" smtClean="0">
                <a:solidFill>
                  <a:srgbClr val="00215C"/>
                </a:solidFill>
              </a:rPr>
              <a:t> </a:t>
            </a:r>
            <a:r>
              <a:rPr lang="en-US" dirty="0" smtClean="0"/>
              <a:t>&amp; so was code</a:t>
            </a:r>
          </a:p>
          <a:p>
            <a:pPr lvl="1"/>
            <a:r>
              <a:rPr lang="en-US" dirty="0" smtClean="0"/>
              <a:t>Approach was </a:t>
            </a:r>
            <a:r>
              <a:rPr lang="en-US" dirty="0" smtClean="0">
                <a:solidFill>
                  <a:srgbClr val="FF6600"/>
                </a:solidFill>
              </a:rPr>
              <a:t>independent of GC algorithm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Few changes needed </a:t>
            </a:r>
            <a:r>
              <a:rPr lang="en-US" dirty="0" smtClean="0"/>
              <a:t>to </a:t>
            </a:r>
            <a:r>
              <a:rPr lang="en-US" dirty="0" err="1" smtClean="0"/>
              <a:t>Jikes</a:t>
            </a:r>
            <a:r>
              <a:rPr lang="en-US" dirty="0" smtClean="0"/>
              <a:t> RVM (&lt; 30 LOC)</a:t>
            </a:r>
          </a:p>
          <a:p>
            <a:pPr lvl="1"/>
            <a:r>
              <a:rPr lang="en-US" dirty="0" smtClean="0"/>
              <a:t>Majority of code </a:t>
            </a:r>
            <a:r>
              <a:rPr lang="en-US" dirty="0" smtClean="0">
                <a:solidFill>
                  <a:srgbClr val="FF6600"/>
                </a:solidFill>
              </a:rPr>
              <a:t>written in standalone file 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Could other collectors benefit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from this?</a:t>
            </a:r>
          </a:p>
          <a:p>
            <a:pPr lvl="1"/>
            <a:r>
              <a:rPr lang="en-US" dirty="0" smtClean="0"/>
              <a:t>Others tend to be </a:t>
            </a:r>
            <a:r>
              <a:rPr lang="en-US" dirty="0" smtClean="0">
                <a:solidFill>
                  <a:srgbClr val="FF6600"/>
                </a:solidFill>
              </a:rPr>
              <a:t>less resilient to paging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Uses more pages </a:t>
            </a:r>
            <a:r>
              <a:rPr lang="en-US" dirty="0" smtClean="0"/>
              <a:t>with quicker growth to RSS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(At least in </a:t>
            </a:r>
            <a:r>
              <a:rPr lang="en-US" dirty="0" err="1" smtClean="0">
                <a:solidFill>
                  <a:schemeClr val="bg2"/>
                </a:solidFill>
              </a:rPr>
              <a:t>Jikes</a:t>
            </a:r>
            <a:r>
              <a:rPr lang="en-US" dirty="0" smtClean="0">
                <a:solidFill>
                  <a:schemeClr val="bg2"/>
                </a:solidFill>
              </a:rPr>
              <a:t>, usually perform much worse)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Let's Hear It For Poor Richard!</a:t>
            </a:r>
            <a:endParaRPr lang="en-US" dirty="0"/>
          </a:p>
        </p:txBody>
      </p:sp>
      <p:pic>
        <p:nvPicPr>
          <p:cNvPr id="4" name="Picture 3" descr="BloatAndFop.BaseVsFa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876425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060" y="1562400"/>
            <a:ext cx="502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Needed to Complete Bloat-Fop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Does This Really 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tested in </a:t>
            </a:r>
            <a:r>
              <a:rPr lang="en-US" b="1" dirty="0" smtClean="0">
                <a:solidFill>
                  <a:srgbClr val="00215C"/>
                </a:solidFill>
              </a:rPr>
              <a:t>Mono Virtual Machine</a:t>
            </a:r>
          </a:p>
          <a:p>
            <a:pPr lvl="1"/>
            <a:r>
              <a:rPr lang="en-US" dirty="0" smtClean="0"/>
              <a:t>Open-source system for </a:t>
            </a:r>
            <a:r>
              <a:rPr lang="en-US" dirty="0" smtClean="0">
                <a:solidFill>
                  <a:srgbClr val="FF6600"/>
                </a:solidFill>
              </a:rPr>
              <a:t>running .Net programs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BDW collector </a:t>
            </a:r>
            <a:r>
              <a:rPr lang="en-US" dirty="0" smtClean="0">
                <a:solidFill>
                  <a:srgbClr val="000000"/>
                </a:solidFill>
              </a:rPr>
              <a:t>for whole-heap, non-moving GC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Written for C, </a:t>
            </a:r>
            <a:r>
              <a:rPr lang="en-US" dirty="0" smtClean="0">
                <a:solidFill>
                  <a:srgbClr val="FF6600"/>
                </a:solidFill>
              </a:rPr>
              <a:t>BDW cannot shrink heap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Fewer than 10 LOC </a:t>
            </a:r>
            <a:r>
              <a:rPr lang="en-US" dirty="0" smtClean="0"/>
              <a:t>modified during port</a:t>
            </a:r>
          </a:p>
          <a:p>
            <a:pPr lvl="1"/>
            <a:r>
              <a:rPr lang="en-US" dirty="0" smtClean="0"/>
              <a:t>Bulk of PRMM </a:t>
            </a:r>
            <a:r>
              <a:rPr lang="en-US" dirty="0" smtClean="0">
                <a:solidFill>
                  <a:srgbClr val="FF6600"/>
                </a:solidFill>
              </a:rPr>
              <a:t>code copied without modification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Let's Hear It For Poor Richard!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317599" y="1562399"/>
          <a:ext cx="8521726" cy="496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Richard's </a:t>
            </a:r>
            <a:r>
              <a:rPr lang="en-US" b="1" dirty="0" smtClean="0">
                <a:solidFill>
                  <a:srgbClr val="00215C"/>
                </a:solidFill>
              </a:rPr>
              <a:t>advice continues to hold</a:t>
            </a:r>
          </a:p>
          <a:p>
            <a:endParaRPr lang="en-US" b="1" dirty="0" smtClean="0">
              <a:solidFill>
                <a:srgbClr val="00215C"/>
              </a:solidFill>
            </a:endParaRPr>
          </a:p>
          <a:p>
            <a:r>
              <a:rPr lang="en-US" b="1" dirty="0" smtClean="0">
                <a:solidFill>
                  <a:srgbClr val="00215C"/>
                </a:solidFill>
              </a:rPr>
              <a:t>PRMM solves GC's paging problem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Few changes needed </a:t>
            </a:r>
            <a:r>
              <a:rPr lang="en-US" dirty="0" smtClean="0"/>
              <a:t>to add to existing systems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When not paging, </a:t>
            </a:r>
            <a:r>
              <a:rPr lang="en-US" dirty="0" smtClean="0">
                <a:solidFill>
                  <a:srgbClr val="FF6600"/>
                </a:solidFill>
              </a:rPr>
              <a:t>good performance is maintained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Averages 2x speedup </a:t>
            </a:r>
            <a:r>
              <a:rPr lang="en-US" dirty="0" smtClean="0"/>
              <a:t>for best collector</a:t>
            </a:r>
          </a:p>
          <a:p>
            <a:pPr lvl="1"/>
            <a:r>
              <a:rPr lang="en-US" dirty="0" smtClean="0"/>
              <a:t>Improves nearly</a:t>
            </a:r>
            <a:r>
              <a:rPr lang="en-US" dirty="0" smtClean="0">
                <a:solidFill>
                  <a:srgbClr val="FF6600"/>
                </a:solidFill>
              </a:rPr>
              <a:t> every algorithm and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pic>
        <p:nvPicPr>
          <p:cNvPr id="4" name="Picture 3" descr="DSCN5097.JPG"/>
          <p:cNvPicPr>
            <a:picLocks noChangeAspect="1"/>
          </p:cNvPicPr>
          <p:nvPr/>
        </p:nvPicPr>
        <p:blipFill>
          <a:blip r:embed="rId3"/>
          <a:srcRect t="29879"/>
          <a:stretch>
            <a:fillRect/>
          </a:stretch>
        </p:blipFill>
        <p:spPr>
          <a:xfrm>
            <a:off x="1609725" y="1800225"/>
            <a:ext cx="7391400" cy="388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 Performance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16038" y="1562100"/>
            <a:ext cx="8604250" cy="3829869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Good news: </a:t>
            </a:r>
            <a:r>
              <a:rPr lang="en-US" b="1" dirty="0" smtClean="0">
                <a:solidFill>
                  <a:srgbClr val="00215C"/>
                </a:solidFill>
              </a:rPr>
              <a:t>GC performance is competitive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>
                <a:solidFill>
                  <a:srgbClr val="FF6600"/>
                </a:solidFill>
              </a:rPr>
              <a:t> Matches average performance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of good allocator </a:t>
            </a:r>
          </a:p>
          <a:p>
            <a:pPr lvl="1">
              <a:buSzPct val="150000"/>
              <a:buFont typeface="Arial" pitchFamily="-107" charset="0"/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Ran some benchmarks </a:t>
            </a:r>
            <a:r>
              <a:rPr lang="en-US" dirty="0" smtClean="0">
                <a:solidFill>
                  <a:srgbClr val="FF6600"/>
                </a:solidFill>
              </a:rPr>
              <a:t>up to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10% faster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Bad news: </a:t>
            </a:r>
            <a:r>
              <a:rPr lang="en-US" b="1" dirty="0" smtClean="0">
                <a:solidFill>
                  <a:srgbClr val="00215C"/>
                </a:solidFill>
              </a:rPr>
              <a:t>GC is serious memory hog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Footprint </a:t>
            </a:r>
            <a:r>
              <a:rPr lang="en-US" b="1" dirty="0" smtClean="0">
                <a:solidFill>
                  <a:srgbClr val="FF6600"/>
                </a:solidFill>
              </a:rPr>
              <a:t>5x larger </a:t>
            </a:r>
            <a:r>
              <a:rPr lang="en-US" dirty="0" smtClean="0">
                <a:solidFill>
                  <a:schemeClr val="tx1"/>
                </a:solidFill>
              </a:rPr>
              <a:t>for quickest runs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All runs had </a:t>
            </a:r>
            <a:r>
              <a:rPr lang="en-US" dirty="0" smtClean="0">
                <a:solidFill>
                  <a:srgbClr val="FF6600"/>
                </a:solidFill>
              </a:rPr>
              <a:t>at least double the footprint</a:t>
            </a:r>
          </a:p>
          <a:p>
            <a:pPr lvl="1">
              <a:buSzPct val="150000"/>
              <a:buFont typeface="Arial" pitchFamily="-107" charset="0"/>
              <a:buBlip>
                <a:blip r:embed="rId4"/>
              </a:buBlip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Univer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Univer"/>
              </a:rPr>
              <a:t>GC’s paging performance is </a:t>
            </a:r>
            <a:r>
              <a:rPr lang="en-US" b="1" strike="sngStrike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Univer"/>
              </a:rPr>
              <a:t>bad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Univer"/>
              </a:rPr>
              <a:t> </a:t>
            </a:r>
            <a:r>
              <a:rPr lang="en-US" b="1" strike="sngStrike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cs typeface="Univer"/>
              </a:rPr>
              <a:t>horrible</a:t>
            </a:r>
            <a:endParaRPr lang="en-US" b="1" dirty="0" smtClean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cs typeface="Univer"/>
            </a:endParaRPr>
          </a:p>
        </p:txBody>
      </p:sp>
      <p:pic>
        <p:nvPicPr>
          <p:cNvPr id="4" name="Picture 3" descr="j0433108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2461" b="13231"/>
          <a:stretch>
            <a:fillRect/>
          </a:stretch>
        </p:blipFill>
        <p:spPr>
          <a:xfrm>
            <a:off x="1914525" y="5381625"/>
            <a:ext cx="6400800" cy="1828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6" descr="White marble"/>
          <p:cNvGraphicFramePr>
            <a:graphicFrameLocks/>
          </p:cNvGraphicFramePr>
          <p:nvPr/>
        </p:nvGraphicFramePr>
        <p:xfrm>
          <a:off x="1316038" y="1560513"/>
          <a:ext cx="8526462" cy="4902200"/>
        </p:xfrm>
        <a:graphic>
          <a:graphicData uri="http://schemas.openxmlformats.org/presentationml/2006/ole">
            <p:oleObj spid="_x0000_s21506" name="Chart" r:id="rId4" imgW="8529043" imgH="4901609" progId="Excel.Sheet.8">
              <p:embed/>
            </p:oleObj>
          </a:graphicData>
        </a:graphic>
      </p:graphicFrame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GB" dirty="0" smtClean="0"/>
              <a:t>Ways To Make A Computer Cry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15C"/>
                </a:solidFill>
              </a:rPr>
              <a:t>Select a good heap size </a:t>
            </a:r>
            <a:r>
              <a:rPr lang="en-US" dirty="0" smtClean="0">
                <a:solidFill>
                  <a:schemeClr val="tx1"/>
                </a:solidFill>
              </a:rPr>
              <a:t>to "solve" problem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enough to </a:t>
            </a:r>
            <a:r>
              <a:rPr lang="en-US" dirty="0" smtClean="0">
                <a:solidFill>
                  <a:srgbClr val="FF6600"/>
                </a:solidFill>
              </a:rPr>
              <a:t>use all available memory…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…but not trigger paging </a:t>
            </a:r>
            <a:r>
              <a:rPr lang="en-US" dirty="0" smtClean="0">
                <a:solidFill>
                  <a:srgbClr val="000000"/>
                </a:solidFill>
              </a:rPr>
              <a:t>by being </a:t>
            </a:r>
            <a:r>
              <a:rPr lang="en-US" b="1" dirty="0" smtClean="0">
                <a:solidFill>
                  <a:srgbClr val="000000"/>
                </a:solidFill>
              </a:rPr>
              <a:t>too </a:t>
            </a:r>
            <a:r>
              <a:rPr lang="en-US" dirty="0" smtClean="0">
                <a:solidFill>
                  <a:srgbClr val="000000"/>
                </a:solidFill>
              </a:rPr>
              <a:t>large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May be able to </a:t>
            </a:r>
            <a:r>
              <a:rPr lang="en-US" b="1" dirty="0" smtClean="0">
                <a:solidFill>
                  <a:srgbClr val="00215C"/>
                </a:solidFill>
              </a:rPr>
              <a:t>find on dedicated machine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If stuck working in 1999</a:t>
            </a:r>
            <a:r>
              <a:rPr lang="en-US" dirty="0" smtClean="0">
                <a:solidFill>
                  <a:schemeClr val="tx1"/>
                </a:solidFill>
              </a:rPr>
              <a:t>, this is excellent news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about </a:t>
            </a:r>
            <a:r>
              <a:rPr lang="en-US" dirty="0" smtClean="0">
                <a:solidFill>
                  <a:srgbClr val="FF6600"/>
                </a:solidFill>
              </a:rPr>
              <a:t>multiprocessor, </a:t>
            </a:r>
            <a:r>
              <a:rPr lang="en-US" dirty="0" err="1" smtClean="0">
                <a:solidFill>
                  <a:srgbClr val="FF6600"/>
                </a:solidFill>
              </a:rPr>
              <a:t>multicore</a:t>
            </a:r>
            <a:r>
              <a:rPr lang="en-US" dirty="0" smtClean="0">
                <a:solidFill>
                  <a:srgbClr val="FF6600"/>
                </a:solidFill>
              </a:rPr>
              <a:t> machines?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Available memory fluctuates </a:t>
            </a:r>
            <a:r>
              <a:rPr lang="en-US" dirty="0" smtClean="0">
                <a:solidFill>
                  <a:schemeClr val="tx1"/>
                </a:solidFill>
              </a:rPr>
              <a:t>with each application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7038"/>
            <a:ext cx="8604250" cy="657225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pic>
        <p:nvPicPr>
          <p:cNvPr id="5" name="Content Placeholder 4" descr="AA026666.png"/>
          <p:cNvPicPr>
            <a:picLocks noGrp="1" noChangeAspect="1"/>
          </p:cNvPicPr>
          <p:nvPr>
            <p:ph idx="1"/>
          </p:nvPr>
        </p:nvPicPr>
        <p:blipFill>
          <a:blip r:embed="rId2"/>
          <a:srcRect l="778" r="1383"/>
          <a:stretch>
            <a:fillRect/>
          </a:stretch>
        </p:blipFill>
        <p:spPr>
          <a:xfrm>
            <a:off x="1317600" y="1562099"/>
            <a:ext cx="2054225" cy="488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427038"/>
            <a:ext cx="8604250" cy="657225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pic>
        <p:nvPicPr>
          <p:cNvPr id="5" name="Content Placeholder 4" descr="AA026666.png"/>
          <p:cNvPicPr>
            <a:picLocks noGrp="1" noChangeAspect="1"/>
          </p:cNvPicPr>
          <p:nvPr>
            <p:ph idx="1"/>
          </p:nvPr>
        </p:nvPicPr>
        <p:blipFill>
          <a:blip r:embed="rId3"/>
          <a:srcRect l="778" r="1383"/>
          <a:stretch>
            <a:fillRect/>
          </a:stretch>
        </p:blipFill>
        <p:spPr>
          <a:xfrm>
            <a:off x="1317600" y="1562099"/>
            <a:ext cx="2054225" cy="4886325"/>
          </a:xfrm>
        </p:spPr>
      </p:pic>
      <p:sp>
        <p:nvSpPr>
          <p:cNvPr id="4" name="TextBox 3"/>
          <p:cNvSpPr txBox="1"/>
          <p:nvPr/>
        </p:nvSpPr>
        <p:spPr>
          <a:xfrm>
            <a:off x="4276725" y="3476625"/>
            <a:ext cx="94128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u="none" dirty="0" smtClean="0">
                <a:solidFill>
                  <a:srgbClr val="00215C"/>
                </a:solidFill>
                <a:latin typeface="+mn-lt"/>
              </a:rPr>
              <a:t>or</a:t>
            </a:r>
            <a:endParaRPr lang="en-US" sz="6500" u="none" dirty="0">
              <a:solidFill>
                <a:srgbClr val="00215C"/>
              </a:solidFill>
              <a:latin typeface="+mn-lt"/>
            </a:endParaRPr>
          </a:p>
        </p:txBody>
      </p:sp>
      <p:pic>
        <p:nvPicPr>
          <p:cNvPr id="6" name="Picture 5" descr="PoorRich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28" y="1562399"/>
            <a:ext cx="2612697" cy="488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422739"/>
            <a:ext cx="8604250" cy="665823"/>
          </a:xfrm>
        </p:spPr>
        <p:txBody>
          <a:bodyPr/>
          <a:lstStyle/>
          <a:p>
            <a:r>
              <a:rPr lang="en-US" dirty="0" smtClean="0"/>
              <a:t>Our First Inspiration</a:t>
            </a:r>
            <a:endParaRPr lang="en-US" dirty="0"/>
          </a:p>
        </p:txBody>
      </p:sp>
      <p:pic>
        <p:nvPicPr>
          <p:cNvPr id="8" name="Picture 7" descr="frankl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02040" y="1876425"/>
            <a:ext cx="3748409" cy="515910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1381125" y="1724025"/>
            <a:ext cx="3886200" cy="2438400"/>
          </a:xfrm>
          <a:prstGeom prst="wedgeRoundRectCallout">
            <a:avLst>
              <a:gd name="adj1" fmla="val 86554"/>
              <a:gd name="adj2" fmla="val 52002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Little strokes </a:t>
            </a:r>
            <a:r>
              <a:rPr kumimoji="0" lang="en-US" sz="4600" u="none" strike="noStrike" cap="none" normalizeH="0" baseline="0" dirty="0" smtClean="0">
                <a:ln>
                  <a:noFill/>
                </a:ln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en-US" sz="4600" u="none" strike="noStrike" cap="none" normalizeH="0" baseline="0" dirty="0" smtClean="0">
                <a:ln>
                  <a:noFill/>
                </a:ln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fell </a:t>
            </a:r>
            <a:r>
              <a:rPr kumimoji="0" lang="en-US" sz="4600" u="none" strike="noStrike" cap="none" normalizeH="0" baseline="0" dirty="0" smtClean="0">
                <a:ln>
                  <a:noFill/>
                </a:ln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en-US" sz="4600" u="none" strike="noStrike" cap="none" normalizeH="0" baseline="0" dirty="0" smtClean="0">
                <a:ln>
                  <a:noFill/>
                </a:ln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en-US" sz="460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Lucida Sans Unicode" pitchFamily="34" charset="0"/>
                <a:cs typeface="Lucida Sans Unicode" pitchFamily="34" charset="0"/>
              </a:rPr>
              <a:t>great oaks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isi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Univers"/>
        <a:ea typeface="Lucida Sans Unicode"/>
        <a:cs typeface="Lucida Sans Unicode"/>
      </a:majorFont>
      <a:minorFont>
        <a:latin typeface="Univers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Canisius</Template>
  <TotalTime>2524</TotalTime>
  <Words>1491</Words>
  <Application>Microsoft Macintosh PowerPoint</Application>
  <PresentationFormat>Custom</PresentationFormat>
  <Paragraphs>245</Paragraphs>
  <Slides>35</Slides>
  <Notes>29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Canisius</vt:lpstr>
      <vt:lpstr>Chart</vt:lpstr>
      <vt:lpstr>Poor Richard's  Memory Manager</vt:lpstr>
      <vt:lpstr>GC Performance</vt:lpstr>
      <vt:lpstr>GC Performance</vt:lpstr>
      <vt:lpstr>GC Performance</vt:lpstr>
      <vt:lpstr>Ways To Make A Computer Cry</vt:lpstr>
      <vt:lpstr>What Can We Do?</vt:lpstr>
      <vt:lpstr>What Can We Do?</vt:lpstr>
      <vt:lpstr>What Can We Do?</vt:lpstr>
      <vt:lpstr>Our First Inspiration</vt:lpstr>
      <vt:lpstr>Our Idea</vt:lpstr>
      <vt:lpstr>Our Approach</vt:lpstr>
      <vt:lpstr>Memory is System-Wide</vt:lpstr>
      <vt:lpstr>Memory is System-Wide</vt:lpstr>
      <vt:lpstr>Experimental Methodology</vt:lpstr>
      <vt:lpstr>Experimental Methodology</vt:lpstr>
      <vt:lpstr>Little Strokes Fell Great Oaks</vt:lpstr>
      <vt:lpstr>Little Strokes Fell Great Oaks</vt:lpstr>
      <vt:lpstr>Our Second Inspiration</vt:lpstr>
      <vt:lpstr>Problem With Faults</vt:lpstr>
      <vt:lpstr>RSS Is Not Just For Blogs</vt:lpstr>
      <vt:lpstr>Early Bird Catches The Worm</vt:lpstr>
      <vt:lpstr>Early Bird Catches The Worm</vt:lpstr>
      <vt:lpstr>RSS Is Not A Panacea</vt:lpstr>
      <vt:lpstr>Our Third Inspiration</vt:lpstr>
      <vt:lpstr>"Greed Is Good"</vt:lpstr>
      <vt:lpstr>Process Help Thyself </vt:lpstr>
      <vt:lpstr>Those Who Help Themselves</vt:lpstr>
      <vt:lpstr>Our Last Inspiration</vt:lpstr>
      <vt:lpstr>Our Last Inspiration (Almost)</vt:lpstr>
      <vt:lpstr>Advice Good In Many Situations</vt:lpstr>
      <vt:lpstr>Let's Hear It For Poor Richard!</vt:lpstr>
      <vt:lpstr>Does This Really Hold?</vt:lpstr>
      <vt:lpstr>Let's Hear It For Poor Richard!</vt:lpstr>
      <vt:lpstr>Conclusion</vt:lpstr>
      <vt:lpstr>The Team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Richard's Memory Manager</dc:title>
  <dc:subject/>
  <dc:creator>Matthew</dc:creator>
  <cp:keywords/>
  <dc:description/>
  <cp:lastModifiedBy>Matthew Hertz</cp:lastModifiedBy>
  <cp:revision>142</cp:revision>
  <dcterms:created xsi:type="dcterms:W3CDTF">2009-11-02T15:03:53Z</dcterms:created>
  <dcterms:modified xsi:type="dcterms:W3CDTF">2009-11-02T15:25:49Z</dcterms:modified>
  <cp:category/>
</cp:coreProperties>
</file>