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73" r:id="rId2"/>
    <p:sldMasterId id="2147483662" r:id="rId3"/>
  </p:sldMasterIdLst>
  <p:notesMasterIdLst>
    <p:notesMasterId r:id="rId44"/>
  </p:notesMasterIdLst>
  <p:handoutMasterIdLst>
    <p:handoutMasterId r:id="rId45"/>
  </p:handoutMasterIdLst>
  <p:sldIdLst>
    <p:sldId id="533" r:id="rId4"/>
    <p:sldId id="534" r:id="rId5"/>
    <p:sldId id="489" r:id="rId6"/>
    <p:sldId id="535" r:id="rId7"/>
    <p:sldId id="482" r:id="rId8"/>
    <p:sldId id="483" r:id="rId9"/>
    <p:sldId id="485" r:id="rId10"/>
    <p:sldId id="480" r:id="rId11"/>
    <p:sldId id="486" r:id="rId12"/>
    <p:sldId id="487" r:id="rId13"/>
    <p:sldId id="493" r:id="rId14"/>
    <p:sldId id="488" r:id="rId15"/>
    <p:sldId id="490" r:id="rId16"/>
    <p:sldId id="491" r:id="rId17"/>
    <p:sldId id="459" r:id="rId18"/>
    <p:sldId id="460" r:id="rId19"/>
    <p:sldId id="420" r:id="rId20"/>
    <p:sldId id="539" r:id="rId21"/>
    <p:sldId id="537" r:id="rId22"/>
    <p:sldId id="536" r:id="rId23"/>
    <p:sldId id="538" r:id="rId24"/>
    <p:sldId id="450" r:id="rId25"/>
    <p:sldId id="421" r:id="rId26"/>
    <p:sldId id="427" r:id="rId27"/>
    <p:sldId id="437" r:id="rId28"/>
    <p:sldId id="513" r:id="rId29"/>
    <p:sldId id="540" r:id="rId30"/>
    <p:sldId id="542" r:id="rId31"/>
    <p:sldId id="541" r:id="rId32"/>
    <p:sldId id="543" r:id="rId33"/>
    <p:sldId id="544" r:id="rId34"/>
    <p:sldId id="547" r:id="rId35"/>
    <p:sldId id="546" r:id="rId36"/>
    <p:sldId id="548" r:id="rId37"/>
    <p:sldId id="549" r:id="rId38"/>
    <p:sldId id="550" r:id="rId39"/>
    <p:sldId id="551" r:id="rId40"/>
    <p:sldId id="552" r:id="rId41"/>
    <p:sldId id="553" r:id="rId42"/>
    <p:sldId id="554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100000"/>
      <a:buFont typeface="Times New Roman" pitchFamily="18" charset="0"/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100000"/>
      <a:buFont typeface="Times New Roman" pitchFamily="18" charset="0"/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100000"/>
      <a:buFont typeface="Times New Roman" pitchFamily="18" charset="0"/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100000"/>
      <a:buFont typeface="Times New Roman" pitchFamily="18" charset="0"/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tx1"/>
      </a:buClr>
      <a:buSzPct val="100000"/>
      <a:buFont typeface="Times New Roman" pitchFamily="18" charset="0"/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tera 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2D2D89"/>
    <a:srgbClr val="3366CC"/>
    <a:srgbClr val="FF0000"/>
    <a:srgbClr val="0000FF"/>
    <a:srgbClr val="33CC33"/>
    <a:srgbClr val="DDDDDD"/>
    <a:srgbClr val="00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2" autoAdjust="0"/>
    <p:restoredTop sz="95631" autoAdjust="0"/>
  </p:normalViewPr>
  <p:slideViewPr>
    <p:cSldViewPr>
      <p:cViewPr varScale="1">
        <p:scale>
          <a:sx n="83" d="100"/>
          <a:sy n="83" d="100"/>
        </p:scale>
        <p:origin x="1378" y="8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664" y="-96"/>
      </p:cViewPr>
      <p:guideLst>
        <p:guide orient="horz" pos="3024"/>
        <p:guide pos="230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ttc-swnas01a\swdev\share\to\kpadalia\Presentations\current\compile_time_chart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ttc-swnas01a\swdev\share\to\kpadalia\Presentations\current\compile_time_chart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ughn\Downloads\fpga_size_vs_cpu_06_2020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err="1"/>
              <a:t>Quartus</a:t>
            </a:r>
            <a:r>
              <a:rPr lang="en-US" dirty="0"/>
              <a:t> II Compile Time 
(Relative time for</a:t>
            </a:r>
            <a:r>
              <a:rPr lang="en-US" baseline="0" dirty="0"/>
              <a:t> </a:t>
            </a:r>
            <a:r>
              <a:rPr lang="en-US" dirty="0"/>
              <a:t>fixed design on fixed CPU)</a:t>
            </a:r>
          </a:p>
        </c:rich>
      </c:tx>
      <c:layout>
        <c:manualLayout>
          <c:xMode val="edge"/>
          <c:yMode val="edge"/>
          <c:x val="0.19977802441731424"/>
          <c:y val="1.95758564437195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29522752497244"/>
          <c:y val="0.19412724306688425"/>
          <c:w val="0.80837069794578731"/>
          <c:h val="0.65579119086460491"/>
        </c:manualLayout>
      </c:layout>
      <c:scatterChart>
        <c:scatterStyle val="lineMarker"/>
        <c:varyColors val="0"/>
        <c:ser>
          <c:idx val="0"/>
          <c:order val="0"/>
          <c:tx>
            <c:v>Stratix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Sheet1!$B$3:$B$5</c:f>
              <c:numCache>
                <c:formatCode>mmm\-yy</c:formatCode>
                <c:ptCount val="3"/>
                <c:pt idx="0">
                  <c:v>37622</c:v>
                </c:pt>
                <c:pt idx="1">
                  <c:v>37834</c:v>
                </c:pt>
                <c:pt idx="2">
                  <c:v>37987</c:v>
                </c:pt>
              </c:numCache>
            </c:numRef>
          </c:xVal>
          <c:yVal>
            <c:numRef>
              <c:f>Sheet1!$D$3:$D$5</c:f>
              <c:numCache>
                <c:formatCode>0.00</c:formatCode>
                <c:ptCount val="3"/>
                <c:pt idx="0">
                  <c:v>1</c:v>
                </c:pt>
                <c:pt idx="1">
                  <c:v>0.88300000000000012</c:v>
                </c:pt>
                <c:pt idx="2">
                  <c:v>0.81236000000000008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84-4B58-81E0-E2BB7E837F49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Stratix II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Sheet1!$B$5:$B$11</c:f>
              <c:numCache>
                <c:formatCode>mmm\-yy</c:formatCode>
                <c:ptCount val="7"/>
                <c:pt idx="0">
                  <c:v>37987</c:v>
                </c:pt>
                <c:pt idx="1">
                  <c:v>38200</c:v>
                </c:pt>
                <c:pt idx="2">
                  <c:v>38292</c:v>
                </c:pt>
                <c:pt idx="3">
                  <c:v>38443</c:v>
                </c:pt>
                <c:pt idx="4">
                  <c:v>38626</c:v>
                </c:pt>
                <c:pt idx="5">
                  <c:v>38838</c:v>
                </c:pt>
                <c:pt idx="6">
                  <c:v>39052</c:v>
                </c:pt>
              </c:numCache>
            </c:numRef>
          </c:xVal>
          <c:yVal>
            <c:numRef>
              <c:f>Sheet1!$E$5:$E$11</c:f>
              <c:numCache>
                <c:formatCode>0.00</c:formatCode>
                <c:ptCount val="7"/>
                <c:pt idx="0">
                  <c:v>0.69757000000000013</c:v>
                </c:pt>
                <c:pt idx="1">
                  <c:v>0.64734496000000064</c:v>
                </c:pt>
                <c:pt idx="2">
                  <c:v>0.62274585152000828</c:v>
                </c:pt>
                <c:pt idx="3">
                  <c:v>0.58538110042880009</c:v>
                </c:pt>
                <c:pt idx="4">
                  <c:v>0.57133195401851233</c:v>
                </c:pt>
                <c:pt idx="5">
                  <c:v>0.53590937286936124</c:v>
                </c:pt>
                <c:pt idx="6">
                  <c:v>0.45981024192191355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84-4B58-81E0-E2BB7E837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1440"/>
        <c:axId val="100385152"/>
      </c:scatterChart>
      <c:valAx>
        <c:axId val="100381440"/>
        <c:scaling>
          <c:orientation val="minMax"/>
          <c:max val="39081"/>
          <c:min val="3762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Quartus II Version</a:t>
                </a:r>
              </a:p>
            </c:rich>
          </c:tx>
          <c:layout>
            <c:manualLayout>
              <c:xMode val="edge"/>
              <c:yMode val="edge"/>
              <c:x val="0.35849056603773582"/>
              <c:y val="0.9233278955954326"/>
            </c:manualLayout>
          </c:layout>
          <c:overlay val="0"/>
          <c:spPr>
            <a:noFill/>
            <a:ln w="25400">
              <a:noFill/>
            </a:ln>
          </c:spPr>
        </c:title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385152"/>
        <c:crossesAt val="0.1"/>
        <c:crossBetween val="midCat"/>
        <c:majorUnit val="365"/>
      </c:valAx>
      <c:valAx>
        <c:axId val="100385152"/>
        <c:scaling>
          <c:logBase val="10"/>
          <c:orientation val="minMax"/>
          <c:max val="1"/>
          <c:min val="0.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Relative Compile Time (Log scale)</a:t>
                </a:r>
              </a:p>
            </c:rich>
          </c:tx>
          <c:layout>
            <c:manualLayout>
              <c:xMode val="edge"/>
              <c:yMode val="edge"/>
              <c:x val="1.0133723257390722E-2"/>
              <c:y val="0.2163147153884924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381440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025746424107765"/>
          <c:y val="0.41622755627704211"/>
          <c:w val="0.2071433168157539"/>
          <c:h val="0.1904126909874462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581986143187067E-2"/>
          <c:y val="6.1983471074380167E-3"/>
          <c:w val="0.88914549653579678"/>
          <c:h val="0.9917355371900826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Runtimes</c:v>
                </c:pt>
              </c:strCache>
            </c:strRef>
          </c:tx>
          <c:spPr>
            <a:ln w="1264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CCFF"/>
              </a:solidFill>
              <a:ln w="1264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457-46AF-8117-EAED6C825997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 w="1264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457-46AF-8117-EAED6C82599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264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457-46AF-8117-EAED6C82599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64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457-46AF-8117-EAED6C825997}"/>
              </c:ext>
            </c:extLst>
          </c:dPt>
          <c:dLbls>
            <c:dLbl>
              <c:idx val="0"/>
              <c:layout>
                <c:manualLayout>
                  <c:x val="-0.23312657274677007"/>
                  <c:y val="0.12963699564029951"/>
                </c:manualLayout>
              </c:layout>
              <c:spPr>
                <a:noFill/>
                <a:ln w="25289">
                  <a:noFill/>
                </a:ln>
              </c:spPr>
              <c:txPr>
                <a:bodyPr/>
                <a:lstStyle/>
                <a:p>
                  <a:pPr algn="l">
                    <a:defRPr sz="219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57-46AF-8117-EAED6C825997}"/>
                </c:ext>
              </c:extLst>
            </c:dLbl>
            <c:dLbl>
              <c:idx val="1"/>
              <c:layout>
                <c:manualLayout>
                  <c:x val="-0.13901418763203385"/>
                  <c:y val="-0.25419113258764414"/>
                </c:manualLayout>
              </c:layout>
              <c:spPr>
                <a:noFill/>
                <a:ln w="25289">
                  <a:noFill/>
                </a:ln>
              </c:spPr>
              <c:txPr>
                <a:bodyPr/>
                <a:lstStyle/>
                <a:p>
                  <a:pPr>
                    <a:defRPr sz="219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57-46AF-8117-EAED6C825997}"/>
                </c:ext>
              </c:extLst>
            </c:dLbl>
            <c:dLbl>
              <c:idx val="2"/>
              <c:layout>
                <c:manualLayout>
                  <c:x val="0.22568682321390993"/>
                  <c:y val="6.4670236147352275E-2"/>
                </c:manualLayout>
              </c:layout>
              <c:spPr>
                <a:noFill/>
                <a:ln w="25289">
                  <a:noFill/>
                </a:ln>
              </c:spPr>
              <c:txPr>
                <a:bodyPr/>
                <a:lstStyle/>
                <a:p>
                  <a:pPr>
                    <a:defRPr sz="2190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57-46AF-8117-EAED6C825997}"/>
                </c:ext>
              </c:extLst>
            </c:dLbl>
            <c:spPr>
              <a:noFill/>
              <a:ln w="2528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19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Placement Core</c:v>
                </c:pt>
                <c:pt idx="1">
                  <c:v>Other Fitter (e.g. route, timing analysis)</c:v>
                </c:pt>
                <c:pt idx="2">
                  <c:v>Other CAD (e.g. Synthesis)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</c:v>
                </c:pt>
                <c:pt idx="1">
                  <c:v>42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57-46AF-8117-EAED6C82599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28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Quartus II Compilation Time History
(Relative time for a fixed design, on a fixed CPU)</a:t>
            </a:r>
          </a:p>
        </c:rich>
      </c:tx>
      <c:layout>
        <c:manualLayout>
          <c:xMode val="edge"/>
          <c:yMode val="edge"/>
          <c:x val="0.19977802441731424"/>
          <c:y val="1.95758564437195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29522752497244"/>
          <c:y val="0.19412724306688425"/>
          <c:w val="0.80837069794578731"/>
          <c:h val="0.65579119086460491"/>
        </c:manualLayout>
      </c:layout>
      <c:scatterChart>
        <c:scatterStyle val="lineMarker"/>
        <c:varyColors val="0"/>
        <c:ser>
          <c:idx val="0"/>
          <c:order val="0"/>
          <c:tx>
            <c:v>Stratix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Sheet1!$B$3:$B$5</c:f>
              <c:numCache>
                <c:formatCode>mmm\-yy</c:formatCode>
                <c:ptCount val="3"/>
                <c:pt idx="0">
                  <c:v>37622</c:v>
                </c:pt>
                <c:pt idx="1">
                  <c:v>37834</c:v>
                </c:pt>
                <c:pt idx="2">
                  <c:v>37987</c:v>
                </c:pt>
              </c:numCache>
            </c:numRef>
          </c:xVal>
          <c:yVal>
            <c:numRef>
              <c:f>Sheet1!$D$3:$D$5</c:f>
              <c:numCache>
                <c:formatCode>0.00</c:formatCode>
                <c:ptCount val="3"/>
                <c:pt idx="0">
                  <c:v>1</c:v>
                </c:pt>
                <c:pt idx="1">
                  <c:v>0.88300000000000012</c:v>
                </c:pt>
                <c:pt idx="2">
                  <c:v>0.81236000000000008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05-40CD-8807-99892CD165E4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Stratix II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Sheet1!$B$5:$B$11</c:f>
              <c:numCache>
                <c:formatCode>mmm\-yy</c:formatCode>
                <c:ptCount val="7"/>
                <c:pt idx="0">
                  <c:v>37987</c:v>
                </c:pt>
                <c:pt idx="1">
                  <c:v>38200</c:v>
                </c:pt>
                <c:pt idx="2">
                  <c:v>38292</c:v>
                </c:pt>
                <c:pt idx="3">
                  <c:v>38443</c:v>
                </c:pt>
                <c:pt idx="4">
                  <c:v>38626</c:v>
                </c:pt>
                <c:pt idx="5">
                  <c:v>38838</c:v>
                </c:pt>
                <c:pt idx="6">
                  <c:v>39052</c:v>
                </c:pt>
              </c:numCache>
            </c:numRef>
          </c:xVal>
          <c:yVal>
            <c:numRef>
              <c:f>Sheet1!$E$5:$E$11</c:f>
              <c:numCache>
                <c:formatCode>0.00</c:formatCode>
                <c:ptCount val="7"/>
                <c:pt idx="0">
                  <c:v>0.69757000000000013</c:v>
                </c:pt>
                <c:pt idx="1">
                  <c:v>0.64734496000000064</c:v>
                </c:pt>
                <c:pt idx="2">
                  <c:v>0.62274585152000828</c:v>
                </c:pt>
                <c:pt idx="3">
                  <c:v>0.58538110042880009</c:v>
                </c:pt>
                <c:pt idx="4">
                  <c:v>0.57133195401851233</c:v>
                </c:pt>
                <c:pt idx="5">
                  <c:v>0.53590937286936124</c:v>
                </c:pt>
                <c:pt idx="6">
                  <c:v>0.45981024192191355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05-40CD-8807-99892CD165E4}"/>
            </c:ext>
          </c:extLst>
        </c:ser>
        <c:ser>
          <c:idx val="4"/>
          <c:order val="2"/>
          <c:tx>
            <c:v>Stratix III (Parallel)</c:v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Sheet1!$B$11:$B$14</c:f>
              <c:numCache>
                <c:formatCode>mmm\-yy</c:formatCode>
                <c:ptCount val="4"/>
                <c:pt idx="0">
                  <c:v>39052</c:v>
                </c:pt>
                <c:pt idx="1">
                  <c:v>39203</c:v>
                </c:pt>
                <c:pt idx="2">
                  <c:v>39356</c:v>
                </c:pt>
                <c:pt idx="3">
                  <c:v>39569</c:v>
                </c:pt>
              </c:numCache>
            </c:numRef>
          </c:xVal>
          <c:yVal>
            <c:numRef>
              <c:f>Sheet1!$J$11:$J$14</c:f>
              <c:numCache>
                <c:formatCode>0.00</c:formatCode>
                <c:ptCount val="4"/>
                <c:pt idx="0">
                  <c:v>0.40969092555242381</c:v>
                </c:pt>
                <c:pt idx="1">
                  <c:v>0.31068228521059077</c:v>
                </c:pt>
                <c:pt idx="2">
                  <c:v>0.28639444150742188</c:v>
                </c:pt>
                <c:pt idx="3">
                  <c:v>0.23700886342309321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905-40CD-8807-99892CD165E4}"/>
            </c:ext>
          </c:extLst>
        </c:ser>
        <c:ser>
          <c:idx val="2"/>
          <c:order val="3"/>
          <c:tx>
            <c:v>Stratix IV (Parallel)</c:v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Sheet1!$B$14:$B$18</c:f>
              <c:numCache>
                <c:formatCode>mmm\-yy</c:formatCode>
                <c:ptCount val="5"/>
                <c:pt idx="0">
                  <c:v>39569</c:v>
                </c:pt>
                <c:pt idx="1">
                  <c:v>39722</c:v>
                </c:pt>
                <c:pt idx="2">
                  <c:v>39934</c:v>
                </c:pt>
                <c:pt idx="3">
                  <c:v>40087</c:v>
                </c:pt>
                <c:pt idx="4">
                  <c:v>40362</c:v>
                </c:pt>
              </c:numCache>
            </c:numRef>
          </c:xVal>
          <c:yVal>
            <c:numRef>
              <c:f>Sheet1!$L$14:$L$18</c:f>
              <c:numCache>
                <c:formatCode>0.00</c:formatCode>
                <c:ptCount val="5"/>
                <c:pt idx="0">
                  <c:v>0.23700886342309321</c:v>
                </c:pt>
                <c:pt idx="1">
                  <c:v>0.20856779981232382</c:v>
                </c:pt>
                <c:pt idx="2">
                  <c:v>0.20856779981232382</c:v>
                </c:pt>
                <c:pt idx="3">
                  <c:v>0.17102559584610394</c:v>
                </c:pt>
                <c:pt idx="4">
                  <c:v>0.16418457201225967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905-40CD-8807-99892CD16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81440"/>
        <c:axId val="100385152"/>
      </c:scatterChart>
      <c:valAx>
        <c:axId val="100381440"/>
        <c:scaling>
          <c:orientation val="minMax"/>
          <c:min val="3762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Quartus II Version</a:t>
                </a:r>
              </a:p>
            </c:rich>
          </c:tx>
          <c:layout>
            <c:manualLayout>
              <c:xMode val="edge"/>
              <c:yMode val="edge"/>
              <c:x val="0.35849056603773582"/>
              <c:y val="0.9233278955954326"/>
            </c:manualLayout>
          </c:layout>
          <c:overlay val="0"/>
          <c:spPr>
            <a:noFill/>
            <a:ln w="25400">
              <a:noFill/>
            </a:ln>
          </c:spPr>
        </c:title>
        <c:numFmt formatCode="[$-409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385152"/>
        <c:crossesAt val="0.1"/>
        <c:crossBetween val="midCat"/>
        <c:majorUnit val="365"/>
      </c:valAx>
      <c:valAx>
        <c:axId val="100385152"/>
        <c:scaling>
          <c:logBase val="10"/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Compile Time (Log scale)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30016313213703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381440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926275704391727"/>
          <c:y val="0.43798225654499756"/>
          <c:w val="0.27740887300665446"/>
          <c:h val="0.3197886546855695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'[fpga_size_vs_cpu_06_2020 (1).xlsx]Trends'!$B$1</c:f>
              <c:strCache>
                <c:ptCount val="1"/>
                <c:pt idx="0">
                  <c:v>Largest FPGA Capacity</c:v>
                </c:pt>
              </c:strCache>
            </c:strRef>
          </c:tx>
          <c:spPr>
            <a:ln w="28440">
              <a:solidFill>
                <a:srgbClr val="ED7D31"/>
              </a:solidFill>
              <a:round/>
            </a:ln>
          </c:spPr>
          <c:marker>
            <c:symbol val="circle"/>
            <c:size val="5"/>
            <c:spPr>
              <a:solidFill>
                <a:srgbClr val="ED7D3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'[fpga_size_vs_cpu_06_2020 (1).xlsx]Trends'!$A$2:$A$13</c:f>
              <c:numCache>
                <c:formatCode>General</c:formatCode>
                <c:ptCount val="12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'[fpga_size_vs_cpu_06_2020 (1).xlsx]Trends'!$B$2:$B$13</c:f>
              <c:numCache>
                <c:formatCode>General</c:formatCode>
                <c:ptCount val="12"/>
                <c:pt idx="0">
                  <c:v>1</c:v>
                </c:pt>
                <c:pt idx="1">
                  <c:v>5.1923076923076925</c:v>
                </c:pt>
                <c:pt idx="2">
                  <c:v>7.916666666666667</c:v>
                </c:pt>
                <c:pt idx="3">
                  <c:v>17.96875</c:v>
                </c:pt>
                <c:pt idx="4">
                  <c:v>33.80408653846154</c:v>
                </c:pt>
                <c:pt idx="5">
                  <c:v>33.80408653846154</c:v>
                </c:pt>
                <c:pt idx="6">
                  <c:v>81.435296474358978</c:v>
                </c:pt>
                <c:pt idx="7">
                  <c:v>195.76923076923077</c:v>
                </c:pt>
                <c:pt idx="8">
                  <c:v>441.45432692307691</c:v>
                </c:pt>
                <c:pt idx="9">
                  <c:v>441.45432692307691</c:v>
                </c:pt>
                <c:pt idx="10">
                  <c:v>551.88301282051282</c:v>
                </c:pt>
                <c:pt idx="11">
                  <c:v>1021.6346153846154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80-406E-B7D5-68B6B9B0EFA5}"/>
            </c:ext>
          </c:extLst>
        </c:ser>
        <c:ser>
          <c:idx val="1"/>
          <c:order val="1"/>
          <c:tx>
            <c:strRef>
              <c:f>'[fpga_size_vs_cpu_06_2020 (1).xlsx]Trends'!$C$1</c:f>
              <c:strCache>
                <c:ptCount val="1"/>
                <c:pt idx="0">
                  <c:v>Serial CPU Perf.</c:v>
                </c:pt>
              </c:strCache>
            </c:strRef>
          </c:tx>
          <c:spPr>
            <a:ln w="28440">
              <a:solidFill>
                <a:srgbClr val="5B9BD5"/>
              </a:solidFill>
              <a:round/>
            </a:ln>
          </c:spPr>
          <c:marker>
            <c:symbol val="circle"/>
            <c:size val="5"/>
            <c:spPr>
              <a:solidFill>
                <a:srgbClr val="5B9BD5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'[fpga_size_vs_cpu_06_2020 (1).xlsx]Trends'!$A$2:$A$13</c:f>
              <c:numCache>
                <c:formatCode>General</c:formatCode>
                <c:ptCount val="12"/>
                <c:pt idx="0">
                  <c:v>1998</c:v>
                </c:pt>
                <c:pt idx="1">
                  <c:v>2000</c:v>
                </c:pt>
                <c:pt idx="2">
                  <c:v>2002</c:v>
                </c:pt>
                <c:pt idx="3">
                  <c:v>2004</c:v>
                </c:pt>
                <c:pt idx="4">
                  <c:v>2006</c:v>
                </c:pt>
                <c:pt idx="5">
                  <c:v>2008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2016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'[fpga_size_vs_cpu_06_2020 (1).xlsx]Trends'!$C$2:$C$13</c:f>
              <c:numCache>
                <c:formatCode>General</c:formatCode>
                <c:ptCount val="12"/>
                <c:pt idx="0">
                  <c:v>1</c:v>
                </c:pt>
                <c:pt idx="1">
                  <c:v>2.3294174187002725</c:v>
                </c:pt>
                <c:pt idx="2">
                  <c:v>4.8855529449458004</c:v>
                </c:pt>
                <c:pt idx="3">
                  <c:v>7.7795429059646501</c:v>
                </c:pt>
                <c:pt idx="4">
                  <c:v>13.020732098040263</c:v>
                </c:pt>
                <c:pt idx="5">
                  <c:v>23.688319841013008</c:v>
                </c:pt>
                <c:pt idx="6">
                  <c:v>35.846232342195179</c:v>
                </c:pt>
                <c:pt idx="7">
                  <c:v>43.533170568749071</c:v>
                </c:pt>
                <c:pt idx="8">
                  <c:v>51.847613956654293</c:v>
                </c:pt>
                <c:pt idx="9">
                  <c:v>58.279541860505503</c:v>
                </c:pt>
                <c:pt idx="10">
                  <c:v>73.144179992905222</c:v>
                </c:pt>
                <c:pt idx="11">
                  <c:v>84.765217935703262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80-406E-B7D5-68B6B9B0E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89597873"/>
        <c:axId val="81986544"/>
      </c:lineChart>
      <c:catAx>
        <c:axId val="89597873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/>
                </a:pPr>
                <a:r>
                  <a:rPr lang="en-CA"/>
                  <a:t>Year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81986544"/>
        <c:crosses val="autoZero"/>
        <c:auto val="1"/>
        <c:lblAlgn val="ctr"/>
        <c:lblOffset val="100"/>
        <c:noMultiLvlLbl val="0"/>
      </c:catAx>
      <c:valAx>
        <c:axId val="81986544"/>
        <c:scaling>
          <c:logBase val="10"/>
          <c:orientation val="minMax"/>
          <c:min val="1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CA"/>
                  <a:t>Relative Value (1998)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crossAx val="89597873"/>
        <c:crossesAt val="0"/>
        <c:crossBetween val="midCat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3057542970672787"/>
          <c:y val="8.7758174421804655E-2"/>
          <c:w val="0.72276168205778601"/>
          <c:h val="5.0076258261311603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00717446834134"/>
          <c:y val="3.0597968214961101E-2"/>
          <c:w val="0.87673793740209349"/>
          <c:h val="0.75900551196460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'Default Fitter Effort'!$A$47</c:f>
              <c:strCache>
                <c:ptCount val="1"/>
                <c:pt idx="0">
                  <c:v>Synthesis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'Default Fitter Effort'!$B$45:$D$45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8</c:v>
                </c:pt>
              </c:numCache>
            </c:numRef>
          </c:cat>
          <c:val>
            <c:numRef>
              <c:f>'Default Fitter Effort'!$B$47:$D$47</c:f>
              <c:numCache>
                <c:formatCode>[h]:mm:ss</c:formatCode>
                <c:ptCount val="3"/>
                <c:pt idx="0">
                  <c:v>0.3057523148148148</c:v>
                </c:pt>
                <c:pt idx="1">
                  <c:v>0.30005787037037035</c:v>
                </c:pt>
                <c:pt idx="2">
                  <c:v>0.30128472222222225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3-43FA-B943-409E54F3B540}"/>
            </c:ext>
          </c:extLst>
        </c:ser>
        <c:ser>
          <c:idx val="1"/>
          <c:order val="1"/>
          <c:tx>
            <c:strRef>
              <c:f>'Default Fitter Effort'!$A$48</c:f>
              <c:strCache>
                <c:ptCount val="1"/>
                <c:pt idx="0">
                  <c:v>Plan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'Default Fitter Effort'!$B$45:$D$45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8</c:v>
                </c:pt>
              </c:numCache>
            </c:numRef>
          </c:cat>
          <c:val>
            <c:numRef>
              <c:f>'Default Fitter Effort'!$B$48:$D$48</c:f>
              <c:numCache>
                <c:formatCode>[h]:mm:ss</c:formatCode>
                <c:ptCount val="3"/>
                <c:pt idx="0">
                  <c:v>5.9791666666666667E-2</c:v>
                </c:pt>
                <c:pt idx="1">
                  <c:v>2.7523148148148147E-2</c:v>
                </c:pt>
                <c:pt idx="2">
                  <c:v>2.2604166666666668E-2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3-43FA-B943-409E54F3B540}"/>
            </c:ext>
          </c:extLst>
        </c:ser>
        <c:ser>
          <c:idx val="2"/>
          <c:order val="2"/>
          <c:tx>
            <c:strRef>
              <c:f>'Default Fitter Effort'!$A$49</c:f>
              <c:strCache>
                <c:ptCount val="1"/>
                <c:pt idx="0">
                  <c:v>Place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'Default Fitter Effort'!$B$45:$D$45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8</c:v>
                </c:pt>
              </c:numCache>
            </c:numRef>
          </c:cat>
          <c:val>
            <c:numRef>
              <c:f>'Default Fitter Effort'!$B$49:$D$49</c:f>
              <c:numCache>
                <c:formatCode>[h]:mm:ss</c:formatCode>
                <c:ptCount val="3"/>
                <c:pt idx="0">
                  <c:v>0.5836689814814815</c:v>
                </c:pt>
                <c:pt idx="1">
                  <c:v>0.204375</c:v>
                </c:pt>
                <c:pt idx="2">
                  <c:v>0.15567129629629631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3-43FA-B943-409E54F3B540}"/>
            </c:ext>
          </c:extLst>
        </c:ser>
        <c:ser>
          <c:idx val="3"/>
          <c:order val="3"/>
          <c:tx>
            <c:strRef>
              <c:f>'Default Fitter Effort'!$A$50</c:f>
              <c:strCache>
                <c:ptCount val="1"/>
                <c:pt idx="0">
                  <c:v>Route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'Default Fitter Effort'!$B$45:$D$45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8</c:v>
                </c:pt>
              </c:numCache>
            </c:numRef>
          </c:cat>
          <c:val>
            <c:numRef>
              <c:f>'Default Fitter Effort'!$B$50:$D$50</c:f>
              <c:numCache>
                <c:formatCode>[h]:mm:ss</c:formatCode>
                <c:ptCount val="3"/>
                <c:pt idx="0">
                  <c:v>0.29109953703703706</c:v>
                </c:pt>
                <c:pt idx="1">
                  <c:v>0.12745370370370371</c:v>
                </c:pt>
                <c:pt idx="2">
                  <c:v>9.8113425925925923E-2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83-43FA-B943-409E54F3B540}"/>
            </c:ext>
          </c:extLst>
        </c:ser>
        <c:ser>
          <c:idx val="4"/>
          <c:order val="4"/>
          <c:tx>
            <c:strRef>
              <c:f>'Default Fitter Effort'!$A$51</c:f>
              <c:strCache>
                <c:ptCount val="1"/>
                <c:pt idx="0">
                  <c:v>Retime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'Default Fitter Effort'!$B$45:$D$45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8</c:v>
                </c:pt>
              </c:numCache>
            </c:numRef>
          </c:cat>
          <c:val>
            <c:numRef>
              <c:f>'Default Fitter Effort'!$B$51:$D$51</c:f>
              <c:numCache>
                <c:formatCode>[h]:mm:ss</c:formatCode>
                <c:ptCount val="3"/>
                <c:pt idx="0">
                  <c:v>7.3055555555555554E-2</c:v>
                </c:pt>
                <c:pt idx="1">
                  <c:v>4.3703703703703703E-2</c:v>
                </c:pt>
                <c:pt idx="2">
                  <c:v>2.9618055555555557E-2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3-43FA-B943-409E54F3B540}"/>
            </c:ext>
          </c:extLst>
        </c:ser>
        <c:ser>
          <c:idx val="5"/>
          <c:order val="5"/>
          <c:tx>
            <c:strRef>
              <c:f>'Default Fitter Effort'!$A$52</c:f>
              <c:strCache>
                <c:ptCount val="1"/>
                <c:pt idx="0">
                  <c:v>Finalize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'Default Fitter Effort'!$B$45:$D$45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8</c:v>
                </c:pt>
              </c:numCache>
            </c:numRef>
          </c:cat>
          <c:val>
            <c:numRef>
              <c:f>'Default Fitter Effort'!$B$52:$D$52</c:f>
              <c:numCache>
                <c:formatCode>[h]:mm:ss</c:formatCode>
                <c:ptCount val="3"/>
                <c:pt idx="0">
                  <c:v>0.32675925925925925</c:v>
                </c:pt>
                <c:pt idx="1">
                  <c:v>0.11341435185185185</c:v>
                </c:pt>
                <c:pt idx="2" formatCode="h:mm:ss">
                  <c:v>9.9456018518518513E-2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3-43FA-B943-409E54F3B540}"/>
            </c:ext>
          </c:extLst>
        </c:ser>
        <c:ser>
          <c:idx val="6"/>
          <c:order val="6"/>
          <c:tx>
            <c:strRef>
              <c:f>'Default Fitter Effort'!$A$53</c:f>
              <c:strCache>
                <c:ptCount val="1"/>
                <c:pt idx="0">
                  <c:v>Timing Closure Recom.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'Default Fitter Effort'!$B$45:$D$45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8</c:v>
                </c:pt>
              </c:numCache>
            </c:numRef>
          </c:cat>
          <c:val>
            <c:numRef>
              <c:f>'Default Fitter Effort'!$B$53:$D$53</c:f>
              <c:numCache>
                <c:formatCode>[h]:mm:ss</c:formatCode>
                <c:ptCount val="3"/>
                <c:pt idx="0">
                  <c:v>5.8113425925925923E-2</c:v>
                </c:pt>
                <c:pt idx="1">
                  <c:v>3.0219907407407407E-2</c:v>
                </c:pt>
                <c:pt idx="2">
                  <c:v>2.4189814814814813E-2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83-43FA-B943-409E54F3B540}"/>
            </c:ext>
          </c:extLst>
        </c:ser>
        <c:ser>
          <c:idx val="7"/>
          <c:order val="7"/>
          <c:tx>
            <c:strRef>
              <c:f>'Default Fitter Effort'!$A$54</c:f>
              <c:strCache>
                <c:ptCount val="1"/>
                <c:pt idx="0">
                  <c:v>Timing, Power, Asm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'Default Fitter Effort'!$B$45:$D$45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8</c:v>
                </c:pt>
              </c:numCache>
            </c:numRef>
          </c:cat>
          <c:val>
            <c:numRef>
              <c:f>'Default Fitter Effort'!$B$54:$D$54</c:f>
              <c:numCache>
                <c:formatCode>[h]:mm:ss</c:formatCode>
                <c:ptCount val="3"/>
                <c:pt idx="0">
                  <c:v>5.6053240740740737E-2</c:v>
                </c:pt>
                <c:pt idx="1">
                  <c:v>3.4803240740740746E-2</c:v>
                </c:pt>
                <c:pt idx="2">
                  <c:v>3.096064814814815E-2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83-43FA-B943-409E54F3B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7820768"/>
        <c:axId val="1687812032"/>
      </c:barChart>
      <c:catAx>
        <c:axId val="168782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812032"/>
        <c:crosses val="autoZero"/>
        <c:auto val="1"/>
        <c:lblAlgn val="ctr"/>
        <c:lblOffset val="100"/>
        <c:noMultiLvlLbl val="0"/>
      </c:catAx>
      <c:valAx>
        <c:axId val="168781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h]:mm:ss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82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375517879432802"/>
          <c:y val="9.9460238531782971E-3"/>
          <c:w val="0.41444214919096173"/>
          <c:h val="0.36003249740066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</cdr:x>
      <cdr:y>0.2735</cdr:y>
    </cdr:from>
    <cdr:to>
      <cdr:x>0.94239</cdr:x>
      <cdr:y>0.6185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4845947B-E6ED-4F2A-9680-A99747479167}"/>
            </a:ext>
          </a:extLst>
        </cdr:cNvPr>
        <cdr:cNvGrpSpPr/>
      </cdr:nvGrpSpPr>
      <cdr:grpSpPr>
        <a:xfrm xmlns:a="http://schemas.openxmlformats.org/drawingml/2006/main">
          <a:off x="907326" y="1086355"/>
          <a:ext cx="5878824" cy="1370355"/>
          <a:chOff x="942663" y="1342386"/>
          <a:chExt cx="4892872" cy="1693321"/>
        </a:xfrm>
      </cdr:grpSpPr>
      <cdr:sp macro="" textlink="">
        <cdr:nvSpPr>
          <cdr:cNvPr id="35845" name="Line 5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942663" y="3035707"/>
            <a:ext cx="4892872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round/>
            <a:headEnd/>
            <a:tailEnd/>
          </a:ln>
        </cdr:spPr>
      </cdr:sp>
      <cdr:sp macro="" textlink="">
        <cdr:nvSpPr>
          <cdr:cNvPr id="35841" name="Line 1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946404" y="1982903"/>
            <a:ext cx="4889131" cy="368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round/>
            <a:headEnd/>
            <a:tailEnd/>
          </a:ln>
        </cdr:spPr>
      </cdr:sp>
      <cdr:sp macro="" textlink="">
        <cdr:nvSpPr>
          <cdr:cNvPr id="35843" name="Line 3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 flipV="1">
            <a:off x="946404" y="1342386"/>
            <a:ext cx="4889131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round/>
            <a:headEnd/>
            <a:tailEnd/>
          </a:ln>
        </cdr:spPr>
      </cdr:sp>
    </cdr:grpSp>
  </cdr:relSizeAnchor>
  <cdr:relSizeAnchor xmlns:cdr="http://schemas.openxmlformats.org/drawingml/2006/chartDrawing">
    <cdr:from>
      <cdr:x>0.061</cdr:x>
      <cdr:y>0.3785</cdr:y>
    </cdr:from>
    <cdr:to>
      <cdr:x>0.11555</cdr:x>
      <cdr:y>0.4308</cdr:y>
    </cdr:to>
    <cdr:sp macro="" textlink="">
      <cdr:nvSpPr>
        <cdr:cNvPr id="358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372" y="1503419"/>
          <a:ext cx="333874" cy="207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dirty="0">
              <a:solidFill>
                <a:srgbClr val="000000"/>
              </a:solidFill>
              <a:latin typeface="Arial"/>
              <a:cs typeface="Arial"/>
            </a:rPr>
            <a:t>63</a:t>
          </a:r>
          <a:r>
            <a:rPr lang="en-US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0.061</cdr:x>
      <cdr:y>0.252</cdr:y>
    </cdr:from>
    <cdr:to>
      <cdr:x>0.11555</cdr:x>
      <cdr:y>0.3043</cdr:y>
    </cdr:to>
    <cdr:sp macro="" textlink="">
      <cdr:nvSpPr>
        <cdr:cNvPr id="358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372" y="1000956"/>
          <a:ext cx="333874" cy="207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dirty="0">
              <a:solidFill>
                <a:srgbClr val="000000"/>
              </a:solidFill>
              <a:latin typeface="Arial"/>
              <a:cs typeface="Arial"/>
            </a:rPr>
            <a:t>80</a:t>
          </a:r>
          <a:r>
            <a:rPr lang="en-US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0.0615</cdr:x>
      <cdr:y>0.59175</cdr:y>
    </cdr:from>
    <cdr:to>
      <cdr:x>0.11605</cdr:x>
      <cdr:y>0.64405</cdr:y>
    </cdr:to>
    <cdr:sp macro="" textlink="">
      <cdr:nvSpPr>
        <cdr:cNvPr id="3584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6432" y="2350458"/>
          <a:ext cx="333874" cy="207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50%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</cdr:x>
      <cdr:y>0.2735</cdr:y>
    </cdr:from>
    <cdr:to>
      <cdr:x>0.94239</cdr:x>
      <cdr:y>0.6185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F388C9DA-6D1D-4934-854B-98208B7B2229}"/>
            </a:ext>
          </a:extLst>
        </cdr:cNvPr>
        <cdr:cNvGrpSpPr/>
      </cdr:nvGrpSpPr>
      <cdr:grpSpPr>
        <a:xfrm xmlns:a="http://schemas.openxmlformats.org/drawingml/2006/main">
          <a:off x="942663" y="1342386"/>
          <a:ext cx="6107785" cy="1693321"/>
          <a:chOff x="942663" y="1342386"/>
          <a:chExt cx="4892872" cy="1693321"/>
        </a:xfrm>
      </cdr:grpSpPr>
      <cdr:sp macro="" textlink="">
        <cdr:nvSpPr>
          <cdr:cNvPr id="35845" name="Line 5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942663" y="3035707"/>
            <a:ext cx="4892872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round/>
            <a:headEnd/>
            <a:tailEnd/>
          </a:ln>
        </cdr:spPr>
      </cdr:sp>
      <cdr:sp macro="" textlink="">
        <cdr:nvSpPr>
          <cdr:cNvPr id="35841" name="Line 1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>
            <a:off x="946404" y="1982903"/>
            <a:ext cx="4889131" cy="3681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round/>
            <a:headEnd/>
            <a:tailEnd/>
          </a:ln>
        </cdr:spPr>
      </cdr:sp>
      <cdr:sp macro="" textlink="">
        <cdr:nvSpPr>
          <cdr:cNvPr id="35843" name="Line 3"/>
          <cdr:cNvSpPr>
            <a:spLocks xmlns:a="http://schemas.openxmlformats.org/drawingml/2006/main" noChangeShapeType="1"/>
          </cdr:cNvSpPr>
        </cdr:nvSpPr>
        <cdr:spPr bwMode="auto">
          <a:xfrm xmlns:a="http://schemas.openxmlformats.org/drawingml/2006/main" flipH="1" flipV="1">
            <a:off x="946404" y="1342386"/>
            <a:ext cx="4889131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000000"/>
            </a:solidFill>
            <a:round/>
            <a:headEnd/>
            <a:tailEnd/>
          </a:ln>
        </cdr:spPr>
      </cdr:sp>
    </cdr:grpSp>
  </cdr:relSizeAnchor>
  <cdr:relSizeAnchor xmlns:cdr="http://schemas.openxmlformats.org/drawingml/2006/chartDrawing">
    <cdr:from>
      <cdr:x>0.061</cdr:x>
      <cdr:y>0.3785</cdr:y>
    </cdr:from>
    <cdr:to>
      <cdr:x>0.1075</cdr:x>
      <cdr:y>0.41775</cdr:y>
    </cdr:to>
    <cdr:sp macro="" textlink="">
      <cdr:nvSpPr>
        <cdr:cNvPr id="358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3504" y="2209995"/>
          <a:ext cx="399064" cy="229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50%</a:t>
          </a:r>
        </a:p>
      </cdr:txBody>
    </cdr:sp>
  </cdr:relSizeAnchor>
  <cdr:relSizeAnchor xmlns:cdr="http://schemas.openxmlformats.org/drawingml/2006/chartDrawing">
    <cdr:from>
      <cdr:x>0.061</cdr:x>
      <cdr:y>0.252</cdr:y>
    </cdr:from>
    <cdr:to>
      <cdr:x>0.1075</cdr:x>
      <cdr:y>0.29125</cdr:y>
    </cdr:to>
    <cdr:sp macro="" textlink="">
      <cdr:nvSpPr>
        <cdr:cNvPr id="358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3504" y="1471384"/>
          <a:ext cx="399064" cy="2291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75%</a:t>
          </a:r>
        </a:p>
      </cdr:txBody>
    </cdr:sp>
  </cdr:relSizeAnchor>
  <cdr:relSizeAnchor xmlns:cdr="http://schemas.openxmlformats.org/drawingml/2006/chartDrawing">
    <cdr:from>
      <cdr:x>0.0615</cdr:x>
      <cdr:y>0.59175</cdr:y>
    </cdr:from>
    <cdr:to>
      <cdr:x>0.13025</cdr:x>
      <cdr:y>0.64875</cdr:y>
    </cdr:to>
    <cdr:sp macro="" textlink="">
      <cdr:nvSpPr>
        <cdr:cNvPr id="3584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7795" y="3455125"/>
          <a:ext cx="590014" cy="3328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25%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0.44723</cdr:x>
      <cdr:y>0.84026</cdr:y>
    </cdr:from>
    <cdr:to>
      <cdr:x>0.69738</cdr:x>
      <cdr:y>0.90873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62388" y="4901797"/>
          <a:ext cx="2160300" cy="399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2000" dirty="0"/>
            <a:t>Cores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0.07845</cdr:x>
      <cdr:y>0.09875</cdr:y>
    </cdr:from>
    <cdr:to>
      <cdr:x>0.18433</cdr:x>
      <cdr:y>0.2555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7500" y="576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0.11109</cdr:y>
    </cdr:from>
    <cdr:to>
      <cdr:x>0.12998</cdr:x>
      <cdr:y>0.85172</cdr:y>
    </cdr:to>
    <cdr:sp macro="" textlink="">
      <cdr:nvSpPr>
        <cdr:cNvPr id="4" name="Rectangle 3"/>
        <cdr:cNvSpPr/>
      </cdr:nvSpPr>
      <cdr:spPr bwMode="auto">
        <a:xfrm xmlns:a="http://schemas.openxmlformats.org/drawingml/2006/main">
          <a:off x="0" y="648090"/>
          <a:ext cx="1122527" cy="4320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0.63711</cdr:x>
      <cdr:y>0.61983</cdr:y>
    </cdr:from>
    <cdr:to>
      <cdr:x>0.77886</cdr:x>
      <cdr:y>0.7864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02170" y="3615907"/>
          <a:ext cx="1224170" cy="971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CA" sz="1800" b="1" dirty="0"/>
            <a:t>Place:</a:t>
          </a:r>
        </a:p>
        <a:p xmlns:a="http://schemas.openxmlformats.org/drawingml/2006/main">
          <a:pPr algn="ctr"/>
          <a:r>
            <a:rPr lang="en-CA" sz="1800" b="1" dirty="0"/>
            <a:t>3.75X</a:t>
          </a:r>
          <a:br>
            <a:rPr lang="en-CA" sz="1800" b="1" dirty="0"/>
          </a:br>
          <a:r>
            <a:rPr lang="en-CA" sz="1800" b="1" dirty="0"/>
            <a:t>Speedup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8805" cy="4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0" rIns="95041" bIns="47520" numCol="1" anchor="t" anchorCtr="0" compatLnSpc="1">
            <a:prstTxWarp prst="textNoShape">
              <a:avLst/>
            </a:prstTxWarp>
          </a:bodyPr>
          <a:lstStyle>
            <a:lvl1pPr defTabSz="950154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5" y="0"/>
            <a:ext cx="3188804" cy="4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0" rIns="95041" bIns="47520" numCol="1" anchor="t" anchorCtr="0" compatLnSpc="1">
            <a:prstTxWarp prst="textNoShape">
              <a:avLst/>
            </a:prstTxWarp>
          </a:bodyPr>
          <a:lstStyle>
            <a:lvl1pPr algn="r" defTabSz="950154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126"/>
            <a:ext cx="3188805" cy="4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0" rIns="95041" bIns="47520" numCol="1" anchor="b" anchorCtr="0" compatLnSpc="1">
            <a:prstTxWarp prst="textNoShape">
              <a:avLst/>
            </a:prstTxWarp>
          </a:bodyPr>
          <a:lstStyle>
            <a:lvl1pPr defTabSz="950154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5" y="9142126"/>
            <a:ext cx="3188804" cy="4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1" tIns="47520" rIns="95041" bIns="47520" numCol="1" anchor="b" anchorCtr="0" compatLnSpc="1">
            <a:prstTxWarp prst="textNoShape">
              <a:avLst/>
            </a:prstTxWarp>
          </a:bodyPr>
          <a:lstStyle>
            <a:lvl1pPr algn="r" defTabSz="950154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fld id="{0F024CC6-C1F0-47E7-965F-D366E1150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4974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4974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59587"/>
            <a:ext cx="5367130" cy="432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4974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4974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fld id="{283F5FC7-3712-4FC0-9643-0467E33413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6EC1B-1F4C-4A6F-A1BF-A405374D1661}" type="slidenum">
              <a:rPr lang="en-US"/>
              <a:pPr/>
              <a:t>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EFF25-2A86-49E7-ADD7-70362CB64A93}" type="slidenum">
              <a:rPr lang="en-US"/>
              <a:pPr/>
              <a:t>13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77837-D4A7-4A6D-95B9-2901A9F6D24C}" type="slidenum">
              <a:rPr lang="en-US"/>
              <a:pPr/>
              <a:t>14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BEFA6-D3F6-4B8C-B09C-6E93B583A5C5}" type="slidenum">
              <a:rPr lang="en-US"/>
              <a:pPr/>
              <a:t>15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BF645-7287-4D2B-88A1-4687078C5B01}" type="slidenum">
              <a:rPr lang="en-US"/>
              <a:pPr/>
              <a:t>16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E2F7D-09B6-4B11-9D16-89F5150A0E32}" type="slidenum">
              <a:rPr lang="en-US"/>
              <a:pPr/>
              <a:t>17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9296A-5ABA-4269-BBC1-9D0357B69D63}" type="slidenum">
              <a:rPr lang="en-US"/>
              <a:pPr/>
              <a:t>18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90F31-DE06-4157-B99B-264EBD9A56E0}" type="slidenum">
              <a:rPr lang="en-US"/>
              <a:pPr/>
              <a:t>19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36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9296A-5ABA-4269-BBC1-9D0357B69D63}" type="slidenum">
              <a:rPr lang="en-US"/>
              <a:pPr/>
              <a:t>20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8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291A4-7E60-4675-8C4B-8CA1AF3802AE}" type="slidenum">
              <a:rPr lang="en-US"/>
              <a:pPr/>
              <a:t>21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5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AD524-CD04-4B25-8B4D-199E4273A6A5}" type="slidenum">
              <a:rPr lang="en-US"/>
              <a:pPr/>
              <a:t>22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8F753-0ED9-4AF7-B18C-084AD61D26C5}" type="slidenum">
              <a:rPr lang="en-US"/>
              <a:pPr/>
              <a:t>5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5C00D-22F0-4E8C-A262-E198C1476894}" type="slidenum">
              <a:rPr lang="en-US"/>
              <a:pPr/>
              <a:t>23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7A23A-40B1-4F71-815F-5E7618F6AACE}" type="slidenum">
              <a:rPr lang="en-US"/>
              <a:pPr/>
              <a:t>24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35CFD-BD2D-44C0-83A6-FC8C2C80B0BC}" type="slidenum">
              <a:rPr lang="en-US"/>
              <a:pPr/>
              <a:t>25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24E21-4EB6-4B8A-BE77-06F3D799C87A}" type="slidenum">
              <a:rPr lang="en-US"/>
              <a:pPr/>
              <a:t>26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5FC7-3712-4FC0-9643-0467E334136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CC276EE-CA61-4C39-A62F-746F5AE60D51}" type="datetime1">
              <a:rPr lang="en-US" smtClean="0"/>
              <a:pPr>
                <a:defRPr/>
              </a:pPr>
              <a:t>9/3/2020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BFAFCF-BEF9-4CFB-AE97-B6829B7411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7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5FC7-3712-4FC0-9643-0467E334136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05329-D215-43DA-B794-16CBB3C7EF79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C00C7-8EEF-4F83-BC75-E20842B0AEC3}" type="slidenum">
              <a:rPr lang="en-US"/>
              <a:pPr/>
              <a:t>7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B5F4C-0576-463C-ACB4-089C6FEAF5B4}" type="slidenum">
              <a:rPr lang="en-US"/>
              <a:pPr/>
              <a:t>8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99D01-8720-4964-92EA-BD4BF267D719}" type="slidenum">
              <a:rPr lang="en-US"/>
              <a:pPr/>
              <a:t>9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AB70E-5395-44F6-888F-7A961165E881}" type="slidenum">
              <a:rPr lang="en-US"/>
              <a:pPr/>
              <a:t>10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8927A-E2BE-49DB-9303-EDF60BDE01E8}" type="slidenum">
              <a:rPr lang="en-US"/>
              <a:pPr/>
              <a:t>11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91165-92AB-4387-B3DA-1CB1C3CB07B2}" type="slidenum">
              <a:rPr lang="en-US"/>
              <a:pPr/>
              <a:t>12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 b="-6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5824538" cy="1143000"/>
          </a:xfrm>
          <a:effectLst/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58674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9344" name="Picture 16" descr="Altera_3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688" y="609600"/>
            <a:ext cx="1916112" cy="3968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84872-4ED4-44FA-B008-7796457D1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1BDE3-79A9-4785-B694-E75F5ADF6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47215E-49AA-427F-AF8C-D41149E80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8" y="273050"/>
            <a:ext cx="2082800" cy="5594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838" y="273050"/>
            <a:ext cx="6096000" cy="5594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8217EC-E1F4-45E5-A103-E00742D62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T faculty wordmark 2008 655 CMYK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4"/>
          <a:stretch/>
        </p:blipFill>
        <p:spPr bwMode="auto">
          <a:xfrm>
            <a:off x="22420" y="6110138"/>
            <a:ext cx="328219" cy="7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>
            <a:lvl1pPr>
              <a:defRPr sz="2250">
                <a:latin typeface="+mj-lt"/>
              </a:defRPr>
            </a:lvl1pPr>
            <a:lvl2pPr>
              <a:defRPr sz="2250">
                <a:latin typeface="+mj-lt"/>
              </a:defRPr>
            </a:lvl2pPr>
            <a:lvl3pPr>
              <a:defRPr sz="1969">
                <a:latin typeface="+mj-lt"/>
              </a:defRPr>
            </a:lvl3pPr>
            <a:lvl4pPr>
              <a:defRPr sz="1687">
                <a:latin typeface="+mj-lt"/>
              </a:defRPr>
            </a:lvl4pPr>
            <a:lvl5pPr>
              <a:defRPr sz="1406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31" b="1"/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85194" y="6494115"/>
            <a:ext cx="2057177" cy="365001"/>
          </a:xfrm>
        </p:spPr>
        <p:txBody>
          <a:bodyPr/>
          <a:lstStyle>
            <a:lvl1pPr>
              <a:defRPr sz="1266"/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1621E302-A139-4538-AB44-9079AB17D9A4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755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9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65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B598D-F5B3-470B-85DD-BE9F3144EA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2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4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5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4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Presentation Slide (A)">
    <p:bg>
      <p:bgPr>
        <a:solidFill>
          <a:srgbClr val="091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F0DAA472-D2D9-40E4-B79B-EE108840942A}" type="slidenum">
              <a:rPr lang="en-CA" b="0" smtClean="0">
                <a:solidFill>
                  <a:prstClr val="white">
                    <a:tint val="75000"/>
                  </a:prst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prstClr val="white">
                  <a:tint val="75000"/>
                </a:prst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8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Presentation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 of T Engineering Text Treatment Stacked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6" y="2571750"/>
            <a:ext cx="7264301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UT faculty wordmark 2008 655 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" y="5947172"/>
            <a:ext cx="4125516" cy="7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2AC84157-4096-4823-9451-5B8A84799D13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5569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T faculty wordmark 2008 655 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7" y="6077769"/>
            <a:ext cx="4125516" cy="7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485" y="2704281"/>
            <a:ext cx="8251031" cy="538609"/>
          </a:xfrm>
        </p:spPr>
        <p:txBody>
          <a:bodyPr anchor="ctr">
            <a:spAutoFit/>
          </a:bodyPr>
          <a:lstStyle>
            <a:lvl1pPr>
              <a:lnSpc>
                <a:spcPts val="4219"/>
              </a:lnSpc>
              <a:defRPr sz="4219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00875" y="6428260"/>
            <a:ext cx="2057177" cy="365001"/>
          </a:xfrm>
        </p:spPr>
        <p:txBody>
          <a:bodyPr/>
          <a:lstStyle>
            <a:lvl1pPr>
              <a:defRPr/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F33E0FE8-233C-4432-B7FB-2A4F46547579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6593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/>
          <p:cNvSpPr>
            <a:spLocks noChangeShapeType="1"/>
          </p:cNvSpPr>
          <p:nvPr userDrawn="1"/>
        </p:nvSpPr>
        <p:spPr bwMode="auto">
          <a:xfrm rot="10800000" flipH="1">
            <a:off x="452066" y="3038327"/>
            <a:ext cx="8253264" cy="2232"/>
          </a:xfrm>
          <a:prstGeom prst="line">
            <a:avLst/>
          </a:prstGeom>
          <a:noFill/>
          <a:ln w="76200">
            <a:solidFill>
              <a:srgbClr val="01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95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明朝 ProN W3" charset="-128"/>
              <a:sym typeface="Gill Sans" charset="0"/>
            </a:endParaRPr>
          </a:p>
        </p:txBody>
      </p:sp>
      <p:pic>
        <p:nvPicPr>
          <p:cNvPr id="7" name="Picture 4" descr="UT faculty wordmark 2008 655 CMYK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4"/>
          <a:stretch/>
        </p:blipFill>
        <p:spPr bwMode="auto">
          <a:xfrm>
            <a:off x="446484" y="5947172"/>
            <a:ext cx="328219" cy="7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6485" y="2358974"/>
            <a:ext cx="8251031" cy="51937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375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46485" y="3268266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4CC2C9C1-4C2E-42C1-B181-8FE0AA96E16D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7596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187450"/>
            <a:ext cx="8331200" cy="5193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B598D-F5B3-470B-85DD-BE9F3144EA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103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T faculty wordmark 2008 655 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1618506"/>
            <a:ext cx="6965156" cy="11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"/>
          <p:cNvSpPr>
            <a:spLocks noChangeShapeType="1"/>
          </p:cNvSpPr>
          <p:nvPr userDrawn="1"/>
        </p:nvSpPr>
        <p:spPr bwMode="auto">
          <a:xfrm rot="10800000" flipH="1">
            <a:off x="445369" y="4446985"/>
            <a:ext cx="8253264" cy="223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95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明朝 ProN W3" charset="-128"/>
              <a:sym typeface="Gill Sans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6485" y="3713299"/>
            <a:ext cx="8251031" cy="5193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375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46485" y="4731372"/>
            <a:ext cx="8251031" cy="320601"/>
          </a:xfrm>
        </p:spPr>
        <p:txBody>
          <a:bodyPr>
            <a:spAutoFit/>
          </a:bodyPr>
          <a:lstStyle>
            <a:lvl1pPr marL="0" marR="0" indent="0" algn="l" defTabSz="642915" rtl="0" eaLnBrk="0" fontAlgn="base" latinLnBrk="0" hangingPunct="0">
              <a:lnSpc>
                <a:spcPts val="2531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5AF4EBA5-8CD6-4C13-BB95-71F4C6FAAB8C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2527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T faculty wordmark 2008 655 CMYK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4"/>
          <a:stretch/>
        </p:blipFill>
        <p:spPr bwMode="auto">
          <a:xfrm>
            <a:off x="22420" y="6110138"/>
            <a:ext cx="328219" cy="7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5" y="1125141"/>
            <a:ext cx="8304609" cy="4607719"/>
          </a:xfrm>
        </p:spPr>
        <p:txBody>
          <a:bodyPr/>
          <a:lstStyle>
            <a:lvl1pPr>
              <a:defRPr sz="2250">
                <a:latin typeface="+mj-lt"/>
              </a:defRPr>
            </a:lvl1pPr>
            <a:lvl2pPr>
              <a:defRPr sz="2250">
                <a:latin typeface="+mj-lt"/>
              </a:defRPr>
            </a:lvl2pPr>
            <a:lvl3pPr>
              <a:defRPr sz="1969">
                <a:latin typeface="+mj-lt"/>
              </a:defRPr>
            </a:lvl3pPr>
            <a:lvl4pPr>
              <a:defRPr sz="1687">
                <a:latin typeface="+mj-lt"/>
              </a:defRPr>
            </a:lvl4pPr>
            <a:lvl5pPr>
              <a:defRPr sz="1406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31" b="1"/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85194" y="6494115"/>
            <a:ext cx="2057177" cy="365001"/>
          </a:xfrm>
        </p:spPr>
        <p:txBody>
          <a:bodyPr/>
          <a:lstStyle>
            <a:lvl1pPr>
              <a:defRPr sz="1266"/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1621E302-A139-4538-AB44-9079AB17D9A4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4492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Accompany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T faculty wordmark 2008 655 CMYK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4"/>
          <a:stretch/>
        </p:blipFill>
        <p:spPr bwMode="auto">
          <a:xfrm>
            <a:off x="446484" y="5947172"/>
            <a:ext cx="328219" cy="7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85" y="964406"/>
            <a:ext cx="8251031" cy="4822031"/>
          </a:xfrm>
        </p:spPr>
        <p:txBody>
          <a:bodyPr/>
          <a:lstStyle>
            <a:lvl1pPr marL="0" indent="0">
              <a:lnSpc>
                <a:spcPts val="1687"/>
              </a:lnSpc>
              <a:buFont typeface="Arial" panose="020B0604020202020204" pitchFamily="34" charset="0"/>
              <a:buNone/>
              <a:defRPr sz="1687" b="1">
                <a:latin typeface="HelveticaNeueLT Std" pitchFamily="34" charset="0"/>
              </a:defRPr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endParaRPr lang="en-US" dirty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31"/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25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039DC8C5-FF16-44EE-A6AA-A21A9AEA7FAB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2219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T faculty wordmark 2008 655 CMYK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4"/>
          <a:stretch/>
        </p:blipFill>
        <p:spPr bwMode="auto">
          <a:xfrm>
            <a:off x="446484" y="5947172"/>
            <a:ext cx="328219" cy="7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6484" y="1071563"/>
            <a:ext cx="4125516" cy="4714875"/>
          </a:xfrm>
        </p:spPr>
        <p:txBody>
          <a:bodyPr>
            <a:noAutofit/>
          </a:bodyPr>
          <a:lstStyle/>
          <a:p>
            <a:pPr lvl="0"/>
            <a:endParaRPr lang="en-US" noProof="0" dirty="0">
              <a:sym typeface="Georgia" pitchFamily="-107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25153" y="5947172"/>
            <a:ext cx="3863520" cy="58935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1125" b="0">
                <a:solidFill>
                  <a:srgbClr val="091332"/>
                </a:solidFill>
                <a:latin typeface="+mn-lt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5153" y="1071563"/>
            <a:ext cx="3872363" cy="4714875"/>
          </a:xfrm>
        </p:spPr>
        <p:txBody>
          <a:bodyPr/>
          <a:lstStyle>
            <a:lvl1pPr>
              <a:defRPr sz="2250"/>
            </a:lvl1pPr>
            <a:lvl2pPr>
              <a:defRPr sz="2250"/>
            </a:lvl2pPr>
            <a:lvl3pPr>
              <a:defRPr sz="1969"/>
            </a:lvl3pPr>
            <a:lvl4pPr>
              <a:defRPr sz="1687"/>
            </a:lvl4pPr>
            <a:lvl5pPr>
              <a:defRPr sz="140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446484"/>
            <a:ext cx="8259961" cy="410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531"/>
              </a:lnSpc>
              <a:defRPr sz="2531"/>
            </a:lvl1pPr>
          </a:lstStyle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24D77082-C0AE-43F1-8E55-0F68A58DD695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9906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187450"/>
            <a:ext cx="8331200" cy="5193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B598D-F5B3-470B-85DD-BE9F3144EA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60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B598D-F5B3-470B-85DD-BE9F3144EA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119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82E0A-DB87-455A-A1B3-47995BBD5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ABA7FF-45A3-4829-B8AA-EEC24FA30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FD266-0D94-41AE-9F1D-32B6D3C2E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0EF902-0D2A-4D29-B75D-BD97670B7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2FA52E-0A55-431E-88C8-C6CC9662A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AF305-5F92-4127-A299-B03F733C3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 b="-6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73050"/>
            <a:ext cx="833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87450"/>
            <a:ext cx="8331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900" b="0"/>
            </a:lvl1pPr>
          </a:lstStyle>
          <a:p>
            <a:fld id="{DC582E0A-DB87-455A-A1B3-47995BBD59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95275" y="6251575"/>
            <a:ext cx="424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 b="0" dirty="0"/>
              <a:t>© 2011 Altera Corporation - Public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306388" y="6478588"/>
            <a:ext cx="3228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500" b="0"/>
              <a:t>Altera, Stratix, Cyclone, MAX, HardCopy, Nios, Quartus, and MegaCore are trademarks of Altera Corporation</a:t>
            </a:r>
          </a:p>
        </p:txBody>
      </p:sp>
      <p:pic>
        <p:nvPicPr>
          <p:cNvPr id="98319" name="Picture 15" descr="Altera_30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5882" t="-28403" b="-42012"/>
          <a:stretch>
            <a:fillRect/>
          </a:stretch>
        </p:blipFill>
        <p:spPr bwMode="auto">
          <a:xfrm>
            <a:off x="7467600" y="6248400"/>
            <a:ext cx="1371600" cy="45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85" r:id="rId3"/>
    <p:sldLayoutId id="214748367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CA47-D6EC-4F4C-BB5D-E8D7DCE91BED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8C8D-097E-4765-8108-943099B4C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5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321469"/>
            <a:ext cx="825996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910828"/>
            <a:ext cx="8259961" cy="498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panose="02040502050405020303" pitchFamily="18" charset="0"/>
              </a:rPr>
              <a:t>Click to edit Master text styles</a:t>
            </a:r>
          </a:p>
          <a:p>
            <a:pPr lvl="1"/>
            <a:r>
              <a:rPr lang="en-US" dirty="0">
                <a:sym typeface="Georgia" panose="02040502050405020303" pitchFamily="18" charset="0"/>
              </a:rPr>
              <a:t>Second level</a:t>
            </a:r>
          </a:p>
          <a:p>
            <a:pPr lvl="2"/>
            <a:r>
              <a:rPr lang="en-US" dirty="0">
                <a:sym typeface="Georgia" panose="02040502050405020303" pitchFamily="18" charset="0"/>
              </a:rPr>
              <a:t>Third level</a:t>
            </a:r>
          </a:p>
          <a:p>
            <a:pPr lvl="3"/>
            <a:r>
              <a:rPr lang="en-US" dirty="0">
                <a:sym typeface="Georgia" panose="02040502050405020303" pitchFamily="18" charset="0"/>
              </a:rPr>
              <a:t>Fourth level</a:t>
            </a:r>
          </a:p>
          <a:p>
            <a:pPr lvl="4"/>
            <a:r>
              <a:rPr lang="en-US" dirty="0">
                <a:sym typeface="Georgia" panose="02040502050405020303" pitchFamily="18" charset="0"/>
              </a:rPr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8397" y="6356821"/>
            <a:ext cx="2057177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6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75EFE7AA-8600-44B8-BF74-77A2DBC5E142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‹#›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86" r:id="rId9"/>
    <p:sldLayoutId id="2147483687" r:id="rId10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91332"/>
          </a:solidFill>
          <a:latin typeface="+mj-lt"/>
          <a:ea typeface="+mj-ea"/>
          <a:cs typeface="HelveticaNeueLT Std Bold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321457" algn="l" rtl="0" fontAlgn="base">
        <a:lnSpc>
          <a:spcPts val="4219"/>
        </a:lnSpc>
        <a:spcBef>
          <a:spcPct val="0"/>
        </a:spcBef>
        <a:spcAft>
          <a:spcPct val="0"/>
        </a:spcAft>
        <a:defRPr sz="4219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642915" algn="l" rtl="0" fontAlgn="base">
        <a:lnSpc>
          <a:spcPts val="4219"/>
        </a:lnSpc>
        <a:spcBef>
          <a:spcPct val="0"/>
        </a:spcBef>
        <a:spcAft>
          <a:spcPct val="0"/>
        </a:spcAft>
        <a:defRPr sz="4219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964372" algn="l" rtl="0" fontAlgn="base">
        <a:lnSpc>
          <a:spcPts val="4219"/>
        </a:lnSpc>
        <a:spcBef>
          <a:spcPct val="0"/>
        </a:spcBef>
        <a:spcAft>
          <a:spcPct val="0"/>
        </a:spcAft>
        <a:defRPr sz="4219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285829" algn="l" rtl="0" fontAlgn="base">
        <a:lnSpc>
          <a:spcPts val="4219"/>
        </a:lnSpc>
        <a:spcBef>
          <a:spcPct val="0"/>
        </a:spcBef>
        <a:spcAft>
          <a:spcPct val="0"/>
        </a:spcAft>
        <a:defRPr sz="4219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241093" indent="-241093" algn="l" rtl="0" eaLnBrk="0" fontAlgn="base" hangingPunct="0">
        <a:spcBef>
          <a:spcPts val="844"/>
        </a:spcBef>
        <a:spcAft>
          <a:spcPct val="0"/>
        </a:spcAft>
        <a:defRPr sz="2250">
          <a:solidFill>
            <a:srgbClr val="001337"/>
          </a:solidFill>
          <a:latin typeface="+mj-lt"/>
          <a:ea typeface="+mn-ea"/>
          <a:cs typeface="+mn-cs"/>
          <a:sym typeface="Georgia" panose="02040502050405020303" pitchFamily="18" charset="0"/>
        </a:defRPr>
      </a:lvl1pPr>
      <a:lvl2pPr marL="160729" indent="-160729" algn="l" rtl="0" eaLnBrk="0" fontAlgn="base" hangingPunct="0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250">
          <a:solidFill>
            <a:srgbClr val="001337"/>
          </a:solidFill>
          <a:latin typeface="+mj-lt"/>
          <a:ea typeface="+mn-ea"/>
          <a:cs typeface="+mn-cs"/>
          <a:sym typeface="Georgia" panose="02040502050405020303" pitchFamily="18" charset="0"/>
        </a:defRPr>
      </a:lvl2pPr>
      <a:lvl3pPr marL="375034" indent="-160729" algn="l" rtl="0" eaLnBrk="0" fontAlgn="base" hangingPunct="0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969" i="0">
          <a:solidFill>
            <a:srgbClr val="001337"/>
          </a:solidFill>
          <a:latin typeface="+mj-lt"/>
          <a:ea typeface="+mn-ea"/>
          <a:cs typeface="+mn-cs"/>
          <a:sym typeface="Georgia" panose="02040502050405020303" pitchFamily="18" charset="0"/>
        </a:defRPr>
      </a:lvl3pPr>
      <a:lvl4pPr marL="589338" indent="-160729" algn="l" rtl="0" eaLnBrk="0" fontAlgn="base" hangingPunct="0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687" i="1">
          <a:solidFill>
            <a:srgbClr val="001337"/>
          </a:solidFill>
          <a:latin typeface="+mj-lt"/>
          <a:ea typeface="+mn-ea"/>
          <a:cs typeface="+mn-cs"/>
          <a:sym typeface="Georgia" panose="02040502050405020303" pitchFamily="18" charset="0"/>
        </a:defRPr>
      </a:lvl4pPr>
      <a:lvl5pPr marL="803643" indent="-160729" algn="l" rtl="0" eaLnBrk="0" fontAlgn="base" hangingPunct="0">
        <a:lnSpc>
          <a:spcPct val="120000"/>
        </a:lnSpc>
        <a:spcBef>
          <a:spcPts val="844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406" i="1">
          <a:solidFill>
            <a:srgbClr val="001337"/>
          </a:solidFill>
          <a:latin typeface="+mj-lt"/>
          <a:ea typeface="+mn-ea"/>
          <a:cs typeface="+mn-cs"/>
          <a:sym typeface="Georgia" panose="02040502050405020303" pitchFamily="18" charset="0"/>
        </a:defRPr>
      </a:lvl5pPr>
      <a:lvl6pPr marL="1125101" indent="-160729" algn="l" rtl="0" fontAlgn="base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1446558" indent="-160729" algn="l" rtl="0" fontAlgn="base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1768015" indent="-160729" algn="l" rtl="0" fontAlgn="base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089473" indent="-160729" algn="l" rtl="0" fontAlgn="base">
        <a:lnSpc>
          <a:spcPts val="2531"/>
        </a:lnSpc>
        <a:spcBef>
          <a:spcPts val="844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85" y="1488344"/>
            <a:ext cx="8251031" cy="402533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Parallel CAD for FPGAs: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Personal Retrospective and Thoughts for the Future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31" dirty="0">
                <a:latin typeface="Arial" panose="020B0604020202020204" pitchFamily="34" charset="0"/>
                <a:cs typeface="Arial" panose="020B0604020202020204" pitchFamily="34" charset="0"/>
              </a:rPr>
              <a:t>Vaughn Betz</a:t>
            </a:r>
            <a:br>
              <a:rPr lang="en-US" sz="253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31" dirty="0">
                <a:latin typeface="Arial" panose="020B0604020202020204" pitchFamily="34" charset="0"/>
                <a:cs typeface="Arial" panose="020B0604020202020204" pitchFamily="34" charset="0"/>
              </a:rPr>
              <a:t>vaughn@eecg.utoronto.ca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2915">
              <a:spcBef>
                <a:spcPct val="0"/>
              </a:spcBef>
              <a:buClrTx/>
              <a:buSzTx/>
              <a:buNone/>
              <a:defRPr/>
            </a:pPr>
            <a:fld id="{F33E0FE8-233C-4432-B7FB-2A4F46547579}" type="slidenum">
              <a:rPr lang="en-CA" b="0">
                <a:solidFill>
                  <a:srgbClr val="081025">
                    <a:tint val="75000"/>
                  </a:srgbClr>
                </a:solidFill>
                <a:latin typeface="HelveticaNeueLT Std"/>
                <a:ea typeface="ヒラギノ明朝 ProN W3" charset="-128"/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None/>
                <a:defRPr/>
              </a:pPr>
              <a:t>1</a:t>
            </a:fld>
            <a:endParaRPr lang="en-CA" b="0" dirty="0">
              <a:solidFill>
                <a:srgbClr val="081025">
                  <a:tint val="75000"/>
                </a:srgbClr>
              </a:solidFill>
              <a:latin typeface="HelveticaNeueLT Std"/>
              <a:ea typeface="ヒラギノ明朝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8436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Maintainable </a:t>
            </a:r>
            <a:r>
              <a:rPr lang="en-US" dirty="0">
                <a:solidFill>
                  <a:srgbClr val="FF0000"/>
                </a:solidFill>
              </a:rPr>
              <a:t>(required)</a:t>
            </a:r>
          </a:p>
          <a:p>
            <a:pPr lvl="1"/>
            <a:r>
              <a:rPr lang="en-US" dirty="0" err="1"/>
              <a:t>Quartus</a:t>
            </a:r>
            <a:r>
              <a:rPr lang="en-US" dirty="0"/>
              <a:t> is big (~20 million lines of code)</a:t>
            </a:r>
          </a:p>
          <a:p>
            <a:pPr lvl="1"/>
            <a:r>
              <a:rPr lang="en-US" dirty="0"/>
              <a:t>Place and route system over 1 million lines</a:t>
            </a:r>
          </a:p>
          <a:p>
            <a:pPr lvl="1"/>
            <a:r>
              <a:rPr lang="en-US" dirty="0"/>
              <a:t>Don’t want to shut down new algorithm work</a:t>
            </a:r>
          </a:p>
          <a:p>
            <a:pPr lvl="1"/>
            <a:r>
              <a:rPr lang="en-US" dirty="0"/>
              <a:t>Plus new devices, features need to be integrated</a:t>
            </a:r>
          </a:p>
          <a:p>
            <a:pPr lvl="1"/>
            <a:r>
              <a:rPr lang="en-US" dirty="0"/>
              <a:t>Careful how you code, and only make key pieces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C57AD-4BC4-41B9-A902-5A8A26185136}" type="slidenum">
              <a:rPr lang="en-US"/>
              <a:pPr/>
              <a:t>10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Constraints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313022"/>
              </p:ext>
            </p:extLst>
          </p:nvPr>
        </p:nvGraphicFramePr>
        <p:xfrm>
          <a:off x="350838" y="907848"/>
          <a:ext cx="8331200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9479-58B6-4B9A-B430-E94759170E8E}" type="slidenum">
              <a:rPr lang="en-US"/>
              <a:pPr/>
              <a:t>11</a:t>
            </a:fld>
            <a:endParaRPr lang="en-US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Algorithm Runtimes (</a:t>
            </a:r>
            <a:r>
              <a:rPr lang="en-US" sz="3600" dirty="0" err="1"/>
              <a:t>Quartus</a:t>
            </a:r>
            <a:r>
              <a:rPr lang="en-US" sz="3600" dirty="0"/>
              <a:t> 2011)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694" y="5822545"/>
            <a:ext cx="8497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2800" dirty="0">
                <a:solidFill>
                  <a:srgbClr val="0000FF"/>
                </a:solidFill>
              </a:rPr>
              <a:t>Must Parallelize Multiple Algorithms, but Placement is Biggest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633284" y="1668742"/>
            <a:ext cx="2808390" cy="12241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6485" y="1896368"/>
            <a:ext cx="8251031" cy="2154436"/>
          </a:xfrm>
        </p:spPr>
        <p:txBody>
          <a:bodyPr/>
          <a:lstStyle/>
          <a:p>
            <a:pPr algn="ctr"/>
            <a:r>
              <a:rPr lang="en-US" sz="3600" dirty="0"/>
              <a:t>Part II: </a:t>
            </a:r>
            <a:br>
              <a:rPr lang="en-US" sz="3600" dirty="0"/>
            </a:br>
            <a:r>
              <a:rPr lang="en-US" sz="3600" dirty="0"/>
              <a:t>High Quality, Deterministic Parallel Placement for FPGAs on Commodity Hardware </a:t>
            </a:r>
          </a:p>
        </p:txBody>
      </p:sp>
      <p:sp>
        <p:nvSpPr>
          <p:cNvPr id="59494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480" y="4221110"/>
            <a:ext cx="5867400" cy="8382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Overview of FPGA 2008 and TODAES 2011 Papers by Adrian </a:t>
            </a:r>
            <a:r>
              <a:rPr lang="en-CA" dirty="0" err="1"/>
              <a:t>Ludwin</a:t>
            </a:r>
            <a:r>
              <a:rPr lang="en-CA" dirty="0"/>
              <a:t>, Ketan </a:t>
            </a:r>
            <a:r>
              <a:rPr lang="en-CA" dirty="0" err="1"/>
              <a:t>Padalia</a:t>
            </a:r>
            <a:r>
              <a:rPr lang="en-CA" dirty="0"/>
              <a:t> and Vaughn Betz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Simulated annealing-based</a:t>
            </a:r>
          </a:p>
          <a:p>
            <a:r>
              <a:rPr lang="en-US" dirty="0"/>
              <a:t>Optimizes wire, timing, power, congestion</a:t>
            </a:r>
          </a:p>
          <a:p>
            <a:r>
              <a:rPr lang="en-US" dirty="0"/>
              <a:t>Based on academic VPR, but with many enhancements</a:t>
            </a:r>
          </a:p>
          <a:p>
            <a:pPr lvl="1"/>
            <a:r>
              <a:rPr lang="en-US" dirty="0"/>
              <a:t>More complex cost functions</a:t>
            </a:r>
          </a:p>
          <a:p>
            <a:pPr lvl="1"/>
            <a:r>
              <a:rPr lang="en-US" dirty="0"/>
              <a:t>Directed moves</a:t>
            </a:r>
          </a:p>
          <a:p>
            <a:pPr lvl="1"/>
            <a:r>
              <a:rPr lang="en-US" dirty="0"/>
              <a:t>Multi-level placement</a:t>
            </a:r>
          </a:p>
          <a:p>
            <a:r>
              <a:rPr lang="en-US" dirty="0"/>
              <a:t>Spends ~50% of time at T = 0 (quench)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8AE1-CFF2-413E-945B-C2CEACD7721E}" type="slidenum">
              <a:rPr lang="en-US"/>
              <a:pPr/>
              <a:t>13</a:t>
            </a:fld>
            <a:endParaRPr 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Quartus</a:t>
            </a:r>
            <a:r>
              <a:rPr lang="en-US" dirty="0"/>
              <a:t> Placement (2011)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7300" y="2780910"/>
            <a:ext cx="8529320" cy="648272"/>
          </a:xfrm>
          <a:prstGeom prst="rect">
            <a:avLst/>
          </a:prstGeom>
          <a:solidFill>
            <a:schemeClr val="accent2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P = </a:t>
            </a:r>
            <a:r>
              <a:rPr lang="en-US" altLang="zh-CN" sz="1800" dirty="0" err="1">
                <a:ea typeface="宋体" charset="-122"/>
              </a:rPr>
              <a:t>InitialPlacement</a:t>
            </a:r>
            <a:r>
              <a:rPr lang="en-US" altLang="zh-CN" sz="1800" dirty="0">
                <a:ea typeface="宋体" charset="-122"/>
              </a:rPr>
              <a:t> 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T = </a:t>
            </a:r>
            <a:r>
              <a:rPr lang="en-US" altLang="zh-CN" sz="1800" dirty="0" err="1">
                <a:ea typeface="宋体" charset="-122"/>
              </a:rPr>
              <a:t>InitialTemperature</a:t>
            </a:r>
            <a:r>
              <a:rPr lang="en-US" altLang="zh-CN" sz="1800" dirty="0">
                <a:ea typeface="宋体" charset="-122"/>
              </a:rPr>
              <a:t> 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18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while (</a:t>
            </a:r>
            <a:r>
              <a:rPr lang="en-US" altLang="zh-CN" sz="1800" dirty="0" err="1">
                <a:ea typeface="宋体" charset="-122"/>
              </a:rPr>
              <a:t>ExitCriterion</a:t>
            </a:r>
            <a:r>
              <a:rPr lang="en-US" altLang="zh-CN" sz="1800" dirty="0">
                <a:ea typeface="宋体" charset="-122"/>
              </a:rPr>
              <a:t> () == False)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18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while (</a:t>
            </a:r>
            <a:r>
              <a:rPr lang="en-US" altLang="zh-CN" sz="1800" dirty="0" err="1">
                <a:ea typeface="宋体" charset="-122"/>
              </a:rPr>
              <a:t>InnerLoopCriterion</a:t>
            </a:r>
            <a:r>
              <a:rPr lang="en-US" altLang="zh-CN" sz="1800" dirty="0">
                <a:ea typeface="宋体" charset="-122"/>
              </a:rPr>
              <a:t> () == False) { /* One temperature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	</a:t>
            </a:r>
            <a:r>
              <a:rPr lang="en-US" altLang="zh-CN" sz="1800" dirty="0" err="1">
                <a:ea typeface="宋体" charset="-122"/>
              </a:rPr>
              <a:t>Pnew</a:t>
            </a:r>
            <a:r>
              <a:rPr lang="en-US" altLang="zh-CN" sz="1800" dirty="0">
                <a:ea typeface="宋体" charset="-122"/>
              </a:rPr>
              <a:t> = </a:t>
            </a:r>
            <a:r>
              <a:rPr lang="en-US" altLang="zh-CN" sz="1800" dirty="0" err="1">
                <a:ea typeface="宋体" charset="-122"/>
              </a:rPr>
              <a:t>PerturbPlacementViaMove</a:t>
            </a:r>
            <a:r>
              <a:rPr lang="en-US" altLang="zh-CN" sz="1800" dirty="0">
                <a:ea typeface="宋体" charset="-122"/>
              </a:rPr>
              <a:t> (P);  /* </a:t>
            </a:r>
            <a:r>
              <a:rPr lang="en-US" altLang="zh-CN" sz="1800" b="1" dirty="0">
                <a:solidFill>
                  <a:srgbClr val="0000FF"/>
                </a:solidFill>
                <a:ea typeface="宋体" charset="-122"/>
              </a:rPr>
              <a:t>Propose move </a:t>
            </a:r>
            <a:r>
              <a:rPr lang="en-US" altLang="zh-CN" sz="1800" dirty="0">
                <a:ea typeface="宋体" charset="-122"/>
              </a:rPr>
              <a:t>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	</a:t>
            </a:r>
            <a:r>
              <a:rPr lang="en-US" altLang="zh-CN" sz="1800" dirty="0" err="1">
                <a:ea typeface="宋体" charset="-122"/>
              </a:rPr>
              <a:t>ΔCost</a:t>
            </a:r>
            <a:r>
              <a:rPr lang="en-US" altLang="zh-CN" sz="1800" dirty="0">
                <a:ea typeface="宋体" charset="-122"/>
              </a:rPr>
              <a:t> = Cost (</a:t>
            </a:r>
            <a:r>
              <a:rPr lang="en-US" altLang="zh-CN" sz="1800" dirty="0" err="1">
                <a:ea typeface="宋体" charset="-122"/>
              </a:rPr>
              <a:t>Pnew</a:t>
            </a:r>
            <a:r>
              <a:rPr lang="en-US" altLang="zh-CN" sz="1800" dirty="0">
                <a:ea typeface="宋体" charset="-122"/>
              </a:rPr>
              <a:t>) – Cost (P);   /* </a:t>
            </a:r>
            <a:r>
              <a:rPr lang="en-US" altLang="zh-CN" sz="1800" b="1" dirty="0">
                <a:solidFill>
                  <a:srgbClr val="0000FF"/>
                </a:solidFill>
                <a:ea typeface="宋体" charset="-122"/>
              </a:rPr>
              <a:t>Evaluate move </a:t>
            </a:r>
            <a:r>
              <a:rPr lang="en-US" altLang="zh-CN" sz="1800" dirty="0">
                <a:ea typeface="宋体" charset="-122"/>
              </a:rPr>
              <a:t>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18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	r = random (0,1);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	if (r &lt; e</a:t>
            </a:r>
            <a:r>
              <a:rPr lang="en-US" altLang="zh-CN" sz="1800" baseline="30000" dirty="0">
                <a:ea typeface="宋体" charset="-122"/>
              </a:rPr>
              <a:t>-</a:t>
            </a:r>
            <a:r>
              <a:rPr lang="en-US" altLang="zh-CN" sz="1800" baseline="30000" dirty="0" err="1">
                <a:ea typeface="宋体" charset="-122"/>
              </a:rPr>
              <a:t>ΔCost</a:t>
            </a:r>
            <a:r>
              <a:rPr lang="en-US" altLang="zh-CN" sz="1800" baseline="30000" dirty="0">
                <a:ea typeface="宋体" charset="-122"/>
              </a:rPr>
              <a:t>/T</a:t>
            </a:r>
            <a:r>
              <a:rPr lang="en-US" altLang="zh-CN" sz="1800" dirty="0">
                <a:ea typeface="宋体" charset="-122"/>
              </a:rPr>
              <a:t>) {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		P = </a:t>
            </a:r>
            <a:r>
              <a:rPr lang="en-US" altLang="zh-CN" sz="1800" dirty="0" err="1">
                <a:ea typeface="宋体" charset="-122"/>
              </a:rPr>
              <a:t>Pnew</a:t>
            </a:r>
            <a:r>
              <a:rPr lang="en-US" altLang="zh-CN" sz="1800" dirty="0">
                <a:ea typeface="宋体" charset="-122"/>
              </a:rPr>
              <a:t>;	/* </a:t>
            </a:r>
            <a:r>
              <a:rPr lang="en-US" altLang="zh-CN" sz="1800" b="1" dirty="0">
                <a:solidFill>
                  <a:srgbClr val="0000FF"/>
                </a:solidFill>
                <a:ea typeface="宋体" charset="-122"/>
              </a:rPr>
              <a:t>Accept (Finalize) move </a:t>
            </a:r>
            <a:r>
              <a:rPr lang="en-US" altLang="zh-CN" sz="1800" dirty="0">
                <a:ea typeface="宋体" charset="-122"/>
              </a:rPr>
              <a:t>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	}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}  /* End one temperature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18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</a:t>
            </a:r>
            <a:r>
              <a:rPr lang="en-US" altLang="zh-CN" sz="1800" dirty="0" err="1">
                <a:ea typeface="宋体" charset="-122"/>
              </a:rPr>
              <a:t>TimingAnalyze</a:t>
            </a:r>
            <a:r>
              <a:rPr lang="en-US" altLang="zh-CN" sz="1800" dirty="0">
                <a:ea typeface="宋体" charset="-122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</a:t>
            </a:r>
            <a:r>
              <a:rPr lang="en-US" altLang="zh-CN" sz="1800" dirty="0" err="1">
                <a:ea typeface="宋体" charset="-122"/>
              </a:rPr>
              <a:t>CongestionAnalyze</a:t>
            </a:r>
            <a:r>
              <a:rPr lang="en-US" altLang="zh-CN" sz="1800" dirty="0">
                <a:ea typeface="宋体" charset="-122"/>
              </a:rPr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	T = </a:t>
            </a:r>
            <a:r>
              <a:rPr lang="en-US" altLang="zh-CN" sz="1800" dirty="0" err="1">
                <a:ea typeface="宋体" charset="-122"/>
              </a:rPr>
              <a:t>UpdateTemp</a:t>
            </a:r>
            <a:r>
              <a:rPr lang="en-US" altLang="zh-CN" sz="1800" dirty="0">
                <a:ea typeface="宋体" charset="-122"/>
              </a:rPr>
              <a:t> (T);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>
                <a:ea typeface="宋体" charset="-122"/>
              </a:rPr>
              <a:t>}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A4187-4F28-470B-B2EA-1C57B3A858EB}" type="slidenum">
              <a:rPr lang="en-US"/>
              <a:pPr/>
              <a:t>14</a:t>
            </a:fld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 Overview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25840" y="2801763"/>
            <a:ext cx="156676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Times New Roman" pitchFamily="18" charset="0"/>
              <a:buNone/>
            </a:pPr>
            <a:r>
              <a:rPr lang="en-US" dirty="0">
                <a:solidFill>
                  <a:srgbClr val="FF0000"/>
                </a:solidFill>
              </a:rPr>
              <a:t>Dominate CPU Time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7956470" y="3501010"/>
            <a:ext cx="288040" cy="136819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73090" y="5030594"/>
            <a:ext cx="1872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dirty="0">
                <a:solidFill>
                  <a:srgbClr val="FF0000"/>
                </a:solidFill>
              </a:rPr>
              <a:t>10K LoC in Propose + Evaluate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D55F-7C5A-4799-AB3F-0E2CE1570B46}" type="slidenum">
              <a:rPr lang="en-US"/>
              <a:pPr/>
              <a:t>15</a:t>
            </a:fld>
            <a:endParaRPr lang="en-US"/>
          </a:p>
        </p:txBody>
      </p:sp>
      <p:sp>
        <p:nvSpPr>
          <p:cNvPr id="53045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Placement Improvement via Moves</a:t>
            </a:r>
          </a:p>
        </p:txBody>
      </p:sp>
      <p:sp>
        <p:nvSpPr>
          <p:cNvPr id="530434" name="Rectangle 2"/>
          <p:cNvSpPr>
            <a:spLocks noChangeArrowheads="1"/>
          </p:cNvSpPr>
          <p:nvPr/>
        </p:nvSpPr>
        <p:spPr bwMode="auto">
          <a:xfrm>
            <a:off x="971550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35" name="Rectangle 3"/>
          <p:cNvSpPr>
            <a:spLocks noChangeArrowheads="1"/>
          </p:cNvSpPr>
          <p:nvPr/>
        </p:nvSpPr>
        <p:spPr bwMode="auto">
          <a:xfrm>
            <a:off x="2411413" y="1844675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3851275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5292725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6732588" y="1844675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971550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0" name="Rectangle 8"/>
          <p:cNvSpPr>
            <a:spLocks noChangeArrowheads="1"/>
          </p:cNvSpPr>
          <p:nvPr/>
        </p:nvSpPr>
        <p:spPr bwMode="auto">
          <a:xfrm>
            <a:off x="2411413" y="3284538"/>
            <a:ext cx="1439862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1" name="Rectangle 9"/>
          <p:cNvSpPr>
            <a:spLocks noChangeArrowheads="1"/>
          </p:cNvSpPr>
          <p:nvPr/>
        </p:nvSpPr>
        <p:spPr bwMode="auto">
          <a:xfrm>
            <a:off x="3851275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2" name="Rectangle 10"/>
          <p:cNvSpPr>
            <a:spLocks noChangeArrowheads="1"/>
          </p:cNvSpPr>
          <p:nvPr/>
        </p:nvSpPr>
        <p:spPr bwMode="auto">
          <a:xfrm>
            <a:off x="5292725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3" name="Rectangle 11"/>
          <p:cNvSpPr>
            <a:spLocks noChangeArrowheads="1"/>
          </p:cNvSpPr>
          <p:nvPr/>
        </p:nvSpPr>
        <p:spPr bwMode="auto">
          <a:xfrm>
            <a:off x="6732588" y="3284538"/>
            <a:ext cx="1439862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4" name="Rectangle 12"/>
          <p:cNvSpPr>
            <a:spLocks noChangeArrowheads="1"/>
          </p:cNvSpPr>
          <p:nvPr/>
        </p:nvSpPr>
        <p:spPr bwMode="auto">
          <a:xfrm>
            <a:off x="971550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5" name="Rectangle 13"/>
          <p:cNvSpPr>
            <a:spLocks noChangeArrowheads="1"/>
          </p:cNvSpPr>
          <p:nvPr/>
        </p:nvSpPr>
        <p:spPr bwMode="auto">
          <a:xfrm>
            <a:off x="2411413" y="4724400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6" name="Rectangle 14"/>
          <p:cNvSpPr>
            <a:spLocks noChangeArrowheads="1"/>
          </p:cNvSpPr>
          <p:nvPr/>
        </p:nvSpPr>
        <p:spPr bwMode="auto">
          <a:xfrm>
            <a:off x="3851275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7" name="Rectangle 15"/>
          <p:cNvSpPr>
            <a:spLocks noChangeArrowheads="1"/>
          </p:cNvSpPr>
          <p:nvPr/>
        </p:nvSpPr>
        <p:spPr bwMode="auto">
          <a:xfrm>
            <a:off x="5292725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8" name="Rectangle 16"/>
          <p:cNvSpPr>
            <a:spLocks noChangeArrowheads="1"/>
          </p:cNvSpPr>
          <p:nvPr/>
        </p:nvSpPr>
        <p:spPr bwMode="auto">
          <a:xfrm>
            <a:off x="6732588" y="4724400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54" name="Rectangle 22"/>
          <p:cNvSpPr>
            <a:spLocks noChangeArrowheads="1"/>
          </p:cNvSpPr>
          <p:nvPr/>
        </p:nvSpPr>
        <p:spPr bwMode="auto">
          <a:xfrm>
            <a:off x="2771775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8</a:t>
            </a:r>
          </a:p>
        </p:txBody>
      </p:sp>
      <p:sp>
        <p:nvSpPr>
          <p:cNvPr id="530456" name="Rectangle 24"/>
          <p:cNvSpPr>
            <a:spLocks noChangeArrowheads="1"/>
          </p:cNvSpPr>
          <p:nvPr/>
        </p:nvSpPr>
        <p:spPr bwMode="auto">
          <a:xfrm>
            <a:off x="5651500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9</a:t>
            </a:r>
          </a:p>
        </p:txBody>
      </p:sp>
      <p:sp>
        <p:nvSpPr>
          <p:cNvPr id="530457" name="Rectangle 25"/>
          <p:cNvSpPr>
            <a:spLocks noChangeArrowheads="1"/>
          </p:cNvSpPr>
          <p:nvPr/>
        </p:nvSpPr>
        <p:spPr bwMode="auto">
          <a:xfrm>
            <a:off x="7092950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10</a:t>
            </a:r>
          </a:p>
        </p:txBody>
      </p:sp>
      <p:sp>
        <p:nvSpPr>
          <p:cNvPr id="530458" name="Rectangle 26"/>
          <p:cNvSpPr>
            <a:spLocks noChangeArrowheads="1"/>
          </p:cNvSpPr>
          <p:nvPr/>
        </p:nvSpPr>
        <p:spPr bwMode="auto">
          <a:xfrm>
            <a:off x="7092950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6</a:t>
            </a:r>
          </a:p>
        </p:txBody>
      </p:sp>
      <p:sp>
        <p:nvSpPr>
          <p:cNvPr id="530459" name="Rectangle 27"/>
          <p:cNvSpPr>
            <a:spLocks noChangeArrowheads="1"/>
          </p:cNvSpPr>
          <p:nvPr/>
        </p:nvSpPr>
        <p:spPr bwMode="auto">
          <a:xfrm>
            <a:off x="7092950" y="191611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2</a:t>
            </a:r>
          </a:p>
        </p:txBody>
      </p:sp>
      <p:sp>
        <p:nvSpPr>
          <p:cNvPr id="530460" name="Rectangle 28"/>
          <p:cNvSpPr>
            <a:spLocks noChangeArrowheads="1"/>
          </p:cNvSpPr>
          <p:nvPr/>
        </p:nvSpPr>
        <p:spPr bwMode="auto">
          <a:xfrm>
            <a:off x="4211638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4</a:t>
            </a:r>
          </a:p>
        </p:txBody>
      </p:sp>
      <p:sp>
        <p:nvSpPr>
          <p:cNvPr id="530461" name="Rectangle 29"/>
          <p:cNvSpPr>
            <a:spLocks noChangeArrowheads="1"/>
          </p:cNvSpPr>
          <p:nvPr/>
        </p:nvSpPr>
        <p:spPr bwMode="auto">
          <a:xfrm>
            <a:off x="2771775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3</a:t>
            </a:r>
          </a:p>
        </p:txBody>
      </p:sp>
      <p:sp>
        <p:nvSpPr>
          <p:cNvPr id="530449" name="Rectangle 17"/>
          <p:cNvSpPr>
            <a:spLocks noChangeArrowheads="1"/>
          </p:cNvSpPr>
          <p:nvPr/>
        </p:nvSpPr>
        <p:spPr bwMode="auto">
          <a:xfrm>
            <a:off x="1331913" y="4797425"/>
            <a:ext cx="719137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7</a:t>
            </a:r>
          </a:p>
        </p:txBody>
      </p:sp>
      <p:sp>
        <p:nvSpPr>
          <p:cNvPr id="530450" name="Rectangle 18"/>
          <p:cNvSpPr>
            <a:spLocks noChangeArrowheads="1"/>
          </p:cNvSpPr>
          <p:nvPr/>
        </p:nvSpPr>
        <p:spPr bwMode="auto">
          <a:xfrm>
            <a:off x="5651500" y="3357563"/>
            <a:ext cx="719138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5</a:t>
            </a:r>
          </a:p>
        </p:txBody>
      </p:sp>
      <p:sp>
        <p:nvSpPr>
          <p:cNvPr id="530462" name="Rectangle 30"/>
          <p:cNvSpPr>
            <a:spLocks noChangeArrowheads="1"/>
          </p:cNvSpPr>
          <p:nvPr/>
        </p:nvSpPr>
        <p:spPr bwMode="auto">
          <a:xfrm>
            <a:off x="1331913" y="191611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1</a:t>
            </a:r>
          </a:p>
        </p:txBody>
      </p:sp>
      <p:sp>
        <p:nvSpPr>
          <p:cNvPr id="530451" name="AutoShape 19"/>
          <p:cNvSpPr>
            <a:spLocks noChangeArrowheads="1"/>
          </p:cNvSpPr>
          <p:nvPr/>
        </p:nvSpPr>
        <p:spPr bwMode="auto">
          <a:xfrm>
            <a:off x="684213" y="4724400"/>
            <a:ext cx="2232025" cy="1368425"/>
          </a:xfrm>
          <a:prstGeom prst="irregularSeal1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Move 1</a:t>
            </a:r>
          </a:p>
        </p:txBody>
      </p:sp>
      <p:sp>
        <p:nvSpPr>
          <p:cNvPr id="530452" name="AutoShape 20"/>
          <p:cNvSpPr>
            <a:spLocks noChangeArrowheads="1"/>
          </p:cNvSpPr>
          <p:nvPr/>
        </p:nvSpPr>
        <p:spPr bwMode="auto">
          <a:xfrm>
            <a:off x="5003800" y="3355975"/>
            <a:ext cx="2232025" cy="1368425"/>
          </a:xfrm>
          <a:prstGeom prst="irregularSeal1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Move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151 -0.4201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21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30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7864 2.22222E-6 C -0.11406 2.22222E-6 -0.15729 -0.0581 -0.15729 -0.10509 L -0.15729 -0.20996 " pathEditMode="relative" rAng="0" ptsTypes="FfFF">
                                      <p:cBhvr>
                                        <p:cTn id="21" dur="1000" fill="hold"/>
                                        <p:tgtEl>
                                          <p:spTgt spid="530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-0.42037 L 0.39375 -0.42037 C 0.42899 -0.42037 0.47257 -0.3625 0.47257 -0.31528 L 0.47257 -0.20995 " pathEditMode="relative" rAng="0" ptsTypes="FfFF">
                                      <p:cBhvr>
                                        <p:cTn id="23" dur="1000" fill="hold"/>
                                        <p:tgtEl>
                                          <p:spTgt spid="530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0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3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9" grpId="0" animBg="1"/>
      <p:bldP spid="530449" grpId="1" animBg="1"/>
      <p:bldP spid="530450" grpId="0" animBg="1"/>
      <p:bldP spid="530451" grpId="0" animBg="1"/>
      <p:bldP spid="530451" grpId="1" animBg="1"/>
      <p:bldP spid="530452" grpId="0" animBg="1"/>
      <p:bldP spid="53045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change of move estimated with complex cost function </a:t>
            </a:r>
          </a:p>
          <a:p>
            <a:pPr lvl="1"/>
            <a:r>
              <a:rPr lang="en-CA" dirty="0"/>
              <a:t>Fast estimates of wiring, timing, power</a:t>
            </a:r>
          </a:p>
          <a:p>
            <a:pPr lvl="1"/>
            <a:r>
              <a:rPr lang="en-CA" dirty="0"/>
              <a:t>Blended together into overall cost</a:t>
            </a:r>
          </a:p>
          <a:p>
            <a:r>
              <a:rPr lang="en-CA" dirty="0"/>
              <a:t>If cost decreases, move always accepted</a:t>
            </a:r>
          </a:p>
          <a:p>
            <a:pPr lvl="1"/>
            <a:r>
              <a:rPr lang="en-CA" dirty="0"/>
              <a:t>Placement state is updated</a:t>
            </a:r>
          </a:p>
          <a:p>
            <a:r>
              <a:rPr lang="en-CA" dirty="0"/>
              <a:t>If costs increase, still have some chance of accepting if T &gt; 0</a:t>
            </a:r>
          </a:p>
          <a:p>
            <a:pPr lvl="1"/>
            <a:r>
              <a:rPr lang="en-CA" dirty="0"/>
              <a:t>Hill climbing</a:t>
            </a:r>
          </a:p>
          <a:p>
            <a:pPr lvl="1"/>
            <a:r>
              <a:rPr lang="en-CA" dirty="0"/>
              <a:t>But not in the quench (T =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9BC0-421B-474F-9E5E-C8F4DC96BD50}" type="slidenum">
              <a:rPr lang="en-US"/>
              <a:pPr/>
              <a:t>16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Evaluation &amp; Acceptance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2F568-AEE6-461D-9A71-36D29592CA88}" type="slidenum">
              <a:rPr lang="en-US"/>
              <a:pPr/>
              <a:t>17</a:t>
            </a:fld>
            <a:endParaRPr lang="en-US"/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539750" y="1989138"/>
            <a:ext cx="72739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latin typeface="Courier New" pitchFamily="49" charset="0"/>
                <a:cs typeface="Courier New" pitchFamily="49" charset="0"/>
              </a:rPr>
              <a:t>move = propose(place);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latin typeface="Courier New" pitchFamily="49" charset="0"/>
                <a:cs typeface="Courier New" pitchFamily="49" charset="0"/>
              </a:rPr>
              <a:t>cost = evaluate(place, move);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latin typeface="Courier New" pitchFamily="49" charset="0"/>
                <a:cs typeface="Courier New" pitchFamily="49" charset="0"/>
              </a:rPr>
              <a:t>if(cost &lt; 0)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latin typeface="Courier New" pitchFamily="49" charset="0"/>
                <a:cs typeface="Courier New" pitchFamily="49" charset="0"/>
              </a:rPr>
              <a:t>   accept(place, move);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latin typeface="Courier New" pitchFamily="49" charset="0"/>
                <a:cs typeface="Courier New" pitchFamily="49" charset="0"/>
              </a:rPr>
              <a:t>}</a:t>
            </a:r>
            <a:endParaRPr lang="en-US" sz="3200" b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611188" y="1989138"/>
            <a:ext cx="7056437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Processing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(propose and evaluate)</a:t>
            </a:r>
            <a:endParaRPr lang="en-US" sz="3200" b="0">
              <a:cs typeface="Arial" charset="0"/>
            </a:endParaRP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611188" y="3068638"/>
            <a:ext cx="7056437" cy="13684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Finalization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(resolve collisions and commit)</a:t>
            </a:r>
            <a:endParaRPr lang="en-US" sz="3200" b="0">
              <a:cs typeface="Arial" charset="0"/>
            </a:endParaRPr>
          </a:p>
        </p:txBody>
      </p:sp>
      <p:sp>
        <p:nvSpPr>
          <p:cNvPr id="429066" name="Rectangle 10"/>
          <p:cNvSpPr>
            <a:spLocks noGrp="1" noChangeArrowheads="1"/>
          </p:cNvSpPr>
          <p:nvPr>
            <p:ph type="title"/>
          </p:nvPr>
        </p:nvSpPr>
        <p:spPr>
          <a:xfrm>
            <a:off x="350838" y="-914400"/>
            <a:ext cx="8331200" cy="914400"/>
          </a:xfrm>
        </p:spPr>
        <p:txBody>
          <a:bodyPr/>
          <a:lstStyle/>
          <a:p>
            <a:r>
              <a:rPr lang="en-CA"/>
              <a:t>PMoves stages (1)</a:t>
            </a:r>
            <a:endParaRPr lang="en-US"/>
          </a:p>
        </p:txBody>
      </p:sp>
      <p:sp>
        <p:nvSpPr>
          <p:cNvPr id="429074" name="AutoShape 18"/>
          <p:cNvSpPr>
            <a:spLocks/>
          </p:cNvSpPr>
          <p:nvPr/>
        </p:nvSpPr>
        <p:spPr bwMode="auto">
          <a:xfrm>
            <a:off x="7812088" y="1989138"/>
            <a:ext cx="360362" cy="1008062"/>
          </a:xfrm>
          <a:prstGeom prst="rightBrace">
            <a:avLst>
              <a:gd name="adj1" fmla="val 233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075" name="AutoShape 19"/>
          <p:cNvSpPr>
            <a:spLocks/>
          </p:cNvSpPr>
          <p:nvPr/>
        </p:nvSpPr>
        <p:spPr bwMode="auto">
          <a:xfrm>
            <a:off x="7812088" y="3068638"/>
            <a:ext cx="360362" cy="1368425"/>
          </a:xfrm>
          <a:prstGeom prst="rightBrace">
            <a:avLst>
              <a:gd name="adj1" fmla="val 316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076" name="Text Box 20"/>
          <p:cNvSpPr txBox="1">
            <a:spLocks noChangeArrowheads="1"/>
          </p:cNvSpPr>
          <p:nvPr/>
        </p:nvSpPr>
        <p:spPr bwMode="auto">
          <a:xfrm>
            <a:off x="8172450" y="1989138"/>
            <a:ext cx="896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800" b="0"/>
              <a:t>99%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800" b="0"/>
              <a:t>time</a:t>
            </a:r>
            <a:endParaRPr lang="en-US" sz="2800" b="0"/>
          </a:p>
        </p:txBody>
      </p:sp>
      <p:sp>
        <p:nvSpPr>
          <p:cNvPr id="429077" name="Text Box 21"/>
          <p:cNvSpPr txBox="1">
            <a:spLocks noChangeArrowheads="1"/>
          </p:cNvSpPr>
          <p:nvPr/>
        </p:nvSpPr>
        <p:spPr bwMode="auto">
          <a:xfrm>
            <a:off x="8172450" y="3284538"/>
            <a:ext cx="857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800" b="0"/>
              <a:t>1%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800" b="0"/>
              <a:t>time</a:t>
            </a:r>
            <a:endParaRPr lang="en-US" sz="2800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3" grpId="0" animBg="1"/>
      <p:bldP spid="429065" grpId="0" animBg="1"/>
      <p:bldP spid="429074" grpId="0" animBg="1"/>
      <p:bldP spid="429075" grpId="0" animBg="1"/>
      <p:bldP spid="429076" grpId="0"/>
      <p:bldP spid="4290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4980C-8164-406C-95B0-204D32DE8302}" type="slidenum">
              <a:rPr lang="en-US"/>
              <a:pPr/>
              <a:t>18</a:t>
            </a:fld>
            <a:endParaRPr lang="en-US"/>
          </a:p>
        </p:txBody>
      </p:sp>
      <p:sp>
        <p:nvSpPr>
          <p:cNvPr id="471166" name="Rectangle 126"/>
          <p:cNvSpPr>
            <a:spLocks noChangeArrowheads="1"/>
          </p:cNvSpPr>
          <p:nvPr/>
        </p:nvSpPr>
        <p:spPr bwMode="auto">
          <a:xfrm>
            <a:off x="2771775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8</a:t>
            </a:r>
          </a:p>
        </p:txBody>
      </p:sp>
      <p:sp>
        <p:nvSpPr>
          <p:cNvPr id="471167" name="Rectangle 127"/>
          <p:cNvSpPr>
            <a:spLocks noChangeArrowheads="1"/>
          </p:cNvSpPr>
          <p:nvPr/>
        </p:nvSpPr>
        <p:spPr bwMode="auto">
          <a:xfrm>
            <a:off x="5651500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9</a:t>
            </a:r>
          </a:p>
        </p:txBody>
      </p:sp>
      <p:sp>
        <p:nvSpPr>
          <p:cNvPr id="471168" name="Rectangle 128"/>
          <p:cNvSpPr>
            <a:spLocks noChangeArrowheads="1"/>
          </p:cNvSpPr>
          <p:nvPr/>
        </p:nvSpPr>
        <p:spPr bwMode="auto">
          <a:xfrm>
            <a:off x="7092950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10</a:t>
            </a:r>
          </a:p>
        </p:txBody>
      </p:sp>
      <p:sp>
        <p:nvSpPr>
          <p:cNvPr id="471169" name="Rectangle 129"/>
          <p:cNvSpPr>
            <a:spLocks noChangeArrowheads="1"/>
          </p:cNvSpPr>
          <p:nvPr/>
        </p:nvSpPr>
        <p:spPr bwMode="auto">
          <a:xfrm>
            <a:off x="7092950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6</a:t>
            </a:r>
          </a:p>
        </p:txBody>
      </p:sp>
      <p:sp>
        <p:nvSpPr>
          <p:cNvPr id="471170" name="Rectangle 130"/>
          <p:cNvSpPr>
            <a:spLocks noChangeArrowheads="1"/>
          </p:cNvSpPr>
          <p:nvPr/>
        </p:nvSpPr>
        <p:spPr bwMode="auto">
          <a:xfrm>
            <a:off x="7092950" y="191611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2</a:t>
            </a:r>
          </a:p>
        </p:txBody>
      </p:sp>
      <p:sp>
        <p:nvSpPr>
          <p:cNvPr id="471171" name="Rectangle 131"/>
          <p:cNvSpPr>
            <a:spLocks noChangeArrowheads="1"/>
          </p:cNvSpPr>
          <p:nvPr/>
        </p:nvSpPr>
        <p:spPr bwMode="auto">
          <a:xfrm>
            <a:off x="4211638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4</a:t>
            </a:r>
          </a:p>
        </p:txBody>
      </p:sp>
      <p:sp>
        <p:nvSpPr>
          <p:cNvPr id="471172" name="Rectangle 132"/>
          <p:cNvSpPr>
            <a:spLocks noChangeArrowheads="1"/>
          </p:cNvSpPr>
          <p:nvPr/>
        </p:nvSpPr>
        <p:spPr bwMode="auto">
          <a:xfrm>
            <a:off x="2771775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3</a:t>
            </a:r>
          </a:p>
        </p:txBody>
      </p:sp>
      <p:sp>
        <p:nvSpPr>
          <p:cNvPr id="471173" name="Rectangle 133"/>
          <p:cNvSpPr>
            <a:spLocks noChangeArrowheads="1"/>
          </p:cNvSpPr>
          <p:nvPr/>
        </p:nvSpPr>
        <p:spPr bwMode="auto">
          <a:xfrm>
            <a:off x="1331913" y="191611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1</a:t>
            </a:r>
          </a:p>
        </p:txBody>
      </p:sp>
      <p:sp>
        <p:nvSpPr>
          <p:cNvPr id="471140" name="Rectangle 100"/>
          <p:cNvSpPr>
            <a:spLocks noChangeArrowheads="1"/>
          </p:cNvSpPr>
          <p:nvPr/>
        </p:nvSpPr>
        <p:spPr bwMode="auto">
          <a:xfrm>
            <a:off x="971550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1" name="Rectangle 101"/>
          <p:cNvSpPr>
            <a:spLocks noChangeArrowheads="1"/>
          </p:cNvSpPr>
          <p:nvPr/>
        </p:nvSpPr>
        <p:spPr bwMode="auto">
          <a:xfrm>
            <a:off x="2411413" y="1844675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2" name="Rectangle 102"/>
          <p:cNvSpPr>
            <a:spLocks noChangeArrowheads="1"/>
          </p:cNvSpPr>
          <p:nvPr/>
        </p:nvSpPr>
        <p:spPr bwMode="auto">
          <a:xfrm>
            <a:off x="3851275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3" name="Rectangle 103"/>
          <p:cNvSpPr>
            <a:spLocks noChangeArrowheads="1"/>
          </p:cNvSpPr>
          <p:nvPr/>
        </p:nvSpPr>
        <p:spPr bwMode="auto">
          <a:xfrm>
            <a:off x="5292725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4" name="Rectangle 104"/>
          <p:cNvSpPr>
            <a:spLocks noChangeArrowheads="1"/>
          </p:cNvSpPr>
          <p:nvPr/>
        </p:nvSpPr>
        <p:spPr bwMode="auto">
          <a:xfrm>
            <a:off x="6732588" y="1844675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5" name="Rectangle 105"/>
          <p:cNvSpPr>
            <a:spLocks noChangeArrowheads="1"/>
          </p:cNvSpPr>
          <p:nvPr/>
        </p:nvSpPr>
        <p:spPr bwMode="auto">
          <a:xfrm>
            <a:off x="971550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6" name="Rectangle 106"/>
          <p:cNvSpPr>
            <a:spLocks noChangeArrowheads="1"/>
          </p:cNvSpPr>
          <p:nvPr/>
        </p:nvSpPr>
        <p:spPr bwMode="auto">
          <a:xfrm>
            <a:off x="2411413" y="3284538"/>
            <a:ext cx="1439862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7" name="Rectangle 107"/>
          <p:cNvSpPr>
            <a:spLocks noChangeArrowheads="1"/>
          </p:cNvSpPr>
          <p:nvPr/>
        </p:nvSpPr>
        <p:spPr bwMode="auto">
          <a:xfrm>
            <a:off x="3851275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8" name="Rectangle 108"/>
          <p:cNvSpPr>
            <a:spLocks noChangeArrowheads="1"/>
          </p:cNvSpPr>
          <p:nvPr/>
        </p:nvSpPr>
        <p:spPr bwMode="auto">
          <a:xfrm>
            <a:off x="5292725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9" name="Rectangle 109"/>
          <p:cNvSpPr>
            <a:spLocks noChangeArrowheads="1"/>
          </p:cNvSpPr>
          <p:nvPr/>
        </p:nvSpPr>
        <p:spPr bwMode="auto">
          <a:xfrm>
            <a:off x="6732588" y="3284538"/>
            <a:ext cx="1439862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0" name="Rectangle 110"/>
          <p:cNvSpPr>
            <a:spLocks noChangeArrowheads="1"/>
          </p:cNvSpPr>
          <p:nvPr/>
        </p:nvSpPr>
        <p:spPr bwMode="auto">
          <a:xfrm>
            <a:off x="971550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1" name="Rectangle 111"/>
          <p:cNvSpPr>
            <a:spLocks noChangeArrowheads="1"/>
          </p:cNvSpPr>
          <p:nvPr/>
        </p:nvSpPr>
        <p:spPr bwMode="auto">
          <a:xfrm>
            <a:off x="2411413" y="4724400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2" name="Rectangle 112"/>
          <p:cNvSpPr>
            <a:spLocks noChangeArrowheads="1"/>
          </p:cNvSpPr>
          <p:nvPr/>
        </p:nvSpPr>
        <p:spPr bwMode="auto">
          <a:xfrm>
            <a:off x="3851275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3" name="Rectangle 113"/>
          <p:cNvSpPr>
            <a:spLocks noChangeArrowheads="1"/>
          </p:cNvSpPr>
          <p:nvPr/>
        </p:nvSpPr>
        <p:spPr bwMode="auto">
          <a:xfrm>
            <a:off x="5292725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4" name="Rectangle 114"/>
          <p:cNvSpPr>
            <a:spLocks noChangeArrowheads="1"/>
          </p:cNvSpPr>
          <p:nvPr/>
        </p:nvSpPr>
        <p:spPr bwMode="auto">
          <a:xfrm>
            <a:off x="6732588" y="4724400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6" name="Rectangle 116"/>
          <p:cNvSpPr>
            <a:spLocks noChangeArrowheads="1"/>
          </p:cNvSpPr>
          <p:nvPr/>
        </p:nvSpPr>
        <p:spPr bwMode="auto">
          <a:xfrm>
            <a:off x="1331913" y="4797425"/>
            <a:ext cx="719137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7</a:t>
            </a:r>
          </a:p>
        </p:txBody>
      </p:sp>
      <p:sp>
        <p:nvSpPr>
          <p:cNvPr id="471157" name="Rectangle 117"/>
          <p:cNvSpPr>
            <a:spLocks noChangeArrowheads="1"/>
          </p:cNvSpPr>
          <p:nvPr/>
        </p:nvSpPr>
        <p:spPr bwMode="auto">
          <a:xfrm>
            <a:off x="5651500" y="3357563"/>
            <a:ext cx="719138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5</a:t>
            </a:r>
          </a:p>
        </p:txBody>
      </p:sp>
      <p:sp>
        <p:nvSpPr>
          <p:cNvPr id="471165" name="Rectangle 1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0 Propose &amp; Evaluate View</a:t>
            </a:r>
          </a:p>
        </p:txBody>
      </p:sp>
      <p:sp>
        <p:nvSpPr>
          <p:cNvPr id="471158" name="AutoShape 118"/>
          <p:cNvSpPr>
            <a:spLocks noChangeArrowheads="1"/>
          </p:cNvSpPr>
          <p:nvPr/>
        </p:nvSpPr>
        <p:spPr bwMode="auto">
          <a:xfrm>
            <a:off x="684213" y="4724400"/>
            <a:ext cx="2232025" cy="1368425"/>
          </a:xfrm>
          <a:prstGeom prst="irregularSeal1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Move 1</a:t>
            </a:r>
          </a:p>
        </p:txBody>
      </p:sp>
    </p:spTree>
    <p:extLst>
      <p:ext uri="{BB962C8B-B14F-4D97-AF65-F5344CB8AC3E}">
        <p14:creationId xmlns:p14="http://schemas.microsoft.com/office/powerpoint/2010/main" val="433448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151 -0.4201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71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6" grpId="0" animBg="1"/>
      <p:bldP spid="471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16C22-5FAB-4637-A2BA-1DFF55E69330}" type="slidenum">
              <a:rPr lang="en-US"/>
              <a:pPr/>
              <a:t>19</a:t>
            </a:fld>
            <a:endParaRPr lang="en-US"/>
          </a:p>
        </p:txBody>
      </p:sp>
      <p:sp>
        <p:nvSpPr>
          <p:cNvPr id="491544" name="Rectangle 24"/>
          <p:cNvSpPr>
            <a:spLocks noChangeArrowheads="1"/>
          </p:cNvSpPr>
          <p:nvPr/>
        </p:nvSpPr>
        <p:spPr bwMode="auto">
          <a:xfrm>
            <a:off x="2771775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8</a:t>
            </a:r>
          </a:p>
        </p:txBody>
      </p:sp>
      <p:sp>
        <p:nvSpPr>
          <p:cNvPr id="491545" name="Rectangle 25"/>
          <p:cNvSpPr>
            <a:spLocks noChangeArrowheads="1"/>
          </p:cNvSpPr>
          <p:nvPr/>
        </p:nvSpPr>
        <p:spPr bwMode="auto">
          <a:xfrm>
            <a:off x="5651500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9</a:t>
            </a:r>
          </a:p>
        </p:txBody>
      </p:sp>
      <p:sp>
        <p:nvSpPr>
          <p:cNvPr id="491546" name="Rectangle 26"/>
          <p:cNvSpPr>
            <a:spLocks noChangeArrowheads="1"/>
          </p:cNvSpPr>
          <p:nvPr/>
        </p:nvSpPr>
        <p:spPr bwMode="auto">
          <a:xfrm>
            <a:off x="7092950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10</a:t>
            </a:r>
          </a:p>
        </p:txBody>
      </p:sp>
      <p:sp>
        <p:nvSpPr>
          <p:cNvPr id="491547" name="Rectangle 27"/>
          <p:cNvSpPr>
            <a:spLocks noChangeArrowheads="1"/>
          </p:cNvSpPr>
          <p:nvPr/>
        </p:nvSpPr>
        <p:spPr bwMode="auto">
          <a:xfrm>
            <a:off x="7092950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6</a:t>
            </a:r>
          </a:p>
        </p:txBody>
      </p:sp>
      <p:sp>
        <p:nvSpPr>
          <p:cNvPr id="491548" name="Rectangle 28"/>
          <p:cNvSpPr>
            <a:spLocks noChangeArrowheads="1"/>
          </p:cNvSpPr>
          <p:nvPr/>
        </p:nvSpPr>
        <p:spPr bwMode="auto">
          <a:xfrm>
            <a:off x="7092950" y="191611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2</a:t>
            </a:r>
          </a:p>
        </p:txBody>
      </p:sp>
      <p:sp>
        <p:nvSpPr>
          <p:cNvPr id="491549" name="Rectangle 29"/>
          <p:cNvSpPr>
            <a:spLocks noChangeArrowheads="1"/>
          </p:cNvSpPr>
          <p:nvPr/>
        </p:nvSpPr>
        <p:spPr bwMode="auto">
          <a:xfrm>
            <a:off x="4211638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4</a:t>
            </a:r>
          </a:p>
        </p:txBody>
      </p:sp>
      <p:sp>
        <p:nvSpPr>
          <p:cNvPr id="491550" name="Rectangle 30"/>
          <p:cNvSpPr>
            <a:spLocks noChangeArrowheads="1"/>
          </p:cNvSpPr>
          <p:nvPr/>
        </p:nvSpPr>
        <p:spPr bwMode="auto">
          <a:xfrm>
            <a:off x="2771775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3</a:t>
            </a:r>
          </a:p>
        </p:txBody>
      </p:sp>
      <p:sp>
        <p:nvSpPr>
          <p:cNvPr id="491551" name="Rectangle 31"/>
          <p:cNvSpPr>
            <a:spLocks noChangeArrowheads="1"/>
          </p:cNvSpPr>
          <p:nvPr/>
        </p:nvSpPr>
        <p:spPr bwMode="auto">
          <a:xfrm>
            <a:off x="1331913" y="191611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1</a:t>
            </a:r>
          </a:p>
        </p:txBody>
      </p:sp>
      <p:sp>
        <p:nvSpPr>
          <p:cNvPr id="491522" name="Rectangle 2"/>
          <p:cNvSpPr>
            <a:spLocks noChangeArrowheads="1"/>
          </p:cNvSpPr>
          <p:nvPr/>
        </p:nvSpPr>
        <p:spPr bwMode="auto">
          <a:xfrm>
            <a:off x="971550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2411413" y="1844675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3851275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25" name="Rectangle 5"/>
          <p:cNvSpPr>
            <a:spLocks noChangeArrowheads="1"/>
          </p:cNvSpPr>
          <p:nvPr/>
        </p:nvSpPr>
        <p:spPr bwMode="auto">
          <a:xfrm>
            <a:off x="5292725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26" name="Rectangle 6"/>
          <p:cNvSpPr>
            <a:spLocks noChangeArrowheads="1"/>
          </p:cNvSpPr>
          <p:nvPr/>
        </p:nvSpPr>
        <p:spPr bwMode="auto">
          <a:xfrm>
            <a:off x="6732588" y="1844675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971550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2411413" y="3284538"/>
            <a:ext cx="1439862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3851275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0" name="Rectangle 10"/>
          <p:cNvSpPr>
            <a:spLocks noChangeArrowheads="1"/>
          </p:cNvSpPr>
          <p:nvPr/>
        </p:nvSpPr>
        <p:spPr bwMode="auto">
          <a:xfrm>
            <a:off x="5292725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6732588" y="3284538"/>
            <a:ext cx="1439862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2" name="Rectangle 12"/>
          <p:cNvSpPr>
            <a:spLocks noChangeArrowheads="1"/>
          </p:cNvSpPr>
          <p:nvPr/>
        </p:nvSpPr>
        <p:spPr bwMode="auto">
          <a:xfrm>
            <a:off x="971550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3" name="Rectangle 13"/>
          <p:cNvSpPr>
            <a:spLocks noChangeArrowheads="1"/>
          </p:cNvSpPr>
          <p:nvPr/>
        </p:nvSpPr>
        <p:spPr bwMode="auto">
          <a:xfrm>
            <a:off x="2411413" y="4724400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4" name="Rectangle 14"/>
          <p:cNvSpPr>
            <a:spLocks noChangeArrowheads="1"/>
          </p:cNvSpPr>
          <p:nvPr/>
        </p:nvSpPr>
        <p:spPr bwMode="auto">
          <a:xfrm>
            <a:off x="3851275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5" name="Rectangle 15"/>
          <p:cNvSpPr>
            <a:spLocks noChangeArrowheads="1"/>
          </p:cNvSpPr>
          <p:nvPr/>
        </p:nvSpPr>
        <p:spPr bwMode="auto">
          <a:xfrm>
            <a:off x="5292725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6" name="Rectangle 16"/>
          <p:cNvSpPr>
            <a:spLocks noChangeArrowheads="1"/>
          </p:cNvSpPr>
          <p:nvPr/>
        </p:nvSpPr>
        <p:spPr bwMode="auto">
          <a:xfrm>
            <a:off x="6732588" y="4724400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7" name="Rectangle 17"/>
          <p:cNvSpPr>
            <a:spLocks noChangeArrowheads="1"/>
          </p:cNvSpPr>
          <p:nvPr/>
        </p:nvSpPr>
        <p:spPr bwMode="auto">
          <a:xfrm>
            <a:off x="1331913" y="4797425"/>
            <a:ext cx="719137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7</a:t>
            </a:r>
          </a:p>
        </p:txBody>
      </p:sp>
      <p:sp>
        <p:nvSpPr>
          <p:cNvPr id="491538" name="Rectangle 18"/>
          <p:cNvSpPr>
            <a:spLocks noChangeArrowheads="1"/>
          </p:cNvSpPr>
          <p:nvPr/>
        </p:nvSpPr>
        <p:spPr bwMode="auto">
          <a:xfrm>
            <a:off x="5651500" y="3357563"/>
            <a:ext cx="719138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5</a:t>
            </a:r>
          </a:p>
        </p:txBody>
      </p:sp>
      <p:sp>
        <p:nvSpPr>
          <p:cNvPr id="49154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1 Propose &amp; Evaluate View</a:t>
            </a:r>
          </a:p>
        </p:txBody>
      </p:sp>
      <p:sp>
        <p:nvSpPr>
          <p:cNvPr id="491541" name="AutoShape 21"/>
          <p:cNvSpPr>
            <a:spLocks noChangeArrowheads="1"/>
          </p:cNvSpPr>
          <p:nvPr/>
        </p:nvSpPr>
        <p:spPr bwMode="auto">
          <a:xfrm>
            <a:off x="4932363" y="3213100"/>
            <a:ext cx="2232025" cy="1368425"/>
          </a:xfrm>
          <a:prstGeom prst="irregularSeal1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 dirty="0"/>
              <a:t>Move 2</a:t>
            </a:r>
          </a:p>
        </p:txBody>
      </p:sp>
    </p:spTree>
    <p:extLst>
      <p:ext uri="{BB962C8B-B14F-4D97-AF65-F5344CB8AC3E}">
        <p14:creationId xmlns:p14="http://schemas.microsoft.com/office/powerpoint/2010/main" val="2542258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5729 -0.2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91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8" grpId="0" animBg="1"/>
      <p:bldP spid="4915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6485" y="908650"/>
            <a:ext cx="8304609" cy="5040239"/>
          </a:xfrm>
        </p:spPr>
        <p:txBody>
          <a:bodyPr/>
          <a:lstStyle/>
          <a:p>
            <a:pPr marL="342900" indent="-342900">
              <a:buSzPct val="125000"/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Altera: 2006 - 2011</a:t>
            </a:r>
          </a:p>
          <a:p>
            <a:pPr marL="691145" lvl="3" indent="-342900">
              <a:buSzPct val="125000"/>
              <a:buFont typeface="Arial" panose="020B0604020202020204" pitchFamily="34" charset="0"/>
              <a:buChar char="•"/>
            </a:pPr>
            <a:r>
              <a:rPr lang="en-CA" sz="2400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Motivation &amp; constraints for parallel CAD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High-Quality, Deterministic Parallel Placement for FPGAs on Commodity Hardware”, FPGA 2008</a:t>
            </a:r>
          </a:p>
          <a:p>
            <a:pPr marL="557205" lvl="4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sz="2400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First commercial parallel placement algorithm for FPGAs</a:t>
            </a:r>
          </a:p>
          <a:p>
            <a:pPr marL="557205" lvl="4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sz="2400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does it work?</a:t>
            </a:r>
          </a:p>
          <a:p>
            <a:pPr marL="557205" lvl="4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sz="2400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well does it work?</a:t>
            </a:r>
          </a:p>
          <a:p>
            <a:pPr marL="342900" lvl="3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sz="2681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Later Parallel Placement Enhancements</a:t>
            </a:r>
            <a:r>
              <a:rPr lang="en-CA" sz="2400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342900" lvl="3" indent="-3429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sz="2681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Compile Time Past, Present &amp; Future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6485" y="262230"/>
            <a:ext cx="8259961" cy="53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F33E0FE8-233C-4432-B7FB-2A4F46547579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2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3625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4980C-8164-406C-95B0-204D32DE8302}" type="slidenum">
              <a:rPr lang="en-US"/>
              <a:pPr/>
              <a:t>20</a:t>
            </a:fld>
            <a:endParaRPr lang="en-US"/>
          </a:p>
        </p:txBody>
      </p:sp>
      <p:sp>
        <p:nvSpPr>
          <p:cNvPr id="471166" name="Rectangle 126"/>
          <p:cNvSpPr>
            <a:spLocks noChangeArrowheads="1"/>
          </p:cNvSpPr>
          <p:nvPr/>
        </p:nvSpPr>
        <p:spPr bwMode="auto">
          <a:xfrm>
            <a:off x="2771775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8</a:t>
            </a:r>
          </a:p>
        </p:txBody>
      </p:sp>
      <p:sp>
        <p:nvSpPr>
          <p:cNvPr id="471167" name="Rectangle 127"/>
          <p:cNvSpPr>
            <a:spLocks noChangeArrowheads="1"/>
          </p:cNvSpPr>
          <p:nvPr/>
        </p:nvSpPr>
        <p:spPr bwMode="auto">
          <a:xfrm>
            <a:off x="5651500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9</a:t>
            </a:r>
          </a:p>
        </p:txBody>
      </p:sp>
      <p:sp>
        <p:nvSpPr>
          <p:cNvPr id="471168" name="Rectangle 128"/>
          <p:cNvSpPr>
            <a:spLocks noChangeArrowheads="1"/>
          </p:cNvSpPr>
          <p:nvPr/>
        </p:nvSpPr>
        <p:spPr bwMode="auto">
          <a:xfrm>
            <a:off x="7092950" y="4797425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10</a:t>
            </a:r>
          </a:p>
        </p:txBody>
      </p:sp>
      <p:sp>
        <p:nvSpPr>
          <p:cNvPr id="471169" name="Rectangle 129"/>
          <p:cNvSpPr>
            <a:spLocks noChangeArrowheads="1"/>
          </p:cNvSpPr>
          <p:nvPr/>
        </p:nvSpPr>
        <p:spPr bwMode="auto">
          <a:xfrm>
            <a:off x="7092950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6</a:t>
            </a:r>
          </a:p>
        </p:txBody>
      </p:sp>
      <p:sp>
        <p:nvSpPr>
          <p:cNvPr id="471170" name="Rectangle 130"/>
          <p:cNvSpPr>
            <a:spLocks noChangeArrowheads="1"/>
          </p:cNvSpPr>
          <p:nvPr/>
        </p:nvSpPr>
        <p:spPr bwMode="auto">
          <a:xfrm>
            <a:off x="7092950" y="191611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2</a:t>
            </a:r>
          </a:p>
        </p:txBody>
      </p:sp>
      <p:sp>
        <p:nvSpPr>
          <p:cNvPr id="471171" name="Rectangle 131"/>
          <p:cNvSpPr>
            <a:spLocks noChangeArrowheads="1"/>
          </p:cNvSpPr>
          <p:nvPr/>
        </p:nvSpPr>
        <p:spPr bwMode="auto">
          <a:xfrm>
            <a:off x="4211638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4</a:t>
            </a:r>
          </a:p>
        </p:txBody>
      </p:sp>
      <p:sp>
        <p:nvSpPr>
          <p:cNvPr id="471172" name="Rectangle 132"/>
          <p:cNvSpPr>
            <a:spLocks noChangeArrowheads="1"/>
          </p:cNvSpPr>
          <p:nvPr/>
        </p:nvSpPr>
        <p:spPr bwMode="auto">
          <a:xfrm>
            <a:off x="2771775" y="335756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3</a:t>
            </a:r>
          </a:p>
        </p:txBody>
      </p:sp>
      <p:sp>
        <p:nvSpPr>
          <p:cNvPr id="471173" name="Rectangle 133"/>
          <p:cNvSpPr>
            <a:spLocks noChangeArrowheads="1"/>
          </p:cNvSpPr>
          <p:nvPr/>
        </p:nvSpPr>
        <p:spPr bwMode="auto">
          <a:xfrm>
            <a:off x="1331913" y="1916113"/>
            <a:ext cx="720725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1</a:t>
            </a:r>
          </a:p>
        </p:txBody>
      </p:sp>
      <p:sp>
        <p:nvSpPr>
          <p:cNvPr id="471140" name="Rectangle 100"/>
          <p:cNvSpPr>
            <a:spLocks noChangeArrowheads="1"/>
          </p:cNvSpPr>
          <p:nvPr/>
        </p:nvSpPr>
        <p:spPr bwMode="auto">
          <a:xfrm>
            <a:off x="971550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1" name="Rectangle 101"/>
          <p:cNvSpPr>
            <a:spLocks noChangeArrowheads="1"/>
          </p:cNvSpPr>
          <p:nvPr/>
        </p:nvSpPr>
        <p:spPr bwMode="auto">
          <a:xfrm>
            <a:off x="2411413" y="1844675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2" name="Rectangle 102"/>
          <p:cNvSpPr>
            <a:spLocks noChangeArrowheads="1"/>
          </p:cNvSpPr>
          <p:nvPr/>
        </p:nvSpPr>
        <p:spPr bwMode="auto">
          <a:xfrm>
            <a:off x="3851275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3" name="Rectangle 103"/>
          <p:cNvSpPr>
            <a:spLocks noChangeArrowheads="1"/>
          </p:cNvSpPr>
          <p:nvPr/>
        </p:nvSpPr>
        <p:spPr bwMode="auto">
          <a:xfrm>
            <a:off x="5292725" y="1844675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4" name="Rectangle 104"/>
          <p:cNvSpPr>
            <a:spLocks noChangeArrowheads="1"/>
          </p:cNvSpPr>
          <p:nvPr/>
        </p:nvSpPr>
        <p:spPr bwMode="auto">
          <a:xfrm>
            <a:off x="6732588" y="1844675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5" name="Rectangle 105"/>
          <p:cNvSpPr>
            <a:spLocks noChangeArrowheads="1"/>
          </p:cNvSpPr>
          <p:nvPr/>
        </p:nvSpPr>
        <p:spPr bwMode="auto">
          <a:xfrm>
            <a:off x="971550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6" name="Rectangle 106"/>
          <p:cNvSpPr>
            <a:spLocks noChangeArrowheads="1"/>
          </p:cNvSpPr>
          <p:nvPr/>
        </p:nvSpPr>
        <p:spPr bwMode="auto">
          <a:xfrm>
            <a:off x="2411413" y="3284538"/>
            <a:ext cx="1439862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7" name="Rectangle 107"/>
          <p:cNvSpPr>
            <a:spLocks noChangeArrowheads="1"/>
          </p:cNvSpPr>
          <p:nvPr/>
        </p:nvSpPr>
        <p:spPr bwMode="auto">
          <a:xfrm>
            <a:off x="3851275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8" name="Rectangle 108"/>
          <p:cNvSpPr>
            <a:spLocks noChangeArrowheads="1"/>
          </p:cNvSpPr>
          <p:nvPr/>
        </p:nvSpPr>
        <p:spPr bwMode="auto">
          <a:xfrm>
            <a:off x="5292725" y="3284538"/>
            <a:ext cx="1439863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9" name="Rectangle 109"/>
          <p:cNvSpPr>
            <a:spLocks noChangeArrowheads="1"/>
          </p:cNvSpPr>
          <p:nvPr/>
        </p:nvSpPr>
        <p:spPr bwMode="auto">
          <a:xfrm>
            <a:off x="6732588" y="3284538"/>
            <a:ext cx="1439862" cy="14398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0" name="Rectangle 110"/>
          <p:cNvSpPr>
            <a:spLocks noChangeArrowheads="1"/>
          </p:cNvSpPr>
          <p:nvPr/>
        </p:nvSpPr>
        <p:spPr bwMode="auto">
          <a:xfrm>
            <a:off x="971550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1" name="Rectangle 111"/>
          <p:cNvSpPr>
            <a:spLocks noChangeArrowheads="1"/>
          </p:cNvSpPr>
          <p:nvPr/>
        </p:nvSpPr>
        <p:spPr bwMode="auto">
          <a:xfrm>
            <a:off x="2411413" y="4724400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2" name="Rectangle 112"/>
          <p:cNvSpPr>
            <a:spLocks noChangeArrowheads="1"/>
          </p:cNvSpPr>
          <p:nvPr/>
        </p:nvSpPr>
        <p:spPr bwMode="auto">
          <a:xfrm>
            <a:off x="3851275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3" name="Rectangle 113"/>
          <p:cNvSpPr>
            <a:spLocks noChangeArrowheads="1"/>
          </p:cNvSpPr>
          <p:nvPr/>
        </p:nvSpPr>
        <p:spPr bwMode="auto">
          <a:xfrm>
            <a:off x="5292725" y="4724400"/>
            <a:ext cx="1439863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4" name="Rectangle 114"/>
          <p:cNvSpPr>
            <a:spLocks noChangeArrowheads="1"/>
          </p:cNvSpPr>
          <p:nvPr/>
        </p:nvSpPr>
        <p:spPr bwMode="auto">
          <a:xfrm>
            <a:off x="6732588" y="4724400"/>
            <a:ext cx="1439862" cy="14398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6" name="Rectangle 116"/>
          <p:cNvSpPr>
            <a:spLocks noChangeArrowheads="1"/>
          </p:cNvSpPr>
          <p:nvPr/>
        </p:nvSpPr>
        <p:spPr bwMode="auto">
          <a:xfrm>
            <a:off x="1331913" y="4797425"/>
            <a:ext cx="719137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7</a:t>
            </a:r>
          </a:p>
        </p:txBody>
      </p:sp>
      <p:sp>
        <p:nvSpPr>
          <p:cNvPr id="471157" name="Rectangle 117"/>
          <p:cNvSpPr>
            <a:spLocks noChangeArrowheads="1"/>
          </p:cNvSpPr>
          <p:nvPr/>
        </p:nvSpPr>
        <p:spPr bwMode="auto">
          <a:xfrm>
            <a:off x="5651500" y="3357563"/>
            <a:ext cx="719138" cy="12954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LAB 5</a:t>
            </a:r>
          </a:p>
        </p:txBody>
      </p:sp>
      <p:sp>
        <p:nvSpPr>
          <p:cNvPr id="471165" name="Rectangle 1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Core 1 Finalize View</a:t>
            </a:r>
            <a:endParaRPr lang="en-US" dirty="0"/>
          </a:p>
        </p:txBody>
      </p:sp>
      <p:sp>
        <p:nvSpPr>
          <p:cNvPr id="471158" name="AutoShape 118"/>
          <p:cNvSpPr>
            <a:spLocks noChangeArrowheads="1"/>
          </p:cNvSpPr>
          <p:nvPr/>
        </p:nvSpPr>
        <p:spPr bwMode="auto">
          <a:xfrm>
            <a:off x="684213" y="4724400"/>
            <a:ext cx="2232025" cy="1368425"/>
          </a:xfrm>
          <a:prstGeom prst="irregularSeal1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Move 1</a:t>
            </a:r>
          </a:p>
        </p:txBody>
      </p:sp>
      <p:sp>
        <p:nvSpPr>
          <p:cNvPr id="471159" name="AutoShape 119"/>
          <p:cNvSpPr>
            <a:spLocks noChangeArrowheads="1"/>
          </p:cNvSpPr>
          <p:nvPr/>
        </p:nvSpPr>
        <p:spPr bwMode="auto">
          <a:xfrm>
            <a:off x="5003800" y="3355975"/>
            <a:ext cx="2232025" cy="1368425"/>
          </a:xfrm>
          <a:prstGeom prst="irregularSeal1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/>
              <a:t>Move 2</a:t>
            </a:r>
          </a:p>
        </p:txBody>
      </p:sp>
      <p:sp>
        <p:nvSpPr>
          <p:cNvPr id="31" name="AutoShape 119"/>
          <p:cNvSpPr>
            <a:spLocks noChangeArrowheads="1"/>
          </p:cNvSpPr>
          <p:nvPr/>
        </p:nvSpPr>
        <p:spPr bwMode="auto">
          <a:xfrm>
            <a:off x="3635870" y="1258887"/>
            <a:ext cx="2232025" cy="1368425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b="0" dirty="0"/>
              <a:t>Collision</a:t>
            </a:r>
          </a:p>
        </p:txBody>
      </p:sp>
    </p:spTree>
    <p:extLst>
      <p:ext uri="{BB962C8B-B14F-4D97-AF65-F5344CB8AC3E}">
        <p14:creationId xmlns:p14="http://schemas.microsoft.com/office/powerpoint/2010/main" val="4042872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151 -0.4201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71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7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166 -0.200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7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1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6" grpId="0" animBg="1"/>
      <p:bldP spid="471157" grpId="0" animBg="1"/>
      <p:bldP spid="471158" grpId="0" animBg="1"/>
      <p:bldP spid="471158" grpId="1" animBg="1"/>
      <p:bldP spid="471159" grpId="0" animBg="1"/>
      <p:bldP spid="471159" grpId="1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D74E4-B5A1-4C23-9E2F-B055EDAE18D2}" type="slidenum">
              <a:rPr lang="en-US"/>
              <a:pPr/>
              <a:t>21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/>
              <a:t>Resolving Collisions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87450"/>
            <a:ext cx="8541762" cy="4679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Must detect collisions (avoid illegal placement)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When two moves have collided, we can:</a:t>
            </a:r>
          </a:p>
          <a:p>
            <a:pPr lvl="1"/>
            <a:r>
              <a:rPr lang="en-US" dirty="0"/>
              <a:t>Abandon the later moves (</a:t>
            </a:r>
            <a:r>
              <a:rPr lang="en-US" dirty="0">
                <a:solidFill>
                  <a:srgbClr val="FF0000"/>
                </a:solidFill>
              </a:rPr>
              <a:t>non-deterministic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attempt to “fix” colliding moves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We fix it by </a:t>
            </a:r>
            <a:r>
              <a:rPr lang="en-US" i="1" dirty="0" err="1"/>
              <a:t>reproposing</a:t>
            </a:r>
            <a:r>
              <a:rPr lang="en-US" dirty="0"/>
              <a:t> it</a:t>
            </a:r>
          </a:p>
          <a:p>
            <a:pPr lvl="1"/>
            <a:r>
              <a:rPr lang="en-US" dirty="0"/>
              <a:t>This gives the same move as in the serial flow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Therefore, the placer is not only </a:t>
            </a:r>
            <a:r>
              <a:rPr lang="en-US" i="1" dirty="0">
                <a:solidFill>
                  <a:srgbClr val="0000FF"/>
                </a:solidFill>
              </a:rPr>
              <a:t>deterministic </a:t>
            </a:r>
            <a:r>
              <a:rPr lang="en-US" dirty="0"/>
              <a:t>but also </a:t>
            </a:r>
            <a:r>
              <a:rPr lang="en-US" i="1" dirty="0">
                <a:solidFill>
                  <a:srgbClr val="0000FF"/>
                </a:solidFill>
              </a:rPr>
              <a:t>serially equivalent</a:t>
            </a:r>
          </a:p>
          <a:p>
            <a:pPr lvl="1"/>
            <a:r>
              <a:rPr lang="en-CA" dirty="0"/>
              <a:t>Easier to test </a:t>
            </a:r>
            <a:r>
              <a:rPr lang="en-CA" dirty="0">
                <a:sym typeface="Wingdings" panose="05000000000000000000" pitchFamily="2" charset="2"/>
              </a:rPr>
              <a:t> results same no matter how many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16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90C0-A8F4-4F7D-8853-F44A0D4204F3}" type="slidenum">
              <a:rPr lang="en-US"/>
              <a:pPr/>
              <a:t>22</a:t>
            </a:fld>
            <a:endParaRPr lang="en-US"/>
          </a:p>
        </p:txBody>
      </p:sp>
      <p:sp>
        <p:nvSpPr>
          <p:cNvPr id="507933" name="Rectangle 29"/>
          <p:cNvSpPr>
            <a:spLocks noChangeArrowheads="1"/>
          </p:cNvSpPr>
          <p:nvPr/>
        </p:nvSpPr>
        <p:spPr bwMode="auto">
          <a:xfrm>
            <a:off x="250825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Core 0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507934" name="Rectangle 30"/>
          <p:cNvSpPr>
            <a:spLocks noChangeArrowheads="1"/>
          </p:cNvSpPr>
          <p:nvPr/>
        </p:nvSpPr>
        <p:spPr bwMode="auto">
          <a:xfrm>
            <a:off x="2411413" y="549275"/>
            <a:ext cx="1439862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Core 1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507935" name="Rectangle 31"/>
          <p:cNvSpPr>
            <a:spLocks noChangeArrowheads="1"/>
          </p:cNvSpPr>
          <p:nvPr/>
        </p:nvSpPr>
        <p:spPr bwMode="auto">
          <a:xfrm>
            <a:off x="4572000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Core 2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507936" name="Rectangle 32"/>
          <p:cNvSpPr>
            <a:spLocks noChangeArrowheads="1"/>
          </p:cNvSpPr>
          <p:nvPr/>
        </p:nvSpPr>
        <p:spPr bwMode="auto">
          <a:xfrm>
            <a:off x="6732588" y="549275"/>
            <a:ext cx="1439862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Core 3</a:t>
            </a:r>
            <a:endParaRPr lang="en-US" b="0">
              <a:latin typeface="Arial Black" pitchFamily="34" charset="0"/>
            </a:endParaRPr>
          </a:p>
        </p:txBody>
      </p:sp>
      <p:grpSp>
        <p:nvGrpSpPr>
          <p:cNvPr id="507906" name="Group 2"/>
          <p:cNvGrpSpPr>
            <a:grpSpLocks/>
          </p:cNvGrpSpPr>
          <p:nvPr/>
        </p:nvGrpSpPr>
        <p:grpSpPr bwMode="auto">
          <a:xfrm>
            <a:off x="252413" y="549275"/>
            <a:ext cx="7921625" cy="1781175"/>
            <a:chOff x="159" y="346"/>
            <a:chExt cx="4990" cy="1122"/>
          </a:xfrm>
        </p:grpSpPr>
        <p:sp>
          <p:nvSpPr>
            <p:cNvPr id="507907" name="Rectangle 3"/>
            <p:cNvSpPr>
              <a:spLocks noChangeArrowheads="1"/>
            </p:cNvSpPr>
            <p:nvPr/>
          </p:nvSpPr>
          <p:spPr bwMode="auto">
            <a:xfrm>
              <a:off x="159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507908" name="Rectangle 4"/>
            <p:cNvSpPr>
              <a:spLocks noChangeArrowheads="1"/>
            </p:cNvSpPr>
            <p:nvPr/>
          </p:nvSpPr>
          <p:spPr bwMode="auto">
            <a:xfrm>
              <a:off x="2880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507909" name="Rectangle 5"/>
            <p:cNvSpPr>
              <a:spLocks noChangeArrowheads="1"/>
            </p:cNvSpPr>
            <p:nvPr/>
          </p:nvSpPr>
          <p:spPr bwMode="auto">
            <a:xfrm>
              <a:off x="1520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507910" name="Rectangle 6"/>
            <p:cNvSpPr>
              <a:spLocks noChangeArrowheads="1"/>
            </p:cNvSpPr>
            <p:nvPr/>
          </p:nvSpPr>
          <p:spPr bwMode="auto">
            <a:xfrm>
              <a:off x="4241" y="346"/>
              <a:ext cx="90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cxnSp>
          <p:nvCxnSpPr>
            <p:cNvPr id="507911" name="AutoShape 7"/>
            <p:cNvCxnSpPr>
              <a:cxnSpLocks noChangeShapeType="1"/>
              <a:stCxn id="507907" idx="2"/>
              <a:endCxn id="507916" idx="0"/>
            </p:cNvCxnSpPr>
            <p:nvPr/>
          </p:nvCxnSpPr>
          <p:spPr bwMode="auto">
            <a:xfrm rot="16200000" flipH="1">
              <a:off x="1526" y="340"/>
              <a:ext cx="215" cy="2041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07912" name="AutoShape 8"/>
            <p:cNvCxnSpPr>
              <a:cxnSpLocks noChangeShapeType="1"/>
              <a:stCxn id="507909" idx="2"/>
              <a:endCxn id="507916" idx="0"/>
            </p:cNvCxnSpPr>
            <p:nvPr/>
          </p:nvCxnSpPr>
          <p:spPr bwMode="auto">
            <a:xfrm rot="16200000" flipH="1">
              <a:off x="2206" y="1021"/>
              <a:ext cx="215" cy="680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07913" name="AutoShape 9"/>
            <p:cNvCxnSpPr>
              <a:cxnSpLocks noChangeShapeType="1"/>
              <a:stCxn id="507908" idx="2"/>
              <a:endCxn id="507916" idx="0"/>
            </p:cNvCxnSpPr>
            <p:nvPr/>
          </p:nvCxnSpPr>
          <p:spPr bwMode="auto">
            <a:xfrm rot="5400000">
              <a:off x="2886" y="1021"/>
              <a:ext cx="215" cy="680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07914" name="AutoShape 10"/>
            <p:cNvCxnSpPr>
              <a:cxnSpLocks noChangeShapeType="1"/>
              <a:stCxn id="507910" idx="2"/>
              <a:endCxn id="507916" idx="0"/>
            </p:cNvCxnSpPr>
            <p:nvPr/>
          </p:nvCxnSpPr>
          <p:spPr bwMode="auto">
            <a:xfrm rot="5400000">
              <a:off x="3567" y="340"/>
              <a:ext cx="215" cy="2041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507915" name="Rectangle 11"/>
          <p:cNvSpPr>
            <a:spLocks noGrp="1" noChangeArrowheads="1"/>
          </p:cNvSpPr>
          <p:nvPr>
            <p:ph type="title"/>
          </p:nvPr>
        </p:nvSpPr>
        <p:spPr>
          <a:xfrm>
            <a:off x="350838" y="-914400"/>
            <a:ext cx="8331200" cy="914400"/>
          </a:xfrm>
        </p:spPr>
        <p:txBody>
          <a:bodyPr/>
          <a:lstStyle/>
          <a:p>
            <a:r>
              <a:rPr lang="en-CA"/>
              <a:t>Supervisor transition</a:t>
            </a:r>
            <a:endParaRPr lang="en-US"/>
          </a:p>
        </p:txBody>
      </p:sp>
      <p:sp>
        <p:nvSpPr>
          <p:cNvPr id="507916" name="Rectangle 12"/>
          <p:cNvSpPr>
            <a:spLocks noChangeArrowheads="1"/>
          </p:cNvSpPr>
          <p:nvPr/>
        </p:nvSpPr>
        <p:spPr bwMode="auto">
          <a:xfrm>
            <a:off x="3492500" y="2349500"/>
            <a:ext cx="1439863" cy="216058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sz="3200">
                <a:solidFill>
                  <a:schemeClr val="bg2"/>
                </a:solidFill>
              </a:rPr>
              <a:t>Queue</a:t>
            </a:r>
          </a:p>
        </p:txBody>
      </p:sp>
      <p:sp>
        <p:nvSpPr>
          <p:cNvPr id="507917" name="Rectangle 13"/>
          <p:cNvSpPr>
            <a:spLocks noChangeArrowheads="1"/>
          </p:cNvSpPr>
          <p:nvPr/>
        </p:nvSpPr>
        <p:spPr bwMode="auto">
          <a:xfrm>
            <a:off x="3492500" y="4868863"/>
            <a:ext cx="1441450" cy="1439862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solidFill>
                  <a:schemeClr val="bg2"/>
                </a:solidFill>
                <a:latin typeface="Arial Black" pitchFamily="34" charset="0"/>
              </a:rPr>
              <a:t>Finalize</a:t>
            </a:r>
          </a:p>
        </p:txBody>
      </p:sp>
      <p:cxnSp>
        <p:nvCxnSpPr>
          <p:cNvPr id="507918" name="AutoShape 14"/>
          <p:cNvCxnSpPr>
            <a:cxnSpLocks noChangeShapeType="1"/>
            <a:stCxn id="507916" idx="2"/>
            <a:endCxn id="507917" idx="0"/>
          </p:cNvCxnSpPr>
          <p:nvPr/>
        </p:nvCxnSpPr>
        <p:spPr bwMode="auto">
          <a:xfrm rot="5400000">
            <a:off x="4062412" y="4679951"/>
            <a:ext cx="3016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7919" name="Rectangle 15"/>
          <p:cNvSpPr>
            <a:spLocks noChangeArrowheads="1"/>
          </p:cNvSpPr>
          <p:nvPr/>
        </p:nvSpPr>
        <p:spPr bwMode="auto">
          <a:xfrm>
            <a:off x="4572000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(C2)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507920" name="Rectangle 16"/>
          <p:cNvSpPr>
            <a:spLocks noChangeArrowheads="1"/>
          </p:cNvSpPr>
          <p:nvPr/>
        </p:nvSpPr>
        <p:spPr bwMode="auto">
          <a:xfrm>
            <a:off x="6732588" y="549275"/>
            <a:ext cx="1441450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(C3)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507923" name="Rectangle 19"/>
          <p:cNvSpPr>
            <a:spLocks noChangeArrowheads="1"/>
          </p:cNvSpPr>
          <p:nvPr/>
        </p:nvSpPr>
        <p:spPr bwMode="auto">
          <a:xfrm>
            <a:off x="250825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(C0)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507924" name="Rectangle 20"/>
          <p:cNvSpPr>
            <a:spLocks noChangeArrowheads="1"/>
          </p:cNvSpPr>
          <p:nvPr/>
        </p:nvSpPr>
        <p:spPr bwMode="auto">
          <a:xfrm>
            <a:off x="2411413" y="549275"/>
            <a:ext cx="1439862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(C1)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507927" name="Rectangle 23"/>
          <p:cNvSpPr>
            <a:spLocks noChangeArrowheads="1"/>
          </p:cNvSpPr>
          <p:nvPr/>
        </p:nvSpPr>
        <p:spPr bwMode="auto">
          <a:xfrm>
            <a:off x="611188" y="3068638"/>
            <a:ext cx="7056437" cy="13684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Finalization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(resolve collisions and commit)</a:t>
            </a:r>
            <a:endParaRPr lang="en-US" sz="3200" b="0">
              <a:cs typeface="Arial" charset="0"/>
            </a:endParaRPr>
          </a:p>
        </p:txBody>
      </p:sp>
      <p:sp>
        <p:nvSpPr>
          <p:cNvPr id="507931" name="Rectangle 27"/>
          <p:cNvSpPr>
            <a:spLocks noChangeArrowheads="1"/>
          </p:cNvSpPr>
          <p:nvPr/>
        </p:nvSpPr>
        <p:spPr bwMode="auto">
          <a:xfrm>
            <a:off x="611188" y="1989138"/>
            <a:ext cx="7056437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Processing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(propose and evaluate)</a:t>
            </a:r>
            <a:endParaRPr lang="en-US" sz="3200" b="0">
              <a:cs typeface="Arial" charset="0"/>
            </a:endParaRPr>
          </a:p>
        </p:txBody>
      </p:sp>
      <p:sp>
        <p:nvSpPr>
          <p:cNvPr id="507932" name="Rectangle 28"/>
          <p:cNvSpPr>
            <a:spLocks noChangeArrowheads="1"/>
          </p:cNvSpPr>
          <p:nvPr/>
        </p:nvSpPr>
        <p:spPr bwMode="auto">
          <a:xfrm>
            <a:off x="611188" y="1989138"/>
            <a:ext cx="7056437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Processing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(propose and evaluate)</a:t>
            </a:r>
            <a:endParaRPr lang="en-US" sz="3200" b="0">
              <a:cs typeface="Arial" charset="0"/>
            </a:endParaRPr>
          </a:p>
        </p:txBody>
      </p:sp>
      <p:sp>
        <p:nvSpPr>
          <p:cNvPr id="507928" name="Rectangle 24"/>
          <p:cNvSpPr>
            <a:spLocks noChangeArrowheads="1"/>
          </p:cNvSpPr>
          <p:nvPr/>
        </p:nvSpPr>
        <p:spPr bwMode="auto">
          <a:xfrm>
            <a:off x="611188" y="1989138"/>
            <a:ext cx="7056437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Processing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(propose and evaluate)</a:t>
            </a:r>
            <a:endParaRPr lang="en-US" sz="3200" b="0">
              <a:cs typeface="Arial" charset="0"/>
            </a:endParaRPr>
          </a:p>
        </p:txBody>
      </p:sp>
      <p:sp>
        <p:nvSpPr>
          <p:cNvPr id="507926" name="Rectangle 22"/>
          <p:cNvSpPr>
            <a:spLocks noChangeArrowheads="1"/>
          </p:cNvSpPr>
          <p:nvPr/>
        </p:nvSpPr>
        <p:spPr bwMode="auto">
          <a:xfrm>
            <a:off x="611188" y="1989138"/>
            <a:ext cx="7056437" cy="1008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Processing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sz="3200" b="0">
                <a:cs typeface="Arial" charset="0"/>
              </a:rPr>
              <a:t>(propose and evaluate)</a:t>
            </a:r>
            <a:endParaRPr lang="en-US" sz="3200" b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4635 -0.1784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07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50792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07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4.07407E-6 L -0.11007 -0.17848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8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400" fill="hold"/>
                                        <p:tgtEl>
                                          <p:spTgt spid="5079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07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4.07407E-6 L 0.12622 -0.17848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507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8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1400" fill="hold"/>
                                        <p:tgtEl>
                                          <p:spTgt spid="5079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07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4.07407E-6 L 0.36233 -0.17848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507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89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8" dur="1400" fill="hold"/>
                                        <p:tgtEl>
                                          <p:spTgt spid="5079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0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-2.22222E-6 L 0.00799 0.26783 " pathEditMode="relative" rAng="0" ptsTypes="AA">
                                      <p:cBhvr>
                                        <p:cTn id="46" dur="2800" fill="hold"/>
                                        <p:tgtEl>
                                          <p:spTgt spid="507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34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8" dur="2800" fill="hold"/>
                                        <p:tgtEl>
                                          <p:spTgt spid="5079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07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9" grpId="0" animBg="1"/>
      <p:bldP spid="507920" grpId="0" animBg="1"/>
      <p:bldP spid="507923" grpId="0" animBg="1"/>
      <p:bldP spid="507924" grpId="0" animBg="1"/>
      <p:bldP spid="507927" grpId="0" animBg="1"/>
      <p:bldP spid="507927" grpId="1" animBg="1"/>
      <p:bldP spid="507927" grpId="2" animBg="1"/>
      <p:bldP spid="507931" grpId="0" animBg="1"/>
      <p:bldP spid="507931" grpId="1" animBg="1"/>
      <p:bldP spid="507931" grpId="2" animBg="1"/>
      <p:bldP spid="507932" grpId="0" animBg="1"/>
      <p:bldP spid="507932" grpId="1" animBg="1"/>
      <p:bldP spid="507932" grpId="2" animBg="1"/>
      <p:bldP spid="507928" grpId="0" animBg="1"/>
      <p:bldP spid="507928" grpId="1" animBg="1"/>
      <p:bldP spid="507928" grpId="2" animBg="1"/>
      <p:bldP spid="507926" grpId="0" animBg="1"/>
      <p:bldP spid="507926" grpId="1" animBg="1"/>
      <p:bldP spid="50792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966E-1F6C-4636-A963-EBD7733B8CE4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433178" name="Group 26"/>
          <p:cNvGrpSpPr>
            <a:grpSpLocks/>
          </p:cNvGrpSpPr>
          <p:nvPr/>
        </p:nvGrpSpPr>
        <p:grpSpPr bwMode="auto">
          <a:xfrm>
            <a:off x="252413" y="549275"/>
            <a:ext cx="7921625" cy="1781175"/>
            <a:chOff x="159" y="346"/>
            <a:chExt cx="4990" cy="1122"/>
          </a:xfrm>
        </p:grpSpPr>
        <p:sp>
          <p:nvSpPr>
            <p:cNvPr id="433161" name="Rectangle 9"/>
            <p:cNvSpPr>
              <a:spLocks noChangeArrowheads="1"/>
            </p:cNvSpPr>
            <p:nvPr/>
          </p:nvSpPr>
          <p:spPr bwMode="auto">
            <a:xfrm>
              <a:off x="159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433162" name="Rectangle 10"/>
            <p:cNvSpPr>
              <a:spLocks noChangeArrowheads="1"/>
            </p:cNvSpPr>
            <p:nvPr/>
          </p:nvSpPr>
          <p:spPr bwMode="auto">
            <a:xfrm>
              <a:off x="2880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433163" name="Rectangle 11"/>
            <p:cNvSpPr>
              <a:spLocks noChangeArrowheads="1"/>
            </p:cNvSpPr>
            <p:nvPr/>
          </p:nvSpPr>
          <p:spPr bwMode="auto">
            <a:xfrm>
              <a:off x="1520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433164" name="Rectangle 12"/>
            <p:cNvSpPr>
              <a:spLocks noChangeArrowheads="1"/>
            </p:cNvSpPr>
            <p:nvPr/>
          </p:nvSpPr>
          <p:spPr bwMode="auto">
            <a:xfrm>
              <a:off x="4241" y="346"/>
              <a:ext cx="90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cxnSp>
          <p:nvCxnSpPr>
            <p:cNvPr id="433167" name="AutoShape 15"/>
            <p:cNvCxnSpPr>
              <a:cxnSpLocks noChangeShapeType="1"/>
              <a:stCxn id="433161" idx="2"/>
              <a:endCxn id="433165" idx="0"/>
            </p:cNvCxnSpPr>
            <p:nvPr/>
          </p:nvCxnSpPr>
          <p:spPr bwMode="auto">
            <a:xfrm rot="16200000" flipH="1">
              <a:off x="1526" y="340"/>
              <a:ext cx="215" cy="2041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33168" name="AutoShape 16"/>
            <p:cNvCxnSpPr>
              <a:cxnSpLocks noChangeShapeType="1"/>
              <a:stCxn id="433163" idx="2"/>
              <a:endCxn id="433165" idx="0"/>
            </p:cNvCxnSpPr>
            <p:nvPr/>
          </p:nvCxnSpPr>
          <p:spPr bwMode="auto">
            <a:xfrm rot="16200000" flipH="1">
              <a:off x="2206" y="1021"/>
              <a:ext cx="215" cy="680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33169" name="AutoShape 17"/>
            <p:cNvCxnSpPr>
              <a:cxnSpLocks noChangeShapeType="1"/>
              <a:stCxn id="433162" idx="2"/>
              <a:endCxn id="433165" idx="0"/>
            </p:cNvCxnSpPr>
            <p:nvPr/>
          </p:nvCxnSpPr>
          <p:spPr bwMode="auto">
            <a:xfrm rot="5400000">
              <a:off x="2886" y="1021"/>
              <a:ext cx="215" cy="680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33170" name="AutoShape 18"/>
            <p:cNvCxnSpPr>
              <a:cxnSpLocks noChangeShapeType="1"/>
              <a:stCxn id="433164" idx="2"/>
              <a:endCxn id="433165" idx="0"/>
            </p:cNvCxnSpPr>
            <p:nvPr/>
          </p:nvCxnSpPr>
          <p:spPr bwMode="auto">
            <a:xfrm rot="5400000">
              <a:off x="3567" y="340"/>
              <a:ext cx="215" cy="2041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-914400"/>
            <a:ext cx="8331200" cy="914400"/>
          </a:xfrm>
        </p:spPr>
        <p:txBody>
          <a:bodyPr/>
          <a:lstStyle/>
          <a:p>
            <a:r>
              <a:rPr lang="en-CA"/>
              <a:t>Supervisor (1)</a:t>
            </a:r>
            <a:endParaRPr lang="en-US"/>
          </a:p>
        </p:txBody>
      </p:sp>
      <p:sp>
        <p:nvSpPr>
          <p:cNvPr id="433165" name="Rectangle 13"/>
          <p:cNvSpPr>
            <a:spLocks noChangeArrowheads="1"/>
          </p:cNvSpPr>
          <p:nvPr/>
        </p:nvSpPr>
        <p:spPr bwMode="auto">
          <a:xfrm>
            <a:off x="3492500" y="2349500"/>
            <a:ext cx="1439863" cy="216058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sz="3200">
                <a:solidFill>
                  <a:schemeClr val="bg2"/>
                </a:solidFill>
              </a:rPr>
              <a:t>Queue</a:t>
            </a:r>
          </a:p>
        </p:txBody>
      </p:sp>
      <p:sp>
        <p:nvSpPr>
          <p:cNvPr id="433166" name="Rectangle 14"/>
          <p:cNvSpPr>
            <a:spLocks noChangeArrowheads="1"/>
          </p:cNvSpPr>
          <p:nvPr/>
        </p:nvSpPr>
        <p:spPr bwMode="auto">
          <a:xfrm>
            <a:off x="3492500" y="4868863"/>
            <a:ext cx="1441450" cy="1439862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solidFill>
                  <a:schemeClr val="bg2"/>
                </a:solidFill>
                <a:latin typeface="Arial Black" pitchFamily="34" charset="0"/>
              </a:rPr>
              <a:t>Finalize</a:t>
            </a:r>
          </a:p>
        </p:txBody>
      </p:sp>
      <p:cxnSp>
        <p:nvCxnSpPr>
          <p:cNvPr id="433171" name="AutoShape 19"/>
          <p:cNvCxnSpPr>
            <a:cxnSpLocks noChangeShapeType="1"/>
            <a:stCxn id="433165" idx="2"/>
            <a:endCxn id="433166" idx="0"/>
          </p:cNvCxnSpPr>
          <p:nvPr/>
        </p:nvCxnSpPr>
        <p:spPr bwMode="auto">
          <a:xfrm rot="5400000">
            <a:off x="4062412" y="4679951"/>
            <a:ext cx="3016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3175" name="Rectangle 23"/>
          <p:cNvSpPr>
            <a:spLocks noChangeArrowheads="1"/>
          </p:cNvSpPr>
          <p:nvPr/>
        </p:nvSpPr>
        <p:spPr bwMode="auto">
          <a:xfrm>
            <a:off x="4572000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(C2)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33177" name="Rectangle 25"/>
          <p:cNvSpPr>
            <a:spLocks noChangeArrowheads="1"/>
          </p:cNvSpPr>
          <p:nvPr/>
        </p:nvSpPr>
        <p:spPr bwMode="auto">
          <a:xfrm>
            <a:off x="6732588" y="549275"/>
            <a:ext cx="1441450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(C3)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33174" name="Rectangle 22"/>
          <p:cNvSpPr>
            <a:spLocks noChangeArrowheads="1"/>
          </p:cNvSpPr>
          <p:nvPr/>
        </p:nvSpPr>
        <p:spPr bwMode="auto">
          <a:xfrm>
            <a:off x="252413" y="549275"/>
            <a:ext cx="1439862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(C0)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33176" name="Rectangle 24"/>
          <p:cNvSpPr>
            <a:spLocks noChangeArrowheads="1"/>
          </p:cNvSpPr>
          <p:nvPr/>
        </p:nvSpPr>
        <p:spPr bwMode="auto">
          <a:xfrm>
            <a:off x="2413000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(C1)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33172" name="Rectangle 20"/>
          <p:cNvSpPr>
            <a:spLocks noChangeArrowheads="1"/>
          </p:cNvSpPr>
          <p:nvPr/>
        </p:nvSpPr>
        <p:spPr bwMode="auto">
          <a:xfrm>
            <a:off x="611188" y="1196975"/>
            <a:ext cx="720725" cy="720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0</a:t>
            </a:r>
            <a:endParaRPr lang="en-US" b="0"/>
          </a:p>
        </p:txBody>
      </p:sp>
      <p:sp>
        <p:nvSpPr>
          <p:cNvPr id="433179" name="Rectangle 27"/>
          <p:cNvSpPr>
            <a:spLocks noChangeArrowheads="1"/>
          </p:cNvSpPr>
          <p:nvPr/>
        </p:nvSpPr>
        <p:spPr bwMode="auto">
          <a:xfrm>
            <a:off x="2771775" y="1196975"/>
            <a:ext cx="720725" cy="720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1</a:t>
            </a:r>
            <a:endParaRPr lang="en-US" b="0"/>
          </a:p>
        </p:txBody>
      </p:sp>
      <p:sp>
        <p:nvSpPr>
          <p:cNvPr id="433185" name="Rectangle 33"/>
          <p:cNvSpPr>
            <a:spLocks noChangeArrowheads="1"/>
          </p:cNvSpPr>
          <p:nvPr/>
        </p:nvSpPr>
        <p:spPr bwMode="auto">
          <a:xfrm>
            <a:off x="611188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0</a:t>
            </a:r>
            <a:endParaRPr lang="en-US" b="0"/>
          </a:p>
        </p:txBody>
      </p:sp>
      <p:sp>
        <p:nvSpPr>
          <p:cNvPr id="433186" name="Rectangle 34"/>
          <p:cNvSpPr>
            <a:spLocks noChangeArrowheads="1"/>
          </p:cNvSpPr>
          <p:nvPr/>
        </p:nvSpPr>
        <p:spPr bwMode="auto">
          <a:xfrm>
            <a:off x="2771775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1</a:t>
            </a:r>
            <a:endParaRPr lang="en-US" b="0"/>
          </a:p>
        </p:txBody>
      </p:sp>
      <p:sp>
        <p:nvSpPr>
          <p:cNvPr id="433187" name="Rectangle 35"/>
          <p:cNvSpPr>
            <a:spLocks noChangeArrowheads="1"/>
          </p:cNvSpPr>
          <p:nvPr/>
        </p:nvSpPr>
        <p:spPr bwMode="auto">
          <a:xfrm>
            <a:off x="4932363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2</a:t>
            </a:r>
            <a:endParaRPr lang="en-US" b="0"/>
          </a:p>
        </p:txBody>
      </p:sp>
      <p:sp>
        <p:nvSpPr>
          <p:cNvPr id="433188" name="Rectangle 36"/>
          <p:cNvSpPr>
            <a:spLocks noChangeArrowheads="1"/>
          </p:cNvSpPr>
          <p:nvPr/>
        </p:nvSpPr>
        <p:spPr bwMode="auto">
          <a:xfrm>
            <a:off x="7092950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3</a:t>
            </a:r>
            <a:endParaRPr lang="en-US" b="0"/>
          </a:p>
        </p:txBody>
      </p:sp>
      <p:sp>
        <p:nvSpPr>
          <p:cNvPr id="433189" name="Rectangle 37"/>
          <p:cNvSpPr>
            <a:spLocks noChangeArrowheads="1"/>
          </p:cNvSpPr>
          <p:nvPr/>
        </p:nvSpPr>
        <p:spPr bwMode="auto">
          <a:xfrm>
            <a:off x="2771775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4</a:t>
            </a:r>
            <a:endParaRPr lang="en-US" b="0"/>
          </a:p>
        </p:txBody>
      </p:sp>
      <p:sp>
        <p:nvSpPr>
          <p:cNvPr id="433184" name="Rectangle 32"/>
          <p:cNvSpPr>
            <a:spLocks noChangeArrowheads="1"/>
          </p:cNvSpPr>
          <p:nvPr/>
        </p:nvSpPr>
        <p:spPr bwMode="auto">
          <a:xfrm>
            <a:off x="3492500" y="4868863"/>
            <a:ext cx="1439863" cy="14398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Finalize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(C0)</a:t>
            </a:r>
            <a:endParaRPr lang="en-US" b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331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4331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433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433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3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11806 0.2203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33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4331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3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35434 0.3569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3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7037E-6 L 0.35434 0.630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74" grpId="0" animBg="1"/>
      <p:bldP spid="433172" grpId="0" animBg="1"/>
      <p:bldP spid="433179" grpId="0" animBg="1"/>
      <p:bldP spid="433185" grpId="0" autoUpdateAnimBg="0"/>
      <p:bldP spid="433185" grpId="1" animBg="1"/>
      <p:bldP spid="433186" grpId="0" autoUpdateAnimBg="0"/>
      <p:bldP spid="433186" grpId="1" animBg="1"/>
      <p:bldP spid="433187" grpId="0" autoUpdateAnimBg="0"/>
      <p:bldP spid="433188" grpId="0" autoUpdateAnimBg="0"/>
      <p:bldP spid="433189" grpId="0" autoUpdateAnimBg="0"/>
      <p:bldP spid="433189" grpId="1" animBg="1"/>
      <p:bldP spid="4331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E47DF-E99D-4BF8-BA09-F13B8CC1F07A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447490" name="Group 2"/>
          <p:cNvGrpSpPr>
            <a:grpSpLocks/>
          </p:cNvGrpSpPr>
          <p:nvPr/>
        </p:nvGrpSpPr>
        <p:grpSpPr bwMode="auto">
          <a:xfrm>
            <a:off x="252413" y="549275"/>
            <a:ext cx="7921625" cy="1781175"/>
            <a:chOff x="159" y="346"/>
            <a:chExt cx="4990" cy="1122"/>
          </a:xfrm>
        </p:grpSpPr>
        <p:sp>
          <p:nvSpPr>
            <p:cNvPr id="447491" name="Rectangle 3"/>
            <p:cNvSpPr>
              <a:spLocks noChangeArrowheads="1"/>
            </p:cNvSpPr>
            <p:nvPr/>
          </p:nvSpPr>
          <p:spPr bwMode="auto">
            <a:xfrm>
              <a:off x="159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447492" name="Rectangle 4"/>
            <p:cNvSpPr>
              <a:spLocks noChangeArrowheads="1"/>
            </p:cNvSpPr>
            <p:nvPr/>
          </p:nvSpPr>
          <p:spPr bwMode="auto">
            <a:xfrm>
              <a:off x="2880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520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447494" name="Rectangle 6"/>
            <p:cNvSpPr>
              <a:spLocks noChangeArrowheads="1"/>
            </p:cNvSpPr>
            <p:nvPr/>
          </p:nvSpPr>
          <p:spPr bwMode="auto">
            <a:xfrm>
              <a:off x="4241" y="346"/>
              <a:ext cx="90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cxnSp>
          <p:nvCxnSpPr>
            <p:cNvPr id="447495" name="AutoShape 7"/>
            <p:cNvCxnSpPr>
              <a:cxnSpLocks noChangeShapeType="1"/>
              <a:stCxn id="447491" idx="2"/>
              <a:endCxn id="447500" idx="0"/>
            </p:cNvCxnSpPr>
            <p:nvPr/>
          </p:nvCxnSpPr>
          <p:spPr bwMode="auto">
            <a:xfrm rot="16200000" flipH="1">
              <a:off x="1526" y="340"/>
              <a:ext cx="215" cy="2041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47496" name="AutoShape 8"/>
            <p:cNvCxnSpPr>
              <a:cxnSpLocks noChangeShapeType="1"/>
              <a:stCxn id="447493" idx="2"/>
              <a:endCxn id="447500" idx="0"/>
            </p:cNvCxnSpPr>
            <p:nvPr/>
          </p:nvCxnSpPr>
          <p:spPr bwMode="auto">
            <a:xfrm rot="16200000" flipH="1">
              <a:off x="2206" y="1021"/>
              <a:ext cx="215" cy="680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47497" name="AutoShape 9"/>
            <p:cNvCxnSpPr>
              <a:cxnSpLocks noChangeShapeType="1"/>
              <a:stCxn id="447492" idx="2"/>
              <a:endCxn id="447500" idx="0"/>
            </p:cNvCxnSpPr>
            <p:nvPr/>
          </p:nvCxnSpPr>
          <p:spPr bwMode="auto">
            <a:xfrm rot="5400000">
              <a:off x="2886" y="1021"/>
              <a:ext cx="215" cy="680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47498" name="AutoShape 10"/>
            <p:cNvCxnSpPr>
              <a:cxnSpLocks noChangeShapeType="1"/>
              <a:stCxn id="447494" idx="2"/>
              <a:endCxn id="447500" idx="0"/>
            </p:cNvCxnSpPr>
            <p:nvPr/>
          </p:nvCxnSpPr>
          <p:spPr bwMode="auto">
            <a:xfrm rot="5400000">
              <a:off x="3567" y="340"/>
              <a:ext cx="215" cy="2041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447499" name="Rectangle 11"/>
          <p:cNvSpPr>
            <a:spLocks noGrp="1" noChangeArrowheads="1"/>
          </p:cNvSpPr>
          <p:nvPr>
            <p:ph type="title"/>
          </p:nvPr>
        </p:nvSpPr>
        <p:spPr>
          <a:xfrm>
            <a:off x="350838" y="-914400"/>
            <a:ext cx="8331200" cy="914400"/>
          </a:xfrm>
        </p:spPr>
        <p:txBody>
          <a:bodyPr/>
          <a:lstStyle/>
          <a:p>
            <a:r>
              <a:rPr lang="en-CA"/>
              <a:t>Supervisor (2)</a:t>
            </a:r>
            <a:endParaRPr lang="en-US"/>
          </a:p>
        </p:txBody>
      </p:sp>
      <p:sp>
        <p:nvSpPr>
          <p:cNvPr id="447500" name="Rectangle 12"/>
          <p:cNvSpPr>
            <a:spLocks noChangeArrowheads="1"/>
          </p:cNvSpPr>
          <p:nvPr/>
        </p:nvSpPr>
        <p:spPr bwMode="auto">
          <a:xfrm>
            <a:off x="3492500" y="2349500"/>
            <a:ext cx="1439863" cy="216058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sz="3200">
                <a:solidFill>
                  <a:schemeClr val="bg2"/>
                </a:solidFill>
              </a:rPr>
              <a:t>Queue</a:t>
            </a:r>
          </a:p>
        </p:txBody>
      </p:sp>
      <p:sp>
        <p:nvSpPr>
          <p:cNvPr id="447501" name="Rectangle 13"/>
          <p:cNvSpPr>
            <a:spLocks noChangeArrowheads="1"/>
          </p:cNvSpPr>
          <p:nvPr/>
        </p:nvSpPr>
        <p:spPr bwMode="auto">
          <a:xfrm>
            <a:off x="3492500" y="4868863"/>
            <a:ext cx="1441450" cy="1439862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solidFill>
                  <a:schemeClr val="bg2"/>
                </a:solidFill>
                <a:latin typeface="Arial Black" pitchFamily="34" charset="0"/>
              </a:rPr>
              <a:t>Finalize</a:t>
            </a:r>
          </a:p>
        </p:txBody>
      </p:sp>
      <p:cxnSp>
        <p:nvCxnSpPr>
          <p:cNvPr id="447502" name="AutoShape 14"/>
          <p:cNvCxnSpPr>
            <a:cxnSpLocks noChangeShapeType="1"/>
            <a:stCxn id="447500" idx="2"/>
            <a:endCxn id="447501" idx="0"/>
          </p:cNvCxnSpPr>
          <p:nvPr/>
        </p:nvCxnSpPr>
        <p:spPr bwMode="auto">
          <a:xfrm rot="5400000">
            <a:off x="4062412" y="4679951"/>
            <a:ext cx="3016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47503" name="Rectangle 15"/>
          <p:cNvSpPr>
            <a:spLocks noChangeArrowheads="1"/>
          </p:cNvSpPr>
          <p:nvPr/>
        </p:nvSpPr>
        <p:spPr bwMode="auto">
          <a:xfrm>
            <a:off x="4572000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(C2)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47504" name="Rectangle 16"/>
          <p:cNvSpPr>
            <a:spLocks noChangeArrowheads="1"/>
          </p:cNvSpPr>
          <p:nvPr/>
        </p:nvSpPr>
        <p:spPr bwMode="auto">
          <a:xfrm>
            <a:off x="2413000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(C1)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47505" name="Rectangle 17"/>
          <p:cNvSpPr>
            <a:spLocks noChangeArrowheads="1"/>
          </p:cNvSpPr>
          <p:nvPr/>
        </p:nvSpPr>
        <p:spPr bwMode="auto">
          <a:xfrm>
            <a:off x="6732588" y="549275"/>
            <a:ext cx="1441450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(C3)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47506" name="Rectangle 18"/>
          <p:cNvSpPr>
            <a:spLocks noChangeArrowheads="1"/>
          </p:cNvSpPr>
          <p:nvPr/>
        </p:nvSpPr>
        <p:spPr bwMode="auto">
          <a:xfrm>
            <a:off x="3851275" y="3644900"/>
            <a:ext cx="720725" cy="720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0</a:t>
            </a:r>
            <a:endParaRPr lang="en-US" b="0"/>
          </a:p>
        </p:txBody>
      </p:sp>
      <p:sp>
        <p:nvSpPr>
          <p:cNvPr id="447507" name="Rectangle 19"/>
          <p:cNvSpPr>
            <a:spLocks noChangeArrowheads="1"/>
          </p:cNvSpPr>
          <p:nvPr/>
        </p:nvSpPr>
        <p:spPr bwMode="auto">
          <a:xfrm>
            <a:off x="3851275" y="2708275"/>
            <a:ext cx="720725" cy="720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1</a:t>
            </a:r>
            <a:endParaRPr lang="en-US" b="0"/>
          </a:p>
        </p:txBody>
      </p:sp>
      <p:sp>
        <p:nvSpPr>
          <p:cNvPr id="447508" name="Rectangle 20"/>
          <p:cNvSpPr>
            <a:spLocks noChangeArrowheads="1"/>
          </p:cNvSpPr>
          <p:nvPr/>
        </p:nvSpPr>
        <p:spPr bwMode="auto">
          <a:xfrm>
            <a:off x="3492500" y="4868863"/>
            <a:ext cx="1439863" cy="14398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Finalize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(C0)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47511" name="Rectangle 23"/>
          <p:cNvSpPr>
            <a:spLocks noChangeArrowheads="1"/>
          </p:cNvSpPr>
          <p:nvPr/>
        </p:nvSpPr>
        <p:spPr bwMode="auto">
          <a:xfrm>
            <a:off x="4932363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2</a:t>
            </a:r>
            <a:endParaRPr lang="en-US" b="0"/>
          </a:p>
        </p:txBody>
      </p:sp>
      <p:sp>
        <p:nvSpPr>
          <p:cNvPr id="447512" name="Rectangle 24"/>
          <p:cNvSpPr>
            <a:spLocks noChangeArrowheads="1"/>
          </p:cNvSpPr>
          <p:nvPr/>
        </p:nvSpPr>
        <p:spPr bwMode="auto">
          <a:xfrm>
            <a:off x="7092950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3</a:t>
            </a:r>
            <a:endParaRPr lang="en-US" b="0"/>
          </a:p>
        </p:txBody>
      </p:sp>
      <p:sp>
        <p:nvSpPr>
          <p:cNvPr id="447513" name="Rectangle 25"/>
          <p:cNvSpPr>
            <a:spLocks noChangeArrowheads="1"/>
          </p:cNvSpPr>
          <p:nvPr/>
        </p:nvSpPr>
        <p:spPr bwMode="auto">
          <a:xfrm>
            <a:off x="2771775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4</a:t>
            </a:r>
            <a:endParaRPr lang="en-US" b="0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2.77778E-7 0.1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2.77778E-7 0.3254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35434 -0.6298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6" grpId="0" animBg="1"/>
      <p:bldP spid="447506" grpId="1" animBg="1"/>
      <p:bldP spid="447507" grpId="0" animBg="1"/>
      <p:bldP spid="447507" grpId="1" animBg="1"/>
      <p:bldP spid="4475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89B8-599A-4DD7-A228-6DD8CA4DA788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468994" name="Group 2"/>
          <p:cNvGrpSpPr>
            <a:grpSpLocks/>
          </p:cNvGrpSpPr>
          <p:nvPr/>
        </p:nvGrpSpPr>
        <p:grpSpPr bwMode="auto">
          <a:xfrm>
            <a:off x="252413" y="549275"/>
            <a:ext cx="7921625" cy="1781175"/>
            <a:chOff x="159" y="346"/>
            <a:chExt cx="4990" cy="1122"/>
          </a:xfrm>
        </p:grpSpPr>
        <p:sp>
          <p:nvSpPr>
            <p:cNvPr id="468995" name="Rectangle 3"/>
            <p:cNvSpPr>
              <a:spLocks noChangeArrowheads="1"/>
            </p:cNvSpPr>
            <p:nvPr/>
          </p:nvSpPr>
          <p:spPr bwMode="auto">
            <a:xfrm>
              <a:off x="159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468996" name="Rectangle 4"/>
            <p:cNvSpPr>
              <a:spLocks noChangeArrowheads="1"/>
            </p:cNvSpPr>
            <p:nvPr/>
          </p:nvSpPr>
          <p:spPr bwMode="auto">
            <a:xfrm>
              <a:off x="2880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468997" name="Rectangle 5"/>
            <p:cNvSpPr>
              <a:spLocks noChangeArrowheads="1"/>
            </p:cNvSpPr>
            <p:nvPr/>
          </p:nvSpPr>
          <p:spPr bwMode="auto">
            <a:xfrm>
              <a:off x="1520" y="34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sp>
          <p:nvSpPr>
            <p:cNvPr id="468998" name="Rectangle 6"/>
            <p:cNvSpPr>
              <a:spLocks noChangeArrowheads="1"/>
            </p:cNvSpPr>
            <p:nvPr/>
          </p:nvSpPr>
          <p:spPr bwMode="auto">
            <a:xfrm>
              <a:off x="4241" y="346"/>
              <a:ext cx="90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b="0">
                <a:latin typeface="Arial Black" pitchFamily="34" charset="0"/>
              </a:endParaRPr>
            </a:p>
          </p:txBody>
        </p:sp>
        <p:cxnSp>
          <p:nvCxnSpPr>
            <p:cNvPr id="468999" name="AutoShape 7"/>
            <p:cNvCxnSpPr>
              <a:cxnSpLocks noChangeShapeType="1"/>
              <a:stCxn id="468995" idx="2"/>
              <a:endCxn id="469004" idx="0"/>
            </p:cNvCxnSpPr>
            <p:nvPr/>
          </p:nvCxnSpPr>
          <p:spPr bwMode="auto">
            <a:xfrm rot="16200000" flipH="1">
              <a:off x="1526" y="340"/>
              <a:ext cx="215" cy="2041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69000" name="AutoShape 8"/>
            <p:cNvCxnSpPr>
              <a:cxnSpLocks noChangeShapeType="1"/>
              <a:stCxn id="468997" idx="2"/>
              <a:endCxn id="469004" idx="0"/>
            </p:cNvCxnSpPr>
            <p:nvPr/>
          </p:nvCxnSpPr>
          <p:spPr bwMode="auto">
            <a:xfrm rot="16200000" flipH="1">
              <a:off x="2206" y="1021"/>
              <a:ext cx="215" cy="680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69001" name="AutoShape 9"/>
            <p:cNvCxnSpPr>
              <a:cxnSpLocks noChangeShapeType="1"/>
              <a:stCxn id="468996" idx="2"/>
              <a:endCxn id="469004" idx="0"/>
            </p:cNvCxnSpPr>
            <p:nvPr/>
          </p:nvCxnSpPr>
          <p:spPr bwMode="auto">
            <a:xfrm rot="5400000">
              <a:off x="2886" y="1021"/>
              <a:ext cx="215" cy="680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69002" name="AutoShape 10"/>
            <p:cNvCxnSpPr>
              <a:cxnSpLocks noChangeShapeType="1"/>
              <a:stCxn id="468998" idx="2"/>
              <a:endCxn id="469004" idx="0"/>
            </p:cNvCxnSpPr>
            <p:nvPr/>
          </p:nvCxnSpPr>
          <p:spPr bwMode="auto">
            <a:xfrm rot="5400000">
              <a:off x="3567" y="340"/>
              <a:ext cx="215" cy="2041"/>
            </a:xfrm>
            <a:prstGeom prst="bentConnector3">
              <a:avLst>
                <a:gd name="adj1" fmla="val 5256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469003" name="Rectangle 11"/>
          <p:cNvSpPr>
            <a:spLocks noGrp="1" noChangeArrowheads="1"/>
          </p:cNvSpPr>
          <p:nvPr>
            <p:ph type="title"/>
          </p:nvPr>
        </p:nvSpPr>
        <p:spPr>
          <a:xfrm>
            <a:off x="350838" y="-914400"/>
            <a:ext cx="8331200" cy="914400"/>
          </a:xfrm>
        </p:spPr>
        <p:txBody>
          <a:bodyPr/>
          <a:lstStyle/>
          <a:p>
            <a:r>
              <a:rPr lang="en-CA"/>
              <a:t>Supervisor (3)</a:t>
            </a:r>
            <a:endParaRPr lang="en-US"/>
          </a:p>
        </p:txBody>
      </p:sp>
      <p:sp>
        <p:nvSpPr>
          <p:cNvPr id="469004" name="Rectangle 12"/>
          <p:cNvSpPr>
            <a:spLocks noChangeArrowheads="1"/>
          </p:cNvSpPr>
          <p:nvPr/>
        </p:nvSpPr>
        <p:spPr bwMode="auto">
          <a:xfrm>
            <a:off x="3492500" y="2349500"/>
            <a:ext cx="1439863" cy="216058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8" charset="0"/>
              <a:buNone/>
            </a:pPr>
            <a:r>
              <a:rPr lang="en-US" sz="3200">
                <a:solidFill>
                  <a:schemeClr val="bg2"/>
                </a:solidFill>
              </a:rPr>
              <a:t>Queue</a:t>
            </a:r>
          </a:p>
        </p:txBody>
      </p:sp>
      <p:sp>
        <p:nvSpPr>
          <p:cNvPr id="469005" name="Rectangle 13"/>
          <p:cNvSpPr>
            <a:spLocks noChangeArrowheads="1"/>
          </p:cNvSpPr>
          <p:nvPr/>
        </p:nvSpPr>
        <p:spPr bwMode="auto">
          <a:xfrm>
            <a:off x="3492500" y="4868863"/>
            <a:ext cx="1441450" cy="1439862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0">
                <a:solidFill>
                  <a:schemeClr val="bg2"/>
                </a:solidFill>
                <a:latin typeface="Arial Black" pitchFamily="34" charset="0"/>
              </a:rPr>
              <a:t>Finalize</a:t>
            </a:r>
          </a:p>
        </p:txBody>
      </p:sp>
      <p:cxnSp>
        <p:nvCxnSpPr>
          <p:cNvPr id="469006" name="AutoShape 14"/>
          <p:cNvCxnSpPr>
            <a:cxnSpLocks noChangeShapeType="1"/>
            <a:stCxn id="469004" idx="2"/>
            <a:endCxn id="469005" idx="0"/>
          </p:cNvCxnSpPr>
          <p:nvPr/>
        </p:nvCxnSpPr>
        <p:spPr bwMode="auto">
          <a:xfrm rot="5400000">
            <a:off x="4062412" y="4679951"/>
            <a:ext cx="3016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9007" name="Rectangle 15"/>
          <p:cNvSpPr>
            <a:spLocks noChangeArrowheads="1"/>
          </p:cNvSpPr>
          <p:nvPr/>
        </p:nvSpPr>
        <p:spPr bwMode="auto">
          <a:xfrm>
            <a:off x="250825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(C0)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69012" name="Rectangle 20"/>
          <p:cNvSpPr>
            <a:spLocks noChangeArrowheads="1"/>
          </p:cNvSpPr>
          <p:nvPr/>
        </p:nvSpPr>
        <p:spPr bwMode="auto">
          <a:xfrm>
            <a:off x="2411413" y="549275"/>
            <a:ext cx="1439862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(C1)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69011" name="Rectangle 19"/>
          <p:cNvSpPr>
            <a:spLocks noChangeArrowheads="1"/>
          </p:cNvSpPr>
          <p:nvPr/>
        </p:nvSpPr>
        <p:spPr bwMode="auto">
          <a:xfrm>
            <a:off x="4572000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(C2)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69008" name="Rectangle 16"/>
          <p:cNvSpPr>
            <a:spLocks noChangeArrowheads="1"/>
          </p:cNvSpPr>
          <p:nvPr/>
        </p:nvSpPr>
        <p:spPr bwMode="auto">
          <a:xfrm>
            <a:off x="6732588" y="549275"/>
            <a:ext cx="1441450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(C3)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69016" name="Rectangle 24"/>
          <p:cNvSpPr>
            <a:spLocks noChangeArrowheads="1"/>
          </p:cNvSpPr>
          <p:nvPr/>
        </p:nvSpPr>
        <p:spPr bwMode="auto">
          <a:xfrm>
            <a:off x="4572000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(C2)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4932363" y="1196975"/>
            <a:ext cx="720725" cy="720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2</a:t>
            </a:r>
            <a:endParaRPr lang="en-US" b="0"/>
          </a:p>
        </p:txBody>
      </p:sp>
      <p:sp>
        <p:nvSpPr>
          <p:cNvPr id="469010" name="Rectangle 18"/>
          <p:cNvSpPr>
            <a:spLocks noChangeArrowheads="1"/>
          </p:cNvSpPr>
          <p:nvPr/>
        </p:nvSpPr>
        <p:spPr bwMode="auto">
          <a:xfrm>
            <a:off x="7092950" y="1196975"/>
            <a:ext cx="720725" cy="7207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3</a:t>
            </a:r>
            <a:endParaRPr lang="en-US" b="0"/>
          </a:p>
        </p:txBody>
      </p:sp>
      <p:sp>
        <p:nvSpPr>
          <p:cNvPr id="469015" name="Rectangle 23"/>
          <p:cNvSpPr>
            <a:spLocks noChangeArrowheads="1"/>
          </p:cNvSpPr>
          <p:nvPr/>
        </p:nvSpPr>
        <p:spPr bwMode="auto">
          <a:xfrm>
            <a:off x="3492500" y="4868863"/>
            <a:ext cx="1439863" cy="14398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Finalize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(C2)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69017" name="Rectangle 25"/>
          <p:cNvSpPr>
            <a:spLocks noChangeArrowheads="1"/>
          </p:cNvSpPr>
          <p:nvPr/>
        </p:nvSpPr>
        <p:spPr bwMode="auto">
          <a:xfrm>
            <a:off x="4932363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2</a:t>
            </a:r>
            <a:endParaRPr lang="en-US" b="0"/>
          </a:p>
        </p:txBody>
      </p:sp>
      <p:sp>
        <p:nvSpPr>
          <p:cNvPr id="469018" name="Rectangle 26"/>
          <p:cNvSpPr>
            <a:spLocks noChangeArrowheads="1"/>
          </p:cNvSpPr>
          <p:nvPr/>
        </p:nvSpPr>
        <p:spPr bwMode="auto">
          <a:xfrm>
            <a:off x="7092950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3</a:t>
            </a:r>
            <a:endParaRPr lang="en-US" b="0"/>
          </a:p>
        </p:txBody>
      </p:sp>
      <p:sp>
        <p:nvSpPr>
          <p:cNvPr id="469019" name="Rectangle 27"/>
          <p:cNvSpPr>
            <a:spLocks noChangeArrowheads="1"/>
          </p:cNvSpPr>
          <p:nvPr/>
        </p:nvSpPr>
        <p:spPr bwMode="auto">
          <a:xfrm>
            <a:off x="2771775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4</a:t>
            </a:r>
            <a:endParaRPr lang="en-US" b="0"/>
          </a:p>
        </p:txBody>
      </p:sp>
      <p:sp>
        <p:nvSpPr>
          <p:cNvPr id="469020" name="Rectangle 28"/>
          <p:cNvSpPr>
            <a:spLocks noChangeArrowheads="1"/>
          </p:cNvSpPr>
          <p:nvPr/>
        </p:nvSpPr>
        <p:spPr bwMode="auto">
          <a:xfrm>
            <a:off x="7092950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6</a:t>
            </a:r>
            <a:endParaRPr lang="en-US" b="0"/>
          </a:p>
        </p:txBody>
      </p:sp>
      <p:sp>
        <p:nvSpPr>
          <p:cNvPr id="469021" name="Rectangle 29"/>
          <p:cNvSpPr>
            <a:spLocks noChangeArrowheads="1"/>
          </p:cNvSpPr>
          <p:nvPr/>
        </p:nvSpPr>
        <p:spPr bwMode="auto">
          <a:xfrm>
            <a:off x="611188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5</a:t>
            </a:r>
            <a:endParaRPr lang="en-US" b="0"/>
          </a:p>
        </p:txBody>
      </p:sp>
      <p:sp>
        <p:nvSpPr>
          <p:cNvPr id="469023" name="Rectangle 31"/>
          <p:cNvSpPr>
            <a:spLocks noChangeArrowheads="1"/>
          </p:cNvSpPr>
          <p:nvPr/>
        </p:nvSpPr>
        <p:spPr bwMode="auto">
          <a:xfrm>
            <a:off x="4572000" y="549275"/>
            <a:ext cx="1439863" cy="14398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Process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>
                <a:latin typeface="Arial Black" pitchFamily="34" charset="0"/>
              </a:rPr>
              <a:t>(C2)</a:t>
            </a:r>
            <a:endParaRPr lang="en-US" b="0">
              <a:latin typeface="Arial Black" pitchFamily="34" charset="0"/>
            </a:endParaRPr>
          </a:p>
        </p:txBody>
      </p:sp>
      <p:sp>
        <p:nvSpPr>
          <p:cNvPr id="469022" name="Rectangle 30"/>
          <p:cNvSpPr>
            <a:spLocks noChangeArrowheads="1"/>
          </p:cNvSpPr>
          <p:nvPr/>
        </p:nvSpPr>
        <p:spPr bwMode="auto">
          <a:xfrm>
            <a:off x="4932363" y="1196975"/>
            <a:ext cx="720725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Move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b="0"/>
              <a:t>7</a:t>
            </a:r>
            <a:endParaRPr lang="en-US" b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69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69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26549E-6 L -0.35451 0.220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69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1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469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9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26549E-6 L -0.11823 0.3566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6087E-6 L -0.11806 0.6295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69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35672 L -0.11823 0.5354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35451 0.22014 L -0.35451 0.53542 " pathEditMode="relative" rAng="0" ptsTypes="AA">
                                      <p:cBhvr>
                                        <p:cTn id="37" dur="800" fill="hold"/>
                                        <p:tgtEl>
                                          <p:spTgt spid="469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47 L 0.11823 -0.63033 " pathEditMode="relative" rAng="0" ptsTypes="AA">
                                      <p:cBhvr>
                                        <p:cTn id="44" dur="800" fill="hold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35" presetClass="emph" presetSubtype="0" repeatCount="300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4690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11" grpId="0" animBg="1"/>
      <p:bldP spid="469011" grpId="1" animBg="1"/>
      <p:bldP spid="469016" grpId="0" animBg="1"/>
      <p:bldP spid="469009" grpId="0" animBg="1"/>
      <p:bldP spid="469009" grpId="1" animBg="1"/>
      <p:bldP spid="469009" grpId="2" animBg="1"/>
      <p:bldP spid="469010" grpId="0" animBg="1"/>
      <p:bldP spid="469010" grpId="1" animBg="1"/>
      <p:bldP spid="469010" grpId="2" animBg="1"/>
      <p:bldP spid="469015" grpId="0" animBg="1"/>
      <p:bldP spid="469015" grpId="1" animBg="1"/>
      <p:bldP spid="469017" grpId="1" animBg="1"/>
      <p:bldP spid="469018" grpId="1" animBg="1"/>
      <p:bldP spid="469020" grpId="0" animBg="1"/>
      <p:bldP spid="469020" grpId="1" autoUpdateAnimBg="0"/>
      <p:bldP spid="469021" grpId="0" autoUpdateAnimBg="0"/>
      <p:bldP spid="469023" grpId="0" animBg="1"/>
      <p:bldP spid="469022" grpId="0" animBg="1"/>
      <p:bldP spid="469022" grpId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dirty="0"/>
              <a:t>Speedup higher in quench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Fewer accepted moves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CA" dirty="0">
                <a:sym typeface="Wingdings" panose="05000000000000000000" pitchFamily="2" charset="2"/>
              </a:rPr>
              <a:t>Fewer collisions &amp; </a:t>
            </a:r>
            <a:r>
              <a:rPr lang="en-CA" dirty="0" err="1">
                <a:sym typeface="Wingdings" panose="05000000000000000000" pitchFamily="2" charset="2"/>
              </a:rPr>
              <a:t>reproposals</a:t>
            </a:r>
            <a:endParaRPr lang="en-CA" dirty="0">
              <a:sym typeface="Wingdings" panose="05000000000000000000" pitchFamily="2" charset="2"/>
            </a:endParaRPr>
          </a:p>
          <a:p>
            <a:pPr marL="514350" indent="-457200"/>
            <a:r>
              <a:rPr lang="en-CA" dirty="0">
                <a:sym typeface="Wingdings" panose="05000000000000000000" pitchFamily="2" charset="2"/>
              </a:rPr>
              <a:t>Cost of determinism?</a:t>
            </a:r>
          </a:p>
          <a:p>
            <a:pPr marL="1314450" lvl="2" indent="-457200"/>
            <a:r>
              <a:rPr lang="en-CA" dirty="0"/>
              <a:t>Modest: estimate ~12%</a:t>
            </a:r>
          </a:p>
          <a:p>
            <a:pPr marL="514350" indent="-457200"/>
            <a:r>
              <a:rPr lang="en-CA" dirty="0"/>
              <a:t>Memory subsystem a bigger limit</a:t>
            </a:r>
          </a:p>
          <a:p>
            <a:pPr marL="914400" lvl="1" indent="-457200"/>
            <a:r>
              <a:rPr lang="en-CA" dirty="0"/>
              <a:t>Parallel CAD needs memory-friendly code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1F1EF-EDB9-4145-9C20-9F5DA329B4E6}" type="slidenum">
              <a:rPr lang="en-US"/>
              <a:pPr/>
              <a:t>26</a:t>
            </a:fld>
            <a:endParaRPr 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Summary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3034"/>
              </p:ext>
            </p:extLst>
          </p:nvPr>
        </p:nvGraphicFramePr>
        <p:xfrm>
          <a:off x="1524000" y="139700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652056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99483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0464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Cores</a:t>
                      </a:r>
                      <a:endParaRPr lang="en-US" dirty="0"/>
                    </a:p>
                  </a:txBody>
                  <a:tcP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Quench Speedup</a:t>
                      </a:r>
                      <a:endParaRPr lang="en-US" dirty="0"/>
                    </a:p>
                  </a:txBody>
                  <a:tcP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Full Anneal Speedup</a:t>
                      </a:r>
                      <a:endParaRPr lang="en-US" dirty="0"/>
                    </a:p>
                  </a:txBody>
                  <a:tcP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68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76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4789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Part III: Later Parallel Placement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598D-F5B3-470B-85DD-BE9F3144EA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7856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838" y="1187450"/>
            <a:ext cx="6741512" cy="5193960"/>
          </a:xfrm>
        </p:spPr>
        <p:txBody>
          <a:bodyPr/>
          <a:lstStyle/>
          <a:p>
            <a:r>
              <a:rPr lang="en-US" sz="2400" dirty="0"/>
              <a:t>Avoid conflicts by modifying move generators &amp; cost functions</a:t>
            </a:r>
          </a:p>
          <a:p>
            <a:pPr lvl="1"/>
            <a:r>
              <a:rPr lang="en-US" sz="1800" dirty="0" err="1"/>
              <a:t>Goeders</a:t>
            </a:r>
            <a:r>
              <a:rPr lang="en-US" sz="1800" dirty="0"/>
              <a:t>, Lemieux &amp; Wilton, “Deterministic Timing-Driven Parallel Placement by Simulated Annealing Using Half-Box Window Decomposition” </a:t>
            </a:r>
            <a:r>
              <a:rPr lang="en-US" sz="1800" dirty="0" err="1"/>
              <a:t>Reconfig</a:t>
            </a:r>
            <a:r>
              <a:rPr lang="en-US" sz="1800" dirty="0"/>
              <a:t>, 2011</a:t>
            </a:r>
          </a:p>
          <a:p>
            <a:r>
              <a:rPr lang="en-CA" sz="2400" dirty="0"/>
              <a:t>Each core moves blocks in a different region</a:t>
            </a:r>
          </a:p>
          <a:p>
            <a:r>
              <a:rPr lang="en-CA" sz="2400" dirty="0"/>
              <a:t>Cost function uses stale information for blocks outside region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CA" sz="2000" dirty="0">
                <a:sym typeface="Wingdings" panose="05000000000000000000" pitchFamily="2" charset="2"/>
              </a:rPr>
              <a:t>No need to track conflicts or </a:t>
            </a:r>
            <a:r>
              <a:rPr lang="en-CA" sz="2000" dirty="0" err="1">
                <a:sym typeface="Wingdings" panose="05000000000000000000" pitchFamily="2" charset="2"/>
              </a:rPr>
              <a:t>repropose</a:t>
            </a:r>
            <a:r>
              <a:rPr lang="en-CA" sz="2000" dirty="0">
                <a:sym typeface="Wingdings" panose="05000000000000000000" pitchFamily="2" charset="2"/>
              </a:rPr>
              <a:t> moves</a:t>
            </a:r>
          </a:p>
          <a:p>
            <a:pPr>
              <a:buFont typeface="Wingdings" panose="05000000000000000000" pitchFamily="2" charset="2"/>
              <a:buChar char="à"/>
            </a:pPr>
            <a:endParaRPr lang="en-CA" sz="2400" dirty="0">
              <a:sym typeface="Wingdings" panose="05000000000000000000" pitchFamily="2" charset="2"/>
            </a:endParaRPr>
          </a:p>
          <a:p>
            <a:r>
              <a:rPr lang="en-CA" sz="2400" dirty="0">
                <a:sym typeface="Wingdings" panose="05000000000000000000" pitchFamily="2" charset="2"/>
              </a:rPr>
              <a:t>Improves speedup (51x), reduces quality (10%)</a:t>
            </a:r>
          </a:p>
          <a:p>
            <a:r>
              <a:rPr lang="en-CA" sz="2400" dirty="0">
                <a:sym typeface="Wingdings" panose="05000000000000000000" pitchFamily="2" charset="2"/>
              </a:rPr>
              <a:t>Deterministic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F33E0FE8-233C-4432-B7FB-2A4F46547579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28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Conflict Free Moves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236370" y="2164880"/>
            <a:ext cx="1620443" cy="3239100"/>
            <a:chOff x="6192394" y="1556740"/>
            <a:chExt cx="2881313" cy="5759450"/>
          </a:xfrm>
        </p:grpSpPr>
        <p:sp>
          <p:nvSpPr>
            <p:cNvPr id="6" name="Rectangle 131"/>
            <p:cNvSpPr>
              <a:spLocks noChangeArrowheads="1"/>
            </p:cNvSpPr>
            <p:nvPr/>
          </p:nvSpPr>
          <p:spPr bwMode="auto">
            <a:xfrm>
              <a:off x="6552757" y="3069628"/>
              <a:ext cx="720725" cy="129540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Times New Roman" pitchFamily="18" charset="0"/>
                <a:buNone/>
              </a:pPr>
              <a:r>
                <a:rPr lang="en-US" sz="1200" b="0"/>
                <a:t>LAB 4</a:t>
              </a:r>
            </a:p>
          </p:txBody>
        </p:sp>
        <p:sp>
          <p:nvSpPr>
            <p:cNvPr id="7" name="Rectangle 132"/>
            <p:cNvSpPr>
              <a:spLocks noChangeArrowheads="1"/>
            </p:cNvSpPr>
            <p:nvPr/>
          </p:nvSpPr>
          <p:spPr bwMode="auto">
            <a:xfrm>
              <a:off x="7992619" y="5949353"/>
              <a:ext cx="720725" cy="129540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Times New Roman" pitchFamily="18" charset="0"/>
                <a:buNone/>
              </a:pPr>
              <a:r>
                <a:rPr lang="en-US" sz="1200" b="0"/>
                <a:t>LAB 3</a:t>
              </a:r>
            </a:p>
          </p:txBody>
        </p:sp>
        <p:sp>
          <p:nvSpPr>
            <p:cNvPr id="8" name="Rectangle 133"/>
            <p:cNvSpPr>
              <a:spLocks noChangeArrowheads="1"/>
            </p:cNvSpPr>
            <p:nvPr/>
          </p:nvSpPr>
          <p:spPr bwMode="auto">
            <a:xfrm>
              <a:off x="6552757" y="4507903"/>
              <a:ext cx="720725" cy="129540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Times New Roman" pitchFamily="18" charset="0"/>
                <a:buNone/>
              </a:pPr>
              <a:r>
                <a:rPr lang="en-US" sz="1200" b="0"/>
                <a:t>LAB 1</a:t>
              </a:r>
            </a:p>
          </p:txBody>
        </p:sp>
        <p:sp>
          <p:nvSpPr>
            <p:cNvPr id="9" name="Rectangle 100"/>
            <p:cNvSpPr>
              <a:spLocks noChangeArrowheads="1"/>
            </p:cNvSpPr>
            <p:nvPr/>
          </p:nvSpPr>
          <p:spPr bwMode="auto">
            <a:xfrm>
              <a:off x="6192394" y="4436465"/>
              <a:ext cx="1439863" cy="143986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" name="Rectangle 101"/>
            <p:cNvSpPr>
              <a:spLocks noChangeArrowheads="1"/>
            </p:cNvSpPr>
            <p:nvPr/>
          </p:nvSpPr>
          <p:spPr bwMode="auto">
            <a:xfrm>
              <a:off x="7632257" y="4436465"/>
              <a:ext cx="1439862" cy="143986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" name="Rectangle 102"/>
            <p:cNvSpPr>
              <a:spLocks noChangeArrowheads="1"/>
            </p:cNvSpPr>
            <p:nvPr/>
          </p:nvSpPr>
          <p:spPr bwMode="auto">
            <a:xfrm>
              <a:off x="6192394" y="1556740"/>
              <a:ext cx="1439863" cy="143986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" name="Rectangle 103"/>
            <p:cNvSpPr>
              <a:spLocks noChangeArrowheads="1"/>
            </p:cNvSpPr>
            <p:nvPr/>
          </p:nvSpPr>
          <p:spPr bwMode="auto">
            <a:xfrm>
              <a:off x="7633844" y="1556740"/>
              <a:ext cx="1439863" cy="143986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" name="Rectangle 105"/>
            <p:cNvSpPr>
              <a:spLocks noChangeArrowheads="1"/>
            </p:cNvSpPr>
            <p:nvPr/>
          </p:nvSpPr>
          <p:spPr bwMode="auto">
            <a:xfrm>
              <a:off x="6192394" y="5876328"/>
              <a:ext cx="1439863" cy="143986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" name="Rectangle 106"/>
            <p:cNvSpPr>
              <a:spLocks noChangeArrowheads="1"/>
            </p:cNvSpPr>
            <p:nvPr/>
          </p:nvSpPr>
          <p:spPr bwMode="auto">
            <a:xfrm>
              <a:off x="7632257" y="5876328"/>
              <a:ext cx="1439862" cy="143986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" name="Rectangle 107"/>
            <p:cNvSpPr>
              <a:spLocks noChangeArrowheads="1"/>
            </p:cNvSpPr>
            <p:nvPr/>
          </p:nvSpPr>
          <p:spPr bwMode="auto">
            <a:xfrm>
              <a:off x="6192394" y="2996603"/>
              <a:ext cx="1439863" cy="143986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" name="Rectangle 108"/>
            <p:cNvSpPr>
              <a:spLocks noChangeArrowheads="1"/>
            </p:cNvSpPr>
            <p:nvPr/>
          </p:nvSpPr>
          <p:spPr bwMode="auto">
            <a:xfrm>
              <a:off x="7633844" y="2996603"/>
              <a:ext cx="1439863" cy="143986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" name="Rectangle 117"/>
            <p:cNvSpPr>
              <a:spLocks noChangeArrowheads="1"/>
            </p:cNvSpPr>
            <p:nvPr/>
          </p:nvSpPr>
          <p:spPr bwMode="auto">
            <a:xfrm>
              <a:off x="7992619" y="3069628"/>
              <a:ext cx="719138" cy="129540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 typeface="Times New Roman" pitchFamily="18" charset="0"/>
                <a:buNone/>
              </a:pPr>
              <a:r>
                <a:rPr lang="en-US" sz="1200" b="0"/>
                <a:t>LAB 5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7236370" y="2060810"/>
            <a:ext cx="1619550" cy="1763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77419" y="1997225"/>
            <a:ext cx="1887191" cy="1786314"/>
          </a:xfrm>
          <a:prstGeom prst="rect">
            <a:avLst/>
          </a:prstGeom>
          <a:solidFill>
            <a:srgbClr val="00B05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077418" y="3778108"/>
            <a:ext cx="1887191" cy="1786314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1257" y="1700760"/>
            <a:ext cx="104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/>
              <a:t>Core 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00622" y="5452270"/>
            <a:ext cx="104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/>
              <a:t>Core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52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838" y="1187450"/>
            <a:ext cx="8685782" cy="5193960"/>
          </a:xfrm>
        </p:spPr>
        <p:txBody>
          <a:bodyPr/>
          <a:lstStyle/>
          <a:p>
            <a:r>
              <a:rPr lang="en-CA" sz="2800" dirty="0"/>
              <a:t>Coding a dependency checker to </a:t>
            </a:r>
            <a:r>
              <a:rPr lang="en-CA" sz="2800" dirty="0" err="1">
                <a:solidFill>
                  <a:srgbClr val="FF0000"/>
                </a:solidFill>
              </a:rPr>
              <a:t>repropose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conflicting moves is hard</a:t>
            </a:r>
          </a:p>
          <a:p>
            <a:pPr lvl="1"/>
            <a:r>
              <a:rPr lang="en-CA" sz="2400" dirty="0"/>
              <a:t>Can hardware or software (compiler) transactional memory do it for us?</a:t>
            </a:r>
          </a:p>
          <a:p>
            <a:pPr lvl="1"/>
            <a:r>
              <a:rPr lang="en-CA" sz="2400" dirty="0"/>
              <a:t>Unfortunately, no (poor performance)</a:t>
            </a:r>
          </a:p>
          <a:p>
            <a:pPr lvl="1"/>
            <a:r>
              <a:rPr lang="en-US" sz="2000" dirty="0"/>
              <a:t>An, </a:t>
            </a:r>
            <a:r>
              <a:rPr lang="en-US" sz="2000" dirty="0" err="1"/>
              <a:t>Steffan</a:t>
            </a:r>
            <a:r>
              <a:rPr lang="en-US" sz="2000" dirty="0"/>
              <a:t> &amp; Betz, “Speeding Up FPGA Placement: Parallel Algorithms and Methods”, FCCM 2014</a:t>
            </a:r>
          </a:p>
          <a:p>
            <a:pPr marL="457200" lvl="1" indent="0">
              <a:buNone/>
            </a:pPr>
            <a:endParaRPr lang="en-CA" sz="2400" dirty="0"/>
          </a:p>
          <a:p>
            <a:r>
              <a:rPr lang="en-CA" sz="2800" dirty="0"/>
              <a:t>Tweaking cost functions (ignore high </a:t>
            </a:r>
            <a:r>
              <a:rPr lang="en-CA" sz="2800" dirty="0" err="1"/>
              <a:t>fanout</a:t>
            </a:r>
            <a:r>
              <a:rPr lang="en-CA" sz="2800" dirty="0"/>
              <a:t> nets) and move generators can reduce conflicts with no quality loss</a:t>
            </a:r>
          </a:p>
          <a:p>
            <a:pPr lvl="1"/>
            <a:r>
              <a:rPr lang="en-CA" sz="2400" dirty="0"/>
              <a:t>5X speedup at equal quality, deterministic</a:t>
            </a:r>
          </a:p>
          <a:p>
            <a:pPr lvl="1"/>
            <a:r>
              <a:rPr lang="en-CA" sz="2400" dirty="0"/>
              <a:t>Larger gains if you sacrifice determinism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F33E0FE8-233C-4432-B7FB-2A4F46547579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29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Dependency Checker &amp; Fewer Conflicts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990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Part I: Motivation &amp; Constraints</a:t>
            </a:r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838" y="1052670"/>
            <a:ext cx="8469752" cy="5193960"/>
          </a:xfrm>
        </p:spPr>
        <p:txBody>
          <a:bodyPr/>
          <a:lstStyle/>
          <a:p>
            <a:r>
              <a:rPr lang="en-CA" sz="2800" dirty="0"/>
              <a:t>Combine analytic placement &amp; quenching</a:t>
            </a:r>
          </a:p>
          <a:p>
            <a:pPr lvl="1"/>
            <a:r>
              <a:rPr lang="en-CA" sz="2000" dirty="0" err="1"/>
              <a:t>Gort</a:t>
            </a:r>
            <a:r>
              <a:rPr lang="en-CA" sz="2000" dirty="0"/>
              <a:t> and Anderson, “Analytic Placement for Heterogeneous FPGAs,” FPL 2012</a:t>
            </a:r>
          </a:p>
          <a:p>
            <a:r>
              <a:rPr lang="en-CA" sz="2800" dirty="0"/>
              <a:t>Analytic placement to get global placement</a:t>
            </a:r>
          </a:p>
          <a:p>
            <a:pPr lvl="1"/>
            <a:r>
              <a:rPr lang="en-CA" sz="2400" dirty="0"/>
              <a:t>Parallelize x &amp; y matrix solutions</a:t>
            </a:r>
          </a:p>
          <a:p>
            <a:pPr lvl="1"/>
            <a:r>
              <a:rPr lang="en-CA" sz="2400" dirty="0"/>
              <a:t>2X speedup</a:t>
            </a:r>
          </a:p>
          <a:p>
            <a:r>
              <a:rPr lang="en-CA" sz="2800" dirty="0"/>
              <a:t>Quench (iterative refinement) to fine-tune</a:t>
            </a:r>
          </a:p>
          <a:p>
            <a:pPr lvl="1"/>
            <a:r>
              <a:rPr lang="en-CA" sz="2400" dirty="0"/>
              <a:t>Uses parallel moves</a:t>
            </a:r>
          </a:p>
          <a:p>
            <a:pPr lvl="1"/>
            <a:r>
              <a:rPr lang="en-CA" sz="2400" dirty="0"/>
              <a:t>Avoids high-temperature part of anneal (most conflicts)</a:t>
            </a:r>
          </a:p>
          <a:p>
            <a:pPr lvl="1"/>
            <a:r>
              <a:rPr lang="en-CA" sz="2400" dirty="0"/>
              <a:t>1.48X speedup</a:t>
            </a:r>
          </a:p>
          <a:p>
            <a:r>
              <a:rPr lang="en-CA" sz="2800" dirty="0"/>
              <a:t>Overall parallel speedup 1.3X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598D-F5B3-470B-85DD-BE9F3144EA3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 Changes +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41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6485" y="2434977"/>
            <a:ext cx="8251031" cy="1077218"/>
          </a:xfrm>
        </p:spPr>
        <p:txBody>
          <a:bodyPr/>
          <a:lstStyle/>
          <a:p>
            <a:r>
              <a:rPr lang="en-CA" dirty="0"/>
              <a:t>Part IV: Compile Time Past, Present &amp; Future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598D-F5B3-470B-85DD-BE9F3144EA3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9869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914608"/>
            <a:fld id="{CA20CF5D-BD79-4948-8646-20188C15B773}" type="slidenum">
              <a:rPr lang="en-US" smtClean="0">
                <a:latin typeface="Arial" pitchFamily="34" charset="0"/>
              </a:rPr>
              <a:pPr defTabSz="914608"/>
              <a:t>32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sz="3200" dirty="0"/>
              <a:t>The Past: Parallel Success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755470" y="1052670"/>
          <a:ext cx="7481455" cy="490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80140" y="3389482"/>
            <a:ext cx="208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>
                <a:solidFill>
                  <a:srgbClr val="FF0000"/>
                </a:solidFill>
              </a:rPr>
              <a:t>Parallel Compile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4860040" y="3284980"/>
            <a:ext cx="792111" cy="19683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stCxn id="2" idx="2"/>
          </p:cNvCxnSpPr>
          <p:nvPr/>
        </p:nvCxnSpPr>
        <p:spPr bwMode="auto">
          <a:xfrm>
            <a:off x="6624285" y="3758814"/>
            <a:ext cx="684095" cy="67832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35115" y="6092365"/>
            <a:ext cx="655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dirty="0"/>
              <a:t>Clustering, placement, routing &amp; delay estimation all parallel by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3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2915">
              <a:spcBef>
                <a:spcPct val="0"/>
              </a:spcBef>
              <a:buClrTx/>
              <a:buSzTx/>
              <a:buFont typeface="Times New Roman" pitchFamily="18" charset="0"/>
              <a:buNone/>
              <a:defRPr/>
            </a:pPr>
            <a:fld id="{F33E0FE8-233C-4432-B7FB-2A4F46547579}" type="slidenum">
              <a:rPr lang="en-CA" b="0" smtClean="0">
                <a:solidFill>
                  <a:srgbClr val="081025">
                    <a:tint val="75000"/>
                  </a:srgbClr>
                </a:solidFill>
                <a:sym typeface="Gill Sans" charset="0"/>
              </a:rPr>
              <a:pPr defTabSz="642915">
                <a:spcBef>
                  <a:spcPct val="0"/>
                </a:spcBef>
                <a:buClrTx/>
                <a:buSzTx/>
                <a:buFont typeface="Times New Roman" pitchFamily="18" charset="0"/>
                <a:buNone/>
                <a:defRPr/>
              </a:pPr>
              <a:t>33</a:t>
            </a:fld>
            <a:endParaRPr lang="en-CA" b="0" dirty="0">
              <a:solidFill>
                <a:srgbClr val="081025">
                  <a:tint val="75000"/>
                </a:srgbClr>
              </a:solidFill>
              <a:sym typeface="Gill San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70" y="257664"/>
            <a:ext cx="8929240" cy="914400"/>
          </a:xfrm>
        </p:spPr>
        <p:txBody>
          <a:bodyPr/>
          <a:lstStyle/>
          <a:p>
            <a:r>
              <a:rPr lang="en-CA" sz="3600" dirty="0"/>
              <a:t>But Compile Time Challenge Has Grown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819674"/>
              </p:ext>
            </p:extLst>
          </p:nvPr>
        </p:nvGraphicFramePr>
        <p:xfrm>
          <a:off x="281562" y="1680942"/>
          <a:ext cx="8469752" cy="480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8460540" y="2708900"/>
            <a:ext cx="0" cy="93613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460540" y="2924930"/>
            <a:ext cx="64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>
                <a:solidFill>
                  <a:srgbClr val="FF0000"/>
                </a:solidFill>
              </a:rPr>
              <a:t>10X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77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838" y="895287"/>
            <a:ext cx="8331200" cy="5193960"/>
          </a:xfrm>
        </p:spPr>
        <p:txBody>
          <a:bodyPr/>
          <a:lstStyle/>
          <a:p>
            <a:r>
              <a:rPr lang="en-CA" sz="2400" dirty="0"/>
              <a:t>Large, </a:t>
            </a:r>
            <a:r>
              <a:rPr lang="en-CA" sz="2400" dirty="0" err="1"/>
              <a:t>Stratix</a:t>
            </a:r>
            <a:r>
              <a:rPr lang="en-CA" sz="2400" dirty="0"/>
              <a:t> 10 2800 High Performance Design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598D-F5B3-470B-85DD-BE9F3144EA3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The Present</a:t>
            </a:r>
            <a:endParaRPr lang="en-US" sz="3200" dirty="0"/>
          </a:p>
        </p:txBody>
      </p:sp>
      <p:sp>
        <p:nvSpPr>
          <p:cNvPr id="6" name="AutoShape 4" descr="data:image/png;base64,iVBORw0KGgoAAAANSUhEUgAABLAAAALmCAYAAABSJm0fAAAgAElEQVR4XuzdC5hNZf//8a+zUMijsyRJkqRSPIhESiRSOSQViYgck6TzUSqnQhQpEqlEJfyjkvxKRx1USnSSh9JB5fi/Pvfvd8+zZs+emT2zZ89ee+a9rstVzax9r3u97j3zPPvje39XkX379u0zDgQQQAABBBBAAAEEEEAAAQQQQAABBEIqUIQAK6Qrw7QQQAABBBBAAAEEEEAAAQQQQAABBJwAARZvBAQQQAABBBBAAAEEEEAAAQQQQACBUAsQYIV6eZgcAggggAACCCCAAAIIIIAAAggggAABFu8BBBBAAAEEEEAAAQQQQAABBBBAAIFQCxBghXp5mBwCCCCAAAIIIIAAAggggAACCCCAAAEW7wEEEEAAAQQQQAABBBBAAAEEEEAAgVALEGCFenmYHAIIIIAAAggggAACCCCAAAIIIIAAARbvAQQQQAABBBBAAAEEEEAAAQQQQACBUAsQYIV6eZgcAggggAACCCCAAAIIIIAAAggggAABFu8BBBBAAAEEEEAAAQQQQAABBBBAAIFQCxBghXp5mBwCCCCAAAIIIIAAAggggAACCCCAAAEW7wEEEEAAAQQQQAABBBBAAAEEEEAAgVALEGCFenmYHAIIIIAAAggggAACCCCAAAIIIIAAARbvAQQQQAABBBBAAAEEEEAAAQQQQACBUAsQYIV6eZgcAggggAACCCCAAAIIIIAAAggggAABFu8BBBBAAAEEEEAAAQQQQAABBBBAAIFQCxBghXp5mBwCCCCAAAIIIIAAAggggAACCCCAAAEW7wEEEEAAAQQQQAABBBBAAAEEEEAAgVALEGCFenmYHAIIIIAAAggggAACCCCAAAIIIIAAARbvAQQQQAABBBBAAAEEEEAAAQQQQACBUAsQYIV6eZgcAggggAACCCCAAAIIIIAAAggggAABFu8BBBBAAAEEEEAAAQQQQAABBBBAAIFQCxBghXp5mBwCCCCAAAIIIIAAAggggAACCCCAAAEW7wEEEEAAAQQQQAABBBBAAAEEEEAAgVALEGCFenmYHAIIIIAAAggggAACCCCAAAIIIIAAARbvAQQQQAABBBBAAAEEEEAAAQQQQACBUAsQYIV6eZgcAggggAACCCCAAAIIIIAAAggggAABFu8BBBBAAAEEEEAAAQQQQAABBBBAAIFQCxBghXp5mBwCCCCAAAIIIIAAAggggAACCCCAAAEW7wEEEEAAAQQQQAABBBBAAAEEEEAAgVALEGCFenmYHAIIIIAAAggggAACCCCAAAIIIIAAARbvAQQQQAABBBBAAAEEEEAAAQQQQACBUAsQYIV6eZgcAggggAACCCCAAAIIIIAAAggggAABFu8BBBBAAAEEEEAAAQQQQAABBBBAAIFQCxBghXp5mBwCCCCAAAIIIIAAAggggAACCCCAAAEW7wEEEEAAAQQQQAABBBBAAAEEEEAAgVALEGCFenmYHAIIIIAAAggggAACCBQGgY/+s85e+fYN27H77zy73d17d1uDQ0+yNkc1y7MxGQgBBBBIlgABVrLkuS4CCCCAAAIIIIAAAgggYGbb/t5ud7zzSMIszj+6uTU7/LSEjc/ACCCAQH4IpFyA9dlnn1nnzp2tQYMG9uCDD9p+++2XwWnv3r22YsUKGzdunC1btsx+//13O+uss6xHjx52wQUXRH1NVth+vEceecSNt2vXLmvUqJH17NnT2rRpY6VKlYr68g0bNtj48eNt0aJFtm7dOqtXr55dfPHFbh6VK1fO8frmZrx//vnHFi5caFOnTrWVK1daiRIlnEWfPn2sadOmVrRo0RzPgxcggAACCCCAAAIIIIBA3gl8/J8v7PHP5ufdgBEj1fnXsXZFrQ55Nv7OnTvt7bfftvnz59tbb71l3333nZUrV85OOukka9asmbVr184OP/zwPLteTgfaunWrPffcc3bRRRdZ+fLl016uz4+jR4+2CRMmWIcOeeeR0/lFnv/333/bzTffbGvWrLHJkydb9erV4x2S1yNQIAVSKsD65Zdf7Oqrr7a5c+e6f0YLsHbv3m1jxoyx4cOHuwVT0KWQ68MPP7Rt27ZZt27d3PdjDZD27NljTz75pF177bUuCNN4CoE++OAD998jRoxwf8qWLZvuDaLv9+7d21avXm01a9a0KlWq2JdffmnffvutnX322e6XZo0aNWJ+U+VmPIVX9913n40aNcr2339/9z8oCt/0Pzb677vuusvNsXjx4jHPgxMRQAABBBBAAAEEEEAgbwVSKcBSWKWw5eWXX84UoUKFCnbnnXe6ICu//8J8+/bt7rObPhdOnDjRKlasSICVt29XRkMgaQIpE2BFBlOZBViqkGrfvr0df/zxrvrp1FNPtSJFithPP/1kw4YNs5kzZ9pDDz1k/fv3d1/P7lDVUteuXe2QQw5xvwBPOeUU95Kvv/7ajfH666/blClTrFOnTmlDbdmyxQVsS5cudSFb9+7dXUj0559/usT/1ltvtX79+rlwKVoFWeSccjve008/bb169bIzzjjDzb1q1aq2b98+e/fdd90vdZk89dRTrpqMAwEEEEAAAQQQQAABBJIjkCoBlv4Cf+TIka6gQDtb9JnimGOOcX/Br10r+twyb948Gzt2rPsLfn0ea9y4cb6iquihb9++7pqpEmDlKxAXQyCFBVImwNKWQAVBCpA+/vhja968eYYKLFVL3XTTTXb33Xfbs88+m6Es9P3337dLLrnEjj32WBdkBdP4aGuoCiaFXtqKGG28jz76yAVXxx13nE2bNi1tPJXSXnjhhS7gUkgV3GL422+/uV/0S5Ysseeff95OOy37vei5GU+/uLVVUdVW0a7z6quvWseOHe2KK67IMMcUfj8zdQQQQAABBBBAAAEEUk4gVQIsff7RZ7I6derY/fffbwcddFAGa/2FuT4baReIdr/oL+9Lly6db2tCgJVv1FwIgXwXSIkA6/vvv3e//FSKOnDgQBcAReuB9ddff7nva9/wm2++maGySOWuXbp0Me3ZnjVrlh199NFZgmu7n84vWbKkq1Q67LDD0p2/Y8cOGzBggOtx9eKLL7pwTWNr+6IqrxQStWzZMsM1nnjiCfeL/4EHHnDzzerI7XjaP922bVtr0aKF+5sHbRkMHvrbEd2b7kEWqs7iQAABBBBAAAEEEEAAgfwXSJUAS597rrrqqmyDqa+++srtSFErFRUXqA+Vdq3ccsstrkBAn6Eid8Mo+FLllgoA1L+3devW7jOVdrC88MILbkeMgrGXXnrJ9dxSZZc+U+nzlj6v6dBf/GunS/DQzhzfVyrYA6t+/frpxmvYsKG7L13XjxccR321Zs+ebQsWLLC1a9faEUccYU2aNHFFA7Vq1cpwP6pIW7Vqlemz3xtvvGG//vqrnXDCCW589eYK9gjLqgfWpk2b7LHHHnO7e9avX592XX2WU4/l/N6imf8/HVwRgf8KhD7AUhXUjTfe6H5RaUucqplURRUtwNIvPe21VhXWww8/7Po7BX8x/s///I8rddWWOf1S9A399MtI2wQXL16cLvhS9ZL6Vel6+mVapkyZDO+d22+/3f3tgvpkaQwl/vrFt3HjRnvmmWdcdVbkoW2J+oUbuQ1SIdmll16a7uu5HW/OnDmuOkz70/Un8n8gsgv7+CFBAAEEEEAAAQQQQACB/BFIlQDLV2Bp26DasuSkUbsexqWHYB111FFua+GBBx6YDlf9in3fYX2WU0DkAyf9pb+CI31uq127tinw0V/Y61BgNWTIEBc66fOcPud98skn7ns6t1KlSnbDDTe4v7D3451//vnunOzG8xPUta6//nr79NNP3byqVavmCgH0dTWv1/j6DOh7C6v9jUIzfTbV9zUPVaEpeFMI5dvdKPjSkVmApQBMYZ9ep/BL9/LHH3+kXVfVbfrMF0trnPx5J3MVBBIrEOoAS4GUUm4FUfolpoDoiy++yDTAEpV+MWpbnPo7aevfOeec436RvPfeey4I0y+ByJ5VmQVY+iWpxoP6hXnPPfdETeJ96HTbbbe54MxXbWkumVU26YmECsX0twh6vX4R6YgWYOV2PP1yHjRoUJZVXpHhW2LfaoyOAAIIIIAAAggggAAC0QRSJcBSaHPHHXfY9OnTXdWRng7fqlUrO/TQQ7N9MJReq89jquLS5x5VQAUP7aC58sorXYWXPscUK1YsLXDSeYMHD3ZPUldRgT4nqihA5+khVTNmzLATTzzRDRfLFkIffKlXlooashpPFVAKyfQ5U4GRWsUoLNNrVImlB2MpyHr00UfdU9516POeehFrx48q0PS5T4d21yjY0tdUuaXPjxorWoDlvXSf2rmjIgwFVcG5agunPicfeeSR/GAhUCgEQh1g+TBKW/NUSqpGgD78iVaB5Vdsw4YN7smACr+Ch35JKog688wzY0qpI8OpaO+IyHMyC6eCr43lHH9+LOdGOyeWcCqWcwrFTwE3iQACCCCAAAIIIIBAEgVSJcASkf7yX5VF2h3jD7V60XY67TL597//7aqdoj3p3G/xU4GAD6k0hnoZK6RRCKTtcr7xu6+YOvfcc933/Q4a/xp9RlQ116RJk0xVVTpiCbByMl5w66OCrMj70q4dBWvNmjVzLgrY3nnnHVcIodBN9xmskNq8ebP7WuXKlV2ApWKGaAGWvw/ZKKTyRQ/+3rW1Uk+81+feyDAwiW9lLo1AQgVCG2D5ZucKZx5//HGX8OvILsDSkzH0w6y+T0rjTzrpJPdL5sMPPzSVpV522WXubw2qVKmSLSwBVrZEnIAAAggggAACCCCAAAJxCqRSgKVbVX8n7YzRjhX1ZlIlUvDQZzCFVGeddVa6Hk1qs3LNNde4wgTtljn44IPdyxTq6AFY+twW3F7oAyxt0dP2wshD56qaacKECWkP8IolwMpsPD3oS1sF/XjarqeASD2sglVewXls377dze3nn392QZq2SPqtlgqdNJ6qp6K1o/HjRAuw9HlYWyOXL1/uthGqb5ZCL7YLxvnDxstTWiCUAZZP4FUhpF8iSq/9kVWApb5OagqoXzgqPVUCrh9yHX/++ac98sgjpq1+eoKhSjf9L8zMVpAAK+v3tt93ntI/AUweAQQQQAABBBBAoMAJaAdHKh2pFmBF2ips0ee01157zT3cSn2edGjLoPr++qolbaHTZzz16w1WWr3++utp/Xu19c6HNMGm6x06dMiwpL6iK6cBVvD84KCR4ylY0zZDBVK+j1XkJBTmffPNN65PlZrNqxpKgZSCNVWU6VAfLH1d/ZUV6unhYMHm65n1wJKlAjA1gNehPlh6SJca1+vfS5QokUpvc+aKQNwCoQywVqxY4Z4ooZ5X2mccLNPMKsDyTdpPPvlk17zP7zX2Smqmp4bm2qes72vfcVbHkiVL3C8ZJfT6Rat92JGHD7k0ps774Ycf3Lx1RHtyob7u70ENABXQVaxYMdNp5HY8BXTqHaa/BdD/aEQ7/BZClf+qJ1dODwKsnIpxPgIIIIAAAggggEB+CBBgpVeu869j7YpaGQOgRKyFQioFL/fee68bXiFO3bp10y6lJ7VffvnlrkJLW+kUAKnwQOFPZJVTsgMsBXH6LKXm7bEcPsDSuXLQ50ndk/p7BY/TTz/dhXt6nyqsyyzAUr8rtdWRoRrU+yBLY+mzpMI19SGL9tTEWObLOQikmkAoAywfrMSCqV+GSvD1iFYfJmX25D2N50OprBqz++vm91MIo90vTyGM5V3AOQgggAACCCCAAAIIpK5AKlRgqfeVejZpG6AqmLRVLrNDO2p8f6rIaie/XVCv1TZCtX3RtkKNp6IAVSv5I9kBlqqqNDeFUX57YG7eZdpm+MEHH7jPogrwNG6NGjXcw8X0OTazACt4LTkpzFIY9tJLL7mHlOkYM2aMC7E4ECgMAqEMsLSXeeHChVH9tU1QP/x67Kp+6PVPlWfqCQ85CbD0i0g/7HqcaWaHfwKgEu1o1VTqt6XUW/u+9bcMStD1y2348OHuiRn65aTyzsjDV0epEaGCtKyO3I6n6qi2bdu6ElP1A9t///3TXcZXdmn8zJ6WWBh+ALhHBBBAAAEEEEAAAQSSLZAKAZbvBzVv3jy3m6V169ZZsmUWPvl2Mfq+doIovFFFVrQgJtkBVrAPVbQnJ+bmfSPHW265xX0G8+FeLAFW8FqqWtM6XHfdddatWze3aymrz7W5mSevQSCMAqEMsLKCymoLoQ9tjjvuOLc17/DDD083VHALYSzh0T///ON6aulvBp599tm0xoB+UO2F7tSpk+l606ZNS9sKqL3TeryqGhHqbx5KlSqVNg/fnF7p+/PPP2+nnXZatu+L3Iynyi1tkVQVWbTrKFzr2LGjXXHFFRnmmO2EOAEBBBBAAAEEEEAAAQTyTCAVAizdrJ7yrifr6S/JVS2lbWzRDjU0VwNyfRaJFvzoKX1qu6LtefrM9f/+3/9zPYqrV6+ebrhkB1jawqcqKQVE+myne4p8CqG2GaqJu9rXqEKtWrVqrr/Xc889555OGC3oi7yvaAGWPmtqZ5J6b6mRfOQ2Qf+kQwKsPPsxZKAUEChQAVZkE3f9ojn00EPdMuh7Tz75pPuFe+KJJ7p/z6rs1a/dypUr3S9X/UJSZdipp57q9il//fXX7pfYokWL3Fi+75Vet2XLFvfLWJVZ+uV06aWXuhBLjeT1hETNS9/X9/bbb79s3ya5HU9/o6EmiGeccYYL4VSlpl/C7777rvslq/JfnaPvcyCAAAIIIIAAAggggEByBFIlwNLnEv0Fv/oxKWzq16+f6xlcoUIF9xlJf1mvzxqq0NLT8/SX5Qp1IquDtKVO/a/0mUo7QvSQLZ0XGdLEE2Bpq6JCsWOOOSZtUXMznhq067OTnrqo3TPq1eyfKPjjjz+63UCqhlL/Ye3E0T1om9+VV15pxx57rPv8p4IH35j+888/d0GYQj7fHyxagOW3Wr7//vuuR1j79u3TwjNVcelr6q+lh5SpcIGnEybnZ5er5q9AgQqwRKcfdP2CmTt3rts2p0e4Kjz68ssvTVsCtcdYKXowtNF+bgVQ+kWsXzZ6zKk/VLWl/c5KvbVlsEGDBu5pD9rGqP/W1/VHj4INHqtWrXKJ+4cffuiuWaVKlbQ56Je8ykW1BTJ4+C2Q0cKt3IynwEx/M6I/3kJ7p/U3IfpvfV2/aCP/FiF/34JcDQEEEEAAAQQQQACBwi2QKgGWVkn9m9Rz+OWXX85y0bRTRY3KK1WqFPU8fSbTVjodmW1JzE3g5MMg7chRyKbPXHrYlv6Zm/E0P31+Gjp0qHu6oqrOVGWl4O2TTz4xhUlq3XLHHXdY5cqV3f1oDg899JArItChJwbKQedq15D6fGlOqp7SZ7HMthC+8sorNmrUKGfur6vtg7quGrprR43WIjPjwv1Txd0XRIECF2BpkRTc6AkQ+qWlCiofPLVr186l0/4Xi1/QrAIsnaNfEnoy4iOPPGLLli1zjQYVcvXs2dPatGmTbotg8E2yYcMGV7WlKi1tfaxXr55dfPHFUeeg12UVYOn7OR1Pr1FJrvqJ6X8UZKHwTY9uVbjWtGnTdI9vLYhvcO4JAQQQQAABBBBAAIGwC6RSgCVL/SW/KoMWLFhgq1evtrVr1zpiBUbNmjWzCy64wH32KVq0aKb0akiuz1MKXx5++OGo2xFzGzipauqee+6x1157zYVGftdJbsfTTahQQkUSumfdr0Ko+vXrW5cuXVzf48jqMQVc+vylB46p4boPoZo0aeI+D9aqVSutaiqrpxB+9dVXrl+WxorlumF/rzM/BOIRSLkAK56b5bUIIIAAAggggAACCCCAQNgEUi3Aygs/H2Ap7NJ2wmLFiuXFsIyBAAIFWIAAqwAvLreGAAIIIIAAAggggAAC4RcobAGWb46uJw/m1dP9wr/KzBABBOIVIMCKV5DXI4AAAggggAACCCCAAAJxCBSGAEuhlbYequeT+gSPHDnSbTlU7yj15+VAAAEEshMgwMpOiO8jgAACCCCAAAIIIIAAAgkU2PT7j/bgBzMSdoXmRzSwNtWaJWz8WAYONlfX+WpKPnbsWGvYsGEsL+ccBBBAwAiweBMggAACCCCAAAIIIIAAAkkWWLpplb20YUWez+L4A4+xK4/vYEWLZN5QPc8vGmVAVWDpoVh6Ol/t2rWtb9++7uFSRYoUyY/Lcw0EECgAAgRYBWARuQUEEEAAAQQQQAABBBBIfYE/d/1le/btydMbOaBkuTwdj8EQQACBZAkQYCVLnusigAACCCCAAAIIIIAAAggggAACCMQkQIAVExMnIYAAAggggAACCCCAAAIIIIAAAggkS4AAK1nyXBcBBBBAAAEEEEAAAQQQQAABBBBAICYBAqyYmDgJAQQQQAABBBBAAAEEEEAAAQQQQCBZAgRYyZLnuggggAACCCCAAAIIIIAAAggggAACMQkQYMXExEkIIIAAAggggAACCCCAAAIIIIAAAskSIMBKljzXRQABBBBAAAEEEEAAAQQQQAABBBCISYAAKyYmTkIAAQQQQAABBBBAAAEEEEAAAQQQSJYAAVay5LkuAggggAACCCCAAAIIIIAAAggggEBMAgRYMTFxEgIIIIAAAggggAACCCCAAAIIIIBAsgQIsJIlz3URQAABBBBAAAEEEEAAAQQQQAABBGISIMCKiYmTEEAAAQQQQAABBBBAAAEEEEAAAQSSJUCAlSx5rosAAggggAACCCCAAAIIIIAAAgggEJMAAVZMTJyEAAIIIIAAAggggAACCCCAAAIIIJAsAQKsZMlzXQQQQAABBBBAAAEEEEAAAQQQQACBmAQIsGJi4iQEEEAAAQQQQAABBBBAAAEEEEAAgWQJEGAlS57rIoAAAggggAACCCCAAAIIIIAAAgjEJECAFRMTJyGAAAIIIIAAAggggAACCCCAAAIIJEuAACtZ8lwXAQQQQAABBBBAAAEEEEAAAQQQQCAmAQKsmJg4CQEEEEAAAQQQQAABBBBInMC+7ats30+zbN+eP/PuInt3WpFKZ1vRQy/LuzEZCQEEEEiSAAFWkuC5LAIIIIAAAggggAACCCDgBHZutj2fXZ0wjKKHXWFFKrdL2PgMjAACCOSHAAFWfihzDQQQQAABBBBAAAEEEEAgE4F929+2vRvuSZhPkfINrOhRw/N8/J07d9rtt99u06ZNsyZNmti4cePs4IMPzvPrpNKA8+fPt379+tnQoUNt4MCBMU39l19+sb59+9rPP/9skydPturVq8f0Ok5CoLAJEGAVthXnfhFAAAEEEEAAAQQQQCBUAqkaYK1bt8569eplv/32m23evNmmTp1qrVu3DpVtfk+GACu/xbleYRIgwCpMq829IoAAAggggAACCCCAQOgEUjXAmjlzpl1//fXWv39/e/HFF+20006zO++808qUKRM64/yaEAFWfklzncIoQIBVGFede0YAAQQQQAABBBBAAIHQCKRigLV9+3YbNGiQffvtt/bAAw/Y448/bsuXL7fHHnvM6tWrFxrb/J4IAVZ+i3O9wiRAgFWYVpt7RQABBBBAAAEEEEAAgdAJpGKA9eabb9qVV15p7du3t1tvvdWee+45Gzx4sOv7pGCrWLFiUZ03bdrkQq6lS5fa+vXr7YgjjnD9s7p06eKCr6JFi6Z7XU7P14sjX6OeUi1atHDzrVKlSrrxfeA0YcIEa9q0qdsG+eyzz9p3331njRs3tmuvvdYaNWpke/futVdffdWmT59uuneN2blzZ7vsssusXLlyaWMGA6yuXbu6nlaqTvv111/deD169LCGDRumu8/semDl5n7Gjx9vZcuWtdGjR9uPP/5o55xzjg0ZMsQOO+yw0L3/mRACsQoQYMUqxXkIIIAAAggggAACCCCAQAIEUi3A2rNnj6u6evDBB9P6Xm3cuNGuueYap/Pwww/bkUcemUFq1apVNmDAABcOnXDCCVapUiX7448/bM2aNS4EUhDWqVMnK1KkiHttTs/ft2+fvfzyy3bLLbe4ayhkUkC2detWW7t2rft3fe/cc89Nu4YPnK6++mp755137Ouvv7batWubKsz0Gs1rzJgxpvvT9shTTjnFihcvbp988omb+xVXXGE33XSTlS5d2s3Zj6fATGN89tlnbrzdu3e7+9Rx4403mq6ncXRkFmDFcz/nn3++vffee66pvq6jf957771Wvnz5BLyDGRKB/BEgwMofZ66CAAIIIIAAAggggAACCEQVSLUAy4dVqpZSWKVgaNeuXS7gmTJligt8VJ0UPHbs2OGCm5UrV7rwS1VNCqoU0uhrqto66KCD0sKvnJ6va3344Yd21VVXucvedddd1rx5c1fppOopVU3ddtttbp6TJk2yWrVqpQuc9B+qmBo+fLgL1vSap556yvX4+te//mVVq1Z1T1ysW7eum7eCKVVn/fXXXy7EizaegrJRo0a51+o+Nb+RI0faF198YaqQatWqVZYBVrz389BDD1nHjh2dge67RIkS/AQikNICBFgpvXxMHgEEEEAAAQQQQAABBFJdINUCrNmzZ0fdLui3FWpLoEKqYLWPrzJS9ZZCL4VE/tDXtNVt9erVNmLECKtfv35aVVKs5wcDNIVDHTp0SKuy8tfx1VHBbY7+ayeffHKGyrENGzZY79697aOPPsrwhMXg9bSt8Oyzz04XiB1//PFu+6CqwILHihUrXMh23nnnpTW8j1aBFe/9nHnmmS4kO/DAA1P9x4P5I5AmQIDFmwEBBBBAAAEEEEAAAQQQSKJAKgVYvjJq0aJFrkJJYZM/fGP3N954w/W5Us8nf/z222+uB5MavWsb4UUXXWSVK1fOEDLl9vzNmzdb3759befOnWlVYZFL6gMpVXop3FHA5gOsbt26uS2MfiugXptdbyptoVTwpv5ZCsx0+PFUnTVs2LAMvcC0nVFbLWWlSrCjjjoq6nXivZ/LL7/cbr75ZitVqlQS3yYLTvkAACAASURBVNlcGoG8FSDAyltPRkMAAQQQQAABBBBAAAEEciSQSgHW+++/75qhq2IpsspK2+S0hVBBkJqVqzdUyZIl0yzUzFxb8tTQXIf6YKlXVMuWLd2/R25xy8n52tLXs2dPFwap55TvLxVcCPWhUu8qNTL31VFZPTUwngBr7NixLqSLPP7++28XLM2cOdNeeOGFdNVmP//8c9q8EnE/OXpTcjICIRQgwArhojAlBBBAAAEEEEAAAQQQKDwCqRJgBZu3Z7c6NWrUcGFWzZo1005VwKVg5tFHH7XFixenBVk6QX20VEGl3lk+9MrJ+WrA3q5du+ym5b4f3N6XqAArWJUVnFSsAVYi7icmHE5CIMQCBFghXhymhgACCCCAAAIIIIAAAgVfIFUCLG1r69+/v3388ceZVjlptfQEwPXr17tKo169ekXdJqgeTwqz1DfrpZdeck/M0xGtAby+nt356lPVvXt3q1OnTtr2wFjeOYkKsLKrwHruuedMvcT0VMNolV6JuJ9YPDgHgTALEGCFeXWYGwIIIIAAAggggAACCBR4gVQJsBQ0aZtetH5RwUXy56mZ+7hx4+zggw/Ocg31xL958+bZddddl+3YGija+f/5z39cbyn16IrWPD2zCSQqwBo8eLB7sqKeWBg8fG+rP/74I8seWAoB8/p+CvwPEjdY4AUIsAr8EnODCCCAAAIIIIAAAgggEGaBVAiwfPP2OXPmZHgiX6Str9RSM/epU6da69at3ZP8br/9dle5pScNBntj6fV+y5wPx7744oscnV+0aFF3/rRp01xj9S5dumQIj95++2274YYbrF69ejZy5Ej3hL5EBViNGjVylWCHHHJIOh5tnVSD9/bt26c1jY9WgaVm9Hl9P2H+GWBuCMQiQIAVixLnIIAAAggggAACCCCAAAIJEkiFAGvdunVuO+D+++/vnvJ35JFHZqoR7JV1ySWX2J133mm///67236oJvD6bwU4vtG6qpH0tRkzZthtt93mGsCroXlOzlelk0Iw9dHSoWbxbdu2dUGZeml9+eWXbkvjihUr0q6h1yQqwNIcunbtasOHD7dKlSq5Obz77rsuQNMTGSdOnJj2BMfMmsXn9f0k6O3LsAjkmwABVr5RcyEEEEAAAQQQQAABBBBAIKNA2AOs4NMFFWLdeOONGZ4YGHlX/mmF+vpjjz3mqp5eeeUVGzVqlOuRpabt1apVc9sB9WRAPZmwY8eOLmRS4KMjp+drngsWLHAhkcarXr26u44CsjVr1rgxtQVSoVKZMmXcfycqwLr66qtdoPb111+7qjM1b9ccypUrZ3fffbcL8FQ1piOzACuv74efPQRSXYAAK9VXkPkjgAACCCCAAAIIIIBASguEPcDatm2b2/amQEZhVOPGjbP1VmikrYLqbTVw4EDXD0qBzVdffWWzZs2ylStX2tq1a12gU79+fbflr2XLlum2FirAycn5mpRes3HjRps+fbotXbrUNZOvUKGCqR/XZZddZg0bNkwLjhIZYOkphLov9QBbtGiR82rVqpVdddVVVqtWrXTbGzMLsPL6frJdNE5AIOQCBFghXyCmhwACCCCAAAIIIIAAAgVbIOwBVsHW5+4QQCBVBAiwUmWlmCcCCCCAAAIIIIAAAggUSAECrAK5rNwUAgjksQABVh6DMhwCCCCAAAIIIIAAAgggkBMBAqycaHEuAggUVgECrMK68tw3AggggAACCCCAAAIIhEJg346vbO+XQxI2lyIHdbCih16WsPEZGAEEEMgPAQKs/FDmGggggAACCCCAAAIIIIBAFgL7fp5ne398Ms+NihxQ34oeNdysSLE8H5sBEUAAgfwUIMDKT22uhQACCCCAAAIIIIAAAghkJrD7d7N9u/LWp8SBeTseoyGAAAJJEiDAShI8l0UAAQQQQAABBBBAAAEEEEAAAQQQiE2AACs2J85CAAEEEEAAAQQQQAABBBBAAAEEEEiSAAFWkuC5LAIIIIAAAggggAACCCCAAAIIIIBAbAIEWLE5cRYCCCCAAAIIIIAAAggggAACCCCAQJIECLCSBM9lEUAAAQQQQAABBBBAAAEEEEAAAQRiEyDAis2JsxBAAAEEEEAAAQQQQAABBBBAAAEEkiRAgJUkeC6LAAIIIIAAAggggAACCCCAAAIIIBCbAAFWbE6chQACCCCAAAIIIIAAAggggAACCCCQJAECrCTBc1kEEEAAAQQQQAABBBBAAAEEEEAAgdgECLBic+IsBBBAAAEEEEAAAQQQQAABBBBAAIEkCRBgJQmeyyKAAAIIIIAAAggggAACCCCAAAIIxCZAgBWbE2chgAACCCCAAAIIIIAAAggggAACCCRJgAArSfBcFgEEEEAAAQQQQAABBBBAAAEEEEAgNgECrNicOAsBBBBAAAEEEEAAAQQQQAABBBBAIEkCBFhJgueyCCCAAAIIIIAAAggggAACCCCAAAKxCRBgxebEWQgggAACCCCAAAIIIIAAAggggAACSRIgwEoSPJdFAAEEEEAAAQQQQAABBBBAAAEEEIhNgAArNifOQgABBBBAAAEEEEAAAQQQQAABBBBIkgABVpLguSwCCCCAAAIIIIAAAggggAACCCCAQGwCBFixOXEWAggggAACCCCAAAIIIJAwgV2ffGz/LHvF9v21I8+usW/3bitZv4GVPvu8PBuTgRBAAIFkCRBgJUue64Ze4Ps/Ntuy7962z7att3/27Az9fAviBEsVK2m1DqxuZx3RwA4vd3BBvEXuCQEEEEAAAQQQsL2/bLPfx9yZMInS555vpRo1Tdj4DIwAAgjkhwABVn4oc42UE1B4Ne7DmbZr7+6Um3tBnHCJosWtf91uhFgFcXG5JwQQQAABBBCwXZ9+bDtmTU+YRInj61iZLpfHPf4777xj7dq1y3KcU045xU499VTr0qWLHXPMMVakSJG4r1sQBti4caNdc8019t5779nAgQNt0KBBVqxYsaTf2vz5861fv342dOhQN6/8OP7++2+7+eabbc2aNTZ58mSrXr16flyWaxQAAQKsArCI3ELeCzzx+Qv2wZbP8n5gRsy1wEmVa9llx2X9f5hyPTgvRAABBBBAAAEEkihQkAIsz1iuXDm799577YILLiDEMrPZs2e70KZ06dJ25JFH2sMPP+z+meyDACvZK8D1cyJAgJUTLc4tNAI3vPUA2wZDttraTnj3vweFbFZMBwEEEEAAAQQQiF8g1QKsZs2a2cSJE61ixYrpbn7fvn22efNme/TRR+2RRx6xGjVq2KRJk6xWrVrxI6XwCH/88YeNGDHCNmzYYPXq1XM+Y8aMsc6dOyf9rpIRYCX9pplAygoQYKXs0jHxRAoMeuOeRA7P2LkUeKDJ8Fy+kpchgAACCCCAAALhFSgoAZYX/v33323kyJE2d+5cu+WWW6xXr17hxc+Hmb3//vt25ZVX2tlnn+1CqwEDBrjtlQ888ICVL18+H2aQ+SUIsJLKz8VzKECAlUMwTi8cAgRY4VxnAqxwrguzQgABBBBAAIH4BApagCWNmTNn2vXXX2+XX3652zpXqlQph6Qqra+++spmzZplS5cutfXr17seSC1atHAhT5UqVdx5u3btsjvvvNNeeOEFmzFjhp144onpkH3won5b2o53xBFHpH1/+/btrsfUli1b0n1v586dtmTJEndt9fPSUb9+fdevq2XLllayZMl013jwwQdt9OjR9uyzz7o5jx8/3n1ffcDUNyqW8GnPnj0uqNJYEyZMsHPOOcduvPFGW7RokT322GPWuHHjDG+eX375xfr27eu+rmt+/vnnNm3aNHvzzTetePHi1qpVK7vqqqtcZVtkjzHd49tvv23yeeutt+y7774zbefUfXbs2NG9tkyZMmnXjAywfvvtNxsyZIgtX77cnnrqKfe6yGPbtm127bXXmpz9Vsi9e/faqlWr7IknnrA33njDfv31VzvhhBOsdevWdtFFF9nhhx+eNkxWPbA2bdrkXPx7Q+vapEkTt0aqXitatGh8P2y8OqUFCLBSevmYfKIECLASJRvfuARY8fnxagQQQAABBBAIp0BBDrBUfaXApkSJErZ7924XbN19992mbXUKOCpVquRCFgVZFSpUcN87//zzXTDjwxX10urWrVva4vlwa8qUKS6cUX8pNY/3x0cffWTdu3e3Nm3a2E033eSCqa1bt9qtt95q8+bNc6+pXbu2C4M++eQTF7Yo3FHQpvn4wwdYF154oa1YscIFbboHhTrDhw/PEHhFe3dpS2X//v3tzz//TAt7XnrpJevZs6f16NEjbX7B1/oA66+//rK6deu6wO3ggw92IV3QauzYsS5488eOHTvsjjvusOnTp6fdo3pu6d7Xrl3rTlOgqOo4H2JFq8Dy4eOwYcNctVhkSKbwr2vXri5U0trq+2rGrsDR2+q6fq7HH3+8C+L8VtLMAiwFYLqeXuffG3qfqNm7xtX6derUiZ5q4fw1li+zIsDKF2YukmoCBFjhXDECrHCuC7NCAAEEEEAAgfgEClqAFdxCGAyfFAKpckhhjMKi5s2bu4oaVe+oIun22293kOqvpZBo3bp1bvthgwYNXHihUESHAhk90U+VPjoiAy4fwKjiqUOHDqaqpHvuucf141LwovDJB1UaS1VE6tmloEnVRwq2dPgAS/MdN25cWrWUQiwFcrEcPqwKBnkKaDR/VTAphKtZs2a6oXyApSoohVZ33XVXmpXuRWGRgj4FdPfff78dcMAB7vUK8gYPHmyXXHKJC6n8ParqTaGTnjT4448/pgv8ogVY3l3XVvB04IEHps3PV5Spj5evIPPnH3300W5ehxxyiDs/ONdgWBctwFL4pjBs5cqVrmKtUaNGLqjS3PU1VdQddNBBoWl+H8vac07eCxBg5b0pIxYAAQKscC4iAVY414VZIYAAAggggEB8AgUlwFKws3HjRlNlkPpfnXzyyS4AqVatmvmAYs6cOW4rnYKl4KGgQpVGCll82KEAxDc/D24T9BVWqj5SuKF/+iovH45oG50Ph/z5derUcYGPgpDg8Z///McFV9988026QMkHWKr+CgZosa62v+fI7YLBbYUK8hRuBaucggFWtO+rqktbDFWdpFDuqKOOcr4Kfl5//XUX6Gm7XfDQNe+77z63HkH/aAGWN3zuuecybHP0FWUaW6Gewj2FY9pWqfBMQVPwXnS+vla5cmVXbaZQLVqA5e9Z89RaByvh9DVt5Vy9erV7P0Tb1hjrmnBeagsQYKX2+jH7BAkQYCUINs5hCbDiBOTlCCCAAAIIIBBKgVQLsGJBVPWOAhM9sVCHekhdffXV7smFqrBS8BF5+Mokfd0HVgqh1Aj+6aeftjPOOMO9ROGYqpIURun7qpjylUJ+DIU6Okdbz3xFVlYN5fV6VQ8pENIWRh0+wLrhhhtcz6ecHllVMvnG7scee2xaEOTH92HOu+++m2F7pM5R5Zbm88MPP7hqLG1tjOXw95NdgKWxfOXYwIEDXQBVrFgxdwn14VKvMlWQ+e2FPiBU6KS+Z6qeCvbZipxbtAAr2HtL46pvlkKvyO2Lsdwn5xRcAQKsgru23FkcAgRYceAl8KUEWAnEZWgEEEAAAQQQSJpAQQmwFBaddNJJLrRSRU6wcbev0smqmsmHGDrXN273QY96WinYUJWXei199tlnruJIYZi2Jk6dOtX1WHr11VddnycfVgUrj3xfpWgL7ftEqQJMoU0wwIpWMZbdm0UVZQrXVLkVrYrKN5p/+eWX3dzV7DwywPr555+jBlRZNUH3Y8hJfbcU6H3xxRfOyDd1jyXAUiWdQqqyZcumBWze8plnnnGVWb7KS/NR+KdthTp803g9dfGss86yww47LF3z9czm/+KLL7oATD3JdGi91NxfFXb691i3bWa3Nnw/dQUIsFJ37Zh5AgUIsBKIG8fQBFhx4PFSBBBAAAEEEAitQKoFWAqoFBypmirWI5YAywcbqpjS0we1Vcw/8U5Biiqu1Nhc2+cUaGjb4OOPP+7CKlVOnXfeea7qSwGLD8CCY8Yy17wKsPxWO9+nK6trq2eVQjlfteQrsHIaYPknAfonFmqLoT/UIF/jq2orlgDLN8rXtk7f68pXt6nHVbD3lq7hn/Aod1VpBY/TTz/drZUa7auiKrMAS6GfgkkFYYsXL04LsjSWKvq07p07d46peX4sa805qSdAgJV6a8aM80GAACsfkHNxCQKsXKDxEgQQQAABBBAIvQAB1v8uka/A0pMBfUWV7xf1/PPPu68pWFE1lvopqY+Wel3pn+q/pMorNWLX4bcUBp9YGNweGMubItqWu1hep3P8Vjv/9MBor1OVlO61VKlS6SqachNgKfyRkSqYtKWySZMmrkJKTwDUdspDDz3UBVfqJRVLgBW8BzXe1zbCZcuWOePIpvmR96bqsg8++MCWLFniKuIUfNWoUSOtv1gsFWRaN4VZctR2xvfee89dZsyYMS7E4iicAgRYhXPduetsBAiwwvkWIcAK57owKwQQQAABBBCIT6AwBFjr1693PbBUCZRZDyy/bU1PJgw2bVdj8k6dOrngRdvitHXQV1gFq4K0PVEBlt9u6Psn+T5aw4YNS+vbFMuK5TbAUjWSnqioSqisth8Gzwv2mspNgOUdfvrpJ9dEv2HDhuluUQGX3BQAxRpg+SoyhYiy0P289tprUZ+cmJmnqsBUIadKLn/dWAKs4HiqLJs3b55dd911ltuG+rGsN+eEX4AAK/xrxAyTIECAlQT0GC5JgBUDEqcggAACCCCAQMoJFIYAKydPIYwMKXw4U7NmTdcDS1vrfIWVAhI9me7TTz91Tz188skn0zV815vB99E65phj3Ou0BS54+EBFYyhka9Omjft2bgMs37x9//33d0HckUcemel70ldqqZm7Pzc3AZbfopnZ9k4FW2r8rqc2xhpgKfRSGKZ5qXJLWzvVMD7yiYzaYqgnFvbp0yddLy9/05GO0QIsNYJX6Fe7dm23niVLlkxnFssW1JT7wWfCORYgwMoxGS8oDAIEWOFcZQKscK4Ls0IAAQQQQACB+AQKQ4AlITUS13Y0batTY/PmzZu75t6qsFm0aJELMHSoQkv9r/wRrFTS13r16uV6Kvmm3v4Jgvrev//97wwVXgpMNLb6ZV1wwQWmpwpWqVLFDa/vKfRS7yw1gVe447+X2wBr9uzZbktjjx493FbHyDAm+G4J9sry2+NyE2D5Cjc1o1fYpObpqkBTCKXKNm370xZDHbEGWDrXh3/qQaVg7qGHHsoQUgVDOF37uOOOS3t64Oeff25DhgxxoaN6W9WtWzdqDyzvoOupH1j79u3dVkgdCin1NVXd3Xbbbc6VpxPG9zsnVV9NgJWqK8e8EypAgJVQ3lwPToCVazpeiAACCCCAAAIhFigsAZaqp1TFoyfWKZTwTwVUhZUCGG0v1PfOP//8DAHF/PnzrV+/fhkCGH3BbzGMFm75Zd+yZYuNHDnS9KQ7PSVPlT4Klr755hvXo0mVRQpfGjRokPZOyU2AFXy64PTp001P4svqCD6t8Nxzz3Xb/BToqWF5Tpq4y3by5Mku6NHhbf3TFRUIqpm6wisFeKrG0uFdg83rg/P1fckWLlzoKtyiVZQpBFSwNW7cuHTX1hqvWbPGeeuaqqxTKJXZFsJXXnnFRo0a5dZDgVm1atWchfqE6cmEHTt2dMFnpUqVQvzTzNQSKUCAlUhdxk5ZAQKscC4dAVY414VZIYAAAggggEB8AoUlwJKSf9KcqpSWL1/ugiuFR23btnXNuX31U6SoGnr37NnTtBXR97/y5/jqI20BVKP31q1bR10QBSdqLP7000+btqT5EE2Bma4dGYzkJsDSuF27dnUN1BXoqNosu8Pfm0I2bcdTuJbTAEvXiHwSoIIjBVcKflq1amXffvutM1SFlIKy8uXLZxtgaVyFjmoOH1n5FrwvXVvbE+fMmeMarvsQSs3kVTGl6jZfNZXVUwi/+uor1y9LY61du9aFX7qHLl26WMuWLXkCYXZvpgL+fQKsAr7A3F7uBAiwcueW6FcRYCVamPERQAABBBBAIBkCqRJgJcOGayZfQAGWtmAqXGvcuHHyJ8QMCq0AAVahXXpuPCsBAqxwvj8IsMK5LswKAQQQQAABBOITIMCKz49XJ07Ab4lU1ZRvnJ+4qzEyAlkLEGDxDkEgigABVjjfFgRY4VwXZoUAAggggAAC8QkQYMXnx6vzVmDPnj1uQP3z2WefdX2n9Efb+GienrfWjJYzAQKsnHlxdiERIMAK50ITYIVzXZgVAggggAACCMQnsOf7TfbHIw/FN0gWry7V5Ewr3apNwsZn4IIlEOwppjtT/yw9pbFy5coF60a5m5QTIMBKuSVjwvkhQICVH8o5vwYBVs7NeAUCCCCAAAIIpIbAPyuW2d9LXsrzyRavebyV7XqFWdGieT42AxZMgV9++cX0VEI93VFPRhw0aJBVrVq1YN4sd5VSAgRYKbVcTDa/BAiw8ks6Z9chwMqZF2cjgAACCCCAQGoJ7Nvxp+37v+1beTXzovsfkFdDMQ4CCCCQVAECrKTyc/GwChBghXNlCLDCuS7MCgEEEEAAAQQQQAABBBBItAABVqKFGT8lBQiwwrlsBFjhXBdmhQACCCCAAAIIIIAAAggkWoAAK9HCjJ+SAgRY4Vw2AqxwrguzQgABBBBAAAEEEEAAAQQSLUCAlWhhxk9JAQKscC4bAVY414VZIYAAAggggAACCCCAAAKJFiDASrQw46ekAAFWOJeNACuc68KsEEAAAQQQQAABBBBAAIFECxBgJVqY8VNSgAArnMtGgBXOdWFWCCCAAAIIIIAAAggggECiBQiwEi3M+CkpQIAVzmUjwArnujArBBBAAAEEEEAAAQQQQCDRAgRYiRZm/JQUIMAK57IRYIVzXZgVAggggAACCCCAAAIIIJBoAQKsRAszfkoKEGCFc9kIsMK5LswKAQQQQAABBBBAAAEEEEi0AAFWooUZPyUFCLDCuWwEWOFcF2aFAAIIIIAAAggggAACCCRagAAr0cKMn5ICBFjhXDYCrHCuC7NCAAEEEEAAAQQQQAABBBItQICVaGHGT0kBAqxwLhsBVjjXhVkhgAACCCCAAAIIIIAAAokWIMBKtDDjp6QAAVY4l40AK5zrwqwQQAABBBBAAAEEEEAAgUQLEGAlWpjxU1KAACucy0aAFc51YVYIIIAAAggggAACCCCAQKIFCLASLcz4KSlAgBXOZSPACue6MCsEEEAAAQQQQAABBBBAINECBFiJFmb8lBQgwArnshFghXNdmBUCCCCAAAIIIIAAAgggkGgBAqxECzN+SgoQYIVz2QiwwrkuzAoBBBBAAAEEEEAAAQQQSLQAAVaihRk/JQUIsMK5bARY4VwXZoUAAggggAACCCCAAAIIJFqAACvRwoyfkgIEWOFcNgKscK4Ls0IAAQQQQAABBBBAAAEEEi1AgJVoYcZPSQECrHAuGwFWONeFWSGAAAIIIIBA/AKffL/Hlq3dbX/tin8sP8LuPWb1jy5mZ9cpnneDMhICCCCQJAECrCTBc9lwCxBghXN9CLDCuS7MCgEEEEAAAQTiE/jlz3025qV/4hski1efW7e4NTqWECthwAyMAAL5IkCAlS/MXCTVBAiwwrliBFjhXBdmhQACCCCAAALxCXz6/R6b9VYell5FTOf4w4tZl3+XiGuSDz74oI0ePTpHYzRr1szGjBljDz30kK1Zs8YmT55s1atXz9EYsZ48f/5869evn02YMME6dOgQ68uSct7GjRvtmmuusffee88GDhxogwYNsmLFiiVlLsGLrl+/3q6++mo76KCDbOLEiVaxYsWEz+nvv/+2m2++OeHvj4TfCBfIFwECrHxh5iKpJkCAFc4VI8AK57owKwQQQAABBBCIT4AAKz4/vTqVAqzZs2e70KZ06dJ25JFH2sMPP+z+meyDACvZK8D1sxMgwMpOiO8XSgECrHAuOwFWONeFWSGAAAIIIIBAfAKpEGBFu8NffvnF+vbta8uXL7cXXnjB6tevHx9EIXj1H3/8YSNGjLANGzZYvXr17NFHH3VVap07d0763ScjwEr6TTOBlBIgwEqp5WKy+SVAgJVf0jm7DgFWzrw4GwEEEEAAAQRSQ4AAKzXWKS9m+f7779uVV15pZ599tgutBgwYYMccc4w98MADVr58+by4RK7HIMDKNR0vzCcBAqx8guYyqSVAgBXO9SLACue6MCsEEEAAAQQQiE+gIAdYmfU48j21VLl1yCGH2Lhx42zRokW2e/duO/PMM10/qxNOOMH++ecfe+aZZ9wf9Yw6+eST7dJLL3V9rkqWLJkGH20LYfBrTZs2NW3dmzNnjimo0TgXXXSR+1OmTJkMC7hjxw6bO3eu+6PrqnfXJZdc4q79+OOPu35gOa0627NnjwuqdO/q1XXOOefYjTfe6O77scces8aNG2eYh69y0zfGjx9vn3/+uU2bNs3efPNNK168uLVq1cquuuoqq1WrlhUpUiTd63fu3Glvv/2221751ltv2XfffWflypVzlXIdO3Z0rw3ee2SApb5cQ4YMcRV2Tz31VNQKu23bttm1115r27dvT9sKuXfvXlu1apU98cQT9sYbb9ivv/7q1rJ169bO+/DDD0+bZ1Y9sDZt2uRcli5d6tbsiCOOsCZNmliXLl1c9VrRokXj+8Hj1SknQICVckvGhPNDgAArP5Rzfg0CrJyb8QoEEEAAAQQQCL9AYQ6wrrvuOps3b55bpGrVqtkPP/yQFlao+fvChQvd92vXru3CLTWD1zFy5EjXcNw3P88qwOrTp4+9++679tlnn7lxdHzyySem7XwKwu6888501U9btmxx47/44otWoUIF9xoFLbq2Qh99TUFYTgOszZs3W//+/e3PP/9MC3teeukl69mzp/Xo0cNuuummdKGc5ukDrL/++svqbFco5gAAIABJREFU1q1rs2bNsoMPPtiFOQqkFOxoPmPHjrWWLVumvdkVwN1xxx02ffp0F1rpHtRza+vWrbZ27Vp33uWXX+7u04dY0SqwZs6caddff70NGzbMVYtFhmTvvPOOde3a1YVKCuP0fTXrl2nwun6uxx9/vAviFLjpyCzAUgCm6+l1Cr8qVark1ktroHFvvfVW69SpU4b5hP+nnRnGI0CAFY8ery2wAgRY4VxaAqxwrguzQgABBBBAAIH4BApzgCW5wYMHm0ImBSmqGlJPKIUcCmrq1Kljt99+u1WtWtX27dvnKo8UAqkiSk/K0zk6sgqw9H2FLMOHD3dBiA5VMqm6SNVVCnm0pU+HQrL777/fVYQFX6Nrf/jhhy7w0Wt05DTA8mFVr169XNhTokQJF9DoiYSqYJoyZYrVrFkz3Zsp2GdModVdd91lzZs3d9VHslJYdPfdd1ubNm3cvA844AD3elWbyVVVY5qzv2/dh0KnoUOH2o8//ujOO+WUU9xrogVY69atM81X19aaHHjggWnz8xVl6uPlK8j8+UcffbSbl6rrdATnGgzrogVYCt/ks3LlSlex1qhRIxdUae76mp7aqCclhqX5fXw//bw6JwIEWDnR4txCI0CAFc6lJsAK57owKwQQQAABBBCIT6AwB1jnnntuhv5PqrJRf6iyZcu6YETbxfzx22+/ueBJIcyMGTPsxBNPdN/KKsDSdsFoYYevLrrhhhvcNjgdPoBRQKLAxgcw/vorVqxwW/ZUDZSTAMuHMpHbBYPbCvVkQoVFwSqnYIAV7fuq6lIjfc1n0qRJdtRRR5mupeDn9ddft3vvvTedn+5D17zvvvvc/Wkro6rQMguwfMD03HPPZdjm6CvK9FoFfgoTtS7t2rVz4ZmCpuC96Hx9rXLlyq7aTKFatADL37PmqXXz4Zufu7Zvrl692jXD58EB8f3uSbVXE2Cl2oox33wRIMDKF+YcX4QAK8dkvAABBBBAAAEEUkCgMAdYqgQaOHBgulXKqpm4DzwUPgUDpKwCLG2VU/hTqlSpdNdZsGCB9e7d21Uj+Tn4r2W2ZU6VUgphXn755RwFWFlVMvnG7scee2xaEOQn6sMcbYEMVkv572s+Ct+09VLVWKpMi+XwPciyC7A0lq8ck5Hu3W/bVDWcGtKrgsxvL/zoo4+se/fuLnTS1kNVT0XrMebnGC3A8iGlem9pXPXNUugVuX0xlvvknIIlQIBVsNaTu8kjAQKsPILM42EIsPIYlOEQQAABBBBAIBQChTnACgYofjHyOsCKFpLpWr5aKPj9aMFO8E2ipvLqv6Rth7FWYGnrm7YH6nXRqqiCodjUqVNds/PIAOvnn3+OGlBl1QTdj6Ftkeq7pe2KX3zxhamKzDd1jyXA2rhxowupVBHnK618FZea6wer5DQfbR3UtkIdvmm8tmieddZZdthhh6Vrvp7Z/NV/TAGYGsDrUB+sFi1auD5f+ndtv+QofAIEWIVvzbnjGAQIsGJASsIpBFhJQOeSCCCAAAIIIJBwAQKs/93ClgoBluYYfIJiLFvY/FY7PZEvu0M9q9QA3Vct+QqsnAZY/kmA/omF2mLoDzV91/iq2oolwNq1a5ebkxrI+15XvneXtlgGe2/pGup3tWTJErfFU1VaweP00093/a3Ud0sVVZkFWAr91HRfQdjixYvTgiyNpX5c2japbabBJ1FmZ8v3U1+AACv115A7SIAAAVYCUPNgSAKsPEBkCAQQQAABBBAInQABVuoEWD7MUUVVrBVYfqudf3pgtDegqqT0ZERtcwxWNOUmwFL48/zzz7sKpuLFi1uTJk1cHyw9AVA9sg499FAXXKmXVCwBlubr70H9v7SNcNmyZe4phuqx1a1bt0x/plRd9sEHH7hA69VXX3VVYDVq1EhrWB9LBZnMFWZpDtrO6Jvoq9m/QiyOwiNAgFV41po7zYEAAVYOsPLxVAKsfMTmUggggAACCCCQbwIEWOEJsHwvrcx6YPn+TAsXLowpwFI1kp6iqEqoaNsl/ZsseF6w11RuAixfHfXTTz/Z2LFjrWHDhuneywq41ORdAVCsAZavItPWQVWg6X5ee+21qE9OzOwHR1Vgt9xyi6vk8teNJcAKjqfKsnnz5tl1113ngjNtyyxdunS+/axyoeQKEGAl15+rh1SAACucC0OAFc51YVYIIIAAAgggEJ8AAVZ4AqzsnkL49ttvW58+fUyBTiwVWH68/fffP+qTEIPvHF/lpGbu/qmJuQmwfG+vZs2a2cSJE61ixYrp3qAKttT4feXKlTEHWAq9FIZpXqrcUhN9NYyPDJBUPaYnFsoo2MvLTyCyx1i0AEuN4BX61a5d2z1pMHKboL8/Aqz4fu+k4qsJsFJx1ZhzwgUIsBJOnKsLEGDlio0XIYAAAggggEDIBQiwwhNgaSufejqpWXnXrl1t+PDh7ol6CnAUrIwaNco1f9cRS4ClJwcOHjzYevToYTfddFOWPZuCvbL89rjcBFi+Cf7WrVtd2KTm6eo3pXtQQ3Zt+9MWQx2xVmDpXP+0RPWgUjD30EMPZQipgiGcrn3cccelPT3w888/tyFDhpj6eam3Vd26daP2wPIOup56b7Vv395thdShKi59Tf21brvtNufK0wlD/gsuD6dHgJWHmAxVcAQIsMK5lgRY4VwXZoUAAggggAAC8QkQYIUnwNJKbtmyxUaOHGl6Ep4anqsSSJVCa9assaZNm5pCLgVLkydPdlVImR3BpwvqqYV6El9WR/Bpheeee67b5qctc2pYnpMm7pqf5qagR4ee2qcQToHW2rVrTY3n1Uxd4dUNN9zgqrF0ZPX0R30/uH3y5JNPjlpRJicFWwoAg9dW8CQ/PZVQ11T1lEKpzLYQvvLKKy4s1HZIBWbVqlVzFuoTpicTduzY0T3RUffFUXgECLAKz1pzpzkQIMDKAVY+nkqAlY/YXAoBBBBAAAEE8k2AACtcAZYWfseOHTZ37lz3R03DFVR1797d2rVr57a3ffrpp9kGWKrUUhWXGqgr0FET9+wONSvv2bOnC9G0HU/hWU4DLF0j8kmACo4UXCn4adWqlX377bfuOqqQUlBWvnz5bAMsjautg2oO36tXL/c0wRIlSmS4JV1b2xPnzJnj7HwIpWbyqpiqVatWWtVUVk8h/Oqrr1y/LI2l4M3fQ5cuXaxly5Y8gTC7N1MB/D4BVgFcVG4pfgECrPgNEzECAVYiVBkTAQQQQAABBJItkKoBVrLdknF9v6Vv27ZtNmnSJPdUv8J0KMBSgKdwrXHjxoXp1rnXEAgQYIVgEZhC+AQIsMK3JpoRAVY414VZIYAAAggggEB8AgRY8fnl5au1zU29lRo1amQDBgywUqVKpRteFVK9e/e2mjVrul5ZBxxwQF5ePtRj+S2RqpoaP368HXjggaGeL5MreAIEWAVvTbmjPBAgwMoDxAQMQYCVAFSGRAABBBBAAIGkCxBgJX0J0iag7W7XXHON6Ul9aqSuIKto0aLu+99//70Lt9QbyzdZD8/MEzOTPXv2uIH1z2effdb1ndIfbeOjeXpizBk1cwECLN4dCEQRIMAK59uCACuc68KsEEAAAQQQQCA+ge9/2WuPLN0Z3yBZvLpJzeLW6sT/fYobR9YCaqSuJ/Spz5Maj/sG6L4JuV6t3lF6OmGZMmUKPKdv7K6eXzrUP+u+++6zypUrF/h75wbDJ0CAFb41YUYhECDACsEiRJkCAVY414VZIYAAAggggED8Ais+221L1u6Of6CIEWoeWtS6NippRYvk+dAFdkCFWNoqOHv2bFu+fLlrbq6nEaoJ+WWXXWYNGzZMq8oqsAj/d2Pq+TV06FB7/fXXTU9GHDRokFWtWrWg3zb3F1IBAqyQLgzTSq4AAVZy/TO7OgFWONeFWSGAAAIIIIBA3gjs2LnP/m/HVt4MaGb770dylWeYDIQAAkkVCH2AtWHDBtcgbtGiRbZu3Tr3CNKLL77YPX4zq7LFyNcpJe7QoYNdffXVruFeTo69e/faihUr7JFHHrFly5bZrl273F5olY62adMmQ2M/P3Zu557Z3HIz3j///GMLFy60qVOnuseP6jGnZ511lvXp08eaNm1aaP7mICfrrXMJsHIqlj/nE2DljzNXQQABBBBAAAEEEEAAAQTCJhDqAEtlir169XLBlUInhVDffvut+++6deu6QEnlm5GHwqbu3bu7cyNfpzFmzJjhwptYDjWre/LJJ+3aa6+133//3Ro0aOBCoA8++MD994gRI9yfsmXLphtO39fTKVavXu3mUKVKFfvyyy/dnM4++2ybMGGC1ahRI5YpuHNyM57CK+1PHjVqlO2///520kknufDt7bffdv991113uTkWL85++MiFIMCK+a2ZrycSYOUrNxdDAAEEEEAAAQQQQAABBEIjENoAS0946Natm7377rv28MMPu6cc6OkPCmUUKA0cONDOOeccmzx5slWsWDENVHuVr7jiCvfUiNGjR9uFF16Y4XWnn366PfHEE3booYdmuxCqWuratasdcsghNnHiRDvllFPca77++mvr37+/2ws8ZcoU69SpU9pYW7ZscZVeS5cutQcffNCFaQqJ/vzzTzenW2+91fr16+fCpf322y/bOeR2vKefftoFgGeccYabu8I77eeWqQI5GT311FOumowjvQABVjjfEQRY4VwXZoUAAggggAACCCCAAAIIJFogtAGWgpVLL73UhUQKekqVKpVmocqnvn37uqdDvPrqq64qSoeqpRQO3X777S5U0ha/4KM9FX4NGzbMXnjhBZs7d67Vr18/S19//rhx49wjQ7UFMXh89NFHLrg67rjjbNq0aWlB2vz5811wFm3uv/32mwuPlixZ4uZ/2mmnZbvGuRlPzfa0zVLVVtGuI7eOHTu6sC/SN9sJFYITCLDCucgEWOFcF2aFAAIIIIAAAggggAACCCRaIJQBloIobfObPn26e+JB27Zt0zn89ddfrgJL1Vfq73Teeee57//www+uWkqHArDDDjssLj9t91PlV8mSJaOOt2PHDhswYIDrz/Xiiy+66qydO3e6R6qq8kohUcuWLTPMQdVfqsp64IEH3H1kdeR2vDVr1ji3Fi1auOorbRkMHqrq0r3pHmbNmsWTJCIWgQArrh+dhL2YACthtAyMAAIIIIAAAggggAACCIRaIJQBVnZifnuhtsCpkqp27druJao2Un8pVV7dc889LniK5di6dasLvhYvXmxvvvlm2pY6P94ll1xiY8eOtTJlymQYTtVe6jGlbY0aQ5VP2vq4ceNGe+aZZ1x1VuShbYmNGzd22wwVdPlthL7qLPj13I43Z84cVx128803uz/BSjTNJxgCBu85Fq/CcA4BVjhXmQArnOvCrBBAAAEEEEAAAQQQQACBRAukVIC1e/due//99+22225zlVcKqQYPHpzWhNyHNqpsuuaaa9w5/smBaqSubX3aehhZmZVZgLVgwQJr166dq5LKLBDzoZPmdNNNN7km7aps0pFZZZOa0CsUU18tvb5SpUru/GgBVm7HUzA2aNCgLKu8IsO3RL/ZUml8AqxwrhYBVjjXhVkhgAACCCCAAAIIIIAAAokWSJkAy4ctAjnooINciHX55Zen643lAyA1Sld/qpkzZ7r+WOXKlUt7AmBWTy+MxI4Mp6ItRuQ5mYVTwdfGco4/P5Zzo50TSzgVyzmJfgOGdXwCrHCuDAFWONeFWSGAAAIIIIAAAggggAACiRZIiQBLfaDUnF1Pz1MTdG3tU08n9Z9Sv6myZcs6p7vvvttGjBjh/l1bCfXf9erVc9vn9ARAVWYp3Dr11FNduHX44Ydn6UuAlei3X3jHJ8AK59oQYIVzXZgVAggggAACCCCAAAIIIJBogZQIsIII+/btc9sIb7jhBtckXU/Q01a5YsWKuX5S+veqVavavHnzXFAVPIJ9n6I9VTASmwAr0W+/8I5PgBXOtSHACue6MCsEEEAAAQQQQAABBBBAINECKRdgeZD/+Z//sQsuuMCqVauW1mvKB05qoh7tyXt6rX8CoO9ZlRXwkiVLXCWXwjJtt1NIllnIddddd7nzYnkSot/yd8QRR7hKsIoVK2Y6jdyOpyc09u7d2yZNmuSaxUc7/BbCp59+2vXkyumhJx0W1OOpHUsK6q2l9H11LZPxqZ4pfUNMHgEEEEAAAQQSIqCng3MggAACCBQsgZQNsHzjdfW6evHFF03/I+UDp8in+wWX7PXXX7emTZu6Hlpqup7Vkd9PIYw2lzA/hZAAq2D9MkiFuyHASoVVYo4IIIAAAggkX4AAK/lrwAwQQACBvBYIZYC1fft2u/766+3DDz80VRKdeOKJGe57y5Yt7ml/mzdvtmeeecaOO+4417i9Y8eOVr16dVfZ9K9//SvD63wFlq+YygrUPwGwZMmS7gmBkU8v/P33391TDZcuXZoWoqlfl/pyaTujtji2bJmxYsRXR6knl55wmNWR2/EULrVt29ZatGgRtRrNV3Zp/MyelpjXb7ZUGo8thOFcLbYQhnNdmBUCCCCAAAIIIIAAAgggkGiBUAZYe/bscdVRasI+ZswYF/KoEXvwUDiksEoBzbRp09w2PDVq79evn6m/lXpgaftf8FAD+Guvvdaee+459+ess87K0veff/6xYcOG2bhx49yYHTp0SHe+ArNOnTq58MzPQSfMnz/fLrzwQuvfv7/r0VWqVKm01/k5qFrs+eeft9NOOy3bNc7NeKrc6tGjh2t4H+063u+KK67IMMdsJ1QITiDACuciE2CFc12YFQIIIIAAAggggAACCCCQaIFQBli6aT1xUAGVDvWzOvfcc61o0aK2d+9eW7ZsmQ0dOtS+/vprmzJliguR/OGDmaOPPtrGjx9vjRo1cq9TuKUnEOpphpdddpn73gEHHJCt78qVK61r1652yCGHuNeoMbzCNF1bAdWiRYvsySefdOf4Q9Vh2saoyixVYl166aUuxArOIattjpGTyu146m3Vq1cvO+OMM1wIJxM1wZetgryNGzeaztH3OdILEGCF8x1BgBXOdWFWCCCAAAIIIIAAAggggECiBUIbYClomTNnjtuit23bNqtZs6Z7uqC29akJ+v7772/aBqhG5cWLF09z2r17t82YMcNVbWmLX7169axSpUr25Zdfutcq0FK1lMbzh++ntXjxYnvzzTfdOf7QeGqEPmLECDdegwYNrESJEvbBBx+4/9bX9ads2bLp1mrVqlXWp08ftw1S16pSpUraHFQZNmHCBKtRo0a61/gm9NHCrdyMp8BMRvojr5NOOsl27drlqrIy80v0Gy5VxifACudKEWCFc12YFQIIIIAAAggggAACCCCQaIHQBli6cYVYn3/+uU2dOtVVOim4Uhh03nnnWc+ePd3Wvcithf512t6noGrBggUuuDr99NNdJVTnzp1doBU8sgqwdJ6qvlasWGGPPPKIq/5SCKSQS3No06ZNui2CwXE3bNjgqrb83BWmXXzxxW5rX+XKlTOsbVYBlk7O6Xh6jbZBLly40Bmqmkzhm7ZOKlxTM3tVp3FkFCDACue7ggArnOvCrBBAAAEEEEAAAQQQQACBRAuEOsBK9M0zPgKZCRBghfO9QYAVznVhVggggAACCCCAAAIIIIBAogUIsBItzPgpKUCAFc5lI8AK57owKwQQQAABBBBAAAEEEEAg0QIEWIkWZvyUFCDACueyEWCFc12YFQIIIIAAAgjEL/Dmlm32xNeb7I/du+Mf7P9G+GfPXjvv8IPtyupH5tmYDIQAAggkS4AAK1nyXDfUAgRY4VweAqxwrguzQgABBBBAAIH4BH76+x/r/tZ78Q2Sxat7HVPVLjzysISNz8AIIIBAfggQYOWHMtdIOQECrHAuGQFWONeFWSGAAAIIIIBAfAIrt2yz2z5eF98gWby6UeUDbVSd/z6FPbcXWr9+vemJ6Z9++mlMQ7zwwgtWv379mM7Nq5M2bdpkS5cudQ/vKl26dLbD/vLLL+7J98uXL8/2XJ2gp8l36NAhpnML20kPPvigjR49OiYjf25OjJo1a2Zjxoyxhx56yNasWWOTJ0+26tWr52SImM+dP3++9evXL6Z7iXlQToxbgAArbkIGKIgCBFjhXFUCrHCuC7NCAAEEEEAAgfgECLDi8/Ov1lPbe/fubXXr1rVbb72VACtvWGMehQArZipOzKUAAVYu4XhZwRYgwArn+hJghXNdmBUCCCCAAAIIxCeQagGW7jaR1S+51fQVYqecckquAqxkVIzl9l7D+LqcBFjR5h+shmMtwrjCyZ8TAVby14AZhFCAACuEi2JmBFjhXBdmhQACCCCAAALxCRBgxefnX02AlTeOuR2FACu3crwuVgECrFilOK9QCRBghXO5CbDCuS7MCgEEEEAAAQTiEygsAdb3339vqqxZtmyZrVq1yqGph1GLFi2sS5cudswxx1iRIkXSYaqn1WOPPeb6WimgOuKII6xJkybu/Hr16lnRokXd+dF6Kqln0sSJE61ixYqZLlC8VT/79u2zr776ymbNmpU2R39PV155pVWpUiXdtX1vpfHjx1vZsmVdz6gff/zRzj77bCtevLizmTFjhp144olRX3fqqafaww8/7Bz8sX37dhs0aJBt2bIl3fdy6u0Nn332WXdPmqOOdu3auX5Q5cuXt71797q1mzZtmr355ptWoUIFu/DCC11vtMcffzzmHljRFiSWtfj777/t5ptvztADy89d769DDjnExo0bZ4sWLbLdu3fbmWee6eZ/wgkn2D///GPPPPOM+/Pee+/ZySefbJdeeqnra1ayZMm0aUXrgRUMSG+88UZ744033FrJQevRunVr69GjR4Y116A7duywuXPnuj+6rt4jl1xyibu2d6PqLPvfowRY2RtxRiEU2PPhBYXwrsN/y8XqPh/+STJDBBBAAAEEEEAghwKFIcBS6DFgwAD77rvv3Id3feBXuPDJJ5/Yr7/+6v577Nix1rBhwzS94GsUPlSqVMn++OMPF16UK1fObRPs1KmTC70Ucr344otuPIUq1apVc0HCTTfd5IKXzI5YQpPMXqv5z5w50+6++243Lz9H3aPCDs1D3zv//PPTgjkfjOhrCjIOPvhgF1zpn40bN7Zhw4bZvffea926dUu77K5du+zOO++0KVOmuPuePXu2aZukPz766CPr3r27tWnTxt2vgpjcePsQSIHUihUr3DrpHtWIf/jw4S4s1NZRzUWH5qBG+TI//fTT3f3OmTMn143PY1mL7AKs6667zubNm+fmp/fADz/8kBZ8qvn7woUL3fdr167t7k3vJR0jR450IVyxYsXcf2cVYMmlTJky7l615gpIv/nmm7T3tkLTYACpYFHj6/0pI11b96Frt2rVKs2NACv7X5wEWNkbcUYhFCDACueiE2CFc12YFQIIIIAAAgjEJ1DQA6zNmzdb//797YsvvnDhjCqufOWUgp8HHnjAJk2aZJdffrmrrilVqpSrWFGVy8qVK933GzVq5EIgVTzpa6o4Ouigg1zF0ZFHHukWIL+3ECrkueqqq1z4pHk3b97c3ZeqlFT9c/vtt7t5KdDwT2P0wYi+rkClY8eO7jUKqb7++mvr1auXNWjQIF0Pr61bt9o111zjKn50RAZcCtGuv/76tOAoN94a1wdYuh9VMClQ06Ggp0SJErZ48WK79tpr7dhjj7U77rjDNcvXmvz888/uv31wlNsnNeZFgKX5Dh482Pr06eNCpp07d7onF6qaTPdVp04dty5Vq1Z17yVVT+m9qVBK66Rzsguw9BROVW4FDfQ+VrCniiytod67MpPd/fff7zy7du3qgkAFsbr2hx9+6IItBZk6CLCy/z1KgJW9EWcUQoHtIwcXwrsO/y2Xv2NM+CfJDBFAAAEEEEAAgRwKpFqApQ/wWR3HH398uibv77zzjt11112uKkUf7INbtTTOZ599Zj179nShgt/y58OMPXv2uJBKH/r9oa9p693q1attxIgRaeFQvAFWdssWDBh8wJZZxZECCm0rHDp0qNtW5iujfIClbW0KVQ488MC0yyoE0f3oaYrBbYK+wqply5YuvNM/fUDiK5LefvttV6FVs2ZNy413MMBS9VfkUxz9/SqYe/TRR61p06bpuDZu3OhCNoUxyQywzj33XBd4BqvuVOnUuXNnt2VTlXraeuqP3377zYYMGeLMgls3s6rA0vt/6tSpbstg8PDvY4VhWlvNYd26dS7QUtiqr2l7Y/DwIajWngAru59AMwKs7I04oxAKEGCFc9EJsMK5LswKAQQQQAABBOITKOgBVnY6PnjSh3wfYPlgYfny5W7r4UUXXWSVK1fO0CMrOHZ+BljqEaUtZ9o+FqzcCc5HWwkV6ujwgZQPRoLVZsHXKIS65ZZb7Omnn7YzzjjDfUt9kxQAqpJH39eWQx9++WscddRR7hxtMczuiOYdDLBuuOEGV2kVPBSq9e7d24UykYGizlOoeN9997l5JTPAUmA4cODAdHPP7H51kg8AVcUWDJCyCrDkr4pBmUczUijp38cLFixwbtoaqvdxZI8337/s5ZdfJsDK7o1rBFgxEHFKYRQgwArnqhNghXNdmBUCCCCAAAIIxCeQagGW7la9kFRpkpvjzz//NAVUChZU+aJtXOrZFNl0XT2DtDVOPbJ0qN+Qth+qAkn/ri1awSPeACsnFTCat5qbR6tW8nOKVt3jg5FoQYte9/7775uav6unlQIPbUHT1jRV96iySMGIqnZUAVSrVi179dVX3dZLhV6q9Il2xOqd1VMEfRVT+/btM1Rn+WsqaNOckxlgRbt2XgdYwaA16O2rBvU1H2Bl92RGNZVXtdv06dMJsGL4ZUIFVgxInFL4BAiwwrnmBFjhXBdmhQACCCCAAALxCRSGAEt9nNR8XFvuFCgED20d1Pf1hL3gUwO1DU/Bjbasqf+SD7L0WjV979u3r9sa5rckhi2iyWuAAAAgAElEQVTAilbdk12AtW3bNlf9pO1uqrj666+/3H0qsNO2QT2xTmGVKoDOO+88V/WkJ+pFPrkwN95ZhS2xBHbRqpZy8pORFz2wUi3Akk/wCYq+V1pO3ArTuQRYhWm1udeYBQiwYqbK1xMJsPKVm4shgAACCCCAQD4JFPQAS09h0xYqhVAKYrQ1Tk9i01Pi9Oc///mP246XWWWLlkFNzhVmqVrrpZdeSmt8rQbdCrF0hC3A8hVYekqfr5jKLsDSVjxVWj3//PPuNbpvVWOph1aHDh1Mva70TzUqV+WVGpDrCPbTyq13LBVYenqimqDvt99+GX46CLB+cWGjjlgrsIJPmMxJBWA+/WoK3WUIsEK3JEwoDAIEWGFYhYxzIMAK57owKwQQQAABBBCIT6CgB1i+r5MCFz11TU+HCx6+n5SeABeswMpMVU/50xPvrrvuunRb+PIzwPLXqlChQqY9sHxjcz1lMLIHVmZbCHXPr7/+unXq1MltxdP2PwVavsLK97xSM3BtX1SA5bcb+v5KufXOKsDy11W1W7SeX6qW0zwVKLKF8L8Blg/1MuuB5UPOhQsXsoUwhl+jBFgxIHFK4RMgwArnmhNghXNdmBUCCCCAAAIIxCdQkAOs4Da6aMFG8Gl9wR5YevKeKn1UqaUn80U+uTDalrb8DLBy8hTCYJ+s7Cqw9E7yYZGeKKgeWD///HNahZV/UqGehHfyySfbk08+ma7he269dd2sAqydO3e69Zg2bVrUJ/D99NNPbuujnpJIgPXfACu7pxCqoq5Pnz62efNmAqwYfo0SYMWAxCmFT4AAK5xrToAVznVhVggggAACCCAQn0BBDrAUUI0dO9b1arrkkkvs5ptvNlUt6VDYsmjRIrv33ntdaBMMsPSBXtVFamquJuZqHq6nv+lQiKOvqSrptttusx49erinu/kAq1KlSlGflBdtlWLpu5TZ6qqZ+lVXXWWqHNN9NW/e3FRtpQox3ZcCHx2qWPK9jWIJsIJhkV6v5uzqf+Wb1mu74N133+3G/ve//52uIiq33tkFWPq+QkNtkTvggAPc9dWzTO7qt3XPPffYU0895eZEgPXfAEsBpHqZjRs3zrp27WrDhw83vT+1TgppR40a5Vx1sIUw+9+jBFjZG3FGIRQYOffvQnjX4b/lOy4qHf5JMkMEEEAAAQQQQCCHAgU5wBLFl19+aQMHDnR9qxReqapKh3pD6QO+tstpG6EamKs5+VFHHeW+/8orr7gP+Aq31LRd/bIUDul1aujesWNHFxwpENDhG6C/9tprrtfW8ccf74KfypUrZ7oi8QRYmvvMmTNdmKNQTdfUXDRfhWm6V31PfaP89r5YAixN1p8XLRDyWwz1vchwKx7v7J6Yp9BFvbn0ZEh/v+XLl3froUMVY6tXrybACvTAkot6kmnrrJ6q6d//Cm/1ZMemTZu6nwG9D+N5smcOf+Wk7OkEWCm7dEw8kQIEWInUzf3YBFi5t+OVCCCAAAIIIBBegYIeYEl+06ZNbvuZGrAr4Klevbq1aNHCunTp4oKp0aNHu21yalzeunVrt1gKTBRszZo1y21NW7t2rZUrV85VM+l1LVu2zLC1UKGAKrrU7F3j+ubpma1+PAGWn6Oay+sJi8uXL3fBle6tbdu2rrl8lSpV0l061gBLY/bs2dO0VTHyCYO+0kzbCINewQvlxju7ACt4v/7JkApfzjzzTOvXr5998cUXbhshFVj/rcDya6J1nDt3rvujIFfvEfUua9eunavU01oSYGX/O5oAK3sjziiEAgRY4Vx0AqxwrguzQgABBBBAAIH4BFIlwIrvLnk1AghECvgANbL6EKnoAgRYvDMQiCJAgBXOtwUBVjjXhVkhgAACCCCAQHwCBFjx+fFqBMIqoIpA9Wlr1KiRDRgwwEqVKpVuqqq06927t9t+qV5Z6i/GkbkAARbvDgQIsFLmPUCAlTJLxUQRQAABBBBAIAcCBFg5wOJUBFJIwD9RUk9pHDNmjAuy1Ohfx/fff+/CLfXG0ve05ZQjawECLN4hCBBgpcx7gAArZZaKiSKAAAIIIIBADgS++O0Pu/bdj3PwipydenHVw6xH9ao5exFnI4BA3ALRGt+r0b+a4Ks6S4d6nenphGXKlIn7egV9AAKsgr7C3F+uBNhCmCu2hL+IACvhxFwAAQQQQAABBJIk8PSG7+3xrzfm+dVP/1dFu7lOTStWpEiej82ACCCQvYBCrMhG/3oaYZMmTeyyyy6zhg0bplVlZT9a4T6DAKtwrz93n4kAAVY43xoEWOFcF2aFAAIIIIAAAnkj8Nuu3bZr7968Gez/RqlUqmSejsdgCCCAQLIECLCSJc91Qy3Q6v+tCvX8CuvkFjdvWFhvnftGAAEEEEAAAQQQQAABBAq1AAFWoV5+bj4zAQKscL43CLDCuS7MCgEEEEAAAQQKn4C2RalBtRpQL1u2zFat+t+/AD7hhBPs9NNPtwsuuMDq1auXYWvU/PnzrV+/fjZ06FAbOHBg4YPjjhFAINcCBFi5puOFBVmAACucq0uAFc51YVYIIIAAAgggULgEfv31V5s4caLNmDHDNaM+4ogjrFq1ai6sUqi1fv16B9KpUye78cYbTU2r/UGAVbjeK9wtAnkpQICVl5qMVWAECLDCuZQEWOFcF2aFAAIIIIAAAoVHYMuWLTZy5EhXedWyZUsbNGiQ1alTJ63Sau/evfbxxx/bPffcYytWrLDLL7/cne+fsEaAVXjeK9wpAnktQICV16KMVyAECLDCuYwEWOFcF2aFAAIIIIAAAoVDYPfu3Xb//ffbuHHjrHv37q66qly5clFvfsOGDTZgwAB75513bMyYMda5c2d3HgFW4XivcJcIJEKAACsRqoyZ8gIEWOFcQgKscK4Ls0IAAQQQQACBwiGwbt0669Wrl7vZSZMmWa1atbK88Tlz5tiCBQusXbt21r59eytRokSWAdaOHTts8eLFNm/ePBd86ahfv7516dLFVXuVLJnxiYqbNm2yxx57zJYuXeq2Lmo7Y5MmTdxrIntwPfjggzZ69GibMGGCdejQIcPco33fB27jx4+3smXLutf/+OOPds4559iQIUPssMMOc+Ns3brVZs+e7e537dq1afPo0aOHcypSpEjheJNwlwgkUIAAK4G4DJ26AgRY4Vw7AqxwrguzQgABBBBAAIHCITBlyhS75ZZbrFu3bnbrrbda6dKlc3zjmVVgffPNNzZixAi37bBChQpWu3ZtU8XXJ5984vpstW3b1u644w6rXLly2jXVOF5VXuq7pebx6rWlc9esWeMqwzRH9eHy4VE8Adb5559v7733nh188MFWvHhx9897773Xypcv7653/fXX26f/n72zAbepTBv/7bukKRnyFsrIv6RvCaVoIpfGVyghI9/KR1K+CfmMGY18k5kapRplhJTSIESvVLykUkNqJjIkJPk4/tf9zKw9+xz7nL3P3nvt/axn/9Z1uSbnrPWse/3u23nf/Tv3c69PPgnNA1MZ58UxaNAgw0yv44AABOIngMCKnx1XOkwAgWVnchFYduaFqCAAAQhAAAIQcJ/Azz//bITQs88+a8SNCpl4jkgC6/Dhw2ZO1oIFC8zMrEcffTQ0+P27774z4kq7sjp06CDDhg0z4kwFkW5hXLdunUyaNEluueUWI6r07Yj6NZ3NVaZMGZk+fbpUqFDBhJqIwNLr//CHP0jLli3NvK8TJ06YjjLtANO3Km7fvt3wadGihekU0zi0E2vs2LFGZM2ZM0fq1KkTDzKugQAE/kMAgUUpQCACAQSWnWWBwLIzL0QFAQhAAAIQgID7BA4dOmS2zC1dutRIrDvvvDOuh44ksNauXSsdO3aUm2++2czY+uUvf5lt7T179kivXr3kiy++MNsFdWvg999/Lz169JBTp04ZSRX+pkP9mm71e//9901Xl25DTFRg3X777aLbCC+44IJssXldaf379zciK2eX1YYNG+TBBx+UunXrypgxY0LD7OOCx0UQyHACCKwMLwAePzIBBJadlYHAsjMvRAUBCEAAAhCAgPsEPGG0atUqee2110JSKL9PnlNgaaeSdlDpoPe8Ors8UaRbGHUOlyfUNB7dRnjPPfeY7YV5zZpKpANLO8OGDx8uxYoVCz2ybldUQbZmzRp57rnn5JprrjkDxw8//GDkm3aS6dywSy+9NL/IOB8CEPgPAQQWpQCBCAQQWHaWBQLLzrwQFQQgAAEIQAAC7hPwZI1u5UtmB9axY8eMGJo3b16eYuytt94y2wtVXunWQd2+t2TJEjN76uDBgyYBOgerXr16ZuC7/reeE34kIrD69esnjzzySLb19u7da7rAtmzZYmZ2RZoJlpWVJTrfS+d0JSL+3K8wnhAC0QkgsKIz4owMJIDAsjPpCCw780JUEIAABCAAAQi4T0BnPukWOO2ESuYMrFgFlr6VUN9mGD5AXru3dPaUzpfStxd6IkuzoW8jVLnUunXr0NsLky2w9K2H3bp1M8PbYzkQWLFQ4hwI5E4AgUV1QCACAQSWnWWBwLIzL0QFAQhAAAIQgEBmEPC2/8X6FkIVPDrEvEaNGuZtgL/4xS8k5xbCWAWW14Gl2/F03lShQoWyQVfBpjJL52ktW7bMvDFQD92aqBJLj2QLLO2qeuihh+T48eNsD8yMfwI8ZZoJILDSnABubycBBJadeUFg2ZkXooIABCAAAQhAIDMIfPbZZ2YLnx46z6lKlSq5Prh2R82fP190612jRo3McPZIAkvPmzx5skyYMCHXzi49Rzu/9C1/3gysvIjrtj3d6tinT59sHVt5CazwDrOpU6dK8+bNzS0iDZ337h0+h+uFF16Iey5YZlQPTwmBxAkgsBJnyAoOEkBg2ZlUBJadeSEqCEAAAhCAAAQyg4D3xr9x48ZJ+/btzSyqEiVKRHz4HTt2mJlRn3/+uXl7X4MGDXIVQrG+hXDz5s3iiSKdOzVq1Cgze0oHqRctWjRbHJG2HC5YsMAMfNcOLv3f8IHv3psO161bJ7EKrHCx1rt3b/OWxpxvIdQuNO0aK1u2rAwbNkwqVqyYGcXCU0LABwIILB+gsmTwCSCw7MwhAsvOvBAVBCAAAQhAAAKZQ2Dfvn1GAOnMKR2W3rdvX7n66qulYMGCBsLJkydFJZDKJZ0NpYPXhw4dKsWLF89VYB0+fNico4JJz3/00UelVKlS5nx9e9/o0aNNR1WHDh2MBNJh6TpAXaXRRx99ZGZz3X333SF5pAPn9Wv6ZsAnnnhCOnXqZGSVSq22bdvK//t//89sbfTeGrh//34ZP368kWN6xCqw9Fwd0K6CSkWdCjsVe96zfvvtt6KyT2Pv3r27DBw48AzRljmVw5NCIHECCKzEGbKCgwQQWHYmFYFlZ16ICgIQgAAEIACBzCIQLpX0yXVgunYW6da9bdu2mWHq2pnVuXNn6dmzZ0jo6Lm5bclTEaSdVKtXr5bzzz/fdFapDNP1VEg1btzYiKzSpUuHYL/55pvy+OOPmzf8RYqhZcuW5g2HngzTeVsq1v70pz+Z+PQeeug9qlWrZt5cOG3atHwJLL1+w4YNZqukdlt5cehcrLxiz6yK4WkhkBwCCKzkcGQVxwggsOxMKALLzrwQFQQgAAEIQAACmUdA5ZJ2Py1evFjef/992bp1q4GgEqhevXqmI+qyyy7Ltk0vL4Gl3zt69Kjom/qWLl1quqX0qF27ttxzzz1yxx13nNG9pFv4vvjiCzNrS7u+NAYVU9WrV5c2bdqYDrGcWwtVYmnML7/8sqxfv14qVaokrVq1MoPeVZ6pcMtPB5aXee0I0w4yXTuWODKvYnhiCCROAIGVOENWcJFA73+3QHNYRuDpLMsCIhwIQAACEIAABCAAAQhAAAIQSAUBBFYqKHOP4BFAYNmZMwSWnXkhKghAAAIQgAAEIAABCEAAAj4TQGD5DJjlA0oAgWVn4hBYduaFqCAAAQhAAAIQgAAEIAABCPhMAIHlM2CWDygBBJadiUNg2ZkXooIABCAAAQhAAAIQgAAEIOAzAQSWz4BZPqAEEFh2Jg6BZWdeiAoCEIAABCAAAQhAAAIQgIDPBBBYPgNm+YASQGDZmTgElp15ISoIQAACEIAABCAAAQhAAAI+E0Bg+QyY5QNKAIFlZ+IQWHbmhaggAAEIQAACEIAABCAAAQj4TACB5TNglg8oAQSWnYlDYNmZF6KCAAQgAAEIQCAjCGzcuFGaNm0a9VmrVasmt956q7Ro0UIqVaoU9XxOCBaB77//Xnr06CHfffedzJo1K+Ec79+/X/7617/KPffcI+edd14IxsKFC6Vnz54ydepUad68ebAgEa0vBBBYvmBl0cATQGDZmUIElp15ISoIQAACEIAABDKCgCewzj//fKlataoULlz4jOc+cuSIbNq0yXy9XLlyMnnyZKlVq1ZG8MmUh0ymwPrhhx+kV69ecvLkSZk2bZqULFkSgZUphRTHcyKw4oDGJRlAAIFlZ5IRWHbmhaggAAEIQAACEMgIAp7Aqlu37hmyIRyAdtRMnz5dZsyYYTqxnn76abnwwgszglEmPGQyBZa3lnLLKbAygSXPmD8CCKz88eLsTCGAwLIz0wgsO/NCVBCAAAQgAAEIZASBWAWWwti7d6/ZZvbee++JbgWrWbNmRjDKhIdEYGVClu18RgSWnXkhqnQTQGClOwOR74/AsjMvRAUBCEAAAhCAQEYQyI/A+umnn2TYsGEyf/78iDOMtEvrxRdflMWLF8vWrVvNdkPt1urUqZNUqVJFChQocAbTo0ePyvLly+WVV14RjUWP6tWrS5s2baR+/fpStGjRbNfk9/ynnnpKJk6cKK+99pqULVvWdI69/vrrZnvb7bffbuYxXXXVVfLzzz/LX/7yF/Pnww8/lBtuuEHuv/9+M6cpPIZkr+c93Ndffy1//OMfZcWKFfLll1+aGVT16tWTjh07Svny5bMxCJ8jVadOHcP85ZdfNtdp3Dp3Sv8UL148Iu8FCxaI/vGes0uXLnLzzTfLww8/HHEG1vHjx2XDhg1GWqq8/Oabb6REiRImTy1btpQGDRqE7uXFFn7jK6+8MjRXK68ZWP/4xz9MXMuWLYtaP+FdXlOmTJFPP/1U5s6dK2vXrjXbYDUmfa5IdZeTtVenWnPXX3+9FCxYMCP+7dvykAgsWzJBHHYRQGDZlQ8vGgSWnXkhKghAAAIQgAAEMoJAfgTW9u3bpXv37nLo0CF57rnn5Jprrgkx0hlZAwYMkE8++cSIq4oVK4rKJv26yo5BgwZJu3btss3Y2rdvnwwdOlSWLFliztEZXHps27ZNdO7WAw88YL7viZidO3fK4MGDZfXq1eLN7FIR5Z3fuHFjGT16tJQuXToUlyec+vTpYySZHhrbP//5TyN8NNY//OEPsnTpUvN9jUHX9GZ+6f27desmhQoVMtcme73Tp0/LG2+8ISNGjDBiSMWVxqQy0JOA+r2GDRuGBKAngR588EH54IMPRPOSk52KtzFjxmQboK68+/fvb4Shx+/YsWPmWVUy6v0OHz6cbYi75lCZPvvss6EcnXXWWaH4lEl4nnTtZ555xuRED42rVKlSJv+XXHKJkWA5h7hHY6C1ofnr2rVrqH48gaVS9dprrzVSVbe0KjvlqLnVZ9R5bSpCvWP9+vVG1Ok5Ki41Nm/Gm95n5MiRct9990WUrRnxAyEND4nASgN0bhkAAggsO5OEwLIzL0QFAQhAAAIQgEBGEIhFYKnk+Pjjj40MUHnUoUMH04mlIkMP7WhRKaEiRQWAvqlQu5ZUTKgUGTt2rJEkc+bMEe0Y0kO7esaPHy8zZ86Utm3bysCBA41M0GPPnj1GeKgM+f3vfy+tW7c2YkVlknboqDB59NFHQ+frm/NUsqiAyhmbJ5x0Xb1GpY8KMb2/rq3dOyo+rr76ahk1apSRLBq3dvL07t3bCCWd4+TN+0r2eps3bzadQnoop1//+temAygrK8vE8MQTT8iJEycMJ+0m0iO8yyknO+1Eeuyxx0x3lUqnO++8M0/e+qwqwZS3ysfwbim9ULu7lFurVq0Mfy9Hep3WTr9+/eTbb7815+mbKvXIawZWJIHliVEVbMOHD5e77747VD9ebLt37zaddN4bM717rFq1ykircHaaW32T4rhx46RRo0byu9/9Tn7xi18YoTpkyBBZt26dTJo0SW655RYjqvRZ9Gt9+/aVMmXKmFlvFSpUyIh//zY8JALLhiwQg30EEFj25UQjQmDZmReiggAEIAABCEAgIwh4AiuWh9UOlfbt25s5WNrd4h2zZ882HUTa3aMiK+ebDHX7mYojHRSvXUEqkFRadO7cWS666CIjkXR7X/jx0UcfGZnhbfN7//33zXY63eqmQuKXv/xltvNVeumb77744guzFU+3gunhCSftYFJpcd5554WuU6mmcuycc87Jdo2eoF1mKoKUT3i3WTLXUzGlPJSfMtCuqZzbLD3h88gjjxjBop1g3td0u2Ak2TJv3jzTDadSSpno8dlnn5kOJhU0kXjrtj3NR7jAUuGjzN5991158sknQ0w9gKdOnZIJEyaY9aZOnWriz6/A0jX0HspV433ooYdC3W7efVSaquTT7aheDsMFltaJPls4O29em3ZXqfy79NJLQ2JN76ncPBmn99GvqSDTOtMuP90eyZEaAgis1HDmLkEjgMCyM2MILDvzQlQQgAAEIAABCGQEAU9geVvKPPnkbc07ePCg2Sqo0qpGjRpme164KFBBoB/416xZc8a2Qg/gDz/8YESKdkp5MkE7qXQrl0ov/d9I87G867VDRsWFdkypSNGtiJEOT6SpTFOhES6wtFNIJVD4odvMdHugSp2cb8vTrjMVIyqDdH6WJzQ8gZWM9TzJoh1DKlS0kyjnsWvXLrNt0xNPKuA8gaWdaBpjsWLFsl2mM8j0mvAYva9pN5WKsJy8vVg039q9pJ1nsRwej3gFlm6VVGmlW/p066HXZRZ+70gy0RNY2qEV3v2Vs+Z0q6j3PN462rWlNadzwnLWcyzPzDnJJYDASi5PVnOFAALLzkwisOzMC1FBAAIQgAAEIJARBPLaQqhyQbf5vfDCC2ZYt8qS8K4VBeSJjy1btph5R962wnB4uh1O51eppPBkUCTxkRvw3GRSzvPfeusts71Q5ZVuFStSpEioAytcsHjXJSKwkrGe14WmMkbZ5exc0zg9kaidap6I8QRWJImm13g5Df++dknplrpIces13oB+3Sqam8DSWH788UeTx88//9xsJ/WGuscrsPLKgZen8E41b1tktLcmejWjXXbhz6Pz1rQ7TUWdHjoHS4fl65ws/W+tGY7UEkBgpZY3dwsKAQSWnZlCYNmZF6KCAAQgAAEIQCAjCESbgRU++DvnUHUF5AkInZ8Uy+GnwPKeRTu0dBaXyrS8RFm6BVZ+tm9GepNffgRWNGGYm/BR+aiDz703/GnHnXdo155uB9UuJz8Flt4vZ/zxCizt5lNxqPPYdMaaJ7L0HtoBp52Guq0059svY6ltzomPAAIrPm5c5ToBBJadGUZg2ZkXooIABCAAAQhAICMIRBNYCkHP0Q/22nmjc4LatGkT2oKmX9MtYLoNztseGAu4aEIlfI38dmDpdkXdmqjzomwWWNq1pjPFdIC8dkiFz+fKi2EiHVg6iF+3zuU8IgkslT2LFi0yHUvaHaYzqHS2mMo0nSn1P//zP0ZcaU34KbDCO7Beeuklue2220LzrHRbaqSOsdyEXPhz67oqs3RYvs4A08H3engvDoiljjkncQIIrMQZsoKLBBBYdmYVgWVnXogKAhCAAAQgAIGMIBCLwNKtYyoodGC3yosZM2ZI5cqVDZ/wuUK61TDW4dfeoPHcZmDp1kSd1aQzivTtd88//7y5f24zsFS26Aws7byKNAMrGVv+9HmTKcQ8+afD0vMzdyoegeVtrwyXe+EF7s2i0v/1YvHi0wH5Kr5q1aqV7d9E+GyyeAXWgQMHzHw0nfWV2wwsnaGmtaCCyRuoH28HVm7/qLXTTN9i2adPHzNjzevgy4gfAml+SARWmhPA7S0lgMCyMzEILDvzQlQQgAAEIAABCGQEgVgEloLw3vK3bt06MyB84MCBZptVuDjq3bu3eXNfzllOulVPJYW+aXDYsGFSsWJF8bqPLrvssohvxfPePNeqVStzzf/+7//G9BbCzZs3m5ldOYeu2yiwtGtt1KhRZntezs42r/j0DY76dj7tfFKRd8EFF4SGuOdnC+Hu3btNp5wekd5c6PGuUKFCSGBFq43wmohXYOXnLYSaU+1UUwbxCCytOeWt88b0xQM5twlG2oKaET8E0vyQCKw0J4DbW0oAgWVnYhBYduaFqCAAAQhAAAIQyAgC0SRFOASdX6XSRA+dIVSnTh3z3zqgXQWVDvbWN/3ptjidjaTHt99+a4aHa3dLuPhSeaMD4nXbYdu2bY0Q8wbEf/HFF0Zaffrpp6bbq2bNmnL48GEjcPTthTqLS9+m552v28hGjx5t7tGhQwdzrTdMPpkdU/o8yV7P256pa+tWvcaNG4fE4I4dO8zgfJVLTzzxhHTq1Mls3YynA0tFkXZWKScdyK8s9c2GKiBV+unftcMpfNaWNyNMu7JUsN1xxx3m/nqNCjHthtMthnpEEljaRaf3VEnpHV7s4efrNj6tDZ23ps979913hxjoWwZV4On9NIamTZuapeIRWBqPStaPPvpIxowZY+7jyVad7aVf0w6vcNYZ8UMgzQ+JwEpzAri9pQQQWHYmBoFlZ16ICgIQgAAEIACBjCCQH4EVLpEaNmxotvR5Ekk7hVRuqfTQYdjaZaWSatu2baJyQMWMyhPdEugdKixUnOib4XQguHbGeG/d03NUXOh2Lk8yqCjTzhkVOjnPz+0eyRZOyV5PZdDixYvNs+pA8UqVKhl++jz6Bj09OnfubASfJwXjEVi6jm5V1Bzom+x4Pp4AACAASURBVPxKlCgR4q33ufzyy83MMD28LYSaC/1vFTt66Fv6NN8qtLZu3Wq63GrUqGHklcavElOP8Jll+jy63VS/r/8bSWApgzfeeMNs/dRtix4D7z4aq27t07dLerUQj8DS2N588015/PHHzX28OtXtg1qnyj+3t21mxA+DND0kAitN4Lmt5QQQWHYmCIFlZ16ICgIQgAAEIACBjCCQH4GlQLRbp0uXLhEHumuHi3ZIqZBRwaHiQSWHDn2vX79+xDe7qVTRt8G9+OKLZpi2iqm6deuaLqsbb7xRChYsmC0Per52gi1dutQMl9ejdu3aZjC5dgjl3BaWbOGU7PU0fq+jScXSihUrjARUDjo0/be//a2ZPRXOIV6BpfdSqfj222+bTiPlrRKnRYsWpgtOt+epzAqfx5XzfC+nKnoaNGggX331lRFsV1xxhUyaNCk0iF5lo3bYrVy50sg4b/h6JIHlJfjrr782daAMtH40tjvvvNPUT5UqVUIvDtDz4xVYylo7/ObPny+6HTbWOs2IHwZpekgEVprAc1vLCSCw7EwQAsvOvBAVBCAAAQhAAAIQgAAEIAABnwkgsHwGzPIBJYDAsjNxCCw780JUEIAABCAAAQhAAAIQgAAEfCaAwPIZMMsHlAACy87EIbDszAtRQQACEIAABCAAAQhAAAIQ8JkAAstnwCwfUAIILDsTh8CyMy9EBQEIQAACEIAABCAAAQhAwGcCCCyfAbN8QAkgsOxMHALLzrwQFQQgAAEIQAACEIAABCAAAZ8JILB8BszyASWAwLIzcQgsO/NCVBCAAAQgAAEIQAACEIAABHwmgMDyGTDLB5QAAsvOxCGw7MwLUUEAAhCAAAQgAAEIQAACEPCZAALLZ8AsH1ACCCw7E4fAsjMvRAUBCEAAAhCAAAQgAAEIQMBnAggsnwGzfEAJILDsTBwCy868EBUEIAABCEAAAhCAAAQgAAGfCSCwfAbM8gElgMCyM3EILDvzQlQQgAAEIAABCEAAAhCAAAR8JoDA8hkwyweUAALLzsQhsOzMC1FBAAIQgAAEIAABCEAAAhDwmQACy2fALB9QAggsOxOHwLIzL0QFAQhAAAIQgAAEIAABCEDAZwIILJ8Bs3xACSCw7EwcAsvOvBAVBCAAAQhAAAIQgAAEIAABnwkgsHwGzPIBJYDAsjNxCCw780JUEIAABCAAAQhAAAIQgAAEfCaAwPIZMMsHlAACy87EIbDszAtRQQACEIAABCAAAQhAAAIQ8JkAAstnwCwfUAIILDsTh8CyMy9EBQEIQAACEIAABCAAAQhAwGcCCCyfAbN8QAkgsOxMHALLzrwQFQQgAAEIQAACEIAABCAAAZ8JILB8BszyASWAwLIzcQgsO/NCVBCAAAQgAAEIQAACEIAABHwmgMDyGTDLB5QAAsvOxCGw7MwLUUEAAhCAAAQgAAEIQAACEPCZAALLZ8AsH1ACCCw7E4fAsjMvRAUBCEAAAhCAAAQgAAEIQMBnAggsnwGzfEAJILDsTBwCy868EBUEIAABCEAAAhCAAAQgAAGfCSCwfAbM8gElgMCyM3EILDvzQlQQgAAEIAABCEAAAhCAAAR8JoDA8hkwyweUAALLzsQhsOzMC1FBAAIQgAAEIAABCEAAAhDwmQACy2fALB9QAggsOxOHwLIzL0QFAQhAAAIQgAAEIAABCEDAZwIILJ8Bs3xACSCw7EwcAsvOvBAVBCAAAQhAAAIQgAAEIAABnwkgsHwGzPIBJYDAsjNxCCw780JUEIAABCAAAQgkTmDzQpHXHxf56WDia3krnPhJ5OauIk3GJW9NVoIABCCQJgIIrDSB57aWE0Bg2ZkgBJadeSEqCEAAAhCAAAQSI7B/p8jISomtkdfVzX4n8uu+/q3PyhCAAARSQACBlQLI3CKABBBYdiYNgWVnXogKAhCAAAQgAIHECGz+q8jcFomtkdfV194t0unVhNf/8ssvpVu3bvLJJ5/EtNZrr70m1atXl++//1569Ohhrpk2bZqULFkypuuTdZIXd5kyZbLdf+HChdKzZ0+ZOnWqNG/ePFm3Yx0IQMAnAggsn8CybMAJILDsTCACy868EBUEIAABCEAAAokRQGAlxi/K1QgsX/GyOARSRgCBlTLU3ChQBBBYdqYLgWVnXogKAhCAAAQgAIHECARMYOnDzpo1SypV8nHbY2JEs12dm8BK4i1YCgIQSAEBBFYKIHOLABJAYNmZNASWnXkhKghAAAIQgAAEEiOAwEqMX5SrEVi+4mVxCKSMAAIrZai5UaAIILDsTBcCy868EBUEIAABCEAAAokRcFxg5TYD66mnnpKJEyeKzsoqW7aszJ07V5YtWybffPON1K5dW9q3by/169eXokWLZuOblZUlH330kSxatEhWrVolKqj0qFWrljRq1EiaNWuWbc5WrFsIvTh1zbyOK6+88owOtP3798uLL74oixcvlq1bt0q5cuXk1ltvlU6dOkmVKlWkQIECidUIV0MAAoLAogggEIkAAsvOukBg2ZkXooIABCAAAQhAIDECGS6wHnnkESN+VAJVrVpVjh07Jps2bTJMdcj6Y489FpJYJ0+eNPJozJgx5vvVqlWTEiVKyJEjR0LXNGjQQCZMmCClS5c258QqsH744QcZNWqU/OMf/zgjnyrNdu7caeRaw4YNzfqlSpUy52msAwYMMMPtVVxVrFhRjh49ar6usQ0aNEjatWsnhQsXTqxOuBoCGU4AgZXhBcDj50IAgWVnaSCw7MwLUUEAAhCAAAQgkBiBDBdYCu/RRx+VBx98UIoXLy6nT5+WdevWSd++feXEiRPy3HPPyTXXXGMYr127Vjp27Cg33nijjB07Vi699NIQ+x07dsjgwYPNtTNnzpQmTZrkS2DllcT169fLww8/LPomQ+0cq1y5sjn966+/NpJt+/btMnLkSGnRooWRbfoM2omlMarImjNnjtSpUyexOuFqCGQ4AQRWhhcAj4/AClQNILAClS6ChQAEIAABCEAgRgIBE1jaaZTXkXOLXbQthNrRNGnSJDnvvPNCy546dcp0OU2ZMiUko7QLavbs2bJw4ULp06eP3HXXXWeEMW/ePNMN1a9fP9HOLj1i7cDK7Zn27NkjvXr1ks2bN5stj02bNg2dqvGMGDFC+vfvb0RWzi6rDRs2GDFXt25d0zWmgo4DAhCIjwACKz5uXOU6ATqw7MwwAsvOvBAVBCAAAQhAAAKJEchwgaVb7FQQ5TxUXo0bN06mTp0qzZs3j4mxyi0VSckSWLoVcPTo0fLss8/KkCFDpFu3biFJpdsWteNrzZo12brEwgPVbYn6bN99950RceEdYzE9ECdBAAIhAggsigECkQggsOysCwSWnXkhKghAAAIQgAAEEiMQMIGlD6tzqCpVqhTTc0frwMpNUHkyKrfva0fW4cOHjRz64osvjEjSP9pxlQyBFT5v64EHHpChQ4dm66Dau3ev9OjRQ7Zs2WJmd5111lln8AifnaXD6qtXrx4TM06CAATOJIDAoioggMAKTg0gsIKTKyKFAAQgAAEIQCB2AgisiB1WkQSWzpbSeVM6U2r58uVy8ODBEGcdmK6D1b/66quEBZbeR99yqNsRb7nllmxD4b0belsTo22p9M5HYMX+T4IzIRCJAAKLuoAAAis4NYDACk6uiBQCEIAABCAAgdgJILBiFljeMHUVV9rNVKNGDdGZW5dccomUL19eli1blpQthLkNbQ9Pqr6R8KGHHpLjx4+zPTD2audMCMRNAIEVNzoudJoAWwjtTC8Cy868EBUEIAABCEAAAokRQGDFJLAOHTokjz32mKxatUqefPJJadasmRQoUCAb+wULFpi3BSayhVDfZqgD4HVr4uTJk6VWrVoR8xsezwsvvMD2wMT+FXA1BKISQGBFRcQJGUkAgWVn2hFYduaFqCAAAQhAAAIQSIwAAismgeVt2VPYkWZw6TwsnVOlEitegbVv3z7zRkHdnqhr6dD2QoUKRcyvbjPUtxCOHDlSevfubeRazrcQasw6xL1s2bIybNgwqVixYmK1wtUQyGACCKwMTj6PngcBBJad5YHAsjMvRAUBCEAAAhCAQGIEEFgxCawDBw4YGbRy5UqZOHGitGrVKiSMdKC6yqQZM2aYXMQjsMLfONi5c2cZOHBgtqHtkZK8c+dOE9Pnn39uurbat28fuubbb781b1F85ZVXpHv37ma9okWLJlYrXA2BDCaAwMrg5PPoCKzA1QACK3ApI2AIQAACEIAABGIggMCKSWCFD1Y/cuSIeQtiuXLlRP9706ZN5u9NmjSR+fPnS8OGDWX48OFSrFgx81ZC7aQqU6aMTJs2TUqWLGmSknNI/OLFi41o0mHwub1V0MumvpWwQYMG5q8bNmwwwkzvo/Fol5XOxdq2bZuJrXHjxjJ69GgpXbp0DMXAKRCAQG4EEFjUBgQiEaADy866QGDZmReiggAEIAABCEAgMQIIrJgElkLOysoSHbA+d+5cWbt2rRFEOqOqUaNGZiaWiqMePXrIsWPHZPr06VKhQoWYBZYntGJJ5tSpU7PFrB1gunVRJdjWrVuNBNMh823atJH69evTeRULVM6BQBQCCCxKBAIIrODUAAIrOLkiUghAAAIQgAAEYicQEIEV+wNxJgQgAIHkE0BgJZ8pK7pAgA4sO7OIwLIzL0QFAQhAAAIQgEBiBBBYifHjaghAICMIILAyIs08ZL4JILDyjSwlFyCwUoKZm0AAAhCAAAQgkGICCKwUA+d2EIBAEAkgsIKYNWL2nwACy3/G8dwBgRUPNa6BAAQgAAEIQMB2Ars/EPndTf5FWa+/SJPx/q3PyhCAAARSQACBlQLI3CKABBBYdiYNgWVnXogKAhCAAAQgAIHECbw1TmTpkMTXybnCVY1EOi8UKVg4+WuzIgQgAIEUEkBgpRA2twoQAQSWnclCYNmZF6KCAAQgAAEIQCA5BH7cL3Ly5+Ss5a1y3kXJXY/VIAABCKSJAAIrTeC5reUEEFh2JgiBZWdeiAoCEIAABCAAAQhAAAIQgIDPBBBYPgNm+YASQGDZmTgElp15ISoIQAACEIAABCAAAQhAAAI+E0Bg+QyY5QNKAIFlZ+IQWHbmhaggAAEIQAACEIAABCAAAQj4TACB5TNglg8oAQSWnYlDYNmZF6KCAAQgAAEIQAACEIAABCDgMwEEls+AWT6gBBBYdiYOgWVnXogKAhCAAAQgAAEIQAACEICAzwQQWD4DZvmAEkBg2Zk4BJadeSEqCEAAAhCAAAQgAAEIQAACPhNAYPkMmOUDSgCBZWfiEFh25oWoIAABCEAAAhCAAAQgAAEI+EwAgeUzYJYPKAEElp2JQ2DZmReiggAEIAABCEAAAhCAAAQg4DMBBJbPgFk+oAQQWHYmDoFlZ16ICgIQgAAEIAABCEAAAhCAgM8EEFg+A2b5gBJAYNmZOASWnXkhKghAAAIQgAAEIAABCEAAAj4TQGD5DJjlA0oAgWVn4hBYduaFqCAAAQhAAAIQgAAEIAABCPhMAIHlM2CWDygBBJadiUNg2ZkXooIABCAAAQhAAAIQgAAEIOAzAQSWz4BZPqAEEFh2Jg6BZWdeiAoCEIAABCAAAQhAAAIQgIDPBBBYPgNm+YASQGDZmTgElp15ISoIQAACEIAABCAAAQhAAAI+E0Bg+QyY5QNKAIFlZ+IQWHbmhaggAAEIQAACEIAABCAAAQj4TACB5TNglg8oAQSWnYlDYNmZF6KCAAQgAAEIQAACEIAABCDgMwEEls+AWT6gBBBYdiYOgWVnXogKAhCAAAQgAAEIQAACEICAzwQQWD4DZvmAEkBg2Zk4BJadeSEqCEAAAhCAAAQgAAEIQAACPhNAYPkMmOUDSgCBZWfiEFh25oWoIAABCEAAAhCAAAQgAAEI+EzAaoF1+vRp+fTTT+WZZ56R119/XT777DO54IIL5I477pAHH3xQ6tSpIwULFoyK6OTJkzJ+/HgZNmyYrF27Vm655Zao14SfkJWVJatXr5YZM2bIO++8IydOnDBrdO7cWRo1aiTFihWLuN6uXbtkypQpodivv/56uffee6VTp05SunTpfMWgJ8ez3s8//yxLly41DNetWydFihTJN798B+rCBQgsO7OIwLIzL0QFAQhAAAIQgEDCBFZ+877M3PqSHD5+JOG1vAV+PnVC7q5UX3pe0zZpa7IQBCAAgXQRsFZgqbx6+eWXpUePHnLgwAG5/PLL5ZJLLpFDhw7Jhg0bDK/BgwebP+ecc06e/F577TVp166dHD58ON8C69SpU/L8889Lr169zPU1a9Y0Eujjjz82f88tBv1+9+7d5f333zexly9fXnbs2CFfffWV3HnnnTJ16lSpXLlyzHmPZz2VVxMmTJDHH39czj33XLnuuuuMfFN++vexY8eaGAsXLhxzHBlzIgLLzlQjsOzMC1FBAAIQgAAEIJAQgX/++J00XfpQQmvkdXGf69pL28sb+7Y+C0MAAhBIBQFrBdaWLVvkvvvuk6NHj8q0adOkYcOGpttKxdYHH3xghJLKIZVLbdvm/huF7du3S4cOHcy5euS3A0u7lnT9smXLmjiqVatm1vn73/8uvXv3lnfffVdmz55tYvWOffv2Sbdu3WTFihXy1FNPSfv27Y0k+vHHH2XixIkycuRI6dmzp5FLZ599dtQ8x7veSy+9JF27dpXbbrvNxK4CMJzfnj175IUXXsh3R1rUgF04AYFlZxYRWHbmhaggAAEIQAACEEiIgHZf9V83MaE18rr49nI1ZMIt/RJef+PGjdK0adOo6+hnpltvvVVatGghlSpVinp+LCccP37c7GzR9a655prQJV5M/fr1k0ceeSSWpTgHAhAIKAFrBZaKn759+8rvf/9784OoQIEC2RC/9dZb0rJlS2nWrJmRM9pRlPNQYdS/f3/ZtGmTlCxZUt588818CSztYNLrn376aXn11VelefPm2W7hSbYrrrhC5s6da+6hx8KFC80PaxVcKqnCtxhqB5nKt7ffflsWLVokN910U9TSiWe977//3mxV1G6rSPfx+Kncyxlj1IAy4QQElp1ZRmDZmReiggAEIAABCEAgIQJBE1jnn3++VK1aNeJOjiNHjpjPX3qUK1dOJk+eLLVq1UqIj16so1nGjRsnurumevXqCKyEibIABIJHwEqBdezYMRkzZowsWLDAiKFIM6t0HlarVq1MZ5R2EZUqVSobfe000rlPjz76qOmQ0u17upUuPx1Yut2vTZs2UrRoUXOPiy66KNs9tDvs4YcfNr8JWLJkienO0t8MDBw40HReqSSqX7/+GVXx5z//2XRlTZo0KepvCeJdT/+PRuPGjaVevXoRBZ92demz6TPMnz/fdGdxhBFAYNlZDggsO/NCVBCAAAQgAAEIJEQgaAKrbt265jOG9wv8nA+/f/9+mT59upkhrJ1Y2hBw4YUXJsRIP1/pbpacAiuhRbkYAhAIFAErBVYsBLX7STuwfvWrX0UUWLrNUL+v2/90y57a+twElv6A1fOWL1+eTXBp95LOq1JRpr85KF68+BmhjRo1yqzrbWXUziedt7V79275y1/+ItqdlfPQbYm1a9c22wz1B7G3jVAl2f3335/t6/Gup/PDdFvj8OHDzZ+cHWw//fSTkWezZs3Kl9SLJTdOnIPAsjONCCw780JUEIAABCAAAQgkRMA1gaUw9u7da+YZv/fee2aHis4STuRAYCVCj2sh4AaBQAos7a7SH2DaXaVvFlRBU6hQoVBG9IelyiF9+6B2YWmXlieaInVg5SawFi9ebPZ4q+jRtxhqJ1bOw5NOTzzxhInF69rS83LrbMqteyySwIp3PW8LZl5dXjnlmxslnaSnQGAlCWSSl0FgJRkoy0EAAhCAAAQgYAMBFwWW/sJcPx/pZyJ9gVXOcSz6GezFF18U/cy1detWs91Qu7V0DEqVKlVCv4D/8ssvzWe7Tz75JFuqvDUjzcDyrtEdMkOGDJG//e1v5nPhhx9+aGZo6W4Y3Y2iDQo6M1l37Ggzgx4NGjQwo2AqVqx4Rmno7hgdBaPPpPfVQ7cz6lq68ybS50Ub6osYIOAKgUAKrNWrV5sfOvoDRweVhw/xU2mlc7O0XfW5556TOnXqmFzlJbByS2ZOORXpvJznRNvaqGvEco53r1jOjXROLHIqlnNcKfT8Pkf1l1vm9xLOTwGBja1eScFduAUEIAABCEAAAhBILQEXBZaKIX3juc4A1s9l4Z/ZdNzJgAEDjJRScaWySEeb6NdLlCghgwYNMrta9EVY+gt93U2zbds2UTGlUkrPeeCBB4xsyktgqaxSqaTzjPU6XU/X0TldGpu+7EpnHuvMYh0Xs3PnTvnmm2/khhtuMDO3wiWWCjfd2fPKK6+Y+3szwHS9gwcPmt0/2liRc7RNaiuJu0HAbQKBE1jr16+XBx980LwFcObMmdK6dets2+O84eRq2rVDS39IIbAiv6URgZX7P24Elp0/+BBYduaFqCAAAQhAAAIQSIyASwJL5xl//PHHZgSLNh7oS6O0E+uss84ykL7++mvzRnYVXCqE9OVXKpl0l412Yo0dO9aIrDlz5oSaEfS63LYQ5iWwVJCpjBo9erRce+215nPj//3f/5n7f/vtt3LOOecYgeXFoGJrxIgRpsPqySefNBJND+280h05+vlTR8/ozGNPVIXP+9LOrcceeyzicPvEKoSrIQABJRAYgaU/0LSts0+fPvLPf/7T/ADTLixPUOnD6KB2/SFToUIFM9spfKggHVhnFnyiAst7u4iL/5S6fzHOxccK/DPNvGxQ4J+BB4AABCAAAQhAwH8C2m0TpCNoAisWttqlpJ/XdA6WvrXQO3S7nkoiFUcqksI/z+k5OodYGxZ0ULy+2MubQxyvwNKtg3fddVfo/vqmeRVnzz77rNmuqHItfOufNkRod1fXrl3N9sMiRYqIzl/WZ7n66qvld7/7nZQpUyYbgn/9619GXGkHlz7f5ZdfHgsizoEABPJJIBACS7cF6la9vn37msfTdk4dUF6wYMHQ4/7444/mh+DKlSvP2FaoJ8UjsHR/sw5x1xZWvT58zpZ3Y28Lof6mQM9TuaZWXo9Iby7Ur3tb/rRddt68ebm+vUPPjXc9FXjaFqu/JdA945EOj4luw9RB9fk9EFj5Jcb5iRJAYCVKkOshAAEIQAACmUEAgZU9z7eXqyETbumXcPK9bicVUt4WOl1UP695W+l0q6BKqxo1akjp0qWz7ZbRDqfBgwfLmjVrzthW6AX3ww8/SK9eveS7774zn2UuvfRS8614BJZep5+LdCth+OGtFWk2l/eM2hihoks7x/Qzm255VPGmYivSoZ9RdaujxtykSZOEWbMABCBwJgHrBZaKKZVD+kdNtv5A0LlWOd+q50mhzZs3x5Rnb+h6Xien+i2EkWLhLYQxpTPpJ7GFMOlIk7IgWwiTgpFFIAABCEAAAhCwjEDQOrC0O2ratGnZfhGvW+l0m53+Ej+3eVDemwm1o0kFmLetMDwdWVlZoVlUr732mhmSHq/A0k6pnHGGrxWLwNIOrAkTJpgmiquuuirXGVf6/LoFsl+/fuYlYBwQgEDyCVgtsA4fPmxMtw5k104o3Ud9xRVXRKSgM7G0A0oH6EU6dPifSi59fesvfvELadSokTH7eR3eGwC1pTRSN5XGp79dWLFihSxZssQMBtT90bonWq2+tp/q2yhyHl53VF5vCPSuiXc97Y5q3Lix1KtXz/zQPvfcc7OF4XV26fq5vS0x+eUWnBURWHbmCoFlZ16ICgIQgAAEIACBxAi4ILCUwL59+8yuGB39otvwhg4dGtoCqN/P7Y2CudGzQWBpbDqcXbuwYjkQWLFQ4hwIxEfAWoHlbQmcPn263HPPPUYIXXzxxfE9ZZxbCHV/tP4Afvrpp82bK3K++lV/c6BbGVWqzZ07N/QbiIULF5pBgDrET229vtXCO/QtHCrOdHviokWL5Kabbor6TPGsp51buqdbu8gi3ccbdq9DFXPGGDWgDDgBgWVnkhFYduaFqCAAAQhAAAIQSIyAKwJLKegWPP0lv77Nb+LEidKmTZvQ7hn92kMPPWR+6R++PTAWevFsIUxGB5aOkdFZXDrbiu2BsWSKcyDgHwFrBZbOZdL9xb/+9a/NvuULL7wwIQrxzMDSG65bt87MtCpbtqxpG73xxhvND2Dt+FJB9frrr8vzzz8fmnul1+hvHnTulHZm6Q/a+++/30gslXL6Q1z3Uuv39Xtnn3121OeKdz2Pob4eViXcr371K/N2jw8++MBItN27d5t5Yfp9juwEEFh2VgQCy868EBUEIAABCEAAAokRcElg6Tws3ZqnvyS/8sorzW6aypUrG0D6y3wddr5q1Sqzw8XbHhgLvXQJLN3mGD54/uGHHz5jnE0s8XMOBCCQOAErBZa+xUGH5r355ptRn7BBgwbmh5/3GtPcLshLYOl+ZZVU2uq6du1aueWWW0LL6A9gNe06bFC3DOoWRN0Hra+G1b/r1/WPvoI1/Fi/fr15e4bO5NLZXeXLlzdvSdRtibodUn+oez/Iveu8gfCR5FY864XPD9MthNddd52cOHHCdGXp33WumA56z/nmj6jQM+AEBJadSUZg2ZkXooIABCAAAQhAIDECLgksJbFnzx7zC3NtBtDPGzpiRcey6C/TVQbpL/S1GUBlVs7PIrrNUK/VBgJ9Q2DFihUN3HQKrI8++kg6duwol112mWlq0NjCj2PHjplthp988olpVNBxNRwQgEDyCVgpsLz5Td9++23UJ/ZbYGkAOkhw9erV5rcH77zzjpFAKrk6d+5sfjiFbxEMD3jXrl3mB5x2aen8reuvv17uvfdes7VP38iR88hLYOm5+V1Pr9FtkEuXLhV9faz+HxCVb3fccYeRazoMP/xNjlFhZ9AJCCw7k43AsjMvRAUBCEAAAhCALPeNYwAAIABJREFUQGIEXBNYSkPnV+k8KD3mzJljPnvosXPnTiOoPv/8czPsvH379qE5Wfr5T9/k98orr2QTX+ECS+ci64gZ7/DeGhg+e8qbtZWMLYTagaWCShsi/vSnP0mzZs3M7GVtUNBDv6c7crTjrEqVKqZRwfteYlXB1RCAQE4CVgos0gSBdBNAYKU7A5Hvj8CyMy9EBQEIQAACEIBAYgRcFFi6W0WHuC9YsEAaNmxoBI+3a0Z3hKhwUtFUrlw502Wlc7G2bdsmR44cMS+jGj16dLZf+utc4J49e8r5559v3mDYunVrM6M4FQJLs6tjXfR59OVdJUqUMDFoV5kKOZ3tValSJTMuRnfscEAAAv4QQGD5w5VVA04AgWVnAhFYduaFqCAAAQhAAAIQSIyAiwJLieg4lS5dukQc6L53714jtxYvXixbt241UkhnYunQd32Tu8qh8OPo0aNmR8zLL79s1tMuLn3h1ocffihNmzY1Qkw7uvRIdgeWF4d2W+nLuHSOsIozlW1XXXWVNGnSxAi1aGNtEqsSroYABBBY1AAEIhBAYNlZFggsO/NCVBCAAAQgAAEIJEYgKAIrsafkaghAAAKJEUBgJcaPqx0lgMCyM7EILDvzQlQQgAAEIAABCCRGAIGVGD+uhgAEMoMAAisz8sxT5pMAAiufwFJ0OgIrRaC5DQQgAAEIQAACKSWAwEopbm4GAQgElAACK6CJI2x/CSCw/OUb7+oIrHjJcR0EIAABCEAAAjYT+OTAl9L+7QG+hfjbK5pJr2vv9219FoYABCCQCgIIrFRQ5h6BI4DAsjNlCCw780JUEIAABCAAAQgkTuBPnyyU6f83P/GFcqxw60XVZGLt/lKoQKGkr82CEIAABFJJAIGVStrcKzAEEFh2pgqBZWdeiAoCEIAABCAAgeQQ+OH4YTl+6mRyFvvPKqXPLpnU9VgMAhCAQLoIILDSRZ77Wk0AgWVnehBYduaFqCAAAQhAAAIQgAAEIAABCPhNAIHlN2HWDyQBBJadaUNg2ZkXooIABCAAAQhAAAIQgAAEIOA3AQSW34RZP5AEEFh2pg2BZWdeiAoCEIAABCAAAQhAAAIQgIDfBBBYfhNm/UASQGDZmTYElp15ISoIQAACEIAABCAAAQhAAAJ+E0Bg+U2Y9QNJAIFlZ9oQWHbmhaggAAEIQAACEIAABCAAAQj4TQCB5Tdh1g8kAQSWnWlDYNmZF6KCAAQgAAEIQAACEIAABCDgNwEElt+EWT+QBE6+UySQcbsedOE7Trj+iDwfBCAAAQhAAAIQgAAEIAABCEQggMCiLCAQgQACy86yQGDZmReiggAEIAABCEAAAhCAAAQg4DcBBJbfhFk/kAQQWHamDYFlZ16ICgIQgAAEIAABCEAAAhCAgN8EEFh+E2b9QBJAYNmZNgSWnXkhKghAAAIQgAAEIAABCEAAAn4TQGD5TZj1A0kAgWVn2hBYduaFqCAAAQhAAAIQgAAEIAABCPhNAIHlN2HWDyQBBJadaUNg2ZkXooIABCAAAQhAAAIQgAAEIOA3AQSW34RZP5AEEFh2pg2BZWdeiAoCEIAABCAAAQhAAAIQgIDfBBBYfhNm/UASQGDZmTYElp15ISoIQAACEIAABCAAAQhAAAJ+E0Bg+U2Y9QNJAIFlZ9oQWHbmhaggAAEIQAACEIAABCAAAQj4TQCB5Tdh1g8kAQSWnWlDYNmZF6KCAAQgAAEIQAACEIAABCDgNwEElt+EWT+QBBBYdqYNgWVnXogKAhCAAAQgAAEIQAACEICA3wQQWH4TZv1AEkBg2Zk2BJadeSEqCEAAAhCAAAQgAAEIQAACfhNAYPlNmPUDSQCBZWfaEFh25oWoIAABCEAAAhCAAAQgAAEI+E0AgeU3YdYPJAEElp1pQ2DZmReiggAEIAABCEAgcQKnv/urZP19hJw++X3ii3krZB2Tghd1loKXjU3emqwEAQhAIE0EEFhpAs9t7SaAwLIzPwgsO/NCVBCAAAQgAAEIJEbg9E+75NR7lRNbJI+rC1aeIAUrPOLb+iwMAQhAIBUEEFipoMw9AkcAgWVnyhBYduaFqCAAAQhAAAIQSIzA6X2L5NSWexJbJI+rC5RuJoWuWZDw+hs3bpSmTZtGXadatWpy6623SosWLaRSpUpRz/fzhK+//lpWrFghrVu3lrPOOsvPW7E2BCDgMwEEls+AWT6YBBBYduYtEwTWP47slXe+2SDbD3wpP586bmciHI+qWKGiUuWCSnJHuZpycYkLHX9aHg8CEIAABGwgEDSBdf7550vVqlWlcOHCZ+A7cuSIbNq0yXy9XLlyMnnyZKlVq1ZaMO/atUu6d+8u1157rYwcORKBlZYscFMIJI8AAit5LFnJIQIILDuT6brAUnn19OZ5ciLrpJ0JyLCoihQsLL2vbYfEyrC887gQgAAE0kEgaAKrbt26Mm3aNClZsmREXPv375fp06fLjBkzTCfW008/LRdemPpfCn355ZfSrVs30Y4wBFY6Kpt7QiC5BBBYyeXJao4QQGDZmUjXBdafP31NPt633U74GRrVdaWryG+viL5VIkPx8NgQgAAEIJAkAq4JLMWyd+9e6dGjh7z33nuycOFCqVmzZpJoxb4MAit2VpwJgSAQQGAFIUvEmHICCKyUI4/phq4LrEHvTWLbYEyVkLqTdDvhuJv7pu6G3AkCEIAABDKSgIsC66effpJhw4bJ/PnzZerUqdK8efNsuf3HP/4hCxYskGXLlsnWrVvNdkPt1urUqZNUqVJFChQoEDrfE1FlypSJ2PkV6ftPPfWUTJw4Mds9c3aOZWVlyfr16+XPf/6zrFmzRg4ePGi2OzZp0kTuueceKV68eEbWIw8NAVsJILBszQxxpZUAAiut+HO9uesCq++a8XaCz/CoJt06MMMJ8PgQgAAEIOA3ARcF1vbt2838qUOHDslzzz0n11xzjcF4+vRpeeONN2TEiBHyzTffmCHvKq9026GKrBIlSkifPn2ka9euoRlb8QisP/7xj7JkyRLZtm2b6MyuihUrSvny5Y1UO++88+To0aNma6P+0UO3Gaqw2rlzp4mrTp06MnbsWHMdBwQgYAcBBJYdeSAKywggsCxLyH/CQWDZmRfXo0JguZ5hng8CEIBA+gm4JLCOHTsmH3/8sRnevnr1aunQoYORRt4bAD2xtW/fPhk+fLjcfffdUrRoUSO2PvjgAxk0aJDs3r3bdE95bzyMR2BpVnPbQqj3mjt3rjz++ONSr149GTVqlFxyySWmEFRsqXDTDq6GDRvK6NGj5dxzz01/kRABBCAgCCyKAAIRCCCw7CwLBJadeXE9KgSW6xnm+SAAAQikn0DQBFYsxLSTqn379mYOlnZA6XHq1CmZNGmSkUMqqh566CEpVKhQtuVUenXp0sVsJ9RztVsq2QJLO6z03iqrdNB85cqVs8WgEk7l2l//+lfRTq7atWvH8sicAwEI+EwAgeUzYJYPJgEElp15Q2DZmRfXo0JguZ5hng8CEIBA+gkETWCpkKpatWpoi9/JkyfNVj2dIaVbBVVa1ahRQ0qXLp1tlpVuE1RxpALpmWeeMbOuch665fCxxx6TjRs3hrYeJltgvfvuu3LfffeZbYpDhgyRIkWKnBHH4sWLzRZIFW29evVKf5EQAQQgQAcWNQCBSAQQWHbWBQLLzry4HhUCy/UM83wQgAAE0k8gaAIr5zB0Jahyavz48fLCCy9Iy5YtTQdTqVKlssGNJqL05BMnTsiYMWNk9uzZ8uyzz8qdd96Z9A6sefPmyYABA0LztyJVwJEjR2TTpk3Srl07GTlyZGgLZPqrhQggkLkE6MDK3Nzz5HkQQGDZWR4ILDvz4npUCCzXM8zzQQACEEg/ARcEllLUuVb9+/eX5cuXywMPPCBDhw7N9ia/WASWruO9QdB7e2G063L7fm4zsCK9oTC3KkBgpf/fBxFAwCOAwKIWIBCBAALLzrJAYNmZF9ejQmC5nmGeDwIQgED6CbgisJSkbv3TLYS6TVAHsbdp0ya0jTCaiNLrwzuwXnrpJbntttuS3oGl3V36FkS2B6a/9okAAvkhgMDKDy3OzRgCCCw7U43AsjMvrkeFwHI9wzwfBCAAgfQTcElg6Tws7ZyaMGGCXHnlldmGpB84cMDMk9q1a1euM7B++OEH6du3r3z44Ycxz8DasmWLGRivM7WmTZsmJUuWNEnNrQPrrbfeMh1idFelv/aJAAL5IYDAyg8tzs0YAggsO1ONwLIzL65HhcByPcM8HwQgAIH0E3BJYCnNPXv2GFG1bt06Mwh94MCBUrRo0Xy9hbB69eoyZcoUueCCC8x8LR3+rv87a9YsM7vKO06fPi3z58+Xfv36Sc7ZXLkJrN27d5v1Dh8+LDNnzjxjmLy+LXH69OmyZMkSuffee6Vjx45SsGDB9BcKEUAgwwkgsDK8AHj8yAQQWHZWBgLLzry4HhUCy/UM83wQgAAE0k/ANYGlRF977TUjlfSYM2eO1KlTx/z39u3bjdTSeVk66P3uu+82cktF1AcffGC29alg0u2HTZs2NdccO3bMnKvD1x999FGzRfGss86SrKws+dvf/iaDBw82WxZzE1g6TF6FlDdUXgWVirDRo0ebuPT6q666ymx11A6yZcuWme95sV977bXpLxIigAAEeAshNQCBSAQQWHbWBQLLzry4HhUCy/UM83wQgAAE0k/ARYGl3U06xH3BggXSsGFDs6VQBZKKqjfeeMPMoFLppN1U5cqVM91VW7dulRIlSkifPn2ka9euUrhw4VBywmdredfo9Xv37jUdUu+//76cffbZ2bYQelsWV65caQSVbmkcMmSIlC5dWo4ePWremvjMM8+Ye1SrVs3cW9fUzq3zzz9fxo0bJ02aNAnN8Ep/pRABBDKbAB1YmZ1/nj4XAggsO0sDgWVnXlyPCoHleoZ5PghAAALpJ+CiwFKqmzdvli5dukQc6P7111/Liy++KCtWrDDiSiXWnXfeaYa+6ywr7YbKeahY0s6pVatWycGDB6V27drSqVMnueKKK8yWRT3CZ2Dp3zdt2iRPPvmkrF27VipWrJht9pZ2W23YsMF0dq1Zs8asqXKsXr16RoqVL18+/cVBBBCAQIgAAotigEAEAggsO8sCgWVnXlyPCoHleoZ5PghAAALpJxAUgZV+UkQAAQhkMgEEViZnn2fPlQACy87iQGDZmRfXo0JguZ5hng8CEIBA+gkgsNKfAyKAAATsJ4DAsj9HRJgGAgisNECP4ZYIrBggcUrSCSCwko6UBSEAAQhAIAcBBBYlAQEIQCA6AQRWdEackYEEEFh2Jh2BZWdeXI8KgeV6hnk+CEAAAukncPrQB3JqYy3fAil4ST8peNlY39ZnYQhAAAKpIIDASgVl7hE4AggsO1OGwLIzL65HhcByPcM8HwQgAAE7CGTtGi9ZXw5LejAFfvkbKXTNKyIF/vtGv6TfhAUhAAEIpIAAAisFkLlF8AggsOzMGQLLzry4HhUCy/UM83wQgAAELCJwYr9I1vHkBlTsf5K7HqtBAAIQSBMBBFaawHNbuwkgsOzMDwLLzry4HhUCy/UM83wQgAAEIAABCEAAAkEggMAKQpaIMeUEEFgpRx7TDRFYMWHipCQTQGAlGSjLQQACEIAABCAAAQhAIA4CCKw4oHGJ+wQQWHbmGIFlZ15cjwqB5XqGeT4IQAACEIAABCAAgSAQQGAFIUvEmHICCKyUI4/phgismDBxUpIJILCSDJTlIAABCEAAAhCAAAQgEAcBBFYc0LjEfQIILDtzjMCyMy+uR4XAcj3DPB8EIAABCEAAAhCAQBAIILCCkCViTDkBBFbKkcd0QwRWTJg4KckEEFhJBspyEIAABCAAAQhAAAIQiIMAAisOaFziPgEElp05RmDZmRfXo0JguZ5hng8CEIAABCAAAQhAIAgEEFhByBIxppwAAivlyGO6IQIrJkyclGQCCKwkA2U5CEAAAhCAAAQgAAEIxEEAgRUHNC5xnwACy84cI7DszIvrUSGwXM8wzwcBCEAAAhCAAAQgEAQCCKwgZIkYU04AgZVy5DHdEIEVEyZOSjIBBFaSgbIcBCAAAQhAAAIQgAAE4iCAwIoDGpe4TwCBZWeOEVh25sX1qBBYrmeY54MABCAAAQhAAAIQCAIBBFYQskSMKSeAwEo58phuiMCKCRMnJZkAAivJQFkOAhCAAAQgAAEIQAACcRBAYMUBjUvcJ4DAsjPHCCw78+J6VAgs1zPM80EAAhCAAAQgAAEIBIEAAisIWSLGlBNAYKUceUw3RGDFhImTkkwAgZVkoCwHAQhAAAIQgAAEIACBOAggsOKAxiXuE0Bg2ZljBJadeXE9KpcF1j+O7JV3vtkg2w98KT+fOu56Kq18vmKFikqVCyrJHeVqysUlLrQyRoKCAAQgAAEIQAACNhBAYNmQBWKwjgACy7qUmIAQWHbmxfWoXBVYKq+e3jxPTmSddD2FgXi+IgULS+9r2yGxApEtgoQABCAAAQhAIB0EEFjpoM49rSeAwLIzRQgsO/PielSuCqw/f/qafLxvu+vpC9TzXVe6ivz2iqaBijmeYOn8i4dacq+h8y+5PFkNAhCAAARSQwCBlRrO3CVgBBBYdiYMgWVnXlyPylWBNei9SWwbtKx4VSqMu7mvZVElNxw6/5LLM9HV6PxLlCDXQwACEIBAKgkgsFJJm3sFhgACy85UIbDszIvrUbkqsPquGe966gL5fK7Wm5cMOv/sK8tM6fyzjzwRQQACEIBAfgkgsPJLjPMzggACy840I7DszIvrUbkqFBBYdlauq/Xm0abzz766y4TOP/uoR47o5zUr5eizsyTryOGkhXz6+M9y9m/ulnM690jamiwEAQhAIF0EEFjpIs99rSaAwLIzPQgsO/PielSuCgUElp2V62q9ebSpO+rOTgLpj+rUnn/Kgfub+RZIiW4Py9n3tPVtfRaGAAQgkAoCCKxUUOYegSOAwLIzZQgsO/PielSuCgVEgp2V62q9IbDsrDcvKtfrzm76/47u57Ur5dCIAb6FWqz27fKLEU8mvP7GjRuladO8XzZRrVo1ufHGG6VNmzZy2WWXSYECBUL3feqpp2TixIkydepUad68ecLxsAAEIJBZBBBYmZVvnjZGAgisGEGl+DQEVoqBcztDwNUPdggsOwvc1XpDYNlZbwgse/LiksDyqJYoUUKefPJJadasWUhiIbDsqTkigUAQCSCwgpg1YvadAALLd8Rx3QCBFRc2LkqQgKtCAYGVYGH4dLmr9YbA8qlgkrSs63WXJEy+LhM0gVW3bl2ZNm2alCxZMhuX06dPy969e2XOnDkyY8YMqVy5ssycOVOqVKlizkNg+VpGLA4B5wkgsJxPMQ8YDwEEVjzU/L8GgeU/Y+5wJgFXP9ghsOysdlfrDYFlZ715Ubled3bT/3d0rggsj/Xhw4dl6NChsmDBAhkxYoR07doVgRWEQiRGCFhOAIFleYIILz0EEFjp4R7trgisaIT4vh8EXP1gh8Dyo1oSX9PVekNgJV4bfq7get35yS5Za7smsJTLvHnzZMCAAfLAAw/I8OHDpVixYrl2YGVlZclHH30kixYtklWrVsmXX35p0NaqVUsaNWpktiHm7PbS7x89elSWL18ur7zyiuh8Lj2qV69u5m/Vr19fihYtmi1Fx48fl7ffflvmz58f0/nJyi/rQAACySGAwEoOR1ZxjAACy86EIrDszIvrUbn6wQ6BZWflulpvCCw7682LyvW6s5v+v6NzWWBp99WQIUOkSJEiEQXWyZMnZdasWTJmzBjDQofA6/ysI0eOyKZNm8zXGjRoIBMmTJDSpUuH0rlv3z7T5bVkyRJzftWqVc33tm3bZq5VcabfL168uPn6/v37ZeTIkUZ2eecXLlzYnH/w4EFp2bKlEW2lSpUKQskQIwQykgACKyPTzkNHI4DAikYoPd9HYKWHe6bf1dUPdggsOyvb1XpDYNlZbwgse/LimsAK30Kog9zbtWtnYEeagbV27Vrp2LGjeXPh2LFj5dJLLw0lZseOHTJ48GBZt26dmaXVpEkT8z3tpBo/frz5Wtu2bWXgwIEh8bRnzx4ZNGiQ6cz6/e9/L61bt87zfBVb06dPNzO7evfuLY899pio2OKAAATsI4DAsi8nRGQBAQSWBUmIEAICy868uB6Vq0IBgWVn5bpabwgsO+sNgWVPXlwRWNpNtXv3bpk8ebKZf3XDDTfIlClTpGLFihEFlm4dnD17tixcuFD69Okjd9111xlJ8bYi9uvXTx555BHz/e3bt0vnzp3loosuMuuXLVs223W6HVG7qW6//Xbp2bOnOb99+/Zy9dVXy+9+9zspU6ZMtvP/9a9/GXG1c+dOE8/ll19uT3EQCQQgECKAwKIYIBCBAALLzrJAYNmZF9ejclUoILDsrFxX6w2BZWe9IbDsyUvQBFYs5MqVK2e2/ekbC70jnrcQqtxSCRUusFSOPfzww9K/f3/zvwUKFMgzJE+ChQ+Uz3mBirBx48Zl6/SK5Tk5BwIQSB0BBFbqWHOnABFAYNmZLASWnXlxPSpXhQICy87KdbXeEFh21hsCy568uCKwdLbUddddZ6RV06ZN5eKLL84GOZrA0o4s3X743XffyRdffCFr1qwxf3Soe7jAirZO+E1PnTplRJoKqquuuirXGVe6lXDr1q3Z7mNPhRAJBCCgBBBY1AEEIhBAYNlZFggsO/PielSuCgUElp2V62q9IbDsrDcElj15CZrAUkE1bdq0iG8GzItqJPF0+vRps8Vvzpw5Zm6VDlT3DhViOlT9q6++iltgHTt2zGwn1C6sWI5wURbL+ZwDAQikjgACK3WsuVOACCCw7EwWAsvOvLgelatCAYFlZ+W6Wm8ILDvrDYFlT14yWWCtX7/ebANUcVW9enWpUaOGXHnllXLJJZdI+fLlZdmyZWdsIcxPB9aJEyfMGw51tlX4IHh7sk8kEIBArAQQWLGS4ryMIoDAsjPdCCw78+J6VK4KBQSWnZXrar0hsOysNwSWPXnJVIF16NAhMzx91apVom8rbNas2RnzrLx5V+GdUd5Mq9xmYO3du1f69u0rpUuXlmHDhsmrr74qOv8q1plZ9lQGkUAAAuEEEFjUAwQiEEBg2VkWCCw78+J6VK4KBQSWnZXrar0hsOysNwSWPXnJVIGls626detmEjFr1iypVKlStqToPKyhQ4eaNxqGC6wtW7aYtwpedtllEd9CuHr1aunSpYu0atXKCKxt27ZJx44dcz3f22b4ySefmHgaNWpkT3EQCQQgECKAwKIYIIDACkwNILACkyqnAnVVKCCw7CxTV+sNgWVnvSGw7MlLpgqsAwcOSK9evWTlypUyceJEI5wKFy5sEqNdVLrtb8aMGebv4QLr+PHjMn78eLMlsG3btjJw4MDQcHYd/q7S6tNPPzXX1qxZU1RQjRo1Sv70pz+ZLq9BgwaZ7Yl66Peef/55M+i9SpUqMnXq1ND37KkQIoEABJQAAos6gAACKzA1gMAKTKqcCtRVoYDAsrNMXa03BJad9YbAsicvmSqwdID7okWLZMCAAXLkyBHTgVWuXDnz35s2bTJ/b9KkicyfP18aNmxohrEXK1bMJG7fvn2mO2vJkiVy/vnnS9WqVeXkyZOm20oPlVTt2rULCbHw83U4vJ5ftGhR2blzp3zzzTfmXirRVHhxQAACdhJAYNmZF6JKMwG2EKY5AbncHoFlZ15cj8pVoYDAsrNyXa03BJad9YbAsicvmSqwNANZWVmig9znzp0ra9euNfKqVq1aZhufdktpt1WPHj1Mp9T06dOlQoUKocQdPXrUvLnwxRdfNNeqyNI3JD7wwANy4403SsGCBbMlWdd4++235aWXXpKNGzeae1111VVGkrVu3TrUxWVPZRAJBCAQTgCBRT1AIAIBBJadZYHAsjMvrkflqlBAYNlZua7WGwLLznpDYNmTl6AILHuIEQkEIJCJBBBYmZh1njkqAQRWVERpOQGBlRbsGX9TV4UCAsvO0na13hBYdtYbAsuevCCw7MkFkUAAAvYSQGDZmxsiSyMBBFYa4edxawSWnXlxPSpXhQICy87KdbXeEFh21hsCy568ILDsyQWRQAAC9hJAYNmbGyJLIwEEVhrhI7DshJ/BUbkqFBBYdha1q/WGwLKz3hBY9uTl5GefyPc9HvAtoOKtfivndOnp2/osDAEIQCAVBBBYqaDMPQJHAIFlZ8rowLIzL65H5apQQGDZWbmu1hsCy856Q2DZlZej85+VH/84PelBFa1ZW84bOVGkUKGkr82CEIAABFJJAIGVStrcKzAEEFh2pgqBZWdeXI/KVaGAwLKzcl2tNwSWnfWGwLIvL1mHfhA5cTypgRUsVTqp67EYBCAAgXQRQGClizz3tZoAAsvO9CCw7MyL61G5KhQQWHZWrqv1hsCys94QWHbnheggAAEIQCA7AQQWFQGBCAQQWHaWBQLLzry4HpWrQgGBZWflulpvCCw76w2BZXdeiA4CEIAABBBY1AAEohJAYEVFlJYTEFhpwZ7xN3VVKCCw7CxtV+sNgWVnvSGw7M4L0UEAAhCAAAKLGoBAVAIIrKiI0nICAist2DP+pq4KBQSWnaXtar0hsOysNwSW3XkhOghAAAIQQGBRAxCISgCBFRVRWk5AYKUFe8bf1FWhgMCys7RdrTcElp31hsCyOy9EBwEIQAACCCxqAAJRCSCwoiJKywkIrLRgz/ibuioUEFh2lrar9YbAsrPeEFh254XoIAABCEAAgUUNQCAqAQRWVERpOQGBlRbsGX9TV4UCAsvO0na13hBYdtYbAsvuvBAdBCAAAQggsKgBCEQlgMCKiigtJyCw0oI942/qqlBAYNlZ2q7WGwLLznpDYNmdF6KDAAQgAAEEFjUAgagE9tW7Keo5nJB6AqVX/G/qb5rCOyKN0fOkAAAgAElEQVQUUgg7H7dyVShQb/koghSe6mq9IbBSWERx3Mr1uosDCZdAAAIQgICFBAqcPn36tIVxERIE0koAgZVW/LneHIFlZ15cj8rVD3YILDsr19V6Q2DZWW9eVK7Xnd30iQ4CEIAABGIlgMCKlRTnZRQBBJad6UZg2ZkX16Ny9YMdAsvOynW13hBYdtYbAsvuvBAdBCAAAQhkJ4DAoiIgEIEAAsvOskBg2ZkX16NyVSggsOysXFfrDYFlZ70hsOzOC9FBAAIQgAACixqAQFQCCKyoiNJyAgIrLdgz/qauCgUElp2l7Wq9IbDsrDcElt15IToIQAACEEBgUQMQiEoAgRUVUVpOQGClBXvG39RVoYDAsrO0Xa03BJad9YbAsjsvRAcBCEAAAggsagACUQkgsKIiSssJCKy0YM/4m7oqFBBYdpa2q/WGwLKz3hBYdueF6CAAAQhAAIFFDUAgKgEEVlREaTkBgZUW7Bl/U1eFAgLLztJ2td4QWHbWGwLL7rwQHQQgAAEIILCoAQhEJYDAioooLScgsNKCPeNv6qpQQGDZWdqu1hsCy856Q2DZnReigwAEIAABBBY1AIGoBBBYURGl5QQEVlqwZ/xNXRUKCCw7S9vVekNg2VlvCCy780J0EIAABCCAwKIGIBCVAAIrKqK0nIDASgv2jL+pq0IBgWVnabtabwgsO+sNgWV3XogOAhCAAAQQWNQABKISQGBFRZSWExBYacGe8Td1VSggsOwsbVfrDYFlZ70hsOzKy5rPTsqzq0/I4WOnkxbY8ZMiv7m+sHS5vWjS1mQhCEAAAukiUOD06dPJ+wmZrqfgvhBIMgEEVpKBJmk5BFaSQLJMvgi4KhQQWPkqg5Sd7Gq9IbBSVkJx3cj1uosLSoov2nPwtLSdftS3u3a/o6jcU6OIb+uzMAQgAIFUEEBgpYIy9wgcAQSWnSlDYNmZF9ejcvWDHQLLzsp1td4QWHbWmxeV63VnN/1/R6fdVyNe/dm3UG+9vLCMaFEs4fU3btwoTZs2zXOdatWqyY033iht2rSRyy67TAoUKBA6/6mnnpKJEyfK1KlTpXnz5gnHwwIQgEBmEUBgZVa+edoYCSCwYgSV4tMQWCkGzu0MAVc/2CGw7CxwV+sNgWVnvSGw7MmLSwLLo1qiRAl58sknpVmzZiGJhcCyp+aIBAJBJIDACmLWiNl3Aggs3xHHdQMEVlzYuChBAq4KBQRWgoXh0+Wu1hsCy6eCSdKyrtddkjD5ukzQBFbdunVl2rRpUrJkyWxcdDrN3r17Zc6cOTJjxgypXLmyzJw5U6pUqWLOQ2D5WkYsDgHnCSCwnE8xDxgPAQRWPNT8vwaB5T9j7nAmAVc/2CGw7Kx2V+sNgWVnvXlRuV53dtP/d3SuCCyP9eHDh2Xo0KGyYMECGTFihHTt2hWBFYRCJEYIWE4AgWV5gggvPQQQWOnhHu2uCKxohPi+HwRc/WCHwPKjWhJf09V6Q2AlXht+ruB63fnJLllruyawlMu8efNkwIAB8sADD8jw4cOlWLFiuXZgZWVlyUcffSSLFi2SVatWyZdffmnQ1qpVSxo1amS2IYZ3e+n3u3XrJjpva8iQIbJmzRp57rnnZO3atVKuXDm56667pFOnTlK+fPlkpYh1IAABCwggsCxIAiHYRwCBZV9ONCLXBdapzc3sBJ/hURW6dpGTBBBYdqbVdZFA3VF3dhJIf1QuCyztvlLJVKRIkYgC6+TJkzJr1iwZM2aMSYRKKZ2fdeTIEdm0aZP5WoMGDWTChAlSunRp83dPYFWqVEmKFy8uL7/8slx11VVGcu3cuVO++eYb0e/pNsdrrrkm/QkmAghAICkEEFhJwcgirhFAYNmZUQSWnXlxPSoElusZtuv5EFh25SNTonG97oKQR9cEVvgWQh3k3q5dO5OGSDOwtGuqY8eO5s2FY8eOlUsvvTSUsh07dsjgwYNl3bp1ZpZWkyZNsgmsTz75RG644QYZPXq0XHvttWZYvIovlWHakRUuz4JQB8QIAQjkTQCBRYVAIAIBBJadZeG6wPph6KN2gs/wqM4b/XsnCdAJY2daXRcJ1B11ZyeB9EflisDSbqrdu3fL5MmTzfwrlUtTpkyRihUrRhRYunVw9uzZsnDhQunTp4/Z+pfz8LYi9uvXTx555JEzBNYzzzxzxnXbt2+Xzp07my4svf95552X/iQTAQQgkDABBFbCCFnARQIILDuzisCyMy+uR4XAcj3Ddj0fAsuufGRKNK7XXRDyGDSBFQtTnUWl2/70jYXeEc9bCFVu9ezZUyIJrMKFC5vOrPCuLb3Xrl27pHv37nLBBRdEfFtiLPFzDgQgYB8BBJZ9OSEiCwggsCxIQoQQEFh25sX1qBBYrmfYrudzXSTQgWVXvXnRuF53dlLPHpUrAktnV1133XVGWjVt2lQuvvjibA8aTWBpR5ZuP/zuu+/kiy++MMPZ9Y/OvIoksMqUKRNRUH3//ffSo0cPc2+dgxU+AD4I9UCMEIBAZAIILCoDAhEIILDsLAsElp15cT0qBJbrGbbr+VwXCQgsu+oNgWVPPoImsFRQxSOGIgms06dPi275mzNnjixfvlwOHjwYSowKsVKlSslXX32FwLKnXIkEAmkjgMBKG3pubDMBBJad2UFg2ZkX16NCYLmeYbueD4FlVz4yJRrX6y4IecxkgbV+/Xp5+OGHjbiqXr261KhRQ6688kq55JJLpHz58rJs2bJctxDSgRWE6iZGCCSPAAIreSxZySECCCw7k4nAsjMvrkeFwHI9w3Y9n+sigQ4su+qNDix78pGpAuvQoUPy2GOPyapVq0TfVtisWTPzJsHwQ4fBq+BiC6E99UokEEgXAQRWushzX6sJILDsTI/rAmvogmN2gs/wqEbfc5aTBBAJdqYVgWVnXlyPyvW6C0L+MlVg6Wyrbt26mRTNmjXLvDUw/NB5WEOHDjVvNERgBaGSiREC/hJAYPnLl9UDSgCBZWfiEFh25sX1qBBYrmfYrudzXSQgTu2qNy8a1+vOTurZo8pUgXXgwAHp1auXrFy5UiZOnCitWrUSfbOgHnv37pXZs2fLjBkzzN8RWEGoZGKEgL8EEFj+8mX1gBJAYNmZOASWnXlxPSoElusZtuv5XBcJCCy76g2BZU8+MlVg6QD3RYsWyYABA+TIkSOmA6tcuXLmvzdt2mT+3qRJE5k/f740bNhQhg8fLsWKFTNvJdTOLWZg2VPDRAKBVBBAYKWCMvcIHAEElp0pQ2DZmRfXo0JguZ5hu54PgWVXPjIlGtfrLgh5zFSBpbnJysoSHeQ+d+5cWbt2rZFXtWrVkkaNGpmZWMePH5cePXrIsWPHZPr06VKhQgUEVhCKmhgh4AMBBJYPUFky+AQQWHbm0HWB1eBv6+0En+FRLf91LScJ0AljZ1pdFwnUHXVnJ4H0RxUUgZV+UkQAAQhkMgEEViZnn2fPlQACy87iQGDZmRfXo0JguZ5hu54PgWVXPjIlGtfrLgh5RGAFIUvECAEIpJsAAivdGeD+VhJAYFmZFkFg2ZkX16NCYLmeYbuez3WRQAeWXfXmReN63dlJPXtUCKwgZIkYIQCBdBNAYKU7A9zfSgIILCvTgsCyMy3OR4XAcj7FVj2g6yIBgWVVuYWCcb3u7KSeParPvs2Sh/70k2+h3leriHS5vahv67MwBCAAgVQQCJTAOnnypHnzhL6R4oUXXpBSpUpFZPTjjz/Ka6+9JvPmzZN169bJ4cOH5frrr5d7771XOnXqJKVLl84XWx0suHr1avMK13feeUdOnDght9xyi3Tu3NkMF9Q3YUQ6du3aJVOmTJHXX39dPvvss4Ri0PXjWe/nn3+WpUuXyjPPPGNYFClSRO644w558MEHpU6dOlKwYMF8sciUkxFYdmaaDiw78+J6VAgs1zNs1/O5LhIQWHbVmxeN63VnJ/Uzo5r/3gmZu+p40sOtVbmQjGxxlhTi/+1POlsWhAAEUksgMAJL5dXMmTNl8ODBcvPNN+cqsPbu3Su9evWSBQsWyLnnnivXXXedEUw7duyQr776Sq699lojovTNFrEcp06dkueff96sqSKsZs2aRgJ9/PHH5u8aj/4555xzsi2n3+/evbu8//77cvnll0v58uVDMdx5550ydepUqVy5ciwhmHPiWU/l1YQJE+Txxx8PsVD5tmHDBvP3sWPHmhgLFy4ccxyZciICy85MI7DszIvrUSGwXM+wXc/nukhAYNlVbwgs+/Jx6KfTcuJUcuMqVaJAchdkNQhAAAJpIhAIgaWiSGXL+PHjDaYGDRpEFFheh5ae26VLFxkzZkyo20q7siZOnCgjR46UJk2ayJw5c6RMmTJRsWvXUtu2baVs2bIybdo0qVatmrnm73//u/Tu3VveffddmT17ttx3332htfbt2yfdunWTFStWyFNPPSXt27c3kig8hp49exq5dPbZZ0eNId71XnrpJenatavcdtttJvZLLrlETp8+LR988IERcnv27DEctZuMIzsBBJadFYHAsjMvrkeFwHI9w3Y9HwLLrnxkSjSu112m5JHnhAAEIOA6AasFlgqplStXypAhQ2Tjxo1GOP3000+5dmBph1WbNm1Eu6ZefPFFqVixYrb8HTp0yIibP//5z/LWW29J/fr188yvdjD1799fnn76aXn11VelefPm2c7fsmWLEVdXXHGFzJ07V0qWLGm+v3DhQmnRooURXCqpwrcYejG8/fbbsmjRIrnpppui1lg8633//fdmu6R2W0W6jz5/y5YtpUOHDmfEGDWgDDgBgWVnkhFYdubF9agQWK5n2K7nc10k0IFlV7150bhed3ZSJyoIQAACEMgvAasFlnY/1a5d22x3e+ihh0znlP6vdkNFmoGls7EeeeQRqVq1qkyaNClid9OoUaPMljrdFqidVXkdnhArWrSoud9FF12U7fSjR4/Kww8/bGZcLVmyxHRnHT9+XAYOHGg6r3KTZCrQtCtLY9R48zriXU9ZNG7cWOrVq2e6r5Rh+KFdXSr79Bnmz59vurM4/ksAgWVnNbgusKQ3wymsrLyns6wMK9GgEAmJEvTnetdFAnXnT90kuqrrdZcoH66HAAQgAAE7CFgtsLTr6s033zSyp0KFCmYQeqtWrXIVWNGQamfWsGHDZNy4cdkE1v79+43MWr58uaxduza0pU67l3Reld5z8uTJUrx48TNukVOIaedTu3btZPfu3fKXv/zFdGflPDwxp9sMVXR52whVkt1///1m+6H39XjXe/nll013mA691z8FCmTf+66dbCrPZs2ale2ZozHMlO8jsOzMNALLzrw4HxUCy/kU2/SArosEBJZN1fbfWFyvOzupExUEIAABCOSXgNUCK+fDJCqwdu7cKa1btxbdxqdD3rVTS4/cBNbixYuladOmRvTo/C3txMp5eNLpiSeeMHLM69rS83LrbMrtOSIJrHjXUwHWt2/fPLu88tONlt/CCvr5CCw7M4jAsjMvzkeFwHI+xTY9oOsiAYFlU7UhsOzMBlFBAAIQgEBuBDJGYOkAdZ1nNX36dPPWQB3mHu3teznlVCSIOc+JRbLFco53r1jOjXROLHIqlnMy9Z8OAsvOzCOw7MyL81EhsJxPsU0PiMCyKRuZE4vrdZc5meRJIQABCLhNICMElsorfTOh/tGOKt02d+GFF0bNLAIrb0Q6Z8vVo8KAB119tEA/1+4nZwQ6/mjBV3uuerRT+H4aCGxqvzENd/X/li8cfdv/m3CHfBNoWzzvF8zke0HLLqDuLEvIf8Jxse68N4fbSZyoIAABCEAgHgLOC6wDBw6YrX3aefWb3/zGDDSPdWA5AguBFc8/Kq7xjwACyz+2rJw7AQQW1ZFKAi6KhHB+CKxUVlPs93Kx7hBYseefMyEAAQgEhYDTAkvnR+n8qr/+9a9yzz33mMHoF198ccy5efvtt80Q90GDBolutytUqNAZ13qSS7u79Lx//vOfobcbRnpzoS7gbfkrV66czJs3T0qWLJlrTPGup11m3bt3l5kzZ5qh8JEObwvhSy+9ZAbVc/yXAFsI7awGthDamRfno2ILofMptukBXd/KxQwsm6rtv7G4Xnd2UicqCEAAAhDILwFnBdb69evlwQcflM2bN0uvXr1kzJgxcu655+aLT6rfQhgpON5CmK+UJe1kBFbSUCZ1IQRWUnGyWKwEEFixkuK8JBBwXSQgsJJQJD4s4Xrd+YCMJSEAAQhAIA0EnBNYp0+flpUrV0rHjh1Ftw+quOratasUK1Ys33i9NwDq2wcjdVMdPnxYevToIStWrJAlS5aItiofP35cBg4caLq93nrrLalf/8xZFl531KRJk0yHWF5HvOvpfKrGjRtLvXr1zLbJnPLO6+zS9XN7W2K+gTl0AQLLzmQisOzMi/NRIbCcT7FND+i6SEBg2VRt/43F9bqzkzpRQQACEIBAfgk4J7BWr14t7du3F5VLU6ZMkfvuu08KFiyYXy7m/J9//tm8ufDpp5+WV199VZo3b55tnS1btpj1r7jiCpk7d25oK+DChQulRYsW0rt3b5kwYUI2eXbo0CHTEabbExctWiQ33XRT1NjiWU87tzp16iTaRRbpPirXWrZsKR06dDgjxqgBZcAJCCw7k4zAsjMvzkeFwHI+xTY9oOsiAYFlU7UhsOzMBlFBAAIQgEBuBJwSWPv27TPznrQjSmc/tW7dWgoUKJBQ9tetW2dmWpUtW9YIsRtvvNGs+fe//90Iqtdff12ef/750NwrvVl4HNqJdf/99xuJpW9DnDhxoowcOdLEqd87++yzo8YX73o620q7z2677TYj4X71q1+Jdqh98MEHRqLt3r1b9Bz9Pkd2AggsOysCgWVnXpyPCoHlfIptekAElk3ZyJxYXK+7zMkkTwoBCEDAbQJOCSxvoHosKQuXTvv37zcCavny5bJ27Vq55ZZbQkucPHnSyLDBgwebrq6aNWtKkSJF5OOPPzZ/16/rn3POOSfbbcNncF1++eVSvnx52bFjh+i2RB0MP3XqVKlcuXK2a7z4I8mteNZTYabD5fWPbiG87rrr5MSJE6YrS/+uX9dB74ULF44FWUadg8CyM90ILDvz4nxUCCznU2zTA7ouEujAsqna/huL63VnJ3WiggAEIACB/BJwRmCFz4qKBUKsAkvXysrKEt2aOGPGDHnnnXeMBFLJ1blzZ2nUqFGu87V27dplura0S0vfPHj99dfLvffea7b2lS5d+oww8xJYenJ+19NrdBvk0qVL5ZlnnhHtJlP5dscdd5gB93Xq1Il7e2UsjIN8DgLLzuwhsOzMi/NRIbCcT7FND+i6SEBg2VRtCCw7s0FUEIAABCCQG4FACSzSCIFUEUBgpYp0/u6DwMofL85OEgEEVpJAskwsBBBYsVDinGQTcL3uks2L9SAAAQhAID0EEFjp4c5dLSeAwLIzQf+/vXuPta2q7gc+wUv54Q0SalAkWpKmBKOpSlCCopKKQNtIMcJPqIJGQYQK16qBWAq1PkoMKFQeBS38UZ/YnyAVTcpLg4EIPlqhiYkhMWDU0lBEIKg85P6yVjjI9Z579trrrL3m2GN9TkIU7txzjvUZw+3eX9beR4AVsy/pqxJgpW9xpAvMHiS4AyvStP22luxzF1NdVQQIECAwr4AAa14x6ychIMCK2WYBVsy+pK9KgJW+xZEuMHuQIMCKNG0CrJjdUBUBAgQIbEtAgGU2CKwiIMCKORYCrJh9SV+VACt9iyNdoAArUjemU0v2uZtOJ10pAQIEcgsIsHL319X1FBBg9YRb8MMEWAsGtv3qAgIskzGiQPYgwR1YIw7THEdln7s5KCwlQIAAgcACAqzAzVFaPQEBVj37tU4WYMXsS/qqkgZYv7nt9elbt4wX+LQXX7WMZXeuWYDVmWrUhQKsUbkdRoAAAQI9BQRYPeE8LLeAACtmfwVYMfuSvioBVvoWR7pAAVakbkynFgHWdHrtSgkQILDMAgKsZe6e2hcmIMBaGO26NhZgrYvPg/sKJA2w7j/jfX1FPG6BArt85OML3L3+1u7Aqt+D1SoQYMXsi6oIECBAYEsBAZaJILCKgAAr5lgIsGL2JX1VAqz0LY50gQKsSN2YTi0CrOn02pUSIEBgmQUEWMvcPbUvTECAtTDadW0swFoXnwf3FRBg9ZXzuB4C2QMsd/71GIoRHpJ97kYgdAQBAgQIjCAgwBoB2RHLJyDAitkzAVbMvqSvSoCVvsWRLjB7kCDAijRtv60l+9zFVFcVAQIECMwrIMCaV8z6SQgIsGK2WYAVsy/pq0oaYJ3x/36dvnXLeIEf+b//ZxnL7lyzAKsz1agLBVijcjuMAAECBHoKCLB6wnlYbgEBVsz+CrBi9iV9VQKs9C2OdIECrEjdmE4tAqzp9NqVEiBAYJkFBFjL3D21L0xAgLUw2nVtLMBaF58H9xUQYPWV87geAgKsHmgesm4BAda6CW1AgAABAiMICLBGQHbE8gkIsGL2TIAVsy/pqxJgpW9xpAsUYEXqxnRqEWBNp9eulAABAsssIMBa5u6pfWECAqyF0a5rYwHWuvg8uK9A0gDr0K9/q6+Ixy1Q4JrXvHyBu9ff2nev1e/BahVkD05jqquKAAECBOYVEGDNK2b9JAQEWDHbLMCK2Zf0VQmw0rc40gUKsCJ1Yzq1CLCm02tXSoAAgWUWEGAtc/fUvjABAdbCaNe1sQBrXXwe3FdAgNVXzuN6CAiweqB5yLoFBFjrJrQBAQIECIwgIMAaAdkRyycgwIrZMwFWzL6kr0qAlb7FkS5QgBWpG9OpRYA1nV67UgIECCyzgABrmbun9oUJCLAWRruujQVY6+Lz4L4CAqy+ch7XQyB7gOW713oMxQgPyT53IxA6ggABAgRGEBBgjYDsiOUTEGDF7JkAK2Zf0lclwErf4kgXmD1IEGBFmrbf1pJ97mKqq4oAAQIE5hUQYM0rZv0kBARYMdsswIrZl/RVCbDStzjSBWYPEgRYkaZNgBWzG6oiQIAAgW0JCLDMBoFVBARYMcdCgBWzL+mrEmClb3GkCxRgRerGdGrJPnfT6aQrJUCAQG4BAVbu/rq6ngICrJ5wC35Y9gDrZV88csGCtu8j8J2jvtTnYfEfs2n7+DVOscKkgelKK92BFXOoBVgx+6IqAgQIENhSQIBlIgisIiDAijkWAqyYfclelQAre4eDXZ8AK1hDplGOAGsafXaVBAgQWHYBAdayd1D9CxEQYC2Edd2bCrDWTWiDHgICrB5oHtJfIHmAVdz51382FvnI7HO3SDt7EyBAgMBoAgKs0agdtEwCAqyY3RJgxexL9qoEWNk7HOz6sgcJAqxgA/dEOdnnLqa6qggQIEBgTgEB1pxglk9DQIAVs88CrJh9yV6VACt7h4NdX/YgQYAVbOAEWDEboioCBAgQWE1AgGUuCKwiIMCKORYCrJh9yV6VACt7h4NdnwArWEMmUk72uZtIG10mAQIEsgsIsLJ32PX1EhBg9WJb+IMEWAsndsAqAgIsYzGqQPYgwR1Yo45T58Oyz11nCAsJECBAILKAACtyd9RWTUCAVY1+zYMFWDH7kr0qAVb2Dge7vuxBggAr2MA9UU72uYuprioCBAgQmFNAgDUnmOXTEBBgxeyzACtmX7JXJcDK3uFg15c9SBBgBRs4AVbMhqiKAAECBFYTEGCZCwKrCAiwYo6FACtmX7JXJcDK3uFg1yfACtaQiZSTfe4m0kaXSYAAgewCAqzsHXZ9vQQEWL3YFv4gAdbCiR2wioAAy1iMKpA9SHAH1qjj1Pmw7HPXGcJCAgQIEIgsIMCK3B21VRMQYFWjX/NgAVbMvmSvSoCVvcPBri97kCDACjZwT5STfe5iqquKAAECBOYUEGDNCWb5NAQEWDH7LMCK2ZfsVQmwsnc42PVlDxIEWMEGToAVsyGqIkCAAIHVBARY5oLAKgICrJhjIcCK2ZfsVQmwsnc42PUJsII1ZCLlZJ+7ibTRZRIgQCC7gAAre4ddXy8BAVYvtoU/KHuA9dgNOyzc0AHzC2w46NH5H7QMj3AnTMwuZQ8SzJ25iymgKgIECBBYAgEB1hI0SYnjCwiwxjfvcqIAq4uSNUMLCLCGFrXfmgICLANSQyD73NUwdSYBAgQIDC4gwBqc1IYZBARYMbsowIrZl+xVCbCydzjY9WUPEtyBFWzgnign+9zFVFcVAQIECMwpIMCaE8zyaQgIsGL2WYAVsy/ZqxJgZe9wsOvLHiQIsIINnAArZkNURYAAAQKrCQiwzAWBVQQEWDHHQoAVsy/ZqxJgZe9wsOsTYAVryETKyT53E2mjyyRAgEB2AQFW9g67vl4CAqxebAt/kABr4cQOWEVAgGUsRhXIHiS4A2vUcep8WPa56wxhIQECBAhEFhBgRe6O2qoJCLCq0a95sAArZl+yVyXAyt7hYNeXPUgQYAUbuCfKyT53MdVVRYAAAQJzCgiw5gSzfBoCAqyYfRZgxexL9qoEWNk7HOz6sgcJAqxgAyfAitkQVREgQIDAagICLHNBYBUBAVbMsRBgxexL9qoEWNk7HOz6BFjBGjKRcrLP3UTa6DIJECCQXUCAlb3Drq+XgACrF9vCHyTAWjixA1YREGAZi1EFsgcJ7sAadZw6H5Z97jpDWEiAAAECkQUEWJG7o7ZqAgKsavRrHizAitmX7FUJsLJ3ONj1ZQ8SBFjBBu6JcrLPXUx1VREgQIDAnAICrDnBLJ+GgAArZp8FWDH7kr0qAVb2Dge7vuxBggAr2MAJsGI2RFUECBAgsJqAAMtcEFhFQIAVcywEWDH7kr0qAVb2Dge7PgFWsIZMpJzsczeRNrpMAgQIZBcQYGXvsOvrJSDA6sW28AcJsBZO7IBVBARYxmJUgexBgjuwRh2nzodln7vOEBYSIECAQGQBAVbk7qitmoAAqxr9mgcLsGL2JXtVAqzsHQ52fdmDBB4XRO4AACAASURBVAFWsIF7opzscxdTXVUECBAgMKeAAGtOMMunISDAitlnAVbMvmSvSoCVvcPBri97kCDACjZwAqyYDVEVAQIECKwmIMAyFwRWERBgxRwLAVbMvmSvKmuA9bIvHpm9dUt5fd856ktLWXfXos1dV6lx12Wfu3E1nUaAAAECixIQYC1K1r5LLSDAitk+AVbMvmSvSoCVvcOxri97kCDAijVvK9Vkn7uY6qoiQIAAgXkFBFjzilk/CQEBVsw2C7Bi9iV7VQKs7B2OdX3ZgwQBVqx5E2DF7IeqCBAgQGB1AQGWySCwioAAK+ZYCLBi9iV7VQKs7B2OdX0CrFj9mEo12eduKn10nQQIEMguIMDK3mHX10tAgNWLbeEPEmAtnNgBqwgIsIzFmALZgwR3YI05Td3Pyj533SWsJECAAIHIAgKsyN1RWzUBAVY1+jUPFmDF7Ev2qgRY2Tsc6/qyBwkCrFjztlJN9rmLqa4qAgQIEJhXQIA1r5j1kxAQYMVsswArZl+yVyXAyt7hWNeXPUh47IYdYoGrphXI+jynvQQIECCQS0CAlaufrmYgAQHWQJADbyPAGhjUdp0Esr6xcydMp/aPvkiANTq5AwVYZoAAAQIElkRAgLUkjVLmuAICrHG9u54mwOoqZd2QAgKsITXtNUtAgDVLyJ8vQiDr89wirOxJgAABAvUEBFj17J0cWECAFbM5AqyYfcleVdY3du7Aijm5AqyYfcleVdbnuex9c30ECBCYmoAAa2odd72dBARYnZhGXyTAGp3cgYk/WuO7iGKOd/YgwdyZu5gCqiJAgACBZRAQYC1Dl9Q4uoAAa3TyTgcKsDoxWTSwQNZAQZAw8KAMtF3WeVvhMXcDDcrA22Sfu4G5bEeAAAEClQQEWJXgHRtbQIAVsz8CrJh9yV5V1jd2goSYk5t13gRYMedtparscxdbX3UECBAg0FVAgNVVyrpJCQiwYrZbgBWzL9mryvrGToAVc3KzzpsAK+a8CbBi90V1BAgQILClgADLRBBYRUCAFXMsBFgx+5K9qqyBggAr5uRmnTcBVsx5E2DF7ovqCBAgQECAZQYIzBQQYM0kqrJAgFWFffKHZg0UBFgxRzvrvAmwYs6bACt2X1RHgAABAgIsM0BgpoAAayZRlQUCrCrskz80a6AgwIo52lnnTYAVc94EWLH7ojoCBAgQEGCZAQIzBQRYM4mqLBBgVWGf/KFZAwUBVszRzjpvAqyY8ybAit0X1REgQICAAMsMEJgpIMCaSVRlgQCrCvvkD80aKAiwYo521nkTYMWcNwFW7L6ojgABAgQEWGaAwEwBAdZMoioLBFhV2Cd/aNZAQYAVc7SzzpsAK+a8CbBi90V1BAgQICDAMgMEZgoIsGYSVVkgwKrCPvlDswYKAqyYo5113gRYMedNgBW7L6ojQIAAAQGWGSAwU0CANZOoygIBVhX2yR+aNVAQYMUc7azzJsCKOW8CrNh9UR0BAgQICLDMAIGZAgKsmURVFgiwqrBP/tCsgYIAK+ZoZ503AVbMeRNgxe6L6ggQIEBAgGUGCMwUEGDNJKqyQIBVhX3yh2YNFARYMUc767wJsGLOmwArdl9UR4AAAQICLDNAYKaAAGsmUZUF2QMsc1dlrGYemnXuBFgzW19lgQCrCvvkD80+d5NvMAACBAgkEdhu8+bNm5Nci8sgMJiAIGEwykE3yhokrCCZu0HHZbDNss6dAGuwERl0o+xBgrkbdFwG2yz73A0GZSMCBAgQqCogwKrK7/CoAoKEmJ3JGiQIsGLO20pVWedOkBBz7rIHCebO3MUUUBUBAgQILIOAAGsZuqTG0QUEWKOTdzowa5AgwOrU/mqLss6dIKHaSK15sAArZl+yV5V97rL3z/URIEBgKgICrKl02nXOJSDAmotrtMVZgwQB1mgj1OugrHMnwOo1Dgt/UPYgwdwtfIR6HZB97nqheBABAgQIhBMQYIVriYIiCAiwInRh6xqyBgkCrJjztlJV1rkTJMScu+xBgrkzdzEFVEWAAAECyyAgwFqGLqlxdAEB1ujknQ7MGiQIsDq1v9qirHMnSKg2UmseLMCK2ZfsVWWfu+z9c30ECBCYioAAayqddp1zCQiw5uIabXHWIEGANdoI9Too69wJsHqNw8IflD1IMHcLH6FeB2Sfu14oHkSAAAEC4QQEWOFaoqAIAgKsCF3YuoasQYIAK+a8rVSVde4ECTHnLnuQYO7MXUwBVREgQIDAMggIsJahS2ocXUCANTp5pwOzBgkCrE7tr7Yo69wJEqqN1JoHC7Bi9iV7VdnnLnv/XB8BAgSmIiDAmkqnXedcAgKsubhGW5w1SBBgjTZCvQ7KOncCrF7jsPAHZQ8SzN3CR6jXAdnnrheKBxEgQIBAOAEBVriWKCiCgAArQhe2riFrkCDAijlvK1VlnTtBQsy5yx4kmDtzF1NAVQQIECCwDAICrGXokhpHFxBgjU7e6cCsQYIAq1P7qy3KOneChGojtebBAqyYfcleVfa5y94/10eAAIGpCAiwptJp1zmXgABrLq7RFmcNEgRYo41Qr4Oyzp0Aq9c4LPxB2YMEc7fwEep1QPa564XiQQQIECAQTkCAFa4lCoogIMCK0IWta8gaJAiwYs7bSlVZ506QEHPusgcJ5s7cxRRQFQECBAgsg4AAaxm6pMbRBQRYo5N3OjBrkCDA6tT+aouyzp0godpIrXmwACtmX7JXlX3usvfP9REgQGAqAgKsqXTadc4lIMCai2u0xVmDBAHWaCPU66Csc+d5rtc4LPxBWedtBU5wuvAR6nWAAKsXmwcRIECAwMgCAqyRwR23HALe2MXsU/Y3dubO3I0pYN7G1O5+VvbnOQFW91kYc6UAa0xtZxEgQIBAXwEBVl85j0st4I1dzPZmf2Nn7szdmALmbUzt7md5nutuZeVwAtnnbjgpOxEgQIBATQEBVk19Z4cV8MYuZmuyv8A2d+ZuTAHzNqZ297M8z3W3snI4gexzN5yUnQgQIECgpoAAq6a+s8MKeGMXszXZX2CbO3M3poB5G1O7+1me57pbWTmcQPa5G07KTgQIECBQU0CAVVPf2WEFvLGL2ZrsL7DNnbkbU8C8jand/SzPc92trBxOIPvcDSdlJwIECBCoKSDAqqnv7LAC3tjFbE32F9jmztyNKWDextTufpbnue5WVg4nkH3uhpOyEwECBAjUFBBg1dR3dlgBb+xitib7C2xzZ+7GFDBvY2p3P8vzXHcrK4cTyD53w0nZiQABAgRqCgiwauo7O6yAN3YxW5P9Bba5M3djCpi3MbW7n+V5rruVlcMJZJ+74aTsRIAAAQI1BQRYNfWdHVbAG7uYrcn+AtvcmbsxBczbmNrdz/I8193KyuEEss/dcFJ2IkCAAIGaAgKsmvrODivgjV3M1mR/gW3uzN2YAuZtTO3uZ3me625l5XAC2eduOCk7ESBAgEBNAQFWTX1nhxXwxi5ma7K/wDZ35m5MAfM2pnb3szzPdbeycjiB7HM3nJSdCBAgQKCmgACrpr6zwwp4YxezNdlfYJs7czemgHkbU7v7WZ7nultZOZxA9rkbTspOBAgQIFBTQIBVU9/ZYQW8sYvZmuwvsM2duRtTwLyNqd39LM9z3a2sHE4g+9wNJ2UnAgQIEKgpIMCqqe/ssALe2MVsTfYX2ObO3I0pYN7G1O5+lue57lZWDieQfe6Gk7ITAQIECNQUEGDV1Hd2WAFv7GK2JvsLbHNn7sYUMG9janc/y/NcdysrhxPIPnfDSdmJAAECBGoKCLBq6js7rIA3djFbk/0Ftrkzd2MKmLcxtbuf5Xmuu5WVwwlkn7vhpOxEgAABAjUFBFg19Z0dVsAbu5ityf4C29yZuzEFzNuY2t3P8jzX3crK4QSyz91wUnYiQIAAgZoCAqya+s4OK+CNXczWZH+Bbe7M3ZgC5m1M7e5neZ7rbmXlcALZ5244KTsRIECAQE0BAVZNfWeHFfDGLmZrsr/ANnfmbkwB8zamdvezPM91t7JyOIHsczeclJ0IECBAoKaAAKumvrPDCnhjF7M12V9gmztzN6aAeRtTu/tZnue6W1k5nED2uRtOyk4ECBAgUFNAgFVT39lhBbyxi9ma7C+wzZ25G1PAvI2p3f0sz3PdrawcTiD73A0nZScCBAgQqCkgwKqp7+ywAt7YxWxN9hfY5s7cjSlg3sbU7n6W57nuVlYOJ5B97oaTshMBAgQI1BQQYNXUd3ZYAW/sYrYm+wtsc2fuxhQwb2Nqdz/L81x3KyuHE8g+d8NJ2YkAAQIEagoIsGrqOzusgDd2MVuT/QW2uTN3YwqYtzG1u5/lea67lZXDCWSfu+Gk7ESAAAECNQUEWDX1nR1WwBu7mK3J/gLb3Jm7MQXM25ja3c/yPNfdysrhBLLP3XBSdiJAgACBmgICrJr6zg4r4I1dzNZkf4Ft7szdmALmbUzt7md5nutuZeVwAtnnbjgpOxEgQIBATQEBVk19Z4cV8MYuZmuyv8A2d+ZuTAHzNqZ297M8z3W3snI4gexzN5yUnQgQIECgpoAAq6a+s8MKeGMXszXZX2CbO3M3poB5G1O7+1me57pbWTmcQPa5G07KTgQIECBQU0CAVVPf2WEFvLGL2ZrsL7DNnbkbU8C8jand/SzPc92trBxOIPvcDSdlJwIECBCoKSDAqqnv7LAC3tjFbE32F9jmztyNKWDextTufpbnue5WVg4nkH3uhpOyEwECBAjUFBBg1dR3dlgBb+xitib7C2xzZ+7GFDBvY2p3P8vzXHcrK4cTyD53w0nZiQABAgRqCgiwauo7O6yAN3YxW5P9Bba5M3djCpi3MbW7n+V5rruVlcMJZJ+74aTsRIAAAQI1BQRYNfWdHVbAG7uYrcn+AtvcmbsxBczbmNrdz/I8193KyuEEss/dcFJ2IkCAAIGaAgKsmvrODivgjV3M1mR/gW3uzN2YAuZtTO3uZ3me625l5XAC2eduOCk7ESBAgEBNAQFWTX1nhxXwxi5ma7K/wDZ35m5MAfM2pnb3szzPdbeycjiB7HM3nJSdCBAgQKCmgACrpr6zwwocdNZDYWubcmE3nL4x9eULFGK2N+sbO/Nm3moImLsa6rPPzPo8N/vKrSBAgACBZRIQYC1Tt9Q6moAAazTquQ4SYM3FZfFAAlnf2AkSBhqQgbfJOm8rTOZu4IEZaLvsczcQk20IECBAoLKAAKtyAxwfU0CAFbMvAqyYfcleVdY3doKEmJObdd4EWDHnbaWq7HMXW191BAgQINBVQIDVVcq6SQkIsGK2W4AVsy/Zq8r6xk6AFXNys86bACvmvAmwYvdFdQQIECCwpYAAy0QQWEVAgBVzLARYMfuSvaqsgYIAK+bkZp03AVbMeRNgxe6L6ggQIEBAgGUGCMwUEGDNJKqyQIBVhX3yh2YNFARYMUc767wJsGLOmwArdl9UR4AAAQICLDNAYKaAAGsmUZUFAqwq7JM/NGugIMCKOdpZ502AFXPeBFix+6I6AgQIEBBgmQECMwUEWDOJqiwQYFVhn/yhWQMFAVbM0c46bwKsmPMmwIrdF9URIECAgADLDBCYKSDAmklUZYEAqwr75A/NGigIsGKOdtZ5E2DFnDcBVuy+qI4AAQIEJhBgPf744+XGG28sF198cbnhhhvKo48+Wg444IBy/PHHl9e97nVlxx13nGsO+u535513lgsuuKB87WtfKz/84Q/LPvvsU974xjeW4447ruy2225z1dAs7rPfww8/XL761a+WSy+9tNx8881lhx12KAcddFA56aSTyoEHHli23377ueuYwgMEWDG7LMCK2ZfsVWUNFARYMSc367wJsGLOmwArdl9UR4AAAQLJA6zf/OY35bOf/Ww55ZRTyoMPPlj233//NrT5/ve/3/796aef3v61cePGTrPQd7/mvBNPPLHceuutZe+99y7Pe97zyh133FHuuuuucsghh5QLL7yw7LXXXp1qaBb12a8Jr84+++zyd3/3d2XnnXcuL3nJS9ow75Zbbmn//qyzzmpr3LBhQ+c6prJQgBWz09kDLHNn7sYUEGCNqd39LAFWdysrhxPIPnfDSdmJAAECBGoKbLd58+bNNQsY+uzmLqM3v/nNZffddy8XXXRR2XfffdsjfvSjH5VNmzaVb37zm+VTn/pUOfroozsd3We/e+65p7zzne8s119/fTnvvPPKW9/61jYkeuihh8o555xTPvjBD5aTTz65DZd22mmnmXX03e/yyy8vJ5xwQnn1q1/dWuy5556lafd3v/vdNuC7++67y+c+97n27jQ/WwoIEmJOhAArZl+yV5V17gRYMSc3e5Bg7sxdTAFVESBAgMAyCKQKsJo7jk477bRy/vnnlyuuuKK84Q1v2KIHt99+extcPf/5zy+XXXZZ2XXXXdfsUd/9rrzyynLEEUe0gVkTUj31I4sPPPBAGx5dd9115aqrrir77bffzDnps999993XflSxudtqtXOuvfbacuSRR5a3ve1tW9U4s6AJLBBgxWxy1iBhRdvcmbsxBczbmNrdz/I8193KyuEEss/dcFJ2IkCAAIGaAqkCrObjeW9605vK7/3e77V3Fu2xxx5b2P7yl78s7373u9vvpLr66qufvDtrWw3os98jjzxS3v/+97d3XjUh0cEHH7zV9p/+9Kfbu7LOPffc8p73vGfN/vfd73vf+1457LDDymtf+9r27qvmI4NP/Wnu6mqsGpPPf/7z7d1Zfn4r4I1dzGnI/gLb3Jm7MQXM25ja3c/yPNfdysrhBLLP3XBSdiJAgACBmgKpAqzmbqPm+6WOOuqo8olPfKI8/elP38r2wx/+cPudUM33ZDUfNWx+7r333va/X3PNNeWmm2568iN1ffZr7nw69thjy49//OPyr//6r+3dXr/703ws8ZWvfGX7McMm6Fr5GGETuh1zzDFb/PO++33xi19s7zb7wAc+0P613XbbbVHGr371qzY8++QnP7nFNdccxkhne2MXqRu/rSX7C2xzZ+7GFDBvY2p3P8vzXHcrK4cTyD53w0nZiQABAgRqCqQKsL7yla+Uww8/vA1mPvrRj7Z3Yv3uz0pI9KEPfaiceeaZawZYffZbuWur2XhbdzY1v5GwCdma7+lq6nnmM5/Z1rFagNV3vyYYe+9737vmXV6rhXk1hzHS2d7YReqGACtmN6ZTVdY3dp7nYs5w1nlb0TZ35i6mgKoIECBAYBkEUgVYq4VTXQKsbTWqz37bCqeeekaXNSvru6xdbU2XcKrLmmUY4kXU6AX2IlTXv6c3dus3tMP8AlnnzvPc/LMwxiOyzpsAa4zp6X9G9rnrL+ORBAgQIBBJQIC1RjcEWJFGddxavLEb17vradlfYJu7rpMw7rqsc2fexp2jrqdlnTcBVtcJqLMu+9zVUXUqAQIECAwtIMASYG3xfWDzDFjzRfF+CBAgQIAAAQIECEQT2HfffaOVpB4CBAgQWKdAqgDruuuua7/E/W/+5m9K8/G4pz3taVvxrNxVddZZZ7Xr1vrps9/PfvazJ78cfrXfhNict/KRv+c+97nlM5/5TNl11123WUbf/ZovZz/xxBPLJZdc0n4p/Go/Kx8hvPzyy9vv5Jr3R4A1r5j1BAgQIECAAAECYwgIsMZQdgYBAgTGFUgVYPX5rYFrcffZr+9vDdxWHX3381sIx/0fktMIECBAgAABAgQIECBAgACBxQmkCrBWfmNf89sHV7v76cEHHyzvete7yvXXX1+uvvrqMuvfzPTZ75FHHinvf//7S/NbAK+99tpy8MEHb9W9lbujzj333PY3Jq7103e/5u6oww47rLz2ta8tF110Udl55523OGblzq5m/239tsTFjZ2dCRAgQIAAAQIECBAgQIAAAQLdBVIFWA8//HA57bTTyvnnn1+uuOKK8oY3vGELidtvv70cffTR5fnPf3657LLL1vzoXvPAvvtdeeWV5YgjjiibNm0qZ599dtlxxx2frOOBBx4op5xySmk+nnjVVVeV/fbbb2a3+uzX3Ll13HHHleYustXOacK1I488srztbW/bqsaZBVlAgAABAgQIECBAgAABAgQIEBhRIFWA1bjdfPPN7XdQ7b777uWCCy4oL33pS8t2221XfvSjH7WB0te+9rW5vrS8z3733HNP+71TzZ1ezZ1YxxxzTBtiPfTQQ+Wcc84pH/zgB9s/b/5sp512mtnuvvs13211wgknlFe/+tVtqPeHf/iHZfPmzeW73/1uG6L9+Mc/Ls2a5s/9ECBAgAABAgQIECBAgAABAgSiCqQLsB577LH2i8tPP/300nxkcP/99y877LBD+f73v9/+ffPPm782btz4ZE/uvffeNvS65ppryk033VQOOOCAJ/+sz37Ng7/1rW+Vk046qdx2221l7733Ls973vPKHXfcUZqPJTZfNH/hhReWvfbaa4u5WPmC+dXCrT77NYFZ82X1zV/NRwhf8pKXlEcffbS9K6v5++afN1/0vmHDhqjzqS4CBAgQIECAAAECBAgQIECAQEkXYDU9ffzxx8uNN95YLr744nLDDTe0oU0TSh1//PHlda973RYf6WvWrxVg9dlvZa7uvPPO9i6w5q6v5jcP7rPPPuWNb3xj+9G+3XbbbavxWyvAahbPu1/zmOZjkF/96lfLpZde2t6d1oR5Bx10UBuuHXjggWX77bf3PwMCBAgQIECAAAECBAgQIECAQGiBlAFWaHHFESBAgAABAgQIECBAgAABAgQIzCUgwJqLy2ICBAgQIECAAAECBAgQIECAAIGxBQRYY4s7jwABAgQIECBAgAABAgQIECBAYC4BAdZcXBYTIECAAAECBAgQIECAAAECBAiMLSDAGlvceQQIECBAgAABAgQIECBAgAABAnMJCLDm4rKYAAECBAgQIECAAAECBAgQIEBgbAEB1tjiziNAgAABAgQIECBAgAABAgQIEJhLQIA1F5fFBJZL4IEHHiinnHJK2Wmnncp5553X/qcfAosW+PrXv16OOeaYctJJJ5Uzzzxz0cfZf4ICd955Zzn//PPLlVdeWe66666y9957tzP39re/veyxxx4TFHHJQws89thj5QMf+ED53ve+Vz73uc+VZz7zmasece+995YvfOEL5Utf+lK58cYb2zUHHnhgOeqoo8pb3vKWsnHjxqFLsx8BAgQIEJisgABrsq134dkFHnrooXLWWWe1f73zne8UYGVveJDra4KFJki4+eaby4c+9CEBVpC+ZCqjCQne+ta3Phlc7bnnnu1//+EPf1he/OIXl4svvri8/OUvz3TJrmVkgSa8uuSSS8rpp59eXvGKV2wzwGpm7rjjjmuf737/93+/nb/m57bbbis///nPyyGHHFIuvPDCstdee418BY4jQIAAAQI5BQRYOfvqqiYucPfdd5fTTjutfOYzn2klBFgTH4iRLr8JTZu5+6d/+qf2RAHWSPATOua///u/27tabr311jaUb8LSHXfcsTz88MPlU5/6VPnbv/3b8qd/+qflk5/8ZNl1110nJONShxJ48MEH23/x89GPfrTd8tBDD101wFq5w/nTn/50e6fWqaee+uTdVvfcc087i//8z//s/3+Haox9CBAgQIBAKUWAZQwIJBL41a9+Va644orykY98pL0b4TnPeU5p3vAJsBI1OeilbN68uf0YzXve8572roPPfvazAqygvVrmsq677rp2vjZt2lTOPvvsNrxa+bn//vvLu971rvKVr3ylXHvttWX//fdf5ktV+8gCzV1X3/jGN9rg6Tvf+U551rOeVZr/T93WHVjNRwsPO+ywds4uu+yyrQLTn/70p+XYY48tP/nJT9qPF77oRS8a+YocR4AAAQIE8gkIsPL11BVNWKD5no7mjoTmowxnnHFG+eM//uNy8MEHC7AmPBNjXfrtt99ejj766HLQQQeVv/iLv2hDBndgjaU/nXNWnuNWm60mgGjChybYagKDI444YjowrnTdAs3HAF/5yleWnXfeufzVX/1V+zzW/Ofuu+++6h1Y//Zv/9bepfXnf/7nq35Uugm/mkC/uRvwpptuKgcccMC6a7QBAQIECBCYuoAAa+oT4PpTCVx11VXtv+39y7/8y/YLZ1dekLsDK1Wbw13Mfffd14ak//u//9t+bLX5HqzmjaAAK1yrlr6g5jntz/7sz9pw4aKLLiq77LLLk9fUzGHzfUS33HJLufrqq8u+++679NfrAsYTaO66+vd///f2+9X+4A/+oL2Lufki9m0FWLMqaz6K2NwR2DwnCrBmaflzAgQIECDQTUCA1c3JKgJLKSDAWsq2LVXRzV0vH//4x8snPvGJ9mODr3nNa54MTgVYS9XKpSj2qd+z1nzv0Lvf/e72o1vNR6XPPffc8rGPfaycfPLJ7V1YfuvqUrQ0bJHrDbC+/e1vl9e//vXlhS98YWm+J6v5SL8fAgQIECBAYH0CAqz1+Xk0gdACAqzQ7UlR3MpvhDvppJPK+973vrJhwwYBVorOxr2IJsRqftNgE5A2d7ms/Kx8dPrEE08UXsVt39JUtp4A63/+53/au1Kbjxk2v1zg+OOPL9ttt93SXLtCCRAgQIBAVAEBVtTOqIvAAAICrAEQbbFNgZUvKX7GM57Rfs/Ls5/97Hbtyty5A8vwDC3w+OOPl+aj0n//939f/uu//qvss88+Zbfddit33XVX+5Gvl73sZe33Ev3Jn/yJwGBo/Int1zfAan4DYRPmNx8dbL5Dq7kbcOPGjRPTc7kECBAgQGAxAgKsxbjalUAIAQFWiDakLKL5guLTTjut/a6h5guzX/rSlz55nQKslC0PcVGXX355OeGEE8oLXvCCcsEFF7Rz19zZ0gRbN9xwQzn11FPLL37xi/Iv//Iv5cADDwxRsyKWU6BPgNUEqc0Xt3/5y18u73jHO9owtbkz0A8BAgQIECAwjIAAaxhHuxAIKSDAAwOIwgAABwRJREFUCtmWpS9q8+bN5Qtf+EJpPqrVfP/V7348RoC19C0OeQFP/ZL2le9b+91Cr7322nLkkUe2v4HwwgsvdOdLyE4uR1HzBlj/8R//UTZt2tTegXrKKaeUf/iHf2h/o6EfAgQIECBAYDgBAdZwlnYiEE5AgBWuJSkKeuqvh+9yQYceeuiqv4a+y2OtIbAisBIoNB8Z/PznP99+dPB3f372s5+VN7/5zeWRRx5p1+y5554ACfQS6BpgNYF+c8fVe9/73vLzn/+8nHHGGe0vF9hxxx17netBBAgQIECAwLYFBFimg0BiAQFW4uZWvLRf//rX7d0FzW/ZWu3ngQceKLfcckvZe++92wCh+ZX0zffANL8tzg+BvgLzBFjNl7s3Hzf8oz/6o77HedzEBboEWM1HV5ugtPmuq+ajguecc05799/2228/cT2XT4AAAQIEFiMgwFqMq10JhBAQYIVow+SK8BHCybV8lAu+//7724+rXnPNNe33rh1yyCFbnbvyEcLmrr9LL7207LLLLqPU5pB8ArMCrKd+lHqPPfYol1xySfu9a37bYL5ZcEUECBAgEEdAgBWnFyohMLiAAGtwUht2EBBgdUCypJfAU7/E/R//8R/Lfvvt197t0twJ09wR+Nd//dflBz/4Qfsb4A4//PBeZ3gQgUZgVoB1xx13lGOPPbbcfffdfmmAkSFAgAABAiMJCLBGgnYMgRoCAqwa6s4UYJmBRQk89thj5bzzzisf/vCHS/MxwX322af9Lqx77rmn/Od//mf7pdlnnnlm+5vgNmzYsKgy7DsBgbUCrObuq+Zj1M2sdfm56aabygEHHNBlqTUECBAgQIDAGgICLONBILGAACtxcwNfmgArcHMSlNbcbXXrrbeWyy67rFx//fXlrrvuar9v7VWvelU5+eSTy4te9CIf40rQ59qXsFaAtfJx1uajrF1+BFhdlKwhQIAAAQKzBQRYs42sIECAAAECBAgQIECAAAECBAgQqCggwKqI72gCBAgQIECAAAECBAgQIECAAIHZAgKs2UZWECBAgAABAgQIECBAgAABAgQIVBQQYFXEdzQBAgQIECBAgAABAgQIECBAgMBsAQHWbCMrCBAgQIAAAQIECBAgQIAAAQIEKgoIsCriO5oAAQIECBAgQIAAAQIECBAgQGC2gABrtpEVBAgQIECAAAECBAgQIECAAAECFQUEWBXxHU2AAAECBAgQIECAAAECBAgQIDBbQIA128gKAgQIECBAgAABAgQIECBAgACBigICrIr4jiZAgAABAgQIECBAgAABAgQIEJgtIMCabWQFAQIECBAgQIAAAQIECBAgQIBARQEBVkV8RxMgQIAAAQIECBAgQIAAAQIECMwWEGDNNrKCAAECBAgQIECAAAECBAgQIECgooAAqyK+owkQIECAAAECBAgQIECAAAECBGYLCLBmG1lBgAABAgQIECBAgAABAgQIECBQUUCAVRHf0QQIECBAgAABAgQIECBAgAABArMFBFizjawgQIAAAQIECBAgQIAAAQIECBCoKCDAqojvaAIECBAgQIAAAQIECBAgQIAAgdkCAqzZRlYQIECAAAECBAgQIECAAAECBAhUFBBgVcR3NAECBAgQIECAAAECBAgQIECAwGwBAdZsIysIECBAgAABAgQIECBAgAABAgQqCgiwKuI7mgABAgQIECBAgAABAgQIECBAYLaAAGu2kRUECBAgQIAAAQIECBAgQIAAAQIVBQRYFfEdTYAAAQIECBAgQIAAAQIECBAgMFtAgDXbyAoCBAgQIECAAAECBAgQIECAAIGKAgKsiviOJkCAAAECBAgQIECAAAECBAgQmC0gwJptZAUBAgQIECBAgAABAgQIECBAgEBFAQFWRXxHEyBAgAABAgQIECBAgAABAgQIzBYQYM02soIAAQIECBAgQIAAAQIECBAgQKCigACrIr6jCRAgQIAAAQIECBAgQIAAAQIEZgsIsGYbWUGAAAECBAgQIECAAAECBAgQIFBRQIBVEd/RBAgQIECAAAECBAgQIECAAAECswUEWLONrCBAgAABAgQIECBAgAABAgQIEKgoIMCqiO9oAgQIECBAgAABAgQIECBAgACB2QICrNlGVhAgQIAAAQIECBAgQIAAAQIECFQUEGBVxHc0AQIECBAgQIAAAQIECBAgQIDAbAEB1mwjKwgQIECAAAECBAgQIECAAAECBCoKCLAq4juaAAECBAgQIECAAAECBAgQIEBgtoAAa7aRFQQIECBAgAABAgQIECBAgAABAhUFBFgV8R1NgAABAgQIECBAgAABAgQIECAwW0CANdvICgIECBAgQIAAAQIECBAgQIAAgYoCAqyK+I4mQIAAAQIECBAgQIAAAQIECBCYLfD/AU6QO4P8e9CQ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723527"/>
              </p:ext>
            </p:extLst>
          </p:nvPr>
        </p:nvGraphicFramePr>
        <p:xfrm>
          <a:off x="654050" y="1556740"/>
          <a:ext cx="8636180" cy="5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654050" y="1501662"/>
            <a:ext cx="1122527" cy="490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itchFamily="18" charset="0"/>
              <a:buChar char="•"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530" y="1501662"/>
            <a:ext cx="50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000" b="0" dirty="0"/>
              <a:t>48</a:t>
            </a:r>
            <a:endParaRPr lang="en-US" sz="2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530" y="3707758"/>
            <a:ext cx="50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000" b="0" dirty="0"/>
              <a:t>24</a:t>
            </a:r>
            <a:endParaRPr lang="en-US" sz="2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1299935" y="5904581"/>
            <a:ext cx="46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000" b="0" dirty="0"/>
              <a:t>0</a:t>
            </a:r>
            <a:endParaRPr lang="en-US" sz="20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460375" y="2400650"/>
            <a:ext cx="12427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2000" b="0" dirty="0"/>
              <a:t>Compile</a:t>
            </a:r>
          </a:p>
          <a:p>
            <a:pPr algn="ctr">
              <a:buNone/>
            </a:pPr>
            <a:r>
              <a:rPr lang="en-CA" sz="2000" b="0" dirty="0"/>
              <a:t>Time</a:t>
            </a:r>
          </a:p>
          <a:p>
            <a:pPr algn="ctr">
              <a:buNone/>
            </a:pPr>
            <a:r>
              <a:rPr lang="en-CA" sz="2000" b="0" dirty="0"/>
              <a:t>(h)</a:t>
            </a:r>
            <a:endParaRPr lang="en-US" sz="20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2339690" y="4607883"/>
            <a:ext cx="20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/>
              <a:t>Placement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779890" y="4792549"/>
            <a:ext cx="3744520" cy="4367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63860" y="2276840"/>
            <a:ext cx="3960550" cy="21603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23910" y="2970036"/>
            <a:ext cx="11521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dirty="0"/>
              <a:t>Overall:</a:t>
            </a:r>
          </a:p>
          <a:p>
            <a:pPr algn="ctr">
              <a:buNone/>
            </a:pPr>
            <a:r>
              <a:rPr lang="en-CA" dirty="0"/>
              <a:t>2.3X Speedup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93473" y="3538481"/>
            <a:ext cx="20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/>
              <a:t>Routing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25640" y="5555725"/>
            <a:ext cx="20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/>
              <a:t>Synthesis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93473" y="2702509"/>
            <a:ext cx="207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/>
              <a:t>Finalize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44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Parallel compile very helpful</a:t>
            </a:r>
          </a:p>
          <a:p>
            <a:pPr lvl="1"/>
            <a:r>
              <a:rPr lang="en-CA" dirty="0"/>
              <a:t>42 hours </a:t>
            </a:r>
            <a:r>
              <a:rPr lang="en-CA" dirty="0">
                <a:sym typeface="Wingdings" panose="05000000000000000000" pitchFamily="2" charset="2"/>
              </a:rPr>
              <a:t> 18 hours</a:t>
            </a:r>
          </a:p>
          <a:p>
            <a:r>
              <a:rPr lang="en-CA" dirty="0">
                <a:sym typeface="Wingdings" panose="05000000000000000000" pitchFamily="2" charset="2"/>
              </a:rPr>
              <a:t>Placement longest single algorithm</a:t>
            </a:r>
          </a:p>
          <a:p>
            <a:pPr lvl="1"/>
            <a:r>
              <a:rPr lang="en-CA" dirty="0"/>
              <a:t>14 hours </a:t>
            </a:r>
            <a:r>
              <a:rPr lang="en-CA" dirty="0">
                <a:sym typeface="Wingdings" panose="05000000000000000000" pitchFamily="2" charset="2"/>
              </a:rPr>
              <a:t> 3.75 hours</a:t>
            </a:r>
          </a:p>
          <a:p>
            <a:r>
              <a:rPr lang="en-CA" dirty="0">
                <a:sym typeface="Wingdings" panose="05000000000000000000" pitchFamily="2" charset="2"/>
              </a:rPr>
              <a:t>But many important algorithms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Extreme Amdahl’s law  must speed them all</a:t>
            </a:r>
          </a:p>
          <a:p>
            <a:r>
              <a:rPr lang="en-CA" dirty="0">
                <a:sym typeface="Wingdings" panose="05000000000000000000" pitchFamily="2" charset="2"/>
              </a:rPr>
              <a:t>Synthesis not parallel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Lowest hanging fruit to attack (7 hours here)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Little published parallel synthesis research</a:t>
            </a:r>
            <a:endParaRPr lang="en-CA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598D-F5B3-470B-85DD-BE9F3144EA3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12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Algorithm speedups in 2x – 4x range on 8 cores</a:t>
            </a:r>
          </a:p>
          <a:p>
            <a:r>
              <a:rPr lang="en-CA" dirty="0"/>
              <a:t>Large memory footprints, complex algorithms, data transfer between algorithms</a:t>
            </a:r>
          </a:p>
          <a:p>
            <a:pPr marL="857250" lvl="1" indent="-457200">
              <a:buFont typeface="Wingdings" panose="05000000000000000000" pitchFamily="2" charset="2"/>
              <a:buChar char="à"/>
            </a:pPr>
            <a:r>
              <a:rPr lang="en-CA" dirty="0">
                <a:sym typeface="Wingdings" panose="05000000000000000000" pitchFamily="2" charset="2"/>
              </a:rPr>
              <a:t>GPUs unlikely to help</a:t>
            </a:r>
          </a:p>
          <a:p>
            <a:r>
              <a:rPr lang="en-CA" dirty="0">
                <a:sym typeface="Wingdings" panose="05000000000000000000" pitchFamily="2" charset="2"/>
              </a:rPr>
              <a:t>Machines with moderate number of fast cores best fit to current CAD tools</a:t>
            </a:r>
            <a:endParaRPr lang="en-CA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598D-F5B3-470B-85DD-BE9F3144EA3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47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Algorithm &amp; parallelism co-optimization</a:t>
            </a:r>
          </a:p>
          <a:p>
            <a:pPr lvl="1"/>
            <a:r>
              <a:rPr lang="en-CA" dirty="0"/>
              <a:t>Find algorithm with best parallel </a:t>
            </a:r>
            <a:r>
              <a:rPr lang="en-CA" dirty="0">
                <a:solidFill>
                  <a:srgbClr val="FF0000"/>
                </a:solidFill>
              </a:rPr>
              <a:t>time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CA" dirty="0"/>
              <a:t>Partition designs and compile incrementally</a:t>
            </a:r>
          </a:p>
          <a:p>
            <a:pPr lvl="1"/>
            <a:r>
              <a:rPr lang="en-CA" dirty="0"/>
              <a:t>Shell &amp; role in datacenters</a:t>
            </a:r>
          </a:p>
          <a:p>
            <a:pPr lvl="1"/>
            <a:r>
              <a:rPr lang="en-CA" dirty="0"/>
              <a:t>But still not employed inside core of most designs</a:t>
            </a:r>
          </a:p>
          <a:p>
            <a:r>
              <a:rPr lang="en-CA" dirty="0">
                <a:solidFill>
                  <a:srgbClr val="3366CC"/>
                </a:solidFill>
              </a:rPr>
              <a:t>FPGA architecture to reduce compile time</a:t>
            </a:r>
          </a:p>
          <a:p>
            <a:pPr lvl="1"/>
            <a:r>
              <a:rPr lang="en-CA" dirty="0"/>
              <a:t>Larger logic blocks</a:t>
            </a:r>
          </a:p>
          <a:p>
            <a:pPr lvl="1"/>
            <a:r>
              <a:rPr lang="en-CA" dirty="0"/>
              <a:t>More routing? (but increases cost)</a:t>
            </a:r>
          </a:p>
          <a:p>
            <a:pPr lvl="1"/>
            <a:r>
              <a:rPr lang="en-CA" dirty="0"/>
              <a:t>Harden more</a:t>
            </a:r>
          </a:p>
          <a:p>
            <a:pPr lvl="2"/>
            <a:r>
              <a:rPr lang="en-CA" dirty="0">
                <a:solidFill>
                  <a:srgbClr val="FF0000"/>
                </a:solidFill>
              </a:rPr>
              <a:t>E.g. Network-on-Chip</a:t>
            </a:r>
          </a:p>
          <a:p>
            <a:pPr lvl="1"/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598D-F5B3-470B-85DD-BE9F3144EA3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88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roup 719"/>
          <p:cNvGrpSpPr/>
          <p:nvPr/>
        </p:nvGrpSpPr>
        <p:grpSpPr>
          <a:xfrm>
            <a:off x="4803815" y="1628750"/>
            <a:ext cx="4255353" cy="5125780"/>
            <a:chOff x="3028950" y="-2857"/>
            <a:chExt cx="6115050" cy="6848475"/>
          </a:xfrm>
        </p:grpSpPr>
        <p:grpSp>
          <p:nvGrpSpPr>
            <p:cNvPr id="721" name="Group 720"/>
            <p:cNvGrpSpPr/>
            <p:nvPr/>
          </p:nvGrpSpPr>
          <p:grpSpPr>
            <a:xfrm>
              <a:off x="3028950" y="-2857"/>
              <a:ext cx="6115050" cy="6848475"/>
              <a:chOff x="3028950" y="-2857"/>
              <a:chExt cx="6115050" cy="6848475"/>
            </a:xfrm>
          </p:grpSpPr>
          <p:pic>
            <p:nvPicPr>
              <p:cNvPr id="7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8950" y="-2857"/>
                <a:ext cx="6115050" cy="6848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5" name="TextBox 774"/>
              <p:cNvSpPr txBox="1"/>
              <p:nvPr/>
            </p:nvSpPr>
            <p:spPr>
              <a:xfrm rot="5400000">
                <a:off x="7742943" y="4823608"/>
                <a:ext cx="1650819" cy="400110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PCIe</a:t>
                </a:r>
                <a:endPara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76" name="TextBox 775"/>
              <p:cNvSpPr txBox="1"/>
              <p:nvPr/>
            </p:nvSpPr>
            <p:spPr>
              <a:xfrm rot="5400000">
                <a:off x="7711006" y="1505876"/>
                <a:ext cx="1650819" cy="400110"/>
              </a:xfrm>
              <a:prstGeom prst="rect">
                <a:avLst/>
              </a:prstGeom>
              <a:solidFill>
                <a:srgbClr val="8064A2">
                  <a:lumMod val="20000"/>
                  <a:lumOff val="8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PCIe</a:t>
                </a:r>
                <a:endPara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722" name="Group 721"/>
            <p:cNvGrpSpPr/>
            <p:nvPr/>
          </p:nvGrpSpPr>
          <p:grpSpPr>
            <a:xfrm>
              <a:off x="3429000" y="746760"/>
              <a:ext cx="5334000" cy="5349240"/>
              <a:chOff x="3429000" y="746760"/>
              <a:chExt cx="5334000" cy="5349240"/>
            </a:xfrm>
          </p:grpSpPr>
          <p:grpSp>
            <p:nvGrpSpPr>
              <p:cNvPr id="723" name="Group 722"/>
              <p:cNvGrpSpPr/>
              <p:nvPr/>
            </p:nvGrpSpPr>
            <p:grpSpPr>
              <a:xfrm>
                <a:off x="3495675" y="1705931"/>
                <a:ext cx="5191125" cy="3628069"/>
                <a:chOff x="3495675" y="1705931"/>
                <a:chExt cx="5191125" cy="3628069"/>
              </a:xfrm>
            </p:grpSpPr>
            <p:sp>
              <p:nvSpPr>
                <p:cNvPr id="770" name="Cloud 769"/>
                <p:cNvSpPr/>
                <p:nvPr/>
              </p:nvSpPr>
              <p:spPr>
                <a:xfrm>
                  <a:off x="3495675" y="1705931"/>
                  <a:ext cx="1524000" cy="1219200"/>
                </a:xfrm>
                <a:prstGeom prst="cloud">
                  <a:avLst/>
                </a:prstGeom>
                <a:solidFill>
                  <a:srgbClr val="9BBB59">
                    <a:lumMod val="40000"/>
                    <a:lumOff val="60000"/>
                  </a:srgbClr>
                </a:solidFill>
                <a:ln w="19050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BBB59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Module 4</a:t>
                  </a:r>
                  <a:endParaRPr kumimoji="0" lang="en-C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Cloud 772"/>
                <p:cNvSpPr/>
                <p:nvPr/>
              </p:nvSpPr>
              <p:spPr>
                <a:xfrm>
                  <a:off x="5562600" y="4114800"/>
                  <a:ext cx="1524000" cy="1219200"/>
                </a:xfrm>
                <a:prstGeom prst="cloud">
                  <a:avLst/>
                </a:prstGeom>
                <a:solidFill>
                  <a:srgbClr val="9BBB59">
                    <a:lumMod val="40000"/>
                    <a:lumOff val="60000"/>
                  </a:srgbClr>
                </a:solidFill>
                <a:ln w="19050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BBB59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Module 2</a:t>
                  </a:r>
                  <a:endParaRPr kumimoji="0" lang="en-C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Cloud 770"/>
                <p:cNvSpPr/>
                <p:nvPr/>
              </p:nvSpPr>
              <p:spPr>
                <a:xfrm>
                  <a:off x="3505200" y="4114800"/>
                  <a:ext cx="1524000" cy="1219200"/>
                </a:xfrm>
                <a:prstGeom prst="cloud">
                  <a:avLst/>
                </a:prstGeom>
                <a:solidFill>
                  <a:srgbClr val="9BBB59">
                    <a:lumMod val="40000"/>
                    <a:lumOff val="60000"/>
                  </a:srgbClr>
                </a:solidFill>
                <a:ln w="19050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BBB59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Module 1</a:t>
                  </a:r>
                  <a:endParaRPr kumimoji="0" lang="en-C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Cloud 771"/>
                <p:cNvSpPr/>
                <p:nvPr/>
              </p:nvSpPr>
              <p:spPr>
                <a:xfrm>
                  <a:off x="7162800" y="2819399"/>
                  <a:ext cx="1524000" cy="1219200"/>
                </a:xfrm>
                <a:prstGeom prst="cloud">
                  <a:avLst/>
                </a:prstGeom>
                <a:solidFill>
                  <a:srgbClr val="9BBB59">
                    <a:lumMod val="40000"/>
                    <a:lumOff val="60000"/>
                  </a:srgbClr>
                </a:solidFill>
                <a:ln w="19050" cap="flat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BBB59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Module 3</a:t>
                  </a:r>
                  <a:endParaRPr kumimoji="0" lang="en-CA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4" name="Group 723"/>
              <p:cNvGrpSpPr/>
              <p:nvPr/>
            </p:nvGrpSpPr>
            <p:grpSpPr>
              <a:xfrm>
                <a:off x="3429000" y="746760"/>
                <a:ext cx="5334000" cy="5349240"/>
                <a:chOff x="3429000" y="746760"/>
                <a:chExt cx="5334000" cy="5349240"/>
              </a:xfrm>
            </p:grpSpPr>
            <p:cxnSp>
              <p:nvCxnSpPr>
                <p:cNvPr id="762" name="Straight Connector 761"/>
                <p:cNvCxnSpPr/>
                <p:nvPr/>
              </p:nvCxnSpPr>
              <p:spPr>
                <a:xfrm>
                  <a:off x="4476423" y="762000"/>
                  <a:ext cx="0" cy="5334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3" name="Straight Connector 762"/>
                <p:cNvCxnSpPr/>
                <p:nvPr/>
              </p:nvCxnSpPr>
              <p:spPr>
                <a:xfrm>
                  <a:off x="5558463" y="754380"/>
                  <a:ext cx="0" cy="5334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4" name="Straight Connector 763"/>
                <p:cNvCxnSpPr/>
                <p:nvPr/>
              </p:nvCxnSpPr>
              <p:spPr>
                <a:xfrm>
                  <a:off x="6635755" y="754380"/>
                  <a:ext cx="0" cy="5334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5" name="Straight Connector 764"/>
                <p:cNvCxnSpPr/>
                <p:nvPr/>
              </p:nvCxnSpPr>
              <p:spPr>
                <a:xfrm>
                  <a:off x="7717795" y="746760"/>
                  <a:ext cx="0" cy="53340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6" name="Straight Connector 765"/>
                <p:cNvCxnSpPr/>
                <p:nvPr/>
              </p:nvCxnSpPr>
              <p:spPr>
                <a:xfrm>
                  <a:off x="3429000" y="1786250"/>
                  <a:ext cx="53340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7" name="Straight Connector 766"/>
                <p:cNvCxnSpPr/>
                <p:nvPr/>
              </p:nvCxnSpPr>
              <p:spPr>
                <a:xfrm>
                  <a:off x="3429000" y="2872740"/>
                  <a:ext cx="53340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8" name="Straight Connector 767"/>
                <p:cNvCxnSpPr/>
                <p:nvPr/>
              </p:nvCxnSpPr>
              <p:spPr>
                <a:xfrm>
                  <a:off x="3429000" y="3947160"/>
                  <a:ext cx="53340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9" name="Straight Connector 768"/>
                <p:cNvCxnSpPr/>
                <p:nvPr/>
              </p:nvCxnSpPr>
              <p:spPr>
                <a:xfrm>
                  <a:off x="3429000" y="5044440"/>
                  <a:ext cx="53340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725" name="Group 724"/>
              <p:cNvGrpSpPr/>
              <p:nvPr/>
            </p:nvGrpSpPr>
            <p:grpSpPr>
              <a:xfrm>
                <a:off x="4345618" y="1647825"/>
                <a:ext cx="3506792" cy="3519160"/>
                <a:chOff x="4345618" y="1647825"/>
                <a:chExt cx="3506792" cy="3519160"/>
              </a:xfrm>
            </p:grpSpPr>
            <p:sp>
              <p:nvSpPr>
                <p:cNvPr id="746" name="Oval 745"/>
                <p:cNvSpPr/>
                <p:nvPr/>
              </p:nvSpPr>
              <p:spPr>
                <a:xfrm>
                  <a:off x="4345618" y="1647825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Oval 746"/>
                <p:cNvSpPr/>
                <p:nvPr/>
              </p:nvSpPr>
              <p:spPr>
                <a:xfrm>
                  <a:off x="5427033" y="1647825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Oval 747"/>
                <p:cNvSpPr/>
                <p:nvPr/>
              </p:nvSpPr>
              <p:spPr>
                <a:xfrm>
                  <a:off x="6505575" y="1647825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Oval 748"/>
                <p:cNvSpPr/>
                <p:nvPr/>
              </p:nvSpPr>
              <p:spPr>
                <a:xfrm>
                  <a:off x="7586990" y="1647825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Oval 749"/>
                <p:cNvSpPr/>
                <p:nvPr/>
              </p:nvSpPr>
              <p:spPr>
                <a:xfrm>
                  <a:off x="4345618" y="2743200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Oval 750"/>
                <p:cNvSpPr/>
                <p:nvPr/>
              </p:nvSpPr>
              <p:spPr>
                <a:xfrm>
                  <a:off x="5427033" y="2743200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Oval 751"/>
                <p:cNvSpPr/>
                <p:nvPr/>
              </p:nvSpPr>
              <p:spPr>
                <a:xfrm>
                  <a:off x="6505575" y="2743200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Oval 752"/>
                <p:cNvSpPr/>
                <p:nvPr/>
              </p:nvSpPr>
              <p:spPr>
                <a:xfrm>
                  <a:off x="7586990" y="2743200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Oval 753"/>
                <p:cNvSpPr/>
                <p:nvPr/>
              </p:nvSpPr>
              <p:spPr>
                <a:xfrm>
                  <a:off x="4355143" y="3810000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Oval 754"/>
                <p:cNvSpPr/>
                <p:nvPr/>
              </p:nvSpPr>
              <p:spPr>
                <a:xfrm>
                  <a:off x="5423223" y="3810000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Oval 755"/>
                <p:cNvSpPr/>
                <p:nvPr/>
              </p:nvSpPr>
              <p:spPr>
                <a:xfrm>
                  <a:off x="6509385" y="3810000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Oval 756"/>
                <p:cNvSpPr/>
                <p:nvPr/>
              </p:nvSpPr>
              <p:spPr>
                <a:xfrm>
                  <a:off x="7590800" y="3810000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Oval 757"/>
                <p:cNvSpPr/>
                <p:nvPr/>
              </p:nvSpPr>
              <p:spPr>
                <a:xfrm>
                  <a:off x="4347523" y="4905375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Oval 758"/>
                <p:cNvSpPr/>
                <p:nvPr/>
              </p:nvSpPr>
              <p:spPr>
                <a:xfrm>
                  <a:off x="5423223" y="4905375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Oval 759"/>
                <p:cNvSpPr/>
                <p:nvPr/>
              </p:nvSpPr>
              <p:spPr>
                <a:xfrm>
                  <a:off x="6509385" y="4905375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Oval 760"/>
                <p:cNvSpPr/>
                <p:nvPr/>
              </p:nvSpPr>
              <p:spPr>
                <a:xfrm>
                  <a:off x="7590800" y="4905375"/>
                  <a:ext cx="261610" cy="261610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6" name="Group 725"/>
              <p:cNvGrpSpPr/>
              <p:nvPr/>
            </p:nvGrpSpPr>
            <p:grpSpPr>
              <a:xfrm>
                <a:off x="3495675" y="2054603"/>
                <a:ext cx="1575197" cy="306314"/>
                <a:chOff x="3495675" y="2054603"/>
                <a:chExt cx="1575197" cy="306314"/>
              </a:xfrm>
            </p:grpSpPr>
            <p:sp>
              <p:nvSpPr>
                <p:cNvPr id="744" name="Rectangle 743"/>
                <p:cNvSpPr/>
                <p:nvPr/>
              </p:nvSpPr>
              <p:spPr>
                <a:xfrm>
                  <a:off x="3495675" y="2056117"/>
                  <a:ext cx="1575197" cy="304800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Packet</a:t>
                  </a:r>
                  <a:endPara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Rectangle 744"/>
                <p:cNvSpPr/>
                <p:nvPr/>
              </p:nvSpPr>
              <p:spPr>
                <a:xfrm>
                  <a:off x="4884445" y="2054603"/>
                  <a:ext cx="180564" cy="278606"/>
                </a:xfrm>
                <a:prstGeom prst="rect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0" name="Group 729"/>
              <p:cNvGrpSpPr/>
              <p:nvPr/>
            </p:nvGrpSpPr>
            <p:grpSpPr>
              <a:xfrm>
                <a:off x="4448420" y="3267253"/>
                <a:ext cx="995360" cy="673552"/>
                <a:chOff x="4448420" y="3267253"/>
                <a:chExt cx="995360" cy="673552"/>
              </a:xfrm>
            </p:grpSpPr>
            <p:sp>
              <p:nvSpPr>
                <p:cNvPr id="735" name="Rectangle 734"/>
                <p:cNvSpPr/>
                <p:nvPr/>
              </p:nvSpPr>
              <p:spPr>
                <a:xfrm>
                  <a:off x="4616753" y="3267253"/>
                  <a:ext cx="827027" cy="396063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Links</a:t>
                  </a:r>
                  <a:endParaRPr kumimoji="0" lang="en-CA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36" name="Straight Arrow Connector 735"/>
                <p:cNvCxnSpPr>
                  <a:stCxn id="735" idx="1"/>
                </p:cNvCxnSpPr>
                <p:nvPr/>
              </p:nvCxnSpPr>
              <p:spPr>
                <a:xfrm flipH="1" flipV="1">
                  <a:off x="4448420" y="3463892"/>
                  <a:ext cx="168333" cy="139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737" name="Straight Arrow Connector 736"/>
                <p:cNvCxnSpPr>
                  <a:stCxn id="735" idx="2"/>
                </p:cNvCxnSpPr>
                <p:nvPr/>
              </p:nvCxnSpPr>
              <p:spPr>
                <a:xfrm flipH="1">
                  <a:off x="4884536" y="3663316"/>
                  <a:ext cx="145732" cy="277489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731" name="Group 730"/>
              <p:cNvGrpSpPr/>
              <p:nvPr/>
            </p:nvGrpSpPr>
            <p:grpSpPr>
              <a:xfrm>
                <a:off x="5758643" y="2966498"/>
                <a:ext cx="1237805" cy="881814"/>
                <a:chOff x="5758643" y="2966498"/>
                <a:chExt cx="1237805" cy="881814"/>
              </a:xfrm>
            </p:grpSpPr>
            <p:sp>
              <p:nvSpPr>
                <p:cNvPr id="732" name="Rectangle 731"/>
                <p:cNvSpPr/>
                <p:nvPr/>
              </p:nvSpPr>
              <p:spPr>
                <a:xfrm>
                  <a:off x="5758643" y="3291438"/>
                  <a:ext cx="1237805" cy="351016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Routers</a:t>
                  </a:r>
                  <a:endParaRPr kumimoji="0" lang="en-CA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33" name="Straight Arrow Connector 732"/>
                <p:cNvCxnSpPr>
                  <a:stCxn id="732" idx="0"/>
                  <a:endCxn id="752" idx="3"/>
                </p:cNvCxnSpPr>
                <p:nvPr/>
              </p:nvCxnSpPr>
              <p:spPr>
                <a:xfrm flipV="1">
                  <a:off x="6377545" y="2966498"/>
                  <a:ext cx="166343" cy="32494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734" name="Straight Arrow Connector 733"/>
                <p:cNvCxnSpPr>
                  <a:stCxn id="732" idx="2"/>
                  <a:endCxn id="756" idx="1"/>
                </p:cNvCxnSpPr>
                <p:nvPr/>
              </p:nvCxnSpPr>
              <p:spPr>
                <a:xfrm>
                  <a:off x="6377546" y="3642454"/>
                  <a:ext cx="170152" cy="20585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olid"/>
                  <a:tailEnd type="arrow"/>
                </a:ln>
                <a:effectLst/>
              </p:spPr>
            </p:cxn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B598D-F5B3-470B-85DD-BE9F3144EA3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NoC</a:t>
            </a:r>
            <a:r>
              <a:rPr lang="en-CA" dirty="0"/>
              <a:t>: Pre-Wired &amp; Timing Closed</a:t>
            </a:r>
            <a:endParaRPr lang="en-US" dirty="0"/>
          </a:p>
        </p:txBody>
      </p:sp>
      <p:grpSp>
        <p:nvGrpSpPr>
          <p:cNvPr id="660" name="Group 659"/>
          <p:cNvGrpSpPr/>
          <p:nvPr/>
        </p:nvGrpSpPr>
        <p:grpSpPr>
          <a:xfrm>
            <a:off x="25830" y="1628750"/>
            <a:ext cx="4686594" cy="5248694"/>
            <a:chOff x="3028950" y="-2857"/>
            <a:chExt cx="6115050" cy="6848475"/>
          </a:xfrm>
        </p:grpSpPr>
        <p:pic>
          <p:nvPicPr>
            <p:cNvPr id="48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950" y="-2857"/>
              <a:ext cx="6115050" cy="684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8" name="Slide Number Placeholder 3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fld id="{9F3EF1D6-BFB3-40FC-8EDB-878F75A31217}" type="slidenum">
                <a:rPr lang="en-US" b="0" smtClean="0">
                  <a:solidFill>
                    <a:prstClr val="black">
                      <a:tint val="75000"/>
                    </a:prstClr>
                  </a:solidFill>
                  <a:latin typeface="Calibri"/>
                </a:rPr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t>38</a:t>
              </a:fld>
              <a:endParaRPr lang="en-US" b="0" dirty="0">
                <a:solidFill>
                  <a:prstClr val="black">
                    <a:tint val="75000"/>
                  </a:prstClr>
                </a:solidFill>
                <a:latin typeface="Calibri"/>
              </a:endParaRPr>
            </a:p>
          </p:txBody>
        </p:sp>
        <p:cxnSp>
          <p:nvCxnSpPr>
            <p:cNvPr id="489" name="Straight Connector 488"/>
            <p:cNvCxnSpPr>
              <a:stCxn id="622" idx="0"/>
              <a:endCxn id="544" idx="2"/>
            </p:cNvCxnSpPr>
            <p:nvPr/>
          </p:nvCxnSpPr>
          <p:spPr>
            <a:xfrm>
              <a:off x="5018405" y="2315531"/>
              <a:ext cx="794884" cy="4284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0" name="Straight Connector 489"/>
            <p:cNvCxnSpPr>
              <a:stCxn id="645" idx="3"/>
              <a:endCxn id="544" idx="1"/>
            </p:cNvCxnSpPr>
            <p:nvPr/>
          </p:nvCxnSpPr>
          <p:spPr>
            <a:xfrm flipH="1" flipV="1">
              <a:off x="6305516" y="2742297"/>
              <a:ext cx="19084" cy="1442212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1" name="Straight Connector 490"/>
            <p:cNvCxnSpPr/>
            <p:nvPr/>
          </p:nvCxnSpPr>
          <p:spPr>
            <a:xfrm flipH="1" flipV="1">
              <a:off x="6405580" y="270361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2" name="Straight Connector 491"/>
            <p:cNvCxnSpPr/>
            <p:nvPr/>
          </p:nvCxnSpPr>
          <p:spPr>
            <a:xfrm flipH="1" flipV="1">
              <a:off x="6386530" y="2705994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3" name="Straight Connector 492"/>
            <p:cNvCxnSpPr/>
            <p:nvPr/>
          </p:nvCxnSpPr>
          <p:spPr>
            <a:xfrm flipH="1" flipV="1">
              <a:off x="6362718" y="2705996"/>
              <a:ext cx="19050" cy="144826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4" name="Straight Connector 493"/>
            <p:cNvCxnSpPr/>
            <p:nvPr/>
          </p:nvCxnSpPr>
          <p:spPr>
            <a:xfrm flipH="1" flipV="1">
              <a:off x="6341286" y="2740229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5" name="Straight Connector 494"/>
            <p:cNvCxnSpPr/>
            <p:nvPr/>
          </p:nvCxnSpPr>
          <p:spPr>
            <a:xfrm flipH="1" flipV="1">
              <a:off x="6284118" y="2705995"/>
              <a:ext cx="19816" cy="1506436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6" name="Straight Connector 495"/>
            <p:cNvCxnSpPr/>
            <p:nvPr/>
          </p:nvCxnSpPr>
          <p:spPr>
            <a:xfrm flipH="1" flipV="1">
              <a:off x="6267449" y="270361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7" name="Straight Connector 496"/>
            <p:cNvCxnSpPr/>
            <p:nvPr/>
          </p:nvCxnSpPr>
          <p:spPr>
            <a:xfrm flipH="1" flipV="1">
              <a:off x="6248399" y="2705994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8" name="Straight Connector 497"/>
            <p:cNvCxnSpPr/>
            <p:nvPr/>
          </p:nvCxnSpPr>
          <p:spPr>
            <a:xfrm flipH="1" flipV="1">
              <a:off x="6224586" y="2705994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9" name="Straight Connector 498"/>
            <p:cNvCxnSpPr/>
            <p:nvPr/>
          </p:nvCxnSpPr>
          <p:spPr>
            <a:xfrm flipH="1" flipV="1">
              <a:off x="6202579" y="2664619"/>
              <a:ext cx="19660" cy="149452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0" name="Straight Connector 499"/>
            <p:cNvCxnSpPr/>
            <p:nvPr/>
          </p:nvCxnSpPr>
          <p:spPr>
            <a:xfrm flipH="1" flipV="1">
              <a:off x="6322218" y="2740229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1" name="Elbow Connector 500"/>
            <p:cNvCxnSpPr/>
            <p:nvPr/>
          </p:nvCxnSpPr>
          <p:spPr>
            <a:xfrm rot="5400000" flipH="1" flipV="1">
              <a:off x="4429222" y="2627229"/>
              <a:ext cx="1556640" cy="1497414"/>
            </a:xfrm>
            <a:prstGeom prst="bentConnector3">
              <a:avLst>
                <a:gd name="adj1" fmla="val 48776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2" name="Elbow Connector 501"/>
            <p:cNvCxnSpPr/>
            <p:nvPr/>
          </p:nvCxnSpPr>
          <p:spPr>
            <a:xfrm rot="5400000" flipH="1" flipV="1">
              <a:off x="4466131" y="2666520"/>
              <a:ext cx="1530446" cy="1497414"/>
            </a:xfrm>
            <a:prstGeom prst="bentConnector3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3" name="Elbow Connector 502"/>
            <p:cNvCxnSpPr/>
            <p:nvPr/>
          </p:nvCxnSpPr>
          <p:spPr>
            <a:xfrm rot="5400000" flipH="1" flipV="1">
              <a:off x="4484155" y="2686925"/>
              <a:ext cx="1542025" cy="1497414"/>
            </a:xfrm>
            <a:prstGeom prst="bentConnector3">
              <a:avLst>
                <a:gd name="adj1" fmla="val 49846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4" name="Elbow Connector 503"/>
            <p:cNvCxnSpPr/>
            <p:nvPr/>
          </p:nvCxnSpPr>
          <p:spPr>
            <a:xfrm rot="5400000" flipH="1" flipV="1">
              <a:off x="4486372" y="2691523"/>
              <a:ext cx="1580452" cy="1497414"/>
            </a:xfrm>
            <a:prstGeom prst="bentConnector3">
              <a:avLst>
                <a:gd name="adj1" fmla="val 48946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5" name="Elbow Connector 504"/>
            <p:cNvCxnSpPr/>
            <p:nvPr/>
          </p:nvCxnSpPr>
          <p:spPr>
            <a:xfrm rot="5400000" flipH="1" flipV="1">
              <a:off x="4408981" y="2602226"/>
              <a:ext cx="1554258" cy="1497414"/>
            </a:xfrm>
            <a:prstGeom prst="bentConnector3">
              <a:avLst>
                <a:gd name="adj1" fmla="val 4877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6" name="Elbow Connector 505"/>
            <p:cNvCxnSpPr/>
            <p:nvPr/>
          </p:nvCxnSpPr>
          <p:spPr>
            <a:xfrm rot="5400000" flipH="1" flipV="1">
              <a:off x="4388156" y="2604001"/>
              <a:ext cx="1557808" cy="1497414"/>
            </a:xfrm>
            <a:prstGeom prst="bentConnector3">
              <a:avLst>
                <a:gd name="adj1" fmla="val 5015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7" name="Elbow Connector 506"/>
            <p:cNvCxnSpPr/>
            <p:nvPr/>
          </p:nvCxnSpPr>
          <p:spPr>
            <a:xfrm rot="5400000" flipH="1" flipV="1">
              <a:off x="4347069" y="2604608"/>
              <a:ext cx="1601883" cy="1497414"/>
            </a:xfrm>
            <a:prstGeom prst="bentConnector3">
              <a:avLst>
                <a:gd name="adj1" fmla="val 51635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8" name="Straight Connector 507"/>
            <p:cNvCxnSpPr/>
            <p:nvPr/>
          </p:nvCxnSpPr>
          <p:spPr>
            <a:xfrm>
              <a:off x="4999356" y="2256000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9" name="Straight Connector 508"/>
            <p:cNvCxnSpPr/>
            <p:nvPr/>
          </p:nvCxnSpPr>
          <p:spPr>
            <a:xfrm>
              <a:off x="5006499" y="2234569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0" name="Straight Connector 509"/>
            <p:cNvCxnSpPr/>
            <p:nvPr/>
          </p:nvCxnSpPr>
          <p:spPr>
            <a:xfrm>
              <a:off x="5004118" y="2277431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1" name="Straight Connector 510"/>
            <p:cNvCxnSpPr/>
            <p:nvPr/>
          </p:nvCxnSpPr>
          <p:spPr>
            <a:xfrm>
              <a:off x="5004118" y="2296481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2" name="Straight Connector 511"/>
            <p:cNvCxnSpPr/>
            <p:nvPr/>
          </p:nvCxnSpPr>
          <p:spPr>
            <a:xfrm>
              <a:off x="5001737" y="2336963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3" name="Straight Connector 512"/>
            <p:cNvCxnSpPr/>
            <p:nvPr/>
          </p:nvCxnSpPr>
          <p:spPr>
            <a:xfrm>
              <a:off x="5004118" y="2358394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4" name="Straight Connector 513"/>
            <p:cNvCxnSpPr/>
            <p:nvPr/>
          </p:nvCxnSpPr>
          <p:spPr>
            <a:xfrm>
              <a:off x="5004118" y="2377444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5" name="Straight Connector 514"/>
            <p:cNvCxnSpPr/>
            <p:nvPr/>
          </p:nvCxnSpPr>
          <p:spPr>
            <a:xfrm>
              <a:off x="5006499" y="2396494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6" name="Straight Connector 515"/>
            <p:cNvCxnSpPr/>
            <p:nvPr/>
          </p:nvCxnSpPr>
          <p:spPr>
            <a:xfrm>
              <a:off x="4992212" y="2417925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7" name="Elbow Connector 516"/>
            <p:cNvCxnSpPr/>
            <p:nvPr/>
          </p:nvCxnSpPr>
          <p:spPr>
            <a:xfrm rot="5400000" flipH="1" flipV="1">
              <a:off x="4506776" y="2707165"/>
              <a:ext cx="1582506" cy="1497414"/>
            </a:xfrm>
            <a:prstGeom prst="bentConnector3">
              <a:avLst>
                <a:gd name="adj1" fmla="val 48345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8" name="Elbow Connector 517"/>
            <p:cNvCxnSpPr/>
            <p:nvPr/>
          </p:nvCxnSpPr>
          <p:spPr>
            <a:xfrm rot="5400000" flipH="1" flipV="1">
              <a:off x="4536991" y="2739759"/>
              <a:ext cx="1569707" cy="1497416"/>
            </a:xfrm>
            <a:prstGeom prst="bentConnector3">
              <a:avLst>
                <a:gd name="adj1" fmla="val 48635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9" name="Straight Connector 518"/>
            <p:cNvCxnSpPr/>
            <p:nvPr/>
          </p:nvCxnSpPr>
          <p:spPr>
            <a:xfrm flipH="1" flipV="1">
              <a:off x="6315058" y="71869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0" name="Straight Connector 519"/>
            <p:cNvCxnSpPr/>
            <p:nvPr/>
          </p:nvCxnSpPr>
          <p:spPr>
            <a:xfrm flipH="1" flipV="1">
              <a:off x="6331727" y="71869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1" name="Straight Connector 520"/>
            <p:cNvCxnSpPr/>
            <p:nvPr/>
          </p:nvCxnSpPr>
          <p:spPr>
            <a:xfrm flipH="1" flipV="1">
              <a:off x="6348396" y="71869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2" name="Straight Connector 521"/>
            <p:cNvCxnSpPr/>
            <p:nvPr/>
          </p:nvCxnSpPr>
          <p:spPr>
            <a:xfrm flipH="1" flipV="1">
              <a:off x="6365064" y="72345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3" name="Straight Connector 522"/>
            <p:cNvCxnSpPr/>
            <p:nvPr/>
          </p:nvCxnSpPr>
          <p:spPr>
            <a:xfrm flipH="1" flipV="1">
              <a:off x="6381733" y="72345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4" name="Straight Connector 523"/>
            <p:cNvCxnSpPr/>
            <p:nvPr/>
          </p:nvCxnSpPr>
          <p:spPr>
            <a:xfrm flipH="1" flipV="1">
              <a:off x="6398402" y="72345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5" name="Straight Connector 524"/>
            <p:cNvCxnSpPr/>
            <p:nvPr/>
          </p:nvCxnSpPr>
          <p:spPr>
            <a:xfrm flipH="1" flipV="1">
              <a:off x="6415071" y="725836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6" name="Straight Connector 525"/>
            <p:cNvCxnSpPr/>
            <p:nvPr/>
          </p:nvCxnSpPr>
          <p:spPr>
            <a:xfrm flipH="1" flipV="1">
              <a:off x="6431740" y="725836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7" name="Straight Connector 526"/>
            <p:cNvCxnSpPr/>
            <p:nvPr/>
          </p:nvCxnSpPr>
          <p:spPr>
            <a:xfrm flipH="1" flipV="1">
              <a:off x="6448409" y="725836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8" name="Straight Connector 527"/>
            <p:cNvCxnSpPr/>
            <p:nvPr/>
          </p:nvCxnSpPr>
          <p:spPr>
            <a:xfrm flipH="1" flipV="1">
              <a:off x="6262671" y="71869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9" name="Straight Connector 528"/>
            <p:cNvCxnSpPr/>
            <p:nvPr/>
          </p:nvCxnSpPr>
          <p:spPr>
            <a:xfrm flipH="1" flipV="1">
              <a:off x="6279340" y="71869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0" name="Straight Connector 529"/>
            <p:cNvCxnSpPr/>
            <p:nvPr/>
          </p:nvCxnSpPr>
          <p:spPr>
            <a:xfrm flipH="1" flipV="1">
              <a:off x="6296009" y="71869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1" name="Straight Connector 530"/>
            <p:cNvCxnSpPr/>
            <p:nvPr/>
          </p:nvCxnSpPr>
          <p:spPr>
            <a:xfrm flipH="1" flipV="1">
              <a:off x="6210283" y="72345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2" name="Straight Connector 531"/>
            <p:cNvCxnSpPr/>
            <p:nvPr/>
          </p:nvCxnSpPr>
          <p:spPr>
            <a:xfrm flipH="1" flipV="1">
              <a:off x="6226952" y="72345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3" name="Straight Connector 532"/>
            <p:cNvCxnSpPr/>
            <p:nvPr/>
          </p:nvCxnSpPr>
          <p:spPr>
            <a:xfrm flipH="1" flipV="1">
              <a:off x="6243621" y="72345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4" name="Elbow Connector 533"/>
            <p:cNvCxnSpPr/>
            <p:nvPr/>
          </p:nvCxnSpPr>
          <p:spPr>
            <a:xfrm rot="10800000">
              <a:off x="6467494" y="2417925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5" name="Elbow Connector 534"/>
            <p:cNvCxnSpPr/>
            <p:nvPr/>
          </p:nvCxnSpPr>
          <p:spPr>
            <a:xfrm rot="10800000">
              <a:off x="6449518" y="2435901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6" name="Elbow Connector 535"/>
            <p:cNvCxnSpPr/>
            <p:nvPr/>
          </p:nvCxnSpPr>
          <p:spPr>
            <a:xfrm rot="10800000">
              <a:off x="6430468" y="2454951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7" name="Elbow Connector 536"/>
            <p:cNvCxnSpPr/>
            <p:nvPr/>
          </p:nvCxnSpPr>
          <p:spPr>
            <a:xfrm rot="10800000">
              <a:off x="6409036" y="2474001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8" name="Elbow Connector 537"/>
            <p:cNvCxnSpPr/>
            <p:nvPr/>
          </p:nvCxnSpPr>
          <p:spPr>
            <a:xfrm rot="10800000">
              <a:off x="6387605" y="2493051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9" name="Elbow Connector 538"/>
            <p:cNvCxnSpPr/>
            <p:nvPr/>
          </p:nvCxnSpPr>
          <p:spPr>
            <a:xfrm rot="10800000">
              <a:off x="6366174" y="2512101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0" name="Elbow Connector 539"/>
            <p:cNvCxnSpPr/>
            <p:nvPr/>
          </p:nvCxnSpPr>
          <p:spPr>
            <a:xfrm rot="10800000">
              <a:off x="6489999" y="2395419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1" name="Elbow Connector 540"/>
            <p:cNvCxnSpPr/>
            <p:nvPr/>
          </p:nvCxnSpPr>
          <p:spPr>
            <a:xfrm rot="10800000">
              <a:off x="6511430" y="2376369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2" name="Elbow Connector 541"/>
            <p:cNvCxnSpPr/>
            <p:nvPr/>
          </p:nvCxnSpPr>
          <p:spPr>
            <a:xfrm rot="10800000">
              <a:off x="6530480" y="2357319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3" name="Elbow Connector 542"/>
            <p:cNvCxnSpPr/>
            <p:nvPr/>
          </p:nvCxnSpPr>
          <p:spPr>
            <a:xfrm rot="10800000">
              <a:off x="6549530" y="2338269"/>
              <a:ext cx="1000109" cy="69288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44" name="Cloud 543"/>
            <p:cNvSpPr/>
            <p:nvPr/>
          </p:nvSpPr>
          <p:spPr>
            <a:xfrm>
              <a:off x="5810216" y="1896429"/>
              <a:ext cx="990600" cy="846770"/>
            </a:xfrm>
            <a:prstGeom prst="cloud">
              <a:avLst/>
            </a:prstGeom>
            <a:solidFill>
              <a:srgbClr val="C0504D">
                <a:lumMod val="20000"/>
                <a:lumOff val="80000"/>
              </a:srgbClr>
            </a:solidFill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Bus 1</a:t>
              </a:r>
              <a:endPara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5" name="Straight Connector 544"/>
            <p:cNvCxnSpPr/>
            <p:nvPr/>
          </p:nvCxnSpPr>
          <p:spPr>
            <a:xfrm flipH="1" flipV="1">
              <a:off x="4987441" y="5784893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6" name="Straight Connector 545"/>
            <p:cNvCxnSpPr/>
            <p:nvPr/>
          </p:nvCxnSpPr>
          <p:spPr>
            <a:xfrm flipH="1" flipV="1">
              <a:off x="5001728" y="5784893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7" name="Straight Connector 546"/>
            <p:cNvCxnSpPr/>
            <p:nvPr/>
          </p:nvCxnSpPr>
          <p:spPr>
            <a:xfrm flipH="1" flipV="1">
              <a:off x="5018397" y="5784893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8" name="Straight Connector 547"/>
            <p:cNvCxnSpPr/>
            <p:nvPr/>
          </p:nvCxnSpPr>
          <p:spPr>
            <a:xfrm flipH="1" flipV="1">
              <a:off x="5037447" y="5784893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9" name="Straight Connector 548"/>
            <p:cNvCxnSpPr/>
            <p:nvPr/>
          </p:nvCxnSpPr>
          <p:spPr>
            <a:xfrm flipH="1" flipV="1">
              <a:off x="5054116" y="5784893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0" name="Straight Connector 549"/>
            <p:cNvCxnSpPr/>
            <p:nvPr/>
          </p:nvCxnSpPr>
          <p:spPr>
            <a:xfrm flipH="1" flipV="1">
              <a:off x="5075547" y="5784893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1" name="Straight Connector 550"/>
            <p:cNvCxnSpPr/>
            <p:nvPr/>
          </p:nvCxnSpPr>
          <p:spPr>
            <a:xfrm flipH="1" flipV="1">
              <a:off x="5092216" y="5784893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2" name="Straight Connector 551"/>
            <p:cNvCxnSpPr/>
            <p:nvPr/>
          </p:nvCxnSpPr>
          <p:spPr>
            <a:xfrm flipH="1" flipV="1">
              <a:off x="5106503" y="5784893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3" name="Straight Connector 552"/>
            <p:cNvCxnSpPr/>
            <p:nvPr/>
          </p:nvCxnSpPr>
          <p:spPr>
            <a:xfrm flipH="1" flipV="1">
              <a:off x="5123172" y="5787274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4" name="Straight Connector 553"/>
            <p:cNvCxnSpPr/>
            <p:nvPr/>
          </p:nvCxnSpPr>
          <p:spPr>
            <a:xfrm flipH="1" flipV="1">
              <a:off x="5142222" y="5792037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5" name="Straight Connector 554"/>
            <p:cNvCxnSpPr/>
            <p:nvPr/>
          </p:nvCxnSpPr>
          <p:spPr>
            <a:xfrm flipH="1" flipV="1">
              <a:off x="5161272" y="5792037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6" name="Straight Connector 555"/>
            <p:cNvCxnSpPr/>
            <p:nvPr/>
          </p:nvCxnSpPr>
          <p:spPr>
            <a:xfrm flipH="1" flipV="1">
              <a:off x="5177941" y="5796799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7" name="Straight Connector 556"/>
            <p:cNvCxnSpPr/>
            <p:nvPr/>
          </p:nvCxnSpPr>
          <p:spPr>
            <a:xfrm flipH="1" flipV="1">
              <a:off x="5196991" y="5801562"/>
              <a:ext cx="4771" cy="32972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8" name="Elbow Connector 557"/>
            <p:cNvCxnSpPr>
              <a:stCxn id="578" idx="2"/>
              <a:endCxn id="633" idx="1"/>
            </p:cNvCxnSpPr>
            <p:nvPr/>
          </p:nvCxnSpPr>
          <p:spPr>
            <a:xfrm rot="10800000">
              <a:off x="4267201" y="5332703"/>
              <a:ext cx="388583" cy="298685"/>
            </a:xfrm>
            <a:prstGeom prst="bentConnector2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9" name="Elbow Connector 558"/>
            <p:cNvCxnSpPr/>
            <p:nvPr/>
          </p:nvCxnSpPr>
          <p:spPr>
            <a:xfrm rot="10800000">
              <a:off x="3810001" y="4953000"/>
              <a:ext cx="1090613" cy="697706"/>
            </a:xfrm>
            <a:prstGeom prst="bentConnector3">
              <a:avLst>
                <a:gd name="adj1" fmla="val 6004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0" name="Elbow Connector 559"/>
            <p:cNvCxnSpPr/>
            <p:nvPr/>
          </p:nvCxnSpPr>
          <p:spPr>
            <a:xfrm rot="10800000">
              <a:off x="3790951" y="4972050"/>
              <a:ext cx="1090613" cy="697706"/>
            </a:xfrm>
            <a:prstGeom prst="bentConnector3">
              <a:avLst>
                <a:gd name="adj1" fmla="val 6004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1" name="Elbow Connector 560"/>
            <p:cNvCxnSpPr/>
            <p:nvPr/>
          </p:nvCxnSpPr>
          <p:spPr>
            <a:xfrm rot="10800000">
              <a:off x="3771901" y="4988718"/>
              <a:ext cx="1090613" cy="697706"/>
            </a:xfrm>
            <a:prstGeom prst="bentConnector3">
              <a:avLst>
                <a:gd name="adj1" fmla="val 6004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2" name="Elbow Connector 561"/>
            <p:cNvCxnSpPr/>
            <p:nvPr/>
          </p:nvCxnSpPr>
          <p:spPr>
            <a:xfrm rot="10800000">
              <a:off x="3755232" y="5007768"/>
              <a:ext cx="1090613" cy="697706"/>
            </a:xfrm>
            <a:prstGeom prst="bentConnector3">
              <a:avLst>
                <a:gd name="adj1" fmla="val 6004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3" name="Elbow Connector 562"/>
            <p:cNvCxnSpPr/>
            <p:nvPr/>
          </p:nvCxnSpPr>
          <p:spPr>
            <a:xfrm rot="10800000">
              <a:off x="3850482" y="4912518"/>
              <a:ext cx="1090613" cy="697706"/>
            </a:xfrm>
            <a:prstGeom prst="bentConnector3">
              <a:avLst>
                <a:gd name="adj1" fmla="val 6004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4" name="Elbow Connector 563"/>
            <p:cNvCxnSpPr/>
            <p:nvPr/>
          </p:nvCxnSpPr>
          <p:spPr>
            <a:xfrm rot="10800000">
              <a:off x="3869532" y="4893468"/>
              <a:ext cx="1090613" cy="697706"/>
            </a:xfrm>
            <a:prstGeom prst="bentConnector3">
              <a:avLst>
                <a:gd name="adj1" fmla="val 6004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5" name="Elbow Connector 564"/>
            <p:cNvCxnSpPr/>
            <p:nvPr/>
          </p:nvCxnSpPr>
          <p:spPr>
            <a:xfrm rot="10800000">
              <a:off x="3890963" y="4874418"/>
              <a:ext cx="1090613" cy="697706"/>
            </a:xfrm>
            <a:prstGeom prst="bentConnector3">
              <a:avLst>
                <a:gd name="adj1" fmla="val 6004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6" name="Elbow Connector 565"/>
            <p:cNvCxnSpPr/>
            <p:nvPr/>
          </p:nvCxnSpPr>
          <p:spPr>
            <a:xfrm rot="10800000">
              <a:off x="3912394" y="4852987"/>
              <a:ext cx="1090613" cy="697706"/>
            </a:xfrm>
            <a:prstGeom prst="bentConnector3">
              <a:avLst>
                <a:gd name="adj1" fmla="val 6004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7" name="Elbow Connector 566"/>
            <p:cNvCxnSpPr/>
            <p:nvPr/>
          </p:nvCxnSpPr>
          <p:spPr>
            <a:xfrm rot="10800000">
              <a:off x="3931444" y="4831556"/>
              <a:ext cx="1090613" cy="697706"/>
            </a:xfrm>
            <a:prstGeom prst="bentConnector3">
              <a:avLst>
                <a:gd name="adj1" fmla="val 60044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8" name="Elbow Connector 567"/>
            <p:cNvCxnSpPr>
              <a:stCxn id="578" idx="0"/>
              <a:endCxn id="645" idx="1"/>
            </p:cNvCxnSpPr>
            <p:nvPr/>
          </p:nvCxnSpPr>
          <p:spPr>
            <a:xfrm flipV="1">
              <a:off x="5642485" y="5332702"/>
              <a:ext cx="682115" cy="298685"/>
            </a:xfrm>
            <a:prstGeom prst="bentConnector2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69" name="Elbow Connector 568"/>
            <p:cNvCxnSpPr/>
            <p:nvPr/>
          </p:nvCxnSpPr>
          <p:spPr>
            <a:xfrm flipV="1">
              <a:off x="5623435" y="4743450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70" name="Elbow Connector 569"/>
            <p:cNvCxnSpPr/>
            <p:nvPr/>
          </p:nvCxnSpPr>
          <p:spPr>
            <a:xfrm flipV="1">
              <a:off x="5606767" y="4726782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71" name="Elbow Connector 570"/>
            <p:cNvCxnSpPr/>
            <p:nvPr/>
          </p:nvCxnSpPr>
          <p:spPr>
            <a:xfrm flipV="1">
              <a:off x="5587717" y="4707732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72" name="Elbow Connector 571"/>
            <p:cNvCxnSpPr/>
            <p:nvPr/>
          </p:nvCxnSpPr>
          <p:spPr>
            <a:xfrm flipV="1">
              <a:off x="5571048" y="4688682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73" name="Elbow Connector 572"/>
            <p:cNvCxnSpPr/>
            <p:nvPr/>
          </p:nvCxnSpPr>
          <p:spPr>
            <a:xfrm flipV="1">
              <a:off x="5554379" y="4669632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74" name="Elbow Connector 573"/>
            <p:cNvCxnSpPr/>
            <p:nvPr/>
          </p:nvCxnSpPr>
          <p:spPr>
            <a:xfrm flipV="1">
              <a:off x="5537710" y="4650582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75" name="Elbow Connector 574"/>
            <p:cNvCxnSpPr/>
            <p:nvPr/>
          </p:nvCxnSpPr>
          <p:spPr>
            <a:xfrm flipV="1">
              <a:off x="5503069" y="4779169"/>
              <a:ext cx="1240631" cy="871537"/>
            </a:xfrm>
            <a:prstGeom prst="bentConnector3">
              <a:avLst>
                <a:gd name="adj1" fmla="val 68042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76" name="Elbow Connector 575"/>
            <p:cNvCxnSpPr/>
            <p:nvPr/>
          </p:nvCxnSpPr>
          <p:spPr>
            <a:xfrm flipV="1">
              <a:off x="5524501" y="4800600"/>
              <a:ext cx="1240631" cy="871537"/>
            </a:xfrm>
            <a:prstGeom prst="bentConnector3">
              <a:avLst>
                <a:gd name="adj1" fmla="val 68042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77" name="Elbow Connector 576"/>
            <p:cNvCxnSpPr/>
            <p:nvPr/>
          </p:nvCxnSpPr>
          <p:spPr>
            <a:xfrm flipV="1">
              <a:off x="5545932" y="4822032"/>
              <a:ext cx="1240631" cy="871537"/>
            </a:xfrm>
            <a:prstGeom prst="bentConnector3">
              <a:avLst>
                <a:gd name="adj1" fmla="val 68042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578" name="Cloud 577"/>
            <p:cNvSpPr/>
            <p:nvPr/>
          </p:nvSpPr>
          <p:spPr>
            <a:xfrm>
              <a:off x="4652710" y="5314950"/>
              <a:ext cx="990600" cy="632873"/>
            </a:xfrm>
            <a:prstGeom prst="cloud">
              <a:avLst/>
            </a:prstGeom>
            <a:solidFill>
              <a:srgbClr val="C0504D">
                <a:lumMod val="20000"/>
                <a:lumOff val="80000"/>
              </a:srgbClr>
            </a:solidFill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Bus 2</a:t>
              </a:r>
              <a:endPara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9" name="Elbow Connector 578"/>
            <p:cNvCxnSpPr/>
            <p:nvPr/>
          </p:nvCxnSpPr>
          <p:spPr>
            <a:xfrm rot="5400000" flipH="1" flipV="1">
              <a:off x="4546514" y="2751665"/>
              <a:ext cx="1593518" cy="1497414"/>
            </a:xfrm>
            <a:prstGeom prst="bentConnector3">
              <a:avLst>
                <a:gd name="adj1" fmla="val 48057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0" name="Straight Connector 579"/>
            <p:cNvCxnSpPr/>
            <p:nvPr/>
          </p:nvCxnSpPr>
          <p:spPr>
            <a:xfrm flipH="1" flipV="1">
              <a:off x="3954780" y="194962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1" name="Straight Connector 580"/>
            <p:cNvCxnSpPr/>
            <p:nvPr/>
          </p:nvCxnSpPr>
          <p:spPr>
            <a:xfrm flipH="1" flipV="1">
              <a:off x="3971449" y="194962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2" name="Straight Connector 581"/>
            <p:cNvCxnSpPr/>
            <p:nvPr/>
          </p:nvCxnSpPr>
          <p:spPr>
            <a:xfrm flipH="1" flipV="1">
              <a:off x="3988118" y="194962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3" name="Straight Connector 582"/>
            <p:cNvCxnSpPr/>
            <p:nvPr/>
          </p:nvCxnSpPr>
          <p:spPr>
            <a:xfrm flipH="1" flipV="1">
              <a:off x="4004786" y="195438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4" name="Straight Connector 583"/>
            <p:cNvCxnSpPr/>
            <p:nvPr/>
          </p:nvCxnSpPr>
          <p:spPr>
            <a:xfrm flipH="1" flipV="1">
              <a:off x="4021455" y="195438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5" name="Straight Connector 584"/>
            <p:cNvCxnSpPr/>
            <p:nvPr/>
          </p:nvCxnSpPr>
          <p:spPr>
            <a:xfrm flipH="1" flipV="1">
              <a:off x="4038124" y="195438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6" name="Straight Connector 585"/>
            <p:cNvCxnSpPr/>
            <p:nvPr/>
          </p:nvCxnSpPr>
          <p:spPr>
            <a:xfrm flipH="1" flipV="1">
              <a:off x="4054793" y="1956766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7" name="Straight Connector 586"/>
            <p:cNvCxnSpPr/>
            <p:nvPr/>
          </p:nvCxnSpPr>
          <p:spPr>
            <a:xfrm flipH="1" flipV="1">
              <a:off x="4071462" y="1956766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8" name="Straight Connector 587"/>
            <p:cNvCxnSpPr/>
            <p:nvPr/>
          </p:nvCxnSpPr>
          <p:spPr>
            <a:xfrm flipH="1" flipV="1">
              <a:off x="4088131" y="1956766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89" name="Straight Connector 588"/>
            <p:cNvCxnSpPr/>
            <p:nvPr/>
          </p:nvCxnSpPr>
          <p:spPr>
            <a:xfrm flipH="1" flipV="1">
              <a:off x="3902393" y="194962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0" name="Straight Connector 589"/>
            <p:cNvCxnSpPr/>
            <p:nvPr/>
          </p:nvCxnSpPr>
          <p:spPr>
            <a:xfrm flipH="1" flipV="1">
              <a:off x="3919062" y="194962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1" name="Straight Connector 590"/>
            <p:cNvCxnSpPr/>
            <p:nvPr/>
          </p:nvCxnSpPr>
          <p:spPr>
            <a:xfrm flipH="1" flipV="1">
              <a:off x="3935731" y="1949623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2" name="Straight Connector 591"/>
            <p:cNvCxnSpPr/>
            <p:nvPr/>
          </p:nvCxnSpPr>
          <p:spPr>
            <a:xfrm flipH="1" flipV="1">
              <a:off x="3850005" y="195438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3" name="Straight Connector 592"/>
            <p:cNvCxnSpPr/>
            <p:nvPr/>
          </p:nvCxnSpPr>
          <p:spPr>
            <a:xfrm flipH="1" flipV="1">
              <a:off x="3866674" y="195438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4" name="Straight Connector 593"/>
            <p:cNvCxnSpPr/>
            <p:nvPr/>
          </p:nvCxnSpPr>
          <p:spPr>
            <a:xfrm flipH="1" flipV="1">
              <a:off x="3883343" y="195438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5" name="Straight Connector 594"/>
            <p:cNvCxnSpPr/>
            <p:nvPr/>
          </p:nvCxnSpPr>
          <p:spPr>
            <a:xfrm flipH="1" flipV="1">
              <a:off x="3818761" y="3476625"/>
              <a:ext cx="16957" cy="1289093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6" name="Straight Connector 595"/>
            <p:cNvCxnSpPr/>
            <p:nvPr/>
          </p:nvCxnSpPr>
          <p:spPr>
            <a:xfrm flipH="1" flipV="1">
              <a:off x="3834709" y="3421856"/>
              <a:ext cx="17678" cy="1343862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7" name="Straight Connector 596"/>
            <p:cNvCxnSpPr/>
            <p:nvPr/>
          </p:nvCxnSpPr>
          <p:spPr>
            <a:xfrm flipH="1" flipV="1">
              <a:off x="3851441" y="3426619"/>
              <a:ext cx="17615" cy="1339099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8" name="Straight Connector 597"/>
            <p:cNvCxnSpPr/>
            <p:nvPr/>
          </p:nvCxnSpPr>
          <p:spPr>
            <a:xfrm flipH="1" flipV="1">
              <a:off x="3868234" y="3440906"/>
              <a:ext cx="17490" cy="1329574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99" name="Straight Connector 598"/>
            <p:cNvCxnSpPr/>
            <p:nvPr/>
          </p:nvCxnSpPr>
          <p:spPr>
            <a:xfrm flipH="1" flipV="1">
              <a:off x="3883309" y="3429245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0" name="Straight Connector 599"/>
            <p:cNvCxnSpPr/>
            <p:nvPr/>
          </p:nvCxnSpPr>
          <p:spPr>
            <a:xfrm flipH="1" flipV="1">
              <a:off x="3899978" y="3426864"/>
              <a:ext cx="19084" cy="145077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1" name="Straight Connector 600"/>
            <p:cNvCxnSpPr/>
            <p:nvPr/>
          </p:nvCxnSpPr>
          <p:spPr>
            <a:xfrm flipH="1" flipV="1">
              <a:off x="3924300" y="3903872"/>
              <a:ext cx="11431" cy="868989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2" name="Straight Connector 601"/>
            <p:cNvCxnSpPr/>
            <p:nvPr/>
          </p:nvCxnSpPr>
          <p:spPr>
            <a:xfrm flipH="1" flipV="1">
              <a:off x="3935130" y="3459956"/>
              <a:ext cx="17270" cy="1312905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3" name="Straight Connector 602"/>
            <p:cNvCxnSpPr/>
            <p:nvPr/>
          </p:nvCxnSpPr>
          <p:spPr>
            <a:xfrm flipH="1" flipV="1">
              <a:off x="3951893" y="3467100"/>
              <a:ext cx="17176" cy="130576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4" name="Straight Connector 603"/>
            <p:cNvCxnSpPr/>
            <p:nvPr/>
          </p:nvCxnSpPr>
          <p:spPr>
            <a:xfrm flipH="1" flipV="1">
              <a:off x="3765935" y="3443288"/>
              <a:ext cx="17396" cy="132243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5" name="Straight Connector 604"/>
            <p:cNvCxnSpPr/>
            <p:nvPr/>
          </p:nvCxnSpPr>
          <p:spPr>
            <a:xfrm flipH="1" flipV="1">
              <a:off x="3782510" y="3436144"/>
              <a:ext cx="17490" cy="1329574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6" name="Straight Connector 605"/>
            <p:cNvCxnSpPr/>
            <p:nvPr/>
          </p:nvCxnSpPr>
          <p:spPr>
            <a:xfrm flipH="1" flipV="1">
              <a:off x="3799023" y="3424238"/>
              <a:ext cx="17646" cy="134148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7" name="Straight Connector 606"/>
            <p:cNvCxnSpPr/>
            <p:nvPr/>
          </p:nvCxnSpPr>
          <p:spPr>
            <a:xfrm flipH="1" flipV="1">
              <a:off x="3713265" y="3426619"/>
              <a:ext cx="17678" cy="1343861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8" name="Straight Connector 607"/>
            <p:cNvCxnSpPr/>
            <p:nvPr/>
          </p:nvCxnSpPr>
          <p:spPr>
            <a:xfrm flipH="1" flipV="1">
              <a:off x="3730310" y="3455194"/>
              <a:ext cx="17302" cy="1315286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9" name="Straight Connector 608"/>
            <p:cNvCxnSpPr/>
            <p:nvPr/>
          </p:nvCxnSpPr>
          <p:spPr>
            <a:xfrm flipH="1" flipV="1">
              <a:off x="3748088" y="3539483"/>
              <a:ext cx="16193" cy="1230997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grpSp>
          <p:nvGrpSpPr>
            <p:cNvPr id="610" name="Group 609"/>
            <p:cNvGrpSpPr/>
            <p:nvPr/>
          </p:nvGrpSpPr>
          <p:grpSpPr>
            <a:xfrm>
              <a:off x="4023871" y="3657600"/>
              <a:ext cx="2007176" cy="879278"/>
              <a:chOff x="4810884" y="3566151"/>
              <a:chExt cx="1183465" cy="866712"/>
            </a:xfrm>
          </p:grpSpPr>
          <p:cxnSp>
            <p:nvCxnSpPr>
              <p:cNvPr id="611" name="Elbow Connector 610"/>
              <p:cNvCxnSpPr/>
              <p:nvPr/>
            </p:nvCxnSpPr>
            <p:spPr>
              <a:xfrm rot="10800000">
                <a:off x="4912204" y="3645807"/>
                <a:ext cx="1000109" cy="692880"/>
              </a:xfrm>
              <a:prstGeom prst="bentConnector3">
                <a:avLst>
                  <a:gd name="adj1" fmla="val 43402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12" name="Elbow Connector 611"/>
              <p:cNvCxnSpPr/>
              <p:nvPr/>
            </p:nvCxnSpPr>
            <p:spPr>
              <a:xfrm rot="10800000">
                <a:off x="4894228" y="3663783"/>
                <a:ext cx="1000109" cy="692880"/>
              </a:xfrm>
              <a:prstGeom prst="bentConnector3">
                <a:avLst>
                  <a:gd name="adj1" fmla="val 4298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13" name="Elbow Connector 612"/>
              <p:cNvCxnSpPr/>
              <p:nvPr/>
            </p:nvCxnSpPr>
            <p:spPr>
              <a:xfrm rot="10800000">
                <a:off x="4875178" y="3682833"/>
                <a:ext cx="1000109" cy="692880"/>
              </a:xfrm>
              <a:prstGeom prst="bentConnector3">
                <a:avLst>
                  <a:gd name="adj1" fmla="val 4241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14" name="Elbow Connector 613"/>
              <p:cNvCxnSpPr/>
              <p:nvPr/>
            </p:nvCxnSpPr>
            <p:spPr>
              <a:xfrm rot="10800000">
                <a:off x="4853746" y="3701883"/>
                <a:ext cx="1000109" cy="692880"/>
              </a:xfrm>
              <a:prstGeom prst="bentConnector3">
                <a:avLst>
                  <a:gd name="adj1" fmla="val 41577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15" name="Elbow Connector 614"/>
              <p:cNvCxnSpPr/>
              <p:nvPr/>
            </p:nvCxnSpPr>
            <p:spPr>
              <a:xfrm rot="10800000">
                <a:off x="4832315" y="3720933"/>
                <a:ext cx="1000109" cy="692880"/>
              </a:xfrm>
              <a:prstGeom prst="bentConnector3">
                <a:avLst>
                  <a:gd name="adj1" fmla="val 40735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16" name="Elbow Connector 615"/>
              <p:cNvCxnSpPr/>
              <p:nvPr/>
            </p:nvCxnSpPr>
            <p:spPr>
              <a:xfrm rot="10800000">
                <a:off x="4810884" y="3739983"/>
                <a:ext cx="1000109" cy="692880"/>
              </a:xfrm>
              <a:prstGeom prst="bentConnector3">
                <a:avLst>
                  <a:gd name="adj1" fmla="val 39892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17" name="Elbow Connector 616"/>
              <p:cNvCxnSpPr/>
              <p:nvPr/>
            </p:nvCxnSpPr>
            <p:spPr>
              <a:xfrm rot="10800000">
                <a:off x="4934709" y="3623301"/>
                <a:ext cx="1000109" cy="692880"/>
              </a:xfrm>
              <a:prstGeom prst="bentConnector3">
                <a:avLst>
                  <a:gd name="adj1" fmla="val 44385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18" name="Elbow Connector 617"/>
              <p:cNvCxnSpPr/>
              <p:nvPr/>
            </p:nvCxnSpPr>
            <p:spPr>
              <a:xfrm rot="10800000">
                <a:off x="4956140" y="3604251"/>
                <a:ext cx="1000109" cy="692880"/>
              </a:xfrm>
              <a:prstGeom prst="bentConnector3">
                <a:avLst>
                  <a:gd name="adj1" fmla="val 45227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19" name="Elbow Connector 618"/>
              <p:cNvCxnSpPr/>
              <p:nvPr/>
            </p:nvCxnSpPr>
            <p:spPr>
              <a:xfrm rot="10800000">
                <a:off x="4975190" y="3585201"/>
                <a:ext cx="1000109" cy="692880"/>
              </a:xfrm>
              <a:prstGeom prst="bentConnector3">
                <a:avLst>
                  <a:gd name="adj1" fmla="val 4606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620" name="Elbow Connector 619"/>
              <p:cNvCxnSpPr/>
              <p:nvPr/>
            </p:nvCxnSpPr>
            <p:spPr>
              <a:xfrm rot="10800000">
                <a:off x="4994240" y="3566151"/>
                <a:ext cx="1000109" cy="692880"/>
              </a:xfrm>
              <a:prstGeom prst="bentConnector3">
                <a:avLst>
                  <a:gd name="adj1" fmla="val 46491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</p:grpSp>
        <p:sp>
          <p:nvSpPr>
            <p:cNvPr id="621" name="Cloud 620"/>
            <p:cNvSpPr/>
            <p:nvPr/>
          </p:nvSpPr>
          <p:spPr>
            <a:xfrm>
              <a:off x="3470230" y="3204981"/>
              <a:ext cx="902493" cy="760973"/>
            </a:xfrm>
            <a:prstGeom prst="cloud">
              <a:avLst/>
            </a:prstGeom>
            <a:solidFill>
              <a:srgbClr val="C0504D">
                <a:lumMod val="20000"/>
                <a:lumOff val="80000"/>
              </a:srgbClr>
            </a:solidFill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Bus 3</a:t>
              </a:r>
              <a:endPara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2" name="Cloud 621"/>
            <p:cNvSpPr/>
            <p:nvPr/>
          </p:nvSpPr>
          <p:spPr>
            <a:xfrm>
              <a:off x="3495675" y="1705931"/>
              <a:ext cx="1524000" cy="1219200"/>
            </a:xfrm>
            <a:prstGeom prst="cloud">
              <a:avLst/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Module 4</a:t>
              </a:r>
              <a:endPara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23" name="Straight Connector 622"/>
            <p:cNvCxnSpPr/>
            <p:nvPr/>
          </p:nvCxnSpPr>
          <p:spPr>
            <a:xfrm>
              <a:off x="4849403" y="4820487"/>
              <a:ext cx="794884" cy="4284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24" name="Straight Connector 623"/>
            <p:cNvCxnSpPr/>
            <p:nvPr/>
          </p:nvCxnSpPr>
          <p:spPr>
            <a:xfrm>
              <a:off x="4830354" y="4760956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25" name="Straight Connector 624"/>
            <p:cNvCxnSpPr/>
            <p:nvPr/>
          </p:nvCxnSpPr>
          <p:spPr>
            <a:xfrm>
              <a:off x="4837497" y="4739525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26" name="Straight Connector 625"/>
            <p:cNvCxnSpPr/>
            <p:nvPr/>
          </p:nvCxnSpPr>
          <p:spPr>
            <a:xfrm>
              <a:off x="4835116" y="4782387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27" name="Straight Connector 626"/>
            <p:cNvCxnSpPr/>
            <p:nvPr/>
          </p:nvCxnSpPr>
          <p:spPr>
            <a:xfrm>
              <a:off x="4835116" y="4801437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28" name="Straight Connector 627"/>
            <p:cNvCxnSpPr/>
            <p:nvPr/>
          </p:nvCxnSpPr>
          <p:spPr>
            <a:xfrm>
              <a:off x="4832735" y="4841919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29" name="Straight Connector 628"/>
            <p:cNvCxnSpPr/>
            <p:nvPr/>
          </p:nvCxnSpPr>
          <p:spPr>
            <a:xfrm>
              <a:off x="4835116" y="4863350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30" name="Straight Connector 629"/>
            <p:cNvCxnSpPr/>
            <p:nvPr/>
          </p:nvCxnSpPr>
          <p:spPr>
            <a:xfrm>
              <a:off x="4835116" y="4882400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31" name="Straight Connector 630"/>
            <p:cNvCxnSpPr/>
            <p:nvPr/>
          </p:nvCxnSpPr>
          <p:spPr>
            <a:xfrm>
              <a:off x="4837497" y="4901450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32" name="Straight Connector 631"/>
            <p:cNvCxnSpPr/>
            <p:nvPr/>
          </p:nvCxnSpPr>
          <p:spPr>
            <a:xfrm>
              <a:off x="4823210" y="4922881"/>
              <a:ext cx="865664" cy="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33" name="Cloud 632"/>
            <p:cNvSpPr/>
            <p:nvPr/>
          </p:nvSpPr>
          <p:spPr>
            <a:xfrm>
              <a:off x="3505200" y="4114800"/>
              <a:ext cx="1524000" cy="1219200"/>
            </a:xfrm>
            <a:prstGeom prst="cloud">
              <a:avLst/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Module 1</a:t>
              </a:r>
              <a:endPara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34" name="Elbow Connector 633"/>
            <p:cNvCxnSpPr/>
            <p:nvPr/>
          </p:nvCxnSpPr>
          <p:spPr>
            <a:xfrm flipV="1">
              <a:off x="6984212" y="3900488"/>
              <a:ext cx="673888" cy="550008"/>
            </a:xfrm>
            <a:prstGeom prst="bentConnector3">
              <a:avLst>
                <a:gd name="adj1" fmla="val 101237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35" name="Elbow Connector 634"/>
            <p:cNvCxnSpPr/>
            <p:nvPr/>
          </p:nvCxnSpPr>
          <p:spPr>
            <a:xfrm flipV="1">
              <a:off x="6965162" y="3562558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36" name="Elbow Connector 635"/>
            <p:cNvCxnSpPr/>
            <p:nvPr/>
          </p:nvCxnSpPr>
          <p:spPr>
            <a:xfrm flipV="1">
              <a:off x="6948494" y="3545890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37" name="Elbow Connector 636"/>
            <p:cNvCxnSpPr/>
            <p:nvPr/>
          </p:nvCxnSpPr>
          <p:spPr>
            <a:xfrm flipV="1">
              <a:off x="6929444" y="3526840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38" name="Elbow Connector 637"/>
            <p:cNvCxnSpPr/>
            <p:nvPr/>
          </p:nvCxnSpPr>
          <p:spPr>
            <a:xfrm flipV="1">
              <a:off x="6912775" y="3507790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39" name="Elbow Connector 638"/>
            <p:cNvCxnSpPr/>
            <p:nvPr/>
          </p:nvCxnSpPr>
          <p:spPr>
            <a:xfrm flipV="1">
              <a:off x="6896106" y="3488740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0" name="Elbow Connector 639"/>
            <p:cNvCxnSpPr/>
            <p:nvPr/>
          </p:nvCxnSpPr>
          <p:spPr>
            <a:xfrm flipV="1">
              <a:off x="6879437" y="3469690"/>
              <a:ext cx="1082165" cy="868888"/>
            </a:xfrm>
            <a:prstGeom prst="bentConnector3">
              <a:avLst>
                <a:gd name="adj1" fmla="val 62983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1" name="Elbow Connector 640"/>
            <p:cNvCxnSpPr/>
            <p:nvPr/>
          </p:nvCxnSpPr>
          <p:spPr>
            <a:xfrm flipV="1">
              <a:off x="6844796" y="3598277"/>
              <a:ext cx="1240631" cy="871537"/>
            </a:xfrm>
            <a:prstGeom prst="bentConnector3">
              <a:avLst>
                <a:gd name="adj1" fmla="val 68042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2" name="Elbow Connector 641"/>
            <p:cNvCxnSpPr/>
            <p:nvPr/>
          </p:nvCxnSpPr>
          <p:spPr>
            <a:xfrm flipV="1">
              <a:off x="6866228" y="3619708"/>
              <a:ext cx="1240631" cy="871537"/>
            </a:xfrm>
            <a:prstGeom prst="bentConnector3">
              <a:avLst>
                <a:gd name="adj1" fmla="val 68042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43" name="Elbow Connector 642"/>
            <p:cNvCxnSpPr/>
            <p:nvPr/>
          </p:nvCxnSpPr>
          <p:spPr>
            <a:xfrm flipV="1">
              <a:off x="6887659" y="3641140"/>
              <a:ext cx="1240631" cy="871537"/>
            </a:xfrm>
            <a:prstGeom prst="bentConnector3">
              <a:avLst>
                <a:gd name="adj1" fmla="val 68042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644" name="Cloud 643"/>
            <p:cNvSpPr/>
            <p:nvPr/>
          </p:nvSpPr>
          <p:spPr>
            <a:xfrm>
              <a:off x="7162800" y="2819399"/>
              <a:ext cx="1524000" cy="1219200"/>
            </a:xfrm>
            <a:prstGeom prst="cloud">
              <a:avLst/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Module 3</a:t>
              </a:r>
              <a:endPara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5" name="Cloud 644"/>
            <p:cNvSpPr/>
            <p:nvPr/>
          </p:nvSpPr>
          <p:spPr>
            <a:xfrm>
              <a:off x="5562600" y="4114800"/>
              <a:ext cx="1524000" cy="1219200"/>
            </a:xfrm>
            <a:prstGeom prst="cloud">
              <a:avLst/>
            </a:prstGeom>
            <a:solidFill>
              <a:srgbClr val="9BBB59">
                <a:lumMod val="40000"/>
                <a:lumOff val="6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Module 2</a:t>
              </a:r>
              <a:endPara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6" name="Group 645"/>
            <p:cNvGrpSpPr/>
            <p:nvPr/>
          </p:nvGrpSpPr>
          <p:grpSpPr>
            <a:xfrm>
              <a:off x="6174485" y="1230868"/>
              <a:ext cx="1758554" cy="369332"/>
              <a:chOff x="6166247" y="783074"/>
              <a:chExt cx="1758554" cy="369332"/>
            </a:xfrm>
          </p:grpSpPr>
          <p:cxnSp>
            <p:nvCxnSpPr>
              <p:cNvPr id="647" name="Straight Arrow Connector 646"/>
              <p:cNvCxnSpPr>
                <a:endCxn id="649" idx="6"/>
              </p:cNvCxnSpPr>
              <p:nvPr/>
            </p:nvCxnSpPr>
            <p:spPr>
              <a:xfrm flipH="1">
                <a:off x="6489999" y="967740"/>
                <a:ext cx="253701" cy="47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F497D">
                    <a:lumMod val="75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8" name="TextBox 647"/>
              <p:cNvSpPr txBox="1"/>
              <p:nvPr/>
            </p:nvSpPr>
            <p:spPr>
              <a:xfrm>
                <a:off x="6629361" y="783074"/>
                <a:ext cx="129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</a:rPr>
                  <a:t>100s of bits</a:t>
                </a:r>
                <a:endPara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6166247" y="945353"/>
                <a:ext cx="323752" cy="45719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4726877" y="735987"/>
              <a:ext cx="1677107" cy="1199493"/>
              <a:chOff x="4726877" y="735987"/>
              <a:chExt cx="1677107" cy="1199493"/>
            </a:xfrm>
          </p:grpSpPr>
          <p:cxnSp>
            <p:nvCxnSpPr>
              <p:cNvPr id="652" name="Straight Arrow Connector 651"/>
              <p:cNvCxnSpPr/>
              <p:nvPr/>
            </p:nvCxnSpPr>
            <p:spPr>
              <a:xfrm flipH="1" flipV="1">
                <a:off x="6112873" y="735987"/>
                <a:ext cx="13415" cy="119949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653" name="TextBox 652"/>
              <p:cNvSpPr txBox="1"/>
              <p:nvPr/>
            </p:nvSpPr>
            <p:spPr>
              <a:xfrm>
                <a:off x="4726877" y="839707"/>
                <a:ext cx="16771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</a:rPr>
                  <a:t>Difficult Timing Constraints</a:t>
                </a:r>
                <a:endParaRPr kumimoji="0" lang="en-CA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655" name="TextBox 654"/>
            <p:cNvSpPr txBox="1"/>
            <p:nvPr/>
          </p:nvSpPr>
          <p:spPr>
            <a:xfrm rot="5400000">
              <a:off x="7650991" y="4851807"/>
              <a:ext cx="1650819" cy="400110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PCIe</a:t>
              </a:r>
              <a:endPara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 rot="5400000">
              <a:off x="7619054" y="1534075"/>
              <a:ext cx="1650819" cy="400110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PCIe</a:t>
              </a:r>
              <a:endPara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657" name="Group 656"/>
            <p:cNvGrpSpPr/>
            <p:nvPr/>
          </p:nvGrpSpPr>
          <p:grpSpPr>
            <a:xfrm>
              <a:off x="6549530" y="1927149"/>
              <a:ext cx="1852929" cy="646331"/>
              <a:chOff x="6071872" y="783074"/>
              <a:chExt cx="1852929" cy="646331"/>
            </a:xfrm>
          </p:grpSpPr>
          <p:cxnSp>
            <p:nvCxnSpPr>
              <p:cNvPr id="658" name="Straight Arrow Connector 657"/>
              <p:cNvCxnSpPr/>
              <p:nvPr/>
            </p:nvCxnSpPr>
            <p:spPr>
              <a:xfrm flipH="1">
                <a:off x="6071872" y="967740"/>
                <a:ext cx="671829" cy="12275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1F497D">
                    <a:lumMod val="75000"/>
                  </a:srgbClr>
                </a:solidFill>
                <a:prstDash val="solid"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659" name="TextBox 658"/>
              <p:cNvSpPr txBox="1"/>
              <p:nvPr/>
            </p:nvSpPr>
            <p:spPr>
              <a:xfrm>
                <a:off x="6629361" y="783074"/>
                <a:ext cx="12954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</a:rPr>
                  <a:t>100’s of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alibri"/>
                  </a:rPr>
                  <a:t>muxes</a:t>
                </a:r>
                <a:endPara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781" name="TextBox 780"/>
          <p:cNvSpPr txBox="1"/>
          <p:nvPr/>
        </p:nvSpPr>
        <p:spPr>
          <a:xfrm>
            <a:off x="572634" y="957722"/>
            <a:ext cx="338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/>
              <a:t>Traditional: CAD tool builds </a:t>
            </a:r>
            <a:br>
              <a:rPr lang="en-CA" dirty="0"/>
            </a:br>
            <a:r>
              <a:rPr lang="en-CA" dirty="0"/>
              <a:t>system-level interconnect</a:t>
            </a:r>
            <a:endParaRPr lang="en-US" dirty="0"/>
          </a:p>
        </p:txBody>
      </p:sp>
      <p:sp>
        <p:nvSpPr>
          <p:cNvPr id="782" name="TextBox 781"/>
          <p:cNvSpPr txBox="1"/>
          <p:nvPr/>
        </p:nvSpPr>
        <p:spPr>
          <a:xfrm>
            <a:off x="5082204" y="1007346"/>
            <a:ext cx="358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/>
              <a:t>FPGA with Hard </a:t>
            </a:r>
            <a:r>
              <a:rPr lang="en-CA" dirty="0" err="1"/>
              <a:t>NoC</a:t>
            </a:r>
            <a:r>
              <a:rPr lang="en-CA" dirty="0"/>
              <a:t>: System-Level Interconnect Pre-Built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15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Wrap 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598D-F5B3-470B-85DD-BE9F3144EA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SzPct val="125000"/>
              <a:buFont typeface="Arial" panose="020B0604020202020204" pitchFamily="34" charset="0"/>
              <a:buChar char="•"/>
            </a:pPr>
            <a:r>
              <a:rPr lang="en-CA" sz="2681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My team: responsible for most of </a:t>
            </a:r>
            <a:r>
              <a:rPr lang="en-CA" sz="2681" i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Quartus</a:t>
            </a:r>
            <a:r>
              <a:rPr lang="en-CA" sz="2681" i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II compile</a:t>
            </a:r>
          </a:p>
          <a:p>
            <a:pPr marL="342900" indent="-342900">
              <a:buSzPct val="125000"/>
              <a:buFont typeface="Arial" panose="020B0604020202020204" pitchFamily="34" charset="0"/>
              <a:buChar char="•"/>
            </a:pPr>
            <a:r>
              <a:rPr lang="en-CA" sz="268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Major progress in speeding up</a:t>
            </a:r>
          </a:p>
          <a:p>
            <a:pPr marL="342900" indent="-342900">
              <a:buSzPct val="125000"/>
              <a:buFont typeface="Arial" panose="020B0604020202020204" pitchFamily="34" charset="0"/>
              <a:buChar char="•"/>
            </a:pPr>
            <a:r>
              <a:rPr lang="en-CA" sz="268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 SW directors: Good enough?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Altera 2006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66661"/>
              </p:ext>
            </p:extLst>
          </p:nvPr>
        </p:nvGraphicFramePr>
        <p:xfrm>
          <a:off x="1691600" y="2636890"/>
          <a:ext cx="7201000" cy="397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64877" y="3293261"/>
            <a:ext cx="41883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buNone/>
              <a:defRPr sz="1000"/>
            </a:pPr>
            <a:r>
              <a:rPr lang="en-US" sz="1200" b="0" dirty="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15701474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818" y="1052670"/>
            <a:ext cx="8929240" cy="5193960"/>
          </a:xfrm>
        </p:spPr>
        <p:txBody>
          <a:bodyPr/>
          <a:lstStyle/>
          <a:p>
            <a:r>
              <a:rPr lang="en-CA" sz="2400" dirty="0"/>
              <a:t>FPGA capacity greatly outstripping serial CPU speed growth</a:t>
            </a:r>
          </a:p>
          <a:p>
            <a:r>
              <a:rPr lang="en-CA" sz="2400" dirty="0"/>
              <a:t>Parallelize </a:t>
            </a:r>
            <a:r>
              <a:rPr lang="en-CA" sz="2400" b="1" dirty="0">
                <a:solidFill>
                  <a:srgbClr val="2D2D89"/>
                </a:solidFill>
              </a:rPr>
              <a:t>high-quality</a:t>
            </a:r>
            <a:r>
              <a:rPr lang="en-CA" sz="2400" dirty="0"/>
              <a:t> algorithms</a:t>
            </a:r>
          </a:p>
          <a:p>
            <a:pPr lvl="1"/>
            <a:r>
              <a:rPr lang="en-CA" sz="2200" dirty="0"/>
              <a:t>E.g. VPR 8 </a:t>
            </a:r>
            <a:r>
              <a:rPr lang="en-CA" sz="2200"/>
              <a:t>router 6x </a:t>
            </a:r>
            <a:r>
              <a:rPr lang="en-CA" sz="2200" dirty="0"/>
              <a:t>to 300x faster than earlier algorithms</a:t>
            </a:r>
          </a:p>
          <a:p>
            <a:r>
              <a:rPr lang="en-CA" sz="2400" dirty="0"/>
              <a:t>Complex flow </a:t>
            </a:r>
            <a:r>
              <a:rPr lang="en-CA" sz="2400" dirty="0">
                <a:sym typeface="Wingdings" panose="05000000000000000000" pitchFamily="2" charset="2"/>
              </a:rPr>
              <a:t> many algorithms to speed up</a:t>
            </a:r>
          </a:p>
          <a:p>
            <a:r>
              <a:rPr lang="en-CA" sz="2400" dirty="0">
                <a:sym typeface="Wingdings" panose="05000000000000000000" pitchFamily="2" charset="2"/>
              </a:rPr>
              <a:t>Integrate / open-source</a:t>
            </a:r>
          </a:p>
          <a:p>
            <a:pPr lvl="1"/>
            <a:r>
              <a:rPr lang="en-CA" sz="2200" dirty="0">
                <a:sym typeface="Wingdings" panose="05000000000000000000" pitchFamily="2" charset="2"/>
              </a:rPr>
              <a:t>Many parallel algorithms tested in VPR</a:t>
            </a:r>
          </a:p>
          <a:p>
            <a:pPr lvl="1"/>
            <a:r>
              <a:rPr lang="en-CA" sz="2200" dirty="0">
                <a:sym typeface="Wingdings" panose="05000000000000000000" pitchFamily="2" charset="2"/>
              </a:rPr>
              <a:t>But only timing analysis integrated in current master</a:t>
            </a:r>
            <a:endParaRPr lang="en-CA" sz="2200" dirty="0"/>
          </a:p>
          <a:p>
            <a:r>
              <a:rPr lang="en-CA" sz="2400" dirty="0"/>
              <a:t>Flat compile productive, but may not scale</a:t>
            </a:r>
          </a:p>
          <a:p>
            <a:pPr lvl="1"/>
            <a:r>
              <a:rPr lang="en-CA" sz="2000" dirty="0"/>
              <a:t>Partition / incremental compile flows</a:t>
            </a:r>
          </a:p>
          <a:p>
            <a:pPr lvl="1"/>
            <a:r>
              <a:rPr lang="en-CA" sz="2000" dirty="0"/>
              <a:t>But increases planning for designers</a:t>
            </a:r>
          </a:p>
          <a:p>
            <a:pPr lvl="1"/>
            <a:r>
              <a:rPr lang="en-CA" sz="2000" dirty="0"/>
              <a:t>Do we need automatic </a:t>
            </a:r>
            <a:r>
              <a:rPr lang="en-CA" sz="2000" dirty="0" err="1"/>
              <a:t>floorplanners</a:t>
            </a:r>
            <a:r>
              <a:rPr lang="en-CA" sz="2000" dirty="0"/>
              <a:t>?</a:t>
            </a:r>
          </a:p>
          <a:p>
            <a:r>
              <a:rPr lang="en-CA" sz="2400" dirty="0"/>
              <a:t>FPGA architecture for compile time</a:t>
            </a:r>
          </a:p>
          <a:p>
            <a:pPr lvl="1"/>
            <a:r>
              <a:rPr lang="en-CA" sz="2000" dirty="0"/>
              <a:t>Has not been a major architecture goal</a:t>
            </a:r>
          </a:p>
          <a:p>
            <a:pPr lvl="1"/>
            <a:r>
              <a:rPr lang="en-CA" sz="2000" dirty="0"/>
              <a:t>Should be in the future</a:t>
            </a:r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7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298F9-4A9C-4D8C-AAE1-FFBAA57A58B9}" type="slidenum">
              <a:rPr lang="en-US"/>
              <a:pPr/>
              <a:t>5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/>
              <a:t>The Challenge</a:t>
            </a:r>
          </a:p>
        </p:txBody>
      </p:sp>
      <p:pic>
        <p:nvPicPr>
          <p:cNvPr id="582747" name="Picture 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9734550" cy="569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82749" name="Text Box 93"/>
          <p:cNvSpPr txBox="1">
            <a:spLocks noChangeArrowheads="1"/>
          </p:cNvSpPr>
          <p:nvPr/>
        </p:nvSpPr>
        <p:spPr bwMode="auto">
          <a:xfrm rot="-5400000">
            <a:off x="-1077912" y="3173413"/>
            <a:ext cx="3744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8" charset="0"/>
              <a:buNone/>
            </a:pPr>
            <a:r>
              <a:rPr lang="en-US" b="0"/>
              <a:t>Logic Elements (Thousands)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7020340" y="1988800"/>
            <a:ext cx="0" cy="24483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347792" y="2204830"/>
            <a:ext cx="64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dirty="0">
                <a:solidFill>
                  <a:srgbClr val="FF0000"/>
                </a:solidFill>
              </a:rPr>
              <a:t>4x gap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630" y="6267747"/>
            <a:ext cx="554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2400" dirty="0">
                <a:solidFill>
                  <a:srgbClr val="0000FF"/>
                </a:solidFill>
              </a:rPr>
              <a:t>Have to Sell Your Ideas!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Algorithm improvements</a:t>
            </a:r>
          </a:p>
          <a:p>
            <a:pPr lvl="1"/>
            <a:r>
              <a:rPr lang="en-US" dirty="0"/>
              <a:t>Productive, but dangerous to rely on solely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Incremental compile</a:t>
            </a:r>
          </a:p>
          <a:p>
            <a:pPr lvl="1"/>
            <a:r>
              <a:rPr lang="en-US" dirty="0"/>
              <a:t>Software-like flow:  only recompile what changed</a:t>
            </a:r>
          </a:p>
          <a:p>
            <a:pPr lvl="1"/>
            <a:r>
              <a:rPr lang="en-US" dirty="0"/>
              <a:t>Useful, but requires up-front planning and can hurt productivity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73309-6186-4CC1-BFFA-9F274B4D47D0}" type="slidenum">
              <a:rPr lang="en-US"/>
              <a:pPr/>
              <a:t>6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Speed 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694" y="5822545"/>
            <a:ext cx="849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2800" dirty="0">
                <a:solidFill>
                  <a:srgbClr val="0000FF"/>
                </a:solidFill>
              </a:rPr>
              <a:t>Did all 3 </a:t>
            </a:r>
            <a:r>
              <a:rPr lang="en-CA" sz="2800" dirty="0">
                <a:solidFill>
                  <a:srgbClr val="0000FF"/>
                </a:solidFill>
                <a:sym typeface="Wingdings" panose="05000000000000000000" pitchFamily="2" charset="2"/>
              </a:rPr>
              <a:t> Parallel Code Must Be Able To Evolve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>
          <a:xfrm>
            <a:off x="350838" y="1187450"/>
            <a:ext cx="4509202" cy="5193960"/>
          </a:xfrm>
        </p:spPr>
        <p:txBody>
          <a:bodyPr/>
          <a:lstStyle/>
          <a:p>
            <a:r>
              <a:rPr lang="en-US" sz="2400" dirty="0"/>
              <a:t>Define partitions</a:t>
            </a:r>
          </a:p>
          <a:p>
            <a:pPr lvl="1"/>
            <a:r>
              <a:rPr lang="en-US" sz="2000" dirty="0"/>
              <a:t>CAD will not optimize across partitions</a:t>
            </a:r>
          </a:p>
          <a:p>
            <a:pPr lvl="1"/>
            <a:r>
              <a:rPr lang="en-US" sz="2000" dirty="0"/>
              <a:t>Can re-synthesize, place and route one partition alone</a:t>
            </a:r>
          </a:p>
          <a:p>
            <a:pPr lvl="1"/>
            <a:r>
              <a:rPr lang="en-US" sz="2000" dirty="0"/>
              <a:t>Faster compile time</a:t>
            </a:r>
          </a:p>
          <a:p>
            <a:pPr lvl="1"/>
            <a:r>
              <a:rPr lang="en-US" sz="2000" dirty="0"/>
              <a:t>Fewer iterations because other logic unchanged</a:t>
            </a:r>
          </a:p>
          <a:p>
            <a:r>
              <a:rPr lang="en-US" sz="2400" dirty="0"/>
              <a:t>“</a:t>
            </a:r>
            <a:r>
              <a:rPr lang="en-US" sz="2400" dirty="0" err="1"/>
              <a:t>RapidRecompile</a:t>
            </a:r>
            <a:r>
              <a:rPr lang="en-US" sz="2400" dirty="0"/>
              <a:t>”</a:t>
            </a:r>
          </a:p>
          <a:p>
            <a:pPr lvl="1"/>
            <a:r>
              <a:rPr lang="en-US" sz="2000" dirty="0"/>
              <a:t>Incremental compile without the designer identifying partitions</a:t>
            </a:r>
          </a:p>
          <a:p>
            <a:pPr lvl="1"/>
            <a:r>
              <a:rPr lang="en-US" sz="2000" dirty="0"/>
              <a:t>Figures out what changed automatically</a:t>
            </a:r>
          </a:p>
          <a:p>
            <a:pPr lvl="1"/>
            <a:r>
              <a:rPr lang="en-US" sz="2000" dirty="0"/>
              <a:t>Challenge: global optimizations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F9CC6-C7EF-40A8-BA5C-B7CF981ACDC1}" type="slidenum">
              <a:rPr lang="en-US"/>
              <a:pPr/>
              <a:t>7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Incremental Compilation</a:t>
            </a:r>
          </a:p>
        </p:txBody>
      </p:sp>
      <p:pic>
        <p:nvPicPr>
          <p:cNvPr id="588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1179513"/>
            <a:ext cx="3711575" cy="4816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8805" name="Oval 5"/>
          <p:cNvSpPr>
            <a:spLocks noChangeArrowheads="1"/>
          </p:cNvSpPr>
          <p:nvPr/>
        </p:nvSpPr>
        <p:spPr bwMode="auto">
          <a:xfrm>
            <a:off x="5791200" y="4340225"/>
            <a:ext cx="1436688" cy="1450975"/>
          </a:xfrm>
          <a:prstGeom prst="ellips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06" name="Oval 6"/>
          <p:cNvSpPr>
            <a:spLocks noChangeArrowheads="1"/>
          </p:cNvSpPr>
          <p:nvPr/>
        </p:nvSpPr>
        <p:spPr bwMode="auto">
          <a:xfrm>
            <a:off x="6248400" y="5257800"/>
            <a:ext cx="227013" cy="228600"/>
          </a:xfrm>
          <a:prstGeom prst="ellips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-2700000">
            <a:off x="2245953" y="2426669"/>
            <a:ext cx="18722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3200" dirty="0">
                <a:solidFill>
                  <a:srgbClr val="33CC33"/>
                </a:solidFill>
              </a:rPr>
              <a:t>Success</a:t>
            </a:r>
            <a:endParaRPr lang="en-US" sz="3200" dirty="0">
              <a:solidFill>
                <a:srgbClr val="33CC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-2700000">
            <a:off x="2518909" y="5079712"/>
            <a:ext cx="15437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3200" dirty="0">
                <a:solidFill>
                  <a:srgbClr val="FF0000"/>
                </a:solidFill>
              </a:rPr>
              <a:t>Failure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88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5" grpId="0" animBg="1"/>
      <p:bldP spid="588806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Deterministic </a:t>
            </a:r>
            <a:r>
              <a:rPr lang="en-US" sz="2800" dirty="0">
                <a:solidFill>
                  <a:srgbClr val="FF0000"/>
                </a:solidFill>
              </a:rPr>
              <a:t>(required)</a:t>
            </a:r>
          </a:p>
          <a:p>
            <a:pPr lvl="1"/>
            <a:r>
              <a:rPr lang="en-US" sz="2400" dirty="0"/>
              <a:t>Same results every run</a:t>
            </a:r>
          </a:p>
          <a:p>
            <a:pPr lvl="1"/>
            <a:r>
              <a:rPr lang="en-US" sz="2400" dirty="0"/>
              <a:t>Means no race conditions</a:t>
            </a:r>
          </a:p>
          <a:p>
            <a:pPr lvl="1"/>
            <a:r>
              <a:rPr lang="en-US" sz="2400" dirty="0"/>
              <a:t>Most prior work wasn’t deterministic</a:t>
            </a:r>
          </a:p>
          <a:p>
            <a:pPr lvl="1"/>
            <a:r>
              <a:rPr lang="en-US" sz="2400" dirty="0"/>
              <a:t>Almost impossible to test non-deterministic code</a:t>
            </a:r>
          </a:p>
          <a:p>
            <a:pPr lvl="1"/>
            <a:r>
              <a:rPr lang="en-US" sz="2400" dirty="0"/>
              <a:t>Many customers will not use it</a:t>
            </a:r>
          </a:p>
          <a:p>
            <a:pPr lvl="2"/>
            <a:r>
              <a:rPr lang="en-US" sz="2000" dirty="0"/>
              <a:t>Can’t reproduce results</a:t>
            </a:r>
          </a:p>
          <a:p>
            <a:pPr lvl="2"/>
            <a:r>
              <a:rPr lang="en-US" sz="2000" dirty="0"/>
              <a:t>Inherently insecure</a:t>
            </a:r>
          </a:p>
          <a:p>
            <a:r>
              <a:rPr lang="en-US" sz="2800" dirty="0"/>
              <a:t>Serial equivalency </a:t>
            </a:r>
            <a:r>
              <a:rPr lang="en-US" sz="2800" dirty="0">
                <a:solidFill>
                  <a:srgbClr val="0000FF"/>
                </a:solidFill>
              </a:rPr>
              <a:t>(desirable)</a:t>
            </a:r>
          </a:p>
          <a:p>
            <a:pPr lvl="1"/>
            <a:r>
              <a:rPr lang="en-US" sz="2400" dirty="0"/>
              <a:t>Even better:  same res3ult no matter how many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45C59-D1C2-4B9E-8322-2C1C0A0C83F7}" type="slidenum">
              <a:rPr lang="en-US"/>
              <a:pPr/>
              <a:t>8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Constraints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Quality </a:t>
            </a:r>
            <a:r>
              <a:rPr lang="en-US" dirty="0">
                <a:solidFill>
                  <a:srgbClr val="FF0000"/>
                </a:solidFill>
              </a:rPr>
              <a:t>(required)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achieve quality comparable to current </a:t>
            </a:r>
            <a:r>
              <a:rPr lang="en-US" dirty="0" err="1"/>
              <a:t>Quartus</a:t>
            </a:r>
            <a:r>
              <a:rPr lang="en-US" dirty="0"/>
              <a:t> results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Worse timing closure:  designer productivity hurt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IP timing closure:  DDR, </a:t>
            </a:r>
            <a:r>
              <a:rPr lang="en-US" dirty="0" err="1"/>
              <a:t>PCIe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close timing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Increased wiring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u</a:t>
            </a:r>
            <a:r>
              <a:rPr lang="en-US" dirty="0" err="1"/>
              <a:t>nroutes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Power optimization?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Rough annealing trade-off:  10% quality means 10X less runtime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Small quality loss not worth it for a moderate compile time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33597-A013-4AE1-8BF3-464E787D213C}" type="slidenum">
              <a:rPr lang="en-US"/>
              <a:pPr/>
              <a:t>9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Constraints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2007_altera_corporate_template">
  <a:themeElements>
    <a:clrScheme name="2007_altera_corporate_template 9">
      <a:dk1>
        <a:srgbClr val="000000"/>
      </a:dk1>
      <a:lt1>
        <a:srgbClr val="FFFFFF"/>
      </a:lt1>
      <a:dk2>
        <a:srgbClr val="00267F"/>
      </a:dk2>
      <a:lt2>
        <a:srgbClr val="B2B2B2"/>
      </a:lt2>
      <a:accent1>
        <a:srgbClr val="4F8A10"/>
      </a:accent1>
      <a:accent2>
        <a:srgbClr val="FFF200"/>
      </a:accent2>
      <a:accent3>
        <a:srgbClr val="FFFFFF"/>
      </a:accent3>
      <a:accent4>
        <a:srgbClr val="000000"/>
      </a:accent4>
      <a:accent5>
        <a:srgbClr val="B2C4AA"/>
      </a:accent5>
      <a:accent6>
        <a:srgbClr val="E7DB00"/>
      </a:accent6>
      <a:hlink>
        <a:srgbClr val="00AEEF"/>
      </a:hlink>
      <a:folHlink>
        <a:srgbClr val="C10435"/>
      </a:folHlink>
    </a:clrScheme>
    <a:fontScheme name="2007_altera_corporat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Times New Roman" pitchFamily="18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Times New Roman" pitchFamily="18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7_altera_corporat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altera_corporate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_altera_corporate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altera_corporate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altera_corporat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altera_corporat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altera_corporat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altera_corporate_template 8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00A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D2AA"/>
        </a:accent5>
        <a:accent6>
          <a:srgbClr val="E7B900"/>
        </a:accent6>
        <a:hlink>
          <a:srgbClr val="3399FF"/>
        </a:hlink>
        <a:folHlink>
          <a:srgbClr val="E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altera_corporate_template 9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FFF200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E7DB00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_altera_corporate_template 10">
        <a:dk1>
          <a:srgbClr val="000000"/>
        </a:dk1>
        <a:lt1>
          <a:srgbClr val="FFFFFF"/>
        </a:lt1>
        <a:dk2>
          <a:srgbClr val="00529B"/>
        </a:dk2>
        <a:lt2>
          <a:srgbClr val="B2B2B2"/>
        </a:lt2>
        <a:accent1>
          <a:srgbClr val="4F8A10"/>
        </a:accent1>
        <a:accent2>
          <a:srgbClr val="FFF200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E7DB00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niversity of Toronto Engineering">
    <a:dk1>
      <a:srgbClr val="081025"/>
    </a:dk1>
    <a:lt1>
      <a:sysClr val="window" lastClr="FFFFFF"/>
    </a:lt1>
    <a:dk2>
      <a:srgbClr val="081025"/>
    </a:dk2>
    <a:lt2>
      <a:srgbClr val="F3F3F3"/>
    </a:lt2>
    <a:accent1>
      <a:srgbClr val="0092D2"/>
    </a:accent1>
    <a:accent2>
      <a:srgbClr val="272727"/>
    </a:accent2>
    <a:accent3>
      <a:srgbClr val="F9C31B"/>
    </a:accent3>
    <a:accent4>
      <a:srgbClr val="BD3D22"/>
    </a:accent4>
    <a:accent5>
      <a:srgbClr val="46AE9D"/>
    </a:accent5>
    <a:accent6>
      <a:srgbClr val="D5DE37"/>
    </a:accent6>
    <a:hlink>
      <a:srgbClr val="0092D2"/>
    </a:hlink>
    <a:folHlink>
      <a:srgbClr val="888C89"/>
    </a:folHlink>
  </a:clrScheme>
</a:themeOverride>
</file>

<file path=ppt/theme/themeOverride2.xml><?xml version="1.0" encoding="utf-8"?>
<a:themeOverride xmlns:a="http://schemas.openxmlformats.org/drawingml/2006/main">
  <a:clrScheme name="1_blank 12">
    <a:dk1>
      <a:srgbClr val="000000"/>
    </a:dk1>
    <a:lt1>
      <a:srgbClr val="FFFFFF"/>
    </a:lt1>
    <a:dk2>
      <a:srgbClr val="00319E"/>
    </a:dk2>
    <a:lt2>
      <a:srgbClr val="C0C0C0"/>
    </a:lt2>
    <a:accent1>
      <a:srgbClr val="4F8A10"/>
    </a:accent1>
    <a:accent2>
      <a:srgbClr val="00AEEF"/>
    </a:accent2>
    <a:accent3>
      <a:srgbClr val="FFFFFF"/>
    </a:accent3>
    <a:accent4>
      <a:srgbClr val="000000"/>
    </a:accent4>
    <a:accent5>
      <a:srgbClr val="B2C4AA"/>
    </a:accent5>
    <a:accent6>
      <a:srgbClr val="009DD9"/>
    </a:accent6>
    <a:hlink>
      <a:srgbClr val="30C1BE"/>
    </a:hlink>
    <a:folHlink>
      <a:srgbClr val="C10435"/>
    </a:folHlink>
  </a:clrScheme>
  <a:fontScheme name="1_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blank 12">
    <a:dk1>
      <a:srgbClr val="000000"/>
    </a:dk1>
    <a:lt1>
      <a:srgbClr val="FFFFFF"/>
    </a:lt1>
    <a:dk2>
      <a:srgbClr val="00319E"/>
    </a:dk2>
    <a:lt2>
      <a:srgbClr val="C0C0C0"/>
    </a:lt2>
    <a:accent1>
      <a:srgbClr val="4F8A10"/>
    </a:accent1>
    <a:accent2>
      <a:srgbClr val="00AEEF"/>
    </a:accent2>
    <a:accent3>
      <a:srgbClr val="FFFFFF"/>
    </a:accent3>
    <a:accent4>
      <a:srgbClr val="000000"/>
    </a:accent4>
    <a:accent5>
      <a:srgbClr val="B2C4AA"/>
    </a:accent5>
    <a:accent6>
      <a:srgbClr val="009DD9"/>
    </a:accent6>
    <a:hlink>
      <a:srgbClr val="30C1BE"/>
    </a:hlink>
    <a:folHlink>
      <a:srgbClr val="C10435"/>
    </a:folHlink>
  </a:clrScheme>
  <a:fontScheme name="1_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2007_altera_corporate_template</Template>
  <TotalTime>4709</TotalTime>
  <Words>1704</Words>
  <Application>Microsoft Office PowerPoint</Application>
  <PresentationFormat>On-screen Show (4:3)</PresentationFormat>
  <Paragraphs>513</Paragraphs>
  <Slides>40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宋体</vt:lpstr>
      <vt:lpstr>Arial</vt:lpstr>
      <vt:lpstr>Arial Black</vt:lpstr>
      <vt:lpstr>Calibri</vt:lpstr>
      <vt:lpstr>Calibri Light</vt:lpstr>
      <vt:lpstr>Courier New</vt:lpstr>
      <vt:lpstr>Georgia</vt:lpstr>
      <vt:lpstr>Gill Sans</vt:lpstr>
      <vt:lpstr>Helvetica Neue</vt:lpstr>
      <vt:lpstr>HelveticaNeueLT Std</vt:lpstr>
      <vt:lpstr>HelveticaNeueLT Std Bold</vt:lpstr>
      <vt:lpstr>Symbol</vt:lpstr>
      <vt:lpstr>Times New Roman</vt:lpstr>
      <vt:lpstr>Wingdings</vt:lpstr>
      <vt:lpstr>ヒラギノ明朝 ProN W3</vt:lpstr>
      <vt:lpstr>ヒラギノ角ゴ ProN W6</vt:lpstr>
      <vt:lpstr>2007_altera_corporate_template</vt:lpstr>
      <vt:lpstr>Custom Design</vt:lpstr>
      <vt:lpstr>Slide Master White</vt:lpstr>
      <vt:lpstr>Parallel CAD for FPGAs:  A Personal Retrospective and Thoughts for the Future   Vaughn Betz vaughn@eecg.utoronto.ca</vt:lpstr>
      <vt:lpstr>Agenda</vt:lpstr>
      <vt:lpstr>Part I: Motivation &amp; Constraints</vt:lpstr>
      <vt:lpstr>Altera 2006</vt:lpstr>
      <vt:lpstr>The Challenge</vt:lpstr>
      <vt:lpstr>How to Speed Up</vt:lpstr>
      <vt:lpstr>Aside: Incremental Compilation</vt:lpstr>
      <vt:lpstr>Parallel Constraints</vt:lpstr>
      <vt:lpstr>Parallel Constraints</vt:lpstr>
      <vt:lpstr>Parallel Constraints</vt:lpstr>
      <vt:lpstr>Algorithm Runtimes (Quartus 2011)</vt:lpstr>
      <vt:lpstr>Part II:  High Quality, Deterministic Parallel Placement for FPGAs on Commodity Hardware </vt:lpstr>
      <vt:lpstr>Quartus Placement (2011)</vt:lpstr>
      <vt:lpstr>Algorithm Overview</vt:lpstr>
      <vt:lpstr>Placement Improvement via Moves</vt:lpstr>
      <vt:lpstr>Move Evaluation &amp; Acceptance</vt:lpstr>
      <vt:lpstr>PMoves stages (1)</vt:lpstr>
      <vt:lpstr>Core 0 Propose &amp; Evaluate View</vt:lpstr>
      <vt:lpstr>Core 1 Propose &amp; Evaluate View</vt:lpstr>
      <vt:lpstr>Core 1 Finalize View</vt:lpstr>
      <vt:lpstr>Resolving Collisions</vt:lpstr>
      <vt:lpstr>Supervisor transition</vt:lpstr>
      <vt:lpstr>Supervisor (1)</vt:lpstr>
      <vt:lpstr>Supervisor (2)</vt:lpstr>
      <vt:lpstr>Supervisor (3)</vt:lpstr>
      <vt:lpstr>Results Summary</vt:lpstr>
      <vt:lpstr>Part III: Later Parallel Placement</vt:lpstr>
      <vt:lpstr>Conflict Free Moves</vt:lpstr>
      <vt:lpstr>Dependency Checker &amp; Fewer Conflicts</vt:lpstr>
      <vt:lpstr>Algorithm Changes + Parallelism</vt:lpstr>
      <vt:lpstr>Part IV: Compile Time Past, Present &amp; Future</vt:lpstr>
      <vt:lpstr>The Past: Parallel Success</vt:lpstr>
      <vt:lpstr>But Compile Time Challenge Has Grown</vt:lpstr>
      <vt:lpstr>The Present</vt:lpstr>
      <vt:lpstr>The Present</vt:lpstr>
      <vt:lpstr>Observations</vt:lpstr>
      <vt:lpstr>What to Do?</vt:lpstr>
      <vt:lpstr>NoC: Pre-Wired &amp; Timing Closed</vt:lpstr>
      <vt:lpstr>Wrap Up</vt:lpstr>
      <vt:lpstr>Wrap Up</vt:lpstr>
    </vt:vector>
  </TitlesOfParts>
  <Company>Altera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Altera Corporate Template</dc:title>
  <dc:creator>Adrian Ludwin</dc:creator>
  <cp:lastModifiedBy>Vaughn</cp:lastModifiedBy>
  <cp:revision>308</cp:revision>
  <cp:lastPrinted>2020-09-03T16:13:11Z</cp:lastPrinted>
  <dcterms:created xsi:type="dcterms:W3CDTF">2008-01-12T22:08:12Z</dcterms:created>
  <dcterms:modified xsi:type="dcterms:W3CDTF">2020-09-03T16:13:14Z</dcterms:modified>
</cp:coreProperties>
</file>