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2" r:id="rId3"/>
  </p:sldMasterIdLst>
  <p:notesMasterIdLst>
    <p:notesMasterId r:id="rId59"/>
  </p:notesMasterIdLst>
  <p:sldIdLst>
    <p:sldId id="256" r:id="rId4"/>
    <p:sldId id="268" r:id="rId5"/>
    <p:sldId id="275" r:id="rId6"/>
    <p:sldId id="818" r:id="rId7"/>
    <p:sldId id="282" r:id="rId8"/>
    <p:sldId id="284" r:id="rId9"/>
    <p:sldId id="276" r:id="rId10"/>
    <p:sldId id="814" r:id="rId11"/>
    <p:sldId id="2134096128" r:id="rId12"/>
    <p:sldId id="2134096107" r:id="rId13"/>
    <p:sldId id="2134096109" r:id="rId14"/>
    <p:sldId id="314" r:id="rId15"/>
    <p:sldId id="2134096111" r:id="rId16"/>
    <p:sldId id="479" r:id="rId17"/>
    <p:sldId id="2134096130" r:id="rId18"/>
    <p:sldId id="2134096131" r:id="rId19"/>
    <p:sldId id="2134096113" r:id="rId20"/>
    <p:sldId id="2134096114" r:id="rId21"/>
    <p:sldId id="321" r:id="rId22"/>
    <p:sldId id="2134096129" r:id="rId23"/>
    <p:sldId id="816" r:id="rId24"/>
    <p:sldId id="2134096135" r:id="rId25"/>
    <p:sldId id="2134096136" r:id="rId26"/>
    <p:sldId id="538" r:id="rId27"/>
    <p:sldId id="539" r:id="rId28"/>
    <p:sldId id="540" r:id="rId29"/>
    <p:sldId id="541" r:id="rId30"/>
    <p:sldId id="542" r:id="rId31"/>
    <p:sldId id="543" r:id="rId32"/>
    <p:sldId id="2134096139" r:id="rId33"/>
    <p:sldId id="609" r:id="rId34"/>
    <p:sldId id="572" r:id="rId35"/>
    <p:sldId id="587" r:id="rId36"/>
    <p:sldId id="592" r:id="rId37"/>
    <p:sldId id="589" r:id="rId38"/>
    <p:sldId id="761" r:id="rId39"/>
    <p:sldId id="762" r:id="rId40"/>
    <p:sldId id="2134096142" r:id="rId41"/>
    <p:sldId id="817" r:id="rId42"/>
    <p:sldId id="798" r:id="rId43"/>
    <p:sldId id="800" r:id="rId44"/>
    <p:sldId id="2134096143" r:id="rId45"/>
    <p:sldId id="801" r:id="rId46"/>
    <p:sldId id="802" r:id="rId47"/>
    <p:sldId id="803" r:id="rId48"/>
    <p:sldId id="805" r:id="rId49"/>
    <p:sldId id="806" r:id="rId50"/>
    <p:sldId id="810" r:id="rId51"/>
    <p:sldId id="807" r:id="rId52"/>
    <p:sldId id="808" r:id="rId53"/>
    <p:sldId id="811" r:id="rId54"/>
    <p:sldId id="799" r:id="rId55"/>
    <p:sldId id="2134096140" r:id="rId56"/>
    <p:sldId id="812" r:id="rId57"/>
    <p:sldId id="2134096141" r:id="rId5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EC1BDE8-144B-4A25-806A-AFF9B54BA20A}" name="Vaughn Betz" initials="VB" userId="S::vaughn.betz@utoronto.ca::3f789434-37a1-4ee1-a7ca-58abeec3f5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8ED5"/>
    <a:srgbClr val="B3CAEB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122FF4-8556-40CE-AB0B-E12C1C300CBC}" v="52" dt="2025-12-02T05:58:18.8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19" autoAdjust="0"/>
  </p:normalViewPr>
  <p:slideViewPr>
    <p:cSldViewPr>
      <p:cViewPr varScale="1">
        <p:scale>
          <a:sx n="87" d="100"/>
          <a:sy n="87" d="100"/>
        </p:scale>
        <p:origin x="1771" y="4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microsoft.com/office/2016/11/relationships/changesInfo" Target="changesInfos/changesInfo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ughn Betz" userId="3f789434-37a1-4ee1-a7ca-58abeec3f55a" providerId="ADAL" clId="{3040B933-9B8D-408A-9F05-F898BCBC33BC}"/>
    <pc:docChg chg="undo custSel delSld modSld">
      <pc:chgData name="Vaughn Betz" userId="3f789434-37a1-4ee1-a7ca-58abeec3f55a" providerId="ADAL" clId="{3040B933-9B8D-408A-9F05-F898BCBC33BC}" dt="2025-12-08T18:43:52.683" v="604" actId="47"/>
      <pc:docMkLst>
        <pc:docMk/>
      </pc:docMkLst>
      <pc:sldChg chg="modSp mod">
        <pc:chgData name="Vaughn Betz" userId="3f789434-37a1-4ee1-a7ca-58abeec3f55a" providerId="ADAL" clId="{3040B933-9B8D-408A-9F05-F898BCBC33BC}" dt="2025-12-02T05:02:04.468" v="221" actId="20577"/>
        <pc:sldMkLst>
          <pc:docMk/>
          <pc:sldMk cId="1282149520" sldId="256"/>
        </pc:sldMkLst>
        <pc:spChg chg="mod">
          <ac:chgData name="Vaughn Betz" userId="3f789434-37a1-4ee1-a7ca-58abeec3f55a" providerId="ADAL" clId="{3040B933-9B8D-408A-9F05-F898BCBC33BC}" dt="2025-12-02T05:02:04.468" v="221" actId="20577"/>
          <ac:spMkLst>
            <pc:docMk/>
            <pc:sldMk cId="1282149520" sldId="256"/>
            <ac:spMk id="2" creationId="{00000000-0000-0000-0000-000000000000}"/>
          </ac:spMkLst>
        </pc:spChg>
      </pc:sldChg>
      <pc:sldChg chg="del">
        <pc:chgData name="Vaughn Betz" userId="3f789434-37a1-4ee1-a7ca-58abeec3f55a" providerId="ADAL" clId="{3040B933-9B8D-408A-9F05-F898BCBC33BC}" dt="2025-12-08T18:43:52.683" v="604" actId="47"/>
        <pc:sldMkLst>
          <pc:docMk/>
          <pc:sldMk cId="0" sldId="395"/>
        </pc:sldMkLst>
      </pc:sldChg>
      <pc:sldChg chg="modSp mod">
        <pc:chgData name="Vaughn Betz" userId="3f789434-37a1-4ee1-a7ca-58abeec3f55a" providerId="ADAL" clId="{3040B933-9B8D-408A-9F05-F898BCBC33BC}" dt="2025-12-02T05:03:23.468" v="222" actId="207"/>
        <pc:sldMkLst>
          <pc:docMk/>
          <pc:sldMk cId="0" sldId="538"/>
        </pc:sldMkLst>
        <pc:spChg chg="mod">
          <ac:chgData name="Vaughn Betz" userId="3f789434-37a1-4ee1-a7ca-58abeec3f55a" providerId="ADAL" clId="{3040B933-9B8D-408A-9F05-F898BCBC33BC}" dt="2025-12-02T05:03:23.468" v="222" actId="207"/>
          <ac:spMkLst>
            <pc:docMk/>
            <pc:sldMk cId="0" sldId="538"/>
            <ac:spMk id="2617" creationId="{00000000-0000-0000-0000-000000000000}"/>
          </ac:spMkLst>
        </pc:spChg>
      </pc:sldChg>
      <pc:sldChg chg="modSp mod">
        <pc:chgData name="Vaughn Betz" userId="3f789434-37a1-4ee1-a7ca-58abeec3f55a" providerId="ADAL" clId="{3040B933-9B8D-408A-9F05-F898BCBC33BC}" dt="2025-12-02T05:03:27.849" v="223" actId="207"/>
        <pc:sldMkLst>
          <pc:docMk/>
          <pc:sldMk cId="0" sldId="539"/>
        </pc:sldMkLst>
        <pc:spChg chg="mod">
          <ac:chgData name="Vaughn Betz" userId="3f789434-37a1-4ee1-a7ca-58abeec3f55a" providerId="ADAL" clId="{3040B933-9B8D-408A-9F05-F898BCBC33BC}" dt="2025-12-02T05:03:27.849" v="223" actId="207"/>
          <ac:spMkLst>
            <pc:docMk/>
            <pc:sldMk cId="0" sldId="539"/>
            <ac:spMk id="2629" creationId="{00000000-0000-0000-0000-000000000000}"/>
          </ac:spMkLst>
        </pc:spChg>
      </pc:sldChg>
      <pc:sldChg chg="modSp mod">
        <pc:chgData name="Vaughn Betz" userId="3f789434-37a1-4ee1-a7ca-58abeec3f55a" providerId="ADAL" clId="{3040B933-9B8D-408A-9F05-F898BCBC33BC}" dt="2025-12-02T05:03:32.219" v="224" actId="207"/>
        <pc:sldMkLst>
          <pc:docMk/>
          <pc:sldMk cId="0" sldId="540"/>
        </pc:sldMkLst>
        <pc:spChg chg="mod">
          <ac:chgData name="Vaughn Betz" userId="3f789434-37a1-4ee1-a7ca-58abeec3f55a" providerId="ADAL" clId="{3040B933-9B8D-408A-9F05-F898BCBC33BC}" dt="2025-12-02T05:03:32.219" v="224" actId="207"/>
          <ac:spMkLst>
            <pc:docMk/>
            <pc:sldMk cId="0" sldId="540"/>
            <ac:spMk id="4" creationId="{F3168BD7-F844-DBD6-727C-8DF15573C79E}"/>
          </ac:spMkLst>
        </pc:spChg>
      </pc:sldChg>
      <pc:sldChg chg="modSp mod">
        <pc:chgData name="Vaughn Betz" userId="3f789434-37a1-4ee1-a7ca-58abeec3f55a" providerId="ADAL" clId="{3040B933-9B8D-408A-9F05-F898BCBC33BC}" dt="2025-12-02T05:03:36.386" v="225" actId="207"/>
        <pc:sldMkLst>
          <pc:docMk/>
          <pc:sldMk cId="0" sldId="541"/>
        </pc:sldMkLst>
        <pc:spChg chg="mod">
          <ac:chgData name="Vaughn Betz" userId="3f789434-37a1-4ee1-a7ca-58abeec3f55a" providerId="ADAL" clId="{3040B933-9B8D-408A-9F05-F898BCBC33BC}" dt="2025-12-02T05:03:36.386" v="225" actId="207"/>
          <ac:spMkLst>
            <pc:docMk/>
            <pc:sldMk cId="0" sldId="541"/>
            <ac:spMk id="4" creationId="{0144D9B1-F7D7-59F2-38D0-B181C790FB7D}"/>
          </ac:spMkLst>
        </pc:spChg>
      </pc:sldChg>
      <pc:sldChg chg="modSp mod">
        <pc:chgData name="Vaughn Betz" userId="3f789434-37a1-4ee1-a7ca-58abeec3f55a" providerId="ADAL" clId="{3040B933-9B8D-408A-9F05-F898BCBC33BC}" dt="2025-12-02T05:03:43.308" v="226" actId="207"/>
        <pc:sldMkLst>
          <pc:docMk/>
          <pc:sldMk cId="0" sldId="542"/>
        </pc:sldMkLst>
        <pc:spChg chg="mod">
          <ac:chgData name="Vaughn Betz" userId="3f789434-37a1-4ee1-a7ca-58abeec3f55a" providerId="ADAL" clId="{3040B933-9B8D-408A-9F05-F898BCBC33BC}" dt="2025-12-02T05:03:43.308" v="226" actId="207"/>
          <ac:spMkLst>
            <pc:docMk/>
            <pc:sldMk cId="0" sldId="542"/>
            <ac:spMk id="4" creationId="{C8C9E6CC-0C1D-08B5-D5BC-F2ADB2324861}"/>
          </ac:spMkLst>
        </pc:spChg>
      </pc:sldChg>
      <pc:sldChg chg="modSp mod">
        <pc:chgData name="Vaughn Betz" userId="3f789434-37a1-4ee1-a7ca-58abeec3f55a" providerId="ADAL" clId="{3040B933-9B8D-408A-9F05-F898BCBC33BC}" dt="2025-12-02T05:03:47.229" v="227" actId="207"/>
        <pc:sldMkLst>
          <pc:docMk/>
          <pc:sldMk cId="0" sldId="543"/>
        </pc:sldMkLst>
        <pc:spChg chg="mod">
          <ac:chgData name="Vaughn Betz" userId="3f789434-37a1-4ee1-a7ca-58abeec3f55a" providerId="ADAL" clId="{3040B933-9B8D-408A-9F05-F898BCBC33BC}" dt="2025-12-02T05:03:47.229" v="227" actId="207"/>
          <ac:spMkLst>
            <pc:docMk/>
            <pc:sldMk cId="0" sldId="543"/>
            <ac:spMk id="4" creationId="{0CE15A8B-3A67-A469-5C62-64324B370A7F}"/>
          </ac:spMkLst>
        </pc:spChg>
      </pc:sldChg>
      <pc:sldChg chg="del">
        <pc:chgData name="Vaughn Betz" userId="3f789434-37a1-4ee1-a7ca-58abeec3f55a" providerId="ADAL" clId="{3040B933-9B8D-408A-9F05-F898BCBC33BC}" dt="2025-12-08T18:43:52.683" v="604" actId="47"/>
        <pc:sldMkLst>
          <pc:docMk/>
          <pc:sldMk cId="2582727486" sldId="797"/>
        </pc:sldMkLst>
      </pc:sldChg>
      <pc:sldChg chg="addSp delSp modSp mod">
        <pc:chgData name="Vaughn Betz" userId="3f789434-37a1-4ee1-a7ca-58abeec3f55a" providerId="ADAL" clId="{3040B933-9B8D-408A-9F05-F898BCBC33BC}" dt="2025-12-02T06:00:21.272" v="603" actId="1038"/>
        <pc:sldMkLst>
          <pc:docMk/>
          <pc:sldMk cId="1148653377" sldId="798"/>
        </pc:sldMkLst>
        <pc:spChg chg="mod">
          <ac:chgData name="Vaughn Betz" userId="3f789434-37a1-4ee1-a7ca-58abeec3f55a" providerId="ADAL" clId="{3040B933-9B8D-408A-9F05-F898BCBC33BC}" dt="2025-12-02T06:00:07.682" v="597" actId="1076"/>
          <ac:spMkLst>
            <pc:docMk/>
            <pc:sldMk cId="1148653377" sldId="798"/>
            <ac:spMk id="6" creationId="{424D2150-D0C5-0D8C-2F0E-2B8606FBC96D}"/>
          </ac:spMkLst>
        </pc:spChg>
        <pc:spChg chg="mod">
          <ac:chgData name="Vaughn Betz" userId="3f789434-37a1-4ee1-a7ca-58abeec3f55a" providerId="ADAL" clId="{3040B933-9B8D-408A-9F05-F898BCBC33BC}" dt="2025-12-02T05:41:22.777" v="452" actId="1036"/>
          <ac:spMkLst>
            <pc:docMk/>
            <pc:sldMk cId="1148653377" sldId="798"/>
            <ac:spMk id="7" creationId="{8ED449B1-638E-462F-8B3C-D1D2B59CE639}"/>
          </ac:spMkLst>
        </pc:spChg>
        <pc:spChg chg="mod">
          <ac:chgData name="Vaughn Betz" userId="3f789434-37a1-4ee1-a7ca-58abeec3f55a" providerId="ADAL" clId="{3040B933-9B8D-408A-9F05-F898BCBC33BC}" dt="2025-12-02T05:41:22.777" v="452" actId="1036"/>
          <ac:spMkLst>
            <pc:docMk/>
            <pc:sldMk cId="1148653377" sldId="798"/>
            <ac:spMk id="9" creationId="{0B8C2CEA-2589-DAD1-0EEF-237E0012611F}"/>
          </ac:spMkLst>
        </pc:spChg>
        <pc:spChg chg="mod">
          <ac:chgData name="Vaughn Betz" userId="3f789434-37a1-4ee1-a7ca-58abeec3f55a" providerId="ADAL" clId="{3040B933-9B8D-408A-9F05-F898BCBC33BC}" dt="2025-12-02T05:39:59.554" v="432" actId="403"/>
          <ac:spMkLst>
            <pc:docMk/>
            <pc:sldMk cId="1148653377" sldId="798"/>
            <ac:spMk id="12" creationId="{B2C83A18-E36C-8AD3-40C7-C02CB1551E0E}"/>
          </ac:spMkLst>
        </pc:spChg>
        <pc:spChg chg="add mod">
          <ac:chgData name="Vaughn Betz" userId="3f789434-37a1-4ee1-a7ca-58abeec3f55a" providerId="ADAL" clId="{3040B933-9B8D-408A-9F05-F898BCBC33BC}" dt="2025-12-02T05:41:22.777" v="452" actId="1036"/>
          <ac:spMkLst>
            <pc:docMk/>
            <pc:sldMk cId="1148653377" sldId="798"/>
            <ac:spMk id="18" creationId="{9A96B17C-1926-262F-8283-77117A02DD92}"/>
          </ac:spMkLst>
        </pc:spChg>
        <pc:spChg chg="add mod">
          <ac:chgData name="Vaughn Betz" userId="3f789434-37a1-4ee1-a7ca-58abeec3f55a" providerId="ADAL" clId="{3040B933-9B8D-408A-9F05-F898BCBC33BC}" dt="2025-12-02T05:59:30.606" v="588" actId="20577"/>
          <ac:spMkLst>
            <pc:docMk/>
            <pc:sldMk cId="1148653377" sldId="798"/>
            <ac:spMk id="21" creationId="{3FD0F385-7971-16ED-E2BE-8136DE396018}"/>
          </ac:spMkLst>
        </pc:spChg>
        <pc:spChg chg="add mod">
          <ac:chgData name="Vaughn Betz" userId="3f789434-37a1-4ee1-a7ca-58abeec3f55a" providerId="ADAL" clId="{3040B933-9B8D-408A-9F05-F898BCBC33BC}" dt="2025-12-02T06:00:18.285" v="598" actId="1076"/>
          <ac:spMkLst>
            <pc:docMk/>
            <pc:sldMk cId="1148653377" sldId="798"/>
            <ac:spMk id="24" creationId="{03B72261-B194-CC7B-E4F1-5D3D51D71D40}"/>
          </ac:spMkLst>
        </pc:spChg>
        <pc:picChg chg="add mod">
          <ac:chgData name="Vaughn Betz" userId="3f789434-37a1-4ee1-a7ca-58abeec3f55a" providerId="ADAL" clId="{3040B933-9B8D-408A-9F05-F898BCBC33BC}" dt="2025-12-02T05:57:50.994" v="506" actId="1076"/>
          <ac:picMkLst>
            <pc:docMk/>
            <pc:sldMk cId="1148653377" sldId="798"/>
            <ac:picMk id="19" creationId="{11086055-F512-FE58-DE92-D87CB7237D42}"/>
          </ac:picMkLst>
        </pc:picChg>
        <pc:picChg chg="add mod modCrop">
          <ac:chgData name="Vaughn Betz" userId="3f789434-37a1-4ee1-a7ca-58abeec3f55a" providerId="ADAL" clId="{3040B933-9B8D-408A-9F05-F898BCBC33BC}" dt="2025-12-02T06:00:21.272" v="603" actId="1038"/>
          <ac:picMkLst>
            <pc:docMk/>
            <pc:sldMk cId="1148653377" sldId="798"/>
            <ac:picMk id="20" creationId="{D49F43D0-0BC3-EF6E-B988-809EB9B47A0F}"/>
          </ac:picMkLst>
        </pc:picChg>
        <pc:cxnChg chg="mod">
          <ac:chgData name="Vaughn Betz" userId="3f789434-37a1-4ee1-a7ca-58abeec3f55a" providerId="ADAL" clId="{3040B933-9B8D-408A-9F05-F898BCBC33BC}" dt="2025-12-02T05:41:22.777" v="452" actId="1036"/>
          <ac:cxnSpMkLst>
            <pc:docMk/>
            <pc:sldMk cId="1148653377" sldId="798"/>
            <ac:cxnSpMk id="16" creationId="{5D30A24C-3275-8C3A-1F09-70CE2E0BC874}"/>
          </ac:cxnSpMkLst>
        </pc:cxnChg>
        <pc:cxnChg chg="mod">
          <ac:chgData name="Vaughn Betz" userId="3f789434-37a1-4ee1-a7ca-58abeec3f55a" providerId="ADAL" clId="{3040B933-9B8D-408A-9F05-F898BCBC33BC}" dt="2025-12-02T05:41:22.777" v="452" actId="1036"/>
          <ac:cxnSpMkLst>
            <pc:docMk/>
            <pc:sldMk cId="1148653377" sldId="798"/>
            <ac:cxnSpMk id="22" creationId="{F9F76BBF-B7B3-0388-82F9-7DAA1AE1D46B}"/>
          </ac:cxnSpMkLst>
        </pc:cxnChg>
      </pc:sldChg>
      <pc:sldChg chg="del">
        <pc:chgData name="Vaughn Betz" userId="3f789434-37a1-4ee1-a7ca-58abeec3f55a" providerId="ADAL" clId="{3040B933-9B8D-408A-9F05-F898BCBC33BC}" dt="2025-12-08T18:43:52.683" v="604" actId="47"/>
        <pc:sldMkLst>
          <pc:docMk/>
          <pc:sldMk cId="1250226026" sldId="809"/>
        </pc:sldMkLst>
      </pc:sldChg>
      <pc:sldChg chg="addSp delSp modSp mod">
        <pc:chgData name="Vaughn Betz" userId="3f789434-37a1-4ee1-a7ca-58abeec3f55a" providerId="ADAL" clId="{3040B933-9B8D-408A-9F05-F898BCBC33BC}" dt="2025-12-02T05:57:03.258" v="492" actId="404"/>
        <pc:sldMkLst>
          <pc:docMk/>
          <pc:sldMk cId="100622075" sldId="811"/>
        </pc:sldMkLst>
        <pc:spChg chg="mod">
          <ac:chgData name="Vaughn Betz" userId="3f789434-37a1-4ee1-a7ca-58abeec3f55a" providerId="ADAL" clId="{3040B933-9B8D-408A-9F05-F898BCBC33BC}" dt="2025-12-02T05:57:03.258" v="492" actId="404"/>
          <ac:spMkLst>
            <pc:docMk/>
            <pc:sldMk cId="100622075" sldId="811"/>
            <ac:spMk id="7" creationId="{3D185625-981E-D6D3-CE16-D1614A5DB677}"/>
          </ac:spMkLst>
        </pc:spChg>
        <pc:spChg chg="mod">
          <ac:chgData name="Vaughn Betz" userId="3f789434-37a1-4ee1-a7ca-58abeec3f55a" providerId="ADAL" clId="{3040B933-9B8D-408A-9F05-F898BCBC33BC}" dt="2025-12-02T05:56:49.411" v="489" actId="27636"/>
          <ac:spMkLst>
            <pc:docMk/>
            <pc:sldMk cId="100622075" sldId="811"/>
            <ac:spMk id="10" creationId="{93E601EC-F7F4-5B24-4ED3-B3130CDDE5DA}"/>
          </ac:spMkLst>
        </pc:spChg>
        <pc:picChg chg="mod">
          <ac:chgData name="Vaughn Betz" userId="3f789434-37a1-4ee1-a7ca-58abeec3f55a" providerId="ADAL" clId="{3040B933-9B8D-408A-9F05-F898BCBC33BC}" dt="2025-12-02T05:55:15.498" v="459" actId="14100"/>
          <ac:picMkLst>
            <pc:docMk/>
            <pc:sldMk cId="100622075" sldId="811"/>
            <ac:picMk id="9" creationId="{8875B692-E674-BF06-142D-8A0EFABBDF53}"/>
          </ac:picMkLst>
        </pc:picChg>
      </pc:sldChg>
      <pc:sldChg chg="addSp delSp modSp mod delAnim modAnim">
        <pc:chgData name="Vaughn Betz" userId="3f789434-37a1-4ee1-a7ca-58abeec3f55a" providerId="ADAL" clId="{3040B933-9B8D-408A-9F05-F898BCBC33BC}" dt="2025-12-02T05:00:43.379" v="76"/>
        <pc:sldMkLst>
          <pc:docMk/>
          <pc:sldMk cId="631314773" sldId="818"/>
        </pc:sldMkLst>
        <pc:spChg chg="ord">
          <ac:chgData name="Vaughn Betz" userId="3f789434-37a1-4ee1-a7ca-58abeec3f55a" providerId="ADAL" clId="{3040B933-9B8D-408A-9F05-F898BCBC33BC}" dt="2025-12-02T04:55:51.325" v="51" actId="13244"/>
          <ac:spMkLst>
            <pc:docMk/>
            <pc:sldMk cId="631314773" sldId="818"/>
            <ac:spMk id="2" creationId="{31E922FA-73E2-AABC-07FB-DDD29ECE82A5}"/>
          </ac:spMkLst>
        </pc:spChg>
        <pc:spChg chg="mod">
          <ac:chgData name="Vaughn Betz" userId="3f789434-37a1-4ee1-a7ca-58abeec3f55a" providerId="ADAL" clId="{3040B933-9B8D-408A-9F05-F898BCBC33BC}" dt="2025-12-02T04:43:19.380" v="2" actId="1076"/>
          <ac:spMkLst>
            <pc:docMk/>
            <pc:sldMk cId="631314773" sldId="818"/>
            <ac:spMk id="8" creationId="{815DE417-43D4-CFD4-D4D9-B6C6F81FFF4C}"/>
          </ac:spMkLst>
        </pc:spChg>
        <pc:spChg chg="mod">
          <ac:chgData name="Vaughn Betz" userId="3f789434-37a1-4ee1-a7ca-58abeec3f55a" providerId="ADAL" clId="{3040B933-9B8D-408A-9F05-F898BCBC33BC}" dt="2025-12-02T05:00:17.307" v="75" actId="1076"/>
          <ac:spMkLst>
            <pc:docMk/>
            <pc:sldMk cId="631314773" sldId="818"/>
            <ac:spMk id="13" creationId="{4CE8C2F6-F65A-F893-E965-99067EB4B2A3}"/>
          </ac:spMkLst>
        </pc:spChg>
        <pc:spChg chg="mod">
          <ac:chgData name="Vaughn Betz" userId="3f789434-37a1-4ee1-a7ca-58abeec3f55a" providerId="ADAL" clId="{3040B933-9B8D-408A-9F05-F898BCBC33BC}" dt="2025-12-02T04:56:20.874" v="53" actId="1076"/>
          <ac:spMkLst>
            <pc:docMk/>
            <pc:sldMk cId="631314773" sldId="818"/>
            <ac:spMk id="14" creationId="{DEC740BC-EE60-B9A5-F9E3-64917A005F66}"/>
          </ac:spMkLst>
        </pc:spChg>
        <pc:spChg chg="add mod">
          <ac:chgData name="Vaughn Betz" userId="3f789434-37a1-4ee1-a7ca-58abeec3f55a" providerId="ADAL" clId="{3040B933-9B8D-408A-9F05-F898BCBC33BC}" dt="2025-12-02T04:58:13.335" v="59" actId="1076"/>
          <ac:spMkLst>
            <pc:docMk/>
            <pc:sldMk cId="631314773" sldId="818"/>
            <ac:spMk id="19" creationId="{8303E397-3FB5-886B-E54C-606F5694B992}"/>
          </ac:spMkLst>
        </pc:spChg>
        <pc:picChg chg="add mod ord">
          <ac:chgData name="Vaughn Betz" userId="3f789434-37a1-4ee1-a7ca-58abeec3f55a" providerId="ADAL" clId="{3040B933-9B8D-408A-9F05-F898BCBC33BC}" dt="2025-12-02T04:55:47.444" v="50" actId="167"/>
          <ac:picMkLst>
            <pc:docMk/>
            <pc:sldMk cId="631314773" sldId="818"/>
            <ac:picMk id="15" creationId="{D68E2426-D62B-3607-0970-9A329674A696}"/>
          </ac:picMkLst>
        </pc:picChg>
        <pc:picChg chg="add mod ord">
          <ac:chgData name="Vaughn Betz" userId="3f789434-37a1-4ee1-a7ca-58abeec3f55a" providerId="ADAL" clId="{3040B933-9B8D-408A-9F05-F898BCBC33BC}" dt="2025-12-02T04:55:38.756" v="49" actId="167"/>
          <ac:picMkLst>
            <pc:docMk/>
            <pc:sldMk cId="631314773" sldId="818"/>
            <ac:picMk id="17" creationId="{E6426260-A172-6396-0F6B-CE06D17F103B}"/>
          </ac:picMkLst>
        </pc:picChg>
        <pc:picChg chg="add mod ord">
          <ac:chgData name="Vaughn Betz" userId="3f789434-37a1-4ee1-a7ca-58abeec3f55a" providerId="ADAL" clId="{3040B933-9B8D-408A-9F05-F898BCBC33BC}" dt="2025-12-02T05:00:13.485" v="74" actId="1076"/>
          <ac:picMkLst>
            <pc:docMk/>
            <pc:sldMk cId="631314773" sldId="818"/>
            <ac:picMk id="18" creationId="{D03DE63E-E47A-3A92-6F46-7249F74B97DF}"/>
          </ac:picMkLst>
        </pc:picChg>
      </pc:sldChg>
      <pc:sldChg chg="del">
        <pc:chgData name="Vaughn Betz" userId="3f789434-37a1-4ee1-a7ca-58abeec3f55a" providerId="ADAL" clId="{3040B933-9B8D-408A-9F05-F898BCBC33BC}" dt="2025-12-08T18:43:52.683" v="604" actId="47"/>
        <pc:sldMkLst>
          <pc:docMk/>
          <pc:sldMk cId="182500697" sldId="213409613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9095C68-F60C-4AD2-977F-0B17C22CA9D2}" type="datetimeFigureOut">
              <a:rPr lang="en-CA" smtClean="0"/>
              <a:t>2025-12-08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9D6EE51-3C7A-4F5E-9F98-1895A0AA32A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21095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5f2f973ede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5f2f973ede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15950" lvl="1" indent="0">
              <a:buNone/>
            </a:pP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20613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157eddf68f6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157eddf68f6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g157eddf68f6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2" name="Google Shape;1282;g157eddf68f6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g157eddf68f6_0_4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1" name="Google Shape;1291;g157eddf68f6_0_4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1f18649bf36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3" name="Google Shape;2613;g1f18649bf36_0_2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int8 tensor mode implements 30 int8 multipliers in a single block, instead of 2 int18 multipliers. </a:t>
            </a:r>
            <a:endParaRPr/>
          </a:p>
        </p:txBody>
      </p:sp>
      <p:sp>
        <p:nvSpPr>
          <p:cNvPr id="2614" name="Google Shape;2614;g1f18649bf36_0_2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1f18649bf36_0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5" name="Google Shape;2625;g1f18649bf36_0_2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But, if you think about it, 30 int8 multipliers would require 480 input and output ports which would be significantly more expensive in terms of area.</a:t>
            </a:r>
            <a:endParaRPr/>
          </a:p>
        </p:txBody>
      </p:sp>
      <p:sp>
        <p:nvSpPr>
          <p:cNvPr id="2626" name="Google Shape;2626;g1f18649bf36_0_2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7" name="Google Shape;2637;g1f18649bf36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8" name="Google Shape;2638;g1f18649bf36_0_2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drive down the number of output ports, the 30 multipliers are arranged as three 10 element dot products with internal reduction and optional 24-bit accumulators which brings down the number of output ports to only 72 ports.</a:t>
            </a:r>
            <a:endParaRPr/>
          </a:p>
        </p:txBody>
      </p:sp>
      <p:sp>
        <p:nvSpPr>
          <p:cNvPr id="2639" name="Google Shape;2639;g1f18649bf36_0_26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9" name="Google Shape;2649;g1f18649bf36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0" name="Google Shape;2650;g1f18649bf36_0_2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Then to solve the inputs problem, one set of input is shared by broadcasting it to all 3 dot-10 engines …</a:t>
            </a:r>
            <a:endParaRPr/>
          </a:p>
        </p:txBody>
      </p:sp>
      <p:sp>
        <p:nvSpPr>
          <p:cNvPr id="2651" name="Google Shape;2651;g1f18649bf36_0_2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0" name="Google Shape;2660;g1f18649bf36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1" name="Google Shape;2661;g1f18649bf36_0_2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the other set of input is loaded from the tensor block above using a dedicated input reuse chain in which one set of registers can be loaded while the other is used for compute in a ping-pong fashion.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brings the total number of needed input ports to only 80.</a:t>
            </a:r>
            <a:endParaRPr/>
          </a:p>
        </p:txBody>
      </p:sp>
      <p:sp>
        <p:nvSpPr>
          <p:cNvPr id="2662" name="Google Shape;2662;g1f18649bf36_0_28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1" name="Google Shape;2671;g1f18649bf36_0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2" name="Google Shape;2672;g1f18649bf36_0_3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the other set of input is loaded from the tensor block above using a dedicated input reuse chain in which one set of registers can be loaded while the other is used for compute in a ping-pong fashion.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brings the total number of needed input ports to only 80.</a:t>
            </a:r>
            <a:endParaRPr/>
          </a:p>
        </p:txBody>
      </p:sp>
      <p:sp>
        <p:nvSpPr>
          <p:cNvPr id="2673" name="Google Shape;2673;g1f18649bf36_0_3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5f964eb6fb_2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15f964eb6fb_2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D6EE51-3C7A-4F5E-9F98-1895A0AA32AC}" type="slidenum">
              <a:rPr lang="en-CA" smtClean="0"/>
              <a:t>32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46795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D92816D-BF56-4DB9-B10D-68BE1670162B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NeueLT Std Bold" charset="0"/>
                <a:ea typeface="ヒラギノ角ゴ ProN W3" charset="-128"/>
                <a:cs typeface="+mn-cs"/>
                <a:sym typeface="Gill Sans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NeueLT Std Bold" charset="0"/>
              <a:ea typeface="ヒラギノ角ゴ ProN W3" charset="-128"/>
              <a:cs typeface="+mn-cs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9975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D6EE51-3C7A-4F5E-9F98-1895A0AA32AC}" type="slidenum">
              <a:rPr lang="en-CA" smtClean="0"/>
              <a:t>41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76496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D6EE51-3C7A-4F5E-9F98-1895A0AA32AC}" type="slidenum">
              <a:rPr lang="en-CA" smtClean="0"/>
              <a:t>52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0474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15c6babe561_2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15c6babe561_2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15c6babe561_2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15c6babe561_2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5b21f9aeef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15b21f9aeef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15f2b4d68c7_0_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2" name="Google Shape;1062;g15f2b4d68c7_0_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g15f2b4d68c7_0_4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7" name="Google Shape;1137;g15f2b4d68c7_0_4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g15f2b4d68c7_0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8" name="Google Shape;1158;g15f2b4d68c7_0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15f964eb6fb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0" name="Google Shape;1200;g15f964eb6fb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3146-E3AD-453E-AFA4-2078B877808B}" type="datetimeFigureOut">
              <a:rPr lang="en-CA" smtClean="0"/>
              <a:t>2025-12-08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/>
              <a:t>ECE 1756 – V. Betz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C56F8-2A7F-4574-9030-B856861DA6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07575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3146-E3AD-453E-AFA4-2078B877808B}" type="datetimeFigureOut">
              <a:rPr lang="en-CA" smtClean="0"/>
              <a:t>2025-12-08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C56F8-2A7F-4574-9030-B856861DA6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1339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3146-E3AD-453E-AFA4-2078B877808B}" type="datetimeFigureOut">
              <a:rPr lang="en-CA" smtClean="0"/>
              <a:t>2025-12-08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C56F8-2A7F-4574-9030-B856861DA6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87207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70203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224999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#4">
  <p:cSld name="Section header #4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0"/>
            <a:ext cx="9144000" cy="6096000"/>
          </a:xfrm>
          <a:prstGeom prst="rect">
            <a:avLst/>
          </a:prstGeom>
          <a:solidFill>
            <a:srgbClr val="579D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876375" y="2461400"/>
            <a:ext cx="7041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7" name="Google Shape;17;p3"/>
          <p:cNvSpPr/>
          <p:nvPr/>
        </p:nvSpPr>
        <p:spPr>
          <a:xfrm>
            <a:off x="457200" y="1828800"/>
            <a:ext cx="27300" cy="2438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2548647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Section title and description 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297125" y="2440800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4888075" y="2758800"/>
            <a:ext cx="4045200" cy="13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76419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45553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rtl="0">
              <a:buNone/>
              <a:defRPr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rtl="0">
              <a:buNone/>
              <a:defRPr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rtl="0">
              <a:buNone/>
              <a:defRPr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rtl="0">
              <a:buNone/>
              <a:defRPr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rtl="0">
              <a:buNone/>
              <a:defRPr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rtl="0">
              <a:buNone/>
              <a:defRPr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rtl="0">
              <a:buNone/>
              <a:defRPr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rtl="0">
              <a:buNone/>
              <a:defRPr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6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Libre Baskerville"/>
              <a:buNone/>
              <a:defRPr sz="290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2800"/>
              <a:buFont typeface="Libre Baskerville"/>
              <a:buNone/>
              <a:defRPr sz="1400"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2800"/>
              <a:buFont typeface="Libre Baskerville"/>
              <a:buNone/>
              <a:defRPr sz="1400"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2800"/>
              <a:buFont typeface="Libre Baskerville"/>
              <a:buNone/>
              <a:defRPr sz="1400"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2800"/>
              <a:buFont typeface="Libre Baskerville"/>
              <a:buNone/>
              <a:defRPr sz="1400"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2800"/>
              <a:buFont typeface="Libre Baskerville"/>
              <a:buNone/>
              <a:defRPr sz="1400"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2800"/>
              <a:buFont typeface="Libre Baskerville"/>
              <a:buNone/>
              <a:defRPr sz="1400"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2800"/>
              <a:buFont typeface="Libre Baskerville"/>
              <a:buNone/>
              <a:defRPr sz="1400"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2800"/>
              <a:buFont typeface="Libre Baskerville"/>
              <a:buNone/>
              <a:defRPr sz="1400"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457200" y="1355725"/>
            <a:ext cx="8248800" cy="42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74650" algn="l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Libre Baskerville"/>
              <a:buChar char="▪"/>
              <a:defRPr sz="230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914400" marR="0" lvl="1" indent="-361950" algn="l" rtl="0"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Libre Baskerville"/>
              <a:buChar char="–"/>
              <a:defRPr sz="2100" i="0" u="none" strike="noStrike" cap="none">
                <a:solidFill>
                  <a:schemeClr val="accent4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1371600" marR="0" lvl="2" indent="-342900" algn="l" rtl="0"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Libre Baskerville"/>
              <a:buChar char="•"/>
              <a:defRPr sz="1800" i="0" u="none" strike="noStrike" cap="none">
                <a:solidFill>
                  <a:schemeClr val="accent4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1828800" marR="0" lvl="3" indent="-323850" algn="l" rtl="0"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1500"/>
              <a:buFont typeface="Libre Baskerville"/>
              <a:buChar char="–"/>
              <a:defRPr sz="1500" i="0" u="none" strike="noStrike" cap="none">
                <a:solidFill>
                  <a:schemeClr val="accent4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2286000" marR="0" lvl="4" indent="-323850" algn="l" rtl="0"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1500"/>
              <a:buFont typeface="Libre Baskerville"/>
              <a:buChar char="»"/>
              <a:defRPr sz="1500" i="0" u="none" strike="noStrike" cap="none">
                <a:solidFill>
                  <a:schemeClr val="accent4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2743200" marR="0" lvl="5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ibre Baskerville"/>
              <a:buChar char="•"/>
              <a:defRPr sz="150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3200400" marR="0" lvl="6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ibre Baskerville"/>
              <a:buChar char="•"/>
              <a:defRPr sz="150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3657600" marR="0" lvl="7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ibre Baskerville"/>
              <a:buChar char="•"/>
              <a:defRPr sz="150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4114800" marR="0" lvl="8" indent="-32385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500"/>
              <a:buFont typeface="Libre Baskerville"/>
              <a:buChar char="•"/>
              <a:defRPr sz="150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6167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437492" y="286604"/>
            <a:ext cx="8170500" cy="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437493" y="2128345"/>
            <a:ext cx="8170500" cy="40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normAutofit/>
          </a:bodyPr>
          <a:lstStyle>
            <a:lvl1pPr marL="457200" lvl="0" indent="-317500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437492" y="1409975"/>
            <a:ext cx="8171400" cy="5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noAutofit/>
          </a:bodyPr>
          <a:lstStyle>
            <a:lvl1pPr marL="457200" lvl="0" indent="-361950" algn="ctr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100"/>
              <a:buChar char="●"/>
              <a:defRPr sz="2100" b="1"/>
            </a:lvl1pPr>
            <a:lvl2pPr marL="914400" lvl="1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3F3F3F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100"/>
              <a:buNone/>
              <a:defRPr sz="2100">
                <a:solidFill>
                  <a:srgbClr val="3F3F3F"/>
                </a:solidFill>
                <a:latin typeface="Geo"/>
                <a:ea typeface="Geo"/>
                <a:cs typeface="Geo"/>
                <a:sym typeface="Geo"/>
              </a:defRPr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4279496" y="6489561"/>
            <a:ext cx="585000" cy="2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>
            <a:lvl1pPr marL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729115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ulleted Text">
  <p:cSld name="Title and Bulleted 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872352" y="6432516"/>
            <a:ext cx="21336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455613" y="411797"/>
            <a:ext cx="8229600" cy="1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1"/>
          </p:nvPr>
        </p:nvSpPr>
        <p:spPr>
          <a:xfrm>
            <a:off x="455613" y="1604433"/>
            <a:ext cx="8228100" cy="45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rgbClr val="0071C5"/>
              </a:buClr>
              <a:buSzPts val="1800"/>
              <a:buChar char="●"/>
              <a:defRPr>
                <a:solidFill>
                  <a:srgbClr val="0071C5"/>
                </a:solidFill>
              </a:defRPr>
            </a:lvl1pPr>
            <a:lvl2pPr marL="914400" lvl="1" indent="-34290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3020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1750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068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3146-E3AD-453E-AFA4-2078B877808B}" type="datetimeFigureOut">
              <a:rPr lang="en-CA" smtClean="0"/>
              <a:t>2025-12-08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C56F8-2A7F-4574-9030-B856861DA6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57560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Slide - Basic Text - Blue">
  <p:cSld name="Body Slide - Basic Text - Blu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344500" y="1209700"/>
            <a:ext cx="8458800" cy="49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175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400"/>
              <a:buChar char="●"/>
              <a:defRPr sz="1400" i="0" u="none" strike="noStrike" cap="none">
                <a:solidFill>
                  <a:srgbClr val="5F6368"/>
                </a:solidFill>
              </a:defRPr>
            </a:lvl1pPr>
            <a:lvl2pPr marL="914400" marR="0" lvl="1" indent="-3175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400"/>
              <a:buChar char="○"/>
              <a:defRPr sz="1400" i="0" u="none" strike="noStrike" cap="none">
                <a:solidFill>
                  <a:srgbClr val="5F6368"/>
                </a:solidFill>
              </a:defRPr>
            </a:lvl2pPr>
            <a:lvl3pPr marL="1371600" marR="0" lvl="2" indent="-3175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400"/>
              <a:buChar char="■"/>
              <a:defRPr sz="1400" i="0" u="none" strike="noStrike" cap="none">
                <a:solidFill>
                  <a:srgbClr val="5F6368"/>
                </a:solidFill>
              </a:defRPr>
            </a:lvl3pPr>
            <a:lvl4pPr marL="1828800" marR="0" lvl="3" indent="-3175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400"/>
              <a:buChar char="●"/>
              <a:defRPr sz="1400" i="0" u="none" strike="noStrike" cap="none">
                <a:solidFill>
                  <a:srgbClr val="5F6368"/>
                </a:solidFill>
              </a:defRPr>
            </a:lvl4pPr>
            <a:lvl5pPr marL="2286000" marR="0" lvl="4" indent="-3175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400"/>
              <a:buChar char="○"/>
              <a:defRPr sz="1400" i="0" u="none" strike="noStrike" cap="none">
                <a:solidFill>
                  <a:srgbClr val="5F6368"/>
                </a:solidFill>
              </a:defRPr>
            </a:lvl5pPr>
            <a:lvl6pPr marL="2743200" marR="0" lvl="5" indent="-3175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400"/>
              <a:buChar char="■"/>
              <a:defRPr sz="1400" i="0" u="none" strike="noStrike" cap="none">
                <a:solidFill>
                  <a:srgbClr val="5F6368"/>
                </a:solidFill>
              </a:defRPr>
            </a:lvl6pPr>
            <a:lvl7pPr marL="3200400" marR="0" lvl="6" indent="-3175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400"/>
              <a:buChar char="●"/>
              <a:defRPr sz="1400" i="0" u="none" strike="noStrike" cap="none">
                <a:solidFill>
                  <a:srgbClr val="5F6368"/>
                </a:solidFill>
              </a:defRPr>
            </a:lvl7pPr>
            <a:lvl8pPr marL="3657600" marR="0" lvl="7" indent="-3175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400"/>
              <a:buChar char="○"/>
              <a:defRPr sz="1400" i="0" u="none" strike="noStrike" cap="none">
                <a:solidFill>
                  <a:srgbClr val="5F6368"/>
                </a:solidFill>
              </a:defRPr>
            </a:lvl8pPr>
            <a:lvl9pPr marL="4114800" marR="0" lvl="8" indent="-3175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400"/>
              <a:buChar char="■"/>
              <a:defRPr sz="1400" i="0" u="none" strike="noStrike" cap="none">
                <a:solidFill>
                  <a:srgbClr val="5F6368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/>
          <p:nvPr/>
        </p:nvSpPr>
        <p:spPr>
          <a:xfrm>
            <a:off x="426300" y="657300"/>
            <a:ext cx="7797000" cy="5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0" i="0" u="none" strike="noStrike" cap="non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45" name="Google Shape;45;p9"/>
          <p:cNvSpPr/>
          <p:nvPr/>
        </p:nvSpPr>
        <p:spPr>
          <a:xfrm>
            <a:off x="-22468" y="313820"/>
            <a:ext cx="57900" cy="6230400"/>
          </a:xfrm>
          <a:prstGeom prst="rect">
            <a:avLst/>
          </a:prstGeom>
          <a:solidFill>
            <a:srgbClr val="4285F4"/>
          </a:solidFill>
          <a:ln>
            <a:noFill/>
          </a:ln>
        </p:spPr>
        <p:txBody>
          <a:bodyPr spcFirstLastPara="1" wrap="square" lIns="19050" tIns="19050" rIns="1905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endParaRPr sz="1200" b="0" i="0" u="none" strike="noStrike" cap="non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44501" y="352500"/>
            <a:ext cx="7797000" cy="5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400" b="0" i="0" u="none" strike="noStrike" cap="non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grpSp>
        <p:nvGrpSpPr>
          <p:cNvPr id="48" name="Google Shape;48;p9"/>
          <p:cNvGrpSpPr/>
          <p:nvPr/>
        </p:nvGrpSpPr>
        <p:grpSpPr>
          <a:xfrm>
            <a:off x="163323" y="6506641"/>
            <a:ext cx="420491" cy="182680"/>
            <a:chOff x="0" y="0"/>
            <a:chExt cx="2077525" cy="676925"/>
          </a:xfrm>
        </p:grpSpPr>
        <p:sp>
          <p:nvSpPr>
            <p:cNvPr id="49" name="Google Shape;49;p9"/>
            <p:cNvSpPr/>
            <p:nvPr/>
          </p:nvSpPr>
          <p:spPr>
            <a:xfrm>
              <a:off x="0" y="0"/>
              <a:ext cx="511375" cy="524800"/>
            </a:xfrm>
            <a:custGeom>
              <a:avLst/>
              <a:gdLst/>
              <a:ahLst/>
              <a:cxnLst/>
              <a:rect l="l" t="t" r="r" b="b"/>
              <a:pathLst>
                <a:path w="20455" h="20992" extrusionOk="0">
                  <a:moveTo>
                    <a:pt x="10700" y="12450"/>
                  </a:moveTo>
                  <a:lnTo>
                    <a:pt x="10700" y="9583"/>
                  </a:lnTo>
                  <a:lnTo>
                    <a:pt x="20300" y="9583"/>
                  </a:lnTo>
                  <a:cubicBezTo>
                    <a:pt x="20398" y="10088"/>
                    <a:pt x="20455" y="10690"/>
                    <a:pt x="20455" y="11341"/>
                  </a:cubicBezTo>
                  <a:cubicBezTo>
                    <a:pt x="20455" y="13491"/>
                    <a:pt x="19866" y="16154"/>
                    <a:pt x="17972" y="18048"/>
                  </a:cubicBezTo>
                  <a:cubicBezTo>
                    <a:pt x="16129" y="19968"/>
                    <a:pt x="13773" y="20992"/>
                    <a:pt x="10650" y="20992"/>
                  </a:cubicBezTo>
                  <a:cubicBezTo>
                    <a:pt x="4864" y="20993"/>
                    <a:pt x="0" y="16282"/>
                    <a:pt x="0" y="10496"/>
                  </a:cubicBezTo>
                  <a:cubicBezTo>
                    <a:pt x="0" y="4710"/>
                    <a:pt x="4864" y="0"/>
                    <a:pt x="10650" y="0"/>
                  </a:cubicBezTo>
                  <a:cubicBezTo>
                    <a:pt x="13850" y="0"/>
                    <a:pt x="16129" y="1254"/>
                    <a:pt x="17844" y="2893"/>
                  </a:cubicBezTo>
                  <a:lnTo>
                    <a:pt x="15822" y="4915"/>
                  </a:lnTo>
                  <a:cubicBezTo>
                    <a:pt x="14593" y="3763"/>
                    <a:pt x="12929" y="2867"/>
                    <a:pt x="10651" y="2867"/>
                  </a:cubicBezTo>
                  <a:cubicBezTo>
                    <a:pt x="6427" y="2867"/>
                    <a:pt x="3124" y="6272"/>
                    <a:pt x="3124" y="10496"/>
                  </a:cubicBezTo>
                  <a:cubicBezTo>
                    <a:pt x="3124" y="14720"/>
                    <a:pt x="6427" y="18125"/>
                    <a:pt x="10651" y="18125"/>
                  </a:cubicBezTo>
                  <a:cubicBezTo>
                    <a:pt x="13390" y="18125"/>
                    <a:pt x="14952" y="17024"/>
                    <a:pt x="15950" y="16026"/>
                  </a:cubicBezTo>
                  <a:cubicBezTo>
                    <a:pt x="16764" y="15213"/>
                    <a:pt x="17299" y="14046"/>
                    <a:pt x="17507" y="12450"/>
                  </a:cubicBezTo>
                  <a:lnTo>
                    <a:pt x="10700" y="12450"/>
                  </a:lnTo>
                  <a:close/>
                </a:path>
              </a:pathLst>
            </a:custGeom>
            <a:solidFill>
              <a:srgbClr val="AEB3B7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9"/>
            <p:cNvSpPr/>
            <p:nvPr/>
          </p:nvSpPr>
          <p:spPr>
            <a:xfrm>
              <a:off x="540400" y="187300"/>
              <a:ext cx="339200" cy="337950"/>
            </a:xfrm>
            <a:custGeom>
              <a:avLst/>
              <a:gdLst/>
              <a:ahLst/>
              <a:cxnLst/>
              <a:rect l="l" t="t" r="r" b="b"/>
              <a:pathLst>
                <a:path w="13568" h="13518" extrusionOk="0">
                  <a:moveTo>
                    <a:pt x="13568" y="6759"/>
                  </a:moveTo>
                  <a:cubicBezTo>
                    <a:pt x="13568" y="10650"/>
                    <a:pt x="10522" y="13518"/>
                    <a:pt x="6784" y="13518"/>
                  </a:cubicBezTo>
                  <a:cubicBezTo>
                    <a:pt x="3046" y="13518"/>
                    <a:pt x="0" y="10651"/>
                    <a:pt x="0" y="6759"/>
                  </a:cubicBezTo>
                  <a:cubicBezTo>
                    <a:pt x="0" y="2842"/>
                    <a:pt x="3046" y="0"/>
                    <a:pt x="6784" y="0"/>
                  </a:cubicBezTo>
                  <a:cubicBezTo>
                    <a:pt x="10522" y="0"/>
                    <a:pt x="13568" y="2842"/>
                    <a:pt x="13568" y="6759"/>
                  </a:cubicBezTo>
                  <a:close/>
                  <a:moveTo>
                    <a:pt x="10599" y="6759"/>
                  </a:moveTo>
                  <a:cubicBezTo>
                    <a:pt x="10599" y="4327"/>
                    <a:pt x="8833" y="2663"/>
                    <a:pt x="6785" y="2663"/>
                  </a:cubicBezTo>
                  <a:cubicBezTo>
                    <a:pt x="4737" y="2663"/>
                    <a:pt x="2970" y="4327"/>
                    <a:pt x="2970" y="6759"/>
                  </a:cubicBezTo>
                  <a:cubicBezTo>
                    <a:pt x="2970" y="9165"/>
                    <a:pt x="4736" y="10855"/>
                    <a:pt x="6785" y="10855"/>
                  </a:cubicBezTo>
                  <a:cubicBezTo>
                    <a:pt x="8832" y="10855"/>
                    <a:pt x="10599" y="9165"/>
                    <a:pt x="10599" y="6759"/>
                  </a:cubicBezTo>
                  <a:close/>
                </a:path>
              </a:pathLst>
            </a:custGeom>
            <a:solidFill>
              <a:srgbClr val="AEB3B7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9"/>
            <p:cNvSpPr/>
            <p:nvPr/>
          </p:nvSpPr>
          <p:spPr>
            <a:xfrm>
              <a:off x="910400" y="187300"/>
              <a:ext cx="339200" cy="337950"/>
            </a:xfrm>
            <a:custGeom>
              <a:avLst/>
              <a:gdLst/>
              <a:ahLst/>
              <a:cxnLst/>
              <a:rect l="l" t="t" r="r" b="b"/>
              <a:pathLst>
                <a:path w="13568" h="13518" extrusionOk="0">
                  <a:moveTo>
                    <a:pt x="13568" y="6759"/>
                  </a:moveTo>
                  <a:cubicBezTo>
                    <a:pt x="13568" y="10650"/>
                    <a:pt x="10522" y="13518"/>
                    <a:pt x="6784" y="13518"/>
                  </a:cubicBezTo>
                  <a:cubicBezTo>
                    <a:pt x="3046" y="13518"/>
                    <a:pt x="0" y="10651"/>
                    <a:pt x="0" y="6759"/>
                  </a:cubicBezTo>
                  <a:cubicBezTo>
                    <a:pt x="0" y="2842"/>
                    <a:pt x="3046" y="0"/>
                    <a:pt x="6784" y="0"/>
                  </a:cubicBezTo>
                  <a:cubicBezTo>
                    <a:pt x="10522" y="0"/>
                    <a:pt x="13568" y="2842"/>
                    <a:pt x="13568" y="6759"/>
                  </a:cubicBezTo>
                  <a:close/>
                  <a:moveTo>
                    <a:pt x="10599" y="6759"/>
                  </a:moveTo>
                  <a:cubicBezTo>
                    <a:pt x="10599" y="4327"/>
                    <a:pt x="8833" y="2663"/>
                    <a:pt x="6785" y="2663"/>
                  </a:cubicBezTo>
                  <a:cubicBezTo>
                    <a:pt x="4737" y="2663"/>
                    <a:pt x="2970" y="4327"/>
                    <a:pt x="2970" y="6759"/>
                  </a:cubicBezTo>
                  <a:cubicBezTo>
                    <a:pt x="2970" y="9165"/>
                    <a:pt x="4736" y="10855"/>
                    <a:pt x="6785" y="10855"/>
                  </a:cubicBezTo>
                  <a:cubicBezTo>
                    <a:pt x="8832" y="10855"/>
                    <a:pt x="10599" y="9165"/>
                    <a:pt x="10599" y="6759"/>
                  </a:cubicBezTo>
                  <a:close/>
                </a:path>
              </a:pathLst>
            </a:custGeom>
            <a:solidFill>
              <a:srgbClr val="AEB3B7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9"/>
            <p:cNvSpPr/>
            <p:nvPr/>
          </p:nvSpPr>
          <p:spPr>
            <a:xfrm>
              <a:off x="1280400" y="187325"/>
              <a:ext cx="323850" cy="489600"/>
            </a:xfrm>
            <a:custGeom>
              <a:avLst/>
              <a:gdLst/>
              <a:ahLst/>
              <a:cxnLst/>
              <a:rect l="l" t="t" r="r" b="b"/>
              <a:pathLst>
                <a:path w="12954" h="19584" extrusionOk="0">
                  <a:moveTo>
                    <a:pt x="12954" y="409"/>
                  </a:moveTo>
                  <a:lnTo>
                    <a:pt x="12954" y="12544"/>
                  </a:lnTo>
                  <a:cubicBezTo>
                    <a:pt x="12954" y="17536"/>
                    <a:pt x="10010" y="19584"/>
                    <a:pt x="6528" y="19584"/>
                  </a:cubicBezTo>
                  <a:cubicBezTo>
                    <a:pt x="3251" y="19584"/>
                    <a:pt x="1280" y="17382"/>
                    <a:pt x="537" y="15590"/>
                  </a:cubicBezTo>
                  <a:lnTo>
                    <a:pt x="3123" y="14515"/>
                  </a:lnTo>
                  <a:cubicBezTo>
                    <a:pt x="3584" y="15616"/>
                    <a:pt x="4710" y="16922"/>
                    <a:pt x="6528" y="16922"/>
                  </a:cubicBezTo>
                  <a:cubicBezTo>
                    <a:pt x="8755" y="16922"/>
                    <a:pt x="10138" y="15539"/>
                    <a:pt x="10138" y="12954"/>
                  </a:cubicBezTo>
                  <a:lnTo>
                    <a:pt x="10138" y="11981"/>
                  </a:lnTo>
                  <a:lnTo>
                    <a:pt x="10036" y="11981"/>
                  </a:lnTo>
                  <a:cubicBezTo>
                    <a:pt x="9370" y="12800"/>
                    <a:pt x="8090" y="13517"/>
                    <a:pt x="6477" y="13517"/>
                  </a:cubicBezTo>
                  <a:cubicBezTo>
                    <a:pt x="3098" y="13517"/>
                    <a:pt x="0" y="10573"/>
                    <a:pt x="0" y="6784"/>
                  </a:cubicBezTo>
                  <a:cubicBezTo>
                    <a:pt x="0" y="2969"/>
                    <a:pt x="3098" y="0"/>
                    <a:pt x="6477" y="0"/>
                  </a:cubicBezTo>
                  <a:cubicBezTo>
                    <a:pt x="8090" y="0"/>
                    <a:pt x="9370" y="717"/>
                    <a:pt x="10036" y="1511"/>
                  </a:cubicBezTo>
                  <a:lnTo>
                    <a:pt x="10138" y="1511"/>
                  </a:lnTo>
                  <a:lnTo>
                    <a:pt x="10138" y="409"/>
                  </a:lnTo>
                  <a:lnTo>
                    <a:pt x="12954" y="409"/>
                  </a:lnTo>
                  <a:close/>
                  <a:moveTo>
                    <a:pt x="10343" y="6784"/>
                  </a:moveTo>
                  <a:cubicBezTo>
                    <a:pt x="10343" y="4403"/>
                    <a:pt x="8756" y="2662"/>
                    <a:pt x="6733" y="2662"/>
                  </a:cubicBezTo>
                  <a:cubicBezTo>
                    <a:pt x="4685" y="2662"/>
                    <a:pt x="2970" y="4403"/>
                    <a:pt x="2970" y="6784"/>
                  </a:cubicBezTo>
                  <a:cubicBezTo>
                    <a:pt x="2970" y="9139"/>
                    <a:pt x="4685" y="10855"/>
                    <a:pt x="6733" y="10855"/>
                  </a:cubicBezTo>
                  <a:cubicBezTo>
                    <a:pt x="8755" y="10854"/>
                    <a:pt x="10343" y="9139"/>
                    <a:pt x="10343" y="6784"/>
                  </a:cubicBezTo>
                  <a:close/>
                </a:path>
              </a:pathLst>
            </a:custGeom>
            <a:solidFill>
              <a:srgbClr val="AEB3B7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9"/>
            <p:cNvSpPr/>
            <p:nvPr/>
          </p:nvSpPr>
          <p:spPr>
            <a:xfrm>
              <a:off x="1655750" y="20000"/>
              <a:ext cx="74250" cy="495000"/>
            </a:xfrm>
            <a:custGeom>
              <a:avLst/>
              <a:gdLst/>
              <a:ahLst/>
              <a:cxnLst/>
              <a:rect l="l" t="t" r="r" b="b"/>
              <a:pathLst>
                <a:path w="2970" h="19800" extrusionOk="0">
                  <a:moveTo>
                    <a:pt x="2970" y="0"/>
                  </a:moveTo>
                  <a:lnTo>
                    <a:pt x="2970" y="19800"/>
                  </a:lnTo>
                  <a:lnTo>
                    <a:pt x="0" y="19800"/>
                  </a:lnTo>
                  <a:lnTo>
                    <a:pt x="0" y="0"/>
                  </a:lnTo>
                  <a:lnTo>
                    <a:pt x="2970" y="0"/>
                  </a:lnTo>
                  <a:close/>
                </a:path>
              </a:pathLst>
            </a:custGeom>
            <a:solidFill>
              <a:srgbClr val="AEB3B7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9"/>
            <p:cNvSpPr/>
            <p:nvPr/>
          </p:nvSpPr>
          <p:spPr>
            <a:xfrm>
              <a:off x="1765825" y="187275"/>
              <a:ext cx="311700" cy="337950"/>
            </a:xfrm>
            <a:custGeom>
              <a:avLst/>
              <a:gdLst/>
              <a:ahLst/>
              <a:cxnLst/>
              <a:rect l="l" t="t" r="r" b="b"/>
              <a:pathLst>
                <a:path w="12468" h="13518" extrusionOk="0">
                  <a:moveTo>
                    <a:pt x="10035" y="8987"/>
                  </a:moveTo>
                  <a:lnTo>
                    <a:pt x="12339" y="10523"/>
                  </a:lnTo>
                  <a:cubicBezTo>
                    <a:pt x="11596" y="11624"/>
                    <a:pt x="9804" y="13518"/>
                    <a:pt x="6707" y="13518"/>
                  </a:cubicBezTo>
                  <a:cubicBezTo>
                    <a:pt x="2867" y="13518"/>
                    <a:pt x="0" y="10548"/>
                    <a:pt x="0" y="6759"/>
                  </a:cubicBezTo>
                  <a:cubicBezTo>
                    <a:pt x="0" y="2739"/>
                    <a:pt x="2893" y="0"/>
                    <a:pt x="6375" y="0"/>
                  </a:cubicBezTo>
                  <a:cubicBezTo>
                    <a:pt x="9882" y="0"/>
                    <a:pt x="11598" y="2791"/>
                    <a:pt x="12161" y="4301"/>
                  </a:cubicBezTo>
                  <a:lnTo>
                    <a:pt x="12468" y="5069"/>
                  </a:lnTo>
                  <a:lnTo>
                    <a:pt x="3431" y="8807"/>
                  </a:lnTo>
                  <a:cubicBezTo>
                    <a:pt x="4122" y="10164"/>
                    <a:pt x="5198" y="10855"/>
                    <a:pt x="6708" y="10855"/>
                  </a:cubicBezTo>
                  <a:cubicBezTo>
                    <a:pt x="8217" y="10856"/>
                    <a:pt x="9267" y="10114"/>
                    <a:pt x="10035" y="8987"/>
                  </a:cubicBezTo>
                  <a:close/>
                  <a:moveTo>
                    <a:pt x="2943" y="6555"/>
                  </a:moveTo>
                  <a:lnTo>
                    <a:pt x="8985" y="4046"/>
                  </a:lnTo>
                  <a:cubicBezTo>
                    <a:pt x="8652" y="3201"/>
                    <a:pt x="7654" y="2612"/>
                    <a:pt x="6476" y="2612"/>
                  </a:cubicBezTo>
                  <a:cubicBezTo>
                    <a:pt x="4966" y="2613"/>
                    <a:pt x="2867" y="3944"/>
                    <a:pt x="2943" y="6555"/>
                  </a:cubicBezTo>
                  <a:close/>
                </a:path>
              </a:pathLst>
            </a:custGeom>
            <a:solidFill>
              <a:srgbClr val="AEB3B7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25109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Vertical Title and Text">
  <p:cSld name="3_Vertical Title and 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0" y="-11152"/>
            <a:ext cx="9144000" cy="686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596993" y="6237515"/>
            <a:ext cx="414600" cy="4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81082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3146-E3AD-453E-AFA4-2078B877808B}" type="datetimeFigureOut">
              <a:rPr lang="en-CA" smtClean="0"/>
              <a:t>2025-12-08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dirty="0"/>
              <a:t>ECE 1756 – V. Betz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C56F8-2A7F-4574-9030-B856861DA6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506021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-Presentation Slide (A)">
    <p:bg>
      <p:bgPr>
        <a:solidFill>
          <a:srgbClr val="091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U of T Engineering Text Treatment Stacked.ai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36" y="2571750"/>
            <a:ext cx="7264301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AA472-D2D9-40E4-B79B-EE108840942A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894126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-Presentation Slide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U of T Engineering Text Treatment Stacked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36" y="2571750"/>
            <a:ext cx="7264301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UT faculty wordmark 2008 655 CMYK.ti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84" y="5947172"/>
            <a:ext cx="4125516" cy="727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84157-4096-4823-9451-5B8A84799D13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04080914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UT faculty wordmark 2008 655 CMYK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7" y="6077769"/>
            <a:ext cx="4125516" cy="727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46485" y="2704281"/>
            <a:ext cx="8251031" cy="538609"/>
          </a:xfrm>
        </p:spPr>
        <p:txBody>
          <a:bodyPr anchor="ctr">
            <a:spAutoFit/>
          </a:bodyPr>
          <a:lstStyle>
            <a:lvl1pPr>
              <a:lnSpc>
                <a:spcPts val="4219"/>
              </a:lnSpc>
              <a:defRPr sz="4219">
                <a:solidFill>
                  <a:srgbClr val="00133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00875" y="6428260"/>
            <a:ext cx="2057177" cy="36500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E0FE8-233C-4432-B7FB-2A4F46547579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74352821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3"/>
          <p:cNvSpPr>
            <a:spLocks noChangeShapeType="1"/>
          </p:cNvSpPr>
          <p:nvPr userDrawn="1"/>
        </p:nvSpPr>
        <p:spPr bwMode="auto">
          <a:xfrm rot="10800000" flipH="1">
            <a:off x="452066" y="3038327"/>
            <a:ext cx="8253264" cy="2232"/>
          </a:xfrm>
          <a:prstGeom prst="line">
            <a:avLst/>
          </a:prstGeom>
          <a:noFill/>
          <a:ln w="76200">
            <a:solidFill>
              <a:srgbClr val="01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CA" sz="1266" dirty="0"/>
          </a:p>
        </p:txBody>
      </p:sp>
      <p:pic>
        <p:nvPicPr>
          <p:cNvPr id="7" name="Picture 4" descr="UT faculty wordmark 2008 655 CMYK.tif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044"/>
          <a:stretch/>
        </p:blipFill>
        <p:spPr bwMode="auto">
          <a:xfrm>
            <a:off x="446484" y="5947172"/>
            <a:ext cx="328219" cy="727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46485" y="2358974"/>
            <a:ext cx="8251031" cy="519373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375">
                <a:solidFill>
                  <a:srgbClr val="00133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46485" y="3268266"/>
            <a:ext cx="8251031" cy="320601"/>
          </a:xfrm>
        </p:spPr>
        <p:txBody>
          <a:bodyPr>
            <a:spAutoFit/>
          </a:bodyPr>
          <a:lstStyle>
            <a:lvl1pPr marL="0" marR="0" indent="0" algn="l" defTabSz="642915" rtl="0" eaLnBrk="0" fontAlgn="base" latinLnBrk="0" hangingPunct="0">
              <a:lnSpc>
                <a:spcPts val="2531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  <a:lvl2pPr marL="321457" indent="0" algn="ctr">
              <a:buNone/>
              <a:defRPr/>
            </a:lvl2pPr>
            <a:lvl3pPr marL="642915" indent="0" algn="ctr">
              <a:buNone/>
              <a:defRPr/>
            </a:lvl3pPr>
            <a:lvl4pPr marL="964372" indent="0" algn="ctr">
              <a:buNone/>
              <a:defRPr/>
            </a:lvl4pPr>
            <a:lvl5pPr marL="1285829" indent="0" algn="ctr">
              <a:buNone/>
              <a:defRPr/>
            </a:lvl5pPr>
            <a:lvl6pPr marL="1607287" indent="0" algn="ctr">
              <a:buNone/>
              <a:defRPr/>
            </a:lvl6pPr>
            <a:lvl7pPr marL="1928744" indent="0" algn="ctr">
              <a:buNone/>
              <a:defRPr/>
            </a:lvl7pPr>
            <a:lvl8pPr marL="2250201" indent="0" algn="ctr">
              <a:buNone/>
              <a:defRPr/>
            </a:lvl8pPr>
            <a:lvl9pPr marL="2571659" indent="0" algn="ctr">
              <a:buNone/>
              <a:defRPr/>
            </a:lvl9pPr>
          </a:lstStyle>
          <a:p>
            <a:endParaRPr lang="en-US" dirty="0"/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2C9C1-4C2E-42C1-B181-8FE0AA96E16D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29692965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(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T faculty wordmark 2008 655 CMYK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" y="1618506"/>
            <a:ext cx="6965156" cy="1129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3"/>
          <p:cNvSpPr>
            <a:spLocks noChangeShapeType="1"/>
          </p:cNvSpPr>
          <p:nvPr userDrawn="1"/>
        </p:nvSpPr>
        <p:spPr bwMode="auto">
          <a:xfrm rot="10800000" flipH="1">
            <a:off x="445369" y="4446985"/>
            <a:ext cx="8253264" cy="2232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CA" sz="1266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446485" y="3713299"/>
            <a:ext cx="8251031" cy="519373"/>
          </a:xfrm>
        </p:spPr>
        <p:txBody>
          <a:bodyPr anchor="b">
            <a:spAutoFit/>
          </a:bodyPr>
          <a:lstStyle>
            <a:lvl1pPr>
              <a:lnSpc>
                <a:spcPct val="100000"/>
              </a:lnSpc>
              <a:defRPr sz="3375">
                <a:solidFill>
                  <a:srgbClr val="00133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446485" y="4731372"/>
            <a:ext cx="8251031" cy="320601"/>
          </a:xfrm>
        </p:spPr>
        <p:txBody>
          <a:bodyPr>
            <a:spAutoFit/>
          </a:bodyPr>
          <a:lstStyle>
            <a:lvl1pPr marL="0" marR="0" indent="0" algn="l" defTabSz="642915" rtl="0" eaLnBrk="0" fontAlgn="base" latinLnBrk="0" hangingPunct="0">
              <a:lnSpc>
                <a:spcPts val="2531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  <a:lvl2pPr marL="321457" indent="0" algn="ctr">
              <a:buNone/>
              <a:defRPr/>
            </a:lvl2pPr>
            <a:lvl3pPr marL="642915" indent="0" algn="ctr">
              <a:buNone/>
              <a:defRPr/>
            </a:lvl3pPr>
            <a:lvl4pPr marL="964372" indent="0" algn="ctr">
              <a:buNone/>
              <a:defRPr/>
            </a:lvl4pPr>
            <a:lvl5pPr marL="1285829" indent="0" algn="ctr">
              <a:buNone/>
              <a:defRPr/>
            </a:lvl5pPr>
            <a:lvl6pPr marL="1607287" indent="0" algn="ctr">
              <a:buNone/>
              <a:defRPr/>
            </a:lvl6pPr>
            <a:lvl7pPr marL="1928744" indent="0" algn="ctr">
              <a:buNone/>
              <a:defRPr/>
            </a:lvl7pPr>
            <a:lvl8pPr marL="2250201" indent="0" algn="ctr">
              <a:buNone/>
              <a:defRPr/>
            </a:lvl8pPr>
            <a:lvl9pPr marL="2571659" indent="0" algn="ctr">
              <a:buNone/>
              <a:defRPr/>
            </a:lvl9pPr>
          </a:lstStyle>
          <a:p>
            <a:endParaRPr lang="en-US" dirty="0"/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4EBA5-8CD6-4C13-BB95-71F4C6FAAB8C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46918229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46485" y="1125141"/>
            <a:ext cx="8304609" cy="4607719"/>
          </a:xfrm>
        </p:spPr>
        <p:txBody>
          <a:bodyPr/>
          <a:lstStyle>
            <a:lvl1pPr>
              <a:defRPr sz="2250">
                <a:latin typeface="+mj-lt"/>
              </a:defRPr>
            </a:lvl1pPr>
            <a:lvl2pPr>
              <a:defRPr sz="2250">
                <a:latin typeface="+mj-lt"/>
              </a:defRPr>
            </a:lvl2pPr>
            <a:lvl3pPr>
              <a:defRPr sz="1969">
                <a:latin typeface="+mj-lt"/>
              </a:defRPr>
            </a:lvl3pPr>
            <a:lvl4pPr>
              <a:defRPr sz="1687">
                <a:latin typeface="+mj-lt"/>
              </a:defRPr>
            </a:lvl4pPr>
            <a:lvl5pPr>
              <a:defRPr sz="1406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46484" y="446484"/>
            <a:ext cx="8259961" cy="4107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>
            <a:lvl1pPr>
              <a:lnSpc>
                <a:spcPts val="2531"/>
              </a:lnSpc>
              <a:defRPr sz="2531" b="1"/>
            </a:lvl1pPr>
          </a:lstStyle>
          <a:p>
            <a:pPr lvl="0"/>
            <a:r>
              <a:rPr lang="en-US" dirty="0">
                <a:sym typeface="Helvetica Neue" charset="0"/>
              </a:rPr>
              <a:t>Click to edit Master title style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7085194" y="6494115"/>
            <a:ext cx="2057177" cy="365001"/>
          </a:xfrm>
        </p:spPr>
        <p:txBody>
          <a:bodyPr/>
          <a:lstStyle>
            <a:lvl1pPr>
              <a:defRPr sz="1266"/>
            </a:lvl1pPr>
          </a:lstStyle>
          <a:p>
            <a:pPr>
              <a:defRPr/>
            </a:pPr>
            <a:fld id="{1621E302-A139-4538-AB44-9079AB17D9A4}" type="slidenum">
              <a:rPr lang="en-CA" smtClean="0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48576990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Accompany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485" y="964406"/>
            <a:ext cx="8251031" cy="4822031"/>
          </a:xfrm>
        </p:spPr>
        <p:txBody>
          <a:bodyPr/>
          <a:lstStyle>
            <a:lvl1pPr marL="0" indent="0">
              <a:lnSpc>
                <a:spcPts val="1687"/>
              </a:lnSpc>
              <a:buFont typeface="Arial" panose="020B0604020202020204" pitchFamily="34" charset="0"/>
              <a:buNone/>
              <a:defRPr sz="1687" b="1">
                <a:latin typeface="HelveticaNeueLT Std" pitchFamily="34" charset="0"/>
              </a:defRPr>
            </a:lvl1pPr>
            <a:lvl2pPr>
              <a:defRPr sz="1406"/>
            </a:lvl2pPr>
            <a:lvl3pPr>
              <a:defRPr sz="1266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endParaRPr lang="en-US" dirty="0"/>
          </a:p>
        </p:txBody>
      </p:sp>
      <p:sp>
        <p:nvSpPr>
          <p:cNvPr id="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46484" y="446484"/>
            <a:ext cx="8259961" cy="4107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>
            <a:lvl1pPr>
              <a:lnSpc>
                <a:spcPts val="2531"/>
              </a:lnSpc>
              <a:defRPr sz="2531"/>
            </a:lvl1pPr>
          </a:lstStyle>
          <a:p>
            <a:pPr lvl="0"/>
            <a:r>
              <a:rPr lang="en-US" dirty="0">
                <a:sym typeface="Helvetica Neue" charset="0"/>
              </a:rPr>
              <a:t>Click to edit Master title style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825153" y="5947172"/>
            <a:ext cx="3863520" cy="58935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125" b="0">
                <a:solidFill>
                  <a:srgbClr val="091332"/>
                </a:solidFill>
                <a:latin typeface="+mn-lt"/>
              </a:defRPr>
            </a:lvl1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DC8C5-FF16-44EE-A6AA-A21A9AEA7FAB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9536909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3146-E3AD-453E-AFA4-2078B877808B}" type="datetimeFigureOut">
              <a:rPr lang="en-CA" smtClean="0"/>
              <a:t>2025-12-08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C56F8-2A7F-4574-9030-B856861DA6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834883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46484" y="1071563"/>
            <a:ext cx="4125516" cy="4714875"/>
          </a:xfrm>
        </p:spPr>
        <p:txBody>
          <a:bodyPr>
            <a:noAutofit/>
          </a:bodyPr>
          <a:lstStyle/>
          <a:p>
            <a:pPr lvl="0"/>
            <a:endParaRPr lang="en-US" noProof="0" dirty="0">
              <a:sym typeface="Georgia" pitchFamily="-107" charset="0"/>
            </a:endParaRP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825153" y="5947172"/>
            <a:ext cx="3863520" cy="58935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/>
              <a:buNone/>
              <a:defRPr sz="1125" b="0">
                <a:solidFill>
                  <a:srgbClr val="091332"/>
                </a:solidFill>
                <a:latin typeface="+mn-lt"/>
              </a:defRPr>
            </a:lvl1pPr>
          </a:lstStyle>
          <a:p>
            <a:pPr lvl="0"/>
            <a:r>
              <a:rPr lang="en-CA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825153" y="1071563"/>
            <a:ext cx="3872363" cy="4714875"/>
          </a:xfrm>
        </p:spPr>
        <p:txBody>
          <a:bodyPr/>
          <a:lstStyle>
            <a:lvl1pPr>
              <a:defRPr sz="2250"/>
            </a:lvl1pPr>
            <a:lvl2pPr>
              <a:defRPr sz="2250"/>
            </a:lvl2pPr>
            <a:lvl3pPr>
              <a:defRPr sz="1969"/>
            </a:lvl3pPr>
            <a:lvl4pPr>
              <a:defRPr sz="1687"/>
            </a:lvl4pPr>
            <a:lvl5pPr>
              <a:defRPr sz="140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46484" y="446484"/>
            <a:ext cx="8259961" cy="4107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>
            <a:lvl1pPr>
              <a:lnSpc>
                <a:spcPts val="2531"/>
              </a:lnSpc>
              <a:defRPr sz="2531"/>
            </a:lvl1pPr>
          </a:lstStyle>
          <a:p>
            <a:pPr lvl="0"/>
            <a:r>
              <a:rPr lang="en-US" dirty="0">
                <a:sym typeface="Helvetica Neue" charset="0"/>
              </a:rPr>
              <a:t>Click to edit Master title style</a:t>
            </a:r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77082-C0AE-43F1-8E55-0F68A58DD695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33988520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Major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9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9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9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9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9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8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5C04004-EFE6-431C-B76E-C27CBCBF620C}" type="datetime1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2025-12-08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3CD5B-1B45-48CB-B666-E62A69B15588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Line 3"/>
          <p:cNvSpPr>
            <a:spLocks noChangeShapeType="1"/>
          </p:cNvSpPr>
          <p:nvPr userDrawn="1"/>
        </p:nvSpPr>
        <p:spPr bwMode="auto">
          <a:xfrm rot="10800000" flipH="1">
            <a:off x="623888" y="4559300"/>
            <a:ext cx="7886700" cy="0"/>
          </a:xfrm>
          <a:prstGeom prst="line">
            <a:avLst/>
          </a:prstGeom>
          <a:noFill/>
          <a:ln w="76200">
            <a:solidFill>
              <a:srgbClr val="01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CA" sz="1350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724244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9ABC5-DD0A-4FBE-92EC-D74291F61A1B}" type="datetime1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2025-12-08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518910"/>
            <a:ext cx="621030" cy="365125"/>
          </a:xfrm>
        </p:spPr>
        <p:txBody>
          <a:bodyPr/>
          <a:lstStyle>
            <a:lvl1pPr>
              <a:defRPr sz="1125"/>
            </a:lvl1pPr>
          </a:lstStyle>
          <a:p>
            <a:fld id="{B3B3CD5B-1B45-48CB-B666-E62A69B15588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989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3146-E3AD-453E-AFA4-2078B877808B}" type="datetimeFigureOut">
              <a:rPr lang="en-CA" smtClean="0"/>
              <a:t>2025-12-08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C56F8-2A7F-4574-9030-B856861DA6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2992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3146-E3AD-453E-AFA4-2078B877808B}" type="datetimeFigureOut">
              <a:rPr lang="en-CA" smtClean="0"/>
              <a:t>2025-12-08</a:t>
            </a:fld>
            <a:endParaRPr lang="en-CA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ECE 1756 – V. Betz</a:t>
            </a:r>
            <a:endParaRPr lang="en-CA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C56F8-2A7F-4574-9030-B856861DA6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313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3146-E3AD-453E-AFA4-2078B877808B}" type="datetimeFigureOut">
              <a:rPr lang="en-CA" smtClean="0"/>
              <a:t>2025-12-08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C56F8-2A7F-4574-9030-B856861DA6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949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3146-E3AD-453E-AFA4-2078B877808B}" type="datetimeFigureOut">
              <a:rPr lang="en-CA" smtClean="0"/>
              <a:t>2025-12-08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C56F8-2A7F-4574-9030-B856861DA6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68447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3146-E3AD-453E-AFA4-2078B877808B}" type="datetimeFigureOut">
              <a:rPr lang="en-CA" smtClean="0"/>
              <a:t>2025-12-08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C56F8-2A7F-4574-9030-B856861DA6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3895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3146-E3AD-453E-AFA4-2078B877808B}" type="datetimeFigureOut">
              <a:rPr lang="en-CA" smtClean="0"/>
              <a:t>2025-12-08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C56F8-2A7F-4574-9030-B856861DA6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98201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8229600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53146-E3AD-453E-AFA4-2078B877808B}" type="datetimeFigureOut">
              <a:rPr lang="en-CA" smtClean="0"/>
              <a:t>2025-12-08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CA" dirty="0"/>
              <a:t>ECE 1756 – V. Betz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C56F8-2A7F-4574-9030-B856861DA6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0028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976034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46484" y="321469"/>
            <a:ext cx="8259961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Helvetica Neue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6484" y="910828"/>
            <a:ext cx="8259961" cy="498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Georgia" panose="02040502050405020303" pitchFamily="18" charset="0"/>
              </a:rPr>
              <a:t>Click to edit Master text styles</a:t>
            </a:r>
          </a:p>
          <a:p>
            <a:pPr lvl="1"/>
            <a:r>
              <a:rPr lang="en-US" dirty="0">
                <a:sym typeface="Georgia" panose="02040502050405020303" pitchFamily="18" charset="0"/>
              </a:rPr>
              <a:t>Second level</a:t>
            </a:r>
          </a:p>
          <a:p>
            <a:pPr lvl="2"/>
            <a:r>
              <a:rPr lang="en-US" dirty="0">
                <a:sym typeface="Georgia" panose="02040502050405020303" pitchFamily="18" charset="0"/>
              </a:rPr>
              <a:t>Third level</a:t>
            </a:r>
          </a:p>
          <a:p>
            <a:pPr lvl="3"/>
            <a:r>
              <a:rPr lang="en-US" dirty="0">
                <a:sym typeface="Georgia" panose="02040502050405020303" pitchFamily="18" charset="0"/>
              </a:rPr>
              <a:t>Fourth level</a:t>
            </a:r>
          </a:p>
          <a:p>
            <a:pPr lvl="4"/>
            <a:r>
              <a:rPr lang="en-US" dirty="0">
                <a:sym typeface="Georgia" panose="02040502050405020303" pitchFamily="18" charset="0"/>
              </a:rPr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458397" y="6356821"/>
            <a:ext cx="2057177" cy="3650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6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75EFE7AA-8600-44B8-BF74-77A2DBC5E142}" type="slidenum">
              <a:rPr lang="en-CA" smtClean="0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82466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ransition spd="med"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531">
          <a:solidFill>
            <a:srgbClr val="091332"/>
          </a:solidFill>
          <a:latin typeface="+mj-lt"/>
          <a:ea typeface="+mj-ea"/>
          <a:cs typeface="HelveticaNeueLT Std Bold"/>
          <a:sym typeface="Helvetica Neue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531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531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531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531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5pPr>
      <a:lvl6pPr marL="321457" algn="l" rtl="0" fontAlgn="base">
        <a:lnSpc>
          <a:spcPts val="4219"/>
        </a:lnSpc>
        <a:spcBef>
          <a:spcPct val="0"/>
        </a:spcBef>
        <a:spcAft>
          <a:spcPct val="0"/>
        </a:spcAft>
        <a:defRPr sz="4219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6pPr>
      <a:lvl7pPr marL="642915" algn="l" rtl="0" fontAlgn="base">
        <a:lnSpc>
          <a:spcPts val="4219"/>
        </a:lnSpc>
        <a:spcBef>
          <a:spcPct val="0"/>
        </a:spcBef>
        <a:spcAft>
          <a:spcPct val="0"/>
        </a:spcAft>
        <a:defRPr sz="4219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7pPr>
      <a:lvl8pPr marL="964372" algn="l" rtl="0" fontAlgn="base">
        <a:lnSpc>
          <a:spcPts val="4219"/>
        </a:lnSpc>
        <a:spcBef>
          <a:spcPct val="0"/>
        </a:spcBef>
        <a:spcAft>
          <a:spcPct val="0"/>
        </a:spcAft>
        <a:defRPr sz="4219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8pPr>
      <a:lvl9pPr marL="1285829" algn="l" rtl="0" fontAlgn="base">
        <a:lnSpc>
          <a:spcPts val="4219"/>
        </a:lnSpc>
        <a:spcBef>
          <a:spcPct val="0"/>
        </a:spcBef>
        <a:spcAft>
          <a:spcPct val="0"/>
        </a:spcAft>
        <a:defRPr sz="4219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9pPr>
    </p:titleStyle>
    <p:bodyStyle>
      <a:lvl1pPr marL="241093" indent="-241093" algn="l" rtl="0" eaLnBrk="0" fontAlgn="base" hangingPunct="0">
        <a:spcBef>
          <a:spcPts val="844"/>
        </a:spcBef>
        <a:spcAft>
          <a:spcPct val="0"/>
        </a:spcAft>
        <a:defRPr sz="2250">
          <a:solidFill>
            <a:srgbClr val="001337"/>
          </a:solidFill>
          <a:latin typeface="+mj-lt"/>
          <a:ea typeface="+mn-ea"/>
          <a:cs typeface="+mn-cs"/>
          <a:sym typeface="Georgia" panose="02040502050405020303" pitchFamily="18" charset="0"/>
        </a:defRPr>
      </a:lvl1pPr>
      <a:lvl2pPr marL="160729" indent="-160729" algn="l" rtl="0" eaLnBrk="0" fontAlgn="base" hangingPunct="0">
        <a:lnSpc>
          <a:spcPct val="120000"/>
        </a:lnSpc>
        <a:spcBef>
          <a:spcPts val="844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2250">
          <a:solidFill>
            <a:srgbClr val="001337"/>
          </a:solidFill>
          <a:latin typeface="+mj-lt"/>
          <a:ea typeface="+mn-ea"/>
          <a:cs typeface="+mn-cs"/>
          <a:sym typeface="Georgia" panose="02040502050405020303" pitchFamily="18" charset="0"/>
        </a:defRPr>
      </a:lvl2pPr>
      <a:lvl3pPr marL="375034" indent="-160729" algn="l" rtl="0" eaLnBrk="0" fontAlgn="base" hangingPunct="0">
        <a:lnSpc>
          <a:spcPct val="120000"/>
        </a:lnSpc>
        <a:spcBef>
          <a:spcPts val="844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1969" i="0">
          <a:solidFill>
            <a:srgbClr val="001337"/>
          </a:solidFill>
          <a:latin typeface="+mj-lt"/>
          <a:ea typeface="+mn-ea"/>
          <a:cs typeface="+mn-cs"/>
          <a:sym typeface="Georgia" panose="02040502050405020303" pitchFamily="18" charset="0"/>
        </a:defRPr>
      </a:lvl3pPr>
      <a:lvl4pPr marL="589338" indent="-160729" algn="l" rtl="0" eaLnBrk="0" fontAlgn="base" hangingPunct="0">
        <a:lnSpc>
          <a:spcPct val="120000"/>
        </a:lnSpc>
        <a:spcBef>
          <a:spcPts val="844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1687" i="1">
          <a:solidFill>
            <a:srgbClr val="001337"/>
          </a:solidFill>
          <a:latin typeface="+mj-lt"/>
          <a:ea typeface="+mn-ea"/>
          <a:cs typeface="+mn-cs"/>
          <a:sym typeface="Georgia" panose="02040502050405020303" pitchFamily="18" charset="0"/>
        </a:defRPr>
      </a:lvl4pPr>
      <a:lvl5pPr marL="803643" indent="-160729" algn="l" rtl="0" eaLnBrk="0" fontAlgn="base" hangingPunct="0">
        <a:lnSpc>
          <a:spcPct val="120000"/>
        </a:lnSpc>
        <a:spcBef>
          <a:spcPts val="844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1406" i="1">
          <a:solidFill>
            <a:srgbClr val="001337"/>
          </a:solidFill>
          <a:latin typeface="+mj-lt"/>
          <a:ea typeface="+mn-ea"/>
          <a:cs typeface="+mn-cs"/>
          <a:sym typeface="Georgia" panose="02040502050405020303" pitchFamily="18" charset="0"/>
        </a:defRPr>
      </a:lvl5pPr>
      <a:lvl6pPr marL="1125101" indent="-160729" algn="l" rtl="0" fontAlgn="base">
        <a:lnSpc>
          <a:spcPts val="2531"/>
        </a:lnSpc>
        <a:spcBef>
          <a:spcPts val="844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6pPr>
      <a:lvl7pPr marL="1446558" indent="-160729" algn="l" rtl="0" fontAlgn="base">
        <a:lnSpc>
          <a:spcPts val="2531"/>
        </a:lnSpc>
        <a:spcBef>
          <a:spcPts val="844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7pPr>
      <a:lvl8pPr marL="1768015" indent="-160729" algn="l" rtl="0" fontAlgn="base">
        <a:lnSpc>
          <a:spcPts val="2531"/>
        </a:lnSpc>
        <a:spcBef>
          <a:spcPts val="844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8pPr>
      <a:lvl9pPr marL="2089473" indent="-160729" algn="l" rtl="0" fontAlgn="base">
        <a:lnSpc>
          <a:spcPts val="2531"/>
        </a:lnSpc>
        <a:spcBef>
          <a:spcPts val="844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9pPr>
    </p:bodyStyle>
    <p:otherStyle>
      <a:defPPr>
        <a:defRPr lang="en-US"/>
      </a:defPPr>
      <a:lvl1pPr marL="0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321457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erebras.ai/blog/blackwell-vs-cerebras" TargetMode="Externa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772400" cy="3242791"/>
          </a:xfrm>
        </p:spPr>
        <p:txBody>
          <a:bodyPr>
            <a:normAutofit fontScale="90000"/>
          </a:bodyPr>
          <a:lstStyle/>
          <a:p>
            <a:r>
              <a:rPr lang="en-CA" b="1" dirty="0"/>
              <a:t>Spatial Architectures in the More-than-Moore and Deep Learning Era</a:t>
            </a:r>
            <a:br>
              <a:rPr lang="en-CA" dirty="0"/>
            </a:br>
            <a:br>
              <a:rPr lang="en-CA" dirty="0"/>
            </a:br>
            <a:r>
              <a:rPr lang="en-CA" dirty="0"/>
              <a:t>Vaughn Betz</a:t>
            </a:r>
            <a:br>
              <a:rPr lang="en-CA" dirty="0"/>
            </a:br>
            <a:r>
              <a:rPr lang="en-CA" dirty="0"/>
              <a:t>University of Toronto &amp; </a:t>
            </a:r>
            <a:r>
              <a:rPr lang="en-CA" dirty="0" err="1"/>
              <a:t>Cerebras</a:t>
            </a:r>
            <a:r>
              <a:rPr lang="en-CA" dirty="0"/>
              <a:t> Systems</a:t>
            </a:r>
            <a:br>
              <a:rPr lang="en-CA" dirty="0"/>
            </a:br>
            <a:br>
              <a:rPr lang="en-CA" dirty="0"/>
            </a:br>
            <a:r>
              <a:rPr lang="en-CA" sz="3100" i="1" dirty="0"/>
              <a:t>with thanks to Andrew Boutros, Sean Lie and all my students for some slide content</a:t>
            </a:r>
            <a:endParaRPr lang="en-CA" i="1" dirty="0"/>
          </a:p>
        </p:txBody>
      </p:sp>
      <p:pic>
        <p:nvPicPr>
          <p:cNvPr id="3" name="Picture 3" descr="UT faculty wordmark 2008 655 CMYK.tif">
            <a:extLst>
              <a:ext uri="{FF2B5EF4-FFF2-40B4-BE49-F238E27FC236}">
                <a16:creationId xmlns:a16="http://schemas.microsoft.com/office/drawing/2014/main" id="{32AF726B-E06A-C5FA-19E4-59DBE3B88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661248"/>
            <a:ext cx="5867400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F3EEF85-710C-AE74-20A2-B8D164BEDC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78" t="37932" r="22977" b="37754"/>
          <a:stretch>
            <a:fillRect/>
          </a:stretch>
        </p:blipFill>
        <p:spPr bwMode="auto">
          <a:xfrm>
            <a:off x="6372200" y="5517232"/>
            <a:ext cx="2691791" cy="119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149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61"/>
          <p:cNvSpPr txBox="1">
            <a:spLocks noGrp="1"/>
          </p:cNvSpPr>
          <p:nvPr>
            <p:ph type="title"/>
          </p:nvPr>
        </p:nvSpPr>
        <p:spPr>
          <a:xfrm>
            <a:off x="179512" y="260648"/>
            <a:ext cx="8520600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 fontScale="90000"/>
          </a:bodyPr>
          <a:lstStyle/>
          <a:p>
            <a:pPr algn="l"/>
            <a:r>
              <a:rPr lang="en" dirty="0"/>
              <a:t>HPIPE Design Philosophy</a:t>
            </a:r>
            <a:endParaRPr dirty="0"/>
          </a:p>
        </p:txBody>
      </p:sp>
      <p:sp>
        <p:nvSpPr>
          <p:cNvPr id="1065" name="Google Shape;1065;p61"/>
          <p:cNvSpPr/>
          <p:nvPr/>
        </p:nvSpPr>
        <p:spPr>
          <a:xfrm>
            <a:off x="251520" y="6381328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M. Hall et al, “From TensorFlow Graphs to LUTs and Wires: Automated Sparse and Physically Aware CNN Hardware Generation“, FPT 2020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6" name="Google Shape;1066;p61"/>
          <p:cNvSpPr/>
          <p:nvPr/>
        </p:nvSpPr>
        <p:spPr>
          <a:xfrm>
            <a:off x="5613500" y="2037028"/>
            <a:ext cx="3087300" cy="500100"/>
          </a:xfrm>
          <a:prstGeom prst="rect">
            <a:avLst/>
          </a:prstGeom>
          <a:noFill/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61"/>
          <p:cNvSpPr/>
          <p:nvPr/>
        </p:nvSpPr>
        <p:spPr>
          <a:xfrm>
            <a:off x="5613500" y="980728"/>
            <a:ext cx="3087300" cy="626700"/>
          </a:xfrm>
          <a:prstGeom prst="rect">
            <a:avLst/>
          </a:prstGeom>
          <a:noFill/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61"/>
          <p:cNvSpPr/>
          <p:nvPr/>
        </p:nvSpPr>
        <p:spPr>
          <a:xfrm>
            <a:off x="5708302" y="1057518"/>
            <a:ext cx="880200" cy="476700"/>
          </a:xfrm>
          <a:prstGeom prst="rect">
            <a:avLst/>
          </a:prstGeom>
          <a:solidFill>
            <a:srgbClr val="FF0000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Conv2D 7x7, stride 2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9" name="Google Shape;1069;p61"/>
          <p:cNvSpPr/>
          <p:nvPr/>
        </p:nvSpPr>
        <p:spPr>
          <a:xfrm>
            <a:off x="6729858" y="1057517"/>
            <a:ext cx="880200" cy="476700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Conv2D 5x5, stride 1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0" name="Google Shape;1070;p61"/>
          <p:cNvSpPr/>
          <p:nvPr/>
        </p:nvSpPr>
        <p:spPr>
          <a:xfrm>
            <a:off x="7741156" y="1057518"/>
            <a:ext cx="880200" cy="476700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Conv2D 3x3, stride 1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1" name="Google Shape;1071;p61"/>
          <p:cNvSpPr/>
          <p:nvPr/>
        </p:nvSpPr>
        <p:spPr>
          <a:xfrm>
            <a:off x="5809264" y="2110445"/>
            <a:ext cx="509700" cy="364200"/>
          </a:xfrm>
          <a:prstGeom prst="rect">
            <a:avLst/>
          </a:prstGeom>
          <a:solidFill>
            <a:srgbClr val="CACACA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1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PE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2" name="Google Shape;1072;p61"/>
          <p:cNvSpPr/>
          <p:nvPr/>
        </p:nvSpPr>
        <p:spPr>
          <a:xfrm>
            <a:off x="6485539" y="2110445"/>
            <a:ext cx="509700" cy="364200"/>
          </a:xfrm>
          <a:prstGeom prst="rect">
            <a:avLst/>
          </a:prstGeom>
          <a:solidFill>
            <a:srgbClr val="CACACA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1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PE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3" name="Google Shape;1073;p61"/>
          <p:cNvSpPr/>
          <p:nvPr/>
        </p:nvSpPr>
        <p:spPr>
          <a:xfrm>
            <a:off x="7159471" y="2110445"/>
            <a:ext cx="509700" cy="364200"/>
          </a:xfrm>
          <a:prstGeom prst="rect">
            <a:avLst/>
          </a:prstGeom>
          <a:solidFill>
            <a:srgbClr val="CACACA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1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PE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4" name="Google Shape;1074;p61"/>
          <p:cNvSpPr/>
          <p:nvPr/>
        </p:nvSpPr>
        <p:spPr>
          <a:xfrm>
            <a:off x="7943237" y="2106129"/>
            <a:ext cx="571800" cy="364200"/>
          </a:xfrm>
          <a:prstGeom prst="rect">
            <a:avLst/>
          </a:prstGeom>
          <a:solidFill>
            <a:srgbClr val="BBD6EE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1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Buffer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75" name="Google Shape;1075;p61"/>
          <p:cNvCxnSpPr/>
          <p:nvPr/>
        </p:nvCxnSpPr>
        <p:spPr>
          <a:xfrm>
            <a:off x="6318928" y="2179215"/>
            <a:ext cx="166500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76" name="Google Shape;1076;p61"/>
          <p:cNvCxnSpPr/>
          <p:nvPr/>
        </p:nvCxnSpPr>
        <p:spPr>
          <a:xfrm rot="10800000">
            <a:off x="6319039" y="2418173"/>
            <a:ext cx="166500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77" name="Google Shape;1077;p61"/>
          <p:cNvCxnSpPr/>
          <p:nvPr/>
        </p:nvCxnSpPr>
        <p:spPr>
          <a:xfrm>
            <a:off x="6992860" y="2180999"/>
            <a:ext cx="166500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78" name="Google Shape;1078;p61"/>
          <p:cNvCxnSpPr/>
          <p:nvPr/>
        </p:nvCxnSpPr>
        <p:spPr>
          <a:xfrm rot="10800000">
            <a:off x="6992971" y="2419959"/>
            <a:ext cx="166500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79" name="Google Shape;1079;p61"/>
          <p:cNvCxnSpPr/>
          <p:nvPr/>
        </p:nvCxnSpPr>
        <p:spPr>
          <a:xfrm>
            <a:off x="7669135" y="2179215"/>
            <a:ext cx="274200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80" name="Google Shape;1080;p61"/>
          <p:cNvCxnSpPr/>
          <p:nvPr/>
        </p:nvCxnSpPr>
        <p:spPr>
          <a:xfrm rot="10800000">
            <a:off x="7669325" y="2418172"/>
            <a:ext cx="273900" cy="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82" name="Google Shape;1082;p61"/>
          <p:cNvSpPr/>
          <p:nvPr/>
        </p:nvSpPr>
        <p:spPr>
          <a:xfrm>
            <a:off x="5932475" y="1540003"/>
            <a:ext cx="370800" cy="4767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2060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61"/>
          <p:cNvSpPr txBox="1"/>
          <p:nvPr/>
        </p:nvSpPr>
        <p:spPr>
          <a:xfrm rot="-5400000">
            <a:off x="5814784" y="1585448"/>
            <a:ext cx="597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Baskerville"/>
                <a:ea typeface="Libre Baskerville"/>
                <a:cs typeface="Libre Baskerville"/>
                <a:sym typeface="Libre Baskerville"/>
              </a:rPr>
              <a:t>Map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15EB4DD-33FF-D805-E81B-ED811431DB6F}"/>
              </a:ext>
            </a:extLst>
          </p:cNvPr>
          <p:cNvGrpSpPr/>
          <p:nvPr/>
        </p:nvGrpSpPr>
        <p:grpSpPr>
          <a:xfrm>
            <a:off x="6979434" y="1409460"/>
            <a:ext cx="370800" cy="597600"/>
            <a:chOff x="6979434" y="2309282"/>
            <a:chExt cx="370800" cy="597600"/>
          </a:xfrm>
        </p:grpSpPr>
        <p:sp>
          <p:nvSpPr>
            <p:cNvPr id="1081" name="Google Shape;1081;p61"/>
            <p:cNvSpPr/>
            <p:nvPr/>
          </p:nvSpPr>
          <p:spPr>
            <a:xfrm>
              <a:off x="6979434" y="2420888"/>
              <a:ext cx="370800" cy="4674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2060"/>
            </a:solidFill>
            <a:ln w="25400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61"/>
            <p:cNvSpPr txBox="1"/>
            <p:nvPr/>
          </p:nvSpPr>
          <p:spPr>
            <a:xfrm rot="-5400000">
              <a:off x="6866034" y="2481182"/>
              <a:ext cx="5976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ibre Baskerville"/>
                  <a:ea typeface="Libre Baskerville"/>
                  <a:cs typeface="Libre Baskerville"/>
                  <a:sym typeface="Libre Baskerville"/>
                </a:rPr>
                <a:t>Map</a:t>
              </a:r>
              <a:endPara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A62227B-1A1F-3691-15EF-D5505752DFC6}"/>
              </a:ext>
            </a:extLst>
          </p:cNvPr>
          <p:cNvGrpSpPr/>
          <p:nvPr/>
        </p:nvGrpSpPr>
        <p:grpSpPr>
          <a:xfrm>
            <a:off x="7995867" y="1413548"/>
            <a:ext cx="370800" cy="620779"/>
            <a:chOff x="7995867" y="2313370"/>
            <a:chExt cx="370800" cy="620779"/>
          </a:xfrm>
        </p:grpSpPr>
        <p:sp>
          <p:nvSpPr>
            <p:cNvPr id="1083" name="Google Shape;1083;p61"/>
            <p:cNvSpPr/>
            <p:nvPr/>
          </p:nvSpPr>
          <p:spPr>
            <a:xfrm>
              <a:off x="7995867" y="2434049"/>
              <a:ext cx="370800" cy="5001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2060"/>
            </a:solidFill>
            <a:ln w="25400" cap="flat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61"/>
            <p:cNvSpPr txBox="1"/>
            <p:nvPr/>
          </p:nvSpPr>
          <p:spPr>
            <a:xfrm rot="-5400000">
              <a:off x="7882459" y="2485270"/>
              <a:ext cx="5976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Libre Baskerville"/>
                  <a:ea typeface="Libre Baskerville"/>
                  <a:cs typeface="Libre Baskerville"/>
                  <a:sym typeface="Libre Baskerville"/>
                </a:rPr>
                <a:t>Map</a:t>
              </a:r>
              <a:endPara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</p:grpSp>
      <p:sp>
        <p:nvSpPr>
          <p:cNvPr id="1087" name="Google Shape;1087;p61"/>
          <p:cNvSpPr txBox="1"/>
          <p:nvPr/>
        </p:nvSpPr>
        <p:spPr>
          <a:xfrm>
            <a:off x="339975" y="1185853"/>
            <a:ext cx="5011500" cy="10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Commonly → Temporal mapping on PE arrays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Roboto"/>
              <a:buChar char="●"/>
              <a:tabLst/>
              <a:defRPr/>
            </a:pPr>
            <a:r>
              <a:rPr kumimoji="0" lang="e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Sequential processing of layers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6494D"/>
              </a:buClr>
              <a:buSzPts val="1800"/>
              <a:buFont typeface="Roboto"/>
              <a:buChar char="●"/>
              <a:tabLst/>
              <a:defRPr/>
            </a:pPr>
            <a:r>
              <a:rPr kumimoji="0" lang="e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PEs handle any layer →</a:t>
            </a:r>
            <a:r>
              <a:rPr kumimoji="0" lang="en" sz="1800" b="0" i="0" u="none" strike="noStrike" kern="1200" cap="none" spc="0" normalizeH="0" baseline="0" noProof="0">
                <a:ln>
                  <a:noFill/>
                </a:ln>
                <a:solidFill>
                  <a:srgbClr val="46494D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" sz="1800" b="1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lower efficiency</a:t>
            </a:r>
            <a:endParaRPr kumimoji="0" sz="1800" b="1" i="0" u="none" strike="noStrike" kern="120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8" name="Google Shape;1088;p61"/>
          <p:cNvSpPr txBox="1">
            <a:spLocks noGrp="1"/>
          </p:cNvSpPr>
          <p:nvPr>
            <p:ph type="sldNum" idx="12"/>
          </p:nvPr>
        </p:nvSpPr>
        <p:spPr>
          <a:xfrm>
            <a:off x="8460432" y="6419776"/>
            <a:ext cx="548700" cy="393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Google Shape;1116;p62">
            <a:extLst>
              <a:ext uri="{FF2B5EF4-FFF2-40B4-BE49-F238E27FC236}">
                <a16:creationId xmlns:a16="http://schemas.microsoft.com/office/drawing/2014/main" id="{47287AD2-DA8E-2CDF-E313-70C7064E875E}"/>
              </a:ext>
            </a:extLst>
          </p:cNvPr>
          <p:cNvSpPr/>
          <p:nvPr/>
        </p:nvSpPr>
        <p:spPr>
          <a:xfrm>
            <a:off x="5805180" y="5205380"/>
            <a:ext cx="3087300" cy="500100"/>
          </a:xfrm>
          <a:prstGeom prst="rect">
            <a:avLst/>
          </a:prstGeom>
          <a:noFill/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117;p62">
            <a:extLst>
              <a:ext uri="{FF2B5EF4-FFF2-40B4-BE49-F238E27FC236}">
                <a16:creationId xmlns:a16="http://schemas.microsoft.com/office/drawing/2014/main" id="{D9D02946-4B7C-02E4-295F-A83EAA8E72DE}"/>
              </a:ext>
            </a:extLst>
          </p:cNvPr>
          <p:cNvSpPr/>
          <p:nvPr/>
        </p:nvSpPr>
        <p:spPr>
          <a:xfrm>
            <a:off x="5805180" y="4149080"/>
            <a:ext cx="3087300" cy="626700"/>
          </a:xfrm>
          <a:prstGeom prst="rect">
            <a:avLst/>
          </a:prstGeom>
          <a:noFill/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118;p62">
            <a:extLst>
              <a:ext uri="{FF2B5EF4-FFF2-40B4-BE49-F238E27FC236}">
                <a16:creationId xmlns:a16="http://schemas.microsoft.com/office/drawing/2014/main" id="{23D36464-E063-7EFD-604E-7A890349A8E0}"/>
              </a:ext>
            </a:extLst>
          </p:cNvPr>
          <p:cNvSpPr/>
          <p:nvPr/>
        </p:nvSpPr>
        <p:spPr>
          <a:xfrm>
            <a:off x="5899982" y="4225869"/>
            <a:ext cx="880200" cy="476700"/>
          </a:xfrm>
          <a:prstGeom prst="rect">
            <a:avLst/>
          </a:prstGeom>
          <a:solidFill>
            <a:srgbClr val="FF0000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Conv2D 7x7, stride 2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Google Shape;1119;p62">
            <a:extLst>
              <a:ext uri="{FF2B5EF4-FFF2-40B4-BE49-F238E27FC236}">
                <a16:creationId xmlns:a16="http://schemas.microsoft.com/office/drawing/2014/main" id="{99243109-4BDD-FDB9-407A-C912E21DD877}"/>
              </a:ext>
            </a:extLst>
          </p:cNvPr>
          <p:cNvSpPr/>
          <p:nvPr/>
        </p:nvSpPr>
        <p:spPr>
          <a:xfrm>
            <a:off x="6921538" y="4225868"/>
            <a:ext cx="880200" cy="476700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Conv2D 5x5, stride 1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Google Shape;1120;p62">
            <a:extLst>
              <a:ext uri="{FF2B5EF4-FFF2-40B4-BE49-F238E27FC236}">
                <a16:creationId xmlns:a16="http://schemas.microsoft.com/office/drawing/2014/main" id="{2E9EF9A3-2948-2DFA-B7F6-00C51A3834C5}"/>
              </a:ext>
            </a:extLst>
          </p:cNvPr>
          <p:cNvSpPr/>
          <p:nvPr/>
        </p:nvSpPr>
        <p:spPr>
          <a:xfrm>
            <a:off x="7932836" y="4225869"/>
            <a:ext cx="880200" cy="476700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Conv2D 3x3, stride 1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Google Shape;1121;p62">
            <a:extLst>
              <a:ext uri="{FF2B5EF4-FFF2-40B4-BE49-F238E27FC236}">
                <a16:creationId xmlns:a16="http://schemas.microsoft.com/office/drawing/2014/main" id="{301B05A9-9756-D5E2-D9FA-F49AD32864C9}"/>
              </a:ext>
            </a:extLst>
          </p:cNvPr>
          <p:cNvSpPr/>
          <p:nvPr/>
        </p:nvSpPr>
        <p:spPr>
          <a:xfrm>
            <a:off x="6000944" y="5272801"/>
            <a:ext cx="509700" cy="364200"/>
          </a:xfrm>
          <a:prstGeom prst="rect">
            <a:avLst/>
          </a:prstGeom>
          <a:solidFill>
            <a:srgbClr val="FF0000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1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PE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Google Shape;1122;p62">
            <a:extLst>
              <a:ext uri="{FF2B5EF4-FFF2-40B4-BE49-F238E27FC236}">
                <a16:creationId xmlns:a16="http://schemas.microsoft.com/office/drawing/2014/main" id="{FDCBA073-D329-147B-B334-C25EB059F9A2}"/>
              </a:ext>
            </a:extLst>
          </p:cNvPr>
          <p:cNvSpPr/>
          <p:nvPr/>
        </p:nvSpPr>
        <p:spPr>
          <a:xfrm>
            <a:off x="7099094" y="5274746"/>
            <a:ext cx="509700" cy="364200"/>
          </a:xfrm>
          <a:prstGeom prst="rect">
            <a:avLst/>
          </a:prstGeom>
          <a:solidFill>
            <a:srgbClr val="92D050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1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PE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Google Shape;1123;p62">
            <a:extLst>
              <a:ext uri="{FF2B5EF4-FFF2-40B4-BE49-F238E27FC236}">
                <a16:creationId xmlns:a16="http://schemas.microsoft.com/office/drawing/2014/main" id="{BD39D53C-1268-BBE0-7794-BE3A82426956}"/>
              </a:ext>
            </a:extLst>
          </p:cNvPr>
          <p:cNvSpPr/>
          <p:nvPr/>
        </p:nvSpPr>
        <p:spPr>
          <a:xfrm>
            <a:off x="8110401" y="5276521"/>
            <a:ext cx="509700" cy="364200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1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PE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Google Shape;1124;p62">
            <a:extLst>
              <a:ext uri="{FF2B5EF4-FFF2-40B4-BE49-F238E27FC236}">
                <a16:creationId xmlns:a16="http://schemas.microsoft.com/office/drawing/2014/main" id="{1C792DA9-354E-D6E4-23E8-5466059EDBCC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>
            <a:off x="6510644" y="5454901"/>
            <a:ext cx="588600" cy="180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4" name="Google Shape;1125;p62">
            <a:extLst>
              <a:ext uri="{FF2B5EF4-FFF2-40B4-BE49-F238E27FC236}">
                <a16:creationId xmlns:a16="http://schemas.microsoft.com/office/drawing/2014/main" id="{ED93C61D-0B8B-CE45-3323-6295EAE0E3BA}"/>
              </a:ext>
            </a:extLst>
          </p:cNvPr>
          <p:cNvSpPr/>
          <p:nvPr/>
        </p:nvSpPr>
        <p:spPr>
          <a:xfrm>
            <a:off x="7171114" y="4716192"/>
            <a:ext cx="370800" cy="4674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2060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126;p62">
            <a:extLst>
              <a:ext uri="{FF2B5EF4-FFF2-40B4-BE49-F238E27FC236}">
                <a16:creationId xmlns:a16="http://schemas.microsoft.com/office/drawing/2014/main" id="{851DEE62-5B5D-61B4-CEDF-EBC8707916B3}"/>
              </a:ext>
            </a:extLst>
          </p:cNvPr>
          <p:cNvSpPr/>
          <p:nvPr/>
        </p:nvSpPr>
        <p:spPr>
          <a:xfrm>
            <a:off x="6124155" y="4708342"/>
            <a:ext cx="370800" cy="4767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2060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127;p62">
            <a:extLst>
              <a:ext uri="{FF2B5EF4-FFF2-40B4-BE49-F238E27FC236}">
                <a16:creationId xmlns:a16="http://schemas.microsoft.com/office/drawing/2014/main" id="{86848CF1-9150-D61A-0AB1-B261F31E8D2C}"/>
              </a:ext>
            </a:extLst>
          </p:cNvPr>
          <p:cNvSpPr/>
          <p:nvPr/>
        </p:nvSpPr>
        <p:spPr>
          <a:xfrm>
            <a:off x="8187547" y="4702579"/>
            <a:ext cx="370800" cy="500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2060"/>
          </a:solidFill>
          <a:ln w="254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128;p62">
            <a:extLst>
              <a:ext uri="{FF2B5EF4-FFF2-40B4-BE49-F238E27FC236}">
                <a16:creationId xmlns:a16="http://schemas.microsoft.com/office/drawing/2014/main" id="{11790940-9CF7-03F7-5590-941604F574A6}"/>
              </a:ext>
            </a:extLst>
          </p:cNvPr>
          <p:cNvSpPr txBox="1"/>
          <p:nvPr/>
        </p:nvSpPr>
        <p:spPr>
          <a:xfrm rot="-5400000">
            <a:off x="6006464" y="4753799"/>
            <a:ext cx="597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Baskerville"/>
                <a:ea typeface="Libre Baskerville"/>
                <a:cs typeface="Libre Baskerville"/>
                <a:sym typeface="Libre Baskerville"/>
              </a:rPr>
              <a:t>Map</a:t>
            </a:r>
            <a:endParaRPr kumimoji="0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8" name="Google Shape;1129;p62">
            <a:extLst>
              <a:ext uri="{FF2B5EF4-FFF2-40B4-BE49-F238E27FC236}">
                <a16:creationId xmlns:a16="http://schemas.microsoft.com/office/drawing/2014/main" id="{5965E5BC-4352-75F2-81A7-D24778676DDD}"/>
              </a:ext>
            </a:extLst>
          </p:cNvPr>
          <p:cNvSpPr txBox="1"/>
          <p:nvPr/>
        </p:nvSpPr>
        <p:spPr>
          <a:xfrm rot="-5400000">
            <a:off x="7057714" y="4749712"/>
            <a:ext cx="597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Baskerville"/>
                <a:ea typeface="Libre Baskerville"/>
                <a:cs typeface="Libre Baskerville"/>
                <a:sym typeface="Libre Baskerville"/>
              </a:rPr>
              <a:t>Map</a:t>
            </a:r>
            <a:endParaRPr kumimoji="0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9" name="Google Shape;1130;p62">
            <a:extLst>
              <a:ext uri="{FF2B5EF4-FFF2-40B4-BE49-F238E27FC236}">
                <a16:creationId xmlns:a16="http://schemas.microsoft.com/office/drawing/2014/main" id="{AF514DC2-8516-61FB-B32D-878DE8CA3584}"/>
              </a:ext>
            </a:extLst>
          </p:cNvPr>
          <p:cNvSpPr txBox="1"/>
          <p:nvPr/>
        </p:nvSpPr>
        <p:spPr>
          <a:xfrm rot="-5400000">
            <a:off x="8074139" y="4753799"/>
            <a:ext cx="597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Baskerville"/>
                <a:ea typeface="Libre Baskerville"/>
                <a:cs typeface="Libre Baskerville"/>
                <a:sym typeface="Libre Baskerville"/>
              </a:rPr>
              <a:t>Map</a:t>
            </a:r>
            <a:endParaRPr kumimoji="0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cxnSp>
        <p:nvCxnSpPr>
          <p:cNvPr id="20" name="Google Shape;1131;p62">
            <a:extLst>
              <a:ext uri="{FF2B5EF4-FFF2-40B4-BE49-F238E27FC236}">
                <a16:creationId xmlns:a16="http://schemas.microsoft.com/office/drawing/2014/main" id="{70CBDEAC-EAFC-944F-03F8-6EEF2551D0FA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>
            <a:off x="7608794" y="5456846"/>
            <a:ext cx="501600" cy="1800"/>
          </a:xfrm>
          <a:prstGeom prst="straightConnector1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1" name="Google Shape;1133;p62">
            <a:extLst>
              <a:ext uri="{FF2B5EF4-FFF2-40B4-BE49-F238E27FC236}">
                <a16:creationId xmlns:a16="http://schemas.microsoft.com/office/drawing/2014/main" id="{6BF8930B-D528-1A50-84D6-137186E32ABF}"/>
              </a:ext>
            </a:extLst>
          </p:cNvPr>
          <p:cNvSpPr txBox="1"/>
          <p:nvPr/>
        </p:nvSpPr>
        <p:spPr>
          <a:xfrm>
            <a:off x="323528" y="4077072"/>
            <a:ext cx="516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Instead → Spatial mapping to specialized units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rgbClr val="46494D"/>
              </a:buClr>
              <a:buSzPts val="1800"/>
              <a:buFont typeface="Roboto"/>
              <a:buChar char="●"/>
              <a:tabLst/>
              <a:defRPr/>
            </a:pP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Per-layer custom HW →  </a:t>
            </a: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higher efficiency</a:t>
            </a: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Roboto"/>
              <a:buChar char="●"/>
              <a:tabLst/>
              <a:defRPr/>
            </a:pP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Latency-insensitive interfaces between layers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Roboto"/>
              <a:buChar char="●"/>
              <a:tabLst/>
              <a:defRPr/>
            </a:pP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Exploit pipeline parallelism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2" grpId="0" animBg="1"/>
      <p:bldP spid="108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63"/>
          <p:cNvSpPr txBox="1">
            <a:spLocks noGrp="1"/>
          </p:cNvSpPr>
          <p:nvPr>
            <p:ph type="title"/>
          </p:nvPr>
        </p:nvSpPr>
        <p:spPr>
          <a:xfrm>
            <a:off x="251520" y="332656"/>
            <a:ext cx="8520600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 fontScale="90000"/>
          </a:bodyPr>
          <a:lstStyle/>
          <a:p>
            <a:pPr algn="l"/>
            <a:r>
              <a:rPr lang="en-CA" dirty="0"/>
              <a:t>Specialized Hardware and Local Data Movement</a:t>
            </a:r>
            <a:endParaRPr dirty="0"/>
          </a:p>
        </p:txBody>
      </p:sp>
      <p:pic>
        <p:nvPicPr>
          <p:cNvPr id="1143" name="Google Shape;1143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405" y="1196752"/>
            <a:ext cx="4032448" cy="5337583"/>
          </a:xfrm>
          <a:prstGeom prst="rect">
            <a:avLst/>
          </a:prstGeom>
          <a:noFill/>
          <a:ln>
            <a:noFill/>
          </a:ln>
        </p:spPr>
      </p:pic>
      <p:sp>
        <p:nvSpPr>
          <p:cNvPr id="1144" name="Google Shape;1144;p63"/>
          <p:cNvSpPr txBox="1">
            <a:spLocks noGrp="1"/>
          </p:cNvSpPr>
          <p:nvPr>
            <p:ph type="sldNum" idx="12"/>
          </p:nvPr>
        </p:nvSpPr>
        <p:spPr>
          <a:xfrm>
            <a:off x="8460432" y="6347768"/>
            <a:ext cx="548700" cy="393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Google Shape;1133;p62">
            <a:extLst>
              <a:ext uri="{FF2B5EF4-FFF2-40B4-BE49-F238E27FC236}">
                <a16:creationId xmlns:a16="http://schemas.microsoft.com/office/drawing/2014/main" id="{F9B4A8FD-AE17-712D-37E5-559A95AB831A}"/>
              </a:ext>
            </a:extLst>
          </p:cNvPr>
          <p:cNvSpPr txBox="1"/>
          <p:nvPr/>
        </p:nvSpPr>
        <p:spPr>
          <a:xfrm>
            <a:off x="4211960" y="2276872"/>
            <a:ext cx="5453132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4572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Roboto"/>
              <a:buChar char="●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Roboto"/>
                <a:ea typeface="Roboto"/>
                <a:cs typeface="Roboto"/>
                <a:sym typeface="Roboto"/>
              </a:rPr>
              <a:t>Maximum </a:t>
            </a:r>
            <a:r>
              <a:rPr lang="en-US" sz="2000" b="1" dirty="0">
                <a:solidFill>
                  <a:srgbClr val="339933"/>
                </a:solidFill>
                <a:latin typeface="Roboto"/>
                <a:ea typeface="Roboto"/>
                <a:cs typeface="Roboto"/>
                <a:sym typeface="Roboto"/>
              </a:rPr>
              <a:t>specialization</a:t>
            </a:r>
          </a:p>
          <a:p>
            <a:pPr marL="4572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Roboto"/>
              <a:buChar char="●"/>
              <a:tabLst/>
              <a:defRPr/>
            </a:pPr>
            <a:r>
              <a:rPr kumimoji="0" lang="en-US" sz="2000" b="1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No instruction </a:t>
            </a:r>
            <a:r>
              <a:rPr lang="en-US" sz="2000" b="1" noProof="0" dirty="0">
                <a:solidFill>
                  <a:srgbClr val="339933"/>
                </a:solidFill>
                <a:latin typeface="Roboto"/>
                <a:ea typeface="Roboto"/>
                <a:cs typeface="Roboto"/>
                <a:sym typeface="Roboto"/>
              </a:rPr>
              <a:t>decode overhead</a:t>
            </a:r>
          </a:p>
          <a:p>
            <a:pPr marL="4572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Roboto"/>
              <a:buChar char="●"/>
              <a:tabLst/>
              <a:defRPr/>
            </a:pPr>
            <a:r>
              <a:rPr lang="en-US" sz="2000" b="1" noProof="0" dirty="0">
                <a:solidFill>
                  <a:srgbClr val="339933"/>
                </a:solidFill>
                <a:latin typeface="Roboto"/>
                <a:ea typeface="Roboto"/>
                <a:cs typeface="Roboto"/>
                <a:sym typeface="Roboto"/>
              </a:rPr>
              <a:t>Spatial layout </a:t>
            </a:r>
            <a:r>
              <a:rPr lang="en-US" sz="2000" b="1" noProof="0" dirty="0">
                <a:solidFill>
                  <a:srgbClr val="339933"/>
                </a:solidFill>
                <a:latin typeface="Roboto"/>
                <a:ea typeface="Roboto"/>
                <a:cs typeface="Roboto"/>
                <a:sym typeface="Wingdings" panose="05000000000000000000" pitchFamily="2" charset="2"/>
              </a:rPr>
              <a:t> data is local</a:t>
            </a:r>
          </a:p>
          <a:p>
            <a:pPr marL="4572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Roboto"/>
              <a:buChar char="●"/>
              <a:tabLst/>
              <a:defRPr/>
            </a:pPr>
            <a:endParaRPr kumimoji="0" lang="en-US" sz="2000" b="1" u="none" strike="noStrike" kern="1200" cap="none" spc="0" normalizeH="0" baseline="0" dirty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Roboto"/>
              <a:ea typeface="Roboto"/>
              <a:cs typeface="Roboto"/>
              <a:sym typeface="Wingdings" panose="05000000000000000000" pitchFamily="2" charset="2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Roboto"/>
              <a:buChar char="●"/>
              <a:tabLst/>
              <a:defRPr/>
            </a:pPr>
            <a:r>
              <a:rPr lang="en-US" sz="2000" dirty="0">
                <a:latin typeface="Roboto"/>
                <a:ea typeface="Roboto"/>
                <a:cs typeface="Roboto"/>
                <a:sym typeface="Wingdings" panose="05000000000000000000" pitchFamily="2" charset="2"/>
              </a:rPr>
              <a:t>Needs</a:t>
            </a:r>
            <a:r>
              <a:rPr lang="en-US" sz="2000" b="1" dirty="0">
                <a:solidFill>
                  <a:srgbClr val="339933"/>
                </a:solidFill>
                <a:latin typeface="Roboto"/>
                <a:ea typeface="Roboto"/>
                <a:cs typeface="Roboto"/>
                <a:sym typeface="Wingdings" panose="05000000000000000000" pitchFamily="2" charset="2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Roboto"/>
                <a:ea typeface="Roboto"/>
                <a:cs typeface="Roboto"/>
                <a:sym typeface="Wingdings" panose="05000000000000000000" pitchFamily="2" charset="2"/>
              </a:rPr>
              <a:t>different hardware for every</a:t>
            </a:r>
            <a:br>
              <a:rPr lang="en-US" sz="2000" b="1" dirty="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2000" b="1" dirty="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network</a:t>
            </a:r>
          </a:p>
          <a:p>
            <a:pPr marL="4572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Roboto"/>
              <a:buChar char="●"/>
              <a:tabLst/>
              <a:defRPr/>
            </a:pPr>
            <a:endParaRPr lang="en-US" sz="2000" b="1" dirty="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000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Wingdings" panose="05000000000000000000" pitchFamily="2" charset="2"/>
              <a:buChar char="à"/>
              <a:tabLst/>
              <a:defRPr/>
            </a:pPr>
            <a:r>
              <a:rPr lang="en-US" sz="2000" dirty="0">
                <a:latin typeface="Roboto"/>
                <a:ea typeface="Roboto"/>
                <a:cs typeface="Roboto"/>
                <a:sym typeface="Wingdings" panose="05000000000000000000" pitchFamily="2" charset="2"/>
              </a:rPr>
              <a:t>Build a </a:t>
            </a:r>
            <a:r>
              <a:rPr lang="en-US" sz="2000" b="1" dirty="0">
                <a:solidFill>
                  <a:srgbClr val="339933"/>
                </a:solidFill>
                <a:latin typeface="Roboto"/>
                <a:ea typeface="Roboto"/>
                <a:cs typeface="Roboto"/>
                <a:sym typeface="Wingdings" panose="05000000000000000000" pitchFamily="2" charset="2"/>
              </a:rPr>
              <a:t>domain-specific compiler</a:t>
            </a:r>
          </a:p>
          <a:p>
            <a:pPr marL="571500" lvl="1">
              <a:lnSpc>
                <a:spcPct val="110000"/>
              </a:lnSpc>
              <a:buClr>
                <a:prstClr val="black"/>
              </a:buClr>
              <a:buSzPts val="1800"/>
              <a:defRPr/>
            </a:pPr>
            <a:endParaRPr lang="en-US" dirty="0">
              <a:latin typeface="Roboto"/>
              <a:ea typeface="Roboto"/>
              <a:cs typeface="Roboto"/>
              <a:sym typeface="Wingdings" panose="05000000000000000000" pitchFamily="2" charset="2"/>
            </a:endParaRPr>
          </a:p>
          <a:p>
            <a:pPr marL="4000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Wingdings" panose="05000000000000000000" pitchFamily="2" charset="2"/>
              <a:buChar char="à"/>
              <a:tabLst/>
              <a:defRPr/>
            </a:pPr>
            <a:endParaRPr lang="en-US" b="1" dirty="0">
              <a:solidFill>
                <a:srgbClr val="FF0000"/>
              </a:solidFill>
              <a:latin typeface="Roboto"/>
              <a:ea typeface="Roboto"/>
              <a:cs typeface="Roboto"/>
              <a:sym typeface="Wingdings" panose="05000000000000000000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65"/>
          <p:cNvSpPr txBox="1">
            <a:spLocks noGrp="1"/>
          </p:cNvSpPr>
          <p:nvPr>
            <p:ph type="title"/>
          </p:nvPr>
        </p:nvSpPr>
        <p:spPr>
          <a:xfrm>
            <a:off x="179512" y="260648"/>
            <a:ext cx="8520600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 fontScale="90000"/>
          </a:bodyPr>
          <a:lstStyle/>
          <a:p>
            <a:pPr algn="l"/>
            <a:r>
              <a:rPr lang="en" dirty="0"/>
              <a:t>Auto Generation of Custom CNN HW (HPIPE)</a:t>
            </a:r>
            <a:endParaRPr dirty="0"/>
          </a:p>
        </p:txBody>
      </p:sp>
      <p:sp>
        <p:nvSpPr>
          <p:cNvPr id="1161" name="Google Shape;1161;p65"/>
          <p:cNvSpPr txBox="1"/>
          <p:nvPr/>
        </p:nvSpPr>
        <p:spPr>
          <a:xfrm>
            <a:off x="4067944" y="2132856"/>
            <a:ext cx="51651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Fuse</a:t>
            </a:r>
            <a:r>
              <a:rPr kumimoji="0" lang="e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re Baskerville"/>
                <a:ea typeface="Libre Baskerville"/>
                <a:cs typeface="Libre Baskerville"/>
                <a:sym typeface="Libre Baskerville"/>
              </a:rPr>
              <a:t> </a:t>
            </a: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layers for more efficient implementations 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3" name="Google Shape;1163;p65"/>
          <p:cNvSpPr/>
          <p:nvPr/>
        </p:nvSpPr>
        <p:spPr>
          <a:xfrm>
            <a:off x="1633826" y="1916832"/>
            <a:ext cx="2098200" cy="3456384"/>
          </a:xfrm>
          <a:prstGeom prst="rect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164" name="Google Shape;1164;p65"/>
          <p:cNvSpPr/>
          <p:nvPr/>
        </p:nvSpPr>
        <p:spPr>
          <a:xfrm>
            <a:off x="323528" y="980728"/>
            <a:ext cx="2034900" cy="517808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HW Specifications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5" name="Google Shape;1165;p65"/>
          <p:cNvSpPr/>
          <p:nvPr/>
        </p:nvSpPr>
        <p:spPr>
          <a:xfrm>
            <a:off x="2938283" y="980728"/>
            <a:ext cx="2034900" cy="517808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TensorFlow Model Description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6" name="Google Shape;1166;p65"/>
          <p:cNvSpPr/>
          <p:nvPr/>
        </p:nvSpPr>
        <p:spPr>
          <a:xfrm>
            <a:off x="1781307" y="2053707"/>
            <a:ext cx="1776000" cy="445800"/>
          </a:xfrm>
          <a:prstGeom prst="rect">
            <a:avLst/>
          </a:prstGeom>
          <a:solidFill>
            <a:srgbClr val="9FC5E8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Graph Optimization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7" name="Google Shape;1167;p65"/>
          <p:cNvSpPr/>
          <p:nvPr/>
        </p:nvSpPr>
        <p:spPr>
          <a:xfrm>
            <a:off x="1781307" y="2697782"/>
            <a:ext cx="1776000" cy="445800"/>
          </a:xfrm>
          <a:prstGeom prst="rect">
            <a:avLst/>
          </a:prstGeom>
          <a:solidFill>
            <a:srgbClr val="9FC5E8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Resource Allocation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8" name="Google Shape;1168;p65"/>
          <p:cNvSpPr/>
          <p:nvPr/>
        </p:nvSpPr>
        <p:spPr>
          <a:xfrm>
            <a:off x="1781307" y="3341845"/>
            <a:ext cx="1776000" cy="445800"/>
          </a:xfrm>
          <a:prstGeom prst="rect">
            <a:avLst/>
          </a:prstGeom>
          <a:solidFill>
            <a:srgbClr val="9FC5E8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RTL Generation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9" name="Google Shape;1169;p65"/>
          <p:cNvSpPr/>
          <p:nvPr/>
        </p:nvSpPr>
        <p:spPr>
          <a:xfrm>
            <a:off x="1794926" y="5661248"/>
            <a:ext cx="1776000" cy="4458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FPGA Bitstream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0" name="Google Shape;1170;p65"/>
          <p:cNvSpPr/>
          <p:nvPr/>
        </p:nvSpPr>
        <p:spPr>
          <a:xfrm>
            <a:off x="1619672" y="5157192"/>
            <a:ext cx="837300" cy="210300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ibre Baskerville"/>
                <a:ea typeface="Libre Baskerville"/>
                <a:cs typeface="Libre Baskerville"/>
                <a:sym typeface="Libre Baskerville"/>
              </a:rPr>
              <a:t>HPIPE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cxnSp>
        <p:nvCxnSpPr>
          <p:cNvPr id="1171" name="Google Shape;1171;p65"/>
          <p:cNvCxnSpPr>
            <a:cxnSpLocks/>
            <a:stCxn id="1164" idx="2"/>
            <a:endCxn id="1166" idx="0"/>
          </p:cNvCxnSpPr>
          <p:nvPr/>
        </p:nvCxnSpPr>
        <p:spPr>
          <a:xfrm rot="16200000" flipH="1">
            <a:off x="1727557" y="1111956"/>
            <a:ext cx="555171" cy="1328329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72" name="Google Shape;1172;p65"/>
          <p:cNvCxnSpPr>
            <a:cxnSpLocks/>
            <a:stCxn id="1165" idx="2"/>
            <a:endCxn id="1166" idx="0"/>
          </p:cNvCxnSpPr>
          <p:nvPr/>
        </p:nvCxnSpPr>
        <p:spPr>
          <a:xfrm rot="5400000">
            <a:off x="3034935" y="1132908"/>
            <a:ext cx="555171" cy="1286426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73" name="Google Shape;1173;p65"/>
          <p:cNvCxnSpPr>
            <a:stCxn id="1166" idx="2"/>
            <a:endCxn id="1167" idx="0"/>
          </p:cNvCxnSpPr>
          <p:nvPr/>
        </p:nvCxnSpPr>
        <p:spPr>
          <a:xfrm>
            <a:off x="2669307" y="2499507"/>
            <a:ext cx="0" cy="198275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74" name="Google Shape;1174;p65"/>
          <p:cNvCxnSpPr>
            <a:stCxn id="1167" idx="2"/>
            <a:endCxn id="1168" idx="0"/>
          </p:cNvCxnSpPr>
          <p:nvPr/>
        </p:nvCxnSpPr>
        <p:spPr>
          <a:xfrm>
            <a:off x="2669307" y="3143582"/>
            <a:ext cx="0" cy="198263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175" name="Google Shape;1175;p65"/>
          <p:cNvCxnSpPr>
            <a:cxnSpLocks/>
            <a:stCxn id="7" idx="2"/>
            <a:endCxn id="1169" idx="0"/>
          </p:cNvCxnSpPr>
          <p:nvPr/>
        </p:nvCxnSpPr>
        <p:spPr>
          <a:xfrm>
            <a:off x="2669307" y="4869160"/>
            <a:ext cx="13619" cy="792088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76" name="Google Shape;1176;p65"/>
          <p:cNvSpPr txBox="1"/>
          <p:nvPr/>
        </p:nvSpPr>
        <p:spPr>
          <a:xfrm>
            <a:off x="4067944" y="2636912"/>
            <a:ext cx="5165100" cy="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A pipeline is as slow as its slowest stage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Balance layer throughput to increase efficiency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7" name="Google Shape;1177;p65"/>
          <p:cNvSpPr txBox="1"/>
          <p:nvPr/>
        </p:nvSpPr>
        <p:spPr>
          <a:xfrm>
            <a:off x="4067944" y="3356992"/>
            <a:ext cx="5165100" cy="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Generate </a:t>
            </a: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specialized HW for each layer </a:t>
            </a: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from highly optimized templates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178" name="Google Shape;1178;p65"/>
          <p:cNvCxnSpPr>
            <a:cxnSpLocks/>
            <a:stCxn id="1166" idx="3"/>
          </p:cNvCxnSpPr>
          <p:nvPr/>
        </p:nvCxnSpPr>
        <p:spPr>
          <a:xfrm flipV="1">
            <a:off x="3557307" y="2275407"/>
            <a:ext cx="491620" cy="120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179" name="Google Shape;1179;p65"/>
          <p:cNvCxnSpPr>
            <a:cxnSpLocks/>
            <a:stCxn id="1167" idx="3"/>
          </p:cNvCxnSpPr>
          <p:nvPr/>
        </p:nvCxnSpPr>
        <p:spPr>
          <a:xfrm>
            <a:off x="3557307" y="2920682"/>
            <a:ext cx="491620" cy="60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180" name="Google Shape;1180;p65"/>
          <p:cNvCxnSpPr>
            <a:cxnSpLocks/>
            <a:stCxn id="1168" idx="3"/>
          </p:cNvCxnSpPr>
          <p:nvPr/>
        </p:nvCxnSpPr>
        <p:spPr>
          <a:xfrm flipV="1">
            <a:off x="3557307" y="3562345"/>
            <a:ext cx="491620" cy="240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1181" name="Google Shape;1181;p65"/>
          <p:cNvSpPr/>
          <p:nvPr/>
        </p:nvSpPr>
        <p:spPr>
          <a:xfrm>
            <a:off x="107504" y="6453336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M. Hall et al, “From TensorFlow Graphs to LUTs and Wires: Automated Sparse and Physically Aware CNN Hardware Generation“, FPT 2020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82" name="Google Shape;1182;p65"/>
          <p:cNvSpPr txBox="1">
            <a:spLocks noGrp="1"/>
          </p:cNvSpPr>
          <p:nvPr>
            <p:ph type="sldNum" idx="12"/>
          </p:nvPr>
        </p:nvSpPr>
        <p:spPr>
          <a:xfrm>
            <a:off x="8460432" y="6309320"/>
            <a:ext cx="548700" cy="393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Google Shape;1168;p65">
            <a:extLst>
              <a:ext uri="{FF2B5EF4-FFF2-40B4-BE49-F238E27FC236}">
                <a16:creationId xmlns:a16="http://schemas.microsoft.com/office/drawing/2014/main" id="{4532C085-5E77-C058-68BB-6EBA3B0D0350}"/>
              </a:ext>
            </a:extLst>
          </p:cNvPr>
          <p:cNvSpPr/>
          <p:nvPr/>
        </p:nvSpPr>
        <p:spPr>
          <a:xfrm>
            <a:off x="1764317" y="3933056"/>
            <a:ext cx="1809980" cy="936104"/>
          </a:xfrm>
          <a:prstGeom prst="rect">
            <a:avLst/>
          </a:prstGeom>
          <a:solidFill>
            <a:srgbClr val="9FC5E8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Placement-Aware Pipelining and Memory Mapping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" name="Google Shape;1180;p65">
            <a:extLst>
              <a:ext uri="{FF2B5EF4-FFF2-40B4-BE49-F238E27FC236}">
                <a16:creationId xmlns:a16="http://schemas.microsoft.com/office/drawing/2014/main" id="{BFF90B4F-815D-AC4F-610B-CCE908E24EF7}"/>
              </a:ext>
            </a:extLst>
          </p:cNvPr>
          <p:cNvCxnSpPr>
            <a:cxnSpLocks/>
          </p:cNvCxnSpPr>
          <p:nvPr/>
        </p:nvCxnSpPr>
        <p:spPr>
          <a:xfrm rot="10800000" flipH="1">
            <a:off x="3563889" y="4365104"/>
            <a:ext cx="474000" cy="240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10" name="Google Shape;1175;p65">
            <a:extLst>
              <a:ext uri="{FF2B5EF4-FFF2-40B4-BE49-F238E27FC236}">
                <a16:creationId xmlns:a16="http://schemas.microsoft.com/office/drawing/2014/main" id="{76E6BACC-CA82-3478-4334-363CEF4E1129}"/>
              </a:ext>
            </a:extLst>
          </p:cNvPr>
          <p:cNvCxnSpPr>
            <a:cxnSpLocks/>
            <a:stCxn id="1168" idx="2"/>
            <a:endCxn id="7" idx="0"/>
          </p:cNvCxnSpPr>
          <p:nvPr/>
        </p:nvCxnSpPr>
        <p:spPr>
          <a:xfrm>
            <a:off x="2669307" y="3787645"/>
            <a:ext cx="0" cy="145411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" name="Google Shape;1177;p65">
            <a:extLst>
              <a:ext uri="{FF2B5EF4-FFF2-40B4-BE49-F238E27FC236}">
                <a16:creationId xmlns:a16="http://schemas.microsoft.com/office/drawing/2014/main" id="{30213BB2-0B68-AD12-1126-5326AF3FC898}"/>
              </a:ext>
            </a:extLst>
          </p:cNvPr>
          <p:cNvSpPr txBox="1"/>
          <p:nvPr/>
        </p:nvSpPr>
        <p:spPr>
          <a:xfrm>
            <a:off x="4067944" y="4077072"/>
            <a:ext cx="5165100" cy="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en-CA" b="1" dirty="0">
                <a:solidFill>
                  <a:prstClr val="black"/>
                </a:solidFill>
                <a:latin typeface="Roboto"/>
                <a:ea typeface="Roboto"/>
                <a:cs typeface="Roboto"/>
                <a:sym typeface="Roboto"/>
              </a:rPr>
              <a:t>Spatial-aware</a:t>
            </a:r>
            <a:r>
              <a:rPr lang="en-CA" dirty="0">
                <a:solidFill>
                  <a:prstClr val="black"/>
                </a:solidFill>
                <a:latin typeface="Roboto"/>
                <a:ea typeface="Roboto"/>
                <a:cs typeface="Roboto"/>
                <a:sym typeface="Roboto"/>
              </a:rPr>
              <a:t> memory structures, deep </a:t>
            </a:r>
            <a:br>
              <a:rPr lang="en-CA" dirty="0">
                <a:solidFill>
                  <a:prstClr val="black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CA" dirty="0">
                <a:solidFill>
                  <a:prstClr val="black"/>
                </a:solidFill>
                <a:latin typeface="Roboto"/>
                <a:ea typeface="Roboto"/>
                <a:cs typeface="Roboto"/>
                <a:sym typeface="Roboto"/>
              </a:rPr>
              <a:t>pipelining and locality-optimized communication 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67"/>
          <p:cNvSpPr txBox="1">
            <a:spLocks noGrp="1"/>
          </p:cNvSpPr>
          <p:nvPr>
            <p:ph type="title"/>
          </p:nvPr>
        </p:nvSpPr>
        <p:spPr>
          <a:xfrm>
            <a:off x="179512" y="332656"/>
            <a:ext cx="8520600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 fontScale="90000"/>
          </a:bodyPr>
          <a:lstStyle/>
          <a:p>
            <a:pPr algn="l"/>
            <a:r>
              <a:rPr lang="en" dirty="0"/>
              <a:t>Results vs. GPU s(</a:t>
            </a:r>
            <a:r>
              <a:rPr lang="en" b="1" dirty="0">
                <a:solidFill>
                  <a:srgbClr val="FF0000"/>
                </a:solidFill>
              </a:rPr>
              <a:t>AI-Optimized</a:t>
            </a:r>
            <a:r>
              <a:rPr lang="en" dirty="0"/>
              <a:t> Stratix 10 FPGA)</a:t>
            </a:r>
            <a:endParaRPr dirty="0"/>
          </a:p>
        </p:txBody>
      </p:sp>
      <p:sp>
        <p:nvSpPr>
          <p:cNvPr id="1203" name="Google Shape;1203;p67"/>
          <p:cNvSpPr txBox="1"/>
          <p:nvPr/>
        </p:nvSpPr>
        <p:spPr>
          <a:xfrm>
            <a:off x="-108520" y="2852936"/>
            <a:ext cx="4073400" cy="15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94D"/>
              </a:buClr>
              <a:buSzPts val="1800"/>
              <a:buFont typeface="Roboto"/>
              <a:buChar char="●"/>
              <a:tabLst/>
              <a:defRPr/>
            </a:pP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17x</a:t>
            </a: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srgbClr val="46494D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higher batch-1 throughput vs. V100 GPU at lower latency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46494D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94D"/>
              </a:buClr>
              <a:buSzPts val="1800"/>
              <a:buFont typeface="Roboto"/>
              <a:buChar char="●"/>
              <a:tabLst/>
              <a:defRPr/>
            </a:pP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1.3x</a:t>
            </a: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srgbClr val="46494D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higher batch-128 throughput vs. V100 GPU at</a:t>
            </a: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srgbClr val="46494D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3x</a:t>
            </a: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srgbClr val="46494D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lower latency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94D"/>
              </a:buClr>
              <a:buSzPts val="1800"/>
              <a:buFont typeface="Roboto"/>
              <a:buChar char="●"/>
              <a:tabLst/>
              <a:defRPr/>
            </a:pPr>
            <a:endParaRPr lang="en" dirty="0">
              <a:solidFill>
                <a:prstClr val="black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94D"/>
              </a:buClr>
              <a:buSzPts val="1800"/>
              <a:buFont typeface="Roboto"/>
              <a:buChar char="●"/>
              <a:tabLst/>
              <a:defRPr/>
            </a:pP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Strength</a:t>
            </a: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: latency, efficiency</a:t>
            </a: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94D"/>
              </a:buClr>
              <a:buSzPts val="1800"/>
              <a:buFont typeface="Roboto"/>
              <a:buChar char="●"/>
              <a:tabLst/>
              <a:defRPr/>
            </a:pPr>
            <a:endParaRPr lang="en" dirty="0">
              <a:solidFill>
                <a:prstClr val="black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494D"/>
              </a:buClr>
              <a:buSzPts val="1800"/>
              <a:buFont typeface="Roboto"/>
              <a:buChar char="●"/>
              <a:tabLst/>
              <a:defRPr/>
            </a:pP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Weakness</a:t>
            </a: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: large models may </a:t>
            </a:r>
            <a:b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</a:b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not fit in on-chip memory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46494D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46494D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04" name="Google Shape;1204;p67"/>
          <p:cNvSpPr/>
          <p:nvPr/>
        </p:nvSpPr>
        <p:spPr>
          <a:xfrm>
            <a:off x="179512" y="6453336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M. Stan et al, “HPIPE NX: Boosting CNN Inference Acceleration Performance with AI-Optimized FPGAs“, </a:t>
            </a:r>
            <a:r>
              <a:rPr kumimoji="0" lang="en" sz="10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FPT</a:t>
            </a:r>
            <a:r>
              <a:rPr kumimoji="0" lang="en" sz="1000" b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2022.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05" name="Google Shape;1205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53772" y="1916832"/>
            <a:ext cx="5010377" cy="3409745"/>
          </a:xfrm>
          <a:prstGeom prst="rect">
            <a:avLst/>
          </a:prstGeom>
          <a:noFill/>
          <a:ln>
            <a:noFill/>
          </a:ln>
        </p:spPr>
      </p:pic>
      <p:sp>
        <p:nvSpPr>
          <p:cNvPr id="1206" name="Google Shape;1206;p67"/>
          <p:cNvSpPr txBox="1">
            <a:spLocks noGrp="1"/>
          </p:cNvSpPr>
          <p:nvPr>
            <p:ph type="sldNum" idx="12"/>
          </p:nvPr>
        </p:nvSpPr>
        <p:spPr>
          <a:xfrm>
            <a:off x="8460432" y="6381328"/>
            <a:ext cx="548700" cy="393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A9EBD8-D0C4-4833-AB92-CC8EC18FE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75629" y="5983596"/>
            <a:ext cx="2133600" cy="365125"/>
          </a:xfrm>
        </p:spPr>
        <p:txBody>
          <a:bodyPr/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-GB" kern="0">
                <a:solidFill>
                  <a:srgbClr val="002A5C"/>
                </a:solidFill>
              </a:rPr>
              <a:pPr>
                <a:buClr>
                  <a:srgbClr val="000000"/>
                </a:buClr>
              </a:pPr>
              <a:t>14</a:t>
            </a:fld>
            <a:endParaRPr lang="en-GB" kern="0">
              <a:solidFill>
                <a:srgbClr val="002A5C"/>
              </a:solidFill>
            </a:endParaRP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159957-D512-4B3A-8533-156569DAFFCF}"/>
              </a:ext>
            </a:extLst>
          </p:cNvPr>
          <p:cNvSpPr txBox="1">
            <a:spLocks/>
          </p:cNvSpPr>
          <p:nvPr/>
        </p:nvSpPr>
        <p:spPr>
          <a:xfrm>
            <a:off x="179512" y="692696"/>
            <a:ext cx="8262938" cy="1148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●"/>
              <a:defRPr sz="24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○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■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●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○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■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●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○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■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>
              <a:buClr>
                <a:srgbClr val="002A5C"/>
              </a:buClr>
            </a:pPr>
            <a:r>
              <a:rPr lang="en-CA" sz="2000" kern="0" dirty="0">
                <a:solidFill>
                  <a:srgbClr val="002A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More memory  </a:t>
            </a:r>
            <a:r>
              <a:rPr lang="en-CA" sz="2000" kern="0" dirty="0">
                <a:solidFill>
                  <a:srgbClr val="00964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fit parameters of large CNNs</a:t>
            </a:r>
          </a:p>
          <a:p>
            <a:pPr>
              <a:buClr>
                <a:srgbClr val="002A5C"/>
              </a:buClr>
            </a:pPr>
            <a:r>
              <a:rPr lang="en-CA" sz="2000" kern="0" dirty="0">
                <a:solidFill>
                  <a:srgbClr val="002A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More compute resources  </a:t>
            </a:r>
            <a:r>
              <a:rPr lang="en-CA" sz="2000" kern="0" dirty="0">
                <a:solidFill>
                  <a:srgbClr val="00964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higher throughput &amp; lower latency</a:t>
            </a:r>
          </a:p>
          <a:p>
            <a:pPr>
              <a:buClr>
                <a:srgbClr val="002A5C"/>
              </a:buClr>
            </a:pPr>
            <a:r>
              <a:rPr lang="en-CA" sz="2000" kern="0" dirty="0">
                <a:solidFill>
                  <a:srgbClr val="002A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Moderate data between chips  </a:t>
            </a:r>
            <a:r>
              <a:rPr lang="en-CA" sz="2000" kern="0" dirty="0">
                <a:solidFill>
                  <a:srgbClr val="00964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easily fits on 100 Gb ethernet</a:t>
            </a:r>
          </a:p>
          <a:p>
            <a:pPr>
              <a:buClr>
                <a:srgbClr val="002A5C"/>
              </a:buClr>
            </a:pPr>
            <a:r>
              <a:rPr lang="en-CA" sz="2000" kern="0" dirty="0">
                <a:solidFill>
                  <a:srgbClr val="00964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Devices needed scales with model size  </a:t>
            </a:r>
            <a:r>
              <a:rPr lang="en-CA" sz="2000" kern="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exceeds budget &amp; compute needs of some embedded applications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67F5832-05A5-4094-89D3-575CE83C698B}"/>
              </a:ext>
            </a:extLst>
          </p:cNvPr>
          <p:cNvSpPr/>
          <p:nvPr/>
        </p:nvSpPr>
        <p:spPr>
          <a:xfrm>
            <a:off x="370166" y="2735533"/>
            <a:ext cx="2273618" cy="79806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US" sz="1200" b="1" kern="0">
              <a:solidFill>
                <a:srgbClr val="000000"/>
              </a:solidFill>
              <a:latin typeface="Arial"/>
              <a:sym typeface="Arial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663309D-26C2-477C-8C0F-AA3FE7C7568E}"/>
              </a:ext>
            </a:extLst>
          </p:cNvPr>
          <p:cNvSpPr/>
          <p:nvPr/>
        </p:nvSpPr>
        <p:spPr>
          <a:xfrm>
            <a:off x="531665" y="3010666"/>
            <a:ext cx="826851" cy="239361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1200" b="1" kern="0">
                <a:solidFill>
                  <a:srgbClr val="FFFFFF"/>
                </a:solidFill>
                <a:latin typeface="Arial"/>
                <a:sym typeface="Arial"/>
              </a:rPr>
              <a:t>Conv2D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5687C10-7C63-4237-90C4-0729D212D42F}"/>
              </a:ext>
            </a:extLst>
          </p:cNvPr>
          <p:cNvSpPr/>
          <p:nvPr/>
        </p:nvSpPr>
        <p:spPr>
          <a:xfrm>
            <a:off x="1656390" y="3010667"/>
            <a:ext cx="826851" cy="239361"/>
          </a:xfrm>
          <a:prstGeom prst="rect">
            <a:avLst/>
          </a:prstGeom>
          <a:solidFill>
            <a:srgbClr val="7030A0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1200" b="1" kern="0" err="1">
                <a:solidFill>
                  <a:srgbClr val="FFFFFF"/>
                </a:solidFill>
                <a:latin typeface="Arial"/>
                <a:sym typeface="Arial"/>
              </a:rPr>
              <a:t>MaxPool</a:t>
            </a:r>
            <a:endParaRPr lang="en-US" sz="1200" b="1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9B0BA504-E119-490E-9FBD-550A79BCE213}"/>
              </a:ext>
            </a:extLst>
          </p:cNvPr>
          <p:cNvCxnSpPr>
            <a:stCxn id="53" idx="3"/>
            <a:endCxn id="54" idx="1"/>
          </p:cNvCxnSpPr>
          <p:nvPr/>
        </p:nvCxnSpPr>
        <p:spPr>
          <a:xfrm>
            <a:off x="1358515" y="3130347"/>
            <a:ext cx="297874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521F30A4-62AC-4B49-9FDF-D24D82744252}"/>
              </a:ext>
            </a:extLst>
          </p:cNvPr>
          <p:cNvSpPr/>
          <p:nvPr/>
        </p:nvSpPr>
        <p:spPr>
          <a:xfrm>
            <a:off x="3298285" y="2735533"/>
            <a:ext cx="5044835" cy="79806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US" sz="1200" b="1" kern="0">
              <a:solidFill>
                <a:srgbClr val="000000"/>
              </a:solidFill>
              <a:latin typeface="Arial"/>
              <a:sym typeface="Arial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82ACA2E-D890-4CEE-91B0-11D42A723B3A}"/>
              </a:ext>
            </a:extLst>
          </p:cNvPr>
          <p:cNvSpPr/>
          <p:nvPr/>
        </p:nvSpPr>
        <p:spPr>
          <a:xfrm>
            <a:off x="3503196" y="3010074"/>
            <a:ext cx="826851" cy="239361"/>
          </a:xfrm>
          <a:prstGeom prst="rect">
            <a:avLst/>
          </a:prstGeom>
          <a:solidFill>
            <a:srgbClr val="4472C4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1200" b="1" kern="0" err="1">
                <a:solidFill>
                  <a:srgbClr val="FFFFFF"/>
                </a:solidFill>
                <a:latin typeface="Arial"/>
                <a:sym typeface="Arial"/>
              </a:rPr>
              <a:t>ReLU</a:t>
            </a:r>
            <a:endParaRPr lang="en-US" sz="1200" b="1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6D3F821-A65C-437E-B6BF-80274E9BFCA1}"/>
              </a:ext>
            </a:extLst>
          </p:cNvPr>
          <p:cNvSpPr/>
          <p:nvPr/>
        </p:nvSpPr>
        <p:spPr>
          <a:xfrm>
            <a:off x="4757321" y="2835904"/>
            <a:ext cx="826851" cy="239361"/>
          </a:xfrm>
          <a:prstGeom prst="rect">
            <a:avLst/>
          </a:prstGeom>
          <a:solidFill>
            <a:srgbClr val="A42C10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1200" b="1" kern="0">
                <a:solidFill>
                  <a:srgbClr val="FFFFFF"/>
                </a:solidFill>
                <a:latin typeface="Arial"/>
                <a:sym typeface="Arial"/>
              </a:rPr>
              <a:t>Conv2D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24B6748-2A9C-42BC-AF1C-A107AF4F377A}"/>
              </a:ext>
            </a:extLst>
          </p:cNvPr>
          <p:cNvSpPr/>
          <p:nvPr/>
        </p:nvSpPr>
        <p:spPr>
          <a:xfrm>
            <a:off x="4752457" y="3149237"/>
            <a:ext cx="826851" cy="239361"/>
          </a:xfrm>
          <a:prstGeom prst="rect">
            <a:avLst/>
          </a:prstGeom>
          <a:solidFill>
            <a:srgbClr val="EC661C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1200" b="1" kern="0">
                <a:solidFill>
                  <a:srgbClr val="FFFFFF"/>
                </a:solidFill>
                <a:latin typeface="Arial"/>
                <a:sym typeface="Arial"/>
              </a:rPr>
              <a:t>Conv2D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A713398-F11D-4E89-BE0A-E5A0C764560E}"/>
              </a:ext>
            </a:extLst>
          </p:cNvPr>
          <p:cNvSpPr/>
          <p:nvPr/>
        </p:nvSpPr>
        <p:spPr>
          <a:xfrm>
            <a:off x="6011446" y="2834116"/>
            <a:ext cx="826851" cy="239361"/>
          </a:xfrm>
          <a:prstGeom prst="rect">
            <a:avLst/>
          </a:prstGeom>
          <a:solidFill>
            <a:srgbClr val="4472C4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1200" b="1" kern="0" err="1">
                <a:solidFill>
                  <a:srgbClr val="FFFFFF"/>
                </a:solidFill>
                <a:latin typeface="Arial"/>
                <a:sym typeface="Arial"/>
              </a:rPr>
              <a:t>BiasAdd</a:t>
            </a:r>
            <a:endParaRPr lang="en-US" sz="1200" b="1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EE05091-9BFD-4300-B6FC-C5617656C9FF}"/>
              </a:ext>
            </a:extLst>
          </p:cNvPr>
          <p:cNvSpPr/>
          <p:nvPr/>
        </p:nvSpPr>
        <p:spPr>
          <a:xfrm>
            <a:off x="7265571" y="3010074"/>
            <a:ext cx="826851" cy="239361"/>
          </a:xfrm>
          <a:prstGeom prst="rect">
            <a:avLst/>
          </a:prstGeom>
          <a:solidFill>
            <a:srgbClr val="385723"/>
          </a:solidFill>
          <a:ln w="952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1200" b="1" kern="0">
                <a:solidFill>
                  <a:srgbClr val="FFFFFF"/>
                </a:solidFill>
                <a:latin typeface="Arial"/>
                <a:sym typeface="Arial"/>
              </a:rPr>
              <a:t>Add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C467CA2B-8642-41E5-92C9-BBB15EB4FECD}"/>
              </a:ext>
            </a:extLst>
          </p:cNvPr>
          <p:cNvCxnSpPr>
            <a:cxnSpLocks/>
            <a:stCxn id="54" idx="3"/>
            <a:endCxn id="58" idx="1"/>
          </p:cNvCxnSpPr>
          <p:nvPr/>
        </p:nvCxnSpPr>
        <p:spPr>
          <a:xfrm flipV="1">
            <a:off x="2483241" y="3129755"/>
            <a:ext cx="1019955" cy="593"/>
          </a:xfrm>
          <a:prstGeom prst="straightConnector1">
            <a:avLst/>
          </a:prstGeom>
          <a:ln w="38100">
            <a:solidFill>
              <a:srgbClr val="005A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4F38527E-8428-4A65-9CC4-781AAD0FB3DF}"/>
              </a:ext>
            </a:extLst>
          </p:cNvPr>
          <p:cNvCxnSpPr>
            <a:cxnSpLocks/>
            <a:stCxn id="58" idx="3"/>
            <a:endCxn id="59" idx="1"/>
          </p:cNvCxnSpPr>
          <p:nvPr/>
        </p:nvCxnSpPr>
        <p:spPr>
          <a:xfrm flipV="1">
            <a:off x="4330046" y="2955584"/>
            <a:ext cx="427274" cy="17417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8F9138AB-06C5-4FA6-A7E2-A9FCD40AE595}"/>
              </a:ext>
            </a:extLst>
          </p:cNvPr>
          <p:cNvCxnSpPr>
            <a:cxnSpLocks/>
            <a:stCxn id="58" idx="3"/>
            <a:endCxn id="60" idx="1"/>
          </p:cNvCxnSpPr>
          <p:nvPr/>
        </p:nvCxnSpPr>
        <p:spPr>
          <a:xfrm>
            <a:off x="4330046" y="3129755"/>
            <a:ext cx="422410" cy="13916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0ADBFDEB-39B2-49CA-A9DD-559E26741674}"/>
              </a:ext>
            </a:extLst>
          </p:cNvPr>
          <p:cNvCxnSpPr>
            <a:cxnSpLocks/>
            <a:stCxn id="59" idx="3"/>
            <a:endCxn id="61" idx="1"/>
          </p:cNvCxnSpPr>
          <p:nvPr/>
        </p:nvCxnSpPr>
        <p:spPr>
          <a:xfrm flipV="1">
            <a:off x="5584171" y="2953796"/>
            <a:ext cx="427274" cy="178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7EB89B13-278B-4201-A70F-44148A0DF219}"/>
              </a:ext>
            </a:extLst>
          </p:cNvPr>
          <p:cNvCxnSpPr>
            <a:cxnSpLocks/>
            <a:stCxn id="61" idx="3"/>
            <a:endCxn id="62" idx="1"/>
          </p:cNvCxnSpPr>
          <p:nvPr/>
        </p:nvCxnSpPr>
        <p:spPr>
          <a:xfrm>
            <a:off x="6838296" y="2953796"/>
            <a:ext cx="427274" cy="17595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ADFADDE9-66C7-42C4-AF6A-2F0C01D8B7D9}"/>
              </a:ext>
            </a:extLst>
          </p:cNvPr>
          <p:cNvCxnSpPr>
            <a:cxnSpLocks/>
            <a:stCxn id="60" idx="3"/>
            <a:endCxn id="62" idx="1"/>
          </p:cNvCxnSpPr>
          <p:nvPr/>
        </p:nvCxnSpPr>
        <p:spPr>
          <a:xfrm flipV="1">
            <a:off x="5579308" y="3129755"/>
            <a:ext cx="1686263" cy="13916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3CDC8A92-CE99-436A-80E9-3C1295332999}"/>
              </a:ext>
            </a:extLst>
          </p:cNvPr>
          <p:cNvCxnSpPr>
            <a:cxnSpLocks/>
            <a:stCxn id="62" idx="3"/>
          </p:cNvCxnSpPr>
          <p:nvPr/>
        </p:nvCxnSpPr>
        <p:spPr>
          <a:xfrm>
            <a:off x="8092421" y="3129754"/>
            <a:ext cx="43643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CA45FA9D-36B5-462E-A5C8-86932496D56F}"/>
              </a:ext>
            </a:extLst>
          </p:cNvPr>
          <p:cNvSpPr txBox="1"/>
          <p:nvPr/>
        </p:nvSpPr>
        <p:spPr>
          <a:xfrm>
            <a:off x="2597082" y="2855647"/>
            <a:ext cx="7179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US" sz="12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100 Gb</a:t>
            </a:r>
            <a:endParaRPr lang="en-U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D218383-8C6C-463C-81E6-5965A8750B5C}"/>
              </a:ext>
            </a:extLst>
          </p:cNvPr>
          <p:cNvSpPr txBox="1"/>
          <p:nvPr/>
        </p:nvSpPr>
        <p:spPr>
          <a:xfrm>
            <a:off x="2557610" y="3117743"/>
            <a:ext cx="82685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US" sz="12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Ethernet</a:t>
            </a:r>
            <a:endParaRPr lang="en-U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B3C2CF9-6497-4BAF-9261-F183C43A70C9}"/>
              </a:ext>
            </a:extLst>
          </p:cNvPr>
          <p:cNvSpPr txBox="1"/>
          <p:nvPr/>
        </p:nvSpPr>
        <p:spPr>
          <a:xfrm>
            <a:off x="301557" y="3268917"/>
            <a:ext cx="7179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US" sz="12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FPGA</a:t>
            </a:r>
            <a:r>
              <a:rPr lang="en-US" sz="1200" b="1" kern="0" baseline="-25000">
                <a:solidFill>
                  <a:srgbClr val="000000"/>
                </a:solidFill>
                <a:latin typeface="Arial"/>
                <a:cs typeface="Arial"/>
                <a:sym typeface="Arial"/>
              </a:rPr>
              <a:t>1</a:t>
            </a:r>
            <a:endParaRPr lang="en-U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CCAAE70-0020-4B2E-A1B6-523517A49801}"/>
              </a:ext>
            </a:extLst>
          </p:cNvPr>
          <p:cNvSpPr txBox="1"/>
          <p:nvPr/>
        </p:nvSpPr>
        <p:spPr>
          <a:xfrm>
            <a:off x="3230419" y="3283303"/>
            <a:ext cx="7179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US" sz="12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FPGA</a:t>
            </a:r>
            <a:r>
              <a:rPr lang="en-US" sz="1200" b="1" kern="0" baseline="-25000">
                <a:solidFill>
                  <a:srgbClr val="000000"/>
                </a:solidFill>
                <a:latin typeface="Arial"/>
                <a:cs typeface="Arial"/>
                <a:sym typeface="Arial"/>
              </a:rPr>
              <a:t>2</a:t>
            </a:r>
            <a:endParaRPr lang="en-US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Google Shape;1202;p67">
            <a:extLst>
              <a:ext uri="{FF2B5EF4-FFF2-40B4-BE49-F238E27FC236}">
                <a16:creationId xmlns:a16="http://schemas.microsoft.com/office/drawing/2014/main" id="{11087DFE-66C0-C4E0-88C4-8C004721C391}"/>
              </a:ext>
            </a:extLst>
          </p:cNvPr>
          <p:cNvSpPr txBox="1">
            <a:spLocks/>
          </p:cNvSpPr>
          <p:nvPr/>
        </p:nvSpPr>
        <p:spPr>
          <a:xfrm>
            <a:off x="251520" y="116632"/>
            <a:ext cx="8520600" cy="72008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Libre Baskerville"/>
              <a:buNone/>
              <a:defRPr sz="29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Libre Baskerville"/>
              <a:buNone/>
              <a:defRPr sz="1400" b="0" i="0" u="none" strike="noStrike" cap="none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Libre Baskerville"/>
              <a:buNone/>
              <a:defRPr sz="1400" b="0" i="0" u="none" strike="noStrike" cap="none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Libre Baskerville"/>
              <a:buNone/>
              <a:defRPr sz="1400" b="0" i="0" u="none" strike="noStrike" cap="none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Libre Baskerville"/>
              <a:buNone/>
              <a:defRPr sz="1400" b="0" i="0" u="none" strike="noStrike" cap="none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Libre Baskerville"/>
              <a:buNone/>
              <a:defRPr sz="1400" b="0" i="0" u="none" strike="noStrike" cap="none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Libre Baskerville"/>
              <a:buNone/>
              <a:defRPr sz="1400" b="0" i="0" u="none" strike="noStrike" cap="none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Libre Baskerville"/>
              <a:buNone/>
              <a:defRPr sz="1400" b="0" i="0" u="none" strike="noStrike" cap="none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Libre Baskerville"/>
              <a:buNone/>
              <a:defRPr sz="1400" b="0" i="0" u="none" strike="noStrike" cap="none">
                <a:solidFill>
                  <a:srgbClr val="000000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r>
              <a:rPr lang="en-CA" kern="0" dirty="0">
                <a:solidFill>
                  <a:schemeClr val="tx1"/>
                </a:solidFill>
                <a:latin typeface="+mj-lt"/>
              </a:rPr>
              <a:t>Supporting Very Large CNNs: Multi-FPGA Pipeline</a:t>
            </a:r>
          </a:p>
        </p:txBody>
      </p:sp>
      <p:pic>
        <p:nvPicPr>
          <p:cNvPr id="23" name="Picture 22" descr="Chart, line chart&#10;&#10;Description automatically generated">
            <a:extLst>
              <a:ext uri="{FF2B5EF4-FFF2-40B4-BE49-F238E27FC236}">
                <a16:creationId xmlns:a16="http://schemas.microsoft.com/office/drawing/2014/main" id="{883CC411-5CDD-05AC-3291-5E09A70FB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949" y="4688932"/>
            <a:ext cx="2749091" cy="179365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432BE88-315D-A31E-DDD7-1F3CE975E0A5}"/>
              </a:ext>
            </a:extLst>
          </p:cNvPr>
          <p:cNvSpPr txBox="1"/>
          <p:nvPr/>
        </p:nvSpPr>
        <p:spPr>
          <a:xfrm>
            <a:off x="419281" y="4308972"/>
            <a:ext cx="26037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200" b="1"/>
              <a:t>MobileNet-V1</a:t>
            </a:r>
            <a:endParaRPr lang="en-US" sz="1200" b="1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DA8FE2-4F7D-8B01-7350-2CB180E3AD92}"/>
              </a:ext>
            </a:extLst>
          </p:cNvPr>
          <p:cNvSpPr txBox="1"/>
          <p:nvPr/>
        </p:nvSpPr>
        <p:spPr>
          <a:xfrm>
            <a:off x="3326176" y="4308971"/>
            <a:ext cx="26037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200" b="1"/>
              <a:t>MobileNet-V2</a:t>
            </a:r>
            <a:endParaRPr lang="en-US" sz="1200" b="1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599287-14E3-236D-986D-D10E36E1A3EB}"/>
              </a:ext>
            </a:extLst>
          </p:cNvPr>
          <p:cNvSpPr txBox="1"/>
          <p:nvPr/>
        </p:nvSpPr>
        <p:spPr>
          <a:xfrm>
            <a:off x="6233071" y="4308970"/>
            <a:ext cx="26037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200" b="1"/>
              <a:t>85% sparse ResNet-50</a:t>
            </a:r>
            <a:endParaRPr lang="en-US" sz="1200" b="1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3EE0CE1-D78D-7FB6-4F6B-625CA37844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4653136"/>
            <a:ext cx="2665268" cy="173896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C94D1B5-2491-4000-7456-2494EB69B0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9389" y="4667650"/>
            <a:ext cx="2700545" cy="176197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C190107F-8D7F-A5A4-B889-254B5BCFF116}"/>
              </a:ext>
            </a:extLst>
          </p:cNvPr>
          <p:cNvSpPr txBox="1"/>
          <p:nvPr/>
        </p:nvSpPr>
        <p:spPr>
          <a:xfrm>
            <a:off x="2242019" y="5600481"/>
            <a:ext cx="87947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900" b="1" dirty="0"/>
              <a:t>top-1: 72%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3D62532-0A40-45C2-0716-37D841BC9E50}"/>
              </a:ext>
            </a:extLst>
          </p:cNvPr>
          <p:cNvSpPr txBox="1"/>
          <p:nvPr/>
        </p:nvSpPr>
        <p:spPr>
          <a:xfrm>
            <a:off x="1058905" y="4627675"/>
            <a:ext cx="87947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900" b="1" dirty="0"/>
              <a:t>top-1: 72%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77DF7DB-1505-647C-2AC2-20160CB8AADD}"/>
              </a:ext>
            </a:extLst>
          </p:cNvPr>
          <p:cNvSpPr txBox="1"/>
          <p:nvPr/>
        </p:nvSpPr>
        <p:spPr>
          <a:xfrm>
            <a:off x="5247369" y="5475211"/>
            <a:ext cx="87947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900" b="1" dirty="0"/>
              <a:t>top-1: 72%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01F6C83-9D50-FB48-D0FB-62178A56D56F}"/>
              </a:ext>
            </a:extLst>
          </p:cNvPr>
          <p:cNvSpPr txBox="1"/>
          <p:nvPr/>
        </p:nvSpPr>
        <p:spPr>
          <a:xfrm>
            <a:off x="3834451" y="4627675"/>
            <a:ext cx="87947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900" b="1" dirty="0"/>
              <a:t>top-1: 72%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BE44F01-3A89-E27E-FE4D-26336F0D50E9}"/>
              </a:ext>
            </a:extLst>
          </p:cNvPr>
          <p:cNvSpPr txBox="1"/>
          <p:nvPr/>
        </p:nvSpPr>
        <p:spPr>
          <a:xfrm>
            <a:off x="8115313" y="5407762"/>
            <a:ext cx="87947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900" b="1" dirty="0"/>
              <a:t>top-1: 72%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692E128-B515-7AEA-9C52-9F2004339257}"/>
              </a:ext>
            </a:extLst>
          </p:cNvPr>
          <p:cNvSpPr txBox="1"/>
          <p:nvPr/>
        </p:nvSpPr>
        <p:spPr>
          <a:xfrm>
            <a:off x="6828063" y="4519866"/>
            <a:ext cx="87947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900" b="1"/>
              <a:t>top-1: 72% 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641EEF80-2A49-FDCF-A89B-A56A867DE303}"/>
              </a:ext>
            </a:extLst>
          </p:cNvPr>
          <p:cNvSpPr txBox="1">
            <a:spLocks/>
          </p:cNvSpPr>
          <p:nvPr/>
        </p:nvSpPr>
        <p:spPr>
          <a:xfrm>
            <a:off x="1210053" y="3776326"/>
            <a:ext cx="8262938" cy="1148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●"/>
              <a:defRPr sz="24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○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■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●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○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■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●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○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■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 marL="101600" indent="0">
              <a:buClr>
                <a:srgbClr val="002A5C"/>
              </a:buClr>
              <a:buNone/>
            </a:pPr>
            <a:r>
              <a:rPr lang="en-CA" sz="2000" kern="0" dirty="0">
                <a:solidFill>
                  <a:srgbClr val="002A5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Near linear scaling in latency &amp; throughput with device count</a:t>
            </a:r>
            <a:endParaRPr lang="en-CA" sz="2000" kern="0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Wingdings" panose="05000000000000000000" pitchFamily="2" charset="2"/>
            </a:endParaRPr>
          </a:p>
        </p:txBody>
      </p:sp>
      <p:sp>
        <p:nvSpPr>
          <p:cNvPr id="43" name="Google Shape;1204;p67">
            <a:extLst>
              <a:ext uri="{FF2B5EF4-FFF2-40B4-BE49-F238E27FC236}">
                <a16:creationId xmlns:a16="http://schemas.microsoft.com/office/drawing/2014/main" id="{3715EB0B-EE20-76F4-0AD4-12A4AE24D0C7}"/>
              </a:ext>
            </a:extLst>
          </p:cNvPr>
          <p:cNvSpPr/>
          <p:nvPr/>
        </p:nvSpPr>
        <p:spPr>
          <a:xfrm>
            <a:off x="107504" y="6525344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lnSpc>
                <a:spcPct val="109090"/>
              </a:lnSpc>
            </a:pPr>
            <a:r>
              <a:rPr lang="en-CA" sz="100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M. </a:t>
            </a:r>
            <a:r>
              <a:rPr lang="en-CA" sz="1000" dirty="0" err="1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Doumet</a:t>
            </a:r>
            <a:r>
              <a:rPr lang="en-CA" sz="100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et al, “H2PIPE: High Throughput CNN </a:t>
            </a:r>
            <a:r>
              <a:rPr lang="en-CA" sz="1000" dirty="0" err="1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Interfence</a:t>
            </a:r>
            <a:r>
              <a:rPr lang="en-CA" sz="100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on FPGAs with High Bandwidth Memory,” </a:t>
            </a:r>
            <a:r>
              <a:rPr lang="en-CA" sz="1000" i="1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FPL,</a:t>
            </a:r>
            <a:r>
              <a:rPr lang="en-CA" sz="100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2024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206423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26195FFA-CD44-0FA1-245F-07CED719BC23}"/>
              </a:ext>
            </a:extLst>
          </p:cNvPr>
          <p:cNvSpPr/>
          <p:nvPr/>
        </p:nvSpPr>
        <p:spPr>
          <a:xfrm>
            <a:off x="3563888" y="1700808"/>
            <a:ext cx="45719" cy="45719"/>
          </a:xfrm>
          <a:prstGeom prst="ellipse">
            <a:avLst/>
          </a:prstGeom>
          <a:solidFill>
            <a:srgbClr val="558ED5"/>
          </a:solidFill>
          <a:ln>
            <a:solidFill>
              <a:srgbClr val="558E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48C84F-FD31-A805-F9D9-97F0280EE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520" y="44624"/>
            <a:ext cx="8784976" cy="850106"/>
          </a:xfrm>
        </p:spPr>
        <p:txBody>
          <a:bodyPr>
            <a:normAutofit fontScale="90000"/>
          </a:bodyPr>
          <a:lstStyle/>
          <a:p>
            <a:r>
              <a:rPr lang="en-CA" dirty="0"/>
              <a:t>Supporting Very Large CNNs: Selective Weight Offload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9CAAA6D-3FF4-9584-43DD-65ACE1E829E5}"/>
              </a:ext>
            </a:extLst>
          </p:cNvPr>
          <p:cNvGrpSpPr/>
          <p:nvPr/>
        </p:nvGrpSpPr>
        <p:grpSpPr>
          <a:xfrm>
            <a:off x="323528" y="3717032"/>
            <a:ext cx="5953589" cy="2940912"/>
            <a:chOff x="1280160" y="676656"/>
            <a:chExt cx="7589565" cy="3749040"/>
          </a:xfrm>
        </p:grpSpPr>
        <p:pic>
          <p:nvPicPr>
            <p:cNvPr id="35" name="Google Shape;805;p52" title="Chart">
              <a:extLst>
                <a:ext uri="{FF2B5EF4-FFF2-40B4-BE49-F238E27FC236}">
                  <a16:creationId xmlns:a16="http://schemas.microsoft.com/office/drawing/2014/main" id="{D1EADA69-F154-145D-C26E-6E4F275A6B76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280160" y="676656"/>
              <a:ext cx="6062472" cy="37490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" name="Google Shape;808;p52">
              <a:extLst>
                <a:ext uri="{FF2B5EF4-FFF2-40B4-BE49-F238E27FC236}">
                  <a16:creationId xmlns:a16="http://schemas.microsoft.com/office/drawing/2014/main" id="{2826B3B1-B737-2719-3159-2337BEAF71DD}"/>
                </a:ext>
              </a:extLst>
            </p:cNvPr>
            <p:cNvSpPr txBox="1"/>
            <p:nvPr/>
          </p:nvSpPr>
          <p:spPr>
            <a:xfrm>
              <a:off x="6958125" y="3242275"/>
              <a:ext cx="19116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2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Venieris et al.</a:t>
              </a:r>
              <a:endParaRPr sz="1200" dirty="0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37" name="Google Shape;809;p52">
              <a:extLst>
                <a:ext uri="{FF2B5EF4-FFF2-40B4-BE49-F238E27FC236}">
                  <a16:creationId xmlns:a16="http://schemas.microsoft.com/office/drawing/2014/main" id="{958C2D3D-A687-05B8-F4F8-EFCDF8FCDC3C}"/>
                </a:ext>
              </a:extLst>
            </p:cNvPr>
            <p:cNvSpPr txBox="1"/>
            <p:nvPr/>
          </p:nvSpPr>
          <p:spPr>
            <a:xfrm>
              <a:off x="3185250" y="2708450"/>
              <a:ext cx="17088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2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Liu et al.</a:t>
              </a:r>
              <a:endParaRPr sz="1200" dirty="0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cxnSp>
          <p:nvCxnSpPr>
            <p:cNvPr id="38" name="Google Shape;810;p52">
              <a:extLst>
                <a:ext uri="{FF2B5EF4-FFF2-40B4-BE49-F238E27FC236}">
                  <a16:creationId xmlns:a16="http://schemas.microsoft.com/office/drawing/2014/main" id="{3BA274DD-3EAE-8583-9A8A-F3E469152B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74975" y="1792000"/>
              <a:ext cx="2100" cy="1234500"/>
            </a:xfrm>
            <a:prstGeom prst="straightConnector1">
              <a:avLst/>
            </a:prstGeom>
            <a:noFill/>
            <a:ln w="19050" cap="flat" cmpd="sng">
              <a:solidFill>
                <a:srgbClr val="0000FF"/>
              </a:solidFill>
              <a:prstDash val="solid"/>
              <a:round/>
              <a:headEnd type="stealth" w="med" len="med"/>
              <a:tailEnd type="stealth" w="med" len="med"/>
            </a:ln>
          </p:spPr>
        </p:cxnSp>
        <p:sp>
          <p:nvSpPr>
            <p:cNvPr id="39" name="Google Shape;811;p52">
              <a:extLst>
                <a:ext uri="{FF2B5EF4-FFF2-40B4-BE49-F238E27FC236}">
                  <a16:creationId xmlns:a16="http://schemas.microsoft.com/office/drawing/2014/main" id="{ECC70C6B-EDE0-7251-2B4C-165348EF9BA0}"/>
                </a:ext>
              </a:extLst>
            </p:cNvPr>
            <p:cNvSpPr txBox="1"/>
            <p:nvPr/>
          </p:nvSpPr>
          <p:spPr>
            <a:xfrm>
              <a:off x="4928700" y="2076950"/>
              <a:ext cx="8001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0000F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5.1x</a:t>
              </a:r>
              <a:endParaRPr sz="1600">
                <a:solidFill>
                  <a:srgbClr val="0000FF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40" name="Google Shape;812;p52">
              <a:extLst>
                <a:ext uri="{FF2B5EF4-FFF2-40B4-BE49-F238E27FC236}">
                  <a16:creationId xmlns:a16="http://schemas.microsoft.com/office/drawing/2014/main" id="{27A52A2C-5091-C2E4-90BE-F8BA2E8E3DD7}"/>
                </a:ext>
              </a:extLst>
            </p:cNvPr>
            <p:cNvSpPr txBox="1"/>
            <p:nvPr/>
          </p:nvSpPr>
          <p:spPr>
            <a:xfrm>
              <a:off x="5692925" y="1355713"/>
              <a:ext cx="12036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dirty="0">
                  <a:solidFill>
                    <a:schemeClr val="dk2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H2PIPE</a:t>
              </a:r>
              <a:endParaRPr sz="1400" dirty="0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41" name="Google Shape;814;p52">
              <a:extLst>
                <a:ext uri="{FF2B5EF4-FFF2-40B4-BE49-F238E27FC236}">
                  <a16:creationId xmlns:a16="http://schemas.microsoft.com/office/drawing/2014/main" id="{9CFA760B-5032-427B-2133-28C725042978}"/>
                </a:ext>
              </a:extLst>
            </p:cNvPr>
            <p:cNvSpPr txBox="1"/>
            <p:nvPr/>
          </p:nvSpPr>
          <p:spPr>
            <a:xfrm>
              <a:off x="4414575" y="3136600"/>
              <a:ext cx="12036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2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FTDL </a:t>
              </a:r>
              <a:endParaRPr sz="1200" dirty="0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  <p:sp>
          <p:nvSpPr>
            <p:cNvPr id="42" name="Google Shape;815;p52">
              <a:extLst>
                <a:ext uri="{FF2B5EF4-FFF2-40B4-BE49-F238E27FC236}">
                  <a16:creationId xmlns:a16="http://schemas.microsoft.com/office/drawing/2014/main" id="{8D8DFF77-0EF8-065B-CB6D-7D8691283A84}"/>
                </a:ext>
              </a:extLst>
            </p:cNvPr>
            <p:cNvSpPr txBox="1"/>
            <p:nvPr/>
          </p:nvSpPr>
          <p:spPr>
            <a:xfrm>
              <a:off x="5390050" y="3242275"/>
              <a:ext cx="1613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2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DNNVM </a:t>
              </a:r>
              <a:endParaRPr sz="1200" dirty="0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endParaRPr>
            </a:p>
          </p:txBody>
        </p:sp>
      </p:grp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8BF360DE-7F85-7C5F-E772-A48D6FC1D872}"/>
              </a:ext>
            </a:extLst>
          </p:cNvPr>
          <p:cNvSpPr txBox="1">
            <a:spLocks/>
          </p:cNvSpPr>
          <p:nvPr/>
        </p:nvSpPr>
        <p:spPr>
          <a:xfrm>
            <a:off x="5652120" y="1196752"/>
            <a:ext cx="3672408" cy="1148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●"/>
              <a:defRPr sz="24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○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■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●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○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■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●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○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Libre Baskerville"/>
              <a:buChar char="■"/>
              <a:defRPr sz="2000" b="0" i="0" u="none" strike="noStrike" cap="none">
                <a:solidFill>
                  <a:schemeClr val="lt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pPr>
              <a:buClr>
                <a:srgbClr val="002A5C"/>
              </a:buClr>
            </a:pPr>
            <a:r>
              <a:rPr lang="en-CA" sz="2000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Offload weights that free up maximum on-chip memory with minimum performance loss</a:t>
            </a:r>
          </a:p>
          <a:p>
            <a:pPr>
              <a:buClr>
                <a:srgbClr val="002A5C"/>
              </a:buClr>
            </a:pPr>
            <a:endParaRPr lang="en-CA" sz="2000" kern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Wingdings" panose="05000000000000000000" pitchFamily="2" charset="2"/>
            </a:endParaRPr>
          </a:p>
          <a:p>
            <a:pPr>
              <a:buClr>
                <a:srgbClr val="002A5C"/>
              </a:buClr>
            </a:pPr>
            <a:r>
              <a:rPr lang="en-CA" sz="2000" b="1" kern="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Lose some performance</a:t>
            </a:r>
            <a:r>
              <a:rPr lang="en-CA" sz="2000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, </a:t>
            </a:r>
            <a:br>
              <a:rPr lang="en-CA" sz="2000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</a:br>
            <a:r>
              <a:rPr lang="en-CA" sz="2000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but </a:t>
            </a:r>
            <a:r>
              <a:rPr lang="en-CA" sz="2000" b="1" kern="0" dirty="0">
                <a:solidFill>
                  <a:srgbClr val="3399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larger networks fit on one FPGA</a:t>
            </a:r>
          </a:p>
          <a:p>
            <a:pPr>
              <a:buClr>
                <a:srgbClr val="002A5C"/>
              </a:buClr>
            </a:pPr>
            <a:endParaRPr lang="en-CA" sz="2000" kern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Wingdings" panose="05000000000000000000" pitchFamily="2" charset="2"/>
            </a:endParaRPr>
          </a:p>
          <a:p>
            <a:pPr>
              <a:buClr>
                <a:srgbClr val="002A5C"/>
              </a:buClr>
            </a:pPr>
            <a:r>
              <a:rPr lang="en-CA" sz="2000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Still higher throughput </a:t>
            </a:r>
            <a:br>
              <a:rPr lang="en-CA" sz="2000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</a:br>
            <a:r>
              <a:rPr lang="en-CA" sz="2000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than prior work</a:t>
            </a:r>
          </a:p>
          <a:p>
            <a:pPr>
              <a:buClr>
                <a:srgbClr val="002A5C"/>
              </a:buClr>
            </a:pPr>
            <a:endParaRPr lang="en-CA" sz="2000" kern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Wingdings" panose="05000000000000000000" pitchFamily="2" charset="2"/>
            </a:endParaRPr>
          </a:p>
          <a:p>
            <a:pPr>
              <a:buClr>
                <a:srgbClr val="002A5C"/>
              </a:buClr>
            </a:pPr>
            <a:r>
              <a:rPr lang="en-CA" sz="2000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Cost / performance </a:t>
            </a:r>
            <a:br>
              <a:rPr lang="en-CA" sz="2000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</a:br>
            <a:r>
              <a:rPr lang="en-CA" sz="2000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trade-off vs. multi-FPGA</a:t>
            </a:r>
            <a:br>
              <a:rPr lang="en-CA" sz="2000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</a:br>
            <a:r>
              <a:rPr lang="en-CA" sz="2000" kern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Wingdings" panose="05000000000000000000" pitchFamily="2" charset="2"/>
              </a:rPr>
              <a:t>pipeline</a:t>
            </a:r>
          </a:p>
        </p:txBody>
      </p:sp>
      <p:sp>
        <p:nvSpPr>
          <p:cNvPr id="55" name="Google Shape;1204;p67">
            <a:extLst>
              <a:ext uri="{FF2B5EF4-FFF2-40B4-BE49-F238E27FC236}">
                <a16:creationId xmlns:a16="http://schemas.microsoft.com/office/drawing/2014/main" id="{2E5455CD-B391-7418-4022-B1440FBE7762}"/>
              </a:ext>
            </a:extLst>
          </p:cNvPr>
          <p:cNvSpPr/>
          <p:nvPr/>
        </p:nvSpPr>
        <p:spPr>
          <a:xfrm>
            <a:off x="107504" y="6525344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lnSpc>
                <a:spcPct val="109090"/>
              </a:lnSpc>
            </a:pPr>
            <a:r>
              <a:rPr lang="en-CA" sz="100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M. Ibrahim et al, “Extending Data Flow Architectures for Convolutional Neural Networks to Multiple FPGAs,” </a:t>
            </a:r>
            <a:r>
              <a:rPr lang="en-CA" sz="1000" i="1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FPT, </a:t>
            </a:r>
            <a:r>
              <a:rPr lang="en-CA" sz="1000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2023</a:t>
            </a:r>
            <a:endParaRPr kumimoji="0" sz="1000" b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3A7DB06-E0BB-0E92-F2BD-4F7F2E22BD73}"/>
              </a:ext>
            </a:extLst>
          </p:cNvPr>
          <p:cNvGrpSpPr/>
          <p:nvPr/>
        </p:nvGrpSpPr>
        <p:grpSpPr>
          <a:xfrm>
            <a:off x="107504" y="1124744"/>
            <a:ext cx="5683301" cy="2664296"/>
            <a:chOff x="1763687" y="2636912"/>
            <a:chExt cx="5683301" cy="2664296"/>
          </a:xfrm>
        </p:grpSpPr>
        <p:pic>
          <p:nvPicPr>
            <p:cNvPr id="5" name="Google Shape;140;p25">
              <a:extLst>
                <a:ext uri="{FF2B5EF4-FFF2-40B4-BE49-F238E27FC236}">
                  <a16:creationId xmlns:a16="http://schemas.microsoft.com/office/drawing/2014/main" id="{B7F0EDE7-1C62-0D8E-CD46-9E7F72D8FDE7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763687" y="3140968"/>
              <a:ext cx="5683301" cy="21602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EA17BC8-6AC8-C9C3-835E-DBF4E292D020}"/>
                </a:ext>
              </a:extLst>
            </p:cNvPr>
            <p:cNvGrpSpPr/>
            <p:nvPr/>
          </p:nvGrpSpPr>
          <p:grpSpPr>
            <a:xfrm>
              <a:off x="4716016" y="2636912"/>
              <a:ext cx="1368152" cy="729162"/>
              <a:chOff x="4644008" y="2636912"/>
              <a:chExt cx="1368152" cy="729162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76ED593A-5358-9895-6A1D-86918944C785}"/>
                  </a:ext>
                </a:extLst>
              </p:cNvPr>
              <p:cNvGrpSpPr/>
              <p:nvPr/>
            </p:nvGrpSpPr>
            <p:grpSpPr>
              <a:xfrm>
                <a:off x="4644008" y="2636912"/>
                <a:ext cx="1368152" cy="729162"/>
                <a:chOff x="4788024" y="868847"/>
                <a:chExt cx="1368152" cy="729162"/>
              </a:xfrm>
            </p:grpSpPr>
            <p:sp>
              <p:nvSpPr>
                <p:cNvPr id="20" name="Parallelogram 19">
                  <a:extLst>
                    <a:ext uri="{FF2B5EF4-FFF2-40B4-BE49-F238E27FC236}">
                      <a16:creationId xmlns:a16="http://schemas.microsoft.com/office/drawing/2014/main" id="{823E3F4D-BE97-0EAC-9CCD-4E95FE53F564}"/>
                    </a:ext>
                  </a:extLst>
                </p:cNvPr>
                <p:cNvSpPr/>
                <p:nvPr/>
              </p:nvSpPr>
              <p:spPr>
                <a:xfrm>
                  <a:off x="4788024" y="1124744"/>
                  <a:ext cx="1368152" cy="432048"/>
                </a:xfrm>
                <a:prstGeom prst="parallelogram">
                  <a:avLst>
                    <a:gd name="adj" fmla="val 91775"/>
                  </a:avLst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19" name="Parallelogram 18">
                  <a:extLst>
                    <a:ext uri="{FF2B5EF4-FFF2-40B4-BE49-F238E27FC236}">
                      <a16:creationId xmlns:a16="http://schemas.microsoft.com/office/drawing/2014/main" id="{2A806B63-9B7A-CB4E-72D2-00C0917868C2}"/>
                    </a:ext>
                  </a:extLst>
                </p:cNvPr>
                <p:cNvSpPr/>
                <p:nvPr/>
              </p:nvSpPr>
              <p:spPr>
                <a:xfrm>
                  <a:off x="4788024" y="908720"/>
                  <a:ext cx="1368152" cy="432048"/>
                </a:xfrm>
                <a:prstGeom prst="parallelogram">
                  <a:avLst>
                    <a:gd name="adj" fmla="val 91775"/>
                  </a:avLst>
                </a:prstGeom>
                <a:solidFill>
                  <a:schemeClr val="tx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4" name="Parallelogram 23">
                  <a:extLst>
                    <a:ext uri="{FF2B5EF4-FFF2-40B4-BE49-F238E27FC236}">
                      <a16:creationId xmlns:a16="http://schemas.microsoft.com/office/drawing/2014/main" id="{438B9AB6-3E68-E214-CC54-52D41AA5D7D0}"/>
                    </a:ext>
                  </a:extLst>
                </p:cNvPr>
                <p:cNvSpPr/>
                <p:nvPr/>
              </p:nvSpPr>
              <p:spPr>
                <a:xfrm rot="18692778">
                  <a:off x="5621839" y="1142973"/>
                  <a:ext cx="729162" cy="180909"/>
                </a:xfrm>
                <a:prstGeom prst="parallelogram">
                  <a:avLst>
                    <a:gd name="adj" fmla="val 110584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009510C2-DA05-97DF-3E71-B2851D156E41}"/>
                    </a:ext>
                  </a:extLst>
                </p:cNvPr>
                <p:cNvSpPr/>
                <p:nvPr/>
              </p:nvSpPr>
              <p:spPr>
                <a:xfrm flipV="1">
                  <a:off x="4788024" y="1340768"/>
                  <a:ext cx="1008112" cy="216024"/>
                </a:xfrm>
                <a:prstGeom prst="parallelogram">
                  <a:avLst>
                    <a:gd name="adj" fmla="val 0"/>
                  </a:avLst>
                </a:prstGeom>
                <a:solidFill>
                  <a:schemeClr val="tx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/>
                </a:p>
              </p:txBody>
            </p:sp>
          </p:grp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2920E90-38B9-6385-45FD-E1C5C158141C}"/>
                  </a:ext>
                </a:extLst>
              </p:cNvPr>
              <p:cNvSpPr txBox="1"/>
              <p:nvPr/>
            </p:nvSpPr>
            <p:spPr>
              <a:xfrm>
                <a:off x="4932040" y="2780928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b="1" dirty="0"/>
                  <a:t>HBM</a:t>
                </a:r>
              </a:p>
            </p:txBody>
          </p:sp>
        </p:grp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3157AF3D-FDB3-2782-B1FC-71ED526E39C0}"/>
                </a:ext>
              </a:extLst>
            </p:cNvPr>
            <p:cNvCxnSpPr>
              <a:cxnSpLocks/>
              <a:stCxn id="7" idx="2"/>
            </p:cNvCxnSpPr>
            <p:nvPr/>
          </p:nvCxnSpPr>
          <p:spPr>
            <a:xfrm flipH="1">
              <a:off x="4932040" y="3235836"/>
              <a:ext cx="288031" cy="379095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40341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1DA95-32D9-3A5E-6D62-32202B62B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9715344-C725-FDCB-5902-81FF79F8D5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CA" dirty="0"/>
              <a:t>Overlay: NPU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6BE349-664F-5861-C5E9-FB8A4BE398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CA" sz="2800" dirty="0">
                <a:solidFill>
                  <a:srgbClr val="002060"/>
                </a:solidFill>
              </a:rPr>
              <a:t>Software Programmable Inference</a:t>
            </a:r>
          </a:p>
        </p:txBody>
      </p:sp>
    </p:spTree>
    <p:extLst>
      <p:ext uri="{BB962C8B-B14F-4D97-AF65-F5344CB8AC3E}">
        <p14:creationId xmlns:p14="http://schemas.microsoft.com/office/powerpoint/2010/main" val="2751664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70"/>
          <p:cNvSpPr txBox="1">
            <a:spLocks noGrp="1"/>
          </p:cNvSpPr>
          <p:nvPr>
            <p:ph type="title"/>
          </p:nvPr>
        </p:nvSpPr>
        <p:spPr>
          <a:xfrm>
            <a:off x="251520" y="260648"/>
            <a:ext cx="8520600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 fontScale="90000"/>
          </a:bodyPr>
          <a:lstStyle/>
          <a:p>
            <a:pPr algn="l"/>
            <a:r>
              <a:rPr lang="en" dirty="0"/>
              <a:t>Overlay Design Flow</a:t>
            </a:r>
            <a:endParaRPr dirty="0"/>
          </a:p>
        </p:txBody>
      </p:sp>
      <p:cxnSp>
        <p:nvCxnSpPr>
          <p:cNvPr id="1240" name="Google Shape;1240;p70"/>
          <p:cNvCxnSpPr/>
          <p:nvPr/>
        </p:nvCxnSpPr>
        <p:spPr>
          <a:xfrm>
            <a:off x="3505200" y="1903650"/>
            <a:ext cx="0" cy="3920700"/>
          </a:xfrm>
          <a:prstGeom prst="straightConnector1">
            <a:avLst/>
          </a:prstGeom>
          <a:noFill/>
          <a:ln w="28575" cap="flat" cmpd="sng">
            <a:solidFill>
              <a:srgbClr val="00193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41" name="Google Shape;1241;p70"/>
          <p:cNvSpPr/>
          <p:nvPr/>
        </p:nvSpPr>
        <p:spPr>
          <a:xfrm>
            <a:off x="900869" y="3115288"/>
            <a:ext cx="2034900" cy="445800"/>
          </a:xfrm>
          <a:prstGeom prst="rect">
            <a:avLst/>
          </a:prstGeom>
          <a:solidFill>
            <a:srgbClr val="EA9999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Implement in RTL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2" name="Google Shape;1242;p70"/>
          <p:cNvSpPr/>
          <p:nvPr/>
        </p:nvSpPr>
        <p:spPr>
          <a:xfrm>
            <a:off x="1204950" y="2316037"/>
            <a:ext cx="1654560" cy="533520"/>
          </a:xfrm>
          <a:prstGeom prst="flowChartMultidocument">
            <a:avLst/>
          </a:prstGeom>
          <a:solidFill>
            <a:srgbClr val="FFF2CC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Applications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3" name="Google Shape;1243;p70"/>
          <p:cNvSpPr/>
          <p:nvPr/>
        </p:nvSpPr>
        <p:spPr>
          <a:xfrm>
            <a:off x="900333" y="3826813"/>
            <a:ext cx="2034900" cy="4458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FPGA CAD Tools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4" name="Google Shape;1244;p70"/>
          <p:cNvSpPr/>
          <p:nvPr/>
        </p:nvSpPr>
        <p:spPr>
          <a:xfrm>
            <a:off x="760449" y="5315327"/>
            <a:ext cx="2034882" cy="445824"/>
          </a:xfrm>
          <a:prstGeom prst="flowChartMultidocument">
            <a:avLst/>
          </a:prstGeom>
          <a:solidFill>
            <a:srgbClr val="CFE2F3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Bitstreams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5" name="Google Shape;1245;p70"/>
          <p:cNvSpPr/>
          <p:nvPr/>
        </p:nvSpPr>
        <p:spPr>
          <a:xfrm>
            <a:off x="1123525" y="4538338"/>
            <a:ext cx="1588500" cy="563400"/>
          </a:xfrm>
          <a:prstGeom prst="diamond">
            <a:avLst/>
          </a:prstGeom>
          <a:solidFill>
            <a:srgbClr val="EA9999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Perf?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46" name="Google Shape;1246;p70"/>
          <p:cNvCxnSpPr>
            <a:stCxn id="1242" idx="2"/>
            <a:endCxn id="1241" idx="0"/>
          </p:cNvCxnSpPr>
          <p:nvPr/>
        </p:nvCxnSpPr>
        <p:spPr>
          <a:xfrm>
            <a:off x="1917177" y="2829353"/>
            <a:ext cx="1200" cy="28590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47" name="Google Shape;1247;p70"/>
          <p:cNvCxnSpPr>
            <a:stCxn id="1241" idx="2"/>
            <a:endCxn id="1243" idx="0"/>
          </p:cNvCxnSpPr>
          <p:nvPr/>
        </p:nvCxnSpPr>
        <p:spPr>
          <a:xfrm flipH="1">
            <a:off x="1917719" y="3561088"/>
            <a:ext cx="600" cy="26580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48" name="Google Shape;1248;p70"/>
          <p:cNvCxnSpPr/>
          <p:nvPr/>
        </p:nvCxnSpPr>
        <p:spPr>
          <a:xfrm flipH="1">
            <a:off x="1917469" y="4272613"/>
            <a:ext cx="600" cy="26580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49" name="Google Shape;1249;p70"/>
          <p:cNvCxnSpPr>
            <a:stCxn id="1245" idx="2"/>
            <a:endCxn id="1244" idx="0"/>
          </p:cNvCxnSpPr>
          <p:nvPr/>
        </p:nvCxnSpPr>
        <p:spPr>
          <a:xfrm>
            <a:off x="1917775" y="5101738"/>
            <a:ext cx="0" cy="21360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50" name="Google Shape;1250;p70"/>
          <p:cNvCxnSpPr>
            <a:stCxn id="1245" idx="1"/>
            <a:endCxn id="1241" idx="1"/>
          </p:cNvCxnSpPr>
          <p:nvPr/>
        </p:nvCxnSpPr>
        <p:spPr>
          <a:xfrm rot="10800000">
            <a:off x="900925" y="3338338"/>
            <a:ext cx="222600" cy="1481700"/>
          </a:xfrm>
          <a:prstGeom prst="bentConnector3">
            <a:avLst>
              <a:gd name="adj1" fmla="val 207000"/>
            </a:avLst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51" name="Google Shape;1251;p70"/>
          <p:cNvSpPr txBox="1"/>
          <p:nvPr/>
        </p:nvSpPr>
        <p:spPr>
          <a:xfrm>
            <a:off x="1917175" y="5101738"/>
            <a:ext cx="3450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100" b="0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Y</a:t>
            </a:r>
            <a:endParaRPr kumimoji="0" sz="3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2" name="Google Shape;1252;p70"/>
          <p:cNvSpPr txBox="1"/>
          <p:nvPr/>
        </p:nvSpPr>
        <p:spPr>
          <a:xfrm>
            <a:off x="373075" y="3906763"/>
            <a:ext cx="3450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100" b="0" i="0" u="none" strike="noStrike" kern="1200" cap="none" spc="0" normalizeH="0" baseline="0" noProof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N</a:t>
            </a:r>
            <a:endParaRPr kumimoji="0" sz="3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3" name="Google Shape;1253;p70"/>
          <p:cNvSpPr/>
          <p:nvPr/>
        </p:nvSpPr>
        <p:spPr>
          <a:xfrm>
            <a:off x="4025025" y="2311175"/>
            <a:ext cx="1654560" cy="533520"/>
          </a:xfrm>
          <a:prstGeom prst="flowChartDocument">
            <a:avLst/>
          </a:prstGeom>
          <a:solidFill>
            <a:srgbClr val="FFF2CC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Domain Requirements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4" name="Google Shape;1254;p70"/>
          <p:cNvSpPr/>
          <p:nvPr/>
        </p:nvSpPr>
        <p:spPr>
          <a:xfrm>
            <a:off x="3834844" y="3115288"/>
            <a:ext cx="2034900" cy="445800"/>
          </a:xfrm>
          <a:prstGeom prst="rect">
            <a:avLst/>
          </a:prstGeom>
          <a:solidFill>
            <a:srgbClr val="EA9999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Design HW/SW Contract (ISA)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5" name="Google Shape;1255;p70"/>
          <p:cNvSpPr/>
          <p:nvPr/>
        </p:nvSpPr>
        <p:spPr>
          <a:xfrm>
            <a:off x="3834844" y="3815688"/>
            <a:ext cx="2034900" cy="445800"/>
          </a:xfrm>
          <a:prstGeom prst="rect">
            <a:avLst/>
          </a:prstGeom>
          <a:solidFill>
            <a:srgbClr val="EA9999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Develop SW Toolchain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6" name="Google Shape;1256;p70"/>
          <p:cNvSpPr/>
          <p:nvPr/>
        </p:nvSpPr>
        <p:spPr>
          <a:xfrm>
            <a:off x="3834844" y="5348088"/>
            <a:ext cx="2034900" cy="445800"/>
          </a:xfrm>
          <a:prstGeom prst="rect">
            <a:avLst/>
          </a:prstGeom>
          <a:solidFill>
            <a:srgbClr val="EA9999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Develop overlay via traditional flow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7" name="Google Shape;1257;p70"/>
          <p:cNvSpPr/>
          <p:nvPr/>
        </p:nvSpPr>
        <p:spPr>
          <a:xfrm>
            <a:off x="6827540" y="2311175"/>
            <a:ext cx="1654560" cy="533520"/>
          </a:xfrm>
          <a:prstGeom prst="flowChartMultidocument">
            <a:avLst/>
          </a:prstGeom>
          <a:solidFill>
            <a:srgbClr val="FFF2CC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Applications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8" name="Google Shape;1258;p70"/>
          <p:cNvSpPr/>
          <p:nvPr/>
        </p:nvSpPr>
        <p:spPr>
          <a:xfrm>
            <a:off x="6521869" y="3115288"/>
            <a:ext cx="2034900" cy="4458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Implement in SW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9" name="Google Shape;1259;p70"/>
          <p:cNvSpPr/>
          <p:nvPr/>
        </p:nvSpPr>
        <p:spPr>
          <a:xfrm>
            <a:off x="6521869" y="3815688"/>
            <a:ext cx="2034900" cy="4458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Overlay Compiler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0" name="Google Shape;1260;p70"/>
          <p:cNvSpPr/>
          <p:nvPr/>
        </p:nvSpPr>
        <p:spPr>
          <a:xfrm>
            <a:off x="6598150" y="4516100"/>
            <a:ext cx="1654560" cy="533520"/>
          </a:xfrm>
          <a:prstGeom prst="flowChartMultidocument">
            <a:avLst/>
          </a:prstGeom>
          <a:solidFill>
            <a:srgbClr val="CFE2F3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Binaries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1" name="Google Shape;1261;p70"/>
          <p:cNvSpPr/>
          <p:nvPr/>
        </p:nvSpPr>
        <p:spPr>
          <a:xfrm>
            <a:off x="6484225" y="5398409"/>
            <a:ext cx="1654560" cy="346194"/>
          </a:xfrm>
          <a:prstGeom prst="flowChartDocument">
            <a:avLst/>
          </a:prstGeom>
          <a:solidFill>
            <a:srgbClr val="CFE2F3"/>
          </a:solidFill>
          <a:ln w="9525" cap="flat" cmpd="sng">
            <a:solidFill>
              <a:srgbClr val="00193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Bitstream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62" name="Google Shape;1262;p70"/>
          <p:cNvCxnSpPr>
            <a:stCxn id="1253" idx="2"/>
            <a:endCxn id="1254" idx="0"/>
          </p:cNvCxnSpPr>
          <p:nvPr/>
        </p:nvCxnSpPr>
        <p:spPr>
          <a:xfrm>
            <a:off x="4852305" y="2809423"/>
            <a:ext cx="0" cy="30600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63" name="Google Shape;1263;p70"/>
          <p:cNvCxnSpPr>
            <a:stCxn id="1254" idx="2"/>
            <a:endCxn id="1255" idx="0"/>
          </p:cNvCxnSpPr>
          <p:nvPr/>
        </p:nvCxnSpPr>
        <p:spPr>
          <a:xfrm>
            <a:off x="4852294" y="3561088"/>
            <a:ext cx="0" cy="25470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64" name="Google Shape;1264;p70"/>
          <p:cNvCxnSpPr>
            <a:stCxn id="1255" idx="2"/>
            <a:endCxn id="1256" idx="0"/>
          </p:cNvCxnSpPr>
          <p:nvPr/>
        </p:nvCxnSpPr>
        <p:spPr>
          <a:xfrm>
            <a:off x="4852294" y="4261488"/>
            <a:ext cx="0" cy="108660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65" name="Google Shape;1265;p70"/>
          <p:cNvCxnSpPr>
            <a:stCxn id="1256" idx="3"/>
            <a:endCxn id="1261" idx="1"/>
          </p:cNvCxnSpPr>
          <p:nvPr/>
        </p:nvCxnSpPr>
        <p:spPr>
          <a:xfrm>
            <a:off x="5869744" y="5570988"/>
            <a:ext cx="614400" cy="60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66" name="Google Shape;1266;p70"/>
          <p:cNvCxnSpPr>
            <a:stCxn id="1257" idx="2"/>
            <a:endCxn id="1258" idx="0"/>
          </p:cNvCxnSpPr>
          <p:nvPr/>
        </p:nvCxnSpPr>
        <p:spPr>
          <a:xfrm flipH="1">
            <a:off x="7539466" y="2824490"/>
            <a:ext cx="300" cy="29070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67" name="Google Shape;1267;p70"/>
          <p:cNvCxnSpPr>
            <a:stCxn id="1258" idx="2"/>
            <a:endCxn id="1259" idx="0"/>
          </p:cNvCxnSpPr>
          <p:nvPr/>
        </p:nvCxnSpPr>
        <p:spPr>
          <a:xfrm>
            <a:off x="7539319" y="3561088"/>
            <a:ext cx="0" cy="25470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68" name="Google Shape;1268;p70"/>
          <p:cNvCxnSpPr>
            <a:stCxn id="1259" idx="2"/>
            <a:endCxn id="1260" idx="0"/>
          </p:cNvCxnSpPr>
          <p:nvPr/>
        </p:nvCxnSpPr>
        <p:spPr>
          <a:xfrm>
            <a:off x="7539319" y="4261488"/>
            <a:ext cx="0" cy="25470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69" name="Google Shape;1269;p70"/>
          <p:cNvCxnSpPr>
            <a:stCxn id="1260" idx="2"/>
            <a:endCxn id="1261" idx="0"/>
          </p:cNvCxnSpPr>
          <p:nvPr/>
        </p:nvCxnSpPr>
        <p:spPr>
          <a:xfrm>
            <a:off x="7310377" y="5029415"/>
            <a:ext cx="1200" cy="36900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70" name="Google Shape;1270;p70"/>
          <p:cNvCxnSpPr>
            <a:stCxn id="1255" idx="3"/>
            <a:endCxn id="1259" idx="1"/>
          </p:cNvCxnSpPr>
          <p:nvPr/>
        </p:nvCxnSpPr>
        <p:spPr>
          <a:xfrm>
            <a:off x="5869744" y="4038588"/>
            <a:ext cx="652200" cy="0"/>
          </a:xfrm>
          <a:prstGeom prst="straightConnector1">
            <a:avLst/>
          </a:prstGeom>
          <a:noFill/>
          <a:ln w="9525" cap="flat" cmpd="sng">
            <a:solidFill>
              <a:srgbClr val="001937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71" name="Google Shape;1271;p70"/>
          <p:cNvSpPr txBox="1"/>
          <p:nvPr/>
        </p:nvSpPr>
        <p:spPr>
          <a:xfrm>
            <a:off x="1009675" y="1918663"/>
            <a:ext cx="1816200" cy="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Traditional Flow</a:t>
            </a:r>
            <a:endParaRPr kumimoji="0" sz="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72" name="Google Shape;1272;p70"/>
          <p:cNvSpPr txBox="1"/>
          <p:nvPr/>
        </p:nvSpPr>
        <p:spPr>
          <a:xfrm>
            <a:off x="5287750" y="1903638"/>
            <a:ext cx="1816200" cy="2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Overlay Flow</a:t>
            </a:r>
            <a:endParaRPr kumimoji="0" sz="8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73" name="Google Shape;1273;p70"/>
          <p:cNvPicPr preferRelativeResize="0"/>
          <p:nvPr/>
        </p:nvPicPr>
        <p:blipFill rotWithShape="1">
          <a:blip r:embed="rId3">
            <a:alphaModFix/>
          </a:blip>
          <a:srcRect l="1441" t="13257" r="1159" b="18895"/>
          <a:stretch/>
        </p:blipFill>
        <p:spPr>
          <a:xfrm>
            <a:off x="3763700" y="1358498"/>
            <a:ext cx="1065638" cy="801679"/>
          </a:xfrm>
          <a:prstGeom prst="rect">
            <a:avLst/>
          </a:prstGeom>
          <a:noFill/>
          <a:ln>
            <a:noFill/>
          </a:ln>
        </p:spPr>
      </p:pic>
      <p:sp>
        <p:nvSpPr>
          <p:cNvPr id="1274" name="Google Shape;1274;p70"/>
          <p:cNvSpPr/>
          <p:nvPr/>
        </p:nvSpPr>
        <p:spPr>
          <a:xfrm>
            <a:off x="3763700" y="2236375"/>
            <a:ext cx="2175000" cy="3659100"/>
          </a:xfrm>
          <a:prstGeom prst="rect">
            <a:avLst/>
          </a:prstGeom>
          <a:noFill/>
          <a:ln w="19050" cap="flat" cmpd="sng">
            <a:solidFill>
              <a:srgbClr val="CE112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75" name="Google Shape;1275;p70"/>
          <p:cNvSpPr txBox="1"/>
          <p:nvPr/>
        </p:nvSpPr>
        <p:spPr>
          <a:xfrm>
            <a:off x="3582225" y="999026"/>
            <a:ext cx="14286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800" b="1" i="0" u="none" strike="noStrike" kern="1200" cap="none" spc="0" normalizeH="0" baseline="0" noProof="0">
                <a:ln>
                  <a:noFill/>
                </a:ln>
                <a:solidFill>
                  <a:srgbClr val="CD0B2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HW Experts</a:t>
            </a:r>
            <a:endParaRPr kumimoji="0" sz="1800" b="1" i="0" u="none" strike="noStrike" kern="1200" cap="none" spc="0" normalizeH="0" baseline="0" noProof="0">
              <a:ln>
                <a:noFill/>
              </a:ln>
              <a:solidFill>
                <a:srgbClr val="CD0B2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6" name="Google Shape;1276;p70"/>
          <p:cNvSpPr/>
          <p:nvPr/>
        </p:nvSpPr>
        <p:spPr>
          <a:xfrm>
            <a:off x="6357725" y="2249650"/>
            <a:ext cx="2269200" cy="3659100"/>
          </a:xfrm>
          <a:prstGeom prst="rect">
            <a:avLst/>
          </a:prstGeom>
          <a:noFill/>
          <a:ln w="19050" cap="flat" cmpd="sng">
            <a:solidFill>
              <a:srgbClr val="6AA84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77" name="Google Shape;1277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92376" y="1392064"/>
            <a:ext cx="734549" cy="734549"/>
          </a:xfrm>
          <a:prstGeom prst="rect">
            <a:avLst/>
          </a:prstGeom>
          <a:noFill/>
          <a:ln>
            <a:noFill/>
          </a:ln>
        </p:spPr>
      </p:pic>
      <p:sp>
        <p:nvSpPr>
          <p:cNvPr id="1278" name="Google Shape;1278;p70"/>
          <p:cNvSpPr txBox="1"/>
          <p:nvPr/>
        </p:nvSpPr>
        <p:spPr>
          <a:xfrm>
            <a:off x="6711130" y="937606"/>
            <a:ext cx="14286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800" b="1" i="0" u="none" strike="noStrike" kern="1200" cap="none" spc="0" normalizeH="0" baseline="0" noProof="0">
                <a:ln>
                  <a:noFill/>
                </a:ln>
                <a:solidFill>
                  <a:srgbClr val="6AA84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 Scientist</a:t>
            </a:r>
            <a:endParaRPr kumimoji="0" sz="1800" b="1" i="0" u="none" strike="noStrike" kern="1200" cap="none" spc="0" normalizeH="0" baseline="0" noProof="0">
              <a:ln>
                <a:noFill/>
              </a:ln>
              <a:solidFill>
                <a:srgbClr val="6AA84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800" b="1" i="0" u="none" strike="noStrike" kern="1200" cap="none" spc="0" normalizeH="0" baseline="0" noProof="0">
                <a:ln>
                  <a:noFill/>
                </a:ln>
                <a:solidFill>
                  <a:srgbClr val="6AA84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 Expert</a:t>
            </a:r>
            <a:endParaRPr kumimoji="0" sz="1800" b="1" i="0" u="none" strike="noStrike" kern="1200" cap="none" spc="0" normalizeH="0" baseline="0" noProof="0">
              <a:ln>
                <a:noFill/>
              </a:ln>
              <a:solidFill>
                <a:srgbClr val="6AA84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9" name="Google Shape;1279;p70"/>
          <p:cNvSpPr txBox="1">
            <a:spLocks noGrp="1"/>
          </p:cNvSpPr>
          <p:nvPr>
            <p:ph type="sldNum" idx="12"/>
          </p:nvPr>
        </p:nvSpPr>
        <p:spPr>
          <a:xfrm>
            <a:off x="8532440" y="6381328"/>
            <a:ext cx="548700" cy="393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987B03-C094-E151-1DCB-3C268EFFD6F3}"/>
              </a:ext>
            </a:extLst>
          </p:cNvPr>
          <p:cNvSpPr txBox="1"/>
          <p:nvPr/>
        </p:nvSpPr>
        <p:spPr>
          <a:xfrm>
            <a:off x="899592" y="5877272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solidFill>
                  <a:srgbClr val="FF0000"/>
                </a:solidFill>
              </a:rPr>
              <a:t>Long compiles, Application experts designing HW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72A0C8-A116-BAC2-BD77-D232AE224A6E}"/>
              </a:ext>
            </a:extLst>
          </p:cNvPr>
          <p:cNvSpPr txBox="1"/>
          <p:nvPr/>
        </p:nvSpPr>
        <p:spPr>
          <a:xfrm>
            <a:off x="6084168" y="5877272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solidFill>
                  <a:srgbClr val="339933"/>
                </a:solidFill>
              </a:rPr>
              <a:t>Fast compiles, Application experts write (custom) software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71"/>
          <p:cNvSpPr txBox="1">
            <a:spLocks noGrp="1"/>
          </p:cNvSpPr>
          <p:nvPr>
            <p:ph type="title"/>
          </p:nvPr>
        </p:nvSpPr>
        <p:spPr>
          <a:xfrm>
            <a:off x="251520" y="260648"/>
            <a:ext cx="8520600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 fontScale="90000"/>
          </a:bodyPr>
          <a:lstStyle/>
          <a:p>
            <a:pPr algn="l"/>
            <a:r>
              <a:rPr lang="en" dirty="0"/>
              <a:t>Neural Processing Unit (NPU)</a:t>
            </a:r>
            <a:endParaRPr dirty="0"/>
          </a:p>
        </p:txBody>
      </p:sp>
      <p:sp>
        <p:nvSpPr>
          <p:cNvPr id="1285" name="Google Shape;1285;p71"/>
          <p:cNvSpPr txBox="1"/>
          <p:nvPr/>
        </p:nvSpPr>
        <p:spPr>
          <a:xfrm>
            <a:off x="179512" y="980728"/>
            <a:ext cx="8730300" cy="12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indent="-342900">
              <a:spcBef>
                <a:spcPts val="400"/>
              </a:spcBef>
              <a:spcAft>
                <a:spcPts val="600"/>
              </a:spcAft>
              <a:buClr>
                <a:prstClr val="black"/>
              </a:buClr>
              <a:buSzPts val="1800"/>
              <a:buFont typeface="Roboto"/>
              <a:buChar char="●"/>
            </a:pPr>
            <a:r>
              <a:rPr lang="en-CA" dirty="0">
                <a:solidFill>
                  <a:prstClr val="black"/>
                </a:solidFill>
                <a:latin typeface="Roboto"/>
                <a:ea typeface="Roboto"/>
                <a:cs typeface="Roboto"/>
                <a:sym typeface="Roboto"/>
              </a:rPr>
              <a:t>Targets MLPs, RNNs, GRUs, LSTMs, GNNs</a:t>
            </a:r>
            <a:endParaRPr kumimoji="0" lang="e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defTabSz="914400" rtl="0" eaLnBrk="1" fontAlgn="auto" latinLnBrk="0" hangingPunct="1">
              <a:spcBef>
                <a:spcPts val="400"/>
              </a:spcBef>
              <a:spcAft>
                <a:spcPts val="600"/>
              </a:spcAft>
              <a:buClr>
                <a:prstClr val="black"/>
              </a:buClr>
              <a:buSzPts val="1800"/>
              <a:buFont typeface="Roboto"/>
              <a:buChar char="●"/>
              <a:tabLst/>
              <a:defRPr/>
            </a:pP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Very Long Instruction Word (VLIW) soft processor - 5 coarse grained stages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prstClr val="black"/>
              </a:buClr>
              <a:buSzPts val="1800"/>
              <a:buFont typeface="Roboto"/>
              <a:buChar char="●"/>
              <a:tabLst/>
              <a:defRPr/>
            </a:pP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Amortize control</a:t>
            </a: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→ Single instruction executes </a:t>
            </a: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45,000</a:t>
            </a: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operations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prstClr val="black"/>
              </a:buClr>
              <a:buSzPts val="1800"/>
              <a:buFont typeface="Roboto"/>
              <a:buChar char="●"/>
              <a:tabLst/>
              <a:defRPr/>
            </a:pP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Customize memory subsystem </a:t>
            </a: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Wingdings" panose="05000000000000000000" pitchFamily="2" charset="2"/>
              </a:rPr>
              <a:t></a:t>
            </a:r>
            <a:r>
              <a:rPr kumimoji="0" lang="e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Exploit tremendous on-chip memory BW</a:t>
            </a:r>
          </a:p>
          <a:p>
            <a:pPr marL="457200" marR="0" lvl="0" indent="-34290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prstClr val="black"/>
              </a:buClr>
              <a:buSzPts val="1800"/>
              <a:buFont typeface="Roboto"/>
              <a:buChar char="●"/>
              <a:tabLst/>
              <a:defRPr/>
            </a:pPr>
            <a:r>
              <a:rPr lang="en" dirty="0">
                <a:solidFill>
                  <a:prstClr val="black"/>
                </a:solidFill>
                <a:latin typeface="Roboto"/>
                <a:ea typeface="Roboto"/>
                <a:cs typeface="Roboto"/>
                <a:sym typeface="Roboto"/>
              </a:rPr>
              <a:t>Data cascades from one stage to next </a:t>
            </a:r>
            <a:r>
              <a:rPr lang="en" dirty="0">
                <a:solidFill>
                  <a:prstClr val="black"/>
                </a:solidFill>
                <a:latin typeface="Roboto"/>
                <a:ea typeface="Roboto"/>
                <a:cs typeface="Roboto"/>
                <a:sym typeface="Wingdings" panose="05000000000000000000" pitchFamily="2" charset="2"/>
              </a:rPr>
              <a:t> </a:t>
            </a:r>
            <a:r>
              <a:rPr lang="en" b="1" dirty="0">
                <a:solidFill>
                  <a:srgbClr val="339933"/>
                </a:solidFill>
                <a:latin typeface="Roboto"/>
                <a:ea typeface="Roboto"/>
                <a:cs typeface="Roboto"/>
                <a:sym typeface="Wingdings" panose="05000000000000000000" pitchFamily="2" charset="2"/>
              </a:rPr>
              <a:t>spatial locality</a:t>
            </a: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86" name="Google Shape;1286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464" y="3409551"/>
            <a:ext cx="8899073" cy="201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7" name="Google Shape;1287;p71"/>
          <p:cNvSpPr/>
          <p:nvPr/>
        </p:nvSpPr>
        <p:spPr>
          <a:xfrm>
            <a:off x="107504" y="6453336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A. Boutros et al, “Beyond Peak Performance: Comparing the Real Performance of AI-Optimized FPGAs and GPUs“, </a:t>
            </a:r>
            <a:r>
              <a:rPr kumimoji="0" lang="en" sz="1000" b="0" i="1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FPT,</a:t>
            </a:r>
            <a:r>
              <a:rPr kumimoji="0" lang="en" sz="10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2020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8" name="Google Shape;1288;p71"/>
          <p:cNvSpPr txBox="1">
            <a:spLocks noGrp="1"/>
          </p:cNvSpPr>
          <p:nvPr>
            <p:ph type="sldNum" idx="12"/>
          </p:nvPr>
        </p:nvSpPr>
        <p:spPr>
          <a:xfrm>
            <a:off x="8532440" y="6309320"/>
            <a:ext cx="548700" cy="393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72"/>
          <p:cNvSpPr txBox="1">
            <a:spLocks noGrp="1"/>
          </p:cNvSpPr>
          <p:nvPr>
            <p:ph type="title"/>
          </p:nvPr>
        </p:nvSpPr>
        <p:spPr>
          <a:xfrm>
            <a:off x="251520" y="332656"/>
            <a:ext cx="8520600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 fontScale="90000"/>
          </a:bodyPr>
          <a:lstStyle/>
          <a:p>
            <a:pPr algn="l"/>
            <a:r>
              <a:rPr lang="en" dirty="0"/>
              <a:t>Results vs. Same-Generation DL-Optimized GPUs</a:t>
            </a:r>
            <a:endParaRPr dirty="0"/>
          </a:p>
        </p:txBody>
      </p:sp>
      <p:sp>
        <p:nvSpPr>
          <p:cNvPr id="1299" name="Google Shape;1299;p72"/>
          <p:cNvSpPr/>
          <p:nvPr/>
        </p:nvSpPr>
        <p:spPr>
          <a:xfrm>
            <a:off x="251520" y="6453336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0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A. Boutros et al, “Beyond Peak Performance: Comparing the Real Performance of AI-Optimized FPGAs and GPUs“, </a:t>
            </a:r>
            <a:r>
              <a:rPr kumimoji="0" lang="en" sz="1000" b="0" i="1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FPT,</a:t>
            </a:r>
            <a:r>
              <a:rPr kumimoji="0" lang="en" sz="10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2020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AE30264-47B6-F079-F01F-679619B41C80}"/>
              </a:ext>
            </a:extLst>
          </p:cNvPr>
          <p:cNvGrpSpPr/>
          <p:nvPr/>
        </p:nvGrpSpPr>
        <p:grpSpPr>
          <a:xfrm>
            <a:off x="95621" y="1412776"/>
            <a:ext cx="9029329" cy="3976249"/>
            <a:chOff x="877120" y="1756925"/>
            <a:chExt cx="8247830" cy="3632100"/>
          </a:xfrm>
        </p:grpSpPr>
        <p:pic>
          <p:nvPicPr>
            <p:cNvPr id="1294" name="Google Shape;1294;p7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827257" y="1912038"/>
              <a:ext cx="4674927" cy="8479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5" name="Google Shape;1295;p7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77120" y="2759975"/>
              <a:ext cx="6575200" cy="262905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296" name="Google Shape;1296;p72"/>
            <p:cNvCxnSpPr/>
            <p:nvPr/>
          </p:nvCxnSpPr>
          <p:spPr>
            <a:xfrm>
              <a:off x="7642060" y="3614065"/>
              <a:ext cx="0" cy="932100"/>
            </a:xfrm>
            <a:prstGeom prst="straightConnector1">
              <a:avLst/>
            </a:prstGeom>
            <a:noFill/>
            <a:ln w="19050" cap="flat" cmpd="sng">
              <a:solidFill>
                <a:srgbClr val="CC0000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1297" name="Google Shape;1297;p72"/>
            <p:cNvSpPr txBox="1"/>
            <p:nvPr/>
          </p:nvSpPr>
          <p:spPr>
            <a:xfrm>
              <a:off x="7576050" y="3310685"/>
              <a:ext cx="1548900" cy="552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2100"/>
                <a:buFontTx/>
                <a:buNone/>
                <a:tabLst/>
                <a:defRPr/>
              </a:pPr>
              <a:r>
                <a:rPr kumimoji="0" lang="en" sz="17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11x vs. V100</a:t>
              </a:r>
              <a:endParaRPr kumimoji="0" sz="17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highlight>
                  <a:srgbClr val="FFFF00"/>
                </a:highlight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2100"/>
                <a:buFontTx/>
                <a:buNone/>
                <a:tabLst/>
                <a:defRPr/>
              </a:pPr>
              <a:r>
                <a:rPr kumimoji="0" lang="en" sz="17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highlight>
                    <a:srgbClr val="FFFF00"/>
                  </a:highlight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 23x vs. T4    </a:t>
              </a:r>
              <a:endParaRPr kumimoji="0" sz="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298" name="Google Shape;1298;p72"/>
            <p:cNvCxnSpPr/>
            <p:nvPr/>
          </p:nvCxnSpPr>
          <p:spPr>
            <a:xfrm>
              <a:off x="7552692" y="3614063"/>
              <a:ext cx="0" cy="972600"/>
            </a:xfrm>
            <a:prstGeom prst="straightConnector1">
              <a:avLst/>
            </a:prstGeom>
            <a:noFill/>
            <a:ln w="19050" cap="flat" cmpd="sng">
              <a:solidFill>
                <a:srgbClr val="CC0000"/>
              </a:solidFill>
              <a:prstDash val="solid"/>
              <a:round/>
              <a:headEnd type="triangle" w="med" len="med"/>
              <a:tailEnd type="triangle" w="med" len="med"/>
            </a:ln>
          </p:spPr>
        </p:cxnSp>
        <p:sp>
          <p:nvSpPr>
            <p:cNvPr id="1300" name="Google Shape;1300;p72"/>
            <p:cNvSpPr txBox="1"/>
            <p:nvPr/>
          </p:nvSpPr>
          <p:spPr>
            <a:xfrm>
              <a:off x="7181075" y="1756925"/>
              <a:ext cx="1902900" cy="10156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AI-Optimized FPGA with Tensor Blocks</a:t>
              </a:r>
              <a:endPara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301" name="Google Shape;1301;p72"/>
            <p:cNvCxnSpPr/>
            <p:nvPr/>
          </p:nvCxnSpPr>
          <p:spPr>
            <a:xfrm rot="10800000">
              <a:off x="6799475" y="2055594"/>
              <a:ext cx="381600" cy="0"/>
            </a:xfrm>
            <a:prstGeom prst="straightConnector1">
              <a:avLst/>
            </a:prstGeom>
            <a:noFill/>
            <a:ln w="1905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1302" name="Google Shape;1302;p72"/>
          <p:cNvSpPr txBox="1">
            <a:spLocks noGrp="1"/>
          </p:cNvSpPr>
          <p:nvPr>
            <p:ph type="sldNum" idx="12"/>
          </p:nvPr>
        </p:nvSpPr>
        <p:spPr>
          <a:xfrm>
            <a:off x="8532440" y="6453336"/>
            <a:ext cx="548700" cy="393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Google Shape;1285;p71">
            <a:extLst>
              <a:ext uri="{FF2B5EF4-FFF2-40B4-BE49-F238E27FC236}">
                <a16:creationId xmlns:a16="http://schemas.microsoft.com/office/drawing/2014/main" id="{860FDEA4-4756-653F-4583-22943A0A6951}"/>
              </a:ext>
            </a:extLst>
          </p:cNvPr>
          <p:cNvSpPr txBox="1"/>
          <p:nvPr/>
        </p:nvSpPr>
        <p:spPr>
          <a:xfrm>
            <a:off x="323528" y="5445224"/>
            <a:ext cx="8640960" cy="644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14300" algn="ctr">
              <a:spcBef>
                <a:spcPts val="400"/>
              </a:spcBef>
              <a:buClr>
                <a:prstClr val="black"/>
              </a:buClr>
              <a:buSzPts val="1800"/>
            </a:pP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High performance, yet software programmable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5" name="Google Shape;205;p19"/>
          <p:cNvCxnSpPr/>
          <p:nvPr/>
        </p:nvCxnSpPr>
        <p:spPr>
          <a:xfrm>
            <a:off x="4572000" y="1903650"/>
            <a:ext cx="0" cy="38127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6" name="Google Shape;2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250" y="1966164"/>
            <a:ext cx="2176424" cy="143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02025" y="3404139"/>
            <a:ext cx="2075724" cy="102207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9"/>
          <p:cNvSpPr txBox="1">
            <a:spLocks noGrp="1"/>
          </p:cNvSpPr>
          <p:nvPr>
            <p:ph type="body" idx="1"/>
          </p:nvPr>
        </p:nvSpPr>
        <p:spPr>
          <a:xfrm>
            <a:off x="409250" y="3672325"/>
            <a:ext cx="1798500" cy="4857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 algn="ctr">
              <a:buClr>
                <a:srgbClr val="0071C5"/>
              </a:buClr>
              <a:buNone/>
            </a:pPr>
            <a:r>
              <a:rPr lang="en" sz="1600" dirty="0">
                <a:solidFill>
                  <a:schemeClr val="dk1"/>
                </a:solidFill>
              </a:rPr>
              <a:t>Nvidia Drive AGX</a:t>
            </a:r>
            <a:br>
              <a:rPr lang="en" sz="1600" dirty="0">
                <a:solidFill>
                  <a:schemeClr val="dk1"/>
                </a:solidFill>
              </a:rPr>
            </a:br>
            <a:r>
              <a:rPr lang="en" sz="1600" dirty="0">
                <a:solidFill>
                  <a:schemeClr val="dk1"/>
                </a:solidFill>
              </a:rPr>
              <a:t>Pegasus (2022)</a:t>
            </a:r>
          </a:p>
          <a:p>
            <a:pPr marL="0" indent="0" algn="ctr">
              <a:buClr>
                <a:srgbClr val="0071C5"/>
              </a:buClr>
              <a:buNone/>
            </a:pPr>
            <a:r>
              <a:rPr lang="en" sz="1600" dirty="0">
                <a:solidFill>
                  <a:schemeClr val="dk1"/>
                </a:solidFill>
              </a:rPr>
              <a:t>Up to</a:t>
            </a:r>
            <a:r>
              <a:rPr lang="en" sz="1600" dirty="0"/>
              <a:t> </a:t>
            </a:r>
            <a:r>
              <a:rPr lang="en" sz="1600" b="1" dirty="0">
                <a:solidFill>
                  <a:srgbClr val="C00000"/>
                </a:solidFill>
              </a:rPr>
              <a:t>750W</a:t>
            </a:r>
            <a:endParaRPr sz="1600" b="1" dirty="0">
              <a:solidFill>
                <a:srgbClr val="C00000"/>
              </a:solidFill>
            </a:endParaRPr>
          </a:p>
        </p:txBody>
      </p:sp>
      <p:sp>
        <p:nvSpPr>
          <p:cNvPr id="209" name="Google Shape;209;p19"/>
          <p:cNvSpPr txBox="1">
            <a:spLocks noGrp="1"/>
          </p:cNvSpPr>
          <p:nvPr>
            <p:ph type="body" idx="1"/>
          </p:nvPr>
        </p:nvSpPr>
        <p:spPr>
          <a:xfrm>
            <a:off x="1121503" y="4943075"/>
            <a:ext cx="2279400" cy="5307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 algn="ctr">
              <a:buClr>
                <a:srgbClr val="0071C5"/>
              </a:buClr>
              <a:buNone/>
            </a:pPr>
            <a:r>
              <a:rPr lang="en" sz="1600">
                <a:solidFill>
                  <a:schemeClr val="dk1"/>
                </a:solidFill>
              </a:rPr>
              <a:t>Low inference latency crucial for safety!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210" name="Google Shape;21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94850" y="1960225"/>
            <a:ext cx="2434850" cy="162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9"/>
          <p:cNvSpPr txBox="1">
            <a:spLocks noGrp="1"/>
          </p:cNvSpPr>
          <p:nvPr>
            <p:ph type="body" idx="1"/>
          </p:nvPr>
        </p:nvSpPr>
        <p:spPr>
          <a:xfrm>
            <a:off x="5455150" y="3782550"/>
            <a:ext cx="3039300" cy="5787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 algn="ctr">
              <a:buClr>
                <a:srgbClr val="0071C5"/>
              </a:buClr>
              <a:buNone/>
            </a:pPr>
            <a:r>
              <a:rPr lang="en" sz="1600" b="1" dirty="0">
                <a:solidFill>
                  <a:srgbClr val="C00000"/>
                </a:solidFill>
              </a:rPr>
              <a:t>~9%</a:t>
            </a:r>
            <a:r>
              <a:rPr lang="en" sz="1600" dirty="0"/>
              <a:t> </a:t>
            </a:r>
            <a:r>
              <a:rPr lang="en" sz="1600" dirty="0">
                <a:solidFill>
                  <a:schemeClr val="dk1"/>
                </a:solidFill>
              </a:rPr>
              <a:t>of US electricity demand by 2030 </a:t>
            </a:r>
            <a:r>
              <a:rPr lang="en" sz="800" dirty="0">
                <a:solidFill>
                  <a:schemeClr val="dk1"/>
                </a:solidFill>
              </a:rPr>
              <a:t>[1]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212" name="Google Shape;212;p19"/>
          <p:cNvSpPr txBox="1">
            <a:spLocks noGrp="1"/>
          </p:cNvSpPr>
          <p:nvPr>
            <p:ph type="body" idx="1"/>
          </p:nvPr>
        </p:nvSpPr>
        <p:spPr>
          <a:xfrm>
            <a:off x="4766350" y="4943075"/>
            <a:ext cx="4190100" cy="5307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 algn="ctr">
              <a:buClr>
                <a:srgbClr val="0071C5"/>
              </a:buClr>
              <a:buNone/>
            </a:pPr>
            <a:r>
              <a:rPr lang="en" sz="1600" dirty="0">
                <a:solidFill>
                  <a:schemeClr val="dk1"/>
                </a:solidFill>
              </a:rPr>
              <a:t>Low inference latency enables reasoning and cascade of AI algorithms/agents!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213" name="Google Shape;213;p19"/>
          <p:cNvSpPr txBox="1">
            <a:spLocks noGrp="1"/>
          </p:cNvSpPr>
          <p:nvPr>
            <p:ph type="body" idx="1"/>
          </p:nvPr>
        </p:nvSpPr>
        <p:spPr>
          <a:xfrm>
            <a:off x="7391544" y="2029675"/>
            <a:ext cx="1600800" cy="1482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 algn="ctr">
              <a:buClr>
                <a:srgbClr val="0071C5"/>
              </a:buClr>
              <a:buNone/>
            </a:pPr>
            <a:r>
              <a:rPr lang="en" sz="1600">
                <a:solidFill>
                  <a:schemeClr val="dk1"/>
                </a:solidFill>
              </a:rPr>
              <a:t>Key metric is</a:t>
            </a:r>
            <a:endParaRPr sz="1600">
              <a:solidFill>
                <a:schemeClr val="dk1"/>
              </a:solidFill>
            </a:endParaRPr>
          </a:p>
          <a:p>
            <a:pPr marL="0" indent="0" algn="ctr">
              <a:buClr>
                <a:srgbClr val="0071C5"/>
              </a:buClr>
              <a:buNone/>
            </a:pPr>
            <a:r>
              <a:rPr lang="en" sz="1600" b="1">
                <a:solidFill>
                  <a:srgbClr val="CC0000"/>
                </a:solidFill>
              </a:rPr>
              <a:t>Perf / W / $</a:t>
            </a:r>
            <a:endParaRPr sz="1600" b="1">
              <a:solidFill>
                <a:srgbClr val="CC0000"/>
              </a:solidFill>
            </a:endParaRPr>
          </a:p>
          <a:p>
            <a:pPr marL="0" indent="0" algn="ctr">
              <a:buClr>
                <a:srgbClr val="0071C5"/>
              </a:buClr>
              <a:buNone/>
            </a:pPr>
            <a:endParaRPr sz="1600"/>
          </a:p>
          <a:p>
            <a:pPr marL="0" indent="0" algn="ctr">
              <a:buClr>
                <a:srgbClr val="0071C5"/>
              </a:buClr>
              <a:buNone/>
            </a:pPr>
            <a:r>
              <a:rPr lang="en" sz="1600">
                <a:solidFill>
                  <a:schemeClr val="dk1"/>
                </a:solidFill>
              </a:rPr>
              <a:t>Power is</a:t>
            </a:r>
            <a:r>
              <a:rPr lang="en" sz="1600"/>
              <a:t> </a:t>
            </a:r>
            <a:r>
              <a:rPr lang="en" sz="1600" b="1">
                <a:solidFill>
                  <a:srgbClr val="CC0000"/>
                </a:solidFill>
              </a:rPr>
              <a:t>~30%</a:t>
            </a:r>
            <a:r>
              <a:rPr lang="en" sz="1600"/>
              <a:t> </a:t>
            </a:r>
            <a:r>
              <a:rPr lang="en" sz="1600">
                <a:solidFill>
                  <a:schemeClr val="dk1"/>
                </a:solidFill>
              </a:rPr>
              <a:t>of cost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214" name="Google Shape;214;p19"/>
          <p:cNvSpPr txBox="1">
            <a:spLocks noGrp="1"/>
          </p:cNvSpPr>
          <p:nvPr>
            <p:ph type="title"/>
          </p:nvPr>
        </p:nvSpPr>
        <p:spPr>
          <a:xfrm>
            <a:off x="251520" y="404664"/>
            <a:ext cx="8520600" cy="572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 fontScale="90000"/>
          </a:bodyPr>
          <a:lstStyle/>
          <a:p>
            <a:pPr algn="l"/>
            <a:r>
              <a:rPr lang="en" dirty="0"/>
              <a:t>DL Inference: Energy Efficiency and Latency Matter</a:t>
            </a:r>
            <a:endParaRPr dirty="0"/>
          </a:p>
        </p:txBody>
      </p:sp>
      <p:sp>
        <p:nvSpPr>
          <p:cNvPr id="215" name="Google Shape;215;p19"/>
          <p:cNvSpPr txBox="1"/>
          <p:nvPr/>
        </p:nvSpPr>
        <p:spPr>
          <a:xfrm>
            <a:off x="4875500" y="5716350"/>
            <a:ext cx="41901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" sz="600" dirty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[1] R. Leppert, “What we know about energy US at U.S. data centers amid the AI boom,” Pew Research Center, Oct. 24, 2205.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6" name="Google Shape;216;p19"/>
          <p:cNvSpPr txBox="1"/>
          <p:nvPr/>
        </p:nvSpPr>
        <p:spPr>
          <a:xfrm>
            <a:off x="2668638" y="2328001"/>
            <a:ext cx="1820400" cy="75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" sz="1600">
                <a:solidFill>
                  <a:schemeClr val="dk1"/>
                </a:solidFill>
              </a:rPr>
              <a:t>Chevy Bolt</a:t>
            </a:r>
            <a:endParaRPr sz="1600">
              <a:solidFill>
                <a:schemeClr val="dk1"/>
              </a:solidFill>
            </a:endParaRPr>
          </a:p>
          <a:p>
            <a:pPr algn="ctr">
              <a:lnSpc>
                <a:spcPct val="115000"/>
              </a:lnSpc>
            </a:pPr>
            <a:r>
              <a:rPr lang="en" sz="1600" b="1">
                <a:solidFill>
                  <a:srgbClr val="C00000"/>
                </a:solidFill>
              </a:rPr>
              <a:t>~6 kW </a:t>
            </a:r>
            <a:r>
              <a:rPr lang="en" sz="1600">
                <a:solidFill>
                  <a:schemeClr val="dk1"/>
                </a:solidFill>
              </a:rPr>
              <a:t>in city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217" name="Google Shape;217;p19"/>
          <p:cNvSpPr txBox="1">
            <a:spLocks noGrp="1"/>
          </p:cNvSpPr>
          <p:nvPr>
            <p:ph type="sldNum" idx="12"/>
          </p:nvPr>
        </p:nvSpPr>
        <p:spPr>
          <a:xfrm>
            <a:off x="8532440" y="6381328"/>
            <a:ext cx="548700" cy="393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rmAutofit/>
          </a:bodyPr>
          <a:lstStyle/>
          <a:p>
            <a:fld id="{00000000-1234-1234-1234-123412341234}" type="slidenum">
              <a:rPr lang="en"/>
              <a:pPr/>
              <a:t>2</a:t>
            </a:fld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33444-0094-DB33-896F-FEE76ACA9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332656"/>
            <a:ext cx="8520600" cy="763600"/>
          </a:xfrm>
        </p:spPr>
        <p:txBody>
          <a:bodyPr/>
          <a:lstStyle/>
          <a:p>
            <a:pPr algn="l"/>
            <a:r>
              <a:rPr lang="en-CA" dirty="0"/>
              <a:t>Application Case Study: 5G MIMO Scheduling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DE2901-1FF8-EE1D-C28A-9611F119A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12" y="4005064"/>
            <a:ext cx="3312368" cy="1800200"/>
          </a:xfrm>
        </p:spPr>
        <p:txBody>
          <a:bodyPr/>
          <a:lstStyle/>
          <a:p>
            <a:pPr marL="114300" indent="0" algn="ctr">
              <a:buNone/>
            </a:pPr>
            <a:r>
              <a:rPr lang="en-CA" sz="2400" dirty="0"/>
              <a:t>5G Networks: schedule freq. bands and antennas, with very low latency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37E44F1-8A32-1CE0-5EA1-F5E3B455461A}"/>
              </a:ext>
            </a:extLst>
          </p:cNvPr>
          <p:cNvGrpSpPr/>
          <p:nvPr/>
        </p:nvGrpSpPr>
        <p:grpSpPr>
          <a:xfrm>
            <a:off x="251520" y="1556792"/>
            <a:ext cx="2504598" cy="2171149"/>
            <a:chOff x="555234" y="1977931"/>
            <a:chExt cx="2776625" cy="2319262"/>
          </a:xfrm>
        </p:grpSpPr>
        <p:sp>
          <p:nvSpPr>
            <p:cNvPr id="4" name="Google Shape;3461;g2f41f62a076_0_2327">
              <a:extLst>
                <a:ext uri="{FF2B5EF4-FFF2-40B4-BE49-F238E27FC236}">
                  <a16:creationId xmlns:a16="http://schemas.microsoft.com/office/drawing/2014/main" id="{87222E37-5EAA-5A07-212A-DAC7CFD37332}"/>
                </a:ext>
              </a:extLst>
            </p:cNvPr>
            <p:cNvSpPr/>
            <p:nvPr/>
          </p:nvSpPr>
          <p:spPr>
            <a:xfrm>
              <a:off x="1331640" y="2564904"/>
              <a:ext cx="1205400" cy="1144800"/>
            </a:xfrm>
            <a:prstGeom prst="ellipse">
              <a:avLst/>
            </a:prstGeom>
            <a:solidFill>
              <a:srgbClr val="FFFFFF"/>
            </a:solidFill>
            <a:ln w="76200" cap="flat" cmpd="sng">
              <a:solidFill>
                <a:srgbClr val="CC412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/>
            </a:p>
          </p:txBody>
        </p:sp>
        <p:sp>
          <p:nvSpPr>
            <p:cNvPr id="5" name="Google Shape;3462;g2f41f62a076_0_2327">
              <a:extLst>
                <a:ext uri="{FF2B5EF4-FFF2-40B4-BE49-F238E27FC236}">
                  <a16:creationId xmlns:a16="http://schemas.microsoft.com/office/drawing/2014/main" id="{57F1A756-C081-52A7-9DD6-4B71F9645744}"/>
                </a:ext>
              </a:extLst>
            </p:cNvPr>
            <p:cNvSpPr/>
            <p:nvPr/>
          </p:nvSpPr>
          <p:spPr>
            <a:xfrm>
              <a:off x="2627652" y="3633593"/>
              <a:ext cx="677400" cy="663600"/>
            </a:xfrm>
            <a:prstGeom prst="ellipse">
              <a:avLst/>
            </a:prstGeom>
            <a:solidFill>
              <a:srgbClr val="CFE2F3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rgbClr val="00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900">
                <a:solidFill>
                  <a:srgbClr val="00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3463;g2f41f62a076_0_2327">
              <a:extLst>
                <a:ext uri="{FF2B5EF4-FFF2-40B4-BE49-F238E27FC236}">
                  <a16:creationId xmlns:a16="http://schemas.microsoft.com/office/drawing/2014/main" id="{B936F195-3704-9611-B256-6F4B730CCD43}"/>
                </a:ext>
              </a:extLst>
            </p:cNvPr>
            <p:cNvSpPr/>
            <p:nvPr/>
          </p:nvSpPr>
          <p:spPr>
            <a:xfrm>
              <a:off x="2654459" y="1977937"/>
              <a:ext cx="677400" cy="663600"/>
            </a:xfrm>
            <a:prstGeom prst="ellipse">
              <a:avLst/>
            </a:prstGeom>
            <a:solidFill>
              <a:srgbClr val="CFE2F3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 b="1">
                <a:solidFill>
                  <a:srgbClr val="00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>
                <a:solidFill>
                  <a:srgbClr val="00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/>
            </a:p>
          </p:txBody>
        </p:sp>
        <p:sp>
          <p:nvSpPr>
            <p:cNvPr id="7" name="Google Shape;3464;g2f41f62a076_0_2327">
              <a:extLst>
                <a:ext uri="{FF2B5EF4-FFF2-40B4-BE49-F238E27FC236}">
                  <a16:creationId xmlns:a16="http://schemas.microsoft.com/office/drawing/2014/main" id="{9551CD64-126B-398D-EEE2-E351D12D9672}"/>
                </a:ext>
              </a:extLst>
            </p:cNvPr>
            <p:cNvSpPr/>
            <p:nvPr/>
          </p:nvSpPr>
          <p:spPr>
            <a:xfrm>
              <a:off x="573947" y="1977931"/>
              <a:ext cx="677400" cy="663600"/>
            </a:xfrm>
            <a:prstGeom prst="ellipse">
              <a:avLst/>
            </a:prstGeom>
            <a:solidFill>
              <a:srgbClr val="CFE2F3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 b="1">
                <a:solidFill>
                  <a:srgbClr val="00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>
                <a:solidFill>
                  <a:srgbClr val="00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/>
            </a:p>
          </p:txBody>
        </p:sp>
        <p:sp>
          <p:nvSpPr>
            <p:cNvPr id="8" name="Google Shape;3465;g2f41f62a076_0_2327">
              <a:extLst>
                <a:ext uri="{FF2B5EF4-FFF2-40B4-BE49-F238E27FC236}">
                  <a16:creationId xmlns:a16="http://schemas.microsoft.com/office/drawing/2014/main" id="{7359498F-F560-98E0-B44B-20D9A93C2860}"/>
                </a:ext>
              </a:extLst>
            </p:cNvPr>
            <p:cNvSpPr/>
            <p:nvPr/>
          </p:nvSpPr>
          <p:spPr>
            <a:xfrm>
              <a:off x="555234" y="3617522"/>
              <a:ext cx="677400" cy="663600"/>
            </a:xfrm>
            <a:prstGeom prst="ellipse">
              <a:avLst/>
            </a:prstGeom>
            <a:solidFill>
              <a:srgbClr val="CFE2F3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>
                <a:solidFill>
                  <a:srgbClr val="00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rgbClr val="00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" name="Google Shape;3466;g2f41f62a076_0_2327">
              <a:extLst>
                <a:ext uri="{FF2B5EF4-FFF2-40B4-BE49-F238E27FC236}">
                  <a16:creationId xmlns:a16="http://schemas.microsoft.com/office/drawing/2014/main" id="{4755243B-54B6-E6DC-F221-0C175DB3ACC7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47484" y="2079755"/>
              <a:ext cx="330256" cy="4600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3467;g2f41f62a076_0_2327">
              <a:extLst>
                <a:ext uri="{FF2B5EF4-FFF2-40B4-BE49-F238E27FC236}">
                  <a16:creationId xmlns:a16="http://schemas.microsoft.com/office/drawing/2014/main" id="{E42F536A-4738-5D39-2E59-CA4284E81E78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28770" y="3719346"/>
              <a:ext cx="330256" cy="4600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3468;g2f41f62a076_0_2327">
              <a:extLst>
                <a:ext uri="{FF2B5EF4-FFF2-40B4-BE49-F238E27FC236}">
                  <a16:creationId xmlns:a16="http://schemas.microsoft.com/office/drawing/2014/main" id="{C6469353-AAFF-9035-4702-6FD35B352254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64086" y="2770826"/>
              <a:ext cx="765402" cy="7329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3469;g2f41f62a076_0_2327">
              <a:extLst>
                <a:ext uri="{FF2B5EF4-FFF2-40B4-BE49-F238E27FC236}">
                  <a16:creationId xmlns:a16="http://schemas.microsoft.com/office/drawing/2014/main" id="{D8F3856B-2157-97FD-A12C-29B0D7A71EA6}"/>
                </a:ext>
              </a:extLst>
            </p:cNvPr>
            <p:cNvSpPr/>
            <p:nvPr/>
          </p:nvSpPr>
          <p:spPr>
            <a:xfrm rot="2627382">
              <a:off x="2430564" y="3538065"/>
              <a:ext cx="301295" cy="11012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470;g2f41f62a076_0_2327">
              <a:extLst>
                <a:ext uri="{FF2B5EF4-FFF2-40B4-BE49-F238E27FC236}">
                  <a16:creationId xmlns:a16="http://schemas.microsoft.com/office/drawing/2014/main" id="{D51FFF60-6C38-17A0-48AD-2D7FB5070F91}"/>
                </a:ext>
              </a:extLst>
            </p:cNvPr>
            <p:cNvSpPr/>
            <p:nvPr/>
          </p:nvSpPr>
          <p:spPr>
            <a:xfrm rot="8175196">
              <a:off x="1172507" y="3605243"/>
              <a:ext cx="300663" cy="11012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471;g2f41f62a076_0_2327">
              <a:extLst>
                <a:ext uri="{FF2B5EF4-FFF2-40B4-BE49-F238E27FC236}">
                  <a16:creationId xmlns:a16="http://schemas.microsoft.com/office/drawing/2014/main" id="{6DD6CF4B-F672-567F-0B90-48CD2DEC7D92}"/>
                </a:ext>
              </a:extLst>
            </p:cNvPr>
            <p:cNvSpPr/>
            <p:nvPr/>
          </p:nvSpPr>
          <p:spPr>
            <a:xfrm rot="-2625015">
              <a:off x="2416916" y="2559977"/>
              <a:ext cx="301511" cy="11012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472;g2f41f62a076_0_2327">
              <a:extLst>
                <a:ext uri="{FF2B5EF4-FFF2-40B4-BE49-F238E27FC236}">
                  <a16:creationId xmlns:a16="http://schemas.microsoft.com/office/drawing/2014/main" id="{90F4CB73-49E1-241B-21B2-653D59F997DF}"/>
                </a:ext>
              </a:extLst>
            </p:cNvPr>
            <p:cNvSpPr/>
            <p:nvPr/>
          </p:nvSpPr>
          <p:spPr>
            <a:xfrm rot="-8172618">
              <a:off x="1172192" y="2559998"/>
              <a:ext cx="301295" cy="11012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6" name="Google Shape;3473;g2f41f62a076_0_2327">
              <a:extLst>
                <a:ext uri="{FF2B5EF4-FFF2-40B4-BE49-F238E27FC236}">
                  <a16:creationId xmlns:a16="http://schemas.microsoft.com/office/drawing/2014/main" id="{DCC69858-CCA0-BECF-360B-9AC75F5B4753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828034" y="2079755"/>
              <a:ext cx="330256" cy="4600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Google Shape;3474;g2f41f62a076_0_2327">
              <a:extLst>
                <a:ext uri="{FF2B5EF4-FFF2-40B4-BE49-F238E27FC236}">
                  <a16:creationId xmlns:a16="http://schemas.microsoft.com/office/drawing/2014/main" id="{B17AC6ED-393C-35AF-A9C1-23F6794DBAF6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801234" y="3735368"/>
              <a:ext cx="330256" cy="4600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B5AA79D-BBF0-E1CE-4B89-32C36668114B}"/>
              </a:ext>
            </a:extLst>
          </p:cNvPr>
          <p:cNvGrpSpPr/>
          <p:nvPr/>
        </p:nvGrpSpPr>
        <p:grpSpPr>
          <a:xfrm>
            <a:off x="4932040" y="1124744"/>
            <a:ext cx="3135736" cy="1779332"/>
            <a:chOff x="897250" y="2045963"/>
            <a:chExt cx="5065475" cy="2874337"/>
          </a:xfrm>
        </p:grpSpPr>
        <p:sp>
          <p:nvSpPr>
            <p:cNvPr id="19" name="Google Shape;3487;g2f4dc2eeeb0_0_1177">
              <a:extLst>
                <a:ext uri="{FF2B5EF4-FFF2-40B4-BE49-F238E27FC236}">
                  <a16:creationId xmlns:a16="http://schemas.microsoft.com/office/drawing/2014/main" id="{04B6CF3E-BD00-EC71-D387-191C0889316E}"/>
                </a:ext>
              </a:extLst>
            </p:cNvPr>
            <p:cNvSpPr/>
            <p:nvPr/>
          </p:nvSpPr>
          <p:spPr>
            <a:xfrm>
              <a:off x="4997450" y="2376088"/>
              <a:ext cx="130500" cy="130500"/>
            </a:xfrm>
            <a:prstGeom prst="ellipse">
              <a:avLst/>
            </a:prstGeom>
            <a:solidFill>
              <a:srgbClr val="002A5C"/>
            </a:solidFill>
            <a:ln w="9525" cap="flat" cmpd="sng">
              <a:solidFill>
                <a:srgbClr val="0019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0" name="Google Shape;3488;g2f4dc2eeeb0_0_1177">
              <a:extLst>
                <a:ext uri="{FF2B5EF4-FFF2-40B4-BE49-F238E27FC236}">
                  <a16:creationId xmlns:a16="http://schemas.microsoft.com/office/drawing/2014/main" id="{018ADE9B-1A00-0CDC-3AC5-10CB16D0D5DE}"/>
                </a:ext>
              </a:extLst>
            </p:cNvPr>
            <p:cNvSpPr/>
            <p:nvPr/>
          </p:nvSpPr>
          <p:spPr>
            <a:xfrm rot="2324530">
              <a:off x="5569079" y="2739793"/>
              <a:ext cx="130390" cy="130390"/>
            </a:xfrm>
            <a:prstGeom prst="ellipse">
              <a:avLst/>
            </a:prstGeom>
            <a:solidFill>
              <a:srgbClr val="002A5C"/>
            </a:solidFill>
            <a:ln w="9525" cap="flat" cmpd="sng">
              <a:solidFill>
                <a:srgbClr val="0019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1" name="Google Shape;3489;g2f4dc2eeeb0_0_1177">
              <a:extLst>
                <a:ext uri="{FF2B5EF4-FFF2-40B4-BE49-F238E27FC236}">
                  <a16:creationId xmlns:a16="http://schemas.microsoft.com/office/drawing/2014/main" id="{C16421B3-F1D5-9967-DF87-AA534BD180EE}"/>
                </a:ext>
              </a:extLst>
            </p:cNvPr>
            <p:cNvSpPr/>
            <p:nvPr/>
          </p:nvSpPr>
          <p:spPr>
            <a:xfrm>
              <a:off x="5502275" y="2046113"/>
              <a:ext cx="130500" cy="130500"/>
            </a:xfrm>
            <a:prstGeom prst="ellipse">
              <a:avLst/>
            </a:prstGeom>
            <a:solidFill>
              <a:srgbClr val="002A5C"/>
            </a:solidFill>
            <a:ln w="9525" cap="flat" cmpd="sng">
              <a:solidFill>
                <a:srgbClr val="0019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2" name="Google Shape;3490;g2f4dc2eeeb0_0_1177">
              <a:extLst>
                <a:ext uri="{FF2B5EF4-FFF2-40B4-BE49-F238E27FC236}">
                  <a16:creationId xmlns:a16="http://schemas.microsoft.com/office/drawing/2014/main" id="{0B622EF8-E43F-20A0-5832-47CB6326DFC4}"/>
                </a:ext>
              </a:extLst>
            </p:cNvPr>
            <p:cNvSpPr/>
            <p:nvPr/>
          </p:nvSpPr>
          <p:spPr>
            <a:xfrm>
              <a:off x="4490725" y="2046113"/>
              <a:ext cx="130500" cy="130500"/>
            </a:xfrm>
            <a:prstGeom prst="ellipse">
              <a:avLst/>
            </a:prstGeom>
            <a:solidFill>
              <a:srgbClr val="002A5C"/>
            </a:solidFill>
            <a:ln w="9525" cap="flat" cmpd="sng">
              <a:solidFill>
                <a:srgbClr val="0019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3" name="Google Shape;3491;g2f4dc2eeeb0_0_1177">
              <a:extLst>
                <a:ext uri="{FF2B5EF4-FFF2-40B4-BE49-F238E27FC236}">
                  <a16:creationId xmlns:a16="http://schemas.microsoft.com/office/drawing/2014/main" id="{A363E845-2817-839F-46DB-3BDA0DE5B9C6}"/>
                </a:ext>
              </a:extLst>
            </p:cNvPr>
            <p:cNvSpPr/>
            <p:nvPr/>
          </p:nvSpPr>
          <p:spPr>
            <a:xfrm>
              <a:off x="4496625" y="2739713"/>
              <a:ext cx="130500" cy="130500"/>
            </a:xfrm>
            <a:prstGeom prst="ellipse">
              <a:avLst/>
            </a:prstGeom>
            <a:solidFill>
              <a:srgbClr val="002A5C"/>
            </a:solidFill>
            <a:ln w="9525" cap="flat" cmpd="sng">
              <a:solidFill>
                <a:srgbClr val="0019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Georgia"/>
                <a:ea typeface="Georgia"/>
                <a:cs typeface="Georgia"/>
                <a:sym typeface="Georgia"/>
              </a:endParaRPr>
            </a:p>
          </p:txBody>
        </p:sp>
        <p:cxnSp>
          <p:nvCxnSpPr>
            <p:cNvPr id="24" name="Google Shape;3492;g2f4dc2eeeb0_0_1177">
              <a:extLst>
                <a:ext uri="{FF2B5EF4-FFF2-40B4-BE49-F238E27FC236}">
                  <a16:creationId xmlns:a16="http://schemas.microsoft.com/office/drawing/2014/main" id="{27E1CCCB-0B86-FA51-F849-4F1ABD014926}"/>
                </a:ext>
              </a:extLst>
            </p:cNvPr>
            <p:cNvCxnSpPr>
              <a:stCxn id="22" idx="5"/>
              <a:endCxn id="19" idx="1"/>
            </p:cNvCxnSpPr>
            <p:nvPr/>
          </p:nvCxnSpPr>
          <p:spPr>
            <a:xfrm>
              <a:off x="4602114" y="2157501"/>
              <a:ext cx="414300" cy="2376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3493;g2f4dc2eeeb0_0_1177">
              <a:extLst>
                <a:ext uri="{FF2B5EF4-FFF2-40B4-BE49-F238E27FC236}">
                  <a16:creationId xmlns:a16="http://schemas.microsoft.com/office/drawing/2014/main" id="{CF0F3347-D501-E604-A6A4-DA1899CFA9B4}"/>
                </a:ext>
              </a:extLst>
            </p:cNvPr>
            <p:cNvCxnSpPr>
              <a:stCxn id="19" idx="5"/>
              <a:endCxn id="20" idx="2"/>
            </p:cNvCxnSpPr>
            <p:nvPr/>
          </p:nvCxnSpPr>
          <p:spPr>
            <a:xfrm>
              <a:off x="5108839" y="2487476"/>
              <a:ext cx="474600" cy="2766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3494;g2f4dc2eeeb0_0_1177">
              <a:extLst>
                <a:ext uri="{FF2B5EF4-FFF2-40B4-BE49-F238E27FC236}">
                  <a16:creationId xmlns:a16="http://schemas.microsoft.com/office/drawing/2014/main" id="{DF048D29-0BC6-E552-C59C-7DF09C302A18}"/>
                </a:ext>
              </a:extLst>
            </p:cNvPr>
            <p:cNvCxnSpPr>
              <a:stCxn id="19" idx="7"/>
              <a:endCxn id="21" idx="3"/>
            </p:cNvCxnSpPr>
            <p:nvPr/>
          </p:nvCxnSpPr>
          <p:spPr>
            <a:xfrm rot="10800000" flipH="1">
              <a:off x="5108839" y="2157599"/>
              <a:ext cx="412500" cy="2376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3495;g2f4dc2eeeb0_0_1177">
              <a:extLst>
                <a:ext uri="{FF2B5EF4-FFF2-40B4-BE49-F238E27FC236}">
                  <a16:creationId xmlns:a16="http://schemas.microsoft.com/office/drawing/2014/main" id="{84D29C3F-3C94-647E-FFF8-B002B49E962A}"/>
                </a:ext>
              </a:extLst>
            </p:cNvPr>
            <p:cNvCxnSpPr>
              <a:stCxn id="23" idx="7"/>
              <a:endCxn id="19" idx="3"/>
            </p:cNvCxnSpPr>
            <p:nvPr/>
          </p:nvCxnSpPr>
          <p:spPr>
            <a:xfrm rot="10800000" flipH="1">
              <a:off x="4608014" y="2487624"/>
              <a:ext cx="408600" cy="2712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3496;g2f4dc2eeeb0_0_1177">
              <a:extLst>
                <a:ext uri="{FF2B5EF4-FFF2-40B4-BE49-F238E27FC236}">
                  <a16:creationId xmlns:a16="http://schemas.microsoft.com/office/drawing/2014/main" id="{F6D1A110-79F1-F727-F381-55C9815CC27A}"/>
                </a:ext>
              </a:extLst>
            </p:cNvPr>
            <p:cNvCxnSpPr/>
            <p:nvPr/>
          </p:nvCxnSpPr>
          <p:spPr>
            <a:xfrm rot="-5400000" flipH="1">
              <a:off x="5564850" y="2045963"/>
              <a:ext cx="65400" cy="65400"/>
            </a:xfrm>
            <a:prstGeom prst="curvedConnector4">
              <a:avLst>
                <a:gd name="adj1" fmla="val -76567"/>
                <a:gd name="adj2" fmla="val 182760"/>
              </a:avLst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3497;g2f4dc2eeeb0_0_1177">
              <a:extLst>
                <a:ext uri="{FF2B5EF4-FFF2-40B4-BE49-F238E27FC236}">
                  <a16:creationId xmlns:a16="http://schemas.microsoft.com/office/drawing/2014/main" id="{70EC38D9-8FE5-F17F-B027-677A0C392012}"/>
                </a:ext>
              </a:extLst>
            </p:cNvPr>
            <p:cNvCxnSpPr/>
            <p:nvPr/>
          </p:nvCxnSpPr>
          <p:spPr>
            <a:xfrm rot="-5400000" flipH="1">
              <a:off x="4554475" y="2045963"/>
              <a:ext cx="65400" cy="65400"/>
            </a:xfrm>
            <a:prstGeom prst="curvedConnector4">
              <a:avLst>
                <a:gd name="adj1" fmla="val -76567"/>
                <a:gd name="adj2" fmla="val 182760"/>
              </a:avLst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498;g2f4dc2eeeb0_0_1177">
              <a:extLst>
                <a:ext uri="{FF2B5EF4-FFF2-40B4-BE49-F238E27FC236}">
                  <a16:creationId xmlns:a16="http://schemas.microsoft.com/office/drawing/2014/main" id="{9EE9E2B7-0012-FA00-48ED-FF4924C06F79}"/>
                </a:ext>
              </a:extLst>
            </p:cNvPr>
            <p:cNvCxnSpPr/>
            <p:nvPr/>
          </p:nvCxnSpPr>
          <p:spPr>
            <a:xfrm rot="-5400000" flipH="1">
              <a:off x="5633925" y="2736175"/>
              <a:ext cx="65400" cy="65400"/>
            </a:xfrm>
            <a:prstGeom prst="curvedConnector4">
              <a:avLst>
                <a:gd name="adj1" fmla="val -76567"/>
                <a:gd name="adj2" fmla="val 182760"/>
              </a:avLst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499;g2f4dc2eeeb0_0_1177">
              <a:extLst>
                <a:ext uri="{FF2B5EF4-FFF2-40B4-BE49-F238E27FC236}">
                  <a16:creationId xmlns:a16="http://schemas.microsoft.com/office/drawing/2014/main" id="{96F9D7A7-4470-FC84-D79C-95F316CD9771}"/>
                </a:ext>
              </a:extLst>
            </p:cNvPr>
            <p:cNvCxnSpPr/>
            <p:nvPr/>
          </p:nvCxnSpPr>
          <p:spPr>
            <a:xfrm rot="-5400000" flipH="1">
              <a:off x="4554475" y="2744188"/>
              <a:ext cx="65400" cy="65400"/>
            </a:xfrm>
            <a:prstGeom prst="curvedConnector4">
              <a:avLst>
                <a:gd name="adj1" fmla="val -76567"/>
                <a:gd name="adj2" fmla="val 182760"/>
              </a:avLst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2" name="Google Shape;3500;g2f4dc2eeeb0_0_1177">
              <a:extLst>
                <a:ext uri="{FF2B5EF4-FFF2-40B4-BE49-F238E27FC236}">
                  <a16:creationId xmlns:a16="http://schemas.microsoft.com/office/drawing/2014/main" id="{1E23D7FF-CD60-4822-BBD1-9868FD7E2F7C}"/>
                </a:ext>
              </a:extLst>
            </p:cNvPr>
            <p:cNvSpPr/>
            <p:nvPr/>
          </p:nvSpPr>
          <p:spPr>
            <a:xfrm>
              <a:off x="3396350" y="2376075"/>
              <a:ext cx="130500" cy="130500"/>
            </a:xfrm>
            <a:prstGeom prst="ellipse">
              <a:avLst/>
            </a:prstGeom>
            <a:solidFill>
              <a:srgbClr val="002A5C"/>
            </a:solidFill>
            <a:ln w="9525" cap="flat" cmpd="sng">
              <a:solidFill>
                <a:srgbClr val="0019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3" name="Google Shape;3501;g2f4dc2eeeb0_0_1177">
              <a:extLst>
                <a:ext uri="{FF2B5EF4-FFF2-40B4-BE49-F238E27FC236}">
                  <a16:creationId xmlns:a16="http://schemas.microsoft.com/office/drawing/2014/main" id="{F1469BE6-4F98-8AFD-290B-6740ADC80436}"/>
                </a:ext>
              </a:extLst>
            </p:cNvPr>
            <p:cNvSpPr/>
            <p:nvPr/>
          </p:nvSpPr>
          <p:spPr>
            <a:xfrm rot="2324530">
              <a:off x="3910266" y="2755855"/>
              <a:ext cx="130390" cy="130390"/>
            </a:xfrm>
            <a:prstGeom prst="ellipse">
              <a:avLst/>
            </a:prstGeom>
            <a:solidFill>
              <a:srgbClr val="002A5C"/>
            </a:solidFill>
            <a:ln w="9525" cap="flat" cmpd="sng">
              <a:solidFill>
                <a:srgbClr val="0019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4" name="Google Shape;3502;g2f4dc2eeeb0_0_1177">
              <a:extLst>
                <a:ext uri="{FF2B5EF4-FFF2-40B4-BE49-F238E27FC236}">
                  <a16:creationId xmlns:a16="http://schemas.microsoft.com/office/drawing/2014/main" id="{51C7688A-F1C9-3695-3065-984E3FF3C01D}"/>
                </a:ext>
              </a:extLst>
            </p:cNvPr>
            <p:cNvSpPr/>
            <p:nvPr/>
          </p:nvSpPr>
          <p:spPr>
            <a:xfrm>
              <a:off x="3902200" y="2046100"/>
              <a:ext cx="130500" cy="130500"/>
            </a:xfrm>
            <a:prstGeom prst="ellipse">
              <a:avLst/>
            </a:prstGeom>
            <a:solidFill>
              <a:srgbClr val="002A5C"/>
            </a:solidFill>
            <a:ln w="9525" cap="flat" cmpd="sng">
              <a:solidFill>
                <a:srgbClr val="0019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5" name="Google Shape;3503;g2f4dc2eeeb0_0_1177">
              <a:extLst>
                <a:ext uri="{FF2B5EF4-FFF2-40B4-BE49-F238E27FC236}">
                  <a16:creationId xmlns:a16="http://schemas.microsoft.com/office/drawing/2014/main" id="{DBB535CC-BDA3-3409-5CCD-1E55C8215FE6}"/>
                </a:ext>
              </a:extLst>
            </p:cNvPr>
            <p:cNvSpPr/>
            <p:nvPr/>
          </p:nvSpPr>
          <p:spPr>
            <a:xfrm>
              <a:off x="2889625" y="2046100"/>
              <a:ext cx="130500" cy="130500"/>
            </a:xfrm>
            <a:prstGeom prst="ellipse">
              <a:avLst/>
            </a:prstGeom>
            <a:solidFill>
              <a:srgbClr val="002A5C"/>
            </a:solidFill>
            <a:ln w="9525" cap="flat" cmpd="sng">
              <a:solidFill>
                <a:srgbClr val="0019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6" name="Google Shape;3504;g2f4dc2eeeb0_0_1177">
              <a:extLst>
                <a:ext uri="{FF2B5EF4-FFF2-40B4-BE49-F238E27FC236}">
                  <a16:creationId xmlns:a16="http://schemas.microsoft.com/office/drawing/2014/main" id="{0BC6027B-8C66-005C-BCC3-5DB74C460F1D}"/>
                </a:ext>
              </a:extLst>
            </p:cNvPr>
            <p:cNvSpPr/>
            <p:nvPr/>
          </p:nvSpPr>
          <p:spPr>
            <a:xfrm>
              <a:off x="2889625" y="2764075"/>
              <a:ext cx="130500" cy="130500"/>
            </a:xfrm>
            <a:prstGeom prst="ellipse">
              <a:avLst/>
            </a:prstGeom>
            <a:solidFill>
              <a:srgbClr val="002A5C"/>
            </a:solidFill>
            <a:ln w="9525" cap="flat" cmpd="sng">
              <a:solidFill>
                <a:srgbClr val="0019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Georgia"/>
                <a:ea typeface="Georgia"/>
                <a:cs typeface="Georgia"/>
                <a:sym typeface="Georgia"/>
              </a:endParaRPr>
            </a:p>
          </p:txBody>
        </p:sp>
        <p:cxnSp>
          <p:nvCxnSpPr>
            <p:cNvPr id="37" name="Google Shape;3505;g2f4dc2eeeb0_0_1177">
              <a:extLst>
                <a:ext uri="{FF2B5EF4-FFF2-40B4-BE49-F238E27FC236}">
                  <a16:creationId xmlns:a16="http://schemas.microsoft.com/office/drawing/2014/main" id="{0E7E0E5D-69F2-7C72-14A6-50D39F2496AE}"/>
                </a:ext>
              </a:extLst>
            </p:cNvPr>
            <p:cNvCxnSpPr>
              <a:stCxn id="35" idx="5"/>
              <a:endCxn id="32" idx="0"/>
            </p:cNvCxnSpPr>
            <p:nvPr/>
          </p:nvCxnSpPr>
          <p:spPr>
            <a:xfrm>
              <a:off x="3001014" y="2157489"/>
              <a:ext cx="460500" cy="2187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506;g2f4dc2eeeb0_0_1177">
              <a:extLst>
                <a:ext uri="{FF2B5EF4-FFF2-40B4-BE49-F238E27FC236}">
                  <a16:creationId xmlns:a16="http://schemas.microsoft.com/office/drawing/2014/main" id="{281F006E-DFF1-81EF-12C2-51716879FF67}"/>
                </a:ext>
              </a:extLst>
            </p:cNvPr>
            <p:cNvCxnSpPr>
              <a:stCxn id="32" idx="6"/>
              <a:endCxn id="33" idx="2"/>
            </p:cNvCxnSpPr>
            <p:nvPr/>
          </p:nvCxnSpPr>
          <p:spPr>
            <a:xfrm>
              <a:off x="3526850" y="2441325"/>
              <a:ext cx="397800" cy="3390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507;g2f4dc2eeeb0_0_1177">
              <a:extLst>
                <a:ext uri="{FF2B5EF4-FFF2-40B4-BE49-F238E27FC236}">
                  <a16:creationId xmlns:a16="http://schemas.microsoft.com/office/drawing/2014/main" id="{FD7D32A1-95D6-4BCF-E717-F166F8EDA412}"/>
                </a:ext>
              </a:extLst>
            </p:cNvPr>
            <p:cNvCxnSpPr>
              <a:stCxn id="32" idx="0"/>
              <a:endCxn id="34" idx="3"/>
            </p:cNvCxnSpPr>
            <p:nvPr/>
          </p:nvCxnSpPr>
          <p:spPr>
            <a:xfrm rot="10800000" flipH="1">
              <a:off x="3461600" y="2157375"/>
              <a:ext cx="459600" cy="2187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3508;g2f4dc2eeeb0_0_1177">
              <a:extLst>
                <a:ext uri="{FF2B5EF4-FFF2-40B4-BE49-F238E27FC236}">
                  <a16:creationId xmlns:a16="http://schemas.microsoft.com/office/drawing/2014/main" id="{4A46195B-3A27-5F24-BF65-BC9A5B367C7B}"/>
                </a:ext>
              </a:extLst>
            </p:cNvPr>
            <p:cNvCxnSpPr>
              <a:stCxn id="36" idx="7"/>
              <a:endCxn id="32" idx="2"/>
            </p:cNvCxnSpPr>
            <p:nvPr/>
          </p:nvCxnSpPr>
          <p:spPr>
            <a:xfrm rot="10800000" flipH="1">
              <a:off x="3001014" y="2441186"/>
              <a:ext cx="395400" cy="3420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3509;g2f4dc2eeeb0_0_1177">
              <a:extLst>
                <a:ext uri="{FF2B5EF4-FFF2-40B4-BE49-F238E27FC236}">
                  <a16:creationId xmlns:a16="http://schemas.microsoft.com/office/drawing/2014/main" id="{B755A959-D6FB-6306-4223-5563DA63653F}"/>
                </a:ext>
              </a:extLst>
            </p:cNvPr>
            <p:cNvCxnSpPr/>
            <p:nvPr/>
          </p:nvCxnSpPr>
          <p:spPr>
            <a:xfrm rot="-5400000" flipH="1">
              <a:off x="5064588" y="2376075"/>
              <a:ext cx="65400" cy="65400"/>
            </a:xfrm>
            <a:prstGeom prst="curvedConnector4">
              <a:avLst>
                <a:gd name="adj1" fmla="val -76567"/>
                <a:gd name="adj2" fmla="val 182760"/>
              </a:avLst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3510;g2f4dc2eeeb0_0_1177">
              <a:extLst>
                <a:ext uri="{FF2B5EF4-FFF2-40B4-BE49-F238E27FC236}">
                  <a16:creationId xmlns:a16="http://schemas.microsoft.com/office/drawing/2014/main" id="{A8CBDB3E-9B8B-186E-C2DC-287044CE8922}"/>
                </a:ext>
              </a:extLst>
            </p:cNvPr>
            <p:cNvCxnSpPr>
              <a:endCxn id="34" idx="2"/>
            </p:cNvCxnSpPr>
            <p:nvPr/>
          </p:nvCxnSpPr>
          <p:spPr>
            <a:xfrm>
              <a:off x="3021100" y="2111350"/>
              <a:ext cx="881100" cy="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3511;g2f4dc2eeeb0_0_1177">
              <a:extLst>
                <a:ext uri="{FF2B5EF4-FFF2-40B4-BE49-F238E27FC236}">
                  <a16:creationId xmlns:a16="http://schemas.microsoft.com/office/drawing/2014/main" id="{55E9FA6C-5D8D-0E94-EB56-60B19D7EFF7B}"/>
                </a:ext>
              </a:extLst>
            </p:cNvPr>
            <p:cNvCxnSpPr>
              <a:stCxn id="35" idx="5"/>
              <a:endCxn id="33" idx="2"/>
            </p:cNvCxnSpPr>
            <p:nvPr/>
          </p:nvCxnSpPr>
          <p:spPr>
            <a:xfrm>
              <a:off x="3001014" y="2157489"/>
              <a:ext cx="923700" cy="6228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3512;g2f4dc2eeeb0_0_1177">
              <a:extLst>
                <a:ext uri="{FF2B5EF4-FFF2-40B4-BE49-F238E27FC236}">
                  <a16:creationId xmlns:a16="http://schemas.microsoft.com/office/drawing/2014/main" id="{5EBBEF30-FBDD-61D6-3CEB-E3266B2543AC}"/>
                </a:ext>
              </a:extLst>
            </p:cNvPr>
            <p:cNvCxnSpPr>
              <a:stCxn id="35" idx="4"/>
              <a:endCxn id="36" idx="0"/>
            </p:cNvCxnSpPr>
            <p:nvPr/>
          </p:nvCxnSpPr>
          <p:spPr>
            <a:xfrm>
              <a:off x="2954875" y="2176600"/>
              <a:ext cx="0" cy="5874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3513;g2f4dc2eeeb0_0_1177">
              <a:extLst>
                <a:ext uri="{FF2B5EF4-FFF2-40B4-BE49-F238E27FC236}">
                  <a16:creationId xmlns:a16="http://schemas.microsoft.com/office/drawing/2014/main" id="{A5A8D236-C431-0355-8D62-312FCEBE5CA9}"/>
                </a:ext>
              </a:extLst>
            </p:cNvPr>
            <p:cNvCxnSpPr>
              <a:stCxn id="33" idx="1"/>
              <a:endCxn id="34" idx="4"/>
            </p:cNvCxnSpPr>
            <p:nvPr/>
          </p:nvCxnSpPr>
          <p:spPr>
            <a:xfrm rot="10800000">
              <a:off x="3967454" y="2176644"/>
              <a:ext cx="900" cy="5796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3514;g2f4dc2eeeb0_0_1177">
              <a:extLst>
                <a:ext uri="{FF2B5EF4-FFF2-40B4-BE49-F238E27FC236}">
                  <a16:creationId xmlns:a16="http://schemas.microsoft.com/office/drawing/2014/main" id="{D94B99EB-6B5C-2620-EAD7-1E91C5FC8B4D}"/>
                </a:ext>
              </a:extLst>
            </p:cNvPr>
            <p:cNvCxnSpPr>
              <a:stCxn id="33" idx="3"/>
              <a:endCxn id="36" idx="6"/>
            </p:cNvCxnSpPr>
            <p:nvPr/>
          </p:nvCxnSpPr>
          <p:spPr>
            <a:xfrm flipH="1">
              <a:off x="3020254" y="2828156"/>
              <a:ext cx="890400" cy="12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3515;g2f4dc2eeeb0_0_1177">
              <a:extLst>
                <a:ext uri="{FF2B5EF4-FFF2-40B4-BE49-F238E27FC236}">
                  <a16:creationId xmlns:a16="http://schemas.microsoft.com/office/drawing/2014/main" id="{5613C899-79A3-C7C9-2E17-922110BD952F}"/>
                </a:ext>
              </a:extLst>
            </p:cNvPr>
            <p:cNvCxnSpPr>
              <a:cxnSpLocks/>
              <a:stCxn id="36" idx="7"/>
              <a:endCxn id="34" idx="3"/>
            </p:cNvCxnSpPr>
            <p:nvPr/>
          </p:nvCxnSpPr>
          <p:spPr>
            <a:xfrm rot="10800000" flipH="1">
              <a:off x="3001014" y="2157385"/>
              <a:ext cx="920400" cy="6258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8" name="Google Shape;3516;g2f4dc2eeeb0_0_1177">
              <a:extLst>
                <a:ext uri="{FF2B5EF4-FFF2-40B4-BE49-F238E27FC236}">
                  <a16:creationId xmlns:a16="http://schemas.microsoft.com/office/drawing/2014/main" id="{AB615219-9918-6D3D-1BF6-147760D2ADAA}"/>
                </a:ext>
              </a:extLst>
            </p:cNvPr>
            <p:cNvSpPr/>
            <p:nvPr/>
          </p:nvSpPr>
          <p:spPr>
            <a:xfrm>
              <a:off x="1565050" y="2376088"/>
              <a:ext cx="130500" cy="130500"/>
            </a:xfrm>
            <a:prstGeom prst="ellipse">
              <a:avLst/>
            </a:prstGeom>
            <a:solidFill>
              <a:srgbClr val="002A5C"/>
            </a:solidFill>
            <a:ln w="9525" cap="flat" cmpd="sng">
              <a:solidFill>
                <a:srgbClr val="0019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49" name="Google Shape;3517;g2f4dc2eeeb0_0_1177">
              <a:extLst>
                <a:ext uri="{FF2B5EF4-FFF2-40B4-BE49-F238E27FC236}">
                  <a16:creationId xmlns:a16="http://schemas.microsoft.com/office/drawing/2014/main" id="{CAE3F636-116D-A12E-4326-4A65E179CA12}"/>
                </a:ext>
              </a:extLst>
            </p:cNvPr>
            <p:cNvSpPr/>
            <p:nvPr/>
          </p:nvSpPr>
          <p:spPr>
            <a:xfrm rot="2324530">
              <a:off x="2136679" y="2739793"/>
              <a:ext cx="130390" cy="130390"/>
            </a:xfrm>
            <a:prstGeom prst="ellipse">
              <a:avLst/>
            </a:prstGeom>
            <a:solidFill>
              <a:srgbClr val="002A5C"/>
            </a:solidFill>
            <a:ln w="9525" cap="flat" cmpd="sng">
              <a:solidFill>
                <a:srgbClr val="0019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50" name="Google Shape;3518;g2f4dc2eeeb0_0_1177">
              <a:extLst>
                <a:ext uri="{FF2B5EF4-FFF2-40B4-BE49-F238E27FC236}">
                  <a16:creationId xmlns:a16="http://schemas.microsoft.com/office/drawing/2014/main" id="{CB53B774-83F4-6ABB-0671-234F5DE33768}"/>
                </a:ext>
              </a:extLst>
            </p:cNvPr>
            <p:cNvSpPr/>
            <p:nvPr/>
          </p:nvSpPr>
          <p:spPr>
            <a:xfrm>
              <a:off x="2069875" y="2046113"/>
              <a:ext cx="130500" cy="130500"/>
            </a:xfrm>
            <a:prstGeom prst="ellipse">
              <a:avLst/>
            </a:prstGeom>
            <a:solidFill>
              <a:srgbClr val="002A5C"/>
            </a:solidFill>
            <a:ln w="9525" cap="flat" cmpd="sng">
              <a:solidFill>
                <a:srgbClr val="0019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51" name="Google Shape;3519;g2f4dc2eeeb0_0_1177">
              <a:extLst>
                <a:ext uri="{FF2B5EF4-FFF2-40B4-BE49-F238E27FC236}">
                  <a16:creationId xmlns:a16="http://schemas.microsoft.com/office/drawing/2014/main" id="{535C2758-EABA-2C64-30F7-D5D76A6E137C}"/>
                </a:ext>
              </a:extLst>
            </p:cNvPr>
            <p:cNvSpPr/>
            <p:nvPr/>
          </p:nvSpPr>
          <p:spPr>
            <a:xfrm>
              <a:off x="1058325" y="2046113"/>
              <a:ext cx="130500" cy="130500"/>
            </a:xfrm>
            <a:prstGeom prst="ellipse">
              <a:avLst/>
            </a:prstGeom>
            <a:solidFill>
              <a:srgbClr val="002A5C"/>
            </a:solidFill>
            <a:ln w="9525" cap="flat" cmpd="sng">
              <a:solidFill>
                <a:srgbClr val="0019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52" name="Google Shape;3520;g2f4dc2eeeb0_0_1177">
              <a:extLst>
                <a:ext uri="{FF2B5EF4-FFF2-40B4-BE49-F238E27FC236}">
                  <a16:creationId xmlns:a16="http://schemas.microsoft.com/office/drawing/2014/main" id="{6F81452C-2EE5-F22B-9570-13EAA41ADE02}"/>
                </a:ext>
              </a:extLst>
            </p:cNvPr>
            <p:cNvSpPr/>
            <p:nvPr/>
          </p:nvSpPr>
          <p:spPr>
            <a:xfrm>
              <a:off x="1064225" y="2739713"/>
              <a:ext cx="130500" cy="130500"/>
            </a:xfrm>
            <a:prstGeom prst="ellipse">
              <a:avLst/>
            </a:prstGeom>
            <a:solidFill>
              <a:srgbClr val="002A5C"/>
            </a:solidFill>
            <a:ln w="9525" cap="flat" cmpd="sng">
              <a:solidFill>
                <a:srgbClr val="00193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Georgia"/>
                <a:ea typeface="Georgia"/>
                <a:cs typeface="Georgia"/>
                <a:sym typeface="Georgia"/>
              </a:endParaRPr>
            </a:p>
          </p:txBody>
        </p:sp>
        <p:cxnSp>
          <p:nvCxnSpPr>
            <p:cNvPr id="53" name="Google Shape;3521;g2f4dc2eeeb0_0_1177">
              <a:extLst>
                <a:ext uri="{FF2B5EF4-FFF2-40B4-BE49-F238E27FC236}">
                  <a16:creationId xmlns:a16="http://schemas.microsoft.com/office/drawing/2014/main" id="{395DCEC2-7F6E-A0D0-F244-A3BA9BDD7F1A}"/>
                </a:ext>
              </a:extLst>
            </p:cNvPr>
            <p:cNvCxnSpPr>
              <a:stCxn id="51" idx="5"/>
              <a:endCxn id="48" idx="1"/>
            </p:cNvCxnSpPr>
            <p:nvPr/>
          </p:nvCxnSpPr>
          <p:spPr>
            <a:xfrm>
              <a:off x="1169714" y="2157501"/>
              <a:ext cx="414300" cy="2376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Google Shape;3522;g2f4dc2eeeb0_0_1177">
              <a:extLst>
                <a:ext uri="{FF2B5EF4-FFF2-40B4-BE49-F238E27FC236}">
                  <a16:creationId xmlns:a16="http://schemas.microsoft.com/office/drawing/2014/main" id="{38CD8809-D2E3-3175-4716-C45B9C1EAFC6}"/>
                </a:ext>
              </a:extLst>
            </p:cNvPr>
            <p:cNvCxnSpPr>
              <a:stCxn id="48" idx="5"/>
              <a:endCxn id="49" idx="2"/>
            </p:cNvCxnSpPr>
            <p:nvPr/>
          </p:nvCxnSpPr>
          <p:spPr>
            <a:xfrm>
              <a:off x="1676439" y="2487476"/>
              <a:ext cx="474600" cy="2766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" name="Google Shape;3523;g2f4dc2eeeb0_0_1177">
              <a:extLst>
                <a:ext uri="{FF2B5EF4-FFF2-40B4-BE49-F238E27FC236}">
                  <a16:creationId xmlns:a16="http://schemas.microsoft.com/office/drawing/2014/main" id="{4CA3420D-6C31-89AF-A0CF-E95E9E9058A4}"/>
                </a:ext>
              </a:extLst>
            </p:cNvPr>
            <p:cNvCxnSpPr>
              <a:stCxn id="48" idx="7"/>
              <a:endCxn id="50" idx="3"/>
            </p:cNvCxnSpPr>
            <p:nvPr/>
          </p:nvCxnSpPr>
          <p:spPr>
            <a:xfrm rot="10800000" flipH="1">
              <a:off x="1676439" y="2157599"/>
              <a:ext cx="412500" cy="2376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" name="Google Shape;3524;g2f4dc2eeeb0_0_1177">
              <a:extLst>
                <a:ext uri="{FF2B5EF4-FFF2-40B4-BE49-F238E27FC236}">
                  <a16:creationId xmlns:a16="http://schemas.microsoft.com/office/drawing/2014/main" id="{D4563C68-CAA5-2E48-0C8F-0057CBA88CB1}"/>
                </a:ext>
              </a:extLst>
            </p:cNvPr>
            <p:cNvCxnSpPr>
              <a:stCxn id="52" idx="7"/>
              <a:endCxn id="48" idx="3"/>
            </p:cNvCxnSpPr>
            <p:nvPr/>
          </p:nvCxnSpPr>
          <p:spPr>
            <a:xfrm rot="10800000" flipH="1">
              <a:off x="1175614" y="2487624"/>
              <a:ext cx="408600" cy="271200"/>
            </a:xfrm>
            <a:prstGeom prst="straightConnector1">
              <a:avLst/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" name="Google Shape;3525;g2f4dc2eeeb0_0_1177">
              <a:extLst>
                <a:ext uri="{FF2B5EF4-FFF2-40B4-BE49-F238E27FC236}">
                  <a16:creationId xmlns:a16="http://schemas.microsoft.com/office/drawing/2014/main" id="{56BABDCE-3A8F-D556-DD1F-4F6C8635B78E}"/>
                </a:ext>
              </a:extLst>
            </p:cNvPr>
            <p:cNvCxnSpPr/>
            <p:nvPr/>
          </p:nvCxnSpPr>
          <p:spPr>
            <a:xfrm rot="-5400000" flipH="1">
              <a:off x="2132450" y="2045963"/>
              <a:ext cx="65400" cy="65400"/>
            </a:xfrm>
            <a:prstGeom prst="curvedConnector4">
              <a:avLst>
                <a:gd name="adj1" fmla="val -76567"/>
                <a:gd name="adj2" fmla="val 182760"/>
              </a:avLst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" name="Google Shape;3526;g2f4dc2eeeb0_0_1177">
              <a:extLst>
                <a:ext uri="{FF2B5EF4-FFF2-40B4-BE49-F238E27FC236}">
                  <a16:creationId xmlns:a16="http://schemas.microsoft.com/office/drawing/2014/main" id="{CAA18F75-886C-38BB-1270-5BB188E54827}"/>
                </a:ext>
              </a:extLst>
            </p:cNvPr>
            <p:cNvCxnSpPr/>
            <p:nvPr/>
          </p:nvCxnSpPr>
          <p:spPr>
            <a:xfrm rot="-5400000" flipH="1">
              <a:off x="1122075" y="2045963"/>
              <a:ext cx="65400" cy="65400"/>
            </a:xfrm>
            <a:prstGeom prst="curvedConnector4">
              <a:avLst>
                <a:gd name="adj1" fmla="val -76567"/>
                <a:gd name="adj2" fmla="val 182760"/>
              </a:avLst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" name="Google Shape;3527;g2f4dc2eeeb0_0_1177">
              <a:extLst>
                <a:ext uri="{FF2B5EF4-FFF2-40B4-BE49-F238E27FC236}">
                  <a16:creationId xmlns:a16="http://schemas.microsoft.com/office/drawing/2014/main" id="{020FEF99-6086-63E5-BCCF-FA22BFB035EF}"/>
                </a:ext>
              </a:extLst>
            </p:cNvPr>
            <p:cNvCxnSpPr/>
            <p:nvPr/>
          </p:nvCxnSpPr>
          <p:spPr>
            <a:xfrm rot="-5400000" flipH="1">
              <a:off x="2201525" y="2736175"/>
              <a:ext cx="65400" cy="65400"/>
            </a:xfrm>
            <a:prstGeom prst="curvedConnector4">
              <a:avLst>
                <a:gd name="adj1" fmla="val -76567"/>
                <a:gd name="adj2" fmla="val 182760"/>
              </a:avLst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" name="Google Shape;3528;g2f4dc2eeeb0_0_1177">
              <a:extLst>
                <a:ext uri="{FF2B5EF4-FFF2-40B4-BE49-F238E27FC236}">
                  <a16:creationId xmlns:a16="http://schemas.microsoft.com/office/drawing/2014/main" id="{9F856375-E712-0706-0426-166E9AF0EDCF}"/>
                </a:ext>
              </a:extLst>
            </p:cNvPr>
            <p:cNvCxnSpPr/>
            <p:nvPr/>
          </p:nvCxnSpPr>
          <p:spPr>
            <a:xfrm rot="-5400000" flipH="1">
              <a:off x="1122075" y="2744188"/>
              <a:ext cx="65400" cy="65400"/>
            </a:xfrm>
            <a:prstGeom prst="curvedConnector4">
              <a:avLst>
                <a:gd name="adj1" fmla="val -76567"/>
                <a:gd name="adj2" fmla="val 182760"/>
              </a:avLst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" name="Google Shape;3529;g2f4dc2eeeb0_0_1177">
              <a:extLst>
                <a:ext uri="{FF2B5EF4-FFF2-40B4-BE49-F238E27FC236}">
                  <a16:creationId xmlns:a16="http://schemas.microsoft.com/office/drawing/2014/main" id="{58B557EE-41B3-9E57-A96A-7580F4B12125}"/>
                </a:ext>
              </a:extLst>
            </p:cNvPr>
            <p:cNvCxnSpPr/>
            <p:nvPr/>
          </p:nvCxnSpPr>
          <p:spPr>
            <a:xfrm rot="-5400000" flipH="1">
              <a:off x="1632188" y="2376075"/>
              <a:ext cx="65400" cy="65400"/>
            </a:xfrm>
            <a:prstGeom prst="curvedConnector4">
              <a:avLst>
                <a:gd name="adj1" fmla="val -76567"/>
                <a:gd name="adj2" fmla="val 182760"/>
              </a:avLst>
            </a:prstGeom>
            <a:noFill/>
            <a:ln w="9525" cap="flat" cmpd="sng">
              <a:solidFill>
                <a:srgbClr val="001937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2" name="Google Shape;3530;g2f4dc2eeeb0_0_1177">
              <a:extLst>
                <a:ext uri="{FF2B5EF4-FFF2-40B4-BE49-F238E27FC236}">
                  <a16:creationId xmlns:a16="http://schemas.microsoft.com/office/drawing/2014/main" id="{2406063D-5E61-B64D-D061-513494E8B69F}"/>
                </a:ext>
              </a:extLst>
            </p:cNvPr>
            <p:cNvSpPr/>
            <p:nvPr/>
          </p:nvSpPr>
          <p:spPr>
            <a:xfrm>
              <a:off x="1551700" y="2951000"/>
              <a:ext cx="157200" cy="3753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3531;g2f4dc2eeeb0_0_1177">
              <a:extLst>
                <a:ext uri="{FF2B5EF4-FFF2-40B4-BE49-F238E27FC236}">
                  <a16:creationId xmlns:a16="http://schemas.microsoft.com/office/drawing/2014/main" id="{A70EB0AB-6155-3A46-9C1A-496D5203CC5B}"/>
                </a:ext>
              </a:extLst>
            </p:cNvPr>
            <p:cNvSpPr/>
            <p:nvPr/>
          </p:nvSpPr>
          <p:spPr>
            <a:xfrm>
              <a:off x="3382625" y="2949800"/>
              <a:ext cx="157200" cy="3753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3532;g2f4dc2eeeb0_0_1177">
              <a:extLst>
                <a:ext uri="{FF2B5EF4-FFF2-40B4-BE49-F238E27FC236}">
                  <a16:creationId xmlns:a16="http://schemas.microsoft.com/office/drawing/2014/main" id="{B74E4861-7836-3BB7-6CAC-F7C5FD3AD686}"/>
                </a:ext>
              </a:extLst>
            </p:cNvPr>
            <p:cNvSpPr/>
            <p:nvPr/>
          </p:nvSpPr>
          <p:spPr>
            <a:xfrm>
              <a:off x="4984100" y="2951000"/>
              <a:ext cx="157200" cy="3753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3533;g2f4dc2eeeb0_0_1177">
              <a:extLst>
                <a:ext uri="{FF2B5EF4-FFF2-40B4-BE49-F238E27FC236}">
                  <a16:creationId xmlns:a16="http://schemas.microsoft.com/office/drawing/2014/main" id="{073ABA84-6A35-C979-8956-BCF55FC16B9D}"/>
                </a:ext>
              </a:extLst>
            </p:cNvPr>
            <p:cNvSpPr/>
            <p:nvPr/>
          </p:nvSpPr>
          <p:spPr>
            <a:xfrm>
              <a:off x="897250" y="3491000"/>
              <a:ext cx="1466100" cy="674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dirty="0">
                  <a:latin typeface="Calibri"/>
                  <a:ea typeface="Calibri"/>
                  <a:cs typeface="Calibri"/>
                  <a:sym typeface="Calibri"/>
                </a:rPr>
                <a:t>GCN layer</a:t>
              </a:r>
              <a:endParaRPr sz="1600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3534;g2f4dc2eeeb0_0_1177">
              <a:extLst>
                <a:ext uri="{FF2B5EF4-FFF2-40B4-BE49-F238E27FC236}">
                  <a16:creationId xmlns:a16="http://schemas.microsoft.com/office/drawing/2014/main" id="{D5ED3899-6420-4554-08E5-8363252A5E3B}"/>
                </a:ext>
              </a:extLst>
            </p:cNvPr>
            <p:cNvSpPr/>
            <p:nvPr/>
          </p:nvSpPr>
          <p:spPr>
            <a:xfrm>
              <a:off x="2732400" y="3491725"/>
              <a:ext cx="1466100" cy="674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dirty="0">
                  <a:latin typeface="Calibri"/>
                  <a:ea typeface="Calibri"/>
                  <a:cs typeface="Calibri"/>
                  <a:sym typeface="Calibri"/>
                </a:rPr>
                <a:t>GCN layer</a:t>
              </a:r>
              <a:endParaRPr sz="1600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3535;g2f4dc2eeeb0_0_1177">
              <a:extLst>
                <a:ext uri="{FF2B5EF4-FFF2-40B4-BE49-F238E27FC236}">
                  <a16:creationId xmlns:a16="http://schemas.microsoft.com/office/drawing/2014/main" id="{8CDD0E59-1B58-7D8A-3A23-26A3BBAB0673}"/>
                </a:ext>
              </a:extLst>
            </p:cNvPr>
            <p:cNvSpPr/>
            <p:nvPr/>
          </p:nvSpPr>
          <p:spPr>
            <a:xfrm>
              <a:off x="4496625" y="3487400"/>
              <a:ext cx="1466100" cy="6747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>
                  <a:latin typeface="Calibri"/>
                  <a:ea typeface="Calibri"/>
                  <a:cs typeface="Calibri"/>
                  <a:sym typeface="Calibri"/>
                </a:rPr>
                <a:t>GAT layer</a:t>
              </a:r>
              <a:endParaRPr sz="16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3536;g2f4dc2eeeb0_0_1177">
              <a:extLst>
                <a:ext uri="{FF2B5EF4-FFF2-40B4-BE49-F238E27FC236}">
                  <a16:creationId xmlns:a16="http://schemas.microsoft.com/office/drawing/2014/main" id="{9AF78808-BF99-5334-E62A-4A39230B37FC}"/>
                </a:ext>
              </a:extLst>
            </p:cNvPr>
            <p:cNvSpPr/>
            <p:nvPr/>
          </p:nvSpPr>
          <p:spPr>
            <a:xfrm>
              <a:off x="2079725" y="4367400"/>
              <a:ext cx="2642700" cy="5529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>
                  <a:latin typeface="Calibri"/>
                  <a:ea typeface="Calibri"/>
                  <a:cs typeface="Calibri"/>
                  <a:sym typeface="Calibri"/>
                </a:rPr>
                <a:t>Sum + Update</a:t>
              </a:r>
              <a:endParaRPr sz="16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705F2270-552B-029F-1B68-B92875818645}"/>
              </a:ext>
            </a:extLst>
          </p:cNvPr>
          <p:cNvSpPr txBox="1">
            <a:spLocks/>
          </p:cNvSpPr>
          <p:nvPr/>
        </p:nvSpPr>
        <p:spPr>
          <a:xfrm>
            <a:off x="4716016" y="2996952"/>
            <a:ext cx="3744416" cy="18002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457200" lvl="0" indent="-3429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800"/>
              <a:buFont typeface="Arial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○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■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Font typeface="Arial" pitchFamily="34" charset="0"/>
              <a:buNone/>
            </a:pPr>
            <a:r>
              <a:rPr lang="en-CA" sz="2400" dirty="0"/>
              <a:t>Model as 3 coupled GNNs</a:t>
            </a:r>
          </a:p>
        </p:txBody>
      </p:sp>
      <p:pic>
        <p:nvPicPr>
          <p:cNvPr id="71" name="Google Shape;3666;g2f4dc2eeeb0_0_1423">
            <a:extLst>
              <a:ext uri="{FF2B5EF4-FFF2-40B4-BE49-F238E27FC236}">
                <a16:creationId xmlns:a16="http://schemas.microsoft.com/office/drawing/2014/main" id="{7A37AF29-6185-C514-EBAB-123F71280C5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9864" r="2162" b="1246"/>
          <a:stretch/>
        </p:blipFill>
        <p:spPr>
          <a:xfrm>
            <a:off x="3977578" y="3573016"/>
            <a:ext cx="5184576" cy="208545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6FD7FB3F-B5E2-BFF5-445F-79653681F743}"/>
              </a:ext>
            </a:extLst>
          </p:cNvPr>
          <p:cNvSpPr txBox="1">
            <a:spLocks/>
          </p:cNvSpPr>
          <p:nvPr/>
        </p:nvSpPr>
        <p:spPr>
          <a:xfrm>
            <a:off x="4283968" y="3861048"/>
            <a:ext cx="3312368" cy="6480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457200" lvl="0" indent="-3429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800"/>
              <a:buFont typeface="Arial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○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■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Font typeface="Arial" pitchFamily="34" charset="0"/>
              <a:buNone/>
            </a:pPr>
            <a:r>
              <a:rPr lang="en-CA" sz="2400" dirty="0"/>
              <a:t>&lt; 80 </a:t>
            </a:r>
            <a:r>
              <a:rPr lang="en-CA" sz="2400" dirty="0">
                <a:sym typeface="Symbol" panose="05050102010706020507" pitchFamily="18" charset="2"/>
              </a:rPr>
              <a:t></a:t>
            </a:r>
            <a:r>
              <a:rPr lang="en-CA" sz="2400" dirty="0"/>
              <a:t>s for 100 users!</a:t>
            </a:r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B09F613E-5CE5-C3D5-0122-73BB91559A1A}"/>
              </a:ext>
            </a:extLst>
          </p:cNvPr>
          <p:cNvSpPr txBox="1">
            <a:spLocks/>
          </p:cNvSpPr>
          <p:nvPr/>
        </p:nvSpPr>
        <p:spPr>
          <a:xfrm>
            <a:off x="-73024" y="5805264"/>
            <a:ext cx="9217024" cy="18002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457200" lvl="0" indent="-3429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800"/>
              <a:buFont typeface="Arial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○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■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Font typeface="Arial" pitchFamily="34" charset="0"/>
              <a:buNone/>
            </a:pPr>
            <a:r>
              <a:rPr lang="en-CA" sz="2400" b="1" dirty="0">
                <a:solidFill>
                  <a:srgbClr val="002060"/>
                </a:solidFill>
              </a:rPr>
              <a:t>Leverages FPGA strengths: low-latency, complete system, custom I/O</a:t>
            </a:r>
          </a:p>
        </p:txBody>
      </p:sp>
      <p:sp>
        <p:nvSpPr>
          <p:cNvPr id="74" name="Google Shape;1299;p72">
            <a:extLst>
              <a:ext uri="{FF2B5EF4-FFF2-40B4-BE49-F238E27FC236}">
                <a16:creationId xmlns:a16="http://schemas.microsoft.com/office/drawing/2014/main" id="{457E9078-5A29-87DC-837B-58E024E18D18}"/>
              </a:ext>
            </a:extLst>
          </p:cNvPr>
          <p:cNvSpPr/>
          <p:nvPr/>
        </p:nvSpPr>
        <p:spPr>
          <a:xfrm>
            <a:off x="251520" y="6453336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lnSpc>
                <a:spcPct val="109090"/>
              </a:lnSpc>
            </a:pPr>
            <a:r>
              <a:rPr lang="en-CA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T. Zhang et al, “A Software-Programmable Neural Processing Unit for Graph Neural Network Inference on FPGAs,” </a:t>
            </a:r>
            <a:r>
              <a:rPr lang="en-CA" sz="1000" i="1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FPL</a:t>
            </a:r>
            <a:r>
              <a:rPr lang="en-CA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, 2024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1906357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51D6F-DE58-21F9-49E2-79D0FC216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A0E7798-C8B6-B258-8C8B-BA81CA80CC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CA" dirty="0"/>
              <a:t>Finding Better FPGA Architectures for Deep Learning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0DB9DD-D4D2-0C16-1430-0DFBE896FF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Ideas, Tools and Flows</a:t>
            </a:r>
          </a:p>
        </p:txBody>
      </p:sp>
    </p:spTree>
    <p:extLst>
      <p:ext uri="{BB962C8B-B14F-4D97-AF65-F5344CB8AC3E}">
        <p14:creationId xmlns:p14="http://schemas.microsoft.com/office/powerpoint/2010/main" val="1201339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F95D9-A8A1-EE40-C2C2-209E1742D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AA6C8-5937-F957-5687-5DC3129B3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332656"/>
            <a:ext cx="8520600" cy="763600"/>
          </a:xfrm>
        </p:spPr>
        <p:txBody>
          <a:bodyPr/>
          <a:lstStyle/>
          <a:p>
            <a:r>
              <a:rPr lang="en-CA" dirty="0"/>
              <a:t>Logic Structures that Favour Arithmetic</a:t>
            </a:r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A5670C3E-B0C4-6E8D-9C99-2389E60FA410}"/>
              </a:ext>
            </a:extLst>
          </p:cNvPr>
          <p:cNvSpPr txBox="1">
            <a:spLocks/>
          </p:cNvSpPr>
          <p:nvPr/>
        </p:nvSpPr>
        <p:spPr>
          <a:xfrm>
            <a:off x="-73024" y="5661248"/>
            <a:ext cx="9217024" cy="18002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457200" lvl="0" indent="-3429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800"/>
              <a:buFont typeface="Arial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○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■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Font typeface="Arial" pitchFamily="34" charset="0"/>
              <a:buNone/>
            </a:pPr>
            <a:endParaRPr lang="en-CA" sz="2400" dirty="0"/>
          </a:p>
        </p:txBody>
      </p:sp>
      <p:sp>
        <p:nvSpPr>
          <p:cNvPr id="74" name="Google Shape;1299;p72">
            <a:extLst>
              <a:ext uri="{FF2B5EF4-FFF2-40B4-BE49-F238E27FC236}">
                <a16:creationId xmlns:a16="http://schemas.microsoft.com/office/drawing/2014/main" id="{A014816E-40AE-D426-D9D7-E5E460678657}"/>
              </a:ext>
            </a:extLst>
          </p:cNvPr>
          <p:cNvSpPr/>
          <p:nvPr/>
        </p:nvSpPr>
        <p:spPr>
          <a:xfrm>
            <a:off x="251520" y="6336704"/>
            <a:ext cx="8409600" cy="404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lnSpc>
                <a:spcPct val="109090"/>
              </a:lnSpc>
            </a:pPr>
            <a:r>
              <a:rPr lang="en-CA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M. </a:t>
            </a:r>
            <a:r>
              <a:rPr lang="en-CA" sz="1000" dirty="0" err="1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Eldafrawy</a:t>
            </a:r>
            <a:r>
              <a:rPr lang="en-CA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 et al, “FPGA Logic Block Architectures for Efficient Deep Learning Inference,” </a:t>
            </a:r>
            <a:r>
              <a:rPr lang="en-CA" sz="1000" i="1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TRETS</a:t>
            </a:r>
            <a:r>
              <a:rPr lang="en-CA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, 2020</a:t>
            </a:r>
          </a:p>
          <a:p>
            <a:pPr lvl="0">
              <a:lnSpc>
                <a:spcPct val="109090"/>
              </a:lnSpc>
            </a:pPr>
            <a:r>
              <a:rPr lang="en-CA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J. Pun et al, “Double Duty: FPGA Architecture to Enable Concurrent LUT and Adder Chain Usage”, FPL 2025</a:t>
            </a:r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239B758B-9454-7C6F-FF36-61DD61232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520" y="4221088"/>
            <a:ext cx="3960440" cy="1006648"/>
          </a:xfrm>
        </p:spPr>
        <p:txBody>
          <a:bodyPr/>
          <a:lstStyle/>
          <a:p>
            <a:pPr marL="114300" indent="0">
              <a:buNone/>
            </a:pPr>
            <a:r>
              <a:rPr lang="en-CA" dirty="0"/>
              <a:t>4-bits of arithmetic per 6-LUT</a:t>
            </a:r>
          </a:p>
          <a:p>
            <a:pPr marL="114300" indent="0">
              <a:buNone/>
            </a:pPr>
            <a:r>
              <a:rPr lang="en-CA" b="1" dirty="0"/>
              <a:t>50% </a:t>
            </a:r>
            <a:r>
              <a:rPr lang="en-CA" dirty="0"/>
              <a:t>density increase for soft MACs</a:t>
            </a:r>
          </a:p>
          <a:p>
            <a:pPr marL="114300" indent="0">
              <a:buNone/>
            </a:pPr>
            <a:r>
              <a:rPr lang="en-CA" dirty="0"/>
              <a:t>&lt;3% tile size increase</a:t>
            </a: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B4F86AAC-61B7-F621-A365-1FD297A6B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5" y="1268760"/>
            <a:ext cx="4251795" cy="2736304"/>
          </a:xfrm>
          <a:prstGeom prst="rect">
            <a:avLst/>
          </a:prstGeom>
        </p:spPr>
      </p:pic>
      <p:pic>
        <p:nvPicPr>
          <p:cNvPr id="79" name="Google Shape;1837;p119">
            <a:extLst>
              <a:ext uri="{FF2B5EF4-FFF2-40B4-BE49-F238E27FC236}">
                <a16:creationId xmlns:a16="http://schemas.microsoft.com/office/drawing/2014/main" id="{E1F69C3C-1072-4A5C-7E07-F9BD04D1043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576" y="1050376"/>
            <a:ext cx="2088232" cy="3166566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Text Placeholder 75">
            <a:extLst>
              <a:ext uri="{FF2B5EF4-FFF2-40B4-BE49-F238E27FC236}">
                <a16:creationId xmlns:a16="http://schemas.microsoft.com/office/drawing/2014/main" id="{D671DB0B-A005-96FC-E6F9-DFAAE43BD511}"/>
              </a:ext>
            </a:extLst>
          </p:cNvPr>
          <p:cNvSpPr txBox="1">
            <a:spLocks/>
          </p:cNvSpPr>
          <p:nvPr/>
        </p:nvSpPr>
        <p:spPr>
          <a:xfrm>
            <a:off x="4644008" y="4149080"/>
            <a:ext cx="4104456" cy="1006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Font typeface="Arial"/>
              <a:buNone/>
            </a:pPr>
            <a:r>
              <a:rPr lang="en-CA" kern="0" dirty="0"/>
              <a:t>Independent use of 5-LUTs &amp; adders</a:t>
            </a:r>
          </a:p>
          <a:p>
            <a:pPr marL="114300" indent="0">
              <a:buFont typeface="Arial"/>
              <a:buNone/>
            </a:pPr>
            <a:r>
              <a:rPr lang="en-CA" b="1" kern="0" dirty="0"/>
              <a:t>25% </a:t>
            </a:r>
            <a:r>
              <a:rPr lang="en-CA" kern="0" dirty="0"/>
              <a:t>density increase unrolled DNNs</a:t>
            </a:r>
          </a:p>
          <a:p>
            <a:pPr marL="114300" indent="0">
              <a:buFont typeface="Arial"/>
              <a:buNone/>
            </a:pPr>
            <a:r>
              <a:rPr lang="en-CA" kern="0" dirty="0"/>
              <a:t>&lt; 4% tile size increase</a:t>
            </a:r>
          </a:p>
        </p:txBody>
      </p:sp>
    </p:spTree>
    <p:extLst>
      <p:ext uri="{BB962C8B-B14F-4D97-AF65-F5344CB8AC3E}">
        <p14:creationId xmlns:p14="http://schemas.microsoft.com/office/powerpoint/2010/main" val="26978279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83E32-F246-6A54-5C95-4F9234FEE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851F5-48FA-DAAE-FF75-9AEF2FE30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332656"/>
            <a:ext cx="8520600" cy="763600"/>
          </a:xfrm>
        </p:spPr>
        <p:txBody>
          <a:bodyPr/>
          <a:lstStyle/>
          <a:p>
            <a:r>
              <a:rPr lang="en-CA" dirty="0"/>
              <a:t>Harden Key Computations? </a:t>
            </a:r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8A60A4C2-4261-3C30-98A8-58F3DC1B7839}"/>
              </a:ext>
            </a:extLst>
          </p:cNvPr>
          <p:cNvSpPr txBox="1">
            <a:spLocks/>
          </p:cNvSpPr>
          <p:nvPr/>
        </p:nvSpPr>
        <p:spPr>
          <a:xfrm>
            <a:off x="-73024" y="5661248"/>
            <a:ext cx="9217024" cy="18002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457200" lvl="0" indent="-3429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800"/>
              <a:buFont typeface="Arial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○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■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○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17500" algn="l" defTabSz="914400" rtl="0" eaLnBrk="1" latinLnBrk="0" hangingPunct="1">
              <a:spcBef>
                <a:spcPts val="0"/>
              </a:spcBef>
              <a:spcAft>
                <a:spcPts val="0"/>
              </a:spcAft>
              <a:buSzPts val="1400"/>
              <a:buFont typeface="Arial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Font typeface="Arial" pitchFamily="34" charset="0"/>
              <a:buNone/>
            </a:pPr>
            <a:endParaRPr lang="en-CA" sz="2400" dirty="0"/>
          </a:p>
        </p:txBody>
      </p:sp>
      <p:sp>
        <p:nvSpPr>
          <p:cNvPr id="74" name="Google Shape;1299;p72">
            <a:extLst>
              <a:ext uri="{FF2B5EF4-FFF2-40B4-BE49-F238E27FC236}">
                <a16:creationId xmlns:a16="http://schemas.microsoft.com/office/drawing/2014/main" id="{D1255E4F-CE81-62D8-9F1D-0787903C7123}"/>
              </a:ext>
            </a:extLst>
          </p:cNvPr>
          <p:cNvSpPr/>
          <p:nvPr/>
        </p:nvSpPr>
        <p:spPr>
          <a:xfrm>
            <a:off x="251520" y="6453336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lnSpc>
                <a:spcPct val="109090"/>
              </a:lnSpc>
            </a:pPr>
            <a:r>
              <a:rPr lang="en-US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A. Boutros and V. Betz, “FPGA Architecture: Principles and Progression,” IEEE Circuits and Systems Magazine, May 2021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F10A1455-90E0-C560-8A68-B001F34DE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520" y="3212976"/>
            <a:ext cx="3960440" cy="1006648"/>
          </a:xfrm>
        </p:spPr>
        <p:txBody>
          <a:bodyPr/>
          <a:lstStyle/>
          <a:p>
            <a:pPr marL="114300" indent="0">
              <a:buNone/>
            </a:pPr>
            <a:r>
              <a:rPr lang="en-CA" dirty="0"/>
              <a:t>Programmable logic vs. ASIC gates:</a:t>
            </a:r>
          </a:p>
          <a:p>
            <a:pPr marL="114300" indent="0">
              <a:buNone/>
            </a:pPr>
            <a:r>
              <a:rPr lang="en-CA" dirty="0"/>
              <a:t>~30x area, ~3x speed </a:t>
            </a:r>
            <a:br>
              <a:rPr lang="en-CA" dirty="0"/>
            </a:br>
            <a:r>
              <a:rPr lang="en-CA" dirty="0"/>
              <a:t>[Kuon &amp; Rose, </a:t>
            </a:r>
            <a:r>
              <a:rPr lang="en-CA" i="1" dirty="0"/>
              <a:t>TCAD, </a:t>
            </a:r>
            <a:r>
              <a:rPr lang="en-CA" dirty="0"/>
              <a:t>2007]</a:t>
            </a:r>
          </a:p>
        </p:txBody>
      </p:sp>
      <p:sp>
        <p:nvSpPr>
          <p:cNvPr id="80" name="Text Placeholder 75">
            <a:extLst>
              <a:ext uri="{FF2B5EF4-FFF2-40B4-BE49-F238E27FC236}">
                <a16:creationId xmlns:a16="http://schemas.microsoft.com/office/drawing/2014/main" id="{30B6DDF6-298A-192B-614A-E054F7B29A98}"/>
              </a:ext>
            </a:extLst>
          </p:cNvPr>
          <p:cNvSpPr txBox="1">
            <a:spLocks/>
          </p:cNvSpPr>
          <p:nvPr/>
        </p:nvSpPr>
        <p:spPr>
          <a:xfrm>
            <a:off x="4644008" y="3212976"/>
            <a:ext cx="3960440" cy="1006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Font typeface="Arial"/>
              <a:buNone/>
            </a:pPr>
            <a:r>
              <a:rPr lang="en-CA" kern="0" dirty="0"/>
              <a:t>Gains lower once internal programmability and connectivity to routing added</a:t>
            </a:r>
          </a:p>
          <a:p>
            <a:pPr marL="114300" indent="0">
              <a:buFont typeface="Arial"/>
              <a:buNone/>
            </a:pPr>
            <a:r>
              <a:rPr lang="en-CA" kern="0" dirty="0"/>
              <a:t>E.g. DSP blocks </a:t>
            </a:r>
            <a:r>
              <a:rPr lang="en-CA" b="1" i="1" kern="0" dirty="0"/>
              <a:t>fully used </a:t>
            </a:r>
            <a:r>
              <a:rPr lang="en-CA" kern="0" dirty="0"/>
              <a:t>for FIR filters: 8.5x area, 2.5x speed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96722D2-19E8-0AC9-199F-BAD91490B467}"/>
              </a:ext>
            </a:extLst>
          </p:cNvPr>
          <p:cNvGrpSpPr/>
          <p:nvPr/>
        </p:nvGrpSpPr>
        <p:grpSpPr>
          <a:xfrm>
            <a:off x="683568" y="1412776"/>
            <a:ext cx="2800527" cy="1451343"/>
            <a:chOff x="4067944" y="3284984"/>
            <a:chExt cx="2800527" cy="145134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B2A46EE-B781-1A04-3E74-6863E48B51C7}"/>
                </a:ext>
              </a:extLst>
            </p:cNvPr>
            <p:cNvGrpSpPr/>
            <p:nvPr/>
          </p:nvGrpSpPr>
          <p:grpSpPr>
            <a:xfrm>
              <a:off x="4067944" y="3284984"/>
              <a:ext cx="2800527" cy="1451343"/>
              <a:chOff x="3859705" y="3185701"/>
              <a:chExt cx="3866120" cy="2003575"/>
            </a:xfrm>
          </p:grpSpPr>
          <p:grpSp>
            <p:nvGrpSpPr>
              <p:cNvPr id="6" name="Google Shape;446;p34">
                <a:extLst>
                  <a:ext uri="{FF2B5EF4-FFF2-40B4-BE49-F238E27FC236}">
                    <a16:creationId xmlns:a16="http://schemas.microsoft.com/office/drawing/2014/main" id="{C4C4C51B-6FCA-E9C8-E107-F2DB20F3B254}"/>
                  </a:ext>
                </a:extLst>
              </p:cNvPr>
              <p:cNvGrpSpPr/>
              <p:nvPr/>
            </p:nvGrpSpPr>
            <p:grpSpPr>
              <a:xfrm>
                <a:off x="3859705" y="3185701"/>
                <a:ext cx="3866120" cy="2003575"/>
                <a:chOff x="1130828" y="1326200"/>
                <a:chExt cx="2634347" cy="1365222"/>
              </a:xfrm>
            </p:grpSpPr>
            <p:sp>
              <p:nvSpPr>
                <p:cNvPr id="8" name="Google Shape;447;p34">
                  <a:extLst>
                    <a:ext uri="{FF2B5EF4-FFF2-40B4-BE49-F238E27FC236}">
                      <a16:creationId xmlns:a16="http://schemas.microsoft.com/office/drawing/2014/main" id="{B7E268DC-0FC6-DBDE-4A78-4EDC5A443E32}"/>
                    </a:ext>
                  </a:extLst>
                </p:cNvPr>
                <p:cNvSpPr/>
                <p:nvPr/>
              </p:nvSpPr>
              <p:spPr>
                <a:xfrm>
                  <a:off x="1259672" y="1390622"/>
                  <a:ext cx="2487300" cy="1300800"/>
                </a:xfrm>
                <a:prstGeom prst="rect">
                  <a:avLst/>
                </a:prstGeom>
                <a:solidFill>
                  <a:srgbClr val="EEEEEE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cxnSp>
              <p:nvCxnSpPr>
                <p:cNvPr id="9" name="Google Shape;448;p34">
                  <a:extLst>
                    <a:ext uri="{FF2B5EF4-FFF2-40B4-BE49-F238E27FC236}">
                      <a16:creationId xmlns:a16="http://schemas.microsoft.com/office/drawing/2014/main" id="{9748E53B-0FF9-FC34-BB57-113F4867CCED}"/>
                    </a:ext>
                  </a:extLst>
                </p:cNvPr>
                <p:cNvCxnSpPr>
                  <a:cxnSpLocks/>
                  <a:stCxn id="13" idx="3"/>
                  <a:endCxn id="23" idx="3"/>
                </p:cNvCxnSpPr>
                <p:nvPr/>
              </p:nvCxnSpPr>
              <p:spPr>
                <a:xfrm rot="10800000" flipH="1">
                  <a:off x="1204328" y="2180526"/>
                  <a:ext cx="1490700" cy="2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cxnSp>
            <p:sp>
              <p:nvSpPr>
                <p:cNvPr id="10" name="Google Shape;451;p34">
                  <a:extLst>
                    <a:ext uri="{FF2B5EF4-FFF2-40B4-BE49-F238E27FC236}">
                      <a16:creationId xmlns:a16="http://schemas.microsoft.com/office/drawing/2014/main" id="{4A7CCDB0-249C-F6F3-173F-985391AE5C62}"/>
                    </a:ext>
                  </a:extLst>
                </p:cNvPr>
                <p:cNvSpPr/>
                <p:nvPr/>
              </p:nvSpPr>
              <p:spPr>
                <a:xfrm>
                  <a:off x="2224961" y="1752484"/>
                  <a:ext cx="234900" cy="230400"/>
                </a:xfrm>
                <a:prstGeom prst="ellipse">
                  <a:avLst/>
                </a:prstGeom>
                <a:solidFill>
                  <a:srgbClr val="E06666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1" name="Google Shape;452;p34">
                  <a:extLst>
                    <a:ext uri="{FF2B5EF4-FFF2-40B4-BE49-F238E27FC236}">
                      <a16:creationId xmlns:a16="http://schemas.microsoft.com/office/drawing/2014/main" id="{08C45D0D-E245-2591-92D0-FCA46359E214}"/>
                    </a:ext>
                  </a:extLst>
                </p:cNvPr>
                <p:cNvSpPr/>
                <p:nvPr/>
              </p:nvSpPr>
              <p:spPr>
                <a:xfrm>
                  <a:off x="1130835" y="1752484"/>
                  <a:ext cx="73500" cy="72000"/>
                </a:xfrm>
                <a:prstGeom prst="rect">
                  <a:avLst/>
                </a:prstGeom>
                <a:solidFill>
                  <a:srgbClr val="434343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" name="Google Shape;453;p34">
                  <a:extLst>
                    <a:ext uri="{FF2B5EF4-FFF2-40B4-BE49-F238E27FC236}">
                      <a16:creationId xmlns:a16="http://schemas.microsoft.com/office/drawing/2014/main" id="{1F8D8C4E-2891-31A5-6283-8E7EEDD9C819}"/>
                    </a:ext>
                  </a:extLst>
                </p:cNvPr>
                <p:cNvSpPr/>
                <p:nvPr/>
              </p:nvSpPr>
              <p:spPr>
                <a:xfrm>
                  <a:off x="1130835" y="1917009"/>
                  <a:ext cx="73500" cy="72000"/>
                </a:xfrm>
                <a:prstGeom prst="rect">
                  <a:avLst/>
                </a:prstGeom>
                <a:solidFill>
                  <a:srgbClr val="434343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" name="Google Shape;449;p34">
                  <a:extLst>
                    <a:ext uri="{FF2B5EF4-FFF2-40B4-BE49-F238E27FC236}">
                      <a16:creationId xmlns:a16="http://schemas.microsoft.com/office/drawing/2014/main" id="{43736C22-888C-42AB-43A8-EE1BCC5F14E9}"/>
                    </a:ext>
                  </a:extLst>
                </p:cNvPr>
                <p:cNvSpPr/>
                <p:nvPr/>
              </p:nvSpPr>
              <p:spPr>
                <a:xfrm>
                  <a:off x="1130828" y="2147226"/>
                  <a:ext cx="73500" cy="72000"/>
                </a:xfrm>
                <a:prstGeom prst="rect">
                  <a:avLst/>
                </a:prstGeom>
                <a:solidFill>
                  <a:srgbClr val="434343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" name="Google Shape;455;p34">
                  <a:extLst>
                    <a:ext uri="{FF2B5EF4-FFF2-40B4-BE49-F238E27FC236}">
                      <a16:creationId xmlns:a16="http://schemas.microsoft.com/office/drawing/2014/main" id="{A2873CCF-28FE-4308-FD25-974028C15A44}"/>
                    </a:ext>
                  </a:extLst>
                </p:cNvPr>
                <p:cNvSpPr/>
                <p:nvPr/>
              </p:nvSpPr>
              <p:spPr>
                <a:xfrm>
                  <a:off x="3691675" y="2091689"/>
                  <a:ext cx="73500" cy="72000"/>
                </a:xfrm>
                <a:prstGeom prst="rect">
                  <a:avLst/>
                </a:prstGeom>
                <a:solidFill>
                  <a:srgbClr val="434343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" name="Google Shape;456;p34">
                  <a:extLst>
                    <a:ext uri="{FF2B5EF4-FFF2-40B4-BE49-F238E27FC236}">
                      <a16:creationId xmlns:a16="http://schemas.microsoft.com/office/drawing/2014/main" id="{B88877DA-9E0E-D981-CB11-5FCAE991681C}"/>
                    </a:ext>
                  </a:extLst>
                </p:cNvPr>
                <p:cNvSpPr/>
                <p:nvPr/>
              </p:nvSpPr>
              <p:spPr>
                <a:xfrm>
                  <a:off x="1745302" y="1326200"/>
                  <a:ext cx="1382615" cy="25768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82925" tIns="82925" rIns="82925" bIns="82925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800" dirty="0">
                      <a:latin typeface="Libre Baskerville"/>
                      <a:ea typeface="Libre Baskerville"/>
                      <a:cs typeface="Libre Baskerville"/>
                      <a:sym typeface="Libre Baskerville"/>
                    </a:rPr>
                    <a:t>DSP Block</a:t>
                  </a:r>
                  <a:endParaRPr sz="1800" b="0" strike="noStrike" dirty="0"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" name="Google Shape;457;p34">
                  <a:extLst>
                    <a:ext uri="{FF2B5EF4-FFF2-40B4-BE49-F238E27FC236}">
                      <a16:creationId xmlns:a16="http://schemas.microsoft.com/office/drawing/2014/main" id="{135E48D2-C526-D8EF-B07A-88E5C52F6242}"/>
                    </a:ext>
                  </a:extLst>
                </p:cNvPr>
                <p:cNvSpPr/>
                <p:nvPr/>
              </p:nvSpPr>
              <p:spPr>
                <a:xfrm rot="-5400000">
                  <a:off x="2929325" y="1971400"/>
                  <a:ext cx="960600" cy="171300"/>
                </a:xfrm>
                <a:prstGeom prst="rect">
                  <a:avLst/>
                </a:prstGeom>
                <a:gradFill>
                  <a:gsLst>
                    <a:gs pos="0">
                      <a:srgbClr val="D4E5F5"/>
                    </a:gs>
                    <a:gs pos="100000">
                      <a:srgbClr val="70A4D5"/>
                    </a:gs>
                  </a:gsLst>
                  <a:lin ang="5400012" scaled="0"/>
                </a:gra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17" name="Google Shape;458;p34">
                  <a:extLst>
                    <a:ext uri="{FF2B5EF4-FFF2-40B4-BE49-F238E27FC236}">
                      <a16:creationId xmlns:a16="http://schemas.microsoft.com/office/drawing/2014/main" id="{8B90AC18-D727-1C4C-D955-12DFF3977C4A}"/>
                    </a:ext>
                  </a:extLst>
                </p:cNvPr>
                <p:cNvSpPr/>
                <p:nvPr/>
              </p:nvSpPr>
              <p:spPr>
                <a:xfrm>
                  <a:off x="3322076" y="2460814"/>
                  <a:ext cx="171300" cy="72000"/>
                </a:xfrm>
                <a:prstGeom prst="triangle">
                  <a:avLst>
                    <a:gd name="adj" fmla="val 50799"/>
                  </a:avLst>
                </a:prstGeom>
                <a:solidFill>
                  <a:srgbClr val="3D85C6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459;p34">
                  <a:extLst>
                    <a:ext uri="{FF2B5EF4-FFF2-40B4-BE49-F238E27FC236}">
                      <a16:creationId xmlns:a16="http://schemas.microsoft.com/office/drawing/2014/main" id="{37C0E53C-2EE7-130C-4C7A-547ED318B6BE}"/>
                    </a:ext>
                  </a:extLst>
                </p:cNvPr>
                <p:cNvSpPr/>
                <p:nvPr/>
              </p:nvSpPr>
              <p:spPr>
                <a:xfrm>
                  <a:off x="2256195" y="1784821"/>
                  <a:ext cx="171300" cy="168300"/>
                </a:xfrm>
                <a:prstGeom prst="mathMultiply">
                  <a:avLst>
                    <a:gd name="adj1" fmla="val 13041"/>
                  </a:avLst>
                </a:pr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460;p34">
                  <a:extLst>
                    <a:ext uri="{FF2B5EF4-FFF2-40B4-BE49-F238E27FC236}">
                      <a16:creationId xmlns:a16="http://schemas.microsoft.com/office/drawing/2014/main" id="{F900CD3E-F132-0C4A-CEED-3215E42DC583}"/>
                    </a:ext>
                  </a:extLst>
                </p:cNvPr>
                <p:cNvSpPr/>
                <p:nvPr/>
              </p:nvSpPr>
              <p:spPr>
                <a:xfrm>
                  <a:off x="2743067" y="2012496"/>
                  <a:ext cx="171300" cy="168300"/>
                </a:xfrm>
                <a:prstGeom prst="mathPlus">
                  <a:avLst>
                    <a:gd name="adj1" fmla="val 11904"/>
                  </a:avLst>
                </a:pr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461;p34">
                  <a:extLst>
                    <a:ext uri="{FF2B5EF4-FFF2-40B4-BE49-F238E27FC236}">
                      <a16:creationId xmlns:a16="http://schemas.microsoft.com/office/drawing/2014/main" id="{8325D7C1-9532-3DB4-EAD4-17558518C404}"/>
                    </a:ext>
                  </a:extLst>
                </p:cNvPr>
                <p:cNvSpPr/>
                <p:nvPr/>
              </p:nvSpPr>
              <p:spPr>
                <a:xfrm>
                  <a:off x="1206080" y="1782552"/>
                  <a:ext cx="1053432" cy="4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1600"/>
                      </a:lnTo>
                    </a:path>
                  </a:pathLst>
                </a:custGeom>
                <a:noFill/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stealth" w="med" len="med"/>
                </a:ln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21" name="Google Shape;462;p34">
                  <a:extLst>
                    <a:ext uri="{FF2B5EF4-FFF2-40B4-BE49-F238E27FC236}">
                      <a16:creationId xmlns:a16="http://schemas.microsoft.com/office/drawing/2014/main" id="{628C61B0-54CC-4676-450D-0BE8D4895630}"/>
                    </a:ext>
                  </a:extLst>
                </p:cNvPr>
                <p:cNvSpPr/>
                <p:nvPr/>
              </p:nvSpPr>
              <p:spPr>
                <a:xfrm>
                  <a:off x="1206553" y="1955588"/>
                  <a:ext cx="1053432" cy="4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1600"/>
                      </a:lnTo>
                    </a:path>
                  </a:pathLst>
                </a:custGeom>
                <a:noFill/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stealth" w="med" len="med"/>
                </a:ln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22" name="Google Shape;463;p34">
                  <a:extLst>
                    <a:ext uri="{FF2B5EF4-FFF2-40B4-BE49-F238E27FC236}">
                      <a16:creationId xmlns:a16="http://schemas.microsoft.com/office/drawing/2014/main" id="{2BFB03A5-02DD-552D-7418-2C76AB393ADB}"/>
                    </a:ext>
                  </a:extLst>
                </p:cNvPr>
                <p:cNvSpPr/>
                <p:nvPr/>
              </p:nvSpPr>
              <p:spPr>
                <a:xfrm rot="-5400000">
                  <a:off x="1092350" y="2000931"/>
                  <a:ext cx="754200" cy="171300"/>
                </a:xfrm>
                <a:prstGeom prst="rect">
                  <a:avLst/>
                </a:prstGeom>
                <a:gradFill>
                  <a:gsLst>
                    <a:gs pos="0">
                      <a:srgbClr val="D4E5F5"/>
                    </a:gs>
                    <a:gs pos="100000">
                      <a:srgbClr val="70A4D5"/>
                    </a:gs>
                  </a:gsLst>
                  <a:lin ang="5400012" scaled="0"/>
                </a:gra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450;p34">
                  <a:extLst>
                    <a:ext uri="{FF2B5EF4-FFF2-40B4-BE49-F238E27FC236}">
                      <a16:creationId xmlns:a16="http://schemas.microsoft.com/office/drawing/2014/main" id="{82639A82-0DED-7B61-AA58-B6882CBBD9A3}"/>
                    </a:ext>
                  </a:extLst>
                </p:cNvPr>
                <p:cNvSpPr/>
                <p:nvPr/>
              </p:nvSpPr>
              <p:spPr>
                <a:xfrm>
                  <a:off x="2660553" y="1983885"/>
                  <a:ext cx="234900" cy="230400"/>
                </a:xfrm>
                <a:prstGeom prst="ellipse">
                  <a:avLst/>
                </a:prstGeom>
                <a:solidFill>
                  <a:srgbClr val="E06666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464;p34">
                  <a:extLst>
                    <a:ext uri="{FF2B5EF4-FFF2-40B4-BE49-F238E27FC236}">
                      <a16:creationId xmlns:a16="http://schemas.microsoft.com/office/drawing/2014/main" id="{7502832C-5166-4D09-E29F-0DC07294C306}"/>
                    </a:ext>
                  </a:extLst>
                </p:cNvPr>
                <p:cNvSpPr/>
                <p:nvPr/>
              </p:nvSpPr>
              <p:spPr>
                <a:xfrm>
                  <a:off x="2680275" y="2019696"/>
                  <a:ext cx="171300" cy="168300"/>
                </a:xfrm>
                <a:prstGeom prst="mathPlus">
                  <a:avLst>
                    <a:gd name="adj1" fmla="val 11904"/>
                  </a:avLst>
                </a:pr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25" name="Google Shape;465;p34">
                  <a:extLst>
                    <a:ext uri="{FF2B5EF4-FFF2-40B4-BE49-F238E27FC236}">
                      <a16:creationId xmlns:a16="http://schemas.microsoft.com/office/drawing/2014/main" id="{56893467-CDEF-086A-AD07-6B8C50B3531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66002" y="1865086"/>
                  <a:ext cx="210959" cy="169758"/>
                </a:xfrm>
                <a:prstGeom prst="bentConnector3">
                  <a:avLst>
                    <a:gd name="adj1" fmla="val 50000"/>
                  </a:avLst>
                </a:prstGeom>
                <a:noFill/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stealth" w="med" len="med"/>
                </a:ln>
              </p:spPr>
            </p:cxnSp>
            <p:sp>
              <p:nvSpPr>
                <p:cNvPr id="26" name="Google Shape;466;p34">
                  <a:extLst>
                    <a:ext uri="{FF2B5EF4-FFF2-40B4-BE49-F238E27FC236}">
                      <a16:creationId xmlns:a16="http://schemas.microsoft.com/office/drawing/2014/main" id="{2108A4CA-ADA5-0098-1643-6BE572A6A556}"/>
                    </a:ext>
                  </a:extLst>
                </p:cNvPr>
                <p:cNvSpPr/>
                <p:nvPr/>
              </p:nvSpPr>
              <p:spPr>
                <a:xfrm>
                  <a:off x="1379758" y="2391374"/>
                  <a:ext cx="171300" cy="72000"/>
                </a:xfrm>
                <a:prstGeom prst="triangle">
                  <a:avLst>
                    <a:gd name="adj" fmla="val 50799"/>
                  </a:avLst>
                </a:prstGeom>
                <a:solidFill>
                  <a:srgbClr val="3D85C6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cxnSp>
            <p:nvCxnSpPr>
              <p:cNvPr id="7" name="Google Shape;537;p34">
                <a:extLst>
                  <a:ext uri="{FF2B5EF4-FFF2-40B4-BE49-F238E27FC236}">
                    <a16:creationId xmlns:a16="http://schemas.microsoft.com/office/drawing/2014/main" id="{ED0B9025-1B5C-45D0-8A40-765FAFC1C044}"/>
                  </a:ext>
                </a:extLst>
              </p:cNvPr>
              <p:cNvCxnSpPr>
                <a:cxnSpLocks/>
                <a:stCxn id="23" idx="6"/>
              </p:cNvCxnSpPr>
              <p:nvPr/>
            </p:nvCxnSpPr>
            <p:spPr>
              <a:xfrm>
                <a:off x="6449437" y="4319973"/>
                <a:ext cx="624795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  <p:cxnSp>
          <p:nvCxnSpPr>
            <p:cNvPr id="5" name="Google Shape;537;p34">
              <a:extLst>
                <a:ext uri="{FF2B5EF4-FFF2-40B4-BE49-F238E27FC236}">
                  <a16:creationId xmlns:a16="http://schemas.microsoft.com/office/drawing/2014/main" id="{C79303C8-0399-8973-1270-3BD45D66B83B}"/>
                </a:ext>
              </a:extLst>
            </p:cNvPr>
            <p:cNvCxnSpPr>
              <a:cxnSpLocks/>
            </p:cNvCxnSpPr>
            <p:nvPr/>
          </p:nvCxnSpPr>
          <p:spPr>
            <a:xfrm>
              <a:off x="6588224" y="4116192"/>
              <a:ext cx="207010" cy="4777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27" name="Google Shape;315;p31">
            <a:extLst>
              <a:ext uri="{FF2B5EF4-FFF2-40B4-BE49-F238E27FC236}">
                <a16:creationId xmlns:a16="http://schemas.microsoft.com/office/drawing/2014/main" id="{4B93E73B-9A94-CD13-D5FD-1BBE497D2F1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88424" y="630932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23</a:t>
            </a:fld>
            <a:endParaRPr kern="0" dirty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295D61A-68B9-D16A-0D0D-2B6EC0A714D9}"/>
              </a:ext>
            </a:extLst>
          </p:cNvPr>
          <p:cNvGrpSpPr/>
          <p:nvPr/>
        </p:nvGrpSpPr>
        <p:grpSpPr>
          <a:xfrm>
            <a:off x="4644008" y="908720"/>
            <a:ext cx="3966881" cy="2232225"/>
            <a:chOff x="4954487" y="1268737"/>
            <a:chExt cx="3327096" cy="1872208"/>
          </a:xfrm>
        </p:grpSpPr>
        <p:sp>
          <p:nvSpPr>
            <p:cNvPr id="28" name="Google Shape;447;p34">
              <a:extLst>
                <a:ext uri="{FF2B5EF4-FFF2-40B4-BE49-F238E27FC236}">
                  <a16:creationId xmlns:a16="http://schemas.microsoft.com/office/drawing/2014/main" id="{CE087F37-9E59-8F45-19A3-FE395E298D8A}"/>
                </a:ext>
              </a:extLst>
            </p:cNvPr>
            <p:cNvSpPr/>
            <p:nvPr/>
          </p:nvSpPr>
          <p:spPr>
            <a:xfrm>
              <a:off x="5639346" y="1638872"/>
              <a:ext cx="1773983" cy="927752"/>
            </a:xfrm>
            <a:prstGeom prst="rect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925" tIns="82925" rIns="82925" bIns="829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cxnSp>
          <p:nvCxnSpPr>
            <p:cNvPr id="29" name="Google Shape;448;p34">
              <a:extLst>
                <a:ext uri="{FF2B5EF4-FFF2-40B4-BE49-F238E27FC236}">
                  <a16:creationId xmlns:a16="http://schemas.microsoft.com/office/drawing/2014/main" id="{0A313390-C677-4D65-7C05-6EDA40D44F59}"/>
                </a:ext>
              </a:extLst>
            </p:cNvPr>
            <p:cNvCxnSpPr>
              <a:cxnSpLocks/>
            </p:cNvCxnSpPr>
            <p:nvPr/>
          </p:nvCxnSpPr>
          <p:spPr>
            <a:xfrm>
              <a:off x="5652120" y="2204864"/>
              <a:ext cx="814535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30" name="Google Shape;451;p34">
              <a:extLst>
                <a:ext uri="{FF2B5EF4-FFF2-40B4-BE49-F238E27FC236}">
                  <a16:creationId xmlns:a16="http://schemas.microsoft.com/office/drawing/2014/main" id="{284D32BE-7527-618D-6250-8BDDEE4C60DE}"/>
                </a:ext>
              </a:extLst>
            </p:cNvPr>
            <p:cNvSpPr/>
            <p:nvPr/>
          </p:nvSpPr>
          <p:spPr>
            <a:xfrm>
              <a:off x="6380051" y="1897651"/>
              <a:ext cx="167535" cy="164325"/>
            </a:xfrm>
            <a:prstGeom prst="ellipse">
              <a:avLst/>
            </a:prstGeom>
            <a:solidFill>
              <a:srgbClr val="E06666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925" tIns="82925" rIns="82925" bIns="829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52;p34">
              <a:extLst>
                <a:ext uri="{FF2B5EF4-FFF2-40B4-BE49-F238E27FC236}">
                  <a16:creationId xmlns:a16="http://schemas.microsoft.com/office/drawing/2014/main" id="{86FEAACE-703E-B1E4-D9AC-9C83F1D60541}"/>
                </a:ext>
              </a:extLst>
            </p:cNvPr>
            <p:cNvSpPr/>
            <p:nvPr/>
          </p:nvSpPr>
          <p:spPr>
            <a:xfrm>
              <a:off x="5599703" y="1897651"/>
              <a:ext cx="52422" cy="51351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925" tIns="82925" rIns="82925" bIns="829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53;p34">
              <a:extLst>
                <a:ext uri="{FF2B5EF4-FFF2-40B4-BE49-F238E27FC236}">
                  <a16:creationId xmlns:a16="http://schemas.microsoft.com/office/drawing/2014/main" id="{7728CA5B-422C-C230-212A-2914B32D0B1C}"/>
                </a:ext>
              </a:extLst>
            </p:cNvPr>
            <p:cNvSpPr/>
            <p:nvPr/>
          </p:nvSpPr>
          <p:spPr>
            <a:xfrm>
              <a:off x="5599703" y="2014993"/>
              <a:ext cx="52422" cy="51351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925" tIns="82925" rIns="82925" bIns="829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49;p34">
              <a:extLst>
                <a:ext uri="{FF2B5EF4-FFF2-40B4-BE49-F238E27FC236}">
                  <a16:creationId xmlns:a16="http://schemas.microsoft.com/office/drawing/2014/main" id="{6FE7BC6D-84E7-B93F-0F48-51FD9EDB6D96}"/>
                </a:ext>
              </a:extLst>
            </p:cNvPr>
            <p:cNvSpPr/>
            <p:nvPr/>
          </p:nvSpPr>
          <p:spPr>
            <a:xfrm>
              <a:off x="5599698" y="2179188"/>
              <a:ext cx="52422" cy="51351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925" tIns="82925" rIns="82925" bIns="829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55;p34">
              <a:extLst>
                <a:ext uri="{FF2B5EF4-FFF2-40B4-BE49-F238E27FC236}">
                  <a16:creationId xmlns:a16="http://schemas.microsoft.com/office/drawing/2014/main" id="{55761300-B649-0126-5E1B-D763984CF1B4}"/>
                </a:ext>
              </a:extLst>
            </p:cNvPr>
            <p:cNvSpPr/>
            <p:nvPr/>
          </p:nvSpPr>
          <p:spPr>
            <a:xfrm>
              <a:off x="7426135" y="2113039"/>
              <a:ext cx="52422" cy="51351"/>
            </a:xfrm>
            <a:prstGeom prst="rect">
              <a:avLst/>
            </a:prstGeom>
            <a:solidFill>
              <a:srgbClr val="434343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925" tIns="82925" rIns="82925" bIns="829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56;p34">
              <a:extLst>
                <a:ext uri="{FF2B5EF4-FFF2-40B4-BE49-F238E27FC236}">
                  <a16:creationId xmlns:a16="http://schemas.microsoft.com/office/drawing/2014/main" id="{67DA5B35-4794-CF7C-6C49-F5B1B49E1B18}"/>
                </a:ext>
              </a:extLst>
            </p:cNvPr>
            <p:cNvSpPr/>
            <p:nvPr/>
          </p:nvSpPr>
          <p:spPr>
            <a:xfrm>
              <a:off x="6129845" y="1593619"/>
              <a:ext cx="667142" cy="1643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925" tIns="82925" rIns="82925" bIns="82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457;p34">
              <a:extLst>
                <a:ext uri="{FF2B5EF4-FFF2-40B4-BE49-F238E27FC236}">
                  <a16:creationId xmlns:a16="http://schemas.microsoft.com/office/drawing/2014/main" id="{9C95F27D-0A9D-17FC-D638-FF030CDD1B40}"/>
                </a:ext>
              </a:extLst>
            </p:cNvPr>
            <p:cNvSpPr/>
            <p:nvPr/>
          </p:nvSpPr>
          <p:spPr>
            <a:xfrm rot="16200000">
              <a:off x="6882415" y="2053786"/>
              <a:ext cx="685115" cy="122174"/>
            </a:xfrm>
            <a:prstGeom prst="rect">
              <a:avLst/>
            </a:prstGeom>
            <a:gradFill>
              <a:gsLst>
                <a:gs pos="0">
                  <a:srgbClr val="D4E5F5"/>
                </a:gs>
                <a:gs pos="100000">
                  <a:srgbClr val="70A4D5"/>
                </a:gs>
              </a:gsLst>
              <a:lin ang="5400012" scaled="0"/>
            </a:gra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925" tIns="82925" rIns="82925" bIns="829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58;p34">
              <a:extLst>
                <a:ext uri="{FF2B5EF4-FFF2-40B4-BE49-F238E27FC236}">
                  <a16:creationId xmlns:a16="http://schemas.microsoft.com/office/drawing/2014/main" id="{9E203E68-8E75-A4B6-DFC9-5053B86292C4}"/>
                </a:ext>
              </a:extLst>
            </p:cNvPr>
            <p:cNvSpPr/>
            <p:nvPr/>
          </p:nvSpPr>
          <p:spPr>
            <a:xfrm>
              <a:off x="7162531" y="2402844"/>
              <a:ext cx="122174" cy="51351"/>
            </a:xfrm>
            <a:prstGeom prst="triangle">
              <a:avLst>
                <a:gd name="adj" fmla="val 50799"/>
              </a:avLst>
            </a:prstGeom>
            <a:solidFill>
              <a:srgbClr val="3D85C6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925" tIns="82925" rIns="82925" bIns="829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59;p34">
              <a:extLst>
                <a:ext uri="{FF2B5EF4-FFF2-40B4-BE49-F238E27FC236}">
                  <a16:creationId xmlns:a16="http://schemas.microsoft.com/office/drawing/2014/main" id="{2BA49BA1-FE04-A883-7D5E-73690ACA9E4D}"/>
                </a:ext>
              </a:extLst>
            </p:cNvPr>
            <p:cNvSpPr/>
            <p:nvPr/>
          </p:nvSpPr>
          <p:spPr>
            <a:xfrm>
              <a:off x="6402328" y="1920714"/>
              <a:ext cx="122174" cy="120034"/>
            </a:xfrm>
            <a:prstGeom prst="mathMultiply">
              <a:avLst>
                <a:gd name="adj1" fmla="val 13041"/>
              </a:avLst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925" tIns="82925" rIns="82925" bIns="829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60;p34">
              <a:extLst>
                <a:ext uri="{FF2B5EF4-FFF2-40B4-BE49-F238E27FC236}">
                  <a16:creationId xmlns:a16="http://schemas.microsoft.com/office/drawing/2014/main" id="{1A959544-DFD4-D343-8F88-0C730A52B009}"/>
                </a:ext>
              </a:extLst>
            </p:cNvPr>
            <p:cNvSpPr/>
            <p:nvPr/>
          </p:nvSpPr>
          <p:spPr>
            <a:xfrm>
              <a:off x="6885545" y="2083096"/>
              <a:ext cx="122174" cy="120034"/>
            </a:xfrm>
            <a:prstGeom prst="mathPlus">
              <a:avLst>
                <a:gd name="adj1" fmla="val 11904"/>
              </a:avLst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925" tIns="82925" rIns="82925" bIns="829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61;p34">
              <a:extLst>
                <a:ext uri="{FF2B5EF4-FFF2-40B4-BE49-F238E27FC236}">
                  <a16:creationId xmlns:a16="http://schemas.microsoft.com/office/drawing/2014/main" id="{B8A1EEDF-F34A-453A-E727-0B1FFFE82CEA}"/>
                </a:ext>
              </a:extLst>
            </p:cNvPr>
            <p:cNvSpPr/>
            <p:nvPr/>
          </p:nvSpPr>
          <p:spPr>
            <a:xfrm>
              <a:off x="5653369" y="1919097"/>
              <a:ext cx="751325" cy="319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75" name="Google Shape;462;p34">
              <a:extLst>
                <a:ext uri="{FF2B5EF4-FFF2-40B4-BE49-F238E27FC236}">
                  <a16:creationId xmlns:a16="http://schemas.microsoft.com/office/drawing/2014/main" id="{460C9C65-5651-C09A-281C-328D8811B179}"/>
                </a:ext>
              </a:extLst>
            </p:cNvPr>
            <p:cNvSpPr/>
            <p:nvPr/>
          </p:nvSpPr>
          <p:spPr>
            <a:xfrm>
              <a:off x="5653706" y="2042508"/>
              <a:ext cx="751325" cy="319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/>
            <a:lstStyle/>
            <a:p>
              <a:endParaRPr lang="en-CA"/>
            </a:p>
          </p:txBody>
        </p:sp>
        <p:sp>
          <p:nvSpPr>
            <p:cNvPr id="77" name="Google Shape;463;p34">
              <a:extLst>
                <a:ext uri="{FF2B5EF4-FFF2-40B4-BE49-F238E27FC236}">
                  <a16:creationId xmlns:a16="http://schemas.microsoft.com/office/drawing/2014/main" id="{B9CAB1FE-0B5C-7AB2-FE7C-C18D9103D34B}"/>
                </a:ext>
              </a:extLst>
            </p:cNvPr>
            <p:cNvSpPr/>
            <p:nvPr/>
          </p:nvSpPr>
          <p:spPr>
            <a:xfrm rot="16200000">
              <a:off x="5572255" y="2074848"/>
              <a:ext cx="537908" cy="122174"/>
            </a:xfrm>
            <a:prstGeom prst="rect">
              <a:avLst/>
            </a:prstGeom>
            <a:gradFill>
              <a:gsLst>
                <a:gs pos="0">
                  <a:srgbClr val="D4E5F5"/>
                </a:gs>
                <a:gs pos="100000">
                  <a:srgbClr val="70A4D5"/>
                </a:gs>
              </a:gsLst>
              <a:lin ang="5400012" scaled="0"/>
            </a:gra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925" tIns="82925" rIns="82925" bIns="829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50;p34">
              <a:extLst>
                <a:ext uri="{FF2B5EF4-FFF2-40B4-BE49-F238E27FC236}">
                  <a16:creationId xmlns:a16="http://schemas.microsoft.com/office/drawing/2014/main" id="{709B87A7-BE16-63C8-F1AE-27F29F712A53}"/>
                </a:ext>
              </a:extLst>
            </p:cNvPr>
            <p:cNvSpPr/>
            <p:nvPr/>
          </p:nvSpPr>
          <p:spPr>
            <a:xfrm>
              <a:off x="6826695" y="2062690"/>
              <a:ext cx="167535" cy="164325"/>
            </a:xfrm>
            <a:prstGeom prst="ellipse">
              <a:avLst/>
            </a:prstGeom>
            <a:solidFill>
              <a:srgbClr val="E06666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925" tIns="82925" rIns="82925" bIns="829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64;p34">
              <a:extLst>
                <a:ext uri="{FF2B5EF4-FFF2-40B4-BE49-F238E27FC236}">
                  <a16:creationId xmlns:a16="http://schemas.microsoft.com/office/drawing/2014/main" id="{E7E893C7-3794-ABD9-7EE0-D72E902FCE16}"/>
                </a:ext>
              </a:extLst>
            </p:cNvPr>
            <p:cNvSpPr/>
            <p:nvPr/>
          </p:nvSpPr>
          <p:spPr>
            <a:xfrm>
              <a:off x="6840493" y="2088232"/>
              <a:ext cx="122174" cy="120034"/>
            </a:xfrm>
            <a:prstGeom prst="mathPlus">
              <a:avLst>
                <a:gd name="adj1" fmla="val 11904"/>
              </a:avLst>
            </a:pr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925" tIns="82925" rIns="82925" bIns="829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66;p34">
              <a:extLst>
                <a:ext uri="{FF2B5EF4-FFF2-40B4-BE49-F238E27FC236}">
                  <a16:creationId xmlns:a16="http://schemas.microsoft.com/office/drawing/2014/main" id="{FB1EF146-8BFF-D360-A2B5-7E30D9907E27}"/>
                </a:ext>
              </a:extLst>
            </p:cNvPr>
            <p:cNvSpPr/>
            <p:nvPr/>
          </p:nvSpPr>
          <p:spPr>
            <a:xfrm>
              <a:off x="5777239" y="2353319"/>
              <a:ext cx="122174" cy="51351"/>
            </a:xfrm>
            <a:prstGeom prst="triangle">
              <a:avLst>
                <a:gd name="adj" fmla="val 50799"/>
              </a:avLst>
            </a:prstGeom>
            <a:solidFill>
              <a:srgbClr val="3D85C6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925" tIns="82925" rIns="82925" bIns="829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4" name="Google Shape;467;p34">
              <a:extLst>
                <a:ext uri="{FF2B5EF4-FFF2-40B4-BE49-F238E27FC236}">
                  <a16:creationId xmlns:a16="http://schemas.microsoft.com/office/drawing/2014/main" id="{CA9D756D-B30F-CB52-D8A7-FA224C547517}"/>
                </a:ext>
              </a:extLst>
            </p:cNvPr>
            <p:cNvCxnSpPr/>
            <p:nvPr/>
          </p:nvCxnSpPr>
          <p:spPr>
            <a:xfrm>
              <a:off x="5315561" y="1605299"/>
              <a:ext cx="0" cy="904906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468;p34">
              <a:extLst>
                <a:ext uri="{FF2B5EF4-FFF2-40B4-BE49-F238E27FC236}">
                  <a16:creationId xmlns:a16="http://schemas.microsoft.com/office/drawing/2014/main" id="{0F898F20-81DC-7814-1226-7F81D4DE2E6C}"/>
                </a:ext>
              </a:extLst>
            </p:cNvPr>
            <p:cNvCxnSpPr/>
            <p:nvPr/>
          </p:nvCxnSpPr>
          <p:spPr>
            <a:xfrm>
              <a:off x="5165519" y="1593616"/>
              <a:ext cx="0" cy="1428104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469;p34">
              <a:extLst>
                <a:ext uri="{FF2B5EF4-FFF2-40B4-BE49-F238E27FC236}">
                  <a16:creationId xmlns:a16="http://schemas.microsoft.com/office/drawing/2014/main" id="{A8243AB7-1BBD-B781-319D-31181D9198A3}"/>
                </a:ext>
              </a:extLst>
            </p:cNvPr>
            <p:cNvCxnSpPr/>
            <p:nvPr/>
          </p:nvCxnSpPr>
          <p:spPr>
            <a:xfrm>
              <a:off x="5025453" y="1593616"/>
              <a:ext cx="0" cy="1423748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470;p34">
              <a:extLst>
                <a:ext uri="{FF2B5EF4-FFF2-40B4-BE49-F238E27FC236}">
                  <a16:creationId xmlns:a16="http://schemas.microsoft.com/office/drawing/2014/main" id="{AC0FAC0A-7061-B3E7-66F4-0451842C245B}"/>
                </a:ext>
              </a:extLst>
            </p:cNvPr>
            <p:cNvCxnSpPr/>
            <p:nvPr/>
          </p:nvCxnSpPr>
          <p:spPr>
            <a:xfrm rot="10800000">
              <a:off x="4954487" y="2971300"/>
              <a:ext cx="2649516" cy="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471;p34">
              <a:extLst>
                <a:ext uri="{FF2B5EF4-FFF2-40B4-BE49-F238E27FC236}">
                  <a16:creationId xmlns:a16="http://schemas.microsoft.com/office/drawing/2014/main" id="{D9FB2E21-8A8D-50C4-9336-5AE1C550E1B9}"/>
                </a:ext>
              </a:extLst>
            </p:cNvPr>
            <p:cNvCxnSpPr/>
            <p:nvPr/>
          </p:nvCxnSpPr>
          <p:spPr>
            <a:xfrm rot="10800000">
              <a:off x="5679858" y="2821263"/>
              <a:ext cx="2597381" cy="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472;p34">
              <a:extLst>
                <a:ext uri="{FF2B5EF4-FFF2-40B4-BE49-F238E27FC236}">
                  <a16:creationId xmlns:a16="http://schemas.microsoft.com/office/drawing/2014/main" id="{CFFC228F-90BA-8FC5-AF11-E50FCD0E2B09}"/>
                </a:ext>
              </a:extLst>
            </p:cNvPr>
            <p:cNvCxnSpPr/>
            <p:nvPr/>
          </p:nvCxnSpPr>
          <p:spPr>
            <a:xfrm rot="10800000">
              <a:off x="5678526" y="2681192"/>
              <a:ext cx="2603057" cy="0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473;p34">
              <a:extLst>
                <a:ext uri="{FF2B5EF4-FFF2-40B4-BE49-F238E27FC236}">
                  <a16:creationId xmlns:a16="http://schemas.microsoft.com/office/drawing/2014/main" id="{F785EDBE-4A12-2743-D285-DEBD21ABB3EA}"/>
                </a:ext>
              </a:extLst>
            </p:cNvPr>
            <p:cNvCxnSpPr/>
            <p:nvPr/>
          </p:nvCxnSpPr>
          <p:spPr>
            <a:xfrm rot="10800000">
              <a:off x="7670338" y="1556769"/>
              <a:ext cx="0" cy="981591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474;p34">
              <a:extLst>
                <a:ext uri="{FF2B5EF4-FFF2-40B4-BE49-F238E27FC236}">
                  <a16:creationId xmlns:a16="http://schemas.microsoft.com/office/drawing/2014/main" id="{A09A273D-DC14-B61D-CA96-4C7F1D776CC4}"/>
                </a:ext>
              </a:extLst>
            </p:cNvPr>
            <p:cNvCxnSpPr/>
            <p:nvPr/>
          </p:nvCxnSpPr>
          <p:spPr>
            <a:xfrm rot="10800000">
              <a:off x="7841635" y="1575920"/>
              <a:ext cx="0" cy="890915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476;p34">
              <a:extLst>
                <a:ext uri="{FF2B5EF4-FFF2-40B4-BE49-F238E27FC236}">
                  <a16:creationId xmlns:a16="http://schemas.microsoft.com/office/drawing/2014/main" id="{64523E31-79A5-A3D0-311D-42B71830BC58}"/>
                </a:ext>
              </a:extLst>
            </p:cNvPr>
            <p:cNvCxnSpPr/>
            <p:nvPr/>
          </p:nvCxnSpPr>
          <p:spPr>
            <a:xfrm rot="16200000">
              <a:off x="7841635" y="2441572"/>
              <a:ext cx="0" cy="173169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477;p34">
              <a:extLst>
                <a:ext uri="{FF2B5EF4-FFF2-40B4-BE49-F238E27FC236}">
                  <a16:creationId xmlns:a16="http://schemas.microsoft.com/office/drawing/2014/main" id="{AA452EDF-FF23-1D70-3D9A-516E94448357}"/>
                </a:ext>
              </a:extLst>
            </p:cNvPr>
            <p:cNvCxnSpPr/>
            <p:nvPr/>
          </p:nvCxnSpPr>
          <p:spPr>
            <a:xfrm rot="16200000">
              <a:off x="7842907" y="2418536"/>
              <a:ext cx="0" cy="98699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478;p34">
              <a:extLst>
                <a:ext uri="{FF2B5EF4-FFF2-40B4-BE49-F238E27FC236}">
                  <a16:creationId xmlns:a16="http://schemas.microsoft.com/office/drawing/2014/main" id="{BE1F994C-2B32-89E2-DA83-FF38C7696DF1}"/>
                </a:ext>
              </a:extLst>
            </p:cNvPr>
            <p:cNvCxnSpPr/>
            <p:nvPr/>
          </p:nvCxnSpPr>
          <p:spPr>
            <a:xfrm rot="5400000">
              <a:off x="7743909" y="2478669"/>
              <a:ext cx="59699" cy="34455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479;p34">
              <a:extLst>
                <a:ext uri="{FF2B5EF4-FFF2-40B4-BE49-F238E27FC236}">
                  <a16:creationId xmlns:a16="http://schemas.microsoft.com/office/drawing/2014/main" id="{124E52E8-1FA2-C69D-DEC5-C307185B3D78}"/>
                </a:ext>
              </a:extLst>
            </p:cNvPr>
            <p:cNvCxnSpPr/>
            <p:nvPr/>
          </p:nvCxnSpPr>
          <p:spPr>
            <a:xfrm rot="16200000" flipH="1">
              <a:off x="7878896" y="2478669"/>
              <a:ext cx="59699" cy="34455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480;p34">
              <a:extLst>
                <a:ext uri="{FF2B5EF4-FFF2-40B4-BE49-F238E27FC236}">
                  <a16:creationId xmlns:a16="http://schemas.microsoft.com/office/drawing/2014/main" id="{72D7443E-E499-88CB-48EA-424FA3248745}"/>
                </a:ext>
              </a:extLst>
            </p:cNvPr>
            <p:cNvCxnSpPr/>
            <p:nvPr/>
          </p:nvCxnSpPr>
          <p:spPr>
            <a:xfrm rot="10800000">
              <a:off x="7965143" y="1565657"/>
              <a:ext cx="0" cy="1457537"/>
            </a:xfrm>
            <a:prstGeom prst="straightConnector1">
              <a:avLst/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482;p34">
              <a:extLst>
                <a:ext uri="{FF2B5EF4-FFF2-40B4-BE49-F238E27FC236}">
                  <a16:creationId xmlns:a16="http://schemas.microsoft.com/office/drawing/2014/main" id="{6D7842E2-C6B7-48A5-CB92-059F38632F2A}"/>
                </a:ext>
              </a:extLst>
            </p:cNvPr>
            <p:cNvCxnSpPr/>
            <p:nvPr/>
          </p:nvCxnSpPr>
          <p:spPr>
            <a:xfrm flipH="1">
              <a:off x="7659180" y="2884715"/>
              <a:ext cx="0" cy="173169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483;p34">
              <a:extLst>
                <a:ext uri="{FF2B5EF4-FFF2-40B4-BE49-F238E27FC236}">
                  <a16:creationId xmlns:a16="http://schemas.microsoft.com/office/drawing/2014/main" id="{56B7A746-B26C-EF10-74C4-42EEE0C9E770}"/>
                </a:ext>
              </a:extLst>
            </p:cNvPr>
            <p:cNvCxnSpPr/>
            <p:nvPr/>
          </p:nvCxnSpPr>
          <p:spPr>
            <a:xfrm flipH="1">
              <a:off x="7598909" y="2923222"/>
              <a:ext cx="0" cy="98699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484;p34">
              <a:extLst>
                <a:ext uri="{FF2B5EF4-FFF2-40B4-BE49-F238E27FC236}">
                  <a16:creationId xmlns:a16="http://schemas.microsoft.com/office/drawing/2014/main" id="{785C7F10-B447-7E1A-0E70-6CE010A78A07}"/>
                </a:ext>
              </a:extLst>
            </p:cNvPr>
            <p:cNvCxnSpPr/>
            <p:nvPr/>
          </p:nvCxnSpPr>
          <p:spPr>
            <a:xfrm rot="10800000" flipH="1">
              <a:off x="7597072" y="2886196"/>
              <a:ext cx="59699" cy="34455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485;p34">
              <a:extLst>
                <a:ext uri="{FF2B5EF4-FFF2-40B4-BE49-F238E27FC236}">
                  <a16:creationId xmlns:a16="http://schemas.microsoft.com/office/drawing/2014/main" id="{564515AE-F5B0-F4AD-1DFD-460F844EA811}"/>
                </a:ext>
              </a:extLst>
            </p:cNvPr>
            <p:cNvCxnSpPr/>
            <p:nvPr/>
          </p:nvCxnSpPr>
          <p:spPr>
            <a:xfrm>
              <a:off x="7597072" y="3021182"/>
              <a:ext cx="59699" cy="34455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487;p34">
              <a:extLst>
                <a:ext uri="{FF2B5EF4-FFF2-40B4-BE49-F238E27FC236}">
                  <a16:creationId xmlns:a16="http://schemas.microsoft.com/office/drawing/2014/main" id="{8EAF4DD3-01B5-97C8-8B0B-79F8DCF93008}"/>
                </a:ext>
              </a:extLst>
            </p:cNvPr>
            <p:cNvCxnSpPr/>
            <p:nvPr/>
          </p:nvCxnSpPr>
          <p:spPr>
            <a:xfrm rot="16200000">
              <a:off x="5315561" y="2481619"/>
              <a:ext cx="0" cy="173169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488;p34">
              <a:extLst>
                <a:ext uri="{FF2B5EF4-FFF2-40B4-BE49-F238E27FC236}">
                  <a16:creationId xmlns:a16="http://schemas.microsoft.com/office/drawing/2014/main" id="{0AC34772-0692-F8D4-C4FB-485191044D7B}"/>
                </a:ext>
              </a:extLst>
            </p:cNvPr>
            <p:cNvCxnSpPr/>
            <p:nvPr/>
          </p:nvCxnSpPr>
          <p:spPr>
            <a:xfrm rot="16200000">
              <a:off x="5316833" y="2458583"/>
              <a:ext cx="0" cy="98699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489;p34">
              <a:extLst>
                <a:ext uri="{FF2B5EF4-FFF2-40B4-BE49-F238E27FC236}">
                  <a16:creationId xmlns:a16="http://schemas.microsoft.com/office/drawing/2014/main" id="{292EC74C-5FAA-4F3B-9672-2F80AA203859}"/>
                </a:ext>
              </a:extLst>
            </p:cNvPr>
            <p:cNvCxnSpPr/>
            <p:nvPr/>
          </p:nvCxnSpPr>
          <p:spPr>
            <a:xfrm rot="5400000">
              <a:off x="5217835" y="2518717"/>
              <a:ext cx="59699" cy="34455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490;p34">
              <a:extLst>
                <a:ext uri="{FF2B5EF4-FFF2-40B4-BE49-F238E27FC236}">
                  <a16:creationId xmlns:a16="http://schemas.microsoft.com/office/drawing/2014/main" id="{B2DA5BFE-DFBD-9177-A2C4-5AC9CFCE2290}"/>
                </a:ext>
              </a:extLst>
            </p:cNvPr>
            <p:cNvCxnSpPr/>
            <p:nvPr/>
          </p:nvCxnSpPr>
          <p:spPr>
            <a:xfrm rot="16200000" flipH="1">
              <a:off x="5352821" y="2518717"/>
              <a:ext cx="59699" cy="34455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492;p34">
              <a:extLst>
                <a:ext uri="{FF2B5EF4-FFF2-40B4-BE49-F238E27FC236}">
                  <a16:creationId xmlns:a16="http://schemas.microsoft.com/office/drawing/2014/main" id="{41E9146D-BDC2-49CA-CA23-CA7B3DF4576D}"/>
                </a:ext>
              </a:extLst>
            </p:cNvPr>
            <p:cNvCxnSpPr/>
            <p:nvPr/>
          </p:nvCxnSpPr>
          <p:spPr>
            <a:xfrm>
              <a:off x="5620977" y="2738043"/>
              <a:ext cx="0" cy="173169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493;p34">
              <a:extLst>
                <a:ext uri="{FF2B5EF4-FFF2-40B4-BE49-F238E27FC236}">
                  <a16:creationId xmlns:a16="http://schemas.microsoft.com/office/drawing/2014/main" id="{AD454806-9EA5-C7E7-1DC0-9222261144FE}"/>
                </a:ext>
              </a:extLst>
            </p:cNvPr>
            <p:cNvCxnSpPr/>
            <p:nvPr/>
          </p:nvCxnSpPr>
          <p:spPr>
            <a:xfrm>
              <a:off x="5681247" y="2776551"/>
              <a:ext cx="0" cy="98699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494;p34">
              <a:extLst>
                <a:ext uri="{FF2B5EF4-FFF2-40B4-BE49-F238E27FC236}">
                  <a16:creationId xmlns:a16="http://schemas.microsoft.com/office/drawing/2014/main" id="{6EFADF8B-E7F5-CE0B-6FD9-647393FC54FE}"/>
                </a:ext>
              </a:extLst>
            </p:cNvPr>
            <p:cNvCxnSpPr/>
            <p:nvPr/>
          </p:nvCxnSpPr>
          <p:spPr>
            <a:xfrm rot="10800000">
              <a:off x="5623385" y="2739524"/>
              <a:ext cx="59699" cy="34455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495;p34">
              <a:extLst>
                <a:ext uri="{FF2B5EF4-FFF2-40B4-BE49-F238E27FC236}">
                  <a16:creationId xmlns:a16="http://schemas.microsoft.com/office/drawing/2014/main" id="{BCC9E47D-914C-A85A-FE2A-DFE18690D61D}"/>
                </a:ext>
              </a:extLst>
            </p:cNvPr>
            <p:cNvCxnSpPr/>
            <p:nvPr/>
          </p:nvCxnSpPr>
          <p:spPr>
            <a:xfrm flipH="1">
              <a:off x="5623385" y="2874511"/>
              <a:ext cx="59699" cy="34455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497;p34">
              <a:extLst>
                <a:ext uri="{FF2B5EF4-FFF2-40B4-BE49-F238E27FC236}">
                  <a16:creationId xmlns:a16="http://schemas.microsoft.com/office/drawing/2014/main" id="{B20A5632-6B52-DDE9-1087-3079442421A5}"/>
                </a:ext>
              </a:extLst>
            </p:cNvPr>
            <p:cNvCxnSpPr/>
            <p:nvPr/>
          </p:nvCxnSpPr>
          <p:spPr>
            <a:xfrm>
              <a:off x="5465595" y="1758312"/>
              <a:ext cx="0" cy="173169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498;p34">
              <a:extLst>
                <a:ext uri="{FF2B5EF4-FFF2-40B4-BE49-F238E27FC236}">
                  <a16:creationId xmlns:a16="http://schemas.microsoft.com/office/drawing/2014/main" id="{34133A75-1DCD-A0E4-C6A7-29F5D31063AC}"/>
                </a:ext>
              </a:extLst>
            </p:cNvPr>
            <p:cNvCxnSpPr/>
            <p:nvPr/>
          </p:nvCxnSpPr>
          <p:spPr>
            <a:xfrm>
              <a:off x="5525865" y="1796820"/>
              <a:ext cx="0" cy="98699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499;p34">
              <a:extLst>
                <a:ext uri="{FF2B5EF4-FFF2-40B4-BE49-F238E27FC236}">
                  <a16:creationId xmlns:a16="http://schemas.microsoft.com/office/drawing/2014/main" id="{9E6B8AF0-0222-237A-F45B-5CD6D06C618D}"/>
                </a:ext>
              </a:extLst>
            </p:cNvPr>
            <p:cNvCxnSpPr/>
            <p:nvPr/>
          </p:nvCxnSpPr>
          <p:spPr>
            <a:xfrm rot="10800000">
              <a:off x="5468004" y="1759793"/>
              <a:ext cx="59699" cy="34455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500;p34">
              <a:extLst>
                <a:ext uri="{FF2B5EF4-FFF2-40B4-BE49-F238E27FC236}">
                  <a16:creationId xmlns:a16="http://schemas.microsoft.com/office/drawing/2014/main" id="{67E6A538-5F18-1366-D425-EC9A651B0896}"/>
                </a:ext>
              </a:extLst>
            </p:cNvPr>
            <p:cNvCxnSpPr/>
            <p:nvPr/>
          </p:nvCxnSpPr>
          <p:spPr>
            <a:xfrm flipH="1">
              <a:off x="5468004" y="1894779"/>
              <a:ext cx="59699" cy="34455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502;p34">
              <a:extLst>
                <a:ext uri="{FF2B5EF4-FFF2-40B4-BE49-F238E27FC236}">
                  <a16:creationId xmlns:a16="http://schemas.microsoft.com/office/drawing/2014/main" id="{3D53472D-E337-030E-3E1C-421F4C29CFFE}"/>
                </a:ext>
              </a:extLst>
            </p:cNvPr>
            <p:cNvCxnSpPr/>
            <p:nvPr/>
          </p:nvCxnSpPr>
          <p:spPr>
            <a:xfrm>
              <a:off x="5465595" y="1948968"/>
              <a:ext cx="0" cy="173169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503;p34">
              <a:extLst>
                <a:ext uri="{FF2B5EF4-FFF2-40B4-BE49-F238E27FC236}">
                  <a16:creationId xmlns:a16="http://schemas.microsoft.com/office/drawing/2014/main" id="{90E10F36-7004-1A9F-7BDC-1D1C5B2002B2}"/>
                </a:ext>
              </a:extLst>
            </p:cNvPr>
            <p:cNvCxnSpPr/>
            <p:nvPr/>
          </p:nvCxnSpPr>
          <p:spPr>
            <a:xfrm>
              <a:off x="5525865" y="1987475"/>
              <a:ext cx="0" cy="98699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504;p34">
              <a:extLst>
                <a:ext uri="{FF2B5EF4-FFF2-40B4-BE49-F238E27FC236}">
                  <a16:creationId xmlns:a16="http://schemas.microsoft.com/office/drawing/2014/main" id="{B494D2A9-331F-A011-71A0-988AA28A3790}"/>
                </a:ext>
              </a:extLst>
            </p:cNvPr>
            <p:cNvCxnSpPr/>
            <p:nvPr/>
          </p:nvCxnSpPr>
          <p:spPr>
            <a:xfrm rot="10800000">
              <a:off x="5468004" y="1950449"/>
              <a:ext cx="59699" cy="34455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505;p34">
              <a:extLst>
                <a:ext uri="{FF2B5EF4-FFF2-40B4-BE49-F238E27FC236}">
                  <a16:creationId xmlns:a16="http://schemas.microsoft.com/office/drawing/2014/main" id="{EC031089-571F-27C5-E3B6-7DE35B8C33FC}"/>
                </a:ext>
              </a:extLst>
            </p:cNvPr>
            <p:cNvCxnSpPr/>
            <p:nvPr/>
          </p:nvCxnSpPr>
          <p:spPr>
            <a:xfrm flipH="1">
              <a:off x="5468004" y="2085435"/>
              <a:ext cx="59699" cy="34455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507;p34">
              <a:extLst>
                <a:ext uri="{FF2B5EF4-FFF2-40B4-BE49-F238E27FC236}">
                  <a16:creationId xmlns:a16="http://schemas.microsoft.com/office/drawing/2014/main" id="{1B55A6C0-D0E9-4C60-ED20-08B8EC99D5D2}"/>
                </a:ext>
              </a:extLst>
            </p:cNvPr>
            <p:cNvCxnSpPr/>
            <p:nvPr/>
          </p:nvCxnSpPr>
          <p:spPr>
            <a:xfrm>
              <a:off x="5465595" y="2161192"/>
              <a:ext cx="0" cy="173169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508;p34">
              <a:extLst>
                <a:ext uri="{FF2B5EF4-FFF2-40B4-BE49-F238E27FC236}">
                  <a16:creationId xmlns:a16="http://schemas.microsoft.com/office/drawing/2014/main" id="{B9FD81B3-6858-0ABB-05DB-F6EB38351716}"/>
                </a:ext>
              </a:extLst>
            </p:cNvPr>
            <p:cNvCxnSpPr/>
            <p:nvPr/>
          </p:nvCxnSpPr>
          <p:spPr>
            <a:xfrm>
              <a:off x="5525865" y="2199700"/>
              <a:ext cx="0" cy="98699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509;p34">
              <a:extLst>
                <a:ext uri="{FF2B5EF4-FFF2-40B4-BE49-F238E27FC236}">
                  <a16:creationId xmlns:a16="http://schemas.microsoft.com/office/drawing/2014/main" id="{F2C9FE99-3D2C-DFE1-A3F8-20BE15109D1E}"/>
                </a:ext>
              </a:extLst>
            </p:cNvPr>
            <p:cNvCxnSpPr/>
            <p:nvPr/>
          </p:nvCxnSpPr>
          <p:spPr>
            <a:xfrm rot="10800000">
              <a:off x="5468004" y="2162673"/>
              <a:ext cx="59699" cy="34455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510;p34">
              <a:extLst>
                <a:ext uri="{FF2B5EF4-FFF2-40B4-BE49-F238E27FC236}">
                  <a16:creationId xmlns:a16="http://schemas.microsoft.com/office/drawing/2014/main" id="{E693A722-4821-1DBB-AFEB-6580285F0813}"/>
                </a:ext>
              </a:extLst>
            </p:cNvPr>
            <p:cNvCxnSpPr/>
            <p:nvPr/>
          </p:nvCxnSpPr>
          <p:spPr>
            <a:xfrm flipH="1">
              <a:off x="5468004" y="2297659"/>
              <a:ext cx="59699" cy="34455"/>
            </a:xfrm>
            <a:prstGeom prst="straightConnector1">
              <a:avLst/>
            </a:prstGeom>
            <a:noFill/>
            <a:ln w="1905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" name="Google Shape;511;p34">
              <a:extLst>
                <a:ext uri="{FF2B5EF4-FFF2-40B4-BE49-F238E27FC236}">
                  <a16:creationId xmlns:a16="http://schemas.microsoft.com/office/drawing/2014/main" id="{38FB698B-A818-80E3-43B0-F62F333F4ACB}"/>
                </a:ext>
              </a:extLst>
            </p:cNvPr>
            <p:cNvCxnSpPr/>
            <p:nvPr/>
          </p:nvCxnSpPr>
          <p:spPr>
            <a:xfrm>
              <a:off x="5166349" y="1792872"/>
              <a:ext cx="299083" cy="0"/>
            </a:xfrm>
            <a:prstGeom prst="straightConnector1">
              <a:avLst/>
            </a:prstGeom>
            <a:noFill/>
            <a:ln w="9525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" name="Google Shape;512;p34">
              <a:extLst>
                <a:ext uri="{FF2B5EF4-FFF2-40B4-BE49-F238E27FC236}">
                  <a16:creationId xmlns:a16="http://schemas.microsoft.com/office/drawing/2014/main" id="{9192B59B-79A6-FA7A-565B-E97A38DBE0D6}"/>
                </a:ext>
              </a:extLst>
            </p:cNvPr>
            <p:cNvCxnSpPr/>
            <p:nvPr/>
          </p:nvCxnSpPr>
          <p:spPr>
            <a:xfrm>
              <a:off x="5313746" y="1877262"/>
              <a:ext cx="151786" cy="0"/>
            </a:xfrm>
            <a:prstGeom prst="straightConnector1">
              <a:avLst/>
            </a:prstGeom>
            <a:noFill/>
            <a:ln w="9525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" name="Google Shape;513;p34">
              <a:extLst>
                <a:ext uri="{FF2B5EF4-FFF2-40B4-BE49-F238E27FC236}">
                  <a16:creationId xmlns:a16="http://schemas.microsoft.com/office/drawing/2014/main" id="{8E0342D5-8EB6-A510-02D5-B17476B8F92C}"/>
                </a:ext>
              </a:extLst>
            </p:cNvPr>
            <p:cNvCxnSpPr/>
            <p:nvPr/>
          </p:nvCxnSpPr>
          <p:spPr>
            <a:xfrm>
              <a:off x="5032250" y="1994021"/>
              <a:ext cx="433050" cy="0"/>
            </a:xfrm>
            <a:prstGeom prst="straightConnector1">
              <a:avLst/>
            </a:prstGeom>
            <a:noFill/>
            <a:ln w="9525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" name="Google Shape;514;p34">
              <a:extLst>
                <a:ext uri="{FF2B5EF4-FFF2-40B4-BE49-F238E27FC236}">
                  <a16:creationId xmlns:a16="http://schemas.microsoft.com/office/drawing/2014/main" id="{CC0D1391-D5FF-9C88-5DD2-C2C76E96F0B9}"/>
                </a:ext>
              </a:extLst>
            </p:cNvPr>
            <p:cNvCxnSpPr/>
            <p:nvPr/>
          </p:nvCxnSpPr>
          <p:spPr>
            <a:xfrm rot="10800000" flipH="1">
              <a:off x="5170682" y="2078482"/>
              <a:ext cx="294728" cy="6864"/>
            </a:xfrm>
            <a:prstGeom prst="straightConnector1">
              <a:avLst/>
            </a:prstGeom>
            <a:noFill/>
            <a:ln w="9525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" name="Google Shape;515;p34">
              <a:extLst>
                <a:ext uri="{FF2B5EF4-FFF2-40B4-BE49-F238E27FC236}">
                  <a16:creationId xmlns:a16="http://schemas.microsoft.com/office/drawing/2014/main" id="{21EC8A0A-4F60-3DAD-C7FD-779849692084}"/>
                </a:ext>
              </a:extLst>
            </p:cNvPr>
            <p:cNvCxnSpPr/>
            <p:nvPr/>
          </p:nvCxnSpPr>
          <p:spPr>
            <a:xfrm>
              <a:off x="5029115" y="2199833"/>
              <a:ext cx="432919" cy="0"/>
            </a:xfrm>
            <a:prstGeom prst="straightConnector1">
              <a:avLst/>
            </a:prstGeom>
            <a:noFill/>
            <a:ln w="9525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516;p34">
              <a:extLst>
                <a:ext uri="{FF2B5EF4-FFF2-40B4-BE49-F238E27FC236}">
                  <a16:creationId xmlns:a16="http://schemas.microsoft.com/office/drawing/2014/main" id="{43781AC8-6797-675C-031D-A9DD72011A17}"/>
                </a:ext>
              </a:extLst>
            </p:cNvPr>
            <p:cNvCxnSpPr/>
            <p:nvPr/>
          </p:nvCxnSpPr>
          <p:spPr>
            <a:xfrm>
              <a:off x="5318079" y="2293435"/>
              <a:ext cx="144130" cy="1980"/>
            </a:xfrm>
            <a:prstGeom prst="straightConnector1">
              <a:avLst/>
            </a:prstGeom>
            <a:noFill/>
            <a:ln w="9525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517;p34">
              <a:extLst>
                <a:ext uri="{FF2B5EF4-FFF2-40B4-BE49-F238E27FC236}">
                  <a16:creationId xmlns:a16="http://schemas.microsoft.com/office/drawing/2014/main" id="{D48CF842-59D9-7FCB-9F41-9653450EB418}"/>
                </a:ext>
              </a:extLst>
            </p:cNvPr>
            <p:cNvCxnSpPr/>
            <p:nvPr/>
          </p:nvCxnSpPr>
          <p:spPr>
            <a:xfrm>
              <a:off x="5528950" y="2040580"/>
              <a:ext cx="91995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" name="Google Shape;518;p34">
              <a:extLst>
                <a:ext uri="{FF2B5EF4-FFF2-40B4-BE49-F238E27FC236}">
                  <a16:creationId xmlns:a16="http://schemas.microsoft.com/office/drawing/2014/main" id="{34576090-3AE3-3CF6-1287-96D88D84D9FA}"/>
                </a:ext>
              </a:extLst>
            </p:cNvPr>
            <p:cNvCxnSpPr>
              <a:endCxn id="65" idx="1"/>
            </p:cNvCxnSpPr>
            <p:nvPr/>
          </p:nvCxnSpPr>
          <p:spPr>
            <a:xfrm rot="10800000" flipH="1">
              <a:off x="5528988" y="2204863"/>
              <a:ext cx="70710" cy="29305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Google Shape;519;p34">
              <a:extLst>
                <a:ext uri="{FF2B5EF4-FFF2-40B4-BE49-F238E27FC236}">
                  <a16:creationId xmlns:a16="http://schemas.microsoft.com/office/drawing/2014/main" id="{E8AD237A-7012-8F4C-F515-D3A8F4CA4A31}"/>
                </a:ext>
              </a:extLst>
            </p:cNvPr>
            <p:cNvCxnSpPr>
              <a:endCxn id="31" idx="1"/>
            </p:cNvCxnSpPr>
            <p:nvPr/>
          </p:nvCxnSpPr>
          <p:spPr>
            <a:xfrm>
              <a:off x="5528992" y="1839495"/>
              <a:ext cx="70710" cy="83831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520;p34">
              <a:extLst>
                <a:ext uri="{FF2B5EF4-FFF2-40B4-BE49-F238E27FC236}">
                  <a16:creationId xmlns:a16="http://schemas.microsoft.com/office/drawing/2014/main" id="{E75425E4-16C1-EE3B-647E-7C0BA31B098B}"/>
                </a:ext>
              </a:extLst>
            </p:cNvPr>
            <p:cNvCxnSpPr/>
            <p:nvPr/>
          </p:nvCxnSpPr>
          <p:spPr>
            <a:xfrm>
              <a:off x="5029028" y="2746482"/>
              <a:ext cx="591700" cy="0"/>
            </a:xfrm>
            <a:prstGeom prst="straightConnector1">
              <a:avLst/>
            </a:prstGeom>
            <a:noFill/>
            <a:ln w="9525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521;p34">
              <a:extLst>
                <a:ext uri="{FF2B5EF4-FFF2-40B4-BE49-F238E27FC236}">
                  <a16:creationId xmlns:a16="http://schemas.microsoft.com/office/drawing/2014/main" id="{D968C76D-E601-F140-C106-FBBFB1869B44}"/>
                </a:ext>
              </a:extLst>
            </p:cNvPr>
            <p:cNvCxnSpPr/>
            <p:nvPr/>
          </p:nvCxnSpPr>
          <p:spPr>
            <a:xfrm>
              <a:off x="5166349" y="2842062"/>
              <a:ext cx="454697" cy="0"/>
            </a:xfrm>
            <a:prstGeom prst="straightConnector1">
              <a:avLst/>
            </a:prstGeom>
            <a:noFill/>
            <a:ln w="9525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522;p34">
              <a:extLst>
                <a:ext uri="{FF2B5EF4-FFF2-40B4-BE49-F238E27FC236}">
                  <a16:creationId xmlns:a16="http://schemas.microsoft.com/office/drawing/2014/main" id="{C628E9FB-5EDF-7A2B-08CC-525DF63C68C2}"/>
                </a:ext>
              </a:extLst>
            </p:cNvPr>
            <p:cNvCxnSpPr/>
            <p:nvPr/>
          </p:nvCxnSpPr>
          <p:spPr>
            <a:xfrm rot="10800000">
              <a:off x="5357148" y="2566560"/>
              <a:ext cx="325085" cy="108362"/>
            </a:xfrm>
            <a:prstGeom prst="straightConnector1">
              <a:avLst/>
            </a:prstGeom>
            <a:noFill/>
            <a:ln w="9525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523;p34">
              <a:extLst>
                <a:ext uri="{FF2B5EF4-FFF2-40B4-BE49-F238E27FC236}">
                  <a16:creationId xmlns:a16="http://schemas.microsoft.com/office/drawing/2014/main" id="{0705A47A-D42E-23BD-F491-5E0DE9A9873F}"/>
                </a:ext>
              </a:extLst>
            </p:cNvPr>
            <p:cNvCxnSpPr/>
            <p:nvPr/>
          </p:nvCxnSpPr>
          <p:spPr>
            <a:xfrm rot="10800000">
              <a:off x="5287734" y="2566484"/>
              <a:ext cx="0" cy="403221"/>
            </a:xfrm>
            <a:prstGeom prst="straightConnector1">
              <a:avLst/>
            </a:prstGeom>
            <a:noFill/>
            <a:ln w="9525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524;p34">
              <a:extLst>
                <a:ext uri="{FF2B5EF4-FFF2-40B4-BE49-F238E27FC236}">
                  <a16:creationId xmlns:a16="http://schemas.microsoft.com/office/drawing/2014/main" id="{BAA2C09E-EE00-12AD-CF9A-4376AA710E67}"/>
                </a:ext>
              </a:extLst>
            </p:cNvPr>
            <p:cNvCxnSpPr/>
            <p:nvPr/>
          </p:nvCxnSpPr>
          <p:spPr>
            <a:xfrm rot="10800000">
              <a:off x="7659184" y="2995299"/>
              <a:ext cx="303307" cy="4751"/>
            </a:xfrm>
            <a:prstGeom prst="straightConnector1">
              <a:avLst/>
            </a:prstGeom>
            <a:noFill/>
            <a:ln w="9525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525;p34">
              <a:extLst>
                <a:ext uri="{FF2B5EF4-FFF2-40B4-BE49-F238E27FC236}">
                  <a16:creationId xmlns:a16="http://schemas.microsoft.com/office/drawing/2014/main" id="{19FDBA48-D660-2FE9-3BF1-93855FA9130E}"/>
                </a:ext>
              </a:extLst>
            </p:cNvPr>
            <p:cNvCxnSpPr/>
            <p:nvPr/>
          </p:nvCxnSpPr>
          <p:spPr>
            <a:xfrm rot="10800000">
              <a:off x="7654816" y="2917691"/>
              <a:ext cx="142942" cy="0"/>
            </a:xfrm>
            <a:prstGeom prst="straightConnector1">
              <a:avLst/>
            </a:prstGeom>
            <a:noFill/>
            <a:ln w="9525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526;p34">
              <a:extLst>
                <a:ext uri="{FF2B5EF4-FFF2-40B4-BE49-F238E27FC236}">
                  <a16:creationId xmlns:a16="http://schemas.microsoft.com/office/drawing/2014/main" id="{7FAA861C-DC4B-919C-CB1D-DA17F1541191}"/>
                </a:ext>
              </a:extLst>
            </p:cNvPr>
            <p:cNvCxnSpPr/>
            <p:nvPr/>
          </p:nvCxnSpPr>
          <p:spPr>
            <a:xfrm rot="5400000">
              <a:off x="7239990" y="2375698"/>
              <a:ext cx="475551" cy="1584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527;p34">
              <a:extLst>
                <a:ext uri="{FF2B5EF4-FFF2-40B4-BE49-F238E27FC236}">
                  <a16:creationId xmlns:a16="http://schemas.microsoft.com/office/drawing/2014/main" id="{0F29E4B6-08FC-C83B-CC08-84F30F30750A}"/>
                </a:ext>
              </a:extLst>
            </p:cNvPr>
            <p:cNvCxnSpPr/>
            <p:nvPr/>
          </p:nvCxnSpPr>
          <p:spPr>
            <a:xfrm>
              <a:off x="7476965" y="2614230"/>
              <a:ext cx="316506" cy="264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528;p34">
              <a:extLst>
                <a:ext uri="{FF2B5EF4-FFF2-40B4-BE49-F238E27FC236}">
                  <a16:creationId xmlns:a16="http://schemas.microsoft.com/office/drawing/2014/main" id="{FE3DF85D-ABEE-4990-4AC9-B068F27312DD}"/>
                </a:ext>
              </a:extLst>
            </p:cNvPr>
            <p:cNvCxnSpPr/>
            <p:nvPr/>
          </p:nvCxnSpPr>
          <p:spPr>
            <a:xfrm rot="10800000">
              <a:off x="7797761" y="2527495"/>
              <a:ext cx="0" cy="91072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529;p34">
              <a:extLst>
                <a:ext uri="{FF2B5EF4-FFF2-40B4-BE49-F238E27FC236}">
                  <a16:creationId xmlns:a16="http://schemas.microsoft.com/office/drawing/2014/main" id="{336BD622-C094-229B-F102-6F4496643886}"/>
                </a:ext>
              </a:extLst>
            </p:cNvPr>
            <p:cNvCxnSpPr/>
            <p:nvPr/>
          </p:nvCxnSpPr>
          <p:spPr>
            <a:xfrm>
              <a:off x="7797761" y="2614230"/>
              <a:ext cx="0" cy="303439"/>
            </a:xfrm>
            <a:prstGeom prst="straightConnector1">
              <a:avLst/>
            </a:prstGeom>
            <a:noFill/>
            <a:ln w="9525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6AC4F24F-E5CB-9B8C-2B9C-7BC3AA24C90F}"/>
                </a:ext>
              </a:extLst>
            </p:cNvPr>
            <p:cNvGrpSpPr/>
            <p:nvPr/>
          </p:nvGrpSpPr>
          <p:grpSpPr>
            <a:xfrm>
              <a:off x="6481540" y="2164711"/>
              <a:ext cx="57123" cy="207254"/>
              <a:chOff x="7605229" y="5523406"/>
              <a:chExt cx="91997" cy="303440"/>
            </a:xfrm>
          </p:grpSpPr>
          <p:cxnSp>
            <p:nvCxnSpPr>
              <p:cNvPr id="141" name="Google Shape;533;p34">
                <a:extLst>
                  <a:ext uri="{FF2B5EF4-FFF2-40B4-BE49-F238E27FC236}">
                    <a16:creationId xmlns:a16="http://schemas.microsoft.com/office/drawing/2014/main" id="{86F4FC22-6073-282D-CE21-6DC2735DCE47}"/>
                  </a:ext>
                </a:extLst>
              </p:cNvPr>
              <p:cNvCxnSpPr/>
              <p:nvPr/>
            </p:nvCxnSpPr>
            <p:spPr>
              <a:xfrm>
                <a:off x="7605229" y="5523406"/>
                <a:ext cx="0" cy="30344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1155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2" name="Google Shape;534;p34">
                <a:extLst>
                  <a:ext uri="{FF2B5EF4-FFF2-40B4-BE49-F238E27FC236}">
                    <a16:creationId xmlns:a16="http://schemas.microsoft.com/office/drawing/2014/main" id="{2B031C3E-CB6B-591B-A4AC-FFDBCA70B316}"/>
                  </a:ext>
                </a:extLst>
              </p:cNvPr>
              <p:cNvCxnSpPr/>
              <p:nvPr/>
            </p:nvCxnSpPr>
            <p:spPr>
              <a:xfrm>
                <a:off x="7694501" y="5590882"/>
                <a:ext cx="0" cy="172947"/>
              </a:xfrm>
              <a:prstGeom prst="straightConnector1">
                <a:avLst/>
              </a:prstGeom>
              <a:noFill/>
              <a:ln w="12700" cap="flat" cmpd="sng">
                <a:solidFill>
                  <a:srgbClr val="1155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3" name="Google Shape;535;p34">
                <a:extLst>
                  <a:ext uri="{FF2B5EF4-FFF2-40B4-BE49-F238E27FC236}">
                    <a16:creationId xmlns:a16="http://schemas.microsoft.com/office/drawing/2014/main" id="{AB007EF0-13D8-2B2F-17EC-FD2F9687F1E9}"/>
                  </a:ext>
                </a:extLst>
              </p:cNvPr>
              <p:cNvCxnSpPr/>
              <p:nvPr/>
            </p:nvCxnSpPr>
            <p:spPr>
              <a:xfrm rot="10800000">
                <a:off x="7608797" y="5526001"/>
                <a:ext cx="88429" cy="60375"/>
              </a:xfrm>
              <a:prstGeom prst="straightConnector1">
                <a:avLst/>
              </a:prstGeom>
              <a:noFill/>
              <a:ln w="12700" cap="flat" cmpd="sng">
                <a:solidFill>
                  <a:srgbClr val="1155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4" name="Google Shape;536;p34">
                <a:extLst>
                  <a:ext uri="{FF2B5EF4-FFF2-40B4-BE49-F238E27FC236}">
                    <a16:creationId xmlns:a16="http://schemas.microsoft.com/office/drawing/2014/main" id="{E0C041C1-2CB2-2544-51C0-50C5DC89444B}"/>
                  </a:ext>
                </a:extLst>
              </p:cNvPr>
              <p:cNvCxnSpPr/>
              <p:nvPr/>
            </p:nvCxnSpPr>
            <p:spPr>
              <a:xfrm flipH="1">
                <a:off x="7608797" y="5762535"/>
                <a:ext cx="88429" cy="60375"/>
              </a:xfrm>
              <a:prstGeom prst="straightConnector1">
                <a:avLst/>
              </a:prstGeom>
              <a:noFill/>
              <a:ln w="12700" cap="flat" cmpd="sng">
                <a:solidFill>
                  <a:srgbClr val="1155CC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45" name="Google Shape;537;p34">
              <a:extLst>
                <a:ext uri="{FF2B5EF4-FFF2-40B4-BE49-F238E27FC236}">
                  <a16:creationId xmlns:a16="http://schemas.microsoft.com/office/drawing/2014/main" id="{82BE2900-90F5-0462-DF7F-D6369721664A}"/>
                </a:ext>
              </a:extLst>
            </p:cNvPr>
            <p:cNvCxnSpPr>
              <a:cxnSpLocks/>
            </p:cNvCxnSpPr>
            <p:nvPr/>
          </p:nvCxnSpPr>
          <p:spPr>
            <a:xfrm>
              <a:off x="7012074" y="2144853"/>
              <a:ext cx="145298" cy="3353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6" name="Google Shape;480;p34">
              <a:extLst>
                <a:ext uri="{FF2B5EF4-FFF2-40B4-BE49-F238E27FC236}">
                  <a16:creationId xmlns:a16="http://schemas.microsoft.com/office/drawing/2014/main" id="{A259F525-20FB-1181-4F3D-CD59DA4133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22639" y="2276849"/>
              <a:ext cx="0" cy="864096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480;p34">
              <a:extLst>
                <a:ext uri="{FF2B5EF4-FFF2-40B4-BE49-F238E27FC236}">
                  <a16:creationId xmlns:a16="http://schemas.microsoft.com/office/drawing/2014/main" id="{4EC096C0-B8C7-40AF-9E07-A5DA409AC8AD}"/>
                </a:ext>
              </a:extLst>
            </p:cNvPr>
            <p:cNvCxnSpPr>
              <a:cxnSpLocks/>
            </p:cNvCxnSpPr>
            <p:nvPr/>
          </p:nvCxnSpPr>
          <p:spPr>
            <a:xfrm>
              <a:off x="6303594" y="2276849"/>
              <a:ext cx="205729" cy="0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8" name="Google Shape;537;p34">
              <a:extLst>
                <a:ext uri="{FF2B5EF4-FFF2-40B4-BE49-F238E27FC236}">
                  <a16:creationId xmlns:a16="http://schemas.microsoft.com/office/drawing/2014/main" id="{889B8E9E-2C28-1AAE-A029-FF1D06615E2D}"/>
                </a:ext>
              </a:extLst>
            </p:cNvPr>
            <p:cNvCxnSpPr>
              <a:cxnSpLocks/>
            </p:cNvCxnSpPr>
            <p:nvPr/>
          </p:nvCxnSpPr>
          <p:spPr>
            <a:xfrm>
              <a:off x="7285721" y="2128056"/>
              <a:ext cx="171083" cy="4777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49" name="Google Shape;465;p34">
              <a:extLst>
                <a:ext uri="{FF2B5EF4-FFF2-40B4-BE49-F238E27FC236}">
                  <a16:creationId xmlns:a16="http://schemas.microsoft.com/office/drawing/2014/main" id="{8DE40FD6-8BA1-1964-3600-ADF1057431FC}"/>
                </a:ext>
              </a:extLst>
            </p:cNvPr>
            <p:cNvCxnSpPr>
              <a:cxnSpLocks/>
              <a:stCxn id="30" idx="7"/>
            </p:cNvCxnSpPr>
            <p:nvPr/>
          </p:nvCxnSpPr>
          <p:spPr>
            <a:xfrm rot="16200000" flipH="1">
              <a:off x="6569314" y="1875453"/>
              <a:ext cx="211116" cy="303643"/>
            </a:xfrm>
            <a:prstGeom prst="bentConnector4">
              <a:avLst>
                <a:gd name="adj1" fmla="val 14476"/>
                <a:gd name="adj2" fmla="val 54040"/>
              </a:avLst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150" name="Google Shape;465;p34">
              <a:extLst>
                <a:ext uri="{FF2B5EF4-FFF2-40B4-BE49-F238E27FC236}">
                  <a16:creationId xmlns:a16="http://schemas.microsoft.com/office/drawing/2014/main" id="{B16D7FCF-22F9-6F3D-AB9C-31E328CA3F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38665" y="2204841"/>
              <a:ext cx="288030" cy="80394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151" name="Google Shape;480;p34">
              <a:extLst>
                <a:ext uri="{FF2B5EF4-FFF2-40B4-BE49-F238E27FC236}">
                  <a16:creationId xmlns:a16="http://schemas.microsoft.com/office/drawing/2014/main" id="{F5648237-7343-A6C7-E820-DEFF10A569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42719" y="1268737"/>
              <a:ext cx="0" cy="864096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152" name="Text Placeholder 75">
            <a:extLst>
              <a:ext uri="{FF2B5EF4-FFF2-40B4-BE49-F238E27FC236}">
                <a16:creationId xmlns:a16="http://schemas.microsoft.com/office/drawing/2014/main" id="{3D40B2BA-44EC-24F2-1635-AE38946B2D80}"/>
              </a:ext>
            </a:extLst>
          </p:cNvPr>
          <p:cNvSpPr txBox="1">
            <a:spLocks/>
          </p:cNvSpPr>
          <p:nvPr/>
        </p:nvSpPr>
        <p:spPr>
          <a:xfrm>
            <a:off x="179512" y="5733256"/>
            <a:ext cx="8784976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en-CA" sz="2000" b="1" kern="0" dirty="0">
                <a:solidFill>
                  <a:srgbClr val="002060"/>
                </a:solidFill>
              </a:rPr>
              <a:t>Must consider routing &amp; range of uses in hardening choice</a:t>
            </a:r>
          </a:p>
        </p:txBody>
      </p:sp>
    </p:spTree>
    <p:extLst>
      <p:ext uri="{BB962C8B-B14F-4D97-AF65-F5344CB8AC3E}">
        <p14:creationId xmlns:p14="http://schemas.microsoft.com/office/powerpoint/2010/main" val="34614018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6" name="Google Shape;2616;p141"/>
          <p:cNvSpPr txBox="1">
            <a:spLocks noGrp="1"/>
          </p:cNvSpPr>
          <p:nvPr>
            <p:ph type="sldNum" idx="12"/>
          </p:nvPr>
        </p:nvSpPr>
        <p:spPr>
          <a:xfrm>
            <a:off x="6872352" y="5681637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rmAutofit/>
          </a:bodyPr>
          <a:lstStyle/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24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617" name="Google Shape;2617;p141"/>
          <p:cNvSpPr txBox="1">
            <a:spLocks noGrp="1"/>
          </p:cNvSpPr>
          <p:nvPr>
            <p:ph type="title"/>
          </p:nvPr>
        </p:nvSpPr>
        <p:spPr>
          <a:xfrm>
            <a:off x="395536" y="260648"/>
            <a:ext cx="8661648" cy="57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rmAutofit/>
          </a:bodyPr>
          <a:lstStyle/>
          <a:p>
            <a:r>
              <a:rPr lang="en" dirty="0">
                <a:solidFill>
                  <a:schemeClr val="tx1"/>
                </a:solidFill>
              </a:rPr>
              <a:t>Example: Intel Stratix 10 NX Tensor Block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618" name="Google Shape;2618;p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5203" y="2939027"/>
            <a:ext cx="4970172" cy="2717172"/>
          </a:xfrm>
          <a:prstGeom prst="rect">
            <a:avLst/>
          </a:prstGeom>
          <a:noFill/>
          <a:ln>
            <a:noFill/>
          </a:ln>
        </p:spPr>
      </p:pic>
      <p:sp>
        <p:nvSpPr>
          <p:cNvPr id="2619" name="Google Shape;2619;p141"/>
          <p:cNvSpPr txBox="1"/>
          <p:nvPr/>
        </p:nvSpPr>
        <p:spPr>
          <a:xfrm>
            <a:off x="455613" y="1611402"/>
            <a:ext cx="82296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C00000"/>
              </a:buClr>
              <a:buSzPts val="1800"/>
            </a:pPr>
            <a:r>
              <a:rPr lang="en" sz="21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30x int8 </a:t>
            </a:r>
            <a:r>
              <a:rPr lang="en" sz="2100" dirty="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multipliers instead of </a:t>
            </a:r>
            <a:r>
              <a:rPr lang="en" sz="21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2x int18 </a:t>
            </a:r>
            <a:r>
              <a:rPr lang="en" sz="2100" dirty="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multipliers</a:t>
            </a:r>
            <a:endParaRPr sz="2100" dirty="0">
              <a:solidFill>
                <a:srgbClr val="0071C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indent="-342900">
              <a:buClr>
                <a:schemeClr val="dk1"/>
              </a:buClr>
              <a:buSzPts val="1800"/>
              <a:buChar char="●"/>
            </a:pPr>
            <a:r>
              <a:rPr lang="en" dirty="0">
                <a:solidFill>
                  <a:schemeClr val="dk1"/>
                </a:solidFill>
              </a:rPr>
              <a:t>Or </a:t>
            </a:r>
            <a:r>
              <a:rPr lang="en" b="1" dirty="0">
                <a:solidFill>
                  <a:srgbClr val="C00000"/>
                </a:solidFill>
              </a:rPr>
              <a:t>60x int4</a:t>
            </a:r>
            <a:r>
              <a:rPr lang="en" dirty="0">
                <a:solidFill>
                  <a:schemeClr val="dk1"/>
                </a:solidFill>
              </a:rPr>
              <a:t> multipliers</a:t>
            </a:r>
            <a:endParaRPr dirty="0">
              <a:solidFill>
                <a:schemeClr val="dk1"/>
              </a:solidFill>
            </a:endParaRPr>
          </a:p>
          <a:p>
            <a:pPr marL="457200">
              <a:buClr>
                <a:schemeClr val="dk1"/>
              </a:buClr>
            </a:pPr>
            <a:endParaRPr dirty="0">
              <a:solidFill>
                <a:srgbClr val="0071C5"/>
              </a:solidFill>
            </a:endParaRPr>
          </a:p>
        </p:txBody>
      </p:sp>
      <p:sp>
        <p:nvSpPr>
          <p:cNvPr id="2620" name="Google Shape;2620;p141"/>
          <p:cNvSpPr txBox="1"/>
          <p:nvPr/>
        </p:nvSpPr>
        <p:spPr>
          <a:xfrm>
            <a:off x="648900" y="3922000"/>
            <a:ext cx="14463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Clr>
                <a:srgbClr val="C00000"/>
              </a:buClr>
              <a:buSzPts val="1800"/>
            </a:pPr>
            <a:r>
              <a:rPr lang="en" sz="1900" b="1">
                <a:solidFill>
                  <a:srgbClr val="C00000"/>
                </a:solidFill>
              </a:rPr>
              <a:t>30x int8</a:t>
            </a:r>
            <a:endParaRPr sz="1500"/>
          </a:p>
        </p:txBody>
      </p:sp>
      <p:cxnSp>
        <p:nvCxnSpPr>
          <p:cNvPr id="2621" name="Google Shape;2621;p141"/>
          <p:cNvCxnSpPr/>
          <p:nvPr/>
        </p:nvCxnSpPr>
        <p:spPr>
          <a:xfrm rot="10800000">
            <a:off x="6428875" y="1811150"/>
            <a:ext cx="947700" cy="23670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622" name="Google Shape;2622;p141"/>
          <p:cNvSpPr txBox="1"/>
          <p:nvPr/>
        </p:nvSpPr>
        <p:spPr>
          <a:xfrm>
            <a:off x="7435825" y="1811150"/>
            <a:ext cx="1342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" sz="1600">
                <a:solidFill>
                  <a:srgbClr val="0000FF"/>
                </a:solidFill>
              </a:rPr>
              <a:t>Focusing on this mode</a:t>
            </a:r>
            <a:endParaRPr sz="1600">
              <a:solidFill>
                <a:srgbClr val="0000FF"/>
              </a:solidFill>
            </a:endParaRPr>
          </a:p>
        </p:txBody>
      </p:sp>
      <p:sp>
        <p:nvSpPr>
          <p:cNvPr id="2" name="Google Shape;2619;p141">
            <a:extLst>
              <a:ext uri="{FF2B5EF4-FFF2-40B4-BE49-F238E27FC236}">
                <a16:creationId xmlns:a16="http://schemas.microsoft.com/office/drawing/2014/main" id="{9A82F0E8-59AD-5049-71D8-AA633F46D571}"/>
              </a:ext>
            </a:extLst>
          </p:cNvPr>
          <p:cNvSpPr txBox="1"/>
          <p:nvPr/>
        </p:nvSpPr>
        <p:spPr>
          <a:xfrm>
            <a:off x="1115616" y="5949280"/>
            <a:ext cx="72008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C00000"/>
              </a:buClr>
              <a:buSzPts val="1800"/>
            </a:pP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Multiplier area </a:t>
            </a: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Symbol" panose="05050102010706020507" pitchFamily="18" charset="2"/>
              </a:rPr>
              <a:t> precision</a:t>
            </a:r>
            <a:r>
              <a:rPr lang="en-CA" sz="2400" b="1" baseline="3000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Symbol" panose="05050102010706020507" pitchFamily="18" charset="2"/>
              </a:rPr>
              <a:t>2 </a:t>
            </a: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CA" sz="2400" b="1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Wingdings" panose="05000000000000000000" pitchFamily="2" charset="2"/>
              </a:rPr>
              <a:t> can fit many 8x8 within DSP footprint</a:t>
            </a:r>
            <a:endParaRPr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>
              <a:buClr>
                <a:schemeClr val="dk1"/>
              </a:buClr>
            </a:pPr>
            <a:endParaRPr dirty="0">
              <a:solidFill>
                <a:srgbClr val="0071C5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8" name="Google Shape;2628;p142"/>
          <p:cNvSpPr txBox="1">
            <a:spLocks noGrp="1"/>
          </p:cNvSpPr>
          <p:nvPr>
            <p:ph type="sldNum" idx="12"/>
          </p:nvPr>
        </p:nvSpPr>
        <p:spPr>
          <a:xfrm>
            <a:off x="6872352" y="5681637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rmAutofit/>
          </a:bodyPr>
          <a:lstStyle/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25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629" name="Google Shape;2629;p142"/>
          <p:cNvSpPr txBox="1">
            <a:spLocks noGrp="1"/>
          </p:cNvSpPr>
          <p:nvPr>
            <p:ph type="title"/>
          </p:nvPr>
        </p:nvSpPr>
        <p:spPr>
          <a:xfrm>
            <a:off x="323528" y="260648"/>
            <a:ext cx="8229600" cy="57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rmAutofit/>
          </a:bodyPr>
          <a:lstStyle/>
          <a:p>
            <a:r>
              <a:rPr lang="en" dirty="0">
                <a:solidFill>
                  <a:schemeClr val="tx1"/>
                </a:solidFill>
              </a:rPr>
              <a:t>Tensor Block int8 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630" name="Google Shape;2630;p1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5328" y="3001327"/>
            <a:ext cx="4970172" cy="2717172"/>
          </a:xfrm>
          <a:prstGeom prst="rect">
            <a:avLst/>
          </a:prstGeom>
          <a:noFill/>
          <a:ln>
            <a:noFill/>
          </a:ln>
        </p:spPr>
      </p:pic>
      <p:sp>
        <p:nvSpPr>
          <p:cNvPr id="2631" name="Google Shape;2631;p142"/>
          <p:cNvSpPr txBox="1"/>
          <p:nvPr/>
        </p:nvSpPr>
        <p:spPr>
          <a:xfrm>
            <a:off x="455613" y="1611402"/>
            <a:ext cx="82296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C00000"/>
              </a:buClr>
              <a:buSzPts val="1800"/>
            </a:pPr>
            <a:r>
              <a:rPr lang="en"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30x int8 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multipliers instead of </a:t>
            </a:r>
            <a:r>
              <a:rPr lang="en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2x int18 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multipliers</a:t>
            </a:r>
            <a:endParaRPr sz="1300"/>
          </a:p>
        </p:txBody>
      </p:sp>
      <p:sp>
        <p:nvSpPr>
          <p:cNvPr id="2632" name="Google Shape;2632;p142"/>
          <p:cNvSpPr txBox="1"/>
          <p:nvPr/>
        </p:nvSpPr>
        <p:spPr>
          <a:xfrm>
            <a:off x="415675" y="3113249"/>
            <a:ext cx="14568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C00000"/>
              </a:buClr>
              <a:buSzPts val="3300"/>
            </a:pPr>
            <a:r>
              <a:rPr lang="en" sz="33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480 inputs</a:t>
            </a:r>
            <a:endParaRPr sz="3300">
              <a:solidFill>
                <a:srgbClr val="0071C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3" name="Google Shape;2633;p142"/>
          <p:cNvSpPr txBox="1"/>
          <p:nvPr/>
        </p:nvSpPr>
        <p:spPr>
          <a:xfrm>
            <a:off x="7268359" y="3113259"/>
            <a:ext cx="16086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C00000"/>
              </a:buClr>
              <a:buSzPts val="3300"/>
            </a:pPr>
            <a:r>
              <a:rPr lang="en" sz="33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480 outputs</a:t>
            </a:r>
            <a:endParaRPr sz="33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4" name="Google Shape;2634;p142"/>
          <p:cNvSpPr txBox="1"/>
          <p:nvPr/>
        </p:nvSpPr>
        <p:spPr>
          <a:xfrm>
            <a:off x="337575" y="4872875"/>
            <a:ext cx="1456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2000">
                <a:solidFill>
                  <a:schemeClr val="dk1"/>
                </a:solidFill>
              </a:rPr>
              <a:t>DSP block: 96 inputs</a:t>
            </a:r>
            <a:endParaRPr sz="2000"/>
          </a:p>
        </p:txBody>
      </p:sp>
      <p:sp>
        <p:nvSpPr>
          <p:cNvPr id="2635" name="Google Shape;2635;p142"/>
          <p:cNvSpPr txBox="1"/>
          <p:nvPr/>
        </p:nvSpPr>
        <p:spPr>
          <a:xfrm>
            <a:off x="7420150" y="4918100"/>
            <a:ext cx="1456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" sz="2000">
                <a:solidFill>
                  <a:schemeClr val="dk1"/>
                </a:solidFill>
              </a:rPr>
              <a:t>DSP block: 72 outputs</a:t>
            </a:r>
            <a:endParaRPr sz="20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1" name="Google Shape;2641;p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5328" y="2993186"/>
            <a:ext cx="4970172" cy="2725315"/>
          </a:xfrm>
          <a:prstGeom prst="rect">
            <a:avLst/>
          </a:prstGeom>
          <a:noFill/>
          <a:ln>
            <a:noFill/>
          </a:ln>
        </p:spPr>
      </p:pic>
      <p:sp>
        <p:nvSpPr>
          <p:cNvPr id="2642" name="Google Shape;2642;p143"/>
          <p:cNvSpPr txBox="1">
            <a:spLocks noGrp="1"/>
          </p:cNvSpPr>
          <p:nvPr>
            <p:ph type="sldNum" idx="12"/>
          </p:nvPr>
        </p:nvSpPr>
        <p:spPr>
          <a:xfrm>
            <a:off x="6872352" y="5681637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rmAutofit/>
          </a:bodyPr>
          <a:lstStyle/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26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644" name="Google Shape;2644;p143"/>
          <p:cNvSpPr txBox="1"/>
          <p:nvPr/>
        </p:nvSpPr>
        <p:spPr>
          <a:xfrm>
            <a:off x="346450" y="3815524"/>
            <a:ext cx="14568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C00000"/>
              </a:buClr>
              <a:buSzPts val="3300"/>
            </a:pPr>
            <a:r>
              <a:rPr lang="en" sz="33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480 inputs</a:t>
            </a:r>
            <a:endParaRPr sz="3300">
              <a:solidFill>
                <a:srgbClr val="0071C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5" name="Google Shape;2645;p143"/>
          <p:cNvSpPr txBox="1"/>
          <p:nvPr/>
        </p:nvSpPr>
        <p:spPr>
          <a:xfrm>
            <a:off x="7268359" y="3817409"/>
            <a:ext cx="16086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00B050"/>
              </a:buClr>
              <a:buSzPts val="3300"/>
            </a:pPr>
            <a:r>
              <a:rPr lang="en" sz="33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72 outputs</a:t>
            </a:r>
            <a:endParaRPr sz="33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6" name="Google Shape;2646;p143"/>
          <p:cNvSpPr txBox="1"/>
          <p:nvPr/>
        </p:nvSpPr>
        <p:spPr>
          <a:xfrm>
            <a:off x="455613" y="1611402"/>
            <a:ext cx="82296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C00000"/>
              </a:buClr>
              <a:buSzPts val="1800"/>
            </a:pPr>
            <a:r>
              <a:rPr lang="en"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30x int8 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multipliers instead of </a:t>
            </a:r>
            <a:r>
              <a:rPr lang="en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2x int18 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multipliers</a:t>
            </a:r>
            <a:endParaRPr sz="1300"/>
          </a:p>
          <a:p>
            <a:pPr>
              <a:buClr>
                <a:srgbClr val="0071C5"/>
              </a:buClr>
              <a:buSzPts val="1800"/>
            </a:pPr>
            <a:r>
              <a:rPr lang="en" sz="2000" b="1" u="sng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Limit Outputs:</a:t>
            </a:r>
            <a:r>
              <a:rPr lang="en" sz="2000" b="1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Arrange multipliers as </a:t>
            </a:r>
            <a:r>
              <a:rPr lang="en"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3x dot-10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 engines + accumulators</a:t>
            </a:r>
            <a:endParaRPr sz="1300"/>
          </a:p>
        </p:txBody>
      </p:sp>
      <p:sp>
        <p:nvSpPr>
          <p:cNvPr id="2647" name="Google Shape;2647;p143"/>
          <p:cNvSpPr txBox="1"/>
          <p:nvPr/>
        </p:nvSpPr>
        <p:spPr>
          <a:xfrm>
            <a:off x="4089075" y="2521725"/>
            <a:ext cx="296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" sz="1600"/>
              <a:t>Dedicated Cascades: Cheap</a:t>
            </a:r>
            <a:endParaRPr sz="1600"/>
          </a:p>
        </p:txBody>
      </p:sp>
      <p:sp>
        <p:nvSpPr>
          <p:cNvPr id="4" name="Google Shape;2629;p142">
            <a:extLst>
              <a:ext uri="{FF2B5EF4-FFF2-40B4-BE49-F238E27FC236}">
                <a16:creationId xmlns:a16="http://schemas.microsoft.com/office/drawing/2014/main" id="{F3168BD7-F844-DBD6-727C-8DF15573C79E}"/>
              </a:ext>
            </a:extLst>
          </p:cNvPr>
          <p:cNvSpPr txBox="1">
            <a:spLocks/>
          </p:cNvSpPr>
          <p:nvPr/>
        </p:nvSpPr>
        <p:spPr>
          <a:xfrm>
            <a:off x="323528" y="260648"/>
            <a:ext cx="8229600" cy="57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kern="0" dirty="0">
                <a:solidFill>
                  <a:schemeClr val="tx1"/>
                </a:solidFill>
              </a:rPr>
              <a:t>Tensor Block int8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3" name="Google Shape;2653;p1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5328" y="2993186"/>
            <a:ext cx="4970172" cy="2725315"/>
          </a:xfrm>
          <a:prstGeom prst="rect">
            <a:avLst/>
          </a:prstGeom>
          <a:noFill/>
          <a:ln>
            <a:noFill/>
          </a:ln>
        </p:spPr>
      </p:pic>
      <p:sp>
        <p:nvSpPr>
          <p:cNvPr id="2654" name="Google Shape;2654;p144"/>
          <p:cNvSpPr txBox="1">
            <a:spLocks noGrp="1"/>
          </p:cNvSpPr>
          <p:nvPr>
            <p:ph type="sldNum" idx="12"/>
          </p:nvPr>
        </p:nvSpPr>
        <p:spPr>
          <a:xfrm>
            <a:off x="6872352" y="5681637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rmAutofit/>
          </a:bodyPr>
          <a:lstStyle/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27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656" name="Google Shape;2656;p144"/>
          <p:cNvSpPr txBox="1"/>
          <p:nvPr/>
        </p:nvSpPr>
        <p:spPr>
          <a:xfrm>
            <a:off x="455613" y="1611402"/>
            <a:ext cx="82296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C00000"/>
              </a:buClr>
              <a:buSzPts val="1800"/>
            </a:pPr>
            <a:r>
              <a:rPr lang="en"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30x int8 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multipliers instead of </a:t>
            </a:r>
            <a:r>
              <a:rPr lang="en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2x int18 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multipliers</a:t>
            </a:r>
            <a:endParaRPr sz="1300"/>
          </a:p>
          <a:p>
            <a:pPr>
              <a:buClr>
                <a:srgbClr val="0071C5"/>
              </a:buClr>
              <a:buSzPts val="1800"/>
            </a:pPr>
            <a:r>
              <a:rPr lang="en" sz="2000" b="1" u="sng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Limit Outputs:</a:t>
            </a:r>
            <a:r>
              <a:rPr lang="en" sz="2000" b="1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Arrange multipliers as </a:t>
            </a:r>
            <a:r>
              <a:rPr lang="en"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3x dot-10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 engines + accumulators</a:t>
            </a:r>
            <a:endParaRPr sz="1300"/>
          </a:p>
          <a:p>
            <a:pPr>
              <a:buClr>
                <a:srgbClr val="0071C5"/>
              </a:buClr>
              <a:buSzPts val="1800"/>
            </a:pPr>
            <a:r>
              <a:rPr lang="en" sz="2000" b="1" u="sng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Limit Inputs:</a:t>
            </a:r>
            <a:r>
              <a:rPr lang="en" sz="2000" b="1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Broadcast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 one set of inputs to all dot-10 engines</a:t>
            </a:r>
            <a:endParaRPr sz="1300"/>
          </a:p>
        </p:txBody>
      </p:sp>
      <p:sp>
        <p:nvSpPr>
          <p:cNvPr id="2657" name="Google Shape;2657;p144"/>
          <p:cNvSpPr txBox="1"/>
          <p:nvPr/>
        </p:nvSpPr>
        <p:spPr>
          <a:xfrm>
            <a:off x="346450" y="3815524"/>
            <a:ext cx="14568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C00000"/>
              </a:buClr>
              <a:buSzPts val="3300"/>
            </a:pPr>
            <a:r>
              <a:rPr lang="en" sz="33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320 inputs</a:t>
            </a:r>
            <a:endParaRPr sz="3300">
              <a:solidFill>
                <a:srgbClr val="0071C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8" name="Google Shape;2658;p144"/>
          <p:cNvSpPr txBox="1"/>
          <p:nvPr/>
        </p:nvSpPr>
        <p:spPr>
          <a:xfrm>
            <a:off x="7268359" y="3817409"/>
            <a:ext cx="16086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00B050"/>
              </a:buClr>
              <a:buSzPts val="3300"/>
            </a:pPr>
            <a:r>
              <a:rPr lang="en" sz="33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72 outputs</a:t>
            </a:r>
            <a:endParaRPr sz="33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629;p142">
            <a:extLst>
              <a:ext uri="{FF2B5EF4-FFF2-40B4-BE49-F238E27FC236}">
                <a16:creationId xmlns:a16="http://schemas.microsoft.com/office/drawing/2014/main" id="{0144D9B1-F7D7-59F2-38D0-B181C790FB7D}"/>
              </a:ext>
            </a:extLst>
          </p:cNvPr>
          <p:cNvSpPr txBox="1">
            <a:spLocks/>
          </p:cNvSpPr>
          <p:nvPr/>
        </p:nvSpPr>
        <p:spPr>
          <a:xfrm>
            <a:off x="323528" y="260648"/>
            <a:ext cx="8229600" cy="57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kern="0" dirty="0">
                <a:solidFill>
                  <a:schemeClr val="tx1"/>
                </a:solidFill>
              </a:rPr>
              <a:t>Tensor Block int8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4" name="Google Shape;2664;p1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2661" y="2999138"/>
            <a:ext cx="4962839" cy="2753820"/>
          </a:xfrm>
          <a:prstGeom prst="rect">
            <a:avLst/>
          </a:prstGeom>
          <a:noFill/>
          <a:ln>
            <a:noFill/>
          </a:ln>
        </p:spPr>
      </p:pic>
      <p:sp>
        <p:nvSpPr>
          <p:cNvPr id="2665" name="Google Shape;2665;p145"/>
          <p:cNvSpPr txBox="1">
            <a:spLocks noGrp="1"/>
          </p:cNvSpPr>
          <p:nvPr>
            <p:ph type="sldNum" idx="12"/>
          </p:nvPr>
        </p:nvSpPr>
        <p:spPr>
          <a:xfrm>
            <a:off x="6872352" y="5681637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rmAutofit/>
          </a:bodyPr>
          <a:lstStyle/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28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667" name="Google Shape;2667;p145"/>
          <p:cNvSpPr txBox="1"/>
          <p:nvPr/>
        </p:nvSpPr>
        <p:spPr>
          <a:xfrm>
            <a:off x="455625" y="1611400"/>
            <a:ext cx="84807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C00000"/>
              </a:buClr>
              <a:buSzPts val="1800"/>
            </a:pPr>
            <a:r>
              <a:rPr lang="en"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30x int8 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multipliers instead of </a:t>
            </a:r>
            <a:r>
              <a:rPr lang="en"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2x int18 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multipliers</a:t>
            </a:r>
            <a:endParaRPr sz="1300"/>
          </a:p>
          <a:p>
            <a:pPr>
              <a:buClr>
                <a:srgbClr val="0071C5"/>
              </a:buClr>
              <a:buSzPts val="1800"/>
            </a:pPr>
            <a:r>
              <a:rPr lang="en" sz="2000" b="1" u="sng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Limit Outputs:</a:t>
            </a:r>
            <a:r>
              <a:rPr lang="en" sz="2000" b="1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Arrange multipliers as </a:t>
            </a:r>
            <a:r>
              <a:rPr lang="en"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3x dot-10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 engines + accumulators</a:t>
            </a:r>
            <a:endParaRPr sz="1300"/>
          </a:p>
          <a:p>
            <a:pPr>
              <a:buClr>
                <a:srgbClr val="0071C5"/>
              </a:buClr>
              <a:buSzPts val="1800"/>
            </a:pPr>
            <a:r>
              <a:rPr lang="en" sz="2000" b="1" u="sng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Limit Inputs:</a:t>
            </a:r>
            <a:r>
              <a:rPr lang="en" sz="2000" b="1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Broadcast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 one set of inputs to all dot-10 engines</a:t>
            </a:r>
            <a:endParaRPr sz="1300"/>
          </a:p>
          <a:p>
            <a:pPr>
              <a:buClr>
                <a:srgbClr val="0071C5"/>
              </a:buClr>
              <a:buSzPts val="1800"/>
            </a:pPr>
            <a:r>
              <a:rPr lang="en" sz="2000" b="1" u="sng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Limit Inputs:</a:t>
            </a:r>
            <a:r>
              <a:rPr lang="en" sz="2000" b="1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0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Ping-pong input reuse chain </a:t>
            </a:r>
            <a:r>
              <a:rPr lang="en" sz="200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loaded from the block above</a:t>
            </a:r>
            <a:endParaRPr sz="1300"/>
          </a:p>
        </p:txBody>
      </p:sp>
      <p:sp>
        <p:nvSpPr>
          <p:cNvPr id="2668" name="Google Shape;2668;p145"/>
          <p:cNvSpPr txBox="1"/>
          <p:nvPr/>
        </p:nvSpPr>
        <p:spPr>
          <a:xfrm>
            <a:off x="346450" y="3815524"/>
            <a:ext cx="14568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00B050"/>
              </a:buClr>
              <a:buSzPts val="3300"/>
            </a:pPr>
            <a:r>
              <a:rPr lang="en" sz="33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80 inputs</a:t>
            </a:r>
            <a:endParaRPr sz="33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9" name="Google Shape;2669;p145"/>
          <p:cNvSpPr txBox="1"/>
          <p:nvPr/>
        </p:nvSpPr>
        <p:spPr>
          <a:xfrm>
            <a:off x="7268359" y="3817409"/>
            <a:ext cx="16086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00B050"/>
              </a:buClr>
              <a:buSzPts val="3300"/>
            </a:pPr>
            <a:r>
              <a:rPr lang="en" sz="33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72 outputs</a:t>
            </a:r>
            <a:endParaRPr sz="33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629;p142">
            <a:extLst>
              <a:ext uri="{FF2B5EF4-FFF2-40B4-BE49-F238E27FC236}">
                <a16:creationId xmlns:a16="http://schemas.microsoft.com/office/drawing/2014/main" id="{C8C9E6CC-0C1D-08B5-D5BC-F2ADB2324861}"/>
              </a:ext>
            </a:extLst>
          </p:cNvPr>
          <p:cNvSpPr txBox="1">
            <a:spLocks/>
          </p:cNvSpPr>
          <p:nvPr/>
        </p:nvSpPr>
        <p:spPr>
          <a:xfrm>
            <a:off x="323528" y="260648"/>
            <a:ext cx="8229600" cy="57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kern="0" dirty="0">
                <a:solidFill>
                  <a:schemeClr val="tx1"/>
                </a:solidFill>
              </a:rPr>
              <a:t>Tensor Block int8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5" name="Google Shape;2675;p1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2661" y="2999138"/>
            <a:ext cx="4962839" cy="2753820"/>
          </a:xfrm>
          <a:prstGeom prst="rect">
            <a:avLst/>
          </a:prstGeom>
          <a:noFill/>
          <a:ln>
            <a:noFill/>
          </a:ln>
        </p:spPr>
      </p:pic>
      <p:sp>
        <p:nvSpPr>
          <p:cNvPr id="2676" name="Google Shape;2676;p146"/>
          <p:cNvSpPr txBox="1">
            <a:spLocks noGrp="1"/>
          </p:cNvSpPr>
          <p:nvPr>
            <p:ph type="sldNum" idx="12"/>
          </p:nvPr>
        </p:nvSpPr>
        <p:spPr>
          <a:xfrm>
            <a:off x="6872352" y="5681637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rmAutofit/>
          </a:bodyPr>
          <a:lstStyle/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29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678" name="Google Shape;2678;p146"/>
          <p:cNvSpPr txBox="1"/>
          <p:nvPr/>
        </p:nvSpPr>
        <p:spPr>
          <a:xfrm>
            <a:off x="455625" y="1611400"/>
            <a:ext cx="84807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C00000"/>
              </a:buClr>
              <a:buSzPts val="1800"/>
            </a:pPr>
            <a:r>
              <a:rPr lang="en"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30x int8 </a:t>
            </a:r>
            <a:r>
              <a:rPr lang="en" sz="2000" dirty="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multipliers instead of </a:t>
            </a:r>
            <a:r>
              <a:rPr lang="en" sz="20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2x int18 </a:t>
            </a:r>
            <a:r>
              <a:rPr lang="en" sz="2000" dirty="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multipliers</a:t>
            </a:r>
            <a:endParaRPr sz="1300" dirty="0"/>
          </a:p>
          <a:p>
            <a:pPr>
              <a:buClr>
                <a:srgbClr val="0071C5"/>
              </a:buClr>
              <a:buSzPts val="1800"/>
            </a:pPr>
            <a:r>
              <a:rPr lang="en" sz="2000" b="1" u="sng" dirty="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Limit Outputs:</a:t>
            </a:r>
            <a:r>
              <a:rPr lang="en" sz="2000" b="1" dirty="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000" dirty="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Arrange multipliers as </a:t>
            </a:r>
            <a:r>
              <a:rPr lang="en"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3x dot-10</a:t>
            </a:r>
            <a:r>
              <a:rPr lang="en" sz="2000" dirty="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 engines + accumulators</a:t>
            </a:r>
            <a:endParaRPr sz="1300" dirty="0"/>
          </a:p>
          <a:p>
            <a:pPr>
              <a:buClr>
                <a:srgbClr val="0071C5"/>
              </a:buClr>
              <a:buSzPts val="1800"/>
            </a:pPr>
            <a:r>
              <a:rPr lang="en" sz="2000" b="1" u="sng" dirty="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Limit Inputs:</a:t>
            </a:r>
            <a:r>
              <a:rPr lang="en" sz="2000" b="1" dirty="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Broadcast</a:t>
            </a:r>
            <a:r>
              <a:rPr lang="en" sz="2000" dirty="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 one set of inputs to all dot-10 engines</a:t>
            </a:r>
            <a:endParaRPr sz="1300" dirty="0"/>
          </a:p>
          <a:p>
            <a:pPr>
              <a:buClr>
                <a:srgbClr val="0071C5"/>
              </a:buClr>
              <a:buSzPts val="1800"/>
            </a:pPr>
            <a:r>
              <a:rPr lang="en" sz="2000" b="1" u="sng" dirty="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Limit Inputs:</a:t>
            </a:r>
            <a:r>
              <a:rPr lang="en" sz="2000" b="1" dirty="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0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Ping-pong input reuse chain </a:t>
            </a:r>
            <a:r>
              <a:rPr lang="en" sz="2000" dirty="0">
                <a:solidFill>
                  <a:srgbClr val="0071C5"/>
                </a:solidFill>
                <a:latin typeface="Arial"/>
                <a:ea typeface="Arial"/>
                <a:cs typeface="Arial"/>
                <a:sym typeface="Arial"/>
              </a:rPr>
              <a:t>loaded from the block above</a:t>
            </a:r>
            <a:endParaRPr sz="1300" dirty="0"/>
          </a:p>
        </p:txBody>
      </p:sp>
      <p:sp>
        <p:nvSpPr>
          <p:cNvPr id="2679" name="Google Shape;2679;p146"/>
          <p:cNvSpPr txBox="1"/>
          <p:nvPr/>
        </p:nvSpPr>
        <p:spPr>
          <a:xfrm>
            <a:off x="346450" y="3815524"/>
            <a:ext cx="14568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00B050"/>
              </a:buClr>
              <a:buSzPts val="3300"/>
            </a:pPr>
            <a:r>
              <a:rPr lang="en" sz="33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80 inputs</a:t>
            </a:r>
            <a:endParaRPr sz="33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0" name="Google Shape;2680;p146"/>
          <p:cNvSpPr txBox="1"/>
          <p:nvPr/>
        </p:nvSpPr>
        <p:spPr>
          <a:xfrm>
            <a:off x="7268359" y="3817409"/>
            <a:ext cx="16086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00B050"/>
              </a:buClr>
              <a:buSzPts val="3300"/>
            </a:pPr>
            <a:r>
              <a:rPr lang="en" sz="33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72 outputs</a:t>
            </a:r>
            <a:endParaRPr sz="33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1" name="Google Shape;2681;p146"/>
          <p:cNvSpPr/>
          <p:nvPr/>
        </p:nvSpPr>
        <p:spPr>
          <a:xfrm>
            <a:off x="611560" y="5877272"/>
            <a:ext cx="7992888" cy="91350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1650" tIns="40825" rIns="81650" bIns="40825" anchor="ctr" anchorCtr="0">
            <a:noAutofit/>
          </a:bodyPr>
          <a:lstStyle/>
          <a:p>
            <a:pPr algn="ctr">
              <a:buClr>
                <a:srgbClr val="FFFFFF"/>
              </a:buClr>
              <a:buSzPts val="1800"/>
            </a:pPr>
            <a:r>
              <a:rPr lang="en" sz="2400" b="1" dirty="0">
                <a:solidFill>
                  <a:schemeClr val="accent1">
                    <a:lumMod val="50000"/>
                  </a:schemeClr>
                </a:solidFill>
              </a:rPr>
              <a:t>15x</a:t>
            </a:r>
            <a:r>
              <a:rPr lang="en" sz="2400" b="1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peak int8 TOPS in similar area to DSP block</a:t>
            </a:r>
          </a:p>
          <a:p>
            <a:pPr algn="ctr">
              <a:buClr>
                <a:srgbClr val="FFFFFF"/>
              </a:buClr>
              <a:buSzPts val="1800"/>
            </a:pPr>
            <a:r>
              <a:rPr lang="en" sz="2400" b="1" i="1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400" b="1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with a more constrained dot-product with re-use unit</a:t>
            </a:r>
            <a:endParaRPr sz="2400" b="1" dirty="0">
              <a:solidFill>
                <a:schemeClr val="accent1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629;p142">
            <a:extLst>
              <a:ext uri="{FF2B5EF4-FFF2-40B4-BE49-F238E27FC236}">
                <a16:creationId xmlns:a16="http://schemas.microsoft.com/office/drawing/2014/main" id="{0CE15A8B-3A67-A469-5C62-64324B370A7F}"/>
              </a:ext>
            </a:extLst>
          </p:cNvPr>
          <p:cNvSpPr txBox="1">
            <a:spLocks/>
          </p:cNvSpPr>
          <p:nvPr/>
        </p:nvSpPr>
        <p:spPr>
          <a:xfrm>
            <a:off x="323528" y="260648"/>
            <a:ext cx="8229600" cy="57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CA" kern="0" dirty="0">
                <a:solidFill>
                  <a:schemeClr val="tx1"/>
                </a:solidFill>
              </a:rPr>
              <a:t>Tensor Block int8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0"/>
          <p:cNvSpPr txBox="1">
            <a:spLocks noGrp="1"/>
          </p:cNvSpPr>
          <p:nvPr>
            <p:ph type="title"/>
          </p:nvPr>
        </p:nvSpPr>
        <p:spPr>
          <a:xfrm>
            <a:off x="251520" y="260648"/>
            <a:ext cx="871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" b="1" dirty="0">
                <a:solidFill>
                  <a:schemeClr val="tx1"/>
                </a:solidFill>
              </a:rPr>
              <a:t>FPGA</a:t>
            </a:r>
            <a:r>
              <a:rPr lang="en" b="1" dirty="0">
                <a:solidFill>
                  <a:srgbClr val="339933"/>
                </a:solidFill>
              </a:rPr>
              <a:t> Strength</a:t>
            </a:r>
            <a:r>
              <a:rPr lang="en" dirty="0"/>
              <a:t>: Specialize, Shrink Operands</a:t>
            </a:r>
            <a:endParaRPr dirty="0"/>
          </a:p>
        </p:txBody>
      </p:sp>
      <p:pic>
        <p:nvPicPr>
          <p:cNvPr id="306" name="Google Shape;30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5616" y="908720"/>
            <a:ext cx="6534274" cy="228745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0"/>
          <p:cNvSpPr txBox="1">
            <a:spLocks noGrp="1"/>
          </p:cNvSpPr>
          <p:nvPr>
            <p:ph type="sldNum" idx="12"/>
          </p:nvPr>
        </p:nvSpPr>
        <p:spPr>
          <a:xfrm>
            <a:off x="8460432" y="638132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3</a:t>
            </a:fld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9C2528-B49C-91A7-CFC1-5DE54222E595}"/>
              </a:ext>
            </a:extLst>
          </p:cNvPr>
          <p:cNvSpPr txBox="1"/>
          <p:nvPr/>
        </p:nvSpPr>
        <p:spPr>
          <a:xfrm>
            <a:off x="395536" y="3429001"/>
            <a:ext cx="8640960" cy="2349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dk1"/>
                </a:solidFill>
              </a:rPr>
              <a:t>Can reprogram FPGA to implement exact hardware needed by network</a:t>
            </a:r>
          </a:p>
          <a:p>
            <a:pPr marL="800100" lvl="1" indent="-342900">
              <a:spcAft>
                <a:spcPts val="800"/>
              </a:spcAft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dk1"/>
                </a:solidFill>
              </a:rPr>
              <a:t>Perform only necessary operation, </a:t>
            </a:r>
            <a:r>
              <a:rPr lang="en-US" sz="2000" b="1" dirty="0">
                <a:solidFill>
                  <a:srgbClr val="339933"/>
                </a:solidFill>
              </a:rPr>
              <a:t>w/o instruction stream</a:t>
            </a:r>
          </a:p>
          <a:p>
            <a:pPr marL="800100" lvl="1" indent="-342900">
              <a:spcAft>
                <a:spcPts val="800"/>
              </a:spcAft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dk1"/>
                </a:solidFill>
              </a:rPr>
              <a:t>Programmable routing: </a:t>
            </a:r>
            <a:r>
              <a:rPr lang="en-US" sz="2000" b="1" dirty="0">
                <a:solidFill>
                  <a:srgbClr val="339933"/>
                </a:solidFill>
              </a:rPr>
              <a:t>directly wire data </a:t>
            </a:r>
            <a:r>
              <a:rPr lang="en-US" sz="2000" dirty="0">
                <a:solidFill>
                  <a:schemeClr val="dk1"/>
                </a:solidFill>
              </a:rPr>
              <a:t>from one unit to another</a:t>
            </a:r>
          </a:p>
          <a:p>
            <a:pPr marL="800100" lvl="1" indent="-342900">
              <a:spcAft>
                <a:spcPts val="800"/>
              </a:spcAft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dk1"/>
                </a:solidFill>
              </a:rPr>
              <a:t>Programmable logic: use </a:t>
            </a:r>
            <a:r>
              <a:rPr lang="en-US" sz="2000" b="1" dirty="0">
                <a:solidFill>
                  <a:srgbClr val="339933"/>
                </a:solidFill>
              </a:rPr>
              <a:t>minimum operand size/type </a:t>
            </a:r>
            <a:r>
              <a:rPr lang="en-US" sz="2000" dirty="0">
                <a:solidFill>
                  <a:schemeClr val="dk1"/>
                </a:solidFill>
              </a:rPr>
              <a:t>needed for accuracy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sz="2000" dirty="0"/>
          </a:p>
        </p:txBody>
      </p:sp>
      <p:sp>
        <p:nvSpPr>
          <p:cNvPr id="4" name="Google Shape;1065;p61">
            <a:extLst>
              <a:ext uri="{FF2B5EF4-FFF2-40B4-BE49-F238E27FC236}">
                <a16:creationId xmlns:a16="http://schemas.microsoft.com/office/drawing/2014/main" id="{0D5264F6-14EE-371E-64E2-84089BD30F01}"/>
              </a:ext>
            </a:extLst>
          </p:cNvPr>
          <p:cNvSpPr/>
          <p:nvPr/>
        </p:nvSpPr>
        <p:spPr>
          <a:xfrm>
            <a:off x="251520" y="6381328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lnSpc>
                <a:spcPct val="109090"/>
              </a:lnSpc>
            </a:pPr>
            <a:r>
              <a:rPr lang="en-US" sz="1000" dirty="0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A. Boutros, A. Arora and V. Betz, “Field-Programmable Gate Array Architecture for Deep Learning: Survey &amp; Future Directions,” Proceedings of the IEEE, 2025,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78EBF-93E3-15CF-7979-9975EC1B3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44A47DD-242E-6713-DD59-F4DBAF269B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CA" dirty="0"/>
              <a:t>Tools to Explore the Next Generation of FPGAs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4DD7C-9E88-ED37-85FC-41468AF68D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CA" sz="2800" dirty="0">
                <a:solidFill>
                  <a:srgbClr val="002060"/>
                </a:solidFill>
              </a:rPr>
              <a:t>Verilog-to-Routing</a:t>
            </a:r>
          </a:p>
        </p:txBody>
      </p:sp>
    </p:spTree>
    <p:extLst>
      <p:ext uri="{BB962C8B-B14F-4D97-AF65-F5344CB8AC3E}">
        <p14:creationId xmlns:p14="http://schemas.microsoft.com/office/powerpoint/2010/main" val="38607687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80353" y="1080659"/>
            <a:ext cx="3285248" cy="4607719"/>
          </a:xfrm>
        </p:spPr>
        <p:txBody>
          <a:bodyPr/>
          <a:lstStyle/>
          <a:p>
            <a:r>
              <a:rPr lang="en-CA" dirty="0"/>
              <a:t>Challenges:</a:t>
            </a:r>
          </a:p>
          <a:p>
            <a:endParaRPr lang="en-CA" dirty="0"/>
          </a:p>
          <a:p>
            <a:pPr marL="321457" indent="-321457">
              <a:buFont typeface="Arial" panose="020B0604020202020204" pitchFamily="34" charset="0"/>
              <a:buChar char="•"/>
            </a:pPr>
            <a:r>
              <a:rPr lang="en-CA" dirty="0"/>
              <a:t>Need representative application designs</a:t>
            </a:r>
          </a:p>
          <a:p>
            <a:pPr marL="321457" indent="-321457">
              <a:buFont typeface="Arial" panose="020B0604020202020204" pitchFamily="34" charset="0"/>
              <a:buChar char="•"/>
            </a:pPr>
            <a:endParaRPr lang="en-CA" dirty="0"/>
          </a:p>
          <a:p>
            <a:pPr marL="321457" indent="-321457">
              <a:buFont typeface="Arial" panose="020B0604020202020204" pitchFamily="34" charset="0"/>
              <a:buChar char="•"/>
            </a:pPr>
            <a:r>
              <a:rPr lang="en-CA" dirty="0"/>
              <a:t>Describe FPGA Architecture &amp; Low </a:t>
            </a:r>
            <a:br>
              <a:rPr lang="en-CA" dirty="0"/>
            </a:br>
            <a:r>
              <a:rPr lang="en-CA" dirty="0"/>
              <a:t>Level Circuit Area, Power, Delay</a:t>
            </a:r>
          </a:p>
          <a:p>
            <a:pPr marL="321457" indent="-321457">
              <a:buFont typeface="Arial" panose="020B0604020202020204" pitchFamily="34" charset="0"/>
              <a:buChar char="•"/>
            </a:pPr>
            <a:endParaRPr lang="en-CA" dirty="0"/>
          </a:p>
          <a:p>
            <a:pPr marL="321457" indent="-321457">
              <a:buFont typeface="Arial" panose="020B0604020202020204" pitchFamily="34" charset="0"/>
              <a:buChar char="•"/>
            </a:pPr>
            <a:r>
              <a:rPr lang="en-CA" b="1" dirty="0"/>
              <a:t>Need </a:t>
            </a:r>
            <a:r>
              <a:rPr lang="en-CA" b="1" dirty="0" err="1"/>
              <a:t>retargettable</a:t>
            </a:r>
            <a:r>
              <a:rPr lang="en-CA" b="1" dirty="0"/>
              <a:t> CAD flow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0" dirty="0">
                <a:latin typeface="Arial" panose="020B0604020202020204" pitchFamily="34" charset="0"/>
                <a:cs typeface="Arial" panose="020B0604020202020204" pitchFamily="34" charset="0"/>
              </a:rPr>
              <a:t>FPGA Architecture Research Flow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429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21E302-A139-4538-AB44-9079AB17D9A4}" type="slidenum">
              <a:rPr lang="en-CA">
                <a:solidFill>
                  <a:srgbClr val="081025">
                    <a:tint val="75000"/>
                  </a:srgbClr>
                </a:solidFill>
                <a:latin typeface="HelveticaNeueLT Std"/>
                <a:ea typeface="ヒラギノ明朝 ProN W3" charset="-128"/>
                <a:sym typeface="Gill Sans" charset="0"/>
              </a:rPr>
              <a:pPr defTabSz="64291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CA" dirty="0">
              <a:solidFill>
                <a:srgbClr val="081025">
                  <a:tint val="75000"/>
                </a:srgbClr>
              </a:solidFill>
              <a:latin typeface="HelveticaNeueLT Std"/>
              <a:ea typeface="ヒラギノ明朝 ProN W3" charset="-128"/>
              <a:sym typeface="Gill Sans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4939643" y="1579897"/>
            <a:ext cx="2603113" cy="95656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4294" tIns="32147" rIns="64294" bIns="32147" numCol="1" rtlCol="0" anchor="ctr" anchorCtr="0" compatLnSpc="1">
            <a:prstTxWarp prst="textNoShape">
              <a:avLst/>
            </a:prstTxWarp>
          </a:bodyPr>
          <a:lstStyle/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en-CA" sz="2812" dirty="0">
                <a:solidFill>
                  <a:prstClr val="white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Designs</a:t>
            </a:r>
          </a:p>
        </p:txBody>
      </p:sp>
      <p:cxnSp>
        <p:nvCxnSpPr>
          <p:cNvPr id="9" name="Straight Arrow Connector 8"/>
          <p:cNvCxnSpPr>
            <a:stCxn id="5" idx="2"/>
            <a:endCxn id="6" idx="0"/>
          </p:cNvCxnSpPr>
          <p:nvPr/>
        </p:nvCxnSpPr>
        <p:spPr bwMode="auto">
          <a:xfrm flipH="1">
            <a:off x="4743627" y="2536462"/>
            <a:ext cx="1497573" cy="777196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8" name="Group 7"/>
          <p:cNvGrpSpPr/>
          <p:nvPr/>
        </p:nvGrpSpPr>
        <p:grpSpPr>
          <a:xfrm>
            <a:off x="3402871" y="3313658"/>
            <a:ext cx="2681512" cy="2720724"/>
            <a:chOff x="7738947" y="4712758"/>
            <a:chExt cx="3813706" cy="3869474"/>
          </a:xfrm>
        </p:grpSpPr>
        <p:sp>
          <p:nvSpPr>
            <p:cNvPr id="6" name="Rounded Rectangle 5"/>
            <p:cNvSpPr/>
            <p:nvPr/>
          </p:nvSpPr>
          <p:spPr bwMode="auto">
            <a:xfrm>
              <a:off x="7738947" y="4712758"/>
              <a:ext cx="3813706" cy="1360449"/>
            </a:xfrm>
            <a:prstGeom prst="roundRect">
              <a:avLst/>
            </a:prstGeom>
            <a:solidFill>
              <a:srgbClr val="92D050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2812" dirty="0">
                  <a:solidFill>
                    <a:prstClr val="white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FPGA Architecture #1</a:t>
              </a:r>
            </a:p>
          </p:txBody>
        </p:sp>
        <p:sp>
          <p:nvSpPr>
            <p:cNvPr id="7" name="Rounded Rectangle 6"/>
            <p:cNvSpPr/>
            <p:nvPr/>
          </p:nvSpPr>
          <p:spPr bwMode="auto">
            <a:xfrm>
              <a:off x="7939676" y="7221783"/>
              <a:ext cx="3389952" cy="1360449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2812" dirty="0">
                  <a:solidFill>
                    <a:prstClr val="white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Speed/Area/</a:t>
              </a:r>
            </a:p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2812" dirty="0">
                  <a:solidFill>
                    <a:prstClr val="white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Power</a:t>
              </a:r>
            </a:p>
          </p:txBody>
        </p:sp>
        <p:cxnSp>
          <p:nvCxnSpPr>
            <p:cNvPr id="13" name="Straight Arrow Connector 12"/>
            <p:cNvCxnSpPr>
              <a:stCxn id="6" idx="2"/>
              <a:endCxn id="7" idx="0"/>
            </p:cNvCxnSpPr>
            <p:nvPr/>
          </p:nvCxnSpPr>
          <p:spPr bwMode="auto">
            <a:xfrm flipH="1">
              <a:off x="9634652" y="6073207"/>
              <a:ext cx="11148" cy="1148576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762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12" name="Group 11"/>
          <p:cNvGrpSpPr/>
          <p:nvPr/>
        </p:nvGrpSpPr>
        <p:grpSpPr>
          <a:xfrm>
            <a:off x="6431120" y="3313658"/>
            <a:ext cx="2664091" cy="2720724"/>
            <a:chOff x="7738943" y="4712758"/>
            <a:chExt cx="3788929" cy="3869474"/>
          </a:xfrm>
        </p:grpSpPr>
        <p:sp>
          <p:nvSpPr>
            <p:cNvPr id="15" name="Rounded Rectangle 14"/>
            <p:cNvSpPr/>
            <p:nvPr/>
          </p:nvSpPr>
          <p:spPr bwMode="auto">
            <a:xfrm>
              <a:off x="7738943" y="4712758"/>
              <a:ext cx="3788929" cy="1360449"/>
            </a:xfrm>
            <a:prstGeom prst="roundRect">
              <a:avLst/>
            </a:prstGeom>
            <a:solidFill>
              <a:srgbClr val="92D050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2812" dirty="0">
                  <a:solidFill>
                    <a:prstClr val="white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FPGA Architecture #2</a:t>
              </a:r>
            </a:p>
          </p:txBody>
        </p:sp>
        <p:sp>
          <p:nvSpPr>
            <p:cNvPr id="16" name="Rounded Rectangle 15"/>
            <p:cNvSpPr/>
            <p:nvPr/>
          </p:nvSpPr>
          <p:spPr bwMode="auto">
            <a:xfrm>
              <a:off x="7964455" y="7221783"/>
              <a:ext cx="3340394" cy="1360449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2812" dirty="0">
                  <a:solidFill>
                    <a:prstClr val="white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Speed/Area/</a:t>
              </a:r>
            </a:p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2812" dirty="0">
                  <a:solidFill>
                    <a:prstClr val="white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Power</a:t>
              </a:r>
            </a:p>
          </p:txBody>
        </p:sp>
        <p:cxnSp>
          <p:nvCxnSpPr>
            <p:cNvPr id="17" name="Straight Arrow Connector 16"/>
            <p:cNvCxnSpPr>
              <a:stCxn id="15" idx="2"/>
              <a:endCxn id="16" idx="0"/>
            </p:cNvCxnSpPr>
            <p:nvPr/>
          </p:nvCxnSpPr>
          <p:spPr bwMode="auto">
            <a:xfrm>
              <a:off x="9633408" y="6073207"/>
              <a:ext cx="1244" cy="1148576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762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cxnSp>
        <p:nvCxnSpPr>
          <p:cNvPr id="18" name="Straight Arrow Connector 17"/>
          <p:cNvCxnSpPr>
            <a:stCxn id="5" idx="2"/>
            <a:endCxn id="15" idx="0"/>
          </p:cNvCxnSpPr>
          <p:nvPr/>
        </p:nvCxnSpPr>
        <p:spPr bwMode="auto">
          <a:xfrm>
            <a:off x="6241200" y="2536462"/>
            <a:ext cx="1521966" cy="777196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5" name="Rectangle 34"/>
          <p:cNvSpPr/>
          <p:nvPr/>
        </p:nvSpPr>
        <p:spPr bwMode="auto">
          <a:xfrm rot="19414509">
            <a:off x="3024555" y="3561028"/>
            <a:ext cx="3512634" cy="1068455"/>
          </a:xfrm>
          <a:prstGeom prst="rect">
            <a:avLst/>
          </a:prstGeom>
          <a:solidFill>
            <a:srgbClr val="00206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4294" tIns="32147" rIns="64294" bIns="32147" numCol="1" rtlCol="0" anchor="ctr" anchorCtr="0" compatLnSpc="1">
            <a:prstTxWarp prst="textNoShape">
              <a:avLst/>
            </a:prstTxWarp>
          </a:bodyPr>
          <a:lstStyle/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en-CA" sz="2953" dirty="0">
                <a:solidFill>
                  <a:prstClr val="white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Need CAD Flow for Architecture #1</a:t>
            </a:r>
          </a:p>
        </p:txBody>
      </p:sp>
      <p:sp>
        <p:nvSpPr>
          <p:cNvPr id="36" name="Rectangle 35"/>
          <p:cNvSpPr/>
          <p:nvPr/>
        </p:nvSpPr>
        <p:spPr bwMode="auto">
          <a:xfrm rot="19414509">
            <a:off x="5825639" y="3681447"/>
            <a:ext cx="3512634" cy="1068455"/>
          </a:xfrm>
          <a:prstGeom prst="rect">
            <a:avLst/>
          </a:prstGeom>
          <a:solidFill>
            <a:srgbClr val="002060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4294" tIns="32147" rIns="64294" bIns="32147" numCol="1" rtlCol="0" anchor="ctr" anchorCtr="0" compatLnSpc="1">
            <a:prstTxWarp prst="textNoShape">
              <a:avLst/>
            </a:prstTxWarp>
          </a:bodyPr>
          <a:lstStyle/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r>
              <a:rPr lang="en-CA" sz="2953" dirty="0">
                <a:solidFill>
                  <a:prstClr val="white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Need CAD Flow for Architecture #2</a:t>
            </a:r>
          </a:p>
        </p:txBody>
      </p:sp>
    </p:spTree>
    <p:extLst>
      <p:ext uri="{BB962C8B-B14F-4D97-AF65-F5344CB8AC3E}">
        <p14:creationId xmlns:p14="http://schemas.microsoft.com/office/powerpoint/2010/main" val="75983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2"/>
          <p:cNvSpPr>
            <a:spLocks noGrp="1"/>
          </p:cNvSpPr>
          <p:nvPr>
            <p:ph type="title"/>
          </p:nvPr>
        </p:nvSpPr>
        <p:spPr>
          <a:xfrm>
            <a:off x="179512" y="-171400"/>
            <a:ext cx="8229600" cy="850106"/>
          </a:xfrm>
        </p:spPr>
        <p:txBody>
          <a:bodyPr/>
          <a:lstStyle/>
          <a:p>
            <a:pPr algn="l"/>
            <a:r>
              <a:rPr lang="en-CA" dirty="0"/>
              <a:t>Verilog to Routing (VTR) Overall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429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21E302-A139-4538-AB44-9079AB17D9A4}" type="slidenum">
              <a:rPr lang="en-CA">
                <a:solidFill>
                  <a:srgbClr val="081025">
                    <a:tint val="75000"/>
                  </a:srgbClr>
                </a:solidFill>
                <a:latin typeface="HelveticaNeueLT Std"/>
                <a:ea typeface="ヒラギノ明朝 ProN W3" charset="-128"/>
                <a:sym typeface="Gill Sans" charset="0"/>
              </a:rPr>
              <a:pPr defTabSz="64291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n-CA" dirty="0">
              <a:solidFill>
                <a:srgbClr val="081025">
                  <a:tint val="75000"/>
                </a:srgbClr>
              </a:solidFill>
              <a:latin typeface="HelveticaNeueLT Std"/>
              <a:ea typeface="ヒラギノ明朝 ProN W3" charset="-128"/>
              <a:sym typeface="Gill Sans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DED2A95-86D7-E221-001D-240346828A7C}"/>
              </a:ext>
            </a:extLst>
          </p:cNvPr>
          <p:cNvGrpSpPr/>
          <p:nvPr/>
        </p:nvGrpSpPr>
        <p:grpSpPr>
          <a:xfrm>
            <a:off x="179512" y="571501"/>
            <a:ext cx="8962859" cy="5809827"/>
            <a:chOff x="187746" y="571501"/>
            <a:chExt cx="8954625" cy="5987571"/>
          </a:xfrm>
        </p:grpSpPr>
        <p:sp>
          <p:nvSpPr>
            <p:cNvPr id="37" name="Rectangle 36"/>
            <p:cNvSpPr/>
            <p:nvPr/>
          </p:nvSpPr>
          <p:spPr bwMode="auto">
            <a:xfrm>
              <a:off x="1437962" y="3080782"/>
              <a:ext cx="3134038" cy="2753388"/>
            </a:xfrm>
            <a:prstGeom prst="rect">
              <a:avLst/>
            </a:prstGeom>
            <a:solidFill>
              <a:srgbClr val="C9F2FF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endParaRPr lang="en-CA" sz="2953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3136617" y="3486131"/>
              <a:ext cx="498008" cy="427164"/>
              <a:chOff x="9791589" y="3355581"/>
              <a:chExt cx="954375" cy="818611"/>
            </a:xfrm>
          </p:grpSpPr>
          <p:sp>
            <p:nvSpPr>
              <p:cNvPr id="20" name="Freeform 19"/>
              <p:cNvSpPr/>
              <p:nvPr/>
            </p:nvSpPr>
            <p:spPr bwMode="auto">
              <a:xfrm rot="2268344">
                <a:off x="9791589" y="3355581"/>
                <a:ext cx="908663" cy="668538"/>
              </a:xfrm>
              <a:custGeom>
                <a:avLst/>
                <a:gdLst>
                  <a:gd name="connsiteX0" fmla="*/ 0 w 1032934"/>
                  <a:gd name="connsiteY0" fmla="*/ 423333 h 423333"/>
                  <a:gd name="connsiteX1" fmla="*/ 1032934 w 1032934"/>
                  <a:gd name="connsiteY1" fmla="*/ 0 h 423333"/>
                  <a:gd name="connsiteX0" fmla="*/ 0 w 928159"/>
                  <a:gd name="connsiteY0" fmla="*/ 493183 h 493183"/>
                  <a:gd name="connsiteX1" fmla="*/ 928159 w 928159"/>
                  <a:gd name="connsiteY1" fmla="*/ 0 h 493183"/>
                  <a:gd name="connsiteX0" fmla="*/ 0 w 928159"/>
                  <a:gd name="connsiteY0" fmla="*/ 493216 h 493216"/>
                  <a:gd name="connsiteX1" fmla="*/ 928159 w 928159"/>
                  <a:gd name="connsiteY1" fmla="*/ 33 h 493216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868571"/>
                  <a:gd name="connsiteY0" fmla="*/ 467618 h 467618"/>
                  <a:gd name="connsiteX1" fmla="*/ 868571 w 868571"/>
                  <a:gd name="connsiteY1" fmla="*/ 53 h 467618"/>
                  <a:gd name="connsiteX0" fmla="*/ 0 w 869378"/>
                  <a:gd name="connsiteY0" fmla="*/ 472337 h 472337"/>
                  <a:gd name="connsiteX1" fmla="*/ 869378 w 869378"/>
                  <a:gd name="connsiteY1" fmla="*/ 51 h 472337"/>
                  <a:gd name="connsiteX0" fmla="*/ 0 w 869378"/>
                  <a:gd name="connsiteY0" fmla="*/ 472286 h 472286"/>
                  <a:gd name="connsiteX1" fmla="*/ 869378 w 869378"/>
                  <a:gd name="connsiteY1" fmla="*/ 0 h 472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9378" h="472286">
                    <a:moveTo>
                      <a:pt x="0" y="472286"/>
                    </a:moveTo>
                    <a:cubicBezTo>
                      <a:pt x="153811" y="212642"/>
                      <a:pt x="339255" y="59963"/>
                      <a:pt x="869378" y="0"/>
                    </a:cubicBezTo>
                  </a:path>
                </a:pathLst>
              </a:custGeom>
              <a:noFill/>
              <a:ln w="762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stealth" w="med" len="med"/>
              </a:ln>
              <a:effectLst/>
            </p:spPr>
            <p:txBody>
              <a:bodyPr vert="horz" wrap="square" lIns="64294" tIns="32147" rIns="64294" bIns="3214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969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21" name="Freeform 20"/>
              <p:cNvSpPr/>
              <p:nvPr/>
            </p:nvSpPr>
            <p:spPr bwMode="auto">
              <a:xfrm rot="2268344" flipH="1" flipV="1">
                <a:off x="9837301" y="3505654"/>
                <a:ext cx="908663" cy="668538"/>
              </a:xfrm>
              <a:custGeom>
                <a:avLst/>
                <a:gdLst>
                  <a:gd name="connsiteX0" fmla="*/ 0 w 1032934"/>
                  <a:gd name="connsiteY0" fmla="*/ 423333 h 423333"/>
                  <a:gd name="connsiteX1" fmla="*/ 1032934 w 1032934"/>
                  <a:gd name="connsiteY1" fmla="*/ 0 h 423333"/>
                  <a:gd name="connsiteX0" fmla="*/ 0 w 928159"/>
                  <a:gd name="connsiteY0" fmla="*/ 493183 h 493183"/>
                  <a:gd name="connsiteX1" fmla="*/ 928159 w 928159"/>
                  <a:gd name="connsiteY1" fmla="*/ 0 h 493183"/>
                  <a:gd name="connsiteX0" fmla="*/ 0 w 928159"/>
                  <a:gd name="connsiteY0" fmla="*/ 493216 h 493216"/>
                  <a:gd name="connsiteX1" fmla="*/ 928159 w 928159"/>
                  <a:gd name="connsiteY1" fmla="*/ 33 h 493216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868571"/>
                  <a:gd name="connsiteY0" fmla="*/ 467618 h 467618"/>
                  <a:gd name="connsiteX1" fmla="*/ 868571 w 868571"/>
                  <a:gd name="connsiteY1" fmla="*/ 53 h 467618"/>
                  <a:gd name="connsiteX0" fmla="*/ 0 w 869378"/>
                  <a:gd name="connsiteY0" fmla="*/ 472337 h 472337"/>
                  <a:gd name="connsiteX1" fmla="*/ 869378 w 869378"/>
                  <a:gd name="connsiteY1" fmla="*/ 51 h 472337"/>
                  <a:gd name="connsiteX0" fmla="*/ 0 w 869378"/>
                  <a:gd name="connsiteY0" fmla="*/ 472286 h 472286"/>
                  <a:gd name="connsiteX1" fmla="*/ 869378 w 869378"/>
                  <a:gd name="connsiteY1" fmla="*/ 0 h 472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9378" h="472286">
                    <a:moveTo>
                      <a:pt x="0" y="472286"/>
                    </a:moveTo>
                    <a:cubicBezTo>
                      <a:pt x="153811" y="212642"/>
                      <a:pt x="339255" y="59963"/>
                      <a:pt x="869378" y="0"/>
                    </a:cubicBezTo>
                  </a:path>
                </a:pathLst>
              </a:custGeom>
              <a:noFill/>
              <a:ln w="762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stealth" w="med" len="med"/>
              </a:ln>
              <a:effectLst/>
            </p:spPr>
            <p:txBody>
              <a:bodyPr vert="horz" wrap="square" lIns="64294" tIns="32147" rIns="64294" bIns="3214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969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sp>
          <p:nvSpPr>
            <p:cNvPr id="10" name="Rounded Rectangle 9"/>
            <p:cNvSpPr/>
            <p:nvPr/>
          </p:nvSpPr>
          <p:spPr bwMode="auto">
            <a:xfrm>
              <a:off x="1691188" y="3470437"/>
              <a:ext cx="1411024" cy="45626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969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Pack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3136617" y="4098805"/>
              <a:ext cx="498008" cy="427164"/>
              <a:chOff x="9791589" y="3355581"/>
              <a:chExt cx="954375" cy="818611"/>
            </a:xfrm>
          </p:grpSpPr>
          <p:sp>
            <p:nvSpPr>
              <p:cNvPr id="26" name="Freeform 25"/>
              <p:cNvSpPr/>
              <p:nvPr/>
            </p:nvSpPr>
            <p:spPr bwMode="auto">
              <a:xfrm rot="2268344">
                <a:off x="9791589" y="3355581"/>
                <a:ext cx="908663" cy="668538"/>
              </a:xfrm>
              <a:custGeom>
                <a:avLst/>
                <a:gdLst>
                  <a:gd name="connsiteX0" fmla="*/ 0 w 1032934"/>
                  <a:gd name="connsiteY0" fmla="*/ 423333 h 423333"/>
                  <a:gd name="connsiteX1" fmla="*/ 1032934 w 1032934"/>
                  <a:gd name="connsiteY1" fmla="*/ 0 h 423333"/>
                  <a:gd name="connsiteX0" fmla="*/ 0 w 928159"/>
                  <a:gd name="connsiteY0" fmla="*/ 493183 h 493183"/>
                  <a:gd name="connsiteX1" fmla="*/ 928159 w 928159"/>
                  <a:gd name="connsiteY1" fmla="*/ 0 h 493183"/>
                  <a:gd name="connsiteX0" fmla="*/ 0 w 928159"/>
                  <a:gd name="connsiteY0" fmla="*/ 493216 h 493216"/>
                  <a:gd name="connsiteX1" fmla="*/ 928159 w 928159"/>
                  <a:gd name="connsiteY1" fmla="*/ 33 h 493216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868571"/>
                  <a:gd name="connsiteY0" fmla="*/ 467618 h 467618"/>
                  <a:gd name="connsiteX1" fmla="*/ 868571 w 868571"/>
                  <a:gd name="connsiteY1" fmla="*/ 53 h 467618"/>
                  <a:gd name="connsiteX0" fmla="*/ 0 w 869378"/>
                  <a:gd name="connsiteY0" fmla="*/ 472337 h 472337"/>
                  <a:gd name="connsiteX1" fmla="*/ 869378 w 869378"/>
                  <a:gd name="connsiteY1" fmla="*/ 51 h 472337"/>
                  <a:gd name="connsiteX0" fmla="*/ 0 w 869378"/>
                  <a:gd name="connsiteY0" fmla="*/ 472286 h 472286"/>
                  <a:gd name="connsiteX1" fmla="*/ 869378 w 869378"/>
                  <a:gd name="connsiteY1" fmla="*/ 0 h 472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9378" h="472286">
                    <a:moveTo>
                      <a:pt x="0" y="472286"/>
                    </a:moveTo>
                    <a:cubicBezTo>
                      <a:pt x="153811" y="212642"/>
                      <a:pt x="339255" y="59963"/>
                      <a:pt x="869378" y="0"/>
                    </a:cubicBezTo>
                  </a:path>
                </a:pathLst>
              </a:custGeom>
              <a:noFill/>
              <a:ln w="762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stealth" w="med" len="med"/>
              </a:ln>
              <a:effectLst/>
            </p:spPr>
            <p:txBody>
              <a:bodyPr vert="horz" wrap="square" lIns="64294" tIns="32147" rIns="64294" bIns="3214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969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27" name="Freeform 26"/>
              <p:cNvSpPr/>
              <p:nvPr/>
            </p:nvSpPr>
            <p:spPr bwMode="auto">
              <a:xfrm rot="2268344" flipH="1" flipV="1">
                <a:off x="9837301" y="3505654"/>
                <a:ext cx="908663" cy="668538"/>
              </a:xfrm>
              <a:custGeom>
                <a:avLst/>
                <a:gdLst>
                  <a:gd name="connsiteX0" fmla="*/ 0 w 1032934"/>
                  <a:gd name="connsiteY0" fmla="*/ 423333 h 423333"/>
                  <a:gd name="connsiteX1" fmla="*/ 1032934 w 1032934"/>
                  <a:gd name="connsiteY1" fmla="*/ 0 h 423333"/>
                  <a:gd name="connsiteX0" fmla="*/ 0 w 928159"/>
                  <a:gd name="connsiteY0" fmla="*/ 493183 h 493183"/>
                  <a:gd name="connsiteX1" fmla="*/ 928159 w 928159"/>
                  <a:gd name="connsiteY1" fmla="*/ 0 h 493183"/>
                  <a:gd name="connsiteX0" fmla="*/ 0 w 928159"/>
                  <a:gd name="connsiteY0" fmla="*/ 493216 h 493216"/>
                  <a:gd name="connsiteX1" fmla="*/ 928159 w 928159"/>
                  <a:gd name="connsiteY1" fmla="*/ 33 h 493216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868571"/>
                  <a:gd name="connsiteY0" fmla="*/ 467618 h 467618"/>
                  <a:gd name="connsiteX1" fmla="*/ 868571 w 868571"/>
                  <a:gd name="connsiteY1" fmla="*/ 53 h 467618"/>
                  <a:gd name="connsiteX0" fmla="*/ 0 w 869378"/>
                  <a:gd name="connsiteY0" fmla="*/ 472337 h 472337"/>
                  <a:gd name="connsiteX1" fmla="*/ 869378 w 869378"/>
                  <a:gd name="connsiteY1" fmla="*/ 51 h 472337"/>
                  <a:gd name="connsiteX0" fmla="*/ 0 w 869378"/>
                  <a:gd name="connsiteY0" fmla="*/ 472286 h 472286"/>
                  <a:gd name="connsiteX1" fmla="*/ 869378 w 869378"/>
                  <a:gd name="connsiteY1" fmla="*/ 0 h 472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9378" h="472286">
                    <a:moveTo>
                      <a:pt x="0" y="472286"/>
                    </a:moveTo>
                    <a:cubicBezTo>
                      <a:pt x="153811" y="212642"/>
                      <a:pt x="339255" y="59963"/>
                      <a:pt x="869378" y="0"/>
                    </a:cubicBezTo>
                  </a:path>
                </a:pathLst>
              </a:custGeom>
              <a:noFill/>
              <a:ln w="762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stealth" w="med" len="med"/>
              </a:ln>
              <a:effectLst/>
            </p:spPr>
            <p:txBody>
              <a:bodyPr vert="horz" wrap="square" lIns="64294" tIns="32147" rIns="64294" bIns="3214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969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sp>
          <p:nvSpPr>
            <p:cNvPr id="11" name="Rounded Rectangle 10"/>
            <p:cNvSpPr/>
            <p:nvPr/>
          </p:nvSpPr>
          <p:spPr bwMode="auto">
            <a:xfrm>
              <a:off x="1691188" y="4072865"/>
              <a:ext cx="1411024" cy="45626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969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Place</a:t>
              </a: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3136617" y="4689842"/>
              <a:ext cx="498008" cy="427164"/>
              <a:chOff x="9791589" y="3355581"/>
              <a:chExt cx="954375" cy="818611"/>
            </a:xfrm>
          </p:grpSpPr>
          <p:sp>
            <p:nvSpPr>
              <p:cNvPr id="24" name="Freeform 23"/>
              <p:cNvSpPr/>
              <p:nvPr/>
            </p:nvSpPr>
            <p:spPr bwMode="auto">
              <a:xfrm rot="2268344">
                <a:off x="9791589" y="3355581"/>
                <a:ext cx="908663" cy="668538"/>
              </a:xfrm>
              <a:custGeom>
                <a:avLst/>
                <a:gdLst>
                  <a:gd name="connsiteX0" fmla="*/ 0 w 1032934"/>
                  <a:gd name="connsiteY0" fmla="*/ 423333 h 423333"/>
                  <a:gd name="connsiteX1" fmla="*/ 1032934 w 1032934"/>
                  <a:gd name="connsiteY1" fmla="*/ 0 h 423333"/>
                  <a:gd name="connsiteX0" fmla="*/ 0 w 928159"/>
                  <a:gd name="connsiteY0" fmla="*/ 493183 h 493183"/>
                  <a:gd name="connsiteX1" fmla="*/ 928159 w 928159"/>
                  <a:gd name="connsiteY1" fmla="*/ 0 h 493183"/>
                  <a:gd name="connsiteX0" fmla="*/ 0 w 928159"/>
                  <a:gd name="connsiteY0" fmla="*/ 493216 h 493216"/>
                  <a:gd name="connsiteX1" fmla="*/ 928159 w 928159"/>
                  <a:gd name="connsiteY1" fmla="*/ 33 h 493216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868571"/>
                  <a:gd name="connsiteY0" fmla="*/ 467618 h 467618"/>
                  <a:gd name="connsiteX1" fmla="*/ 868571 w 868571"/>
                  <a:gd name="connsiteY1" fmla="*/ 53 h 467618"/>
                  <a:gd name="connsiteX0" fmla="*/ 0 w 869378"/>
                  <a:gd name="connsiteY0" fmla="*/ 472337 h 472337"/>
                  <a:gd name="connsiteX1" fmla="*/ 869378 w 869378"/>
                  <a:gd name="connsiteY1" fmla="*/ 51 h 472337"/>
                  <a:gd name="connsiteX0" fmla="*/ 0 w 869378"/>
                  <a:gd name="connsiteY0" fmla="*/ 472286 h 472286"/>
                  <a:gd name="connsiteX1" fmla="*/ 869378 w 869378"/>
                  <a:gd name="connsiteY1" fmla="*/ 0 h 472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9378" h="472286">
                    <a:moveTo>
                      <a:pt x="0" y="472286"/>
                    </a:moveTo>
                    <a:cubicBezTo>
                      <a:pt x="153811" y="212642"/>
                      <a:pt x="339255" y="59963"/>
                      <a:pt x="869378" y="0"/>
                    </a:cubicBezTo>
                  </a:path>
                </a:pathLst>
              </a:custGeom>
              <a:noFill/>
              <a:ln w="762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stealth" w="med" len="med"/>
              </a:ln>
              <a:effectLst/>
            </p:spPr>
            <p:txBody>
              <a:bodyPr vert="horz" wrap="square" lIns="64294" tIns="32147" rIns="64294" bIns="3214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969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25" name="Freeform 24"/>
              <p:cNvSpPr/>
              <p:nvPr/>
            </p:nvSpPr>
            <p:spPr bwMode="auto">
              <a:xfrm rot="2268344" flipH="1" flipV="1">
                <a:off x="9837301" y="3505654"/>
                <a:ext cx="908663" cy="668538"/>
              </a:xfrm>
              <a:custGeom>
                <a:avLst/>
                <a:gdLst>
                  <a:gd name="connsiteX0" fmla="*/ 0 w 1032934"/>
                  <a:gd name="connsiteY0" fmla="*/ 423333 h 423333"/>
                  <a:gd name="connsiteX1" fmla="*/ 1032934 w 1032934"/>
                  <a:gd name="connsiteY1" fmla="*/ 0 h 423333"/>
                  <a:gd name="connsiteX0" fmla="*/ 0 w 928159"/>
                  <a:gd name="connsiteY0" fmla="*/ 493183 h 493183"/>
                  <a:gd name="connsiteX1" fmla="*/ 928159 w 928159"/>
                  <a:gd name="connsiteY1" fmla="*/ 0 h 493183"/>
                  <a:gd name="connsiteX0" fmla="*/ 0 w 928159"/>
                  <a:gd name="connsiteY0" fmla="*/ 493216 h 493216"/>
                  <a:gd name="connsiteX1" fmla="*/ 928159 w 928159"/>
                  <a:gd name="connsiteY1" fmla="*/ 33 h 493216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868571"/>
                  <a:gd name="connsiteY0" fmla="*/ 467618 h 467618"/>
                  <a:gd name="connsiteX1" fmla="*/ 868571 w 868571"/>
                  <a:gd name="connsiteY1" fmla="*/ 53 h 467618"/>
                  <a:gd name="connsiteX0" fmla="*/ 0 w 869378"/>
                  <a:gd name="connsiteY0" fmla="*/ 472337 h 472337"/>
                  <a:gd name="connsiteX1" fmla="*/ 869378 w 869378"/>
                  <a:gd name="connsiteY1" fmla="*/ 51 h 472337"/>
                  <a:gd name="connsiteX0" fmla="*/ 0 w 869378"/>
                  <a:gd name="connsiteY0" fmla="*/ 472286 h 472286"/>
                  <a:gd name="connsiteX1" fmla="*/ 869378 w 869378"/>
                  <a:gd name="connsiteY1" fmla="*/ 0 h 472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9378" h="472286">
                    <a:moveTo>
                      <a:pt x="0" y="472286"/>
                    </a:moveTo>
                    <a:cubicBezTo>
                      <a:pt x="153811" y="212642"/>
                      <a:pt x="339255" y="59963"/>
                      <a:pt x="869378" y="0"/>
                    </a:cubicBezTo>
                  </a:path>
                </a:pathLst>
              </a:custGeom>
              <a:noFill/>
              <a:ln w="762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stealth" w="med" len="med"/>
              </a:ln>
              <a:effectLst/>
            </p:spPr>
            <p:txBody>
              <a:bodyPr vert="horz" wrap="square" lIns="64294" tIns="32147" rIns="64294" bIns="3214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969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sp>
          <p:nvSpPr>
            <p:cNvPr id="12" name="Rounded Rectangle 11"/>
            <p:cNvSpPr/>
            <p:nvPr/>
          </p:nvSpPr>
          <p:spPr bwMode="auto">
            <a:xfrm>
              <a:off x="1691188" y="4675293"/>
              <a:ext cx="1411024" cy="45626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969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Route</a:t>
              </a: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136617" y="5292269"/>
              <a:ext cx="498008" cy="427164"/>
              <a:chOff x="9791589" y="3355581"/>
              <a:chExt cx="954375" cy="818611"/>
            </a:xfrm>
          </p:grpSpPr>
          <p:sp>
            <p:nvSpPr>
              <p:cNvPr id="22" name="Freeform 21"/>
              <p:cNvSpPr/>
              <p:nvPr/>
            </p:nvSpPr>
            <p:spPr bwMode="auto">
              <a:xfrm rot="2268344">
                <a:off x="9791589" y="3355581"/>
                <a:ext cx="908663" cy="668538"/>
              </a:xfrm>
              <a:custGeom>
                <a:avLst/>
                <a:gdLst>
                  <a:gd name="connsiteX0" fmla="*/ 0 w 1032934"/>
                  <a:gd name="connsiteY0" fmla="*/ 423333 h 423333"/>
                  <a:gd name="connsiteX1" fmla="*/ 1032934 w 1032934"/>
                  <a:gd name="connsiteY1" fmla="*/ 0 h 423333"/>
                  <a:gd name="connsiteX0" fmla="*/ 0 w 928159"/>
                  <a:gd name="connsiteY0" fmla="*/ 493183 h 493183"/>
                  <a:gd name="connsiteX1" fmla="*/ 928159 w 928159"/>
                  <a:gd name="connsiteY1" fmla="*/ 0 h 493183"/>
                  <a:gd name="connsiteX0" fmla="*/ 0 w 928159"/>
                  <a:gd name="connsiteY0" fmla="*/ 493216 h 493216"/>
                  <a:gd name="connsiteX1" fmla="*/ 928159 w 928159"/>
                  <a:gd name="connsiteY1" fmla="*/ 33 h 493216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868571"/>
                  <a:gd name="connsiteY0" fmla="*/ 467618 h 467618"/>
                  <a:gd name="connsiteX1" fmla="*/ 868571 w 868571"/>
                  <a:gd name="connsiteY1" fmla="*/ 53 h 467618"/>
                  <a:gd name="connsiteX0" fmla="*/ 0 w 869378"/>
                  <a:gd name="connsiteY0" fmla="*/ 472337 h 472337"/>
                  <a:gd name="connsiteX1" fmla="*/ 869378 w 869378"/>
                  <a:gd name="connsiteY1" fmla="*/ 51 h 472337"/>
                  <a:gd name="connsiteX0" fmla="*/ 0 w 869378"/>
                  <a:gd name="connsiteY0" fmla="*/ 472286 h 472286"/>
                  <a:gd name="connsiteX1" fmla="*/ 869378 w 869378"/>
                  <a:gd name="connsiteY1" fmla="*/ 0 h 472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9378" h="472286">
                    <a:moveTo>
                      <a:pt x="0" y="472286"/>
                    </a:moveTo>
                    <a:cubicBezTo>
                      <a:pt x="153811" y="212642"/>
                      <a:pt x="339255" y="59963"/>
                      <a:pt x="869378" y="0"/>
                    </a:cubicBezTo>
                  </a:path>
                </a:pathLst>
              </a:custGeom>
              <a:noFill/>
              <a:ln w="762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stealth" w="med" len="med"/>
              </a:ln>
              <a:effectLst/>
            </p:spPr>
            <p:txBody>
              <a:bodyPr vert="horz" wrap="square" lIns="64294" tIns="32147" rIns="64294" bIns="3214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969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23" name="Freeform 22"/>
              <p:cNvSpPr/>
              <p:nvPr/>
            </p:nvSpPr>
            <p:spPr bwMode="auto">
              <a:xfrm rot="2268344" flipH="1" flipV="1">
                <a:off x="9837301" y="3505654"/>
                <a:ext cx="908663" cy="668538"/>
              </a:xfrm>
              <a:custGeom>
                <a:avLst/>
                <a:gdLst>
                  <a:gd name="connsiteX0" fmla="*/ 0 w 1032934"/>
                  <a:gd name="connsiteY0" fmla="*/ 423333 h 423333"/>
                  <a:gd name="connsiteX1" fmla="*/ 1032934 w 1032934"/>
                  <a:gd name="connsiteY1" fmla="*/ 0 h 423333"/>
                  <a:gd name="connsiteX0" fmla="*/ 0 w 928159"/>
                  <a:gd name="connsiteY0" fmla="*/ 493183 h 493183"/>
                  <a:gd name="connsiteX1" fmla="*/ 928159 w 928159"/>
                  <a:gd name="connsiteY1" fmla="*/ 0 h 493183"/>
                  <a:gd name="connsiteX0" fmla="*/ 0 w 928159"/>
                  <a:gd name="connsiteY0" fmla="*/ 493216 h 493216"/>
                  <a:gd name="connsiteX1" fmla="*/ 928159 w 928159"/>
                  <a:gd name="connsiteY1" fmla="*/ 33 h 493216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928159"/>
                  <a:gd name="connsiteY0" fmla="*/ 493229 h 493229"/>
                  <a:gd name="connsiteX1" fmla="*/ 928159 w 928159"/>
                  <a:gd name="connsiteY1" fmla="*/ 46 h 493229"/>
                  <a:gd name="connsiteX0" fmla="*/ 0 w 868571"/>
                  <a:gd name="connsiteY0" fmla="*/ 467618 h 467618"/>
                  <a:gd name="connsiteX1" fmla="*/ 868571 w 868571"/>
                  <a:gd name="connsiteY1" fmla="*/ 53 h 467618"/>
                  <a:gd name="connsiteX0" fmla="*/ 0 w 869378"/>
                  <a:gd name="connsiteY0" fmla="*/ 472337 h 472337"/>
                  <a:gd name="connsiteX1" fmla="*/ 869378 w 869378"/>
                  <a:gd name="connsiteY1" fmla="*/ 51 h 472337"/>
                  <a:gd name="connsiteX0" fmla="*/ 0 w 869378"/>
                  <a:gd name="connsiteY0" fmla="*/ 472286 h 472286"/>
                  <a:gd name="connsiteX1" fmla="*/ 869378 w 869378"/>
                  <a:gd name="connsiteY1" fmla="*/ 0 h 472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9378" h="472286">
                    <a:moveTo>
                      <a:pt x="0" y="472286"/>
                    </a:moveTo>
                    <a:cubicBezTo>
                      <a:pt x="153811" y="212642"/>
                      <a:pt x="339255" y="59963"/>
                      <a:pt x="869378" y="0"/>
                    </a:cubicBezTo>
                  </a:path>
                </a:pathLst>
              </a:custGeom>
              <a:noFill/>
              <a:ln w="76200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stealth" w="med" len="med"/>
              </a:ln>
              <a:effectLst/>
            </p:spPr>
            <p:txBody>
              <a:bodyPr vert="horz" wrap="square" lIns="64294" tIns="32147" rIns="64294" bIns="3214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969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sp>
          <p:nvSpPr>
            <p:cNvPr id="13" name="Rounded Rectangle 12"/>
            <p:cNvSpPr/>
            <p:nvPr/>
          </p:nvSpPr>
          <p:spPr bwMode="auto">
            <a:xfrm>
              <a:off x="1691188" y="5277720"/>
              <a:ext cx="1411024" cy="456263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969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Analysis</a:t>
              </a:r>
            </a:p>
          </p:txBody>
        </p:sp>
        <p:sp>
          <p:nvSpPr>
            <p:cNvPr id="14" name="Rounded Rectangle 13"/>
            <p:cNvSpPr/>
            <p:nvPr/>
          </p:nvSpPr>
          <p:spPr bwMode="auto">
            <a:xfrm>
              <a:off x="3671948" y="3464413"/>
              <a:ext cx="718839" cy="2275595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969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STA</a:t>
              </a:r>
            </a:p>
          </p:txBody>
        </p:sp>
        <p:cxnSp>
          <p:nvCxnSpPr>
            <p:cNvPr id="15" name="Straight Arrow Connector 14"/>
            <p:cNvCxnSpPr>
              <a:stCxn id="10" idx="2"/>
              <a:endCxn id="11" idx="0"/>
            </p:cNvCxnSpPr>
            <p:nvPr/>
          </p:nvCxnSpPr>
          <p:spPr bwMode="auto">
            <a:xfrm>
              <a:off x="2396700" y="3926701"/>
              <a:ext cx="0" cy="146164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6" name="Straight Arrow Connector 15"/>
            <p:cNvCxnSpPr>
              <a:stCxn id="11" idx="2"/>
              <a:endCxn id="12" idx="0"/>
            </p:cNvCxnSpPr>
            <p:nvPr/>
          </p:nvCxnSpPr>
          <p:spPr bwMode="auto">
            <a:xfrm>
              <a:off x="2396700" y="4529128"/>
              <a:ext cx="0" cy="146164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7" name="Straight Arrow Connector 16"/>
            <p:cNvCxnSpPr>
              <a:stCxn id="12" idx="2"/>
              <a:endCxn id="13" idx="0"/>
            </p:cNvCxnSpPr>
            <p:nvPr/>
          </p:nvCxnSpPr>
          <p:spPr bwMode="auto">
            <a:xfrm>
              <a:off x="2396700" y="5131556"/>
              <a:ext cx="0" cy="146164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8" name="Snip Single Corner Rectangle 17"/>
            <p:cNvSpPr/>
            <p:nvPr/>
          </p:nvSpPr>
          <p:spPr bwMode="auto">
            <a:xfrm>
              <a:off x="1937223" y="2541151"/>
              <a:ext cx="918953" cy="412947"/>
            </a:xfrm>
            <a:prstGeom prst="snip1Rect">
              <a:avLst/>
            </a:prstGeom>
            <a:solidFill>
              <a:srgbClr val="92D050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969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Netlist</a:t>
              </a:r>
            </a:p>
          </p:txBody>
        </p:sp>
        <p:cxnSp>
          <p:nvCxnSpPr>
            <p:cNvPr id="19" name="Straight Arrow Connector 18"/>
            <p:cNvCxnSpPr>
              <a:stCxn id="18" idx="1"/>
              <a:endCxn id="10" idx="0"/>
            </p:cNvCxnSpPr>
            <p:nvPr/>
          </p:nvCxnSpPr>
          <p:spPr bwMode="auto">
            <a:xfrm>
              <a:off x="2396700" y="2954097"/>
              <a:ext cx="1" cy="516340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0" name="Snip Single Corner Rectangle 29"/>
            <p:cNvSpPr/>
            <p:nvPr/>
          </p:nvSpPr>
          <p:spPr bwMode="auto">
            <a:xfrm>
              <a:off x="1846348" y="571502"/>
              <a:ext cx="2149588" cy="412947"/>
            </a:xfrm>
            <a:prstGeom prst="snip1Rect">
              <a:avLst/>
            </a:prstGeom>
            <a:solidFill>
              <a:srgbClr val="92D050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969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Verilog Designs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437962" y="3080782"/>
              <a:ext cx="754166" cy="438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2250" dirty="0">
                  <a:solidFill>
                    <a:srgbClr val="000000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VPR</a:t>
              </a:r>
            </a:p>
          </p:txBody>
        </p:sp>
        <p:cxnSp>
          <p:nvCxnSpPr>
            <p:cNvPr id="42" name="Straight Arrow Connector 41"/>
            <p:cNvCxnSpPr>
              <a:cxnSpLocks/>
              <a:stCxn id="56" idx="2"/>
              <a:endCxn id="18" idx="3"/>
            </p:cNvCxnSpPr>
            <p:nvPr/>
          </p:nvCxnSpPr>
          <p:spPr bwMode="auto">
            <a:xfrm flipH="1">
              <a:off x="2396700" y="2099315"/>
              <a:ext cx="1" cy="441835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56" name="Rounded Rectangle 55"/>
            <p:cNvSpPr/>
            <p:nvPr/>
          </p:nvSpPr>
          <p:spPr bwMode="auto">
            <a:xfrm>
              <a:off x="1826773" y="1217828"/>
              <a:ext cx="1139855" cy="881487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endParaRPr lang="en-CA" sz="1969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9" name="Snip Single Corner Rectangle 48"/>
            <p:cNvSpPr/>
            <p:nvPr/>
          </p:nvSpPr>
          <p:spPr bwMode="auto">
            <a:xfrm>
              <a:off x="187746" y="571501"/>
              <a:ext cx="1507478" cy="412947"/>
            </a:xfrm>
            <a:prstGeom prst="snip1Rect">
              <a:avLst/>
            </a:prstGeom>
            <a:solidFill>
              <a:srgbClr val="92D050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969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Architecture</a:t>
              </a:r>
            </a:p>
          </p:txBody>
        </p:sp>
        <p:cxnSp>
          <p:nvCxnSpPr>
            <p:cNvPr id="51" name="Elbow Connector 50"/>
            <p:cNvCxnSpPr>
              <a:cxnSpLocks/>
              <a:stCxn id="49" idx="1"/>
              <a:endCxn id="56" idx="1"/>
            </p:cNvCxnSpPr>
            <p:nvPr/>
          </p:nvCxnSpPr>
          <p:spPr bwMode="auto">
            <a:xfrm rot="16200000" flipH="1">
              <a:off x="1047067" y="878866"/>
              <a:ext cx="674123" cy="885287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7" name="Elbow Connector 56"/>
            <p:cNvCxnSpPr>
              <a:stCxn id="49" idx="1"/>
              <a:endCxn id="10" idx="1"/>
            </p:cNvCxnSpPr>
            <p:nvPr/>
          </p:nvCxnSpPr>
          <p:spPr bwMode="auto">
            <a:xfrm rot="16200000" flipH="1">
              <a:off x="-40723" y="1966657"/>
              <a:ext cx="2714121" cy="749703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8" name="Elbow Connector 57"/>
            <p:cNvCxnSpPr>
              <a:stCxn id="49" idx="1"/>
              <a:endCxn id="11" idx="1"/>
            </p:cNvCxnSpPr>
            <p:nvPr/>
          </p:nvCxnSpPr>
          <p:spPr bwMode="auto">
            <a:xfrm rot="16200000" flipH="1">
              <a:off x="-341937" y="2267871"/>
              <a:ext cx="3316549" cy="749703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0" name="Elbow Connector 59"/>
            <p:cNvCxnSpPr>
              <a:stCxn id="49" idx="1"/>
              <a:endCxn id="12" idx="1"/>
            </p:cNvCxnSpPr>
            <p:nvPr/>
          </p:nvCxnSpPr>
          <p:spPr bwMode="auto">
            <a:xfrm rot="16200000" flipH="1">
              <a:off x="-643151" y="2569084"/>
              <a:ext cx="3918976" cy="749703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4" name="Elbow Connector 63"/>
            <p:cNvCxnSpPr>
              <a:stCxn id="49" idx="1"/>
              <a:endCxn id="13" idx="1"/>
            </p:cNvCxnSpPr>
            <p:nvPr/>
          </p:nvCxnSpPr>
          <p:spPr bwMode="auto">
            <a:xfrm rot="16200000" flipH="1">
              <a:off x="-944365" y="2870298"/>
              <a:ext cx="4521404" cy="749703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65" name="Parallelogram 64"/>
            <p:cNvSpPr/>
            <p:nvPr/>
          </p:nvSpPr>
          <p:spPr bwMode="auto">
            <a:xfrm>
              <a:off x="3412536" y="6059009"/>
              <a:ext cx="1781481" cy="500063"/>
            </a:xfrm>
            <a:prstGeom prst="parallelogram">
              <a:avLst/>
            </a:prstGeom>
            <a:solidFill>
              <a:srgbClr val="92D050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687" dirty="0" err="1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QoR</a:t>
              </a:r>
              <a:r>
                <a:rPr lang="en-CA" sz="1687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 / Reports</a:t>
              </a:r>
            </a:p>
          </p:txBody>
        </p:sp>
        <p:cxnSp>
          <p:nvCxnSpPr>
            <p:cNvPr id="68" name="Straight Arrow Connector 67"/>
            <p:cNvCxnSpPr>
              <a:cxnSpLocks/>
              <a:stCxn id="13" idx="2"/>
              <a:endCxn id="78" idx="0"/>
            </p:cNvCxnSpPr>
            <p:nvPr/>
          </p:nvCxnSpPr>
          <p:spPr bwMode="auto">
            <a:xfrm flipH="1">
              <a:off x="1813271" y="5733984"/>
              <a:ext cx="583429" cy="246350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77" name="TextBox 76"/>
            <p:cNvSpPr txBox="1"/>
            <p:nvPr/>
          </p:nvSpPr>
          <p:spPr>
            <a:xfrm>
              <a:off x="4674054" y="1132629"/>
              <a:ext cx="4468317" cy="4247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2250" dirty="0">
                  <a:solidFill>
                    <a:srgbClr val="000000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Open Source FPGA CAD Flow</a:t>
              </a:r>
            </a:p>
            <a:p>
              <a:pPr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CA" sz="2250" dirty="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endParaRPr>
            </a:p>
            <a:p>
              <a:pPr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2250" dirty="0">
                  <a:solidFill>
                    <a:srgbClr val="000000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Connect to </a:t>
              </a:r>
              <a:r>
                <a:rPr lang="en-CA" sz="2250" dirty="0" err="1">
                  <a:solidFill>
                    <a:srgbClr val="000000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Yosys</a:t>
              </a:r>
              <a:r>
                <a:rPr lang="en-CA" sz="2250" dirty="0">
                  <a:solidFill>
                    <a:srgbClr val="000000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, Odin-II or combination for synthesis</a:t>
              </a:r>
            </a:p>
            <a:p>
              <a:pPr marL="321457" indent="-321457" defTabSz="64291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endParaRPr lang="en-CA" sz="2250" dirty="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endParaRPr>
            </a:p>
            <a:p>
              <a:pPr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2250" dirty="0">
                  <a:solidFill>
                    <a:srgbClr val="000000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VPR for placement, routing, analysis</a:t>
              </a:r>
            </a:p>
            <a:p>
              <a:pPr marL="401822" indent="-401822" defTabSz="64291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endParaRPr lang="en-CA" sz="2250" dirty="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endParaRPr>
            </a:p>
            <a:p>
              <a:pPr marL="401822" indent="-401822" defTabSz="64291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endParaRPr lang="en-CA" sz="2250" dirty="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endParaRPr>
            </a:p>
            <a:p>
              <a:pPr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2250" dirty="0">
                  <a:solidFill>
                    <a:srgbClr val="000000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Approach:</a:t>
              </a:r>
            </a:p>
            <a:p>
              <a:pPr marL="401822" indent="-401822" defTabSz="64291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CA" sz="2250" dirty="0">
                  <a:solidFill>
                    <a:srgbClr val="000000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Architecture Agnostic</a:t>
              </a:r>
            </a:p>
            <a:p>
              <a:pPr marL="401822" indent="-401822" defTabSz="64291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CA" sz="2250" dirty="0">
                  <a:solidFill>
                    <a:srgbClr val="FF0000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Data-driven FPGA Architecture description</a:t>
              </a:r>
            </a:p>
          </p:txBody>
        </p:sp>
        <p:sp>
          <p:nvSpPr>
            <p:cNvPr id="44" name="Rounded Rectangle 55">
              <a:extLst>
                <a:ext uri="{FF2B5EF4-FFF2-40B4-BE49-F238E27FC236}">
                  <a16:creationId xmlns:a16="http://schemas.microsoft.com/office/drawing/2014/main" id="{13C1186D-6D66-4056-B6E0-7F426EF71E0B}"/>
                </a:ext>
              </a:extLst>
            </p:cNvPr>
            <p:cNvSpPr/>
            <p:nvPr/>
          </p:nvSpPr>
          <p:spPr bwMode="auto">
            <a:xfrm>
              <a:off x="3367276" y="1217827"/>
              <a:ext cx="1139855" cy="468312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969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ODIN II</a:t>
              </a:r>
            </a:p>
          </p:txBody>
        </p:sp>
        <p:sp>
          <p:nvSpPr>
            <p:cNvPr id="59" name="Rounded Rectangle 54">
              <a:extLst>
                <a:ext uri="{FF2B5EF4-FFF2-40B4-BE49-F238E27FC236}">
                  <a16:creationId xmlns:a16="http://schemas.microsoft.com/office/drawing/2014/main" id="{7BFA5F52-3860-4000-B52E-7D1B895E705E}"/>
                </a:ext>
              </a:extLst>
            </p:cNvPr>
            <p:cNvSpPr/>
            <p:nvPr/>
          </p:nvSpPr>
          <p:spPr bwMode="auto">
            <a:xfrm>
              <a:off x="1987529" y="1804756"/>
              <a:ext cx="855317" cy="27245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969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ABC</a:t>
              </a:r>
            </a:p>
          </p:txBody>
        </p:sp>
        <p:sp>
          <p:nvSpPr>
            <p:cNvPr id="61" name="Rounded Rectangle 54">
              <a:extLst>
                <a:ext uri="{FF2B5EF4-FFF2-40B4-BE49-F238E27FC236}">
                  <a16:creationId xmlns:a16="http://schemas.microsoft.com/office/drawing/2014/main" id="{60FB4B55-ED38-42D3-96C9-60CD42E3ADF0}"/>
                </a:ext>
              </a:extLst>
            </p:cNvPr>
            <p:cNvSpPr/>
            <p:nvPr/>
          </p:nvSpPr>
          <p:spPr bwMode="auto">
            <a:xfrm>
              <a:off x="3515962" y="1949315"/>
              <a:ext cx="855317" cy="27245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969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ABC</a:t>
              </a: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160D4B92-7BAD-4105-A958-A82CAD64CAE8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681663" y="2230448"/>
              <a:ext cx="1209102" cy="310702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4322BECD-8108-4679-976D-9DF33694570C}"/>
                </a:ext>
              </a:extLst>
            </p:cNvPr>
            <p:cNvCxnSpPr>
              <a:cxnSpLocks/>
              <a:stCxn id="30" idx="1"/>
              <a:endCxn id="44" idx="0"/>
            </p:cNvCxnSpPr>
            <p:nvPr/>
          </p:nvCxnSpPr>
          <p:spPr bwMode="auto">
            <a:xfrm>
              <a:off x="2921142" y="984449"/>
              <a:ext cx="1016062" cy="233378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6C85D5DA-A705-466B-8AA6-E0FD4DA09312}"/>
                </a:ext>
              </a:extLst>
            </p:cNvPr>
            <p:cNvCxnSpPr>
              <a:cxnSpLocks/>
              <a:stCxn id="44" idx="2"/>
              <a:endCxn id="61" idx="0"/>
            </p:cNvCxnSpPr>
            <p:nvPr/>
          </p:nvCxnSpPr>
          <p:spPr bwMode="auto">
            <a:xfrm>
              <a:off x="3937204" y="1686140"/>
              <a:ext cx="6417" cy="263175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78" name="Rounded Rectangle 9">
              <a:extLst>
                <a:ext uri="{FF2B5EF4-FFF2-40B4-BE49-F238E27FC236}">
                  <a16:creationId xmlns:a16="http://schemas.microsoft.com/office/drawing/2014/main" id="{C0A11F8C-C908-4F9B-B5D7-B2AD9799EEA0}"/>
                </a:ext>
              </a:extLst>
            </p:cNvPr>
            <p:cNvSpPr/>
            <p:nvPr/>
          </p:nvSpPr>
          <p:spPr bwMode="auto">
            <a:xfrm>
              <a:off x="600390" y="5980334"/>
              <a:ext cx="2425761" cy="573036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969" dirty="0" err="1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Fasm</a:t>
              </a:r>
              <a:r>
                <a:rPr lang="en-CA" sz="1969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, </a:t>
              </a:r>
              <a:r>
                <a:rPr lang="en-CA" sz="1969" dirty="0" err="1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fpga</a:t>
              </a:r>
              <a:r>
                <a:rPr lang="en-CA" sz="1969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-bitstream, other bitstream gen.</a:t>
              </a:r>
            </a:p>
          </p:txBody>
        </p: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917C8C72-6599-4BCA-BD41-D53BA1D3425A}"/>
                </a:ext>
              </a:extLst>
            </p:cNvPr>
            <p:cNvCxnSpPr>
              <a:cxnSpLocks/>
              <a:endCxn id="65" idx="0"/>
            </p:cNvCxnSpPr>
            <p:nvPr/>
          </p:nvCxnSpPr>
          <p:spPr bwMode="auto">
            <a:xfrm>
              <a:off x="2438571" y="5749835"/>
              <a:ext cx="1864705" cy="309174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" name="Rounded Rectangle 54">
              <a:extLst>
                <a:ext uri="{FF2B5EF4-FFF2-40B4-BE49-F238E27FC236}">
                  <a16:creationId xmlns:a16="http://schemas.microsoft.com/office/drawing/2014/main" id="{13211292-600D-FCDB-9751-9D4EE89AE349}"/>
                </a:ext>
              </a:extLst>
            </p:cNvPr>
            <p:cNvSpPr/>
            <p:nvPr/>
          </p:nvSpPr>
          <p:spPr bwMode="auto">
            <a:xfrm>
              <a:off x="1919339" y="1521846"/>
              <a:ext cx="945264" cy="27245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4294" tIns="32147" rIns="64294" bIns="32147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A" sz="1969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Parmys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84A20EF-E014-DA48-BBD4-0BF458932D7B}"/>
                </a:ext>
              </a:extLst>
            </p:cNvPr>
            <p:cNvSpPr txBox="1"/>
            <p:nvPr/>
          </p:nvSpPr>
          <p:spPr>
            <a:xfrm>
              <a:off x="1986292" y="1158627"/>
              <a:ext cx="793533" cy="407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1969" dirty="0" err="1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sym typeface="Gill Sans" charset="0"/>
                </a:rPr>
                <a:t>Yosys</a:t>
              </a:r>
              <a:endParaRPr lang="en-CA" sz="1969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sym typeface="Gill Sans" charset="0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1889EA9-275A-39BD-6461-CD7144C9C076}"/>
                </a:ext>
              </a:extLst>
            </p:cNvPr>
            <p:cNvCxnSpPr>
              <a:cxnSpLocks/>
              <a:stCxn id="30" idx="1"/>
              <a:endCxn id="34" idx="0"/>
            </p:cNvCxnSpPr>
            <p:nvPr/>
          </p:nvCxnSpPr>
          <p:spPr bwMode="auto">
            <a:xfrm flipH="1">
              <a:off x="2383059" y="984449"/>
              <a:ext cx="538083" cy="174179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36" name="Google Shape;1299;p72">
            <a:extLst>
              <a:ext uri="{FF2B5EF4-FFF2-40B4-BE49-F238E27FC236}">
                <a16:creationId xmlns:a16="http://schemas.microsoft.com/office/drawing/2014/main" id="{EF36AD82-626B-FDA8-3D59-8EC87FA57523}"/>
              </a:ext>
            </a:extLst>
          </p:cNvPr>
          <p:cNvSpPr/>
          <p:nvPr/>
        </p:nvSpPr>
        <p:spPr>
          <a:xfrm>
            <a:off x="266856" y="6525344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lnSpc>
                <a:spcPct val="109090"/>
              </a:lnSpc>
            </a:pPr>
            <a:r>
              <a:rPr lang="en-US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M. </a:t>
            </a:r>
            <a:r>
              <a:rPr lang="en-US" sz="1000" dirty="0" err="1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Elgammal</a:t>
            </a:r>
            <a:r>
              <a:rPr lang="en-US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 et al, “VTR 9: Open-Source CAD for Fabric and Beyond FPGA Architecture Exploration", TRETS, 2025.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8391283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1476672" y="-171400"/>
            <a:ext cx="8229600" cy="850106"/>
          </a:xfrm>
        </p:spPr>
        <p:txBody>
          <a:bodyPr/>
          <a:lstStyle/>
          <a:p>
            <a:r>
              <a:rPr lang="en-CA" dirty="0"/>
              <a:t>Architecture Flexibility: Blocks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429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21E302-A139-4538-AB44-9079AB17D9A4}" type="slidenum">
              <a:rPr lang="en-CA">
                <a:solidFill>
                  <a:srgbClr val="081025">
                    <a:tint val="75000"/>
                  </a:srgbClr>
                </a:solidFill>
                <a:latin typeface="HelveticaNeueLT Std"/>
                <a:ea typeface="ヒラギノ明朝 ProN W3" charset="-128"/>
                <a:sym typeface="Gill Sans" charset="0"/>
              </a:rPr>
              <a:pPr defTabSz="64291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n-CA" dirty="0">
              <a:solidFill>
                <a:srgbClr val="081025">
                  <a:tint val="75000"/>
                </a:srgbClr>
              </a:solidFill>
              <a:latin typeface="HelveticaNeueLT Std"/>
              <a:ea typeface="ヒラギノ明朝 ProN W3" charset="-128"/>
              <a:sym typeface="Gill Sans" charset="0"/>
            </a:endParaRPr>
          </a:p>
        </p:txBody>
      </p:sp>
      <p:grpSp>
        <p:nvGrpSpPr>
          <p:cNvPr id="344" name="Group 343"/>
          <p:cNvGrpSpPr/>
          <p:nvPr/>
        </p:nvGrpSpPr>
        <p:grpSpPr>
          <a:xfrm>
            <a:off x="229573" y="722431"/>
            <a:ext cx="2774205" cy="1549557"/>
            <a:chOff x="709115" y="835704"/>
            <a:chExt cx="3945536" cy="2203814"/>
          </a:xfrm>
        </p:grpSpPr>
        <p:grpSp>
          <p:nvGrpSpPr>
            <p:cNvPr id="20" name="Group 19"/>
            <p:cNvGrpSpPr/>
            <p:nvPr/>
          </p:nvGrpSpPr>
          <p:grpSpPr>
            <a:xfrm>
              <a:off x="709115" y="1763487"/>
              <a:ext cx="1892731" cy="614361"/>
              <a:chOff x="5745480" y="1371600"/>
              <a:chExt cx="2396490" cy="777876"/>
            </a:xfrm>
          </p:grpSpPr>
          <p:sp>
            <p:nvSpPr>
              <p:cNvPr id="5" name="Rectangle 4"/>
              <p:cNvSpPr/>
              <p:nvPr/>
            </p:nvSpPr>
            <p:spPr bwMode="auto">
              <a:xfrm>
                <a:off x="6191250" y="1371600"/>
                <a:ext cx="1504950" cy="777876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A" sz="1406" dirty="0">
                    <a:solidFill>
                      <a:srgbClr val="000000"/>
                    </a:solidFill>
                    <a:latin typeface="Gill Sans" pitchFamily="-65" charset="0"/>
                    <a:ea typeface="ヒラギノ角ゴ ProN W3" pitchFamily="-65" charset="-128"/>
                    <a:cs typeface="ヒラギノ角ゴ ProN W3" pitchFamily="-65" charset="-128"/>
                    <a:sym typeface="Gill Sans" pitchFamily="-65" charset="0"/>
                  </a:rPr>
                  <a:t>4-LUT</a:t>
                </a:r>
              </a:p>
            </p:txBody>
          </p:sp>
          <p:cxnSp>
            <p:nvCxnSpPr>
              <p:cNvPr id="8" name="Straight Connector 7"/>
              <p:cNvCxnSpPr/>
              <p:nvPr/>
            </p:nvCxnSpPr>
            <p:spPr bwMode="auto">
              <a:xfrm>
                <a:off x="5745480" y="1546860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" name="Straight Connector 8"/>
              <p:cNvCxnSpPr/>
              <p:nvPr/>
            </p:nvCxnSpPr>
            <p:spPr bwMode="auto">
              <a:xfrm>
                <a:off x="5745480" y="1699260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" name="Straight Connector 9"/>
              <p:cNvCxnSpPr/>
              <p:nvPr/>
            </p:nvCxnSpPr>
            <p:spPr bwMode="auto">
              <a:xfrm>
                <a:off x="5745480" y="1851660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" name="Straight Connector 10"/>
              <p:cNvCxnSpPr/>
              <p:nvPr/>
            </p:nvCxnSpPr>
            <p:spPr bwMode="auto">
              <a:xfrm>
                <a:off x="5745480" y="2004060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" name="Straight Connector 17"/>
              <p:cNvCxnSpPr/>
              <p:nvPr/>
            </p:nvCxnSpPr>
            <p:spPr bwMode="auto">
              <a:xfrm>
                <a:off x="7696200" y="1770743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1" name="Group 20"/>
            <p:cNvGrpSpPr/>
            <p:nvPr/>
          </p:nvGrpSpPr>
          <p:grpSpPr>
            <a:xfrm>
              <a:off x="1716380" y="835704"/>
              <a:ext cx="1892732" cy="857597"/>
              <a:chOff x="8294007" y="1217613"/>
              <a:chExt cx="2396490" cy="1085850"/>
            </a:xfrm>
          </p:grpSpPr>
          <p:sp>
            <p:nvSpPr>
              <p:cNvPr id="6" name="Rectangle 5"/>
              <p:cNvSpPr/>
              <p:nvPr/>
            </p:nvSpPr>
            <p:spPr bwMode="auto">
              <a:xfrm>
                <a:off x="8739777" y="1217613"/>
                <a:ext cx="1504950" cy="1085850"/>
              </a:xfrm>
              <a:prstGeom prst="rect">
                <a:avLst/>
              </a:prstGeom>
              <a:solidFill>
                <a:srgbClr val="FFD85D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A" sz="1406" dirty="0">
                    <a:solidFill>
                      <a:srgbClr val="000000"/>
                    </a:solidFill>
                    <a:latin typeface="Gill Sans" pitchFamily="-65" charset="0"/>
                    <a:ea typeface="ヒラギノ角ゴ ProN W3" pitchFamily="-65" charset="-128"/>
                    <a:cs typeface="ヒラギノ角ゴ ProN W3" pitchFamily="-65" charset="-128"/>
                    <a:sym typeface="Gill Sans" pitchFamily="-65" charset="0"/>
                  </a:rPr>
                  <a:t>6-LUT</a:t>
                </a:r>
              </a:p>
            </p:txBody>
          </p:sp>
          <p:cxnSp>
            <p:nvCxnSpPr>
              <p:cNvPr id="12" name="Straight Connector 11"/>
              <p:cNvCxnSpPr/>
              <p:nvPr/>
            </p:nvCxnSpPr>
            <p:spPr bwMode="auto">
              <a:xfrm>
                <a:off x="8294007" y="1371600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" name="Straight Connector 12"/>
              <p:cNvCxnSpPr/>
              <p:nvPr/>
            </p:nvCxnSpPr>
            <p:spPr bwMode="auto">
              <a:xfrm>
                <a:off x="8294007" y="1524000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" name="Straight Connector 13"/>
              <p:cNvCxnSpPr/>
              <p:nvPr/>
            </p:nvCxnSpPr>
            <p:spPr bwMode="auto">
              <a:xfrm>
                <a:off x="8294007" y="1676400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" name="Straight Connector 14"/>
              <p:cNvCxnSpPr/>
              <p:nvPr/>
            </p:nvCxnSpPr>
            <p:spPr bwMode="auto">
              <a:xfrm>
                <a:off x="8294007" y="1828800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" name="Straight Connector 15"/>
              <p:cNvCxnSpPr/>
              <p:nvPr/>
            </p:nvCxnSpPr>
            <p:spPr bwMode="auto">
              <a:xfrm>
                <a:off x="8294007" y="1981200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Straight Connector 16"/>
              <p:cNvCxnSpPr/>
              <p:nvPr/>
            </p:nvCxnSpPr>
            <p:spPr bwMode="auto">
              <a:xfrm>
                <a:off x="8294007" y="2133600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" name="Straight Connector 18"/>
              <p:cNvCxnSpPr/>
              <p:nvPr/>
            </p:nvCxnSpPr>
            <p:spPr bwMode="auto">
              <a:xfrm>
                <a:off x="10244727" y="1756228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1" name="Group 30"/>
            <p:cNvGrpSpPr/>
            <p:nvPr/>
          </p:nvGrpSpPr>
          <p:grpSpPr>
            <a:xfrm>
              <a:off x="2761920" y="1771546"/>
              <a:ext cx="1892731" cy="614361"/>
              <a:chOff x="5745480" y="1371600"/>
              <a:chExt cx="2396490" cy="777876"/>
            </a:xfrm>
          </p:grpSpPr>
          <p:sp>
            <p:nvSpPr>
              <p:cNvPr id="32" name="Rectangle 31"/>
              <p:cNvSpPr/>
              <p:nvPr/>
            </p:nvSpPr>
            <p:spPr bwMode="auto">
              <a:xfrm>
                <a:off x="6191250" y="1371600"/>
                <a:ext cx="1504950" cy="777876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A" sz="1406" dirty="0">
                    <a:solidFill>
                      <a:srgbClr val="000000"/>
                    </a:solidFill>
                    <a:latin typeface="Gill Sans" pitchFamily="-65" charset="0"/>
                    <a:ea typeface="ヒラギノ角ゴ ProN W3" pitchFamily="-65" charset="-128"/>
                    <a:cs typeface="ヒラギノ角ゴ ProN W3" pitchFamily="-65" charset="-128"/>
                    <a:sym typeface="Gill Sans" pitchFamily="-65" charset="0"/>
                  </a:rPr>
                  <a:t>?</a:t>
                </a:r>
              </a:p>
            </p:txBody>
          </p:sp>
          <p:cxnSp>
            <p:nvCxnSpPr>
              <p:cNvPr id="33" name="Straight Connector 32"/>
              <p:cNvCxnSpPr/>
              <p:nvPr/>
            </p:nvCxnSpPr>
            <p:spPr bwMode="auto">
              <a:xfrm>
                <a:off x="5745480" y="1546860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Straight Connector 33"/>
              <p:cNvCxnSpPr/>
              <p:nvPr/>
            </p:nvCxnSpPr>
            <p:spPr bwMode="auto">
              <a:xfrm>
                <a:off x="5745480" y="1699260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Straight Connector 34"/>
              <p:cNvCxnSpPr/>
              <p:nvPr/>
            </p:nvCxnSpPr>
            <p:spPr bwMode="auto">
              <a:xfrm>
                <a:off x="5745480" y="1851660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" name="Straight Connector 35"/>
              <p:cNvCxnSpPr/>
              <p:nvPr/>
            </p:nvCxnSpPr>
            <p:spPr bwMode="auto">
              <a:xfrm>
                <a:off x="5745480" y="2004060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" name="Straight Connector 36"/>
              <p:cNvCxnSpPr/>
              <p:nvPr/>
            </p:nvCxnSpPr>
            <p:spPr bwMode="auto">
              <a:xfrm>
                <a:off x="7696200" y="1770743"/>
                <a:ext cx="44577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38" name="TextBox 37"/>
            <p:cNvSpPr txBox="1"/>
            <p:nvPr/>
          </p:nvSpPr>
          <p:spPr>
            <a:xfrm>
              <a:off x="748220" y="2415757"/>
              <a:ext cx="3829050" cy="623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2250" dirty="0">
                  <a:solidFill>
                    <a:srgbClr val="000000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Logic Primitive</a:t>
              </a:r>
            </a:p>
          </p:txBody>
        </p:sp>
      </p:grpSp>
      <p:grpSp>
        <p:nvGrpSpPr>
          <p:cNvPr id="343" name="Group 342"/>
          <p:cNvGrpSpPr/>
          <p:nvPr/>
        </p:nvGrpSpPr>
        <p:grpSpPr>
          <a:xfrm>
            <a:off x="6506729" y="146077"/>
            <a:ext cx="2692301" cy="2129421"/>
            <a:chOff x="261140" y="3693332"/>
            <a:chExt cx="3829050" cy="3028510"/>
          </a:xfrm>
        </p:grpSpPr>
        <p:sp>
          <p:nvSpPr>
            <p:cNvPr id="41" name="TextBox 40"/>
            <p:cNvSpPr txBox="1"/>
            <p:nvPr/>
          </p:nvSpPr>
          <p:spPr>
            <a:xfrm>
              <a:off x="261140" y="6098081"/>
              <a:ext cx="3829050" cy="623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2250" dirty="0">
                  <a:solidFill>
                    <a:srgbClr val="000000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Logic Block Size</a:t>
              </a:r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2049630" y="3693332"/>
              <a:ext cx="798161" cy="2259928"/>
              <a:chOff x="10177333" y="1379112"/>
              <a:chExt cx="1046927" cy="2964288"/>
            </a:xfrm>
          </p:grpSpPr>
          <p:sp>
            <p:nvSpPr>
              <p:cNvPr id="40" name="Rectangle 39"/>
              <p:cNvSpPr/>
              <p:nvPr/>
            </p:nvSpPr>
            <p:spPr bwMode="auto">
              <a:xfrm>
                <a:off x="10177333" y="1379112"/>
                <a:ext cx="1046927" cy="296428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2953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 bwMode="auto">
              <a:xfrm>
                <a:off x="10437242" y="1569070"/>
                <a:ext cx="529929" cy="371382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 bwMode="auto">
              <a:xfrm>
                <a:off x="10437242" y="2021975"/>
                <a:ext cx="529929" cy="371382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 bwMode="auto">
              <a:xfrm>
                <a:off x="10437242" y="2474880"/>
                <a:ext cx="529929" cy="371382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 bwMode="auto">
              <a:xfrm>
                <a:off x="10437242" y="2927785"/>
                <a:ext cx="529929" cy="371382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 bwMode="auto">
              <a:xfrm>
                <a:off x="10437242" y="3380690"/>
                <a:ext cx="529929" cy="371382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 bwMode="auto">
              <a:xfrm>
                <a:off x="10437242" y="3833595"/>
                <a:ext cx="529929" cy="371382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1053318" y="4027371"/>
              <a:ext cx="798161" cy="1591850"/>
              <a:chOff x="10177333" y="1379112"/>
              <a:chExt cx="1046927" cy="2087988"/>
            </a:xfrm>
          </p:grpSpPr>
          <p:sp>
            <p:nvSpPr>
              <p:cNvPr id="53" name="Rectangle 52"/>
              <p:cNvSpPr/>
              <p:nvPr/>
            </p:nvSpPr>
            <p:spPr bwMode="auto">
              <a:xfrm>
                <a:off x="10177333" y="1379112"/>
                <a:ext cx="1046927" cy="208798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2953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 bwMode="auto">
              <a:xfrm>
                <a:off x="10437242" y="1569070"/>
                <a:ext cx="529929" cy="371382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 bwMode="auto">
              <a:xfrm>
                <a:off x="10437242" y="2021975"/>
                <a:ext cx="529929" cy="371382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 bwMode="auto">
              <a:xfrm>
                <a:off x="10437242" y="2474880"/>
                <a:ext cx="529929" cy="371382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 bwMode="auto">
              <a:xfrm>
                <a:off x="10437242" y="2927785"/>
                <a:ext cx="529929" cy="371382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</p:grpSp>
      <p:grpSp>
        <p:nvGrpSpPr>
          <p:cNvPr id="345" name="Group 344"/>
          <p:cNvGrpSpPr/>
          <p:nvPr/>
        </p:nvGrpSpPr>
        <p:grpSpPr>
          <a:xfrm>
            <a:off x="107504" y="2636912"/>
            <a:ext cx="3598189" cy="2597268"/>
            <a:chOff x="169742" y="3608384"/>
            <a:chExt cx="5117424" cy="3693891"/>
          </a:xfrm>
        </p:grpSpPr>
        <p:sp>
          <p:nvSpPr>
            <p:cNvPr id="76" name="TextBox 75"/>
            <p:cNvSpPr txBox="1"/>
            <p:nvPr/>
          </p:nvSpPr>
          <p:spPr>
            <a:xfrm>
              <a:off x="1333770" y="6186073"/>
              <a:ext cx="3829050" cy="1116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2250" dirty="0">
                  <a:solidFill>
                    <a:srgbClr val="000000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Inter-Element Connectivity</a:t>
              </a:r>
            </a:p>
          </p:txBody>
        </p:sp>
        <p:grpSp>
          <p:nvGrpSpPr>
            <p:cNvPr id="142" name="Group 141"/>
            <p:cNvGrpSpPr/>
            <p:nvPr/>
          </p:nvGrpSpPr>
          <p:grpSpPr>
            <a:xfrm>
              <a:off x="169742" y="3608384"/>
              <a:ext cx="2540911" cy="2479731"/>
              <a:chOff x="6536414" y="3524250"/>
              <a:chExt cx="2540911" cy="2479731"/>
            </a:xfrm>
          </p:grpSpPr>
          <p:sp>
            <p:nvSpPr>
              <p:cNvPr id="63" name="Rectangle 62"/>
              <p:cNvSpPr/>
              <p:nvPr/>
            </p:nvSpPr>
            <p:spPr bwMode="auto">
              <a:xfrm>
                <a:off x="6934200" y="3524250"/>
                <a:ext cx="1955800" cy="24797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2953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grpSp>
            <p:nvGrpSpPr>
              <p:cNvPr id="88" name="Group 87"/>
              <p:cNvGrpSpPr/>
              <p:nvPr/>
            </p:nvGrpSpPr>
            <p:grpSpPr>
              <a:xfrm>
                <a:off x="7711440" y="3965310"/>
                <a:ext cx="327660" cy="124122"/>
                <a:chOff x="7711440" y="3965310"/>
                <a:chExt cx="327660" cy="124122"/>
              </a:xfrm>
            </p:grpSpPr>
            <p:cxnSp>
              <p:nvCxnSpPr>
                <p:cNvPr id="82" name="Straight Connector 81"/>
                <p:cNvCxnSpPr/>
                <p:nvPr/>
              </p:nvCxnSpPr>
              <p:spPr bwMode="auto">
                <a:xfrm>
                  <a:off x="7711440" y="4027371"/>
                  <a:ext cx="327660" cy="0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87" name="Straight Connector 86"/>
                <p:cNvCxnSpPr/>
                <p:nvPr/>
              </p:nvCxnSpPr>
              <p:spPr bwMode="auto">
                <a:xfrm flipV="1">
                  <a:off x="7809131" y="3965310"/>
                  <a:ext cx="124122" cy="12412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89" name="Group 88"/>
              <p:cNvGrpSpPr/>
              <p:nvPr/>
            </p:nvGrpSpPr>
            <p:grpSpPr>
              <a:xfrm>
                <a:off x="7711440" y="4320857"/>
                <a:ext cx="327660" cy="124122"/>
                <a:chOff x="7711440" y="3965310"/>
                <a:chExt cx="327660" cy="124122"/>
              </a:xfrm>
            </p:grpSpPr>
            <p:cxnSp>
              <p:nvCxnSpPr>
                <p:cNvPr id="90" name="Straight Connector 89"/>
                <p:cNvCxnSpPr/>
                <p:nvPr/>
              </p:nvCxnSpPr>
              <p:spPr bwMode="auto">
                <a:xfrm>
                  <a:off x="7711440" y="4027371"/>
                  <a:ext cx="327660" cy="0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91" name="Straight Connector 90"/>
                <p:cNvCxnSpPr/>
                <p:nvPr/>
              </p:nvCxnSpPr>
              <p:spPr bwMode="auto">
                <a:xfrm flipV="1">
                  <a:off x="7809131" y="3965310"/>
                  <a:ext cx="124122" cy="12412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92" name="Group 91"/>
              <p:cNvGrpSpPr/>
              <p:nvPr/>
            </p:nvGrpSpPr>
            <p:grpSpPr>
              <a:xfrm>
                <a:off x="7711440" y="4648698"/>
                <a:ext cx="327660" cy="124122"/>
                <a:chOff x="7711440" y="3965310"/>
                <a:chExt cx="327660" cy="124122"/>
              </a:xfrm>
            </p:grpSpPr>
            <p:cxnSp>
              <p:nvCxnSpPr>
                <p:cNvPr id="93" name="Straight Connector 92"/>
                <p:cNvCxnSpPr/>
                <p:nvPr/>
              </p:nvCxnSpPr>
              <p:spPr bwMode="auto">
                <a:xfrm>
                  <a:off x="7711440" y="4027371"/>
                  <a:ext cx="327660" cy="0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94" name="Straight Connector 93"/>
                <p:cNvCxnSpPr/>
                <p:nvPr/>
              </p:nvCxnSpPr>
              <p:spPr bwMode="auto">
                <a:xfrm flipV="1">
                  <a:off x="7809131" y="3965310"/>
                  <a:ext cx="124122" cy="12412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95" name="Group 94"/>
              <p:cNvGrpSpPr/>
              <p:nvPr/>
            </p:nvGrpSpPr>
            <p:grpSpPr>
              <a:xfrm>
                <a:off x="7711440" y="5023643"/>
                <a:ext cx="327660" cy="124122"/>
                <a:chOff x="7711440" y="3965310"/>
                <a:chExt cx="327660" cy="124122"/>
              </a:xfrm>
            </p:grpSpPr>
            <p:cxnSp>
              <p:nvCxnSpPr>
                <p:cNvPr id="96" name="Straight Connector 95"/>
                <p:cNvCxnSpPr/>
                <p:nvPr/>
              </p:nvCxnSpPr>
              <p:spPr bwMode="auto">
                <a:xfrm>
                  <a:off x="7711440" y="4027371"/>
                  <a:ext cx="327660" cy="0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97" name="Straight Connector 96"/>
                <p:cNvCxnSpPr/>
                <p:nvPr/>
              </p:nvCxnSpPr>
              <p:spPr bwMode="auto">
                <a:xfrm flipV="1">
                  <a:off x="7809131" y="3965310"/>
                  <a:ext cx="124122" cy="12412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98" name="Group 97"/>
              <p:cNvGrpSpPr/>
              <p:nvPr/>
            </p:nvGrpSpPr>
            <p:grpSpPr>
              <a:xfrm>
                <a:off x="7711440" y="5356154"/>
                <a:ext cx="327660" cy="124122"/>
                <a:chOff x="7711440" y="3965310"/>
                <a:chExt cx="327660" cy="124122"/>
              </a:xfrm>
            </p:grpSpPr>
            <p:cxnSp>
              <p:nvCxnSpPr>
                <p:cNvPr id="99" name="Straight Connector 98"/>
                <p:cNvCxnSpPr/>
                <p:nvPr/>
              </p:nvCxnSpPr>
              <p:spPr bwMode="auto">
                <a:xfrm>
                  <a:off x="7711440" y="4027371"/>
                  <a:ext cx="327660" cy="0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00" name="Straight Connector 99"/>
                <p:cNvCxnSpPr/>
                <p:nvPr/>
              </p:nvCxnSpPr>
              <p:spPr bwMode="auto">
                <a:xfrm flipV="1">
                  <a:off x="7809131" y="3965310"/>
                  <a:ext cx="124122" cy="12412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101" name="Group 100"/>
              <p:cNvGrpSpPr/>
              <p:nvPr/>
            </p:nvGrpSpPr>
            <p:grpSpPr>
              <a:xfrm>
                <a:off x="7711440" y="5690907"/>
                <a:ext cx="327660" cy="124122"/>
                <a:chOff x="7711440" y="3965310"/>
                <a:chExt cx="327660" cy="124122"/>
              </a:xfrm>
            </p:grpSpPr>
            <p:cxnSp>
              <p:nvCxnSpPr>
                <p:cNvPr id="102" name="Straight Connector 101"/>
                <p:cNvCxnSpPr/>
                <p:nvPr/>
              </p:nvCxnSpPr>
              <p:spPr bwMode="auto">
                <a:xfrm>
                  <a:off x="7711440" y="4027371"/>
                  <a:ext cx="327660" cy="0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03" name="Straight Connector 102"/>
                <p:cNvCxnSpPr/>
                <p:nvPr/>
              </p:nvCxnSpPr>
              <p:spPr bwMode="auto">
                <a:xfrm flipV="1">
                  <a:off x="7809131" y="3965310"/>
                  <a:ext cx="124122" cy="12412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78" name="Straight Connector 77"/>
              <p:cNvCxnSpPr/>
              <p:nvPr/>
            </p:nvCxnSpPr>
            <p:spPr bwMode="auto">
              <a:xfrm>
                <a:off x="6536414" y="4858611"/>
                <a:ext cx="687346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9" name="Rectangle 78"/>
              <p:cNvSpPr/>
              <p:nvPr/>
            </p:nvSpPr>
            <p:spPr bwMode="auto">
              <a:xfrm>
                <a:off x="7162800" y="3888874"/>
                <a:ext cx="609600" cy="2009575"/>
              </a:xfrm>
              <a:prstGeom prst="rect">
                <a:avLst/>
              </a:prstGeom>
              <a:solidFill>
                <a:schemeClr val="bg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2953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cxnSp>
            <p:nvCxnSpPr>
              <p:cNvPr id="81" name="Straight Connector 80"/>
              <p:cNvCxnSpPr/>
              <p:nvPr/>
            </p:nvCxnSpPr>
            <p:spPr bwMode="auto">
              <a:xfrm flipV="1">
                <a:off x="6640814" y="4800616"/>
                <a:ext cx="124122" cy="124122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9" name="Rectangle 68"/>
              <p:cNvSpPr/>
              <p:nvPr/>
            </p:nvSpPr>
            <p:spPr bwMode="auto">
              <a:xfrm>
                <a:off x="7983441" y="5615313"/>
                <a:ext cx="404010" cy="283136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 bwMode="auto">
              <a:xfrm>
                <a:off x="7983441" y="3888874"/>
                <a:ext cx="404010" cy="283136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 bwMode="auto">
              <a:xfrm>
                <a:off x="7983441" y="4234162"/>
                <a:ext cx="404010" cy="283136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 bwMode="auto">
              <a:xfrm>
                <a:off x="7983441" y="4579450"/>
                <a:ext cx="404010" cy="283136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 bwMode="auto">
              <a:xfrm>
                <a:off x="7983441" y="4924738"/>
                <a:ext cx="404010" cy="283136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 bwMode="auto">
              <a:xfrm>
                <a:off x="7983441" y="5270026"/>
                <a:ext cx="404010" cy="283136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cxnSp>
            <p:nvCxnSpPr>
              <p:cNvPr id="105" name="Straight Connector 104"/>
              <p:cNvCxnSpPr/>
              <p:nvPr/>
            </p:nvCxnSpPr>
            <p:spPr bwMode="auto">
              <a:xfrm flipV="1">
                <a:off x="7243761" y="3979720"/>
                <a:ext cx="125631" cy="1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7" name="Straight Connector 106"/>
              <p:cNvCxnSpPr/>
              <p:nvPr/>
            </p:nvCxnSpPr>
            <p:spPr bwMode="auto">
              <a:xfrm>
                <a:off x="7369392" y="3979720"/>
                <a:ext cx="210234" cy="1822366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2" name="Straight Connector 111"/>
              <p:cNvCxnSpPr/>
              <p:nvPr/>
            </p:nvCxnSpPr>
            <p:spPr bwMode="auto">
              <a:xfrm flipV="1">
                <a:off x="7579626" y="5802086"/>
                <a:ext cx="125631" cy="1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7" name="Straight Connector 116"/>
              <p:cNvCxnSpPr/>
              <p:nvPr/>
            </p:nvCxnSpPr>
            <p:spPr bwMode="auto">
              <a:xfrm flipH="1">
                <a:off x="7362718" y="3979720"/>
                <a:ext cx="210234" cy="1822366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8" name="Straight Connector 117"/>
              <p:cNvCxnSpPr/>
              <p:nvPr/>
            </p:nvCxnSpPr>
            <p:spPr bwMode="auto">
              <a:xfrm flipV="1">
                <a:off x="7569359" y="3979615"/>
                <a:ext cx="125631" cy="1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9" name="Straight Connector 118"/>
              <p:cNvCxnSpPr/>
              <p:nvPr/>
            </p:nvCxnSpPr>
            <p:spPr bwMode="auto">
              <a:xfrm flipV="1">
                <a:off x="7236929" y="5802085"/>
                <a:ext cx="125631" cy="1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1" name="Elbow Connector 120"/>
              <p:cNvCxnSpPr>
                <a:stCxn id="79" idx="0"/>
              </p:cNvCxnSpPr>
              <p:nvPr/>
            </p:nvCxnSpPr>
            <p:spPr bwMode="auto">
              <a:xfrm rot="5400000" flipH="1" flipV="1">
                <a:off x="7884179" y="3276753"/>
                <a:ext cx="195542" cy="1028700"/>
              </a:xfrm>
              <a:prstGeom prst="bentConnector2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3" name="Elbow Connector 122"/>
              <p:cNvCxnSpPr/>
              <p:nvPr/>
            </p:nvCxnSpPr>
            <p:spPr bwMode="auto">
              <a:xfrm rot="5400000">
                <a:off x="7380601" y="4692981"/>
                <a:ext cx="2128900" cy="115200"/>
              </a:xfrm>
              <a:prstGeom prst="bentConnector3">
                <a:avLst>
                  <a:gd name="adj1" fmla="val 99514"/>
                </a:avLst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7" name="Straight Connector 126"/>
              <p:cNvCxnSpPr/>
              <p:nvPr/>
            </p:nvCxnSpPr>
            <p:spPr bwMode="auto">
              <a:xfrm flipV="1">
                <a:off x="7935129" y="3637133"/>
                <a:ext cx="124122" cy="124122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9" name="Straight Connector 128"/>
              <p:cNvCxnSpPr/>
              <p:nvPr/>
            </p:nvCxnSpPr>
            <p:spPr bwMode="auto">
              <a:xfrm>
                <a:off x="8387451" y="5480276"/>
                <a:ext cx="11520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0" name="Straight Connector 129"/>
              <p:cNvCxnSpPr/>
              <p:nvPr/>
            </p:nvCxnSpPr>
            <p:spPr bwMode="auto">
              <a:xfrm>
                <a:off x="8387451" y="5139780"/>
                <a:ext cx="11520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1" name="Straight Connector 130"/>
              <p:cNvCxnSpPr/>
              <p:nvPr/>
            </p:nvCxnSpPr>
            <p:spPr bwMode="auto">
              <a:xfrm>
                <a:off x="8387451" y="4800616"/>
                <a:ext cx="11520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2" name="Straight Connector 131"/>
              <p:cNvCxnSpPr/>
              <p:nvPr/>
            </p:nvCxnSpPr>
            <p:spPr bwMode="auto">
              <a:xfrm>
                <a:off x="8387451" y="4464045"/>
                <a:ext cx="11520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3" name="Straight Connector 132"/>
              <p:cNvCxnSpPr/>
              <p:nvPr/>
            </p:nvCxnSpPr>
            <p:spPr bwMode="auto">
              <a:xfrm>
                <a:off x="8387451" y="4108477"/>
                <a:ext cx="115200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5" name="Straight Connector 134"/>
              <p:cNvCxnSpPr/>
              <p:nvPr/>
            </p:nvCxnSpPr>
            <p:spPr bwMode="auto">
              <a:xfrm>
                <a:off x="8387451" y="3965310"/>
                <a:ext cx="689874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6" name="Straight Connector 135"/>
              <p:cNvCxnSpPr/>
              <p:nvPr/>
            </p:nvCxnSpPr>
            <p:spPr bwMode="auto">
              <a:xfrm>
                <a:off x="8387451" y="4320857"/>
                <a:ext cx="689874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7" name="Straight Connector 136"/>
              <p:cNvCxnSpPr/>
              <p:nvPr/>
            </p:nvCxnSpPr>
            <p:spPr bwMode="auto">
              <a:xfrm>
                <a:off x="8387451" y="4659048"/>
                <a:ext cx="689874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8" name="Straight Connector 137"/>
              <p:cNvCxnSpPr/>
              <p:nvPr/>
            </p:nvCxnSpPr>
            <p:spPr bwMode="auto">
              <a:xfrm>
                <a:off x="8387451" y="4996134"/>
                <a:ext cx="689874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9" name="Straight Connector 138"/>
              <p:cNvCxnSpPr/>
              <p:nvPr/>
            </p:nvCxnSpPr>
            <p:spPr bwMode="auto">
              <a:xfrm>
                <a:off x="8387451" y="5349624"/>
                <a:ext cx="689874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0" name="Straight Connector 139"/>
              <p:cNvCxnSpPr/>
              <p:nvPr/>
            </p:nvCxnSpPr>
            <p:spPr bwMode="auto">
              <a:xfrm>
                <a:off x="8387451" y="5690907"/>
                <a:ext cx="689874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69" name="Group 268"/>
            <p:cNvGrpSpPr/>
            <p:nvPr/>
          </p:nvGrpSpPr>
          <p:grpSpPr>
            <a:xfrm>
              <a:off x="3364137" y="3756901"/>
              <a:ext cx="1923029" cy="2242726"/>
              <a:chOff x="9730809" y="3761255"/>
              <a:chExt cx="1923029" cy="2242726"/>
            </a:xfrm>
          </p:grpSpPr>
          <p:sp>
            <p:nvSpPr>
              <p:cNvPr id="144" name="Rectangle 143"/>
              <p:cNvSpPr/>
              <p:nvPr/>
            </p:nvSpPr>
            <p:spPr bwMode="auto">
              <a:xfrm>
                <a:off x="10076720" y="3761255"/>
                <a:ext cx="1439005" cy="22427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2953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grpSp>
            <p:nvGrpSpPr>
              <p:cNvPr id="145" name="Group 144"/>
              <p:cNvGrpSpPr/>
              <p:nvPr/>
            </p:nvGrpSpPr>
            <p:grpSpPr>
              <a:xfrm>
                <a:off x="10645140" y="3965310"/>
                <a:ext cx="327660" cy="124122"/>
                <a:chOff x="7711440" y="3965310"/>
                <a:chExt cx="327660" cy="124122"/>
              </a:xfrm>
            </p:grpSpPr>
            <p:cxnSp>
              <p:nvCxnSpPr>
                <p:cNvPr id="190" name="Straight Connector 189"/>
                <p:cNvCxnSpPr/>
                <p:nvPr/>
              </p:nvCxnSpPr>
              <p:spPr bwMode="auto">
                <a:xfrm>
                  <a:off x="7711440" y="4027371"/>
                  <a:ext cx="327660" cy="0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91" name="Straight Connector 190"/>
                <p:cNvCxnSpPr/>
                <p:nvPr/>
              </p:nvCxnSpPr>
              <p:spPr bwMode="auto">
                <a:xfrm flipV="1">
                  <a:off x="7809131" y="3965310"/>
                  <a:ext cx="124122" cy="12412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146" name="Group 145"/>
              <p:cNvGrpSpPr/>
              <p:nvPr/>
            </p:nvGrpSpPr>
            <p:grpSpPr>
              <a:xfrm>
                <a:off x="10645140" y="4320857"/>
                <a:ext cx="327660" cy="124122"/>
                <a:chOff x="7711440" y="3965310"/>
                <a:chExt cx="327660" cy="124122"/>
              </a:xfrm>
            </p:grpSpPr>
            <p:cxnSp>
              <p:nvCxnSpPr>
                <p:cNvPr id="188" name="Straight Connector 187"/>
                <p:cNvCxnSpPr/>
                <p:nvPr/>
              </p:nvCxnSpPr>
              <p:spPr bwMode="auto">
                <a:xfrm>
                  <a:off x="7711440" y="4027371"/>
                  <a:ext cx="327660" cy="0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9" name="Straight Connector 188"/>
                <p:cNvCxnSpPr/>
                <p:nvPr/>
              </p:nvCxnSpPr>
              <p:spPr bwMode="auto">
                <a:xfrm flipV="1">
                  <a:off x="7809131" y="3965310"/>
                  <a:ext cx="124122" cy="12412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147" name="Group 146"/>
              <p:cNvGrpSpPr/>
              <p:nvPr/>
            </p:nvGrpSpPr>
            <p:grpSpPr>
              <a:xfrm>
                <a:off x="10645140" y="4648698"/>
                <a:ext cx="327660" cy="124122"/>
                <a:chOff x="7711440" y="3965310"/>
                <a:chExt cx="327660" cy="124122"/>
              </a:xfrm>
            </p:grpSpPr>
            <p:cxnSp>
              <p:nvCxnSpPr>
                <p:cNvPr id="186" name="Straight Connector 185"/>
                <p:cNvCxnSpPr/>
                <p:nvPr/>
              </p:nvCxnSpPr>
              <p:spPr bwMode="auto">
                <a:xfrm>
                  <a:off x="7711440" y="4027371"/>
                  <a:ext cx="327660" cy="0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7" name="Straight Connector 186"/>
                <p:cNvCxnSpPr/>
                <p:nvPr/>
              </p:nvCxnSpPr>
              <p:spPr bwMode="auto">
                <a:xfrm flipV="1">
                  <a:off x="7809131" y="3965310"/>
                  <a:ext cx="124122" cy="12412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148" name="Group 147"/>
              <p:cNvGrpSpPr/>
              <p:nvPr/>
            </p:nvGrpSpPr>
            <p:grpSpPr>
              <a:xfrm>
                <a:off x="10645140" y="5023643"/>
                <a:ext cx="327660" cy="124122"/>
                <a:chOff x="7711440" y="3965310"/>
                <a:chExt cx="327660" cy="124122"/>
              </a:xfrm>
            </p:grpSpPr>
            <p:cxnSp>
              <p:nvCxnSpPr>
                <p:cNvPr id="184" name="Straight Connector 183"/>
                <p:cNvCxnSpPr/>
                <p:nvPr/>
              </p:nvCxnSpPr>
              <p:spPr bwMode="auto">
                <a:xfrm>
                  <a:off x="7711440" y="4027371"/>
                  <a:ext cx="327660" cy="0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5" name="Straight Connector 184"/>
                <p:cNvCxnSpPr/>
                <p:nvPr/>
              </p:nvCxnSpPr>
              <p:spPr bwMode="auto">
                <a:xfrm flipV="1">
                  <a:off x="7809131" y="3965310"/>
                  <a:ext cx="124122" cy="12412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149" name="Group 148"/>
              <p:cNvGrpSpPr/>
              <p:nvPr/>
            </p:nvGrpSpPr>
            <p:grpSpPr>
              <a:xfrm>
                <a:off x="10645140" y="5356154"/>
                <a:ext cx="327660" cy="124122"/>
                <a:chOff x="7711440" y="3965310"/>
                <a:chExt cx="327660" cy="124122"/>
              </a:xfrm>
            </p:grpSpPr>
            <p:cxnSp>
              <p:nvCxnSpPr>
                <p:cNvPr id="182" name="Straight Connector 181"/>
                <p:cNvCxnSpPr/>
                <p:nvPr/>
              </p:nvCxnSpPr>
              <p:spPr bwMode="auto">
                <a:xfrm>
                  <a:off x="7711440" y="4027371"/>
                  <a:ext cx="327660" cy="0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3" name="Straight Connector 182"/>
                <p:cNvCxnSpPr/>
                <p:nvPr/>
              </p:nvCxnSpPr>
              <p:spPr bwMode="auto">
                <a:xfrm flipV="1">
                  <a:off x="7809131" y="3965310"/>
                  <a:ext cx="124122" cy="12412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150" name="Group 149"/>
              <p:cNvGrpSpPr/>
              <p:nvPr/>
            </p:nvGrpSpPr>
            <p:grpSpPr>
              <a:xfrm>
                <a:off x="10645140" y="5690907"/>
                <a:ext cx="327660" cy="124122"/>
                <a:chOff x="7711440" y="3965310"/>
                <a:chExt cx="327660" cy="124122"/>
              </a:xfrm>
            </p:grpSpPr>
            <p:cxnSp>
              <p:nvCxnSpPr>
                <p:cNvPr id="180" name="Straight Connector 179"/>
                <p:cNvCxnSpPr/>
                <p:nvPr/>
              </p:nvCxnSpPr>
              <p:spPr bwMode="auto">
                <a:xfrm>
                  <a:off x="7711440" y="4027371"/>
                  <a:ext cx="327660" cy="0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81" name="Straight Connector 180"/>
                <p:cNvCxnSpPr/>
                <p:nvPr/>
              </p:nvCxnSpPr>
              <p:spPr bwMode="auto">
                <a:xfrm flipV="1">
                  <a:off x="7809131" y="3965310"/>
                  <a:ext cx="124122" cy="12412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151" name="Straight Connector 150"/>
              <p:cNvCxnSpPr/>
              <p:nvPr/>
            </p:nvCxnSpPr>
            <p:spPr bwMode="auto">
              <a:xfrm>
                <a:off x="9730809" y="4889771"/>
                <a:ext cx="794593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3" name="Straight Connector 152"/>
              <p:cNvCxnSpPr/>
              <p:nvPr/>
            </p:nvCxnSpPr>
            <p:spPr bwMode="auto">
              <a:xfrm flipV="1">
                <a:off x="9847222" y="4831776"/>
                <a:ext cx="124122" cy="124122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54" name="Rectangle 153"/>
              <p:cNvSpPr/>
              <p:nvPr/>
            </p:nvSpPr>
            <p:spPr bwMode="auto">
              <a:xfrm>
                <a:off x="10917141" y="5615313"/>
                <a:ext cx="404010" cy="283136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5" name="Rectangle 154"/>
              <p:cNvSpPr/>
              <p:nvPr/>
            </p:nvSpPr>
            <p:spPr bwMode="auto">
              <a:xfrm>
                <a:off x="10917141" y="3888874"/>
                <a:ext cx="404010" cy="283136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6" name="Rectangle 155"/>
              <p:cNvSpPr/>
              <p:nvPr/>
            </p:nvSpPr>
            <p:spPr bwMode="auto">
              <a:xfrm>
                <a:off x="10917141" y="4234162"/>
                <a:ext cx="404010" cy="283136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7" name="Rectangle 156"/>
              <p:cNvSpPr/>
              <p:nvPr/>
            </p:nvSpPr>
            <p:spPr bwMode="auto">
              <a:xfrm>
                <a:off x="10917141" y="4579450"/>
                <a:ext cx="404010" cy="283136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8" name="Rectangle 157"/>
              <p:cNvSpPr/>
              <p:nvPr/>
            </p:nvSpPr>
            <p:spPr bwMode="auto">
              <a:xfrm>
                <a:off x="10917141" y="4924738"/>
                <a:ext cx="404010" cy="283136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9" name="Rectangle 158"/>
              <p:cNvSpPr/>
              <p:nvPr/>
            </p:nvSpPr>
            <p:spPr bwMode="auto">
              <a:xfrm>
                <a:off x="10917141" y="5270026"/>
                <a:ext cx="404010" cy="283136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cxnSp>
            <p:nvCxnSpPr>
              <p:cNvPr id="179" name="Straight Connector 178"/>
              <p:cNvCxnSpPr/>
              <p:nvPr/>
            </p:nvCxnSpPr>
            <p:spPr bwMode="auto">
              <a:xfrm>
                <a:off x="11321151" y="5748060"/>
                <a:ext cx="332687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225" name="Group 224"/>
              <p:cNvGrpSpPr/>
              <p:nvPr/>
            </p:nvGrpSpPr>
            <p:grpSpPr>
              <a:xfrm>
                <a:off x="10343251" y="5308823"/>
                <a:ext cx="362848" cy="538905"/>
                <a:chOff x="10343251" y="5308823"/>
                <a:chExt cx="362848" cy="538905"/>
              </a:xfrm>
            </p:grpSpPr>
            <p:sp>
              <p:nvSpPr>
                <p:cNvPr id="152" name="Rectangle 151"/>
                <p:cNvSpPr/>
                <p:nvPr/>
              </p:nvSpPr>
              <p:spPr bwMode="auto">
                <a:xfrm>
                  <a:off x="10343251" y="5308823"/>
                  <a:ext cx="362848" cy="538905"/>
                </a:xfrm>
                <a:prstGeom prst="rect">
                  <a:avLst/>
                </a:prstGeom>
                <a:solidFill>
                  <a:schemeClr val="bg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4294" tIns="32147" rIns="64294" bIns="32147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642915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CA" sz="2953">
                    <a:solidFill>
                      <a:srgbClr val="000000"/>
                    </a:solidFill>
                    <a:latin typeface="Gill Sans" pitchFamily="-65" charset="0"/>
                    <a:ea typeface="ヒラギノ角ゴ ProN W3" pitchFamily="-65" charset="-128"/>
                    <a:cs typeface="ヒラギノ角ゴ ProN W3" pitchFamily="-65" charset="-128"/>
                    <a:sym typeface="Gill Sans" pitchFamily="-65" charset="0"/>
                  </a:endParaRPr>
                </a:p>
              </p:txBody>
            </p:sp>
            <p:cxnSp>
              <p:nvCxnSpPr>
                <p:cNvPr id="161" name="Straight Connector 160"/>
                <p:cNvCxnSpPr/>
                <p:nvPr/>
              </p:nvCxnSpPr>
              <p:spPr bwMode="auto">
                <a:xfrm>
                  <a:off x="10470918" y="5358527"/>
                  <a:ext cx="118503" cy="446960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3" name="Straight Connector 162"/>
                <p:cNvCxnSpPr/>
                <p:nvPr/>
              </p:nvCxnSpPr>
              <p:spPr bwMode="auto">
                <a:xfrm flipH="1">
                  <a:off x="10470918" y="5365062"/>
                  <a:ext cx="116582" cy="438348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12" name="Straight Connector 211"/>
                <p:cNvCxnSpPr/>
                <p:nvPr/>
              </p:nvCxnSpPr>
              <p:spPr bwMode="auto">
                <a:xfrm flipV="1">
                  <a:off x="10587499" y="5358530"/>
                  <a:ext cx="64187" cy="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13" name="Straight Connector 212"/>
                <p:cNvCxnSpPr/>
                <p:nvPr/>
              </p:nvCxnSpPr>
              <p:spPr bwMode="auto">
                <a:xfrm flipV="1">
                  <a:off x="10406731" y="5352003"/>
                  <a:ext cx="64187" cy="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15" name="Straight Connector 214"/>
                <p:cNvCxnSpPr/>
                <p:nvPr/>
              </p:nvCxnSpPr>
              <p:spPr bwMode="auto">
                <a:xfrm flipV="1">
                  <a:off x="10587499" y="5804464"/>
                  <a:ext cx="64187" cy="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18" name="Straight Connector 217"/>
                <p:cNvCxnSpPr/>
                <p:nvPr/>
              </p:nvCxnSpPr>
              <p:spPr bwMode="auto">
                <a:xfrm flipV="1">
                  <a:off x="10406731" y="5803410"/>
                  <a:ext cx="64187" cy="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36" name="Group 235"/>
              <p:cNvGrpSpPr/>
              <p:nvPr/>
            </p:nvGrpSpPr>
            <p:grpSpPr>
              <a:xfrm>
                <a:off x="10343251" y="4625973"/>
                <a:ext cx="362848" cy="538905"/>
                <a:chOff x="10343251" y="5308823"/>
                <a:chExt cx="362848" cy="538905"/>
              </a:xfrm>
            </p:grpSpPr>
            <p:sp>
              <p:nvSpPr>
                <p:cNvPr id="237" name="Rectangle 236"/>
                <p:cNvSpPr/>
                <p:nvPr/>
              </p:nvSpPr>
              <p:spPr bwMode="auto">
                <a:xfrm>
                  <a:off x="10343251" y="5308823"/>
                  <a:ext cx="362848" cy="538905"/>
                </a:xfrm>
                <a:prstGeom prst="rect">
                  <a:avLst/>
                </a:prstGeom>
                <a:solidFill>
                  <a:schemeClr val="bg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4294" tIns="32147" rIns="64294" bIns="32147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642915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CA" sz="2953">
                    <a:solidFill>
                      <a:srgbClr val="000000"/>
                    </a:solidFill>
                    <a:latin typeface="Gill Sans" pitchFamily="-65" charset="0"/>
                    <a:ea typeface="ヒラギノ角ゴ ProN W3" pitchFamily="-65" charset="-128"/>
                    <a:cs typeface="ヒラギノ角ゴ ProN W3" pitchFamily="-65" charset="-128"/>
                    <a:sym typeface="Gill Sans" pitchFamily="-65" charset="0"/>
                  </a:endParaRPr>
                </a:p>
              </p:txBody>
            </p:sp>
            <p:cxnSp>
              <p:nvCxnSpPr>
                <p:cNvPr id="238" name="Straight Connector 237"/>
                <p:cNvCxnSpPr/>
                <p:nvPr/>
              </p:nvCxnSpPr>
              <p:spPr bwMode="auto">
                <a:xfrm>
                  <a:off x="10470918" y="5358527"/>
                  <a:ext cx="118503" cy="446960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39" name="Straight Connector 238"/>
                <p:cNvCxnSpPr/>
                <p:nvPr/>
              </p:nvCxnSpPr>
              <p:spPr bwMode="auto">
                <a:xfrm flipH="1">
                  <a:off x="10470918" y="5365062"/>
                  <a:ext cx="116582" cy="438348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0" name="Straight Connector 239"/>
                <p:cNvCxnSpPr/>
                <p:nvPr/>
              </p:nvCxnSpPr>
              <p:spPr bwMode="auto">
                <a:xfrm flipV="1">
                  <a:off x="10587499" y="5358530"/>
                  <a:ext cx="64187" cy="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1" name="Straight Connector 240"/>
                <p:cNvCxnSpPr/>
                <p:nvPr/>
              </p:nvCxnSpPr>
              <p:spPr bwMode="auto">
                <a:xfrm flipV="1">
                  <a:off x="10406731" y="5352003"/>
                  <a:ext cx="64187" cy="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2" name="Straight Connector 241"/>
                <p:cNvCxnSpPr/>
                <p:nvPr/>
              </p:nvCxnSpPr>
              <p:spPr bwMode="auto">
                <a:xfrm flipV="1">
                  <a:off x="10587499" y="5804464"/>
                  <a:ext cx="64187" cy="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3" name="Straight Connector 242"/>
                <p:cNvCxnSpPr/>
                <p:nvPr/>
              </p:nvCxnSpPr>
              <p:spPr bwMode="auto">
                <a:xfrm flipV="1">
                  <a:off x="10406731" y="5803410"/>
                  <a:ext cx="64187" cy="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44" name="Group 243"/>
              <p:cNvGrpSpPr/>
              <p:nvPr/>
            </p:nvGrpSpPr>
            <p:grpSpPr>
              <a:xfrm>
                <a:off x="10343251" y="3946151"/>
                <a:ext cx="362848" cy="538905"/>
                <a:chOff x="10343251" y="5308823"/>
                <a:chExt cx="362848" cy="538905"/>
              </a:xfrm>
            </p:grpSpPr>
            <p:sp>
              <p:nvSpPr>
                <p:cNvPr id="245" name="Rectangle 244"/>
                <p:cNvSpPr/>
                <p:nvPr/>
              </p:nvSpPr>
              <p:spPr bwMode="auto">
                <a:xfrm>
                  <a:off x="10343251" y="5308823"/>
                  <a:ext cx="362848" cy="538905"/>
                </a:xfrm>
                <a:prstGeom prst="rect">
                  <a:avLst/>
                </a:prstGeom>
                <a:solidFill>
                  <a:schemeClr val="bg1"/>
                </a:solidFill>
                <a:ln w="2540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4294" tIns="32147" rIns="64294" bIns="32147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642915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CA" sz="2953">
                    <a:solidFill>
                      <a:srgbClr val="000000"/>
                    </a:solidFill>
                    <a:latin typeface="Gill Sans" pitchFamily="-65" charset="0"/>
                    <a:ea typeface="ヒラギノ角ゴ ProN W3" pitchFamily="-65" charset="-128"/>
                    <a:cs typeface="ヒラギノ角ゴ ProN W3" pitchFamily="-65" charset="-128"/>
                    <a:sym typeface="Gill Sans" pitchFamily="-65" charset="0"/>
                  </a:endParaRPr>
                </a:p>
              </p:txBody>
            </p:sp>
            <p:cxnSp>
              <p:nvCxnSpPr>
                <p:cNvPr id="246" name="Straight Connector 245"/>
                <p:cNvCxnSpPr/>
                <p:nvPr/>
              </p:nvCxnSpPr>
              <p:spPr bwMode="auto">
                <a:xfrm>
                  <a:off x="10470918" y="5358527"/>
                  <a:ext cx="118503" cy="446960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7" name="Straight Connector 246"/>
                <p:cNvCxnSpPr/>
                <p:nvPr/>
              </p:nvCxnSpPr>
              <p:spPr bwMode="auto">
                <a:xfrm flipH="1">
                  <a:off x="10470918" y="5365062"/>
                  <a:ext cx="116582" cy="438348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8" name="Straight Connector 247"/>
                <p:cNvCxnSpPr/>
                <p:nvPr/>
              </p:nvCxnSpPr>
              <p:spPr bwMode="auto">
                <a:xfrm flipV="1">
                  <a:off x="10587499" y="5358530"/>
                  <a:ext cx="64187" cy="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9" name="Straight Connector 248"/>
                <p:cNvCxnSpPr/>
                <p:nvPr/>
              </p:nvCxnSpPr>
              <p:spPr bwMode="auto">
                <a:xfrm flipV="1">
                  <a:off x="10406731" y="5352003"/>
                  <a:ext cx="64187" cy="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50" name="Straight Connector 249"/>
                <p:cNvCxnSpPr/>
                <p:nvPr/>
              </p:nvCxnSpPr>
              <p:spPr bwMode="auto">
                <a:xfrm flipV="1">
                  <a:off x="10587499" y="5804464"/>
                  <a:ext cx="64187" cy="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51" name="Straight Connector 250"/>
                <p:cNvCxnSpPr/>
                <p:nvPr/>
              </p:nvCxnSpPr>
              <p:spPr bwMode="auto">
                <a:xfrm flipV="1">
                  <a:off x="10406731" y="5803410"/>
                  <a:ext cx="64187" cy="2"/>
                </a:xfrm>
                <a:prstGeom prst="line">
                  <a:avLst/>
                </a:prstGeom>
                <a:blipFill dpi="0" rotWithShape="0">
                  <a:blip r:embed="rId3"/>
                  <a:srcRect/>
                  <a:tile tx="0" ty="0" sx="100000" sy="100000" flip="none" algn="tl"/>
                </a:blipFill>
                <a:ln w="25400" cap="rnd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258" name="Straight Connector 257"/>
              <p:cNvCxnSpPr/>
              <p:nvPr/>
            </p:nvCxnSpPr>
            <p:spPr bwMode="auto">
              <a:xfrm>
                <a:off x="11321151" y="5418215"/>
                <a:ext cx="332687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9" name="Straight Connector 258"/>
              <p:cNvCxnSpPr/>
              <p:nvPr/>
            </p:nvCxnSpPr>
            <p:spPr bwMode="auto">
              <a:xfrm>
                <a:off x="11321151" y="5076178"/>
                <a:ext cx="332687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0" name="Straight Connector 259"/>
              <p:cNvCxnSpPr/>
              <p:nvPr/>
            </p:nvCxnSpPr>
            <p:spPr bwMode="auto">
              <a:xfrm>
                <a:off x="11321151" y="4724399"/>
                <a:ext cx="332687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1" name="Straight Connector 260"/>
              <p:cNvCxnSpPr/>
              <p:nvPr/>
            </p:nvCxnSpPr>
            <p:spPr bwMode="auto">
              <a:xfrm>
                <a:off x="11321151" y="4382918"/>
                <a:ext cx="332687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2" name="Straight Connector 261"/>
              <p:cNvCxnSpPr/>
              <p:nvPr/>
            </p:nvCxnSpPr>
            <p:spPr bwMode="auto">
              <a:xfrm>
                <a:off x="11321151" y="4027371"/>
                <a:ext cx="332687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5" name="Straight Connector 264"/>
              <p:cNvCxnSpPr/>
              <p:nvPr/>
            </p:nvCxnSpPr>
            <p:spPr bwMode="auto">
              <a:xfrm>
                <a:off x="9730809" y="5602024"/>
                <a:ext cx="612442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6" name="Straight Connector 265"/>
              <p:cNvCxnSpPr/>
              <p:nvPr/>
            </p:nvCxnSpPr>
            <p:spPr bwMode="auto">
              <a:xfrm flipV="1">
                <a:off x="9847222" y="5544029"/>
                <a:ext cx="124122" cy="124122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7" name="Straight Connector 266"/>
              <p:cNvCxnSpPr>
                <a:endCxn id="245" idx="1"/>
              </p:cNvCxnSpPr>
              <p:nvPr/>
            </p:nvCxnSpPr>
            <p:spPr bwMode="auto">
              <a:xfrm flipV="1">
                <a:off x="9730809" y="4215604"/>
                <a:ext cx="612442" cy="212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8" name="Straight Connector 267"/>
              <p:cNvCxnSpPr/>
              <p:nvPr/>
            </p:nvCxnSpPr>
            <p:spPr bwMode="auto">
              <a:xfrm flipV="1">
                <a:off x="9847222" y="4159729"/>
                <a:ext cx="124122" cy="124122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342" name="Group 341"/>
          <p:cNvGrpSpPr/>
          <p:nvPr/>
        </p:nvGrpSpPr>
        <p:grpSpPr>
          <a:xfrm>
            <a:off x="3367605" y="485562"/>
            <a:ext cx="3000656" cy="1789945"/>
            <a:chOff x="7825012" y="540692"/>
            <a:chExt cx="4267599" cy="2545700"/>
          </a:xfrm>
        </p:grpSpPr>
        <p:sp>
          <p:nvSpPr>
            <p:cNvPr id="61" name="TextBox 60"/>
            <p:cNvSpPr txBox="1"/>
            <p:nvPr/>
          </p:nvSpPr>
          <p:spPr>
            <a:xfrm>
              <a:off x="8263561" y="2462631"/>
              <a:ext cx="3829050" cy="623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2250" dirty="0">
                  <a:solidFill>
                    <a:srgbClr val="000000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Logic Element</a:t>
              </a:r>
            </a:p>
          </p:txBody>
        </p:sp>
        <p:grpSp>
          <p:nvGrpSpPr>
            <p:cNvPr id="304" name="Group 303"/>
            <p:cNvGrpSpPr/>
            <p:nvPr/>
          </p:nvGrpSpPr>
          <p:grpSpPr>
            <a:xfrm>
              <a:off x="7825012" y="1212255"/>
              <a:ext cx="1928588" cy="1219784"/>
              <a:chOff x="7825012" y="696065"/>
              <a:chExt cx="1928588" cy="1219784"/>
            </a:xfrm>
          </p:grpSpPr>
          <p:sp>
            <p:nvSpPr>
              <p:cNvPr id="271" name="Rectangle 270"/>
              <p:cNvSpPr/>
              <p:nvPr/>
            </p:nvSpPr>
            <p:spPr bwMode="auto">
              <a:xfrm>
                <a:off x="8133338" y="696065"/>
                <a:ext cx="1513582" cy="1219784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272" name="Rectangle 271"/>
              <p:cNvSpPr/>
              <p:nvPr/>
            </p:nvSpPr>
            <p:spPr bwMode="auto">
              <a:xfrm>
                <a:off x="8346620" y="928667"/>
                <a:ext cx="679905" cy="799952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cxnSp>
            <p:nvCxnSpPr>
              <p:cNvPr id="285" name="Straight Connector 284"/>
              <p:cNvCxnSpPr/>
              <p:nvPr/>
            </p:nvCxnSpPr>
            <p:spPr bwMode="auto">
              <a:xfrm>
                <a:off x="7825012" y="1332267"/>
                <a:ext cx="521608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9" name="Straight Connector 288"/>
              <p:cNvCxnSpPr/>
              <p:nvPr/>
            </p:nvCxnSpPr>
            <p:spPr bwMode="auto">
              <a:xfrm flipV="1">
                <a:off x="7917114" y="1269057"/>
                <a:ext cx="124122" cy="124122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0" name="Straight Connector 289"/>
              <p:cNvCxnSpPr/>
              <p:nvPr/>
            </p:nvCxnSpPr>
            <p:spPr bwMode="auto">
              <a:xfrm>
                <a:off x="9026525" y="1328643"/>
                <a:ext cx="727075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278" name="Group 277"/>
              <p:cNvGrpSpPr/>
              <p:nvPr/>
            </p:nvGrpSpPr>
            <p:grpSpPr>
              <a:xfrm>
                <a:off x="9282492" y="1201963"/>
                <a:ext cx="232211" cy="382431"/>
                <a:chOff x="5544702" y="3693331"/>
                <a:chExt cx="232211" cy="382431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274" name="Rectangle 273"/>
                <p:cNvSpPr/>
                <p:nvPr/>
              </p:nvSpPr>
              <p:spPr bwMode="auto">
                <a:xfrm>
                  <a:off x="5544702" y="3693331"/>
                  <a:ext cx="232211" cy="382431"/>
                </a:xfrm>
                <a:prstGeom prst="rect">
                  <a:avLst/>
                </a:prstGeom>
                <a:grpFill/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4294" tIns="32147" rIns="64294" bIns="32147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42915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CA" sz="1406" dirty="0">
                    <a:solidFill>
                      <a:srgbClr val="000000"/>
                    </a:solidFill>
                    <a:latin typeface="Gill Sans" pitchFamily="-65" charset="0"/>
                    <a:ea typeface="ヒラギノ角ゴ ProN W3" pitchFamily="-65" charset="-128"/>
                    <a:cs typeface="ヒラギノ角ゴ ProN W3" pitchFamily="-65" charset="-128"/>
                    <a:sym typeface="Gill Sans" pitchFamily="-65" charset="0"/>
                  </a:endParaRPr>
                </a:p>
              </p:txBody>
            </p:sp>
            <p:sp>
              <p:nvSpPr>
                <p:cNvPr id="277" name="Isosceles Triangle 276"/>
                <p:cNvSpPr/>
                <p:nvPr/>
              </p:nvSpPr>
              <p:spPr bwMode="auto">
                <a:xfrm>
                  <a:off x="5637947" y="3956277"/>
                  <a:ext cx="45719" cy="119485"/>
                </a:xfrm>
                <a:prstGeom prst="triangle">
                  <a:avLst/>
                </a:prstGeom>
                <a:grpFill/>
                <a:ln w="63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4294" tIns="32147" rIns="64294" bIns="32147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642915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CA" sz="2953">
                    <a:solidFill>
                      <a:srgbClr val="000000"/>
                    </a:solidFill>
                    <a:latin typeface="Gill Sans" pitchFamily="-65" charset="0"/>
                    <a:ea typeface="ヒラギノ角ゴ ProN W3" pitchFamily="-65" charset="-128"/>
                    <a:cs typeface="ヒラギノ角ゴ ProN W3" pitchFamily="-65" charset="-128"/>
                    <a:sym typeface="Gill Sans" pitchFamily="-65" charset="0"/>
                  </a:endParaRPr>
                </a:p>
              </p:txBody>
            </p:sp>
          </p:grpSp>
          <p:cxnSp>
            <p:nvCxnSpPr>
              <p:cNvPr id="302" name="Elbow Connector 301"/>
              <p:cNvCxnSpPr/>
              <p:nvPr/>
            </p:nvCxnSpPr>
            <p:spPr bwMode="auto">
              <a:xfrm flipV="1">
                <a:off x="9135386" y="1074420"/>
                <a:ext cx="618214" cy="254223"/>
              </a:xfrm>
              <a:prstGeom prst="bentConnector3">
                <a:avLst>
                  <a:gd name="adj1" fmla="val 3162"/>
                </a:avLst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40" name="Group 339"/>
            <p:cNvGrpSpPr/>
            <p:nvPr/>
          </p:nvGrpSpPr>
          <p:grpSpPr>
            <a:xfrm>
              <a:off x="10085984" y="540692"/>
              <a:ext cx="1928588" cy="1901841"/>
              <a:chOff x="10085984" y="540692"/>
              <a:chExt cx="1928588" cy="1901841"/>
            </a:xfrm>
          </p:grpSpPr>
          <p:sp>
            <p:nvSpPr>
              <p:cNvPr id="306" name="Rectangle 305"/>
              <p:cNvSpPr/>
              <p:nvPr/>
            </p:nvSpPr>
            <p:spPr bwMode="auto">
              <a:xfrm>
                <a:off x="10394310" y="540692"/>
                <a:ext cx="1513582" cy="1901841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307" name="Rectangle 306"/>
              <p:cNvSpPr/>
              <p:nvPr/>
            </p:nvSpPr>
            <p:spPr bwMode="auto">
              <a:xfrm>
                <a:off x="10607592" y="673977"/>
                <a:ext cx="679905" cy="654199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cxnSp>
            <p:nvCxnSpPr>
              <p:cNvPr id="308" name="Straight Connector 307"/>
              <p:cNvCxnSpPr/>
              <p:nvPr/>
            </p:nvCxnSpPr>
            <p:spPr bwMode="auto">
              <a:xfrm>
                <a:off x="10085984" y="931825"/>
                <a:ext cx="521608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9" name="Straight Connector 308"/>
              <p:cNvCxnSpPr/>
              <p:nvPr/>
            </p:nvCxnSpPr>
            <p:spPr bwMode="auto">
              <a:xfrm flipV="1">
                <a:off x="10178086" y="868615"/>
                <a:ext cx="124122" cy="124122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0" name="Straight Connector 309"/>
              <p:cNvCxnSpPr/>
              <p:nvPr/>
            </p:nvCxnSpPr>
            <p:spPr bwMode="auto">
              <a:xfrm>
                <a:off x="11287497" y="928201"/>
                <a:ext cx="727075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322" name="Group 321"/>
              <p:cNvGrpSpPr/>
              <p:nvPr/>
            </p:nvGrpSpPr>
            <p:grpSpPr>
              <a:xfrm>
                <a:off x="11543464" y="801521"/>
                <a:ext cx="232211" cy="382431"/>
                <a:chOff x="11581760" y="784703"/>
                <a:chExt cx="232211" cy="382431"/>
              </a:xfrm>
            </p:grpSpPr>
            <p:sp>
              <p:nvSpPr>
                <p:cNvPr id="313" name="Rectangle 312"/>
                <p:cNvSpPr/>
                <p:nvPr/>
              </p:nvSpPr>
              <p:spPr bwMode="auto">
                <a:xfrm>
                  <a:off x="11581760" y="784703"/>
                  <a:ext cx="232211" cy="38243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4294" tIns="32147" rIns="64294" bIns="32147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42915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CA" sz="1406" dirty="0">
                    <a:solidFill>
                      <a:srgbClr val="000000"/>
                    </a:solidFill>
                    <a:latin typeface="Gill Sans" pitchFamily="-65" charset="0"/>
                    <a:ea typeface="ヒラギノ角ゴ ProN W3" pitchFamily="-65" charset="-128"/>
                    <a:cs typeface="ヒラギノ角ゴ ProN W3" pitchFamily="-65" charset="-128"/>
                    <a:sym typeface="Gill Sans" pitchFamily="-65" charset="0"/>
                  </a:endParaRPr>
                </a:p>
              </p:txBody>
            </p:sp>
            <p:sp>
              <p:nvSpPr>
                <p:cNvPr id="314" name="Isosceles Triangle 313"/>
                <p:cNvSpPr/>
                <p:nvPr/>
              </p:nvSpPr>
              <p:spPr bwMode="auto">
                <a:xfrm>
                  <a:off x="11675005" y="1047649"/>
                  <a:ext cx="45719" cy="119485"/>
                </a:xfrm>
                <a:prstGeom prst="triangl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63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4294" tIns="32147" rIns="64294" bIns="32147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642915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CA" sz="2953">
                    <a:solidFill>
                      <a:srgbClr val="000000"/>
                    </a:solidFill>
                    <a:latin typeface="Gill Sans" pitchFamily="-65" charset="0"/>
                    <a:ea typeface="ヒラギノ角ゴ ProN W3" pitchFamily="-65" charset="-128"/>
                    <a:cs typeface="ヒラギノ角ゴ ProN W3" pitchFamily="-65" charset="-128"/>
                    <a:sym typeface="Gill Sans" pitchFamily="-65" charset="0"/>
                  </a:endParaRPr>
                </a:p>
              </p:txBody>
            </p:sp>
          </p:grpSp>
          <p:cxnSp>
            <p:nvCxnSpPr>
              <p:cNvPr id="312" name="Elbow Connector 311"/>
              <p:cNvCxnSpPr/>
              <p:nvPr/>
            </p:nvCxnSpPr>
            <p:spPr bwMode="auto">
              <a:xfrm flipV="1">
                <a:off x="11396358" y="673978"/>
                <a:ext cx="618214" cy="254223"/>
              </a:xfrm>
              <a:prstGeom prst="bentConnector3">
                <a:avLst>
                  <a:gd name="adj1" fmla="val 3162"/>
                </a:avLst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15" name="Rectangle 314"/>
              <p:cNvSpPr/>
              <p:nvPr/>
            </p:nvSpPr>
            <p:spPr bwMode="auto">
              <a:xfrm>
                <a:off x="10607592" y="1651561"/>
                <a:ext cx="679905" cy="670306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A" sz="1406" dirty="0">
                  <a:solidFill>
                    <a:srgbClr val="000000"/>
                  </a:solidFill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cxnSp>
            <p:nvCxnSpPr>
              <p:cNvPr id="316" name="Straight Connector 315"/>
              <p:cNvCxnSpPr/>
              <p:nvPr/>
            </p:nvCxnSpPr>
            <p:spPr bwMode="auto">
              <a:xfrm>
                <a:off x="11287497" y="2051537"/>
                <a:ext cx="727075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8" name="Elbow Connector 317"/>
              <p:cNvCxnSpPr/>
              <p:nvPr/>
            </p:nvCxnSpPr>
            <p:spPr bwMode="auto">
              <a:xfrm>
                <a:off x="11396358" y="2051538"/>
                <a:ext cx="618214" cy="316650"/>
              </a:xfrm>
              <a:prstGeom prst="bentConnector3">
                <a:avLst>
                  <a:gd name="adj1" fmla="val 3393"/>
                </a:avLst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3" name="Straight Connector 322"/>
              <p:cNvCxnSpPr/>
              <p:nvPr/>
            </p:nvCxnSpPr>
            <p:spPr bwMode="auto">
              <a:xfrm>
                <a:off x="11705465" y="1472360"/>
                <a:ext cx="309107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5" name="Straight Connector 324"/>
              <p:cNvCxnSpPr/>
              <p:nvPr/>
            </p:nvCxnSpPr>
            <p:spPr bwMode="auto">
              <a:xfrm>
                <a:off x="10085984" y="2095395"/>
                <a:ext cx="521608" cy="0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6" name="Straight Connector 325"/>
              <p:cNvCxnSpPr/>
              <p:nvPr/>
            </p:nvCxnSpPr>
            <p:spPr bwMode="auto">
              <a:xfrm flipV="1">
                <a:off x="10178086" y="2032185"/>
                <a:ext cx="124122" cy="124122"/>
              </a:xfrm>
              <a:prstGeom prst="line">
                <a:avLst/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8" name="Elbow Connector 327"/>
              <p:cNvCxnSpPr>
                <a:endCxn id="319" idx="1"/>
              </p:cNvCxnSpPr>
              <p:nvPr/>
            </p:nvCxnSpPr>
            <p:spPr bwMode="auto">
              <a:xfrm rot="16200000" flipH="1">
                <a:off x="11272928" y="1073171"/>
                <a:ext cx="421147" cy="131206"/>
              </a:xfrm>
              <a:prstGeom prst="bentConnector3">
                <a:avLst>
                  <a:gd name="adj1" fmla="val 102019"/>
                </a:avLst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3" name="Elbow Connector 332"/>
              <p:cNvCxnSpPr/>
              <p:nvPr/>
            </p:nvCxnSpPr>
            <p:spPr bwMode="auto">
              <a:xfrm rot="5400000" flipH="1" flipV="1">
                <a:off x="11247352" y="1750077"/>
                <a:ext cx="465780" cy="131206"/>
              </a:xfrm>
              <a:prstGeom prst="bentConnector3">
                <a:avLst>
                  <a:gd name="adj1" fmla="val 99590"/>
                </a:avLst>
              </a:prstGeom>
              <a:blipFill dpi="0" rotWithShape="0">
                <a:blip r:embed="rId3"/>
                <a:srcRect/>
                <a:tile tx="0" ty="0" sx="100000" sy="100000" flip="none" algn="tl"/>
              </a:blip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19" name="Oval 318"/>
              <p:cNvSpPr/>
              <p:nvPr/>
            </p:nvSpPr>
            <p:spPr bwMode="auto">
              <a:xfrm>
                <a:off x="11500142" y="1300386"/>
                <a:ext cx="334333" cy="334333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4294" tIns="32147" rIns="64294" bIns="32147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42915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A" sz="2250" dirty="0">
                    <a:solidFill>
                      <a:srgbClr val="000000"/>
                    </a:solidFill>
                    <a:latin typeface="Gill Sans" pitchFamily="-65" charset="0"/>
                    <a:ea typeface="ヒラギノ角ゴ ProN W3" pitchFamily="-65" charset="-128"/>
                    <a:cs typeface="ヒラギノ角ゴ ProN W3" pitchFamily="-65" charset="-128"/>
                    <a:sym typeface="Gill Sans" pitchFamily="-65" charset="0"/>
                  </a:rPr>
                  <a:t>+</a:t>
                </a:r>
              </a:p>
            </p:txBody>
          </p:sp>
          <p:grpSp>
            <p:nvGrpSpPr>
              <p:cNvPr id="321" name="Group 320"/>
              <p:cNvGrpSpPr/>
              <p:nvPr/>
            </p:nvGrpSpPr>
            <p:grpSpPr>
              <a:xfrm>
                <a:off x="11543464" y="1924857"/>
                <a:ext cx="232211" cy="382431"/>
                <a:chOff x="11581760" y="1698489"/>
                <a:chExt cx="232211" cy="382431"/>
              </a:xfrm>
            </p:grpSpPr>
            <p:sp>
              <p:nvSpPr>
                <p:cNvPr id="317" name="Rectangle 316"/>
                <p:cNvSpPr/>
                <p:nvPr/>
              </p:nvSpPr>
              <p:spPr bwMode="auto">
                <a:xfrm>
                  <a:off x="11581760" y="1698489"/>
                  <a:ext cx="232211" cy="382431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127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4294" tIns="32147" rIns="64294" bIns="32147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42915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CA" sz="1406" dirty="0">
                    <a:solidFill>
                      <a:srgbClr val="000000"/>
                    </a:solidFill>
                    <a:latin typeface="Gill Sans" pitchFamily="-65" charset="0"/>
                    <a:ea typeface="ヒラギノ角ゴ ProN W3" pitchFamily="-65" charset="-128"/>
                    <a:cs typeface="ヒラギノ角ゴ ProN W3" pitchFamily="-65" charset="-128"/>
                    <a:sym typeface="Gill Sans" pitchFamily="-65" charset="0"/>
                  </a:endParaRPr>
                </a:p>
              </p:txBody>
            </p:sp>
            <p:sp>
              <p:nvSpPr>
                <p:cNvPr id="320" name="Isosceles Triangle 319"/>
                <p:cNvSpPr/>
                <p:nvPr/>
              </p:nvSpPr>
              <p:spPr bwMode="auto">
                <a:xfrm>
                  <a:off x="11675005" y="1951872"/>
                  <a:ext cx="45719" cy="119485"/>
                </a:xfrm>
                <a:prstGeom prst="triangl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 w="6350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4294" tIns="32147" rIns="64294" bIns="32147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642915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CA" sz="2953">
                    <a:solidFill>
                      <a:srgbClr val="000000"/>
                    </a:solidFill>
                    <a:latin typeface="Gill Sans" pitchFamily="-65" charset="0"/>
                    <a:ea typeface="ヒラギノ角ゴ ProN W3" pitchFamily="-65" charset="-128"/>
                    <a:cs typeface="ヒラギノ角ゴ ProN W3" pitchFamily="-65" charset="-128"/>
                    <a:sym typeface="Gill Sans" pitchFamily="-65" charset="0"/>
                  </a:endParaRPr>
                </a:p>
              </p:txBody>
            </p:sp>
          </p:grp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BEEA802-BD7A-172D-A7D2-3A1CD31C35C2}"/>
              </a:ext>
            </a:extLst>
          </p:cNvPr>
          <p:cNvSpPr txBox="1"/>
          <p:nvPr/>
        </p:nvSpPr>
        <p:spPr>
          <a:xfrm>
            <a:off x="5868144" y="6434868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Full Blocks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1C5720A-99F5-421D-D707-3B5749691A2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338"/>
          <a:stretch>
            <a:fillRect/>
          </a:stretch>
        </p:blipFill>
        <p:spPr>
          <a:xfrm>
            <a:off x="4211960" y="2996952"/>
            <a:ext cx="2153575" cy="223863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1454966-8C75-D578-E8F1-D986B08F260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810"/>
          <a:stretch>
            <a:fillRect/>
          </a:stretch>
        </p:blipFill>
        <p:spPr>
          <a:xfrm>
            <a:off x="6462998" y="2399989"/>
            <a:ext cx="2646912" cy="135779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1D47CB4-CFD4-E10F-2EAD-8D5461DFC4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0232" y="3933056"/>
            <a:ext cx="2278453" cy="249289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19BFE20-B6D4-3E08-7C1A-BCFA060EF9BA}"/>
              </a:ext>
            </a:extLst>
          </p:cNvPr>
          <p:cNvSpPr txBox="1"/>
          <p:nvPr/>
        </p:nvSpPr>
        <p:spPr>
          <a:xfrm>
            <a:off x="8128390" y="3645024"/>
            <a:ext cx="864096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1200" b="1" dirty="0">
                <a:solidFill>
                  <a:schemeClr val="bg1"/>
                </a:solidFill>
              </a:rPr>
              <a:t>DSP Block</a:t>
            </a:r>
          </a:p>
        </p:txBody>
      </p:sp>
    </p:spTree>
    <p:extLst>
      <p:ext uri="{BB962C8B-B14F-4D97-AF65-F5344CB8AC3E}">
        <p14:creationId xmlns:p14="http://schemas.microsoft.com/office/powerpoint/2010/main" val="3521730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-27384"/>
            <a:ext cx="8229600" cy="850106"/>
          </a:xfrm>
        </p:spPr>
        <p:txBody>
          <a:bodyPr/>
          <a:lstStyle/>
          <a:p>
            <a:pPr algn="l"/>
            <a:r>
              <a:rPr lang="en-CA" dirty="0"/>
              <a:t>Architecture Flexibility: Block Arrangement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429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21E302-A139-4538-AB44-9079AB17D9A4}" type="slidenum">
              <a:rPr lang="en-CA">
                <a:solidFill>
                  <a:srgbClr val="081025">
                    <a:tint val="75000"/>
                  </a:srgbClr>
                </a:solidFill>
                <a:latin typeface="HelveticaNeueLT Std"/>
                <a:ea typeface="ヒラギノ明朝 ProN W3" charset="-128"/>
                <a:sym typeface="Gill Sans" charset="0"/>
              </a:rPr>
              <a:pPr defTabSz="64291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n-CA" dirty="0">
              <a:solidFill>
                <a:srgbClr val="081025">
                  <a:tint val="75000"/>
                </a:srgbClr>
              </a:solidFill>
              <a:latin typeface="HelveticaNeueLT Std"/>
              <a:ea typeface="ヒラギノ明朝 ProN W3" charset="-128"/>
              <a:sym typeface="Gill Sans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585" y="857250"/>
            <a:ext cx="6197884" cy="59859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6409" y="4250855"/>
            <a:ext cx="910828" cy="698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429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CA" sz="1969" dirty="0">
                <a:solidFill>
                  <a:srgbClr val="081025"/>
                </a:solidFill>
                <a:latin typeface="Gill Sans" charset="0"/>
                <a:ea typeface="ヒラギノ明朝 ProN W3" charset="-128"/>
                <a:sym typeface="Gill Sans" charset="0"/>
              </a:rPr>
              <a:t>Block 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318" y="1107142"/>
            <a:ext cx="910828" cy="39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429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CA" sz="1969" dirty="0">
                <a:solidFill>
                  <a:srgbClr val="081025"/>
                </a:solidFill>
                <a:latin typeface="Gill Sans" charset="0"/>
                <a:ea typeface="ヒラギノ明朝 ProN W3" charset="-128"/>
                <a:sym typeface="Gill Sans" charset="0"/>
              </a:rPr>
              <a:t>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7811" y="3216199"/>
            <a:ext cx="828025" cy="39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429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CA" sz="1969" dirty="0">
                <a:solidFill>
                  <a:srgbClr val="081025"/>
                </a:solidFill>
                <a:latin typeface="Gill Sans" charset="0"/>
                <a:ea typeface="ヒラギノ明朝 ProN W3" charset="-128"/>
                <a:sym typeface="Gill Sans" charset="0"/>
              </a:rPr>
              <a:t>DSP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95617" y="4913032"/>
            <a:ext cx="910828" cy="698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429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CA" sz="1969" dirty="0">
                <a:solidFill>
                  <a:srgbClr val="081025"/>
                </a:solidFill>
                <a:latin typeface="Gill Sans" charset="0"/>
                <a:ea typeface="ヒラギノ明朝 ProN W3" charset="-128"/>
                <a:sym typeface="Gill Sans" charset="0"/>
              </a:rPr>
              <a:t>Hard</a:t>
            </a:r>
          </a:p>
          <a:p>
            <a:pPr algn="ctr" defTabSz="6429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CA" sz="1969" dirty="0">
                <a:solidFill>
                  <a:srgbClr val="081025"/>
                </a:solidFill>
                <a:latin typeface="Gill Sans" charset="0"/>
                <a:ea typeface="ヒラギノ明朝 ProN W3" charset="-128"/>
                <a:sym typeface="Gill Sans" charset="0"/>
              </a:rPr>
              <a:t>Block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58368" y="2356374"/>
            <a:ext cx="910828" cy="698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429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CA" sz="1969" dirty="0" err="1">
                <a:solidFill>
                  <a:srgbClr val="081025"/>
                </a:solidFill>
                <a:latin typeface="Gill Sans" charset="0"/>
                <a:ea typeface="ヒラギノ明朝 ProN W3" charset="-128"/>
                <a:sym typeface="Gill Sans" charset="0"/>
              </a:rPr>
              <a:t>NoC</a:t>
            </a:r>
            <a:endParaRPr lang="en-CA" sz="1969" dirty="0">
              <a:solidFill>
                <a:srgbClr val="081025"/>
              </a:solidFill>
              <a:latin typeface="Gill Sans" charset="0"/>
              <a:ea typeface="ヒラギノ明朝 ProN W3" charset="-128"/>
              <a:sym typeface="Gill Sans" charset="0"/>
            </a:endParaRPr>
          </a:p>
          <a:p>
            <a:pPr algn="ctr" defTabSz="6429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CA" sz="1969" dirty="0">
                <a:solidFill>
                  <a:srgbClr val="081025"/>
                </a:solidFill>
                <a:latin typeface="Gill Sans" charset="0"/>
                <a:ea typeface="ヒラギノ明朝 ProN W3" charset="-128"/>
                <a:sym typeface="Gill Sans" charset="0"/>
              </a:rPr>
              <a:t>Router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910300" y="1443539"/>
            <a:ext cx="428626" cy="18080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1093146" y="3400143"/>
            <a:ext cx="1688608" cy="9695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1022049" y="4500563"/>
            <a:ext cx="865942" cy="9948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Arrow Connector 13"/>
          <p:cNvCxnSpPr>
            <a:stCxn id="10" idx="1"/>
          </p:cNvCxnSpPr>
          <p:nvPr/>
        </p:nvCxnSpPr>
        <p:spPr bwMode="auto">
          <a:xfrm flipH="1">
            <a:off x="6683805" y="2705572"/>
            <a:ext cx="974563" cy="25064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>
            <a:stCxn id="9" idx="1"/>
          </p:cNvCxnSpPr>
          <p:nvPr/>
        </p:nvCxnSpPr>
        <p:spPr bwMode="auto">
          <a:xfrm flipH="1">
            <a:off x="7245790" y="5262230"/>
            <a:ext cx="549827" cy="16109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Box 15"/>
          <p:cNvSpPr txBox="1"/>
          <p:nvPr/>
        </p:nvSpPr>
        <p:spPr>
          <a:xfrm>
            <a:off x="182318" y="1765007"/>
            <a:ext cx="910828" cy="698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429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CA" sz="1969" dirty="0">
                <a:solidFill>
                  <a:srgbClr val="081025"/>
                </a:solidFill>
                <a:latin typeface="Gill Sans" charset="0"/>
                <a:ea typeface="ヒラギノ明朝 ProN W3" charset="-128"/>
                <a:sym typeface="Gill Sans" charset="0"/>
              </a:rPr>
              <a:t>Logic Block</a:t>
            </a:r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1077123" y="2070685"/>
            <a:ext cx="1280315" cy="25464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7388421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-99392"/>
            <a:ext cx="8229600" cy="850106"/>
          </a:xfrm>
        </p:spPr>
        <p:txBody>
          <a:bodyPr/>
          <a:lstStyle/>
          <a:p>
            <a:pPr algn="l"/>
            <a:r>
              <a:rPr lang="en-CA" dirty="0"/>
              <a:t>Architecture Flexibility: Routing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429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21E302-A139-4538-AB44-9079AB17D9A4}" type="slidenum">
              <a:rPr lang="en-CA">
                <a:solidFill>
                  <a:srgbClr val="081025">
                    <a:tint val="75000"/>
                  </a:srgbClr>
                </a:solidFill>
                <a:latin typeface="HelveticaNeueLT Std"/>
                <a:ea typeface="ヒラギノ明朝 ProN W3" charset="-128"/>
                <a:sym typeface="Gill Sans" charset="0"/>
              </a:rPr>
              <a:pPr defTabSz="64291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n-CA" dirty="0">
              <a:solidFill>
                <a:srgbClr val="081025">
                  <a:tint val="75000"/>
                </a:srgbClr>
              </a:solidFill>
              <a:latin typeface="HelveticaNeueLT Std"/>
              <a:ea typeface="ヒラギノ明朝 ProN W3" charset="-128"/>
              <a:sym typeface="Gill Sans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81660" y="655992"/>
            <a:ext cx="9069592" cy="5937566"/>
            <a:chOff x="1601268" y="186536"/>
            <a:chExt cx="12898975" cy="8444538"/>
          </a:xfrm>
        </p:grpSpPr>
        <p:pic>
          <p:nvPicPr>
            <p:cNvPr id="5" name="Content Placeholder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254"/>
            <a:stretch/>
          </p:blipFill>
          <p:spPr>
            <a:xfrm>
              <a:off x="3833919" y="186536"/>
              <a:ext cx="8434621" cy="8444538"/>
            </a:xfrm>
            <a:prstGeom prst="rect">
              <a:avLst/>
            </a:prstGeom>
          </p:spPr>
        </p:pic>
        <p:sp>
          <p:nvSpPr>
            <p:cNvPr id="6" name="Right Brace 5"/>
            <p:cNvSpPr/>
            <p:nvPr/>
          </p:nvSpPr>
          <p:spPr bwMode="auto">
            <a:xfrm>
              <a:off x="12459839" y="3006497"/>
              <a:ext cx="364542" cy="1913845"/>
            </a:xfrm>
            <a:prstGeom prst="rightBrac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64294" tIns="32147" rIns="64294" bIns="32147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CA" sz="1406" b="1">
                <a:solidFill>
                  <a:prstClr val="white"/>
                </a:solidFill>
                <a:latin typeface="Arial" charset="0"/>
                <a:ea typeface="ＭＳ Ｐゴシック" charset="0"/>
                <a:cs typeface="Arial" charset="0"/>
                <a:sym typeface="Gill Sans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1939348" y="205322"/>
              <a:ext cx="1770064" cy="746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1406" dirty="0">
                  <a:solidFill>
                    <a:srgbClr val="081025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Block Input Connection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383243" y="6795398"/>
              <a:ext cx="1752600" cy="746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1406" dirty="0">
                  <a:solidFill>
                    <a:srgbClr val="081025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Block Output Connection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01268" y="6287565"/>
              <a:ext cx="2192338" cy="105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1406" dirty="0">
                  <a:solidFill>
                    <a:srgbClr val="081025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Wire-Wire Connections</a:t>
              </a:r>
            </a:p>
            <a:p>
              <a:pPr algn="ctr"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1406" dirty="0">
                  <a:solidFill>
                    <a:srgbClr val="081025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(switch-block)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 bwMode="auto">
            <a:xfrm flipH="1">
              <a:off x="9056915" y="559265"/>
              <a:ext cx="3081700" cy="1182449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Arrow Connector 10"/>
            <p:cNvCxnSpPr/>
            <p:nvPr/>
          </p:nvCxnSpPr>
          <p:spPr bwMode="auto">
            <a:xfrm flipH="1" flipV="1">
              <a:off x="9177700" y="5480198"/>
              <a:ext cx="3236687" cy="1669142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Arrow Connector 11"/>
            <p:cNvCxnSpPr/>
            <p:nvPr/>
          </p:nvCxnSpPr>
          <p:spPr bwMode="auto">
            <a:xfrm flipV="1">
              <a:off x="3575186" y="5043710"/>
              <a:ext cx="3734304" cy="168471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" name="TextBox 12"/>
            <p:cNvSpPr txBox="1"/>
            <p:nvPr/>
          </p:nvSpPr>
          <p:spPr>
            <a:xfrm>
              <a:off x="12383243" y="3483432"/>
              <a:ext cx="2117000" cy="746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1406" dirty="0">
                  <a:solidFill>
                    <a:srgbClr val="081025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Routing</a:t>
              </a:r>
            </a:p>
            <a:p>
              <a:pPr algn="ctr"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1406" dirty="0">
                  <a:solidFill>
                    <a:srgbClr val="081025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Wires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937201" y="1150488"/>
              <a:ext cx="1520472" cy="105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42915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1406" dirty="0">
                  <a:solidFill>
                    <a:srgbClr val="081025"/>
                  </a:solidFill>
                  <a:latin typeface="Gill Sans" charset="0"/>
                  <a:ea typeface="ヒラギノ明朝 ProN W3" charset="-128"/>
                  <a:sym typeface="Gill Sans" charset="0"/>
                </a:rPr>
                <a:t>Direct Block-Block Connection</a:t>
              </a:r>
            </a:p>
          </p:txBody>
        </p:sp>
        <p:cxnSp>
          <p:nvCxnSpPr>
            <p:cNvPr id="40" name="Straight Arrow Connector 39"/>
            <p:cNvCxnSpPr/>
            <p:nvPr/>
          </p:nvCxnSpPr>
          <p:spPr bwMode="auto">
            <a:xfrm>
              <a:off x="3488100" y="1808084"/>
              <a:ext cx="2890929" cy="264674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6387117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559EE4-2641-247C-2DDA-F5A89CDCC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99392"/>
            <a:ext cx="8229600" cy="850106"/>
          </a:xfrm>
        </p:spPr>
        <p:txBody>
          <a:bodyPr/>
          <a:lstStyle/>
          <a:p>
            <a:pPr algn="l"/>
            <a:r>
              <a:rPr lang="en-CA" dirty="0"/>
              <a:t>Hardened Networks on Chip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93982F-6AE8-739A-5EAA-835A6182A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429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21E302-A139-4538-AB44-9079AB17D9A4}" type="slidenum">
              <a:rPr lang="en-CA">
                <a:solidFill>
                  <a:srgbClr val="081025">
                    <a:tint val="75000"/>
                  </a:srgbClr>
                </a:solidFill>
                <a:latin typeface="HelveticaNeueLT Std"/>
                <a:ea typeface="ヒラギノ明朝 ProN W3" charset="-128"/>
                <a:sym typeface="Gill Sans" charset="0"/>
              </a:rPr>
              <a:pPr defTabSz="64291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n-CA" dirty="0">
              <a:solidFill>
                <a:srgbClr val="081025">
                  <a:tint val="75000"/>
                </a:srgbClr>
              </a:solidFill>
              <a:latin typeface="HelveticaNeueLT Std"/>
              <a:ea typeface="ヒラギノ明朝 ProN W3" charset="-128"/>
              <a:sym typeface="Gill Sans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8BE2B31-3FC6-8B97-363D-DA412668923B}"/>
              </a:ext>
            </a:extLst>
          </p:cNvPr>
          <p:cNvGrpSpPr/>
          <p:nvPr/>
        </p:nvGrpSpPr>
        <p:grpSpPr>
          <a:xfrm>
            <a:off x="1403648" y="660115"/>
            <a:ext cx="7552828" cy="4857117"/>
            <a:chOff x="1403648" y="813234"/>
            <a:chExt cx="7552828" cy="4857117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E73E831C-135E-B380-3508-D511EB737C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1013" y="813234"/>
              <a:ext cx="7275463" cy="48571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62B0DA74-6347-DB61-6C29-193E0E536B0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03648" y="1340768"/>
              <a:ext cx="535781" cy="267891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A7DE4AF-8777-AC93-7BE7-09B258D14213}"/>
              </a:ext>
            </a:extLst>
          </p:cNvPr>
          <p:cNvGrpSpPr/>
          <p:nvPr/>
        </p:nvGrpSpPr>
        <p:grpSpPr>
          <a:xfrm>
            <a:off x="179512" y="908720"/>
            <a:ext cx="1800200" cy="5340331"/>
            <a:chOff x="251520" y="836712"/>
            <a:chExt cx="1800200" cy="5340331"/>
          </a:xfrm>
        </p:grpSpPr>
        <p:sp>
          <p:nvSpPr>
            <p:cNvPr id="10" name="Text Placeholder 1">
              <a:extLst>
                <a:ext uri="{FF2B5EF4-FFF2-40B4-BE49-F238E27FC236}">
                  <a16:creationId xmlns:a16="http://schemas.microsoft.com/office/drawing/2014/main" id="{839E24EC-D8E9-DDCC-F5A1-E7019EC8724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51520" y="836712"/>
              <a:ext cx="1469722" cy="1811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ts val="1200"/>
                </a:spcBef>
                <a:spcAft>
                  <a:spcPct val="0"/>
                </a:spcAft>
                <a:defRPr sz="3200">
                  <a:solidFill>
                    <a:srgbClr val="001337"/>
                  </a:solidFill>
                  <a:latin typeface="+mj-lt"/>
                  <a:ea typeface="+mn-ea"/>
                  <a:cs typeface="+mn-cs"/>
                  <a:sym typeface="Georgia" panose="02040502050405020303" pitchFamily="18" charset="0"/>
                </a:defRPr>
              </a:lvl1pPr>
              <a:lvl2pPr marL="228600" indent="-228600" algn="l" rtl="0" eaLnBrk="0" fontAlgn="base" hangingPunct="0">
                <a:lnSpc>
                  <a:spcPct val="120000"/>
                </a:lnSpc>
                <a:spcBef>
                  <a:spcPts val="1200"/>
                </a:spcBef>
                <a:spcAft>
                  <a:spcPct val="0"/>
                </a:spcAft>
                <a:buClr>
                  <a:srgbClr val="001E3F"/>
                </a:buClr>
                <a:buSzPct val="150000"/>
                <a:buFont typeface="Georgia" pitchFamily="18" charset="0"/>
                <a:buChar char="•"/>
                <a:defRPr sz="3200">
                  <a:solidFill>
                    <a:srgbClr val="001337"/>
                  </a:solidFill>
                  <a:latin typeface="+mj-lt"/>
                  <a:ea typeface="+mn-ea"/>
                  <a:cs typeface="+mn-cs"/>
                  <a:sym typeface="Georgia" panose="02040502050405020303" pitchFamily="18" charset="0"/>
                </a:defRPr>
              </a:lvl2pPr>
              <a:lvl3pPr marL="533400" indent="-228600" algn="l" rtl="0" eaLnBrk="0" fontAlgn="base" hangingPunct="0">
                <a:lnSpc>
                  <a:spcPct val="120000"/>
                </a:lnSpc>
                <a:spcBef>
                  <a:spcPts val="1200"/>
                </a:spcBef>
                <a:spcAft>
                  <a:spcPct val="0"/>
                </a:spcAft>
                <a:buClr>
                  <a:srgbClr val="001E3F"/>
                </a:buClr>
                <a:buSzPct val="150000"/>
                <a:buFont typeface="Georgia" pitchFamily="18" charset="0"/>
                <a:buChar char="•"/>
                <a:defRPr sz="2800" i="0">
                  <a:solidFill>
                    <a:srgbClr val="001337"/>
                  </a:solidFill>
                  <a:latin typeface="+mj-lt"/>
                  <a:ea typeface="+mn-ea"/>
                  <a:cs typeface="+mn-cs"/>
                  <a:sym typeface="Georgia" panose="02040502050405020303" pitchFamily="18" charset="0"/>
                </a:defRPr>
              </a:lvl3pPr>
              <a:lvl4pPr marL="838200" indent="-228600" algn="l" rtl="0" eaLnBrk="0" fontAlgn="base" hangingPunct="0">
                <a:lnSpc>
                  <a:spcPct val="120000"/>
                </a:lnSpc>
                <a:spcBef>
                  <a:spcPts val="1200"/>
                </a:spcBef>
                <a:spcAft>
                  <a:spcPct val="0"/>
                </a:spcAft>
                <a:buClr>
                  <a:srgbClr val="001E3F"/>
                </a:buClr>
                <a:buSzPct val="150000"/>
                <a:buFont typeface="Georgia" pitchFamily="18" charset="0"/>
                <a:buChar char="•"/>
                <a:defRPr sz="2400" i="1">
                  <a:solidFill>
                    <a:srgbClr val="001337"/>
                  </a:solidFill>
                  <a:latin typeface="+mj-lt"/>
                  <a:ea typeface="+mn-ea"/>
                  <a:cs typeface="+mn-cs"/>
                  <a:sym typeface="Georgia" panose="02040502050405020303" pitchFamily="18" charset="0"/>
                </a:defRPr>
              </a:lvl4pPr>
              <a:lvl5pPr marL="1143000" indent="-228600" algn="l" rtl="0" eaLnBrk="0" fontAlgn="base" hangingPunct="0">
                <a:lnSpc>
                  <a:spcPct val="120000"/>
                </a:lnSpc>
                <a:spcBef>
                  <a:spcPts val="1200"/>
                </a:spcBef>
                <a:spcAft>
                  <a:spcPct val="0"/>
                </a:spcAft>
                <a:buClr>
                  <a:srgbClr val="001E3F"/>
                </a:buClr>
                <a:buSzPct val="150000"/>
                <a:buFont typeface="Georgia" pitchFamily="18" charset="0"/>
                <a:buChar char="•"/>
                <a:defRPr sz="2000" i="1">
                  <a:solidFill>
                    <a:srgbClr val="001337"/>
                  </a:solidFill>
                  <a:latin typeface="+mj-lt"/>
                  <a:ea typeface="+mn-ea"/>
                  <a:cs typeface="+mn-cs"/>
                  <a:sym typeface="Georgia" panose="02040502050405020303" pitchFamily="18" charset="0"/>
                </a:defRPr>
              </a:lvl5pPr>
              <a:lvl6pPr marL="1600200" indent="-228600" algn="l" rtl="0" fontAlgn="base">
                <a:lnSpc>
                  <a:spcPts val="3600"/>
                </a:lnSpc>
                <a:spcBef>
                  <a:spcPts val="1200"/>
                </a:spcBef>
                <a:spcAft>
                  <a:spcPct val="0"/>
                </a:spcAft>
                <a:buClr>
                  <a:srgbClr val="FFFFFF"/>
                </a:buClr>
                <a:buSzPct val="171000"/>
                <a:buFont typeface="Georgia" pitchFamily="-65" charset="0"/>
                <a:buChar char="•"/>
                <a:defRPr i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orgia" pitchFamily="-65" charset="0"/>
                </a:defRPr>
              </a:lvl6pPr>
              <a:lvl7pPr marL="2057400" indent="-228600" algn="l" rtl="0" fontAlgn="base">
                <a:lnSpc>
                  <a:spcPts val="3600"/>
                </a:lnSpc>
                <a:spcBef>
                  <a:spcPts val="1200"/>
                </a:spcBef>
                <a:spcAft>
                  <a:spcPct val="0"/>
                </a:spcAft>
                <a:buClr>
                  <a:srgbClr val="FFFFFF"/>
                </a:buClr>
                <a:buSzPct val="171000"/>
                <a:buFont typeface="Georgia" pitchFamily="-65" charset="0"/>
                <a:buChar char="•"/>
                <a:defRPr i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orgia" pitchFamily="-65" charset="0"/>
                </a:defRPr>
              </a:lvl7pPr>
              <a:lvl8pPr marL="2514600" indent="-228600" algn="l" rtl="0" fontAlgn="base">
                <a:lnSpc>
                  <a:spcPts val="3600"/>
                </a:lnSpc>
                <a:spcBef>
                  <a:spcPts val="1200"/>
                </a:spcBef>
                <a:spcAft>
                  <a:spcPct val="0"/>
                </a:spcAft>
                <a:buClr>
                  <a:srgbClr val="FFFFFF"/>
                </a:buClr>
                <a:buSzPct val="171000"/>
                <a:buFont typeface="Georgia" pitchFamily="-65" charset="0"/>
                <a:buChar char="•"/>
                <a:defRPr i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orgia" pitchFamily="-65" charset="0"/>
                </a:defRPr>
              </a:lvl8pPr>
              <a:lvl9pPr marL="2971800" indent="-228600" algn="l" rtl="0" fontAlgn="base">
                <a:lnSpc>
                  <a:spcPts val="3600"/>
                </a:lnSpc>
                <a:spcBef>
                  <a:spcPts val="1200"/>
                </a:spcBef>
                <a:spcAft>
                  <a:spcPct val="0"/>
                </a:spcAft>
                <a:buClr>
                  <a:srgbClr val="FFFFFF"/>
                </a:buClr>
                <a:buSzPct val="171000"/>
                <a:buFont typeface="Georgia" pitchFamily="-65" charset="0"/>
                <a:buChar char="•"/>
                <a:defRPr i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orgia" pitchFamily="-65" charset="0"/>
                </a:defRPr>
              </a:lvl9pPr>
            </a:lstStyle>
            <a:p>
              <a:pPr marL="0" indent="0" algn="ctr" defTabSz="642915">
                <a:spcBef>
                  <a:spcPts val="844"/>
                </a:spcBef>
              </a:pPr>
              <a:r>
                <a:rPr lang="en-CA" sz="1406" kern="0" dirty="0">
                  <a:latin typeface="HelveticaNeueLT Std"/>
                  <a:ea typeface="ヒラギノ明朝 ProN W3"/>
                </a:rPr>
                <a:t>Packet-switched router</a:t>
              </a:r>
            </a:p>
            <a:p>
              <a:pPr marL="455398" lvl="2" indent="-321457" defTabSz="642915">
                <a:spcBef>
                  <a:spcPts val="844"/>
                </a:spcBef>
                <a:buFont typeface="Arial" panose="020B0604020202020204" pitchFamily="34" charset="0"/>
                <a:buChar char="•"/>
              </a:pPr>
              <a:endParaRPr lang="en-CA" sz="1969" kern="0" dirty="0">
                <a:latin typeface="HelveticaNeueLT Std"/>
                <a:ea typeface="ヒラギノ明朝 ProN W3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AABEFB6B-2152-0E5D-73E4-958DAB619972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547664" y="4365104"/>
              <a:ext cx="504056" cy="118889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4" name="Text Placeholder 1">
              <a:extLst>
                <a:ext uri="{FF2B5EF4-FFF2-40B4-BE49-F238E27FC236}">
                  <a16:creationId xmlns:a16="http://schemas.microsoft.com/office/drawing/2014/main" id="{63180C67-B7E1-AE1C-9F2D-FB4204C3AA1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55576" y="4365104"/>
              <a:ext cx="763488" cy="1811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ts val="1200"/>
                </a:spcBef>
                <a:spcAft>
                  <a:spcPct val="0"/>
                </a:spcAft>
                <a:defRPr sz="3200">
                  <a:solidFill>
                    <a:srgbClr val="001337"/>
                  </a:solidFill>
                  <a:latin typeface="+mj-lt"/>
                  <a:ea typeface="+mn-ea"/>
                  <a:cs typeface="+mn-cs"/>
                  <a:sym typeface="Georgia" panose="02040502050405020303" pitchFamily="18" charset="0"/>
                </a:defRPr>
              </a:lvl1pPr>
              <a:lvl2pPr marL="228600" indent="-228600" algn="l" rtl="0" eaLnBrk="0" fontAlgn="base" hangingPunct="0">
                <a:lnSpc>
                  <a:spcPct val="120000"/>
                </a:lnSpc>
                <a:spcBef>
                  <a:spcPts val="1200"/>
                </a:spcBef>
                <a:spcAft>
                  <a:spcPct val="0"/>
                </a:spcAft>
                <a:buClr>
                  <a:srgbClr val="001E3F"/>
                </a:buClr>
                <a:buSzPct val="150000"/>
                <a:buFont typeface="Georgia" pitchFamily="18" charset="0"/>
                <a:buChar char="•"/>
                <a:defRPr sz="3200">
                  <a:solidFill>
                    <a:srgbClr val="001337"/>
                  </a:solidFill>
                  <a:latin typeface="+mj-lt"/>
                  <a:ea typeface="+mn-ea"/>
                  <a:cs typeface="+mn-cs"/>
                  <a:sym typeface="Georgia" panose="02040502050405020303" pitchFamily="18" charset="0"/>
                </a:defRPr>
              </a:lvl2pPr>
              <a:lvl3pPr marL="533400" indent="-228600" algn="l" rtl="0" eaLnBrk="0" fontAlgn="base" hangingPunct="0">
                <a:lnSpc>
                  <a:spcPct val="120000"/>
                </a:lnSpc>
                <a:spcBef>
                  <a:spcPts val="1200"/>
                </a:spcBef>
                <a:spcAft>
                  <a:spcPct val="0"/>
                </a:spcAft>
                <a:buClr>
                  <a:srgbClr val="001E3F"/>
                </a:buClr>
                <a:buSzPct val="150000"/>
                <a:buFont typeface="Georgia" pitchFamily="18" charset="0"/>
                <a:buChar char="•"/>
                <a:defRPr sz="2800" i="0">
                  <a:solidFill>
                    <a:srgbClr val="001337"/>
                  </a:solidFill>
                  <a:latin typeface="+mj-lt"/>
                  <a:ea typeface="+mn-ea"/>
                  <a:cs typeface="+mn-cs"/>
                  <a:sym typeface="Georgia" panose="02040502050405020303" pitchFamily="18" charset="0"/>
                </a:defRPr>
              </a:lvl3pPr>
              <a:lvl4pPr marL="838200" indent="-228600" algn="l" rtl="0" eaLnBrk="0" fontAlgn="base" hangingPunct="0">
                <a:lnSpc>
                  <a:spcPct val="120000"/>
                </a:lnSpc>
                <a:spcBef>
                  <a:spcPts val="1200"/>
                </a:spcBef>
                <a:spcAft>
                  <a:spcPct val="0"/>
                </a:spcAft>
                <a:buClr>
                  <a:srgbClr val="001E3F"/>
                </a:buClr>
                <a:buSzPct val="150000"/>
                <a:buFont typeface="Georgia" pitchFamily="18" charset="0"/>
                <a:buChar char="•"/>
                <a:defRPr sz="2400" i="1">
                  <a:solidFill>
                    <a:srgbClr val="001337"/>
                  </a:solidFill>
                  <a:latin typeface="+mj-lt"/>
                  <a:ea typeface="+mn-ea"/>
                  <a:cs typeface="+mn-cs"/>
                  <a:sym typeface="Georgia" panose="02040502050405020303" pitchFamily="18" charset="0"/>
                </a:defRPr>
              </a:lvl4pPr>
              <a:lvl5pPr marL="1143000" indent="-228600" algn="l" rtl="0" eaLnBrk="0" fontAlgn="base" hangingPunct="0">
                <a:lnSpc>
                  <a:spcPct val="120000"/>
                </a:lnSpc>
                <a:spcBef>
                  <a:spcPts val="1200"/>
                </a:spcBef>
                <a:spcAft>
                  <a:spcPct val="0"/>
                </a:spcAft>
                <a:buClr>
                  <a:srgbClr val="001E3F"/>
                </a:buClr>
                <a:buSzPct val="150000"/>
                <a:buFont typeface="Georgia" pitchFamily="18" charset="0"/>
                <a:buChar char="•"/>
                <a:defRPr sz="2000" i="1">
                  <a:solidFill>
                    <a:srgbClr val="001337"/>
                  </a:solidFill>
                  <a:latin typeface="+mj-lt"/>
                  <a:ea typeface="+mn-ea"/>
                  <a:cs typeface="+mn-cs"/>
                  <a:sym typeface="Georgia" panose="02040502050405020303" pitchFamily="18" charset="0"/>
                </a:defRPr>
              </a:lvl5pPr>
              <a:lvl6pPr marL="1600200" indent="-228600" algn="l" rtl="0" fontAlgn="base">
                <a:lnSpc>
                  <a:spcPts val="3600"/>
                </a:lnSpc>
                <a:spcBef>
                  <a:spcPts val="1200"/>
                </a:spcBef>
                <a:spcAft>
                  <a:spcPct val="0"/>
                </a:spcAft>
                <a:buClr>
                  <a:srgbClr val="FFFFFF"/>
                </a:buClr>
                <a:buSzPct val="171000"/>
                <a:buFont typeface="Georgia" pitchFamily="-65" charset="0"/>
                <a:buChar char="•"/>
                <a:defRPr i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orgia" pitchFamily="-65" charset="0"/>
                </a:defRPr>
              </a:lvl6pPr>
              <a:lvl7pPr marL="2057400" indent="-228600" algn="l" rtl="0" fontAlgn="base">
                <a:lnSpc>
                  <a:spcPts val="3600"/>
                </a:lnSpc>
                <a:spcBef>
                  <a:spcPts val="1200"/>
                </a:spcBef>
                <a:spcAft>
                  <a:spcPct val="0"/>
                </a:spcAft>
                <a:buClr>
                  <a:srgbClr val="FFFFFF"/>
                </a:buClr>
                <a:buSzPct val="171000"/>
                <a:buFont typeface="Georgia" pitchFamily="-65" charset="0"/>
                <a:buChar char="•"/>
                <a:defRPr i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orgia" pitchFamily="-65" charset="0"/>
                </a:defRPr>
              </a:lvl7pPr>
              <a:lvl8pPr marL="2514600" indent="-228600" algn="l" rtl="0" fontAlgn="base">
                <a:lnSpc>
                  <a:spcPts val="3600"/>
                </a:lnSpc>
                <a:spcBef>
                  <a:spcPts val="1200"/>
                </a:spcBef>
                <a:spcAft>
                  <a:spcPct val="0"/>
                </a:spcAft>
                <a:buClr>
                  <a:srgbClr val="FFFFFF"/>
                </a:buClr>
                <a:buSzPct val="171000"/>
                <a:buFont typeface="Georgia" pitchFamily="-65" charset="0"/>
                <a:buChar char="•"/>
                <a:defRPr i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orgia" pitchFamily="-65" charset="0"/>
                </a:defRPr>
              </a:lvl8pPr>
              <a:lvl9pPr marL="2971800" indent="-228600" algn="l" rtl="0" fontAlgn="base">
                <a:lnSpc>
                  <a:spcPts val="3600"/>
                </a:lnSpc>
                <a:spcBef>
                  <a:spcPts val="1200"/>
                </a:spcBef>
                <a:spcAft>
                  <a:spcPct val="0"/>
                </a:spcAft>
                <a:buClr>
                  <a:srgbClr val="FFFFFF"/>
                </a:buClr>
                <a:buSzPct val="171000"/>
                <a:buFont typeface="Georgia" pitchFamily="-65" charset="0"/>
                <a:buChar char="•"/>
                <a:defRPr i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orgia" pitchFamily="-65" charset="0"/>
                </a:defRPr>
              </a:lvl9pPr>
            </a:lstStyle>
            <a:p>
              <a:pPr marL="0" indent="0" algn="ctr" defTabSz="642915">
                <a:spcBef>
                  <a:spcPts val="844"/>
                </a:spcBef>
              </a:pPr>
              <a:r>
                <a:rPr lang="en-CA" sz="1406" kern="0" dirty="0">
                  <a:latin typeface="HelveticaNeueLT Std"/>
                  <a:ea typeface="ヒラギノ明朝 ProN W3"/>
                </a:rPr>
                <a:t>NoC Link</a:t>
              </a:r>
            </a:p>
            <a:p>
              <a:pPr marL="455398" lvl="2" indent="-321457" defTabSz="642915">
                <a:spcBef>
                  <a:spcPts val="844"/>
                </a:spcBef>
                <a:buFont typeface="Arial" panose="020B0604020202020204" pitchFamily="34" charset="0"/>
                <a:buChar char="•"/>
              </a:pPr>
              <a:endParaRPr lang="en-CA" sz="1969" kern="0" dirty="0">
                <a:latin typeface="HelveticaNeueLT Std"/>
                <a:ea typeface="ヒラギノ明朝 ProN W3"/>
              </a:endParaRPr>
            </a:p>
          </p:txBody>
        </p:sp>
      </p:grp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8E14992E-2BB6-BECC-FB66-5257D9CE175F}"/>
              </a:ext>
            </a:extLst>
          </p:cNvPr>
          <p:cNvSpPr txBox="1">
            <a:spLocks/>
          </p:cNvSpPr>
          <p:nvPr/>
        </p:nvSpPr>
        <p:spPr bwMode="auto">
          <a:xfrm>
            <a:off x="482405" y="5589240"/>
            <a:ext cx="8640960" cy="181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defRPr sz="3200">
                <a:solidFill>
                  <a:srgbClr val="001337"/>
                </a:solidFill>
                <a:latin typeface="+mj-lt"/>
                <a:ea typeface="+mn-ea"/>
                <a:cs typeface="+mn-cs"/>
                <a:sym typeface="Georgia" panose="02040502050405020303" pitchFamily="18" charset="0"/>
              </a:defRPr>
            </a:lvl1pPr>
            <a:lvl2pPr marL="2286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>
                <a:solidFill>
                  <a:srgbClr val="001337"/>
                </a:solidFill>
                <a:latin typeface="+mj-lt"/>
                <a:ea typeface="+mn-ea"/>
                <a:cs typeface="+mn-cs"/>
                <a:sym typeface="Georgia" panose="02040502050405020303" pitchFamily="18" charset="0"/>
              </a:defRPr>
            </a:lvl2pPr>
            <a:lvl3pPr marL="5334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0">
                <a:solidFill>
                  <a:srgbClr val="001337"/>
                </a:solidFill>
                <a:latin typeface="+mj-lt"/>
                <a:ea typeface="+mn-ea"/>
                <a:cs typeface="+mn-cs"/>
                <a:sym typeface="Georgia" panose="02040502050405020303" pitchFamily="18" charset="0"/>
              </a:defRPr>
            </a:lvl3pPr>
            <a:lvl4pPr marL="8382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400" i="1">
                <a:solidFill>
                  <a:srgbClr val="001337"/>
                </a:solidFill>
                <a:latin typeface="+mj-lt"/>
                <a:ea typeface="+mn-ea"/>
                <a:cs typeface="+mn-cs"/>
                <a:sym typeface="Georgia" panose="02040502050405020303" pitchFamily="18" charset="0"/>
              </a:defRPr>
            </a:lvl4pPr>
            <a:lvl5pPr marL="11430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000" i="1">
                <a:solidFill>
                  <a:srgbClr val="001337"/>
                </a:solidFill>
                <a:latin typeface="+mj-lt"/>
                <a:ea typeface="+mn-ea"/>
                <a:cs typeface="+mn-cs"/>
                <a:sym typeface="Georgia" panose="02040502050405020303" pitchFamily="18" charset="0"/>
              </a:defRPr>
            </a:lvl5pPr>
            <a:lvl6pPr marL="16002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6pPr>
            <a:lvl7pPr marL="20574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7pPr>
            <a:lvl8pPr marL="25146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8pPr>
            <a:lvl9pPr marL="29718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9pPr>
          </a:lstStyle>
          <a:p>
            <a:pPr marL="241093" indent="-241093" defTabSz="64291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CA" sz="1800" kern="0" dirty="0">
                <a:latin typeface="HelveticaNeueLT Std"/>
                <a:ea typeface="ヒラギノ明朝 ProN W3"/>
              </a:rPr>
              <a:t>NoC for system-level communication (e.g. with DDR, HBM, PCIe)</a:t>
            </a:r>
          </a:p>
          <a:p>
            <a:pPr marL="241093" indent="-241093" defTabSz="64291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CA" sz="1800" kern="0" dirty="0">
                <a:latin typeface="HelveticaNeueLT Std"/>
                <a:ea typeface="ヒラギノ明朝 ProN W3"/>
              </a:rPr>
              <a:t>Placement co-optimizes </a:t>
            </a:r>
            <a:r>
              <a:rPr lang="en-CA" sz="1800" b="1" kern="0" dirty="0">
                <a:latin typeface="HelveticaNeueLT Std"/>
                <a:ea typeface="ヒラギノ明朝 ProN W3"/>
              </a:rPr>
              <a:t>NoC</a:t>
            </a:r>
            <a:r>
              <a:rPr lang="en-CA" sz="1800" kern="0" dirty="0">
                <a:latin typeface="HelveticaNeueLT Std"/>
                <a:ea typeface="ヒラギノ明朝 ProN W3"/>
              </a:rPr>
              <a:t> and </a:t>
            </a:r>
            <a:r>
              <a:rPr lang="en-CA" sz="1800" b="1" kern="0" dirty="0">
                <a:latin typeface="HelveticaNeueLT Std"/>
                <a:ea typeface="ヒラギノ明朝 ProN W3"/>
              </a:rPr>
              <a:t>programmable routing </a:t>
            </a:r>
            <a:r>
              <a:rPr lang="en-CA" sz="1800" kern="0" dirty="0">
                <a:latin typeface="HelveticaNeueLT Std"/>
                <a:ea typeface="ヒラギノ明朝 ProN W3"/>
              </a:rPr>
              <a:t>usage</a:t>
            </a:r>
          </a:p>
          <a:p>
            <a:pPr marL="241093" indent="-241093" defTabSz="64291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CA" sz="1800" kern="0" dirty="0">
                <a:latin typeface="HelveticaNeueLT Std"/>
                <a:ea typeface="ヒラギノ明朝 ProN W3"/>
              </a:rPr>
              <a:t>NoC-connected accelerators (e.g. matrix-matrix systolic array)?</a:t>
            </a:r>
          </a:p>
          <a:p>
            <a:pPr marL="455398" lvl="2" indent="-321457" defTabSz="642915">
              <a:spcBef>
                <a:spcPts val="844"/>
              </a:spcBef>
              <a:buFont typeface="Arial" panose="020B0604020202020204" pitchFamily="34" charset="0"/>
              <a:buChar char="•"/>
            </a:pPr>
            <a:endParaRPr lang="en-CA" sz="1969" kern="0" dirty="0">
              <a:latin typeface="HelveticaNeueLT Std"/>
              <a:ea typeface="ヒラギノ明朝 ProN W3"/>
            </a:endParaRPr>
          </a:p>
        </p:txBody>
      </p:sp>
      <p:sp>
        <p:nvSpPr>
          <p:cNvPr id="11" name="Google Shape;1299;p72">
            <a:extLst>
              <a:ext uri="{FF2B5EF4-FFF2-40B4-BE49-F238E27FC236}">
                <a16:creationId xmlns:a16="http://schemas.microsoft.com/office/drawing/2014/main" id="{CCFFAE2B-A329-648D-E77A-9617B0DDEAC2}"/>
              </a:ext>
            </a:extLst>
          </p:cNvPr>
          <p:cNvSpPr/>
          <p:nvPr/>
        </p:nvSpPr>
        <p:spPr>
          <a:xfrm>
            <a:off x="251520" y="6525344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lnSpc>
                <a:spcPct val="109090"/>
              </a:lnSpc>
            </a:pPr>
            <a:r>
              <a:rPr lang="en-US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S. Srinivasan et al, “Placement Optimization for NoC-Enhanced FPGAs“, FCCM, 2023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1655803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2223B8-335E-215B-DBC0-3B33F5E81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4624"/>
            <a:ext cx="8229600" cy="850106"/>
          </a:xfrm>
        </p:spPr>
        <p:txBody>
          <a:bodyPr/>
          <a:lstStyle/>
          <a:p>
            <a:pPr algn="l"/>
            <a:r>
              <a:rPr lang="en-CA" dirty="0"/>
              <a:t>3D (Stacked Die) FPGAs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70BFF2-E4FA-B79D-7B3D-003454A70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429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21E302-A139-4538-AB44-9079AB17D9A4}" type="slidenum">
              <a:rPr lang="en-CA">
                <a:solidFill>
                  <a:srgbClr val="081025">
                    <a:tint val="75000"/>
                  </a:srgbClr>
                </a:solidFill>
                <a:latin typeface="HelveticaNeueLT Std"/>
                <a:ea typeface="ヒラギノ明朝 ProN W3" charset="-128"/>
                <a:sym typeface="Gill Sans" charset="0"/>
              </a:rPr>
              <a:pPr defTabSz="64291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en-CA" dirty="0">
              <a:solidFill>
                <a:srgbClr val="081025">
                  <a:tint val="75000"/>
                </a:srgbClr>
              </a:solidFill>
              <a:latin typeface="HelveticaNeueLT Std"/>
              <a:ea typeface="ヒラギノ明朝 ProN W3" charset="-128"/>
              <a:sym typeface="Gill Sans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3D1A09A-E561-54E6-F514-2C69F8E7B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8586086" cy="3502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299;p72">
            <a:extLst>
              <a:ext uri="{FF2B5EF4-FFF2-40B4-BE49-F238E27FC236}">
                <a16:creationId xmlns:a16="http://schemas.microsoft.com/office/drawing/2014/main" id="{BF659806-039C-B8E4-1B66-C9CB962DA37C}"/>
              </a:ext>
            </a:extLst>
          </p:cNvPr>
          <p:cNvSpPr/>
          <p:nvPr/>
        </p:nvSpPr>
        <p:spPr>
          <a:xfrm>
            <a:off x="251520" y="6525344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lnSpc>
                <a:spcPct val="109090"/>
              </a:lnSpc>
            </a:pPr>
            <a:r>
              <a:rPr lang="en-US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A. Boutros et al, “Into the Third Dimension: Architecture Exploration Tools for 3D Reconfigurable Acceleration Devices,” FPT, 2023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47ADBC-AF80-39E6-B39E-8C1CD71E071E}"/>
              </a:ext>
            </a:extLst>
          </p:cNvPr>
          <p:cNvSpPr txBox="1"/>
          <p:nvPr/>
        </p:nvSpPr>
        <p:spPr>
          <a:xfrm>
            <a:off x="611560" y="436510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Feasible with hybrid bonding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E6B546-78D7-161E-8814-F07D0E21CA21}"/>
              </a:ext>
            </a:extLst>
          </p:cNvPr>
          <p:cNvSpPr txBox="1"/>
          <p:nvPr/>
        </p:nvSpPr>
        <p:spPr>
          <a:xfrm>
            <a:off x="4716016" y="436510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Feasible with </a:t>
            </a:r>
            <a:r>
              <a:rPr lang="en-CA" dirty="0">
                <a:sym typeface="Symbol" panose="05050102010706020507" pitchFamily="18" charset="2"/>
              </a:rPr>
              <a:t>bumps</a:t>
            </a:r>
            <a:endParaRPr lang="en-C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52669D-44C6-7513-B504-15F61695E692}"/>
              </a:ext>
            </a:extLst>
          </p:cNvPr>
          <p:cNvSpPr txBox="1"/>
          <p:nvPr/>
        </p:nvSpPr>
        <p:spPr>
          <a:xfrm>
            <a:off x="467544" y="4797152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Larger capacity FPGAs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More local communication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469E84-921C-21CE-A8E8-A40EE0FF7226}"/>
              </a:ext>
            </a:extLst>
          </p:cNvPr>
          <p:cNvSpPr txBox="1"/>
          <p:nvPr/>
        </p:nvSpPr>
        <p:spPr>
          <a:xfrm>
            <a:off x="4499992" y="4725144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Integrate different technologies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Bring larger memory very close to compute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Separate out design of specific accelerator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D95B33-6972-E665-A0E2-1C57785B8908}"/>
              </a:ext>
            </a:extLst>
          </p:cNvPr>
          <p:cNvSpPr txBox="1"/>
          <p:nvPr/>
        </p:nvSpPr>
        <p:spPr>
          <a:xfrm>
            <a:off x="35496" y="5949280"/>
            <a:ext cx="907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rgbClr val="002060"/>
                </a:solidFill>
              </a:rPr>
              <a:t>3D Systems + Spatial Arch.: High Locality, Near Memory Compute</a:t>
            </a:r>
          </a:p>
        </p:txBody>
      </p:sp>
    </p:spTree>
    <p:extLst>
      <p:ext uri="{BB962C8B-B14F-4D97-AF65-F5344CB8AC3E}">
        <p14:creationId xmlns:p14="http://schemas.microsoft.com/office/powerpoint/2010/main" val="41153895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3633C-664D-DD50-5DCF-BB0F95331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114FF3-13BA-EA09-9788-12889D1C0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4624"/>
            <a:ext cx="8568952" cy="850106"/>
          </a:xfrm>
        </p:spPr>
        <p:txBody>
          <a:bodyPr>
            <a:normAutofit fontScale="90000"/>
          </a:bodyPr>
          <a:lstStyle/>
          <a:p>
            <a:pPr algn="l"/>
            <a:r>
              <a:rPr lang="en-CA" dirty="0"/>
              <a:t>Beyond Exploration: Custom FPGA Implementation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F0121-7E45-03B3-D61C-C636C9B46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429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21E302-A139-4538-AB44-9079AB17D9A4}" type="slidenum">
              <a:rPr lang="en-CA">
                <a:solidFill>
                  <a:srgbClr val="081025">
                    <a:tint val="75000"/>
                  </a:srgbClr>
                </a:solidFill>
                <a:latin typeface="HelveticaNeueLT Std"/>
                <a:ea typeface="ヒラギノ明朝 ProN W3" charset="-128"/>
                <a:sym typeface="Gill Sans" charset="0"/>
              </a:rPr>
              <a:pPr defTabSz="64291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en-CA" dirty="0">
              <a:solidFill>
                <a:srgbClr val="081025">
                  <a:tint val="75000"/>
                </a:srgbClr>
              </a:solidFill>
              <a:latin typeface="HelveticaNeueLT Std"/>
              <a:ea typeface="ヒラギノ明朝 ProN W3" charset="-128"/>
              <a:sym typeface="Gill Sans" charset="0"/>
            </a:endParaRPr>
          </a:p>
        </p:txBody>
      </p:sp>
      <p:sp>
        <p:nvSpPr>
          <p:cNvPr id="6" name="Google Shape;1299;p72">
            <a:extLst>
              <a:ext uri="{FF2B5EF4-FFF2-40B4-BE49-F238E27FC236}">
                <a16:creationId xmlns:a16="http://schemas.microsoft.com/office/drawing/2014/main" id="{59B62256-CB95-B287-B3DD-79CD8029249F}"/>
              </a:ext>
            </a:extLst>
          </p:cNvPr>
          <p:cNvSpPr/>
          <p:nvPr/>
        </p:nvSpPr>
        <p:spPr>
          <a:xfrm>
            <a:off x="251520" y="6309320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lnSpc>
                <a:spcPct val="109090"/>
              </a:lnSpc>
            </a:pPr>
            <a:r>
              <a:rPr lang="en-CA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X. Tang et al, "</a:t>
            </a:r>
            <a:r>
              <a:rPr lang="en-CA" sz="1000" dirty="0" err="1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OpenFPGA</a:t>
            </a:r>
            <a:r>
              <a:rPr lang="en-CA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: An Open-Source Framework for Agile Prototyping Customizable FPGAs," </a:t>
            </a:r>
            <a:r>
              <a:rPr lang="en-CA" sz="1000" i="1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IEEE Micro</a:t>
            </a:r>
            <a:r>
              <a:rPr lang="en-CA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, 2020</a:t>
            </a:r>
          </a:p>
          <a:p>
            <a:pPr lvl="0">
              <a:lnSpc>
                <a:spcPct val="109090"/>
              </a:lnSpc>
            </a:pPr>
            <a:r>
              <a:rPr lang="en-CA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I. Youssef, “</a:t>
            </a:r>
            <a:r>
              <a:rPr lang="en-CA" sz="1000" dirty="0" err="1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LaZagna</a:t>
            </a:r>
            <a:r>
              <a:rPr lang="en-CA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: An Open-Source Framework for 3D FPGA Architectural Exploration,” </a:t>
            </a:r>
            <a:r>
              <a:rPr lang="en-CA" sz="1000" i="1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ICCAD</a:t>
            </a:r>
            <a:r>
              <a:rPr lang="en-CA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, 2025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8D1FB09-7E78-FC52-34E1-F4C411DBB730}"/>
              </a:ext>
            </a:extLst>
          </p:cNvPr>
          <p:cNvGrpSpPr/>
          <p:nvPr/>
        </p:nvGrpSpPr>
        <p:grpSpPr>
          <a:xfrm>
            <a:off x="251520" y="692696"/>
            <a:ext cx="4680520" cy="3207261"/>
            <a:chOff x="7408876" y="45866"/>
            <a:chExt cx="4680520" cy="3207261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94583EC-F037-60C5-35E4-7B4D28137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61004" y="45866"/>
              <a:ext cx="2384824" cy="237455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9E85D7-6B13-E8D7-F76A-523B6E462FE5}"/>
                </a:ext>
              </a:extLst>
            </p:cNvPr>
            <p:cNvSpPr txBox="1"/>
            <p:nvPr/>
          </p:nvSpPr>
          <p:spPr>
            <a:xfrm>
              <a:off x="7408876" y="2422130"/>
              <a:ext cx="46805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400" dirty="0" err="1"/>
                <a:t>OpenFPGA</a:t>
              </a:r>
              <a:br>
                <a:rPr lang="en-CA" sz="2400" dirty="0"/>
              </a:br>
              <a:r>
                <a:rPr lang="en-CA" sz="2400" dirty="0"/>
                <a:t>(</a:t>
              </a:r>
              <a:r>
                <a:rPr lang="en-CA" sz="2400" dirty="0" err="1"/>
                <a:t>QuickLogic</a:t>
              </a:r>
              <a:r>
                <a:rPr lang="en-CA" sz="2400" dirty="0"/>
                <a:t>, </a:t>
              </a:r>
              <a:r>
                <a:rPr lang="en-CA" sz="2400" dirty="0" err="1"/>
                <a:t>RapidSilicon</a:t>
              </a:r>
              <a:r>
                <a:rPr lang="en-CA" sz="2400" dirty="0"/>
                <a:t>, </a:t>
              </a:r>
              <a:r>
                <a:rPr lang="en-CA" sz="2400" dirty="0" err="1"/>
                <a:t>RapidFlex</a:t>
              </a:r>
              <a:r>
                <a:rPr lang="en-CA" sz="2400" dirty="0"/>
                <a:t>)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EB43D0D5-40EB-A523-D0CB-A2A8F85A2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692696"/>
            <a:ext cx="2524689" cy="245239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2F22E3-B183-C331-FF3E-1BA6F5C7702A}"/>
              </a:ext>
            </a:extLst>
          </p:cNvPr>
          <p:cNvSpPr txBox="1"/>
          <p:nvPr/>
        </p:nvSpPr>
        <p:spPr>
          <a:xfrm>
            <a:off x="5796136" y="3140968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err="1"/>
              <a:t>ZeroASIC</a:t>
            </a:r>
            <a:r>
              <a:rPr lang="en-CA" sz="2400" dirty="0"/>
              <a:t> Platypus</a:t>
            </a:r>
          </a:p>
          <a:p>
            <a:pPr algn="ctr"/>
            <a:endParaRPr lang="en-CA" sz="2400" dirty="0"/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E4B098D6-A00F-6E23-C400-9C6EA0F0C5BC}"/>
              </a:ext>
            </a:extLst>
          </p:cNvPr>
          <p:cNvSpPr txBox="1">
            <a:spLocks/>
          </p:cNvSpPr>
          <p:nvPr/>
        </p:nvSpPr>
        <p:spPr bwMode="auto">
          <a:xfrm>
            <a:off x="179512" y="4077072"/>
            <a:ext cx="8856984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defRPr sz="3200">
                <a:solidFill>
                  <a:srgbClr val="001337"/>
                </a:solidFill>
                <a:latin typeface="+mj-lt"/>
                <a:ea typeface="+mn-ea"/>
                <a:cs typeface="+mn-cs"/>
                <a:sym typeface="Georgia" panose="02040502050405020303" pitchFamily="18" charset="0"/>
              </a:defRPr>
            </a:lvl1pPr>
            <a:lvl2pPr marL="2286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>
                <a:solidFill>
                  <a:srgbClr val="001337"/>
                </a:solidFill>
                <a:latin typeface="+mj-lt"/>
                <a:ea typeface="+mn-ea"/>
                <a:cs typeface="+mn-cs"/>
                <a:sym typeface="Georgia" panose="02040502050405020303" pitchFamily="18" charset="0"/>
              </a:defRPr>
            </a:lvl2pPr>
            <a:lvl3pPr marL="5334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0">
                <a:solidFill>
                  <a:srgbClr val="001337"/>
                </a:solidFill>
                <a:latin typeface="+mj-lt"/>
                <a:ea typeface="+mn-ea"/>
                <a:cs typeface="+mn-cs"/>
                <a:sym typeface="Georgia" panose="02040502050405020303" pitchFamily="18" charset="0"/>
              </a:defRPr>
            </a:lvl3pPr>
            <a:lvl4pPr marL="8382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400" i="1">
                <a:solidFill>
                  <a:srgbClr val="001337"/>
                </a:solidFill>
                <a:latin typeface="+mj-lt"/>
                <a:ea typeface="+mn-ea"/>
                <a:cs typeface="+mn-cs"/>
                <a:sym typeface="Georgia" panose="02040502050405020303" pitchFamily="18" charset="0"/>
              </a:defRPr>
            </a:lvl4pPr>
            <a:lvl5pPr marL="11430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000" i="1">
                <a:solidFill>
                  <a:srgbClr val="001337"/>
                </a:solidFill>
                <a:latin typeface="+mj-lt"/>
                <a:ea typeface="+mn-ea"/>
                <a:cs typeface="+mn-cs"/>
                <a:sym typeface="Georgia" panose="02040502050405020303" pitchFamily="18" charset="0"/>
              </a:defRPr>
            </a:lvl5pPr>
            <a:lvl6pPr marL="16002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6pPr>
            <a:lvl7pPr marL="20574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7pPr>
            <a:lvl8pPr marL="25146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8pPr>
            <a:lvl9pPr marL="29718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9pPr>
          </a:lstStyle>
          <a:p>
            <a:pPr marL="241093" indent="-241093" defTabSz="642915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CA" sz="2000" kern="0" dirty="0">
                <a:latin typeface="HelveticaNeueLT Std"/>
                <a:ea typeface="ヒラギノ明朝 ProN W3"/>
              </a:rPr>
              <a:t>Can now go from VTR arch file </a:t>
            </a:r>
            <a:r>
              <a:rPr lang="en-CA" sz="2000" kern="0" dirty="0">
                <a:latin typeface="HelveticaNeueLT Std"/>
                <a:ea typeface="ヒラギノ明朝 ProN W3"/>
                <a:sym typeface="Wingdings" panose="05000000000000000000" pitchFamily="2" charset="2"/>
              </a:rPr>
              <a:t> standard cell layout automatically</a:t>
            </a:r>
          </a:p>
          <a:p>
            <a:pPr marL="241093" indent="-241093" defTabSz="642915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CA" sz="2000" kern="0" dirty="0">
                <a:latin typeface="HelveticaNeueLT Std"/>
                <a:ea typeface="ヒラギノ明朝 ProN W3"/>
                <a:sym typeface="Wingdings" panose="05000000000000000000" pitchFamily="2" charset="2"/>
              </a:rPr>
              <a:t>Cost: ~60% more area and ~20% more delay for </a:t>
            </a:r>
            <a:r>
              <a:rPr lang="en-CA" sz="2000" b="1" kern="0" dirty="0">
                <a:latin typeface="HelveticaNeueLT Std"/>
                <a:ea typeface="ヒラギノ明朝 ProN W3"/>
                <a:sym typeface="Wingdings" panose="05000000000000000000" pitchFamily="2" charset="2"/>
              </a:rPr>
              <a:t>soft fabric </a:t>
            </a:r>
            <a:r>
              <a:rPr lang="en-CA" sz="2000" kern="0" dirty="0">
                <a:latin typeface="HelveticaNeueLT Std"/>
                <a:ea typeface="ヒラギノ明朝 ProN W3"/>
                <a:sym typeface="Wingdings" panose="05000000000000000000" pitchFamily="2" charset="2"/>
              </a:rPr>
              <a:t>than full custom</a:t>
            </a:r>
          </a:p>
          <a:p>
            <a:pPr marL="241093" indent="-241093" defTabSz="642915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CA" sz="2000" b="1" kern="0" dirty="0">
                <a:solidFill>
                  <a:srgbClr val="FF0000"/>
                </a:solidFill>
                <a:latin typeface="HelveticaNeueLT Std"/>
                <a:ea typeface="ヒラギノ明朝 ProN W3"/>
                <a:sym typeface="Wingdings" panose="05000000000000000000" pitchFamily="2" charset="2"/>
              </a:rPr>
              <a:t>Massively reduces </a:t>
            </a:r>
            <a:r>
              <a:rPr lang="en-CA" sz="2000" kern="0" dirty="0">
                <a:latin typeface="HelveticaNeueLT Std"/>
                <a:ea typeface="ヒラギノ明朝 ProN W3"/>
                <a:sym typeface="Wingdings" panose="05000000000000000000" pitchFamily="2" charset="2"/>
              </a:rPr>
              <a:t>the NRE to create a unique FPGA system</a:t>
            </a:r>
          </a:p>
          <a:p>
            <a:pPr marL="431593" lvl="2" indent="-241093" defTabSz="642915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CA" sz="1600" kern="0" dirty="0">
                <a:latin typeface="HelveticaNeueLT Std"/>
                <a:ea typeface="ヒラギノ明朝 ProN W3"/>
                <a:sym typeface="Wingdings" panose="05000000000000000000" pitchFamily="2" charset="2"/>
              </a:rPr>
              <a:t>Blocks specialized for specific DL ops (e.g. fp4 matrix-vector)?</a:t>
            </a:r>
          </a:p>
          <a:p>
            <a:pPr marL="431593" lvl="2" indent="-241093" defTabSz="642915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CA" sz="1600" kern="0" dirty="0" err="1">
                <a:latin typeface="HelveticaNeueLT Std"/>
                <a:ea typeface="ヒラギノ明朝 ProN W3"/>
                <a:sym typeface="Wingdings" panose="05000000000000000000" pitchFamily="2" charset="2"/>
              </a:rPr>
              <a:t>NoCs</a:t>
            </a:r>
            <a:r>
              <a:rPr lang="en-CA" sz="1600" kern="0" dirty="0">
                <a:latin typeface="HelveticaNeueLT Std"/>
                <a:ea typeface="ヒラギノ明朝 ProN W3"/>
                <a:sym typeface="Wingdings" panose="05000000000000000000" pitchFamily="2" charset="2"/>
              </a:rPr>
              <a:t> connecting to systolic matrix-matrix multipliers?</a:t>
            </a:r>
          </a:p>
          <a:p>
            <a:pPr marL="431593" lvl="2" indent="-241093" defTabSz="642915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CA" sz="1600" kern="0" dirty="0">
                <a:latin typeface="HelveticaNeueLT Std"/>
                <a:ea typeface="ヒラギノ明朝 ProN W3"/>
                <a:sym typeface="Wingdings" panose="05000000000000000000" pitchFamily="2" charset="2"/>
              </a:rPr>
              <a:t>Mix FPGA/spatial logic for some operations with temporal (processor) logic for others?</a:t>
            </a:r>
            <a:endParaRPr lang="en-CA" sz="1600" kern="0" dirty="0">
              <a:latin typeface="HelveticaNeueLT Std"/>
              <a:ea typeface="ヒラギノ明朝 ProN W3"/>
            </a:endParaRPr>
          </a:p>
        </p:txBody>
      </p:sp>
    </p:spTree>
    <p:extLst>
      <p:ext uri="{BB962C8B-B14F-4D97-AF65-F5344CB8AC3E}">
        <p14:creationId xmlns:p14="http://schemas.microsoft.com/office/powerpoint/2010/main" val="6379160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CE5D9-09D3-64D4-4D53-00EC47D06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AD9BF5E-F2A5-6DBE-8F27-A6110F6228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CA" dirty="0"/>
              <a:t>Wafer-Scale Integration and the </a:t>
            </a:r>
            <a:r>
              <a:rPr lang="en-CA" dirty="0" err="1"/>
              <a:t>Cerebras</a:t>
            </a:r>
            <a:r>
              <a:rPr lang="en-CA" dirty="0"/>
              <a:t> Spatial-Temporal Architecture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99772DC-7E32-920A-BA25-8EFDDCE8CC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59179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922FA-73E2-AABC-07FB-DDD29ECE8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536" y="6376"/>
            <a:ext cx="8229600" cy="850106"/>
          </a:xfrm>
        </p:spPr>
        <p:txBody>
          <a:bodyPr/>
          <a:lstStyle/>
          <a:p>
            <a:r>
              <a:rPr lang="en-CA" dirty="0"/>
              <a:t>Spatial Compute </a:t>
            </a:r>
            <a:r>
              <a:rPr lang="en-CA" b="1" dirty="0">
                <a:solidFill>
                  <a:srgbClr val="339933"/>
                </a:solidFill>
              </a:rPr>
              <a:t>Strength</a:t>
            </a:r>
            <a:r>
              <a:rPr lang="en-CA" dirty="0"/>
              <a:t> </a:t>
            </a:r>
            <a:r>
              <a:rPr lang="en-CA" dirty="0">
                <a:sym typeface="Wingdings" panose="05000000000000000000" pitchFamily="2" charset="2"/>
              </a:rPr>
              <a:t> </a:t>
            </a:r>
            <a:r>
              <a:rPr lang="en-CA" dirty="0"/>
              <a:t>Data Locality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68E2426-D62B-3607-0970-9A329674A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522" y="2535460"/>
            <a:ext cx="7194942" cy="30537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6426260-A172-6396-0F6B-CE06D17F1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524" y="1874408"/>
            <a:ext cx="7194940" cy="37148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03DE63E-E47A-3A92-6F46-7249F74B97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523" y="1285206"/>
            <a:ext cx="7194941" cy="430403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4049A-EC8A-0343-8643-00C2DA51B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5805264"/>
            <a:ext cx="8229600" cy="752947"/>
          </a:xfrm>
        </p:spPr>
        <p:txBody>
          <a:bodyPr>
            <a:normAutofit fontScale="77500" lnSpcReduction="20000"/>
          </a:bodyPr>
          <a:lstStyle/>
          <a:p>
            <a:r>
              <a:rPr lang="en-CA" dirty="0"/>
              <a:t>Need to keep data close to compute</a:t>
            </a:r>
          </a:p>
          <a:p>
            <a:r>
              <a:rPr lang="en-CA" dirty="0"/>
              <a:t>Leaving chip very expensive!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5DE417-43D4-CFD4-D4D9-B6C6F81FFF4C}"/>
              </a:ext>
            </a:extLst>
          </p:cNvPr>
          <p:cNvSpPr txBox="1"/>
          <p:nvPr/>
        </p:nvSpPr>
        <p:spPr>
          <a:xfrm>
            <a:off x="179512" y="4581128"/>
            <a:ext cx="1709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128 byte op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C6C60A-D3F5-C1CB-8B03-9A2C2A94C995}"/>
              </a:ext>
            </a:extLst>
          </p:cNvPr>
          <p:cNvSpPr txBox="1"/>
          <p:nvPr/>
        </p:nvSpPr>
        <p:spPr>
          <a:xfrm>
            <a:off x="-108520" y="2780928"/>
            <a:ext cx="1521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128 byte reads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2ADD6CD9-6268-2E86-FF51-44F9808415A8}"/>
              </a:ext>
            </a:extLst>
          </p:cNvPr>
          <p:cNvSpPr/>
          <p:nvPr/>
        </p:nvSpPr>
        <p:spPr>
          <a:xfrm>
            <a:off x="1187624" y="1484784"/>
            <a:ext cx="404377" cy="288032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4466C1-ED7C-3FB9-F492-50B45DD93A65}"/>
              </a:ext>
            </a:extLst>
          </p:cNvPr>
          <p:cNvSpPr txBox="1"/>
          <p:nvPr/>
        </p:nvSpPr>
        <p:spPr>
          <a:xfrm>
            <a:off x="4283968" y="371703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On chip (3 nm)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4678F449-8035-F420-0AE2-4334D5284BBC}"/>
              </a:ext>
            </a:extLst>
          </p:cNvPr>
          <p:cNvSpPr/>
          <p:nvPr/>
        </p:nvSpPr>
        <p:spPr>
          <a:xfrm>
            <a:off x="4067944" y="2852936"/>
            <a:ext cx="189735" cy="208823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E8C2F6-F65A-F893-E965-99067EB4B2A3}"/>
              </a:ext>
            </a:extLst>
          </p:cNvPr>
          <p:cNvSpPr txBox="1"/>
          <p:nvPr/>
        </p:nvSpPr>
        <p:spPr>
          <a:xfrm>
            <a:off x="7668344" y="220486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Interposer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C740BC-EE60-B9A5-F9E3-64917A005F66}"/>
              </a:ext>
            </a:extLst>
          </p:cNvPr>
          <p:cNvSpPr txBox="1"/>
          <p:nvPr/>
        </p:nvSpPr>
        <p:spPr>
          <a:xfrm>
            <a:off x="8028384" y="155679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PCB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03E397-3FB5-886B-E54C-606F5694B992}"/>
              </a:ext>
            </a:extLst>
          </p:cNvPr>
          <p:cNvSpPr txBox="1"/>
          <p:nvPr/>
        </p:nvSpPr>
        <p:spPr>
          <a:xfrm>
            <a:off x="5076056" y="220486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Interposer</a:t>
            </a:r>
          </a:p>
        </p:txBody>
      </p:sp>
    </p:spTree>
    <p:extLst>
      <p:ext uri="{BB962C8B-B14F-4D97-AF65-F5344CB8AC3E}">
        <p14:creationId xmlns:p14="http://schemas.microsoft.com/office/powerpoint/2010/main" val="63131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/>
      <p:bldP spid="12" grpId="0" animBg="1"/>
      <p:bldP spid="13" grpId="0"/>
      <p:bldP spid="13" grpId="1"/>
      <p:bldP spid="14" grpId="0"/>
      <p:bldP spid="1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6315B-164D-CBF1-88AD-926D86330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CA" dirty="0"/>
              <a:t>Why Wafer Scale?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7A893-0AEC-BE38-6F3C-EDAA896DD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936104"/>
          </a:xfrm>
        </p:spPr>
        <p:txBody>
          <a:bodyPr>
            <a:normAutofit lnSpcReduction="10000"/>
          </a:bodyPr>
          <a:lstStyle/>
          <a:p>
            <a:r>
              <a:rPr lang="en-CA" dirty="0"/>
              <a:t>Scale up to a very large parallel system, without bottlenecks and energy of multi-chip interconnect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C83A18-E36C-8AD3-40C7-C02CB1551E0E}"/>
              </a:ext>
            </a:extLst>
          </p:cNvPr>
          <p:cNvSpPr txBox="1"/>
          <p:nvPr/>
        </p:nvSpPr>
        <p:spPr>
          <a:xfrm>
            <a:off x="899592" y="6093296"/>
            <a:ext cx="748883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800" b="1" dirty="0">
                <a:solidFill>
                  <a:srgbClr val="002060"/>
                </a:solidFill>
              </a:rPr>
              <a:t>Keep your friends close and your data closer!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4D2150-D0C5-0D8C-2F0E-2B8606FBC96D}"/>
              </a:ext>
            </a:extLst>
          </p:cNvPr>
          <p:cNvSpPr txBox="1"/>
          <p:nvPr/>
        </p:nvSpPr>
        <p:spPr>
          <a:xfrm>
            <a:off x="5724128" y="4149080"/>
            <a:ext cx="2664296" cy="132343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>
                <a:solidFill>
                  <a:schemeClr val="bg1"/>
                </a:solidFill>
              </a:rPr>
              <a:t>Blackwell GB300 GPU</a:t>
            </a:r>
          </a:p>
          <a:p>
            <a:pPr algn="ctr"/>
            <a:r>
              <a:rPr lang="en-CA" sz="2000" b="1" dirty="0">
                <a:solidFill>
                  <a:schemeClr val="bg1"/>
                </a:solidFill>
              </a:rPr>
              <a:t>8x HBM3e</a:t>
            </a:r>
            <a:br>
              <a:rPr lang="en-CA" sz="2000" b="1" dirty="0">
                <a:solidFill>
                  <a:schemeClr val="bg1"/>
                </a:solidFill>
              </a:rPr>
            </a:br>
            <a:r>
              <a:rPr lang="en-CA" sz="2000" b="1" dirty="0">
                <a:solidFill>
                  <a:schemeClr val="bg1"/>
                </a:solidFill>
              </a:rPr>
              <a:t>Interposer</a:t>
            </a:r>
          </a:p>
          <a:p>
            <a:pPr algn="ctr"/>
            <a:r>
              <a:rPr lang="en-CA" sz="2000" b="1" dirty="0">
                <a:solidFill>
                  <a:schemeClr val="bg1"/>
                </a:solidFill>
              </a:rPr>
              <a:t>192 GB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D449B1-638E-462F-8B3C-D1D2B59CE639}"/>
              </a:ext>
            </a:extLst>
          </p:cNvPr>
          <p:cNvSpPr txBox="1"/>
          <p:nvPr/>
        </p:nvSpPr>
        <p:spPr>
          <a:xfrm>
            <a:off x="4932040" y="5487615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/>
              <a:t>0.008 PB/s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8C2CEA-2589-DAD1-0EEF-237E0012611F}"/>
              </a:ext>
            </a:extLst>
          </p:cNvPr>
          <p:cNvSpPr txBox="1"/>
          <p:nvPr/>
        </p:nvSpPr>
        <p:spPr>
          <a:xfrm>
            <a:off x="755576" y="4119463"/>
            <a:ext cx="2664296" cy="132343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>
                <a:solidFill>
                  <a:schemeClr val="bg1"/>
                </a:solidFill>
              </a:rPr>
              <a:t>WSE-3</a:t>
            </a:r>
            <a:br>
              <a:rPr lang="en-CA" sz="2000" b="1" dirty="0">
                <a:solidFill>
                  <a:schemeClr val="bg1"/>
                </a:solidFill>
              </a:rPr>
            </a:br>
            <a:r>
              <a:rPr lang="en-CA" sz="2000" b="1" dirty="0">
                <a:solidFill>
                  <a:schemeClr val="bg1"/>
                </a:solidFill>
              </a:rPr>
              <a:t>Local SRAM</a:t>
            </a:r>
            <a:br>
              <a:rPr lang="en-CA" sz="2000" b="1" dirty="0">
                <a:solidFill>
                  <a:schemeClr val="bg1"/>
                </a:solidFill>
              </a:rPr>
            </a:br>
            <a:r>
              <a:rPr lang="en-CA" sz="2000" b="1" dirty="0">
                <a:solidFill>
                  <a:schemeClr val="bg1"/>
                </a:solidFill>
              </a:rPr>
              <a:t>Distributed on-wafer</a:t>
            </a:r>
          </a:p>
          <a:p>
            <a:pPr algn="ctr"/>
            <a:r>
              <a:rPr lang="en-CA" sz="2000" b="1" dirty="0">
                <a:solidFill>
                  <a:schemeClr val="bg1"/>
                </a:solidFill>
              </a:rPr>
              <a:t>44 GB</a:t>
            </a:r>
            <a:endParaRPr lang="en-CA" b="1" dirty="0">
              <a:solidFill>
                <a:schemeClr val="bg1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D30A24C-3275-8C3A-1F09-70CE2E0BC874}"/>
              </a:ext>
            </a:extLst>
          </p:cNvPr>
          <p:cNvCxnSpPr>
            <a:cxnSpLocks/>
          </p:cNvCxnSpPr>
          <p:nvPr/>
        </p:nvCxnSpPr>
        <p:spPr>
          <a:xfrm>
            <a:off x="7092280" y="5415607"/>
            <a:ext cx="0" cy="50405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9F76BBF-B7B3-0388-82F9-7DAA1AE1D46B}"/>
              </a:ext>
            </a:extLst>
          </p:cNvPr>
          <p:cNvCxnSpPr>
            <a:cxnSpLocks/>
          </p:cNvCxnSpPr>
          <p:nvPr/>
        </p:nvCxnSpPr>
        <p:spPr>
          <a:xfrm>
            <a:off x="1979712" y="5415607"/>
            <a:ext cx="0" cy="57780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A96B17C-1926-262F-8283-77117A02DD92}"/>
              </a:ext>
            </a:extLst>
          </p:cNvPr>
          <p:cNvSpPr txBox="1"/>
          <p:nvPr/>
        </p:nvSpPr>
        <p:spPr>
          <a:xfrm>
            <a:off x="1547664" y="5631631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/>
              <a:t>21 PB/s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1086055-F512-FE58-DE92-D87CB7237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1916832"/>
            <a:ext cx="2448272" cy="20958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49F43D0-0BC3-EF6E-B988-809EB9B47A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73" t="1530" r="39647" b="15201"/>
          <a:stretch>
            <a:fillRect/>
          </a:stretch>
        </p:blipFill>
        <p:spPr>
          <a:xfrm>
            <a:off x="1644122" y="1916832"/>
            <a:ext cx="2001988" cy="1989411"/>
          </a:xfrm>
          <a:prstGeom prst="rect">
            <a:avLst/>
          </a:prstGeo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3FD0F385-7971-16ED-E2BE-8136DE396018}"/>
              </a:ext>
            </a:extLst>
          </p:cNvPr>
          <p:cNvSpPr txBox="1">
            <a:spLocks/>
          </p:cNvSpPr>
          <p:nvPr/>
        </p:nvSpPr>
        <p:spPr>
          <a:xfrm>
            <a:off x="7376593" y="1988840"/>
            <a:ext cx="1738536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CA" sz="1800" dirty="0"/>
              <a:t>NVIDIA GB300: two reticle limit</a:t>
            </a:r>
            <a:br>
              <a:rPr lang="en-CA" sz="1800" dirty="0"/>
            </a:br>
            <a:r>
              <a:rPr lang="en-CA" sz="1800" dirty="0"/>
              <a:t>(~850 mm</a:t>
            </a:r>
            <a:r>
              <a:rPr lang="en-CA" sz="1800" baseline="30000" dirty="0"/>
              <a:t>2</a:t>
            </a:r>
            <a:r>
              <a:rPr lang="en-CA" sz="1800" dirty="0"/>
              <a:t>) dice + 8 HBM stacks, </a:t>
            </a:r>
            <a:br>
              <a:rPr lang="en-CA" sz="1800" dirty="0"/>
            </a:br>
            <a:r>
              <a:rPr lang="en-CA" sz="1800" dirty="0"/>
              <a:t>all on silicon interposer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03B72261-B194-CC7B-E4F1-5D3D51D71D40}"/>
              </a:ext>
            </a:extLst>
          </p:cNvPr>
          <p:cNvSpPr txBox="1">
            <a:spLocks/>
          </p:cNvSpPr>
          <p:nvPr/>
        </p:nvSpPr>
        <p:spPr>
          <a:xfrm>
            <a:off x="-36512" y="2276872"/>
            <a:ext cx="1738536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CA" sz="1800" dirty="0" err="1"/>
              <a:t>Cerebras</a:t>
            </a:r>
            <a:r>
              <a:rPr lang="en-CA" sz="1800" dirty="0"/>
              <a:t> WSE-3:</a:t>
            </a:r>
            <a:br>
              <a:rPr lang="en-CA" sz="1800" dirty="0"/>
            </a:br>
            <a:r>
              <a:rPr lang="en-CA" sz="1800" dirty="0"/>
              <a:t>46,000 mm</a:t>
            </a:r>
            <a:r>
              <a:rPr lang="en-CA" sz="1800" baseline="30000" dirty="0"/>
              <a:t>2</a:t>
            </a:r>
            <a:r>
              <a:rPr lang="en-CA" sz="1800" dirty="0"/>
              <a:t> wafer-scale</a:t>
            </a:r>
            <a:br>
              <a:rPr lang="en-CA" sz="1800" dirty="0"/>
            </a:br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11486533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CC546-E497-8F67-71AA-35E7348AA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50106"/>
          </a:xfrm>
        </p:spPr>
        <p:txBody>
          <a:bodyPr/>
          <a:lstStyle/>
          <a:p>
            <a:pPr algn="l"/>
            <a:r>
              <a:rPr lang="en-CA" dirty="0"/>
              <a:t>WSE-3 vs. Nvidia H100 Scale Comparison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D2CD65-C864-AEDC-A9CD-95C53609E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980728"/>
            <a:ext cx="8040222" cy="5572903"/>
          </a:xfrm>
          <a:prstGeom prst="rect">
            <a:avLst/>
          </a:prstGeom>
        </p:spPr>
      </p:pic>
      <p:sp>
        <p:nvSpPr>
          <p:cNvPr id="3" name="Google Shape;1299;p72">
            <a:extLst>
              <a:ext uri="{FF2B5EF4-FFF2-40B4-BE49-F238E27FC236}">
                <a16:creationId xmlns:a16="http://schemas.microsoft.com/office/drawing/2014/main" id="{053E641F-6BC1-5337-C9C2-C380E772C42F}"/>
              </a:ext>
            </a:extLst>
          </p:cNvPr>
          <p:cNvSpPr/>
          <p:nvPr/>
        </p:nvSpPr>
        <p:spPr>
          <a:xfrm>
            <a:off x="179512" y="6597352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lnSpc>
                <a:spcPct val="109090"/>
              </a:lnSpc>
            </a:pPr>
            <a:r>
              <a:rPr lang="it-IT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S. Li, “Wafer-Scale AI: GPU Impossible Performance,” Hot Chips, 2024. 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5901477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0BAE1-641B-EDD9-F67E-5E9182442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0106"/>
          </a:xfrm>
        </p:spPr>
        <p:txBody>
          <a:bodyPr/>
          <a:lstStyle/>
          <a:p>
            <a:pPr algn="l"/>
            <a:r>
              <a:rPr lang="en-CA" dirty="0"/>
              <a:t>Temporal and Spatial Compute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F0F47-B7E7-6C61-BB07-43C441B4A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08520" y="2852936"/>
            <a:ext cx="1872208" cy="15121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2000" dirty="0"/>
              <a:t>Temporal:</a:t>
            </a:r>
            <a:br>
              <a:rPr lang="en-CA" sz="2000" dirty="0"/>
            </a:br>
            <a:r>
              <a:rPr lang="en-CA" sz="2000" dirty="0"/>
              <a:t>Computation</a:t>
            </a:r>
            <a:br>
              <a:rPr lang="en-CA" sz="2000" dirty="0"/>
            </a:br>
            <a:r>
              <a:rPr lang="en-CA" sz="2000" dirty="0"/>
              <a:t>Variability</a:t>
            </a:r>
            <a:br>
              <a:rPr lang="en-CA" sz="2000" dirty="0"/>
            </a:br>
            <a:r>
              <a:rPr lang="en-CA" sz="2000" dirty="0"/>
              <a:t>Over Time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CB0F309-18CC-3D00-2CF4-85A4FC6C5ACF}"/>
              </a:ext>
            </a:extLst>
          </p:cNvPr>
          <p:cNvCxnSpPr>
            <a:cxnSpLocks/>
          </p:cNvCxnSpPr>
          <p:nvPr/>
        </p:nvCxnSpPr>
        <p:spPr>
          <a:xfrm flipV="1">
            <a:off x="1763688" y="980728"/>
            <a:ext cx="0" cy="482453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5719C55-630F-EEED-B040-94C23518C5AE}"/>
              </a:ext>
            </a:extLst>
          </p:cNvPr>
          <p:cNvCxnSpPr>
            <a:cxnSpLocks/>
          </p:cNvCxnSpPr>
          <p:nvPr/>
        </p:nvCxnSpPr>
        <p:spPr>
          <a:xfrm>
            <a:off x="1763688" y="5805264"/>
            <a:ext cx="6840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E60646F-AA6F-B073-4F63-0D521C150981}"/>
              </a:ext>
            </a:extLst>
          </p:cNvPr>
          <p:cNvSpPr txBox="1"/>
          <p:nvPr/>
        </p:nvSpPr>
        <p:spPr>
          <a:xfrm>
            <a:off x="6948264" y="5301208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FPGAs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33B3C9E-CBA5-C02F-9241-DE3AB4114DC6}"/>
              </a:ext>
            </a:extLst>
          </p:cNvPr>
          <p:cNvSpPr txBox="1">
            <a:spLocks/>
          </p:cNvSpPr>
          <p:nvPr/>
        </p:nvSpPr>
        <p:spPr>
          <a:xfrm>
            <a:off x="3843536" y="5868888"/>
            <a:ext cx="2664296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CA" sz="2000" dirty="0"/>
              <a:t>Spatial: Distribution of Data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C21ECB0-9930-30BC-81FF-413F08F497AA}"/>
              </a:ext>
            </a:extLst>
          </p:cNvPr>
          <p:cNvSpPr txBox="1">
            <a:spLocks/>
          </p:cNvSpPr>
          <p:nvPr/>
        </p:nvSpPr>
        <p:spPr>
          <a:xfrm>
            <a:off x="1547664" y="5805264"/>
            <a:ext cx="18002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CA" sz="2000" dirty="0"/>
              <a:t>Hierarchical, Implicit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2BA65CF-B495-A1BE-1386-61C6BCDE3386}"/>
              </a:ext>
            </a:extLst>
          </p:cNvPr>
          <p:cNvSpPr txBox="1">
            <a:spLocks/>
          </p:cNvSpPr>
          <p:nvPr/>
        </p:nvSpPr>
        <p:spPr>
          <a:xfrm>
            <a:off x="7452320" y="5877272"/>
            <a:ext cx="1584176" cy="7200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CA" sz="2000" dirty="0"/>
              <a:t>Spatial,</a:t>
            </a:r>
          </a:p>
          <a:p>
            <a:pPr marL="0" indent="0" algn="ctr">
              <a:buFont typeface="Arial" pitchFamily="34" charset="0"/>
              <a:buNone/>
            </a:pPr>
            <a:r>
              <a:rPr lang="en-CA" sz="2000" dirty="0"/>
              <a:t>Explicit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786FB9C-12A1-F566-864A-ED0746B520F6}"/>
              </a:ext>
            </a:extLst>
          </p:cNvPr>
          <p:cNvSpPr txBox="1">
            <a:spLocks/>
          </p:cNvSpPr>
          <p:nvPr/>
        </p:nvSpPr>
        <p:spPr>
          <a:xfrm>
            <a:off x="899592" y="908720"/>
            <a:ext cx="936104" cy="4882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CA" sz="2000" dirty="0"/>
              <a:t>High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1A0B8DA-CF97-9F43-94C7-E267852F1554}"/>
              </a:ext>
            </a:extLst>
          </p:cNvPr>
          <p:cNvSpPr txBox="1">
            <a:spLocks/>
          </p:cNvSpPr>
          <p:nvPr/>
        </p:nvSpPr>
        <p:spPr>
          <a:xfrm>
            <a:off x="971600" y="5445224"/>
            <a:ext cx="936104" cy="4882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CA" sz="2000" dirty="0"/>
              <a:t>Low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B3B8F34-80AC-FE57-F80C-84B4EA6ACEC5}"/>
              </a:ext>
            </a:extLst>
          </p:cNvPr>
          <p:cNvSpPr/>
          <p:nvPr/>
        </p:nvSpPr>
        <p:spPr>
          <a:xfrm>
            <a:off x="7812360" y="4509120"/>
            <a:ext cx="185163" cy="129614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A17266C-1E6D-F12F-4D79-BFCD5D97079C}"/>
              </a:ext>
            </a:extLst>
          </p:cNvPr>
          <p:cNvSpPr/>
          <p:nvPr/>
        </p:nvSpPr>
        <p:spPr>
          <a:xfrm>
            <a:off x="7740352" y="5229200"/>
            <a:ext cx="360040" cy="648072"/>
          </a:xfrm>
          <a:prstGeom prst="ellipse">
            <a:avLst/>
          </a:prstGeom>
          <a:solidFill>
            <a:srgbClr val="558ED5">
              <a:alpha val="60000"/>
            </a:srgb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A3F07E0-08C3-8C5B-90E5-70BAA7C22A8C}"/>
              </a:ext>
            </a:extLst>
          </p:cNvPr>
          <p:cNvSpPr txBox="1"/>
          <p:nvPr/>
        </p:nvSpPr>
        <p:spPr>
          <a:xfrm>
            <a:off x="2123728" y="1196752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CPUs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8691F3A-D73E-5082-8FC3-003FC12A6322}"/>
              </a:ext>
            </a:extLst>
          </p:cNvPr>
          <p:cNvSpPr/>
          <p:nvPr/>
        </p:nvSpPr>
        <p:spPr>
          <a:xfrm>
            <a:off x="2699792" y="1844824"/>
            <a:ext cx="432048" cy="432048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1764B83-BCED-C220-F34C-0D735CC70132}"/>
              </a:ext>
            </a:extLst>
          </p:cNvPr>
          <p:cNvSpPr txBox="1"/>
          <p:nvPr/>
        </p:nvSpPr>
        <p:spPr>
          <a:xfrm>
            <a:off x="6948264" y="4725144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CGRAs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49E07F-70EC-71CA-01B5-7ED9B7CE83AA}"/>
              </a:ext>
            </a:extLst>
          </p:cNvPr>
          <p:cNvSpPr txBox="1"/>
          <p:nvPr/>
        </p:nvSpPr>
        <p:spPr>
          <a:xfrm>
            <a:off x="3203848" y="1916832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GPUs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553CDEA-143B-862A-50C6-570B24EDD530}"/>
              </a:ext>
            </a:extLst>
          </p:cNvPr>
          <p:cNvSpPr/>
          <p:nvPr/>
        </p:nvSpPr>
        <p:spPr>
          <a:xfrm>
            <a:off x="1619672" y="1196752"/>
            <a:ext cx="504056" cy="36004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8112B5D-EB82-E3C9-B647-901CA51FF02A}"/>
              </a:ext>
            </a:extLst>
          </p:cNvPr>
          <p:cNvSpPr/>
          <p:nvPr/>
        </p:nvSpPr>
        <p:spPr>
          <a:xfrm>
            <a:off x="7596336" y="2996952"/>
            <a:ext cx="432048" cy="43204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B271C2F-9E6D-9D44-39AE-AAE9D62A0255}"/>
              </a:ext>
            </a:extLst>
          </p:cNvPr>
          <p:cNvSpPr txBox="1"/>
          <p:nvPr/>
        </p:nvSpPr>
        <p:spPr>
          <a:xfrm>
            <a:off x="6804248" y="2852936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AMD </a:t>
            </a:r>
            <a:br>
              <a:rPr lang="en-CA" sz="2000" dirty="0"/>
            </a:br>
            <a:r>
              <a:rPr lang="en-CA" sz="2000" dirty="0"/>
              <a:t>AIEs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7DF75B5-4ECF-2AF4-33AE-AA218E1B1D7B}"/>
              </a:ext>
            </a:extLst>
          </p:cNvPr>
          <p:cNvSpPr/>
          <p:nvPr/>
        </p:nvSpPr>
        <p:spPr>
          <a:xfrm>
            <a:off x="7596336" y="1916832"/>
            <a:ext cx="432048" cy="432048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79A9DE-B8E2-9186-E172-2BE810038C57}"/>
              </a:ext>
            </a:extLst>
          </p:cNvPr>
          <p:cNvSpPr txBox="1"/>
          <p:nvPr/>
        </p:nvSpPr>
        <p:spPr>
          <a:xfrm>
            <a:off x="6516216" y="1844824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000" dirty="0" err="1"/>
              <a:t>Cerebras</a:t>
            </a:r>
            <a:r>
              <a:rPr lang="en-CA" sz="2000" dirty="0"/>
              <a:t> WSE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16A5DDB-80F5-3F1B-6EFD-BBCFDFE05008}"/>
              </a:ext>
            </a:extLst>
          </p:cNvPr>
          <p:cNvGrpSpPr/>
          <p:nvPr/>
        </p:nvGrpSpPr>
        <p:grpSpPr>
          <a:xfrm>
            <a:off x="1043608" y="980728"/>
            <a:ext cx="4824536" cy="1512168"/>
            <a:chOff x="1043608" y="980728"/>
            <a:chExt cx="4824536" cy="1512168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1C1C1D8-6C51-DB0C-5F85-18C0617D262C}"/>
                </a:ext>
              </a:extLst>
            </p:cNvPr>
            <p:cNvSpPr/>
            <p:nvPr/>
          </p:nvSpPr>
          <p:spPr>
            <a:xfrm>
              <a:off x="1043608" y="1052736"/>
              <a:ext cx="3240360" cy="1440160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rgbClr val="FF0000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8857C20-9FCA-A7B3-CA79-EE6EAAFDC03F}"/>
                </a:ext>
              </a:extLst>
            </p:cNvPr>
            <p:cNvSpPr txBox="1"/>
            <p:nvPr/>
          </p:nvSpPr>
          <p:spPr>
            <a:xfrm>
              <a:off x="3707904" y="980728"/>
              <a:ext cx="21602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000" dirty="0">
                  <a:solidFill>
                    <a:srgbClr val="FF0000"/>
                  </a:solidFill>
                </a:rPr>
                <a:t>High temporal flexibility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CE38235-7215-C7D6-CC2C-B64753282FCB}"/>
              </a:ext>
            </a:extLst>
          </p:cNvPr>
          <p:cNvGrpSpPr/>
          <p:nvPr/>
        </p:nvGrpSpPr>
        <p:grpSpPr>
          <a:xfrm>
            <a:off x="4716016" y="4365104"/>
            <a:ext cx="4392488" cy="1584176"/>
            <a:chOff x="-108520" y="908720"/>
            <a:chExt cx="4392488" cy="158417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5B3EF66-1221-7B70-0200-050E36B977BC}"/>
                </a:ext>
              </a:extLst>
            </p:cNvPr>
            <p:cNvSpPr/>
            <p:nvPr/>
          </p:nvSpPr>
          <p:spPr>
            <a:xfrm>
              <a:off x="1619672" y="1052736"/>
              <a:ext cx="2664296" cy="1440160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rgbClr val="FF0000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DC6E99E-38F0-8CA0-FAE5-5388D6B85485}"/>
                </a:ext>
              </a:extLst>
            </p:cNvPr>
            <p:cNvSpPr txBox="1"/>
            <p:nvPr/>
          </p:nvSpPr>
          <p:spPr>
            <a:xfrm>
              <a:off x="-108520" y="908720"/>
              <a:ext cx="21602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000" dirty="0">
                  <a:solidFill>
                    <a:srgbClr val="FF0000"/>
                  </a:solidFill>
                </a:rPr>
                <a:t>Minimal control </a:t>
              </a:r>
              <a:br>
                <a:rPr lang="en-CA" sz="2000" dirty="0">
                  <a:solidFill>
                    <a:srgbClr val="FF0000"/>
                  </a:solidFill>
                </a:rPr>
              </a:br>
              <a:r>
                <a:rPr lang="en-CA" sz="2000" dirty="0">
                  <a:solidFill>
                    <a:srgbClr val="FF0000"/>
                  </a:solidFill>
                </a:rPr>
                <a:t>overhead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C0FAAB-B433-60E7-8E01-B9EAD5EF5F14}"/>
              </a:ext>
            </a:extLst>
          </p:cNvPr>
          <p:cNvGrpSpPr/>
          <p:nvPr/>
        </p:nvGrpSpPr>
        <p:grpSpPr>
          <a:xfrm>
            <a:off x="4355976" y="1484784"/>
            <a:ext cx="4680520" cy="2232249"/>
            <a:chOff x="-396552" y="818043"/>
            <a:chExt cx="4680520" cy="1818869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381C637-E583-2003-1E48-6FC17E1D4D67}"/>
                </a:ext>
              </a:extLst>
            </p:cNvPr>
            <p:cNvSpPr/>
            <p:nvPr/>
          </p:nvSpPr>
          <p:spPr>
            <a:xfrm>
              <a:off x="1619672" y="818043"/>
              <a:ext cx="2664296" cy="1818869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>
                <a:solidFill>
                  <a:srgbClr val="FF0000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D23E2B5-BFB0-30D0-9A92-71C4C833A4AA}"/>
                </a:ext>
              </a:extLst>
            </p:cNvPr>
            <p:cNvSpPr txBox="1"/>
            <p:nvPr/>
          </p:nvSpPr>
          <p:spPr>
            <a:xfrm>
              <a:off x="-396552" y="1554125"/>
              <a:ext cx="2160240" cy="5767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000" dirty="0" err="1">
                  <a:solidFill>
                    <a:srgbClr val="FF0000"/>
                  </a:solidFill>
                </a:rPr>
                <a:t>Spatio</a:t>
              </a:r>
              <a:r>
                <a:rPr lang="en-CA" sz="2000" dirty="0">
                  <a:solidFill>
                    <a:srgbClr val="FF0000"/>
                  </a:solidFill>
                </a:rPr>
                <a:t>-Temporal</a:t>
              </a:r>
              <a:br>
                <a:rPr lang="en-CA" sz="2000" dirty="0">
                  <a:solidFill>
                    <a:srgbClr val="FF0000"/>
                  </a:solidFill>
                </a:rPr>
              </a:br>
              <a:r>
                <a:rPr lang="en-CA" sz="2000" dirty="0">
                  <a:solidFill>
                    <a:srgbClr val="FF0000"/>
                  </a:solidFill>
                </a:rPr>
                <a:t>architectures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522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0" grpId="0" animBg="1"/>
      <p:bldP spid="3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F3B18-9730-F003-95F2-7D2E43888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0106"/>
          </a:xfrm>
        </p:spPr>
        <p:txBody>
          <a:bodyPr/>
          <a:lstStyle/>
          <a:p>
            <a:pPr algn="l"/>
            <a:r>
              <a:rPr lang="en-CA" dirty="0"/>
              <a:t>Throughput-Focused </a:t>
            </a:r>
            <a:r>
              <a:rPr lang="en-CA" dirty="0" err="1"/>
              <a:t>Spatio</a:t>
            </a:r>
            <a:r>
              <a:rPr lang="en-CA" dirty="0"/>
              <a:t>-Temporal 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BE1FB-FFF8-4173-CBBC-7C7AA1766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5936" y="980728"/>
            <a:ext cx="5148064" cy="554461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CA" sz="2400" b="1" dirty="0">
                <a:solidFill>
                  <a:srgbClr val="FF0000"/>
                </a:solidFill>
              </a:rPr>
              <a:t>Minimize instruction &amp; control overhead</a:t>
            </a:r>
          </a:p>
          <a:p>
            <a:r>
              <a:rPr lang="en-CA" sz="2400" dirty="0"/>
              <a:t>In-order core</a:t>
            </a:r>
          </a:p>
          <a:p>
            <a:r>
              <a:rPr lang="en-CA" sz="2400" dirty="0"/>
              <a:t>SIMD (fp16 and fp8)</a:t>
            </a:r>
          </a:p>
          <a:p>
            <a:r>
              <a:rPr lang="en-CA" sz="2400" dirty="0"/>
              <a:t>CISC instructions: up to 4D tensor operands</a:t>
            </a:r>
          </a:p>
          <a:p>
            <a:pPr lvl="1"/>
            <a:r>
              <a:rPr lang="en-CA" sz="2400" dirty="0"/>
              <a:t>Akin to DSP processors</a:t>
            </a:r>
          </a:p>
          <a:p>
            <a:pPr lvl="1"/>
            <a:r>
              <a:rPr lang="en-CA" sz="2400" dirty="0"/>
              <a:t>Issuing one instruction per cycle can keep all execution units busy</a:t>
            </a:r>
          </a:p>
          <a:p>
            <a:pPr lvl="1"/>
            <a:endParaRPr lang="en-CA" sz="2400" dirty="0"/>
          </a:p>
          <a:p>
            <a:pPr marL="57150" indent="0">
              <a:buNone/>
            </a:pPr>
            <a:r>
              <a:rPr lang="en-CA" sz="2400" b="1" dirty="0">
                <a:solidFill>
                  <a:srgbClr val="FF0000"/>
                </a:solidFill>
              </a:rPr>
              <a:t>Temporal flexibility</a:t>
            </a:r>
          </a:p>
          <a:p>
            <a:pPr marL="400050"/>
            <a:r>
              <a:rPr lang="en-CA" sz="2400" dirty="0"/>
              <a:t>Main thread &amp; 8 </a:t>
            </a:r>
            <a:r>
              <a:rPr lang="en-CA" sz="2400" dirty="0">
                <a:sym typeface="Symbol" panose="05050102010706020507" pitchFamily="18" charset="2"/>
              </a:rPr>
              <a:t>threads</a:t>
            </a:r>
          </a:p>
          <a:p>
            <a:pPr marL="400050"/>
            <a:r>
              <a:rPr lang="en-CA" sz="2400" dirty="0">
                <a:sym typeface="Symbol" panose="05050102010706020507" pitchFamily="18" charset="2"/>
              </a:rPr>
              <a:t>Switch to thread cycle-by-cycle when main thread waiting for data</a:t>
            </a:r>
          </a:p>
          <a:p>
            <a:pPr marL="57150" indent="0">
              <a:buNone/>
            </a:pPr>
            <a:endParaRPr lang="en-CA" sz="2400" b="1" dirty="0">
              <a:solidFill>
                <a:srgbClr val="FF0000"/>
              </a:solidFill>
            </a:endParaRPr>
          </a:p>
          <a:p>
            <a:pPr marL="57150" indent="0">
              <a:buNone/>
            </a:pPr>
            <a:r>
              <a:rPr lang="en-CA" sz="2400" b="1" dirty="0">
                <a:solidFill>
                  <a:srgbClr val="FF0000"/>
                </a:solidFill>
              </a:rPr>
              <a:t>Spatial: Near memory computing</a:t>
            </a:r>
          </a:p>
          <a:p>
            <a:r>
              <a:rPr lang="en-CA" sz="2400" dirty="0"/>
              <a:t>Half of core is SRAM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0250FB-E29F-0195-68A2-3A4AE1263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764704"/>
            <a:ext cx="3644100" cy="41294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CD9614-3680-F83F-FDE0-5532A4BFA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4941168"/>
            <a:ext cx="2499232" cy="19168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7CA108-78D5-5627-9E33-2891553F7AB4}"/>
              </a:ext>
            </a:extLst>
          </p:cNvPr>
          <p:cNvSpPr txBox="1"/>
          <p:nvPr/>
        </p:nvSpPr>
        <p:spPr>
          <a:xfrm>
            <a:off x="539552" y="580526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solidFill>
                  <a:schemeClr val="bg1"/>
                </a:solidFill>
              </a:rPr>
              <a:t>SRAM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31E791-2DEA-B5B7-0712-33D1522F5E65}"/>
              </a:ext>
            </a:extLst>
          </p:cNvPr>
          <p:cNvSpPr txBox="1"/>
          <p:nvPr/>
        </p:nvSpPr>
        <p:spPr>
          <a:xfrm>
            <a:off x="1835696" y="558924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solidFill>
                  <a:schemeClr val="bg1"/>
                </a:solidFill>
              </a:rPr>
              <a:t>Compute + NoC</a:t>
            </a:r>
          </a:p>
        </p:txBody>
      </p:sp>
    </p:spTree>
    <p:extLst>
      <p:ext uri="{BB962C8B-B14F-4D97-AF65-F5344CB8AC3E}">
        <p14:creationId xmlns:p14="http://schemas.microsoft.com/office/powerpoint/2010/main" val="38781847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22D895-426D-7955-088D-FFB1A89ED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476672"/>
            <a:ext cx="6725589" cy="446784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C5910-8D0B-D3DB-6454-686B66A08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4725144"/>
            <a:ext cx="8928992" cy="1944216"/>
          </a:xfrm>
        </p:spPr>
        <p:txBody>
          <a:bodyPr>
            <a:normAutofit fontScale="92500" lnSpcReduction="10000"/>
          </a:bodyPr>
          <a:lstStyle/>
          <a:p>
            <a:r>
              <a:rPr lang="en-CA" sz="2400" dirty="0"/>
              <a:t>Mesh NoC, 32b links</a:t>
            </a:r>
          </a:p>
          <a:p>
            <a:r>
              <a:rPr lang="en-CA" sz="2400" b="1" dirty="0"/>
              <a:t>Explicit data movement</a:t>
            </a:r>
            <a:r>
              <a:rPr lang="en-CA" sz="2400" dirty="0"/>
              <a:t> (no global address)</a:t>
            </a:r>
          </a:p>
          <a:p>
            <a:r>
              <a:rPr lang="en-CA" sz="2400" dirty="0"/>
              <a:t>24 virtual channels (colors) enable traffic multiplexing over links</a:t>
            </a:r>
          </a:p>
          <a:p>
            <a:r>
              <a:rPr lang="en-CA" sz="2400" dirty="0"/>
              <a:t>Static switching: each router programmed with per-colour table</a:t>
            </a:r>
          </a:p>
          <a:p>
            <a:r>
              <a:rPr lang="en-CA" sz="2400" dirty="0"/>
              <a:t>Somewhat like registered &amp; multiplexed FPGA interconnect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B30D8A-9E5C-1AE3-FA63-A7C8486D0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850106"/>
          </a:xfrm>
        </p:spPr>
        <p:txBody>
          <a:bodyPr/>
          <a:lstStyle/>
          <a:p>
            <a:pPr algn="l"/>
            <a:r>
              <a:rPr lang="en-CA" dirty="0"/>
              <a:t>Spatial Communication</a:t>
            </a:r>
          </a:p>
        </p:txBody>
      </p:sp>
      <p:sp>
        <p:nvSpPr>
          <p:cNvPr id="4" name="Google Shape;1299;p72">
            <a:extLst>
              <a:ext uri="{FF2B5EF4-FFF2-40B4-BE49-F238E27FC236}">
                <a16:creationId xmlns:a16="http://schemas.microsoft.com/office/drawing/2014/main" id="{076784D2-3D01-1725-4BEB-0B829DAAF9AE}"/>
              </a:ext>
            </a:extLst>
          </p:cNvPr>
          <p:cNvSpPr/>
          <p:nvPr/>
        </p:nvSpPr>
        <p:spPr>
          <a:xfrm>
            <a:off x="179512" y="6597352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lnSpc>
                <a:spcPct val="109090"/>
              </a:lnSpc>
            </a:pPr>
            <a:r>
              <a:rPr lang="en-CA" sz="1000" dirty="0"/>
              <a:t>S. Li, “</a:t>
            </a:r>
            <a:r>
              <a:rPr lang="en-CA" sz="1000" dirty="0" err="1"/>
              <a:t>Cerebras</a:t>
            </a:r>
            <a:r>
              <a:rPr lang="en-CA" sz="1000" dirty="0"/>
              <a:t> Architecture Deep Dive: First Look Inside the Hardware/Software Co-Design for Deep Learning, IEEE Micro, 2023.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2585409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56FB6-9889-7AC8-305C-AC71709D3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CA" dirty="0"/>
              <a:t>Streaming Dataflow Compute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0FF22-7BAE-BAA4-8377-39605C78D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5976" y="1268760"/>
            <a:ext cx="4752528" cy="5400600"/>
          </a:xfrm>
        </p:spPr>
        <p:txBody>
          <a:bodyPr>
            <a:normAutofit/>
          </a:bodyPr>
          <a:lstStyle/>
          <a:p>
            <a:r>
              <a:rPr lang="en-CA" dirty="0"/>
              <a:t>Computation triggered by data arrival from NoC</a:t>
            </a:r>
          </a:p>
          <a:p>
            <a:r>
              <a:rPr lang="en-CA" dirty="0"/>
              <a:t>Latency-insensitive communication</a:t>
            </a:r>
          </a:p>
          <a:p>
            <a:r>
              <a:rPr lang="en-CA" dirty="0"/>
              <a:t>Output </a:t>
            </a:r>
            <a:r>
              <a:rPr lang="en-CA" dirty="0">
                <a:sym typeface="Wingdings" panose="05000000000000000000" pitchFamily="2" charset="2"/>
              </a:rPr>
              <a:t> local SRAM or NoC</a:t>
            </a:r>
          </a:p>
          <a:p>
            <a:endParaRPr lang="en-CA" dirty="0"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CA" b="1" dirty="0">
                <a:solidFill>
                  <a:srgbClr val="002060"/>
                </a:solidFill>
                <a:sym typeface="Wingdings" panose="05000000000000000000" pitchFamily="2" charset="2"/>
              </a:rPr>
              <a:t>Popular FPGA compute model, adapted to software-programmable cores</a:t>
            </a:r>
            <a:endParaRPr lang="en-CA" b="1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228F65-FB20-7765-B214-FE5E4125F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412776"/>
            <a:ext cx="4324954" cy="4544059"/>
          </a:xfrm>
          <a:prstGeom prst="rect">
            <a:avLst/>
          </a:prstGeom>
        </p:spPr>
      </p:pic>
      <p:sp>
        <p:nvSpPr>
          <p:cNvPr id="7" name="Google Shape;1299;p72">
            <a:extLst>
              <a:ext uri="{FF2B5EF4-FFF2-40B4-BE49-F238E27FC236}">
                <a16:creationId xmlns:a16="http://schemas.microsoft.com/office/drawing/2014/main" id="{C147F6BF-5362-1207-FBFB-285D8974C143}"/>
              </a:ext>
            </a:extLst>
          </p:cNvPr>
          <p:cNvSpPr/>
          <p:nvPr/>
        </p:nvSpPr>
        <p:spPr>
          <a:xfrm>
            <a:off x="179512" y="6597352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lnSpc>
                <a:spcPct val="109090"/>
              </a:lnSpc>
            </a:pPr>
            <a:r>
              <a:rPr lang="en-CA" sz="1000" dirty="0"/>
              <a:t>S. Li, “</a:t>
            </a:r>
            <a:r>
              <a:rPr lang="en-CA" sz="1000" dirty="0" err="1"/>
              <a:t>Cerebras</a:t>
            </a:r>
            <a:r>
              <a:rPr lang="en-CA" sz="1000" dirty="0"/>
              <a:t> Architecture Deep Dive: First Look Inside the Hardware/Software Co-Design for Deep Learning, IEEE Micro, 2023.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5610591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BB3648-A127-8FD8-DB6C-8C8801F95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39" y="274538"/>
            <a:ext cx="8448017" cy="44506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A351EA-6ADC-AA2D-0743-9B1D2C0E9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850106"/>
          </a:xfrm>
        </p:spPr>
        <p:txBody>
          <a:bodyPr/>
          <a:lstStyle/>
          <a:p>
            <a:pPr algn="l"/>
            <a:r>
              <a:rPr lang="en-CA" dirty="0"/>
              <a:t>Scale to Wafer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6D8AE-0965-D357-3C12-B3F20380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4869160"/>
            <a:ext cx="8435280" cy="1656184"/>
          </a:xfrm>
        </p:spPr>
        <p:txBody>
          <a:bodyPr>
            <a:normAutofit fontScale="77500" lnSpcReduction="20000"/>
          </a:bodyPr>
          <a:lstStyle/>
          <a:p>
            <a:r>
              <a:rPr lang="en-CA" dirty="0"/>
              <a:t>Within reticle: fabric uses parallel links with registers at routers</a:t>
            </a:r>
          </a:p>
          <a:p>
            <a:r>
              <a:rPr lang="en-CA" dirty="0"/>
              <a:t>Reticle crossing: fewer wires </a:t>
            </a:r>
            <a:r>
              <a:rPr lang="en-CA" dirty="0">
                <a:sym typeface="Wingdings" panose="05000000000000000000" pitchFamily="2" charset="2"/>
              </a:rPr>
              <a:t> use </a:t>
            </a:r>
            <a:r>
              <a:rPr lang="en-CA" dirty="0"/>
              <a:t>source-synchronous interface that provides full bandwidth</a:t>
            </a:r>
          </a:p>
          <a:p>
            <a:r>
              <a:rPr lang="en-CA" dirty="0"/>
              <a:t>Modest number of cycles to cross </a:t>
            </a:r>
            <a:r>
              <a:rPr lang="en-CA" dirty="0">
                <a:sym typeface="Wingdings" panose="05000000000000000000" pitchFamily="2" charset="2"/>
              </a:rPr>
              <a:t> </a:t>
            </a:r>
            <a:r>
              <a:rPr lang="en-CA" dirty="0"/>
              <a:t>fabric not interrupted by reticle boundaries</a:t>
            </a:r>
          </a:p>
        </p:txBody>
      </p:sp>
      <p:sp>
        <p:nvSpPr>
          <p:cNvPr id="4" name="Google Shape;1299;p72">
            <a:extLst>
              <a:ext uri="{FF2B5EF4-FFF2-40B4-BE49-F238E27FC236}">
                <a16:creationId xmlns:a16="http://schemas.microsoft.com/office/drawing/2014/main" id="{C85D3035-8008-2D13-2284-6075BA4DD900}"/>
              </a:ext>
            </a:extLst>
          </p:cNvPr>
          <p:cNvSpPr/>
          <p:nvPr/>
        </p:nvSpPr>
        <p:spPr>
          <a:xfrm>
            <a:off x="179512" y="6597352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lnSpc>
                <a:spcPct val="109090"/>
              </a:lnSpc>
            </a:pPr>
            <a:r>
              <a:rPr lang="en-CA" sz="1000" dirty="0"/>
              <a:t>S. Li, “</a:t>
            </a:r>
            <a:r>
              <a:rPr lang="en-CA" sz="1000" dirty="0" err="1"/>
              <a:t>Cerebras</a:t>
            </a:r>
            <a:r>
              <a:rPr lang="en-CA" sz="1000" dirty="0"/>
              <a:t> Architecture Deep Dive: First Look Inside the Hardware/Software Co-Design for Deep Learning, IEEE Micro, 2023.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4421272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F65A1-D47F-8D82-565A-742B60BB2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0106"/>
          </a:xfrm>
        </p:spPr>
        <p:txBody>
          <a:bodyPr/>
          <a:lstStyle/>
          <a:p>
            <a:pPr algn="l"/>
            <a:r>
              <a:rPr lang="en-CA" dirty="0"/>
              <a:t>Redundancy for Yield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AEDD2-412E-882B-748E-DE4FDFC82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4725144"/>
            <a:ext cx="8229600" cy="5369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1400" dirty="0"/>
              <a:t>Image: Sean Lie, “How </a:t>
            </a:r>
            <a:r>
              <a:rPr lang="en-CA" sz="1400" dirty="0" err="1"/>
              <a:t>Cerebras</a:t>
            </a:r>
            <a:r>
              <a:rPr lang="en-CA" sz="1400" dirty="0"/>
              <a:t> Solved the Yield Problem,” YouTube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06B4B3-D6F5-6C2F-959F-F52CBC363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124744"/>
            <a:ext cx="6221268" cy="353111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7B04D8B-ABDA-8F7F-1482-3E7369DBBA0E}"/>
              </a:ext>
            </a:extLst>
          </p:cNvPr>
          <p:cNvSpPr txBox="1">
            <a:spLocks/>
          </p:cNvSpPr>
          <p:nvPr/>
        </p:nvSpPr>
        <p:spPr>
          <a:xfrm>
            <a:off x="251520" y="5229200"/>
            <a:ext cx="8435280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dirty="0"/>
              <a:t>Similar idea to Altera FPGAs, but details different</a:t>
            </a:r>
          </a:p>
          <a:p>
            <a:r>
              <a:rPr lang="en-CA" dirty="0"/>
              <a:t>Redundant links to route around broken PEs</a:t>
            </a:r>
          </a:p>
          <a:p>
            <a:r>
              <a:rPr lang="en-CA" dirty="0"/>
              <a:t>Invisible to </a:t>
            </a:r>
            <a:r>
              <a:rPr lang="en-CA" dirty="0" err="1"/>
              <a:t>Cerebras</a:t>
            </a:r>
            <a:r>
              <a:rPr lang="en-CA" dirty="0"/>
              <a:t> SW: it can assume a slightly smaller perfect array</a:t>
            </a:r>
          </a:p>
        </p:txBody>
      </p:sp>
    </p:spTree>
    <p:extLst>
      <p:ext uri="{BB962C8B-B14F-4D97-AF65-F5344CB8AC3E}">
        <p14:creationId xmlns:p14="http://schemas.microsoft.com/office/powerpoint/2010/main" val="3987188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83444-4D0B-677B-94B3-E6FF8E976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CA" dirty="0"/>
              <a:t>CAD Flow: </a:t>
            </a:r>
            <a:r>
              <a:rPr lang="en-CA" dirty="0" err="1"/>
              <a:t>Spatio</a:t>
            </a:r>
            <a:r>
              <a:rPr lang="en-CA" dirty="0"/>
              <a:t>-Temporal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4AD12-5141-E281-A025-EC10DE2662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/>
              <a:t>Spatial: similarities to FPGA CAD</a:t>
            </a:r>
          </a:p>
          <a:p>
            <a:pPr lvl="1"/>
            <a:r>
              <a:rPr lang="en-CA" b="1" dirty="0"/>
              <a:t>Place </a:t>
            </a:r>
            <a:r>
              <a:rPr lang="en-CA" dirty="0"/>
              <a:t>900,000 processors to minimize communication distance (wirelength) and latency (timing)</a:t>
            </a:r>
          </a:p>
          <a:p>
            <a:pPr lvl="1"/>
            <a:r>
              <a:rPr lang="en-CA" b="1" dirty="0"/>
              <a:t>Route</a:t>
            </a:r>
            <a:r>
              <a:rPr lang="en-CA" dirty="0"/>
              <a:t> traffic through mesh-based NoC</a:t>
            </a:r>
          </a:p>
          <a:p>
            <a:pPr lvl="2"/>
            <a:r>
              <a:rPr lang="en-CA" dirty="0"/>
              <a:t>Static routes; 24 colors per router</a:t>
            </a:r>
          </a:p>
          <a:p>
            <a:pPr lvl="2"/>
            <a:r>
              <a:rPr lang="en-CA" dirty="0"/>
              <a:t>Like an FPGA routing channel with 24 tracks</a:t>
            </a:r>
          </a:p>
          <a:p>
            <a:pPr lvl="2"/>
            <a:r>
              <a:rPr lang="en-CA" dirty="0"/>
              <a:t>But all time-domain multiplexed onto the same links</a:t>
            </a:r>
          </a:p>
          <a:p>
            <a:r>
              <a:rPr lang="en-CA" dirty="0"/>
              <a:t>Temporal:</a:t>
            </a:r>
          </a:p>
          <a:p>
            <a:pPr lvl="1"/>
            <a:r>
              <a:rPr lang="en-CA" dirty="0"/>
              <a:t>Processors with local SRAM: temporal computation</a:t>
            </a:r>
          </a:p>
          <a:p>
            <a:pPr lvl="1"/>
            <a:r>
              <a:rPr lang="en-CA" dirty="0"/>
              <a:t>Can modify the ‘static’ routes over time </a:t>
            </a:r>
            <a:r>
              <a:rPr lang="en-CA" dirty="0">
                <a:sym typeface="Wingdings" panose="05000000000000000000" pitchFamily="2" charset="2"/>
              </a:rPr>
              <a:t> like </a:t>
            </a:r>
            <a:r>
              <a:rPr lang="en-CA" b="1" dirty="0">
                <a:sym typeface="Wingdings" panose="05000000000000000000" pitchFamily="2" charset="2"/>
              </a:rPr>
              <a:t>partial reconfiguration</a:t>
            </a:r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17066120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6AD42-2D1B-9A31-072C-5070C2CB4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CA" dirty="0"/>
              <a:t>Large Language Model (LLM) Inference on the WSE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03B6E3-95EA-38F5-0200-EB4D672B7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052736"/>
            <a:ext cx="3483144" cy="4626156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2932D06-623A-2121-DDAE-F1B9137EA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3928" y="1196752"/>
            <a:ext cx="4762872" cy="4929411"/>
          </a:xfrm>
        </p:spPr>
        <p:txBody>
          <a:bodyPr>
            <a:normAutofit fontScale="92500"/>
          </a:bodyPr>
          <a:lstStyle/>
          <a:p>
            <a:r>
              <a:rPr lang="en-CA" dirty="0"/>
              <a:t>Many cores allocated to each layer of an LLM</a:t>
            </a:r>
          </a:p>
          <a:p>
            <a:pPr lvl="1"/>
            <a:r>
              <a:rPr lang="en-CA" dirty="0"/>
              <a:t>Distributed matrix-vector multiplication, attention, …</a:t>
            </a:r>
          </a:p>
          <a:p>
            <a:r>
              <a:rPr lang="en-CA" dirty="0"/>
              <a:t>Output token vector passes to next layer in a </a:t>
            </a:r>
            <a:r>
              <a:rPr lang="en-CA" b="1" dirty="0">
                <a:solidFill>
                  <a:srgbClr val="FF0000"/>
                </a:solidFill>
              </a:rPr>
              <a:t>spatial pipeline</a:t>
            </a:r>
          </a:p>
          <a:p>
            <a:r>
              <a:rPr lang="en-CA" dirty="0"/>
              <a:t>All weights stored on wafer </a:t>
            </a:r>
            <a:r>
              <a:rPr lang="en-CA" dirty="0">
                <a:sym typeface="Wingdings" panose="05000000000000000000" pitchFamily="2" charset="2"/>
              </a:rPr>
              <a:t> </a:t>
            </a:r>
            <a:r>
              <a:rPr lang="en-CA" b="1" dirty="0">
                <a:solidFill>
                  <a:srgbClr val="FF0000"/>
                </a:solidFill>
                <a:sym typeface="Wingdings" panose="05000000000000000000" pitchFamily="2" charset="2"/>
              </a:rPr>
              <a:t>near-memory computing</a:t>
            </a:r>
          </a:p>
          <a:p>
            <a:r>
              <a:rPr lang="en-CA" dirty="0">
                <a:sym typeface="Wingdings" panose="05000000000000000000" pitchFamily="2" charset="2"/>
              </a:rPr>
              <a:t>Good match to </a:t>
            </a:r>
            <a:r>
              <a:rPr lang="en-CA" i="1" dirty="0">
                <a:sym typeface="Wingdings" panose="05000000000000000000" pitchFamily="2" charset="2"/>
              </a:rPr>
              <a:t>auto-regressive </a:t>
            </a:r>
            <a:r>
              <a:rPr lang="en-CA" dirty="0">
                <a:sym typeface="Wingdings" panose="05000000000000000000" pitchFamily="2" charset="2"/>
              </a:rPr>
              <a:t>LLM inference</a:t>
            </a:r>
            <a:endParaRPr lang="en-CA" dirty="0"/>
          </a:p>
          <a:p>
            <a:endParaRPr lang="en-CA" dirty="0"/>
          </a:p>
        </p:txBody>
      </p:sp>
      <p:sp>
        <p:nvSpPr>
          <p:cNvPr id="3" name="Google Shape;1299;p72">
            <a:extLst>
              <a:ext uri="{FF2B5EF4-FFF2-40B4-BE49-F238E27FC236}">
                <a16:creationId xmlns:a16="http://schemas.microsoft.com/office/drawing/2014/main" id="{1C336B0E-099A-83E1-5304-CDEF12EAD24A}"/>
              </a:ext>
            </a:extLst>
          </p:cNvPr>
          <p:cNvSpPr/>
          <p:nvPr/>
        </p:nvSpPr>
        <p:spPr>
          <a:xfrm>
            <a:off x="179512" y="6597352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lnSpc>
                <a:spcPct val="109090"/>
              </a:lnSpc>
            </a:pPr>
            <a:r>
              <a:rPr lang="it-IT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S. Li, “Wafer-Scale AI: GPU Impossible Performance,” Hot Chips, 2024. 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186154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37"/>
          <p:cNvSpPr txBox="1">
            <a:spLocks noGrp="1"/>
          </p:cNvSpPr>
          <p:nvPr>
            <p:ph type="body" idx="1"/>
          </p:nvPr>
        </p:nvSpPr>
        <p:spPr>
          <a:xfrm>
            <a:off x="35496" y="908720"/>
            <a:ext cx="8520600" cy="40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" dirty="0">
                <a:solidFill>
                  <a:schemeClr val="dk1"/>
                </a:solidFill>
              </a:rPr>
              <a:t>Huge flexibility in combining RAMs with programmable logic &amp; routing</a:t>
            </a:r>
            <a:endParaRPr dirty="0">
              <a:solidFill>
                <a:schemeClr val="dk1"/>
              </a:solidFill>
            </a:endParaRPr>
          </a:p>
          <a:p>
            <a:pPr>
              <a:spcBef>
                <a:spcPts val="600"/>
              </a:spcBef>
              <a:buClr>
                <a:schemeClr val="dk1"/>
              </a:buClr>
            </a:pPr>
            <a:r>
              <a:rPr lang="en-US" dirty="0">
                <a:solidFill>
                  <a:schemeClr val="dk1"/>
                </a:solidFill>
              </a:rPr>
              <a:t>~Pb/s of on-chip bandwidth</a:t>
            </a:r>
          </a:p>
          <a:p>
            <a:pPr>
              <a:spcBef>
                <a:spcPts val="600"/>
              </a:spcBef>
              <a:buClr>
                <a:schemeClr val="dk1"/>
              </a:buClr>
            </a:pPr>
            <a:r>
              <a:rPr lang="en-US" dirty="0">
                <a:solidFill>
                  <a:schemeClr val="dk1"/>
                </a:solidFill>
              </a:rPr>
              <a:t>Split into 10,000+ independent blocks</a:t>
            </a:r>
          </a:p>
          <a:p>
            <a:pPr>
              <a:spcBef>
                <a:spcPts val="600"/>
              </a:spcBef>
              <a:buClr>
                <a:schemeClr val="dk1"/>
              </a:buClr>
            </a:pPr>
            <a:r>
              <a:rPr lang="en" dirty="0">
                <a:solidFill>
                  <a:schemeClr val="dk1"/>
                </a:solidFill>
              </a:rPr>
              <a:t>Can create right size of RAM</a:t>
            </a:r>
          </a:p>
          <a:p>
            <a:pPr>
              <a:spcBef>
                <a:spcPts val="600"/>
              </a:spcBef>
              <a:buClr>
                <a:schemeClr val="dk1"/>
              </a:buClr>
            </a:pPr>
            <a:r>
              <a:rPr lang="en" dirty="0">
                <a:solidFill>
                  <a:schemeClr val="dk1"/>
                </a:solidFill>
              </a:rPr>
              <a:t>Can locate near operators</a:t>
            </a:r>
          </a:p>
          <a:p>
            <a:pPr>
              <a:spcBef>
                <a:spcPts val="600"/>
              </a:spcBef>
              <a:buClr>
                <a:schemeClr val="dk1"/>
              </a:buClr>
            </a:pPr>
            <a:r>
              <a:rPr lang="en" dirty="0">
                <a:solidFill>
                  <a:schemeClr val="dk1"/>
                </a:solidFill>
              </a:rPr>
              <a:t>Integrate with logic, e.g. custom scatter/gather </a:t>
            </a:r>
            <a:br>
              <a:rPr lang="en" dirty="0">
                <a:solidFill>
                  <a:schemeClr val="dk1"/>
                </a:solidFill>
              </a:rPr>
            </a:br>
            <a:r>
              <a:rPr lang="en" dirty="0">
                <a:solidFill>
                  <a:schemeClr val="dk1"/>
                </a:solidFill>
              </a:rPr>
              <a:t>to exploit sparsity</a:t>
            </a:r>
            <a:endParaRPr dirty="0">
              <a:solidFill>
                <a:schemeClr val="dk1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 dirty="0">
                <a:solidFill>
                  <a:srgbClr val="FF0000"/>
                </a:solidFill>
              </a:rPr>
              <a:t>Challenge</a:t>
            </a:r>
            <a:r>
              <a:rPr lang="en" dirty="0">
                <a:solidFill>
                  <a:schemeClr val="dk1"/>
                </a:solidFill>
              </a:rPr>
              <a:t>: largest networks </a:t>
            </a:r>
            <a:r>
              <a:rPr lang="en" dirty="0">
                <a:solidFill>
                  <a:schemeClr val="dk1"/>
                </a:solidFill>
                <a:sym typeface="Wingdings" panose="05000000000000000000" pitchFamily="2" charset="2"/>
              </a:rPr>
              <a:t> </a:t>
            </a:r>
            <a:r>
              <a:rPr lang="en" dirty="0">
                <a:solidFill>
                  <a:schemeClr val="dk1"/>
                </a:solidFill>
              </a:rPr>
              <a:t>off-chip memory → weakens advantage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CA" sz="1800" dirty="0"/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575" name="Google Shape;575;p37"/>
          <p:cNvSpPr txBox="1">
            <a:spLocks noGrp="1"/>
          </p:cNvSpPr>
          <p:nvPr>
            <p:ph type="sldNum" idx="12"/>
          </p:nvPr>
        </p:nvSpPr>
        <p:spPr>
          <a:xfrm>
            <a:off x="8559804" y="63477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5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76" name="Google Shape;576;p37"/>
          <p:cNvGrpSpPr/>
          <p:nvPr/>
        </p:nvGrpSpPr>
        <p:grpSpPr>
          <a:xfrm>
            <a:off x="7740352" y="476672"/>
            <a:ext cx="1298688" cy="1762633"/>
            <a:chOff x="7637800" y="114725"/>
            <a:chExt cx="1298688" cy="1762633"/>
          </a:xfrm>
        </p:grpSpPr>
        <p:sp>
          <p:nvSpPr>
            <p:cNvPr id="577" name="Google Shape;577;p37"/>
            <p:cNvSpPr/>
            <p:nvPr/>
          </p:nvSpPr>
          <p:spPr>
            <a:xfrm>
              <a:off x="7637800" y="165275"/>
              <a:ext cx="475500" cy="572700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8" name="Google Shape;578;p37"/>
            <p:cNvSpPr/>
            <p:nvPr/>
          </p:nvSpPr>
          <p:spPr>
            <a:xfrm>
              <a:off x="7637800" y="737975"/>
              <a:ext cx="475500" cy="572700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79" name="Google Shape;579;p37"/>
            <p:cNvGrpSpPr/>
            <p:nvPr/>
          </p:nvGrpSpPr>
          <p:grpSpPr>
            <a:xfrm rot="5400000">
              <a:off x="7746819" y="1370741"/>
              <a:ext cx="259500" cy="139350"/>
              <a:chOff x="8293600" y="494625"/>
              <a:chExt cx="259500" cy="139350"/>
            </a:xfrm>
          </p:grpSpPr>
          <p:cxnSp>
            <p:nvCxnSpPr>
              <p:cNvPr id="580" name="Google Shape;580;p37"/>
              <p:cNvCxnSpPr/>
              <p:nvPr/>
            </p:nvCxnSpPr>
            <p:spPr>
              <a:xfrm>
                <a:off x="8293600" y="494625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1" name="Google Shape;581;p37"/>
              <p:cNvCxnSpPr/>
              <p:nvPr/>
            </p:nvCxnSpPr>
            <p:spPr>
              <a:xfrm>
                <a:off x="8293600" y="543000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2" name="Google Shape;582;p37"/>
              <p:cNvCxnSpPr/>
              <p:nvPr/>
            </p:nvCxnSpPr>
            <p:spPr>
              <a:xfrm>
                <a:off x="8293600" y="588500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3" name="Google Shape;583;p37"/>
              <p:cNvCxnSpPr/>
              <p:nvPr/>
            </p:nvCxnSpPr>
            <p:spPr>
              <a:xfrm>
                <a:off x="8293600" y="633975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584" name="Google Shape;584;p37"/>
            <p:cNvGrpSpPr/>
            <p:nvPr/>
          </p:nvGrpSpPr>
          <p:grpSpPr>
            <a:xfrm rot="5400000">
              <a:off x="7715838" y="1560978"/>
              <a:ext cx="319441" cy="313321"/>
              <a:chOff x="2224961" y="1752484"/>
              <a:chExt cx="234900" cy="230400"/>
            </a:xfrm>
          </p:grpSpPr>
          <p:sp>
            <p:nvSpPr>
              <p:cNvPr id="585" name="Google Shape;585;p37"/>
              <p:cNvSpPr/>
              <p:nvPr/>
            </p:nvSpPr>
            <p:spPr>
              <a:xfrm>
                <a:off x="2224961" y="1752484"/>
                <a:ext cx="234900" cy="230400"/>
              </a:xfrm>
              <a:prstGeom prst="ellipse">
                <a:avLst/>
              </a:prstGeom>
              <a:solidFill>
                <a:srgbClr val="E06666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82925" tIns="82925" rIns="82925" bIns="829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37"/>
              <p:cNvSpPr/>
              <p:nvPr/>
            </p:nvSpPr>
            <p:spPr>
              <a:xfrm>
                <a:off x="2256195" y="1784821"/>
                <a:ext cx="171300" cy="168300"/>
              </a:xfrm>
              <a:prstGeom prst="mathMultiply">
                <a:avLst>
                  <a:gd name="adj1" fmla="val 13041"/>
                </a:avLst>
              </a:pr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82925" tIns="82925" rIns="82925" bIns="829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587" name="Google Shape;587;p37"/>
            <p:cNvSpPr txBox="1"/>
            <p:nvPr/>
          </p:nvSpPr>
          <p:spPr>
            <a:xfrm>
              <a:off x="8022088" y="114725"/>
              <a:ext cx="9144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Narrow &amp; Deep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88" name="Google Shape;588;p37"/>
          <p:cNvGrpSpPr/>
          <p:nvPr/>
        </p:nvGrpSpPr>
        <p:grpSpPr>
          <a:xfrm>
            <a:off x="7619490" y="2482971"/>
            <a:ext cx="1423554" cy="1386300"/>
            <a:chOff x="7212138" y="2044825"/>
            <a:chExt cx="1423554" cy="1386300"/>
          </a:xfrm>
        </p:grpSpPr>
        <p:sp>
          <p:nvSpPr>
            <p:cNvPr id="589" name="Google Shape;589;p37"/>
            <p:cNvSpPr/>
            <p:nvPr/>
          </p:nvSpPr>
          <p:spPr>
            <a:xfrm>
              <a:off x="7684691" y="2044825"/>
              <a:ext cx="475500" cy="572700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8160191" y="2044825"/>
              <a:ext cx="475500" cy="572700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91" name="Google Shape;591;p37"/>
            <p:cNvGrpSpPr/>
            <p:nvPr/>
          </p:nvGrpSpPr>
          <p:grpSpPr>
            <a:xfrm rot="5400000">
              <a:off x="8031933" y="2586958"/>
              <a:ext cx="259500" cy="320650"/>
              <a:chOff x="8282600" y="1551802"/>
              <a:chExt cx="259500" cy="320650"/>
            </a:xfrm>
          </p:grpSpPr>
          <p:grpSp>
            <p:nvGrpSpPr>
              <p:cNvPr id="592" name="Google Shape;592;p37"/>
              <p:cNvGrpSpPr/>
              <p:nvPr/>
            </p:nvGrpSpPr>
            <p:grpSpPr>
              <a:xfrm>
                <a:off x="8282600" y="1551802"/>
                <a:ext cx="259500" cy="139350"/>
                <a:chOff x="8293600" y="494625"/>
                <a:chExt cx="259500" cy="139350"/>
              </a:xfrm>
            </p:grpSpPr>
            <p:cxnSp>
              <p:nvCxnSpPr>
                <p:cNvPr id="593" name="Google Shape;593;p37"/>
                <p:cNvCxnSpPr/>
                <p:nvPr/>
              </p:nvCxnSpPr>
              <p:spPr>
                <a:xfrm>
                  <a:off x="8293600" y="494625"/>
                  <a:ext cx="2595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94" name="Google Shape;594;p37"/>
                <p:cNvCxnSpPr/>
                <p:nvPr/>
              </p:nvCxnSpPr>
              <p:spPr>
                <a:xfrm>
                  <a:off x="8293600" y="543000"/>
                  <a:ext cx="2595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95" name="Google Shape;595;p37"/>
                <p:cNvCxnSpPr/>
                <p:nvPr/>
              </p:nvCxnSpPr>
              <p:spPr>
                <a:xfrm>
                  <a:off x="8293600" y="588500"/>
                  <a:ext cx="2595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96" name="Google Shape;596;p37"/>
                <p:cNvCxnSpPr/>
                <p:nvPr/>
              </p:nvCxnSpPr>
              <p:spPr>
                <a:xfrm>
                  <a:off x="8293600" y="633975"/>
                  <a:ext cx="2595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597" name="Google Shape;597;p37"/>
              <p:cNvGrpSpPr/>
              <p:nvPr/>
            </p:nvGrpSpPr>
            <p:grpSpPr>
              <a:xfrm>
                <a:off x="8282600" y="1733102"/>
                <a:ext cx="259500" cy="139350"/>
                <a:chOff x="8293600" y="494625"/>
                <a:chExt cx="259500" cy="139350"/>
              </a:xfrm>
            </p:grpSpPr>
            <p:cxnSp>
              <p:nvCxnSpPr>
                <p:cNvPr id="598" name="Google Shape;598;p37"/>
                <p:cNvCxnSpPr/>
                <p:nvPr/>
              </p:nvCxnSpPr>
              <p:spPr>
                <a:xfrm>
                  <a:off x="8293600" y="494625"/>
                  <a:ext cx="2595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99" name="Google Shape;599;p37"/>
                <p:cNvCxnSpPr/>
                <p:nvPr/>
              </p:nvCxnSpPr>
              <p:spPr>
                <a:xfrm>
                  <a:off x="8293600" y="543000"/>
                  <a:ext cx="2595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00" name="Google Shape;600;p37"/>
                <p:cNvCxnSpPr/>
                <p:nvPr/>
              </p:nvCxnSpPr>
              <p:spPr>
                <a:xfrm>
                  <a:off x="8293600" y="588500"/>
                  <a:ext cx="2595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01" name="Google Shape;601;p37"/>
                <p:cNvCxnSpPr/>
                <p:nvPr/>
              </p:nvCxnSpPr>
              <p:spPr>
                <a:xfrm>
                  <a:off x="8293600" y="633975"/>
                  <a:ext cx="2595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602" name="Google Shape;602;p37"/>
            <p:cNvGrpSpPr/>
            <p:nvPr/>
          </p:nvGrpSpPr>
          <p:grpSpPr>
            <a:xfrm rot="5400000">
              <a:off x="7960997" y="2797735"/>
              <a:ext cx="401374" cy="393592"/>
              <a:chOff x="2224961" y="1752484"/>
              <a:chExt cx="234900" cy="230400"/>
            </a:xfrm>
          </p:grpSpPr>
          <p:sp>
            <p:nvSpPr>
              <p:cNvPr id="603" name="Google Shape;603;p37"/>
              <p:cNvSpPr/>
              <p:nvPr/>
            </p:nvSpPr>
            <p:spPr>
              <a:xfrm>
                <a:off x="2224961" y="1752484"/>
                <a:ext cx="234900" cy="230400"/>
              </a:xfrm>
              <a:prstGeom prst="ellipse">
                <a:avLst/>
              </a:prstGeom>
              <a:solidFill>
                <a:srgbClr val="E06666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82925" tIns="82925" rIns="82925" bIns="829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37"/>
              <p:cNvSpPr/>
              <p:nvPr/>
            </p:nvSpPr>
            <p:spPr>
              <a:xfrm>
                <a:off x="2256195" y="1784821"/>
                <a:ext cx="171300" cy="168300"/>
              </a:xfrm>
              <a:prstGeom prst="mathMultiply">
                <a:avLst>
                  <a:gd name="adj1" fmla="val 13041"/>
                </a:avLst>
              </a:pr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82925" tIns="82925" rIns="82925" bIns="829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605" name="Google Shape;605;p37"/>
            <p:cNvSpPr txBox="1"/>
            <p:nvPr/>
          </p:nvSpPr>
          <p:spPr>
            <a:xfrm>
              <a:off x="7212138" y="2877025"/>
              <a:ext cx="9144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Wide &amp; Shallow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06" name="Google Shape;606;p37"/>
          <p:cNvGrpSpPr/>
          <p:nvPr/>
        </p:nvGrpSpPr>
        <p:grpSpPr>
          <a:xfrm>
            <a:off x="6136505" y="1702098"/>
            <a:ext cx="1579803" cy="1408988"/>
            <a:chOff x="7437100" y="2103675"/>
            <a:chExt cx="1768304" cy="1577108"/>
          </a:xfrm>
        </p:grpSpPr>
        <p:sp>
          <p:nvSpPr>
            <p:cNvPr id="607" name="Google Shape;607;p37"/>
            <p:cNvSpPr/>
            <p:nvPr/>
          </p:nvSpPr>
          <p:spPr>
            <a:xfrm>
              <a:off x="7437100" y="2103675"/>
              <a:ext cx="475500" cy="572700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8" name="Google Shape;608;p37"/>
            <p:cNvSpPr/>
            <p:nvPr/>
          </p:nvSpPr>
          <p:spPr>
            <a:xfrm>
              <a:off x="7437100" y="2765025"/>
              <a:ext cx="475500" cy="572700"/>
            </a:xfrm>
            <a:prstGeom prst="rect">
              <a:avLst/>
            </a:prstGeom>
            <a:solidFill>
              <a:srgbClr val="B6D7A8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9" name="Google Shape;609;p37"/>
            <p:cNvSpPr/>
            <p:nvPr/>
          </p:nvSpPr>
          <p:spPr>
            <a:xfrm>
              <a:off x="8098775" y="2103675"/>
              <a:ext cx="302100" cy="12342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XBAR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610" name="Google Shape;610;p37"/>
            <p:cNvGrpSpPr/>
            <p:nvPr/>
          </p:nvGrpSpPr>
          <p:grpSpPr>
            <a:xfrm>
              <a:off x="7915071" y="2320350"/>
              <a:ext cx="183674" cy="139350"/>
              <a:chOff x="8293600" y="494625"/>
              <a:chExt cx="259500" cy="139350"/>
            </a:xfrm>
          </p:grpSpPr>
          <p:cxnSp>
            <p:nvCxnSpPr>
              <p:cNvPr id="611" name="Google Shape;611;p37"/>
              <p:cNvCxnSpPr/>
              <p:nvPr/>
            </p:nvCxnSpPr>
            <p:spPr>
              <a:xfrm>
                <a:off x="8293600" y="494625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2" name="Google Shape;612;p37"/>
              <p:cNvCxnSpPr/>
              <p:nvPr/>
            </p:nvCxnSpPr>
            <p:spPr>
              <a:xfrm>
                <a:off x="8293600" y="543000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3" name="Google Shape;613;p37"/>
              <p:cNvCxnSpPr/>
              <p:nvPr/>
            </p:nvCxnSpPr>
            <p:spPr>
              <a:xfrm>
                <a:off x="8293600" y="588500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4" name="Google Shape;614;p37"/>
              <p:cNvCxnSpPr/>
              <p:nvPr/>
            </p:nvCxnSpPr>
            <p:spPr>
              <a:xfrm>
                <a:off x="8293600" y="633975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15" name="Google Shape;615;p37"/>
            <p:cNvGrpSpPr/>
            <p:nvPr/>
          </p:nvGrpSpPr>
          <p:grpSpPr>
            <a:xfrm>
              <a:off x="8400871" y="2320350"/>
              <a:ext cx="183674" cy="139350"/>
              <a:chOff x="8293600" y="494625"/>
              <a:chExt cx="259500" cy="139350"/>
            </a:xfrm>
          </p:grpSpPr>
          <p:cxnSp>
            <p:nvCxnSpPr>
              <p:cNvPr id="616" name="Google Shape;616;p37"/>
              <p:cNvCxnSpPr/>
              <p:nvPr/>
            </p:nvCxnSpPr>
            <p:spPr>
              <a:xfrm>
                <a:off x="8293600" y="494625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7" name="Google Shape;617;p37"/>
              <p:cNvCxnSpPr/>
              <p:nvPr/>
            </p:nvCxnSpPr>
            <p:spPr>
              <a:xfrm>
                <a:off x="8293600" y="543000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8" name="Google Shape;618;p37"/>
              <p:cNvCxnSpPr/>
              <p:nvPr/>
            </p:nvCxnSpPr>
            <p:spPr>
              <a:xfrm>
                <a:off x="8293600" y="588500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9" name="Google Shape;619;p37"/>
              <p:cNvCxnSpPr/>
              <p:nvPr/>
            </p:nvCxnSpPr>
            <p:spPr>
              <a:xfrm>
                <a:off x="8293600" y="633975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20" name="Google Shape;620;p37"/>
            <p:cNvGrpSpPr/>
            <p:nvPr/>
          </p:nvGrpSpPr>
          <p:grpSpPr>
            <a:xfrm>
              <a:off x="8569748" y="2233363"/>
              <a:ext cx="319441" cy="313321"/>
              <a:chOff x="2224961" y="1752484"/>
              <a:chExt cx="234900" cy="230400"/>
            </a:xfrm>
          </p:grpSpPr>
          <p:sp>
            <p:nvSpPr>
              <p:cNvPr id="621" name="Google Shape;621;p37"/>
              <p:cNvSpPr/>
              <p:nvPr/>
            </p:nvSpPr>
            <p:spPr>
              <a:xfrm>
                <a:off x="2224961" y="1752484"/>
                <a:ext cx="234900" cy="230400"/>
              </a:xfrm>
              <a:prstGeom prst="ellipse">
                <a:avLst/>
              </a:prstGeom>
              <a:solidFill>
                <a:srgbClr val="E06666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82925" tIns="82925" rIns="82925" bIns="829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37"/>
              <p:cNvSpPr/>
              <p:nvPr/>
            </p:nvSpPr>
            <p:spPr>
              <a:xfrm>
                <a:off x="2256195" y="1784821"/>
                <a:ext cx="171300" cy="168300"/>
              </a:xfrm>
              <a:prstGeom prst="mathMultiply">
                <a:avLst>
                  <a:gd name="adj1" fmla="val 13041"/>
                </a:avLst>
              </a:pr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82925" tIns="82925" rIns="82925" bIns="829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623" name="Google Shape;623;p37"/>
            <p:cNvGrpSpPr/>
            <p:nvPr/>
          </p:nvGrpSpPr>
          <p:grpSpPr>
            <a:xfrm>
              <a:off x="7915084" y="2981700"/>
              <a:ext cx="183674" cy="139350"/>
              <a:chOff x="8293600" y="494625"/>
              <a:chExt cx="259500" cy="139350"/>
            </a:xfrm>
          </p:grpSpPr>
          <p:cxnSp>
            <p:nvCxnSpPr>
              <p:cNvPr id="624" name="Google Shape;624;p37"/>
              <p:cNvCxnSpPr/>
              <p:nvPr/>
            </p:nvCxnSpPr>
            <p:spPr>
              <a:xfrm>
                <a:off x="8293600" y="494625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5" name="Google Shape;625;p37"/>
              <p:cNvCxnSpPr/>
              <p:nvPr/>
            </p:nvCxnSpPr>
            <p:spPr>
              <a:xfrm>
                <a:off x="8293600" y="543000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6" name="Google Shape;626;p37"/>
              <p:cNvCxnSpPr/>
              <p:nvPr/>
            </p:nvCxnSpPr>
            <p:spPr>
              <a:xfrm>
                <a:off x="8293600" y="588500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7" name="Google Shape;627;p37"/>
              <p:cNvCxnSpPr/>
              <p:nvPr/>
            </p:nvCxnSpPr>
            <p:spPr>
              <a:xfrm>
                <a:off x="8293600" y="633975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28" name="Google Shape;628;p37"/>
            <p:cNvGrpSpPr/>
            <p:nvPr/>
          </p:nvGrpSpPr>
          <p:grpSpPr>
            <a:xfrm>
              <a:off x="8400884" y="2981700"/>
              <a:ext cx="183674" cy="139350"/>
              <a:chOff x="8293600" y="494625"/>
              <a:chExt cx="259500" cy="139350"/>
            </a:xfrm>
          </p:grpSpPr>
          <p:cxnSp>
            <p:nvCxnSpPr>
              <p:cNvPr id="629" name="Google Shape;629;p37"/>
              <p:cNvCxnSpPr/>
              <p:nvPr/>
            </p:nvCxnSpPr>
            <p:spPr>
              <a:xfrm>
                <a:off x="8293600" y="494625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0" name="Google Shape;630;p37"/>
              <p:cNvCxnSpPr/>
              <p:nvPr/>
            </p:nvCxnSpPr>
            <p:spPr>
              <a:xfrm>
                <a:off x="8293600" y="543000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1" name="Google Shape;631;p37"/>
              <p:cNvCxnSpPr/>
              <p:nvPr/>
            </p:nvCxnSpPr>
            <p:spPr>
              <a:xfrm>
                <a:off x="8293600" y="588500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2" name="Google Shape;632;p37"/>
              <p:cNvCxnSpPr/>
              <p:nvPr/>
            </p:nvCxnSpPr>
            <p:spPr>
              <a:xfrm>
                <a:off x="8293600" y="633975"/>
                <a:ext cx="259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33" name="Google Shape;633;p37"/>
            <p:cNvGrpSpPr/>
            <p:nvPr/>
          </p:nvGrpSpPr>
          <p:grpSpPr>
            <a:xfrm>
              <a:off x="8569723" y="2894713"/>
              <a:ext cx="319441" cy="313321"/>
              <a:chOff x="2224961" y="1752484"/>
              <a:chExt cx="234900" cy="230400"/>
            </a:xfrm>
          </p:grpSpPr>
          <p:sp>
            <p:nvSpPr>
              <p:cNvPr id="634" name="Google Shape;634;p37"/>
              <p:cNvSpPr/>
              <p:nvPr/>
            </p:nvSpPr>
            <p:spPr>
              <a:xfrm>
                <a:off x="2224961" y="1752484"/>
                <a:ext cx="234900" cy="230400"/>
              </a:xfrm>
              <a:prstGeom prst="ellipse">
                <a:avLst/>
              </a:prstGeom>
              <a:solidFill>
                <a:srgbClr val="E06666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82925" tIns="82925" rIns="82925" bIns="829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37"/>
              <p:cNvSpPr/>
              <p:nvPr/>
            </p:nvSpPr>
            <p:spPr>
              <a:xfrm>
                <a:off x="2256195" y="1784821"/>
                <a:ext cx="171300" cy="168300"/>
              </a:xfrm>
              <a:prstGeom prst="mathMultiply">
                <a:avLst>
                  <a:gd name="adj1" fmla="val 13041"/>
                </a:avLst>
              </a:pr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82925" tIns="82925" rIns="82925" bIns="829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636" name="Google Shape;636;p37"/>
            <p:cNvSpPr txBox="1"/>
            <p:nvPr/>
          </p:nvSpPr>
          <p:spPr>
            <a:xfrm>
              <a:off x="7895604" y="3267383"/>
              <a:ext cx="1309800" cy="41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Independent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2D7819F3-1232-E114-E586-437BB2DA1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850106"/>
          </a:xfrm>
        </p:spPr>
        <p:txBody>
          <a:bodyPr/>
          <a:lstStyle/>
          <a:p>
            <a:r>
              <a:rPr lang="en-CA" dirty="0"/>
              <a:t>Spatial Compute </a:t>
            </a:r>
            <a:r>
              <a:rPr lang="en-CA" b="1" dirty="0">
                <a:solidFill>
                  <a:srgbClr val="339933"/>
                </a:solidFill>
              </a:rPr>
              <a:t>Strength</a:t>
            </a:r>
            <a:r>
              <a:rPr lang="en-CA" dirty="0"/>
              <a:t> </a:t>
            </a:r>
            <a:r>
              <a:rPr lang="en-CA" dirty="0">
                <a:sym typeface="Wingdings" panose="05000000000000000000" pitchFamily="2" charset="2"/>
              </a:rPr>
              <a:t> </a:t>
            </a:r>
            <a:r>
              <a:rPr lang="en-CA" dirty="0"/>
              <a:t>Data Locality</a:t>
            </a:r>
          </a:p>
        </p:txBody>
      </p:sp>
      <p:pic>
        <p:nvPicPr>
          <p:cNvPr id="7" name="Google Shape;566;p36">
            <a:extLst>
              <a:ext uri="{FF2B5EF4-FFF2-40B4-BE49-F238E27FC236}">
                <a16:creationId xmlns:a16="http://schemas.microsoft.com/office/drawing/2014/main" id="{461546E7-1747-BADB-0532-7A98D95B4EA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44373" y="4135660"/>
            <a:ext cx="3394168" cy="26048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Google Shape;567;p36">
            <a:extLst>
              <a:ext uri="{FF2B5EF4-FFF2-40B4-BE49-F238E27FC236}">
                <a16:creationId xmlns:a16="http://schemas.microsoft.com/office/drawing/2014/main" id="{97A9C66E-DBDA-943E-5E61-DCC285FF4895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2712606" y="4455945"/>
            <a:ext cx="1253326" cy="394807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9" name="Google Shape;568;p36">
            <a:extLst>
              <a:ext uri="{FF2B5EF4-FFF2-40B4-BE49-F238E27FC236}">
                <a16:creationId xmlns:a16="http://schemas.microsoft.com/office/drawing/2014/main" id="{2268DBDC-7753-DEF9-C285-F29633C7416E}"/>
              </a:ext>
            </a:extLst>
          </p:cNvPr>
          <p:cNvSpPr txBox="1"/>
          <p:nvPr/>
        </p:nvSpPr>
        <p:spPr>
          <a:xfrm>
            <a:off x="1571286" y="4086628"/>
            <a:ext cx="114132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CC0000"/>
                </a:solidFill>
              </a:rPr>
              <a:t>RAM Blocks</a:t>
            </a:r>
            <a:endParaRPr sz="1800" dirty="0">
              <a:solidFill>
                <a:srgbClr val="CC0000"/>
              </a:solidFill>
            </a:endParaRPr>
          </a:p>
        </p:txBody>
      </p:sp>
      <p:cxnSp>
        <p:nvCxnSpPr>
          <p:cNvPr id="10" name="Google Shape;567;p36">
            <a:extLst>
              <a:ext uri="{FF2B5EF4-FFF2-40B4-BE49-F238E27FC236}">
                <a16:creationId xmlns:a16="http://schemas.microsoft.com/office/drawing/2014/main" id="{A7C0FBD4-E1A8-67CD-3ACE-83B2FB0A0C6E}"/>
              </a:ext>
            </a:extLst>
          </p:cNvPr>
          <p:cNvCxnSpPr>
            <a:cxnSpLocks/>
          </p:cNvCxnSpPr>
          <p:nvPr/>
        </p:nvCxnSpPr>
        <p:spPr>
          <a:xfrm>
            <a:off x="2627784" y="5013176"/>
            <a:ext cx="1228621" cy="427252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11" name="Google Shape;568;p36">
            <a:extLst>
              <a:ext uri="{FF2B5EF4-FFF2-40B4-BE49-F238E27FC236}">
                <a16:creationId xmlns:a16="http://schemas.microsoft.com/office/drawing/2014/main" id="{CCAE2471-5334-B9C4-DB06-969B14BA2DDF}"/>
              </a:ext>
            </a:extLst>
          </p:cNvPr>
          <p:cNvSpPr txBox="1"/>
          <p:nvPr/>
        </p:nvSpPr>
        <p:spPr>
          <a:xfrm>
            <a:off x="1475656" y="4797152"/>
            <a:ext cx="114132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accent1">
                    <a:lumMod val="50000"/>
                  </a:schemeClr>
                </a:solidFill>
              </a:rPr>
              <a:t>Logic</a:t>
            </a:r>
            <a:br>
              <a:rPr lang="en" sz="1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" sz="1800" dirty="0">
                <a:solidFill>
                  <a:schemeClr val="accent1">
                    <a:lumMod val="50000"/>
                  </a:schemeClr>
                </a:solidFill>
              </a:rPr>
              <a:t>Blocks</a:t>
            </a:r>
            <a:endParaRPr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Google Shape;567;p36">
            <a:extLst>
              <a:ext uri="{FF2B5EF4-FFF2-40B4-BE49-F238E27FC236}">
                <a16:creationId xmlns:a16="http://schemas.microsoft.com/office/drawing/2014/main" id="{FD066F12-AEE5-8A42-E722-00AD69AA8CD6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2688984" y="5886549"/>
            <a:ext cx="1225871" cy="174524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14" name="Google Shape;568;p36">
            <a:extLst>
              <a:ext uri="{FF2B5EF4-FFF2-40B4-BE49-F238E27FC236}">
                <a16:creationId xmlns:a16="http://schemas.microsoft.com/office/drawing/2014/main" id="{F2DE9F0C-E642-D15E-B642-68CAA3DA0D7E}"/>
              </a:ext>
            </a:extLst>
          </p:cNvPr>
          <p:cNvSpPr txBox="1"/>
          <p:nvPr/>
        </p:nvSpPr>
        <p:spPr>
          <a:xfrm>
            <a:off x="1547664" y="5517232"/>
            <a:ext cx="114132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39933"/>
                </a:solidFill>
              </a:rPr>
              <a:t>DSP</a:t>
            </a:r>
            <a:r>
              <a:rPr lang="en" sz="1800" dirty="0">
                <a:solidFill>
                  <a:srgbClr val="339933"/>
                </a:solidFill>
              </a:rPr>
              <a:t> Blocks</a:t>
            </a:r>
            <a:endParaRPr sz="1800" dirty="0">
              <a:solidFill>
                <a:srgbClr val="339933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5FB93-412B-E93A-987D-3424D0C87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850106"/>
          </a:xfrm>
        </p:spPr>
        <p:txBody>
          <a:bodyPr/>
          <a:lstStyle/>
          <a:p>
            <a:pPr algn="l"/>
            <a:r>
              <a:rPr lang="en-CA" dirty="0"/>
              <a:t>Bigger Models </a:t>
            </a:r>
            <a:r>
              <a:rPr lang="en-CA" dirty="0">
                <a:sym typeface="Wingdings" panose="05000000000000000000" pitchFamily="2" charset="2"/>
              </a:rPr>
              <a:t> Pipeline Across WSEs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38B0D5-DA09-E787-CE24-99718CD53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3228"/>
            <a:ext cx="9144000" cy="4151543"/>
          </a:xfrm>
          <a:prstGeom prst="rect">
            <a:avLst/>
          </a:prstGeom>
        </p:spPr>
      </p:pic>
      <p:sp>
        <p:nvSpPr>
          <p:cNvPr id="3" name="Google Shape;1299;p72">
            <a:extLst>
              <a:ext uri="{FF2B5EF4-FFF2-40B4-BE49-F238E27FC236}">
                <a16:creationId xmlns:a16="http://schemas.microsoft.com/office/drawing/2014/main" id="{A79794EB-7280-539A-90C8-F53CB4889170}"/>
              </a:ext>
            </a:extLst>
          </p:cNvPr>
          <p:cNvSpPr/>
          <p:nvPr/>
        </p:nvSpPr>
        <p:spPr>
          <a:xfrm>
            <a:off x="179512" y="6597352"/>
            <a:ext cx="84096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lnSpc>
                <a:spcPct val="109090"/>
              </a:lnSpc>
            </a:pPr>
            <a:r>
              <a:rPr lang="it-IT" sz="1000" dirty="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S. Li, “Wafer-Scale AI: GPU Impossible Performance,” Hot Chips, 2024. 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8224F1-5E6F-A23E-007B-6B14E87FF818}"/>
              </a:ext>
            </a:extLst>
          </p:cNvPr>
          <p:cNvSpPr txBox="1"/>
          <p:nvPr/>
        </p:nvSpPr>
        <p:spPr>
          <a:xfrm>
            <a:off x="611560" y="5805264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/>
              <a:t>Lower precisions benefit memory: fp8 weights </a:t>
            </a:r>
            <a:r>
              <a:rPr lang="en-CA" sz="2400" dirty="0">
                <a:sym typeface="Wingdings" panose="05000000000000000000" pitchFamily="2" charset="2"/>
              </a:rPr>
              <a:t> 2x </a:t>
            </a:r>
            <a:r>
              <a:rPr lang="en-CA" sz="2400" dirty="0"/>
              <a:t>WSE-3</a:t>
            </a:r>
          </a:p>
        </p:txBody>
      </p:sp>
    </p:spTree>
    <p:extLst>
      <p:ext uri="{BB962C8B-B14F-4D97-AF65-F5344CB8AC3E}">
        <p14:creationId xmlns:p14="http://schemas.microsoft.com/office/powerpoint/2010/main" val="5194704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E3029-2446-0525-2A9C-97FF2C00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50106"/>
          </a:xfrm>
        </p:spPr>
        <p:txBody>
          <a:bodyPr/>
          <a:lstStyle/>
          <a:p>
            <a:pPr algn="l"/>
            <a:r>
              <a:rPr lang="en-CA" dirty="0"/>
              <a:t>Datacenter-Scale Up Comparison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043FFF-B36B-022C-F85E-6E986FAF6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484784"/>
            <a:ext cx="2912997" cy="378904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D185625-981E-D6D3-CE16-D1614A5DB677}"/>
              </a:ext>
            </a:extLst>
          </p:cNvPr>
          <p:cNvSpPr txBox="1">
            <a:spLocks/>
          </p:cNvSpPr>
          <p:nvPr/>
        </p:nvSpPr>
        <p:spPr>
          <a:xfrm>
            <a:off x="539552" y="5365402"/>
            <a:ext cx="2915816" cy="2985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000" dirty="0"/>
              <a:t>Multiple </a:t>
            </a:r>
            <a:r>
              <a:rPr lang="en-CA" sz="2000" dirty="0" err="1"/>
              <a:t>Cerebras</a:t>
            </a:r>
            <a:r>
              <a:rPr lang="en-CA" sz="2000" dirty="0"/>
              <a:t> WSE networked </a:t>
            </a:r>
            <a:r>
              <a:rPr lang="en-CA" sz="2000" dirty="0">
                <a:sym typeface="Wingdings" panose="05000000000000000000" pitchFamily="2" charset="2"/>
              </a:rPr>
              <a:t> can </a:t>
            </a:r>
            <a:r>
              <a:rPr lang="en-CA" sz="2000" dirty="0"/>
              <a:t>form a pipeline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75B692-E674-BF06-142D-8A0EFABBD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1628799"/>
            <a:ext cx="4680520" cy="3371919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3E601EC-F7F4-5B24-4ED3-B3130CDDE5DA}"/>
              </a:ext>
            </a:extLst>
          </p:cNvPr>
          <p:cNvSpPr txBox="1">
            <a:spLocks/>
          </p:cNvSpPr>
          <p:nvPr/>
        </p:nvSpPr>
        <p:spPr>
          <a:xfrm>
            <a:off x="3923928" y="5373216"/>
            <a:ext cx="5217597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CA" sz="2000" dirty="0"/>
              <a:t>Hierarchical composition: NVL72 is 72 GPUs (144 dice) + 36 CPUs + custom </a:t>
            </a:r>
            <a:r>
              <a:rPr lang="en-CA" sz="2000" dirty="0" err="1"/>
              <a:t>NVLink</a:t>
            </a:r>
            <a:r>
              <a:rPr lang="en-CA" sz="2000" dirty="0"/>
              <a:t> interconnect</a:t>
            </a:r>
          </a:p>
          <a:p>
            <a:pPr marL="0" indent="0" algn="ctr">
              <a:buFont typeface="Arial" pitchFamily="34" charset="0"/>
              <a:buNone/>
            </a:pPr>
            <a:r>
              <a:rPr lang="en-CA" sz="2000" dirty="0"/>
              <a:t>Networking can connect multiple NVL72</a:t>
            </a:r>
          </a:p>
          <a:p>
            <a:pPr marL="0" indent="0" algn="ctr">
              <a:buFont typeface="Arial" pitchFamily="34" charset="0"/>
              <a:buNone/>
            </a:pPr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1006220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36D01E-0AAF-10FC-1CC2-77C44C4AE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692696"/>
            <a:ext cx="7468642" cy="60433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EC9AA3-B74A-0261-72AE-B2125FFD9D8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algn="l"/>
            <a:r>
              <a:rPr lang="en-CA" dirty="0"/>
              <a:t>LLM Inference Performance (GPT-OSS-120B)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A3343A-D937-215E-43E7-8EA401C14669}"/>
              </a:ext>
            </a:extLst>
          </p:cNvPr>
          <p:cNvSpPr txBox="1"/>
          <p:nvPr/>
        </p:nvSpPr>
        <p:spPr>
          <a:xfrm>
            <a:off x="6012160" y="6309320"/>
            <a:ext cx="32038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100" dirty="0">
                <a:hlinkClick r:id="rId4"/>
              </a:rPr>
              <a:t>https://www.cerebras.ai/blog/blackwell-vs-cerebras</a:t>
            </a:r>
            <a:endParaRPr lang="en-CA" sz="1100" dirty="0"/>
          </a:p>
          <a:p>
            <a:r>
              <a:rPr lang="en-CA" sz="1100" dirty="0"/>
              <a:t>Nov. 6, 2025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250B41-9EBA-4573-96D9-39835B415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80729"/>
            <a:ext cx="8229600" cy="100811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CA" sz="2400" dirty="0"/>
              <a:t>Tokens per second (each user): critical for reasoning models, large scale code generation, etc.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7ADCF6-8A05-5D3A-F902-4EFD73D64231}"/>
              </a:ext>
            </a:extLst>
          </p:cNvPr>
          <p:cNvSpPr txBox="1"/>
          <p:nvPr/>
        </p:nvSpPr>
        <p:spPr>
          <a:xfrm>
            <a:off x="3563888" y="342900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CGRA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C91B816-E1FF-5D32-B078-70BADAE9FD19}"/>
              </a:ext>
            </a:extLst>
          </p:cNvPr>
          <p:cNvCxnSpPr/>
          <p:nvPr/>
        </p:nvCxnSpPr>
        <p:spPr>
          <a:xfrm>
            <a:off x="3851920" y="3789040"/>
            <a:ext cx="0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6C9F242-0435-7BCE-C12E-10727BF2977A}"/>
              </a:ext>
            </a:extLst>
          </p:cNvPr>
          <p:cNvSpPr txBox="1"/>
          <p:nvPr/>
        </p:nvSpPr>
        <p:spPr>
          <a:xfrm>
            <a:off x="179512" y="2708920"/>
            <a:ext cx="864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Tokens / sec</a:t>
            </a:r>
          </a:p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188409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F05B56E-4AB4-47BC-0FBB-F11CD07BA0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Wrap Up and Some Personal Lessons Learned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68A8759-634C-555A-13F3-E0F2E23A12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653864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BB826-6CEC-A4CB-7C5E-92431486E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CA" dirty="0"/>
              <a:t>CAD and Architecture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8827D-BA10-1EE7-B534-ED73235FF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>
            <a:normAutofit fontScale="92500" lnSpcReduction="20000"/>
          </a:bodyPr>
          <a:lstStyle/>
          <a:p>
            <a:r>
              <a:rPr lang="en-CA" dirty="0"/>
              <a:t>Spatial computing &amp; more-than-</a:t>
            </a:r>
            <a:r>
              <a:rPr lang="en-CA" dirty="0" err="1"/>
              <a:t>moore</a:t>
            </a:r>
            <a:r>
              <a:rPr lang="en-CA" dirty="0"/>
              <a:t> well suited to DL</a:t>
            </a:r>
          </a:p>
          <a:p>
            <a:r>
              <a:rPr lang="en-CA" dirty="0"/>
              <a:t>Don’t be </a:t>
            </a:r>
            <a:r>
              <a:rPr lang="en-CA" dirty="0">
                <a:solidFill>
                  <a:srgbClr val="FF0000"/>
                </a:solidFill>
              </a:rPr>
              <a:t>too programmable </a:t>
            </a:r>
            <a:r>
              <a:rPr lang="en-CA" dirty="0">
                <a:sym typeface="Wingdings" panose="05000000000000000000" pitchFamily="2" charset="2"/>
              </a:rPr>
              <a:t> much of DL is repetitive matrix-vector and matrix-matrix ops</a:t>
            </a:r>
            <a:endParaRPr lang="en-CA" dirty="0"/>
          </a:p>
          <a:p>
            <a:r>
              <a:rPr lang="en-CA" dirty="0"/>
              <a:t>Custom SoCs with FPGA logic, die-stacked FPGAs, unique accelerators</a:t>
            </a:r>
          </a:p>
          <a:p>
            <a:pPr lvl="1"/>
            <a:r>
              <a:rPr lang="en-CA" dirty="0"/>
              <a:t>Have tools to investigate (e.g. VTR)</a:t>
            </a:r>
          </a:p>
          <a:p>
            <a:pPr lvl="1"/>
            <a:r>
              <a:rPr lang="en-CA" dirty="0"/>
              <a:t>Tools to implement (e.g. </a:t>
            </a:r>
            <a:r>
              <a:rPr lang="en-CA" dirty="0" err="1"/>
              <a:t>OpenFPGA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Era of </a:t>
            </a:r>
            <a:r>
              <a:rPr lang="en-CA" dirty="0">
                <a:solidFill>
                  <a:srgbClr val="FF0000"/>
                </a:solidFill>
              </a:rPr>
              <a:t>bespoke FPGAs</a:t>
            </a:r>
            <a:r>
              <a:rPr lang="en-CA" dirty="0"/>
              <a:t>?</a:t>
            </a:r>
          </a:p>
          <a:p>
            <a:r>
              <a:rPr lang="en-CA" dirty="0"/>
              <a:t>Wafer-scale and </a:t>
            </a:r>
            <a:r>
              <a:rPr lang="en-CA" dirty="0" err="1"/>
              <a:t>spatio</a:t>
            </a:r>
            <a:r>
              <a:rPr lang="en-CA" dirty="0"/>
              <a:t>-temporal computation</a:t>
            </a:r>
          </a:p>
          <a:p>
            <a:pPr lvl="1"/>
            <a:r>
              <a:rPr lang="en-CA" dirty="0" err="1"/>
              <a:t>Cerebras</a:t>
            </a:r>
            <a:r>
              <a:rPr lang="en-CA" dirty="0"/>
              <a:t> arch, AMD AI engines, …</a:t>
            </a:r>
          </a:p>
          <a:p>
            <a:pPr lvl="1"/>
            <a:r>
              <a:rPr lang="en-CA" dirty="0"/>
              <a:t>Complex mapping problem: spatial &amp; temporal</a:t>
            </a:r>
          </a:p>
          <a:p>
            <a:pPr lvl="1"/>
            <a:r>
              <a:rPr lang="en-CA" dirty="0"/>
              <a:t>Need </a:t>
            </a:r>
            <a:r>
              <a:rPr lang="en-CA" dirty="0">
                <a:solidFill>
                  <a:srgbClr val="FF0000"/>
                </a:solidFill>
              </a:rPr>
              <a:t>new architecture evaluation tools</a:t>
            </a:r>
          </a:p>
          <a:p>
            <a:pPr lvl="1"/>
            <a:r>
              <a:rPr lang="en-CA" dirty="0"/>
              <a:t>Huge space to explore: many discoveries to make!</a:t>
            </a:r>
          </a:p>
          <a:p>
            <a:pPr marL="1314450" lvl="2" indent="-514350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55160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DA7A-A78A-6204-72F2-9CE1BA02C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Personal Lessons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BB6E0-85D9-FDE9-BC73-8556A3A72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CA" dirty="0"/>
              <a:t>Technical breadth is very useful</a:t>
            </a:r>
          </a:p>
          <a:p>
            <a:pPr lvl="1"/>
            <a:r>
              <a:rPr lang="en-CA" dirty="0"/>
              <a:t>I like learning how more things fit together</a:t>
            </a:r>
          </a:p>
          <a:p>
            <a:pPr lvl="2"/>
            <a:r>
              <a:rPr lang="en-CA" dirty="0"/>
              <a:t>Software, CAD, hardware, applications, more-than-Moore manufacturing, …</a:t>
            </a:r>
          </a:p>
          <a:p>
            <a:pPr lvl="2"/>
            <a:r>
              <a:rPr lang="en-CA" dirty="0"/>
              <a:t>Led to many of my biggest research and industrial successes</a:t>
            </a:r>
          </a:p>
          <a:p>
            <a:pPr lvl="2"/>
            <a:r>
              <a:rPr lang="en-CA" dirty="0"/>
              <a:t>And interesting!</a:t>
            </a:r>
          </a:p>
          <a:p>
            <a:r>
              <a:rPr lang="en-CA" dirty="0"/>
              <a:t>Building to last / extend fits well with breadth</a:t>
            </a:r>
          </a:p>
          <a:p>
            <a:pPr lvl="1"/>
            <a:r>
              <a:rPr lang="en-CA" dirty="0"/>
              <a:t>VPR/VTR: has gone much farther than I ever expected</a:t>
            </a:r>
          </a:p>
          <a:p>
            <a:pPr lvl="1"/>
            <a:r>
              <a:rPr lang="en-CA" dirty="0"/>
              <a:t>Key was integrating features together, in a maintainable way</a:t>
            </a:r>
          </a:p>
        </p:txBody>
      </p:sp>
    </p:spTree>
    <p:extLst>
      <p:ext uri="{BB962C8B-B14F-4D97-AF65-F5344CB8AC3E}">
        <p14:creationId xmlns:p14="http://schemas.microsoft.com/office/powerpoint/2010/main" val="3214750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39"/>
          <p:cNvSpPr txBox="1">
            <a:spLocks noGrp="1"/>
          </p:cNvSpPr>
          <p:nvPr>
            <p:ph type="title"/>
          </p:nvPr>
        </p:nvSpPr>
        <p:spPr>
          <a:xfrm>
            <a:off x="179512" y="18864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" dirty="0"/>
              <a:t>FPGA </a:t>
            </a:r>
            <a:r>
              <a:rPr lang="en" b="1" dirty="0">
                <a:solidFill>
                  <a:srgbClr val="339933"/>
                </a:solidFill>
              </a:rPr>
              <a:t>Strength</a:t>
            </a:r>
            <a:r>
              <a:rPr lang="en" dirty="0"/>
              <a:t>: Low Latency, Highly Flexible I/O</a:t>
            </a:r>
            <a:endParaRPr dirty="0"/>
          </a:p>
        </p:txBody>
      </p:sp>
      <p:pic>
        <p:nvPicPr>
          <p:cNvPr id="663" name="Google Shape;663;p39" descr="4SGX230_crop_mediu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6865" y="980728"/>
            <a:ext cx="5043922" cy="3865774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39"/>
          <p:cNvSpPr/>
          <p:nvPr/>
        </p:nvSpPr>
        <p:spPr>
          <a:xfrm>
            <a:off x="3081781" y="1022562"/>
            <a:ext cx="1298100" cy="262500"/>
          </a:xfrm>
          <a:prstGeom prst="rect">
            <a:avLst/>
          </a:prstGeom>
          <a:solidFill>
            <a:srgbClr val="C2C204">
              <a:alpha val="39610"/>
            </a:srgbClr>
          </a:solidFill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39"/>
          <p:cNvSpPr/>
          <p:nvPr/>
        </p:nvSpPr>
        <p:spPr>
          <a:xfrm>
            <a:off x="2620468" y="1470310"/>
            <a:ext cx="316800" cy="1286700"/>
          </a:xfrm>
          <a:prstGeom prst="rect">
            <a:avLst/>
          </a:prstGeom>
          <a:solidFill>
            <a:srgbClr val="C2C204">
              <a:alpha val="39610"/>
            </a:srgbClr>
          </a:solidFill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39"/>
          <p:cNvSpPr txBox="1"/>
          <p:nvPr/>
        </p:nvSpPr>
        <p:spPr>
          <a:xfrm>
            <a:off x="7028964" y="1255478"/>
            <a:ext cx="1910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" kern="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Programmable </a:t>
            </a:r>
            <a:br>
              <a:rPr lang="en" kern="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kern="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I/O (DDR, </a:t>
            </a:r>
            <a:r>
              <a:rPr lang="en" kern="0">
                <a:solidFill>
                  <a:srgbClr val="BF9000"/>
                </a:solidFill>
                <a:latin typeface="Arial"/>
                <a:cs typeface="Arial"/>
                <a:sym typeface="Arial"/>
              </a:rPr>
              <a:t>…)</a:t>
            </a:r>
            <a:endParaRPr sz="1400" kern="0">
              <a:solidFill>
                <a:srgbClr val="BF9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667" name="Google Shape;667;p39"/>
          <p:cNvCxnSpPr/>
          <p:nvPr/>
        </p:nvCxnSpPr>
        <p:spPr>
          <a:xfrm flipH="1">
            <a:off x="6385691" y="1521191"/>
            <a:ext cx="825300" cy="3552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668" name="Google Shape;668;p39"/>
          <p:cNvSpPr/>
          <p:nvPr/>
        </p:nvSpPr>
        <p:spPr>
          <a:xfrm>
            <a:off x="4730299" y="1008994"/>
            <a:ext cx="1298100" cy="262500"/>
          </a:xfrm>
          <a:prstGeom prst="rect">
            <a:avLst/>
          </a:prstGeom>
          <a:solidFill>
            <a:srgbClr val="C2C204">
              <a:alpha val="39610"/>
            </a:srgbClr>
          </a:solidFill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39"/>
          <p:cNvSpPr/>
          <p:nvPr/>
        </p:nvSpPr>
        <p:spPr>
          <a:xfrm>
            <a:off x="2627252" y="3044209"/>
            <a:ext cx="316800" cy="1286700"/>
          </a:xfrm>
          <a:prstGeom prst="rect">
            <a:avLst/>
          </a:prstGeom>
          <a:solidFill>
            <a:srgbClr val="C2C204">
              <a:alpha val="39610"/>
            </a:srgbClr>
          </a:solidFill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39"/>
          <p:cNvSpPr/>
          <p:nvPr/>
        </p:nvSpPr>
        <p:spPr>
          <a:xfrm>
            <a:off x="3068213" y="4550266"/>
            <a:ext cx="1298100" cy="262500"/>
          </a:xfrm>
          <a:prstGeom prst="rect">
            <a:avLst/>
          </a:prstGeom>
          <a:solidFill>
            <a:srgbClr val="C2C204">
              <a:alpha val="39610"/>
            </a:srgbClr>
          </a:solidFill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39"/>
          <p:cNvSpPr/>
          <p:nvPr/>
        </p:nvSpPr>
        <p:spPr>
          <a:xfrm>
            <a:off x="4716731" y="4536698"/>
            <a:ext cx="1298100" cy="262500"/>
          </a:xfrm>
          <a:prstGeom prst="rect">
            <a:avLst/>
          </a:prstGeom>
          <a:solidFill>
            <a:srgbClr val="C2C204">
              <a:alpha val="39610"/>
            </a:srgbClr>
          </a:solidFill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39"/>
          <p:cNvSpPr/>
          <p:nvPr/>
        </p:nvSpPr>
        <p:spPr>
          <a:xfrm>
            <a:off x="6142507" y="1436390"/>
            <a:ext cx="347100" cy="1286700"/>
          </a:xfrm>
          <a:prstGeom prst="rect">
            <a:avLst/>
          </a:prstGeom>
          <a:solidFill>
            <a:srgbClr val="C2C204">
              <a:alpha val="39610"/>
            </a:srgbClr>
          </a:solidFill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" name="Google Shape;673;p39"/>
          <p:cNvSpPr/>
          <p:nvPr/>
        </p:nvSpPr>
        <p:spPr>
          <a:xfrm>
            <a:off x="6165120" y="3010289"/>
            <a:ext cx="331200" cy="1286700"/>
          </a:xfrm>
          <a:prstGeom prst="rect">
            <a:avLst/>
          </a:prstGeom>
          <a:solidFill>
            <a:srgbClr val="C2C204">
              <a:alpha val="39610"/>
            </a:srgbClr>
          </a:solidFill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39"/>
          <p:cNvSpPr/>
          <p:nvPr/>
        </p:nvSpPr>
        <p:spPr>
          <a:xfrm>
            <a:off x="2011565" y="972903"/>
            <a:ext cx="548700" cy="3865800"/>
          </a:xfrm>
          <a:prstGeom prst="rect">
            <a:avLst/>
          </a:prstGeom>
          <a:solidFill>
            <a:srgbClr val="C20485">
              <a:alpha val="33930"/>
            </a:srgbClr>
          </a:solidFill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39"/>
          <p:cNvSpPr/>
          <p:nvPr/>
        </p:nvSpPr>
        <p:spPr>
          <a:xfrm>
            <a:off x="6489615" y="980716"/>
            <a:ext cx="548700" cy="3865800"/>
          </a:xfrm>
          <a:prstGeom prst="rect">
            <a:avLst/>
          </a:prstGeom>
          <a:solidFill>
            <a:srgbClr val="C20485">
              <a:alpha val="33930"/>
            </a:srgbClr>
          </a:solidFill>
          <a:ln w="381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</a:pPr>
            <a:endParaRPr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39"/>
          <p:cNvSpPr txBox="1"/>
          <p:nvPr/>
        </p:nvSpPr>
        <p:spPr>
          <a:xfrm>
            <a:off x="116465" y="2065203"/>
            <a:ext cx="1910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" sz="1700" kern="0">
                <a:solidFill>
                  <a:srgbClr val="A64D79"/>
                </a:solidFill>
                <a:latin typeface="Arial"/>
                <a:cs typeface="Arial"/>
                <a:sym typeface="Arial"/>
              </a:rPr>
              <a:t>Programmable Serial I/O (PCIe,...)</a:t>
            </a:r>
            <a:endParaRPr sz="1300" kern="0">
              <a:solidFill>
                <a:srgbClr val="A64D79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677" name="Google Shape;677;p39"/>
          <p:cNvCxnSpPr/>
          <p:nvPr/>
        </p:nvCxnSpPr>
        <p:spPr>
          <a:xfrm rot="10800000" flipH="1">
            <a:off x="1724815" y="2364203"/>
            <a:ext cx="651900" cy="198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2" name="Google Shape;684;p40">
            <a:extLst>
              <a:ext uri="{FF2B5EF4-FFF2-40B4-BE49-F238E27FC236}">
                <a16:creationId xmlns:a16="http://schemas.microsoft.com/office/drawing/2014/main" id="{5590B80A-C7B8-F592-0F67-AD85730B37FD}"/>
              </a:ext>
            </a:extLst>
          </p:cNvPr>
          <p:cNvSpPr txBox="1">
            <a:spLocks/>
          </p:cNvSpPr>
          <p:nvPr/>
        </p:nvSpPr>
        <p:spPr>
          <a:xfrm>
            <a:off x="8512221" y="630805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>
              <a:defRPr lang="en-US"/>
            </a:defPPr>
            <a:lvl1pPr marL="0" lvl="0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1pPr>
            <a:lvl2pPr marL="457200" lvl="1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2pPr>
            <a:lvl3pPr marL="914400" lvl="2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3pPr>
            <a:lvl4pPr marL="1371600" lvl="3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4pPr>
            <a:lvl5pPr marL="1828800" lvl="4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5pPr>
            <a:lvl6pPr marL="2286000" lvl="5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6pPr>
            <a:lvl7pPr marL="2743200" lvl="6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7pPr>
            <a:lvl8pPr marL="3200400" lvl="7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8pPr>
            <a:lvl9pPr marL="3657600" lvl="8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6</a:t>
            </a:fld>
            <a:endParaRPr lang="en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Google Shape;686;p40">
            <a:extLst>
              <a:ext uri="{FF2B5EF4-FFF2-40B4-BE49-F238E27FC236}">
                <a16:creationId xmlns:a16="http://schemas.microsoft.com/office/drawing/2014/main" id="{CF1ADAEC-4D9B-A1C5-1BE9-F161B291C60C}"/>
              </a:ext>
            </a:extLst>
          </p:cNvPr>
          <p:cNvSpPr txBox="1"/>
          <p:nvPr/>
        </p:nvSpPr>
        <p:spPr>
          <a:xfrm>
            <a:off x="2623513" y="5140065"/>
            <a:ext cx="3976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Clr>
                <a:srgbClr val="000000"/>
              </a:buClr>
            </a:pPr>
            <a:r>
              <a:rPr lang="en" sz="16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Embedded: low latency &amp; custom I/O</a:t>
            </a:r>
            <a:endParaRPr sz="16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Google Shape;689;p40">
            <a:extLst>
              <a:ext uri="{FF2B5EF4-FFF2-40B4-BE49-F238E27FC236}">
                <a16:creationId xmlns:a16="http://schemas.microsoft.com/office/drawing/2014/main" id="{FEDBF4CE-622B-AE7C-9CF9-08B6A07B6E1C}"/>
              </a:ext>
            </a:extLst>
          </p:cNvPr>
          <p:cNvSpPr/>
          <p:nvPr/>
        </p:nvSpPr>
        <p:spPr>
          <a:xfrm>
            <a:off x="2204051" y="5591362"/>
            <a:ext cx="4166100" cy="1104900"/>
          </a:xfrm>
          <a:prstGeom prst="rect">
            <a:avLst/>
          </a:prstGeom>
          <a:solidFill>
            <a:srgbClr val="EEEEEE"/>
          </a:solidFill>
          <a:ln w="28575" cap="flat" cmpd="sng">
            <a:solidFill>
              <a:srgbClr val="002A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100" kern="0">
              <a:solidFill>
                <a:srgbClr val="00206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5" name="Google Shape;707;p40">
            <a:extLst>
              <a:ext uri="{FF2B5EF4-FFF2-40B4-BE49-F238E27FC236}">
                <a16:creationId xmlns:a16="http://schemas.microsoft.com/office/drawing/2014/main" id="{1F47EBC2-D812-FF55-9A8F-C81EA35E47A1}"/>
              </a:ext>
            </a:extLst>
          </p:cNvPr>
          <p:cNvSpPr/>
          <p:nvPr/>
        </p:nvSpPr>
        <p:spPr>
          <a:xfrm>
            <a:off x="2310276" y="5640232"/>
            <a:ext cx="969900" cy="858900"/>
          </a:xfrm>
          <a:prstGeom prst="rect">
            <a:avLst/>
          </a:prstGeom>
          <a:solidFill>
            <a:srgbClr val="FF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" sz="15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Custom I/O</a:t>
            </a:r>
            <a:endParaRPr sz="1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6" name="Google Shape;708;p40">
            <a:extLst>
              <a:ext uri="{FF2B5EF4-FFF2-40B4-BE49-F238E27FC236}">
                <a16:creationId xmlns:a16="http://schemas.microsoft.com/office/drawing/2014/main" id="{CDE41ED6-338A-C98F-6495-330B36874765}"/>
              </a:ext>
            </a:extLst>
          </p:cNvPr>
          <p:cNvCxnSpPr/>
          <p:nvPr/>
        </p:nvCxnSpPr>
        <p:spPr>
          <a:xfrm>
            <a:off x="3303813" y="6069682"/>
            <a:ext cx="330600" cy="0"/>
          </a:xfrm>
          <a:prstGeom prst="straightConnector1">
            <a:avLst/>
          </a:prstGeom>
          <a:noFill/>
          <a:ln w="19050" cap="flat" cmpd="sng">
            <a:solidFill>
              <a:srgbClr val="001937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" name="Google Shape;709;p40">
            <a:extLst>
              <a:ext uri="{FF2B5EF4-FFF2-40B4-BE49-F238E27FC236}">
                <a16:creationId xmlns:a16="http://schemas.microsoft.com/office/drawing/2014/main" id="{7F7D623D-1E68-406B-445B-BEFB0BE2A1B8}"/>
              </a:ext>
            </a:extLst>
          </p:cNvPr>
          <p:cNvSpPr/>
          <p:nvPr/>
        </p:nvSpPr>
        <p:spPr>
          <a:xfrm>
            <a:off x="3658051" y="5680207"/>
            <a:ext cx="1270800" cy="858900"/>
          </a:xfrm>
          <a:prstGeom prst="rect">
            <a:avLst/>
          </a:prstGeom>
          <a:solidFill>
            <a:srgbClr val="7030A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" sz="15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Preprocess &amp; Feature Extract</a:t>
            </a:r>
            <a:endParaRPr sz="1500" b="1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710;p40">
            <a:extLst>
              <a:ext uri="{FF2B5EF4-FFF2-40B4-BE49-F238E27FC236}">
                <a16:creationId xmlns:a16="http://schemas.microsoft.com/office/drawing/2014/main" id="{FF4DD8AC-BD4F-3D5B-3982-E5658F995173}"/>
              </a:ext>
            </a:extLst>
          </p:cNvPr>
          <p:cNvSpPr/>
          <p:nvPr/>
        </p:nvSpPr>
        <p:spPr>
          <a:xfrm>
            <a:off x="5262427" y="5727180"/>
            <a:ext cx="921300" cy="798000"/>
          </a:xfrm>
          <a:prstGeom prst="rect">
            <a:avLst/>
          </a:prstGeom>
          <a:solidFill>
            <a:srgbClr val="4472C4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" sz="16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DL</a:t>
            </a:r>
            <a:endParaRPr sz="1600" b="1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" name="Google Shape;711;p40">
            <a:extLst>
              <a:ext uri="{FF2B5EF4-FFF2-40B4-BE49-F238E27FC236}">
                <a16:creationId xmlns:a16="http://schemas.microsoft.com/office/drawing/2014/main" id="{C3A14E33-AA4E-538E-7766-41A2EBFC5749}"/>
              </a:ext>
            </a:extLst>
          </p:cNvPr>
          <p:cNvCxnSpPr/>
          <p:nvPr/>
        </p:nvCxnSpPr>
        <p:spPr>
          <a:xfrm>
            <a:off x="4923033" y="6109657"/>
            <a:ext cx="330600" cy="0"/>
          </a:xfrm>
          <a:prstGeom prst="straightConnector1">
            <a:avLst/>
          </a:prstGeom>
          <a:noFill/>
          <a:ln w="19050" cap="flat" cmpd="sng">
            <a:solidFill>
              <a:srgbClr val="001937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10" name="Google Shape;712;p40">
            <a:extLst>
              <a:ext uri="{FF2B5EF4-FFF2-40B4-BE49-F238E27FC236}">
                <a16:creationId xmlns:a16="http://schemas.microsoft.com/office/drawing/2014/main" id="{62FAD12D-30F9-FFC7-97EC-D49BAE01F586}"/>
              </a:ext>
            </a:extLst>
          </p:cNvPr>
          <p:cNvGrpSpPr/>
          <p:nvPr/>
        </p:nvGrpSpPr>
        <p:grpSpPr>
          <a:xfrm>
            <a:off x="608389" y="5640229"/>
            <a:ext cx="1474363" cy="798000"/>
            <a:chOff x="263262" y="3998697"/>
            <a:chExt cx="1474363" cy="798000"/>
          </a:xfrm>
        </p:grpSpPr>
        <p:pic>
          <p:nvPicPr>
            <p:cNvPr id="11" name="Google Shape;713;p40">
              <a:extLst>
                <a:ext uri="{FF2B5EF4-FFF2-40B4-BE49-F238E27FC236}">
                  <a16:creationId xmlns:a16="http://schemas.microsoft.com/office/drawing/2014/main" id="{9C92EFF9-8765-63AC-255D-933349BB8779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3262" y="3998697"/>
              <a:ext cx="1359379" cy="798000"/>
            </a:xfrm>
            <a:prstGeom prst="rect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2" name="Google Shape;714;p40">
              <a:extLst>
                <a:ext uri="{FF2B5EF4-FFF2-40B4-BE49-F238E27FC236}">
                  <a16:creationId xmlns:a16="http://schemas.microsoft.com/office/drawing/2014/main" id="{41D345F2-3AE2-E055-45EB-27FECDC7D8CC}"/>
                </a:ext>
              </a:extLst>
            </p:cNvPr>
            <p:cNvSpPr/>
            <p:nvPr/>
          </p:nvSpPr>
          <p:spPr>
            <a:xfrm>
              <a:off x="1076125" y="4515375"/>
              <a:ext cx="661500" cy="174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715;p40">
              <a:extLst>
                <a:ext uri="{FF2B5EF4-FFF2-40B4-BE49-F238E27FC236}">
                  <a16:creationId xmlns:a16="http://schemas.microsoft.com/office/drawing/2014/main" id="{16A0D1A8-6137-392C-0285-7C72B40E6B31}"/>
                </a:ext>
              </a:extLst>
            </p:cNvPr>
            <p:cNvSpPr/>
            <p:nvPr/>
          </p:nvSpPr>
          <p:spPr>
            <a:xfrm>
              <a:off x="1265725" y="4439650"/>
              <a:ext cx="471900" cy="174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4" name="Google Shape;716;p40">
            <a:extLst>
              <a:ext uri="{FF2B5EF4-FFF2-40B4-BE49-F238E27FC236}">
                <a16:creationId xmlns:a16="http://schemas.microsoft.com/office/drawing/2014/main" id="{BE8DA00C-966D-F548-7886-DA6561AA3D30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48264" y="5517232"/>
            <a:ext cx="1666875" cy="1104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717;p40">
            <a:extLst>
              <a:ext uri="{FF2B5EF4-FFF2-40B4-BE49-F238E27FC236}">
                <a16:creationId xmlns:a16="http://schemas.microsoft.com/office/drawing/2014/main" id="{80FD7CFD-9A42-3D40-6ACA-32561F8BBEE3}"/>
              </a:ext>
            </a:extLst>
          </p:cNvPr>
          <p:cNvCxnSpPr/>
          <p:nvPr/>
        </p:nvCxnSpPr>
        <p:spPr>
          <a:xfrm rot="10800000" flipH="1">
            <a:off x="1643251" y="6062707"/>
            <a:ext cx="585300" cy="300"/>
          </a:xfrm>
          <a:prstGeom prst="straightConnector1">
            <a:avLst/>
          </a:prstGeom>
          <a:noFill/>
          <a:ln w="28575" cap="flat" cmpd="sng">
            <a:solidFill>
              <a:srgbClr val="005AC4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6" name="Google Shape;718;p40">
            <a:extLst>
              <a:ext uri="{FF2B5EF4-FFF2-40B4-BE49-F238E27FC236}">
                <a16:creationId xmlns:a16="http://schemas.microsoft.com/office/drawing/2014/main" id="{25A78FEC-24AE-91BD-E06C-EF5D9CF90065}"/>
              </a:ext>
            </a:extLst>
          </p:cNvPr>
          <p:cNvCxnSpPr/>
          <p:nvPr/>
        </p:nvCxnSpPr>
        <p:spPr>
          <a:xfrm rot="10800000" flipH="1">
            <a:off x="6382851" y="6109357"/>
            <a:ext cx="585300" cy="300"/>
          </a:xfrm>
          <a:prstGeom prst="straightConnector1">
            <a:avLst/>
          </a:prstGeom>
          <a:noFill/>
          <a:ln w="28575" cap="flat" cmpd="sng">
            <a:solidFill>
              <a:srgbClr val="005AC4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" name="Google Shape;719;p40">
            <a:extLst>
              <a:ext uri="{FF2B5EF4-FFF2-40B4-BE49-F238E27FC236}">
                <a16:creationId xmlns:a16="http://schemas.microsoft.com/office/drawing/2014/main" id="{DA8BED41-67A4-2CCC-3475-4BAACE7A8E2E}"/>
              </a:ext>
            </a:extLst>
          </p:cNvPr>
          <p:cNvSpPr txBox="1"/>
          <p:nvPr/>
        </p:nvSpPr>
        <p:spPr>
          <a:xfrm>
            <a:off x="2222501" y="6449457"/>
            <a:ext cx="800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" sz="1200" b="1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FPGA </a:t>
            </a:r>
            <a:endParaRPr sz="12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1"/>
          <p:cNvSpPr txBox="1">
            <a:spLocks noGrp="1"/>
          </p:cNvSpPr>
          <p:nvPr>
            <p:ph type="body" idx="1"/>
          </p:nvPr>
        </p:nvSpPr>
        <p:spPr>
          <a:xfrm>
            <a:off x="179512" y="1052736"/>
            <a:ext cx="8813700" cy="25812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368300">
              <a:buClr>
                <a:schemeClr val="dk1"/>
              </a:buClr>
              <a:buSzPts val="2200"/>
            </a:pPr>
            <a:r>
              <a:rPr lang="en" sz="2200" dirty="0">
                <a:solidFill>
                  <a:schemeClr val="dk1"/>
                </a:solidFill>
              </a:rPr>
              <a:t>Programmability is expensive</a:t>
            </a:r>
            <a:r>
              <a:rPr lang="en-US" sz="2200" dirty="0">
                <a:solidFill>
                  <a:schemeClr val="dk1"/>
                </a:solidFill>
              </a:rPr>
              <a:t>!</a:t>
            </a:r>
          </a:p>
          <a:p>
            <a:pPr indent="-368300">
              <a:buClr>
                <a:schemeClr val="dk1"/>
              </a:buClr>
              <a:buSzPts val="2200"/>
            </a:pPr>
            <a:r>
              <a:rPr lang="en-US" sz="2200" dirty="0">
                <a:solidFill>
                  <a:schemeClr val="dk1"/>
                </a:solidFill>
              </a:rPr>
              <a:t>LEs and programmable routing larger &amp; slower than gates &amp; wires</a:t>
            </a:r>
          </a:p>
          <a:p>
            <a:pPr marL="107950" indent="0">
              <a:buClr>
                <a:schemeClr val="dk1"/>
              </a:buClr>
              <a:buSzPts val="1900"/>
              <a:buNone/>
            </a:pPr>
            <a:endParaRPr lang="en-US" sz="2300" dirty="0">
              <a:solidFill>
                <a:schemeClr val="dk1"/>
              </a:solidFill>
            </a:endParaRPr>
          </a:p>
          <a:p>
            <a:pPr marL="450850">
              <a:buClr>
                <a:schemeClr val="dk1"/>
              </a:buClr>
              <a:buSzPts val="1900"/>
            </a:pPr>
            <a:r>
              <a:rPr lang="en-US" sz="2300" dirty="0">
                <a:solidFill>
                  <a:schemeClr val="dk1"/>
                </a:solidFill>
              </a:rPr>
              <a:t>Can we make soft fabrics more efficient for DL?</a:t>
            </a:r>
          </a:p>
          <a:p>
            <a:pPr marL="450850">
              <a:buClr>
                <a:schemeClr val="dk1"/>
              </a:buClr>
              <a:buSzPts val="1900"/>
            </a:pPr>
            <a:endParaRPr lang="en-US" sz="2300" dirty="0">
              <a:solidFill>
                <a:schemeClr val="dk1"/>
              </a:solidFill>
            </a:endParaRPr>
          </a:p>
          <a:p>
            <a:pPr marL="450850">
              <a:buClr>
                <a:schemeClr val="dk1"/>
              </a:buClr>
              <a:buSzPts val="1900"/>
            </a:pPr>
            <a:endParaRPr lang="en-US" sz="2300" dirty="0">
              <a:solidFill>
                <a:schemeClr val="dk1"/>
              </a:solidFill>
            </a:endParaRPr>
          </a:p>
          <a:p>
            <a:pPr marL="450850">
              <a:buClr>
                <a:schemeClr val="dk1"/>
              </a:buClr>
              <a:buSzPts val="1900"/>
            </a:pPr>
            <a:endParaRPr lang="en-US" sz="2300" dirty="0">
              <a:solidFill>
                <a:schemeClr val="dk1"/>
              </a:solidFill>
            </a:endParaRPr>
          </a:p>
          <a:p>
            <a:pPr marL="450850">
              <a:buClr>
                <a:schemeClr val="dk1"/>
              </a:buClr>
              <a:buSzPts val="1900"/>
            </a:pPr>
            <a:r>
              <a:rPr lang="en-US" sz="2300" dirty="0">
                <a:solidFill>
                  <a:schemeClr val="dk1"/>
                </a:solidFill>
              </a:rPr>
              <a:t>Harden key functions?</a:t>
            </a:r>
          </a:p>
          <a:p>
            <a:pPr marL="450850">
              <a:buClr>
                <a:schemeClr val="dk1"/>
              </a:buClr>
              <a:buSzPts val="1900"/>
            </a:pPr>
            <a:endParaRPr lang="en-US" sz="2300" dirty="0">
              <a:solidFill>
                <a:schemeClr val="dk1"/>
              </a:solidFill>
            </a:endParaRPr>
          </a:p>
          <a:p>
            <a:pPr marL="450850">
              <a:buClr>
                <a:schemeClr val="dk1"/>
              </a:buClr>
              <a:buSzPts val="1900"/>
            </a:pPr>
            <a:endParaRPr lang="en-US" sz="2300" dirty="0">
              <a:solidFill>
                <a:schemeClr val="dk1"/>
              </a:solidFill>
            </a:endParaRPr>
          </a:p>
          <a:p>
            <a:pPr marL="450850">
              <a:buClr>
                <a:schemeClr val="dk1"/>
              </a:buClr>
              <a:buSzPts val="1900"/>
            </a:pPr>
            <a:endParaRPr lang="en-US" sz="2300" dirty="0">
              <a:solidFill>
                <a:schemeClr val="dk1"/>
              </a:solidFill>
            </a:endParaRPr>
          </a:p>
          <a:p>
            <a:pPr marL="450850">
              <a:buClr>
                <a:schemeClr val="dk1"/>
              </a:buClr>
              <a:buSzPts val="1900"/>
            </a:pPr>
            <a:endParaRPr lang="en-US" sz="2300" dirty="0">
              <a:solidFill>
                <a:schemeClr val="dk1"/>
              </a:solidFill>
            </a:endParaRPr>
          </a:p>
          <a:p>
            <a:pPr marL="450850">
              <a:buClr>
                <a:schemeClr val="dk1"/>
              </a:buClr>
              <a:buSzPts val="1900"/>
            </a:pPr>
            <a:r>
              <a:rPr lang="en-US" sz="2300" dirty="0">
                <a:solidFill>
                  <a:schemeClr val="dk1"/>
                </a:solidFill>
              </a:rPr>
              <a:t>Connect with programmable routing,</a:t>
            </a:r>
            <a:br>
              <a:rPr lang="en-US" sz="2300" dirty="0">
                <a:solidFill>
                  <a:schemeClr val="dk1"/>
                </a:solidFill>
              </a:rPr>
            </a:br>
            <a:r>
              <a:rPr lang="en-US" sz="2300" dirty="0">
                <a:solidFill>
                  <a:schemeClr val="dk1"/>
                </a:solidFill>
              </a:rPr>
              <a:t>dedicated interconnect, or NoC?</a:t>
            </a:r>
          </a:p>
        </p:txBody>
      </p:sp>
      <p:sp>
        <p:nvSpPr>
          <p:cNvPr id="313" name="Google Shape;313;p31"/>
          <p:cNvSpPr txBox="1">
            <a:spLocks noGrp="1"/>
          </p:cNvSpPr>
          <p:nvPr>
            <p:ph type="title"/>
          </p:nvPr>
        </p:nvSpPr>
        <p:spPr>
          <a:xfrm>
            <a:off x="179512" y="332656"/>
            <a:ext cx="870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en" dirty="0"/>
              <a:t>FPGA </a:t>
            </a:r>
            <a:r>
              <a:rPr lang="en" b="1" dirty="0">
                <a:solidFill>
                  <a:srgbClr val="CC0000"/>
                </a:solidFill>
              </a:rPr>
              <a:t>Weakness</a:t>
            </a:r>
            <a:r>
              <a:rPr lang="en" dirty="0"/>
              <a:t>: Programmability Overhead</a:t>
            </a:r>
            <a:endParaRPr dirty="0"/>
          </a:p>
        </p:txBody>
      </p:sp>
      <p:sp>
        <p:nvSpPr>
          <p:cNvPr id="315" name="Google Shape;315;p31"/>
          <p:cNvSpPr txBox="1">
            <a:spLocks noGrp="1"/>
          </p:cNvSpPr>
          <p:nvPr>
            <p:ph type="sldNum" idx="12"/>
          </p:nvPr>
        </p:nvSpPr>
        <p:spPr>
          <a:xfrm>
            <a:off x="8532440" y="638132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7</a:t>
            </a:fld>
            <a:endParaRPr kern="0" dirty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Google Shape;1837;p119">
            <a:extLst>
              <a:ext uri="{FF2B5EF4-FFF2-40B4-BE49-F238E27FC236}">
                <a16:creationId xmlns:a16="http://schemas.microsoft.com/office/drawing/2014/main" id="{BA07270A-311C-C814-1934-5A719726965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52320" y="2060848"/>
            <a:ext cx="1388264" cy="2105144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447;p34">
            <a:extLst>
              <a:ext uri="{FF2B5EF4-FFF2-40B4-BE49-F238E27FC236}">
                <a16:creationId xmlns:a16="http://schemas.microsoft.com/office/drawing/2014/main" id="{98FF21F6-D5CD-57D3-48CC-5BDF778E0E8E}"/>
              </a:ext>
            </a:extLst>
          </p:cNvPr>
          <p:cNvSpPr/>
          <p:nvPr/>
        </p:nvSpPr>
        <p:spPr>
          <a:xfrm>
            <a:off x="6264971" y="5239295"/>
            <a:ext cx="1773983" cy="927752"/>
          </a:xfrm>
          <a:prstGeom prst="rect">
            <a:avLst/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25" tIns="82925" rIns="82925" bIns="82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310" name="Google Shape;448;p34">
            <a:extLst>
              <a:ext uri="{FF2B5EF4-FFF2-40B4-BE49-F238E27FC236}">
                <a16:creationId xmlns:a16="http://schemas.microsoft.com/office/drawing/2014/main" id="{EFCE8DBF-C77E-7C24-5F9B-E78D9FD23F70}"/>
              </a:ext>
            </a:extLst>
          </p:cNvPr>
          <p:cNvCxnSpPr>
            <a:cxnSpLocks/>
          </p:cNvCxnSpPr>
          <p:nvPr/>
        </p:nvCxnSpPr>
        <p:spPr>
          <a:xfrm>
            <a:off x="6277745" y="5805287"/>
            <a:ext cx="814535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11" name="Google Shape;451;p34">
            <a:extLst>
              <a:ext uri="{FF2B5EF4-FFF2-40B4-BE49-F238E27FC236}">
                <a16:creationId xmlns:a16="http://schemas.microsoft.com/office/drawing/2014/main" id="{263A23AB-C900-4BBC-AA00-48D21179BBDB}"/>
              </a:ext>
            </a:extLst>
          </p:cNvPr>
          <p:cNvSpPr/>
          <p:nvPr/>
        </p:nvSpPr>
        <p:spPr>
          <a:xfrm>
            <a:off x="7005676" y="5498074"/>
            <a:ext cx="167535" cy="164325"/>
          </a:xfrm>
          <a:prstGeom prst="ellipse">
            <a:avLst/>
          </a:prstGeom>
          <a:solidFill>
            <a:srgbClr val="E066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25" tIns="82925" rIns="82925" bIns="82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452;p34">
            <a:extLst>
              <a:ext uri="{FF2B5EF4-FFF2-40B4-BE49-F238E27FC236}">
                <a16:creationId xmlns:a16="http://schemas.microsoft.com/office/drawing/2014/main" id="{8782ED3F-2E60-2BA2-6395-D6E98559961A}"/>
              </a:ext>
            </a:extLst>
          </p:cNvPr>
          <p:cNvSpPr/>
          <p:nvPr/>
        </p:nvSpPr>
        <p:spPr>
          <a:xfrm>
            <a:off x="6225328" y="5498074"/>
            <a:ext cx="52422" cy="51351"/>
          </a:xfrm>
          <a:prstGeom prst="rect">
            <a:avLst/>
          </a:prstGeom>
          <a:solidFill>
            <a:srgbClr val="434343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25" tIns="82925" rIns="82925" bIns="82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453;p34">
            <a:extLst>
              <a:ext uri="{FF2B5EF4-FFF2-40B4-BE49-F238E27FC236}">
                <a16:creationId xmlns:a16="http://schemas.microsoft.com/office/drawing/2014/main" id="{74B55253-DDC3-452D-D510-030862CE50B4}"/>
              </a:ext>
            </a:extLst>
          </p:cNvPr>
          <p:cNvSpPr/>
          <p:nvPr/>
        </p:nvSpPr>
        <p:spPr>
          <a:xfrm>
            <a:off x="6225328" y="5615416"/>
            <a:ext cx="52422" cy="51351"/>
          </a:xfrm>
          <a:prstGeom prst="rect">
            <a:avLst/>
          </a:prstGeom>
          <a:solidFill>
            <a:srgbClr val="434343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25" tIns="82925" rIns="82925" bIns="82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449;p34">
            <a:extLst>
              <a:ext uri="{FF2B5EF4-FFF2-40B4-BE49-F238E27FC236}">
                <a16:creationId xmlns:a16="http://schemas.microsoft.com/office/drawing/2014/main" id="{8A72994D-EEE7-E9BC-F237-7F4A7C3E37A6}"/>
              </a:ext>
            </a:extLst>
          </p:cNvPr>
          <p:cNvSpPr/>
          <p:nvPr/>
        </p:nvSpPr>
        <p:spPr>
          <a:xfrm>
            <a:off x="6225323" y="5779611"/>
            <a:ext cx="52422" cy="51351"/>
          </a:xfrm>
          <a:prstGeom prst="rect">
            <a:avLst/>
          </a:prstGeom>
          <a:solidFill>
            <a:srgbClr val="434343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25" tIns="82925" rIns="82925" bIns="82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455;p34">
            <a:extLst>
              <a:ext uri="{FF2B5EF4-FFF2-40B4-BE49-F238E27FC236}">
                <a16:creationId xmlns:a16="http://schemas.microsoft.com/office/drawing/2014/main" id="{4B64EC7C-5285-49DE-DE26-D934BD7003B5}"/>
              </a:ext>
            </a:extLst>
          </p:cNvPr>
          <p:cNvSpPr/>
          <p:nvPr/>
        </p:nvSpPr>
        <p:spPr>
          <a:xfrm>
            <a:off x="8051760" y="5713462"/>
            <a:ext cx="52422" cy="51351"/>
          </a:xfrm>
          <a:prstGeom prst="rect">
            <a:avLst/>
          </a:prstGeom>
          <a:solidFill>
            <a:srgbClr val="434343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25" tIns="82925" rIns="82925" bIns="82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456;p34">
            <a:extLst>
              <a:ext uri="{FF2B5EF4-FFF2-40B4-BE49-F238E27FC236}">
                <a16:creationId xmlns:a16="http://schemas.microsoft.com/office/drawing/2014/main" id="{85FC72AD-8548-323A-6FAD-03D4032C2F1D}"/>
              </a:ext>
            </a:extLst>
          </p:cNvPr>
          <p:cNvSpPr/>
          <p:nvPr/>
        </p:nvSpPr>
        <p:spPr>
          <a:xfrm>
            <a:off x="6755470" y="5194042"/>
            <a:ext cx="667142" cy="16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925" tIns="82925" rIns="82925" bIns="82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457;p34">
            <a:extLst>
              <a:ext uri="{FF2B5EF4-FFF2-40B4-BE49-F238E27FC236}">
                <a16:creationId xmlns:a16="http://schemas.microsoft.com/office/drawing/2014/main" id="{135B1396-8CC9-3DA9-41CF-74CDC1385968}"/>
              </a:ext>
            </a:extLst>
          </p:cNvPr>
          <p:cNvSpPr/>
          <p:nvPr/>
        </p:nvSpPr>
        <p:spPr>
          <a:xfrm rot="16200000">
            <a:off x="7508040" y="5654209"/>
            <a:ext cx="685115" cy="122174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lin ang="5400012" scaled="0"/>
          </a:gra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25" tIns="82925" rIns="82925" bIns="82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458;p34">
            <a:extLst>
              <a:ext uri="{FF2B5EF4-FFF2-40B4-BE49-F238E27FC236}">
                <a16:creationId xmlns:a16="http://schemas.microsoft.com/office/drawing/2014/main" id="{4145E147-0D68-5585-9147-6BCF5C1DC4CB}"/>
              </a:ext>
            </a:extLst>
          </p:cNvPr>
          <p:cNvSpPr/>
          <p:nvPr/>
        </p:nvSpPr>
        <p:spPr>
          <a:xfrm>
            <a:off x="7788156" y="6003267"/>
            <a:ext cx="122174" cy="51351"/>
          </a:xfrm>
          <a:prstGeom prst="triangle">
            <a:avLst>
              <a:gd name="adj" fmla="val 50799"/>
            </a:avLst>
          </a:prstGeom>
          <a:solidFill>
            <a:srgbClr val="3D85C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25" tIns="82925" rIns="82925" bIns="82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459;p34">
            <a:extLst>
              <a:ext uri="{FF2B5EF4-FFF2-40B4-BE49-F238E27FC236}">
                <a16:creationId xmlns:a16="http://schemas.microsoft.com/office/drawing/2014/main" id="{F3EFDC1B-4038-9010-76C7-F1AE8E9CD897}"/>
              </a:ext>
            </a:extLst>
          </p:cNvPr>
          <p:cNvSpPr/>
          <p:nvPr/>
        </p:nvSpPr>
        <p:spPr>
          <a:xfrm>
            <a:off x="7027953" y="5521137"/>
            <a:ext cx="122174" cy="120034"/>
          </a:xfrm>
          <a:prstGeom prst="mathMultiply">
            <a:avLst>
              <a:gd name="adj1" fmla="val 13041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25" tIns="82925" rIns="82925" bIns="82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460;p34">
            <a:extLst>
              <a:ext uri="{FF2B5EF4-FFF2-40B4-BE49-F238E27FC236}">
                <a16:creationId xmlns:a16="http://schemas.microsoft.com/office/drawing/2014/main" id="{04F93B3D-6B68-8035-9821-9BC8C3BFE5D2}"/>
              </a:ext>
            </a:extLst>
          </p:cNvPr>
          <p:cNvSpPr/>
          <p:nvPr/>
        </p:nvSpPr>
        <p:spPr>
          <a:xfrm>
            <a:off x="7511170" y="5683519"/>
            <a:ext cx="122174" cy="120034"/>
          </a:xfrm>
          <a:prstGeom prst="mathPlus">
            <a:avLst>
              <a:gd name="adj1" fmla="val 11904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25" tIns="82925" rIns="82925" bIns="82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461;p34">
            <a:extLst>
              <a:ext uri="{FF2B5EF4-FFF2-40B4-BE49-F238E27FC236}">
                <a16:creationId xmlns:a16="http://schemas.microsoft.com/office/drawing/2014/main" id="{5BEEDFC9-6166-3E57-35EE-B5474A379F57}"/>
              </a:ext>
            </a:extLst>
          </p:cNvPr>
          <p:cNvSpPr/>
          <p:nvPr/>
        </p:nvSpPr>
        <p:spPr>
          <a:xfrm>
            <a:off x="6278994" y="5519520"/>
            <a:ext cx="751325" cy="31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stealth" w="med" len="med"/>
          </a:ln>
        </p:spPr>
        <p:txBody>
          <a:bodyPr/>
          <a:lstStyle/>
          <a:p>
            <a:endParaRPr lang="en-CA"/>
          </a:p>
        </p:txBody>
      </p:sp>
      <p:sp>
        <p:nvSpPr>
          <p:cNvPr id="327" name="Google Shape;462;p34">
            <a:extLst>
              <a:ext uri="{FF2B5EF4-FFF2-40B4-BE49-F238E27FC236}">
                <a16:creationId xmlns:a16="http://schemas.microsoft.com/office/drawing/2014/main" id="{D3A75ABA-B6B0-1E7E-D90A-852549863880}"/>
              </a:ext>
            </a:extLst>
          </p:cNvPr>
          <p:cNvSpPr/>
          <p:nvPr/>
        </p:nvSpPr>
        <p:spPr>
          <a:xfrm>
            <a:off x="6279331" y="5642931"/>
            <a:ext cx="751325" cy="31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stealth" w="med" len="med"/>
          </a:ln>
        </p:spPr>
        <p:txBody>
          <a:bodyPr/>
          <a:lstStyle/>
          <a:p>
            <a:endParaRPr lang="en-CA"/>
          </a:p>
        </p:txBody>
      </p:sp>
      <p:sp>
        <p:nvSpPr>
          <p:cNvPr id="328" name="Google Shape;463;p34">
            <a:extLst>
              <a:ext uri="{FF2B5EF4-FFF2-40B4-BE49-F238E27FC236}">
                <a16:creationId xmlns:a16="http://schemas.microsoft.com/office/drawing/2014/main" id="{BFE7AFCF-C4A9-F5ED-2BA0-7390136813F0}"/>
              </a:ext>
            </a:extLst>
          </p:cNvPr>
          <p:cNvSpPr/>
          <p:nvPr/>
        </p:nvSpPr>
        <p:spPr>
          <a:xfrm rot="16200000">
            <a:off x="6197880" y="5675271"/>
            <a:ext cx="537908" cy="122174"/>
          </a:xfrm>
          <a:prstGeom prst="rect">
            <a:avLst/>
          </a:prstGeom>
          <a:gradFill>
            <a:gsLst>
              <a:gs pos="0">
                <a:srgbClr val="D4E5F5"/>
              </a:gs>
              <a:gs pos="100000">
                <a:srgbClr val="70A4D5"/>
              </a:gs>
            </a:gsLst>
            <a:lin ang="5400012" scaled="0"/>
          </a:gra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25" tIns="82925" rIns="82925" bIns="82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450;p34">
            <a:extLst>
              <a:ext uri="{FF2B5EF4-FFF2-40B4-BE49-F238E27FC236}">
                <a16:creationId xmlns:a16="http://schemas.microsoft.com/office/drawing/2014/main" id="{125DA150-90C1-8D74-EBBB-EA3C86D2B09B}"/>
              </a:ext>
            </a:extLst>
          </p:cNvPr>
          <p:cNvSpPr/>
          <p:nvPr/>
        </p:nvSpPr>
        <p:spPr>
          <a:xfrm>
            <a:off x="7452320" y="5663113"/>
            <a:ext cx="167535" cy="164325"/>
          </a:xfrm>
          <a:prstGeom prst="ellipse">
            <a:avLst/>
          </a:prstGeom>
          <a:solidFill>
            <a:srgbClr val="E0666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25" tIns="82925" rIns="82925" bIns="82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464;p34">
            <a:extLst>
              <a:ext uri="{FF2B5EF4-FFF2-40B4-BE49-F238E27FC236}">
                <a16:creationId xmlns:a16="http://schemas.microsoft.com/office/drawing/2014/main" id="{1CA78301-E5E7-64F4-6ACF-E0DFB85803EE}"/>
              </a:ext>
            </a:extLst>
          </p:cNvPr>
          <p:cNvSpPr/>
          <p:nvPr/>
        </p:nvSpPr>
        <p:spPr>
          <a:xfrm>
            <a:off x="7466118" y="5688655"/>
            <a:ext cx="122174" cy="120034"/>
          </a:xfrm>
          <a:prstGeom prst="mathPlus">
            <a:avLst>
              <a:gd name="adj1" fmla="val 11904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25" tIns="82925" rIns="82925" bIns="82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466;p34">
            <a:extLst>
              <a:ext uri="{FF2B5EF4-FFF2-40B4-BE49-F238E27FC236}">
                <a16:creationId xmlns:a16="http://schemas.microsoft.com/office/drawing/2014/main" id="{E562555F-79DD-C12F-56A7-DDE188810A11}"/>
              </a:ext>
            </a:extLst>
          </p:cNvPr>
          <p:cNvSpPr/>
          <p:nvPr/>
        </p:nvSpPr>
        <p:spPr>
          <a:xfrm>
            <a:off x="6402864" y="5953742"/>
            <a:ext cx="122174" cy="51351"/>
          </a:xfrm>
          <a:prstGeom prst="triangle">
            <a:avLst>
              <a:gd name="adj" fmla="val 50799"/>
            </a:avLst>
          </a:prstGeom>
          <a:solidFill>
            <a:srgbClr val="3D85C6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25" tIns="82925" rIns="82925" bIns="82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33" name="Google Shape;467;p34">
            <a:extLst>
              <a:ext uri="{FF2B5EF4-FFF2-40B4-BE49-F238E27FC236}">
                <a16:creationId xmlns:a16="http://schemas.microsoft.com/office/drawing/2014/main" id="{B0F5E852-6B77-6030-94C2-DC04EA597A1E}"/>
              </a:ext>
            </a:extLst>
          </p:cNvPr>
          <p:cNvCxnSpPr/>
          <p:nvPr/>
        </p:nvCxnSpPr>
        <p:spPr>
          <a:xfrm>
            <a:off x="5941186" y="5205722"/>
            <a:ext cx="0" cy="904906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4" name="Google Shape;468;p34">
            <a:extLst>
              <a:ext uri="{FF2B5EF4-FFF2-40B4-BE49-F238E27FC236}">
                <a16:creationId xmlns:a16="http://schemas.microsoft.com/office/drawing/2014/main" id="{119DA1F6-10E9-7F1B-399F-A7570C762E5D}"/>
              </a:ext>
            </a:extLst>
          </p:cNvPr>
          <p:cNvCxnSpPr/>
          <p:nvPr/>
        </p:nvCxnSpPr>
        <p:spPr>
          <a:xfrm>
            <a:off x="5791144" y="5194039"/>
            <a:ext cx="0" cy="1428104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5" name="Google Shape;469;p34">
            <a:extLst>
              <a:ext uri="{FF2B5EF4-FFF2-40B4-BE49-F238E27FC236}">
                <a16:creationId xmlns:a16="http://schemas.microsoft.com/office/drawing/2014/main" id="{CF5BA788-99D5-2704-ABEE-A39370B113EE}"/>
              </a:ext>
            </a:extLst>
          </p:cNvPr>
          <p:cNvCxnSpPr/>
          <p:nvPr/>
        </p:nvCxnSpPr>
        <p:spPr>
          <a:xfrm>
            <a:off x="5651078" y="5194039"/>
            <a:ext cx="0" cy="1423748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6" name="Google Shape;470;p34">
            <a:extLst>
              <a:ext uri="{FF2B5EF4-FFF2-40B4-BE49-F238E27FC236}">
                <a16:creationId xmlns:a16="http://schemas.microsoft.com/office/drawing/2014/main" id="{8F40C414-55CA-6BBB-CD32-B4E19DE03914}"/>
              </a:ext>
            </a:extLst>
          </p:cNvPr>
          <p:cNvCxnSpPr/>
          <p:nvPr/>
        </p:nvCxnSpPr>
        <p:spPr>
          <a:xfrm rot="10800000">
            <a:off x="5580112" y="6571723"/>
            <a:ext cx="2649516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7" name="Google Shape;471;p34">
            <a:extLst>
              <a:ext uri="{FF2B5EF4-FFF2-40B4-BE49-F238E27FC236}">
                <a16:creationId xmlns:a16="http://schemas.microsoft.com/office/drawing/2014/main" id="{E6707ED1-353E-681C-216B-D12674105312}"/>
              </a:ext>
            </a:extLst>
          </p:cNvPr>
          <p:cNvCxnSpPr/>
          <p:nvPr/>
        </p:nvCxnSpPr>
        <p:spPr>
          <a:xfrm rot="10800000">
            <a:off x="6305483" y="6421686"/>
            <a:ext cx="2597381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8" name="Google Shape;472;p34">
            <a:extLst>
              <a:ext uri="{FF2B5EF4-FFF2-40B4-BE49-F238E27FC236}">
                <a16:creationId xmlns:a16="http://schemas.microsoft.com/office/drawing/2014/main" id="{3B12F4D1-D97B-E8F3-2336-1F6E4A122AA9}"/>
              </a:ext>
            </a:extLst>
          </p:cNvPr>
          <p:cNvCxnSpPr/>
          <p:nvPr/>
        </p:nvCxnSpPr>
        <p:spPr>
          <a:xfrm rot="10800000">
            <a:off x="6304151" y="6281615"/>
            <a:ext cx="2603057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9" name="Google Shape;473;p34">
            <a:extLst>
              <a:ext uri="{FF2B5EF4-FFF2-40B4-BE49-F238E27FC236}">
                <a16:creationId xmlns:a16="http://schemas.microsoft.com/office/drawing/2014/main" id="{2F8A275C-4053-31C1-F965-9818D1186EF4}"/>
              </a:ext>
            </a:extLst>
          </p:cNvPr>
          <p:cNvCxnSpPr/>
          <p:nvPr/>
        </p:nvCxnSpPr>
        <p:spPr>
          <a:xfrm rot="10800000">
            <a:off x="8295963" y="5157192"/>
            <a:ext cx="0" cy="981591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0" name="Google Shape;474;p34">
            <a:extLst>
              <a:ext uri="{FF2B5EF4-FFF2-40B4-BE49-F238E27FC236}">
                <a16:creationId xmlns:a16="http://schemas.microsoft.com/office/drawing/2014/main" id="{5D62ABB4-98AE-600E-E94A-448C9B2572A3}"/>
              </a:ext>
            </a:extLst>
          </p:cNvPr>
          <p:cNvCxnSpPr/>
          <p:nvPr/>
        </p:nvCxnSpPr>
        <p:spPr>
          <a:xfrm rot="10800000">
            <a:off x="8467260" y="5176343"/>
            <a:ext cx="0" cy="890915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2" name="Google Shape;476;p34">
            <a:extLst>
              <a:ext uri="{FF2B5EF4-FFF2-40B4-BE49-F238E27FC236}">
                <a16:creationId xmlns:a16="http://schemas.microsoft.com/office/drawing/2014/main" id="{BD0148AE-1A7D-CBC1-502A-24D18A9578D4}"/>
              </a:ext>
            </a:extLst>
          </p:cNvPr>
          <p:cNvCxnSpPr/>
          <p:nvPr/>
        </p:nvCxnSpPr>
        <p:spPr>
          <a:xfrm rot="16200000">
            <a:off x="8467260" y="6041995"/>
            <a:ext cx="0" cy="173169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3" name="Google Shape;477;p34">
            <a:extLst>
              <a:ext uri="{FF2B5EF4-FFF2-40B4-BE49-F238E27FC236}">
                <a16:creationId xmlns:a16="http://schemas.microsoft.com/office/drawing/2014/main" id="{D9783160-FC83-0C18-26B0-38AB6FD1F0D7}"/>
              </a:ext>
            </a:extLst>
          </p:cNvPr>
          <p:cNvCxnSpPr/>
          <p:nvPr/>
        </p:nvCxnSpPr>
        <p:spPr>
          <a:xfrm rot="16200000">
            <a:off x="8468532" y="6018959"/>
            <a:ext cx="0" cy="98699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4" name="Google Shape;478;p34">
            <a:extLst>
              <a:ext uri="{FF2B5EF4-FFF2-40B4-BE49-F238E27FC236}">
                <a16:creationId xmlns:a16="http://schemas.microsoft.com/office/drawing/2014/main" id="{14704E5C-635A-AD6C-4709-A1FD33793855}"/>
              </a:ext>
            </a:extLst>
          </p:cNvPr>
          <p:cNvCxnSpPr/>
          <p:nvPr/>
        </p:nvCxnSpPr>
        <p:spPr>
          <a:xfrm rot="5400000">
            <a:off x="8369534" y="6079092"/>
            <a:ext cx="59699" cy="34455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5" name="Google Shape;479;p34">
            <a:extLst>
              <a:ext uri="{FF2B5EF4-FFF2-40B4-BE49-F238E27FC236}">
                <a16:creationId xmlns:a16="http://schemas.microsoft.com/office/drawing/2014/main" id="{AA58893B-C0B5-3F07-00D3-85AD488DBBFF}"/>
              </a:ext>
            </a:extLst>
          </p:cNvPr>
          <p:cNvCxnSpPr/>
          <p:nvPr/>
        </p:nvCxnSpPr>
        <p:spPr>
          <a:xfrm rot="16200000" flipH="1">
            <a:off x="8504521" y="6079092"/>
            <a:ext cx="59699" cy="34455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6" name="Google Shape;480;p34">
            <a:extLst>
              <a:ext uri="{FF2B5EF4-FFF2-40B4-BE49-F238E27FC236}">
                <a16:creationId xmlns:a16="http://schemas.microsoft.com/office/drawing/2014/main" id="{884091F0-9A43-4BC3-2B0D-656BFBA8053C}"/>
              </a:ext>
            </a:extLst>
          </p:cNvPr>
          <p:cNvCxnSpPr/>
          <p:nvPr/>
        </p:nvCxnSpPr>
        <p:spPr>
          <a:xfrm rot="10800000">
            <a:off x="8590768" y="5166080"/>
            <a:ext cx="0" cy="1457537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8" name="Google Shape;482;p34">
            <a:extLst>
              <a:ext uri="{FF2B5EF4-FFF2-40B4-BE49-F238E27FC236}">
                <a16:creationId xmlns:a16="http://schemas.microsoft.com/office/drawing/2014/main" id="{17284797-2ED8-F3EA-7D9D-ED3E2D1B570C}"/>
              </a:ext>
            </a:extLst>
          </p:cNvPr>
          <p:cNvCxnSpPr/>
          <p:nvPr/>
        </p:nvCxnSpPr>
        <p:spPr>
          <a:xfrm flipH="1">
            <a:off x="8284805" y="6485138"/>
            <a:ext cx="0" cy="173169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9" name="Google Shape;483;p34">
            <a:extLst>
              <a:ext uri="{FF2B5EF4-FFF2-40B4-BE49-F238E27FC236}">
                <a16:creationId xmlns:a16="http://schemas.microsoft.com/office/drawing/2014/main" id="{0594DC5D-2561-3BF0-A735-3D41D36475CA}"/>
              </a:ext>
            </a:extLst>
          </p:cNvPr>
          <p:cNvCxnSpPr/>
          <p:nvPr/>
        </p:nvCxnSpPr>
        <p:spPr>
          <a:xfrm flipH="1">
            <a:off x="8224534" y="6523645"/>
            <a:ext cx="0" cy="98699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0" name="Google Shape;484;p34">
            <a:extLst>
              <a:ext uri="{FF2B5EF4-FFF2-40B4-BE49-F238E27FC236}">
                <a16:creationId xmlns:a16="http://schemas.microsoft.com/office/drawing/2014/main" id="{2A1F36FD-A574-9407-10CB-E0F7A58510C8}"/>
              </a:ext>
            </a:extLst>
          </p:cNvPr>
          <p:cNvCxnSpPr/>
          <p:nvPr/>
        </p:nvCxnSpPr>
        <p:spPr>
          <a:xfrm rot="10800000" flipH="1">
            <a:off x="8222697" y="6486619"/>
            <a:ext cx="59699" cy="34455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1" name="Google Shape;485;p34">
            <a:extLst>
              <a:ext uri="{FF2B5EF4-FFF2-40B4-BE49-F238E27FC236}">
                <a16:creationId xmlns:a16="http://schemas.microsoft.com/office/drawing/2014/main" id="{5FEDEF57-266E-FE8A-5776-DB4AE0281DFD}"/>
              </a:ext>
            </a:extLst>
          </p:cNvPr>
          <p:cNvCxnSpPr/>
          <p:nvPr/>
        </p:nvCxnSpPr>
        <p:spPr>
          <a:xfrm>
            <a:off x="8222697" y="6621605"/>
            <a:ext cx="59699" cy="34455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3" name="Google Shape;487;p34">
            <a:extLst>
              <a:ext uri="{FF2B5EF4-FFF2-40B4-BE49-F238E27FC236}">
                <a16:creationId xmlns:a16="http://schemas.microsoft.com/office/drawing/2014/main" id="{3A3F366D-28A0-63D9-5F65-512856754704}"/>
              </a:ext>
            </a:extLst>
          </p:cNvPr>
          <p:cNvCxnSpPr/>
          <p:nvPr/>
        </p:nvCxnSpPr>
        <p:spPr>
          <a:xfrm rot="16200000">
            <a:off x="5941186" y="6082042"/>
            <a:ext cx="0" cy="173169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4" name="Google Shape;488;p34">
            <a:extLst>
              <a:ext uri="{FF2B5EF4-FFF2-40B4-BE49-F238E27FC236}">
                <a16:creationId xmlns:a16="http://schemas.microsoft.com/office/drawing/2014/main" id="{52D760CE-A463-38CB-69A7-AFB921350729}"/>
              </a:ext>
            </a:extLst>
          </p:cNvPr>
          <p:cNvCxnSpPr/>
          <p:nvPr/>
        </p:nvCxnSpPr>
        <p:spPr>
          <a:xfrm rot="16200000">
            <a:off x="5942458" y="6059006"/>
            <a:ext cx="0" cy="98699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5" name="Google Shape;489;p34">
            <a:extLst>
              <a:ext uri="{FF2B5EF4-FFF2-40B4-BE49-F238E27FC236}">
                <a16:creationId xmlns:a16="http://schemas.microsoft.com/office/drawing/2014/main" id="{B72C6FFA-371F-0B32-CADE-D2E3CAE76548}"/>
              </a:ext>
            </a:extLst>
          </p:cNvPr>
          <p:cNvCxnSpPr/>
          <p:nvPr/>
        </p:nvCxnSpPr>
        <p:spPr>
          <a:xfrm rot="5400000">
            <a:off x="5843460" y="6119140"/>
            <a:ext cx="59699" cy="34455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6" name="Google Shape;490;p34">
            <a:extLst>
              <a:ext uri="{FF2B5EF4-FFF2-40B4-BE49-F238E27FC236}">
                <a16:creationId xmlns:a16="http://schemas.microsoft.com/office/drawing/2014/main" id="{FF7E9A04-8D77-FE39-E74A-850D92026CA8}"/>
              </a:ext>
            </a:extLst>
          </p:cNvPr>
          <p:cNvCxnSpPr/>
          <p:nvPr/>
        </p:nvCxnSpPr>
        <p:spPr>
          <a:xfrm rot="16200000" flipH="1">
            <a:off x="5978446" y="6119140"/>
            <a:ext cx="59699" cy="34455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8" name="Google Shape;492;p34">
            <a:extLst>
              <a:ext uri="{FF2B5EF4-FFF2-40B4-BE49-F238E27FC236}">
                <a16:creationId xmlns:a16="http://schemas.microsoft.com/office/drawing/2014/main" id="{1800494B-978C-9C8C-3358-437A4A3D69F6}"/>
              </a:ext>
            </a:extLst>
          </p:cNvPr>
          <p:cNvCxnSpPr/>
          <p:nvPr/>
        </p:nvCxnSpPr>
        <p:spPr>
          <a:xfrm>
            <a:off x="6246602" y="6338466"/>
            <a:ext cx="0" cy="173169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9" name="Google Shape;493;p34">
            <a:extLst>
              <a:ext uri="{FF2B5EF4-FFF2-40B4-BE49-F238E27FC236}">
                <a16:creationId xmlns:a16="http://schemas.microsoft.com/office/drawing/2014/main" id="{4EFE8942-D508-DDF2-DFB6-11FF771BAE1C}"/>
              </a:ext>
            </a:extLst>
          </p:cNvPr>
          <p:cNvCxnSpPr/>
          <p:nvPr/>
        </p:nvCxnSpPr>
        <p:spPr>
          <a:xfrm>
            <a:off x="6306872" y="6376974"/>
            <a:ext cx="0" cy="98699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0" name="Google Shape;494;p34">
            <a:extLst>
              <a:ext uri="{FF2B5EF4-FFF2-40B4-BE49-F238E27FC236}">
                <a16:creationId xmlns:a16="http://schemas.microsoft.com/office/drawing/2014/main" id="{A785E7AE-D2A5-13B3-E4C0-C87A9EC9E1BA}"/>
              </a:ext>
            </a:extLst>
          </p:cNvPr>
          <p:cNvCxnSpPr/>
          <p:nvPr/>
        </p:nvCxnSpPr>
        <p:spPr>
          <a:xfrm rot="10800000">
            <a:off x="6249010" y="6339947"/>
            <a:ext cx="59699" cy="34455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1" name="Google Shape;495;p34">
            <a:extLst>
              <a:ext uri="{FF2B5EF4-FFF2-40B4-BE49-F238E27FC236}">
                <a16:creationId xmlns:a16="http://schemas.microsoft.com/office/drawing/2014/main" id="{D3ADBABF-2DEF-2237-4557-29EC8F7F1653}"/>
              </a:ext>
            </a:extLst>
          </p:cNvPr>
          <p:cNvCxnSpPr/>
          <p:nvPr/>
        </p:nvCxnSpPr>
        <p:spPr>
          <a:xfrm flipH="1">
            <a:off x="6249010" y="6474934"/>
            <a:ext cx="59699" cy="34455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3" name="Google Shape;497;p34">
            <a:extLst>
              <a:ext uri="{FF2B5EF4-FFF2-40B4-BE49-F238E27FC236}">
                <a16:creationId xmlns:a16="http://schemas.microsoft.com/office/drawing/2014/main" id="{6B164425-E046-F1FC-0896-07C182E73C70}"/>
              </a:ext>
            </a:extLst>
          </p:cNvPr>
          <p:cNvCxnSpPr/>
          <p:nvPr/>
        </p:nvCxnSpPr>
        <p:spPr>
          <a:xfrm>
            <a:off x="6091220" y="5358735"/>
            <a:ext cx="0" cy="173169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4" name="Google Shape;498;p34">
            <a:extLst>
              <a:ext uri="{FF2B5EF4-FFF2-40B4-BE49-F238E27FC236}">
                <a16:creationId xmlns:a16="http://schemas.microsoft.com/office/drawing/2014/main" id="{04E17B27-765E-0478-A24C-8B5DD4A34CFE}"/>
              </a:ext>
            </a:extLst>
          </p:cNvPr>
          <p:cNvCxnSpPr/>
          <p:nvPr/>
        </p:nvCxnSpPr>
        <p:spPr>
          <a:xfrm>
            <a:off x="6151490" y="5397243"/>
            <a:ext cx="0" cy="98699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5" name="Google Shape;499;p34">
            <a:extLst>
              <a:ext uri="{FF2B5EF4-FFF2-40B4-BE49-F238E27FC236}">
                <a16:creationId xmlns:a16="http://schemas.microsoft.com/office/drawing/2014/main" id="{48ABA05D-C0C3-1F55-5F52-07AA3782CCA0}"/>
              </a:ext>
            </a:extLst>
          </p:cNvPr>
          <p:cNvCxnSpPr/>
          <p:nvPr/>
        </p:nvCxnSpPr>
        <p:spPr>
          <a:xfrm rot="10800000">
            <a:off x="6093629" y="5360216"/>
            <a:ext cx="59699" cy="34455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6" name="Google Shape;500;p34">
            <a:extLst>
              <a:ext uri="{FF2B5EF4-FFF2-40B4-BE49-F238E27FC236}">
                <a16:creationId xmlns:a16="http://schemas.microsoft.com/office/drawing/2014/main" id="{EBC14CDC-A663-C586-CA3A-2549DAA5FBA0}"/>
              </a:ext>
            </a:extLst>
          </p:cNvPr>
          <p:cNvCxnSpPr/>
          <p:nvPr/>
        </p:nvCxnSpPr>
        <p:spPr>
          <a:xfrm flipH="1">
            <a:off x="6093629" y="5495202"/>
            <a:ext cx="59699" cy="34455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8" name="Google Shape;502;p34">
            <a:extLst>
              <a:ext uri="{FF2B5EF4-FFF2-40B4-BE49-F238E27FC236}">
                <a16:creationId xmlns:a16="http://schemas.microsoft.com/office/drawing/2014/main" id="{D39A83D7-D0D5-B9A3-04DD-4E79A9E273E5}"/>
              </a:ext>
            </a:extLst>
          </p:cNvPr>
          <p:cNvCxnSpPr/>
          <p:nvPr/>
        </p:nvCxnSpPr>
        <p:spPr>
          <a:xfrm>
            <a:off x="6091220" y="5549391"/>
            <a:ext cx="0" cy="173169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9" name="Google Shape;503;p34">
            <a:extLst>
              <a:ext uri="{FF2B5EF4-FFF2-40B4-BE49-F238E27FC236}">
                <a16:creationId xmlns:a16="http://schemas.microsoft.com/office/drawing/2014/main" id="{9317CABA-B388-7A7F-EA64-D78514066BD8}"/>
              </a:ext>
            </a:extLst>
          </p:cNvPr>
          <p:cNvCxnSpPr/>
          <p:nvPr/>
        </p:nvCxnSpPr>
        <p:spPr>
          <a:xfrm>
            <a:off x="6151490" y="5587898"/>
            <a:ext cx="0" cy="98699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0" name="Google Shape;504;p34">
            <a:extLst>
              <a:ext uri="{FF2B5EF4-FFF2-40B4-BE49-F238E27FC236}">
                <a16:creationId xmlns:a16="http://schemas.microsoft.com/office/drawing/2014/main" id="{0C5816FA-A59F-2EB5-C6A0-B0749C0205BA}"/>
              </a:ext>
            </a:extLst>
          </p:cNvPr>
          <p:cNvCxnSpPr/>
          <p:nvPr/>
        </p:nvCxnSpPr>
        <p:spPr>
          <a:xfrm rot="10800000">
            <a:off x="6093629" y="5550872"/>
            <a:ext cx="59699" cy="34455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1" name="Google Shape;505;p34">
            <a:extLst>
              <a:ext uri="{FF2B5EF4-FFF2-40B4-BE49-F238E27FC236}">
                <a16:creationId xmlns:a16="http://schemas.microsoft.com/office/drawing/2014/main" id="{8DA21E7F-0DE9-CA1A-F701-DAA538136A3B}"/>
              </a:ext>
            </a:extLst>
          </p:cNvPr>
          <p:cNvCxnSpPr/>
          <p:nvPr/>
        </p:nvCxnSpPr>
        <p:spPr>
          <a:xfrm flipH="1">
            <a:off x="6093629" y="5685858"/>
            <a:ext cx="59699" cy="34455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3" name="Google Shape;507;p34">
            <a:extLst>
              <a:ext uri="{FF2B5EF4-FFF2-40B4-BE49-F238E27FC236}">
                <a16:creationId xmlns:a16="http://schemas.microsoft.com/office/drawing/2014/main" id="{516702FB-8EC3-5EFB-BF7B-62D25F359615}"/>
              </a:ext>
            </a:extLst>
          </p:cNvPr>
          <p:cNvCxnSpPr/>
          <p:nvPr/>
        </p:nvCxnSpPr>
        <p:spPr>
          <a:xfrm>
            <a:off x="6091220" y="5761615"/>
            <a:ext cx="0" cy="173169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4" name="Google Shape;508;p34">
            <a:extLst>
              <a:ext uri="{FF2B5EF4-FFF2-40B4-BE49-F238E27FC236}">
                <a16:creationId xmlns:a16="http://schemas.microsoft.com/office/drawing/2014/main" id="{95E9BAA5-AEA6-227C-B4D6-86A5E25D1D8C}"/>
              </a:ext>
            </a:extLst>
          </p:cNvPr>
          <p:cNvCxnSpPr/>
          <p:nvPr/>
        </p:nvCxnSpPr>
        <p:spPr>
          <a:xfrm>
            <a:off x="6151490" y="5800123"/>
            <a:ext cx="0" cy="98699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5" name="Google Shape;509;p34">
            <a:extLst>
              <a:ext uri="{FF2B5EF4-FFF2-40B4-BE49-F238E27FC236}">
                <a16:creationId xmlns:a16="http://schemas.microsoft.com/office/drawing/2014/main" id="{A621E402-D97A-1251-4BD0-72265D6D5157}"/>
              </a:ext>
            </a:extLst>
          </p:cNvPr>
          <p:cNvCxnSpPr/>
          <p:nvPr/>
        </p:nvCxnSpPr>
        <p:spPr>
          <a:xfrm rot="10800000">
            <a:off x="6093629" y="5763096"/>
            <a:ext cx="59699" cy="34455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6" name="Google Shape;510;p34">
            <a:extLst>
              <a:ext uri="{FF2B5EF4-FFF2-40B4-BE49-F238E27FC236}">
                <a16:creationId xmlns:a16="http://schemas.microsoft.com/office/drawing/2014/main" id="{C79FFF9A-3506-9110-D374-59F78DF29153}"/>
              </a:ext>
            </a:extLst>
          </p:cNvPr>
          <p:cNvCxnSpPr/>
          <p:nvPr/>
        </p:nvCxnSpPr>
        <p:spPr>
          <a:xfrm flipH="1">
            <a:off x="6093629" y="5898082"/>
            <a:ext cx="59699" cy="34455"/>
          </a:xfrm>
          <a:prstGeom prst="straightConnector1">
            <a:avLst/>
          </a:prstGeom>
          <a:noFill/>
          <a:ln w="19050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7" name="Google Shape;511;p34">
            <a:extLst>
              <a:ext uri="{FF2B5EF4-FFF2-40B4-BE49-F238E27FC236}">
                <a16:creationId xmlns:a16="http://schemas.microsoft.com/office/drawing/2014/main" id="{B962AA34-6D8F-E701-387F-45F32DA8FE0E}"/>
              </a:ext>
            </a:extLst>
          </p:cNvPr>
          <p:cNvCxnSpPr/>
          <p:nvPr/>
        </p:nvCxnSpPr>
        <p:spPr>
          <a:xfrm>
            <a:off x="5791974" y="5393295"/>
            <a:ext cx="299083" cy="0"/>
          </a:xfrm>
          <a:prstGeom prst="straightConnector1">
            <a:avLst/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8" name="Google Shape;512;p34">
            <a:extLst>
              <a:ext uri="{FF2B5EF4-FFF2-40B4-BE49-F238E27FC236}">
                <a16:creationId xmlns:a16="http://schemas.microsoft.com/office/drawing/2014/main" id="{BFA1C915-B614-65F4-B9CE-7FC055A03599}"/>
              </a:ext>
            </a:extLst>
          </p:cNvPr>
          <p:cNvCxnSpPr/>
          <p:nvPr/>
        </p:nvCxnSpPr>
        <p:spPr>
          <a:xfrm>
            <a:off x="5939371" y="5477685"/>
            <a:ext cx="151786" cy="0"/>
          </a:xfrm>
          <a:prstGeom prst="straightConnector1">
            <a:avLst/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9" name="Google Shape;513;p34">
            <a:extLst>
              <a:ext uri="{FF2B5EF4-FFF2-40B4-BE49-F238E27FC236}">
                <a16:creationId xmlns:a16="http://schemas.microsoft.com/office/drawing/2014/main" id="{1B818638-737E-49F4-505D-8A3467940E06}"/>
              </a:ext>
            </a:extLst>
          </p:cNvPr>
          <p:cNvCxnSpPr/>
          <p:nvPr/>
        </p:nvCxnSpPr>
        <p:spPr>
          <a:xfrm>
            <a:off x="5657875" y="5594444"/>
            <a:ext cx="433050" cy="0"/>
          </a:xfrm>
          <a:prstGeom prst="straightConnector1">
            <a:avLst/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0" name="Google Shape;514;p34">
            <a:extLst>
              <a:ext uri="{FF2B5EF4-FFF2-40B4-BE49-F238E27FC236}">
                <a16:creationId xmlns:a16="http://schemas.microsoft.com/office/drawing/2014/main" id="{19860D6C-BA8A-EDAD-6F87-0431003CCB3C}"/>
              </a:ext>
            </a:extLst>
          </p:cNvPr>
          <p:cNvCxnSpPr/>
          <p:nvPr/>
        </p:nvCxnSpPr>
        <p:spPr>
          <a:xfrm rot="10800000" flipH="1">
            <a:off x="5796307" y="5678905"/>
            <a:ext cx="294728" cy="6864"/>
          </a:xfrm>
          <a:prstGeom prst="straightConnector1">
            <a:avLst/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1" name="Google Shape;515;p34">
            <a:extLst>
              <a:ext uri="{FF2B5EF4-FFF2-40B4-BE49-F238E27FC236}">
                <a16:creationId xmlns:a16="http://schemas.microsoft.com/office/drawing/2014/main" id="{2D062D12-80E9-B08C-8B69-81B332268B1F}"/>
              </a:ext>
            </a:extLst>
          </p:cNvPr>
          <p:cNvCxnSpPr/>
          <p:nvPr/>
        </p:nvCxnSpPr>
        <p:spPr>
          <a:xfrm>
            <a:off x="5654740" y="5800256"/>
            <a:ext cx="432919" cy="0"/>
          </a:xfrm>
          <a:prstGeom prst="straightConnector1">
            <a:avLst/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2" name="Google Shape;516;p34">
            <a:extLst>
              <a:ext uri="{FF2B5EF4-FFF2-40B4-BE49-F238E27FC236}">
                <a16:creationId xmlns:a16="http://schemas.microsoft.com/office/drawing/2014/main" id="{5B46F1F5-9F53-68F1-6C69-D822D3A3E509}"/>
              </a:ext>
            </a:extLst>
          </p:cNvPr>
          <p:cNvCxnSpPr/>
          <p:nvPr/>
        </p:nvCxnSpPr>
        <p:spPr>
          <a:xfrm>
            <a:off x="5943704" y="5893858"/>
            <a:ext cx="144130" cy="1980"/>
          </a:xfrm>
          <a:prstGeom prst="straightConnector1">
            <a:avLst/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3" name="Google Shape;517;p34">
            <a:extLst>
              <a:ext uri="{FF2B5EF4-FFF2-40B4-BE49-F238E27FC236}">
                <a16:creationId xmlns:a16="http://schemas.microsoft.com/office/drawing/2014/main" id="{7F05D9E1-B940-3FDE-FA5E-94E65AA18332}"/>
              </a:ext>
            </a:extLst>
          </p:cNvPr>
          <p:cNvCxnSpPr/>
          <p:nvPr/>
        </p:nvCxnSpPr>
        <p:spPr>
          <a:xfrm>
            <a:off x="6154575" y="5641003"/>
            <a:ext cx="91995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4" name="Google Shape;518;p34">
            <a:extLst>
              <a:ext uri="{FF2B5EF4-FFF2-40B4-BE49-F238E27FC236}">
                <a16:creationId xmlns:a16="http://schemas.microsoft.com/office/drawing/2014/main" id="{A1424AA0-6CCA-4192-2768-1A7515D46EC1}"/>
              </a:ext>
            </a:extLst>
          </p:cNvPr>
          <p:cNvCxnSpPr>
            <a:endCxn id="318" idx="1"/>
          </p:cNvCxnSpPr>
          <p:nvPr/>
        </p:nvCxnSpPr>
        <p:spPr>
          <a:xfrm rot="10800000" flipH="1">
            <a:off x="6154613" y="5805286"/>
            <a:ext cx="70710" cy="29305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5" name="Google Shape;519;p34">
            <a:extLst>
              <a:ext uri="{FF2B5EF4-FFF2-40B4-BE49-F238E27FC236}">
                <a16:creationId xmlns:a16="http://schemas.microsoft.com/office/drawing/2014/main" id="{FC5A9C37-3643-167C-CB62-B407A663DF5F}"/>
              </a:ext>
            </a:extLst>
          </p:cNvPr>
          <p:cNvCxnSpPr>
            <a:endCxn id="316" idx="1"/>
          </p:cNvCxnSpPr>
          <p:nvPr/>
        </p:nvCxnSpPr>
        <p:spPr>
          <a:xfrm>
            <a:off x="6154617" y="5439918"/>
            <a:ext cx="70710" cy="8383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6" name="Google Shape;520;p34">
            <a:extLst>
              <a:ext uri="{FF2B5EF4-FFF2-40B4-BE49-F238E27FC236}">
                <a16:creationId xmlns:a16="http://schemas.microsoft.com/office/drawing/2014/main" id="{8DA6FC5A-BCC0-13C2-84D9-784CB779F377}"/>
              </a:ext>
            </a:extLst>
          </p:cNvPr>
          <p:cNvCxnSpPr/>
          <p:nvPr/>
        </p:nvCxnSpPr>
        <p:spPr>
          <a:xfrm>
            <a:off x="5654653" y="6346905"/>
            <a:ext cx="591700" cy="0"/>
          </a:xfrm>
          <a:prstGeom prst="straightConnector1">
            <a:avLst/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7" name="Google Shape;521;p34">
            <a:extLst>
              <a:ext uri="{FF2B5EF4-FFF2-40B4-BE49-F238E27FC236}">
                <a16:creationId xmlns:a16="http://schemas.microsoft.com/office/drawing/2014/main" id="{23773C6C-F962-AD06-2048-E7C9B8804C7F}"/>
              </a:ext>
            </a:extLst>
          </p:cNvPr>
          <p:cNvCxnSpPr/>
          <p:nvPr/>
        </p:nvCxnSpPr>
        <p:spPr>
          <a:xfrm>
            <a:off x="5791974" y="6442485"/>
            <a:ext cx="454697" cy="0"/>
          </a:xfrm>
          <a:prstGeom prst="straightConnector1">
            <a:avLst/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8" name="Google Shape;522;p34">
            <a:extLst>
              <a:ext uri="{FF2B5EF4-FFF2-40B4-BE49-F238E27FC236}">
                <a16:creationId xmlns:a16="http://schemas.microsoft.com/office/drawing/2014/main" id="{CB10F9A9-CE07-1EA5-4A52-CAAF851B6662}"/>
              </a:ext>
            </a:extLst>
          </p:cNvPr>
          <p:cNvCxnSpPr/>
          <p:nvPr/>
        </p:nvCxnSpPr>
        <p:spPr>
          <a:xfrm rot="10800000">
            <a:off x="5982773" y="6166983"/>
            <a:ext cx="325085" cy="108362"/>
          </a:xfrm>
          <a:prstGeom prst="straightConnector1">
            <a:avLst/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9" name="Google Shape;523;p34">
            <a:extLst>
              <a:ext uri="{FF2B5EF4-FFF2-40B4-BE49-F238E27FC236}">
                <a16:creationId xmlns:a16="http://schemas.microsoft.com/office/drawing/2014/main" id="{19936BDF-2C92-A4AA-84F2-4127C8EF98E6}"/>
              </a:ext>
            </a:extLst>
          </p:cNvPr>
          <p:cNvCxnSpPr/>
          <p:nvPr/>
        </p:nvCxnSpPr>
        <p:spPr>
          <a:xfrm rot="10800000">
            <a:off x="5913359" y="6166907"/>
            <a:ext cx="0" cy="403221"/>
          </a:xfrm>
          <a:prstGeom prst="straightConnector1">
            <a:avLst/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0" name="Google Shape;524;p34">
            <a:extLst>
              <a:ext uri="{FF2B5EF4-FFF2-40B4-BE49-F238E27FC236}">
                <a16:creationId xmlns:a16="http://schemas.microsoft.com/office/drawing/2014/main" id="{79DBAD43-ACF7-C52F-BAC6-21D0E1D041E8}"/>
              </a:ext>
            </a:extLst>
          </p:cNvPr>
          <p:cNvCxnSpPr/>
          <p:nvPr/>
        </p:nvCxnSpPr>
        <p:spPr>
          <a:xfrm rot="10800000">
            <a:off x="8284809" y="6595722"/>
            <a:ext cx="303307" cy="4751"/>
          </a:xfrm>
          <a:prstGeom prst="straightConnector1">
            <a:avLst/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1" name="Google Shape;525;p34">
            <a:extLst>
              <a:ext uri="{FF2B5EF4-FFF2-40B4-BE49-F238E27FC236}">
                <a16:creationId xmlns:a16="http://schemas.microsoft.com/office/drawing/2014/main" id="{244B1D7D-7DA2-7212-BE80-FDE16A509FF9}"/>
              </a:ext>
            </a:extLst>
          </p:cNvPr>
          <p:cNvCxnSpPr/>
          <p:nvPr/>
        </p:nvCxnSpPr>
        <p:spPr>
          <a:xfrm rot="10800000">
            <a:off x="8280441" y="6518114"/>
            <a:ext cx="142942" cy="0"/>
          </a:xfrm>
          <a:prstGeom prst="straightConnector1">
            <a:avLst/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2" name="Google Shape;526;p34">
            <a:extLst>
              <a:ext uri="{FF2B5EF4-FFF2-40B4-BE49-F238E27FC236}">
                <a16:creationId xmlns:a16="http://schemas.microsoft.com/office/drawing/2014/main" id="{926314CE-8454-2C71-1417-F708588AB076}"/>
              </a:ext>
            </a:extLst>
          </p:cNvPr>
          <p:cNvCxnSpPr/>
          <p:nvPr/>
        </p:nvCxnSpPr>
        <p:spPr>
          <a:xfrm rot="5400000">
            <a:off x="7865615" y="5976121"/>
            <a:ext cx="475551" cy="1584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3" name="Google Shape;527;p34">
            <a:extLst>
              <a:ext uri="{FF2B5EF4-FFF2-40B4-BE49-F238E27FC236}">
                <a16:creationId xmlns:a16="http://schemas.microsoft.com/office/drawing/2014/main" id="{750E1667-A5D6-4975-985D-5653C8B0B3EB}"/>
              </a:ext>
            </a:extLst>
          </p:cNvPr>
          <p:cNvCxnSpPr/>
          <p:nvPr/>
        </p:nvCxnSpPr>
        <p:spPr>
          <a:xfrm>
            <a:off x="8102590" y="6214653"/>
            <a:ext cx="316506" cy="264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4" name="Google Shape;528;p34">
            <a:extLst>
              <a:ext uri="{FF2B5EF4-FFF2-40B4-BE49-F238E27FC236}">
                <a16:creationId xmlns:a16="http://schemas.microsoft.com/office/drawing/2014/main" id="{691A5A36-2EB3-45D6-55DD-76E7441FFA28}"/>
              </a:ext>
            </a:extLst>
          </p:cNvPr>
          <p:cNvCxnSpPr/>
          <p:nvPr/>
        </p:nvCxnSpPr>
        <p:spPr>
          <a:xfrm rot="10800000">
            <a:off x="8423386" y="6127918"/>
            <a:ext cx="0" cy="9107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5" name="Google Shape;529;p34">
            <a:extLst>
              <a:ext uri="{FF2B5EF4-FFF2-40B4-BE49-F238E27FC236}">
                <a16:creationId xmlns:a16="http://schemas.microsoft.com/office/drawing/2014/main" id="{197AB581-7D36-E898-025C-7A54F27F7211}"/>
              </a:ext>
            </a:extLst>
          </p:cNvPr>
          <p:cNvCxnSpPr/>
          <p:nvPr/>
        </p:nvCxnSpPr>
        <p:spPr>
          <a:xfrm>
            <a:off x="8423386" y="6214653"/>
            <a:ext cx="0" cy="303439"/>
          </a:xfrm>
          <a:prstGeom prst="straightConnector1">
            <a:avLst/>
          </a:prstGeom>
          <a:noFill/>
          <a:ln w="9525" cap="flat" cmpd="sng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07" name="Group 406">
            <a:extLst>
              <a:ext uri="{FF2B5EF4-FFF2-40B4-BE49-F238E27FC236}">
                <a16:creationId xmlns:a16="http://schemas.microsoft.com/office/drawing/2014/main" id="{71906FC2-FD38-787A-E532-E9AD6D0E361F}"/>
              </a:ext>
            </a:extLst>
          </p:cNvPr>
          <p:cNvGrpSpPr/>
          <p:nvPr/>
        </p:nvGrpSpPr>
        <p:grpSpPr>
          <a:xfrm>
            <a:off x="7107165" y="5765134"/>
            <a:ext cx="57123" cy="207254"/>
            <a:chOff x="7605229" y="5523406"/>
            <a:chExt cx="91997" cy="303440"/>
          </a:xfrm>
        </p:grpSpPr>
        <p:cxnSp>
          <p:nvCxnSpPr>
            <p:cNvPr id="397" name="Google Shape;533;p34">
              <a:extLst>
                <a:ext uri="{FF2B5EF4-FFF2-40B4-BE49-F238E27FC236}">
                  <a16:creationId xmlns:a16="http://schemas.microsoft.com/office/drawing/2014/main" id="{96436FAF-12A6-C72C-CB91-D13EB76BA63B}"/>
                </a:ext>
              </a:extLst>
            </p:cNvPr>
            <p:cNvCxnSpPr/>
            <p:nvPr/>
          </p:nvCxnSpPr>
          <p:spPr>
            <a:xfrm>
              <a:off x="7605229" y="5523406"/>
              <a:ext cx="0" cy="303440"/>
            </a:xfrm>
            <a:prstGeom prst="straightConnector1">
              <a:avLst/>
            </a:prstGeom>
            <a:noFill/>
            <a:ln w="1270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534;p34">
              <a:extLst>
                <a:ext uri="{FF2B5EF4-FFF2-40B4-BE49-F238E27FC236}">
                  <a16:creationId xmlns:a16="http://schemas.microsoft.com/office/drawing/2014/main" id="{37698FCC-3B2C-D766-A45F-169C57EC1C0A}"/>
                </a:ext>
              </a:extLst>
            </p:cNvPr>
            <p:cNvCxnSpPr/>
            <p:nvPr/>
          </p:nvCxnSpPr>
          <p:spPr>
            <a:xfrm>
              <a:off x="7694501" y="5590882"/>
              <a:ext cx="0" cy="172947"/>
            </a:xfrm>
            <a:prstGeom prst="straightConnector1">
              <a:avLst/>
            </a:prstGeom>
            <a:noFill/>
            <a:ln w="1270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535;p34">
              <a:extLst>
                <a:ext uri="{FF2B5EF4-FFF2-40B4-BE49-F238E27FC236}">
                  <a16:creationId xmlns:a16="http://schemas.microsoft.com/office/drawing/2014/main" id="{EA35C87A-F306-585A-55C9-46365984C1AA}"/>
                </a:ext>
              </a:extLst>
            </p:cNvPr>
            <p:cNvCxnSpPr/>
            <p:nvPr/>
          </p:nvCxnSpPr>
          <p:spPr>
            <a:xfrm rot="10800000">
              <a:off x="7608797" y="5526001"/>
              <a:ext cx="88429" cy="60375"/>
            </a:xfrm>
            <a:prstGeom prst="straightConnector1">
              <a:avLst/>
            </a:prstGeom>
            <a:noFill/>
            <a:ln w="1270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536;p34">
              <a:extLst>
                <a:ext uri="{FF2B5EF4-FFF2-40B4-BE49-F238E27FC236}">
                  <a16:creationId xmlns:a16="http://schemas.microsoft.com/office/drawing/2014/main" id="{5697E517-BD50-74EA-B6AA-37D7644542C4}"/>
                </a:ext>
              </a:extLst>
            </p:cNvPr>
            <p:cNvCxnSpPr/>
            <p:nvPr/>
          </p:nvCxnSpPr>
          <p:spPr>
            <a:xfrm flipH="1">
              <a:off x="7608797" y="5762535"/>
              <a:ext cx="88429" cy="60375"/>
            </a:xfrm>
            <a:prstGeom prst="straightConnector1">
              <a:avLst/>
            </a:prstGeom>
            <a:noFill/>
            <a:ln w="12700" cap="flat" cmpd="sng">
              <a:solidFill>
                <a:srgbClr val="1155C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401" name="Google Shape;537;p34">
            <a:extLst>
              <a:ext uri="{FF2B5EF4-FFF2-40B4-BE49-F238E27FC236}">
                <a16:creationId xmlns:a16="http://schemas.microsoft.com/office/drawing/2014/main" id="{672D2DE7-47EB-E3F3-30FD-EA3E5D58A6C0}"/>
              </a:ext>
            </a:extLst>
          </p:cNvPr>
          <p:cNvCxnSpPr>
            <a:cxnSpLocks/>
          </p:cNvCxnSpPr>
          <p:nvPr/>
        </p:nvCxnSpPr>
        <p:spPr>
          <a:xfrm>
            <a:off x="7637699" y="5745276"/>
            <a:ext cx="145298" cy="335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438" name="Group 437">
            <a:extLst>
              <a:ext uri="{FF2B5EF4-FFF2-40B4-BE49-F238E27FC236}">
                <a16:creationId xmlns:a16="http://schemas.microsoft.com/office/drawing/2014/main" id="{2236FE0C-A266-64A8-A60D-4147BFA1C989}"/>
              </a:ext>
            </a:extLst>
          </p:cNvPr>
          <p:cNvGrpSpPr/>
          <p:nvPr/>
        </p:nvGrpSpPr>
        <p:grpSpPr>
          <a:xfrm>
            <a:off x="4067944" y="3284984"/>
            <a:ext cx="2800527" cy="1451343"/>
            <a:chOff x="4067944" y="3284984"/>
            <a:chExt cx="2800527" cy="1451343"/>
          </a:xfrm>
        </p:grpSpPr>
        <p:grpSp>
          <p:nvGrpSpPr>
            <p:cNvPr id="307" name="Group 306">
              <a:extLst>
                <a:ext uri="{FF2B5EF4-FFF2-40B4-BE49-F238E27FC236}">
                  <a16:creationId xmlns:a16="http://schemas.microsoft.com/office/drawing/2014/main" id="{979E8AD6-1712-B364-F0DB-2CAEEDCECD83}"/>
                </a:ext>
              </a:extLst>
            </p:cNvPr>
            <p:cNvGrpSpPr/>
            <p:nvPr/>
          </p:nvGrpSpPr>
          <p:grpSpPr>
            <a:xfrm>
              <a:off x="4067944" y="3284984"/>
              <a:ext cx="2800527" cy="1451343"/>
              <a:chOff x="3859705" y="3185701"/>
              <a:chExt cx="3866120" cy="2003575"/>
            </a:xfrm>
          </p:grpSpPr>
          <p:grpSp>
            <p:nvGrpSpPr>
              <p:cNvPr id="24" name="Google Shape;446;p34">
                <a:extLst>
                  <a:ext uri="{FF2B5EF4-FFF2-40B4-BE49-F238E27FC236}">
                    <a16:creationId xmlns:a16="http://schemas.microsoft.com/office/drawing/2014/main" id="{7A36D17C-963A-3B8B-9AFF-1EA90A2791DD}"/>
                  </a:ext>
                </a:extLst>
              </p:cNvPr>
              <p:cNvGrpSpPr/>
              <p:nvPr/>
            </p:nvGrpSpPr>
            <p:grpSpPr>
              <a:xfrm>
                <a:off x="3859705" y="3185701"/>
                <a:ext cx="3866120" cy="2003575"/>
                <a:chOff x="1130828" y="1326200"/>
                <a:chExt cx="2634347" cy="1365222"/>
              </a:xfrm>
            </p:grpSpPr>
            <p:sp>
              <p:nvSpPr>
                <p:cNvPr id="25" name="Google Shape;447;p34">
                  <a:extLst>
                    <a:ext uri="{FF2B5EF4-FFF2-40B4-BE49-F238E27FC236}">
                      <a16:creationId xmlns:a16="http://schemas.microsoft.com/office/drawing/2014/main" id="{0D4C3661-EA61-0E58-38A8-A5E58025F100}"/>
                    </a:ext>
                  </a:extLst>
                </p:cNvPr>
                <p:cNvSpPr/>
                <p:nvPr/>
              </p:nvSpPr>
              <p:spPr>
                <a:xfrm>
                  <a:off x="1259672" y="1390622"/>
                  <a:ext cx="2487300" cy="1300800"/>
                </a:xfrm>
                <a:prstGeom prst="rect">
                  <a:avLst/>
                </a:prstGeom>
                <a:solidFill>
                  <a:srgbClr val="EEEEEE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cxnSp>
              <p:nvCxnSpPr>
                <p:cNvPr id="26" name="Google Shape;448;p34">
                  <a:extLst>
                    <a:ext uri="{FF2B5EF4-FFF2-40B4-BE49-F238E27FC236}">
                      <a16:creationId xmlns:a16="http://schemas.microsoft.com/office/drawing/2014/main" id="{C2073CF0-EA4C-65FC-20F6-47CFA619923A}"/>
                    </a:ext>
                  </a:extLst>
                </p:cNvPr>
                <p:cNvCxnSpPr>
                  <a:cxnSpLocks/>
                  <a:stCxn id="30" idx="3"/>
                  <a:endCxn id="297" idx="3"/>
                </p:cNvCxnSpPr>
                <p:nvPr/>
              </p:nvCxnSpPr>
              <p:spPr>
                <a:xfrm rot="10800000" flipH="1">
                  <a:off x="1204328" y="2180526"/>
                  <a:ext cx="1490700" cy="2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cxnSp>
            <p:sp>
              <p:nvSpPr>
                <p:cNvPr id="27" name="Google Shape;451;p34">
                  <a:extLst>
                    <a:ext uri="{FF2B5EF4-FFF2-40B4-BE49-F238E27FC236}">
                      <a16:creationId xmlns:a16="http://schemas.microsoft.com/office/drawing/2014/main" id="{980CDC69-51F9-52B6-A520-048678F695D1}"/>
                    </a:ext>
                  </a:extLst>
                </p:cNvPr>
                <p:cNvSpPr/>
                <p:nvPr/>
              </p:nvSpPr>
              <p:spPr>
                <a:xfrm>
                  <a:off x="2224961" y="1752484"/>
                  <a:ext cx="234900" cy="230400"/>
                </a:xfrm>
                <a:prstGeom prst="ellipse">
                  <a:avLst/>
                </a:prstGeom>
                <a:solidFill>
                  <a:srgbClr val="E06666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" name="Google Shape;452;p34">
                  <a:extLst>
                    <a:ext uri="{FF2B5EF4-FFF2-40B4-BE49-F238E27FC236}">
                      <a16:creationId xmlns:a16="http://schemas.microsoft.com/office/drawing/2014/main" id="{B1BDCC07-D328-C748-0689-0386C1960D3B}"/>
                    </a:ext>
                  </a:extLst>
                </p:cNvPr>
                <p:cNvSpPr/>
                <p:nvPr/>
              </p:nvSpPr>
              <p:spPr>
                <a:xfrm>
                  <a:off x="1130835" y="1752484"/>
                  <a:ext cx="73500" cy="72000"/>
                </a:xfrm>
                <a:prstGeom prst="rect">
                  <a:avLst/>
                </a:prstGeom>
                <a:solidFill>
                  <a:srgbClr val="434343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453;p34">
                  <a:extLst>
                    <a:ext uri="{FF2B5EF4-FFF2-40B4-BE49-F238E27FC236}">
                      <a16:creationId xmlns:a16="http://schemas.microsoft.com/office/drawing/2014/main" id="{EB635000-C6FF-9012-D01C-06BBAD1BC8C2}"/>
                    </a:ext>
                  </a:extLst>
                </p:cNvPr>
                <p:cNvSpPr/>
                <p:nvPr/>
              </p:nvSpPr>
              <p:spPr>
                <a:xfrm>
                  <a:off x="1130835" y="1917009"/>
                  <a:ext cx="73500" cy="72000"/>
                </a:xfrm>
                <a:prstGeom prst="rect">
                  <a:avLst/>
                </a:prstGeom>
                <a:solidFill>
                  <a:srgbClr val="434343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449;p34">
                  <a:extLst>
                    <a:ext uri="{FF2B5EF4-FFF2-40B4-BE49-F238E27FC236}">
                      <a16:creationId xmlns:a16="http://schemas.microsoft.com/office/drawing/2014/main" id="{126D402F-A4D6-7086-2D07-BBF9206A2C9F}"/>
                    </a:ext>
                  </a:extLst>
                </p:cNvPr>
                <p:cNvSpPr/>
                <p:nvPr/>
              </p:nvSpPr>
              <p:spPr>
                <a:xfrm>
                  <a:off x="1130828" y="2147226"/>
                  <a:ext cx="73500" cy="72000"/>
                </a:xfrm>
                <a:prstGeom prst="rect">
                  <a:avLst/>
                </a:prstGeom>
                <a:solidFill>
                  <a:srgbClr val="434343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455;p34">
                  <a:extLst>
                    <a:ext uri="{FF2B5EF4-FFF2-40B4-BE49-F238E27FC236}">
                      <a16:creationId xmlns:a16="http://schemas.microsoft.com/office/drawing/2014/main" id="{31C788B3-5565-2371-505A-ACAA7B35F47B}"/>
                    </a:ext>
                  </a:extLst>
                </p:cNvPr>
                <p:cNvSpPr/>
                <p:nvPr/>
              </p:nvSpPr>
              <p:spPr>
                <a:xfrm>
                  <a:off x="3691675" y="2091689"/>
                  <a:ext cx="73500" cy="72000"/>
                </a:xfrm>
                <a:prstGeom prst="rect">
                  <a:avLst/>
                </a:prstGeom>
                <a:solidFill>
                  <a:srgbClr val="434343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9" name="Google Shape;456;p34">
                  <a:extLst>
                    <a:ext uri="{FF2B5EF4-FFF2-40B4-BE49-F238E27FC236}">
                      <a16:creationId xmlns:a16="http://schemas.microsoft.com/office/drawing/2014/main" id="{32B67CB2-0B22-2D5C-752C-968B943EC4A2}"/>
                    </a:ext>
                  </a:extLst>
                </p:cNvPr>
                <p:cNvSpPr/>
                <p:nvPr/>
              </p:nvSpPr>
              <p:spPr>
                <a:xfrm>
                  <a:off x="1745302" y="1326200"/>
                  <a:ext cx="1382615" cy="25768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82925" tIns="82925" rIns="82925" bIns="82925" anchor="t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800" dirty="0">
                      <a:latin typeface="Libre Baskerville"/>
                      <a:ea typeface="Libre Baskerville"/>
                      <a:cs typeface="Libre Baskerville"/>
                      <a:sym typeface="Libre Baskerville"/>
                    </a:rPr>
                    <a:t>DSP Block</a:t>
                  </a:r>
                  <a:endParaRPr sz="1800" b="0" strike="noStrike" dirty="0"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0" name="Google Shape;457;p34">
                  <a:extLst>
                    <a:ext uri="{FF2B5EF4-FFF2-40B4-BE49-F238E27FC236}">
                      <a16:creationId xmlns:a16="http://schemas.microsoft.com/office/drawing/2014/main" id="{730E3878-70FF-8BC6-E350-727D4D1D1539}"/>
                    </a:ext>
                  </a:extLst>
                </p:cNvPr>
                <p:cNvSpPr/>
                <p:nvPr/>
              </p:nvSpPr>
              <p:spPr>
                <a:xfrm rot="-5400000">
                  <a:off x="2929325" y="1971400"/>
                  <a:ext cx="960600" cy="171300"/>
                </a:xfrm>
                <a:prstGeom prst="rect">
                  <a:avLst/>
                </a:prstGeom>
                <a:gradFill>
                  <a:gsLst>
                    <a:gs pos="0">
                      <a:srgbClr val="D4E5F5"/>
                    </a:gs>
                    <a:gs pos="100000">
                      <a:srgbClr val="70A4D5"/>
                    </a:gs>
                  </a:gsLst>
                  <a:lin ang="5400012" scaled="0"/>
                </a:gra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91" name="Google Shape;458;p34">
                  <a:extLst>
                    <a:ext uri="{FF2B5EF4-FFF2-40B4-BE49-F238E27FC236}">
                      <a16:creationId xmlns:a16="http://schemas.microsoft.com/office/drawing/2014/main" id="{701B5B0B-06E9-2D49-DE85-C59CD295C8CF}"/>
                    </a:ext>
                  </a:extLst>
                </p:cNvPr>
                <p:cNvSpPr/>
                <p:nvPr/>
              </p:nvSpPr>
              <p:spPr>
                <a:xfrm>
                  <a:off x="3322076" y="2460814"/>
                  <a:ext cx="171300" cy="72000"/>
                </a:xfrm>
                <a:prstGeom prst="triangle">
                  <a:avLst>
                    <a:gd name="adj" fmla="val 50799"/>
                  </a:avLst>
                </a:prstGeom>
                <a:solidFill>
                  <a:srgbClr val="3D85C6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459;p34">
                  <a:extLst>
                    <a:ext uri="{FF2B5EF4-FFF2-40B4-BE49-F238E27FC236}">
                      <a16:creationId xmlns:a16="http://schemas.microsoft.com/office/drawing/2014/main" id="{360B1DCB-B768-97D4-F729-F63BDBEF91BB}"/>
                    </a:ext>
                  </a:extLst>
                </p:cNvPr>
                <p:cNvSpPr/>
                <p:nvPr/>
              </p:nvSpPr>
              <p:spPr>
                <a:xfrm>
                  <a:off x="2256195" y="1784821"/>
                  <a:ext cx="171300" cy="168300"/>
                </a:xfrm>
                <a:prstGeom prst="mathMultiply">
                  <a:avLst>
                    <a:gd name="adj1" fmla="val 13041"/>
                  </a:avLst>
                </a:pr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460;p34">
                  <a:extLst>
                    <a:ext uri="{FF2B5EF4-FFF2-40B4-BE49-F238E27FC236}">
                      <a16:creationId xmlns:a16="http://schemas.microsoft.com/office/drawing/2014/main" id="{4A796F49-014C-57A5-97E1-317ADC8AA3E9}"/>
                    </a:ext>
                  </a:extLst>
                </p:cNvPr>
                <p:cNvSpPr/>
                <p:nvPr/>
              </p:nvSpPr>
              <p:spPr>
                <a:xfrm>
                  <a:off x="2743067" y="2012496"/>
                  <a:ext cx="171300" cy="168300"/>
                </a:xfrm>
                <a:prstGeom prst="mathPlus">
                  <a:avLst>
                    <a:gd name="adj1" fmla="val 11904"/>
                  </a:avLst>
                </a:pr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461;p34">
                  <a:extLst>
                    <a:ext uri="{FF2B5EF4-FFF2-40B4-BE49-F238E27FC236}">
                      <a16:creationId xmlns:a16="http://schemas.microsoft.com/office/drawing/2014/main" id="{71B80B5B-7C5B-A880-C358-660B0205C39B}"/>
                    </a:ext>
                  </a:extLst>
                </p:cNvPr>
                <p:cNvSpPr/>
                <p:nvPr/>
              </p:nvSpPr>
              <p:spPr>
                <a:xfrm>
                  <a:off x="1206080" y="1782552"/>
                  <a:ext cx="1053432" cy="4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1600"/>
                      </a:lnTo>
                    </a:path>
                  </a:pathLst>
                </a:custGeom>
                <a:noFill/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stealth" w="med" len="med"/>
                </a:ln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295" name="Google Shape;462;p34">
                  <a:extLst>
                    <a:ext uri="{FF2B5EF4-FFF2-40B4-BE49-F238E27FC236}">
                      <a16:creationId xmlns:a16="http://schemas.microsoft.com/office/drawing/2014/main" id="{0D33DE91-5F01-F528-40BF-D7BF9176CAEC}"/>
                    </a:ext>
                  </a:extLst>
                </p:cNvPr>
                <p:cNvSpPr/>
                <p:nvPr/>
              </p:nvSpPr>
              <p:spPr>
                <a:xfrm>
                  <a:off x="1206553" y="1955588"/>
                  <a:ext cx="1053432" cy="4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21600"/>
                      </a:lnTo>
                    </a:path>
                  </a:pathLst>
                </a:custGeom>
                <a:noFill/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stealth" w="med" len="med"/>
                </a:ln>
              </p:spPr>
              <p:txBody>
                <a:bodyPr/>
                <a:lstStyle/>
                <a:p>
                  <a:endParaRPr lang="en-CA"/>
                </a:p>
              </p:txBody>
            </p:sp>
            <p:sp>
              <p:nvSpPr>
                <p:cNvPr id="296" name="Google Shape;463;p34">
                  <a:extLst>
                    <a:ext uri="{FF2B5EF4-FFF2-40B4-BE49-F238E27FC236}">
                      <a16:creationId xmlns:a16="http://schemas.microsoft.com/office/drawing/2014/main" id="{58781387-BDEF-ED24-3B98-34140F61B938}"/>
                    </a:ext>
                  </a:extLst>
                </p:cNvPr>
                <p:cNvSpPr/>
                <p:nvPr/>
              </p:nvSpPr>
              <p:spPr>
                <a:xfrm rot="-5400000">
                  <a:off x="1092350" y="2000931"/>
                  <a:ext cx="754200" cy="171300"/>
                </a:xfrm>
                <a:prstGeom prst="rect">
                  <a:avLst/>
                </a:prstGeom>
                <a:gradFill>
                  <a:gsLst>
                    <a:gs pos="0">
                      <a:srgbClr val="D4E5F5"/>
                    </a:gs>
                    <a:gs pos="100000">
                      <a:srgbClr val="70A4D5"/>
                    </a:gs>
                  </a:gsLst>
                  <a:lin ang="5400012" scaled="0"/>
                </a:gra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450;p34">
                  <a:extLst>
                    <a:ext uri="{FF2B5EF4-FFF2-40B4-BE49-F238E27FC236}">
                      <a16:creationId xmlns:a16="http://schemas.microsoft.com/office/drawing/2014/main" id="{E9AE45D3-22D6-47BA-E851-A58283852584}"/>
                    </a:ext>
                  </a:extLst>
                </p:cNvPr>
                <p:cNvSpPr/>
                <p:nvPr/>
              </p:nvSpPr>
              <p:spPr>
                <a:xfrm>
                  <a:off x="2660553" y="1983885"/>
                  <a:ext cx="234900" cy="230400"/>
                </a:xfrm>
                <a:prstGeom prst="ellipse">
                  <a:avLst/>
                </a:prstGeom>
                <a:solidFill>
                  <a:srgbClr val="E06666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464;p34">
                  <a:extLst>
                    <a:ext uri="{FF2B5EF4-FFF2-40B4-BE49-F238E27FC236}">
                      <a16:creationId xmlns:a16="http://schemas.microsoft.com/office/drawing/2014/main" id="{161C4408-8F79-9DBE-0F83-9E2E0CDE67F8}"/>
                    </a:ext>
                  </a:extLst>
                </p:cNvPr>
                <p:cNvSpPr/>
                <p:nvPr/>
              </p:nvSpPr>
              <p:spPr>
                <a:xfrm>
                  <a:off x="2680275" y="2019696"/>
                  <a:ext cx="171300" cy="168300"/>
                </a:xfrm>
                <a:prstGeom prst="mathPlus">
                  <a:avLst>
                    <a:gd name="adj1" fmla="val 11904"/>
                  </a:avLst>
                </a:pr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299" name="Google Shape;465;p34">
                  <a:extLst>
                    <a:ext uri="{FF2B5EF4-FFF2-40B4-BE49-F238E27FC236}">
                      <a16:creationId xmlns:a16="http://schemas.microsoft.com/office/drawing/2014/main" id="{9CC0852F-B260-98DD-DB62-104CD69454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66002" y="1865086"/>
                  <a:ext cx="210959" cy="169758"/>
                </a:xfrm>
                <a:prstGeom prst="bentConnector3">
                  <a:avLst>
                    <a:gd name="adj1" fmla="val 50000"/>
                  </a:avLst>
                </a:prstGeom>
                <a:noFill/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stealth" w="med" len="med"/>
                </a:ln>
              </p:spPr>
            </p:cxnSp>
            <p:sp>
              <p:nvSpPr>
                <p:cNvPr id="300" name="Google Shape;466;p34">
                  <a:extLst>
                    <a:ext uri="{FF2B5EF4-FFF2-40B4-BE49-F238E27FC236}">
                      <a16:creationId xmlns:a16="http://schemas.microsoft.com/office/drawing/2014/main" id="{4031724C-1174-C2FC-C7F3-8F0883727372}"/>
                    </a:ext>
                  </a:extLst>
                </p:cNvPr>
                <p:cNvSpPr/>
                <p:nvPr/>
              </p:nvSpPr>
              <p:spPr>
                <a:xfrm>
                  <a:off x="1379758" y="2391374"/>
                  <a:ext cx="171300" cy="72000"/>
                </a:xfrm>
                <a:prstGeom prst="triangle">
                  <a:avLst>
                    <a:gd name="adj" fmla="val 50799"/>
                  </a:avLst>
                </a:prstGeom>
                <a:solidFill>
                  <a:srgbClr val="3D85C6"/>
                </a:solidFill>
                <a:ln w="9525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82925" tIns="82925" rIns="82925" bIns="829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cxnSp>
            <p:nvCxnSpPr>
              <p:cNvPr id="306" name="Google Shape;537;p34">
                <a:extLst>
                  <a:ext uri="{FF2B5EF4-FFF2-40B4-BE49-F238E27FC236}">
                    <a16:creationId xmlns:a16="http://schemas.microsoft.com/office/drawing/2014/main" id="{511196C7-ADBB-08EE-44CC-2469899BACAF}"/>
                  </a:ext>
                </a:extLst>
              </p:cNvPr>
              <p:cNvCxnSpPr>
                <a:cxnSpLocks/>
                <a:stCxn id="297" idx="6"/>
              </p:cNvCxnSpPr>
              <p:nvPr/>
            </p:nvCxnSpPr>
            <p:spPr>
              <a:xfrm>
                <a:off x="6449437" y="4319973"/>
                <a:ext cx="624795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  <p:cxnSp>
          <p:nvCxnSpPr>
            <p:cNvPr id="405" name="Google Shape;537;p34">
              <a:extLst>
                <a:ext uri="{FF2B5EF4-FFF2-40B4-BE49-F238E27FC236}">
                  <a16:creationId xmlns:a16="http://schemas.microsoft.com/office/drawing/2014/main" id="{945A3F6E-44EB-6C14-5FC2-2A3BB7059089}"/>
                </a:ext>
              </a:extLst>
            </p:cNvPr>
            <p:cNvCxnSpPr>
              <a:cxnSpLocks/>
            </p:cNvCxnSpPr>
            <p:nvPr/>
          </p:nvCxnSpPr>
          <p:spPr>
            <a:xfrm>
              <a:off x="6588224" y="4116192"/>
              <a:ext cx="207010" cy="4777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415" name="Google Shape;480;p34">
            <a:extLst>
              <a:ext uri="{FF2B5EF4-FFF2-40B4-BE49-F238E27FC236}">
                <a16:creationId xmlns:a16="http://schemas.microsoft.com/office/drawing/2014/main" id="{8AC26128-532F-8E6D-866A-BB54C3F819B4}"/>
              </a:ext>
            </a:extLst>
          </p:cNvPr>
          <p:cNvCxnSpPr>
            <a:cxnSpLocks/>
          </p:cNvCxnSpPr>
          <p:nvPr/>
        </p:nvCxnSpPr>
        <p:spPr>
          <a:xfrm flipV="1">
            <a:off x="6948264" y="5877272"/>
            <a:ext cx="0" cy="864096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0" name="Google Shape;480;p34">
            <a:extLst>
              <a:ext uri="{FF2B5EF4-FFF2-40B4-BE49-F238E27FC236}">
                <a16:creationId xmlns:a16="http://schemas.microsoft.com/office/drawing/2014/main" id="{04F573F8-1DA6-FE4D-9D2E-B37B6A99677B}"/>
              </a:ext>
            </a:extLst>
          </p:cNvPr>
          <p:cNvCxnSpPr>
            <a:cxnSpLocks/>
          </p:cNvCxnSpPr>
          <p:nvPr/>
        </p:nvCxnSpPr>
        <p:spPr>
          <a:xfrm>
            <a:off x="6929219" y="5877272"/>
            <a:ext cx="205729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26" name="Google Shape;537;p34">
            <a:extLst>
              <a:ext uri="{FF2B5EF4-FFF2-40B4-BE49-F238E27FC236}">
                <a16:creationId xmlns:a16="http://schemas.microsoft.com/office/drawing/2014/main" id="{1C669E80-B06C-70F3-7FD8-46895837BFD3}"/>
              </a:ext>
            </a:extLst>
          </p:cNvPr>
          <p:cNvCxnSpPr>
            <a:cxnSpLocks/>
          </p:cNvCxnSpPr>
          <p:nvPr/>
        </p:nvCxnSpPr>
        <p:spPr>
          <a:xfrm>
            <a:off x="7911346" y="5728479"/>
            <a:ext cx="171083" cy="477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28" name="Google Shape;465;p34">
            <a:extLst>
              <a:ext uri="{FF2B5EF4-FFF2-40B4-BE49-F238E27FC236}">
                <a16:creationId xmlns:a16="http://schemas.microsoft.com/office/drawing/2014/main" id="{06314288-EA45-D285-6D69-7AF82D80D063}"/>
              </a:ext>
            </a:extLst>
          </p:cNvPr>
          <p:cNvCxnSpPr>
            <a:cxnSpLocks/>
            <a:stCxn id="311" idx="7"/>
          </p:cNvCxnSpPr>
          <p:nvPr/>
        </p:nvCxnSpPr>
        <p:spPr>
          <a:xfrm rot="16200000" flipH="1">
            <a:off x="7194939" y="5475876"/>
            <a:ext cx="211116" cy="303643"/>
          </a:xfrm>
          <a:prstGeom prst="bentConnector4">
            <a:avLst>
              <a:gd name="adj1" fmla="val 14476"/>
              <a:gd name="adj2" fmla="val 54040"/>
            </a:avLst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432" name="Google Shape;465;p34">
            <a:extLst>
              <a:ext uri="{FF2B5EF4-FFF2-40B4-BE49-F238E27FC236}">
                <a16:creationId xmlns:a16="http://schemas.microsoft.com/office/drawing/2014/main" id="{DCF40090-840E-E1F7-3FDE-1FD45DF9AE39}"/>
              </a:ext>
            </a:extLst>
          </p:cNvPr>
          <p:cNvCxnSpPr>
            <a:cxnSpLocks/>
          </p:cNvCxnSpPr>
          <p:nvPr/>
        </p:nvCxnSpPr>
        <p:spPr>
          <a:xfrm flipV="1">
            <a:off x="7164290" y="5805264"/>
            <a:ext cx="288030" cy="80394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435" name="Google Shape;480;p34">
            <a:extLst>
              <a:ext uri="{FF2B5EF4-FFF2-40B4-BE49-F238E27FC236}">
                <a16:creationId xmlns:a16="http://schemas.microsoft.com/office/drawing/2014/main" id="{C107222F-7D51-1BA0-B08A-0A5AFCCD9F5A}"/>
              </a:ext>
            </a:extLst>
          </p:cNvPr>
          <p:cNvCxnSpPr>
            <a:cxnSpLocks/>
          </p:cNvCxnSpPr>
          <p:nvPr/>
        </p:nvCxnSpPr>
        <p:spPr>
          <a:xfrm flipV="1">
            <a:off x="7668344" y="4869160"/>
            <a:ext cx="0" cy="864096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A3930-7E39-FF5A-B367-D711FC367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14063A-F6DC-D010-77E7-A7473DDCD8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CA" dirty="0"/>
              <a:t>Example Accelerator Styles To Maximize FPGA Advantages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37E66E-40CD-0E74-D482-3AE07AA4CB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CA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636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0E145-F9DF-08FD-0862-38B34B16A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1D73A5-CAE8-6A64-17A6-93F156C537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CA" dirty="0"/>
              <a:t>Dataflow: HPIPE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A43EAB-30B7-BFB6-0B83-985C5C57C5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CA" sz="2800" dirty="0">
                <a:solidFill>
                  <a:srgbClr val="002060"/>
                </a:solidFill>
              </a:rPr>
              <a:t>Efficient CNN Inference</a:t>
            </a:r>
          </a:p>
        </p:txBody>
      </p:sp>
    </p:spTree>
    <p:extLst>
      <p:ext uri="{BB962C8B-B14F-4D97-AF65-F5344CB8AC3E}">
        <p14:creationId xmlns:p14="http://schemas.microsoft.com/office/powerpoint/2010/main" val="2641939104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 Master White">
  <a:themeElements>
    <a:clrScheme name="University of Toronto Engineering">
      <a:dk1>
        <a:srgbClr val="081025"/>
      </a:dk1>
      <a:lt1>
        <a:sysClr val="window" lastClr="FFFFFF"/>
      </a:lt1>
      <a:dk2>
        <a:srgbClr val="081025"/>
      </a:dk2>
      <a:lt2>
        <a:srgbClr val="F3F3F3"/>
      </a:lt2>
      <a:accent1>
        <a:srgbClr val="0092D2"/>
      </a:accent1>
      <a:accent2>
        <a:srgbClr val="272727"/>
      </a:accent2>
      <a:accent3>
        <a:srgbClr val="F9C31B"/>
      </a:accent3>
      <a:accent4>
        <a:srgbClr val="BD3D22"/>
      </a:accent4>
      <a:accent5>
        <a:srgbClr val="46AE9D"/>
      </a:accent5>
      <a:accent6>
        <a:srgbClr val="D5DE37"/>
      </a:accent6>
      <a:hlink>
        <a:srgbClr val="0092D2"/>
      </a:hlink>
      <a:folHlink>
        <a:srgbClr val="888C89"/>
      </a:folHlink>
    </a:clrScheme>
    <a:fontScheme name="UT Engineering">
      <a:majorFont>
        <a:latin typeface="HelveticaNeueLT Std"/>
        <a:ea typeface="ヒラギノ角ゴ ProN W6"/>
        <a:cs typeface="ヒラギノ角ゴ ProN W6"/>
      </a:majorFont>
      <a:minorFont>
        <a:latin typeface="Georgia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65" charset="0"/>
            <a:ea typeface="ヒラギノ角ゴ ProN W3" pitchFamily="-65" charset="-128"/>
            <a:cs typeface="ヒラギノ角ゴ ProN W3" pitchFamily="-65" charset="-128"/>
            <a:sym typeface="Gill San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65" charset="0"/>
            <a:ea typeface="ヒラギノ角ゴ ProN W3" pitchFamily="-65" charset="-128"/>
            <a:cs typeface="ヒラギノ角ゴ ProN W3" pitchFamily="-65" charset="-128"/>
            <a:sym typeface="Gill Sans" pitchFamily="-65" charset="0"/>
          </a:defRPr>
        </a:defPPr>
      </a:lstStyle>
    </a:lnDef>
  </a:objectDefaults>
  <a:extraClrSchemeLst>
    <a:extraClrScheme>
      <a:clrScheme name="Text and Photo d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University of Toronto Engineering">
    <a:dk1>
      <a:srgbClr val="081025"/>
    </a:dk1>
    <a:lt1>
      <a:sysClr val="window" lastClr="FFFFFF"/>
    </a:lt1>
    <a:dk2>
      <a:srgbClr val="081025"/>
    </a:dk2>
    <a:lt2>
      <a:srgbClr val="F3F3F3"/>
    </a:lt2>
    <a:accent1>
      <a:srgbClr val="0092D2"/>
    </a:accent1>
    <a:accent2>
      <a:srgbClr val="272727"/>
    </a:accent2>
    <a:accent3>
      <a:srgbClr val="F9C31B"/>
    </a:accent3>
    <a:accent4>
      <a:srgbClr val="BD3D22"/>
    </a:accent4>
    <a:accent5>
      <a:srgbClr val="46AE9D"/>
    </a:accent5>
    <a:accent6>
      <a:srgbClr val="D5DE37"/>
    </a:accent6>
    <a:hlink>
      <a:srgbClr val="0092D2"/>
    </a:hlink>
    <a:folHlink>
      <a:srgbClr val="888C89"/>
    </a:folHlink>
  </a:clrScheme>
</a:themeOverride>
</file>

<file path=docMetadata/LabelInfo.xml><?xml version="1.0" encoding="utf-8"?>
<clbl:labelList xmlns:clbl="http://schemas.microsoft.com/office/2020/mipLabelMetadata">
  <clbl:label id="{78aac226-2f03-4b4d-9037-b46d56c55210}" enabled="0" method="" siteId="{78aac226-2f03-4b4d-9037-b46d56c5521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25764</TotalTime>
  <Words>3327</Words>
  <Application>Microsoft Office PowerPoint</Application>
  <PresentationFormat>On-screen Show (4:3)</PresentationFormat>
  <Paragraphs>558</Paragraphs>
  <Slides>55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55</vt:i4>
      </vt:variant>
    </vt:vector>
  </HeadingPairs>
  <TitlesOfParts>
    <vt:vector size="72" baseType="lpstr">
      <vt:lpstr>Arial</vt:lpstr>
      <vt:lpstr>Calibri</vt:lpstr>
      <vt:lpstr>Geo</vt:lpstr>
      <vt:lpstr>Georgia</vt:lpstr>
      <vt:lpstr>Gill Sans</vt:lpstr>
      <vt:lpstr>Google Sans</vt:lpstr>
      <vt:lpstr>Helvetica Neue</vt:lpstr>
      <vt:lpstr>Helvetica Neue Light</vt:lpstr>
      <vt:lpstr>HelveticaNeueLT Std</vt:lpstr>
      <vt:lpstr>HelveticaNeueLT Std Bold</vt:lpstr>
      <vt:lpstr>Libre Baskerville</vt:lpstr>
      <vt:lpstr>Roboto</vt:lpstr>
      <vt:lpstr>Symbol</vt:lpstr>
      <vt:lpstr>Wingdings</vt:lpstr>
      <vt:lpstr>Office Theme</vt:lpstr>
      <vt:lpstr>Simple Light</vt:lpstr>
      <vt:lpstr>Slide Master White</vt:lpstr>
      <vt:lpstr>Spatial Architectures in the More-than-Moore and Deep Learning Era  Vaughn Betz University of Toronto &amp; Cerebras Systems  with thanks to Andrew Boutros, Sean Lie and all my students for some slide content</vt:lpstr>
      <vt:lpstr>DL Inference: Energy Efficiency and Latency Matter</vt:lpstr>
      <vt:lpstr>FPGA Strength: Specialize, Shrink Operands</vt:lpstr>
      <vt:lpstr>Spatial Compute Strength  Data Locality</vt:lpstr>
      <vt:lpstr>Spatial Compute Strength  Data Locality</vt:lpstr>
      <vt:lpstr>FPGA Strength: Low Latency, Highly Flexible I/O</vt:lpstr>
      <vt:lpstr>FPGA Weakness: Programmability Overhead</vt:lpstr>
      <vt:lpstr>Example Accelerator Styles To Maximize FPGA Advantages</vt:lpstr>
      <vt:lpstr>Dataflow: HPIPE</vt:lpstr>
      <vt:lpstr>HPIPE Design Philosophy</vt:lpstr>
      <vt:lpstr>Specialized Hardware and Local Data Movement</vt:lpstr>
      <vt:lpstr>Auto Generation of Custom CNN HW (HPIPE)</vt:lpstr>
      <vt:lpstr>Results vs. GPU s(AI-Optimized Stratix 10 FPGA)</vt:lpstr>
      <vt:lpstr>PowerPoint Presentation</vt:lpstr>
      <vt:lpstr>Supporting Very Large CNNs: Selective Weight Offload</vt:lpstr>
      <vt:lpstr>Overlay: NPU</vt:lpstr>
      <vt:lpstr>Overlay Design Flow</vt:lpstr>
      <vt:lpstr>Neural Processing Unit (NPU)</vt:lpstr>
      <vt:lpstr>Results vs. Same-Generation DL-Optimized GPUs</vt:lpstr>
      <vt:lpstr>Application Case Study: 5G MIMO Scheduling</vt:lpstr>
      <vt:lpstr>Finding Better FPGA Architectures for Deep Learning </vt:lpstr>
      <vt:lpstr>Logic Structures that Favour Arithmetic</vt:lpstr>
      <vt:lpstr>Harden Key Computations? </vt:lpstr>
      <vt:lpstr>Example: Intel Stratix 10 NX Tensor Block</vt:lpstr>
      <vt:lpstr>Tensor Block int8 </vt:lpstr>
      <vt:lpstr>PowerPoint Presentation</vt:lpstr>
      <vt:lpstr>PowerPoint Presentation</vt:lpstr>
      <vt:lpstr>PowerPoint Presentation</vt:lpstr>
      <vt:lpstr>PowerPoint Presentation</vt:lpstr>
      <vt:lpstr>Tools to Explore the Next Generation of FPGAs</vt:lpstr>
      <vt:lpstr>FPGA Architecture Research Flow </vt:lpstr>
      <vt:lpstr>Verilog to Routing (VTR) Overall Flow</vt:lpstr>
      <vt:lpstr>Architecture Flexibility: Blocks</vt:lpstr>
      <vt:lpstr>Architecture Flexibility: Block Arrangement</vt:lpstr>
      <vt:lpstr>Architecture Flexibility: Routing</vt:lpstr>
      <vt:lpstr>Hardened Networks on Chip</vt:lpstr>
      <vt:lpstr>3D (Stacked Die) FPGAs</vt:lpstr>
      <vt:lpstr>Beyond Exploration: Custom FPGA Implementation</vt:lpstr>
      <vt:lpstr>Wafer-Scale Integration and the Cerebras Spatial-Temporal Architecture</vt:lpstr>
      <vt:lpstr>Why Wafer Scale?</vt:lpstr>
      <vt:lpstr>WSE-3 vs. Nvidia H100 Scale Comparison</vt:lpstr>
      <vt:lpstr>Temporal and Spatial Compute</vt:lpstr>
      <vt:lpstr>Throughput-Focused Spatio-Temporal Arch</vt:lpstr>
      <vt:lpstr>Spatial Communication</vt:lpstr>
      <vt:lpstr>Streaming Dataflow Compute Model</vt:lpstr>
      <vt:lpstr>Scale to Wafer</vt:lpstr>
      <vt:lpstr>Redundancy for Yield</vt:lpstr>
      <vt:lpstr>CAD Flow: Spatio-Temporal Mapping</vt:lpstr>
      <vt:lpstr>Large Language Model (LLM) Inference on the WSE</vt:lpstr>
      <vt:lpstr>Bigger Models  Pipeline Across WSEs</vt:lpstr>
      <vt:lpstr>Datacenter-Scale Up Comparison</vt:lpstr>
      <vt:lpstr>LLM Inference Performance (GPT-OSS-120B)</vt:lpstr>
      <vt:lpstr>Wrap Up and Some Personal Lessons Learned</vt:lpstr>
      <vt:lpstr>CAD and Architecture Challenges</vt:lpstr>
      <vt:lpstr>Personal Lessons Learned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Vaughn</dc:creator>
  <cp:lastModifiedBy>Vaughn Betz</cp:lastModifiedBy>
  <cp:revision>595</cp:revision>
  <cp:lastPrinted>2019-11-27T00:00:47Z</cp:lastPrinted>
  <dcterms:created xsi:type="dcterms:W3CDTF">2012-01-12T18:22:02Z</dcterms:created>
  <dcterms:modified xsi:type="dcterms:W3CDTF">2025-12-08T18:43:53Z</dcterms:modified>
</cp:coreProperties>
</file>