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2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3.xml" ContentType="application/vnd.openxmlformats-officedocument.themeOverr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1" r:id="rId1"/>
    <p:sldMasterId id="2147484401" r:id="rId2"/>
  </p:sldMasterIdLst>
  <p:notesMasterIdLst>
    <p:notesMasterId r:id="rId66"/>
  </p:notesMasterIdLst>
  <p:handoutMasterIdLst>
    <p:handoutMasterId r:id="rId67"/>
  </p:handoutMasterIdLst>
  <p:sldIdLst>
    <p:sldId id="676" r:id="rId3"/>
    <p:sldId id="686" r:id="rId4"/>
    <p:sldId id="685" r:id="rId5"/>
    <p:sldId id="678" r:id="rId6"/>
    <p:sldId id="679" r:id="rId7"/>
    <p:sldId id="680" r:id="rId8"/>
    <p:sldId id="681" r:id="rId9"/>
    <p:sldId id="687" r:id="rId10"/>
    <p:sldId id="688" r:id="rId11"/>
    <p:sldId id="683" r:id="rId12"/>
    <p:sldId id="609" r:id="rId13"/>
    <p:sldId id="689" r:id="rId14"/>
    <p:sldId id="610" r:id="rId15"/>
    <p:sldId id="611" r:id="rId16"/>
    <p:sldId id="690" r:id="rId17"/>
    <p:sldId id="572" r:id="rId18"/>
    <p:sldId id="608" r:id="rId19"/>
    <p:sldId id="579" r:id="rId20"/>
    <p:sldId id="651" r:id="rId21"/>
    <p:sldId id="587" r:id="rId22"/>
    <p:sldId id="588" r:id="rId23"/>
    <p:sldId id="592" r:id="rId24"/>
    <p:sldId id="589" r:id="rId25"/>
    <p:sldId id="590" r:id="rId26"/>
    <p:sldId id="594" r:id="rId27"/>
    <p:sldId id="593" r:id="rId28"/>
    <p:sldId id="652" r:id="rId29"/>
    <p:sldId id="656" r:id="rId30"/>
    <p:sldId id="657" r:id="rId31"/>
    <p:sldId id="659" r:id="rId32"/>
    <p:sldId id="660" r:id="rId33"/>
    <p:sldId id="661" r:id="rId34"/>
    <p:sldId id="664" r:id="rId35"/>
    <p:sldId id="665" r:id="rId36"/>
    <p:sldId id="666" r:id="rId37"/>
    <p:sldId id="667" r:id="rId38"/>
    <p:sldId id="675" r:id="rId39"/>
    <p:sldId id="670" r:id="rId40"/>
    <p:sldId id="671" r:id="rId41"/>
    <p:sldId id="672" r:id="rId42"/>
    <p:sldId id="653" r:id="rId43"/>
    <p:sldId id="607" r:id="rId44"/>
    <p:sldId id="684" r:id="rId45"/>
    <p:sldId id="597" r:id="rId46"/>
    <p:sldId id="598" r:id="rId47"/>
    <p:sldId id="654" r:id="rId48"/>
    <p:sldId id="519" r:id="rId49"/>
    <p:sldId id="516" r:id="rId50"/>
    <p:sldId id="517" r:id="rId51"/>
    <p:sldId id="476" r:id="rId52"/>
    <p:sldId id="520" r:id="rId53"/>
    <p:sldId id="538" r:id="rId54"/>
    <p:sldId id="522" r:id="rId55"/>
    <p:sldId id="524" r:id="rId56"/>
    <p:sldId id="527" r:id="rId57"/>
    <p:sldId id="532" r:id="rId58"/>
    <p:sldId id="533" r:id="rId59"/>
    <p:sldId id="534" r:id="rId60"/>
    <p:sldId id="535" r:id="rId61"/>
    <p:sldId id="525" r:id="rId62"/>
    <p:sldId id="691" r:id="rId63"/>
    <p:sldId id="526" r:id="rId64"/>
    <p:sldId id="528" r:id="rId65"/>
  </p:sldIdLst>
  <p:sldSz cx="13004800" cy="9753600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明朝 ProN W3" charset="-128"/>
        <a:cs typeface="+mn-cs"/>
        <a:sym typeface="Gill Sans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明朝 ProN W3" charset="-128"/>
        <a:cs typeface="+mn-cs"/>
        <a:sym typeface="Gill Sans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明朝 ProN W3" charset="-128"/>
        <a:cs typeface="+mn-cs"/>
        <a:sym typeface="Gill Sans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明朝 ProN W3" charset="-128"/>
        <a:cs typeface="+mn-cs"/>
        <a:sym typeface="Gill Sans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明朝 ProN W3" charset="-128"/>
        <a:cs typeface="+mn-cs"/>
        <a:sym typeface="Gill Sans" charset="0"/>
      </a:defRPr>
    </a:lvl5pPr>
    <a:lvl6pPr marL="2286000" algn="l" defTabSz="914400" rtl="0" eaLnBrk="1" latinLnBrk="0" hangingPunct="1">
      <a:defRPr sz="4200" kern="1200">
        <a:solidFill>
          <a:srgbClr val="000000"/>
        </a:solidFill>
        <a:latin typeface="Gill Sans" charset="0"/>
        <a:ea typeface="ヒラギノ明朝 ProN W3" charset="-128"/>
        <a:cs typeface="+mn-cs"/>
        <a:sym typeface="Gill Sans" charset="0"/>
      </a:defRPr>
    </a:lvl6pPr>
    <a:lvl7pPr marL="2743200" algn="l" defTabSz="914400" rtl="0" eaLnBrk="1" latinLnBrk="0" hangingPunct="1">
      <a:defRPr sz="4200" kern="1200">
        <a:solidFill>
          <a:srgbClr val="000000"/>
        </a:solidFill>
        <a:latin typeface="Gill Sans" charset="0"/>
        <a:ea typeface="ヒラギノ明朝 ProN W3" charset="-128"/>
        <a:cs typeface="+mn-cs"/>
        <a:sym typeface="Gill Sans" charset="0"/>
      </a:defRPr>
    </a:lvl7pPr>
    <a:lvl8pPr marL="3200400" algn="l" defTabSz="914400" rtl="0" eaLnBrk="1" latinLnBrk="0" hangingPunct="1">
      <a:defRPr sz="4200" kern="1200">
        <a:solidFill>
          <a:srgbClr val="000000"/>
        </a:solidFill>
        <a:latin typeface="Gill Sans" charset="0"/>
        <a:ea typeface="ヒラギノ明朝 ProN W3" charset="-128"/>
        <a:cs typeface="+mn-cs"/>
        <a:sym typeface="Gill Sans" charset="0"/>
      </a:defRPr>
    </a:lvl8pPr>
    <a:lvl9pPr marL="3657600" algn="l" defTabSz="914400" rtl="0" eaLnBrk="1" latinLnBrk="0" hangingPunct="1">
      <a:defRPr sz="4200" kern="1200">
        <a:solidFill>
          <a:srgbClr val="000000"/>
        </a:solidFill>
        <a:latin typeface="Gill Sans" charset="0"/>
        <a:ea typeface="ヒラギノ明朝 ProN W3" charset="-128"/>
        <a:cs typeface="+mn-cs"/>
        <a:sym typeface="Gill Sans" charset="0"/>
      </a:defRPr>
    </a:lvl9pPr>
  </p:defaultTextStyle>
  <p:extLst>
    <p:ext uri="{521415D9-36F7-43E2-AB2F-B90AF26B5E84}">
      <p14:sectionLst xmlns:p14="http://schemas.microsoft.com/office/powerpoint/2010/main">
        <p14:section name="Intro" id="{FA7A20CB-E028-4B09-B910-41F93DEE9038}">
          <p14:sldIdLst>
            <p14:sldId id="676"/>
            <p14:sldId id="686"/>
            <p14:sldId id="685"/>
            <p14:sldId id="678"/>
            <p14:sldId id="679"/>
            <p14:sldId id="680"/>
            <p14:sldId id="681"/>
            <p14:sldId id="687"/>
            <p14:sldId id="688"/>
            <p14:sldId id="683"/>
            <p14:sldId id="609"/>
            <p14:sldId id="689"/>
            <p14:sldId id="610"/>
            <p14:sldId id="611"/>
            <p14:sldId id="690"/>
            <p14:sldId id="572"/>
            <p14:sldId id="608"/>
            <p14:sldId id="579"/>
          </p14:sldIdLst>
        </p14:section>
        <p14:section name="VTR 8 Features" id="{B2CE2B26-F1EE-4A3F-973B-18DC7D1FBB25}">
          <p14:sldIdLst>
            <p14:sldId id="651"/>
            <p14:sldId id="587"/>
            <p14:sldId id="588"/>
            <p14:sldId id="592"/>
            <p14:sldId id="589"/>
            <p14:sldId id="590"/>
            <p14:sldId id="594"/>
            <p14:sldId id="593"/>
          </p14:sldIdLst>
        </p14:section>
        <p14:section name="AIR" id="{A9BD0B9F-C7DD-4853-A8AE-9D44CEFD9D77}">
          <p14:sldIdLst>
            <p14:sldId id="652"/>
            <p14:sldId id="656"/>
            <p14:sldId id="657"/>
            <p14:sldId id="659"/>
            <p14:sldId id="660"/>
            <p14:sldId id="661"/>
            <p14:sldId id="664"/>
            <p14:sldId id="665"/>
            <p14:sldId id="666"/>
            <p14:sldId id="667"/>
            <p14:sldId id="675"/>
            <p14:sldId id="670"/>
            <p14:sldId id="671"/>
            <p14:sldId id="672"/>
          </p14:sldIdLst>
        </p14:section>
        <p14:section name="VTR 8 QoR" id="{F97BC809-3FEA-4F82-9532-B908FB28B646}">
          <p14:sldIdLst>
            <p14:sldId id="653"/>
            <p14:sldId id="607"/>
            <p14:sldId id="684"/>
            <p14:sldId id="597"/>
            <p14:sldId id="598"/>
          </p14:sldIdLst>
        </p14:section>
        <p14:section name="RL Place" id="{F2B9AD85-54E6-4AA1-BCDF-15E00C9A7A3E}">
          <p14:sldIdLst>
            <p14:sldId id="654"/>
            <p14:sldId id="519"/>
            <p14:sldId id="516"/>
            <p14:sldId id="517"/>
            <p14:sldId id="476"/>
            <p14:sldId id="520"/>
            <p14:sldId id="538"/>
            <p14:sldId id="522"/>
            <p14:sldId id="524"/>
            <p14:sldId id="527"/>
            <p14:sldId id="532"/>
            <p14:sldId id="533"/>
            <p14:sldId id="534"/>
            <p14:sldId id="535"/>
            <p14:sldId id="525"/>
            <p14:sldId id="691"/>
            <p14:sldId id="526"/>
            <p14:sldId id="528"/>
          </p14:sldIdLst>
        </p14:section>
        <p14:section name="Backup: RL Place" id="{FF0F6681-62BE-479F-9537-BDDAEBB77F7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5856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E1F7"/>
    <a:srgbClr val="D9D9D9"/>
    <a:srgbClr val="1D3985"/>
    <a:srgbClr val="4BC8FF"/>
    <a:srgbClr val="FFFFFF"/>
    <a:srgbClr val="16BC61"/>
    <a:srgbClr val="18CE6A"/>
    <a:srgbClr val="92C521"/>
    <a:srgbClr val="BC8FDD"/>
    <a:srgbClr val="B07B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839" autoAdjust="0"/>
    <p:restoredTop sz="92143" autoAdjust="0"/>
  </p:normalViewPr>
  <p:slideViewPr>
    <p:cSldViewPr snapToGrid="0">
      <p:cViewPr varScale="1">
        <p:scale>
          <a:sx n="64" d="100"/>
          <a:sy n="64" d="100"/>
        </p:scale>
        <p:origin x="303" y="54"/>
      </p:cViewPr>
      <p:guideLst>
        <p:guide orient="horz" pos="5856"/>
        <p:guide pos="4096"/>
      </p:guideLst>
    </p:cSldViewPr>
  </p:slideViewPr>
  <p:outlineViewPr>
    <p:cViewPr>
      <p:scale>
        <a:sx n="33" d="100"/>
        <a:sy n="33" d="100"/>
      </p:scale>
      <p:origin x="0" y="-370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6851"/>
    </p:cViewPr>
  </p:sorterViewPr>
  <p:notesViewPr>
    <p:cSldViewPr snapToGrid="0">
      <p:cViewPr varScale="1">
        <p:scale>
          <a:sx n="99" d="100"/>
          <a:sy n="99" d="100"/>
        </p:scale>
        <p:origin x="-3624" y="-84"/>
      </p:cViewPr>
      <p:guideLst>
        <p:guide orient="horz" pos="3024"/>
        <p:guide pos="2304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E:\Kevin\School%20Files\PhD\air_aspdac_presentation_chart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2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2"/>
          <c:order val="0"/>
          <c:tx>
            <c:strRef>
              <c:f>Sheet1!$A$4</c:f>
              <c:strCache>
                <c:ptCount val="1"/>
                <c:pt idx="0">
                  <c:v>AIR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Sheet1!$B$1:$D$1</c:f>
              <c:strCache>
                <c:ptCount val="3"/>
                <c:pt idx="0">
                  <c:v>Routed
WL</c:v>
                </c:pt>
                <c:pt idx="1">
                  <c:v>Routed
CPD</c:v>
                </c:pt>
                <c:pt idx="2">
                  <c:v>Route
Time</c:v>
                </c:pt>
              </c:strCache>
            </c:strRef>
          </c:cat>
          <c:val>
            <c:numRef>
              <c:f>Sheet1!$B$4:$D$4</c:f>
              <c:numCache>
                <c:formatCode>General</c:formatCode>
                <c:ptCount val="3"/>
                <c:pt idx="0">
                  <c:v>0.85</c:v>
                </c:pt>
                <c:pt idx="1">
                  <c:v>0.81</c:v>
                </c:pt>
                <c:pt idx="2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3BD-4066-829B-B2D37A364B96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CRoute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Sheet1!$B$1:$D$1</c:f>
              <c:strCache>
                <c:ptCount val="3"/>
                <c:pt idx="0">
                  <c:v>Routed
WL</c:v>
                </c:pt>
                <c:pt idx="1">
                  <c:v>Routed
CPD</c:v>
                </c:pt>
                <c:pt idx="2">
                  <c:v>Route
Time</c:v>
                </c:pt>
              </c:strCache>
            </c:strRef>
          </c:cat>
          <c:val>
            <c:numRef>
              <c:f>Sheet1!$B$3:$D$3</c:f>
              <c:numCache>
                <c:formatCode>General</c:formatCode>
                <c:ptCount val="3"/>
                <c:pt idx="0">
                  <c:v>0.89</c:v>
                </c:pt>
                <c:pt idx="1">
                  <c:v>0.95</c:v>
                </c:pt>
                <c:pt idx="2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3BD-4066-829B-B2D37A364B96}"/>
            </c:ext>
          </c:extLst>
        </c:ser>
        <c:ser>
          <c:idx val="0"/>
          <c:order val="2"/>
          <c:tx>
            <c:strRef>
              <c:f>Sheet1!$A$2</c:f>
              <c:strCache>
                <c:ptCount val="1"/>
                <c:pt idx="0">
                  <c:v>VPR 7</c:v>
                </c:pt>
              </c:strCache>
            </c:strRef>
          </c:tx>
          <c:spPr>
            <a:solidFill>
              <a:srgbClr val="F2A068"/>
            </a:solidFill>
            <a:ln>
              <a:noFill/>
            </a:ln>
            <a:effectLst/>
          </c:spPr>
          <c:invertIfNegative val="0"/>
          <c:cat>
            <c:strRef>
              <c:f>Sheet1!$B$1:$D$1</c:f>
              <c:strCache>
                <c:ptCount val="3"/>
                <c:pt idx="0">
                  <c:v>Routed
WL</c:v>
                </c:pt>
                <c:pt idx="1">
                  <c:v>Routed
CPD</c:v>
                </c:pt>
                <c:pt idx="2">
                  <c:v>Route
Time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1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3BD-4066-829B-B2D37A364B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15925496"/>
        <c:axId val="315923144"/>
      </c:barChart>
      <c:catAx>
        <c:axId val="3159254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5923144"/>
        <c:crosses val="autoZero"/>
        <c:auto val="1"/>
        <c:lblAlgn val="ctr"/>
        <c:lblOffset val="100"/>
        <c:noMultiLvlLbl val="0"/>
      </c:catAx>
      <c:valAx>
        <c:axId val="315923144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/>
                  <a:t>Normalized Value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59254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1"/>
          <c:order val="0"/>
          <c:tx>
            <c:strRef>
              <c:f>commercial!$A$3</c:f>
              <c:strCache>
                <c:ptCount val="1"/>
                <c:pt idx="0">
                  <c:v>VPR 8 Place + AIR Route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commercial!$B$1:$D$1</c:f>
              <c:strCache>
                <c:ptCount val="3"/>
                <c:pt idx="0">
                  <c:v>Routed
WL</c:v>
                </c:pt>
                <c:pt idx="1">
                  <c:v>Routed
CPD</c:v>
                </c:pt>
                <c:pt idx="2">
                  <c:v>Route
Time</c:v>
                </c:pt>
              </c:strCache>
            </c:strRef>
          </c:cat>
          <c:val>
            <c:numRef>
              <c:f>commercial!$B$3:$D$3</c:f>
              <c:numCache>
                <c:formatCode>General</c:formatCode>
                <c:ptCount val="3"/>
                <c:pt idx="0">
                  <c:v>1.27</c:v>
                </c:pt>
                <c:pt idx="1">
                  <c:v>1.23</c:v>
                </c:pt>
                <c:pt idx="2">
                  <c:v>0.23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28-4FC5-AB0B-693730CAA2E1}"/>
            </c:ext>
          </c:extLst>
        </c:ser>
        <c:ser>
          <c:idx val="0"/>
          <c:order val="1"/>
          <c:tx>
            <c:strRef>
              <c:f>commercial!$A$2</c:f>
              <c:strCache>
                <c:ptCount val="1"/>
                <c:pt idx="0">
                  <c:v>Intel Quartus 18.0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commercial!$B$1:$D$1</c:f>
              <c:strCache>
                <c:ptCount val="3"/>
                <c:pt idx="0">
                  <c:v>Routed
WL</c:v>
                </c:pt>
                <c:pt idx="1">
                  <c:v>Routed
CPD</c:v>
                </c:pt>
                <c:pt idx="2">
                  <c:v>Route
Time</c:v>
                </c:pt>
              </c:strCache>
            </c:strRef>
          </c:cat>
          <c:val>
            <c:numRef>
              <c:f>commercial!$B$2:$D$2</c:f>
              <c:numCache>
                <c:formatCode>General</c:formatCode>
                <c:ptCount val="3"/>
                <c:pt idx="0">
                  <c:v>1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628-4FC5-AB0B-693730CAA2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15929024"/>
        <c:axId val="315929808"/>
      </c:barChart>
      <c:catAx>
        <c:axId val="3159290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5929808"/>
        <c:crosses val="autoZero"/>
        <c:auto val="1"/>
        <c:lblAlgn val="ctr"/>
        <c:lblOffset val="100"/>
        <c:noMultiLvlLbl val="0"/>
      </c:catAx>
      <c:valAx>
        <c:axId val="315929808"/>
        <c:scaling>
          <c:orientation val="minMax"/>
          <c:max val="1.3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/>
                  <a:t>Normalized Value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59290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1"/>
          <c:order val="0"/>
          <c:tx>
            <c:strRef>
              <c:f>initial_vs_final_metrics!$A$3</c:f>
              <c:strCache>
                <c:ptCount val="1"/>
                <c:pt idx="0">
                  <c:v>AIR Congestion Free
(legal)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initial_vs_final_metrics!$B$1:$C$1</c:f>
              <c:strCache>
                <c:ptCount val="2"/>
                <c:pt idx="0">
                  <c:v>Routed
WL</c:v>
                </c:pt>
                <c:pt idx="1">
                  <c:v>Routed
CPD</c:v>
                </c:pt>
              </c:strCache>
            </c:strRef>
          </c:cat>
          <c:val>
            <c:numRef>
              <c:f>initial_vs_final_metrics!$B$3:$C$3</c:f>
              <c:numCache>
                <c:formatCode>General</c:formatCode>
                <c:ptCount val="2"/>
                <c:pt idx="0">
                  <c:v>0.86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45-46B4-9FA5-4E4EC26A25B4}"/>
            </c:ext>
          </c:extLst>
        </c:ser>
        <c:ser>
          <c:idx val="0"/>
          <c:order val="1"/>
          <c:tx>
            <c:strRef>
              <c:f>initial_vs_final_metrics!$A$2</c:f>
              <c:strCache>
                <c:ptCount val="1"/>
                <c:pt idx="0">
                  <c:v>AIR Congestion Oblivious
(min. delay)</c:v>
                </c:pt>
              </c:strCache>
            </c:strRef>
          </c:tx>
          <c:spPr>
            <a:solidFill>
              <a:srgbClr val="DAE9F6"/>
            </a:solidFill>
            <a:ln>
              <a:noFill/>
            </a:ln>
            <a:effectLst/>
          </c:spPr>
          <c:invertIfNegative val="0"/>
          <c:cat>
            <c:strRef>
              <c:f>initial_vs_final_metrics!$B$1:$C$1</c:f>
              <c:strCache>
                <c:ptCount val="2"/>
                <c:pt idx="0">
                  <c:v>Routed
WL</c:v>
                </c:pt>
                <c:pt idx="1">
                  <c:v>Routed
CPD</c:v>
                </c:pt>
              </c:strCache>
            </c:strRef>
          </c:cat>
          <c:val>
            <c:numRef>
              <c:f>initial_vs_final_metrics!$B$2:$C$2</c:f>
              <c:numCache>
                <c:formatCode>General</c:formatCode>
                <c:ptCount val="2"/>
                <c:pt idx="0">
                  <c:v>1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E45-46B4-9FA5-4E4EC26A25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41169920"/>
        <c:axId val="241169528"/>
      </c:barChart>
      <c:catAx>
        <c:axId val="2411699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1169528"/>
        <c:crosses val="autoZero"/>
        <c:auto val="1"/>
        <c:lblAlgn val="ctr"/>
        <c:lblOffset val="100"/>
        <c:noMultiLvlLbl val="0"/>
      </c:catAx>
      <c:valAx>
        <c:axId val="241169528"/>
        <c:scaling>
          <c:orientation val="minMax"/>
          <c:max val="1.1000000000000001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dirty="0"/>
                  <a:t>Normalized Value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11699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0092D2">
                <a:lumMod val="75000"/>
              </a:srgbClr>
            </a:solidFill>
            <a:ln>
              <a:noFill/>
            </a:ln>
            <a:effectLst/>
          </c:spPr>
          <c:invertIfNegative val="0"/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Peak Memory</c:v>
                </c:pt>
                <c:pt idx="1">
                  <c:v>STA Time*</c:v>
                </c:pt>
                <c:pt idx="2">
                  <c:v>Total Time</c:v>
                </c:pt>
                <c:pt idx="3">
                  <c:v>Route Time</c:v>
                </c:pt>
                <c:pt idx="4">
                  <c:v>Place Time</c:v>
                </c:pt>
                <c:pt idx="5">
                  <c:v>Pack Time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0.96</c:v>
                </c:pt>
                <c:pt idx="1">
                  <c:v>0.3</c:v>
                </c:pt>
                <c:pt idx="2">
                  <c:v>0.83</c:v>
                </c:pt>
                <c:pt idx="3">
                  <c:v>0.34</c:v>
                </c:pt>
                <c:pt idx="4">
                  <c:v>1</c:v>
                </c:pt>
                <c:pt idx="5">
                  <c:v>1.18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8EE-4840-8B01-463B146937A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363018184"/>
        <c:axId val="363677664"/>
      </c:barChart>
      <c:catAx>
        <c:axId val="363018184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3677664"/>
        <c:crosses val="autoZero"/>
        <c:auto val="1"/>
        <c:lblAlgn val="ctr"/>
        <c:lblOffset val="100"/>
        <c:noMultiLvlLbl val="0"/>
      </c:catAx>
      <c:valAx>
        <c:axId val="363677664"/>
        <c:scaling>
          <c:orientation val="minMax"/>
          <c:max val="1.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3018184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16BC6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Sheet1!$A$32:$A$37</c:f>
              <c:strCache>
                <c:ptCount val="6"/>
                <c:pt idx="0">
                  <c:v>Routed CPD
(geomean)</c:v>
                </c:pt>
                <c:pt idx="1">
                  <c:v>Routed
Wirelength</c:v>
                </c:pt>
                <c:pt idx="2">
                  <c:v>M144Ks</c:v>
                </c:pt>
                <c:pt idx="3">
                  <c:v>M9Ks</c:v>
                </c:pt>
                <c:pt idx="4">
                  <c:v>DSPs</c:v>
                </c:pt>
                <c:pt idx="5">
                  <c:v>LABs</c:v>
                </c:pt>
              </c:strCache>
            </c:strRef>
          </c:cat>
          <c:val>
            <c:numRef>
              <c:f>Sheet1!$B$32:$B$37</c:f>
              <c:numCache>
                <c:formatCode>General</c:formatCode>
                <c:ptCount val="6"/>
                <c:pt idx="0">
                  <c:v>1.2</c:v>
                </c:pt>
                <c:pt idx="1">
                  <c:v>1.26</c:v>
                </c:pt>
                <c:pt idx="2">
                  <c:v>0.87</c:v>
                </c:pt>
                <c:pt idx="3">
                  <c:v>1.3</c:v>
                </c:pt>
                <c:pt idx="4">
                  <c:v>0.97</c:v>
                </c:pt>
                <c:pt idx="5">
                  <c:v>0.95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70-45D7-B340-2ED694727C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17809328"/>
        <c:axId val="364931320"/>
      </c:barChart>
      <c:catAx>
        <c:axId val="3178093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4931320"/>
        <c:crosses val="autoZero"/>
        <c:auto val="1"/>
        <c:lblAlgn val="ctr"/>
        <c:lblOffset val="100"/>
        <c:noMultiLvlLbl val="0"/>
      </c:catAx>
      <c:valAx>
        <c:axId val="364931320"/>
        <c:scaling>
          <c:orientation val="minMax"/>
          <c:max val="1.4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78093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eaLnBrk="1" hangingPunct="1">
              <a:defRPr sz="1300">
                <a:latin typeface="HelveticaNeueLT Std Bold"/>
                <a:ea typeface="ヒラギノ角ゴ ProN W3" charset="-128"/>
                <a:cs typeface="ヒラギノ角ゴ ProN W3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HelveticaNeueLT Std Bold" charset="0"/>
                <a:ea typeface="ヒラギノ角ゴ ProN W3" charset="-128"/>
              </a:defRPr>
            </a:lvl1pPr>
          </a:lstStyle>
          <a:p>
            <a:pPr>
              <a:defRPr/>
            </a:pPr>
            <a:fld id="{880EB01A-3770-4F24-B075-52234ACE6F46}" type="datetime1">
              <a:rPr lang="en-US"/>
              <a:pPr>
                <a:defRPr/>
              </a:pPr>
              <a:t>10/8/2020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eaLnBrk="1" hangingPunct="1">
              <a:defRPr sz="1300">
                <a:latin typeface="HelveticaNeueLT Std Bold"/>
                <a:ea typeface="ヒラギノ角ゴ ProN W3" charset="-128"/>
                <a:cs typeface="ヒラギノ角ゴ ProN W3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HelveticaNeueLT Std Bold" charset="0"/>
                <a:ea typeface="ヒラギノ角ゴ ProN W3" charset="-128"/>
              </a:defRPr>
            </a:lvl1pPr>
          </a:lstStyle>
          <a:p>
            <a:pPr>
              <a:defRPr/>
            </a:pPr>
            <a:fld id="{0B01CBBB-7DC4-41BA-ACB1-2374FAFCD0B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0058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eaLnBrk="1" hangingPunct="1">
              <a:defRPr sz="1300">
                <a:latin typeface="HelveticaNeueLT Std Bold"/>
                <a:ea typeface="ヒラギノ角ゴ ProN W3" charset="-128"/>
                <a:cs typeface="ヒラギノ角ゴ ProN W3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HelveticaNeueLT Std Bold" charset="0"/>
                <a:ea typeface="ヒラギノ角ゴ ProN W3" charset="-128"/>
              </a:defRPr>
            </a:lvl1pPr>
          </a:lstStyle>
          <a:p>
            <a:pPr>
              <a:defRPr/>
            </a:pPr>
            <a:fld id="{5E92769F-9048-4A87-BD5F-762339FD781D}" type="datetime1">
              <a:rPr lang="en-US"/>
              <a:pPr>
                <a:defRPr/>
              </a:pPr>
              <a:t>10/8/2020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7150" y="719138"/>
            <a:ext cx="7200900" cy="5400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0" y="6389133"/>
            <a:ext cx="7315200" cy="2570321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eaLnBrk="1" hangingPunct="1">
              <a:defRPr sz="1300">
                <a:latin typeface="HelveticaNeueLT Std Bold"/>
                <a:ea typeface="ヒラギノ角ゴ ProN W3" charset="-128"/>
                <a:cs typeface="ヒラギノ角ゴ ProN W3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HelveticaNeueLT Std Bold" charset="0"/>
                <a:ea typeface="ヒラギノ角ゴ ProN W3" charset="-128"/>
              </a:defRPr>
            </a:lvl1pPr>
          </a:lstStyle>
          <a:p>
            <a:pPr>
              <a:defRPr/>
            </a:pPr>
            <a:fld id="{DD92816D-BF56-4DB9-B10D-68BE167016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43039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NeueLT Std Bold"/>
        <a:ea typeface="MS PGothic" panose="020B0600070205080204" pitchFamily="34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NeueLT Std Bold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NeueLT Std Bold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NeueLT Std Bold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NeueLT Std Bold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92816D-BF56-4DB9-B10D-68BE1670162B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5768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Single</a:t>
            </a:r>
            <a:r>
              <a:rPr lang="en-CA" baseline="0" dirty="0"/>
              <a:t> stage: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DC71DE-2FA5-40E1-97D0-BC6F26750DDB}" type="slidenum">
              <a:rPr lang="en-CA" smtClean="0">
                <a:solidFill>
                  <a:prstClr val="black"/>
                </a:solidFill>
              </a:rPr>
              <a:pPr/>
              <a:t>29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1899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DC71DE-2FA5-40E1-97D0-BC6F26750DDB}" type="slidenum">
              <a:rPr lang="en-CA" smtClean="0">
                <a:solidFill>
                  <a:prstClr val="black"/>
                </a:solidFill>
              </a:rPr>
              <a:pPr/>
              <a:t>32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215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Visualizing</a:t>
            </a:r>
            <a:r>
              <a:rPr lang="en-CA" baseline="0" dirty="0"/>
              <a:t> nodes explored (total cost) while routing HF net connection. Color proportional to cost.</a:t>
            </a:r>
          </a:p>
          <a:p>
            <a:endParaRPr lang="en-CA" baseline="0" dirty="0"/>
          </a:p>
          <a:p>
            <a:r>
              <a:rPr lang="en-CA" dirty="0"/>
              <a:t>Small neuron</a:t>
            </a:r>
            <a:r>
              <a:rPr lang="en-CA" baseline="0" dirty="0"/>
              <a:t> benchmark, ~3500 </a:t>
            </a:r>
            <a:r>
              <a:rPr lang="en-CA" baseline="0" dirty="0" err="1"/>
              <a:t>fanout</a:t>
            </a:r>
            <a:r>
              <a:rPr lang="en-CA" baseline="0" dirty="0"/>
              <a:t> net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DC71DE-2FA5-40E1-97D0-BC6F26750DDB}" type="slidenum">
              <a:rPr lang="en-CA" smtClean="0">
                <a:solidFill>
                  <a:prstClr val="black"/>
                </a:solidFill>
              </a:rPr>
              <a:pPr/>
              <a:t>35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9758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Scott Whitty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92816D-BF56-4DB9-B10D-68BE1670162B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3227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err="1"/>
              <a:t>CRoute</a:t>
            </a:r>
            <a:r>
              <a:rPr lang="en-CA" dirty="0"/>
              <a:t>: Decomposes nets into </a:t>
            </a:r>
            <a:r>
              <a:rPr lang="en-CA" dirty="0" err="1"/>
              <a:t>indep</a:t>
            </a:r>
            <a:r>
              <a:rPr lang="en-CA" dirty="0"/>
              <a:t>. Connections</a:t>
            </a:r>
          </a:p>
          <a:p>
            <a:r>
              <a:rPr lang="en-CA" dirty="0"/>
              <a:t>AIR: Incremental approach, still exploits </a:t>
            </a:r>
            <a:r>
              <a:rPr lang="en-CA"/>
              <a:t>net structure</a:t>
            </a:r>
            <a:endParaRPr lang="en-CA" dirty="0"/>
          </a:p>
          <a:p>
            <a:endParaRPr lang="en-CA" dirty="0"/>
          </a:p>
          <a:p>
            <a:r>
              <a:rPr lang="en-CA" dirty="0"/>
              <a:t>Versus</a:t>
            </a:r>
            <a:r>
              <a:rPr lang="en-CA" baseline="0" dirty="0"/>
              <a:t> CROUTE:</a:t>
            </a:r>
          </a:p>
          <a:p>
            <a:r>
              <a:rPr lang="en-CA" baseline="0" dirty="0"/>
              <a:t>2x run-time reduction</a:t>
            </a:r>
          </a:p>
          <a:p>
            <a:r>
              <a:rPr lang="en-CA" dirty="0"/>
              <a:t>17% faster CPD</a:t>
            </a:r>
          </a:p>
          <a:p>
            <a:r>
              <a:rPr lang="en-CA" dirty="0"/>
              <a:t>5% WL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DC71DE-2FA5-40E1-97D0-BC6F26750DDB}" type="slidenum">
              <a:rPr lang="en-CA" smtClean="0">
                <a:solidFill>
                  <a:prstClr val="black"/>
                </a:solidFill>
              </a:rPr>
              <a:pPr/>
              <a:t>38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5924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DC71DE-2FA5-40E1-97D0-BC6F26750DDB}" type="slidenum">
              <a:rPr lang="en-CA" smtClean="0">
                <a:solidFill>
                  <a:prstClr val="black"/>
                </a:solidFill>
              </a:rPr>
              <a:pPr/>
              <a:t>39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1667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Cong.</a:t>
            </a:r>
            <a:r>
              <a:rPr lang="en-CA" baseline="0" dirty="0"/>
              <a:t> </a:t>
            </a:r>
            <a:r>
              <a:rPr lang="en-CA" baseline="0" dirty="0" err="1"/>
              <a:t>Obliv</a:t>
            </a:r>
            <a:r>
              <a:rPr lang="en-CA" baseline="0" dirty="0"/>
              <a:t>: All connections timing critical, all get best timing, all use as much wire as needed</a:t>
            </a:r>
            <a:endParaRPr lang="en-CA" dirty="0"/>
          </a:p>
          <a:p>
            <a:endParaRPr lang="en-CA" dirty="0"/>
          </a:p>
          <a:p>
            <a:r>
              <a:rPr lang="en-CA" dirty="0"/>
              <a:t>No change in CPD, 14% WL reduction (non-critical re-routed for WL)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DC71DE-2FA5-40E1-97D0-BC6F26750DDB}" type="slidenum">
              <a:rPr lang="en-CA" smtClean="0">
                <a:solidFill>
                  <a:prstClr val="black"/>
                </a:solidFill>
              </a:rPr>
              <a:pPr/>
              <a:t>40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0195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92816D-BF56-4DB9-B10D-68BE1670162B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7325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Not auto-tuner, can be deeper within the tool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92816D-BF56-4DB9-B10D-68BE1670162B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8220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SA as framework</a:t>
            </a:r>
            <a:r>
              <a:rPr lang="en-CA" baseline="0" dirty="0"/>
              <a:t> for bucket of algorithms (SA as true meta-heuristic)</a:t>
            </a:r>
            <a:endParaRPr lang="en-CA" dirty="0"/>
          </a:p>
          <a:p>
            <a:endParaRPr lang="en-CA" dirty="0"/>
          </a:p>
          <a:p>
            <a:r>
              <a:rPr lang="en-CA" dirty="0"/>
              <a:t>Situation dependent:</a:t>
            </a:r>
          </a:p>
          <a:p>
            <a:r>
              <a:rPr lang="en-CA" dirty="0"/>
              <a:t> * Early/Late</a:t>
            </a:r>
            <a:r>
              <a:rPr lang="en-CA" baseline="0" dirty="0"/>
              <a:t> placement</a:t>
            </a:r>
          </a:p>
          <a:p>
            <a:r>
              <a:rPr lang="en-CA" baseline="0" dirty="0"/>
              <a:t> * Circuit structure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92816D-BF56-4DB9-B10D-68BE1670162B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208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92816D-BF56-4DB9-B10D-68BE1670162B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882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Track with</a:t>
            </a:r>
            <a:r>
              <a:rPr lang="en-CA" baseline="0" dirty="0"/>
              <a:t> </a:t>
            </a:r>
            <a:r>
              <a:rPr lang="en-CA" baseline="0" dirty="0" err="1"/>
              <a:t>recency</a:t>
            </a:r>
            <a:r>
              <a:rPr lang="en-CA" baseline="0" dirty="0"/>
              <a:t> weighted average</a:t>
            </a:r>
            <a:endParaRPr lang="en-CA" dirty="0"/>
          </a:p>
          <a:p>
            <a:r>
              <a:rPr lang="en-CA" dirty="0"/>
              <a:t>Short</a:t>
            </a:r>
            <a:r>
              <a:rPr lang="en-CA" baseline="0" dirty="0"/>
              <a:t> time scale</a:t>
            </a:r>
            <a:r>
              <a:rPr lang="en-CA" dirty="0"/>
              <a:t>: </a:t>
            </a:r>
            <a:r>
              <a:rPr lang="en-CA" baseline="0" dirty="0"/>
              <a:t>: Forgetful (adaptive)</a:t>
            </a:r>
          </a:p>
          <a:p>
            <a:r>
              <a:rPr lang="en-CA" baseline="0" dirty="0"/>
              <a:t> * automatically oscillates between working on CLB vs </a:t>
            </a:r>
            <a:r>
              <a:rPr lang="en-CA" baseline="0" dirty="0" err="1"/>
              <a:t>MULt</a:t>
            </a:r>
            <a:r>
              <a:rPr lang="en-CA" baseline="0" dirty="0"/>
              <a:t> vs RAM</a:t>
            </a:r>
          </a:p>
          <a:p>
            <a:r>
              <a:rPr lang="en-CA" baseline="0" dirty="0"/>
              <a:t> * No manual CAD design needed! (figured it out itself, online!)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92816D-BF56-4DB9-B10D-68BE1670162B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0719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Quality vs run-time at various epsilon (exploration fraction)</a:t>
            </a:r>
          </a:p>
          <a:p>
            <a:endParaRPr lang="en-CA" dirty="0"/>
          </a:p>
          <a:p>
            <a:r>
              <a:rPr lang="en-CA" dirty="0"/>
              <a:t>Can go surprising low on epsilon (not get stuck in local minima). Why?</a:t>
            </a:r>
            <a:r>
              <a:rPr lang="en-CA" baseline="0" dirty="0"/>
              <a:t> Move still randomized, forgetful agent will try something else if current greedy action stops yielding reward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92816D-BF56-4DB9-B10D-68BE1670162B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4903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92816D-BF56-4DB9-B10D-68BE1670162B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5603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92816D-BF56-4DB9-B10D-68BE1670162B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28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92816D-BF56-4DB9-B10D-68BE1670162B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5757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92816D-BF56-4DB9-B10D-68BE1670162B}" type="slidenum">
              <a:rPr lang="en-US" smtClean="0"/>
              <a:pPr>
                <a:defRPr/>
              </a:pPr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7658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92816D-BF56-4DB9-B10D-68BE1670162B}" type="slidenum">
              <a:rPr lang="en-US" smtClean="0"/>
              <a:pPr>
                <a:defRPr/>
              </a:pPr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7868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92816D-BF56-4DB9-B10D-68BE1670162B}" type="slidenum">
              <a:rPr lang="en-US" smtClean="0"/>
              <a:pPr>
                <a:defRPr/>
              </a:pPr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873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92816D-BF56-4DB9-B10D-68BE1670162B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1535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92816D-BF56-4DB9-B10D-68BE1670162B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3264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92816D-BF56-4DB9-B10D-68BE1670162B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1487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92816D-BF56-4DB9-B10D-68BE1670162B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9975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Custom SB: Oleg </a:t>
            </a:r>
            <a:r>
              <a:rPr lang="en-CA" dirty="0" err="1"/>
              <a:t>Petelin</a:t>
            </a:r>
            <a:r>
              <a:rPr lang="en-CA" dirty="0"/>
              <a:t> – data-driven architecture description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SB Locations: Large processor using all metal layers,</a:t>
            </a:r>
            <a:r>
              <a:rPr lang="en-CA" baseline="0" dirty="0"/>
              <a:t> shorted wires over hard block (e.g. RAM)</a:t>
            </a:r>
            <a:endParaRPr lang="en-CA" dirty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Non-</a:t>
            </a:r>
            <a:r>
              <a:rPr lang="en-CA" dirty="0" err="1"/>
              <a:t>config</a:t>
            </a:r>
            <a:r>
              <a:rPr lang="en-CA" dirty="0"/>
              <a:t> edges: Buffers (clock networks), L/T wires (Xilinx, Academic) – keep</a:t>
            </a:r>
            <a:r>
              <a:rPr lang="en-CA" baseline="0" dirty="0"/>
              <a:t> common case simple, elegant extension via non-configurable</a:t>
            </a:r>
            <a:endParaRPr lang="en-CA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92816D-BF56-4DB9-B10D-68BE1670162B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4797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Researchers</a:t>
            </a:r>
            <a:r>
              <a:rPr lang="en-CA" baseline="0" dirty="0"/>
              <a:t> &amp; companies have taped out chips, used VTR as CAD system – must match chip!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92816D-BF56-4DB9-B10D-68BE1670162B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7043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Run-time:</a:t>
            </a:r>
            <a:r>
              <a:rPr lang="en-CA" baseline="0" dirty="0"/>
              <a:t> FPGAs have ‘instant’ manufacturing, makes CAD run-time very critical!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DC71DE-2FA5-40E1-97D0-BC6F26750DDB}" type="slidenum">
              <a:rPr lang="en-CA" smtClean="0">
                <a:solidFill>
                  <a:prstClr val="black"/>
                </a:solidFill>
              </a:rPr>
              <a:pPr/>
              <a:t>28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88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-Presentation Slide (A)">
    <p:bg>
      <p:bgPr>
        <a:solidFill>
          <a:srgbClr val="0913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U of T Engineering Text Treatment Stacked.ai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3657600"/>
            <a:ext cx="103314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DAA472-D2D9-40E4-B79B-EE108840942A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324498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F5033-C27B-4A8B-9155-A6EE5D5BAD32}" type="datetime1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2020-10-08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05813" y="9213540"/>
            <a:ext cx="2926080" cy="519289"/>
          </a:xfrm>
        </p:spPr>
        <p:txBody>
          <a:bodyPr/>
          <a:lstStyle>
            <a:lvl1pPr>
              <a:defRPr sz="2133"/>
            </a:lvl1pPr>
          </a:lstStyle>
          <a:p>
            <a:fld id="{B3B3CD5B-1B45-48CB-B666-E62A69B15588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78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9ABC5-DD0A-4FBE-92EC-D74291F61A1B}" type="datetime1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2020-10-08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029440" y="9271338"/>
            <a:ext cx="883243" cy="519289"/>
          </a:xfrm>
        </p:spPr>
        <p:txBody>
          <a:bodyPr/>
          <a:lstStyle>
            <a:lvl1pPr>
              <a:defRPr sz="1600"/>
            </a:lvl1pPr>
          </a:lstStyle>
          <a:p>
            <a:fld id="{B3B3CD5B-1B45-48CB-B666-E62A69B15588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018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ajor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04004-EFE6-431C-B76E-C27CBCBF620C}" type="datetime1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2020-10-08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3CD5B-1B45-48CB-B666-E62A69B15588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Line 3"/>
          <p:cNvSpPr>
            <a:spLocks noChangeShapeType="1"/>
          </p:cNvSpPr>
          <p:nvPr userDrawn="1"/>
        </p:nvSpPr>
        <p:spPr bwMode="auto">
          <a:xfrm rot="10800000" flipH="1">
            <a:off x="887308" y="6484338"/>
            <a:ext cx="11216640" cy="0"/>
          </a:xfrm>
          <a:prstGeom prst="line">
            <a:avLst/>
          </a:prstGeom>
          <a:noFill/>
          <a:ln w="76200">
            <a:solidFill>
              <a:srgbClr val="01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CA" sz="192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144561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04004-EFE6-431C-B76E-C27CBCBF620C}" type="datetime1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2020-10-08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3CD5B-1B45-48CB-B666-E62A69B15588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7081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457E0-A2DF-4465-BD7A-8425D2D7AFCF}" type="datetime1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2020-10-08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3CD5B-1B45-48CB-B666-E62A69B15588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9472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18021-8779-403F-B38E-0E8C9C0AD675}" type="datetime1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2020-10-08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3CD5B-1B45-48CB-B666-E62A69B15588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3243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C677A-1A44-46D0-A8AB-3F5871854669}" type="datetime1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2020-10-08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3CD5B-1B45-48CB-B666-E62A69B15588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7589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54103-ED21-459D-9C4D-65AB8A4BDB7E}" type="datetime1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2020-10-08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3CD5B-1B45-48CB-B666-E62A69B15588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8557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D4510-C30E-4C34-A0D9-A3DDBDF25D7C}" type="datetime1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2020-10-08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3CD5B-1B45-48CB-B666-E62A69B15588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8792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2B628-16E5-4600-A942-3529C78AFBD1}" type="datetime1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2020-10-08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3CD5B-1B45-48CB-B666-E62A69B15588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445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-Presentation Slide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U of T Engineering Text Treatment Stacked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3657600"/>
            <a:ext cx="103314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UT faculty wordmark 2008 655 CMYK.ti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8458200"/>
            <a:ext cx="58674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84157-4096-4823-9451-5B8A84799D13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75530484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D84A9-2E01-496D-8440-9A4E06ED2416}" type="datetime1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2020-10-08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3CD5B-1B45-48CB-B666-E62A69B15588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5040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CD6DD-C6D6-46E6-865F-B8A4A993C691}" type="datetime1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2020-10-08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3CD5B-1B45-48CB-B666-E62A69B15588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1184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sentation Title Slide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UT faculty wordmark 2008 655 CMYK.t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99" y="8458200"/>
            <a:ext cx="5867401" cy="1035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635001" y="3894393"/>
            <a:ext cx="11734800" cy="669414"/>
          </a:xfrm>
        </p:spPr>
        <p:txBody>
          <a:bodyPr anchor="ctr">
            <a:spAutoFit/>
          </a:bodyPr>
          <a:lstStyle>
            <a:lvl1pPr>
              <a:lnSpc>
                <a:spcPts val="4500"/>
              </a:lnSpc>
              <a:defRPr sz="4500">
                <a:solidFill>
                  <a:srgbClr val="001337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3E0FE8-233C-4432-B7FB-2A4F46547579}" type="slidenum">
              <a:rPr lang="en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217392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UT faculty wordmark 2008 655 CMYK.tif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044"/>
          <a:stretch/>
        </p:blipFill>
        <p:spPr bwMode="auto">
          <a:xfrm>
            <a:off x="31886" y="8689974"/>
            <a:ext cx="4668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35000" y="1600200"/>
            <a:ext cx="11811000" cy="6553200"/>
          </a:xfrm>
        </p:spPr>
        <p:txBody>
          <a:bodyPr/>
          <a:lstStyle>
            <a:lvl1pPr>
              <a:defRPr sz="3200">
                <a:latin typeface="+mj-lt"/>
              </a:defRPr>
            </a:lvl1pPr>
            <a:lvl2pPr>
              <a:defRPr sz="3200">
                <a:latin typeface="+mj-lt"/>
              </a:defRPr>
            </a:lvl2pPr>
            <a:lvl3pPr>
              <a:defRPr sz="2800">
                <a:latin typeface="+mj-lt"/>
              </a:defRPr>
            </a:lvl3pPr>
            <a:lvl4pPr>
              <a:defRPr sz="2400">
                <a:latin typeface="+mj-lt"/>
              </a:defRPr>
            </a:lvl4pPr>
            <a:lvl5pPr>
              <a:defRPr sz="2000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  <p:sp>
        <p:nvSpPr>
          <p:cNvPr id="1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635000"/>
            <a:ext cx="11747500" cy="584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/>
          <a:lstStyle>
            <a:lvl1pPr>
              <a:lnSpc>
                <a:spcPts val="3600"/>
              </a:lnSpc>
              <a:defRPr sz="3600" b="1"/>
            </a:lvl1pPr>
          </a:lstStyle>
          <a:p>
            <a:pPr lvl="0"/>
            <a:r>
              <a:rPr lang="en-US" dirty="0">
                <a:sym typeface="Helvetica Neue" charset="0"/>
              </a:rPr>
              <a:t>Click to edit Master title style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10076720" y="9236075"/>
            <a:ext cx="2925763" cy="5191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1621E302-A139-4538-AB44-9079AB17D9A4}" type="slidenum">
              <a:rPr lang="en-CA" smtClean="0"/>
              <a:pPr>
                <a:defRPr/>
              </a:pPr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66103193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UT faculty wordmark 2008 655 CMYK.t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7" y="8643938"/>
            <a:ext cx="58674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635000" y="457200"/>
            <a:ext cx="11734800" cy="7543800"/>
          </a:xfrm>
        </p:spPr>
        <p:txBody>
          <a:bodyPr anchor="ctr">
            <a:spAutoFit/>
          </a:bodyPr>
          <a:lstStyle>
            <a:lvl1pPr>
              <a:lnSpc>
                <a:spcPts val="6000"/>
              </a:lnSpc>
              <a:defRPr sz="6000">
                <a:solidFill>
                  <a:srgbClr val="001337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9956800" y="9142414"/>
            <a:ext cx="2925763" cy="5191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3E0FE8-233C-4432-B7FB-2A4F46547579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34586928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3"/>
          <p:cNvSpPr>
            <a:spLocks noChangeShapeType="1"/>
          </p:cNvSpPr>
          <p:nvPr userDrawn="1"/>
        </p:nvSpPr>
        <p:spPr bwMode="auto">
          <a:xfrm rot="10800000" flipH="1">
            <a:off x="642938" y="4321175"/>
            <a:ext cx="11737975" cy="3175"/>
          </a:xfrm>
          <a:prstGeom prst="line">
            <a:avLst/>
          </a:prstGeom>
          <a:noFill/>
          <a:ln w="76200">
            <a:solidFill>
              <a:srgbClr val="01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CA" dirty="0"/>
          </a:p>
        </p:txBody>
      </p:sp>
      <p:pic>
        <p:nvPicPr>
          <p:cNvPr id="7" name="Picture 4" descr="UT faculty wordmark 2008 655 CMYK.tif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044"/>
          <a:stretch/>
        </p:blipFill>
        <p:spPr bwMode="auto">
          <a:xfrm>
            <a:off x="635000" y="8458200"/>
            <a:ext cx="4668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35000" y="3354985"/>
            <a:ext cx="11734800" cy="738664"/>
          </a:xfrm>
        </p:spPr>
        <p:txBody>
          <a:bodyPr>
            <a:spAutoFit/>
          </a:bodyPr>
          <a:lstStyle>
            <a:lvl1pPr>
              <a:lnSpc>
                <a:spcPct val="100000"/>
              </a:lnSpc>
              <a:defRPr sz="4800">
                <a:solidFill>
                  <a:srgbClr val="001337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635000" y="4648200"/>
            <a:ext cx="11734800" cy="3581400"/>
          </a:xfrm>
        </p:spPr>
        <p:txBody>
          <a:bodyPr>
            <a:spAutoFit/>
          </a:bodyPr>
          <a:lstStyle>
            <a:lvl1pPr marL="0" marR="0" indent="0" algn="l" defTabSz="914400" rtl="0" eaLnBrk="0" fontAlgn="base" latinLnBrk="0" hangingPunct="0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endParaRPr lang="en-US" dirty="0"/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C2C9C1-4C2E-42C1-B181-8FE0AA96E16D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24499909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 (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UT faculty wordmark 2008 655 CMYK.t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2301875"/>
            <a:ext cx="9906000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3"/>
          <p:cNvSpPr>
            <a:spLocks noChangeShapeType="1"/>
          </p:cNvSpPr>
          <p:nvPr userDrawn="1"/>
        </p:nvSpPr>
        <p:spPr bwMode="auto">
          <a:xfrm rot="10800000" flipH="1">
            <a:off x="633413" y="6324600"/>
            <a:ext cx="11737975" cy="3175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CA" dirty="0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35000" y="5281136"/>
            <a:ext cx="11734800" cy="738664"/>
          </a:xfrm>
        </p:spPr>
        <p:txBody>
          <a:bodyPr anchor="b">
            <a:spAutoFit/>
          </a:bodyPr>
          <a:lstStyle>
            <a:lvl1pPr>
              <a:lnSpc>
                <a:spcPct val="100000"/>
              </a:lnSpc>
              <a:defRPr sz="4800">
                <a:solidFill>
                  <a:srgbClr val="001337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635000" y="6729062"/>
            <a:ext cx="11734800" cy="2567337"/>
          </a:xfrm>
        </p:spPr>
        <p:txBody>
          <a:bodyPr>
            <a:spAutoFit/>
          </a:bodyPr>
          <a:lstStyle>
            <a:lvl1pPr marL="0" marR="0" indent="0" algn="l" defTabSz="914400" rtl="0" eaLnBrk="0" fontAlgn="base" latinLnBrk="0" hangingPunct="0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endParaRPr lang="en-US" dirty="0"/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F4EBA5-8CD6-4C13-BB95-71F4C6FAAB8C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48668941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UT faculty wordmark 2008 655 CMYK.tif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044"/>
          <a:stretch/>
        </p:blipFill>
        <p:spPr bwMode="auto">
          <a:xfrm>
            <a:off x="31886" y="8689974"/>
            <a:ext cx="4668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35000" y="1600200"/>
            <a:ext cx="11811000" cy="6553200"/>
          </a:xfrm>
        </p:spPr>
        <p:txBody>
          <a:bodyPr/>
          <a:lstStyle>
            <a:lvl1pPr>
              <a:defRPr sz="3200">
                <a:latin typeface="+mj-lt"/>
              </a:defRPr>
            </a:lvl1pPr>
            <a:lvl2pPr>
              <a:defRPr sz="3200">
                <a:latin typeface="+mj-lt"/>
              </a:defRPr>
            </a:lvl2pPr>
            <a:lvl3pPr>
              <a:defRPr sz="2800">
                <a:latin typeface="+mj-lt"/>
              </a:defRPr>
            </a:lvl3pPr>
            <a:lvl4pPr>
              <a:defRPr sz="2400">
                <a:latin typeface="+mj-lt"/>
              </a:defRPr>
            </a:lvl4pPr>
            <a:lvl5pPr>
              <a:defRPr sz="2000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  <p:sp>
        <p:nvSpPr>
          <p:cNvPr id="1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635000"/>
            <a:ext cx="11747500" cy="584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/>
          <a:lstStyle>
            <a:lvl1pPr>
              <a:lnSpc>
                <a:spcPts val="3600"/>
              </a:lnSpc>
              <a:defRPr sz="3600" b="1"/>
            </a:lvl1pPr>
          </a:lstStyle>
          <a:p>
            <a:pPr lvl="0"/>
            <a:r>
              <a:rPr lang="en-US" dirty="0">
                <a:sym typeface="Helvetica Neue" charset="0"/>
              </a:rPr>
              <a:t>Click to edit Master title style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10076720" y="9236075"/>
            <a:ext cx="2925763" cy="519112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1621E302-A139-4538-AB44-9079AB17D9A4}" type="slidenum">
              <a:rPr lang="en-CA" smtClean="0"/>
              <a:pPr>
                <a:defRPr/>
              </a:pPr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74253511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Accompanyin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UT faculty wordmark 2008 655 CMYK.tif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044"/>
          <a:stretch/>
        </p:blipFill>
        <p:spPr bwMode="auto">
          <a:xfrm>
            <a:off x="635000" y="8458200"/>
            <a:ext cx="4668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5000" y="1371600"/>
            <a:ext cx="11734800" cy="6858000"/>
          </a:xfrm>
        </p:spPr>
        <p:txBody>
          <a:bodyPr/>
          <a:lstStyle>
            <a:lvl1pPr marL="0" indent="0">
              <a:lnSpc>
                <a:spcPts val="2400"/>
              </a:lnSpc>
              <a:buFont typeface="Arial" panose="020B0604020202020204" pitchFamily="34" charset="0"/>
              <a:buNone/>
              <a:defRPr sz="2400" b="1">
                <a:latin typeface="HelveticaNeueLT Std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endParaRPr lang="en-US" dirty="0"/>
          </a:p>
        </p:txBody>
      </p:sp>
      <p:sp>
        <p:nvSpPr>
          <p:cNvPr id="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635000"/>
            <a:ext cx="11747500" cy="584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/>
          <a:lstStyle>
            <a:lvl1pPr>
              <a:lnSpc>
                <a:spcPts val="3600"/>
              </a:lnSpc>
              <a:defRPr sz="3600"/>
            </a:lvl1pPr>
          </a:lstStyle>
          <a:p>
            <a:pPr lvl="0"/>
            <a:r>
              <a:rPr lang="en-US" dirty="0">
                <a:sym typeface="Helvetica Neue" charset="0"/>
              </a:rPr>
              <a:t>Click to edit Master title style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862440" y="8458200"/>
            <a:ext cx="5494784" cy="838200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Font typeface="Arial"/>
              <a:buNone/>
              <a:defRPr sz="1600" b="0">
                <a:solidFill>
                  <a:srgbClr val="091332"/>
                </a:solidFill>
                <a:latin typeface="+mn-lt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9DC8C5-FF16-44EE-A6AA-A21A9AEA7FAB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60020490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UT faculty wordmark 2008 655 CMYK.tif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044"/>
          <a:stretch/>
        </p:blipFill>
        <p:spPr bwMode="auto">
          <a:xfrm>
            <a:off x="635000" y="8458200"/>
            <a:ext cx="4668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35000" y="1524000"/>
            <a:ext cx="5867400" cy="6705600"/>
          </a:xfrm>
        </p:spPr>
        <p:txBody>
          <a:bodyPr>
            <a:noAutofit/>
          </a:bodyPr>
          <a:lstStyle/>
          <a:p>
            <a:pPr lvl="0"/>
            <a:endParaRPr lang="en-US" noProof="0" dirty="0">
              <a:sym typeface="Georgia" pitchFamily="-107" charset="0"/>
            </a:endParaRP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862440" y="8458200"/>
            <a:ext cx="5494784" cy="838200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Font typeface="Arial"/>
              <a:buNone/>
              <a:defRPr sz="1600" b="0">
                <a:solidFill>
                  <a:srgbClr val="091332"/>
                </a:solidFill>
                <a:latin typeface="+mn-lt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6862440" y="1524000"/>
            <a:ext cx="5507360" cy="6705600"/>
          </a:xfrm>
        </p:spPr>
        <p:txBody>
          <a:bodyPr/>
          <a:lstStyle>
            <a:lvl1pPr>
              <a:defRPr sz="32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635000"/>
            <a:ext cx="11747500" cy="584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/>
          <a:lstStyle>
            <a:lvl1pPr>
              <a:lnSpc>
                <a:spcPts val="3600"/>
              </a:lnSpc>
              <a:defRPr sz="3600"/>
            </a:lvl1pPr>
          </a:lstStyle>
          <a:p>
            <a:pPr lvl="0"/>
            <a:r>
              <a:rPr lang="en-US" dirty="0">
                <a:sym typeface="Helvetica Neue" charset="0"/>
              </a:rPr>
              <a:t>Click to edit Master title style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D77082-C0AE-43F1-8E55-0F68A58DD695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12881708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Major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/>
          <a:lstStyle/>
          <a:p>
            <a:fld id="{45C04004-EFE6-431C-B76E-C27CBCBF620C}" type="datetime1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2020-10-08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3CD5B-1B45-48CB-B666-E62A69B15588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Line 3"/>
          <p:cNvSpPr>
            <a:spLocks noChangeShapeType="1"/>
          </p:cNvSpPr>
          <p:nvPr userDrawn="1"/>
        </p:nvSpPr>
        <p:spPr bwMode="auto">
          <a:xfrm rot="10800000" flipH="1">
            <a:off x="887308" y="6484338"/>
            <a:ext cx="11216640" cy="0"/>
          </a:xfrm>
          <a:prstGeom prst="line">
            <a:avLst/>
          </a:prstGeom>
          <a:noFill/>
          <a:ln w="76200">
            <a:solidFill>
              <a:srgbClr val="01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CA" sz="192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70485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457200"/>
            <a:ext cx="117475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Helvetica Neue" charset="0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1295400"/>
            <a:ext cx="117475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Georgia" panose="02040502050405020303" pitchFamily="18" charset="0"/>
              </a:rPr>
              <a:t>Click to edit Master text styles</a:t>
            </a:r>
          </a:p>
          <a:p>
            <a:pPr lvl="1"/>
            <a:r>
              <a:rPr lang="en-US" dirty="0">
                <a:sym typeface="Georgia" panose="02040502050405020303" pitchFamily="18" charset="0"/>
              </a:rPr>
              <a:t>Second level</a:t>
            </a:r>
          </a:p>
          <a:p>
            <a:pPr lvl="2"/>
            <a:r>
              <a:rPr lang="en-US" dirty="0">
                <a:sym typeface="Georgia" panose="02040502050405020303" pitchFamily="18" charset="0"/>
              </a:rPr>
              <a:t>Third level</a:t>
            </a:r>
          </a:p>
          <a:p>
            <a:pPr lvl="3"/>
            <a:r>
              <a:rPr lang="en-US" dirty="0">
                <a:sym typeface="Georgia" panose="02040502050405020303" pitchFamily="18" charset="0"/>
              </a:rPr>
              <a:t>Fourth level</a:t>
            </a:r>
          </a:p>
          <a:p>
            <a:pPr lvl="4"/>
            <a:r>
              <a:rPr lang="en-US" dirty="0">
                <a:sym typeface="Georgia" panose="02040502050405020303" pitchFamily="18" charset="0"/>
              </a:rPr>
              <a:t>Fifth level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185275" y="9040813"/>
            <a:ext cx="2925763" cy="519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75EFE7AA-8600-44B8-BF74-77A2DBC5E142}" type="slidenum">
              <a:rPr lang="en-CA" smtClean="0"/>
              <a:pPr>
                <a:defRPr/>
              </a:pPr>
              <a:t>‹#›</a:t>
            </a:fld>
            <a:endParaRPr lang="en-CA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93" r:id="rId1"/>
    <p:sldLayoutId id="2147484394" r:id="rId2"/>
    <p:sldLayoutId id="2147484395" r:id="rId3"/>
    <p:sldLayoutId id="2147484396" r:id="rId4"/>
    <p:sldLayoutId id="2147484397" r:id="rId5"/>
    <p:sldLayoutId id="2147484398" r:id="rId6"/>
    <p:sldLayoutId id="2147484399" r:id="rId7"/>
    <p:sldLayoutId id="2147484400" r:id="rId8"/>
    <p:sldLayoutId id="2147484416" r:id="rId9"/>
  </p:sldLayoutIdLst>
  <p:transition spd="med"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91332"/>
          </a:solidFill>
          <a:latin typeface="+mj-lt"/>
          <a:ea typeface="+mj-ea"/>
          <a:cs typeface="HelveticaNeueLT Std Bold"/>
          <a:sym typeface="Helvetica Neue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91332"/>
          </a:solidFill>
          <a:latin typeface="HelveticaNeueLT Std" charset="0"/>
          <a:ea typeface="ヒラギノ角ゴ ProN W6" pitchFamily="-65" charset="-128"/>
          <a:cs typeface="HelveticaNeueLT Std Bold" charset="0"/>
          <a:sym typeface="Helvetica Neue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91332"/>
          </a:solidFill>
          <a:latin typeface="HelveticaNeueLT Std" charset="0"/>
          <a:ea typeface="ヒラギノ角ゴ ProN W6" pitchFamily="-65" charset="-128"/>
          <a:cs typeface="HelveticaNeueLT Std Bold" charset="0"/>
          <a:sym typeface="Helvetica Neue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91332"/>
          </a:solidFill>
          <a:latin typeface="HelveticaNeueLT Std" charset="0"/>
          <a:ea typeface="ヒラギノ角ゴ ProN W6" pitchFamily="-65" charset="-128"/>
          <a:cs typeface="HelveticaNeueLT Std Bold" charset="0"/>
          <a:sym typeface="Helvetica Neue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91332"/>
          </a:solidFill>
          <a:latin typeface="HelveticaNeueLT Std" charset="0"/>
          <a:ea typeface="ヒラギノ角ゴ ProN W6" pitchFamily="-65" charset="-128"/>
          <a:cs typeface="HelveticaNeueLT Std Bold" charset="0"/>
          <a:sym typeface="Helvetica Neue" charset="0"/>
        </a:defRPr>
      </a:lvl5pPr>
      <a:lvl6pPr marL="457200" algn="l" rtl="0" fontAlgn="base">
        <a:lnSpc>
          <a:spcPts val="6000"/>
        </a:lnSpc>
        <a:spcBef>
          <a:spcPct val="0"/>
        </a:spcBef>
        <a:spcAft>
          <a:spcPct val="0"/>
        </a:spcAft>
        <a:defRPr sz="6000" b="1">
          <a:solidFill>
            <a:srgbClr val="FFFFFF"/>
          </a:solidFill>
          <a:latin typeface="Helvetica Neue" pitchFamily="-65" charset="0"/>
          <a:ea typeface="ヒラギノ角ゴ ProN W6" pitchFamily="-65" charset="-128"/>
          <a:cs typeface="ヒラギノ角ゴ ProN W6" pitchFamily="-65" charset="-128"/>
          <a:sym typeface="Helvetica Neue" pitchFamily="-65" charset="0"/>
        </a:defRPr>
      </a:lvl6pPr>
      <a:lvl7pPr marL="914400" algn="l" rtl="0" fontAlgn="base">
        <a:lnSpc>
          <a:spcPts val="6000"/>
        </a:lnSpc>
        <a:spcBef>
          <a:spcPct val="0"/>
        </a:spcBef>
        <a:spcAft>
          <a:spcPct val="0"/>
        </a:spcAft>
        <a:defRPr sz="6000" b="1">
          <a:solidFill>
            <a:srgbClr val="FFFFFF"/>
          </a:solidFill>
          <a:latin typeface="Helvetica Neue" pitchFamily="-65" charset="0"/>
          <a:ea typeface="ヒラギノ角ゴ ProN W6" pitchFamily="-65" charset="-128"/>
          <a:cs typeface="ヒラギノ角ゴ ProN W6" pitchFamily="-65" charset="-128"/>
          <a:sym typeface="Helvetica Neue" pitchFamily="-65" charset="0"/>
        </a:defRPr>
      </a:lvl7pPr>
      <a:lvl8pPr marL="1371600" algn="l" rtl="0" fontAlgn="base">
        <a:lnSpc>
          <a:spcPts val="6000"/>
        </a:lnSpc>
        <a:spcBef>
          <a:spcPct val="0"/>
        </a:spcBef>
        <a:spcAft>
          <a:spcPct val="0"/>
        </a:spcAft>
        <a:defRPr sz="6000" b="1">
          <a:solidFill>
            <a:srgbClr val="FFFFFF"/>
          </a:solidFill>
          <a:latin typeface="Helvetica Neue" pitchFamily="-65" charset="0"/>
          <a:ea typeface="ヒラギノ角ゴ ProN W6" pitchFamily="-65" charset="-128"/>
          <a:cs typeface="ヒラギノ角ゴ ProN W6" pitchFamily="-65" charset="-128"/>
          <a:sym typeface="Helvetica Neue" pitchFamily="-65" charset="0"/>
        </a:defRPr>
      </a:lvl8pPr>
      <a:lvl9pPr marL="1828800" algn="l" rtl="0" fontAlgn="base">
        <a:lnSpc>
          <a:spcPts val="6000"/>
        </a:lnSpc>
        <a:spcBef>
          <a:spcPct val="0"/>
        </a:spcBef>
        <a:spcAft>
          <a:spcPct val="0"/>
        </a:spcAft>
        <a:defRPr sz="6000" b="1">
          <a:solidFill>
            <a:srgbClr val="FFFFFF"/>
          </a:solidFill>
          <a:latin typeface="Helvetica Neue" pitchFamily="-65" charset="0"/>
          <a:ea typeface="ヒラギノ角ゴ ProN W6" pitchFamily="-65" charset="-128"/>
          <a:cs typeface="ヒラギノ角ゴ ProN W6" pitchFamily="-65" charset="-128"/>
          <a:sym typeface="Helvetica Neue" pitchFamily="-65" charset="0"/>
        </a:defRPr>
      </a:lvl9pPr>
    </p:titleStyle>
    <p:bodyStyle>
      <a:lvl1pPr marL="342900" indent="-342900" algn="l" rtl="0" eaLnBrk="0" fontAlgn="base" hangingPunct="0">
        <a:spcBef>
          <a:spcPts val="1200"/>
        </a:spcBef>
        <a:spcAft>
          <a:spcPct val="0"/>
        </a:spcAft>
        <a:defRPr sz="3200">
          <a:solidFill>
            <a:srgbClr val="001337"/>
          </a:solidFill>
          <a:latin typeface="+mj-lt"/>
          <a:ea typeface="+mn-ea"/>
          <a:cs typeface="+mn-cs"/>
          <a:sym typeface="Georgia" panose="02040502050405020303" pitchFamily="18" charset="0"/>
        </a:defRPr>
      </a:lvl1pPr>
      <a:lvl2pPr marL="228600" indent="-228600" algn="l" rtl="0" eaLnBrk="0" fontAlgn="base" hangingPunct="0">
        <a:lnSpc>
          <a:spcPct val="120000"/>
        </a:lnSpc>
        <a:spcBef>
          <a:spcPts val="1200"/>
        </a:spcBef>
        <a:spcAft>
          <a:spcPct val="0"/>
        </a:spcAft>
        <a:buClr>
          <a:srgbClr val="001E3F"/>
        </a:buClr>
        <a:buSzPct val="150000"/>
        <a:buFont typeface="Georgia" pitchFamily="18" charset="0"/>
        <a:buChar char="•"/>
        <a:defRPr sz="3200">
          <a:solidFill>
            <a:srgbClr val="001337"/>
          </a:solidFill>
          <a:latin typeface="+mj-lt"/>
          <a:ea typeface="+mn-ea"/>
          <a:cs typeface="+mn-cs"/>
          <a:sym typeface="Georgia" panose="02040502050405020303" pitchFamily="18" charset="0"/>
        </a:defRPr>
      </a:lvl2pPr>
      <a:lvl3pPr marL="533400" indent="-228600" algn="l" rtl="0" eaLnBrk="0" fontAlgn="base" hangingPunct="0">
        <a:lnSpc>
          <a:spcPct val="120000"/>
        </a:lnSpc>
        <a:spcBef>
          <a:spcPts val="1200"/>
        </a:spcBef>
        <a:spcAft>
          <a:spcPct val="0"/>
        </a:spcAft>
        <a:buClr>
          <a:srgbClr val="001E3F"/>
        </a:buClr>
        <a:buSzPct val="150000"/>
        <a:buFont typeface="Georgia" pitchFamily="18" charset="0"/>
        <a:buChar char="•"/>
        <a:defRPr sz="2800" i="0">
          <a:solidFill>
            <a:srgbClr val="001337"/>
          </a:solidFill>
          <a:latin typeface="+mj-lt"/>
          <a:ea typeface="+mn-ea"/>
          <a:cs typeface="+mn-cs"/>
          <a:sym typeface="Georgia" panose="02040502050405020303" pitchFamily="18" charset="0"/>
        </a:defRPr>
      </a:lvl3pPr>
      <a:lvl4pPr marL="838200" indent="-228600" algn="l" rtl="0" eaLnBrk="0" fontAlgn="base" hangingPunct="0">
        <a:lnSpc>
          <a:spcPct val="120000"/>
        </a:lnSpc>
        <a:spcBef>
          <a:spcPts val="1200"/>
        </a:spcBef>
        <a:spcAft>
          <a:spcPct val="0"/>
        </a:spcAft>
        <a:buClr>
          <a:srgbClr val="001E3F"/>
        </a:buClr>
        <a:buSzPct val="150000"/>
        <a:buFont typeface="Georgia" pitchFamily="18" charset="0"/>
        <a:buChar char="•"/>
        <a:defRPr sz="2400" i="1">
          <a:solidFill>
            <a:srgbClr val="001337"/>
          </a:solidFill>
          <a:latin typeface="+mj-lt"/>
          <a:ea typeface="+mn-ea"/>
          <a:cs typeface="+mn-cs"/>
          <a:sym typeface="Georgia" panose="02040502050405020303" pitchFamily="18" charset="0"/>
        </a:defRPr>
      </a:lvl4pPr>
      <a:lvl5pPr marL="1143000" indent="-228600" algn="l" rtl="0" eaLnBrk="0" fontAlgn="base" hangingPunct="0">
        <a:lnSpc>
          <a:spcPct val="120000"/>
        </a:lnSpc>
        <a:spcBef>
          <a:spcPts val="1200"/>
        </a:spcBef>
        <a:spcAft>
          <a:spcPct val="0"/>
        </a:spcAft>
        <a:buClr>
          <a:srgbClr val="001E3F"/>
        </a:buClr>
        <a:buSzPct val="150000"/>
        <a:buFont typeface="Georgia" pitchFamily="18" charset="0"/>
        <a:buChar char="•"/>
        <a:defRPr sz="2000" i="1">
          <a:solidFill>
            <a:srgbClr val="001337"/>
          </a:solidFill>
          <a:latin typeface="+mj-lt"/>
          <a:ea typeface="+mn-ea"/>
          <a:cs typeface="+mn-cs"/>
          <a:sym typeface="Georgia" panose="02040502050405020303" pitchFamily="18" charset="0"/>
        </a:defRPr>
      </a:lvl5pPr>
      <a:lvl6pPr marL="1600200" indent="-228600" algn="l" rtl="0" fontAlgn="base">
        <a:lnSpc>
          <a:spcPts val="3600"/>
        </a:lnSpc>
        <a:spcBef>
          <a:spcPts val="1200"/>
        </a:spcBef>
        <a:spcAft>
          <a:spcPct val="0"/>
        </a:spcAft>
        <a:buClr>
          <a:srgbClr val="FFFFFF"/>
        </a:buClr>
        <a:buSzPct val="171000"/>
        <a:buFont typeface="Georgia" pitchFamily="-65" charset="0"/>
        <a:buChar char="•"/>
        <a:defRPr i="1">
          <a:solidFill>
            <a:srgbClr val="FFFFFF"/>
          </a:solidFill>
          <a:latin typeface="+mn-lt"/>
          <a:ea typeface="+mn-ea"/>
          <a:cs typeface="+mn-cs"/>
          <a:sym typeface="Georgia" pitchFamily="-65" charset="0"/>
        </a:defRPr>
      </a:lvl6pPr>
      <a:lvl7pPr marL="2057400" indent="-228600" algn="l" rtl="0" fontAlgn="base">
        <a:lnSpc>
          <a:spcPts val="3600"/>
        </a:lnSpc>
        <a:spcBef>
          <a:spcPts val="1200"/>
        </a:spcBef>
        <a:spcAft>
          <a:spcPct val="0"/>
        </a:spcAft>
        <a:buClr>
          <a:srgbClr val="FFFFFF"/>
        </a:buClr>
        <a:buSzPct val="171000"/>
        <a:buFont typeface="Georgia" pitchFamily="-65" charset="0"/>
        <a:buChar char="•"/>
        <a:defRPr i="1">
          <a:solidFill>
            <a:srgbClr val="FFFFFF"/>
          </a:solidFill>
          <a:latin typeface="+mn-lt"/>
          <a:ea typeface="+mn-ea"/>
          <a:cs typeface="+mn-cs"/>
          <a:sym typeface="Georgia" pitchFamily="-65" charset="0"/>
        </a:defRPr>
      </a:lvl7pPr>
      <a:lvl8pPr marL="2514600" indent="-228600" algn="l" rtl="0" fontAlgn="base">
        <a:lnSpc>
          <a:spcPts val="3600"/>
        </a:lnSpc>
        <a:spcBef>
          <a:spcPts val="1200"/>
        </a:spcBef>
        <a:spcAft>
          <a:spcPct val="0"/>
        </a:spcAft>
        <a:buClr>
          <a:srgbClr val="FFFFFF"/>
        </a:buClr>
        <a:buSzPct val="171000"/>
        <a:buFont typeface="Georgia" pitchFamily="-65" charset="0"/>
        <a:buChar char="•"/>
        <a:defRPr i="1">
          <a:solidFill>
            <a:srgbClr val="FFFFFF"/>
          </a:solidFill>
          <a:latin typeface="+mn-lt"/>
          <a:ea typeface="+mn-ea"/>
          <a:cs typeface="+mn-cs"/>
          <a:sym typeface="Georgia" pitchFamily="-65" charset="0"/>
        </a:defRPr>
      </a:lvl8pPr>
      <a:lvl9pPr marL="2971800" indent="-228600" algn="l" rtl="0" fontAlgn="base">
        <a:lnSpc>
          <a:spcPts val="3600"/>
        </a:lnSpc>
        <a:spcBef>
          <a:spcPts val="1200"/>
        </a:spcBef>
        <a:spcAft>
          <a:spcPct val="0"/>
        </a:spcAft>
        <a:buClr>
          <a:srgbClr val="FFFFFF"/>
        </a:buClr>
        <a:buSzPct val="171000"/>
        <a:buFont typeface="Georgia" pitchFamily="-65" charset="0"/>
        <a:buChar char="•"/>
        <a:defRPr i="1">
          <a:solidFill>
            <a:srgbClr val="FFFFFF"/>
          </a:solidFill>
          <a:latin typeface="+mn-lt"/>
          <a:ea typeface="+mn-ea"/>
          <a:cs typeface="+mn-cs"/>
          <a:sym typeface="Georgia" pitchFamily="-65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85796"/>
            <a:ext cx="11216640" cy="12724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1733974"/>
            <a:ext cx="11216640" cy="70510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83A71B27-3FCE-45BE-873B-9CD7F82B7E68}" type="datetime1">
              <a:rPr lang="en-CA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2020-10-08</a:t>
            </a:fld>
            <a:endParaRPr lang="en-CA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CA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75765" y="9242440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B3B3CD5B-1B45-48CB-B666-E62A69B15588}" type="slidenum">
              <a:rPr lang="en-CA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CA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57428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2" r:id="rId1"/>
    <p:sldLayoutId id="2147484403" r:id="rId2"/>
    <p:sldLayoutId id="2147484404" r:id="rId3"/>
    <p:sldLayoutId id="2147484405" r:id="rId4"/>
    <p:sldLayoutId id="2147484406" r:id="rId5"/>
    <p:sldLayoutId id="2147484407" r:id="rId6"/>
    <p:sldLayoutId id="2147484408" r:id="rId7"/>
    <p:sldLayoutId id="2147484409" r:id="rId8"/>
    <p:sldLayoutId id="2147484410" r:id="rId9"/>
    <p:sldLayoutId id="2147484411" r:id="rId10"/>
    <p:sldLayoutId id="2147484412" r:id="rId11"/>
    <p:sldLayoutId id="2147484413" r:id="rId12"/>
    <p:sldLayoutId id="2147484414" r:id="rId13"/>
    <p:sldLayoutId id="2147484415" r:id="rId14"/>
  </p:sldLayoutIdLst>
  <p:hf hdr="0" ftr="0" dt="0"/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13" Type="http://schemas.openxmlformats.org/officeDocument/2006/relationships/image" Target="../media/image190.png"/><Relationship Id="rId3" Type="http://schemas.openxmlformats.org/officeDocument/2006/relationships/image" Target="../media/image90.png"/><Relationship Id="rId7" Type="http://schemas.openxmlformats.org/officeDocument/2006/relationships/image" Target="../media/image130.png"/><Relationship Id="rId12" Type="http://schemas.openxmlformats.org/officeDocument/2006/relationships/image" Target="../media/image180.png"/><Relationship Id="rId17" Type="http://schemas.openxmlformats.org/officeDocument/2006/relationships/image" Target="../media/image311.png"/><Relationship Id="rId2" Type="http://schemas.openxmlformats.org/officeDocument/2006/relationships/image" Target="../media/image80.png"/><Relationship Id="rId16" Type="http://schemas.openxmlformats.org/officeDocument/2006/relationships/image" Target="../media/image22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0.png"/><Relationship Id="rId11" Type="http://schemas.openxmlformats.org/officeDocument/2006/relationships/image" Target="../media/image170.png"/><Relationship Id="rId5" Type="http://schemas.openxmlformats.org/officeDocument/2006/relationships/image" Target="../media/image110.png"/><Relationship Id="rId15" Type="http://schemas.openxmlformats.org/officeDocument/2006/relationships/image" Target="../media/image210.png"/><Relationship Id="rId10" Type="http://schemas.openxmlformats.org/officeDocument/2006/relationships/image" Target="../media/image160.png"/><Relationship Id="rId4" Type="http://schemas.openxmlformats.org/officeDocument/2006/relationships/image" Target="../media/image100.png"/><Relationship Id="rId9" Type="http://schemas.openxmlformats.org/officeDocument/2006/relationships/image" Target="../media/image150.png"/><Relationship Id="rId14" Type="http://schemas.openxmlformats.org/officeDocument/2006/relationships/image" Target="../media/image20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png"/><Relationship Id="rId4" Type="http://schemas.openxmlformats.org/officeDocument/2006/relationships/image" Target="../media/image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em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gif"/><Relationship Id="rId4" Type="http://schemas.openxmlformats.org/officeDocument/2006/relationships/image" Target="../media/image5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5000" y="1980651"/>
            <a:ext cx="11734800" cy="2092881"/>
          </a:xfrm>
        </p:spPr>
        <p:txBody>
          <a:bodyPr/>
          <a:lstStyle/>
          <a:p>
            <a:r>
              <a:rPr lang="en-US" dirty="0"/>
              <a:t>Verilog to Routing (VTR): </a:t>
            </a:r>
            <a:br>
              <a:rPr lang="en-US" dirty="0"/>
            </a:br>
            <a:r>
              <a:rPr lang="en-US" sz="4400" dirty="0"/>
              <a:t>A Flexible Open-Source CAD Flow to Explore and Target Diverse FPGA Architectures</a:t>
            </a:r>
            <a:endParaRPr lang="en-CA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5000" y="4648200"/>
            <a:ext cx="11734800" cy="1846659"/>
          </a:xfrm>
        </p:spPr>
        <p:txBody>
          <a:bodyPr/>
          <a:lstStyle/>
          <a:p>
            <a:r>
              <a:rPr lang="en-CA" dirty="0"/>
              <a:t>Vaughn Betz</a:t>
            </a:r>
          </a:p>
          <a:p>
            <a:endParaRPr lang="en-CA" dirty="0"/>
          </a:p>
          <a:p>
            <a:r>
              <a:rPr lang="en-CA" dirty="0"/>
              <a:t>With thanks to all VTR contributors, and particularly Kevin Murray for assistance in creating this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C2C9C1-4C2E-42C1-B181-8FE0AA96E16D}" type="slidenum">
              <a:rPr lang="en-CA" smtClean="0"/>
              <a:pPr>
                <a:defRPr/>
              </a:pPr>
              <a:t>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31128362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+mj-lt"/>
              </a:rPr>
              <a:t>Flexible, Open Source CAD: </a:t>
            </a:r>
            <a:br>
              <a:rPr lang="en-CA" dirty="0">
                <a:latin typeface="+mj-lt"/>
              </a:rPr>
            </a:br>
            <a:r>
              <a:rPr lang="en-CA" dirty="0">
                <a:latin typeface="+mj-lt"/>
              </a:rPr>
              <a:t>Motivation and Challenges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3CD5B-1B45-48CB-B666-E62A69B15588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4313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56502" y="1536938"/>
            <a:ext cx="4672353" cy="6553200"/>
          </a:xfrm>
        </p:spPr>
        <p:txBody>
          <a:bodyPr/>
          <a:lstStyle/>
          <a:p>
            <a:r>
              <a:rPr lang="en-CA" dirty="0"/>
              <a:t>Challenges:</a:t>
            </a:r>
          </a:p>
          <a:p>
            <a:endParaRPr lang="en-CA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dirty="0"/>
              <a:t>Need representative benchmarks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dirty="0"/>
              <a:t>Describe FPGA Architecture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b="1" dirty="0"/>
              <a:t>Need high quality CAD flow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I: FPGA Architecture Research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621E302-A139-4538-AB44-9079AB17D9A4}" type="slidenum">
              <a:rPr lang="en-CA" smtClean="0"/>
              <a:pPr>
                <a:defRPr/>
              </a:pPr>
              <a:t>11</a:t>
            </a:fld>
            <a:endParaRPr lang="en-CA" dirty="0"/>
          </a:p>
        </p:txBody>
      </p:sp>
      <p:sp>
        <p:nvSpPr>
          <p:cNvPr id="5" name="Rounded Rectangle 4"/>
          <p:cNvSpPr/>
          <p:nvPr/>
        </p:nvSpPr>
        <p:spPr bwMode="auto">
          <a:xfrm>
            <a:off x="7025270" y="2246964"/>
            <a:ext cx="3702205" cy="136044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4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Benchmarks</a:t>
            </a:r>
          </a:p>
        </p:txBody>
      </p:sp>
      <p:cxnSp>
        <p:nvCxnSpPr>
          <p:cNvPr id="9" name="Straight Arrow Connector 8"/>
          <p:cNvCxnSpPr>
            <a:stCxn id="5" idx="2"/>
            <a:endCxn id="6" idx="0"/>
          </p:cNvCxnSpPr>
          <p:nvPr/>
        </p:nvCxnSpPr>
        <p:spPr bwMode="auto">
          <a:xfrm flipH="1">
            <a:off x="6746492" y="3607413"/>
            <a:ext cx="2129881" cy="1105345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8" name="Group 7"/>
          <p:cNvGrpSpPr/>
          <p:nvPr/>
        </p:nvGrpSpPr>
        <p:grpSpPr>
          <a:xfrm>
            <a:off x="4839639" y="4712758"/>
            <a:ext cx="3813706" cy="3869474"/>
            <a:chOff x="7738947" y="4712758"/>
            <a:chExt cx="3813706" cy="3869474"/>
          </a:xfrm>
        </p:grpSpPr>
        <p:sp>
          <p:nvSpPr>
            <p:cNvPr id="6" name="Rounded Rectangle 5"/>
            <p:cNvSpPr/>
            <p:nvPr/>
          </p:nvSpPr>
          <p:spPr bwMode="auto">
            <a:xfrm>
              <a:off x="7738947" y="4712758"/>
              <a:ext cx="3813706" cy="1360449"/>
            </a:xfrm>
            <a:prstGeom prst="roundRect">
              <a:avLst/>
            </a:prstGeom>
            <a:solidFill>
              <a:srgbClr val="92D05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40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rPr>
                <a:t>FPGA</a:t>
              </a:r>
              <a:r>
                <a:rPr kumimoji="0" lang="en-CA" sz="4000" b="0" i="0" u="none" strike="noStrike" cap="none" normalizeH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rPr>
                <a:t> Architecture #1</a:t>
              </a:r>
              <a:endParaRPr kumimoji="0" lang="en-CA" sz="4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 bwMode="auto">
            <a:xfrm>
              <a:off x="7939676" y="7221783"/>
              <a:ext cx="3389952" cy="1360449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CA" sz="4000" dirty="0">
                  <a:solidFill>
                    <a:schemeClr val="bg1"/>
                  </a:solidFill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rPr>
                <a:t>Speed/Area/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CA" sz="4000" dirty="0">
                  <a:solidFill>
                    <a:schemeClr val="bg1"/>
                  </a:solidFill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rPr>
                <a:t>Power</a:t>
              </a:r>
              <a:endParaRPr kumimoji="0" lang="en-CA" sz="4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  <p:cxnSp>
          <p:nvCxnSpPr>
            <p:cNvPr id="13" name="Straight Arrow Connector 12"/>
            <p:cNvCxnSpPr>
              <a:stCxn id="6" idx="2"/>
              <a:endCxn id="7" idx="0"/>
            </p:cNvCxnSpPr>
            <p:nvPr/>
          </p:nvCxnSpPr>
          <p:spPr bwMode="auto">
            <a:xfrm flipH="1">
              <a:off x="9634652" y="6073207"/>
              <a:ext cx="11148" cy="1148576"/>
            </a:xfrm>
            <a:prstGeom prst="straightConnector1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762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12" name="Group 11"/>
          <p:cNvGrpSpPr/>
          <p:nvPr/>
        </p:nvGrpSpPr>
        <p:grpSpPr>
          <a:xfrm>
            <a:off x="9146482" y="4712758"/>
            <a:ext cx="3788929" cy="3869474"/>
            <a:chOff x="7738943" y="4712758"/>
            <a:chExt cx="3788929" cy="3869474"/>
          </a:xfrm>
        </p:grpSpPr>
        <p:sp>
          <p:nvSpPr>
            <p:cNvPr id="15" name="Rounded Rectangle 14"/>
            <p:cNvSpPr/>
            <p:nvPr/>
          </p:nvSpPr>
          <p:spPr bwMode="auto">
            <a:xfrm>
              <a:off x="7738943" y="4712758"/>
              <a:ext cx="3788929" cy="1360449"/>
            </a:xfrm>
            <a:prstGeom prst="roundRect">
              <a:avLst/>
            </a:prstGeom>
            <a:solidFill>
              <a:srgbClr val="92D05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40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rPr>
                <a:t>FPGA Architecture #2</a:t>
              </a:r>
            </a:p>
          </p:txBody>
        </p:sp>
        <p:sp>
          <p:nvSpPr>
            <p:cNvPr id="16" name="Rounded Rectangle 15"/>
            <p:cNvSpPr/>
            <p:nvPr/>
          </p:nvSpPr>
          <p:spPr bwMode="auto">
            <a:xfrm>
              <a:off x="7964455" y="7221783"/>
              <a:ext cx="3340394" cy="1360449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CA" sz="4000" dirty="0">
                  <a:solidFill>
                    <a:schemeClr val="bg1"/>
                  </a:solidFill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rPr>
                <a:t>Speed/Area/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CA" sz="4000" dirty="0">
                  <a:solidFill>
                    <a:schemeClr val="bg1"/>
                  </a:solidFill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rPr>
                <a:t>Power</a:t>
              </a:r>
              <a:endParaRPr kumimoji="0" lang="en-CA" sz="4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  <p:cxnSp>
          <p:nvCxnSpPr>
            <p:cNvPr id="17" name="Straight Arrow Connector 16"/>
            <p:cNvCxnSpPr>
              <a:stCxn id="15" idx="2"/>
              <a:endCxn id="16" idx="0"/>
            </p:cNvCxnSpPr>
            <p:nvPr/>
          </p:nvCxnSpPr>
          <p:spPr bwMode="auto">
            <a:xfrm>
              <a:off x="9633408" y="6073207"/>
              <a:ext cx="1244" cy="1148576"/>
            </a:xfrm>
            <a:prstGeom prst="straightConnector1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762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cxnSp>
        <p:nvCxnSpPr>
          <p:cNvPr id="18" name="Straight Arrow Connector 17"/>
          <p:cNvCxnSpPr>
            <a:stCxn id="5" idx="2"/>
            <a:endCxn id="15" idx="0"/>
          </p:cNvCxnSpPr>
          <p:nvPr/>
        </p:nvCxnSpPr>
        <p:spPr bwMode="auto">
          <a:xfrm>
            <a:off x="8876373" y="3607413"/>
            <a:ext cx="2164574" cy="1105345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5" name="Rectangle 34"/>
          <p:cNvSpPr/>
          <p:nvPr/>
        </p:nvSpPr>
        <p:spPr bwMode="auto">
          <a:xfrm rot="19414509">
            <a:off x="4301589" y="5064572"/>
            <a:ext cx="4995746" cy="1519581"/>
          </a:xfrm>
          <a:prstGeom prst="rect">
            <a:avLst/>
          </a:prstGeom>
          <a:solidFill>
            <a:srgbClr val="00206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4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Need CAD Flow for Architecture #1</a:t>
            </a:r>
          </a:p>
        </p:txBody>
      </p:sp>
      <p:sp>
        <p:nvSpPr>
          <p:cNvPr id="36" name="Rectangle 35"/>
          <p:cNvSpPr/>
          <p:nvPr/>
        </p:nvSpPr>
        <p:spPr bwMode="auto">
          <a:xfrm rot="19414509">
            <a:off x="8285353" y="5235835"/>
            <a:ext cx="4995746" cy="1519581"/>
          </a:xfrm>
          <a:prstGeom prst="rect">
            <a:avLst/>
          </a:prstGeom>
          <a:solidFill>
            <a:srgbClr val="00206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4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Need CAD Flow for Architecture #2</a:t>
            </a:r>
          </a:p>
        </p:txBody>
      </p:sp>
    </p:spTree>
    <p:extLst>
      <p:ext uri="{BB962C8B-B14F-4D97-AF65-F5344CB8AC3E}">
        <p14:creationId xmlns:p14="http://schemas.microsoft.com/office/powerpoint/2010/main" val="75983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71500" y="1361661"/>
            <a:ext cx="11811000" cy="65532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CA" dirty="0"/>
              <a:t>Process Technology Changes</a:t>
            </a:r>
          </a:p>
          <a:p>
            <a:pPr marL="1009650" lvl="3" indent="-514350">
              <a:buFont typeface="Arial" panose="020B0604020202020204" pitchFamily="34" charset="0"/>
              <a:buChar char="•"/>
            </a:pPr>
            <a:r>
              <a:rPr lang="en-CA" i="0" dirty="0"/>
              <a:t>Wire resistance, power limits, interposers, 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dirty="0"/>
          </a:p>
          <a:p>
            <a:pPr marL="0" indent="0"/>
            <a:endParaRPr lang="en-CA" dirty="0"/>
          </a:p>
          <a:p>
            <a:pPr marL="0" indent="0"/>
            <a:r>
              <a:rPr lang="en-CA" dirty="0"/>
              <a:t>2. Application Changes</a:t>
            </a:r>
          </a:p>
          <a:p>
            <a:pPr marL="647700" lvl="2" indent="-457200">
              <a:buFont typeface="Arial" panose="020B0604020202020204" pitchFamily="34" charset="0"/>
              <a:buChar char="•"/>
            </a:pPr>
            <a:r>
              <a:rPr lang="en-CA" dirty="0">
                <a:sym typeface="Wingdings" panose="05000000000000000000" pitchFamily="2" charset="2"/>
              </a:rPr>
              <a:t>New standards, faster processing: 4G  5G, …</a:t>
            </a:r>
          </a:p>
          <a:p>
            <a:pPr marL="647700" lvl="2" indent="-457200">
              <a:buFont typeface="Arial" panose="020B0604020202020204" pitchFamily="34" charset="0"/>
              <a:buChar char="•"/>
            </a:pPr>
            <a:r>
              <a:rPr lang="en-CA" dirty="0"/>
              <a:t>Deep Learning </a:t>
            </a:r>
            <a:r>
              <a:rPr lang="en-CA" dirty="0">
                <a:sym typeface="Wingdings" panose="05000000000000000000" pitchFamily="2" charset="2"/>
              </a:rPr>
              <a:t> new compute demands</a:t>
            </a:r>
          </a:p>
          <a:p>
            <a:pPr marL="647700" lvl="2" indent="-457200">
              <a:buFont typeface="Arial" panose="020B0604020202020204" pitchFamily="34" charset="0"/>
              <a:buChar char="•"/>
            </a:pPr>
            <a:r>
              <a:rPr lang="en-CA" dirty="0">
                <a:sym typeface="Wingdings" panose="05000000000000000000" pitchFamily="2" charset="2"/>
              </a:rPr>
              <a:t>Embedded FPGAs</a:t>
            </a:r>
          </a:p>
          <a:p>
            <a:pPr marL="190500" lvl="2" indent="0">
              <a:buNone/>
            </a:pPr>
            <a:r>
              <a:rPr lang="en-CA" sz="3200" dirty="0">
                <a:sym typeface="Wingdings" panose="05000000000000000000" pitchFamily="2" charset="2"/>
              </a:rPr>
              <a:t>3. Innovative Architecture Ideas!</a:t>
            </a:r>
            <a:endParaRPr lang="en-CA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Why New FPGA Architectures?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621E302-A139-4538-AB44-9079AB17D9A4}" type="slidenum">
              <a:rPr lang="en-CA" smtClean="0"/>
              <a:pPr>
                <a:defRPr/>
              </a:pPr>
              <a:t>12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2433336"/>
            <a:ext cx="4258917" cy="30378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5614" t="47540" r="22063" b="8981"/>
          <a:stretch/>
        </p:blipFill>
        <p:spPr>
          <a:xfrm>
            <a:off x="7474226" y="2000847"/>
            <a:ext cx="4540803" cy="2859666"/>
          </a:xfrm>
          <a:prstGeom prst="rect">
            <a:avLst/>
          </a:prstGeom>
        </p:spPr>
      </p:pic>
      <p:sp>
        <p:nvSpPr>
          <p:cNvPr id="50" name="Slide Number Placeholder 3"/>
          <p:cNvSpPr txBox="1">
            <a:spLocks/>
          </p:cNvSpPr>
          <p:nvPr/>
        </p:nvSpPr>
        <p:spPr bwMode="auto">
          <a:xfrm>
            <a:off x="4495800" y="5867400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b="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</a:t>
            </a:r>
            <a:fld id="{1701E0A3-A570-49DE-B3F6-FF4B9B94F5D1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8266044" y="7044979"/>
            <a:ext cx="3953169" cy="1530489"/>
            <a:chOff x="2362200" y="5022711"/>
            <a:chExt cx="3953169" cy="1530489"/>
          </a:xfrm>
        </p:grpSpPr>
        <p:grpSp>
          <p:nvGrpSpPr>
            <p:cNvPr id="52" name="Group 51"/>
            <p:cNvGrpSpPr/>
            <p:nvPr/>
          </p:nvGrpSpPr>
          <p:grpSpPr>
            <a:xfrm>
              <a:off x="2362200" y="5022711"/>
              <a:ext cx="3953169" cy="1530489"/>
              <a:chOff x="2362200" y="5022711"/>
              <a:chExt cx="3953169" cy="1530489"/>
            </a:xfrm>
          </p:grpSpPr>
          <p:sp>
            <p:nvSpPr>
              <p:cNvPr id="57" name="Rectangle 56"/>
              <p:cNvSpPr/>
              <p:nvPr/>
            </p:nvSpPr>
            <p:spPr bwMode="auto">
              <a:xfrm>
                <a:off x="4200819" y="5064968"/>
                <a:ext cx="1048338" cy="650033"/>
              </a:xfrm>
              <a:prstGeom prst="rect">
                <a:avLst/>
              </a:prstGeom>
              <a:solidFill>
                <a:srgbClr val="008000"/>
              </a:solidFill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sm" len="sm"/>
                <a:tailEnd type="triangl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+mn-ea"/>
                  </a:rPr>
                  <a:t>Video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</a:endParaRPr>
              </a:p>
            </p:txBody>
          </p:sp>
          <p:sp>
            <p:nvSpPr>
              <p:cNvPr id="58" name="Rectangle 57"/>
              <p:cNvSpPr/>
              <p:nvPr/>
            </p:nvSpPr>
            <p:spPr bwMode="auto">
              <a:xfrm>
                <a:off x="4200819" y="5899011"/>
                <a:ext cx="1048338" cy="494115"/>
              </a:xfrm>
              <a:prstGeom prst="rect">
                <a:avLst/>
              </a:prstGeom>
              <a:solidFill>
                <a:srgbClr val="000000">
                  <a:lumMod val="95000"/>
                  <a:lumOff val="5000"/>
                </a:srgbClr>
              </a:solidFill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sm" len="sm"/>
                <a:tailEnd type="triangl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itchFamily="34" charset="0"/>
                    <a:ea typeface="+mn-ea"/>
                  </a:rPr>
                  <a:t>V</a:t>
                </a: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+mn-ea"/>
                  </a:rPr>
                  <a:t>ision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</a:endParaRPr>
              </a:p>
            </p:txBody>
          </p:sp>
          <p:sp>
            <p:nvSpPr>
              <p:cNvPr id="59" name="Rectangle 58"/>
              <p:cNvSpPr/>
              <p:nvPr/>
            </p:nvSpPr>
            <p:spPr bwMode="auto">
              <a:xfrm>
                <a:off x="5345055" y="5078251"/>
                <a:ext cx="890048" cy="1314875"/>
              </a:xfrm>
              <a:prstGeom prst="rect">
                <a:avLst/>
              </a:prstGeom>
              <a:solidFill>
                <a:srgbClr val="FF6600"/>
              </a:solidFill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sm" len="sm"/>
                <a:tailEnd type="triangl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+mn-ea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+mn-ea"/>
                  </a:rPr>
                  <a:t>MEM</a:t>
                </a:r>
              </a:p>
            </p:txBody>
          </p:sp>
          <p:sp>
            <p:nvSpPr>
              <p:cNvPr id="60" name="Rectangle 59"/>
              <p:cNvSpPr/>
              <p:nvPr/>
            </p:nvSpPr>
            <p:spPr bwMode="auto">
              <a:xfrm>
                <a:off x="2454199" y="5113990"/>
                <a:ext cx="1113460" cy="524810"/>
              </a:xfrm>
              <a:prstGeom prst="rect">
                <a:avLst/>
              </a:prstGeom>
              <a:solidFill>
                <a:srgbClr val="FF0000"/>
              </a:solidFill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sm" len="sm"/>
                <a:tailEnd type="triangl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+mn-ea"/>
                  </a:rPr>
                  <a:t>CPU</a:t>
                </a:r>
              </a:p>
            </p:txBody>
          </p:sp>
          <p:sp>
            <p:nvSpPr>
              <p:cNvPr id="61" name="Rectangle 60"/>
              <p:cNvSpPr/>
              <p:nvPr/>
            </p:nvSpPr>
            <p:spPr bwMode="auto">
              <a:xfrm>
                <a:off x="2362200" y="5022711"/>
                <a:ext cx="3953169" cy="1530489"/>
              </a:xfrm>
              <a:prstGeom prst="rect">
                <a:avLst/>
              </a:prstGeom>
              <a:noFill/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sm" len="sm"/>
                <a:tailEnd type="triangl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</a:endParaRPr>
              </a:p>
            </p:txBody>
          </p:sp>
        </p:grpSp>
        <p:cxnSp>
          <p:nvCxnSpPr>
            <p:cNvPr id="53" name="Straight Connector 52"/>
            <p:cNvCxnSpPr>
              <a:stCxn id="60" idx="3"/>
              <a:endCxn id="57" idx="1"/>
            </p:cNvCxnSpPr>
            <p:nvPr/>
          </p:nvCxnSpPr>
          <p:spPr bwMode="auto">
            <a:xfrm>
              <a:off x="3567659" y="5376395"/>
              <a:ext cx="633160" cy="13590"/>
            </a:xfrm>
            <a:prstGeom prst="line">
              <a:avLst/>
            </a:prstGeom>
            <a:solidFill>
              <a:srgbClr val="618FFD"/>
            </a:solidFill>
            <a:ln w="38100" cap="flat" cmpd="sng" algn="ctr">
              <a:solidFill>
                <a:srgbClr val="9966FF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54" name="Straight Connector 53"/>
            <p:cNvCxnSpPr/>
            <p:nvPr/>
          </p:nvCxnSpPr>
          <p:spPr bwMode="auto">
            <a:xfrm flipV="1">
              <a:off x="3771900" y="5334000"/>
              <a:ext cx="0" cy="1059126"/>
            </a:xfrm>
            <a:prstGeom prst="line">
              <a:avLst/>
            </a:prstGeom>
            <a:solidFill>
              <a:srgbClr val="618FFD"/>
            </a:solidFill>
            <a:ln w="38100" cap="flat" cmpd="sng" algn="ctr">
              <a:solidFill>
                <a:srgbClr val="9966FF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55" name="Straight Connector 54"/>
            <p:cNvCxnSpPr/>
            <p:nvPr/>
          </p:nvCxnSpPr>
          <p:spPr bwMode="auto">
            <a:xfrm>
              <a:off x="3082352" y="6096000"/>
              <a:ext cx="685800" cy="0"/>
            </a:xfrm>
            <a:prstGeom prst="line">
              <a:avLst/>
            </a:prstGeom>
            <a:solidFill>
              <a:srgbClr val="618FFD"/>
            </a:solidFill>
            <a:ln w="38100" cap="flat" cmpd="sng" algn="ctr">
              <a:solidFill>
                <a:srgbClr val="9966FF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56" name="Straight Connector 55"/>
            <p:cNvCxnSpPr/>
            <p:nvPr/>
          </p:nvCxnSpPr>
          <p:spPr bwMode="auto">
            <a:xfrm flipV="1">
              <a:off x="3771900" y="5257800"/>
              <a:ext cx="0" cy="152400"/>
            </a:xfrm>
            <a:prstGeom prst="line">
              <a:avLst/>
            </a:prstGeom>
            <a:solidFill>
              <a:srgbClr val="618FFD"/>
            </a:solidFill>
            <a:ln w="38100" cap="flat" cmpd="sng" algn="ctr">
              <a:solidFill>
                <a:srgbClr val="9966FF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</p:grpSp>
      <p:cxnSp>
        <p:nvCxnSpPr>
          <p:cNvPr id="62" name="Straight Connector 61"/>
          <p:cNvCxnSpPr>
            <a:endCxn id="58" idx="1"/>
          </p:cNvCxnSpPr>
          <p:nvPr/>
        </p:nvCxnSpPr>
        <p:spPr bwMode="auto">
          <a:xfrm>
            <a:off x="9649919" y="8147271"/>
            <a:ext cx="454744" cy="21066"/>
          </a:xfrm>
          <a:prstGeom prst="line">
            <a:avLst/>
          </a:prstGeom>
          <a:solidFill>
            <a:srgbClr val="618FFD"/>
          </a:solidFill>
          <a:ln w="38100" cap="flat" cmpd="sng" algn="ctr">
            <a:solidFill>
              <a:srgbClr val="9966FF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63" name="Rectangle 62"/>
          <p:cNvSpPr/>
          <p:nvPr/>
        </p:nvSpPr>
        <p:spPr bwMode="auto">
          <a:xfrm>
            <a:off x="8414078" y="7853107"/>
            <a:ext cx="1048338" cy="481574"/>
          </a:xfrm>
          <a:prstGeom prst="rect">
            <a:avLst/>
          </a:prstGeom>
          <a:solidFill>
            <a:srgbClr val="063DE8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sm" len="sm"/>
            <a:tailEnd type="triangl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</a:rPr>
              <a:t>FPGA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2888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lvl="1" indent="0">
              <a:buNone/>
            </a:pPr>
            <a:r>
              <a:rPr lang="en-CA" dirty="0"/>
              <a:t>New idea for CAD algorithm</a:t>
            </a:r>
          </a:p>
          <a:p>
            <a:pPr marL="342900" lvl="1" indent="-457200">
              <a:buFont typeface="Arial" panose="020B0604020202020204" pitchFamily="34" charset="0"/>
              <a:buChar char="•"/>
            </a:pPr>
            <a:endParaRPr lang="en-CA" dirty="0"/>
          </a:p>
          <a:p>
            <a:pPr marL="0" lvl="1" indent="0">
              <a:buNone/>
            </a:pPr>
            <a:r>
              <a:rPr lang="en-CA" dirty="0"/>
              <a:t>Need infrastructure!</a:t>
            </a:r>
          </a:p>
          <a:p>
            <a:pPr marL="647700" lvl="2" indent="-457200">
              <a:buFont typeface="Arial" panose="020B0604020202020204" pitchFamily="34" charset="0"/>
              <a:buChar char="•"/>
            </a:pPr>
            <a:r>
              <a:rPr lang="en-CA" dirty="0"/>
              <a:t>Do </a:t>
            </a:r>
            <a:r>
              <a:rPr lang="en-CA" i="1" dirty="0"/>
              <a:t>not</a:t>
            </a:r>
            <a:r>
              <a:rPr lang="en-CA" dirty="0"/>
              <a:t> build it all</a:t>
            </a:r>
          </a:p>
          <a:p>
            <a:pPr marL="647700" lvl="2" indent="-457200">
              <a:buFont typeface="Arial" panose="020B0604020202020204" pitchFamily="34" charset="0"/>
              <a:buChar char="•"/>
            </a:pPr>
            <a:r>
              <a:rPr lang="en-CA" dirty="0"/>
              <a:t>Focus on your contribution</a:t>
            </a:r>
          </a:p>
          <a:p>
            <a:pPr marL="0" lvl="1" indent="0">
              <a:buNone/>
            </a:pPr>
            <a:r>
              <a:rPr lang="en-CA" dirty="0"/>
              <a:t>Common framework:</a:t>
            </a:r>
          </a:p>
          <a:p>
            <a:pPr marL="647700" lvl="2" indent="-457200">
              <a:buFont typeface="Arial" panose="020B0604020202020204" pitchFamily="34" charset="0"/>
              <a:buChar char="•"/>
            </a:pPr>
            <a:r>
              <a:rPr lang="en-CA" dirty="0"/>
              <a:t>Best practise</a:t>
            </a:r>
          </a:p>
          <a:p>
            <a:pPr marL="647700" lvl="2" indent="-457200">
              <a:buFont typeface="Arial" panose="020B0604020202020204" pitchFamily="34" charset="0"/>
              <a:buChar char="•"/>
            </a:pPr>
            <a:r>
              <a:rPr lang="en-CA" dirty="0"/>
              <a:t>Compare results</a:t>
            </a:r>
          </a:p>
          <a:p>
            <a:pPr marL="0" lvl="1" indent="0">
              <a:buNone/>
            </a:pPr>
            <a:r>
              <a:rPr lang="en-CA" dirty="0"/>
              <a:t>Flexible CAD: more impact</a:t>
            </a:r>
          </a:p>
          <a:p>
            <a:pPr lvl="2"/>
            <a:r>
              <a:rPr lang="en-CA" dirty="0"/>
              <a:t> VTR enhancements help </a:t>
            </a:r>
            <a:r>
              <a:rPr lang="en-CA" dirty="0" err="1"/>
              <a:t>Symbiflow</a:t>
            </a:r>
            <a:r>
              <a:rPr lang="en-CA" dirty="0"/>
              <a:t> (</a:t>
            </a:r>
            <a:r>
              <a:rPr lang="en-CA" dirty="0" err="1"/>
              <a:t>QuickLogic</a:t>
            </a:r>
            <a:r>
              <a:rPr lang="en-CA" dirty="0"/>
              <a:t> EOS S3, </a:t>
            </a:r>
            <a:r>
              <a:rPr lang="en-CA"/>
              <a:t>Xilinx Artix7), </a:t>
            </a:r>
            <a:r>
              <a:rPr lang="en-CA" dirty="0"/>
              <a:t>start-ups, architecture research, …</a:t>
            </a:r>
          </a:p>
          <a:p>
            <a:pPr marL="647700" lvl="2" indent="-457200">
              <a:buFont typeface="Arial" panose="020B0604020202020204" pitchFamily="34" charset="0"/>
              <a:buChar char="•"/>
            </a:pPr>
            <a:endParaRPr lang="en-CA" dirty="0"/>
          </a:p>
          <a:p>
            <a:pPr marL="0" lvl="1" indent="0">
              <a:buNone/>
            </a:pPr>
            <a:endParaRPr lang="en-C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II: FPGA CAD Research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621E302-A139-4538-AB44-9079AB17D9A4}" type="slidenum">
              <a:rPr lang="en-CA" smtClean="0"/>
              <a:pPr>
                <a:defRPr/>
              </a:pPr>
              <a:t>13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9126" y="551514"/>
            <a:ext cx="6343374" cy="6611826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>
            <a:off x="5871411" y="2165684"/>
            <a:ext cx="2720821" cy="2316688"/>
          </a:xfrm>
          <a:prstGeom prst="straightConnector1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57150" cap="flat" cmpd="sng" algn="ctr">
            <a:solidFill>
              <a:srgbClr val="4BC8FF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Rectangle 7"/>
          <p:cNvSpPr/>
          <p:nvPr/>
        </p:nvSpPr>
        <p:spPr bwMode="auto">
          <a:xfrm>
            <a:off x="8655732" y="4462494"/>
            <a:ext cx="981765" cy="394428"/>
          </a:xfrm>
          <a:prstGeom prst="rect">
            <a:avLst/>
          </a:prstGeom>
          <a:noFill/>
          <a:ln w="76200" cap="flat" cmpd="sng" algn="ctr">
            <a:solidFill>
              <a:srgbClr val="4BC8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65" charset="0"/>
              <a:ea typeface="ヒラギノ角ゴ ProN W3" pitchFamily="-65" charset="-128"/>
              <a:cs typeface="ヒラギノ角ゴ ProN W3" pitchFamily="-65" charset="-128"/>
              <a:sym typeface="Gill Sans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8930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35000" y="1600200"/>
            <a:ext cx="7081253" cy="2619607"/>
          </a:xfrm>
        </p:spPr>
        <p:txBody>
          <a:bodyPr/>
          <a:lstStyle/>
          <a:p>
            <a:pPr marL="342900" lvl="1" indent="-457200">
              <a:buFont typeface="Arial" panose="020B0604020202020204" pitchFamily="34" charset="0"/>
              <a:buChar char="•"/>
            </a:pPr>
            <a:r>
              <a:rPr lang="en-CA" dirty="0"/>
              <a:t>Have an architecture? Build it!</a:t>
            </a:r>
          </a:p>
          <a:p>
            <a:pPr marL="647700" lvl="2" indent="-457200">
              <a:buFont typeface="Arial" panose="020B0604020202020204" pitchFamily="34" charset="0"/>
              <a:buChar char="•"/>
            </a:pPr>
            <a:r>
              <a:rPr lang="en-CA" dirty="0"/>
              <a:t>FPGA/FPGA+???/???</a:t>
            </a:r>
          </a:p>
          <a:p>
            <a:pPr marL="647700" lvl="2" indent="-457200">
              <a:buFont typeface="Arial" panose="020B0604020202020204" pitchFamily="34" charset="0"/>
              <a:buChar char="•"/>
            </a:pPr>
            <a:r>
              <a:rPr lang="en-CA" dirty="0"/>
              <a:t>Need a CAD flow!</a:t>
            </a:r>
          </a:p>
          <a:p>
            <a:pPr marL="647700" lvl="2" indent="-457200">
              <a:buFont typeface="Arial" panose="020B0604020202020204" pitchFamily="34" charset="0"/>
              <a:buChar char="•"/>
            </a:pPr>
            <a:endParaRPr lang="en-CA" dirty="0"/>
          </a:p>
          <a:p>
            <a:pPr marL="342900" lvl="1" indent="-457200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III: Program Novel Spatial Compute Architectures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621E302-A139-4538-AB44-9079AB17D9A4}" type="slidenum">
              <a:rPr lang="en-CA" smtClean="0"/>
              <a:pPr>
                <a:defRPr/>
              </a:pPr>
              <a:t>14</a:t>
            </a:fld>
            <a:endParaRPr lang="en-CA" dirty="0"/>
          </a:p>
        </p:txBody>
      </p:sp>
      <p:grpSp>
        <p:nvGrpSpPr>
          <p:cNvPr id="17" name="Group 16"/>
          <p:cNvGrpSpPr/>
          <p:nvPr/>
        </p:nvGrpSpPr>
        <p:grpSpPr>
          <a:xfrm>
            <a:off x="7440171" y="3653768"/>
            <a:ext cx="4942329" cy="4363731"/>
            <a:chOff x="8101763" y="1287107"/>
            <a:chExt cx="4942329" cy="436373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95347" y="1287107"/>
              <a:ext cx="3355161" cy="334072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8101764" y="4627827"/>
              <a:ext cx="49423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400" dirty="0" err="1"/>
                <a:t>OpenFPGA</a:t>
              </a:r>
              <a:r>
                <a:rPr lang="en-CA" sz="2400" dirty="0"/>
                <a:t> (U of Utah) [2]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101763" y="5189173"/>
              <a:ext cx="49423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400" dirty="0"/>
                <a:t>PRGA (Princeton) [3]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26427" y="4219807"/>
            <a:ext cx="6253747" cy="3667233"/>
            <a:chOff x="1749926" y="3114945"/>
            <a:chExt cx="6253747" cy="3667233"/>
          </a:xfrm>
        </p:grpSpPr>
        <p:sp>
          <p:nvSpPr>
            <p:cNvPr id="8" name="TextBox 7"/>
            <p:cNvSpPr txBox="1"/>
            <p:nvPr/>
          </p:nvSpPr>
          <p:spPr>
            <a:xfrm>
              <a:off x="1749926" y="5951181"/>
              <a:ext cx="625374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400" dirty="0" err="1"/>
                <a:t>ReImagine</a:t>
              </a:r>
              <a:r>
                <a:rPr lang="en-CA" sz="2400" dirty="0"/>
                <a:t>: FPGA + Imager</a:t>
              </a:r>
            </a:p>
            <a:p>
              <a:pPr algn="ctr"/>
              <a:r>
                <a:rPr lang="en-CA" sz="2400" dirty="0"/>
                <a:t>(MIT Lincoln Lab) [1]</a:t>
              </a: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3107823" y="3114945"/>
              <a:ext cx="3400927" cy="2705100"/>
              <a:chOff x="2323432" y="3248954"/>
              <a:chExt cx="3400927" cy="2705100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23432" y="3248954"/>
                <a:ext cx="3352800" cy="2705100"/>
              </a:xfrm>
              <a:prstGeom prst="rect">
                <a:avLst/>
              </a:prstGeom>
            </p:spPr>
          </p:pic>
          <p:sp>
            <p:nvSpPr>
              <p:cNvPr id="11" name="Rectangle 10"/>
              <p:cNvSpPr/>
              <p:nvPr/>
            </p:nvSpPr>
            <p:spPr bwMode="auto">
              <a:xfrm>
                <a:off x="4876800" y="5527657"/>
                <a:ext cx="577516" cy="292388"/>
              </a:xfrm>
              <a:prstGeom prst="rect">
                <a:avLst/>
              </a:prstGeom>
              <a:solidFill>
                <a:schemeClr val="bg1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4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4590038" y="5235270"/>
                <a:ext cx="113432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1400" b="1" dirty="0"/>
                  <a:t>Custom FPGA</a:t>
                </a:r>
              </a:p>
            </p:txBody>
          </p:sp>
        </p:grpSp>
      </p:grpSp>
      <p:sp>
        <p:nvSpPr>
          <p:cNvPr id="14" name="TextBox 13"/>
          <p:cNvSpPr txBox="1"/>
          <p:nvPr/>
        </p:nvSpPr>
        <p:spPr>
          <a:xfrm>
            <a:off x="5567970" y="8517290"/>
            <a:ext cx="724031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/>
              <a:t>[1] https://www.darpa.mil/attachments/Final_Compiled_ReImagineProposersDay.pdf</a:t>
            </a:r>
          </a:p>
          <a:p>
            <a:r>
              <a:rPr lang="en-CA" sz="1400" dirty="0"/>
              <a:t>[2] </a:t>
            </a:r>
            <a:r>
              <a:rPr lang="en-CA" sz="1400" dirty="0" err="1"/>
              <a:t>OpenFPGA</a:t>
            </a:r>
            <a:r>
              <a:rPr lang="en-CA" sz="1400" dirty="0"/>
              <a:t>: a Complete Open Source </a:t>
            </a:r>
            <a:r>
              <a:rPr lang="en-CA" sz="1400" dirty="0" err="1"/>
              <a:t>Frameworkfor</a:t>
            </a:r>
            <a:r>
              <a:rPr lang="en-CA" sz="1400" dirty="0"/>
              <a:t> FPGA Prototyping, Open Source Design Automation, 2019 (https://sites.google.com/site/pegaillardon/research/openfpga) </a:t>
            </a:r>
          </a:p>
          <a:p>
            <a:r>
              <a:rPr lang="en-CA" sz="1400" dirty="0"/>
              <a:t>[3] PRGA: An Open-source Framework for </a:t>
            </a:r>
            <a:r>
              <a:rPr lang="en-CA" sz="1400" dirty="0" err="1"/>
              <a:t>Buildingand</a:t>
            </a:r>
            <a:r>
              <a:rPr lang="en-CA" sz="1400" dirty="0"/>
              <a:t> Using Custom FPGAs, Open Source Design Automation, 2019 (https://prga.readthedocs.io)</a:t>
            </a:r>
          </a:p>
        </p:txBody>
      </p:sp>
    </p:spTree>
    <p:extLst>
      <p:ext uri="{BB962C8B-B14F-4D97-AF65-F5344CB8AC3E}">
        <p14:creationId xmlns:p14="http://schemas.microsoft.com/office/powerpoint/2010/main" val="734917224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VTR: Verilog to Routing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21E302-A139-4538-AB44-9079AB17D9A4}" type="slidenum">
              <a:rPr lang="en-CA" smtClean="0"/>
              <a:pPr>
                <a:defRPr/>
              </a:pPr>
              <a:t>15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76268583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 bwMode="auto">
          <a:xfrm>
            <a:off x="2045102" y="4381556"/>
            <a:ext cx="4457298" cy="39159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65" charset="0"/>
              <a:ea typeface="ヒラギノ角ゴ ProN W3" pitchFamily="-65" charset="-128"/>
              <a:cs typeface="ヒラギノ角ゴ ProN W3" pitchFamily="-65" charset="-128"/>
              <a:sym typeface="Gill Sans" pitchFamily="-65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621E302-A139-4538-AB44-9079AB17D9A4}" type="slidenum">
              <a:rPr lang="en-CA" smtClean="0"/>
              <a:pPr>
                <a:defRPr/>
              </a:pPr>
              <a:t>16</a:t>
            </a:fld>
            <a:endParaRPr lang="en-CA" dirty="0"/>
          </a:p>
        </p:txBody>
      </p:sp>
      <p:grpSp>
        <p:nvGrpSpPr>
          <p:cNvPr id="9" name="Group 8"/>
          <p:cNvGrpSpPr/>
          <p:nvPr/>
        </p:nvGrpSpPr>
        <p:grpSpPr>
          <a:xfrm>
            <a:off x="4460966" y="4958053"/>
            <a:ext cx="708278" cy="607522"/>
            <a:chOff x="9791589" y="3355581"/>
            <a:chExt cx="954375" cy="818611"/>
          </a:xfrm>
        </p:grpSpPr>
        <p:sp>
          <p:nvSpPr>
            <p:cNvPr id="20" name="Freeform 19"/>
            <p:cNvSpPr/>
            <p:nvPr/>
          </p:nvSpPr>
          <p:spPr bwMode="auto">
            <a:xfrm rot="2268344">
              <a:off x="9791589" y="3355581"/>
              <a:ext cx="908663" cy="668538"/>
            </a:xfrm>
            <a:custGeom>
              <a:avLst/>
              <a:gdLst>
                <a:gd name="connsiteX0" fmla="*/ 0 w 1032934"/>
                <a:gd name="connsiteY0" fmla="*/ 423333 h 423333"/>
                <a:gd name="connsiteX1" fmla="*/ 1032934 w 1032934"/>
                <a:gd name="connsiteY1" fmla="*/ 0 h 423333"/>
                <a:gd name="connsiteX0" fmla="*/ 0 w 928159"/>
                <a:gd name="connsiteY0" fmla="*/ 493183 h 493183"/>
                <a:gd name="connsiteX1" fmla="*/ 928159 w 928159"/>
                <a:gd name="connsiteY1" fmla="*/ 0 h 493183"/>
                <a:gd name="connsiteX0" fmla="*/ 0 w 928159"/>
                <a:gd name="connsiteY0" fmla="*/ 493216 h 493216"/>
                <a:gd name="connsiteX1" fmla="*/ 928159 w 928159"/>
                <a:gd name="connsiteY1" fmla="*/ 33 h 493216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868571"/>
                <a:gd name="connsiteY0" fmla="*/ 467618 h 467618"/>
                <a:gd name="connsiteX1" fmla="*/ 868571 w 868571"/>
                <a:gd name="connsiteY1" fmla="*/ 53 h 467618"/>
                <a:gd name="connsiteX0" fmla="*/ 0 w 869378"/>
                <a:gd name="connsiteY0" fmla="*/ 472337 h 472337"/>
                <a:gd name="connsiteX1" fmla="*/ 869378 w 869378"/>
                <a:gd name="connsiteY1" fmla="*/ 51 h 472337"/>
                <a:gd name="connsiteX0" fmla="*/ 0 w 869378"/>
                <a:gd name="connsiteY0" fmla="*/ 472286 h 472286"/>
                <a:gd name="connsiteX1" fmla="*/ 869378 w 869378"/>
                <a:gd name="connsiteY1" fmla="*/ 0 h 47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69378" h="472286">
                  <a:moveTo>
                    <a:pt x="0" y="472286"/>
                  </a:moveTo>
                  <a:cubicBezTo>
                    <a:pt x="153811" y="212642"/>
                    <a:pt x="339255" y="59963"/>
                    <a:pt x="869378" y="0"/>
                  </a:cubicBezTo>
                </a:path>
              </a:pathLst>
            </a:custGeom>
            <a:noFill/>
            <a:ln w="762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  <p:sp>
          <p:nvSpPr>
            <p:cNvPr id="21" name="Freeform 20"/>
            <p:cNvSpPr/>
            <p:nvPr/>
          </p:nvSpPr>
          <p:spPr bwMode="auto">
            <a:xfrm rot="2268344" flipH="1" flipV="1">
              <a:off x="9837301" y="3505654"/>
              <a:ext cx="908663" cy="668538"/>
            </a:xfrm>
            <a:custGeom>
              <a:avLst/>
              <a:gdLst>
                <a:gd name="connsiteX0" fmla="*/ 0 w 1032934"/>
                <a:gd name="connsiteY0" fmla="*/ 423333 h 423333"/>
                <a:gd name="connsiteX1" fmla="*/ 1032934 w 1032934"/>
                <a:gd name="connsiteY1" fmla="*/ 0 h 423333"/>
                <a:gd name="connsiteX0" fmla="*/ 0 w 928159"/>
                <a:gd name="connsiteY0" fmla="*/ 493183 h 493183"/>
                <a:gd name="connsiteX1" fmla="*/ 928159 w 928159"/>
                <a:gd name="connsiteY1" fmla="*/ 0 h 493183"/>
                <a:gd name="connsiteX0" fmla="*/ 0 w 928159"/>
                <a:gd name="connsiteY0" fmla="*/ 493216 h 493216"/>
                <a:gd name="connsiteX1" fmla="*/ 928159 w 928159"/>
                <a:gd name="connsiteY1" fmla="*/ 33 h 493216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868571"/>
                <a:gd name="connsiteY0" fmla="*/ 467618 h 467618"/>
                <a:gd name="connsiteX1" fmla="*/ 868571 w 868571"/>
                <a:gd name="connsiteY1" fmla="*/ 53 h 467618"/>
                <a:gd name="connsiteX0" fmla="*/ 0 w 869378"/>
                <a:gd name="connsiteY0" fmla="*/ 472337 h 472337"/>
                <a:gd name="connsiteX1" fmla="*/ 869378 w 869378"/>
                <a:gd name="connsiteY1" fmla="*/ 51 h 472337"/>
                <a:gd name="connsiteX0" fmla="*/ 0 w 869378"/>
                <a:gd name="connsiteY0" fmla="*/ 472286 h 472286"/>
                <a:gd name="connsiteX1" fmla="*/ 869378 w 869378"/>
                <a:gd name="connsiteY1" fmla="*/ 0 h 47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69378" h="472286">
                  <a:moveTo>
                    <a:pt x="0" y="472286"/>
                  </a:moveTo>
                  <a:cubicBezTo>
                    <a:pt x="153811" y="212642"/>
                    <a:pt x="339255" y="59963"/>
                    <a:pt x="869378" y="0"/>
                  </a:cubicBezTo>
                </a:path>
              </a:pathLst>
            </a:custGeom>
            <a:noFill/>
            <a:ln w="762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</p:grpSp>
      <p:sp>
        <p:nvSpPr>
          <p:cNvPr id="10" name="Rounded Rectangle 9"/>
          <p:cNvSpPr/>
          <p:nvPr/>
        </p:nvSpPr>
        <p:spPr bwMode="auto">
          <a:xfrm>
            <a:off x="2405245" y="4935733"/>
            <a:ext cx="2006790" cy="64890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Pack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460966" y="5829412"/>
            <a:ext cx="708278" cy="607522"/>
            <a:chOff x="9791589" y="3355581"/>
            <a:chExt cx="954375" cy="818611"/>
          </a:xfrm>
        </p:grpSpPr>
        <p:sp>
          <p:nvSpPr>
            <p:cNvPr id="26" name="Freeform 25"/>
            <p:cNvSpPr/>
            <p:nvPr/>
          </p:nvSpPr>
          <p:spPr bwMode="auto">
            <a:xfrm rot="2268344">
              <a:off x="9791589" y="3355581"/>
              <a:ext cx="908663" cy="668538"/>
            </a:xfrm>
            <a:custGeom>
              <a:avLst/>
              <a:gdLst>
                <a:gd name="connsiteX0" fmla="*/ 0 w 1032934"/>
                <a:gd name="connsiteY0" fmla="*/ 423333 h 423333"/>
                <a:gd name="connsiteX1" fmla="*/ 1032934 w 1032934"/>
                <a:gd name="connsiteY1" fmla="*/ 0 h 423333"/>
                <a:gd name="connsiteX0" fmla="*/ 0 w 928159"/>
                <a:gd name="connsiteY0" fmla="*/ 493183 h 493183"/>
                <a:gd name="connsiteX1" fmla="*/ 928159 w 928159"/>
                <a:gd name="connsiteY1" fmla="*/ 0 h 493183"/>
                <a:gd name="connsiteX0" fmla="*/ 0 w 928159"/>
                <a:gd name="connsiteY0" fmla="*/ 493216 h 493216"/>
                <a:gd name="connsiteX1" fmla="*/ 928159 w 928159"/>
                <a:gd name="connsiteY1" fmla="*/ 33 h 493216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868571"/>
                <a:gd name="connsiteY0" fmla="*/ 467618 h 467618"/>
                <a:gd name="connsiteX1" fmla="*/ 868571 w 868571"/>
                <a:gd name="connsiteY1" fmla="*/ 53 h 467618"/>
                <a:gd name="connsiteX0" fmla="*/ 0 w 869378"/>
                <a:gd name="connsiteY0" fmla="*/ 472337 h 472337"/>
                <a:gd name="connsiteX1" fmla="*/ 869378 w 869378"/>
                <a:gd name="connsiteY1" fmla="*/ 51 h 472337"/>
                <a:gd name="connsiteX0" fmla="*/ 0 w 869378"/>
                <a:gd name="connsiteY0" fmla="*/ 472286 h 472286"/>
                <a:gd name="connsiteX1" fmla="*/ 869378 w 869378"/>
                <a:gd name="connsiteY1" fmla="*/ 0 h 47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69378" h="472286">
                  <a:moveTo>
                    <a:pt x="0" y="472286"/>
                  </a:moveTo>
                  <a:cubicBezTo>
                    <a:pt x="153811" y="212642"/>
                    <a:pt x="339255" y="59963"/>
                    <a:pt x="869378" y="0"/>
                  </a:cubicBezTo>
                </a:path>
              </a:pathLst>
            </a:custGeom>
            <a:noFill/>
            <a:ln w="762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  <p:sp>
          <p:nvSpPr>
            <p:cNvPr id="27" name="Freeform 26"/>
            <p:cNvSpPr/>
            <p:nvPr/>
          </p:nvSpPr>
          <p:spPr bwMode="auto">
            <a:xfrm rot="2268344" flipH="1" flipV="1">
              <a:off x="9837301" y="3505654"/>
              <a:ext cx="908663" cy="668538"/>
            </a:xfrm>
            <a:custGeom>
              <a:avLst/>
              <a:gdLst>
                <a:gd name="connsiteX0" fmla="*/ 0 w 1032934"/>
                <a:gd name="connsiteY0" fmla="*/ 423333 h 423333"/>
                <a:gd name="connsiteX1" fmla="*/ 1032934 w 1032934"/>
                <a:gd name="connsiteY1" fmla="*/ 0 h 423333"/>
                <a:gd name="connsiteX0" fmla="*/ 0 w 928159"/>
                <a:gd name="connsiteY0" fmla="*/ 493183 h 493183"/>
                <a:gd name="connsiteX1" fmla="*/ 928159 w 928159"/>
                <a:gd name="connsiteY1" fmla="*/ 0 h 493183"/>
                <a:gd name="connsiteX0" fmla="*/ 0 w 928159"/>
                <a:gd name="connsiteY0" fmla="*/ 493216 h 493216"/>
                <a:gd name="connsiteX1" fmla="*/ 928159 w 928159"/>
                <a:gd name="connsiteY1" fmla="*/ 33 h 493216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868571"/>
                <a:gd name="connsiteY0" fmla="*/ 467618 h 467618"/>
                <a:gd name="connsiteX1" fmla="*/ 868571 w 868571"/>
                <a:gd name="connsiteY1" fmla="*/ 53 h 467618"/>
                <a:gd name="connsiteX0" fmla="*/ 0 w 869378"/>
                <a:gd name="connsiteY0" fmla="*/ 472337 h 472337"/>
                <a:gd name="connsiteX1" fmla="*/ 869378 w 869378"/>
                <a:gd name="connsiteY1" fmla="*/ 51 h 472337"/>
                <a:gd name="connsiteX0" fmla="*/ 0 w 869378"/>
                <a:gd name="connsiteY0" fmla="*/ 472286 h 472286"/>
                <a:gd name="connsiteX1" fmla="*/ 869378 w 869378"/>
                <a:gd name="connsiteY1" fmla="*/ 0 h 47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69378" h="472286">
                  <a:moveTo>
                    <a:pt x="0" y="472286"/>
                  </a:moveTo>
                  <a:cubicBezTo>
                    <a:pt x="153811" y="212642"/>
                    <a:pt x="339255" y="59963"/>
                    <a:pt x="869378" y="0"/>
                  </a:cubicBezTo>
                </a:path>
              </a:pathLst>
            </a:custGeom>
            <a:noFill/>
            <a:ln w="762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</p:grpSp>
      <p:sp>
        <p:nvSpPr>
          <p:cNvPr id="11" name="Rounded Rectangle 10"/>
          <p:cNvSpPr/>
          <p:nvPr/>
        </p:nvSpPr>
        <p:spPr bwMode="auto">
          <a:xfrm>
            <a:off x="2405245" y="5792519"/>
            <a:ext cx="2006790" cy="64890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Place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460966" y="6669998"/>
            <a:ext cx="708278" cy="607522"/>
            <a:chOff x="9791589" y="3355581"/>
            <a:chExt cx="954375" cy="818611"/>
          </a:xfrm>
        </p:grpSpPr>
        <p:sp>
          <p:nvSpPr>
            <p:cNvPr id="24" name="Freeform 23"/>
            <p:cNvSpPr/>
            <p:nvPr/>
          </p:nvSpPr>
          <p:spPr bwMode="auto">
            <a:xfrm rot="2268344">
              <a:off x="9791589" y="3355581"/>
              <a:ext cx="908663" cy="668538"/>
            </a:xfrm>
            <a:custGeom>
              <a:avLst/>
              <a:gdLst>
                <a:gd name="connsiteX0" fmla="*/ 0 w 1032934"/>
                <a:gd name="connsiteY0" fmla="*/ 423333 h 423333"/>
                <a:gd name="connsiteX1" fmla="*/ 1032934 w 1032934"/>
                <a:gd name="connsiteY1" fmla="*/ 0 h 423333"/>
                <a:gd name="connsiteX0" fmla="*/ 0 w 928159"/>
                <a:gd name="connsiteY0" fmla="*/ 493183 h 493183"/>
                <a:gd name="connsiteX1" fmla="*/ 928159 w 928159"/>
                <a:gd name="connsiteY1" fmla="*/ 0 h 493183"/>
                <a:gd name="connsiteX0" fmla="*/ 0 w 928159"/>
                <a:gd name="connsiteY0" fmla="*/ 493216 h 493216"/>
                <a:gd name="connsiteX1" fmla="*/ 928159 w 928159"/>
                <a:gd name="connsiteY1" fmla="*/ 33 h 493216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868571"/>
                <a:gd name="connsiteY0" fmla="*/ 467618 h 467618"/>
                <a:gd name="connsiteX1" fmla="*/ 868571 w 868571"/>
                <a:gd name="connsiteY1" fmla="*/ 53 h 467618"/>
                <a:gd name="connsiteX0" fmla="*/ 0 w 869378"/>
                <a:gd name="connsiteY0" fmla="*/ 472337 h 472337"/>
                <a:gd name="connsiteX1" fmla="*/ 869378 w 869378"/>
                <a:gd name="connsiteY1" fmla="*/ 51 h 472337"/>
                <a:gd name="connsiteX0" fmla="*/ 0 w 869378"/>
                <a:gd name="connsiteY0" fmla="*/ 472286 h 472286"/>
                <a:gd name="connsiteX1" fmla="*/ 869378 w 869378"/>
                <a:gd name="connsiteY1" fmla="*/ 0 h 47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69378" h="472286">
                  <a:moveTo>
                    <a:pt x="0" y="472286"/>
                  </a:moveTo>
                  <a:cubicBezTo>
                    <a:pt x="153811" y="212642"/>
                    <a:pt x="339255" y="59963"/>
                    <a:pt x="869378" y="0"/>
                  </a:cubicBezTo>
                </a:path>
              </a:pathLst>
            </a:custGeom>
            <a:noFill/>
            <a:ln w="762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  <p:sp>
          <p:nvSpPr>
            <p:cNvPr id="25" name="Freeform 24"/>
            <p:cNvSpPr/>
            <p:nvPr/>
          </p:nvSpPr>
          <p:spPr bwMode="auto">
            <a:xfrm rot="2268344" flipH="1" flipV="1">
              <a:off x="9837301" y="3505654"/>
              <a:ext cx="908663" cy="668538"/>
            </a:xfrm>
            <a:custGeom>
              <a:avLst/>
              <a:gdLst>
                <a:gd name="connsiteX0" fmla="*/ 0 w 1032934"/>
                <a:gd name="connsiteY0" fmla="*/ 423333 h 423333"/>
                <a:gd name="connsiteX1" fmla="*/ 1032934 w 1032934"/>
                <a:gd name="connsiteY1" fmla="*/ 0 h 423333"/>
                <a:gd name="connsiteX0" fmla="*/ 0 w 928159"/>
                <a:gd name="connsiteY0" fmla="*/ 493183 h 493183"/>
                <a:gd name="connsiteX1" fmla="*/ 928159 w 928159"/>
                <a:gd name="connsiteY1" fmla="*/ 0 h 493183"/>
                <a:gd name="connsiteX0" fmla="*/ 0 w 928159"/>
                <a:gd name="connsiteY0" fmla="*/ 493216 h 493216"/>
                <a:gd name="connsiteX1" fmla="*/ 928159 w 928159"/>
                <a:gd name="connsiteY1" fmla="*/ 33 h 493216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868571"/>
                <a:gd name="connsiteY0" fmla="*/ 467618 h 467618"/>
                <a:gd name="connsiteX1" fmla="*/ 868571 w 868571"/>
                <a:gd name="connsiteY1" fmla="*/ 53 h 467618"/>
                <a:gd name="connsiteX0" fmla="*/ 0 w 869378"/>
                <a:gd name="connsiteY0" fmla="*/ 472337 h 472337"/>
                <a:gd name="connsiteX1" fmla="*/ 869378 w 869378"/>
                <a:gd name="connsiteY1" fmla="*/ 51 h 472337"/>
                <a:gd name="connsiteX0" fmla="*/ 0 w 869378"/>
                <a:gd name="connsiteY0" fmla="*/ 472286 h 472286"/>
                <a:gd name="connsiteX1" fmla="*/ 869378 w 869378"/>
                <a:gd name="connsiteY1" fmla="*/ 0 h 47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69378" h="472286">
                  <a:moveTo>
                    <a:pt x="0" y="472286"/>
                  </a:moveTo>
                  <a:cubicBezTo>
                    <a:pt x="153811" y="212642"/>
                    <a:pt x="339255" y="59963"/>
                    <a:pt x="869378" y="0"/>
                  </a:cubicBezTo>
                </a:path>
              </a:pathLst>
            </a:custGeom>
            <a:noFill/>
            <a:ln w="762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</p:grpSp>
      <p:sp>
        <p:nvSpPr>
          <p:cNvPr id="12" name="Rounded Rectangle 11"/>
          <p:cNvSpPr/>
          <p:nvPr/>
        </p:nvSpPr>
        <p:spPr bwMode="auto">
          <a:xfrm>
            <a:off x="2405245" y="6649305"/>
            <a:ext cx="2006790" cy="64890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Route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460966" y="7526783"/>
            <a:ext cx="708278" cy="607522"/>
            <a:chOff x="9791589" y="3355581"/>
            <a:chExt cx="954375" cy="818611"/>
          </a:xfrm>
        </p:grpSpPr>
        <p:sp>
          <p:nvSpPr>
            <p:cNvPr id="22" name="Freeform 21"/>
            <p:cNvSpPr/>
            <p:nvPr/>
          </p:nvSpPr>
          <p:spPr bwMode="auto">
            <a:xfrm rot="2268344">
              <a:off x="9791589" y="3355581"/>
              <a:ext cx="908663" cy="668538"/>
            </a:xfrm>
            <a:custGeom>
              <a:avLst/>
              <a:gdLst>
                <a:gd name="connsiteX0" fmla="*/ 0 w 1032934"/>
                <a:gd name="connsiteY0" fmla="*/ 423333 h 423333"/>
                <a:gd name="connsiteX1" fmla="*/ 1032934 w 1032934"/>
                <a:gd name="connsiteY1" fmla="*/ 0 h 423333"/>
                <a:gd name="connsiteX0" fmla="*/ 0 w 928159"/>
                <a:gd name="connsiteY0" fmla="*/ 493183 h 493183"/>
                <a:gd name="connsiteX1" fmla="*/ 928159 w 928159"/>
                <a:gd name="connsiteY1" fmla="*/ 0 h 493183"/>
                <a:gd name="connsiteX0" fmla="*/ 0 w 928159"/>
                <a:gd name="connsiteY0" fmla="*/ 493216 h 493216"/>
                <a:gd name="connsiteX1" fmla="*/ 928159 w 928159"/>
                <a:gd name="connsiteY1" fmla="*/ 33 h 493216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868571"/>
                <a:gd name="connsiteY0" fmla="*/ 467618 h 467618"/>
                <a:gd name="connsiteX1" fmla="*/ 868571 w 868571"/>
                <a:gd name="connsiteY1" fmla="*/ 53 h 467618"/>
                <a:gd name="connsiteX0" fmla="*/ 0 w 869378"/>
                <a:gd name="connsiteY0" fmla="*/ 472337 h 472337"/>
                <a:gd name="connsiteX1" fmla="*/ 869378 w 869378"/>
                <a:gd name="connsiteY1" fmla="*/ 51 h 472337"/>
                <a:gd name="connsiteX0" fmla="*/ 0 w 869378"/>
                <a:gd name="connsiteY0" fmla="*/ 472286 h 472286"/>
                <a:gd name="connsiteX1" fmla="*/ 869378 w 869378"/>
                <a:gd name="connsiteY1" fmla="*/ 0 h 47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69378" h="472286">
                  <a:moveTo>
                    <a:pt x="0" y="472286"/>
                  </a:moveTo>
                  <a:cubicBezTo>
                    <a:pt x="153811" y="212642"/>
                    <a:pt x="339255" y="59963"/>
                    <a:pt x="869378" y="0"/>
                  </a:cubicBezTo>
                </a:path>
              </a:pathLst>
            </a:custGeom>
            <a:noFill/>
            <a:ln w="762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  <p:sp>
          <p:nvSpPr>
            <p:cNvPr id="23" name="Freeform 22"/>
            <p:cNvSpPr/>
            <p:nvPr/>
          </p:nvSpPr>
          <p:spPr bwMode="auto">
            <a:xfrm rot="2268344" flipH="1" flipV="1">
              <a:off x="9837301" y="3505654"/>
              <a:ext cx="908663" cy="668538"/>
            </a:xfrm>
            <a:custGeom>
              <a:avLst/>
              <a:gdLst>
                <a:gd name="connsiteX0" fmla="*/ 0 w 1032934"/>
                <a:gd name="connsiteY0" fmla="*/ 423333 h 423333"/>
                <a:gd name="connsiteX1" fmla="*/ 1032934 w 1032934"/>
                <a:gd name="connsiteY1" fmla="*/ 0 h 423333"/>
                <a:gd name="connsiteX0" fmla="*/ 0 w 928159"/>
                <a:gd name="connsiteY0" fmla="*/ 493183 h 493183"/>
                <a:gd name="connsiteX1" fmla="*/ 928159 w 928159"/>
                <a:gd name="connsiteY1" fmla="*/ 0 h 493183"/>
                <a:gd name="connsiteX0" fmla="*/ 0 w 928159"/>
                <a:gd name="connsiteY0" fmla="*/ 493216 h 493216"/>
                <a:gd name="connsiteX1" fmla="*/ 928159 w 928159"/>
                <a:gd name="connsiteY1" fmla="*/ 33 h 493216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868571"/>
                <a:gd name="connsiteY0" fmla="*/ 467618 h 467618"/>
                <a:gd name="connsiteX1" fmla="*/ 868571 w 868571"/>
                <a:gd name="connsiteY1" fmla="*/ 53 h 467618"/>
                <a:gd name="connsiteX0" fmla="*/ 0 w 869378"/>
                <a:gd name="connsiteY0" fmla="*/ 472337 h 472337"/>
                <a:gd name="connsiteX1" fmla="*/ 869378 w 869378"/>
                <a:gd name="connsiteY1" fmla="*/ 51 h 472337"/>
                <a:gd name="connsiteX0" fmla="*/ 0 w 869378"/>
                <a:gd name="connsiteY0" fmla="*/ 472286 h 472286"/>
                <a:gd name="connsiteX1" fmla="*/ 869378 w 869378"/>
                <a:gd name="connsiteY1" fmla="*/ 0 h 47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69378" h="472286">
                  <a:moveTo>
                    <a:pt x="0" y="472286"/>
                  </a:moveTo>
                  <a:cubicBezTo>
                    <a:pt x="153811" y="212642"/>
                    <a:pt x="339255" y="59963"/>
                    <a:pt x="869378" y="0"/>
                  </a:cubicBezTo>
                </a:path>
              </a:pathLst>
            </a:custGeom>
            <a:noFill/>
            <a:ln w="762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</p:grpSp>
      <p:sp>
        <p:nvSpPr>
          <p:cNvPr id="13" name="Rounded Rectangle 12"/>
          <p:cNvSpPr/>
          <p:nvPr/>
        </p:nvSpPr>
        <p:spPr bwMode="auto">
          <a:xfrm>
            <a:off x="2405245" y="7506091"/>
            <a:ext cx="2006790" cy="64890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Analysis</a:t>
            </a:r>
          </a:p>
        </p:txBody>
      </p:sp>
      <p:sp>
        <p:nvSpPr>
          <p:cNvPr id="14" name="Rounded Rectangle 13"/>
          <p:cNvSpPr/>
          <p:nvPr/>
        </p:nvSpPr>
        <p:spPr bwMode="auto">
          <a:xfrm>
            <a:off x="5222326" y="4927165"/>
            <a:ext cx="1022349" cy="323640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STA</a:t>
            </a:r>
          </a:p>
        </p:txBody>
      </p:sp>
      <p:cxnSp>
        <p:nvCxnSpPr>
          <p:cNvPr id="15" name="Straight Arrow Connector 14"/>
          <p:cNvCxnSpPr>
            <a:stCxn id="10" idx="2"/>
            <a:endCxn id="11" idx="0"/>
          </p:cNvCxnSpPr>
          <p:nvPr/>
        </p:nvCxnSpPr>
        <p:spPr bwMode="auto">
          <a:xfrm>
            <a:off x="3408640" y="5584641"/>
            <a:ext cx="0" cy="207878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/>
          <p:cNvCxnSpPr>
            <a:stCxn id="11" idx="2"/>
            <a:endCxn id="12" idx="0"/>
          </p:cNvCxnSpPr>
          <p:nvPr/>
        </p:nvCxnSpPr>
        <p:spPr bwMode="auto">
          <a:xfrm>
            <a:off x="3408640" y="6441427"/>
            <a:ext cx="0" cy="207878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/>
          <p:cNvCxnSpPr>
            <a:stCxn id="12" idx="2"/>
            <a:endCxn id="13" idx="0"/>
          </p:cNvCxnSpPr>
          <p:nvPr/>
        </p:nvCxnSpPr>
        <p:spPr bwMode="auto">
          <a:xfrm>
            <a:off x="3408640" y="7298213"/>
            <a:ext cx="0" cy="207878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Snip Single Corner Rectangle 17"/>
          <p:cNvSpPr/>
          <p:nvPr/>
        </p:nvSpPr>
        <p:spPr bwMode="auto">
          <a:xfrm>
            <a:off x="2755161" y="3614080"/>
            <a:ext cx="1306955" cy="587303"/>
          </a:xfrm>
          <a:prstGeom prst="snip1Rect">
            <a:avLst/>
          </a:prstGeom>
          <a:solidFill>
            <a:srgbClr val="92D05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Netlist</a:t>
            </a:r>
          </a:p>
        </p:txBody>
      </p:sp>
      <p:cxnSp>
        <p:nvCxnSpPr>
          <p:cNvPr id="19" name="Straight Arrow Connector 18"/>
          <p:cNvCxnSpPr>
            <a:stCxn id="18" idx="1"/>
            <a:endCxn id="10" idx="0"/>
          </p:cNvCxnSpPr>
          <p:nvPr/>
        </p:nvCxnSpPr>
        <p:spPr bwMode="auto">
          <a:xfrm>
            <a:off x="3408639" y="4201383"/>
            <a:ext cx="1" cy="734350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0" name="Snip Single Corner Rectangle 29"/>
          <p:cNvSpPr/>
          <p:nvPr/>
        </p:nvSpPr>
        <p:spPr bwMode="auto">
          <a:xfrm>
            <a:off x="2625918" y="812802"/>
            <a:ext cx="1564710" cy="587303"/>
          </a:xfrm>
          <a:prstGeom prst="snip1Rect">
            <a:avLst/>
          </a:prstGeom>
          <a:solidFill>
            <a:srgbClr val="92D05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Verilog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045102" y="4381556"/>
            <a:ext cx="1072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VPR</a:t>
            </a:r>
          </a:p>
        </p:txBody>
      </p:sp>
      <p:cxnSp>
        <p:nvCxnSpPr>
          <p:cNvPr id="42" name="Straight Arrow Connector 41"/>
          <p:cNvCxnSpPr>
            <a:stCxn id="56" idx="2"/>
            <a:endCxn id="55" idx="0"/>
          </p:cNvCxnSpPr>
          <p:nvPr/>
        </p:nvCxnSpPr>
        <p:spPr bwMode="auto">
          <a:xfrm>
            <a:off x="3408640" y="2398066"/>
            <a:ext cx="0" cy="255300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2" name="Elbow Connector 51"/>
          <p:cNvCxnSpPr>
            <a:stCxn id="55" idx="2"/>
            <a:endCxn id="18" idx="3"/>
          </p:cNvCxnSpPr>
          <p:nvPr/>
        </p:nvCxnSpPr>
        <p:spPr bwMode="auto">
          <a:xfrm rot="5400000">
            <a:off x="3261305" y="3466745"/>
            <a:ext cx="294670" cy="1"/>
          </a:xfrm>
          <a:prstGeom prst="bentConnector3">
            <a:avLst>
              <a:gd name="adj1" fmla="val 50000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4" name="Elbow Connector 53"/>
          <p:cNvCxnSpPr>
            <a:stCxn id="30" idx="1"/>
            <a:endCxn id="56" idx="0"/>
          </p:cNvCxnSpPr>
          <p:nvPr/>
        </p:nvCxnSpPr>
        <p:spPr bwMode="auto">
          <a:xfrm rot="16200000" flipH="1">
            <a:off x="3242498" y="1565879"/>
            <a:ext cx="331917" cy="367"/>
          </a:xfrm>
          <a:prstGeom prst="bentConnector3">
            <a:avLst>
              <a:gd name="adj1" fmla="val 50000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5" name="Rounded Rectangle 54"/>
          <p:cNvSpPr/>
          <p:nvPr/>
        </p:nvSpPr>
        <p:spPr bwMode="auto">
          <a:xfrm>
            <a:off x="2598076" y="2653366"/>
            <a:ext cx="1621127" cy="6660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ABC</a:t>
            </a:r>
          </a:p>
        </p:txBody>
      </p:sp>
      <p:sp>
        <p:nvSpPr>
          <p:cNvPr id="56" name="Rounded Rectangle 55"/>
          <p:cNvSpPr/>
          <p:nvPr/>
        </p:nvSpPr>
        <p:spPr bwMode="auto">
          <a:xfrm>
            <a:off x="2598076" y="1732022"/>
            <a:ext cx="1621127" cy="6660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ODIN II</a:t>
            </a:r>
          </a:p>
        </p:txBody>
      </p:sp>
      <p:sp>
        <p:nvSpPr>
          <p:cNvPr id="43" name="Title 2"/>
          <p:cNvSpPr>
            <a:spLocks noGrp="1"/>
          </p:cNvSpPr>
          <p:nvPr>
            <p:ph type="title"/>
          </p:nvPr>
        </p:nvSpPr>
        <p:spPr>
          <a:xfrm>
            <a:off x="267017" y="207781"/>
            <a:ext cx="11747500" cy="584200"/>
          </a:xfrm>
        </p:spPr>
        <p:txBody>
          <a:bodyPr/>
          <a:lstStyle/>
          <a:p>
            <a:r>
              <a:rPr lang="en-CA" dirty="0"/>
              <a:t>Verilog to Routing (VTR) Project</a:t>
            </a:r>
          </a:p>
        </p:txBody>
      </p:sp>
      <p:sp>
        <p:nvSpPr>
          <p:cNvPr id="49" name="Snip Single Corner Rectangle 48"/>
          <p:cNvSpPr/>
          <p:nvPr/>
        </p:nvSpPr>
        <p:spPr bwMode="auto">
          <a:xfrm>
            <a:off x="267017" y="812801"/>
            <a:ext cx="2143968" cy="587303"/>
          </a:xfrm>
          <a:prstGeom prst="snip1Rect">
            <a:avLst/>
          </a:prstGeom>
          <a:solidFill>
            <a:srgbClr val="92D05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Architecture</a:t>
            </a:r>
          </a:p>
        </p:txBody>
      </p:sp>
      <p:cxnSp>
        <p:nvCxnSpPr>
          <p:cNvPr id="51" name="Elbow Connector 50"/>
          <p:cNvCxnSpPr>
            <a:stCxn id="49" idx="1"/>
            <a:endCxn id="56" idx="1"/>
          </p:cNvCxnSpPr>
          <p:nvPr/>
        </p:nvCxnSpPr>
        <p:spPr bwMode="auto">
          <a:xfrm rot="16200000" flipH="1">
            <a:off x="1636068" y="1103036"/>
            <a:ext cx="664940" cy="1259075"/>
          </a:xfrm>
          <a:prstGeom prst="bentConnector2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7" name="Elbow Connector 56"/>
          <p:cNvCxnSpPr>
            <a:stCxn id="49" idx="1"/>
            <a:endCxn id="10" idx="1"/>
          </p:cNvCxnSpPr>
          <p:nvPr/>
        </p:nvCxnSpPr>
        <p:spPr bwMode="auto">
          <a:xfrm rot="16200000" flipH="1">
            <a:off x="-57918" y="2797023"/>
            <a:ext cx="3860083" cy="1066244"/>
          </a:xfrm>
          <a:prstGeom prst="bentConnector2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8" name="Elbow Connector 57"/>
          <p:cNvCxnSpPr>
            <a:stCxn id="49" idx="1"/>
            <a:endCxn id="11" idx="1"/>
          </p:cNvCxnSpPr>
          <p:nvPr/>
        </p:nvCxnSpPr>
        <p:spPr bwMode="auto">
          <a:xfrm rot="16200000" flipH="1">
            <a:off x="-486311" y="3225416"/>
            <a:ext cx="4716869" cy="1066244"/>
          </a:xfrm>
          <a:prstGeom prst="bentConnector2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0" name="Elbow Connector 59"/>
          <p:cNvCxnSpPr>
            <a:stCxn id="49" idx="1"/>
            <a:endCxn id="12" idx="1"/>
          </p:cNvCxnSpPr>
          <p:nvPr/>
        </p:nvCxnSpPr>
        <p:spPr bwMode="auto">
          <a:xfrm rot="16200000" flipH="1">
            <a:off x="-914704" y="3653809"/>
            <a:ext cx="5573655" cy="1066244"/>
          </a:xfrm>
          <a:prstGeom prst="bentConnector2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4" name="Elbow Connector 63"/>
          <p:cNvCxnSpPr>
            <a:stCxn id="49" idx="1"/>
            <a:endCxn id="13" idx="1"/>
          </p:cNvCxnSpPr>
          <p:nvPr/>
        </p:nvCxnSpPr>
        <p:spPr bwMode="auto">
          <a:xfrm rot="16200000" flipH="1">
            <a:off x="-1343097" y="4082202"/>
            <a:ext cx="6430441" cy="1066244"/>
          </a:xfrm>
          <a:prstGeom prst="bentConnector2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5" name="Parallelogram 64"/>
          <p:cNvSpPr/>
          <p:nvPr/>
        </p:nvSpPr>
        <p:spPr bwMode="auto">
          <a:xfrm>
            <a:off x="2662079" y="8474580"/>
            <a:ext cx="1492387" cy="711200"/>
          </a:xfrm>
          <a:prstGeom prst="parallelogram">
            <a:avLst/>
          </a:prstGeom>
          <a:solidFill>
            <a:schemeClr val="tx2">
              <a:lumMod val="25000"/>
              <a:lumOff val="75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QoR</a:t>
            </a:r>
            <a:endParaRPr kumimoji="0" lang="en-CA" sz="2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Gill Sans" pitchFamily="-65" charset="0"/>
              <a:ea typeface="ヒラギノ角ゴ ProN W3" pitchFamily="-65" charset="-128"/>
              <a:cs typeface="ヒラギノ角ゴ ProN W3" pitchFamily="-65" charset="-128"/>
              <a:sym typeface="Gill Sans" pitchFamily="-65" charset="0"/>
            </a:endParaRPr>
          </a:p>
        </p:txBody>
      </p:sp>
      <p:cxnSp>
        <p:nvCxnSpPr>
          <p:cNvPr id="68" name="Straight Arrow Connector 67"/>
          <p:cNvCxnSpPr>
            <a:stCxn id="13" idx="2"/>
            <a:endCxn id="65" idx="0"/>
          </p:cNvCxnSpPr>
          <p:nvPr/>
        </p:nvCxnSpPr>
        <p:spPr bwMode="auto">
          <a:xfrm flipH="1">
            <a:off x="3408273" y="8154999"/>
            <a:ext cx="367" cy="319581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7" name="TextBox 76"/>
          <p:cNvSpPr txBox="1"/>
          <p:nvPr/>
        </p:nvSpPr>
        <p:spPr>
          <a:xfrm>
            <a:off x="6647543" y="1610850"/>
            <a:ext cx="635494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Open Source FPGA CAD Flow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CA" sz="32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CA" sz="3200" dirty="0"/>
          </a:p>
          <a:p>
            <a:r>
              <a:rPr lang="en-CA" sz="3200" dirty="0"/>
              <a:t>Approach: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CA" sz="3200" dirty="0"/>
              <a:t>Architecture Agnostic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CA" sz="3200" dirty="0"/>
              <a:t>Data-driven FPGA Architecture description</a:t>
            </a:r>
          </a:p>
        </p:txBody>
      </p:sp>
    </p:spTree>
    <p:extLst>
      <p:ext uri="{BB962C8B-B14F-4D97-AF65-F5344CB8AC3E}">
        <p14:creationId xmlns:p14="http://schemas.microsoft.com/office/powerpoint/2010/main" val="2240382172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VTR Challenges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621E302-A139-4538-AB44-9079AB17D9A4}" type="slidenum">
              <a:rPr lang="en-CA" smtClean="0"/>
              <a:pPr>
                <a:defRPr/>
              </a:pPr>
              <a:t>17</a:t>
            </a:fld>
            <a:endParaRPr lang="en-CA" dirty="0"/>
          </a:p>
        </p:txBody>
      </p:sp>
      <p:grpSp>
        <p:nvGrpSpPr>
          <p:cNvPr id="16" name="Group 15"/>
          <p:cNvGrpSpPr/>
          <p:nvPr/>
        </p:nvGrpSpPr>
        <p:grpSpPr>
          <a:xfrm>
            <a:off x="2513282" y="2551464"/>
            <a:ext cx="7990935" cy="3849782"/>
            <a:chOff x="5433472" y="224573"/>
            <a:chExt cx="7990935" cy="3849782"/>
          </a:xfrm>
        </p:grpSpPr>
        <p:sp>
          <p:nvSpPr>
            <p:cNvPr id="6" name="Rounded Rectangle 5"/>
            <p:cNvSpPr/>
            <p:nvPr/>
          </p:nvSpPr>
          <p:spPr bwMode="auto">
            <a:xfrm>
              <a:off x="7800860" y="224573"/>
              <a:ext cx="3259486" cy="1405053"/>
            </a:xfrm>
            <a:prstGeom prst="roundRect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42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rPr>
                <a:t>Architecture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CA" dirty="0">
                  <a:solidFill>
                    <a:schemeClr val="bg1"/>
                  </a:solidFill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rPr>
                <a:t>Generality</a:t>
              </a:r>
              <a:endParaRPr kumimoji="0" lang="en-CA" sz="4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 bwMode="auto">
            <a:xfrm>
              <a:off x="5433472" y="2669302"/>
              <a:ext cx="3259486" cy="1405053"/>
            </a:xfrm>
            <a:prstGeom prst="round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42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rPr>
                <a:t>Quality</a:t>
              </a:r>
            </a:p>
          </p:txBody>
        </p:sp>
        <p:sp>
          <p:nvSpPr>
            <p:cNvPr id="8" name="Rounded Rectangle 7"/>
            <p:cNvSpPr/>
            <p:nvPr/>
          </p:nvSpPr>
          <p:spPr bwMode="auto">
            <a:xfrm>
              <a:off x="10164921" y="2669302"/>
              <a:ext cx="3259486" cy="1405053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42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rPr>
                <a:t>Run-time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 bwMode="auto">
            <a:xfrm flipH="1">
              <a:off x="7063216" y="1538870"/>
              <a:ext cx="854151" cy="1130432"/>
            </a:xfrm>
            <a:prstGeom prst="straightConnector1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76200" cap="flat" cmpd="sng" algn="ctr">
              <a:solidFill>
                <a:srgbClr val="000000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12" name="Straight Arrow Connector 11"/>
            <p:cNvCxnSpPr/>
            <p:nvPr/>
          </p:nvCxnSpPr>
          <p:spPr bwMode="auto">
            <a:xfrm>
              <a:off x="10960387" y="1538870"/>
              <a:ext cx="854151" cy="1130432"/>
            </a:xfrm>
            <a:prstGeom prst="straightConnector1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76200" cap="flat" cmpd="sng" algn="ctr">
              <a:solidFill>
                <a:srgbClr val="000000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14" name="Straight Arrow Connector 13"/>
            <p:cNvCxnSpPr>
              <a:stCxn id="7" idx="3"/>
              <a:endCxn id="8" idx="1"/>
            </p:cNvCxnSpPr>
            <p:nvPr/>
          </p:nvCxnSpPr>
          <p:spPr bwMode="auto">
            <a:xfrm>
              <a:off x="8692958" y="3371829"/>
              <a:ext cx="1471963" cy="0"/>
            </a:xfrm>
            <a:prstGeom prst="straightConnector1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76200" cap="flat" cmpd="sng" algn="ctr">
              <a:solidFill>
                <a:srgbClr val="000000"/>
              </a:solidFill>
              <a:prstDash val="solid"/>
              <a:round/>
              <a:headEnd type="triangle"/>
              <a:tailEnd type="triangle"/>
            </a:ln>
            <a:effectLst/>
          </p:spPr>
        </p:cxnSp>
      </p:grpSp>
      <p:sp>
        <p:nvSpPr>
          <p:cNvPr id="17" name="TextBox 16"/>
          <p:cNvSpPr txBox="1"/>
          <p:nvPr/>
        </p:nvSpPr>
        <p:spPr>
          <a:xfrm>
            <a:off x="6932266" y="6603524"/>
            <a:ext cx="50003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CA" sz="3200" dirty="0"/>
              <a:t>Can take hours to </a:t>
            </a:r>
            <a:r>
              <a:rPr lang="en-CA" sz="3200" b="1" i="1" dirty="0"/>
              <a:t>days</a:t>
            </a:r>
            <a:r>
              <a:rPr lang="en-CA" sz="3200" dirty="0"/>
              <a:t> (for large designs)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96649" y="6603524"/>
            <a:ext cx="494947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CA" sz="3200" dirty="0"/>
              <a:t>Accurate architecture conclusions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CA" sz="3200" dirty="0"/>
              <a:t>Reduces designer effort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828410" y="1401473"/>
            <a:ext cx="40659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CA" sz="3200" dirty="0"/>
              <a:t>Explore larger design space</a:t>
            </a:r>
          </a:p>
        </p:txBody>
      </p:sp>
      <p:sp>
        <p:nvSpPr>
          <p:cNvPr id="15" name="Rectangle 14"/>
          <p:cNvSpPr/>
          <p:nvPr/>
        </p:nvSpPr>
        <p:spPr bwMode="auto">
          <a:xfrm rot="21194153">
            <a:off x="3319098" y="6897165"/>
            <a:ext cx="6067825" cy="1788927"/>
          </a:xfrm>
          <a:prstGeom prst="rect">
            <a:avLst/>
          </a:prstGeom>
          <a:solidFill>
            <a:srgbClr val="00206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5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Can we have all three?</a:t>
            </a:r>
          </a:p>
        </p:txBody>
      </p:sp>
    </p:spTree>
    <p:extLst>
      <p:ext uri="{BB962C8B-B14F-4D97-AF65-F5344CB8AC3E}">
        <p14:creationId xmlns:p14="http://schemas.microsoft.com/office/powerpoint/2010/main" val="13830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 bwMode="auto">
          <a:xfrm>
            <a:off x="2045102" y="4381556"/>
            <a:ext cx="4457298" cy="39159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65" charset="0"/>
              <a:ea typeface="ヒラギノ角ゴ ProN W3" pitchFamily="-65" charset="-128"/>
              <a:cs typeface="ヒラギノ角ゴ ProN W3" pitchFamily="-65" charset="-128"/>
              <a:sym typeface="Gill Sans" pitchFamily="-65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621E302-A139-4538-AB44-9079AB17D9A4}" type="slidenum">
              <a:rPr lang="en-CA" smtClean="0"/>
              <a:pPr>
                <a:defRPr/>
              </a:pPr>
              <a:t>18</a:t>
            </a:fld>
            <a:endParaRPr lang="en-CA" dirty="0"/>
          </a:p>
        </p:txBody>
      </p:sp>
      <p:grpSp>
        <p:nvGrpSpPr>
          <p:cNvPr id="9" name="Group 8"/>
          <p:cNvGrpSpPr/>
          <p:nvPr/>
        </p:nvGrpSpPr>
        <p:grpSpPr>
          <a:xfrm>
            <a:off x="4460966" y="4958053"/>
            <a:ext cx="708278" cy="607522"/>
            <a:chOff x="9791589" y="3355581"/>
            <a:chExt cx="954375" cy="818611"/>
          </a:xfrm>
        </p:grpSpPr>
        <p:sp>
          <p:nvSpPr>
            <p:cNvPr id="20" name="Freeform 19"/>
            <p:cNvSpPr/>
            <p:nvPr/>
          </p:nvSpPr>
          <p:spPr bwMode="auto">
            <a:xfrm rot="2268344">
              <a:off x="9791589" y="3355581"/>
              <a:ext cx="908663" cy="668538"/>
            </a:xfrm>
            <a:custGeom>
              <a:avLst/>
              <a:gdLst>
                <a:gd name="connsiteX0" fmla="*/ 0 w 1032934"/>
                <a:gd name="connsiteY0" fmla="*/ 423333 h 423333"/>
                <a:gd name="connsiteX1" fmla="*/ 1032934 w 1032934"/>
                <a:gd name="connsiteY1" fmla="*/ 0 h 423333"/>
                <a:gd name="connsiteX0" fmla="*/ 0 w 928159"/>
                <a:gd name="connsiteY0" fmla="*/ 493183 h 493183"/>
                <a:gd name="connsiteX1" fmla="*/ 928159 w 928159"/>
                <a:gd name="connsiteY1" fmla="*/ 0 h 493183"/>
                <a:gd name="connsiteX0" fmla="*/ 0 w 928159"/>
                <a:gd name="connsiteY0" fmla="*/ 493216 h 493216"/>
                <a:gd name="connsiteX1" fmla="*/ 928159 w 928159"/>
                <a:gd name="connsiteY1" fmla="*/ 33 h 493216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868571"/>
                <a:gd name="connsiteY0" fmla="*/ 467618 h 467618"/>
                <a:gd name="connsiteX1" fmla="*/ 868571 w 868571"/>
                <a:gd name="connsiteY1" fmla="*/ 53 h 467618"/>
                <a:gd name="connsiteX0" fmla="*/ 0 w 869378"/>
                <a:gd name="connsiteY0" fmla="*/ 472337 h 472337"/>
                <a:gd name="connsiteX1" fmla="*/ 869378 w 869378"/>
                <a:gd name="connsiteY1" fmla="*/ 51 h 472337"/>
                <a:gd name="connsiteX0" fmla="*/ 0 w 869378"/>
                <a:gd name="connsiteY0" fmla="*/ 472286 h 472286"/>
                <a:gd name="connsiteX1" fmla="*/ 869378 w 869378"/>
                <a:gd name="connsiteY1" fmla="*/ 0 h 47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69378" h="472286">
                  <a:moveTo>
                    <a:pt x="0" y="472286"/>
                  </a:moveTo>
                  <a:cubicBezTo>
                    <a:pt x="153811" y="212642"/>
                    <a:pt x="339255" y="59963"/>
                    <a:pt x="869378" y="0"/>
                  </a:cubicBezTo>
                </a:path>
              </a:pathLst>
            </a:custGeom>
            <a:noFill/>
            <a:ln w="762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  <p:sp>
          <p:nvSpPr>
            <p:cNvPr id="21" name="Freeform 20"/>
            <p:cNvSpPr/>
            <p:nvPr/>
          </p:nvSpPr>
          <p:spPr bwMode="auto">
            <a:xfrm rot="2268344" flipH="1" flipV="1">
              <a:off x="9837301" y="3505654"/>
              <a:ext cx="908663" cy="668538"/>
            </a:xfrm>
            <a:custGeom>
              <a:avLst/>
              <a:gdLst>
                <a:gd name="connsiteX0" fmla="*/ 0 w 1032934"/>
                <a:gd name="connsiteY0" fmla="*/ 423333 h 423333"/>
                <a:gd name="connsiteX1" fmla="*/ 1032934 w 1032934"/>
                <a:gd name="connsiteY1" fmla="*/ 0 h 423333"/>
                <a:gd name="connsiteX0" fmla="*/ 0 w 928159"/>
                <a:gd name="connsiteY0" fmla="*/ 493183 h 493183"/>
                <a:gd name="connsiteX1" fmla="*/ 928159 w 928159"/>
                <a:gd name="connsiteY1" fmla="*/ 0 h 493183"/>
                <a:gd name="connsiteX0" fmla="*/ 0 w 928159"/>
                <a:gd name="connsiteY0" fmla="*/ 493216 h 493216"/>
                <a:gd name="connsiteX1" fmla="*/ 928159 w 928159"/>
                <a:gd name="connsiteY1" fmla="*/ 33 h 493216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868571"/>
                <a:gd name="connsiteY0" fmla="*/ 467618 h 467618"/>
                <a:gd name="connsiteX1" fmla="*/ 868571 w 868571"/>
                <a:gd name="connsiteY1" fmla="*/ 53 h 467618"/>
                <a:gd name="connsiteX0" fmla="*/ 0 w 869378"/>
                <a:gd name="connsiteY0" fmla="*/ 472337 h 472337"/>
                <a:gd name="connsiteX1" fmla="*/ 869378 w 869378"/>
                <a:gd name="connsiteY1" fmla="*/ 51 h 472337"/>
                <a:gd name="connsiteX0" fmla="*/ 0 w 869378"/>
                <a:gd name="connsiteY0" fmla="*/ 472286 h 472286"/>
                <a:gd name="connsiteX1" fmla="*/ 869378 w 869378"/>
                <a:gd name="connsiteY1" fmla="*/ 0 h 47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69378" h="472286">
                  <a:moveTo>
                    <a:pt x="0" y="472286"/>
                  </a:moveTo>
                  <a:cubicBezTo>
                    <a:pt x="153811" y="212642"/>
                    <a:pt x="339255" y="59963"/>
                    <a:pt x="869378" y="0"/>
                  </a:cubicBezTo>
                </a:path>
              </a:pathLst>
            </a:custGeom>
            <a:noFill/>
            <a:ln w="762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</p:grpSp>
      <p:sp>
        <p:nvSpPr>
          <p:cNvPr id="10" name="Rounded Rectangle 9"/>
          <p:cNvSpPr/>
          <p:nvPr/>
        </p:nvSpPr>
        <p:spPr bwMode="auto">
          <a:xfrm>
            <a:off x="2405245" y="4935733"/>
            <a:ext cx="2006790" cy="64890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Pack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460966" y="5829412"/>
            <a:ext cx="708278" cy="607522"/>
            <a:chOff x="9791589" y="3355581"/>
            <a:chExt cx="954375" cy="818611"/>
          </a:xfrm>
        </p:grpSpPr>
        <p:sp>
          <p:nvSpPr>
            <p:cNvPr id="26" name="Freeform 25"/>
            <p:cNvSpPr/>
            <p:nvPr/>
          </p:nvSpPr>
          <p:spPr bwMode="auto">
            <a:xfrm rot="2268344">
              <a:off x="9791589" y="3355581"/>
              <a:ext cx="908663" cy="668538"/>
            </a:xfrm>
            <a:custGeom>
              <a:avLst/>
              <a:gdLst>
                <a:gd name="connsiteX0" fmla="*/ 0 w 1032934"/>
                <a:gd name="connsiteY0" fmla="*/ 423333 h 423333"/>
                <a:gd name="connsiteX1" fmla="*/ 1032934 w 1032934"/>
                <a:gd name="connsiteY1" fmla="*/ 0 h 423333"/>
                <a:gd name="connsiteX0" fmla="*/ 0 w 928159"/>
                <a:gd name="connsiteY0" fmla="*/ 493183 h 493183"/>
                <a:gd name="connsiteX1" fmla="*/ 928159 w 928159"/>
                <a:gd name="connsiteY1" fmla="*/ 0 h 493183"/>
                <a:gd name="connsiteX0" fmla="*/ 0 w 928159"/>
                <a:gd name="connsiteY0" fmla="*/ 493216 h 493216"/>
                <a:gd name="connsiteX1" fmla="*/ 928159 w 928159"/>
                <a:gd name="connsiteY1" fmla="*/ 33 h 493216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868571"/>
                <a:gd name="connsiteY0" fmla="*/ 467618 h 467618"/>
                <a:gd name="connsiteX1" fmla="*/ 868571 w 868571"/>
                <a:gd name="connsiteY1" fmla="*/ 53 h 467618"/>
                <a:gd name="connsiteX0" fmla="*/ 0 w 869378"/>
                <a:gd name="connsiteY0" fmla="*/ 472337 h 472337"/>
                <a:gd name="connsiteX1" fmla="*/ 869378 w 869378"/>
                <a:gd name="connsiteY1" fmla="*/ 51 h 472337"/>
                <a:gd name="connsiteX0" fmla="*/ 0 w 869378"/>
                <a:gd name="connsiteY0" fmla="*/ 472286 h 472286"/>
                <a:gd name="connsiteX1" fmla="*/ 869378 w 869378"/>
                <a:gd name="connsiteY1" fmla="*/ 0 h 47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69378" h="472286">
                  <a:moveTo>
                    <a:pt x="0" y="472286"/>
                  </a:moveTo>
                  <a:cubicBezTo>
                    <a:pt x="153811" y="212642"/>
                    <a:pt x="339255" y="59963"/>
                    <a:pt x="869378" y="0"/>
                  </a:cubicBezTo>
                </a:path>
              </a:pathLst>
            </a:custGeom>
            <a:noFill/>
            <a:ln w="762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  <p:sp>
          <p:nvSpPr>
            <p:cNvPr id="27" name="Freeform 26"/>
            <p:cNvSpPr/>
            <p:nvPr/>
          </p:nvSpPr>
          <p:spPr bwMode="auto">
            <a:xfrm rot="2268344" flipH="1" flipV="1">
              <a:off x="9837301" y="3505654"/>
              <a:ext cx="908663" cy="668538"/>
            </a:xfrm>
            <a:custGeom>
              <a:avLst/>
              <a:gdLst>
                <a:gd name="connsiteX0" fmla="*/ 0 w 1032934"/>
                <a:gd name="connsiteY0" fmla="*/ 423333 h 423333"/>
                <a:gd name="connsiteX1" fmla="*/ 1032934 w 1032934"/>
                <a:gd name="connsiteY1" fmla="*/ 0 h 423333"/>
                <a:gd name="connsiteX0" fmla="*/ 0 w 928159"/>
                <a:gd name="connsiteY0" fmla="*/ 493183 h 493183"/>
                <a:gd name="connsiteX1" fmla="*/ 928159 w 928159"/>
                <a:gd name="connsiteY1" fmla="*/ 0 h 493183"/>
                <a:gd name="connsiteX0" fmla="*/ 0 w 928159"/>
                <a:gd name="connsiteY0" fmla="*/ 493216 h 493216"/>
                <a:gd name="connsiteX1" fmla="*/ 928159 w 928159"/>
                <a:gd name="connsiteY1" fmla="*/ 33 h 493216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868571"/>
                <a:gd name="connsiteY0" fmla="*/ 467618 h 467618"/>
                <a:gd name="connsiteX1" fmla="*/ 868571 w 868571"/>
                <a:gd name="connsiteY1" fmla="*/ 53 h 467618"/>
                <a:gd name="connsiteX0" fmla="*/ 0 w 869378"/>
                <a:gd name="connsiteY0" fmla="*/ 472337 h 472337"/>
                <a:gd name="connsiteX1" fmla="*/ 869378 w 869378"/>
                <a:gd name="connsiteY1" fmla="*/ 51 h 472337"/>
                <a:gd name="connsiteX0" fmla="*/ 0 w 869378"/>
                <a:gd name="connsiteY0" fmla="*/ 472286 h 472286"/>
                <a:gd name="connsiteX1" fmla="*/ 869378 w 869378"/>
                <a:gd name="connsiteY1" fmla="*/ 0 h 47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69378" h="472286">
                  <a:moveTo>
                    <a:pt x="0" y="472286"/>
                  </a:moveTo>
                  <a:cubicBezTo>
                    <a:pt x="153811" y="212642"/>
                    <a:pt x="339255" y="59963"/>
                    <a:pt x="869378" y="0"/>
                  </a:cubicBezTo>
                </a:path>
              </a:pathLst>
            </a:custGeom>
            <a:noFill/>
            <a:ln w="762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</p:grpSp>
      <p:sp>
        <p:nvSpPr>
          <p:cNvPr id="11" name="Rounded Rectangle 10"/>
          <p:cNvSpPr/>
          <p:nvPr/>
        </p:nvSpPr>
        <p:spPr bwMode="auto">
          <a:xfrm>
            <a:off x="2405245" y="5792519"/>
            <a:ext cx="2006790" cy="64890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Place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460966" y="6669998"/>
            <a:ext cx="708278" cy="607522"/>
            <a:chOff x="9791589" y="3355581"/>
            <a:chExt cx="954375" cy="818611"/>
          </a:xfrm>
        </p:grpSpPr>
        <p:sp>
          <p:nvSpPr>
            <p:cNvPr id="24" name="Freeform 23"/>
            <p:cNvSpPr/>
            <p:nvPr/>
          </p:nvSpPr>
          <p:spPr bwMode="auto">
            <a:xfrm rot="2268344">
              <a:off x="9791589" y="3355581"/>
              <a:ext cx="908663" cy="668538"/>
            </a:xfrm>
            <a:custGeom>
              <a:avLst/>
              <a:gdLst>
                <a:gd name="connsiteX0" fmla="*/ 0 w 1032934"/>
                <a:gd name="connsiteY0" fmla="*/ 423333 h 423333"/>
                <a:gd name="connsiteX1" fmla="*/ 1032934 w 1032934"/>
                <a:gd name="connsiteY1" fmla="*/ 0 h 423333"/>
                <a:gd name="connsiteX0" fmla="*/ 0 w 928159"/>
                <a:gd name="connsiteY0" fmla="*/ 493183 h 493183"/>
                <a:gd name="connsiteX1" fmla="*/ 928159 w 928159"/>
                <a:gd name="connsiteY1" fmla="*/ 0 h 493183"/>
                <a:gd name="connsiteX0" fmla="*/ 0 w 928159"/>
                <a:gd name="connsiteY0" fmla="*/ 493216 h 493216"/>
                <a:gd name="connsiteX1" fmla="*/ 928159 w 928159"/>
                <a:gd name="connsiteY1" fmla="*/ 33 h 493216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868571"/>
                <a:gd name="connsiteY0" fmla="*/ 467618 h 467618"/>
                <a:gd name="connsiteX1" fmla="*/ 868571 w 868571"/>
                <a:gd name="connsiteY1" fmla="*/ 53 h 467618"/>
                <a:gd name="connsiteX0" fmla="*/ 0 w 869378"/>
                <a:gd name="connsiteY0" fmla="*/ 472337 h 472337"/>
                <a:gd name="connsiteX1" fmla="*/ 869378 w 869378"/>
                <a:gd name="connsiteY1" fmla="*/ 51 h 472337"/>
                <a:gd name="connsiteX0" fmla="*/ 0 w 869378"/>
                <a:gd name="connsiteY0" fmla="*/ 472286 h 472286"/>
                <a:gd name="connsiteX1" fmla="*/ 869378 w 869378"/>
                <a:gd name="connsiteY1" fmla="*/ 0 h 47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69378" h="472286">
                  <a:moveTo>
                    <a:pt x="0" y="472286"/>
                  </a:moveTo>
                  <a:cubicBezTo>
                    <a:pt x="153811" y="212642"/>
                    <a:pt x="339255" y="59963"/>
                    <a:pt x="869378" y="0"/>
                  </a:cubicBezTo>
                </a:path>
              </a:pathLst>
            </a:custGeom>
            <a:noFill/>
            <a:ln w="762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  <p:sp>
          <p:nvSpPr>
            <p:cNvPr id="25" name="Freeform 24"/>
            <p:cNvSpPr/>
            <p:nvPr/>
          </p:nvSpPr>
          <p:spPr bwMode="auto">
            <a:xfrm rot="2268344" flipH="1" flipV="1">
              <a:off x="9837301" y="3505654"/>
              <a:ext cx="908663" cy="668538"/>
            </a:xfrm>
            <a:custGeom>
              <a:avLst/>
              <a:gdLst>
                <a:gd name="connsiteX0" fmla="*/ 0 w 1032934"/>
                <a:gd name="connsiteY0" fmla="*/ 423333 h 423333"/>
                <a:gd name="connsiteX1" fmla="*/ 1032934 w 1032934"/>
                <a:gd name="connsiteY1" fmla="*/ 0 h 423333"/>
                <a:gd name="connsiteX0" fmla="*/ 0 w 928159"/>
                <a:gd name="connsiteY0" fmla="*/ 493183 h 493183"/>
                <a:gd name="connsiteX1" fmla="*/ 928159 w 928159"/>
                <a:gd name="connsiteY1" fmla="*/ 0 h 493183"/>
                <a:gd name="connsiteX0" fmla="*/ 0 w 928159"/>
                <a:gd name="connsiteY0" fmla="*/ 493216 h 493216"/>
                <a:gd name="connsiteX1" fmla="*/ 928159 w 928159"/>
                <a:gd name="connsiteY1" fmla="*/ 33 h 493216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868571"/>
                <a:gd name="connsiteY0" fmla="*/ 467618 h 467618"/>
                <a:gd name="connsiteX1" fmla="*/ 868571 w 868571"/>
                <a:gd name="connsiteY1" fmla="*/ 53 h 467618"/>
                <a:gd name="connsiteX0" fmla="*/ 0 w 869378"/>
                <a:gd name="connsiteY0" fmla="*/ 472337 h 472337"/>
                <a:gd name="connsiteX1" fmla="*/ 869378 w 869378"/>
                <a:gd name="connsiteY1" fmla="*/ 51 h 472337"/>
                <a:gd name="connsiteX0" fmla="*/ 0 w 869378"/>
                <a:gd name="connsiteY0" fmla="*/ 472286 h 472286"/>
                <a:gd name="connsiteX1" fmla="*/ 869378 w 869378"/>
                <a:gd name="connsiteY1" fmla="*/ 0 h 47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69378" h="472286">
                  <a:moveTo>
                    <a:pt x="0" y="472286"/>
                  </a:moveTo>
                  <a:cubicBezTo>
                    <a:pt x="153811" y="212642"/>
                    <a:pt x="339255" y="59963"/>
                    <a:pt x="869378" y="0"/>
                  </a:cubicBezTo>
                </a:path>
              </a:pathLst>
            </a:custGeom>
            <a:noFill/>
            <a:ln w="762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</p:grpSp>
      <p:sp>
        <p:nvSpPr>
          <p:cNvPr id="12" name="Rounded Rectangle 11"/>
          <p:cNvSpPr/>
          <p:nvPr/>
        </p:nvSpPr>
        <p:spPr bwMode="auto">
          <a:xfrm>
            <a:off x="2405245" y="6649305"/>
            <a:ext cx="2006790" cy="64890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Route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460966" y="7526783"/>
            <a:ext cx="708278" cy="607522"/>
            <a:chOff x="9791589" y="3355581"/>
            <a:chExt cx="954375" cy="818611"/>
          </a:xfrm>
        </p:grpSpPr>
        <p:sp>
          <p:nvSpPr>
            <p:cNvPr id="22" name="Freeform 21"/>
            <p:cNvSpPr/>
            <p:nvPr/>
          </p:nvSpPr>
          <p:spPr bwMode="auto">
            <a:xfrm rot="2268344">
              <a:off x="9791589" y="3355581"/>
              <a:ext cx="908663" cy="668538"/>
            </a:xfrm>
            <a:custGeom>
              <a:avLst/>
              <a:gdLst>
                <a:gd name="connsiteX0" fmla="*/ 0 w 1032934"/>
                <a:gd name="connsiteY0" fmla="*/ 423333 h 423333"/>
                <a:gd name="connsiteX1" fmla="*/ 1032934 w 1032934"/>
                <a:gd name="connsiteY1" fmla="*/ 0 h 423333"/>
                <a:gd name="connsiteX0" fmla="*/ 0 w 928159"/>
                <a:gd name="connsiteY0" fmla="*/ 493183 h 493183"/>
                <a:gd name="connsiteX1" fmla="*/ 928159 w 928159"/>
                <a:gd name="connsiteY1" fmla="*/ 0 h 493183"/>
                <a:gd name="connsiteX0" fmla="*/ 0 w 928159"/>
                <a:gd name="connsiteY0" fmla="*/ 493216 h 493216"/>
                <a:gd name="connsiteX1" fmla="*/ 928159 w 928159"/>
                <a:gd name="connsiteY1" fmla="*/ 33 h 493216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868571"/>
                <a:gd name="connsiteY0" fmla="*/ 467618 h 467618"/>
                <a:gd name="connsiteX1" fmla="*/ 868571 w 868571"/>
                <a:gd name="connsiteY1" fmla="*/ 53 h 467618"/>
                <a:gd name="connsiteX0" fmla="*/ 0 w 869378"/>
                <a:gd name="connsiteY0" fmla="*/ 472337 h 472337"/>
                <a:gd name="connsiteX1" fmla="*/ 869378 w 869378"/>
                <a:gd name="connsiteY1" fmla="*/ 51 h 472337"/>
                <a:gd name="connsiteX0" fmla="*/ 0 w 869378"/>
                <a:gd name="connsiteY0" fmla="*/ 472286 h 472286"/>
                <a:gd name="connsiteX1" fmla="*/ 869378 w 869378"/>
                <a:gd name="connsiteY1" fmla="*/ 0 h 47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69378" h="472286">
                  <a:moveTo>
                    <a:pt x="0" y="472286"/>
                  </a:moveTo>
                  <a:cubicBezTo>
                    <a:pt x="153811" y="212642"/>
                    <a:pt x="339255" y="59963"/>
                    <a:pt x="869378" y="0"/>
                  </a:cubicBezTo>
                </a:path>
              </a:pathLst>
            </a:custGeom>
            <a:noFill/>
            <a:ln w="762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  <p:sp>
          <p:nvSpPr>
            <p:cNvPr id="23" name="Freeform 22"/>
            <p:cNvSpPr/>
            <p:nvPr/>
          </p:nvSpPr>
          <p:spPr bwMode="auto">
            <a:xfrm rot="2268344" flipH="1" flipV="1">
              <a:off x="9837301" y="3505654"/>
              <a:ext cx="908663" cy="668538"/>
            </a:xfrm>
            <a:custGeom>
              <a:avLst/>
              <a:gdLst>
                <a:gd name="connsiteX0" fmla="*/ 0 w 1032934"/>
                <a:gd name="connsiteY0" fmla="*/ 423333 h 423333"/>
                <a:gd name="connsiteX1" fmla="*/ 1032934 w 1032934"/>
                <a:gd name="connsiteY1" fmla="*/ 0 h 423333"/>
                <a:gd name="connsiteX0" fmla="*/ 0 w 928159"/>
                <a:gd name="connsiteY0" fmla="*/ 493183 h 493183"/>
                <a:gd name="connsiteX1" fmla="*/ 928159 w 928159"/>
                <a:gd name="connsiteY1" fmla="*/ 0 h 493183"/>
                <a:gd name="connsiteX0" fmla="*/ 0 w 928159"/>
                <a:gd name="connsiteY0" fmla="*/ 493216 h 493216"/>
                <a:gd name="connsiteX1" fmla="*/ 928159 w 928159"/>
                <a:gd name="connsiteY1" fmla="*/ 33 h 493216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868571"/>
                <a:gd name="connsiteY0" fmla="*/ 467618 h 467618"/>
                <a:gd name="connsiteX1" fmla="*/ 868571 w 868571"/>
                <a:gd name="connsiteY1" fmla="*/ 53 h 467618"/>
                <a:gd name="connsiteX0" fmla="*/ 0 w 869378"/>
                <a:gd name="connsiteY0" fmla="*/ 472337 h 472337"/>
                <a:gd name="connsiteX1" fmla="*/ 869378 w 869378"/>
                <a:gd name="connsiteY1" fmla="*/ 51 h 472337"/>
                <a:gd name="connsiteX0" fmla="*/ 0 w 869378"/>
                <a:gd name="connsiteY0" fmla="*/ 472286 h 472286"/>
                <a:gd name="connsiteX1" fmla="*/ 869378 w 869378"/>
                <a:gd name="connsiteY1" fmla="*/ 0 h 47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69378" h="472286">
                  <a:moveTo>
                    <a:pt x="0" y="472286"/>
                  </a:moveTo>
                  <a:cubicBezTo>
                    <a:pt x="153811" y="212642"/>
                    <a:pt x="339255" y="59963"/>
                    <a:pt x="869378" y="0"/>
                  </a:cubicBezTo>
                </a:path>
              </a:pathLst>
            </a:custGeom>
            <a:noFill/>
            <a:ln w="762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</p:grpSp>
      <p:sp>
        <p:nvSpPr>
          <p:cNvPr id="13" name="Rounded Rectangle 12"/>
          <p:cNvSpPr/>
          <p:nvPr/>
        </p:nvSpPr>
        <p:spPr bwMode="auto">
          <a:xfrm>
            <a:off x="2405245" y="7506091"/>
            <a:ext cx="2006790" cy="64890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Analysis</a:t>
            </a:r>
          </a:p>
        </p:txBody>
      </p:sp>
      <p:sp>
        <p:nvSpPr>
          <p:cNvPr id="14" name="Rounded Rectangle 13"/>
          <p:cNvSpPr/>
          <p:nvPr/>
        </p:nvSpPr>
        <p:spPr bwMode="auto">
          <a:xfrm>
            <a:off x="5222326" y="4927165"/>
            <a:ext cx="1022349" cy="323640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STA</a:t>
            </a:r>
          </a:p>
        </p:txBody>
      </p:sp>
      <p:cxnSp>
        <p:nvCxnSpPr>
          <p:cNvPr id="15" name="Straight Arrow Connector 14"/>
          <p:cNvCxnSpPr>
            <a:stCxn id="10" idx="2"/>
            <a:endCxn id="11" idx="0"/>
          </p:cNvCxnSpPr>
          <p:nvPr/>
        </p:nvCxnSpPr>
        <p:spPr bwMode="auto">
          <a:xfrm>
            <a:off x="3408640" y="5584641"/>
            <a:ext cx="0" cy="207878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/>
          <p:cNvCxnSpPr>
            <a:stCxn id="11" idx="2"/>
            <a:endCxn id="12" idx="0"/>
          </p:cNvCxnSpPr>
          <p:nvPr/>
        </p:nvCxnSpPr>
        <p:spPr bwMode="auto">
          <a:xfrm>
            <a:off x="3408640" y="6441427"/>
            <a:ext cx="0" cy="207878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/>
          <p:cNvCxnSpPr>
            <a:stCxn id="12" idx="2"/>
            <a:endCxn id="13" idx="0"/>
          </p:cNvCxnSpPr>
          <p:nvPr/>
        </p:nvCxnSpPr>
        <p:spPr bwMode="auto">
          <a:xfrm>
            <a:off x="3408640" y="7298213"/>
            <a:ext cx="0" cy="207878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Snip Single Corner Rectangle 17"/>
          <p:cNvSpPr/>
          <p:nvPr/>
        </p:nvSpPr>
        <p:spPr bwMode="auto">
          <a:xfrm>
            <a:off x="2755161" y="3614080"/>
            <a:ext cx="1306955" cy="587303"/>
          </a:xfrm>
          <a:prstGeom prst="snip1Rect">
            <a:avLst/>
          </a:prstGeom>
          <a:solidFill>
            <a:srgbClr val="92D05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Netlist</a:t>
            </a:r>
          </a:p>
        </p:txBody>
      </p:sp>
      <p:cxnSp>
        <p:nvCxnSpPr>
          <p:cNvPr id="19" name="Straight Arrow Connector 18"/>
          <p:cNvCxnSpPr>
            <a:stCxn id="18" idx="1"/>
            <a:endCxn id="10" idx="0"/>
          </p:cNvCxnSpPr>
          <p:nvPr/>
        </p:nvCxnSpPr>
        <p:spPr bwMode="auto">
          <a:xfrm>
            <a:off x="3408639" y="4201383"/>
            <a:ext cx="1" cy="734350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0" name="Snip Single Corner Rectangle 29"/>
          <p:cNvSpPr/>
          <p:nvPr/>
        </p:nvSpPr>
        <p:spPr bwMode="auto">
          <a:xfrm>
            <a:off x="2625918" y="812802"/>
            <a:ext cx="1564710" cy="587303"/>
          </a:xfrm>
          <a:prstGeom prst="snip1Rect">
            <a:avLst/>
          </a:prstGeom>
          <a:solidFill>
            <a:srgbClr val="92D05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Verilog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045102" y="4381556"/>
            <a:ext cx="1072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VPR</a:t>
            </a:r>
          </a:p>
        </p:txBody>
      </p:sp>
      <p:cxnSp>
        <p:nvCxnSpPr>
          <p:cNvPr id="42" name="Straight Arrow Connector 41"/>
          <p:cNvCxnSpPr>
            <a:stCxn id="56" idx="2"/>
            <a:endCxn id="55" idx="0"/>
          </p:cNvCxnSpPr>
          <p:nvPr/>
        </p:nvCxnSpPr>
        <p:spPr bwMode="auto">
          <a:xfrm>
            <a:off x="3408640" y="2398066"/>
            <a:ext cx="0" cy="255300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2" name="Elbow Connector 51"/>
          <p:cNvCxnSpPr>
            <a:stCxn id="55" idx="2"/>
            <a:endCxn id="18" idx="3"/>
          </p:cNvCxnSpPr>
          <p:nvPr/>
        </p:nvCxnSpPr>
        <p:spPr bwMode="auto">
          <a:xfrm rot="5400000">
            <a:off x="3261305" y="3466745"/>
            <a:ext cx="294670" cy="1"/>
          </a:xfrm>
          <a:prstGeom prst="bentConnector3">
            <a:avLst>
              <a:gd name="adj1" fmla="val 50000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4" name="Elbow Connector 53"/>
          <p:cNvCxnSpPr>
            <a:stCxn id="30" idx="1"/>
            <a:endCxn id="56" idx="0"/>
          </p:cNvCxnSpPr>
          <p:nvPr/>
        </p:nvCxnSpPr>
        <p:spPr bwMode="auto">
          <a:xfrm rot="16200000" flipH="1">
            <a:off x="3242498" y="1565879"/>
            <a:ext cx="331917" cy="367"/>
          </a:xfrm>
          <a:prstGeom prst="bentConnector3">
            <a:avLst>
              <a:gd name="adj1" fmla="val 50000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5" name="Rounded Rectangle 54"/>
          <p:cNvSpPr/>
          <p:nvPr/>
        </p:nvSpPr>
        <p:spPr bwMode="auto">
          <a:xfrm>
            <a:off x="2598076" y="2653366"/>
            <a:ext cx="1621127" cy="6660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ABC</a:t>
            </a:r>
          </a:p>
        </p:txBody>
      </p:sp>
      <p:sp>
        <p:nvSpPr>
          <p:cNvPr id="56" name="Rounded Rectangle 55"/>
          <p:cNvSpPr/>
          <p:nvPr/>
        </p:nvSpPr>
        <p:spPr bwMode="auto">
          <a:xfrm>
            <a:off x="2598076" y="1732022"/>
            <a:ext cx="1621127" cy="6660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ODIN II</a:t>
            </a:r>
          </a:p>
        </p:txBody>
      </p:sp>
      <p:sp>
        <p:nvSpPr>
          <p:cNvPr id="43" name="Title 2"/>
          <p:cNvSpPr>
            <a:spLocks noGrp="1"/>
          </p:cNvSpPr>
          <p:nvPr>
            <p:ph type="title"/>
          </p:nvPr>
        </p:nvSpPr>
        <p:spPr>
          <a:xfrm>
            <a:off x="267017" y="207781"/>
            <a:ext cx="11747500" cy="584200"/>
          </a:xfrm>
        </p:spPr>
        <p:txBody>
          <a:bodyPr/>
          <a:lstStyle/>
          <a:p>
            <a:r>
              <a:rPr lang="en-CA" dirty="0"/>
              <a:t>Outline</a:t>
            </a:r>
          </a:p>
        </p:txBody>
      </p:sp>
      <p:sp>
        <p:nvSpPr>
          <p:cNvPr id="49" name="Snip Single Corner Rectangle 48"/>
          <p:cNvSpPr/>
          <p:nvPr/>
        </p:nvSpPr>
        <p:spPr bwMode="auto">
          <a:xfrm>
            <a:off x="267017" y="812801"/>
            <a:ext cx="2143968" cy="587303"/>
          </a:xfrm>
          <a:prstGeom prst="snip1Rect">
            <a:avLst/>
          </a:prstGeom>
          <a:solidFill>
            <a:srgbClr val="92D05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Architecture</a:t>
            </a:r>
          </a:p>
        </p:txBody>
      </p:sp>
      <p:cxnSp>
        <p:nvCxnSpPr>
          <p:cNvPr id="51" name="Elbow Connector 50"/>
          <p:cNvCxnSpPr>
            <a:stCxn id="49" idx="1"/>
            <a:endCxn id="56" idx="1"/>
          </p:cNvCxnSpPr>
          <p:nvPr/>
        </p:nvCxnSpPr>
        <p:spPr bwMode="auto">
          <a:xfrm rot="16200000" flipH="1">
            <a:off x="1636068" y="1103036"/>
            <a:ext cx="664940" cy="1259075"/>
          </a:xfrm>
          <a:prstGeom prst="bentConnector2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7" name="Elbow Connector 56"/>
          <p:cNvCxnSpPr>
            <a:stCxn id="49" idx="1"/>
            <a:endCxn id="10" idx="1"/>
          </p:cNvCxnSpPr>
          <p:nvPr/>
        </p:nvCxnSpPr>
        <p:spPr bwMode="auto">
          <a:xfrm rot="16200000" flipH="1">
            <a:off x="-57918" y="2797023"/>
            <a:ext cx="3860083" cy="1066244"/>
          </a:xfrm>
          <a:prstGeom prst="bentConnector2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8" name="Elbow Connector 57"/>
          <p:cNvCxnSpPr>
            <a:stCxn id="49" idx="1"/>
            <a:endCxn id="11" idx="1"/>
          </p:cNvCxnSpPr>
          <p:nvPr/>
        </p:nvCxnSpPr>
        <p:spPr bwMode="auto">
          <a:xfrm rot="16200000" flipH="1">
            <a:off x="-486311" y="3225416"/>
            <a:ext cx="4716869" cy="1066244"/>
          </a:xfrm>
          <a:prstGeom prst="bentConnector2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0" name="Elbow Connector 59"/>
          <p:cNvCxnSpPr>
            <a:stCxn id="49" idx="1"/>
            <a:endCxn id="12" idx="1"/>
          </p:cNvCxnSpPr>
          <p:nvPr/>
        </p:nvCxnSpPr>
        <p:spPr bwMode="auto">
          <a:xfrm rot="16200000" flipH="1">
            <a:off x="-914704" y="3653809"/>
            <a:ext cx="5573655" cy="1066244"/>
          </a:xfrm>
          <a:prstGeom prst="bentConnector2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4" name="Elbow Connector 63"/>
          <p:cNvCxnSpPr>
            <a:stCxn id="49" idx="1"/>
            <a:endCxn id="13" idx="1"/>
          </p:cNvCxnSpPr>
          <p:nvPr/>
        </p:nvCxnSpPr>
        <p:spPr bwMode="auto">
          <a:xfrm rot="16200000" flipH="1">
            <a:off x="-1343097" y="4082202"/>
            <a:ext cx="6430441" cy="1066244"/>
          </a:xfrm>
          <a:prstGeom prst="bentConnector2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5" name="Parallelogram 64"/>
          <p:cNvSpPr/>
          <p:nvPr/>
        </p:nvSpPr>
        <p:spPr bwMode="auto">
          <a:xfrm>
            <a:off x="2662079" y="8474580"/>
            <a:ext cx="1492387" cy="711200"/>
          </a:xfrm>
          <a:prstGeom prst="parallelogram">
            <a:avLst/>
          </a:prstGeom>
          <a:solidFill>
            <a:schemeClr val="tx2">
              <a:lumMod val="25000"/>
              <a:lumOff val="75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QoR</a:t>
            </a:r>
            <a:endParaRPr kumimoji="0" lang="en-CA" sz="2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Gill Sans" pitchFamily="-65" charset="0"/>
              <a:ea typeface="ヒラギノ角ゴ ProN W3" pitchFamily="-65" charset="-128"/>
              <a:cs typeface="ヒラギノ角ゴ ProN W3" pitchFamily="-65" charset="-128"/>
              <a:sym typeface="Gill Sans" pitchFamily="-65" charset="0"/>
            </a:endParaRPr>
          </a:p>
        </p:txBody>
      </p:sp>
      <p:cxnSp>
        <p:nvCxnSpPr>
          <p:cNvPr id="68" name="Straight Arrow Connector 67"/>
          <p:cNvCxnSpPr>
            <a:stCxn id="13" idx="2"/>
            <a:endCxn id="65" idx="0"/>
          </p:cNvCxnSpPr>
          <p:nvPr/>
        </p:nvCxnSpPr>
        <p:spPr bwMode="auto">
          <a:xfrm flipH="1">
            <a:off x="3408273" y="8154999"/>
            <a:ext cx="367" cy="319581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7" name="Oval 46"/>
          <p:cNvSpPr/>
          <p:nvPr/>
        </p:nvSpPr>
        <p:spPr bwMode="auto">
          <a:xfrm>
            <a:off x="593714" y="1506352"/>
            <a:ext cx="451337" cy="451337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1</a:t>
            </a:r>
          </a:p>
        </p:txBody>
      </p:sp>
      <p:sp>
        <p:nvSpPr>
          <p:cNvPr id="48" name="Oval 47"/>
          <p:cNvSpPr/>
          <p:nvPr/>
        </p:nvSpPr>
        <p:spPr bwMode="auto">
          <a:xfrm>
            <a:off x="2465082" y="6750225"/>
            <a:ext cx="451337" cy="451337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2</a:t>
            </a:r>
          </a:p>
        </p:txBody>
      </p:sp>
      <p:sp>
        <p:nvSpPr>
          <p:cNvPr id="50" name="Oval 49"/>
          <p:cNvSpPr/>
          <p:nvPr/>
        </p:nvSpPr>
        <p:spPr bwMode="auto">
          <a:xfrm>
            <a:off x="2130061" y="8604511"/>
            <a:ext cx="451337" cy="451337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3</a:t>
            </a:r>
          </a:p>
        </p:txBody>
      </p:sp>
      <p:sp>
        <p:nvSpPr>
          <p:cNvPr id="61" name="Oval 60"/>
          <p:cNvSpPr/>
          <p:nvPr/>
        </p:nvSpPr>
        <p:spPr bwMode="auto">
          <a:xfrm>
            <a:off x="2465082" y="5874539"/>
            <a:ext cx="451337" cy="451337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4</a:t>
            </a:r>
          </a:p>
        </p:txBody>
      </p:sp>
      <p:grpSp>
        <p:nvGrpSpPr>
          <p:cNvPr id="76" name="Group 75"/>
          <p:cNvGrpSpPr/>
          <p:nvPr/>
        </p:nvGrpSpPr>
        <p:grpSpPr>
          <a:xfrm>
            <a:off x="7268395" y="1470238"/>
            <a:ext cx="4266048" cy="1077218"/>
            <a:chOff x="7268395" y="1470238"/>
            <a:chExt cx="4266048" cy="1077218"/>
          </a:xfrm>
        </p:grpSpPr>
        <p:sp>
          <p:nvSpPr>
            <p:cNvPr id="2" name="TextBox 1"/>
            <p:cNvSpPr txBox="1"/>
            <p:nvPr/>
          </p:nvSpPr>
          <p:spPr>
            <a:xfrm>
              <a:off x="7705393" y="1470238"/>
              <a:ext cx="38290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3200" dirty="0"/>
                <a:t>VTR 8 Capabilities &amp; New Features</a:t>
              </a:r>
            </a:p>
          </p:txBody>
        </p:sp>
        <p:sp>
          <p:nvSpPr>
            <p:cNvPr id="67" name="Oval 66"/>
            <p:cNvSpPr/>
            <p:nvPr/>
          </p:nvSpPr>
          <p:spPr bwMode="auto">
            <a:xfrm>
              <a:off x="7268395" y="1783178"/>
              <a:ext cx="451337" cy="451337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2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rPr>
                <a:t>1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7254053" y="3323622"/>
            <a:ext cx="4144060" cy="1077218"/>
            <a:chOff x="7254053" y="2801846"/>
            <a:chExt cx="4144060" cy="1077218"/>
          </a:xfrm>
        </p:grpSpPr>
        <p:sp>
          <p:nvSpPr>
            <p:cNvPr id="62" name="TextBox 61"/>
            <p:cNvSpPr txBox="1"/>
            <p:nvPr/>
          </p:nvSpPr>
          <p:spPr>
            <a:xfrm>
              <a:off x="7731461" y="2801846"/>
              <a:ext cx="366665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3200" dirty="0"/>
                <a:t>AIR: Adaptive Incremental Router</a:t>
              </a:r>
            </a:p>
          </p:txBody>
        </p:sp>
        <p:sp>
          <p:nvSpPr>
            <p:cNvPr id="70" name="Oval 69"/>
            <p:cNvSpPr/>
            <p:nvPr/>
          </p:nvSpPr>
          <p:spPr bwMode="auto">
            <a:xfrm>
              <a:off x="7254053" y="3118514"/>
              <a:ext cx="451337" cy="451337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2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rPr>
                <a:t>2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7280124" y="5177006"/>
            <a:ext cx="5029335" cy="1077218"/>
            <a:chOff x="7280124" y="3906944"/>
            <a:chExt cx="5029335" cy="1077218"/>
          </a:xfrm>
        </p:grpSpPr>
        <p:sp>
          <p:nvSpPr>
            <p:cNvPr id="63" name="TextBox 62"/>
            <p:cNvSpPr txBox="1"/>
            <p:nvPr/>
          </p:nvSpPr>
          <p:spPr>
            <a:xfrm>
              <a:off x="7705392" y="3906944"/>
              <a:ext cx="460406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3200" dirty="0"/>
                <a:t>VTR 8 </a:t>
              </a:r>
              <a:r>
                <a:rPr lang="en-CA" sz="3200" dirty="0" err="1"/>
                <a:t>QoR</a:t>
              </a:r>
              <a:r>
                <a:rPr lang="en-CA" sz="3200" dirty="0"/>
                <a:t>, Run-time &amp; CAD Enhancements</a:t>
              </a:r>
            </a:p>
          </p:txBody>
        </p:sp>
        <p:sp>
          <p:nvSpPr>
            <p:cNvPr id="71" name="Oval 70"/>
            <p:cNvSpPr/>
            <p:nvPr/>
          </p:nvSpPr>
          <p:spPr bwMode="auto">
            <a:xfrm>
              <a:off x="7280124" y="4205151"/>
              <a:ext cx="451337" cy="451337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2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rPr>
                <a:t>3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7280124" y="7030391"/>
            <a:ext cx="5504297" cy="1077218"/>
            <a:chOff x="7268395" y="6245505"/>
            <a:chExt cx="5504297" cy="1077218"/>
          </a:xfrm>
        </p:grpSpPr>
        <p:sp>
          <p:nvSpPr>
            <p:cNvPr id="73" name="TextBox 72"/>
            <p:cNvSpPr txBox="1"/>
            <p:nvPr/>
          </p:nvSpPr>
          <p:spPr>
            <a:xfrm>
              <a:off x="7705390" y="6245505"/>
              <a:ext cx="506730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3200" dirty="0"/>
                <a:t>Reinforcement Learning Enhanced Placement</a:t>
              </a:r>
            </a:p>
          </p:txBody>
        </p:sp>
        <p:sp>
          <p:nvSpPr>
            <p:cNvPr id="74" name="Oval 73"/>
            <p:cNvSpPr/>
            <p:nvPr/>
          </p:nvSpPr>
          <p:spPr bwMode="auto">
            <a:xfrm>
              <a:off x="7268395" y="6534164"/>
              <a:ext cx="451337" cy="451337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2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226285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 bwMode="auto">
          <a:xfrm>
            <a:off x="2045102" y="4381556"/>
            <a:ext cx="4457298" cy="39159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65" charset="0"/>
              <a:ea typeface="ヒラギノ角ゴ ProN W3" pitchFamily="-65" charset="-128"/>
              <a:cs typeface="ヒラギノ角ゴ ProN W3" pitchFamily="-65" charset="-128"/>
              <a:sym typeface="Gill Sans" pitchFamily="-65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621E302-A139-4538-AB44-9079AB17D9A4}" type="slidenum">
              <a:rPr lang="en-CA" smtClean="0"/>
              <a:pPr>
                <a:defRPr/>
              </a:pPr>
              <a:t>19</a:t>
            </a:fld>
            <a:endParaRPr lang="en-CA" dirty="0"/>
          </a:p>
        </p:txBody>
      </p:sp>
      <p:grpSp>
        <p:nvGrpSpPr>
          <p:cNvPr id="9" name="Group 8"/>
          <p:cNvGrpSpPr/>
          <p:nvPr/>
        </p:nvGrpSpPr>
        <p:grpSpPr>
          <a:xfrm>
            <a:off x="4460966" y="4958053"/>
            <a:ext cx="708278" cy="607522"/>
            <a:chOff x="9791589" y="3355581"/>
            <a:chExt cx="954375" cy="818611"/>
          </a:xfrm>
        </p:grpSpPr>
        <p:sp>
          <p:nvSpPr>
            <p:cNvPr id="20" name="Freeform 19"/>
            <p:cNvSpPr/>
            <p:nvPr/>
          </p:nvSpPr>
          <p:spPr bwMode="auto">
            <a:xfrm rot="2268344">
              <a:off x="9791589" y="3355581"/>
              <a:ext cx="908663" cy="668538"/>
            </a:xfrm>
            <a:custGeom>
              <a:avLst/>
              <a:gdLst>
                <a:gd name="connsiteX0" fmla="*/ 0 w 1032934"/>
                <a:gd name="connsiteY0" fmla="*/ 423333 h 423333"/>
                <a:gd name="connsiteX1" fmla="*/ 1032934 w 1032934"/>
                <a:gd name="connsiteY1" fmla="*/ 0 h 423333"/>
                <a:gd name="connsiteX0" fmla="*/ 0 w 928159"/>
                <a:gd name="connsiteY0" fmla="*/ 493183 h 493183"/>
                <a:gd name="connsiteX1" fmla="*/ 928159 w 928159"/>
                <a:gd name="connsiteY1" fmla="*/ 0 h 493183"/>
                <a:gd name="connsiteX0" fmla="*/ 0 w 928159"/>
                <a:gd name="connsiteY0" fmla="*/ 493216 h 493216"/>
                <a:gd name="connsiteX1" fmla="*/ 928159 w 928159"/>
                <a:gd name="connsiteY1" fmla="*/ 33 h 493216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868571"/>
                <a:gd name="connsiteY0" fmla="*/ 467618 h 467618"/>
                <a:gd name="connsiteX1" fmla="*/ 868571 w 868571"/>
                <a:gd name="connsiteY1" fmla="*/ 53 h 467618"/>
                <a:gd name="connsiteX0" fmla="*/ 0 w 869378"/>
                <a:gd name="connsiteY0" fmla="*/ 472337 h 472337"/>
                <a:gd name="connsiteX1" fmla="*/ 869378 w 869378"/>
                <a:gd name="connsiteY1" fmla="*/ 51 h 472337"/>
                <a:gd name="connsiteX0" fmla="*/ 0 w 869378"/>
                <a:gd name="connsiteY0" fmla="*/ 472286 h 472286"/>
                <a:gd name="connsiteX1" fmla="*/ 869378 w 869378"/>
                <a:gd name="connsiteY1" fmla="*/ 0 h 47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69378" h="472286">
                  <a:moveTo>
                    <a:pt x="0" y="472286"/>
                  </a:moveTo>
                  <a:cubicBezTo>
                    <a:pt x="153811" y="212642"/>
                    <a:pt x="339255" y="59963"/>
                    <a:pt x="869378" y="0"/>
                  </a:cubicBezTo>
                </a:path>
              </a:pathLst>
            </a:custGeom>
            <a:noFill/>
            <a:ln w="762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  <p:sp>
          <p:nvSpPr>
            <p:cNvPr id="21" name="Freeform 20"/>
            <p:cNvSpPr/>
            <p:nvPr/>
          </p:nvSpPr>
          <p:spPr bwMode="auto">
            <a:xfrm rot="2268344" flipH="1" flipV="1">
              <a:off x="9837301" y="3505654"/>
              <a:ext cx="908663" cy="668538"/>
            </a:xfrm>
            <a:custGeom>
              <a:avLst/>
              <a:gdLst>
                <a:gd name="connsiteX0" fmla="*/ 0 w 1032934"/>
                <a:gd name="connsiteY0" fmla="*/ 423333 h 423333"/>
                <a:gd name="connsiteX1" fmla="*/ 1032934 w 1032934"/>
                <a:gd name="connsiteY1" fmla="*/ 0 h 423333"/>
                <a:gd name="connsiteX0" fmla="*/ 0 w 928159"/>
                <a:gd name="connsiteY0" fmla="*/ 493183 h 493183"/>
                <a:gd name="connsiteX1" fmla="*/ 928159 w 928159"/>
                <a:gd name="connsiteY1" fmla="*/ 0 h 493183"/>
                <a:gd name="connsiteX0" fmla="*/ 0 w 928159"/>
                <a:gd name="connsiteY0" fmla="*/ 493216 h 493216"/>
                <a:gd name="connsiteX1" fmla="*/ 928159 w 928159"/>
                <a:gd name="connsiteY1" fmla="*/ 33 h 493216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868571"/>
                <a:gd name="connsiteY0" fmla="*/ 467618 h 467618"/>
                <a:gd name="connsiteX1" fmla="*/ 868571 w 868571"/>
                <a:gd name="connsiteY1" fmla="*/ 53 h 467618"/>
                <a:gd name="connsiteX0" fmla="*/ 0 w 869378"/>
                <a:gd name="connsiteY0" fmla="*/ 472337 h 472337"/>
                <a:gd name="connsiteX1" fmla="*/ 869378 w 869378"/>
                <a:gd name="connsiteY1" fmla="*/ 51 h 472337"/>
                <a:gd name="connsiteX0" fmla="*/ 0 w 869378"/>
                <a:gd name="connsiteY0" fmla="*/ 472286 h 472286"/>
                <a:gd name="connsiteX1" fmla="*/ 869378 w 869378"/>
                <a:gd name="connsiteY1" fmla="*/ 0 h 47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69378" h="472286">
                  <a:moveTo>
                    <a:pt x="0" y="472286"/>
                  </a:moveTo>
                  <a:cubicBezTo>
                    <a:pt x="153811" y="212642"/>
                    <a:pt x="339255" y="59963"/>
                    <a:pt x="869378" y="0"/>
                  </a:cubicBezTo>
                </a:path>
              </a:pathLst>
            </a:custGeom>
            <a:noFill/>
            <a:ln w="762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</p:grpSp>
      <p:sp>
        <p:nvSpPr>
          <p:cNvPr id="10" name="Rounded Rectangle 9"/>
          <p:cNvSpPr/>
          <p:nvPr/>
        </p:nvSpPr>
        <p:spPr bwMode="auto">
          <a:xfrm>
            <a:off x="2405245" y="4935733"/>
            <a:ext cx="2006790" cy="64890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Pack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460966" y="5829412"/>
            <a:ext cx="708278" cy="607522"/>
            <a:chOff x="9791589" y="3355581"/>
            <a:chExt cx="954375" cy="818611"/>
          </a:xfrm>
        </p:grpSpPr>
        <p:sp>
          <p:nvSpPr>
            <p:cNvPr id="26" name="Freeform 25"/>
            <p:cNvSpPr/>
            <p:nvPr/>
          </p:nvSpPr>
          <p:spPr bwMode="auto">
            <a:xfrm rot="2268344">
              <a:off x="9791589" y="3355581"/>
              <a:ext cx="908663" cy="668538"/>
            </a:xfrm>
            <a:custGeom>
              <a:avLst/>
              <a:gdLst>
                <a:gd name="connsiteX0" fmla="*/ 0 w 1032934"/>
                <a:gd name="connsiteY0" fmla="*/ 423333 h 423333"/>
                <a:gd name="connsiteX1" fmla="*/ 1032934 w 1032934"/>
                <a:gd name="connsiteY1" fmla="*/ 0 h 423333"/>
                <a:gd name="connsiteX0" fmla="*/ 0 w 928159"/>
                <a:gd name="connsiteY0" fmla="*/ 493183 h 493183"/>
                <a:gd name="connsiteX1" fmla="*/ 928159 w 928159"/>
                <a:gd name="connsiteY1" fmla="*/ 0 h 493183"/>
                <a:gd name="connsiteX0" fmla="*/ 0 w 928159"/>
                <a:gd name="connsiteY0" fmla="*/ 493216 h 493216"/>
                <a:gd name="connsiteX1" fmla="*/ 928159 w 928159"/>
                <a:gd name="connsiteY1" fmla="*/ 33 h 493216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868571"/>
                <a:gd name="connsiteY0" fmla="*/ 467618 h 467618"/>
                <a:gd name="connsiteX1" fmla="*/ 868571 w 868571"/>
                <a:gd name="connsiteY1" fmla="*/ 53 h 467618"/>
                <a:gd name="connsiteX0" fmla="*/ 0 w 869378"/>
                <a:gd name="connsiteY0" fmla="*/ 472337 h 472337"/>
                <a:gd name="connsiteX1" fmla="*/ 869378 w 869378"/>
                <a:gd name="connsiteY1" fmla="*/ 51 h 472337"/>
                <a:gd name="connsiteX0" fmla="*/ 0 w 869378"/>
                <a:gd name="connsiteY0" fmla="*/ 472286 h 472286"/>
                <a:gd name="connsiteX1" fmla="*/ 869378 w 869378"/>
                <a:gd name="connsiteY1" fmla="*/ 0 h 47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69378" h="472286">
                  <a:moveTo>
                    <a:pt x="0" y="472286"/>
                  </a:moveTo>
                  <a:cubicBezTo>
                    <a:pt x="153811" y="212642"/>
                    <a:pt x="339255" y="59963"/>
                    <a:pt x="869378" y="0"/>
                  </a:cubicBezTo>
                </a:path>
              </a:pathLst>
            </a:custGeom>
            <a:noFill/>
            <a:ln w="762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  <p:sp>
          <p:nvSpPr>
            <p:cNvPr id="27" name="Freeform 26"/>
            <p:cNvSpPr/>
            <p:nvPr/>
          </p:nvSpPr>
          <p:spPr bwMode="auto">
            <a:xfrm rot="2268344" flipH="1" flipV="1">
              <a:off x="9837301" y="3505654"/>
              <a:ext cx="908663" cy="668538"/>
            </a:xfrm>
            <a:custGeom>
              <a:avLst/>
              <a:gdLst>
                <a:gd name="connsiteX0" fmla="*/ 0 w 1032934"/>
                <a:gd name="connsiteY0" fmla="*/ 423333 h 423333"/>
                <a:gd name="connsiteX1" fmla="*/ 1032934 w 1032934"/>
                <a:gd name="connsiteY1" fmla="*/ 0 h 423333"/>
                <a:gd name="connsiteX0" fmla="*/ 0 w 928159"/>
                <a:gd name="connsiteY0" fmla="*/ 493183 h 493183"/>
                <a:gd name="connsiteX1" fmla="*/ 928159 w 928159"/>
                <a:gd name="connsiteY1" fmla="*/ 0 h 493183"/>
                <a:gd name="connsiteX0" fmla="*/ 0 w 928159"/>
                <a:gd name="connsiteY0" fmla="*/ 493216 h 493216"/>
                <a:gd name="connsiteX1" fmla="*/ 928159 w 928159"/>
                <a:gd name="connsiteY1" fmla="*/ 33 h 493216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868571"/>
                <a:gd name="connsiteY0" fmla="*/ 467618 h 467618"/>
                <a:gd name="connsiteX1" fmla="*/ 868571 w 868571"/>
                <a:gd name="connsiteY1" fmla="*/ 53 h 467618"/>
                <a:gd name="connsiteX0" fmla="*/ 0 w 869378"/>
                <a:gd name="connsiteY0" fmla="*/ 472337 h 472337"/>
                <a:gd name="connsiteX1" fmla="*/ 869378 w 869378"/>
                <a:gd name="connsiteY1" fmla="*/ 51 h 472337"/>
                <a:gd name="connsiteX0" fmla="*/ 0 w 869378"/>
                <a:gd name="connsiteY0" fmla="*/ 472286 h 472286"/>
                <a:gd name="connsiteX1" fmla="*/ 869378 w 869378"/>
                <a:gd name="connsiteY1" fmla="*/ 0 h 47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69378" h="472286">
                  <a:moveTo>
                    <a:pt x="0" y="472286"/>
                  </a:moveTo>
                  <a:cubicBezTo>
                    <a:pt x="153811" y="212642"/>
                    <a:pt x="339255" y="59963"/>
                    <a:pt x="869378" y="0"/>
                  </a:cubicBezTo>
                </a:path>
              </a:pathLst>
            </a:custGeom>
            <a:noFill/>
            <a:ln w="762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</p:grpSp>
      <p:sp>
        <p:nvSpPr>
          <p:cNvPr id="11" name="Rounded Rectangle 10"/>
          <p:cNvSpPr/>
          <p:nvPr/>
        </p:nvSpPr>
        <p:spPr bwMode="auto">
          <a:xfrm>
            <a:off x="2405245" y="5792519"/>
            <a:ext cx="2006790" cy="64890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Place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460966" y="6669998"/>
            <a:ext cx="708278" cy="607522"/>
            <a:chOff x="9791589" y="3355581"/>
            <a:chExt cx="954375" cy="818611"/>
          </a:xfrm>
        </p:grpSpPr>
        <p:sp>
          <p:nvSpPr>
            <p:cNvPr id="24" name="Freeform 23"/>
            <p:cNvSpPr/>
            <p:nvPr/>
          </p:nvSpPr>
          <p:spPr bwMode="auto">
            <a:xfrm rot="2268344">
              <a:off x="9791589" y="3355581"/>
              <a:ext cx="908663" cy="668538"/>
            </a:xfrm>
            <a:custGeom>
              <a:avLst/>
              <a:gdLst>
                <a:gd name="connsiteX0" fmla="*/ 0 w 1032934"/>
                <a:gd name="connsiteY0" fmla="*/ 423333 h 423333"/>
                <a:gd name="connsiteX1" fmla="*/ 1032934 w 1032934"/>
                <a:gd name="connsiteY1" fmla="*/ 0 h 423333"/>
                <a:gd name="connsiteX0" fmla="*/ 0 w 928159"/>
                <a:gd name="connsiteY0" fmla="*/ 493183 h 493183"/>
                <a:gd name="connsiteX1" fmla="*/ 928159 w 928159"/>
                <a:gd name="connsiteY1" fmla="*/ 0 h 493183"/>
                <a:gd name="connsiteX0" fmla="*/ 0 w 928159"/>
                <a:gd name="connsiteY0" fmla="*/ 493216 h 493216"/>
                <a:gd name="connsiteX1" fmla="*/ 928159 w 928159"/>
                <a:gd name="connsiteY1" fmla="*/ 33 h 493216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868571"/>
                <a:gd name="connsiteY0" fmla="*/ 467618 h 467618"/>
                <a:gd name="connsiteX1" fmla="*/ 868571 w 868571"/>
                <a:gd name="connsiteY1" fmla="*/ 53 h 467618"/>
                <a:gd name="connsiteX0" fmla="*/ 0 w 869378"/>
                <a:gd name="connsiteY0" fmla="*/ 472337 h 472337"/>
                <a:gd name="connsiteX1" fmla="*/ 869378 w 869378"/>
                <a:gd name="connsiteY1" fmla="*/ 51 h 472337"/>
                <a:gd name="connsiteX0" fmla="*/ 0 w 869378"/>
                <a:gd name="connsiteY0" fmla="*/ 472286 h 472286"/>
                <a:gd name="connsiteX1" fmla="*/ 869378 w 869378"/>
                <a:gd name="connsiteY1" fmla="*/ 0 h 47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69378" h="472286">
                  <a:moveTo>
                    <a:pt x="0" y="472286"/>
                  </a:moveTo>
                  <a:cubicBezTo>
                    <a:pt x="153811" y="212642"/>
                    <a:pt x="339255" y="59963"/>
                    <a:pt x="869378" y="0"/>
                  </a:cubicBezTo>
                </a:path>
              </a:pathLst>
            </a:custGeom>
            <a:noFill/>
            <a:ln w="762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  <p:sp>
          <p:nvSpPr>
            <p:cNvPr id="25" name="Freeform 24"/>
            <p:cNvSpPr/>
            <p:nvPr/>
          </p:nvSpPr>
          <p:spPr bwMode="auto">
            <a:xfrm rot="2268344" flipH="1" flipV="1">
              <a:off x="9837301" y="3505654"/>
              <a:ext cx="908663" cy="668538"/>
            </a:xfrm>
            <a:custGeom>
              <a:avLst/>
              <a:gdLst>
                <a:gd name="connsiteX0" fmla="*/ 0 w 1032934"/>
                <a:gd name="connsiteY0" fmla="*/ 423333 h 423333"/>
                <a:gd name="connsiteX1" fmla="*/ 1032934 w 1032934"/>
                <a:gd name="connsiteY1" fmla="*/ 0 h 423333"/>
                <a:gd name="connsiteX0" fmla="*/ 0 w 928159"/>
                <a:gd name="connsiteY0" fmla="*/ 493183 h 493183"/>
                <a:gd name="connsiteX1" fmla="*/ 928159 w 928159"/>
                <a:gd name="connsiteY1" fmla="*/ 0 h 493183"/>
                <a:gd name="connsiteX0" fmla="*/ 0 w 928159"/>
                <a:gd name="connsiteY0" fmla="*/ 493216 h 493216"/>
                <a:gd name="connsiteX1" fmla="*/ 928159 w 928159"/>
                <a:gd name="connsiteY1" fmla="*/ 33 h 493216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868571"/>
                <a:gd name="connsiteY0" fmla="*/ 467618 h 467618"/>
                <a:gd name="connsiteX1" fmla="*/ 868571 w 868571"/>
                <a:gd name="connsiteY1" fmla="*/ 53 h 467618"/>
                <a:gd name="connsiteX0" fmla="*/ 0 w 869378"/>
                <a:gd name="connsiteY0" fmla="*/ 472337 h 472337"/>
                <a:gd name="connsiteX1" fmla="*/ 869378 w 869378"/>
                <a:gd name="connsiteY1" fmla="*/ 51 h 472337"/>
                <a:gd name="connsiteX0" fmla="*/ 0 w 869378"/>
                <a:gd name="connsiteY0" fmla="*/ 472286 h 472286"/>
                <a:gd name="connsiteX1" fmla="*/ 869378 w 869378"/>
                <a:gd name="connsiteY1" fmla="*/ 0 h 47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69378" h="472286">
                  <a:moveTo>
                    <a:pt x="0" y="472286"/>
                  </a:moveTo>
                  <a:cubicBezTo>
                    <a:pt x="153811" y="212642"/>
                    <a:pt x="339255" y="59963"/>
                    <a:pt x="869378" y="0"/>
                  </a:cubicBezTo>
                </a:path>
              </a:pathLst>
            </a:custGeom>
            <a:noFill/>
            <a:ln w="762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</p:grpSp>
      <p:sp>
        <p:nvSpPr>
          <p:cNvPr id="12" name="Rounded Rectangle 11"/>
          <p:cNvSpPr/>
          <p:nvPr/>
        </p:nvSpPr>
        <p:spPr bwMode="auto">
          <a:xfrm>
            <a:off x="2405245" y="6649305"/>
            <a:ext cx="2006790" cy="64890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Route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460966" y="7526783"/>
            <a:ext cx="708278" cy="607522"/>
            <a:chOff x="9791589" y="3355581"/>
            <a:chExt cx="954375" cy="818611"/>
          </a:xfrm>
        </p:grpSpPr>
        <p:sp>
          <p:nvSpPr>
            <p:cNvPr id="22" name="Freeform 21"/>
            <p:cNvSpPr/>
            <p:nvPr/>
          </p:nvSpPr>
          <p:spPr bwMode="auto">
            <a:xfrm rot="2268344">
              <a:off x="9791589" y="3355581"/>
              <a:ext cx="908663" cy="668538"/>
            </a:xfrm>
            <a:custGeom>
              <a:avLst/>
              <a:gdLst>
                <a:gd name="connsiteX0" fmla="*/ 0 w 1032934"/>
                <a:gd name="connsiteY0" fmla="*/ 423333 h 423333"/>
                <a:gd name="connsiteX1" fmla="*/ 1032934 w 1032934"/>
                <a:gd name="connsiteY1" fmla="*/ 0 h 423333"/>
                <a:gd name="connsiteX0" fmla="*/ 0 w 928159"/>
                <a:gd name="connsiteY0" fmla="*/ 493183 h 493183"/>
                <a:gd name="connsiteX1" fmla="*/ 928159 w 928159"/>
                <a:gd name="connsiteY1" fmla="*/ 0 h 493183"/>
                <a:gd name="connsiteX0" fmla="*/ 0 w 928159"/>
                <a:gd name="connsiteY0" fmla="*/ 493216 h 493216"/>
                <a:gd name="connsiteX1" fmla="*/ 928159 w 928159"/>
                <a:gd name="connsiteY1" fmla="*/ 33 h 493216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868571"/>
                <a:gd name="connsiteY0" fmla="*/ 467618 h 467618"/>
                <a:gd name="connsiteX1" fmla="*/ 868571 w 868571"/>
                <a:gd name="connsiteY1" fmla="*/ 53 h 467618"/>
                <a:gd name="connsiteX0" fmla="*/ 0 w 869378"/>
                <a:gd name="connsiteY0" fmla="*/ 472337 h 472337"/>
                <a:gd name="connsiteX1" fmla="*/ 869378 w 869378"/>
                <a:gd name="connsiteY1" fmla="*/ 51 h 472337"/>
                <a:gd name="connsiteX0" fmla="*/ 0 w 869378"/>
                <a:gd name="connsiteY0" fmla="*/ 472286 h 472286"/>
                <a:gd name="connsiteX1" fmla="*/ 869378 w 869378"/>
                <a:gd name="connsiteY1" fmla="*/ 0 h 47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69378" h="472286">
                  <a:moveTo>
                    <a:pt x="0" y="472286"/>
                  </a:moveTo>
                  <a:cubicBezTo>
                    <a:pt x="153811" y="212642"/>
                    <a:pt x="339255" y="59963"/>
                    <a:pt x="869378" y="0"/>
                  </a:cubicBezTo>
                </a:path>
              </a:pathLst>
            </a:custGeom>
            <a:noFill/>
            <a:ln w="762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  <p:sp>
          <p:nvSpPr>
            <p:cNvPr id="23" name="Freeform 22"/>
            <p:cNvSpPr/>
            <p:nvPr/>
          </p:nvSpPr>
          <p:spPr bwMode="auto">
            <a:xfrm rot="2268344" flipH="1" flipV="1">
              <a:off x="9837301" y="3505654"/>
              <a:ext cx="908663" cy="668538"/>
            </a:xfrm>
            <a:custGeom>
              <a:avLst/>
              <a:gdLst>
                <a:gd name="connsiteX0" fmla="*/ 0 w 1032934"/>
                <a:gd name="connsiteY0" fmla="*/ 423333 h 423333"/>
                <a:gd name="connsiteX1" fmla="*/ 1032934 w 1032934"/>
                <a:gd name="connsiteY1" fmla="*/ 0 h 423333"/>
                <a:gd name="connsiteX0" fmla="*/ 0 w 928159"/>
                <a:gd name="connsiteY0" fmla="*/ 493183 h 493183"/>
                <a:gd name="connsiteX1" fmla="*/ 928159 w 928159"/>
                <a:gd name="connsiteY1" fmla="*/ 0 h 493183"/>
                <a:gd name="connsiteX0" fmla="*/ 0 w 928159"/>
                <a:gd name="connsiteY0" fmla="*/ 493216 h 493216"/>
                <a:gd name="connsiteX1" fmla="*/ 928159 w 928159"/>
                <a:gd name="connsiteY1" fmla="*/ 33 h 493216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868571"/>
                <a:gd name="connsiteY0" fmla="*/ 467618 h 467618"/>
                <a:gd name="connsiteX1" fmla="*/ 868571 w 868571"/>
                <a:gd name="connsiteY1" fmla="*/ 53 h 467618"/>
                <a:gd name="connsiteX0" fmla="*/ 0 w 869378"/>
                <a:gd name="connsiteY0" fmla="*/ 472337 h 472337"/>
                <a:gd name="connsiteX1" fmla="*/ 869378 w 869378"/>
                <a:gd name="connsiteY1" fmla="*/ 51 h 472337"/>
                <a:gd name="connsiteX0" fmla="*/ 0 w 869378"/>
                <a:gd name="connsiteY0" fmla="*/ 472286 h 472286"/>
                <a:gd name="connsiteX1" fmla="*/ 869378 w 869378"/>
                <a:gd name="connsiteY1" fmla="*/ 0 h 47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69378" h="472286">
                  <a:moveTo>
                    <a:pt x="0" y="472286"/>
                  </a:moveTo>
                  <a:cubicBezTo>
                    <a:pt x="153811" y="212642"/>
                    <a:pt x="339255" y="59963"/>
                    <a:pt x="869378" y="0"/>
                  </a:cubicBezTo>
                </a:path>
              </a:pathLst>
            </a:custGeom>
            <a:noFill/>
            <a:ln w="762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</p:grpSp>
      <p:sp>
        <p:nvSpPr>
          <p:cNvPr id="13" name="Rounded Rectangle 12"/>
          <p:cNvSpPr/>
          <p:nvPr/>
        </p:nvSpPr>
        <p:spPr bwMode="auto">
          <a:xfrm>
            <a:off x="2405245" y="7506091"/>
            <a:ext cx="2006790" cy="64890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Analysis</a:t>
            </a:r>
          </a:p>
        </p:txBody>
      </p:sp>
      <p:sp>
        <p:nvSpPr>
          <p:cNvPr id="14" name="Rounded Rectangle 13"/>
          <p:cNvSpPr/>
          <p:nvPr/>
        </p:nvSpPr>
        <p:spPr bwMode="auto">
          <a:xfrm>
            <a:off x="5222326" y="4927165"/>
            <a:ext cx="1022349" cy="323640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STA</a:t>
            </a:r>
          </a:p>
        </p:txBody>
      </p:sp>
      <p:cxnSp>
        <p:nvCxnSpPr>
          <p:cNvPr id="15" name="Straight Arrow Connector 14"/>
          <p:cNvCxnSpPr>
            <a:stCxn id="10" idx="2"/>
            <a:endCxn id="11" idx="0"/>
          </p:cNvCxnSpPr>
          <p:nvPr/>
        </p:nvCxnSpPr>
        <p:spPr bwMode="auto">
          <a:xfrm>
            <a:off x="3408640" y="5584641"/>
            <a:ext cx="0" cy="207878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/>
          <p:cNvCxnSpPr>
            <a:stCxn id="11" idx="2"/>
            <a:endCxn id="12" idx="0"/>
          </p:cNvCxnSpPr>
          <p:nvPr/>
        </p:nvCxnSpPr>
        <p:spPr bwMode="auto">
          <a:xfrm>
            <a:off x="3408640" y="6441427"/>
            <a:ext cx="0" cy="207878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/>
          <p:cNvCxnSpPr>
            <a:stCxn id="12" idx="2"/>
            <a:endCxn id="13" idx="0"/>
          </p:cNvCxnSpPr>
          <p:nvPr/>
        </p:nvCxnSpPr>
        <p:spPr bwMode="auto">
          <a:xfrm>
            <a:off x="3408640" y="7298213"/>
            <a:ext cx="0" cy="207878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Snip Single Corner Rectangle 17"/>
          <p:cNvSpPr/>
          <p:nvPr/>
        </p:nvSpPr>
        <p:spPr bwMode="auto">
          <a:xfrm>
            <a:off x="2755161" y="3614080"/>
            <a:ext cx="1306955" cy="587303"/>
          </a:xfrm>
          <a:prstGeom prst="snip1Rect">
            <a:avLst/>
          </a:prstGeom>
          <a:solidFill>
            <a:srgbClr val="92D05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Netlist</a:t>
            </a:r>
          </a:p>
        </p:txBody>
      </p:sp>
      <p:cxnSp>
        <p:nvCxnSpPr>
          <p:cNvPr id="19" name="Straight Arrow Connector 18"/>
          <p:cNvCxnSpPr>
            <a:stCxn id="18" idx="1"/>
            <a:endCxn id="10" idx="0"/>
          </p:cNvCxnSpPr>
          <p:nvPr/>
        </p:nvCxnSpPr>
        <p:spPr bwMode="auto">
          <a:xfrm>
            <a:off x="3408639" y="4201383"/>
            <a:ext cx="1" cy="734350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0" name="Snip Single Corner Rectangle 29"/>
          <p:cNvSpPr/>
          <p:nvPr/>
        </p:nvSpPr>
        <p:spPr bwMode="auto">
          <a:xfrm>
            <a:off x="2625918" y="812802"/>
            <a:ext cx="1564710" cy="587303"/>
          </a:xfrm>
          <a:prstGeom prst="snip1Rect">
            <a:avLst/>
          </a:prstGeom>
          <a:solidFill>
            <a:srgbClr val="92D05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Verilog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045102" y="4381556"/>
            <a:ext cx="1072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VPR</a:t>
            </a:r>
          </a:p>
        </p:txBody>
      </p:sp>
      <p:cxnSp>
        <p:nvCxnSpPr>
          <p:cNvPr id="42" name="Straight Arrow Connector 41"/>
          <p:cNvCxnSpPr>
            <a:stCxn id="56" idx="2"/>
            <a:endCxn id="55" idx="0"/>
          </p:cNvCxnSpPr>
          <p:nvPr/>
        </p:nvCxnSpPr>
        <p:spPr bwMode="auto">
          <a:xfrm>
            <a:off x="3408640" y="2398066"/>
            <a:ext cx="0" cy="255300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2" name="Elbow Connector 51"/>
          <p:cNvCxnSpPr>
            <a:stCxn id="55" idx="2"/>
            <a:endCxn id="18" idx="3"/>
          </p:cNvCxnSpPr>
          <p:nvPr/>
        </p:nvCxnSpPr>
        <p:spPr bwMode="auto">
          <a:xfrm rot="5400000">
            <a:off x="3261305" y="3466745"/>
            <a:ext cx="294670" cy="1"/>
          </a:xfrm>
          <a:prstGeom prst="bentConnector3">
            <a:avLst>
              <a:gd name="adj1" fmla="val 50000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4" name="Elbow Connector 53"/>
          <p:cNvCxnSpPr>
            <a:stCxn id="30" idx="1"/>
            <a:endCxn id="56" idx="0"/>
          </p:cNvCxnSpPr>
          <p:nvPr/>
        </p:nvCxnSpPr>
        <p:spPr bwMode="auto">
          <a:xfrm rot="16200000" flipH="1">
            <a:off x="3242498" y="1565879"/>
            <a:ext cx="331917" cy="367"/>
          </a:xfrm>
          <a:prstGeom prst="bentConnector3">
            <a:avLst>
              <a:gd name="adj1" fmla="val 50000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5" name="Rounded Rectangle 54"/>
          <p:cNvSpPr/>
          <p:nvPr/>
        </p:nvSpPr>
        <p:spPr bwMode="auto">
          <a:xfrm>
            <a:off x="2598076" y="2653366"/>
            <a:ext cx="1621127" cy="6660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ABC</a:t>
            </a:r>
          </a:p>
        </p:txBody>
      </p:sp>
      <p:sp>
        <p:nvSpPr>
          <p:cNvPr id="56" name="Rounded Rectangle 55"/>
          <p:cNvSpPr/>
          <p:nvPr/>
        </p:nvSpPr>
        <p:spPr bwMode="auto">
          <a:xfrm>
            <a:off x="2598076" y="1732022"/>
            <a:ext cx="1621127" cy="6660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ODIN II</a:t>
            </a:r>
          </a:p>
        </p:txBody>
      </p:sp>
      <p:sp>
        <p:nvSpPr>
          <p:cNvPr id="43" name="Title 2"/>
          <p:cNvSpPr>
            <a:spLocks noGrp="1"/>
          </p:cNvSpPr>
          <p:nvPr>
            <p:ph type="title"/>
          </p:nvPr>
        </p:nvSpPr>
        <p:spPr>
          <a:xfrm>
            <a:off x="267017" y="207781"/>
            <a:ext cx="11747500" cy="584200"/>
          </a:xfrm>
        </p:spPr>
        <p:txBody>
          <a:bodyPr/>
          <a:lstStyle/>
          <a:p>
            <a:r>
              <a:rPr lang="en-CA" dirty="0"/>
              <a:t>Outline</a:t>
            </a:r>
          </a:p>
        </p:txBody>
      </p:sp>
      <p:sp>
        <p:nvSpPr>
          <p:cNvPr id="49" name="Snip Single Corner Rectangle 48"/>
          <p:cNvSpPr/>
          <p:nvPr/>
        </p:nvSpPr>
        <p:spPr bwMode="auto">
          <a:xfrm>
            <a:off x="267017" y="812801"/>
            <a:ext cx="2143968" cy="587303"/>
          </a:xfrm>
          <a:prstGeom prst="snip1Rect">
            <a:avLst/>
          </a:prstGeom>
          <a:solidFill>
            <a:srgbClr val="92D05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Architecture</a:t>
            </a:r>
          </a:p>
        </p:txBody>
      </p:sp>
      <p:cxnSp>
        <p:nvCxnSpPr>
          <p:cNvPr id="51" name="Elbow Connector 50"/>
          <p:cNvCxnSpPr>
            <a:stCxn id="49" idx="1"/>
            <a:endCxn id="56" idx="1"/>
          </p:cNvCxnSpPr>
          <p:nvPr/>
        </p:nvCxnSpPr>
        <p:spPr bwMode="auto">
          <a:xfrm rot="16200000" flipH="1">
            <a:off x="1636068" y="1103036"/>
            <a:ext cx="664940" cy="1259075"/>
          </a:xfrm>
          <a:prstGeom prst="bentConnector2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7" name="Elbow Connector 56"/>
          <p:cNvCxnSpPr>
            <a:stCxn id="49" idx="1"/>
            <a:endCxn id="10" idx="1"/>
          </p:cNvCxnSpPr>
          <p:nvPr/>
        </p:nvCxnSpPr>
        <p:spPr bwMode="auto">
          <a:xfrm rot="16200000" flipH="1">
            <a:off x="-57918" y="2797023"/>
            <a:ext cx="3860083" cy="1066244"/>
          </a:xfrm>
          <a:prstGeom prst="bentConnector2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8" name="Elbow Connector 57"/>
          <p:cNvCxnSpPr>
            <a:stCxn id="49" idx="1"/>
            <a:endCxn id="11" idx="1"/>
          </p:cNvCxnSpPr>
          <p:nvPr/>
        </p:nvCxnSpPr>
        <p:spPr bwMode="auto">
          <a:xfrm rot="16200000" flipH="1">
            <a:off x="-486311" y="3225416"/>
            <a:ext cx="4716869" cy="1066244"/>
          </a:xfrm>
          <a:prstGeom prst="bentConnector2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0" name="Elbow Connector 59"/>
          <p:cNvCxnSpPr>
            <a:stCxn id="49" idx="1"/>
            <a:endCxn id="12" idx="1"/>
          </p:cNvCxnSpPr>
          <p:nvPr/>
        </p:nvCxnSpPr>
        <p:spPr bwMode="auto">
          <a:xfrm rot="16200000" flipH="1">
            <a:off x="-914704" y="3653809"/>
            <a:ext cx="5573655" cy="1066244"/>
          </a:xfrm>
          <a:prstGeom prst="bentConnector2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4" name="Elbow Connector 63"/>
          <p:cNvCxnSpPr>
            <a:stCxn id="49" idx="1"/>
            <a:endCxn id="13" idx="1"/>
          </p:cNvCxnSpPr>
          <p:nvPr/>
        </p:nvCxnSpPr>
        <p:spPr bwMode="auto">
          <a:xfrm rot="16200000" flipH="1">
            <a:off x="-1343097" y="4082202"/>
            <a:ext cx="6430441" cy="1066244"/>
          </a:xfrm>
          <a:prstGeom prst="bentConnector2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5" name="Parallelogram 64"/>
          <p:cNvSpPr/>
          <p:nvPr/>
        </p:nvSpPr>
        <p:spPr bwMode="auto">
          <a:xfrm>
            <a:off x="2662079" y="8474580"/>
            <a:ext cx="1492387" cy="711200"/>
          </a:xfrm>
          <a:prstGeom prst="parallelogram">
            <a:avLst/>
          </a:prstGeom>
          <a:solidFill>
            <a:schemeClr val="tx2">
              <a:lumMod val="25000"/>
              <a:lumOff val="75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QoR</a:t>
            </a:r>
            <a:endParaRPr kumimoji="0" lang="en-CA" sz="2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Gill Sans" pitchFamily="-65" charset="0"/>
              <a:ea typeface="ヒラギノ角ゴ ProN W3" pitchFamily="-65" charset="-128"/>
              <a:cs typeface="ヒラギノ角ゴ ProN W3" pitchFamily="-65" charset="-128"/>
              <a:sym typeface="Gill Sans" pitchFamily="-65" charset="0"/>
            </a:endParaRPr>
          </a:p>
        </p:txBody>
      </p:sp>
      <p:cxnSp>
        <p:nvCxnSpPr>
          <p:cNvPr id="68" name="Straight Arrow Connector 67"/>
          <p:cNvCxnSpPr>
            <a:stCxn id="13" idx="2"/>
            <a:endCxn id="65" idx="0"/>
          </p:cNvCxnSpPr>
          <p:nvPr/>
        </p:nvCxnSpPr>
        <p:spPr bwMode="auto">
          <a:xfrm flipH="1">
            <a:off x="3408273" y="8154999"/>
            <a:ext cx="367" cy="319581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7" name="Oval 46"/>
          <p:cNvSpPr/>
          <p:nvPr/>
        </p:nvSpPr>
        <p:spPr bwMode="auto">
          <a:xfrm>
            <a:off x="593714" y="1506352"/>
            <a:ext cx="451337" cy="451337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1</a:t>
            </a:r>
          </a:p>
        </p:txBody>
      </p:sp>
      <p:sp>
        <p:nvSpPr>
          <p:cNvPr id="48" name="Oval 47"/>
          <p:cNvSpPr/>
          <p:nvPr/>
        </p:nvSpPr>
        <p:spPr bwMode="auto">
          <a:xfrm>
            <a:off x="2465082" y="6750225"/>
            <a:ext cx="451337" cy="451337"/>
          </a:xfrm>
          <a:prstGeom prst="ellipse">
            <a:avLst/>
          </a:prstGeom>
          <a:solidFill>
            <a:srgbClr val="4BC8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2</a:t>
            </a:r>
          </a:p>
        </p:txBody>
      </p:sp>
      <p:sp>
        <p:nvSpPr>
          <p:cNvPr id="50" name="Oval 49"/>
          <p:cNvSpPr/>
          <p:nvPr/>
        </p:nvSpPr>
        <p:spPr bwMode="auto">
          <a:xfrm>
            <a:off x="2130061" y="8604511"/>
            <a:ext cx="451337" cy="451337"/>
          </a:xfrm>
          <a:prstGeom prst="ellipse">
            <a:avLst/>
          </a:prstGeom>
          <a:solidFill>
            <a:srgbClr val="D9E1F7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3</a:t>
            </a:r>
          </a:p>
        </p:txBody>
      </p:sp>
      <p:sp>
        <p:nvSpPr>
          <p:cNvPr id="61" name="Oval 60"/>
          <p:cNvSpPr/>
          <p:nvPr/>
        </p:nvSpPr>
        <p:spPr bwMode="auto">
          <a:xfrm>
            <a:off x="2465082" y="5874539"/>
            <a:ext cx="451337" cy="451337"/>
          </a:xfrm>
          <a:prstGeom prst="ellipse">
            <a:avLst/>
          </a:prstGeom>
          <a:solidFill>
            <a:srgbClr val="4BC8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4</a:t>
            </a:r>
          </a:p>
        </p:txBody>
      </p:sp>
      <p:grpSp>
        <p:nvGrpSpPr>
          <p:cNvPr id="76" name="Group 75"/>
          <p:cNvGrpSpPr/>
          <p:nvPr/>
        </p:nvGrpSpPr>
        <p:grpSpPr>
          <a:xfrm>
            <a:off x="7268395" y="1470238"/>
            <a:ext cx="4266048" cy="1077218"/>
            <a:chOff x="7268395" y="1470238"/>
            <a:chExt cx="4266048" cy="1077218"/>
          </a:xfrm>
        </p:grpSpPr>
        <p:sp>
          <p:nvSpPr>
            <p:cNvPr id="2" name="TextBox 1"/>
            <p:cNvSpPr txBox="1"/>
            <p:nvPr/>
          </p:nvSpPr>
          <p:spPr>
            <a:xfrm>
              <a:off x="7705393" y="1470238"/>
              <a:ext cx="38290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3200" dirty="0"/>
                <a:t>VTR 8 Capabilities &amp; New Features</a:t>
              </a:r>
            </a:p>
          </p:txBody>
        </p:sp>
        <p:sp>
          <p:nvSpPr>
            <p:cNvPr id="67" name="Oval 66"/>
            <p:cNvSpPr/>
            <p:nvPr/>
          </p:nvSpPr>
          <p:spPr bwMode="auto">
            <a:xfrm>
              <a:off x="7268395" y="1783178"/>
              <a:ext cx="451337" cy="451337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2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rPr>
                <a:t>1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7254053" y="3323622"/>
            <a:ext cx="4144060" cy="1077218"/>
            <a:chOff x="7254053" y="2801846"/>
            <a:chExt cx="4144060" cy="1077218"/>
          </a:xfrm>
        </p:grpSpPr>
        <p:sp>
          <p:nvSpPr>
            <p:cNvPr id="62" name="TextBox 61"/>
            <p:cNvSpPr txBox="1"/>
            <p:nvPr/>
          </p:nvSpPr>
          <p:spPr>
            <a:xfrm>
              <a:off x="7731461" y="2801846"/>
              <a:ext cx="366665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3200" dirty="0">
                  <a:solidFill>
                    <a:srgbClr val="D9D9D9"/>
                  </a:solidFill>
                </a:rPr>
                <a:t>AIR: Adaptive Incremental Router</a:t>
              </a:r>
            </a:p>
          </p:txBody>
        </p:sp>
        <p:sp>
          <p:nvSpPr>
            <p:cNvPr id="70" name="Oval 69"/>
            <p:cNvSpPr/>
            <p:nvPr/>
          </p:nvSpPr>
          <p:spPr bwMode="auto">
            <a:xfrm>
              <a:off x="7254053" y="3118514"/>
              <a:ext cx="451337" cy="451337"/>
            </a:xfrm>
            <a:prstGeom prst="ellipse">
              <a:avLst/>
            </a:prstGeom>
            <a:solidFill>
              <a:srgbClr val="D9E1F7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2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rPr>
                <a:t>2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7280124" y="5177006"/>
            <a:ext cx="5029335" cy="1077218"/>
            <a:chOff x="7280124" y="3906944"/>
            <a:chExt cx="5029335" cy="1077218"/>
          </a:xfrm>
        </p:grpSpPr>
        <p:sp>
          <p:nvSpPr>
            <p:cNvPr id="63" name="TextBox 62"/>
            <p:cNvSpPr txBox="1"/>
            <p:nvPr/>
          </p:nvSpPr>
          <p:spPr>
            <a:xfrm>
              <a:off x="7705392" y="3906944"/>
              <a:ext cx="460406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3200" dirty="0">
                  <a:solidFill>
                    <a:srgbClr val="D9D9D9"/>
                  </a:solidFill>
                </a:rPr>
                <a:t>VTR 8 </a:t>
              </a:r>
              <a:r>
                <a:rPr lang="en-CA" sz="3200" dirty="0" err="1">
                  <a:solidFill>
                    <a:srgbClr val="D9D9D9"/>
                  </a:solidFill>
                </a:rPr>
                <a:t>QoR</a:t>
              </a:r>
              <a:r>
                <a:rPr lang="en-CA" sz="3200" dirty="0">
                  <a:solidFill>
                    <a:srgbClr val="D9D9D9"/>
                  </a:solidFill>
                </a:rPr>
                <a:t>, Run-time &amp; CAD Enhancements</a:t>
              </a:r>
            </a:p>
          </p:txBody>
        </p:sp>
        <p:sp>
          <p:nvSpPr>
            <p:cNvPr id="71" name="Oval 70"/>
            <p:cNvSpPr/>
            <p:nvPr/>
          </p:nvSpPr>
          <p:spPr bwMode="auto">
            <a:xfrm>
              <a:off x="7280124" y="4205151"/>
              <a:ext cx="451337" cy="451337"/>
            </a:xfrm>
            <a:prstGeom prst="ellipse">
              <a:avLst/>
            </a:prstGeom>
            <a:solidFill>
              <a:srgbClr val="D9E1F7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2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rPr>
                <a:t>3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7280124" y="7030391"/>
            <a:ext cx="5504297" cy="1077218"/>
            <a:chOff x="7268395" y="6245505"/>
            <a:chExt cx="5504297" cy="1077218"/>
          </a:xfrm>
        </p:grpSpPr>
        <p:sp>
          <p:nvSpPr>
            <p:cNvPr id="73" name="TextBox 72"/>
            <p:cNvSpPr txBox="1"/>
            <p:nvPr/>
          </p:nvSpPr>
          <p:spPr>
            <a:xfrm>
              <a:off x="7705390" y="6245505"/>
              <a:ext cx="506730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3200" dirty="0">
                  <a:solidFill>
                    <a:srgbClr val="D9D9D9"/>
                  </a:solidFill>
                </a:rPr>
                <a:t>Reinforcement Learning Enhanced Placement</a:t>
              </a:r>
            </a:p>
          </p:txBody>
        </p:sp>
        <p:sp>
          <p:nvSpPr>
            <p:cNvPr id="74" name="Oval 73"/>
            <p:cNvSpPr/>
            <p:nvPr/>
          </p:nvSpPr>
          <p:spPr bwMode="auto">
            <a:xfrm>
              <a:off x="7268395" y="6534164"/>
              <a:ext cx="451337" cy="451337"/>
            </a:xfrm>
            <a:prstGeom prst="ellipse">
              <a:avLst/>
            </a:prstGeom>
            <a:solidFill>
              <a:srgbClr val="D9E1F7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2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rPr>
                <a:t>4</a:t>
              </a: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5734373" y="9185780"/>
            <a:ext cx="5800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/>
              <a:t>K. E. Murray, et al., “VTR 8: High Performance CAD and Customizable FPGA Architecture Modelling", </a:t>
            </a:r>
            <a:r>
              <a:rPr lang="en-CA" sz="1400" i="1" dirty="0"/>
              <a:t>ACM TRETS, 2020</a:t>
            </a:r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660441354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35000" y="1808922"/>
            <a:ext cx="11811000" cy="73152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dirty="0"/>
              <a:t>FPGAs: Basics &amp; Utility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dirty="0"/>
              <a:t>Flexible CAD: Motivation and Challenges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dirty="0"/>
              <a:t>Verilog to Routing: Recent Progress</a:t>
            </a:r>
          </a:p>
          <a:p>
            <a:pPr marL="647700" lvl="2" indent="-457200">
              <a:buFont typeface="Arial" panose="020B0604020202020204" pitchFamily="34" charset="0"/>
              <a:buChar char="•"/>
            </a:pPr>
            <a:r>
              <a:rPr lang="en-CA" dirty="0"/>
              <a:t>Architecture Generality</a:t>
            </a:r>
          </a:p>
          <a:p>
            <a:pPr marL="647700" lvl="2" indent="-457200">
              <a:buFont typeface="Arial" panose="020B0604020202020204" pitchFamily="34" charset="0"/>
              <a:buChar char="•"/>
            </a:pPr>
            <a:r>
              <a:rPr lang="en-CA" dirty="0"/>
              <a:t>AIR: Faster, More Adaptive Routing</a:t>
            </a:r>
          </a:p>
          <a:p>
            <a:pPr marL="647700" lvl="2" indent="-457200">
              <a:buFont typeface="Arial" panose="020B0604020202020204" pitchFamily="34" charset="0"/>
              <a:buChar char="•"/>
            </a:pPr>
            <a:r>
              <a:rPr lang="en-CA" dirty="0"/>
              <a:t>VTR 8.0: </a:t>
            </a:r>
            <a:r>
              <a:rPr lang="en-CA" dirty="0" err="1"/>
              <a:t>QoR</a:t>
            </a:r>
            <a:r>
              <a:rPr lang="en-CA" dirty="0"/>
              <a:t> Improvements</a:t>
            </a:r>
          </a:p>
          <a:p>
            <a:pPr marL="647700" lvl="2" indent="-457200">
              <a:buFont typeface="Arial" panose="020B0604020202020204" pitchFamily="34" charset="0"/>
              <a:buChar char="•"/>
            </a:pPr>
            <a:r>
              <a:rPr lang="en-CA" dirty="0"/>
              <a:t>Reinforcement Learning for Adaptive Placement</a:t>
            </a:r>
          </a:p>
          <a:p>
            <a:pPr marL="342900" lvl="1" indent="-457200">
              <a:buFont typeface="Arial" panose="020B0604020202020204" pitchFamily="34" charset="0"/>
              <a:buChar char="•"/>
            </a:pPr>
            <a:r>
              <a:rPr lang="en-CA" dirty="0"/>
              <a:t>Summary</a:t>
            </a:r>
          </a:p>
          <a:p>
            <a:pPr marL="952500" lvl="3" indent="-457200">
              <a:buFont typeface="Arial" panose="020B0604020202020204" pitchFamily="34" charset="0"/>
              <a:buChar char="•"/>
            </a:pPr>
            <a:endParaRPr lang="en-CA" dirty="0"/>
          </a:p>
          <a:p>
            <a:pPr marL="342900" lvl="1" indent="-457200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48786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294691" y="4291923"/>
            <a:ext cx="6383188" cy="3759653"/>
          </a:xfrm>
        </p:spPr>
        <p:txBody>
          <a:bodyPr/>
          <a:lstStyle/>
          <a:p>
            <a:pPr marL="342900" lvl="1" indent="-457200">
              <a:buFont typeface="Arial" panose="020B0604020202020204" pitchFamily="34" charset="0"/>
              <a:buChar char="•"/>
            </a:pPr>
            <a:r>
              <a:rPr lang="en-CA" dirty="0"/>
              <a:t>Supports both soft &amp; hard blocks</a:t>
            </a:r>
          </a:p>
          <a:p>
            <a:pPr marL="342900" lvl="1" indent="-457200">
              <a:buFont typeface="Arial" panose="020B0604020202020204" pitchFamily="34" charset="0"/>
              <a:buChar char="•"/>
            </a:pPr>
            <a:r>
              <a:rPr lang="en-CA" dirty="0"/>
              <a:t>Arbitrary:</a:t>
            </a:r>
          </a:p>
          <a:p>
            <a:pPr marL="647700" lvl="2" indent="-457200">
              <a:buFont typeface="Arial" panose="020B0604020202020204" pitchFamily="34" charset="0"/>
              <a:buChar char="•"/>
            </a:pPr>
            <a:r>
              <a:rPr lang="en-CA" dirty="0"/>
              <a:t>Netlist Primitives</a:t>
            </a:r>
          </a:p>
          <a:p>
            <a:pPr marL="647700" lvl="2" indent="-457200">
              <a:buFont typeface="Arial" panose="020B0604020202020204" pitchFamily="34" charset="0"/>
              <a:buChar char="•"/>
            </a:pPr>
            <a:r>
              <a:rPr lang="en-CA" dirty="0"/>
              <a:t>Hierarchy</a:t>
            </a:r>
          </a:p>
          <a:p>
            <a:pPr marL="647700" lvl="2" indent="-457200">
              <a:buFont typeface="Arial" panose="020B0604020202020204" pitchFamily="34" charset="0"/>
              <a:buChar char="•"/>
            </a:pPr>
            <a:r>
              <a:rPr lang="en-CA" dirty="0"/>
              <a:t>Connectivity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9910" y="63922"/>
            <a:ext cx="6178755" cy="584200"/>
          </a:xfrm>
        </p:spPr>
        <p:txBody>
          <a:bodyPr/>
          <a:lstStyle/>
          <a:p>
            <a:r>
              <a:rPr lang="en-CA" dirty="0"/>
              <a:t>Block Modeling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621E302-A139-4538-AB44-9079AB17D9A4}" type="slidenum">
              <a:rPr lang="en-CA" smtClean="0"/>
              <a:pPr>
                <a:defRPr/>
              </a:pPr>
              <a:t>20</a:t>
            </a:fld>
            <a:endParaRPr lang="en-CA" dirty="0"/>
          </a:p>
        </p:txBody>
      </p:sp>
      <p:grpSp>
        <p:nvGrpSpPr>
          <p:cNvPr id="344" name="Group 343"/>
          <p:cNvGrpSpPr/>
          <p:nvPr/>
        </p:nvGrpSpPr>
        <p:grpSpPr>
          <a:xfrm>
            <a:off x="326504" y="1027457"/>
            <a:ext cx="3945536" cy="2164828"/>
            <a:chOff x="709115" y="835704"/>
            <a:chExt cx="3945536" cy="2164828"/>
          </a:xfrm>
        </p:grpSpPr>
        <p:grpSp>
          <p:nvGrpSpPr>
            <p:cNvPr id="20" name="Group 19"/>
            <p:cNvGrpSpPr/>
            <p:nvPr/>
          </p:nvGrpSpPr>
          <p:grpSpPr>
            <a:xfrm>
              <a:off x="709115" y="1763487"/>
              <a:ext cx="1892731" cy="614361"/>
              <a:chOff x="5745480" y="1371600"/>
              <a:chExt cx="2396490" cy="777876"/>
            </a:xfrm>
          </p:grpSpPr>
          <p:sp>
            <p:nvSpPr>
              <p:cNvPr id="5" name="Rectangle 4"/>
              <p:cNvSpPr/>
              <p:nvPr/>
            </p:nvSpPr>
            <p:spPr bwMode="auto">
              <a:xfrm>
                <a:off x="6191250" y="1371600"/>
                <a:ext cx="1504950" cy="777876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CA" sz="2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Gill Sans" pitchFamily="-65" charset="0"/>
                    <a:ea typeface="ヒラギノ角ゴ ProN W3" pitchFamily="-65" charset="-128"/>
                    <a:cs typeface="ヒラギノ角ゴ ProN W3" pitchFamily="-65" charset="-128"/>
                    <a:sym typeface="Gill Sans" pitchFamily="-65" charset="0"/>
                  </a:rPr>
                  <a:t>4-LUT</a:t>
                </a:r>
              </a:p>
            </p:txBody>
          </p:sp>
          <p:cxnSp>
            <p:nvCxnSpPr>
              <p:cNvPr id="8" name="Straight Connector 7"/>
              <p:cNvCxnSpPr/>
              <p:nvPr/>
            </p:nvCxnSpPr>
            <p:spPr bwMode="auto">
              <a:xfrm>
                <a:off x="5745480" y="1546860"/>
                <a:ext cx="445770" cy="0"/>
              </a:xfrm>
              <a:prstGeom prst="lin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" name="Straight Connector 8"/>
              <p:cNvCxnSpPr/>
              <p:nvPr/>
            </p:nvCxnSpPr>
            <p:spPr bwMode="auto">
              <a:xfrm>
                <a:off x="5745480" y="1699260"/>
                <a:ext cx="445770" cy="0"/>
              </a:xfrm>
              <a:prstGeom prst="lin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" name="Straight Connector 9"/>
              <p:cNvCxnSpPr/>
              <p:nvPr/>
            </p:nvCxnSpPr>
            <p:spPr bwMode="auto">
              <a:xfrm>
                <a:off x="5745480" y="1851660"/>
                <a:ext cx="445770" cy="0"/>
              </a:xfrm>
              <a:prstGeom prst="lin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" name="Straight Connector 10"/>
              <p:cNvCxnSpPr/>
              <p:nvPr/>
            </p:nvCxnSpPr>
            <p:spPr bwMode="auto">
              <a:xfrm>
                <a:off x="5745480" y="2004060"/>
                <a:ext cx="445770" cy="0"/>
              </a:xfrm>
              <a:prstGeom prst="lin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" name="Straight Connector 17"/>
              <p:cNvCxnSpPr/>
              <p:nvPr/>
            </p:nvCxnSpPr>
            <p:spPr bwMode="auto">
              <a:xfrm>
                <a:off x="7696200" y="1770743"/>
                <a:ext cx="445770" cy="0"/>
              </a:xfrm>
              <a:prstGeom prst="lin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1" name="Group 20"/>
            <p:cNvGrpSpPr/>
            <p:nvPr/>
          </p:nvGrpSpPr>
          <p:grpSpPr>
            <a:xfrm>
              <a:off x="1716380" y="835704"/>
              <a:ext cx="1892732" cy="857597"/>
              <a:chOff x="8294007" y="1217613"/>
              <a:chExt cx="2396490" cy="1085850"/>
            </a:xfrm>
          </p:grpSpPr>
          <p:sp>
            <p:nvSpPr>
              <p:cNvPr id="6" name="Rectangle 5"/>
              <p:cNvSpPr/>
              <p:nvPr/>
            </p:nvSpPr>
            <p:spPr bwMode="auto">
              <a:xfrm>
                <a:off x="8739777" y="1217613"/>
                <a:ext cx="1504950" cy="1085850"/>
              </a:xfrm>
              <a:prstGeom prst="rect">
                <a:avLst/>
              </a:prstGeom>
              <a:solidFill>
                <a:srgbClr val="FFD85D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CA" sz="2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Gill Sans" pitchFamily="-65" charset="0"/>
                    <a:ea typeface="ヒラギノ角ゴ ProN W3" pitchFamily="-65" charset="-128"/>
                    <a:cs typeface="ヒラギノ角ゴ ProN W3" pitchFamily="-65" charset="-128"/>
                    <a:sym typeface="Gill Sans" pitchFamily="-65" charset="0"/>
                  </a:rPr>
                  <a:t>6-LUT</a:t>
                </a:r>
              </a:p>
            </p:txBody>
          </p:sp>
          <p:cxnSp>
            <p:nvCxnSpPr>
              <p:cNvPr id="12" name="Straight Connector 11"/>
              <p:cNvCxnSpPr/>
              <p:nvPr/>
            </p:nvCxnSpPr>
            <p:spPr bwMode="auto">
              <a:xfrm>
                <a:off x="8294007" y="1371600"/>
                <a:ext cx="445770" cy="0"/>
              </a:xfrm>
              <a:prstGeom prst="lin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" name="Straight Connector 12"/>
              <p:cNvCxnSpPr/>
              <p:nvPr/>
            </p:nvCxnSpPr>
            <p:spPr bwMode="auto">
              <a:xfrm>
                <a:off x="8294007" y="1524000"/>
                <a:ext cx="445770" cy="0"/>
              </a:xfrm>
              <a:prstGeom prst="lin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" name="Straight Connector 13"/>
              <p:cNvCxnSpPr/>
              <p:nvPr/>
            </p:nvCxnSpPr>
            <p:spPr bwMode="auto">
              <a:xfrm>
                <a:off x="8294007" y="1676400"/>
                <a:ext cx="445770" cy="0"/>
              </a:xfrm>
              <a:prstGeom prst="lin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" name="Straight Connector 14"/>
              <p:cNvCxnSpPr/>
              <p:nvPr/>
            </p:nvCxnSpPr>
            <p:spPr bwMode="auto">
              <a:xfrm>
                <a:off x="8294007" y="1828800"/>
                <a:ext cx="445770" cy="0"/>
              </a:xfrm>
              <a:prstGeom prst="lin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" name="Straight Connector 15"/>
              <p:cNvCxnSpPr/>
              <p:nvPr/>
            </p:nvCxnSpPr>
            <p:spPr bwMode="auto">
              <a:xfrm>
                <a:off x="8294007" y="1981200"/>
                <a:ext cx="445770" cy="0"/>
              </a:xfrm>
              <a:prstGeom prst="lin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" name="Straight Connector 16"/>
              <p:cNvCxnSpPr/>
              <p:nvPr/>
            </p:nvCxnSpPr>
            <p:spPr bwMode="auto">
              <a:xfrm>
                <a:off x="8294007" y="2133600"/>
                <a:ext cx="445770" cy="0"/>
              </a:xfrm>
              <a:prstGeom prst="lin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" name="Straight Connector 18"/>
              <p:cNvCxnSpPr/>
              <p:nvPr/>
            </p:nvCxnSpPr>
            <p:spPr bwMode="auto">
              <a:xfrm>
                <a:off x="10244727" y="1756228"/>
                <a:ext cx="445770" cy="0"/>
              </a:xfrm>
              <a:prstGeom prst="lin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31" name="Group 30"/>
            <p:cNvGrpSpPr/>
            <p:nvPr/>
          </p:nvGrpSpPr>
          <p:grpSpPr>
            <a:xfrm>
              <a:off x="2761920" y="1771546"/>
              <a:ext cx="1892731" cy="614361"/>
              <a:chOff x="5745480" y="1371600"/>
              <a:chExt cx="2396490" cy="777876"/>
            </a:xfrm>
          </p:grpSpPr>
          <p:sp>
            <p:nvSpPr>
              <p:cNvPr id="32" name="Rectangle 31"/>
              <p:cNvSpPr/>
              <p:nvPr/>
            </p:nvSpPr>
            <p:spPr bwMode="auto">
              <a:xfrm>
                <a:off x="6191250" y="1371600"/>
                <a:ext cx="1504950" cy="777876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CA" sz="2000" dirty="0">
                    <a:latin typeface="Gill Sans" pitchFamily="-65" charset="0"/>
                    <a:ea typeface="ヒラギノ角ゴ ProN W3" pitchFamily="-65" charset="-128"/>
                    <a:cs typeface="ヒラギノ角ゴ ProN W3" pitchFamily="-65" charset="-128"/>
                    <a:sym typeface="Gill Sans" pitchFamily="-65" charset="0"/>
                  </a:rPr>
                  <a:t>?</a:t>
                </a:r>
                <a:endParaRPr kumimoji="0" lang="en-CA" sz="2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endParaRPr>
              </a:p>
            </p:txBody>
          </p:sp>
          <p:cxnSp>
            <p:nvCxnSpPr>
              <p:cNvPr id="33" name="Straight Connector 32"/>
              <p:cNvCxnSpPr/>
              <p:nvPr/>
            </p:nvCxnSpPr>
            <p:spPr bwMode="auto">
              <a:xfrm>
                <a:off x="5745480" y="1546860"/>
                <a:ext cx="445770" cy="0"/>
              </a:xfrm>
              <a:prstGeom prst="lin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4" name="Straight Connector 33"/>
              <p:cNvCxnSpPr/>
              <p:nvPr/>
            </p:nvCxnSpPr>
            <p:spPr bwMode="auto">
              <a:xfrm>
                <a:off x="5745480" y="1699260"/>
                <a:ext cx="445770" cy="0"/>
              </a:xfrm>
              <a:prstGeom prst="lin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5" name="Straight Connector 34"/>
              <p:cNvCxnSpPr/>
              <p:nvPr/>
            </p:nvCxnSpPr>
            <p:spPr bwMode="auto">
              <a:xfrm>
                <a:off x="5745480" y="1851660"/>
                <a:ext cx="445770" cy="0"/>
              </a:xfrm>
              <a:prstGeom prst="lin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6" name="Straight Connector 35"/>
              <p:cNvCxnSpPr/>
              <p:nvPr/>
            </p:nvCxnSpPr>
            <p:spPr bwMode="auto">
              <a:xfrm>
                <a:off x="5745480" y="2004060"/>
                <a:ext cx="445770" cy="0"/>
              </a:xfrm>
              <a:prstGeom prst="lin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7" name="Straight Connector 36"/>
              <p:cNvCxnSpPr/>
              <p:nvPr/>
            </p:nvCxnSpPr>
            <p:spPr bwMode="auto">
              <a:xfrm>
                <a:off x="7696200" y="1770743"/>
                <a:ext cx="445770" cy="0"/>
              </a:xfrm>
              <a:prstGeom prst="lin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38" name="TextBox 37"/>
            <p:cNvSpPr txBox="1"/>
            <p:nvPr/>
          </p:nvSpPr>
          <p:spPr>
            <a:xfrm>
              <a:off x="748221" y="2415757"/>
              <a:ext cx="38290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3200" dirty="0"/>
                <a:t>Logic Primitive</a:t>
              </a:r>
            </a:p>
          </p:txBody>
        </p:sp>
      </p:grpSp>
      <p:grpSp>
        <p:nvGrpSpPr>
          <p:cNvPr id="343" name="Group 342"/>
          <p:cNvGrpSpPr/>
          <p:nvPr/>
        </p:nvGrpSpPr>
        <p:grpSpPr>
          <a:xfrm>
            <a:off x="9254015" y="207754"/>
            <a:ext cx="3829050" cy="2989524"/>
            <a:chOff x="261140" y="3693332"/>
            <a:chExt cx="3829050" cy="2989524"/>
          </a:xfrm>
        </p:grpSpPr>
        <p:sp>
          <p:nvSpPr>
            <p:cNvPr id="41" name="TextBox 40"/>
            <p:cNvSpPr txBox="1"/>
            <p:nvPr/>
          </p:nvSpPr>
          <p:spPr>
            <a:xfrm>
              <a:off x="261140" y="6098081"/>
              <a:ext cx="38290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3200" dirty="0"/>
                <a:t>Logic Block Size</a:t>
              </a:r>
            </a:p>
          </p:txBody>
        </p:sp>
        <p:grpSp>
          <p:nvGrpSpPr>
            <p:cNvPr id="51" name="Group 50"/>
            <p:cNvGrpSpPr/>
            <p:nvPr/>
          </p:nvGrpSpPr>
          <p:grpSpPr>
            <a:xfrm>
              <a:off x="2049630" y="3693332"/>
              <a:ext cx="798161" cy="2259928"/>
              <a:chOff x="10177333" y="1379112"/>
              <a:chExt cx="1046927" cy="2964288"/>
            </a:xfrm>
          </p:grpSpPr>
          <p:sp>
            <p:nvSpPr>
              <p:cNvPr id="40" name="Rectangle 39"/>
              <p:cNvSpPr/>
              <p:nvPr/>
            </p:nvSpPr>
            <p:spPr bwMode="auto">
              <a:xfrm>
                <a:off x="10177333" y="1379112"/>
                <a:ext cx="1046927" cy="296428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4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 bwMode="auto">
              <a:xfrm>
                <a:off x="10437242" y="1569070"/>
                <a:ext cx="529929" cy="371382"/>
              </a:xfrm>
              <a:prstGeom prst="rect">
                <a:avLst/>
              </a:prstGeom>
              <a:solidFill>
                <a:srgbClr val="92D050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 bwMode="auto">
              <a:xfrm>
                <a:off x="10437242" y="2021975"/>
                <a:ext cx="529929" cy="371382"/>
              </a:xfrm>
              <a:prstGeom prst="rect">
                <a:avLst/>
              </a:prstGeom>
              <a:solidFill>
                <a:srgbClr val="92D050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 bwMode="auto">
              <a:xfrm>
                <a:off x="10437242" y="2474880"/>
                <a:ext cx="529929" cy="371382"/>
              </a:xfrm>
              <a:prstGeom prst="rect">
                <a:avLst/>
              </a:prstGeom>
              <a:solidFill>
                <a:srgbClr val="92D050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 bwMode="auto">
              <a:xfrm>
                <a:off x="10437242" y="2927785"/>
                <a:ext cx="529929" cy="371382"/>
              </a:xfrm>
              <a:prstGeom prst="rect">
                <a:avLst/>
              </a:prstGeom>
              <a:solidFill>
                <a:srgbClr val="92D050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 bwMode="auto">
              <a:xfrm>
                <a:off x="10437242" y="3380690"/>
                <a:ext cx="529929" cy="371382"/>
              </a:xfrm>
              <a:prstGeom prst="rect">
                <a:avLst/>
              </a:prstGeom>
              <a:solidFill>
                <a:srgbClr val="92D050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 bwMode="auto">
              <a:xfrm>
                <a:off x="10437242" y="3833595"/>
                <a:ext cx="529929" cy="371382"/>
              </a:xfrm>
              <a:prstGeom prst="rect">
                <a:avLst/>
              </a:prstGeom>
              <a:solidFill>
                <a:srgbClr val="92D050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endParaRPr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1053318" y="4027371"/>
              <a:ext cx="798161" cy="1591850"/>
              <a:chOff x="10177333" y="1379112"/>
              <a:chExt cx="1046927" cy="2087988"/>
            </a:xfrm>
          </p:grpSpPr>
          <p:sp>
            <p:nvSpPr>
              <p:cNvPr id="53" name="Rectangle 52"/>
              <p:cNvSpPr/>
              <p:nvPr/>
            </p:nvSpPr>
            <p:spPr bwMode="auto">
              <a:xfrm>
                <a:off x="10177333" y="1379112"/>
                <a:ext cx="1046927" cy="208798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4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endParaRPr>
              </a:p>
            </p:txBody>
          </p:sp>
          <p:sp>
            <p:nvSpPr>
              <p:cNvPr id="54" name="Rectangle 53"/>
              <p:cNvSpPr/>
              <p:nvPr/>
            </p:nvSpPr>
            <p:spPr bwMode="auto">
              <a:xfrm>
                <a:off x="10437242" y="1569070"/>
                <a:ext cx="529929" cy="371382"/>
              </a:xfrm>
              <a:prstGeom prst="rect">
                <a:avLst/>
              </a:prstGeom>
              <a:solidFill>
                <a:srgbClr val="92D050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 bwMode="auto">
              <a:xfrm>
                <a:off x="10437242" y="2021975"/>
                <a:ext cx="529929" cy="371382"/>
              </a:xfrm>
              <a:prstGeom prst="rect">
                <a:avLst/>
              </a:prstGeom>
              <a:solidFill>
                <a:srgbClr val="92D050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endParaRPr>
              </a:p>
            </p:txBody>
          </p:sp>
          <p:sp>
            <p:nvSpPr>
              <p:cNvPr id="56" name="Rectangle 55"/>
              <p:cNvSpPr/>
              <p:nvPr/>
            </p:nvSpPr>
            <p:spPr bwMode="auto">
              <a:xfrm>
                <a:off x="10437242" y="2474880"/>
                <a:ext cx="529929" cy="371382"/>
              </a:xfrm>
              <a:prstGeom prst="rect">
                <a:avLst/>
              </a:prstGeom>
              <a:solidFill>
                <a:srgbClr val="92D050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endParaRPr>
              </a:p>
            </p:txBody>
          </p:sp>
          <p:sp>
            <p:nvSpPr>
              <p:cNvPr id="57" name="Rectangle 56"/>
              <p:cNvSpPr/>
              <p:nvPr/>
            </p:nvSpPr>
            <p:spPr bwMode="auto">
              <a:xfrm>
                <a:off x="10437242" y="2927785"/>
                <a:ext cx="529929" cy="371382"/>
              </a:xfrm>
              <a:prstGeom prst="rect">
                <a:avLst/>
              </a:prstGeom>
              <a:solidFill>
                <a:srgbClr val="92D050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endParaRPr>
              </a:p>
            </p:txBody>
          </p:sp>
        </p:grpSp>
      </p:grpSp>
      <p:grpSp>
        <p:nvGrpSpPr>
          <p:cNvPr id="345" name="Group 344"/>
          <p:cNvGrpSpPr/>
          <p:nvPr/>
        </p:nvGrpSpPr>
        <p:grpSpPr>
          <a:xfrm>
            <a:off x="322142" y="4294184"/>
            <a:ext cx="5117424" cy="3654907"/>
            <a:chOff x="169742" y="3608384"/>
            <a:chExt cx="5117424" cy="3654907"/>
          </a:xfrm>
        </p:grpSpPr>
        <p:sp>
          <p:nvSpPr>
            <p:cNvPr id="76" name="TextBox 75"/>
            <p:cNvSpPr txBox="1"/>
            <p:nvPr/>
          </p:nvSpPr>
          <p:spPr>
            <a:xfrm>
              <a:off x="1333769" y="6186073"/>
              <a:ext cx="38290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3200" dirty="0"/>
                <a:t>Inter-Element Connectivity</a:t>
              </a:r>
            </a:p>
          </p:txBody>
        </p:sp>
        <p:grpSp>
          <p:nvGrpSpPr>
            <p:cNvPr id="142" name="Group 141"/>
            <p:cNvGrpSpPr/>
            <p:nvPr/>
          </p:nvGrpSpPr>
          <p:grpSpPr>
            <a:xfrm>
              <a:off x="169742" y="3608384"/>
              <a:ext cx="2540911" cy="2479731"/>
              <a:chOff x="6536414" y="3524250"/>
              <a:chExt cx="2540911" cy="2479731"/>
            </a:xfrm>
          </p:grpSpPr>
          <p:sp>
            <p:nvSpPr>
              <p:cNvPr id="63" name="Rectangle 62"/>
              <p:cNvSpPr/>
              <p:nvPr/>
            </p:nvSpPr>
            <p:spPr bwMode="auto">
              <a:xfrm>
                <a:off x="6934200" y="3524250"/>
                <a:ext cx="1955800" cy="24797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4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endParaRPr>
              </a:p>
            </p:txBody>
          </p:sp>
          <p:grpSp>
            <p:nvGrpSpPr>
              <p:cNvPr id="88" name="Group 87"/>
              <p:cNvGrpSpPr/>
              <p:nvPr/>
            </p:nvGrpSpPr>
            <p:grpSpPr>
              <a:xfrm>
                <a:off x="7711440" y="3965310"/>
                <a:ext cx="327660" cy="124122"/>
                <a:chOff x="7711440" y="3965310"/>
                <a:chExt cx="327660" cy="124122"/>
              </a:xfrm>
            </p:grpSpPr>
            <p:cxnSp>
              <p:nvCxnSpPr>
                <p:cNvPr id="82" name="Straight Connector 81"/>
                <p:cNvCxnSpPr/>
                <p:nvPr/>
              </p:nvCxnSpPr>
              <p:spPr bwMode="auto">
                <a:xfrm>
                  <a:off x="7711440" y="4027371"/>
                  <a:ext cx="327660" cy="0"/>
                </a:xfrm>
                <a:prstGeom prst="line">
                  <a:avLst/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 w="254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87" name="Straight Connector 86"/>
                <p:cNvCxnSpPr/>
                <p:nvPr/>
              </p:nvCxnSpPr>
              <p:spPr bwMode="auto">
                <a:xfrm flipV="1">
                  <a:off x="7809131" y="3965310"/>
                  <a:ext cx="124122" cy="124122"/>
                </a:xfrm>
                <a:prstGeom prst="line">
                  <a:avLst/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 w="254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89" name="Group 88"/>
              <p:cNvGrpSpPr/>
              <p:nvPr/>
            </p:nvGrpSpPr>
            <p:grpSpPr>
              <a:xfrm>
                <a:off x="7711440" y="4320857"/>
                <a:ext cx="327660" cy="124122"/>
                <a:chOff x="7711440" y="3965310"/>
                <a:chExt cx="327660" cy="124122"/>
              </a:xfrm>
            </p:grpSpPr>
            <p:cxnSp>
              <p:nvCxnSpPr>
                <p:cNvPr id="90" name="Straight Connector 89"/>
                <p:cNvCxnSpPr/>
                <p:nvPr/>
              </p:nvCxnSpPr>
              <p:spPr bwMode="auto">
                <a:xfrm>
                  <a:off x="7711440" y="4027371"/>
                  <a:ext cx="327660" cy="0"/>
                </a:xfrm>
                <a:prstGeom prst="line">
                  <a:avLst/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 w="254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91" name="Straight Connector 90"/>
                <p:cNvCxnSpPr/>
                <p:nvPr/>
              </p:nvCxnSpPr>
              <p:spPr bwMode="auto">
                <a:xfrm flipV="1">
                  <a:off x="7809131" y="3965310"/>
                  <a:ext cx="124122" cy="124122"/>
                </a:xfrm>
                <a:prstGeom prst="line">
                  <a:avLst/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 w="254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92" name="Group 91"/>
              <p:cNvGrpSpPr/>
              <p:nvPr/>
            </p:nvGrpSpPr>
            <p:grpSpPr>
              <a:xfrm>
                <a:off x="7711440" y="4648698"/>
                <a:ext cx="327660" cy="124122"/>
                <a:chOff x="7711440" y="3965310"/>
                <a:chExt cx="327660" cy="124122"/>
              </a:xfrm>
            </p:grpSpPr>
            <p:cxnSp>
              <p:nvCxnSpPr>
                <p:cNvPr id="93" name="Straight Connector 92"/>
                <p:cNvCxnSpPr/>
                <p:nvPr/>
              </p:nvCxnSpPr>
              <p:spPr bwMode="auto">
                <a:xfrm>
                  <a:off x="7711440" y="4027371"/>
                  <a:ext cx="327660" cy="0"/>
                </a:xfrm>
                <a:prstGeom prst="line">
                  <a:avLst/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 w="254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94" name="Straight Connector 93"/>
                <p:cNvCxnSpPr/>
                <p:nvPr/>
              </p:nvCxnSpPr>
              <p:spPr bwMode="auto">
                <a:xfrm flipV="1">
                  <a:off x="7809131" y="3965310"/>
                  <a:ext cx="124122" cy="124122"/>
                </a:xfrm>
                <a:prstGeom prst="line">
                  <a:avLst/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 w="254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95" name="Group 94"/>
              <p:cNvGrpSpPr/>
              <p:nvPr/>
            </p:nvGrpSpPr>
            <p:grpSpPr>
              <a:xfrm>
                <a:off x="7711440" y="5023643"/>
                <a:ext cx="327660" cy="124122"/>
                <a:chOff x="7711440" y="3965310"/>
                <a:chExt cx="327660" cy="124122"/>
              </a:xfrm>
            </p:grpSpPr>
            <p:cxnSp>
              <p:nvCxnSpPr>
                <p:cNvPr id="96" name="Straight Connector 95"/>
                <p:cNvCxnSpPr/>
                <p:nvPr/>
              </p:nvCxnSpPr>
              <p:spPr bwMode="auto">
                <a:xfrm>
                  <a:off x="7711440" y="4027371"/>
                  <a:ext cx="327660" cy="0"/>
                </a:xfrm>
                <a:prstGeom prst="line">
                  <a:avLst/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 w="254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97" name="Straight Connector 96"/>
                <p:cNvCxnSpPr/>
                <p:nvPr/>
              </p:nvCxnSpPr>
              <p:spPr bwMode="auto">
                <a:xfrm flipV="1">
                  <a:off x="7809131" y="3965310"/>
                  <a:ext cx="124122" cy="124122"/>
                </a:xfrm>
                <a:prstGeom prst="line">
                  <a:avLst/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 w="254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98" name="Group 97"/>
              <p:cNvGrpSpPr/>
              <p:nvPr/>
            </p:nvGrpSpPr>
            <p:grpSpPr>
              <a:xfrm>
                <a:off x="7711440" y="5356154"/>
                <a:ext cx="327660" cy="124122"/>
                <a:chOff x="7711440" y="3965310"/>
                <a:chExt cx="327660" cy="124122"/>
              </a:xfrm>
            </p:grpSpPr>
            <p:cxnSp>
              <p:nvCxnSpPr>
                <p:cNvPr id="99" name="Straight Connector 98"/>
                <p:cNvCxnSpPr/>
                <p:nvPr/>
              </p:nvCxnSpPr>
              <p:spPr bwMode="auto">
                <a:xfrm>
                  <a:off x="7711440" y="4027371"/>
                  <a:ext cx="327660" cy="0"/>
                </a:xfrm>
                <a:prstGeom prst="line">
                  <a:avLst/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 w="254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00" name="Straight Connector 99"/>
                <p:cNvCxnSpPr/>
                <p:nvPr/>
              </p:nvCxnSpPr>
              <p:spPr bwMode="auto">
                <a:xfrm flipV="1">
                  <a:off x="7809131" y="3965310"/>
                  <a:ext cx="124122" cy="124122"/>
                </a:xfrm>
                <a:prstGeom prst="line">
                  <a:avLst/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 w="254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101" name="Group 100"/>
              <p:cNvGrpSpPr/>
              <p:nvPr/>
            </p:nvGrpSpPr>
            <p:grpSpPr>
              <a:xfrm>
                <a:off x="7711440" y="5690907"/>
                <a:ext cx="327660" cy="124122"/>
                <a:chOff x="7711440" y="3965310"/>
                <a:chExt cx="327660" cy="124122"/>
              </a:xfrm>
            </p:grpSpPr>
            <p:cxnSp>
              <p:nvCxnSpPr>
                <p:cNvPr id="102" name="Straight Connector 101"/>
                <p:cNvCxnSpPr/>
                <p:nvPr/>
              </p:nvCxnSpPr>
              <p:spPr bwMode="auto">
                <a:xfrm>
                  <a:off x="7711440" y="4027371"/>
                  <a:ext cx="327660" cy="0"/>
                </a:xfrm>
                <a:prstGeom prst="line">
                  <a:avLst/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 w="254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03" name="Straight Connector 102"/>
                <p:cNvCxnSpPr/>
                <p:nvPr/>
              </p:nvCxnSpPr>
              <p:spPr bwMode="auto">
                <a:xfrm flipV="1">
                  <a:off x="7809131" y="3965310"/>
                  <a:ext cx="124122" cy="124122"/>
                </a:xfrm>
                <a:prstGeom prst="line">
                  <a:avLst/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 w="254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78" name="Straight Connector 77"/>
              <p:cNvCxnSpPr/>
              <p:nvPr/>
            </p:nvCxnSpPr>
            <p:spPr bwMode="auto">
              <a:xfrm>
                <a:off x="6536414" y="4858611"/>
                <a:ext cx="687346" cy="0"/>
              </a:xfrm>
              <a:prstGeom prst="lin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79" name="Rectangle 78"/>
              <p:cNvSpPr/>
              <p:nvPr/>
            </p:nvSpPr>
            <p:spPr bwMode="auto">
              <a:xfrm>
                <a:off x="7162800" y="3888874"/>
                <a:ext cx="609600" cy="2009575"/>
              </a:xfrm>
              <a:prstGeom prst="rect">
                <a:avLst/>
              </a:prstGeom>
              <a:solidFill>
                <a:schemeClr val="bg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4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endParaRPr>
              </a:p>
            </p:txBody>
          </p:sp>
          <p:cxnSp>
            <p:nvCxnSpPr>
              <p:cNvPr id="81" name="Straight Connector 80"/>
              <p:cNvCxnSpPr/>
              <p:nvPr/>
            </p:nvCxnSpPr>
            <p:spPr bwMode="auto">
              <a:xfrm flipV="1">
                <a:off x="6640814" y="4800616"/>
                <a:ext cx="124122" cy="124122"/>
              </a:xfrm>
              <a:prstGeom prst="lin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69" name="Rectangle 68"/>
              <p:cNvSpPr/>
              <p:nvPr/>
            </p:nvSpPr>
            <p:spPr bwMode="auto">
              <a:xfrm>
                <a:off x="7983441" y="5615313"/>
                <a:ext cx="404010" cy="283136"/>
              </a:xfrm>
              <a:prstGeom prst="rect">
                <a:avLst/>
              </a:prstGeom>
              <a:solidFill>
                <a:srgbClr val="92D050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endParaRPr>
              </a:p>
            </p:txBody>
          </p:sp>
          <p:sp>
            <p:nvSpPr>
              <p:cNvPr id="64" name="Rectangle 63"/>
              <p:cNvSpPr/>
              <p:nvPr/>
            </p:nvSpPr>
            <p:spPr bwMode="auto">
              <a:xfrm>
                <a:off x="7983441" y="3888874"/>
                <a:ext cx="404010" cy="283136"/>
              </a:xfrm>
              <a:prstGeom prst="rect">
                <a:avLst/>
              </a:prstGeom>
              <a:solidFill>
                <a:srgbClr val="92D050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endParaRPr>
              </a:p>
            </p:txBody>
          </p:sp>
          <p:sp>
            <p:nvSpPr>
              <p:cNvPr id="65" name="Rectangle 64"/>
              <p:cNvSpPr/>
              <p:nvPr/>
            </p:nvSpPr>
            <p:spPr bwMode="auto">
              <a:xfrm>
                <a:off x="7983441" y="4234162"/>
                <a:ext cx="404010" cy="283136"/>
              </a:xfrm>
              <a:prstGeom prst="rect">
                <a:avLst/>
              </a:prstGeom>
              <a:solidFill>
                <a:srgbClr val="92D050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endParaRPr>
              </a:p>
            </p:txBody>
          </p:sp>
          <p:sp>
            <p:nvSpPr>
              <p:cNvPr id="66" name="Rectangle 65"/>
              <p:cNvSpPr/>
              <p:nvPr/>
            </p:nvSpPr>
            <p:spPr bwMode="auto">
              <a:xfrm>
                <a:off x="7983441" y="4579450"/>
                <a:ext cx="404010" cy="283136"/>
              </a:xfrm>
              <a:prstGeom prst="rect">
                <a:avLst/>
              </a:prstGeom>
              <a:solidFill>
                <a:srgbClr val="92D050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endParaRPr>
              </a:p>
            </p:txBody>
          </p:sp>
          <p:sp>
            <p:nvSpPr>
              <p:cNvPr id="67" name="Rectangle 66"/>
              <p:cNvSpPr/>
              <p:nvPr/>
            </p:nvSpPr>
            <p:spPr bwMode="auto">
              <a:xfrm>
                <a:off x="7983441" y="4924738"/>
                <a:ext cx="404010" cy="283136"/>
              </a:xfrm>
              <a:prstGeom prst="rect">
                <a:avLst/>
              </a:prstGeom>
              <a:solidFill>
                <a:srgbClr val="92D050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endParaRPr>
              </a:p>
            </p:txBody>
          </p:sp>
          <p:sp>
            <p:nvSpPr>
              <p:cNvPr id="68" name="Rectangle 67"/>
              <p:cNvSpPr/>
              <p:nvPr/>
            </p:nvSpPr>
            <p:spPr bwMode="auto">
              <a:xfrm>
                <a:off x="7983441" y="5270026"/>
                <a:ext cx="404010" cy="283136"/>
              </a:xfrm>
              <a:prstGeom prst="rect">
                <a:avLst/>
              </a:prstGeom>
              <a:solidFill>
                <a:srgbClr val="92D050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endParaRPr>
              </a:p>
            </p:txBody>
          </p:sp>
          <p:cxnSp>
            <p:nvCxnSpPr>
              <p:cNvPr id="105" name="Straight Connector 104"/>
              <p:cNvCxnSpPr/>
              <p:nvPr/>
            </p:nvCxnSpPr>
            <p:spPr bwMode="auto">
              <a:xfrm flipV="1">
                <a:off x="7243761" y="3979720"/>
                <a:ext cx="125631" cy="1"/>
              </a:xfrm>
              <a:prstGeom prst="lin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25400" cap="rnd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7" name="Straight Connector 106"/>
              <p:cNvCxnSpPr/>
              <p:nvPr/>
            </p:nvCxnSpPr>
            <p:spPr bwMode="auto">
              <a:xfrm>
                <a:off x="7369392" y="3979720"/>
                <a:ext cx="210234" cy="1822366"/>
              </a:xfrm>
              <a:prstGeom prst="lin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25400" cap="rnd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2" name="Straight Connector 111"/>
              <p:cNvCxnSpPr/>
              <p:nvPr/>
            </p:nvCxnSpPr>
            <p:spPr bwMode="auto">
              <a:xfrm flipV="1">
                <a:off x="7579626" y="5802086"/>
                <a:ext cx="125631" cy="1"/>
              </a:xfrm>
              <a:prstGeom prst="lin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25400" cap="rnd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7" name="Straight Connector 116"/>
              <p:cNvCxnSpPr/>
              <p:nvPr/>
            </p:nvCxnSpPr>
            <p:spPr bwMode="auto">
              <a:xfrm flipH="1">
                <a:off x="7362718" y="3979720"/>
                <a:ext cx="210234" cy="1822366"/>
              </a:xfrm>
              <a:prstGeom prst="lin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25400" cap="rnd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8" name="Straight Connector 117"/>
              <p:cNvCxnSpPr/>
              <p:nvPr/>
            </p:nvCxnSpPr>
            <p:spPr bwMode="auto">
              <a:xfrm flipV="1">
                <a:off x="7569359" y="3979615"/>
                <a:ext cx="125631" cy="1"/>
              </a:xfrm>
              <a:prstGeom prst="lin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25400" cap="rnd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9" name="Straight Connector 118"/>
              <p:cNvCxnSpPr/>
              <p:nvPr/>
            </p:nvCxnSpPr>
            <p:spPr bwMode="auto">
              <a:xfrm flipV="1">
                <a:off x="7236929" y="5802085"/>
                <a:ext cx="125631" cy="1"/>
              </a:xfrm>
              <a:prstGeom prst="lin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25400" cap="rnd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1" name="Elbow Connector 120"/>
              <p:cNvCxnSpPr>
                <a:stCxn id="79" idx="0"/>
              </p:cNvCxnSpPr>
              <p:nvPr/>
            </p:nvCxnSpPr>
            <p:spPr bwMode="auto">
              <a:xfrm rot="5400000" flipH="1" flipV="1">
                <a:off x="7884179" y="3276753"/>
                <a:ext cx="195542" cy="1028700"/>
              </a:xfrm>
              <a:prstGeom prst="bentConnector2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3" name="Elbow Connector 122"/>
              <p:cNvCxnSpPr/>
              <p:nvPr/>
            </p:nvCxnSpPr>
            <p:spPr bwMode="auto">
              <a:xfrm rot="5400000">
                <a:off x="7380601" y="4692981"/>
                <a:ext cx="2128900" cy="115200"/>
              </a:xfrm>
              <a:prstGeom prst="bentConnector3">
                <a:avLst>
                  <a:gd name="adj1" fmla="val 99514"/>
                </a:avLst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7" name="Straight Connector 126"/>
              <p:cNvCxnSpPr/>
              <p:nvPr/>
            </p:nvCxnSpPr>
            <p:spPr bwMode="auto">
              <a:xfrm flipV="1">
                <a:off x="7935129" y="3637133"/>
                <a:ext cx="124122" cy="124122"/>
              </a:xfrm>
              <a:prstGeom prst="lin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9" name="Straight Connector 128"/>
              <p:cNvCxnSpPr/>
              <p:nvPr/>
            </p:nvCxnSpPr>
            <p:spPr bwMode="auto">
              <a:xfrm>
                <a:off x="8387451" y="5480276"/>
                <a:ext cx="115200" cy="0"/>
              </a:xfrm>
              <a:prstGeom prst="lin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0" name="Straight Connector 129"/>
              <p:cNvCxnSpPr/>
              <p:nvPr/>
            </p:nvCxnSpPr>
            <p:spPr bwMode="auto">
              <a:xfrm>
                <a:off x="8387451" y="5139780"/>
                <a:ext cx="115200" cy="0"/>
              </a:xfrm>
              <a:prstGeom prst="lin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1" name="Straight Connector 130"/>
              <p:cNvCxnSpPr/>
              <p:nvPr/>
            </p:nvCxnSpPr>
            <p:spPr bwMode="auto">
              <a:xfrm>
                <a:off x="8387451" y="4800616"/>
                <a:ext cx="115200" cy="0"/>
              </a:xfrm>
              <a:prstGeom prst="lin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2" name="Straight Connector 131"/>
              <p:cNvCxnSpPr/>
              <p:nvPr/>
            </p:nvCxnSpPr>
            <p:spPr bwMode="auto">
              <a:xfrm>
                <a:off x="8387451" y="4464045"/>
                <a:ext cx="115200" cy="0"/>
              </a:xfrm>
              <a:prstGeom prst="lin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3" name="Straight Connector 132"/>
              <p:cNvCxnSpPr/>
              <p:nvPr/>
            </p:nvCxnSpPr>
            <p:spPr bwMode="auto">
              <a:xfrm>
                <a:off x="8387451" y="4108477"/>
                <a:ext cx="115200" cy="0"/>
              </a:xfrm>
              <a:prstGeom prst="lin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5" name="Straight Connector 134"/>
              <p:cNvCxnSpPr/>
              <p:nvPr/>
            </p:nvCxnSpPr>
            <p:spPr bwMode="auto">
              <a:xfrm>
                <a:off x="8387451" y="3965310"/>
                <a:ext cx="689874" cy="0"/>
              </a:xfrm>
              <a:prstGeom prst="lin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6" name="Straight Connector 135"/>
              <p:cNvCxnSpPr/>
              <p:nvPr/>
            </p:nvCxnSpPr>
            <p:spPr bwMode="auto">
              <a:xfrm>
                <a:off x="8387451" y="4320857"/>
                <a:ext cx="689874" cy="0"/>
              </a:xfrm>
              <a:prstGeom prst="lin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7" name="Straight Connector 136"/>
              <p:cNvCxnSpPr/>
              <p:nvPr/>
            </p:nvCxnSpPr>
            <p:spPr bwMode="auto">
              <a:xfrm>
                <a:off x="8387451" y="4659048"/>
                <a:ext cx="689874" cy="0"/>
              </a:xfrm>
              <a:prstGeom prst="lin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8" name="Straight Connector 137"/>
              <p:cNvCxnSpPr/>
              <p:nvPr/>
            </p:nvCxnSpPr>
            <p:spPr bwMode="auto">
              <a:xfrm>
                <a:off x="8387451" y="4996134"/>
                <a:ext cx="689874" cy="0"/>
              </a:xfrm>
              <a:prstGeom prst="lin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9" name="Straight Connector 138"/>
              <p:cNvCxnSpPr/>
              <p:nvPr/>
            </p:nvCxnSpPr>
            <p:spPr bwMode="auto">
              <a:xfrm>
                <a:off x="8387451" y="5349624"/>
                <a:ext cx="689874" cy="0"/>
              </a:xfrm>
              <a:prstGeom prst="lin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0" name="Straight Connector 139"/>
              <p:cNvCxnSpPr/>
              <p:nvPr/>
            </p:nvCxnSpPr>
            <p:spPr bwMode="auto">
              <a:xfrm>
                <a:off x="8387451" y="5690907"/>
                <a:ext cx="689874" cy="0"/>
              </a:xfrm>
              <a:prstGeom prst="lin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69" name="Group 268"/>
            <p:cNvGrpSpPr/>
            <p:nvPr/>
          </p:nvGrpSpPr>
          <p:grpSpPr>
            <a:xfrm>
              <a:off x="3364137" y="3756901"/>
              <a:ext cx="1923029" cy="2242726"/>
              <a:chOff x="9730809" y="3761255"/>
              <a:chExt cx="1923029" cy="2242726"/>
            </a:xfrm>
          </p:grpSpPr>
          <p:sp>
            <p:nvSpPr>
              <p:cNvPr id="144" name="Rectangle 143"/>
              <p:cNvSpPr/>
              <p:nvPr/>
            </p:nvSpPr>
            <p:spPr bwMode="auto">
              <a:xfrm>
                <a:off x="10076720" y="3761255"/>
                <a:ext cx="1439005" cy="224272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4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endParaRPr>
              </a:p>
            </p:txBody>
          </p:sp>
          <p:grpSp>
            <p:nvGrpSpPr>
              <p:cNvPr id="145" name="Group 144"/>
              <p:cNvGrpSpPr/>
              <p:nvPr/>
            </p:nvGrpSpPr>
            <p:grpSpPr>
              <a:xfrm>
                <a:off x="10645140" y="3965310"/>
                <a:ext cx="327660" cy="124122"/>
                <a:chOff x="7711440" y="3965310"/>
                <a:chExt cx="327660" cy="124122"/>
              </a:xfrm>
            </p:grpSpPr>
            <p:cxnSp>
              <p:nvCxnSpPr>
                <p:cNvPr id="190" name="Straight Connector 189"/>
                <p:cNvCxnSpPr/>
                <p:nvPr/>
              </p:nvCxnSpPr>
              <p:spPr bwMode="auto">
                <a:xfrm>
                  <a:off x="7711440" y="4027371"/>
                  <a:ext cx="327660" cy="0"/>
                </a:xfrm>
                <a:prstGeom prst="line">
                  <a:avLst/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 w="254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91" name="Straight Connector 190"/>
                <p:cNvCxnSpPr/>
                <p:nvPr/>
              </p:nvCxnSpPr>
              <p:spPr bwMode="auto">
                <a:xfrm flipV="1">
                  <a:off x="7809131" y="3965310"/>
                  <a:ext cx="124122" cy="124122"/>
                </a:xfrm>
                <a:prstGeom prst="line">
                  <a:avLst/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 w="254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146" name="Group 145"/>
              <p:cNvGrpSpPr/>
              <p:nvPr/>
            </p:nvGrpSpPr>
            <p:grpSpPr>
              <a:xfrm>
                <a:off x="10645140" y="4320857"/>
                <a:ext cx="327660" cy="124122"/>
                <a:chOff x="7711440" y="3965310"/>
                <a:chExt cx="327660" cy="124122"/>
              </a:xfrm>
            </p:grpSpPr>
            <p:cxnSp>
              <p:nvCxnSpPr>
                <p:cNvPr id="188" name="Straight Connector 187"/>
                <p:cNvCxnSpPr/>
                <p:nvPr/>
              </p:nvCxnSpPr>
              <p:spPr bwMode="auto">
                <a:xfrm>
                  <a:off x="7711440" y="4027371"/>
                  <a:ext cx="327660" cy="0"/>
                </a:xfrm>
                <a:prstGeom prst="line">
                  <a:avLst/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 w="254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89" name="Straight Connector 188"/>
                <p:cNvCxnSpPr/>
                <p:nvPr/>
              </p:nvCxnSpPr>
              <p:spPr bwMode="auto">
                <a:xfrm flipV="1">
                  <a:off x="7809131" y="3965310"/>
                  <a:ext cx="124122" cy="124122"/>
                </a:xfrm>
                <a:prstGeom prst="line">
                  <a:avLst/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 w="254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147" name="Group 146"/>
              <p:cNvGrpSpPr/>
              <p:nvPr/>
            </p:nvGrpSpPr>
            <p:grpSpPr>
              <a:xfrm>
                <a:off x="10645140" y="4648698"/>
                <a:ext cx="327660" cy="124122"/>
                <a:chOff x="7711440" y="3965310"/>
                <a:chExt cx="327660" cy="124122"/>
              </a:xfrm>
            </p:grpSpPr>
            <p:cxnSp>
              <p:nvCxnSpPr>
                <p:cNvPr id="186" name="Straight Connector 185"/>
                <p:cNvCxnSpPr/>
                <p:nvPr/>
              </p:nvCxnSpPr>
              <p:spPr bwMode="auto">
                <a:xfrm>
                  <a:off x="7711440" y="4027371"/>
                  <a:ext cx="327660" cy="0"/>
                </a:xfrm>
                <a:prstGeom prst="line">
                  <a:avLst/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 w="254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87" name="Straight Connector 186"/>
                <p:cNvCxnSpPr/>
                <p:nvPr/>
              </p:nvCxnSpPr>
              <p:spPr bwMode="auto">
                <a:xfrm flipV="1">
                  <a:off x="7809131" y="3965310"/>
                  <a:ext cx="124122" cy="124122"/>
                </a:xfrm>
                <a:prstGeom prst="line">
                  <a:avLst/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 w="254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148" name="Group 147"/>
              <p:cNvGrpSpPr/>
              <p:nvPr/>
            </p:nvGrpSpPr>
            <p:grpSpPr>
              <a:xfrm>
                <a:off x="10645140" y="5023643"/>
                <a:ext cx="327660" cy="124122"/>
                <a:chOff x="7711440" y="3965310"/>
                <a:chExt cx="327660" cy="124122"/>
              </a:xfrm>
            </p:grpSpPr>
            <p:cxnSp>
              <p:nvCxnSpPr>
                <p:cNvPr id="184" name="Straight Connector 183"/>
                <p:cNvCxnSpPr/>
                <p:nvPr/>
              </p:nvCxnSpPr>
              <p:spPr bwMode="auto">
                <a:xfrm>
                  <a:off x="7711440" y="4027371"/>
                  <a:ext cx="327660" cy="0"/>
                </a:xfrm>
                <a:prstGeom prst="line">
                  <a:avLst/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 w="254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85" name="Straight Connector 184"/>
                <p:cNvCxnSpPr/>
                <p:nvPr/>
              </p:nvCxnSpPr>
              <p:spPr bwMode="auto">
                <a:xfrm flipV="1">
                  <a:off x="7809131" y="3965310"/>
                  <a:ext cx="124122" cy="124122"/>
                </a:xfrm>
                <a:prstGeom prst="line">
                  <a:avLst/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 w="254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149" name="Group 148"/>
              <p:cNvGrpSpPr/>
              <p:nvPr/>
            </p:nvGrpSpPr>
            <p:grpSpPr>
              <a:xfrm>
                <a:off x="10645140" y="5356154"/>
                <a:ext cx="327660" cy="124122"/>
                <a:chOff x="7711440" y="3965310"/>
                <a:chExt cx="327660" cy="124122"/>
              </a:xfrm>
            </p:grpSpPr>
            <p:cxnSp>
              <p:nvCxnSpPr>
                <p:cNvPr id="182" name="Straight Connector 181"/>
                <p:cNvCxnSpPr/>
                <p:nvPr/>
              </p:nvCxnSpPr>
              <p:spPr bwMode="auto">
                <a:xfrm>
                  <a:off x="7711440" y="4027371"/>
                  <a:ext cx="327660" cy="0"/>
                </a:xfrm>
                <a:prstGeom prst="line">
                  <a:avLst/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 w="254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83" name="Straight Connector 182"/>
                <p:cNvCxnSpPr/>
                <p:nvPr/>
              </p:nvCxnSpPr>
              <p:spPr bwMode="auto">
                <a:xfrm flipV="1">
                  <a:off x="7809131" y="3965310"/>
                  <a:ext cx="124122" cy="124122"/>
                </a:xfrm>
                <a:prstGeom prst="line">
                  <a:avLst/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 w="254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150" name="Group 149"/>
              <p:cNvGrpSpPr/>
              <p:nvPr/>
            </p:nvGrpSpPr>
            <p:grpSpPr>
              <a:xfrm>
                <a:off x="10645140" y="5690907"/>
                <a:ext cx="327660" cy="124122"/>
                <a:chOff x="7711440" y="3965310"/>
                <a:chExt cx="327660" cy="124122"/>
              </a:xfrm>
            </p:grpSpPr>
            <p:cxnSp>
              <p:nvCxnSpPr>
                <p:cNvPr id="180" name="Straight Connector 179"/>
                <p:cNvCxnSpPr/>
                <p:nvPr/>
              </p:nvCxnSpPr>
              <p:spPr bwMode="auto">
                <a:xfrm>
                  <a:off x="7711440" y="4027371"/>
                  <a:ext cx="327660" cy="0"/>
                </a:xfrm>
                <a:prstGeom prst="line">
                  <a:avLst/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 w="254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81" name="Straight Connector 180"/>
                <p:cNvCxnSpPr/>
                <p:nvPr/>
              </p:nvCxnSpPr>
              <p:spPr bwMode="auto">
                <a:xfrm flipV="1">
                  <a:off x="7809131" y="3965310"/>
                  <a:ext cx="124122" cy="124122"/>
                </a:xfrm>
                <a:prstGeom prst="line">
                  <a:avLst/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 w="254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151" name="Straight Connector 150"/>
              <p:cNvCxnSpPr/>
              <p:nvPr/>
            </p:nvCxnSpPr>
            <p:spPr bwMode="auto">
              <a:xfrm>
                <a:off x="9730809" y="4889771"/>
                <a:ext cx="794593" cy="0"/>
              </a:xfrm>
              <a:prstGeom prst="lin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3" name="Straight Connector 152"/>
              <p:cNvCxnSpPr/>
              <p:nvPr/>
            </p:nvCxnSpPr>
            <p:spPr bwMode="auto">
              <a:xfrm flipV="1">
                <a:off x="9847222" y="4831776"/>
                <a:ext cx="124122" cy="124122"/>
              </a:xfrm>
              <a:prstGeom prst="lin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54" name="Rectangle 153"/>
              <p:cNvSpPr/>
              <p:nvPr/>
            </p:nvSpPr>
            <p:spPr bwMode="auto">
              <a:xfrm>
                <a:off x="10917141" y="5615313"/>
                <a:ext cx="404010" cy="283136"/>
              </a:xfrm>
              <a:prstGeom prst="rect">
                <a:avLst/>
              </a:prstGeom>
              <a:solidFill>
                <a:srgbClr val="92D050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endParaRPr>
              </a:p>
            </p:txBody>
          </p:sp>
          <p:sp>
            <p:nvSpPr>
              <p:cNvPr id="155" name="Rectangle 154"/>
              <p:cNvSpPr/>
              <p:nvPr/>
            </p:nvSpPr>
            <p:spPr bwMode="auto">
              <a:xfrm>
                <a:off x="10917141" y="3888874"/>
                <a:ext cx="404010" cy="283136"/>
              </a:xfrm>
              <a:prstGeom prst="rect">
                <a:avLst/>
              </a:prstGeom>
              <a:solidFill>
                <a:srgbClr val="92D050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endParaRPr>
              </a:p>
            </p:txBody>
          </p:sp>
          <p:sp>
            <p:nvSpPr>
              <p:cNvPr id="156" name="Rectangle 155"/>
              <p:cNvSpPr/>
              <p:nvPr/>
            </p:nvSpPr>
            <p:spPr bwMode="auto">
              <a:xfrm>
                <a:off x="10917141" y="4234162"/>
                <a:ext cx="404010" cy="283136"/>
              </a:xfrm>
              <a:prstGeom prst="rect">
                <a:avLst/>
              </a:prstGeom>
              <a:solidFill>
                <a:srgbClr val="92D050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endParaRPr>
              </a:p>
            </p:txBody>
          </p:sp>
          <p:sp>
            <p:nvSpPr>
              <p:cNvPr id="157" name="Rectangle 156"/>
              <p:cNvSpPr/>
              <p:nvPr/>
            </p:nvSpPr>
            <p:spPr bwMode="auto">
              <a:xfrm>
                <a:off x="10917141" y="4579450"/>
                <a:ext cx="404010" cy="283136"/>
              </a:xfrm>
              <a:prstGeom prst="rect">
                <a:avLst/>
              </a:prstGeom>
              <a:solidFill>
                <a:srgbClr val="92D050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endParaRPr>
              </a:p>
            </p:txBody>
          </p:sp>
          <p:sp>
            <p:nvSpPr>
              <p:cNvPr id="158" name="Rectangle 157"/>
              <p:cNvSpPr/>
              <p:nvPr/>
            </p:nvSpPr>
            <p:spPr bwMode="auto">
              <a:xfrm>
                <a:off x="10917141" y="4924738"/>
                <a:ext cx="404010" cy="283136"/>
              </a:xfrm>
              <a:prstGeom prst="rect">
                <a:avLst/>
              </a:prstGeom>
              <a:solidFill>
                <a:srgbClr val="92D050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endParaRPr>
              </a:p>
            </p:txBody>
          </p:sp>
          <p:sp>
            <p:nvSpPr>
              <p:cNvPr id="159" name="Rectangle 158"/>
              <p:cNvSpPr/>
              <p:nvPr/>
            </p:nvSpPr>
            <p:spPr bwMode="auto">
              <a:xfrm>
                <a:off x="10917141" y="5270026"/>
                <a:ext cx="404010" cy="283136"/>
              </a:xfrm>
              <a:prstGeom prst="rect">
                <a:avLst/>
              </a:prstGeom>
              <a:solidFill>
                <a:srgbClr val="92D050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endParaRPr>
              </a:p>
            </p:txBody>
          </p:sp>
          <p:cxnSp>
            <p:nvCxnSpPr>
              <p:cNvPr id="179" name="Straight Connector 178"/>
              <p:cNvCxnSpPr/>
              <p:nvPr/>
            </p:nvCxnSpPr>
            <p:spPr bwMode="auto">
              <a:xfrm>
                <a:off x="11321151" y="5748060"/>
                <a:ext cx="332687" cy="0"/>
              </a:xfrm>
              <a:prstGeom prst="lin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grpSp>
            <p:nvGrpSpPr>
              <p:cNvPr id="225" name="Group 224"/>
              <p:cNvGrpSpPr/>
              <p:nvPr/>
            </p:nvGrpSpPr>
            <p:grpSpPr>
              <a:xfrm>
                <a:off x="10343251" y="5308823"/>
                <a:ext cx="362848" cy="538905"/>
                <a:chOff x="10343251" y="5308823"/>
                <a:chExt cx="362848" cy="538905"/>
              </a:xfrm>
            </p:grpSpPr>
            <p:sp>
              <p:nvSpPr>
                <p:cNvPr id="152" name="Rectangle 151"/>
                <p:cNvSpPr/>
                <p:nvPr/>
              </p:nvSpPr>
              <p:spPr bwMode="auto">
                <a:xfrm>
                  <a:off x="10343251" y="5308823"/>
                  <a:ext cx="362848" cy="538905"/>
                </a:xfrm>
                <a:prstGeom prst="rect">
                  <a:avLst/>
                </a:prstGeom>
                <a:solidFill>
                  <a:schemeClr val="bg1"/>
                </a:solidFill>
                <a:ln w="254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CA" sz="42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Gill Sans" pitchFamily="-65" charset="0"/>
                    <a:ea typeface="ヒラギノ角ゴ ProN W3" pitchFamily="-65" charset="-128"/>
                    <a:cs typeface="ヒラギノ角ゴ ProN W3" pitchFamily="-65" charset="-128"/>
                    <a:sym typeface="Gill Sans" pitchFamily="-65" charset="0"/>
                  </a:endParaRPr>
                </a:p>
              </p:txBody>
            </p:sp>
            <p:cxnSp>
              <p:nvCxnSpPr>
                <p:cNvPr id="161" name="Straight Connector 160"/>
                <p:cNvCxnSpPr/>
                <p:nvPr/>
              </p:nvCxnSpPr>
              <p:spPr bwMode="auto">
                <a:xfrm>
                  <a:off x="10470918" y="5358527"/>
                  <a:ext cx="118503" cy="446960"/>
                </a:xfrm>
                <a:prstGeom prst="line">
                  <a:avLst/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 w="25400" cap="rnd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63" name="Straight Connector 162"/>
                <p:cNvCxnSpPr/>
                <p:nvPr/>
              </p:nvCxnSpPr>
              <p:spPr bwMode="auto">
                <a:xfrm flipH="1">
                  <a:off x="10470918" y="5365062"/>
                  <a:ext cx="116582" cy="438348"/>
                </a:xfrm>
                <a:prstGeom prst="line">
                  <a:avLst/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 w="25400" cap="rnd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12" name="Straight Connector 211"/>
                <p:cNvCxnSpPr/>
                <p:nvPr/>
              </p:nvCxnSpPr>
              <p:spPr bwMode="auto">
                <a:xfrm flipV="1">
                  <a:off x="10587499" y="5358530"/>
                  <a:ext cx="64187" cy="2"/>
                </a:xfrm>
                <a:prstGeom prst="line">
                  <a:avLst/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 w="25400" cap="rnd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13" name="Straight Connector 212"/>
                <p:cNvCxnSpPr/>
                <p:nvPr/>
              </p:nvCxnSpPr>
              <p:spPr bwMode="auto">
                <a:xfrm flipV="1">
                  <a:off x="10406731" y="5352003"/>
                  <a:ext cx="64187" cy="2"/>
                </a:xfrm>
                <a:prstGeom prst="line">
                  <a:avLst/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 w="25400" cap="rnd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15" name="Straight Connector 214"/>
                <p:cNvCxnSpPr/>
                <p:nvPr/>
              </p:nvCxnSpPr>
              <p:spPr bwMode="auto">
                <a:xfrm flipV="1">
                  <a:off x="10587499" y="5804464"/>
                  <a:ext cx="64187" cy="2"/>
                </a:xfrm>
                <a:prstGeom prst="line">
                  <a:avLst/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 w="25400" cap="rnd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18" name="Straight Connector 217"/>
                <p:cNvCxnSpPr/>
                <p:nvPr/>
              </p:nvCxnSpPr>
              <p:spPr bwMode="auto">
                <a:xfrm flipV="1">
                  <a:off x="10406731" y="5803410"/>
                  <a:ext cx="64187" cy="2"/>
                </a:xfrm>
                <a:prstGeom prst="line">
                  <a:avLst/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 w="25400" cap="rnd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236" name="Group 235"/>
              <p:cNvGrpSpPr/>
              <p:nvPr/>
            </p:nvGrpSpPr>
            <p:grpSpPr>
              <a:xfrm>
                <a:off x="10343251" y="4625973"/>
                <a:ext cx="362848" cy="538905"/>
                <a:chOff x="10343251" y="5308823"/>
                <a:chExt cx="362848" cy="538905"/>
              </a:xfrm>
            </p:grpSpPr>
            <p:sp>
              <p:nvSpPr>
                <p:cNvPr id="237" name="Rectangle 236"/>
                <p:cNvSpPr/>
                <p:nvPr/>
              </p:nvSpPr>
              <p:spPr bwMode="auto">
                <a:xfrm>
                  <a:off x="10343251" y="5308823"/>
                  <a:ext cx="362848" cy="538905"/>
                </a:xfrm>
                <a:prstGeom prst="rect">
                  <a:avLst/>
                </a:prstGeom>
                <a:solidFill>
                  <a:schemeClr val="bg1"/>
                </a:solidFill>
                <a:ln w="254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CA" sz="42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Gill Sans" pitchFamily="-65" charset="0"/>
                    <a:ea typeface="ヒラギノ角ゴ ProN W3" pitchFamily="-65" charset="-128"/>
                    <a:cs typeface="ヒラギノ角ゴ ProN W3" pitchFamily="-65" charset="-128"/>
                    <a:sym typeface="Gill Sans" pitchFamily="-65" charset="0"/>
                  </a:endParaRPr>
                </a:p>
              </p:txBody>
            </p:sp>
            <p:cxnSp>
              <p:nvCxnSpPr>
                <p:cNvPr id="238" name="Straight Connector 237"/>
                <p:cNvCxnSpPr/>
                <p:nvPr/>
              </p:nvCxnSpPr>
              <p:spPr bwMode="auto">
                <a:xfrm>
                  <a:off x="10470918" y="5358527"/>
                  <a:ext cx="118503" cy="446960"/>
                </a:xfrm>
                <a:prstGeom prst="line">
                  <a:avLst/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 w="25400" cap="rnd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39" name="Straight Connector 238"/>
                <p:cNvCxnSpPr/>
                <p:nvPr/>
              </p:nvCxnSpPr>
              <p:spPr bwMode="auto">
                <a:xfrm flipH="1">
                  <a:off x="10470918" y="5365062"/>
                  <a:ext cx="116582" cy="438348"/>
                </a:xfrm>
                <a:prstGeom prst="line">
                  <a:avLst/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 w="25400" cap="rnd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40" name="Straight Connector 239"/>
                <p:cNvCxnSpPr/>
                <p:nvPr/>
              </p:nvCxnSpPr>
              <p:spPr bwMode="auto">
                <a:xfrm flipV="1">
                  <a:off x="10587499" y="5358530"/>
                  <a:ext cx="64187" cy="2"/>
                </a:xfrm>
                <a:prstGeom prst="line">
                  <a:avLst/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 w="25400" cap="rnd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41" name="Straight Connector 240"/>
                <p:cNvCxnSpPr/>
                <p:nvPr/>
              </p:nvCxnSpPr>
              <p:spPr bwMode="auto">
                <a:xfrm flipV="1">
                  <a:off x="10406731" y="5352003"/>
                  <a:ext cx="64187" cy="2"/>
                </a:xfrm>
                <a:prstGeom prst="line">
                  <a:avLst/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 w="25400" cap="rnd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42" name="Straight Connector 241"/>
                <p:cNvCxnSpPr/>
                <p:nvPr/>
              </p:nvCxnSpPr>
              <p:spPr bwMode="auto">
                <a:xfrm flipV="1">
                  <a:off x="10587499" y="5804464"/>
                  <a:ext cx="64187" cy="2"/>
                </a:xfrm>
                <a:prstGeom prst="line">
                  <a:avLst/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 w="25400" cap="rnd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43" name="Straight Connector 242"/>
                <p:cNvCxnSpPr/>
                <p:nvPr/>
              </p:nvCxnSpPr>
              <p:spPr bwMode="auto">
                <a:xfrm flipV="1">
                  <a:off x="10406731" y="5803410"/>
                  <a:ext cx="64187" cy="2"/>
                </a:xfrm>
                <a:prstGeom prst="line">
                  <a:avLst/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 w="25400" cap="rnd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244" name="Group 243"/>
              <p:cNvGrpSpPr/>
              <p:nvPr/>
            </p:nvGrpSpPr>
            <p:grpSpPr>
              <a:xfrm>
                <a:off x="10343251" y="3946151"/>
                <a:ext cx="362848" cy="538905"/>
                <a:chOff x="10343251" y="5308823"/>
                <a:chExt cx="362848" cy="538905"/>
              </a:xfrm>
            </p:grpSpPr>
            <p:sp>
              <p:nvSpPr>
                <p:cNvPr id="245" name="Rectangle 244"/>
                <p:cNvSpPr/>
                <p:nvPr/>
              </p:nvSpPr>
              <p:spPr bwMode="auto">
                <a:xfrm>
                  <a:off x="10343251" y="5308823"/>
                  <a:ext cx="362848" cy="538905"/>
                </a:xfrm>
                <a:prstGeom prst="rect">
                  <a:avLst/>
                </a:prstGeom>
                <a:solidFill>
                  <a:schemeClr val="bg1"/>
                </a:solidFill>
                <a:ln w="254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CA" sz="42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Gill Sans" pitchFamily="-65" charset="0"/>
                    <a:ea typeface="ヒラギノ角ゴ ProN W3" pitchFamily="-65" charset="-128"/>
                    <a:cs typeface="ヒラギノ角ゴ ProN W3" pitchFamily="-65" charset="-128"/>
                    <a:sym typeface="Gill Sans" pitchFamily="-65" charset="0"/>
                  </a:endParaRPr>
                </a:p>
              </p:txBody>
            </p:sp>
            <p:cxnSp>
              <p:nvCxnSpPr>
                <p:cNvPr id="246" name="Straight Connector 245"/>
                <p:cNvCxnSpPr/>
                <p:nvPr/>
              </p:nvCxnSpPr>
              <p:spPr bwMode="auto">
                <a:xfrm>
                  <a:off x="10470918" y="5358527"/>
                  <a:ext cx="118503" cy="446960"/>
                </a:xfrm>
                <a:prstGeom prst="line">
                  <a:avLst/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 w="25400" cap="rnd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47" name="Straight Connector 246"/>
                <p:cNvCxnSpPr/>
                <p:nvPr/>
              </p:nvCxnSpPr>
              <p:spPr bwMode="auto">
                <a:xfrm flipH="1">
                  <a:off x="10470918" y="5365062"/>
                  <a:ext cx="116582" cy="438348"/>
                </a:xfrm>
                <a:prstGeom prst="line">
                  <a:avLst/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 w="25400" cap="rnd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48" name="Straight Connector 247"/>
                <p:cNvCxnSpPr/>
                <p:nvPr/>
              </p:nvCxnSpPr>
              <p:spPr bwMode="auto">
                <a:xfrm flipV="1">
                  <a:off x="10587499" y="5358530"/>
                  <a:ext cx="64187" cy="2"/>
                </a:xfrm>
                <a:prstGeom prst="line">
                  <a:avLst/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 w="25400" cap="rnd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49" name="Straight Connector 248"/>
                <p:cNvCxnSpPr/>
                <p:nvPr/>
              </p:nvCxnSpPr>
              <p:spPr bwMode="auto">
                <a:xfrm flipV="1">
                  <a:off x="10406731" y="5352003"/>
                  <a:ext cx="64187" cy="2"/>
                </a:xfrm>
                <a:prstGeom prst="line">
                  <a:avLst/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 w="25400" cap="rnd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50" name="Straight Connector 249"/>
                <p:cNvCxnSpPr/>
                <p:nvPr/>
              </p:nvCxnSpPr>
              <p:spPr bwMode="auto">
                <a:xfrm flipV="1">
                  <a:off x="10587499" y="5804464"/>
                  <a:ext cx="64187" cy="2"/>
                </a:xfrm>
                <a:prstGeom prst="line">
                  <a:avLst/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 w="25400" cap="rnd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51" name="Straight Connector 250"/>
                <p:cNvCxnSpPr/>
                <p:nvPr/>
              </p:nvCxnSpPr>
              <p:spPr bwMode="auto">
                <a:xfrm flipV="1">
                  <a:off x="10406731" y="5803410"/>
                  <a:ext cx="64187" cy="2"/>
                </a:xfrm>
                <a:prstGeom prst="line">
                  <a:avLst/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 w="25400" cap="rnd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258" name="Straight Connector 257"/>
              <p:cNvCxnSpPr/>
              <p:nvPr/>
            </p:nvCxnSpPr>
            <p:spPr bwMode="auto">
              <a:xfrm>
                <a:off x="11321151" y="5418215"/>
                <a:ext cx="332687" cy="0"/>
              </a:xfrm>
              <a:prstGeom prst="lin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9" name="Straight Connector 258"/>
              <p:cNvCxnSpPr/>
              <p:nvPr/>
            </p:nvCxnSpPr>
            <p:spPr bwMode="auto">
              <a:xfrm>
                <a:off x="11321151" y="5076178"/>
                <a:ext cx="332687" cy="0"/>
              </a:xfrm>
              <a:prstGeom prst="lin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60" name="Straight Connector 259"/>
              <p:cNvCxnSpPr/>
              <p:nvPr/>
            </p:nvCxnSpPr>
            <p:spPr bwMode="auto">
              <a:xfrm>
                <a:off x="11321151" y="4724399"/>
                <a:ext cx="332687" cy="0"/>
              </a:xfrm>
              <a:prstGeom prst="lin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61" name="Straight Connector 260"/>
              <p:cNvCxnSpPr/>
              <p:nvPr/>
            </p:nvCxnSpPr>
            <p:spPr bwMode="auto">
              <a:xfrm>
                <a:off x="11321151" y="4382918"/>
                <a:ext cx="332687" cy="0"/>
              </a:xfrm>
              <a:prstGeom prst="lin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62" name="Straight Connector 261"/>
              <p:cNvCxnSpPr/>
              <p:nvPr/>
            </p:nvCxnSpPr>
            <p:spPr bwMode="auto">
              <a:xfrm>
                <a:off x="11321151" y="4027371"/>
                <a:ext cx="332687" cy="0"/>
              </a:xfrm>
              <a:prstGeom prst="lin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65" name="Straight Connector 264"/>
              <p:cNvCxnSpPr/>
              <p:nvPr/>
            </p:nvCxnSpPr>
            <p:spPr bwMode="auto">
              <a:xfrm>
                <a:off x="9730809" y="5602024"/>
                <a:ext cx="612442" cy="0"/>
              </a:xfrm>
              <a:prstGeom prst="lin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66" name="Straight Connector 265"/>
              <p:cNvCxnSpPr/>
              <p:nvPr/>
            </p:nvCxnSpPr>
            <p:spPr bwMode="auto">
              <a:xfrm flipV="1">
                <a:off x="9847222" y="5544029"/>
                <a:ext cx="124122" cy="124122"/>
              </a:xfrm>
              <a:prstGeom prst="lin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67" name="Straight Connector 266"/>
              <p:cNvCxnSpPr>
                <a:endCxn id="245" idx="1"/>
              </p:cNvCxnSpPr>
              <p:nvPr/>
            </p:nvCxnSpPr>
            <p:spPr bwMode="auto">
              <a:xfrm flipV="1">
                <a:off x="9730809" y="4215604"/>
                <a:ext cx="612442" cy="2120"/>
              </a:xfrm>
              <a:prstGeom prst="lin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68" name="Straight Connector 267"/>
              <p:cNvCxnSpPr/>
              <p:nvPr/>
            </p:nvCxnSpPr>
            <p:spPr bwMode="auto">
              <a:xfrm flipV="1">
                <a:off x="9847222" y="4159729"/>
                <a:ext cx="124122" cy="124122"/>
              </a:xfrm>
              <a:prstGeom prst="lin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342" name="Group 341"/>
          <p:cNvGrpSpPr/>
          <p:nvPr/>
        </p:nvGrpSpPr>
        <p:grpSpPr>
          <a:xfrm>
            <a:off x="4789482" y="690577"/>
            <a:ext cx="4267599" cy="2506714"/>
            <a:chOff x="7825012" y="540692"/>
            <a:chExt cx="4267599" cy="2506714"/>
          </a:xfrm>
        </p:grpSpPr>
        <p:sp>
          <p:nvSpPr>
            <p:cNvPr id="61" name="TextBox 60"/>
            <p:cNvSpPr txBox="1"/>
            <p:nvPr/>
          </p:nvSpPr>
          <p:spPr>
            <a:xfrm>
              <a:off x="8263561" y="2462631"/>
              <a:ext cx="38290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3200" dirty="0"/>
                <a:t>Logic Element</a:t>
              </a:r>
            </a:p>
          </p:txBody>
        </p:sp>
        <p:grpSp>
          <p:nvGrpSpPr>
            <p:cNvPr id="304" name="Group 303"/>
            <p:cNvGrpSpPr/>
            <p:nvPr/>
          </p:nvGrpSpPr>
          <p:grpSpPr>
            <a:xfrm>
              <a:off x="7825012" y="1212255"/>
              <a:ext cx="1928588" cy="1219784"/>
              <a:chOff x="7825012" y="696065"/>
              <a:chExt cx="1928588" cy="1219784"/>
            </a:xfrm>
          </p:grpSpPr>
          <p:sp>
            <p:nvSpPr>
              <p:cNvPr id="271" name="Rectangle 270"/>
              <p:cNvSpPr/>
              <p:nvPr/>
            </p:nvSpPr>
            <p:spPr bwMode="auto">
              <a:xfrm>
                <a:off x="8133338" y="696065"/>
                <a:ext cx="1513582" cy="1219784"/>
              </a:xfrm>
              <a:prstGeom prst="rect">
                <a:avLst/>
              </a:prstGeom>
              <a:solidFill>
                <a:srgbClr val="92D050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endParaRPr>
              </a:p>
            </p:txBody>
          </p:sp>
          <p:sp>
            <p:nvSpPr>
              <p:cNvPr id="272" name="Rectangle 271"/>
              <p:cNvSpPr/>
              <p:nvPr/>
            </p:nvSpPr>
            <p:spPr bwMode="auto">
              <a:xfrm>
                <a:off x="8346620" y="928667"/>
                <a:ext cx="679905" cy="799952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endParaRPr>
              </a:p>
            </p:txBody>
          </p:sp>
          <p:cxnSp>
            <p:nvCxnSpPr>
              <p:cNvPr id="285" name="Straight Connector 284"/>
              <p:cNvCxnSpPr/>
              <p:nvPr/>
            </p:nvCxnSpPr>
            <p:spPr bwMode="auto">
              <a:xfrm>
                <a:off x="7825012" y="1332267"/>
                <a:ext cx="521608" cy="0"/>
              </a:xfrm>
              <a:prstGeom prst="lin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89" name="Straight Connector 288"/>
              <p:cNvCxnSpPr/>
              <p:nvPr/>
            </p:nvCxnSpPr>
            <p:spPr bwMode="auto">
              <a:xfrm flipV="1">
                <a:off x="7917114" y="1269057"/>
                <a:ext cx="124122" cy="124122"/>
              </a:xfrm>
              <a:prstGeom prst="lin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90" name="Straight Connector 289"/>
              <p:cNvCxnSpPr/>
              <p:nvPr/>
            </p:nvCxnSpPr>
            <p:spPr bwMode="auto">
              <a:xfrm>
                <a:off x="9026525" y="1328643"/>
                <a:ext cx="727075" cy="0"/>
              </a:xfrm>
              <a:prstGeom prst="lin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grpSp>
            <p:nvGrpSpPr>
              <p:cNvPr id="278" name="Group 277"/>
              <p:cNvGrpSpPr/>
              <p:nvPr/>
            </p:nvGrpSpPr>
            <p:grpSpPr>
              <a:xfrm>
                <a:off x="9282492" y="1201963"/>
                <a:ext cx="232211" cy="382431"/>
                <a:chOff x="5544702" y="3693331"/>
                <a:chExt cx="232211" cy="382431"/>
              </a:xfrm>
              <a:solidFill>
                <a:schemeClr val="accent1">
                  <a:lumMod val="20000"/>
                  <a:lumOff val="80000"/>
                </a:schemeClr>
              </a:solidFill>
            </p:grpSpPr>
            <p:sp>
              <p:nvSpPr>
                <p:cNvPr id="274" name="Rectangle 273"/>
                <p:cNvSpPr/>
                <p:nvPr/>
              </p:nvSpPr>
              <p:spPr bwMode="auto">
                <a:xfrm>
                  <a:off x="5544702" y="3693331"/>
                  <a:ext cx="232211" cy="382431"/>
                </a:xfrm>
                <a:prstGeom prst="rect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CA" sz="2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Gill Sans" pitchFamily="-65" charset="0"/>
                    <a:ea typeface="ヒラギノ角ゴ ProN W3" pitchFamily="-65" charset="-128"/>
                    <a:cs typeface="ヒラギノ角ゴ ProN W3" pitchFamily="-65" charset="-128"/>
                    <a:sym typeface="Gill Sans" pitchFamily="-65" charset="0"/>
                  </a:endParaRPr>
                </a:p>
              </p:txBody>
            </p:sp>
            <p:sp>
              <p:nvSpPr>
                <p:cNvPr id="277" name="Isosceles Triangle 276"/>
                <p:cNvSpPr/>
                <p:nvPr/>
              </p:nvSpPr>
              <p:spPr bwMode="auto">
                <a:xfrm>
                  <a:off x="5637947" y="3956277"/>
                  <a:ext cx="45719" cy="119485"/>
                </a:xfrm>
                <a:prstGeom prst="triangle">
                  <a:avLst/>
                </a:prstGeom>
                <a:grpFill/>
                <a:ln w="635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CA" sz="42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Gill Sans" pitchFamily="-65" charset="0"/>
                    <a:ea typeface="ヒラギノ角ゴ ProN W3" pitchFamily="-65" charset="-128"/>
                    <a:cs typeface="ヒラギノ角ゴ ProN W3" pitchFamily="-65" charset="-128"/>
                    <a:sym typeface="Gill Sans" pitchFamily="-65" charset="0"/>
                  </a:endParaRPr>
                </a:p>
              </p:txBody>
            </p:sp>
          </p:grpSp>
          <p:cxnSp>
            <p:nvCxnSpPr>
              <p:cNvPr id="302" name="Elbow Connector 301"/>
              <p:cNvCxnSpPr/>
              <p:nvPr/>
            </p:nvCxnSpPr>
            <p:spPr bwMode="auto">
              <a:xfrm flipV="1">
                <a:off x="9135386" y="1074420"/>
                <a:ext cx="618214" cy="254223"/>
              </a:xfrm>
              <a:prstGeom prst="bentConnector3">
                <a:avLst>
                  <a:gd name="adj1" fmla="val 3162"/>
                </a:avLst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340" name="Group 339"/>
            <p:cNvGrpSpPr/>
            <p:nvPr/>
          </p:nvGrpSpPr>
          <p:grpSpPr>
            <a:xfrm>
              <a:off x="10085984" y="540692"/>
              <a:ext cx="1928588" cy="1901841"/>
              <a:chOff x="10085984" y="540692"/>
              <a:chExt cx="1928588" cy="1901841"/>
            </a:xfrm>
          </p:grpSpPr>
          <p:sp>
            <p:nvSpPr>
              <p:cNvPr id="306" name="Rectangle 305"/>
              <p:cNvSpPr/>
              <p:nvPr/>
            </p:nvSpPr>
            <p:spPr bwMode="auto">
              <a:xfrm>
                <a:off x="10394310" y="540692"/>
                <a:ext cx="1513582" cy="1901841"/>
              </a:xfrm>
              <a:prstGeom prst="rect">
                <a:avLst/>
              </a:prstGeom>
              <a:solidFill>
                <a:srgbClr val="92D050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endParaRPr>
              </a:p>
            </p:txBody>
          </p:sp>
          <p:sp>
            <p:nvSpPr>
              <p:cNvPr id="307" name="Rectangle 306"/>
              <p:cNvSpPr/>
              <p:nvPr/>
            </p:nvSpPr>
            <p:spPr bwMode="auto">
              <a:xfrm>
                <a:off x="10607592" y="673977"/>
                <a:ext cx="679905" cy="654199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endParaRPr>
              </a:p>
            </p:txBody>
          </p:sp>
          <p:cxnSp>
            <p:nvCxnSpPr>
              <p:cNvPr id="308" name="Straight Connector 307"/>
              <p:cNvCxnSpPr/>
              <p:nvPr/>
            </p:nvCxnSpPr>
            <p:spPr bwMode="auto">
              <a:xfrm>
                <a:off x="10085984" y="931825"/>
                <a:ext cx="521608" cy="0"/>
              </a:xfrm>
              <a:prstGeom prst="lin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9" name="Straight Connector 308"/>
              <p:cNvCxnSpPr/>
              <p:nvPr/>
            </p:nvCxnSpPr>
            <p:spPr bwMode="auto">
              <a:xfrm flipV="1">
                <a:off x="10178086" y="868615"/>
                <a:ext cx="124122" cy="124122"/>
              </a:xfrm>
              <a:prstGeom prst="lin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0" name="Straight Connector 309"/>
              <p:cNvCxnSpPr/>
              <p:nvPr/>
            </p:nvCxnSpPr>
            <p:spPr bwMode="auto">
              <a:xfrm>
                <a:off x="11287497" y="928201"/>
                <a:ext cx="727075" cy="0"/>
              </a:xfrm>
              <a:prstGeom prst="lin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grpSp>
            <p:nvGrpSpPr>
              <p:cNvPr id="322" name="Group 321"/>
              <p:cNvGrpSpPr/>
              <p:nvPr/>
            </p:nvGrpSpPr>
            <p:grpSpPr>
              <a:xfrm>
                <a:off x="11543464" y="801521"/>
                <a:ext cx="232211" cy="382431"/>
                <a:chOff x="11581760" y="784703"/>
                <a:chExt cx="232211" cy="382431"/>
              </a:xfrm>
            </p:grpSpPr>
            <p:sp>
              <p:nvSpPr>
                <p:cNvPr id="313" name="Rectangle 312"/>
                <p:cNvSpPr/>
                <p:nvPr/>
              </p:nvSpPr>
              <p:spPr bwMode="auto">
                <a:xfrm>
                  <a:off x="11581760" y="784703"/>
                  <a:ext cx="232211" cy="382431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CA" sz="2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Gill Sans" pitchFamily="-65" charset="0"/>
                    <a:ea typeface="ヒラギノ角ゴ ProN W3" pitchFamily="-65" charset="-128"/>
                    <a:cs typeface="ヒラギノ角ゴ ProN W3" pitchFamily="-65" charset="-128"/>
                    <a:sym typeface="Gill Sans" pitchFamily="-65" charset="0"/>
                  </a:endParaRPr>
                </a:p>
              </p:txBody>
            </p:sp>
            <p:sp>
              <p:nvSpPr>
                <p:cNvPr id="314" name="Isosceles Triangle 313"/>
                <p:cNvSpPr/>
                <p:nvPr/>
              </p:nvSpPr>
              <p:spPr bwMode="auto">
                <a:xfrm>
                  <a:off x="11675005" y="1047649"/>
                  <a:ext cx="45719" cy="119485"/>
                </a:xfrm>
                <a:prstGeom prst="triangl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635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CA" sz="42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Gill Sans" pitchFamily="-65" charset="0"/>
                    <a:ea typeface="ヒラギノ角ゴ ProN W3" pitchFamily="-65" charset="-128"/>
                    <a:cs typeface="ヒラギノ角ゴ ProN W3" pitchFamily="-65" charset="-128"/>
                    <a:sym typeface="Gill Sans" pitchFamily="-65" charset="0"/>
                  </a:endParaRPr>
                </a:p>
              </p:txBody>
            </p:sp>
          </p:grpSp>
          <p:cxnSp>
            <p:nvCxnSpPr>
              <p:cNvPr id="312" name="Elbow Connector 311"/>
              <p:cNvCxnSpPr/>
              <p:nvPr/>
            </p:nvCxnSpPr>
            <p:spPr bwMode="auto">
              <a:xfrm flipV="1">
                <a:off x="11396358" y="673978"/>
                <a:ext cx="618214" cy="254223"/>
              </a:xfrm>
              <a:prstGeom prst="bentConnector3">
                <a:avLst>
                  <a:gd name="adj1" fmla="val 3162"/>
                </a:avLst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15" name="Rectangle 314"/>
              <p:cNvSpPr/>
              <p:nvPr/>
            </p:nvSpPr>
            <p:spPr bwMode="auto">
              <a:xfrm>
                <a:off x="10607592" y="1651561"/>
                <a:ext cx="679905" cy="670306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endParaRPr>
              </a:p>
            </p:txBody>
          </p:sp>
          <p:cxnSp>
            <p:nvCxnSpPr>
              <p:cNvPr id="316" name="Straight Connector 315"/>
              <p:cNvCxnSpPr/>
              <p:nvPr/>
            </p:nvCxnSpPr>
            <p:spPr bwMode="auto">
              <a:xfrm>
                <a:off x="11287497" y="2051537"/>
                <a:ext cx="727075" cy="0"/>
              </a:xfrm>
              <a:prstGeom prst="lin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8" name="Elbow Connector 317"/>
              <p:cNvCxnSpPr/>
              <p:nvPr/>
            </p:nvCxnSpPr>
            <p:spPr bwMode="auto">
              <a:xfrm>
                <a:off x="11396358" y="2051538"/>
                <a:ext cx="618214" cy="316650"/>
              </a:xfrm>
              <a:prstGeom prst="bentConnector3">
                <a:avLst>
                  <a:gd name="adj1" fmla="val 3393"/>
                </a:avLst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23" name="Straight Connector 322"/>
              <p:cNvCxnSpPr/>
              <p:nvPr/>
            </p:nvCxnSpPr>
            <p:spPr bwMode="auto">
              <a:xfrm>
                <a:off x="11705465" y="1472360"/>
                <a:ext cx="309107" cy="0"/>
              </a:xfrm>
              <a:prstGeom prst="lin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25" name="Straight Connector 324"/>
              <p:cNvCxnSpPr/>
              <p:nvPr/>
            </p:nvCxnSpPr>
            <p:spPr bwMode="auto">
              <a:xfrm>
                <a:off x="10085984" y="2095395"/>
                <a:ext cx="521608" cy="0"/>
              </a:xfrm>
              <a:prstGeom prst="lin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26" name="Straight Connector 325"/>
              <p:cNvCxnSpPr/>
              <p:nvPr/>
            </p:nvCxnSpPr>
            <p:spPr bwMode="auto">
              <a:xfrm flipV="1">
                <a:off x="10178086" y="2032185"/>
                <a:ext cx="124122" cy="124122"/>
              </a:xfrm>
              <a:prstGeom prst="lin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28" name="Elbow Connector 327"/>
              <p:cNvCxnSpPr>
                <a:endCxn id="319" idx="1"/>
              </p:cNvCxnSpPr>
              <p:nvPr/>
            </p:nvCxnSpPr>
            <p:spPr bwMode="auto">
              <a:xfrm rot="16200000" flipH="1">
                <a:off x="11272928" y="1073171"/>
                <a:ext cx="421147" cy="131206"/>
              </a:xfrm>
              <a:prstGeom prst="bentConnector3">
                <a:avLst>
                  <a:gd name="adj1" fmla="val 102019"/>
                </a:avLst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33" name="Elbow Connector 332"/>
              <p:cNvCxnSpPr/>
              <p:nvPr/>
            </p:nvCxnSpPr>
            <p:spPr bwMode="auto">
              <a:xfrm rot="5400000" flipH="1" flipV="1">
                <a:off x="11247352" y="1750077"/>
                <a:ext cx="465780" cy="131206"/>
              </a:xfrm>
              <a:prstGeom prst="bentConnector3">
                <a:avLst>
                  <a:gd name="adj1" fmla="val 99590"/>
                </a:avLst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19" name="Oval 318"/>
              <p:cNvSpPr/>
              <p:nvPr/>
            </p:nvSpPr>
            <p:spPr bwMode="auto">
              <a:xfrm>
                <a:off x="11500142" y="1300386"/>
                <a:ext cx="334333" cy="334333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CA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Gill Sans" pitchFamily="-65" charset="0"/>
                    <a:ea typeface="ヒラギノ角ゴ ProN W3" pitchFamily="-65" charset="-128"/>
                    <a:cs typeface="ヒラギノ角ゴ ProN W3" pitchFamily="-65" charset="-128"/>
                    <a:sym typeface="Gill Sans" pitchFamily="-65" charset="0"/>
                  </a:rPr>
                  <a:t>+</a:t>
                </a:r>
              </a:p>
            </p:txBody>
          </p:sp>
          <p:grpSp>
            <p:nvGrpSpPr>
              <p:cNvPr id="321" name="Group 320"/>
              <p:cNvGrpSpPr/>
              <p:nvPr/>
            </p:nvGrpSpPr>
            <p:grpSpPr>
              <a:xfrm>
                <a:off x="11543464" y="1924857"/>
                <a:ext cx="232211" cy="382431"/>
                <a:chOff x="11581760" y="1698489"/>
                <a:chExt cx="232211" cy="382431"/>
              </a:xfrm>
            </p:grpSpPr>
            <p:sp>
              <p:nvSpPr>
                <p:cNvPr id="317" name="Rectangle 316"/>
                <p:cNvSpPr/>
                <p:nvPr/>
              </p:nvSpPr>
              <p:spPr bwMode="auto">
                <a:xfrm>
                  <a:off x="11581760" y="1698489"/>
                  <a:ext cx="232211" cy="382431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CA" sz="2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Gill Sans" pitchFamily="-65" charset="0"/>
                    <a:ea typeface="ヒラギノ角ゴ ProN W3" pitchFamily="-65" charset="-128"/>
                    <a:cs typeface="ヒラギノ角ゴ ProN W3" pitchFamily="-65" charset="-128"/>
                    <a:sym typeface="Gill Sans" pitchFamily="-65" charset="0"/>
                  </a:endParaRPr>
                </a:p>
              </p:txBody>
            </p:sp>
            <p:sp>
              <p:nvSpPr>
                <p:cNvPr id="320" name="Isosceles Triangle 319"/>
                <p:cNvSpPr/>
                <p:nvPr/>
              </p:nvSpPr>
              <p:spPr bwMode="auto">
                <a:xfrm>
                  <a:off x="11675005" y="1951872"/>
                  <a:ext cx="45719" cy="119485"/>
                </a:xfrm>
                <a:prstGeom prst="triangl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635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CA" sz="42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Gill Sans" pitchFamily="-65" charset="0"/>
                    <a:ea typeface="ヒラギノ角ゴ ProN W3" pitchFamily="-65" charset="-128"/>
                    <a:cs typeface="ヒラギノ角ゴ ProN W3" pitchFamily="-65" charset="-128"/>
                    <a:sym typeface="Gill Sans" pitchFamily="-65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52173034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General Device Grids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621E302-A139-4538-AB44-9079AB17D9A4}" type="slidenum">
              <a:rPr lang="en-CA" smtClean="0"/>
              <a:pPr>
                <a:defRPr/>
              </a:pPr>
              <a:t>21</a:t>
            </a:fld>
            <a:endParaRPr lang="en-CA" dirty="0"/>
          </a:p>
        </p:txBody>
      </p:sp>
      <p:grpSp>
        <p:nvGrpSpPr>
          <p:cNvPr id="5" name="Group 4"/>
          <p:cNvGrpSpPr/>
          <p:nvPr/>
        </p:nvGrpSpPr>
        <p:grpSpPr>
          <a:xfrm>
            <a:off x="603792" y="1464217"/>
            <a:ext cx="3658133" cy="3943917"/>
            <a:chOff x="269966" y="1188449"/>
            <a:chExt cx="2588447" cy="279066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9966" y="1188449"/>
              <a:ext cx="2588447" cy="232899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99866" y="3517448"/>
              <a:ext cx="152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400" dirty="0">
                  <a:solidFill>
                    <a:schemeClr val="tx1"/>
                  </a:solidFill>
                </a:rPr>
                <a:t>Perimeter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404746" y="1478377"/>
            <a:ext cx="3764340" cy="3974065"/>
            <a:chOff x="3432429" y="1143000"/>
            <a:chExt cx="2663598" cy="281199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32429" y="1143000"/>
              <a:ext cx="2663598" cy="24003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3999466" y="3493332"/>
              <a:ext cx="152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400" dirty="0">
                  <a:solidFill>
                    <a:schemeClr val="tx1"/>
                  </a:solidFill>
                </a:rPr>
                <a:t>Fill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623451" y="5532858"/>
            <a:ext cx="3704561" cy="3897392"/>
            <a:chOff x="6252736" y="1143000"/>
            <a:chExt cx="2621299" cy="275774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52736" y="1143000"/>
              <a:ext cx="2621299" cy="24003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6801385" y="3439079"/>
              <a:ext cx="152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400" dirty="0">
                  <a:solidFill>
                    <a:schemeClr val="tx1"/>
                  </a:solidFill>
                </a:rPr>
                <a:t>Column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734363" y="5581466"/>
            <a:ext cx="3676183" cy="3781697"/>
            <a:chOff x="1828800" y="4191000"/>
            <a:chExt cx="2601219" cy="267587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28800" y="4191000"/>
              <a:ext cx="2601219" cy="2328999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367409" y="6405214"/>
              <a:ext cx="152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400" dirty="0">
                  <a:solidFill>
                    <a:schemeClr val="tx1"/>
                  </a:solidFill>
                </a:rPr>
                <a:t>Region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488248" y="1478377"/>
            <a:ext cx="3690176" cy="3813152"/>
            <a:chOff x="5181600" y="4190999"/>
            <a:chExt cx="2611120" cy="2698136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81600" y="4190999"/>
              <a:ext cx="2611120" cy="2328999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5725160" y="6427470"/>
              <a:ext cx="152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400" dirty="0">
                  <a:solidFill>
                    <a:schemeClr val="tx1"/>
                  </a:solidFill>
                </a:rPr>
                <a:t>Single</a:t>
              </a:r>
            </a:p>
          </p:txBody>
        </p:sp>
      </p:grpSp>
      <p:sp>
        <p:nvSpPr>
          <p:cNvPr id="20" name="Rectangle 19"/>
          <p:cNvSpPr/>
          <p:nvPr/>
        </p:nvSpPr>
        <p:spPr bwMode="auto">
          <a:xfrm rot="21119065">
            <a:off x="11361130" y="121017"/>
            <a:ext cx="1557231" cy="653143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4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New!</a:t>
            </a:r>
          </a:p>
        </p:txBody>
      </p:sp>
    </p:spTree>
    <p:extLst>
      <p:ext uri="{BB962C8B-B14F-4D97-AF65-F5344CB8AC3E}">
        <p14:creationId xmlns:p14="http://schemas.microsoft.com/office/powerpoint/2010/main" val="1631147984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35000" y="576944"/>
            <a:ext cx="11747500" cy="584200"/>
          </a:xfrm>
        </p:spPr>
        <p:txBody>
          <a:bodyPr/>
          <a:lstStyle/>
          <a:p>
            <a:r>
              <a:rPr lang="en-CA" dirty="0"/>
              <a:t>Arbitrary Grid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621E302-A139-4538-AB44-9079AB17D9A4}" type="slidenum">
              <a:rPr lang="en-CA" smtClean="0"/>
              <a:pPr>
                <a:defRPr/>
              </a:pPr>
              <a:t>22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454" y="1219200"/>
            <a:ext cx="8814769" cy="85133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4671" y="6045660"/>
            <a:ext cx="129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dirty="0">
                <a:solidFill>
                  <a:schemeClr val="tx1"/>
                </a:solidFill>
              </a:rPr>
              <a:t>Block RAM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9296" y="1574602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dirty="0">
                <a:solidFill>
                  <a:schemeClr val="tx1"/>
                </a:solidFill>
              </a:rPr>
              <a:t>IOs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3553" y="4574149"/>
            <a:ext cx="1177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dirty="0">
                <a:solidFill>
                  <a:schemeClr val="tx1"/>
                </a:solidFill>
              </a:rPr>
              <a:t>DSP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087100" y="6987424"/>
            <a:ext cx="129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dirty="0">
                <a:solidFill>
                  <a:schemeClr val="tx1"/>
                </a:solidFill>
              </a:rPr>
              <a:t>Hard</a:t>
            </a:r>
          </a:p>
          <a:p>
            <a:pPr algn="ctr"/>
            <a:r>
              <a:rPr lang="en-CA" sz="2800" dirty="0">
                <a:solidFill>
                  <a:schemeClr val="tx1"/>
                </a:solidFill>
              </a:rPr>
              <a:t>Block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891901" y="3351287"/>
            <a:ext cx="129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dirty="0" err="1">
                <a:solidFill>
                  <a:schemeClr val="tx1"/>
                </a:solidFill>
              </a:rPr>
              <a:t>NoC</a:t>
            </a:r>
            <a:endParaRPr lang="en-CA" sz="2800" dirty="0">
              <a:solidFill>
                <a:schemeClr val="tx1"/>
              </a:solidFill>
            </a:endParaRPr>
          </a:p>
          <a:p>
            <a:pPr algn="ctr"/>
            <a:r>
              <a:rPr lang="en-CA" sz="2800" dirty="0">
                <a:solidFill>
                  <a:schemeClr val="tx1"/>
                </a:solidFill>
              </a:rPr>
              <a:t>Router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1294649" y="2053032"/>
            <a:ext cx="609601" cy="25714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Arrow Connector 11"/>
          <p:cNvCxnSpPr/>
          <p:nvPr/>
        </p:nvCxnSpPr>
        <p:spPr bwMode="auto">
          <a:xfrm>
            <a:off x="1554696" y="4835759"/>
            <a:ext cx="2401576" cy="13789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/>
          <p:nvPr/>
        </p:nvCxnSpPr>
        <p:spPr bwMode="auto">
          <a:xfrm flipV="1">
            <a:off x="1453581" y="6400800"/>
            <a:ext cx="1231562" cy="14148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Arrow Connector 13"/>
          <p:cNvCxnSpPr>
            <a:stCxn id="10" idx="1"/>
          </p:cNvCxnSpPr>
          <p:nvPr/>
        </p:nvCxnSpPr>
        <p:spPr bwMode="auto">
          <a:xfrm flipH="1">
            <a:off x="9505856" y="3828341"/>
            <a:ext cx="1386045" cy="37605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Arrow Connector 14"/>
          <p:cNvCxnSpPr>
            <a:stCxn id="9" idx="1"/>
          </p:cNvCxnSpPr>
          <p:nvPr/>
        </p:nvCxnSpPr>
        <p:spPr bwMode="auto">
          <a:xfrm flipH="1">
            <a:off x="10305123" y="7464478"/>
            <a:ext cx="781977" cy="24869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TextBox 15"/>
          <p:cNvSpPr txBox="1"/>
          <p:nvPr/>
        </p:nvSpPr>
        <p:spPr>
          <a:xfrm>
            <a:off x="259296" y="2510232"/>
            <a:ext cx="129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dirty="0">
                <a:solidFill>
                  <a:schemeClr val="tx1"/>
                </a:solidFill>
              </a:rPr>
              <a:t>Logic Block</a:t>
            </a:r>
          </a:p>
        </p:txBody>
      </p:sp>
      <p:cxnSp>
        <p:nvCxnSpPr>
          <p:cNvPr id="17" name="Straight Arrow Connector 16"/>
          <p:cNvCxnSpPr/>
          <p:nvPr/>
        </p:nvCxnSpPr>
        <p:spPr bwMode="auto">
          <a:xfrm>
            <a:off x="1531908" y="2944974"/>
            <a:ext cx="1820892" cy="36216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Rectangle 25"/>
          <p:cNvSpPr/>
          <p:nvPr/>
        </p:nvSpPr>
        <p:spPr bwMode="auto">
          <a:xfrm rot="21119065">
            <a:off x="11361130" y="121017"/>
            <a:ext cx="1557231" cy="653143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4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New!</a:t>
            </a:r>
          </a:p>
        </p:txBody>
      </p:sp>
    </p:spTree>
    <p:extLst>
      <p:ext uri="{BB962C8B-B14F-4D97-AF65-F5344CB8AC3E}">
        <p14:creationId xmlns:p14="http://schemas.microsoft.com/office/powerpoint/2010/main" val="2738842118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35000" y="215900"/>
            <a:ext cx="11747500" cy="584200"/>
          </a:xfrm>
        </p:spPr>
        <p:txBody>
          <a:bodyPr/>
          <a:lstStyle/>
          <a:p>
            <a:r>
              <a:rPr lang="en-CA" dirty="0"/>
              <a:t>Detailed Routing Architecture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621E302-A139-4538-AB44-9079AB17D9A4}" type="slidenum">
              <a:rPr lang="en-CA" smtClean="0"/>
              <a:pPr>
                <a:defRPr/>
              </a:pPr>
              <a:t>23</a:t>
            </a:fld>
            <a:endParaRPr lang="en-CA" dirty="0"/>
          </a:p>
        </p:txBody>
      </p:sp>
      <p:grpSp>
        <p:nvGrpSpPr>
          <p:cNvPr id="22" name="Group 21"/>
          <p:cNvGrpSpPr/>
          <p:nvPr/>
        </p:nvGrpSpPr>
        <p:grpSpPr>
          <a:xfrm>
            <a:off x="116139" y="932967"/>
            <a:ext cx="12898975" cy="8444538"/>
            <a:chOff x="1601268" y="186536"/>
            <a:chExt cx="12898975" cy="8444538"/>
          </a:xfrm>
        </p:grpSpPr>
        <p:pic>
          <p:nvPicPr>
            <p:cNvPr id="5" name="Content Placeholder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254"/>
            <a:stretch/>
          </p:blipFill>
          <p:spPr>
            <a:xfrm>
              <a:off x="3833919" y="186536"/>
              <a:ext cx="8434621" cy="8444538"/>
            </a:xfrm>
            <a:prstGeom prst="rect">
              <a:avLst/>
            </a:prstGeom>
          </p:spPr>
        </p:pic>
        <p:sp>
          <p:nvSpPr>
            <p:cNvPr id="6" name="Right Brace 5"/>
            <p:cNvSpPr/>
            <p:nvPr/>
          </p:nvSpPr>
          <p:spPr bwMode="auto">
            <a:xfrm>
              <a:off x="12459839" y="3006497"/>
              <a:ext cx="364542" cy="1913845"/>
            </a:xfrm>
            <a:prstGeom prst="rightBrac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1939349" y="205322"/>
              <a:ext cx="177006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000" dirty="0">
                  <a:solidFill>
                    <a:schemeClr val="tx1"/>
                  </a:solidFill>
                </a:rPr>
                <a:t>Block Input Connection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2383242" y="6795397"/>
              <a:ext cx="1752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000" dirty="0">
                  <a:solidFill>
                    <a:schemeClr val="tx1"/>
                  </a:solidFill>
                </a:rPr>
                <a:t>Block Output Connection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601268" y="6287565"/>
              <a:ext cx="219233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000" dirty="0">
                  <a:solidFill>
                    <a:schemeClr val="tx1"/>
                  </a:solidFill>
                </a:rPr>
                <a:t>Wire-Wire Connections</a:t>
              </a:r>
            </a:p>
            <a:p>
              <a:pPr algn="ctr"/>
              <a:r>
                <a:rPr lang="en-CA" sz="2000" dirty="0">
                  <a:solidFill>
                    <a:schemeClr val="tx1"/>
                  </a:solidFill>
                </a:rPr>
                <a:t>(switch-block)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 bwMode="auto">
            <a:xfrm flipH="1">
              <a:off x="9056915" y="559265"/>
              <a:ext cx="3081700" cy="1182449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" name="Straight Arrow Connector 10"/>
            <p:cNvCxnSpPr/>
            <p:nvPr/>
          </p:nvCxnSpPr>
          <p:spPr bwMode="auto">
            <a:xfrm flipH="1" flipV="1">
              <a:off x="9177700" y="5480198"/>
              <a:ext cx="3236687" cy="166914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" name="Straight Arrow Connector 11"/>
            <p:cNvCxnSpPr/>
            <p:nvPr/>
          </p:nvCxnSpPr>
          <p:spPr bwMode="auto">
            <a:xfrm flipV="1">
              <a:off x="3575186" y="5043710"/>
              <a:ext cx="3734304" cy="168471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3" name="TextBox 12"/>
            <p:cNvSpPr txBox="1"/>
            <p:nvPr/>
          </p:nvSpPr>
          <p:spPr>
            <a:xfrm>
              <a:off x="12383242" y="3483432"/>
              <a:ext cx="21170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000" dirty="0">
                  <a:solidFill>
                    <a:schemeClr val="tx1"/>
                  </a:solidFill>
                </a:rPr>
                <a:t>Routing</a:t>
              </a:r>
            </a:p>
            <a:p>
              <a:pPr algn="ctr"/>
              <a:r>
                <a:rPr lang="en-CA" sz="2000" dirty="0">
                  <a:solidFill>
                    <a:schemeClr val="tx1"/>
                  </a:solidFill>
                </a:rPr>
                <a:t>Wires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937201" y="1150489"/>
              <a:ext cx="152047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000" dirty="0">
                  <a:solidFill>
                    <a:schemeClr val="tx1"/>
                  </a:solidFill>
                </a:rPr>
                <a:t>Direct Block-Block Connection</a:t>
              </a:r>
            </a:p>
          </p:txBody>
        </p:sp>
        <p:cxnSp>
          <p:nvCxnSpPr>
            <p:cNvPr id="40" name="Straight Arrow Connector 39"/>
            <p:cNvCxnSpPr/>
            <p:nvPr/>
          </p:nvCxnSpPr>
          <p:spPr bwMode="auto">
            <a:xfrm>
              <a:off x="3488100" y="1808084"/>
              <a:ext cx="2890929" cy="264674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638711750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Customizable Routing Architectures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621E302-A139-4538-AB44-9079AB17D9A4}" type="slidenum">
              <a:rPr lang="en-CA" smtClean="0"/>
              <a:pPr>
                <a:defRPr/>
              </a:pPr>
              <a:t>24</a:t>
            </a:fld>
            <a:endParaRPr lang="en-CA" dirty="0"/>
          </a:p>
        </p:txBody>
      </p:sp>
      <p:grpSp>
        <p:nvGrpSpPr>
          <p:cNvPr id="5" name="Group 4"/>
          <p:cNvGrpSpPr/>
          <p:nvPr/>
        </p:nvGrpSpPr>
        <p:grpSpPr>
          <a:xfrm>
            <a:off x="7312401" y="2344057"/>
            <a:ext cx="4311953" cy="3374572"/>
            <a:chOff x="5199063" y="990600"/>
            <a:chExt cx="3505200" cy="27432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75263" y="990600"/>
              <a:ext cx="3429000" cy="12192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99063" y="2209800"/>
              <a:ext cx="3476625" cy="1524000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652037" y="2028063"/>
            <a:ext cx="6035062" cy="3366116"/>
            <a:chOff x="103189" y="1181100"/>
            <a:chExt cx="3630612" cy="202501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/>
            <a:srcRect l="49760" t="49018" r="16747"/>
            <a:stretch/>
          </p:blipFill>
          <p:spPr>
            <a:xfrm>
              <a:off x="2514601" y="1181100"/>
              <a:ext cx="1219200" cy="202501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/>
            <a:srcRect r="33755" b="53958"/>
            <a:stretch/>
          </p:blipFill>
          <p:spPr>
            <a:xfrm>
              <a:off x="103189" y="1181100"/>
              <a:ext cx="2411412" cy="1828800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1311390" y="1429597"/>
            <a:ext cx="47831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dirty="0">
                <a:solidFill>
                  <a:schemeClr val="tx1"/>
                </a:solidFill>
              </a:rPr>
              <a:t>Switch-block Locations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86937" y="1466894"/>
            <a:ext cx="3376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dirty="0">
                <a:solidFill>
                  <a:schemeClr val="tx1"/>
                </a:solidFill>
              </a:rPr>
              <a:t>Wire Connectivity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17177" y="7626143"/>
            <a:ext cx="47831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dirty="0">
                <a:solidFill>
                  <a:schemeClr val="tx1"/>
                </a:solidFill>
              </a:rPr>
              <a:t>Non-Configurable Edges</a:t>
            </a:r>
          </a:p>
        </p:txBody>
      </p:sp>
      <p:sp>
        <p:nvSpPr>
          <p:cNvPr id="18" name="Rectangle 17"/>
          <p:cNvSpPr/>
          <p:nvPr/>
        </p:nvSpPr>
        <p:spPr bwMode="auto">
          <a:xfrm rot="21119065">
            <a:off x="11361130" y="121017"/>
            <a:ext cx="1557231" cy="653143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4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New!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1875" y="8357888"/>
            <a:ext cx="1666875" cy="7429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7938" y="8210918"/>
            <a:ext cx="1190625" cy="112395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1695450" y="5363247"/>
            <a:ext cx="4015025" cy="1623796"/>
            <a:chOff x="999668" y="5363247"/>
            <a:chExt cx="4015025" cy="162379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8"/>
            <a:srcRect l="-1" r="48421"/>
            <a:stretch/>
          </p:blipFill>
          <p:spPr>
            <a:xfrm>
              <a:off x="999668" y="5363247"/>
              <a:ext cx="2696032" cy="162379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8"/>
            <a:srcRect l="74905"/>
            <a:stretch/>
          </p:blipFill>
          <p:spPr>
            <a:xfrm>
              <a:off x="3702963" y="5363247"/>
              <a:ext cx="1311730" cy="16237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1336720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35000" y="171704"/>
            <a:ext cx="11747500" cy="584200"/>
          </a:xfrm>
        </p:spPr>
        <p:txBody>
          <a:bodyPr/>
          <a:lstStyle/>
          <a:p>
            <a:r>
              <a:rPr lang="en-CA" dirty="0"/>
              <a:t>Fully Custom Routing Architectures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621E302-A139-4538-AB44-9079AB17D9A4}" type="slidenum">
              <a:rPr lang="en-CA" smtClean="0"/>
              <a:pPr>
                <a:defRPr/>
              </a:pPr>
              <a:t>25</a:t>
            </a:fld>
            <a:endParaRPr lang="en-CA" dirty="0"/>
          </a:p>
        </p:txBody>
      </p:sp>
      <p:grpSp>
        <p:nvGrpSpPr>
          <p:cNvPr id="109" name="Group 108"/>
          <p:cNvGrpSpPr/>
          <p:nvPr/>
        </p:nvGrpSpPr>
        <p:grpSpPr>
          <a:xfrm>
            <a:off x="208954" y="1083809"/>
            <a:ext cx="7164300" cy="8508370"/>
            <a:chOff x="2676383" y="1069294"/>
            <a:chExt cx="7164300" cy="8508370"/>
          </a:xfrm>
        </p:grpSpPr>
        <p:sp>
          <p:nvSpPr>
            <p:cNvPr id="14" name="Rectangle 13"/>
            <p:cNvSpPr/>
            <p:nvPr/>
          </p:nvSpPr>
          <p:spPr bwMode="auto">
            <a:xfrm>
              <a:off x="5383385" y="4773440"/>
              <a:ext cx="4457298" cy="391593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7799249" y="5349937"/>
              <a:ext cx="708278" cy="607522"/>
              <a:chOff x="9791589" y="3355581"/>
              <a:chExt cx="954375" cy="818611"/>
            </a:xfrm>
          </p:grpSpPr>
          <p:sp>
            <p:nvSpPr>
              <p:cNvPr id="17" name="Freeform 16"/>
              <p:cNvSpPr/>
              <p:nvPr/>
            </p:nvSpPr>
            <p:spPr bwMode="auto">
              <a:xfrm rot="2268344">
                <a:off x="9791589" y="3355581"/>
                <a:ext cx="908663" cy="668538"/>
              </a:xfrm>
              <a:custGeom>
                <a:avLst/>
                <a:gdLst>
                  <a:gd name="connsiteX0" fmla="*/ 0 w 1032934"/>
                  <a:gd name="connsiteY0" fmla="*/ 423333 h 423333"/>
                  <a:gd name="connsiteX1" fmla="*/ 1032934 w 1032934"/>
                  <a:gd name="connsiteY1" fmla="*/ 0 h 423333"/>
                  <a:gd name="connsiteX0" fmla="*/ 0 w 928159"/>
                  <a:gd name="connsiteY0" fmla="*/ 493183 h 493183"/>
                  <a:gd name="connsiteX1" fmla="*/ 928159 w 928159"/>
                  <a:gd name="connsiteY1" fmla="*/ 0 h 493183"/>
                  <a:gd name="connsiteX0" fmla="*/ 0 w 928159"/>
                  <a:gd name="connsiteY0" fmla="*/ 493216 h 493216"/>
                  <a:gd name="connsiteX1" fmla="*/ 928159 w 928159"/>
                  <a:gd name="connsiteY1" fmla="*/ 33 h 493216"/>
                  <a:gd name="connsiteX0" fmla="*/ 0 w 928159"/>
                  <a:gd name="connsiteY0" fmla="*/ 493229 h 493229"/>
                  <a:gd name="connsiteX1" fmla="*/ 928159 w 928159"/>
                  <a:gd name="connsiteY1" fmla="*/ 46 h 493229"/>
                  <a:gd name="connsiteX0" fmla="*/ 0 w 928159"/>
                  <a:gd name="connsiteY0" fmla="*/ 493229 h 493229"/>
                  <a:gd name="connsiteX1" fmla="*/ 928159 w 928159"/>
                  <a:gd name="connsiteY1" fmla="*/ 46 h 493229"/>
                  <a:gd name="connsiteX0" fmla="*/ 0 w 928159"/>
                  <a:gd name="connsiteY0" fmla="*/ 493229 h 493229"/>
                  <a:gd name="connsiteX1" fmla="*/ 928159 w 928159"/>
                  <a:gd name="connsiteY1" fmla="*/ 46 h 493229"/>
                  <a:gd name="connsiteX0" fmla="*/ 0 w 868571"/>
                  <a:gd name="connsiteY0" fmla="*/ 467618 h 467618"/>
                  <a:gd name="connsiteX1" fmla="*/ 868571 w 868571"/>
                  <a:gd name="connsiteY1" fmla="*/ 53 h 467618"/>
                  <a:gd name="connsiteX0" fmla="*/ 0 w 869378"/>
                  <a:gd name="connsiteY0" fmla="*/ 472337 h 472337"/>
                  <a:gd name="connsiteX1" fmla="*/ 869378 w 869378"/>
                  <a:gd name="connsiteY1" fmla="*/ 51 h 472337"/>
                  <a:gd name="connsiteX0" fmla="*/ 0 w 869378"/>
                  <a:gd name="connsiteY0" fmla="*/ 472286 h 472286"/>
                  <a:gd name="connsiteX1" fmla="*/ 869378 w 869378"/>
                  <a:gd name="connsiteY1" fmla="*/ 0 h 47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69378" h="472286">
                    <a:moveTo>
                      <a:pt x="0" y="472286"/>
                    </a:moveTo>
                    <a:cubicBezTo>
                      <a:pt x="153811" y="212642"/>
                      <a:pt x="339255" y="59963"/>
                      <a:pt x="869378" y="0"/>
                    </a:cubicBezTo>
                  </a:path>
                </a:pathLst>
              </a:custGeom>
              <a:noFill/>
              <a:ln w="76200" cap="flat" cmpd="sng" algn="ctr">
                <a:solidFill>
                  <a:srgbClr val="FFD85D"/>
                </a:solidFill>
                <a:prstDash val="solid"/>
                <a:round/>
                <a:headEnd type="none" w="med" len="med"/>
                <a:tailEnd type="stealth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endParaRPr>
              </a:p>
            </p:txBody>
          </p:sp>
          <p:sp>
            <p:nvSpPr>
              <p:cNvPr id="18" name="Freeform 17"/>
              <p:cNvSpPr/>
              <p:nvPr/>
            </p:nvSpPr>
            <p:spPr bwMode="auto">
              <a:xfrm rot="2268344" flipH="1" flipV="1">
                <a:off x="9837301" y="3505654"/>
                <a:ext cx="908663" cy="668538"/>
              </a:xfrm>
              <a:custGeom>
                <a:avLst/>
                <a:gdLst>
                  <a:gd name="connsiteX0" fmla="*/ 0 w 1032934"/>
                  <a:gd name="connsiteY0" fmla="*/ 423333 h 423333"/>
                  <a:gd name="connsiteX1" fmla="*/ 1032934 w 1032934"/>
                  <a:gd name="connsiteY1" fmla="*/ 0 h 423333"/>
                  <a:gd name="connsiteX0" fmla="*/ 0 w 928159"/>
                  <a:gd name="connsiteY0" fmla="*/ 493183 h 493183"/>
                  <a:gd name="connsiteX1" fmla="*/ 928159 w 928159"/>
                  <a:gd name="connsiteY1" fmla="*/ 0 h 493183"/>
                  <a:gd name="connsiteX0" fmla="*/ 0 w 928159"/>
                  <a:gd name="connsiteY0" fmla="*/ 493216 h 493216"/>
                  <a:gd name="connsiteX1" fmla="*/ 928159 w 928159"/>
                  <a:gd name="connsiteY1" fmla="*/ 33 h 493216"/>
                  <a:gd name="connsiteX0" fmla="*/ 0 w 928159"/>
                  <a:gd name="connsiteY0" fmla="*/ 493229 h 493229"/>
                  <a:gd name="connsiteX1" fmla="*/ 928159 w 928159"/>
                  <a:gd name="connsiteY1" fmla="*/ 46 h 493229"/>
                  <a:gd name="connsiteX0" fmla="*/ 0 w 928159"/>
                  <a:gd name="connsiteY0" fmla="*/ 493229 h 493229"/>
                  <a:gd name="connsiteX1" fmla="*/ 928159 w 928159"/>
                  <a:gd name="connsiteY1" fmla="*/ 46 h 493229"/>
                  <a:gd name="connsiteX0" fmla="*/ 0 w 928159"/>
                  <a:gd name="connsiteY0" fmla="*/ 493229 h 493229"/>
                  <a:gd name="connsiteX1" fmla="*/ 928159 w 928159"/>
                  <a:gd name="connsiteY1" fmla="*/ 46 h 493229"/>
                  <a:gd name="connsiteX0" fmla="*/ 0 w 868571"/>
                  <a:gd name="connsiteY0" fmla="*/ 467618 h 467618"/>
                  <a:gd name="connsiteX1" fmla="*/ 868571 w 868571"/>
                  <a:gd name="connsiteY1" fmla="*/ 53 h 467618"/>
                  <a:gd name="connsiteX0" fmla="*/ 0 w 869378"/>
                  <a:gd name="connsiteY0" fmla="*/ 472337 h 472337"/>
                  <a:gd name="connsiteX1" fmla="*/ 869378 w 869378"/>
                  <a:gd name="connsiteY1" fmla="*/ 51 h 472337"/>
                  <a:gd name="connsiteX0" fmla="*/ 0 w 869378"/>
                  <a:gd name="connsiteY0" fmla="*/ 472286 h 472286"/>
                  <a:gd name="connsiteX1" fmla="*/ 869378 w 869378"/>
                  <a:gd name="connsiteY1" fmla="*/ 0 h 47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69378" h="472286">
                    <a:moveTo>
                      <a:pt x="0" y="472286"/>
                    </a:moveTo>
                    <a:cubicBezTo>
                      <a:pt x="153811" y="212642"/>
                      <a:pt x="339255" y="59963"/>
                      <a:pt x="869378" y="0"/>
                    </a:cubicBezTo>
                  </a:path>
                </a:pathLst>
              </a:custGeom>
              <a:noFill/>
              <a:ln w="76200" cap="flat" cmpd="sng" algn="ctr">
                <a:solidFill>
                  <a:srgbClr val="FFD85D"/>
                </a:solidFill>
                <a:prstDash val="solid"/>
                <a:round/>
                <a:headEnd type="none" w="med" len="med"/>
                <a:tailEnd type="stealth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endParaRPr>
              </a:p>
            </p:txBody>
          </p:sp>
        </p:grpSp>
        <p:sp>
          <p:nvSpPr>
            <p:cNvPr id="19" name="Rounded Rectangle 18"/>
            <p:cNvSpPr/>
            <p:nvPr/>
          </p:nvSpPr>
          <p:spPr bwMode="auto">
            <a:xfrm>
              <a:off x="5743528" y="5327617"/>
              <a:ext cx="2006790" cy="64890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540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2800" b="0" i="0" u="none" strike="noStrike" cap="none" normalizeH="0" baseline="0" dirty="0">
                  <a:ln>
                    <a:noFill/>
                  </a:ln>
                  <a:solidFill>
                    <a:schemeClr val="bg1">
                      <a:lumMod val="75000"/>
                    </a:schemeClr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rPr>
                <a:t>Pack</a:t>
              </a: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7799249" y="6221296"/>
              <a:ext cx="708278" cy="607522"/>
              <a:chOff x="9791589" y="3355581"/>
              <a:chExt cx="954375" cy="818611"/>
            </a:xfrm>
          </p:grpSpPr>
          <p:sp>
            <p:nvSpPr>
              <p:cNvPr id="21" name="Freeform 20"/>
              <p:cNvSpPr/>
              <p:nvPr/>
            </p:nvSpPr>
            <p:spPr bwMode="auto">
              <a:xfrm rot="2268344">
                <a:off x="9791589" y="3355581"/>
                <a:ext cx="908663" cy="668538"/>
              </a:xfrm>
              <a:custGeom>
                <a:avLst/>
                <a:gdLst>
                  <a:gd name="connsiteX0" fmla="*/ 0 w 1032934"/>
                  <a:gd name="connsiteY0" fmla="*/ 423333 h 423333"/>
                  <a:gd name="connsiteX1" fmla="*/ 1032934 w 1032934"/>
                  <a:gd name="connsiteY1" fmla="*/ 0 h 423333"/>
                  <a:gd name="connsiteX0" fmla="*/ 0 w 928159"/>
                  <a:gd name="connsiteY0" fmla="*/ 493183 h 493183"/>
                  <a:gd name="connsiteX1" fmla="*/ 928159 w 928159"/>
                  <a:gd name="connsiteY1" fmla="*/ 0 h 493183"/>
                  <a:gd name="connsiteX0" fmla="*/ 0 w 928159"/>
                  <a:gd name="connsiteY0" fmla="*/ 493216 h 493216"/>
                  <a:gd name="connsiteX1" fmla="*/ 928159 w 928159"/>
                  <a:gd name="connsiteY1" fmla="*/ 33 h 493216"/>
                  <a:gd name="connsiteX0" fmla="*/ 0 w 928159"/>
                  <a:gd name="connsiteY0" fmla="*/ 493229 h 493229"/>
                  <a:gd name="connsiteX1" fmla="*/ 928159 w 928159"/>
                  <a:gd name="connsiteY1" fmla="*/ 46 h 493229"/>
                  <a:gd name="connsiteX0" fmla="*/ 0 w 928159"/>
                  <a:gd name="connsiteY0" fmla="*/ 493229 h 493229"/>
                  <a:gd name="connsiteX1" fmla="*/ 928159 w 928159"/>
                  <a:gd name="connsiteY1" fmla="*/ 46 h 493229"/>
                  <a:gd name="connsiteX0" fmla="*/ 0 w 928159"/>
                  <a:gd name="connsiteY0" fmla="*/ 493229 h 493229"/>
                  <a:gd name="connsiteX1" fmla="*/ 928159 w 928159"/>
                  <a:gd name="connsiteY1" fmla="*/ 46 h 493229"/>
                  <a:gd name="connsiteX0" fmla="*/ 0 w 868571"/>
                  <a:gd name="connsiteY0" fmla="*/ 467618 h 467618"/>
                  <a:gd name="connsiteX1" fmla="*/ 868571 w 868571"/>
                  <a:gd name="connsiteY1" fmla="*/ 53 h 467618"/>
                  <a:gd name="connsiteX0" fmla="*/ 0 w 869378"/>
                  <a:gd name="connsiteY0" fmla="*/ 472337 h 472337"/>
                  <a:gd name="connsiteX1" fmla="*/ 869378 w 869378"/>
                  <a:gd name="connsiteY1" fmla="*/ 51 h 472337"/>
                  <a:gd name="connsiteX0" fmla="*/ 0 w 869378"/>
                  <a:gd name="connsiteY0" fmla="*/ 472286 h 472286"/>
                  <a:gd name="connsiteX1" fmla="*/ 869378 w 869378"/>
                  <a:gd name="connsiteY1" fmla="*/ 0 h 47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69378" h="472286">
                    <a:moveTo>
                      <a:pt x="0" y="472286"/>
                    </a:moveTo>
                    <a:cubicBezTo>
                      <a:pt x="153811" y="212642"/>
                      <a:pt x="339255" y="59963"/>
                      <a:pt x="869378" y="0"/>
                    </a:cubicBezTo>
                  </a:path>
                </a:pathLst>
              </a:custGeom>
              <a:noFill/>
              <a:ln w="76200" cap="flat" cmpd="sng" algn="ctr">
                <a:solidFill>
                  <a:srgbClr val="FFD85D"/>
                </a:solidFill>
                <a:prstDash val="solid"/>
                <a:round/>
                <a:headEnd type="none" w="med" len="med"/>
                <a:tailEnd type="stealth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endParaRPr>
              </a:p>
            </p:txBody>
          </p:sp>
          <p:sp>
            <p:nvSpPr>
              <p:cNvPr id="22" name="Freeform 21"/>
              <p:cNvSpPr/>
              <p:nvPr/>
            </p:nvSpPr>
            <p:spPr bwMode="auto">
              <a:xfrm rot="2268344" flipH="1" flipV="1">
                <a:off x="9837301" y="3505654"/>
                <a:ext cx="908663" cy="668538"/>
              </a:xfrm>
              <a:custGeom>
                <a:avLst/>
                <a:gdLst>
                  <a:gd name="connsiteX0" fmla="*/ 0 w 1032934"/>
                  <a:gd name="connsiteY0" fmla="*/ 423333 h 423333"/>
                  <a:gd name="connsiteX1" fmla="*/ 1032934 w 1032934"/>
                  <a:gd name="connsiteY1" fmla="*/ 0 h 423333"/>
                  <a:gd name="connsiteX0" fmla="*/ 0 w 928159"/>
                  <a:gd name="connsiteY0" fmla="*/ 493183 h 493183"/>
                  <a:gd name="connsiteX1" fmla="*/ 928159 w 928159"/>
                  <a:gd name="connsiteY1" fmla="*/ 0 h 493183"/>
                  <a:gd name="connsiteX0" fmla="*/ 0 w 928159"/>
                  <a:gd name="connsiteY0" fmla="*/ 493216 h 493216"/>
                  <a:gd name="connsiteX1" fmla="*/ 928159 w 928159"/>
                  <a:gd name="connsiteY1" fmla="*/ 33 h 493216"/>
                  <a:gd name="connsiteX0" fmla="*/ 0 w 928159"/>
                  <a:gd name="connsiteY0" fmla="*/ 493229 h 493229"/>
                  <a:gd name="connsiteX1" fmla="*/ 928159 w 928159"/>
                  <a:gd name="connsiteY1" fmla="*/ 46 h 493229"/>
                  <a:gd name="connsiteX0" fmla="*/ 0 w 928159"/>
                  <a:gd name="connsiteY0" fmla="*/ 493229 h 493229"/>
                  <a:gd name="connsiteX1" fmla="*/ 928159 w 928159"/>
                  <a:gd name="connsiteY1" fmla="*/ 46 h 493229"/>
                  <a:gd name="connsiteX0" fmla="*/ 0 w 928159"/>
                  <a:gd name="connsiteY0" fmla="*/ 493229 h 493229"/>
                  <a:gd name="connsiteX1" fmla="*/ 928159 w 928159"/>
                  <a:gd name="connsiteY1" fmla="*/ 46 h 493229"/>
                  <a:gd name="connsiteX0" fmla="*/ 0 w 868571"/>
                  <a:gd name="connsiteY0" fmla="*/ 467618 h 467618"/>
                  <a:gd name="connsiteX1" fmla="*/ 868571 w 868571"/>
                  <a:gd name="connsiteY1" fmla="*/ 53 h 467618"/>
                  <a:gd name="connsiteX0" fmla="*/ 0 w 869378"/>
                  <a:gd name="connsiteY0" fmla="*/ 472337 h 472337"/>
                  <a:gd name="connsiteX1" fmla="*/ 869378 w 869378"/>
                  <a:gd name="connsiteY1" fmla="*/ 51 h 472337"/>
                  <a:gd name="connsiteX0" fmla="*/ 0 w 869378"/>
                  <a:gd name="connsiteY0" fmla="*/ 472286 h 472286"/>
                  <a:gd name="connsiteX1" fmla="*/ 869378 w 869378"/>
                  <a:gd name="connsiteY1" fmla="*/ 0 h 47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69378" h="472286">
                    <a:moveTo>
                      <a:pt x="0" y="472286"/>
                    </a:moveTo>
                    <a:cubicBezTo>
                      <a:pt x="153811" y="212642"/>
                      <a:pt x="339255" y="59963"/>
                      <a:pt x="869378" y="0"/>
                    </a:cubicBezTo>
                  </a:path>
                </a:pathLst>
              </a:custGeom>
              <a:noFill/>
              <a:ln w="76200" cap="flat" cmpd="sng" algn="ctr">
                <a:solidFill>
                  <a:srgbClr val="FFD85D"/>
                </a:solidFill>
                <a:prstDash val="solid"/>
                <a:round/>
                <a:headEnd type="none" w="med" len="med"/>
                <a:tailEnd type="stealth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endParaRPr>
              </a:p>
            </p:txBody>
          </p:sp>
        </p:grpSp>
        <p:sp>
          <p:nvSpPr>
            <p:cNvPr id="23" name="Rounded Rectangle 22"/>
            <p:cNvSpPr/>
            <p:nvPr/>
          </p:nvSpPr>
          <p:spPr bwMode="auto">
            <a:xfrm>
              <a:off x="5743528" y="6184403"/>
              <a:ext cx="2006790" cy="64890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2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rPr>
                <a:t>Place</a:t>
              </a: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7799249" y="7061882"/>
              <a:ext cx="708278" cy="607522"/>
              <a:chOff x="9791589" y="3355581"/>
              <a:chExt cx="954375" cy="818611"/>
            </a:xfrm>
          </p:grpSpPr>
          <p:sp>
            <p:nvSpPr>
              <p:cNvPr id="25" name="Freeform 24"/>
              <p:cNvSpPr/>
              <p:nvPr/>
            </p:nvSpPr>
            <p:spPr bwMode="auto">
              <a:xfrm rot="2268344">
                <a:off x="9791589" y="3355581"/>
                <a:ext cx="908663" cy="668538"/>
              </a:xfrm>
              <a:custGeom>
                <a:avLst/>
                <a:gdLst>
                  <a:gd name="connsiteX0" fmla="*/ 0 w 1032934"/>
                  <a:gd name="connsiteY0" fmla="*/ 423333 h 423333"/>
                  <a:gd name="connsiteX1" fmla="*/ 1032934 w 1032934"/>
                  <a:gd name="connsiteY1" fmla="*/ 0 h 423333"/>
                  <a:gd name="connsiteX0" fmla="*/ 0 w 928159"/>
                  <a:gd name="connsiteY0" fmla="*/ 493183 h 493183"/>
                  <a:gd name="connsiteX1" fmla="*/ 928159 w 928159"/>
                  <a:gd name="connsiteY1" fmla="*/ 0 h 493183"/>
                  <a:gd name="connsiteX0" fmla="*/ 0 w 928159"/>
                  <a:gd name="connsiteY0" fmla="*/ 493216 h 493216"/>
                  <a:gd name="connsiteX1" fmla="*/ 928159 w 928159"/>
                  <a:gd name="connsiteY1" fmla="*/ 33 h 493216"/>
                  <a:gd name="connsiteX0" fmla="*/ 0 w 928159"/>
                  <a:gd name="connsiteY0" fmla="*/ 493229 h 493229"/>
                  <a:gd name="connsiteX1" fmla="*/ 928159 w 928159"/>
                  <a:gd name="connsiteY1" fmla="*/ 46 h 493229"/>
                  <a:gd name="connsiteX0" fmla="*/ 0 w 928159"/>
                  <a:gd name="connsiteY0" fmla="*/ 493229 h 493229"/>
                  <a:gd name="connsiteX1" fmla="*/ 928159 w 928159"/>
                  <a:gd name="connsiteY1" fmla="*/ 46 h 493229"/>
                  <a:gd name="connsiteX0" fmla="*/ 0 w 928159"/>
                  <a:gd name="connsiteY0" fmla="*/ 493229 h 493229"/>
                  <a:gd name="connsiteX1" fmla="*/ 928159 w 928159"/>
                  <a:gd name="connsiteY1" fmla="*/ 46 h 493229"/>
                  <a:gd name="connsiteX0" fmla="*/ 0 w 868571"/>
                  <a:gd name="connsiteY0" fmla="*/ 467618 h 467618"/>
                  <a:gd name="connsiteX1" fmla="*/ 868571 w 868571"/>
                  <a:gd name="connsiteY1" fmla="*/ 53 h 467618"/>
                  <a:gd name="connsiteX0" fmla="*/ 0 w 869378"/>
                  <a:gd name="connsiteY0" fmla="*/ 472337 h 472337"/>
                  <a:gd name="connsiteX1" fmla="*/ 869378 w 869378"/>
                  <a:gd name="connsiteY1" fmla="*/ 51 h 472337"/>
                  <a:gd name="connsiteX0" fmla="*/ 0 w 869378"/>
                  <a:gd name="connsiteY0" fmla="*/ 472286 h 472286"/>
                  <a:gd name="connsiteX1" fmla="*/ 869378 w 869378"/>
                  <a:gd name="connsiteY1" fmla="*/ 0 h 47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69378" h="472286">
                    <a:moveTo>
                      <a:pt x="0" y="472286"/>
                    </a:moveTo>
                    <a:cubicBezTo>
                      <a:pt x="153811" y="212642"/>
                      <a:pt x="339255" y="59963"/>
                      <a:pt x="869378" y="0"/>
                    </a:cubicBezTo>
                  </a:path>
                </a:pathLst>
              </a:custGeom>
              <a:noFill/>
              <a:ln w="76200" cap="flat" cmpd="sng" algn="ctr">
                <a:solidFill>
                  <a:srgbClr val="FFD85D"/>
                </a:solidFill>
                <a:prstDash val="solid"/>
                <a:round/>
                <a:headEnd type="none" w="med" len="med"/>
                <a:tailEnd type="stealth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endParaRPr>
              </a:p>
            </p:txBody>
          </p:sp>
          <p:sp>
            <p:nvSpPr>
              <p:cNvPr id="26" name="Freeform 25"/>
              <p:cNvSpPr/>
              <p:nvPr/>
            </p:nvSpPr>
            <p:spPr bwMode="auto">
              <a:xfrm rot="2268344" flipH="1" flipV="1">
                <a:off x="9837301" y="3505654"/>
                <a:ext cx="908663" cy="668538"/>
              </a:xfrm>
              <a:custGeom>
                <a:avLst/>
                <a:gdLst>
                  <a:gd name="connsiteX0" fmla="*/ 0 w 1032934"/>
                  <a:gd name="connsiteY0" fmla="*/ 423333 h 423333"/>
                  <a:gd name="connsiteX1" fmla="*/ 1032934 w 1032934"/>
                  <a:gd name="connsiteY1" fmla="*/ 0 h 423333"/>
                  <a:gd name="connsiteX0" fmla="*/ 0 w 928159"/>
                  <a:gd name="connsiteY0" fmla="*/ 493183 h 493183"/>
                  <a:gd name="connsiteX1" fmla="*/ 928159 w 928159"/>
                  <a:gd name="connsiteY1" fmla="*/ 0 h 493183"/>
                  <a:gd name="connsiteX0" fmla="*/ 0 w 928159"/>
                  <a:gd name="connsiteY0" fmla="*/ 493216 h 493216"/>
                  <a:gd name="connsiteX1" fmla="*/ 928159 w 928159"/>
                  <a:gd name="connsiteY1" fmla="*/ 33 h 493216"/>
                  <a:gd name="connsiteX0" fmla="*/ 0 w 928159"/>
                  <a:gd name="connsiteY0" fmla="*/ 493229 h 493229"/>
                  <a:gd name="connsiteX1" fmla="*/ 928159 w 928159"/>
                  <a:gd name="connsiteY1" fmla="*/ 46 h 493229"/>
                  <a:gd name="connsiteX0" fmla="*/ 0 w 928159"/>
                  <a:gd name="connsiteY0" fmla="*/ 493229 h 493229"/>
                  <a:gd name="connsiteX1" fmla="*/ 928159 w 928159"/>
                  <a:gd name="connsiteY1" fmla="*/ 46 h 493229"/>
                  <a:gd name="connsiteX0" fmla="*/ 0 w 928159"/>
                  <a:gd name="connsiteY0" fmla="*/ 493229 h 493229"/>
                  <a:gd name="connsiteX1" fmla="*/ 928159 w 928159"/>
                  <a:gd name="connsiteY1" fmla="*/ 46 h 493229"/>
                  <a:gd name="connsiteX0" fmla="*/ 0 w 868571"/>
                  <a:gd name="connsiteY0" fmla="*/ 467618 h 467618"/>
                  <a:gd name="connsiteX1" fmla="*/ 868571 w 868571"/>
                  <a:gd name="connsiteY1" fmla="*/ 53 h 467618"/>
                  <a:gd name="connsiteX0" fmla="*/ 0 w 869378"/>
                  <a:gd name="connsiteY0" fmla="*/ 472337 h 472337"/>
                  <a:gd name="connsiteX1" fmla="*/ 869378 w 869378"/>
                  <a:gd name="connsiteY1" fmla="*/ 51 h 472337"/>
                  <a:gd name="connsiteX0" fmla="*/ 0 w 869378"/>
                  <a:gd name="connsiteY0" fmla="*/ 472286 h 472286"/>
                  <a:gd name="connsiteX1" fmla="*/ 869378 w 869378"/>
                  <a:gd name="connsiteY1" fmla="*/ 0 h 47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69378" h="472286">
                    <a:moveTo>
                      <a:pt x="0" y="472286"/>
                    </a:moveTo>
                    <a:cubicBezTo>
                      <a:pt x="153811" y="212642"/>
                      <a:pt x="339255" y="59963"/>
                      <a:pt x="869378" y="0"/>
                    </a:cubicBezTo>
                  </a:path>
                </a:pathLst>
              </a:custGeom>
              <a:noFill/>
              <a:ln w="76200" cap="flat" cmpd="sng" algn="ctr">
                <a:solidFill>
                  <a:srgbClr val="FFD85D"/>
                </a:solidFill>
                <a:prstDash val="solid"/>
                <a:round/>
                <a:headEnd type="none" w="med" len="med"/>
                <a:tailEnd type="stealth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endParaRPr>
              </a:p>
            </p:txBody>
          </p:sp>
        </p:grpSp>
        <p:sp>
          <p:nvSpPr>
            <p:cNvPr id="27" name="Rounded Rectangle 26"/>
            <p:cNvSpPr/>
            <p:nvPr/>
          </p:nvSpPr>
          <p:spPr bwMode="auto">
            <a:xfrm>
              <a:off x="5743528" y="7041189"/>
              <a:ext cx="2006790" cy="64890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2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rPr>
                <a:t>Route</a:t>
              </a: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7799249" y="7918667"/>
              <a:ext cx="708278" cy="607522"/>
              <a:chOff x="9791589" y="3355581"/>
              <a:chExt cx="954375" cy="818611"/>
            </a:xfrm>
          </p:grpSpPr>
          <p:sp>
            <p:nvSpPr>
              <p:cNvPr id="29" name="Freeform 28"/>
              <p:cNvSpPr/>
              <p:nvPr/>
            </p:nvSpPr>
            <p:spPr bwMode="auto">
              <a:xfrm rot="2268344">
                <a:off x="9791589" y="3355581"/>
                <a:ext cx="908663" cy="668538"/>
              </a:xfrm>
              <a:custGeom>
                <a:avLst/>
                <a:gdLst>
                  <a:gd name="connsiteX0" fmla="*/ 0 w 1032934"/>
                  <a:gd name="connsiteY0" fmla="*/ 423333 h 423333"/>
                  <a:gd name="connsiteX1" fmla="*/ 1032934 w 1032934"/>
                  <a:gd name="connsiteY1" fmla="*/ 0 h 423333"/>
                  <a:gd name="connsiteX0" fmla="*/ 0 w 928159"/>
                  <a:gd name="connsiteY0" fmla="*/ 493183 h 493183"/>
                  <a:gd name="connsiteX1" fmla="*/ 928159 w 928159"/>
                  <a:gd name="connsiteY1" fmla="*/ 0 h 493183"/>
                  <a:gd name="connsiteX0" fmla="*/ 0 w 928159"/>
                  <a:gd name="connsiteY0" fmla="*/ 493216 h 493216"/>
                  <a:gd name="connsiteX1" fmla="*/ 928159 w 928159"/>
                  <a:gd name="connsiteY1" fmla="*/ 33 h 493216"/>
                  <a:gd name="connsiteX0" fmla="*/ 0 w 928159"/>
                  <a:gd name="connsiteY0" fmla="*/ 493229 h 493229"/>
                  <a:gd name="connsiteX1" fmla="*/ 928159 w 928159"/>
                  <a:gd name="connsiteY1" fmla="*/ 46 h 493229"/>
                  <a:gd name="connsiteX0" fmla="*/ 0 w 928159"/>
                  <a:gd name="connsiteY0" fmla="*/ 493229 h 493229"/>
                  <a:gd name="connsiteX1" fmla="*/ 928159 w 928159"/>
                  <a:gd name="connsiteY1" fmla="*/ 46 h 493229"/>
                  <a:gd name="connsiteX0" fmla="*/ 0 w 928159"/>
                  <a:gd name="connsiteY0" fmla="*/ 493229 h 493229"/>
                  <a:gd name="connsiteX1" fmla="*/ 928159 w 928159"/>
                  <a:gd name="connsiteY1" fmla="*/ 46 h 493229"/>
                  <a:gd name="connsiteX0" fmla="*/ 0 w 868571"/>
                  <a:gd name="connsiteY0" fmla="*/ 467618 h 467618"/>
                  <a:gd name="connsiteX1" fmla="*/ 868571 w 868571"/>
                  <a:gd name="connsiteY1" fmla="*/ 53 h 467618"/>
                  <a:gd name="connsiteX0" fmla="*/ 0 w 869378"/>
                  <a:gd name="connsiteY0" fmla="*/ 472337 h 472337"/>
                  <a:gd name="connsiteX1" fmla="*/ 869378 w 869378"/>
                  <a:gd name="connsiteY1" fmla="*/ 51 h 472337"/>
                  <a:gd name="connsiteX0" fmla="*/ 0 w 869378"/>
                  <a:gd name="connsiteY0" fmla="*/ 472286 h 472286"/>
                  <a:gd name="connsiteX1" fmla="*/ 869378 w 869378"/>
                  <a:gd name="connsiteY1" fmla="*/ 0 h 47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69378" h="472286">
                    <a:moveTo>
                      <a:pt x="0" y="472286"/>
                    </a:moveTo>
                    <a:cubicBezTo>
                      <a:pt x="153811" y="212642"/>
                      <a:pt x="339255" y="59963"/>
                      <a:pt x="869378" y="0"/>
                    </a:cubicBezTo>
                  </a:path>
                </a:pathLst>
              </a:custGeom>
              <a:noFill/>
              <a:ln w="76200" cap="flat" cmpd="sng" algn="ctr">
                <a:solidFill>
                  <a:srgbClr val="FFD85D"/>
                </a:solidFill>
                <a:prstDash val="solid"/>
                <a:round/>
                <a:headEnd type="none" w="med" len="med"/>
                <a:tailEnd type="stealth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endParaRPr>
              </a:p>
            </p:txBody>
          </p:sp>
          <p:sp>
            <p:nvSpPr>
              <p:cNvPr id="30" name="Freeform 29"/>
              <p:cNvSpPr/>
              <p:nvPr/>
            </p:nvSpPr>
            <p:spPr bwMode="auto">
              <a:xfrm rot="2268344" flipH="1" flipV="1">
                <a:off x="9837301" y="3505654"/>
                <a:ext cx="908663" cy="668538"/>
              </a:xfrm>
              <a:custGeom>
                <a:avLst/>
                <a:gdLst>
                  <a:gd name="connsiteX0" fmla="*/ 0 w 1032934"/>
                  <a:gd name="connsiteY0" fmla="*/ 423333 h 423333"/>
                  <a:gd name="connsiteX1" fmla="*/ 1032934 w 1032934"/>
                  <a:gd name="connsiteY1" fmla="*/ 0 h 423333"/>
                  <a:gd name="connsiteX0" fmla="*/ 0 w 928159"/>
                  <a:gd name="connsiteY0" fmla="*/ 493183 h 493183"/>
                  <a:gd name="connsiteX1" fmla="*/ 928159 w 928159"/>
                  <a:gd name="connsiteY1" fmla="*/ 0 h 493183"/>
                  <a:gd name="connsiteX0" fmla="*/ 0 w 928159"/>
                  <a:gd name="connsiteY0" fmla="*/ 493216 h 493216"/>
                  <a:gd name="connsiteX1" fmla="*/ 928159 w 928159"/>
                  <a:gd name="connsiteY1" fmla="*/ 33 h 493216"/>
                  <a:gd name="connsiteX0" fmla="*/ 0 w 928159"/>
                  <a:gd name="connsiteY0" fmla="*/ 493229 h 493229"/>
                  <a:gd name="connsiteX1" fmla="*/ 928159 w 928159"/>
                  <a:gd name="connsiteY1" fmla="*/ 46 h 493229"/>
                  <a:gd name="connsiteX0" fmla="*/ 0 w 928159"/>
                  <a:gd name="connsiteY0" fmla="*/ 493229 h 493229"/>
                  <a:gd name="connsiteX1" fmla="*/ 928159 w 928159"/>
                  <a:gd name="connsiteY1" fmla="*/ 46 h 493229"/>
                  <a:gd name="connsiteX0" fmla="*/ 0 w 928159"/>
                  <a:gd name="connsiteY0" fmla="*/ 493229 h 493229"/>
                  <a:gd name="connsiteX1" fmla="*/ 928159 w 928159"/>
                  <a:gd name="connsiteY1" fmla="*/ 46 h 493229"/>
                  <a:gd name="connsiteX0" fmla="*/ 0 w 868571"/>
                  <a:gd name="connsiteY0" fmla="*/ 467618 h 467618"/>
                  <a:gd name="connsiteX1" fmla="*/ 868571 w 868571"/>
                  <a:gd name="connsiteY1" fmla="*/ 53 h 467618"/>
                  <a:gd name="connsiteX0" fmla="*/ 0 w 869378"/>
                  <a:gd name="connsiteY0" fmla="*/ 472337 h 472337"/>
                  <a:gd name="connsiteX1" fmla="*/ 869378 w 869378"/>
                  <a:gd name="connsiteY1" fmla="*/ 51 h 472337"/>
                  <a:gd name="connsiteX0" fmla="*/ 0 w 869378"/>
                  <a:gd name="connsiteY0" fmla="*/ 472286 h 472286"/>
                  <a:gd name="connsiteX1" fmla="*/ 869378 w 869378"/>
                  <a:gd name="connsiteY1" fmla="*/ 0 h 47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69378" h="472286">
                    <a:moveTo>
                      <a:pt x="0" y="472286"/>
                    </a:moveTo>
                    <a:cubicBezTo>
                      <a:pt x="153811" y="212642"/>
                      <a:pt x="339255" y="59963"/>
                      <a:pt x="869378" y="0"/>
                    </a:cubicBezTo>
                  </a:path>
                </a:pathLst>
              </a:custGeom>
              <a:noFill/>
              <a:ln w="76200" cap="flat" cmpd="sng" algn="ctr">
                <a:solidFill>
                  <a:srgbClr val="FFD85D"/>
                </a:solidFill>
                <a:prstDash val="solid"/>
                <a:round/>
                <a:headEnd type="none" w="med" len="med"/>
                <a:tailEnd type="stealth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endParaRPr>
              </a:p>
            </p:txBody>
          </p:sp>
        </p:grpSp>
        <p:sp>
          <p:nvSpPr>
            <p:cNvPr id="31" name="Rounded Rectangle 30"/>
            <p:cNvSpPr/>
            <p:nvPr/>
          </p:nvSpPr>
          <p:spPr bwMode="auto">
            <a:xfrm>
              <a:off x="5743528" y="7897975"/>
              <a:ext cx="2006790" cy="64890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2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rPr>
                <a:t>Analysis</a:t>
              </a:r>
            </a:p>
          </p:txBody>
        </p:sp>
        <p:sp>
          <p:nvSpPr>
            <p:cNvPr id="32" name="Rounded Rectangle 31"/>
            <p:cNvSpPr/>
            <p:nvPr/>
          </p:nvSpPr>
          <p:spPr bwMode="auto">
            <a:xfrm>
              <a:off x="8560609" y="5319049"/>
              <a:ext cx="1022349" cy="323640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540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2800" b="0" i="0" u="none" strike="noStrike" cap="none" normalizeH="0" baseline="0" dirty="0">
                  <a:ln>
                    <a:noFill/>
                  </a:ln>
                  <a:solidFill>
                    <a:schemeClr val="bg1">
                      <a:lumMod val="75000"/>
                    </a:schemeClr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rPr>
                <a:t>STA</a:t>
              </a:r>
            </a:p>
          </p:txBody>
        </p:sp>
        <p:cxnSp>
          <p:nvCxnSpPr>
            <p:cNvPr id="33" name="Straight Arrow Connector 32"/>
            <p:cNvCxnSpPr>
              <a:stCxn id="19" idx="2"/>
              <a:endCxn id="23" idx="0"/>
            </p:cNvCxnSpPr>
            <p:nvPr/>
          </p:nvCxnSpPr>
          <p:spPr bwMode="auto">
            <a:xfrm>
              <a:off x="6746923" y="5976525"/>
              <a:ext cx="0" cy="207878"/>
            </a:xfrm>
            <a:prstGeom prst="straightConnector1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38100" cap="flat" cmpd="sng" algn="ctr">
              <a:solidFill>
                <a:schemeClr val="tx2">
                  <a:lumMod val="25000"/>
                  <a:lumOff val="75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4" name="Straight Arrow Connector 33"/>
            <p:cNvCxnSpPr>
              <a:stCxn id="23" idx="2"/>
              <a:endCxn id="27" idx="0"/>
            </p:cNvCxnSpPr>
            <p:nvPr/>
          </p:nvCxnSpPr>
          <p:spPr bwMode="auto">
            <a:xfrm>
              <a:off x="6746923" y="6833311"/>
              <a:ext cx="0" cy="207878"/>
            </a:xfrm>
            <a:prstGeom prst="straightConnector1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38100" cap="flat" cmpd="sng" algn="ctr">
              <a:solidFill>
                <a:schemeClr val="tx2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5" name="Straight Arrow Connector 34"/>
            <p:cNvCxnSpPr>
              <a:stCxn id="27" idx="2"/>
              <a:endCxn id="31" idx="0"/>
            </p:cNvCxnSpPr>
            <p:nvPr/>
          </p:nvCxnSpPr>
          <p:spPr bwMode="auto">
            <a:xfrm>
              <a:off x="6746923" y="7690097"/>
              <a:ext cx="0" cy="207878"/>
            </a:xfrm>
            <a:prstGeom prst="straightConnector1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38100" cap="flat" cmpd="sng" algn="ctr">
              <a:solidFill>
                <a:schemeClr val="tx2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6" name="Snip Single Corner Rectangle 35"/>
            <p:cNvSpPr/>
            <p:nvPr/>
          </p:nvSpPr>
          <p:spPr bwMode="auto">
            <a:xfrm>
              <a:off x="6093444" y="4005964"/>
              <a:ext cx="1306955" cy="587303"/>
            </a:xfrm>
            <a:prstGeom prst="snip1Rect">
              <a:avLst/>
            </a:prstGeom>
            <a:solidFill>
              <a:srgbClr val="D0EBB3"/>
            </a:solidFill>
            <a:ln w="2540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2800" b="0" i="0" u="none" strike="noStrike" cap="none" normalizeH="0" baseline="0" dirty="0">
                  <a:ln>
                    <a:noFill/>
                  </a:ln>
                  <a:solidFill>
                    <a:schemeClr val="bg1">
                      <a:lumMod val="75000"/>
                    </a:schemeClr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rPr>
                <a:t>Netlist</a:t>
              </a:r>
            </a:p>
          </p:txBody>
        </p:sp>
        <p:cxnSp>
          <p:nvCxnSpPr>
            <p:cNvPr id="37" name="Straight Arrow Connector 36"/>
            <p:cNvCxnSpPr>
              <a:stCxn id="36" idx="1"/>
              <a:endCxn id="19" idx="0"/>
            </p:cNvCxnSpPr>
            <p:nvPr/>
          </p:nvCxnSpPr>
          <p:spPr bwMode="auto">
            <a:xfrm>
              <a:off x="6746922" y="4593267"/>
              <a:ext cx="1" cy="734350"/>
            </a:xfrm>
            <a:prstGeom prst="straightConnector1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38100" cap="flat" cmpd="sng" algn="ctr">
              <a:solidFill>
                <a:schemeClr val="tx2">
                  <a:lumMod val="25000"/>
                  <a:lumOff val="75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8" name="Snip Single Corner Rectangle 37"/>
            <p:cNvSpPr/>
            <p:nvPr/>
          </p:nvSpPr>
          <p:spPr bwMode="auto">
            <a:xfrm>
              <a:off x="5964201" y="1204686"/>
              <a:ext cx="1564710" cy="587303"/>
            </a:xfrm>
            <a:prstGeom prst="snip1Rect">
              <a:avLst/>
            </a:prstGeom>
            <a:solidFill>
              <a:srgbClr val="D0EBB3"/>
            </a:solidFill>
            <a:ln w="2540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2800" b="0" i="0" u="none" strike="noStrike" cap="none" normalizeH="0" baseline="0" dirty="0">
                  <a:ln>
                    <a:noFill/>
                  </a:ln>
                  <a:solidFill>
                    <a:schemeClr val="bg1">
                      <a:lumMod val="75000"/>
                    </a:schemeClr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rPr>
                <a:t>Verilog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383385" y="4773440"/>
              <a:ext cx="10725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3200" dirty="0"/>
                <a:t>VPR</a:t>
              </a:r>
            </a:p>
          </p:txBody>
        </p:sp>
        <p:cxnSp>
          <p:nvCxnSpPr>
            <p:cNvPr id="40" name="Straight Arrow Connector 39"/>
            <p:cNvCxnSpPr>
              <a:stCxn id="44" idx="2"/>
              <a:endCxn id="43" idx="0"/>
            </p:cNvCxnSpPr>
            <p:nvPr/>
          </p:nvCxnSpPr>
          <p:spPr bwMode="auto">
            <a:xfrm>
              <a:off x="6746923" y="2789950"/>
              <a:ext cx="0" cy="255300"/>
            </a:xfrm>
            <a:prstGeom prst="straightConnector1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38100" cap="flat" cmpd="sng" algn="ctr">
              <a:solidFill>
                <a:schemeClr val="tx2">
                  <a:lumMod val="10000"/>
                  <a:lumOff val="9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1" name="Elbow Connector 40"/>
            <p:cNvCxnSpPr>
              <a:stCxn id="43" idx="2"/>
              <a:endCxn id="36" idx="3"/>
            </p:cNvCxnSpPr>
            <p:nvPr/>
          </p:nvCxnSpPr>
          <p:spPr bwMode="auto">
            <a:xfrm rot="5400000">
              <a:off x="6599588" y="3858629"/>
              <a:ext cx="294670" cy="1"/>
            </a:xfrm>
            <a:prstGeom prst="bentConnector3">
              <a:avLst>
                <a:gd name="adj1" fmla="val 50000"/>
              </a:avLst>
            </a:prstGeom>
            <a:blipFill dpi="0" rotWithShape="0">
              <a:blip r:embed="rId3"/>
              <a:srcRect/>
              <a:tile tx="0" ty="0" sx="100000" sy="100000" flip="none" algn="tl"/>
            </a:blipFill>
            <a:ln w="38100" cap="flat" cmpd="sng" algn="ctr">
              <a:solidFill>
                <a:schemeClr val="tx2">
                  <a:lumMod val="10000"/>
                  <a:lumOff val="9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2" name="Elbow Connector 41"/>
            <p:cNvCxnSpPr>
              <a:stCxn id="38" idx="1"/>
              <a:endCxn id="44" idx="0"/>
            </p:cNvCxnSpPr>
            <p:nvPr/>
          </p:nvCxnSpPr>
          <p:spPr bwMode="auto">
            <a:xfrm rot="16200000" flipH="1">
              <a:off x="6580781" y="1957763"/>
              <a:ext cx="331917" cy="367"/>
            </a:xfrm>
            <a:prstGeom prst="bentConnector3">
              <a:avLst>
                <a:gd name="adj1" fmla="val 50000"/>
              </a:avLst>
            </a:prstGeom>
            <a:blipFill dpi="0" rotWithShape="0">
              <a:blip r:embed="rId3"/>
              <a:srcRect/>
              <a:tile tx="0" ty="0" sx="100000" sy="100000" flip="none" algn="tl"/>
            </a:blipFill>
            <a:ln w="38100" cap="flat" cmpd="sng" algn="ctr">
              <a:solidFill>
                <a:schemeClr val="tx2">
                  <a:lumMod val="10000"/>
                  <a:lumOff val="9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43" name="Rounded Rectangle 42"/>
            <p:cNvSpPr/>
            <p:nvPr/>
          </p:nvSpPr>
          <p:spPr bwMode="auto">
            <a:xfrm>
              <a:off x="5936359" y="3045250"/>
              <a:ext cx="1621127" cy="66604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540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2800" b="0" i="0" u="none" strike="noStrike" cap="none" normalizeH="0" baseline="0" dirty="0">
                  <a:ln>
                    <a:noFill/>
                  </a:ln>
                  <a:solidFill>
                    <a:schemeClr val="bg1">
                      <a:lumMod val="75000"/>
                    </a:schemeClr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rPr>
                <a:t>ABC</a:t>
              </a:r>
            </a:p>
          </p:txBody>
        </p:sp>
        <p:sp>
          <p:nvSpPr>
            <p:cNvPr id="44" name="Rounded Rectangle 43"/>
            <p:cNvSpPr/>
            <p:nvPr/>
          </p:nvSpPr>
          <p:spPr bwMode="auto">
            <a:xfrm>
              <a:off x="5936359" y="2123906"/>
              <a:ext cx="1621127" cy="66604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540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2800" b="0" i="0" u="none" strike="noStrike" cap="none" normalizeH="0" baseline="0" dirty="0">
                  <a:ln>
                    <a:noFill/>
                  </a:ln>
                  <a:solidFill>
                    <a:schemeClr val="bg1">
                      <a:lumMod val="75000"/>
                    </a:schemeClr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rPr>
                <a:t>ODIN II</a:t>
              </a:r>
            </a:p>
          </p:txBody>
        </p:sp>
        <p:cxnSp>
          <p:nvCxnSpPr>
            <p:cNvPr id="46" name="Elbow Connector 45"/>
            <p:cNvCxnSpPr>
              <a:stCxn id="45" idx="1"/>
              <a:endCxn id="44" idx="1"/>
            </p:cNvCxnSpPr>
            <p:nvPr/>
          </p:nvCxnSpPr>
          <p:spPr bwMode="auto">
            <a:xfrm rot="16200000" flipH="1">
              <a:off x="5133489" y="1654058"/>
              <a:ext cx="664940" cy="940799"/>
            </a:xfrm>
            <a:prstGeom prst="bentConnector2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38100" cap="flat" cmpd="sng" algn="ctr">
              <a:solidFill>
                <a:schemeClr val="tx2">
                  <a:lumMod val="10000"/>
                  <a:lumOff val="9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7" name="Elbow Connector 46"/>
            <p:cNvCxnSpPr>
              <a:stCxn id="45" idx="1"/>
              <a:endCxn id="19" idx="1"/>
            </p:cNvCxnSpPr>
            <p:nvPr/>
          </p:nvCxnSpPr>
          <p:spPr bwMode="auto">
            <a:xfrm rot="16200000" flipH="1">
              <a:off x="3439503" y="3348045"/>
              <a:ext cx="3860083" cy="747968"/>
            </a:xfrm>
            <a:prstGeom prst="bentConnector2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38100" cap="flat" cmpd="sng" algn="ctr">
              <a:solidFill>
                <a:schemeClr val="tx2">
                  <a:lumMod val="10000"/>
                  <a:lumOff val="9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8" name="Elbow Connector 47"/>
            <p:cNvCxnSpPr>
              <a:stCxn id="45" idx="1"/>
            </p:cNvCxnSpPr>
            <p:nvPr/>
          </p:nvCxnSpPr>
          <p:spPr bwMode="auto">
            <a:xfrm rot="16200000" flipH="1">
              <a:off x="3088972" y="3698575"/>
              <a:ext cx="4565272" cy="752097"/>
            </a:xfrm>
            <a:prstGeom prst="bentConnector3">
              <a:avLst>
                <a:gd name="adj1" fmla="val 99597"/>
              </a:avLst>
            </a:prstGeom>
            <a:blipFill dpi="0" rotWithShape="0">
              <a:blip r:embed="rId3"/>
              <a:srcRect/>
              <a:tile tx="0" ty="0" sx="100000" sy="100000" flip="none" algn="tl"/>
            </a:blipFill>
            <a:ln w="38100" cap="flat" cmpd="sng" algn="ctr">
              <a:solidFill>
                <a:schemeClr val="tx2">
                  <a:lumMod val="10000"/>
                  <a:lumOff val="9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9" name="Elbow Connector 48"/>
            <p:cNvCxnSpPr>
              <a:stCxn id="45" idx="1"/>
            </p:cNvCxnSpPr>
            <p:nvPr/>
          </p:nvCxnSpPr>
          <p:spPr bwMode="auto">
            <a:xfrm rot="16200000" flipH="1">
              <a:off x="2646288" y="4141260"/>
              <a:ext cx="5450644" cy="752100"/>
            </a:xfrm>
            <a:prstGeom prst="bentConnector3">
              <a:avLst>
                <a:gd name="adj1" fmla="val 100328"/>
              </a:avLst>
            </a:prstGeom>
            <a:blipFill dpi="0" rotWithShape="0">
              <a:blip r:embed="rId3"/>
              <a:srcRect/>
              <a:tile tx="0" ty="0" sx="100000" sy="100000" flip="none" algn="tl"/>
            </a:blipFill>
            <a:ln w="38100" cap="flat" cmpd="sng" algn="ctr">
              <a:solidFill>
                <a:schemeClr val="tx2">
                  <a:lumMod val="10000"/>
                  <a:lumOff val="9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50" name="Elbow Connector 49"/>
            <p:cNvCxnSpPr>
              <a:stCxn id="45" idx="1"/>
            </p:cNvCxnSpPr>
            <p:nvPr/>
          </p:nvCxnSpPr>
          <p:spPr bwMode="auto">
            <a:xfrm rot="16200000" flipH="1">
              <a:off x="2239888" y="4547659"/>
              <a:ext cx="6263441" cy="752097"/>
            </a:xfrm>
            <a:prstGeom prst="bentConnector3">
              <a:avLst>
                <a:gd name="adj1" fmla="val 99590"/>
              </a:avLst>
            </a:prstGeom>
            <a:blipFill dpi="0" rotWithShape="0">
              <a:blip r:embed="rId3"/>
              <a:srcRect/>
              <a:tile tx="0" ty="0" sx="100000" sy="100000" flip="none" algn="tl"/>
            </a:blipFill>
            <a:ln w="38100" cap="flat" cmpd="sng" algn="ctr">
              <a:solidFill>
                <a:schemeClr val="tx2">
                  <a:lumMod val="10000"/>
                  <a:lumOff val="9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51" name="Parallelogram 50"/>
            <p:cNvSpPr/>
            <p:nvPr/>
          </p:nvSpPr>
          <p:spPr bwMode="auto">
            <a:xfrm>
              <a:off x="6000362" y="8866464"/>
              <a:ext cx="1492387" cy="711200"/>
            </a:xfrm>
            <a:prstGeom prst="parallelogram">
              <a:avLst/>
            </a:prstGeom>
            <a:solidFill>
              <a:schemeClr val="tx2">
                <a:lumMod val="25000"/>
                <a:lumOff val="75000"/>
              </a:schemeClr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28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rPr>
                <a:t>QoR</a:t>
              </a:r>
              <a:endParaRPr kumimoji="0" lang="en-CA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  <p:cxnSp>
          <p:nvCxnSpPr>
            <p:cNvPr id="52" name="Straight Arrow Connector 51"/>
            <p:cNvCxnSpPr>
              <a:stCxn id="31" idx="2"/>
              <a:endCxn id="51" idx="0"/>
            </p:cNvCxnSpPr>
            <p:nvPr/>
          </p:nvCxnSpPr>
          <p:spPr bwMode="auto">
            <a:xfrm flipH="1">
              <a:off x="6746556" y="8546883"/>
              <a:ext cx="367" cy="319581"/>
            </a:xfrm>
            <a:prstGeom prst="straightConnector1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38100" cap="flat" cmpd="sng" algn="ctr">
              <a:solidFill>
                <a:schemeClr val="tx2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69" name="Elbow Connector 68"/>
            <p:cNvCxnSpPr/>
            <p:nvPr/>
          </p:nvCxnSpPr>
          <p:spPr bwMode="auto">
            <a:xfrm rot="16200000" flipH="1">
              <a:off x="2211117" y="3129376"/>
              <a:ext cx="4725702" cy="2356895"/>
            </a:xfrm>
            <a:prstGeom prst="bentConnector3">
              <a:avLst>
                <a:gd name="adj1" fmla="val 99756"/>
              </a:avLst>
            </a:prstGeom>
            <a:blipFill dpi="0" rotWithShape="0">
              <a:blip r:embed="rId3"/>
              <a:srcRect/>
              <a:tile tx="0" ty="0" sx="100000" sy="100000" flip="none" algn="tl"/>
            </a:blipFill>
            <a:ln w="38100" cap="flat" cmpd="sng" algn="ctr">
              <a:solidFill>
                <a:schemeClr val="tx2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70" name="Elbow Connector 69"/>
            <p:cNvCxnSpPr>
              <a:stCxn id="62" idx="1"/>
            </p:cNvCxnSpPr>
            <p:nvPr/>
          </p:nvCxnSpPr>
          <p:spPr bwMode="auto">
            <a:xfrm rot="16200000" flipH="1">
              <a:off x="1795258" y="3588778"/>
              <a:ext cx="5546602" cy="2346076"/>
            </a:xfrm>
            <a:prstGeom prst="bentConnector3">
              <a:avLst>
                <a:gd name="adj1" fmla="val 99981"/>
              </a:avLst>
            </a:prstGeom>
            <a:blipFill dpi="0" rotWithShape="0">
              <a:blip r:embed="rId3"/>
              <a:srcRect/>
              <a:tile tx="0" ty="0" sx="100000" sy="100000" flip="none" algn="tl"/>
            </a:blipFill>
            <a:ln w="38100" cap="flat" cmpd="sng" algn="ctr">
              <a:solidFill>
                <a:schemeClr val="tx2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45" name="Snip Single Corner Rectangle 44"/>
            <p:cNvSpPr/>
            <p:nvPr/>
          </p:nvSpPr>
          <p:spPr bwMode="auto">
            <a:xfrm>
              <a:off x="4459568" y="1204685"/>
              <a:ext cx="1071984" cy="587303"/>
            </a:xfrm>
            <a:prstGeom prst="snip1Rect">
              <a:avLst/>
            </a:prstGeom>
            <a:solidFill>
              <a:srgbClr val="D0EBB3"/>
            </a:solidFill>
            <a:ln w="2540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2800" b="0" i="0" u="none" strike="noStrike" cap="none" normalizeH="0" baseline="0" dirty="0">
                  <a:ln>
                    <a:noFill/>
                  </a:ln>
                  <a:solidFill>
                    <a:schemeClr val="bg1">
                      <a:lumMod val="75000"/>
                    </a:schemeClr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rPr>
                <a:t>Arch.</a:t>
              </a:r>
            </a:p>
          </p:txBody>
        </p:sp>
        <p:cxnSp>
          <p:nvCxnSpPr>
            <p:cNvPr id="82" name="Elbow Connector 81"/>
            <p:cNvCxnSpPr/>
            <p:nvPr/>
          </p:nvCxnSpPr>
          <p:spPr bwMode="auto">
            <a:xfrm rot="16200000" flipH="1">
              <a:off x="1342190" y="3998304"/>
              <a:ext cx="6429771" cy="2323108"/>
            </a:xfrm>
            <a:prstGeom prst="bentConnector3">
              <a:avLst>
                <a:gd name="adj1" fmla="val 99888"/>
              </a:avLst>
            </a:prstGeom>
            <a:blipFill dpi="0" rotWithShape="0">
              <a:blip r:embed="rId3"/>
              <a:srcRect/>
              <a:tile tx="0" ty="0" sx="100000" sy="100000" flip="none" algn="tl"/>
            </a:blipFill>
            <a:ln w="38100" cap="flat" cmpd="sng" algn="ctr">
              <a:solidFill>
                <a:schemeClr val="tx2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62" name="Snip Single Corner Rectangle 61"/>
            <p:cNvSpPr/>
            <p:nvPr/>
          </p:nvSpPr>
          <p:spPr bwMode="auto">
            <a:xfrm>
              <a:off x="2676383" y="1069294"/>
              <a:ext cx="1438275" cy="919221"/>
            </a:xfrm>
            <a:prstGeom prst="snip1Rect">
              <a:avLst/>
            </a:prstGeom>
            <a:solidFill>
              <a:srgbClr val="92D050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CA" sz="2800" dirty="0"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rPr>
                <a:t>RR 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CA" sz="2800" dirty="0"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rPr>
                <a:t>Graph</a:t>
              </a:r>
              <a:endParaRPr kumimoji="0" lang="en-CA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</p:grpSp>
      <p:sp>
        <p:nvSpPr>
          <p:cNvPr id="110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604354" y="936077"/>
            <a:ext cx="5821034" cy="6223000"/>
          </a:xfrm>
        </p:spPr>
        <p:txBody>
          <a:bodyPr/>
          <a:lstStyle/>
          <a:p>
            <a:pPr marL="342900" lvl="1" indent="-457200">
              <a:buFont typeface="Arial" panose="020B0604020202020204" pitchFamily="34" charset="0"/>
              <a:buChar char="•"/>
            </a:pPr>
            <a:r>
              <a:rPr lang="en-CA" dirty="0"/>
              <a:t>Load RR graph from file</a:t>
            </a:r>
          </a:p>
          <a:p>
            <a:pPr marL="647700" lvl="2" indent="-457200">
              <a:buFont typeface="Arial" panose="020B0604020202020204" pitchFamily="34" charset="0"/>
              <a:buChar char="•"/>
            </a:pPr>
            <a:r>
              <a:rPr lang="en-CA" dirty="0"/>
              <a:t>VPR or non-VPR generated</a:t>
            </a:r>
          </a:p>
          <a:p>
            <a:pPr marL="342900" lvl="1" indent="-457200">
              <a:buFont typeface="Arial" panose="020B0604020202020204" pitchFamily="34" charset="0"/>
              <a:buChar char="•"/>
            </a:pPr>
            <a:r>
              <a:rPr lang="en-CA" dirty="0"/>
              <a:t>Full control of routing network</a:t>
            </a:r>
          </a:p>
          <a:p>
            <a:pPr marL="342900" lvl="1" indent="-457200">
              <a:buFont typeface="Arial" panose="020B0604020202020204" pitchFamily="34" charset="0"/>
              <a:buChar char="•"/>
            </a:pPr>
            <a:r>
              <a:rPr lang="en-CA" dirty="0"/>
              <a:t>Allows freezing RR graph (e.g. taped-out)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125" name="Rectangle 124"/>
          <p:cNvSpPr/>
          <p:nvPr/>
        </p:nvSpPr>
        <p:spPr bwMode="auto">
          <a:xfrm rot="21119065">
            <a:off x="11361130" y="121017"/>
            <a:ext cx="1557231" cy="653143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4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New!</a:t>
            </a:r>
          </a:p>
        </p:txBody>
      </p:sp>
    </p:spTree>
    <p:extLst>
      <p:ext uri="{BB962C8B-B14F-4D97-AF65-F5344CB8AC3E}">
        <p14:creationId xmlns:p14="http://schemas.microsoft.com/office/powerpoint/2010/main" val="2463593930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35000" y="957947"/>
            <a:ext cx="6259286" cy="4191000"/>
          </a:xfrm>
        </p:spPr>
        <p:txBody>
          <a:bodyPr/>
          <a:lstStyle/>
          <a:p>
            <a:pPr marL="342900" lvl="1" indent="-457200">
              <a:buFont typeface="Arial" panose="020B0604020202020204" pitchFamily="34" charset="0"/>
              <a:buChar char="•"/>
            </a:pPr>
            <a:r>
              <a:rPr lang="en-CA" dirty="0"/>
              <a:t>Run analysis independent of optimization</a:t>
            </a:r>
          </a:p>
          <a:p>
            <a:pPr marL="342900" lvl="1" indent="-457200">
              <a:buFont typeface="Arial" panose="020B0604020202020204" pitchFamily="34" charset="0"/>
              <a:buChar char="•"/>
            </a:pPr>
            <a:r>
              <a:rPr lang="en-CA" dirty="0"/>
              <a:t>Improved visualizations &amp; reporting</a:t>
            </a:r>
          </a:p>
          <a:p>
            <a:pPr marL="342900" lvl="1" indent="-457200">
              <a:buFont typeface="Arial" panose="020B0604020202020204" pitchFamily="34" charset="0"/>
              <a:buChar char="•"/>
            </a:pPr>
            <a:r>
              <a:rPr lang="en-CA" dirty="0"/>
              <a:t>Improved area models</a:t>
            </a:r>
          </a:p>
          <a:p>
            <a:pPr marL="342900" lvl="1" indent="-457200">
              <a:buFont typeface="Arial" panose="020B0604020202020204" pitchFamily="34" charset="0"/>
              <a:buChar char="•"/>
            </a:pPr>
            <a:r>
              <a:rPr lang="en-CA" dirty="0"/>
              <a:t>Full featured timing analysis</a:t>
            </a:r>
          </a:p>
          <a:p>
            <a:pPr marL="647700" lvl="2" indent="-457200">
              <a:buFont typeface="Arial" panose="020B0604020202020204" pitchFamily="34" charset="0"/>
              <a:buChar char="•"/>
            </a:pPr>
            <a:r>
              <a:rPr lang="en-CA" dirty="0"/>
              <a:t>Min &amp; max timing models</a:t>
            </a:r>
          </a:p>
          <a:p>
            <a:pPr marL="647700" lvl="2" indent="-457200">
              <a:buFont typeface="Arial" panose="020B0604020202020204" pitchFamily="34" charset="0"/>
              <a:buChar char="•"/>
            </a:pPr>
            <a:r>
              <a:rPr lang="en-CA" dirty="0"/>
              <a:t>Multi-clock primitives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35000" y="373747"/>
            <a:ext cx="11747500" cy="584200"/>
          </a:xfrm>
        </p:spPr>
        <p:txBody>
          <a:bodyPr/>
          <a:lstStyle/>
          <a:p>
            <a:r>
              <a:rPr lang="en-CA" dirty="0"/>
              <a:t>Analysis &amp; Modeling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621E302-A139-4538-AB44-9079AB17D9A4}" type="slidenum">
              <a:rPr lang="en-CA" smtClean="0"/>
              <a:pPr>
                <a:defRPr/>
              </a:pPr>
              <a:t>26</a:t>
            </a:fld>
            <a:endParaRPr lang="en-CA" dirty="0"/>
          </a:p>
        </p:txBody>
      </p:sp>
      <p:sp>
        <p:nvSpPr>
          <p:cNvPr id="5" name="Rectangle 4"/>
          <p:cNvSpPr/>
          <p:nvPr/>
        </p:nvSpPr>
        <p:spPr bwMode="auto">
          <a:xfrm rot="21298227">
            <a:off x="8483232" y="196236"/>
            <a:ext cx="4502350" cy="583321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3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New &amp; Enhanced!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8549605" y="1408692"/>
            <a:ext cx="3775214" cy="4375408"/>
            <a:chOff x="8607286" y="1255710"/>
            <a:chExt cx="3775214" cy="4375408"/>
          </a:xfrm>
        </p:grpSpPr>
        <p:grpSp>
          <p:nvGrpSpPr>
            <p:cNvPr id="12" name="Group 11"/>
            <p:cNvGrpSpPr/>
            <p:nvPr/>
          </p:nvGrpSpPr>
          <p:grpSpPr>
            <a:xfrm>
              <a:off x="8607286" y="1255710"/>
              <a:ext cx="3775214" cy="3937518"/>
              <a:chOff x="7275959" y="2075541"/>
              <a:chExt cx="3775214" cy="3937518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7275959" y="2075542"/>
                <a:ext cx="3775214" cy="3937517"/>
                <a:chOff x="3487731" y="4876799"/>
                <a:chExt cx="3775214" cy="3937517"/>
              </a:xfrm>
            </p:grpSpPr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240" r="55480" b="986"/>
                <a:stretch/>
              </p:blipFill>
              <p:spPr>
                <a:xfrm>
                  <a:off x="3487731" y="4876800"/>
                  <a:ext cx="2463125" cy="3932753"/>
                </a:xfrm>
                <a:prstGeom prst="rect">
                  <a:avLst/>
                </a:prstGeom>
              </p:spPr>
            </p:pic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76412" b="866"/>
                <a:stretch/>
              </p:blipFill>
              <p:spPr>
                <a:xfrm>
                  <a:off x="5950857" y="4876799"/>
                  <a:ext cx="1312088" cy="3937517"/>
                </a:xfrm>
                <a:prstGeom prst="rect">
                  <a:avLst/>
                </a:prstGeom>
              </p:spPr>
            </p:pic>
          </p:grpSp>
          <p:sp>
            <p:nvSpPr>
              <p:cNvPr id="10" name="Rectangle 9"/>
              <p:cNvSpPr/>
              <p:nvPr/>
            </p:nvSpPr>
            <p:spPr bwMode="auto">
              <a:xfrm>
                <a:off x="9434286" y="2206171"/>
                <a:ext cx="914400" cy="203200"/>
              </a:xfrm>
              <a:prstGeom prst="rect">
                <a:avLst/>
              </a:prstGeom>
              <a:solidFill>
                <a:srgbClr val="EEFFCC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4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 bwMode="auto">
              <a:xfrm>
                <a:off x="8731799" y="2075541"/>
                <a:ext cx="1038470" cy="166915"/>
              </a:xfrm>
              <a:prstGeom prst="rect">
                <a:avLst/>
              </a:prstGeom>
              <a:solidFill>
                <a:srgbClr val="EEFFCC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4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9440254" y="5231008"/>
              <a:ext cx="228620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000" dirty="0">
                  <a:solidFill>
                    <a:schemeClr val="tx1"/>
                  </a:solidFill>
                </a:rPr>
                <a:t>Timing Reports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017636" y="6211122"/>
            <a:ext cx="4135667" cy="3284509"/>
            <a:chOff x="844547" y="6211122"/>
            <a:chExt cx="4135667" cy="3284509"/>
          </a:xfrm>
        </p:grpSpPr>
        <p:grpSp>
          <p:nvGrpSpPr>
            <p:cNvPr id="17" name="Group 16"/>
            <p:cNvGrpSpPr/>
            <p:nvPr/>
          </p:nvGrpSpPr>
          <p:grpSpPr>
            <a:xfrm>
              <a:off x="844547" y="6211122"/>
              <a:ext cx="4135667" cy="2914605"/>
              <a:chOff x="2249714" y="3135556"/>
              <a:chExt cx="8360229" cy="5891859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17" r="10466"/>
              <a:stretch/>
            </p:blipFill>
            <p:spPr>
              <a:xfrm>
                <a:off x="2249714" y="3135556"/>
                <a:ext cx="8360229" cy="5891859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119" r="97118" b="4273"/>
              <a:stretch/>
            </p:blipFill>
            <p:spPr>
              <a:xfrm>
                <a:off x="2257420" y="3414489"/>
                <a:ext cx="289837" cy="5397500"/>
              </a:xfrm>
              <a:prstGeom prst="rect">
                <a:avLst/>
              </a:prstGeom>
            </p:spPr>
          </p:pic>
        </p:grpSp>
        <p:sp>
          <p:nvSpPr>
            <p:cNvPr id="18" name="TextBox 17"/>
            <p:cNvSpPr txBox="1"/>
            <p:nvPr/>
          </p:nvSpPr>
          <p:spPr>
            <a:xfrm>
              <a:off x="1769279" y="9095521"/>
              <a:ext cx="228620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000" dirty="0">
                  <a:solidFill>
                    <a:schemeClr val="tx1"/>
                  </a:solidFill>
                </a:rPr>
                <a:t>Routing Utilization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549605" y="6435489"/>
            <a:ext cx="3689743" cy="3063114"/>
            <a:chOff x="8983690" y="6164014"/>
            <a:chExt cx="3689743" cy="3063114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3690" y="6164014"/>
              <a:ext cx="3689743" cy="2475509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9625435" y="8827018"/>
              <a:ext cx="228620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000" dirty="0">
                  <a:solidFill>
                    <a:schemeClr val="tx1"/>
                  </a:solidFill>
                </a:rPr>
                <a:t>Critical Path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64889" y="6504039"/>
            <a:ext cx="2856446" cy="2991592"/>
            <a:chOff x="5401788" y="6504039"/>
            <a:chExt cx="2856446" cy="2991592"/>
          </a:xfrm>
        </p:grpSpPr>
        <p:sp>
          <p:nvSpPr>
            <p:cNvPr id="24" name="TextBox 23"/>
            <p:cNvSpPr txBox="1"/>
            <p:nvPr/>
          </p:nvSpPr>
          <p:spPr>
            <a:xfrm>
              <a:off x="5500312" y="9095521"/>
              <a:ext cx="266131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000" dirty="0">
                  <a:solidFill>
                    <a:schemeClr val="tx1"/>
                  </a:solidFill>
                </a:rPr>
                <a:t>Multi-clock Primitives</a:t>
              </a: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01788" y="6504039"/>
              <a:ext cx="2856446" cy="24436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1582461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 bwMode="auto">
          <a:xfrm>
            <a:off x="2045102" y="4381556"/>
            <a:ext cx="4457298" cy="39159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65" charset="0"/>
              <a:ea typeface="ヒラギノ角ゴ ProN W3" pitchFamily="-65" charset="-128"/>
              <a:cs typeface="ヒラギノ角ゴ ProN W3" pitchFamily="-65" charset="-128"/>
              <a:sym typeface="Gill Sans" pitchFamily="-65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621E302-A139-4538-AB44-9079AB17D9A4}" type="slidenum">
              <a:rPr lang="en-CA" smtClean="0"/>
              <a:pPr>
                <a:defRPr/>
              </a:pPr>
              <a:t>27</a:t>
            </a:fld>
            <a:endParaRPr lang="en-CA" dirty="0"/>
          </a:p>
        </p:txBody>
      </p:sp>
      <p:grpSp>
        <p:nvGrpSpPr>
          <p:cNvPr id="9" name="Group 8"/>
          <p:cNvGrpSpPr/>
          <p:nvPr/>
        </p:nvGrpSpPr>
        <p:grpSpPr>
          <a:xfrm>
            <a:off x="4460966" y="4958053"/>
            <a:ext cx="708278" cy="607522"/>
            <a:chOff x="9791589" y="3355581"/>
            <a:chExt cx="954375" cy="818611"/>
          </a:xfrm>
        </p:grpSpPr>
        <p:sp>
          <p:nvSpPr>
            <p:cNvPr id="20" name="Freeform 19"/>
            <p:cNvSpPr/>
            <p:nvPr/>
          </p:nvSpPr>
          <p:spPr bwMode="auto">
            <a:xfrm rot="2268344">
              <a:off x="9791589" y="3355581"/>
              <a:ext cx="908663" cy="668538"/>
            </a:xfrm>
            <a:custGeom>
              <a:avLst/>
              <a:gdLst>
                <a:gd name="connsiteX0" fmla="*/ 0 w 1032934"/>
                <a:gd name="connsiteY0" fmla="*/ 423333 h 423333"/>
                <a:gd name="connsiteX1" fmla="*/ 1032934 w 1032934"/>
                <a:gd name="connsiteY1" fmla="*/ 0 h 423333"/>
                <a:gd name="connsiteX0" fmla="*/ 0 w 928159"/>
                <a:gd name="connsiteY0" fmla="*/ 493183 h 493183"/>
                <a:gd name="connsiteX1" fmla="*/ 928159 w 928159"/>
                <a:gd name="connsiteY1" fmla="*/ 0 h 493183"/>
                <a:gd name="connsiteX0" fmla="*/ 0 w 928159"/>
                <a:gd name="connsiteY0" fmla="*/ 493216 h 493216"/>
                <a:gd name="connsiteX1" fmla="*/ 928159 w 928159"/>
                <a:gd name="connsiteY1" fmla="*/ 33 h 493216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868571"/>
                <a:gd name="connsiteY0" fmla="*/ 467618 h 467618"/>
                <a:gd name="connsiteX1" fmla="*/ 868571 w 868571"/>
                <a:gd name="connsiteY1" fmla="*/ 53 h 467618"/>
                <a:gd name="connsiteX0" fmla="*/ 0 w 869378"/>
                <a:gd name="connsiteY0" fmla="*/ 472337 h 472337"/>
                <a:gd name="connsiteX1" fmla="*/ 869378 w 869378"/>
                <a:gd name="connsiteY1" fmla="*/ 51 h 472337"/>
                <a:gd name="connsiteX0" fmla="*/ 0 w 869378"/>
                <a:gd name="connsiteY0" fmla="*/ 472286 h 472286"/>
                <a:gd name="connsiteX1" fmla="*/ 869378 w 869378"/>
                <a:gd name="connsiteY1" fmla="*/ 0 h 47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69378" h="472286">
                  <a:moveTo>
                    <a:pt x="0" y="472286"/>
                  </a:moveTo>
                  <a:cubicBezTo>
                    <a:pt x="153811" y="212642"/>
                    <a:pt x="339255" y="59963"/>
                    <a:pt x="869378" y="0"/>
                  </a:cubicBezTo>
                </a:path>
              </a:pathLst>
            </a:custGeom>
            <a:noFill/>
            <a:ln w="762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  <p:sp>
          <p:nvSpPr>
            <p:cNvPr id="21" name="Freeform 20"/>
            <p:cNvSpPr/>
            <p:nvPr/>
          </p:nvSpPr>
          <p:spPr bwMode="auto">
            <a:xfrm rot="2268344" flipH="1" flipV="1">
              <a:off x="9837301" y="3505654"/>
              <a:ext cx="908663" cy="668538"/>
            </a:xfrm>
            <a:custGeom>
              <a:avLst/>
              <a:gdLst>
                <a:gd name="connsiteX0" fmla="*/ 0 w 1032934"/>
                <a:gd name="connsiteY0" fmla="*/ 423333 h 423333"/>
                <a:gd name="connsiteX1" fmla="*/ 1032934 w 1032934"/>
                <a:gd name="connsiteY1" fmla="*/ 0 h 423333"/>
                <a:gd name="connsiteX0" fmla="*/ 0 w 928159"/>
                <a:gd name="connsiteY0" fmla="*/ 493183 h 493183"/>
                <a:gd name="connsiteX1" fmla="*/ 928159 w 928159"/>
                <a:gd name="connsiteY1" fmla="*/ 0 h 493183"/>
                <a:gd name="connsiteX0" fmla="*/ 0 w 928159"/>
                <a:gd name="connsiteY0" fmla="*/ 493216 h 493216"/>
                <a:gd name="connsiteX1" fmla="*/ 928159 w 928159"/>
                <a:gd name="connsiteY1" fmla="*/ 33 h 493216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868571"/>
                <a:gd name="connsiteY0" fmla="*/ 467618 h 467618"/>
                <a:gd name="connsiteX1" fmla="*/ 868571 w 868571"/>
                <a:gd name="connsiteY1" fmla="*/ 53 h 467618"/>
                <a:gd name="connsiteX0" fmla="*/ 0 w 869378"/>
                <a:gd name="connsiteY0" fmla="*/ 472337 h 472337"/>
                <a:gd name="connsiteX1" fmla="*/ 869378 w 869378"/>
                <a:gd name="connsiteY1" fmla="*/ 51 h 472337"/>
                <a:gd name="connsiteX0" fmla="*/ 0 w 869378"/>
                <a:gd name="connsiteY0" fmla="*/ 472286 h 472286"/>
                <a:gd name="connsiteX1" fmla="*/ 869378 w 869378"/>
                <a:gd name="connsiteY1" fmla="*/ 0 h 47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69378" h="472286">
                  <a:moveTo>
                    <a:pt x="0" y="472286"/>
                  </a:moveTo>
                  <a:cubicBezTo>
                    <a:pt x="153811" y="212642"/>
                    <a:pt x="339255" y="59963"/>
                    <a:pt x="869378" y="0"/>
                  </a:cubicBezTo>
                </a:path>
              </a:pathLst>
            </a:custGeom>
            <a:noFill/>
            <a:ln w="762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</p:grpSp>
      <p:sp>
        <p:nvSpPr>
          <p:cNvPr id="10" name="Rounded Rectangle 9"/>
          <p:cNvSpPr/>
          <p:nvPr/>
        </p:nvSpPr>
        <p:spPr bwMode="auto">
          <a:xfrm>
            <a:off x="2405245" y="4935733"/>
            <a:ext cx="2006790" cy="64890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Pack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460966" y="5829412"/>
            <a:ext cx="708278" cy="607522"/>
            <a:chOff x="9791589" y="3355581"/>
            <a:chExt cx="954375" cy="818611"/>
          </a:xfrm>
        </p:grpSpPr>
        <p:sp>
          <p:nvSpPr>
            <p:cNvPr id="26" name="Freeform 25"/>
            <p:cNvSpPr/>
            <p:nvPr/>
          </p:nvSpPr>
          <p:spPr bwMode="auto">
            <a:xfrm rot="2268344">
              <a:off x="9791589" y="3355581"/>
              <a:ext cx="908663" cy="668538"/>
            </a:xfrm>
            <a:custGeom>
              <a:avLst/>
              <a:gdLst>
                <a:gd name="connsiteX0" fmla="*/ 0 w 1032934"/>
                <a:gd name="connsiteY0" fmla="*/ 423333 h 423333"/>
                <a:gd name="connsiteX1" fmla="*/ 1032934 w 1032934"/>
                <a:gd name="connsiteY1" fmla="*/ 0 h 423333"/>
                <a:gd name="connsiteX0" fmla="*/ 0 w 928159"/>
                <a:gd name="connsiteY0" fmla="*/ 493183 h 493183"/>
                <a:gd name="connsiteX1" fmla="*/ 928159 w 928159"/>
                <a:gd name="connsiteY1" fmla="*/ 0 h 493183"/>
                <a:gd name="connsiteX0" fmla="*/ 0 w 928159"/>
                <a:gd name="connsiteY0" fmla="*/ 493216 h 493216"/>
                <a:gd name="connsiteX1" fmla="*/ 928159 w 928159"/>
                <a:gd name="connsiteY1" fmla="*/ 33 h 493216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868571"/>
                <a:gd name="connsiteY0" fmla="*/ 467618 h 467618"/>
                <a:gd name="connsiteX1" fmla="*/ 868571 w 868571"/>
                <a:gd name="connsiteY1" fmla="*/ 53 h 467618"/>
                <a:gd name="connsiteX0" fmla="*/ 0 w 869378"/>
                <a:gd name="connsiteY0" fmla="*/ 472337 h 472337"/>
                <a:gd name="connsiteX1" fmla="*/ 869378 w 869378"/>
                <a:gd name="connsiteY1" fmla="*/ 51 h 472337"/>
                <a:gd name="connsiteX0" fmla="*/ 0 w 869378"/>
                <a:gd name="connsiteY0" fmla="*/ 472286 h 472286"/>
                <a:gd name="connsiteX1" fmla="*/ 869378 w 869378"/>
                <a:gd name="connsiteY1" fmla="*/ 0 h 47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69378" h="472286">
                  <a:moveTo>
                    <a:pt x="0" y="472286"/>
                  </a:moveTo>
                  <a:cubicBezTo>
                    <a:pt x="153811" y="212642"/>
                    <a:pt x="339255" y="59963"/>
                    <a:pt x="869378" y="0"/>
                  </a:cubicBezTo>
                </a:path>
              </a:pathLst>
            </a:custGeom>
            <a:noFill/>
            <a:ln w="762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  <p:sp>
          <p:nvSpPr>
            <p:cNvPr id="27" name="Freeform 26"/>
            <p:cNvSpPr/>
            <p:nvPr/>
          </p:nvSpPr>
          <p:spPr bwMode="auto">
            <a:xfrm rot="2268344" flipH="1" flipV="1">
              <a:off x="9837301" y="3505654"/>
              <a:ext cx="908663" cy="668538"/>
            </a:xfrm>
            <a:custGeom>
              <a:avLst/>
              <a:gdLst>
                <a:gd name="connsiteX0" fmla="*/ 0 w 1032934"/>
                <a:gd name="connsiteY0" fmla="*/ 423333 h 423333"/>
                <a:gd name="connsiteX1" fmla="*/ 1032934 w 1032934"/>
                <a:gd name="connsiteY1" fmla="*/ 0 h 423333"/>
                <a:gd name="connsiteX0" fmla="*/ 0 w 928159"/>
                <a:gd name="connsiteY0" fmla="*/ 493183 h 493183"/>
                <a:gd name="connsiteX1" fmla="*/ 928159 w 928159"/>
                <a:gd name="connsiteY1" fmla="*/ 0 h 493183"/>
                <a:gd name="connsiteX0" fmla="*/ 0 w 928159"/>
                <a:gd name="connsiteY0" fmla="*/ 493216 h 493216"/>
                <a:gd name="connsiteX1" fmla="*/ 928159 w 928159"/>
                <a:gd name="connsiteY1" fmla="*/ 33 h 493216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868571"/>
                <a:gd name="connsiteY0" fmla="*/ 467618 h 467618"/>
                <a:gd name="connsiteX1" fmla="*/ 868571 w 868571"/>
                <a:gd name="connsiteY1" fmla="*/ 53 h 467618"/>
                <a:gd name="connsiteX0" fmla="*/ 0 w 869378"/>
                <a:gd name="connsiteY0" fmla="*/ 472337 h 472337"/>
                <a:gd name="connsiteX1" fmla="*/ 869378 w 869378"/>
                <a:gd name="connsiteY1" fmla="*/ 51 h 472337"/>
                <a:gd name="connsiteX0" fmla="*/ 0 w 869378"/>
                <a:gd name="connsiteY0" fmla="*/ 472286 h 472286"/>
                <a:gd name="connsiteX1" fmla="*/ 869378 w 869378"/>
                <a:gd name="connsiteY1" fmla="*/ 0 h 47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69378" h="472286">
                  <a:moveTo>
                    <a:pt x="0" y="472286"/>
                  </a:moveTo>
                  <a:cubicBezTo>
                    <a:pt x="153811" y="212642"/>
                    <a:pt x="339255" y="59963"/>
                    <a:pt x="869378" y="0"/>
                  </a:cubicBezTo>
                </a:path>
              </a:pathLst>
            </a:custGeom>
            <a:noFill/>
            <a:ln w="762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</p:grpSp>
      <p:sp>
        <p:nvSpPr>
          <p:cNvPr id="11" name="Rounded Rectangle 10"/>
          <p:cNvSpPr/>
          <p:nvPr/>
        </p:nvSpPr>
        <p:spPr bwMode="auto">
          <a:xfrm>
            <a:off x="2405245" y="5792519"/>
            <a:ext cx="2006790" cy="64890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Place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460966" y="6669998"/>
            <a:ext cx="708278" cy="607522"/>
            <a:chOff x="9791589" y="3355581"/>
            <a:chExt cx="954375" cy="818611"/>
          </a:xfrm>
        </p:grpSpPr>
        <p:sp>
          <p:nvSpPr>
            <p:cNvPr id="24" name="Freeform 23"/>
            <p:cNvSpPr/>
            <p:nvPr/>
          </p:nvSpPr>
          <p:spPr bwMode="auto">
            <a:xfrm rot="2268344">
              <a:off x="9791589" y="3355581"/>
              <a:ext cx="908663" cy="668538"/>
            </a:xfrm>
            <a:custGeom>
              <a:avLst/>
              <a:gdLst>
                <a:gd name="connsiteX0" fmla="*/ 0 w 1032934"/>
                <a:gd name="connsiteY0" fmla="*/ 423333 h 423333"/>
                <a:gd name="connsiteX1" fmla="*/ 1032934 w 1032934"/>
                <a:gd name="connsiteY1" fmla="*/ 0 h 423333"/>
                <a:gd name="connsiteX0" fmla="*/ 0 w 928159"/>
                <a:gd name="connsiteY0" fmla="*/ 493183 h 493183"/>
                <a:gd name="connsiteX1" fmla="*/ 928159 w 928159"/>
                <a:gd name="connsiteY1" fmla="*/ 0 h 493183"/>
                <a:gd name="connsiteX0" fmla="*/ 0 w 928159"/>
                <a:gd name="connsiteY0" fmla="*/ 493216 h 493216"/>
                <a:gd name="connsiteX1" fmla="*/ 928159 w 928159"/>
                <a:gd name="connsiteY1" fmla="*/ 33 h 493216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868571"/>
                <a:gd name="connsiteY0" fmla="*/ 467618 h 467618"/>
                <a:gd name="connsiteX1" fmla="*/ 868571 w 868571"/>
                <a:gd name="connsiteY1" fmla="*/ 53 h 467618"/>
                <a:gd name="connsiteX0" fmla="*/ 0 w 869378"/>
                <a:gd name="connsiteY0" fmla="*/ 472337 h 472337"/>
                <a:gd name="connsiteX1" fmla="*/ 869378 w 869378"/>
                <a:gd name="connsiteY1" fmla="*/ 51 h 472337"/>
                <a:gd name="connsiteX0" fmla="*/ 0 w 869378"/>
                <a:gd name="connsiteY0" fmla="*/ 472286 h 472286"/>
                <a:gd name="connsiteX1" fmla="*/ 869378 w 869378"/>
                <a:gd name="connsiteY1" fmla="*/ 0 h 47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69378" h="472286">
                  <a:moveTo>
                    <a:pt x="0" y="472286"/>
                  </a:moveTo>
                  <a:cubicBezTo>
                    <a:pt x="153811" y="212642"/>
                    <a:pt x="339255" y="59963"/>
                    <a:pt x="869378" y="0"/>
                  </a:cubicBezTo>
                </a:path>
              </a:pathLst>
            </a:custGeom>
            <a:noFill/>
            <a:ln w="762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  <p:sp>
          <p:nvSpPr>
            <p:cNvPr id="25" name="Freeform 24"/>
            <p:cNvSpPr/>
            <p:nvPr/>
          </p:nvSpPr>
          <p:spPr bwMode="auto">
            <a:xfrm rot="2268344" flipH="1" flipV="1">
              <a:off x="9837301" y="3505654"/>
              <a:ext cx="908663" cy="668538"/>
            </a:xfrm>
            <a:custGeom>
              <a:avLst/>
              <a:gdLst>
                <a:gd name="connsiteX0" fmla="*/ 0 w 1032934"/>
                <a:gd name="connsiteY0" fmla="*/ 423333 h 423333"/>
                <a:gd name="connsiteX1" fmla="*/ 1032934 w 1032934"/>
                <a:gd name="connsiteY1" fmla="*/ 0 h 423333"/>
                <a:gd name="connsiteX0" fmla="*/ 0 w 928159"/>
                <a:gd name="connsiteY0" fmla="*/ 493183 h 493183"/>
                <a:gd name="connsiteX1" fmla="*/ 928159 w 928159"/>
                <a:gd name="connsiteY1" fmla="*/ 0 h 493183"/>
                <a:gd name="connsiteX0" fmla="*/ 0 w 928159"/>
                <a:gd name="connsiteY0" fmla="*/ 493216 h 493216"/>
                <a:gd name="connsiteX1" fmla="*/ 928159 w 928159"/>
                <a:gd name="connsiteY1" fmla="*/ 33 h 493216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868571"/>
                <a:gd name="connsiteY0" fmla="*/ 467618 h 467618"/>
                <a:gd name="connsiteX1" fmla="*/ 868571 w 868571"/>
                <a:gd name="connsiteY1" fmla="*/ 53 h 467618"/>
                <a:gd name="connsiteX0" fmla="*/ 0 w 869378"/>
                <a:gd name="connsiteY0" fmla="*/ 472337 h 472337"/>
                <a:gd name="connsiteX1" fmla="*/ 869378 w 869378"/>
                <a:gd name="connsiteY1" fmla="*/ 51 h 472337"/>
                <a:gd name="connsiteX0" fmla="*/ 0 w 869378"/>
                <a:gd name="connsiteY0" fmla="*/ 472286 h 472286"/>
                <a:gd name="connsiteX1" fmla="*/ 869378 w 869378"/>
                <a:gd name="connsiteY1" fmla="*/ 0 h 47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69378" h="472286">
                  <a:moveTo>
                    <a:pt x="0" y="472286"/>
                  </a:moveTo>
                  <a:cubicBezTo>
                    <a:pt x="153811" y="212642"/>
                    <a:pt x="339255" y="59963"/>
                    <a:pt x="869378" y="0"/>
                  </a:cubicBezTo>
                </a:path>
              </a:pathLst>
            </a:custGeom>
            <a:noFill/>
            <a:ln w="762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</p:grpSp>
      <p:sp>
        <p:nvSpPr>
          <p:cNvPr id="12" name="Rounded Rectangle 11"/>
          <p:cNvSpPr/>
          <p:nvPr/>
        </p:nvSpPr>
        <p:spPr bwMode="auto">
          <a:xfrm>
            <a:off x="2405245" y="6649305"/>
            <a:ext cx="2006790" cy="64890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Route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460966" y="7526783"/>
            <a:ext cx="708278" cy="607522"/>
            <a:chOff x="9791589" y="3355581"/>
            <a:chExt cx="954375" cy="818611"/>
          </a:xfrm>
        </p:grpSpPr>
        <p:sp>
          <p:nvSpPr>
            <p:cNvPr id="22" name="Freeform 21"/>
            <p:cNvSpPr/>
            <p:nvPr/>
          </p:nvSpPr>
          <p:spPr bwMode="auto">
            <a:xfrm rot="2268344">
              <a:off x="9791589" y="3355581"/>
              <a:ext cx="908663" cy="668538"/>
            </a:xfrm>
            <a:custGeom>
              <a:avLst/>
              <a:gdLst>
                <a:gd name="connsiteX0" fmla="*/ 0 w 1032934"/>
                <a:gd name="connsiteY0" fmla="*/ 423333 h 423333"/>
                <a:gd name="connsiteX1" fmla="*/ 1032934 w 1032934"/>
                <a:gd name="connsiteY1" fmla="*/ 0 h 423333"/>
                <a:gd name="connsiteX0" fmla="*/ 0 w 928159"/>
                <a:gd name="connsiteY0" fmla="*/ 493183 h 493183"/>
                <a:gd name="connsiteX1" fmla="*/ 928159 w 928159"/>
                <a:gd name="connsiteY1" fmla="*/ 0 h 493183"/>
                <a:gd name="connsiteX0" fmla="*/ 0 w 928159"/>
                <a:gd name="connsiteY0" fmla="*/ 493216 h 493216"/>
                <a:gd name="connsiteX1" fmla="*/ 928159 w 928159"/>
                <a:gd name="connsiteY1" fmla="*/ 33 h 493216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868571"/>
                <a:gd name="connsiteY0" fmla="*/ 467618 h 467618"/>
                <a:gd name="connsiteX1" fmla="*/ 868571 w 868571"/>
                <a:gd name="connsiteY1" fmla="*/ 53 h 467618"/>
                <a:gd name="connsiteX0" fmla="*/ 0 w 869378"/>
                <a:gd name="connsiteY0" fmla="*/ 472337 h 472337"/>
                <a:gd name="connsiteX1" fmla="*/ 869378 w 869378"/>
                <a:gd name="connsiteY1" fmla="*/ 51 h 472337"/>
                <a:gd name="connsiteX0" fmla="*/ 0 w 869378"/>
                <a:gd name="connsiteY0" fmla="*/ 472286 h 472286"/>
                <a:gd name="connsiteX1" fmla="*/ 869378 w 869378"/>
                <a:gd name="connsiteY1" fmla="*/ 0 h 47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69378" h="472286">
                  <a:moveTo>
                    <a:pt x="0" y="472286"/>
                  </a:moveTo>
                  <a:cubicBezTo>
                    <a:pt x="153811" y="212642"/>
                    <a:pt x="339255" y="59963"/>
                    <a:pt x="869378" y="0"/>
                  </a:cubicBezTo>
                </a:path>
              </a:pathLst>
            </a:custGeom>
            <a:noFill/>
            <a:ln w="762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  <p:sp>
          <p:nvSpPr>
            <p:cNvPr id="23" name="Freeform 22"/>
            <p:cNvSpPr/>
            <p:nvPr/>
          </p:nvSpPr>
          <p:spPr bwMode="auto">
            <a:xfrm rot="2268344" flipH="1" flipV="1">
              <a:off x="9837301" y="3505654"/>
              <a:ext cx="908663" cy="668538"/>
            </a:xfrm>
            <a:custGeom>
              <a:avLst/>
              <a:gdLst>
                <a:gd name="connsiteX0" fmla="*/ 0 w 1032934"/>
                <a:gd name="connsiteY0" fmla="*/ 423333 h 423333"/>
                <a:gd name="connsiteX1" fmla="*/ 1032934 w 1032934"/>
                <a:gd name="connsiteY1" fmla="*/ 0 h 423333"/>
                <a:gd name="connsiteX0" fmla="*/ 0 w 928159"/>
                <a:gd name="connsiteY0" fmla="*/ 493183 h 493183"/>
                <a:gd name="connsiteX1" fmla="*/ 928159 w 928159"/>
                <a:gd name="connsiteY1" fmla="*/ 0 h 493183"/>
                <a:gd name="connsiteX0" fmla="*/ 0 w 928159"/>
                <a:gd name="connsiteY0" fmla="*/ 493216 h 493216"/>
                <a:gd name="connsiteX1" fmla="*/ 928159 w 928159"/>
                <a:gd name="connsiteY1" fmla="*/ 33 h 493216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868571"/>
                <a:gd name="connsiteY0" fmla="*/ 467618 h 467618"/>
                <a:gd name="connsiteX1" fmla="*/ 868571 w 868571"/>
                <a:gd name="connsiteY1" fmla="*/ 53 h 467618"/>
                <a:gd name="connsiteX0" fmla="*/ 0 w 869378"/>
                <a:gd name="connsiteY0" fmla="*/ 472337 h 472337"/>
                <a:gd name="connsiteX1" fmla="*/ 869378 w 869378"/>
                <a:gd name="connsiteY1" fmla="*/ 51 h 472337"/>
                <a:gd name="connsiteX0" fmla="*/ 0 w 869378"/>
                <a:gd name="connsiteY0" fmla="*/ 472286 h 472286"/>
                <a:gd name="connsiteX1" fmla="*/ 869378 w 869378"/>
                <a:gd name="connsiteY1" fmla="*/ 0 h 47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69378" h="472286">
                  <a:moveTo>
                    <a:pt x="0" y="472286"/>
                  </a:moveTo>
                  <a:cubicBezTo>
                    <a:pt x="153811" y="212642"/>
                    <a:pt x="339255" y="59963"/>
                    <a:pt x="869378" y="0"/>
                  </a:cubicBezTo>
                </a:path>
              </a:pathLst>
            </a:custGeom>
            <a:noFill/>
            <a:ln w="762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</p:grpSp>
      <p:sp>
        <p:nvSpPr>
          <p:cNvPr id="13" name="Rounded Rectangle 12"/>
          <p:cNvSpPr/>
          <p:nvPr/>
        </p:nvSpPr>
        <p:spPr bwMode="auto">
          <a:xfrm>
            <a:off x="2405245" y="7506091"/>
            <a:ext cx="2006790" cy="64890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Analysis</a:t>
            </a:r>
          </a:p>
        </p:txBody>
      </p:sp>
      <p:sp>
        <p:nvSpPr>
          <p:cNvPr id="14" name="Rounded Rectangle 13"/>
          <p:cNvSpPr/>
          <p:nvPr/>
        </p:nvSpPr>
        <p:spPr bwMode="auto">
          <a:xfrm>
            <a:off x="5222326" y="4927165"/>
            <a:ext cx="1022349" cy="323640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STA</a:t>
            </a:r>
          </a:p>
        </p:txBody>
      </p:sp>
      <p:cxnSp>
        <p:nvCxnSpPr>
          <p:cNvPr id="15" name="Straight Arrow Connector 14"/>
          <p:cNvCxnSpPr>
            <a:stCxn id="10" idx="2"/>
            <a:endCxn id="11" idx="0"/>
          </p:cNvCxnSpPr>
          <p:nvPr/>
        </p:nvCxnSpPr>
        <p:spPr bwMode="auto">
          <a:xfrm>
            <a:off x="3408640" y="5584641"/>
            <a:ext cx="0" cy="207878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/>
          <p:cNvCxnSpPr>
            <a:stCxn id="11" idx="2"/>
            <a:endCxn id="12" idx="0"/>
          </p:cNvCxnSpPr>
          <p:nvPr/>
        </p:nvCxnSpPr>
        <p:spPr bwMode="auto">
          <a:xfrm>
            <a:off x="3408640" y="6441427"/>
            <a:ext cx="0" cy="207878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/>
          <p:cNvCxnSpPr>
            <a:stCxn id="12" idx="2"/>
            <a:endCxn id="13" idx="0"/>
          </p:cNvCxnSpPr>
          <p:nvPr/>
        </p:nvCxnSpPr>
        <p:spPr bwMode="auto">
          <a:xfrm>
            <a:off x="3408640" y="7298213"/>
            <a:ext cx="0" cy="207878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Snip Single Corner Rectangle 17"/>
          <p:cNvSpPr/>
          <p:nvPr/>
        </p:nvSpPr>
        <p:spPr bwMode="auto">
          <a:xfrm>
            <a:off x="2755161" y="3614080"/>
            <a:ext cx="1306955" cy="587303"/>
          </a:xfrm>
          <a:prstGeom prst="snip1Rect">
            <a:avLst/>
          </a:prstGeom>
          <a:solidFill>
            <a:srgbClr val="92D05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Netlist</a:t>
            </a:r>
          </a:p>
        </p:txBody>
      </p:sp>
      <p:cxnSp>
        <p:nvCxnSpPr>
          <p:cNvPr id="19" name="Straight Arrow Connector 18"/>
          <p:cNvCxnSpPr>
            <a:stCxn id="18" idx="1"/>
            <a:endCxn id="10" idx="0"/>
          </p:cNvCxnSpPr>
          <p:nvPr/>
        </p:nvCxnSpPr>
        <p:spPr bwMode="auto">
          <a:xfrm>
            <a:off x="3408639" y="4201383"/>
            <a:ext cx="1" cy="734350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0" name="Snip Single Corner Rectangle 29"/>
          <p:cNvSpPr/>
          <p:nvPr/>
        </p:nvSpPr>
        <p:spPr bwMode="auto">
          <a:xfrm>
            <a:off x="2625918" y="812802"/>
            <a:ext cx="1564710" cy="587303"/>
          </a:xfrm>
          <a:prstGeom prst="snip1Rect">
            <a:avLst/>
          </a:prstGeom>
          <a:solidFill>
            <a:srgbClr val="92D05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Verilog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045102" y="4381556"/>
            <a:ext cx="1072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VPR</a:t>
            </a:r>
          </a:p>
        </p:txBody>
      </p:sp>
      <p:cxnSp>
        <p:nvCxnSpPr>
          <p:cNvPr id="42" name="Straight Arrow Connector 41"/>
          <p:cNvCxnSpPr>
            <a:stCxn id="56" idx="2"/>
            <a:endCxn id="55" idx="0"/>
          </p:cNvCxnSpPr>
          <p:nvPr/>
        </p:nvCxnSpPr>
        <p:spPr bwMode="auto">
          <a:xfrm>
            <a:off x="3408640" y="2398066"/>
            <a:ext cx="0" cy="255300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2" name="Elbow Connector 51"/>
          <p:cNvCxnSpPr>
            <a:stCxn id="55" idx="2"/>
            <a:endCxn id="18" idx="3"/>
          </p:cNvCxnSpPr>
          <p:nvPr/>
        </p:nvCxnSpPr>
        <p:spPr bwMode="auto">
          <a:xfrm rot="5400000">
            <a:off x="3261305" y="3466745"/>
            <a:ext cx="294670" cy="1"/>
          </a:xfrm>
          <a:prstGeom prst="bentConnector3">
            <a:avLst>
              <a:gd name="adj1" fmla="val 50000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4" name="Elbow Connector 53"/>
          <p:cNvCxnSpPr>
            <a:stCxn id="30" idx="1"/>
            <a:endCxn id="56" idx="0"/>
          </p:cNvCxnSpPr>
          <p:nvPr/>
        </p:nvCxnSpPr>
        <p:spPr bwMode="auto">
          <a:xfrm rot="16200000" flipH="1">
            <a:off x="3242498" y="1565879"/>
            <a:ext cx="331917" cy="367"/>
          </a:xfrm>
          <a:prstGeom prst="bentConnector3">
            <a:avLst>
              <a:gd name="adj1" fmla="val 50000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5" name="Rounded Rectangle 54"/>
          <p:cNvSpPr/>
          <p:nvPr/>
        </p:nvSpPr>
        <p:spPr bwMode="auto">
          <a:xfrm>
            <a:off x="2598076" y="2653366"/>
            <a:ext cx="1621127" cy="6660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ABC</a:t>
            </a:r>
          </a:p>
        </p:txBody>
      </p:sp>
      <p:sp>
        <p:nvSpPr>
          <p:cNvPr id="56" name="Rounded Rectangle 55"/>
          <p:cNvSpPr/>
          <p:nvPr/>
        </p:nvSpPr>
        <p:spPr bwMode="auto">
          <a:xfrm>
            <a:off x="2598076" y="1732022"/>
            <a:ext cx="1621127" cy="6660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ODIN II</a:t>
            </a:r>
          </a:p>
        </p:txBody>
      </p:sp>
      <p:sp>
        <p:nvSpPr>
          <p:cNvPr id="43" name="Title 2"/>
          <p:cNvSpPr>
            <a:spLocks noGrp="1"/>
          </p:cNvSpPr>
          <p:nvPr>
            <p:ph type="title"/>
          </p:nvPr>
        </p:nvSpPr>
        <p:spPr>
          <a:xfrm>
            <a:off x="267017" y="207781"/>
            <a:ext cx="11747500" cy="584200"/>
          </a:xfrm>
        </p:spPr>
        <p:txBody>
          <a:bodyPr/>
          <a:lstStyle/>
          <a:p>
            <a:r>
              <a:rPr lang="en-CA" dirty="0"/>
              <a:t>Outline</a:t>
            </a:r>
          </a:p>
        </p:txBody>
      </p:sp>
      <p:sp>
        <p:nvSpPr>
          <p:cNvPr id="49" name="Snip Single Corner Rectangle 48"/>
          <p:cNvSpPr/>
          <p:nvPr/>
        </p:nvSpPr>
        <p:spPr bwMode="auto">
          <a:xfrm>
            <a:off x="267017" y="812801"/>
            <a:ext cx="2143968" cy="587303"/>
          </a:xfrm>
          <a:prstGeom prst="snip1Rect">
            <a:avLst/>
          </a:prstGeom>
          <a:solidFill>
            <a:srgbClr val="92D05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Architecture</a:t>
            </a:r>
          </a:p>
        </p:txBody>
      </p:sp>
      <p:cxnSp>
        <p:nvCxnSpPr>
          <p:cNvPr id="51" name="Elbow Connector 50"/>
          <p:cNvCxnSpPr>
            <a:stCxn id="49" idx="1"/>
            <a:endCxn id="56" idx="1"/>
          </p:cNvCxnSpPr>
          <p:nvPr/>
        </p:nvCxnSpPr>
        <p:spPr bwMode="auto">
          <a:xfrm rot="16200000" flipH="1">
            <a:off x="1636068" y="1103036"/>
            <a:ext cx="664940" cy="1259075"/>
          </a:xfrm>
          <a:prstGeom prst="bentConnector2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7" name="Elbow Connector 56"/>
          <p:cNvCxnSpPr>
            <a:stCxn id="49" idx="1"/>
            <a:endCxn id="10" idx="1"/>
          </p:cNvCxnSpPr>
          <p:nvPr/>
        </p:nvCxnSpPr>
        <p:spPr bwMode="auto">
          <a:xfrm rot="16200000" flipH="1">
            <a:off x="-57918" y="2797023"/>
            <a:ext cx="3860083" cy="1066244"/>
          </a:xfrm>
          <a:prstGeom prst="bentConnector2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8" name="Elbow Connector 57"/>
          <p:cNvCxnSpPr>
            <a:stCxn id="49" idx="1"/>
            <a:endCxn id="11" idx="1"/>
          </p:cNvCxnSpPr>
          <p:nvPr/>
        </p:nvCxnSpPr>
        <p:spPr bwMode="auto">
          <a:xfrm rot="16200000" flipH="1">
            <a:off x="-486311" y="3225416"/>
            <a:ext cx="4716869" cy="1066244"/>
          </a:xfrm>
          <a:prstGeom prst="bentConnector2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0" name="Elbow Connector 59"/>
          <p:cNvCxnSpPr>
            <a:stCxn id="49" idx="1"/>
            <a:endCxn id="12" idx="1"/>
          </p:cNvCxnSpPr>
          <p:nvPr/>
        </p:nvCxnSpPr>
        <p:spPr bwMode="auto">
          <a:xfrm rot="16200000" flipH="1">
            <a:off x="-914704" y="3653809"/>
            <a:ext cx="5573655" cy="1066244"/>
          </a:xfrm>
          <a:prstGeom prst="bentConnector2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4" name="Elbow Connector 63"/>
          <p:cNvCxnSpPr>
            <a:stCxn id="49" idx="1"/>
            <a:endCxn id="13" idx="1"/>
          </p:cNvCxnSpPr>
          <p:nvPr/>
        </p:nvCxnSpPr>
        <p:spPr bwMode="auto">
          <a:xfrm rot="16200000" flipH="1">
            <a:off x="-1343097" y="4082202"/>
            <a:ext cx="6430441" cy="1066244"/>
          </a:xfrm>
          <a:prstGeom prst="bentConnector2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5" name="Parallelogram 64"/>
          <p:cNvSpPr/>
          <p:nvPr/>
        </p:nvSpPr>
        <p:spPr bwMode="auto">
          <a:xfrm>
            <a:off x="2662079" y="8474580"/>
            <a:ext cx="1492387" cy="711200"/>
          </a:xfrm>
          <a:prstGeom prst="parallelogram">
            <a:avLst/>
          </a:prstGeom>
          <a:solidFill>
            <a:schemeClr val="tx2">
              <a:lumMod val="25000"/>
              <a:lumOff val="75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QoR</a:t>
            </a:r>
            <a:endParaRPr kumimoji="0" lang="en-CA" sz="2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Gill Sans" pitchFamily="-65" charset="0"/>
              <a:ea typeface="ヒラギノ角ゴ ProN W3" pitchFamily="-65" charset="-128"/>
              <a:cs typeface="ヒラギノ角ゴ ProN W3" pitchFamily="-65" charset="-128"/>
              <a:sym typeface="Gill Sans" pitchFamily="-65" charset="0"/>
            </a:endParaRPr>
          </a:p>
        </p:txBody>
      </p:sp>
      <p:cxnSp>
        <p:nvCxnSpPr>
          <p:cNvPr id="68" name="Straight Arrow Connector 67"/>
          <p:cNvCxnSpPr>
            <a:stCxn id="13" idx="2"/>
            <a:endCxn id="65" idx="0"/>
          </p:cNvCxnSpPr>
          <p:nvPr/>
        </p:nvCxnSpPr>
        <p:spPr bwMode="auto">
          <a:xfrm flipH="1">
            <a:off x="3408273" y="8154999"/>
            <a:ext cx="367" cy="319581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7" name="Oval 46"/>
          <p:cNvSpPr/>
          <p:nvPr/>
        </p:nvSpPr>
        <p:spPr bwMode="auto">
          <a:xfrm>
            <a:off x="593714" y="1506352"/>
            <a:ext cx="451337" cy="451337"/>
          </a:xfrm>
          <a:prstGeom prst="ellipse">
            <a:avLst/>
          </a:prstGeom>
          <a:solidFill>
            <a:srgbClr val="D9E1F7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1</a:t>
            </a:r>
          </a:p>
        </p:txBody>
      </p:sp>
      <p:sp>
        <p:nvSpPr>
          <p:cNvPr id="48" name="Oval 47"/>
          <p:cNvSpPr/>
          <p:nvPr/>
        </p:nvSpPr>
        <p:spPr bwMode="auto">
          <a:xfrm>
            <a:off x="2465082" y="6750225"/>
            <a:ext cx="451337" cy="451337"/>
          </a:xfrm>
          <a:prstGeom prst="ellipse">
            <a:avLst/>
          </a:prstGeom>
          <a:solidFill>
            <a:srgbClr val="1D3985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2</a:t>
            </a:r>
          </a:p>
        </p:txBody>
      </p:sp>
      <p:sp>
        <p:nvSpPr>
          <p:cNvPr id="50" name="Oval 49"/>
          <p:cNvSpPr/>
          <p:nvPr/>
        </p:nvSpPr>
        <p:spPr bwMode="auto">
          <a:xfrm>
            <a:off x="2130061" y="8604511"/>
            <a:ext cx="451337" cy="451337"/>
          </a:xfrm>
          <a:prstGeom prst="ellipse">
            <a:avLst/>
          </a:prstGeom>
          <a:solidFill>
            <a:srgbClr val="D9E1F7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3</a:t>
            </a:r>
          </a:p>
        </p:txBody>
      </p:sp>
      <p:sp>
        <p:nvSpPr>
          <p:cNvPr id="61" name="Oval 60"/>
          <p:cNvSpPr/>
          <p:nvPr/>
        </p:nvSpPr>
        <p:spPr bwMode="auto">
          <a:xfrm>
            <a:off x="2465082" y="5874539"/>
            <a:ext cx="451337" cy="451337"/>
          </a:xfrm>
          <a:prstGeom prst="ellipse">
            <a:avLst/>
          </a:prstGeom>
          <a:solidFill>
            <a:srgbClr val="4BC8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4</a:t>
            </a:r>
          </a:p>
        </p:txBody>
      </p:sp>
      <p:grpSp>
        <p:nvGrpSpPr>
          <p:cNvPr id="76" name="Group 75"/>
          <p:cNvGrpSpPr/>
          <p:nvPr/>
        </p:nvGrpSpPr>
        <p:grpSpPr>
          <a:xfrm>
            <a:off x="7268395" y="1470238"/>
            <a:ext cx="4266048" cy="1077218"/>
            <a:chOff x="7268395" y="1470238"/>
            <a:chExt cx="4266048" cy="1077218"/>
          </a:xfrm>
        </p:grpSpPr>
        <p:sp>
          <p:nvSpPr>
            <p:cNvPr id="2" name="TextBox 1"/>
            <p:cNvSpPr txBox="1"/>
            <p:nvPr/>
          </p:nvSpPr>
          <p:spPr>
            <a:xfrm>
              <a:off x="7705393" y="1470238"/>
              <a:ext cx="38290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3200" dirty="0">
                  <a:solidFill>
                    <a:srgbClr val="D9D9D9"/>
                  </a:solidFill>
                </a:rPr>
                <a:t>VTR 8 Capabilities &amp; New Features</a:t>
              </a:r>
            </a:p>
          </p:txBody>
        </p:sp>
        <p:sp>
          <p:nvSpPr>
            <p:cNvPr id="67" name="Oval 66"/>
            <p:cNvSpPr/>
            <p:nvPr/>
          </p:nvSpPr>
          <p:spPr bwMode="auto">
            <a:xfrm>
              <a:off x="7268395" y="1783178"/>
              <a:ext cx="451337" cy="451337"/>
            </a:xfrm>
            <a:prstGeom prst="ellipse">
              <a:avLst/>
            </a:prstGeom>
            <a:solidFill>
              <a:srgbClr val="D9E1F7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2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rPr>
                <a:t>1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7254053" y="3323622"/>
            <a:ext cx="4144060" cy="1077218"/>
            <a:chOff x="7254053" y="2801846"/>
            <a:chExt cx="4144060" cy="1077218"/>
          </a:xfrm>
        </p:grpSpPr>
        <p:sp>
          <p:nvSpPr>
            <p:cNvPr id="62" name="TextBox 61"/>
            <p:cNvSpPr txBox="1"/>
            <p:nvPr/>
          </p:nvSpPr>
          <p:spPr>
            <a:xfrm>
              <a:off x="7731461" y="2801846"/>
              <a:ext cx="366665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3200" dirty="0">
                  <a:solidFill>
                    <a:schemeClr val="tx1"/>
                  </a:solidFill>
                </a:rPr>
                <a:t>AIR: Adaptive Incremental Router</a:t>
              </a:r>
            </a:p>
          </p:txBody>
        </p:sp>
        <p:sp>
          <p:nvSpPr>
            <p:cNvPr id="70" name="Oval 69"/>
            <p:cNvSpPr/>
            <p:nvPr/>
          </p:nvSpPr>
          <p:spPr bwMode="auto">
            <a:xfrm>
              <a:off x="7254053" y="3118514"/>
              <a:ext cx="451337" cy="451337"/>
            </a:xfrm>
            <a:prstGeom prst="ellipse">
              <a:avLst/>
            </a:prstGeom>
            <a:solidFill>
              <a:srgbClr val="1D3985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2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rPr>
                <a:t>2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7280124" y="5177006"/>
            <a:ext cx="5029335" cy="1077218"/>
            <a:chOff x="7280124" y="3906944"/>
            <a:chExt cx="5029335" cy="1077218"/>
          </a:xfrm>
        </p:grpSpPr>
        <p:sp>
          <p:nvSpPr>
            <p:cNvPr id="63" name="TextBox 62"/>
            <p:cNvSpPr txBox="1"/>
            <p:nvPr/>
          </p:nvSpPr>
          <p:spPr>
            <a:xfrm>
              <a:off x="7705392" y="3906944"/>
              <a:ext cx="460406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3200" dirty="0">
                  <a:solidFill>
                    <a:srgbClr val="D9D9D9"/>
                  </a:solidFill>
                </a:rPr>
                <a:t>VTR 8 </a:t>
              </a:r>
              <a:r>
                <a:rPr lang="en-CA" sz="3200" dirty="0" err="1">
                  <a:solidFill>
                    <a:srgbClr val="D9D9D9"/>
                  </a:solidFill>
                </a:rPr>
                <a:t>QoR</a:t>
              </a:r>
              <a:r>
                <a:rPr lang="en-CA" sz="3200" dirty="0">
                  <a:solidFill>
                    <a:srgbClr val="D9D9D9"/>
                  </a:solidFill>
                </a:rPr>
                <a:t>, Run-time &amp; CAD Enhancements</a:t>
              </a:r>
            </a:p>
          </p:txBody>
        </p:sp>
        <p:sp>
          <p:nvSpPr>
            <p:cNvPr id="71" name="Oval 70"/>
            <p:cNvSpPr/>
            <p:nvPr/>
          </p:nvSpPr>
          <p:spPr bwMode="auto">
            <a:xfrm>
              <a:off x="7280124" y="4205151"/>
              <a:ext cx="451337" cy="451337"/>
            </a:xfrm>
            <a:prstGeom prst="ellipse">
              <a:avLst/>
            </a:prstGeom>
            <a:solidFill>
              <a:srgbClr val="D9E1F7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2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rPr>
                <a:t>3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7280124" y="7030391"/>
            <a:ext cx="5504297" cy="1077218"/>
            <a:chOff x="7268395" y="6245505"/>
            <a:chExt cx="5504297" cy="1077218"/>
          </a:xfrm>
        </p:grpSpPr>
        <p:sp>
          <p:nvSpPr>
            <p:cNvPr id="73" name="TextBox 72"/>
            <p:cNvSpPr txBox="1"/>
            <p:nvPr/>
          </p:nvSpPr>
          <p:spPr>
            <a:xfrm>
              <a:off x="7705390" y="6245505"/>
              <a:ext cx="506730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3200" dirty="0">
                  <a:solidFill>
                    <a:srgbClr val="D9D9D9"/>
                  </a:solidFill>
                </a:rPr>
                <a:t>Reinforcement Learning Enhanced Placement</a:t>
              </a:r>
            </a:p>
          </p:txBody>
        </p:sp>
        <p:sp>
          <p:nvSpPr>
            <p:cNvPr id="74" name="Oval 73"/>
            <p:cNvSpPr/>
            <p:nvPr/>
          </p:nvSpPr>
          <p:spPr bwMode="auto">
            <a:xfrm>
              <a:off x="7268395" y="6534164"/>
              <a:ext cx="451337" cy="451337"/>
            </a:xfrm>
            <a:prstGeom prst="ellipse">
              <a:avLst/>
            </a:prstGeom>
            <a:solidFill>
              <a:srgbClr val="D9E1F7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2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rPr>
                <a:t>4</a:t>
              </a: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5734373" y="9185780"/>
            <a:ext cx="5800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/>
              <a:t>K. E. Murray, et al., "AIR: A Fast but Lazy Timing-Driven FPGA Router", </a:t>
            </a:r>
            <a:r>
              <a:rPr lang="en-CA" sz="1400" i="1" dirty="0"/>
              <a:t>ASP-DAC</a:t>
            </a:r>
            <a:r>
              <a:rPr lang="en-CA" sz="1400" dirty="0"/>
              <a:t>, 2020, 1-7.</a:t>
            </a:r>
          </a:p>
        </p:txBody>
      </p:sp>
    </p:spTree>
    <p:extLst>
      <p:ext uri="{BB962C8B-B14F-4D97-AF65-F5344CB8AC3E}">
        <p14:creationId xmlns:p14="http://schemas.microsoft.com/office/powerpoint/2010/main" val="1548184852"/>
      </p:ext>
    </p:extLst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4080" y="1283547"/>
            <a:ext cx="6678659" cy="954363"/>
          </a:xfrm>
        </p:spPr>
        <p:txBody>
          <a:bodyPr>
            <a:normAutofit/>
          </a:bodyPr>
          <a:lstStyle/>
          <a:p>
            <a:r>
              <a:rPr lang="en-CA" dirty="0"/>
              <a:t>FPGA Routing Problem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3CD5B-1B45-48CB-B666-E62A69B15588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4734" y="1283547"/>
            <a:ext cx="4844706" cy="28017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8084" y="5439294"/>
            <a:ext cx="3655147" cy="2374937"/>
          </a:xfrm>
          <a:prstGeom prst="rect">
            <a:avLst/>
          </a:prstGeom>
        </p:spPr>
      </p:pic>
      <p:sp>
        <p:nvSpPr>
          <p:cNvPr id="29" name="Content Placeholder 2"/>
          <p:cNvSpPr>
            <a:spLocks noGrp="1"/>
          </p:cNvSpPr>
          <p:nvPr>
            <p:ph idx="1"/>
          </p:nvPr>
        </p:nvSpPr>
        <p:spPr>
          <a:xfrm>
            <a:off x="361792" y="2488303"/>
            <a:ext cx="6817474" cy="5881661"/>
          </a:xfrm>
        </p:spPr>
        <p:txBody>
          <a:bodyPr>
            <a:normAutofit fontScale="92500" lnSpcReduction="10000"/>
          </a:bodyPr>
          <a:lstStyle/>
          <a:p>
            <a:r>
              <a:rPr lang="en-CA" dirty="0"/>
              <a:t>Model interconnect network as Routing Resource (RR) graph:</a:t>
            </a:r>
          </a:p>
          <a:p>
            <a:pPr lvl="1"/>
            <a:r>
              <a:rPr lang="en-CA" dirty="0"/>
              <a:t>Nodes: Conductors (wires/pins)</a:t>
            </a:r>
          </a:p>
          <a:p>
            <a:pPr lvl="1"/>
            <a:r>
              <a:rPr lang="en-CA" dirty="0"/>
              <a:t>Edges: Configurable switches</a:t>
            </a:r>
          </a:p>
          <a:p>
            <a:endParaRPr lang="en-CA" dirty="0"/>
          </a:p>
          <a:p>
            <a:r>
              <a:rPr lang="en-CA" dirty="0"/>
              <a:t>FPGA Routing Problem:</a:t>
            </a:r>
          </a:p>
          <a:p>
            <a:pPr lvl="1"/>
            <a:r>
              <a:rPr lang="en-CA" dirty="0"/>
              <a:t>Find embedding of netlist in RR graph</a:t>
            </a:r>
          </a:p>
          <a:p>
            <a:pPr lvl="1"/>
            <a:r>
              <a:rPr lang="en-CA" dirty="0"/>
              <a:t>Requires finding many non-overlapping trees in RR graph</a:t>
            </a:r>
          </a:p>
          <a:p>
            <a:pPr lvl="1"/>
            <a:r>
              <a:rPr lang="en-CA" dirty="0"/>
              <a:t>Minimize timing and wiring (power)</a:t>
            </a:r>
          </a:p>
          <a:p>
            <a:pPr lvl="1"/>
            <a:r>
              <a:rPr lang="en-CA" dirty="0"/>
              <a:t>Reasonable run-time</a:t>
            </a:r>
          </a:p>
          <a:p>
            <a:endParaRPr lang="en-CA" dirty="0"/>
          </a:p>
          <a:p>
            <a:r>
              <a:rPr lang="en-CA" dirty="0"/>
              <a:t>Usually solved as single combined global/detailed routing stage</a:t>
            </a:r>
          </a:p>
          <a:p>
            <a:pPr lvl="1"/>
            <a:endParaRPr lang="en-CA" dirty="0"/>
          </a:p>
        </p:txBody>
      </p:sp>
      <p:sp>
        <p:nvSpPr>
          <p:cNvPr id="7" name="TextBox 6"/>
          <p:cNvSpPr txBox="1"/>
          <p:nvPr/>
        </p:nvSpPr>
        <p:spPr>
          <a:xfrm>
            <a:off x="7572739" y="7877521"/>
            <a:ext cx="4065827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CA" sz="2560" dirty="0">
                <a:solidFill>
                  <a:prstClr val="black"/>
                </a:solidFill>
                <a:latin typeface="Calibri" panose="020F0502020204030204"/>
                <a:ea typeface="+mn-ea"/>
              </a:rPr>
              <a:t>Routing Resource (RR) Graph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72738" y="4085254"/>
            <a:ext cx="4065827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CA" sz="2560" dirty="0">
                <a:solidFill>
                  <a:prstClr val="black"/>
                </a:solidFill>
                <a:latin typeface="Calibri" panose="020F0502020204030204"/>
                <a:ea typeface="+mn-ea"/>
              </a:rPr>
              <a:t>Routing Architecture</a:t>
            </a:r>
          </a:p>
        </p:txBody>
      </p:sp>
      <p:sp>
        <p:nvSpPr>
          <p:cNvPr id="8" name="Down Arrow 7"/>
          <p:cNvSpPr/>
          <p:nvPr/>
        </p:nvSpPr>
        <p:spPr>
          <a:xfrm>
            <a:off x="9438525" y="4731121"/>
            <a:ext cx="334251" cy="5547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CA" sz="192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0684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4080" y="950191"/>
            <a:ext cx="11216640" cy="1272484"/>
          </a:xfrm>
        </p:spPr>
        <p:txBody>
          <a:bodyPr/>
          <a:lstStyle/>
          <a:p>
            <a:r>
              <a:rPr lang="en-CA" dirty="0"/>
              <a:t>Negotiated Congestion Routing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3CD5B-1B45-48CB-B666-E62A69B15588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2" name="Net router"/>
          <p:cNvGrpSpPr/>
          <p:nvPr/>
        </p:nvGrpSpPr>
        <p:grpSpPr>
          <a:xfrm>
            <a:off x="1453808" y="3248636"/>
            <a:ext cx="2712086" cy="1323865"/>
            <a:chOff x="1539240" y="2349747"/>
            <a:chExt cx="3406140" cy="2207013"/>
          </a:xfrm>
        </p:grpSpPr>
        <p:sp>
          <p:nvSpPr>
            <p:cNvPr id="10" name="Flowchart: Process 9"/>
            <p:cNvSpPr/>
            <p:nvPr/>
          </p:nvSpPr>
          <p:spPr>
            <a:xfrm>
              <a:off x="1539240" y="2377440"/>
              <a:ext cx="3406140" cy="2179320"/>
            </a:xfrm>
            <a:prstGeom prst="flowChartProcess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CA" sz="1920">
                <a:solidFill>
                  <a:prstClr val="black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722120" y="2349747"/>
              <a:ext cx="1845017" cy="70112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CA" sz="2133" b="1" dirty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Net Router</a:t>
              </a:r>
            </a:p>
          </p:txBody>
        </p:sp>
      </p:grpSp>
      <p:grpSp>
        <p:nvGrpSpPr>
          <p:cNvPr id="13" name="All Nets"/>
          <p:cNvGrpSpPr/>
          <p:nvPr/>
        </p:nvGrpSpPr>
        <p:grpSpPr>
          <a:xfrm>
            <a:off x="4165892" y="3712286"/>
            <a:ext cx="948482" cy="413173"/>
            <a:chOff x="3875964" y="2515406"/>
            <a:chExt cx="889201" cy="387350"/>
          </a:xfrm>
        </p:grpSpPr>
        <p:sp>
          <p:nvSpPr>
            <p:cNvPr id="15" name="Freeform 14"/>
            <p:cNvSpPr/>
            <p:nvPr/>
          </p:nvSpPr>
          <p:spPr>
            <a:xfrm>
              <a:off x="3875964" y="2515406"/>
              <a:ext cx="139617" cy="387350"/>
            </a:xfrm>
            <a:custGeom>
              <a:avLst/>
              <a:gdLst>
                <a:gd name="connsiteX0" fmla="*/ 6350 w 6350"/>
                <a:gd name="connsiteY0" fmla="*/ 0 h 387350"/>
                <a:gd name="connsiteX1" fmla="*/ 0 w 6350"/>
                <a:gd name="connsiteY1" fmla="*/ 387350 h 387350"/>
                <a:gd name="connsiteX2" fmla="*/ 0 w 6350"/>
                <a:gd name="connsiteY2" fmla="*/ 387350 h 387350"/>
                <a:gd name="connsiteX0" fmla="*/ 10000 w 245027"/>
                <a:gd name="connsiteY0" fmla="*/ 0 h 10000"/>
                <a:gd name="connsiteX1" fmla="*/ 245000 w 245027"/>
                <a:gd name="connsiteY1" fmla="*/ 5266 h 10000"/>
                <a:gd name="connsiteX2" fmla="*/ 0 w 245027"/>
                <a:gd name="connsiteY2" fmla="*/ 10000 h 10000"/>
                <a:gd name="connsiteX3" fmla="*/ 0 w 245027"/>
                <a:gd name="connsiteY3" fmla="*/ 10000 h 10000"/>
                <a:gd name="connsiteX0" fmla="*/ 10000 w 245018"/>
                <a:gd name="connsiteY0" fmla="*/ 0 h 10000"/>
                <a:gd name="connsiteX1" fmla="*/ 245000 w 245018"/>
                <a:gd name="connsiteY1" fmla="*/ 5266 h 10000"/>
                <a:gd name="connsiteX2" fmla="*/ 0 w 245018"/>
                <a:gd name="connsiteY2" fmla="*/ 10000 h 10000"/>
                <a:gd name="connsiteX3" fmla="*/ 0 w 245018"/>
                <a:gd name="connsiteY3" fmla="*/ 10000 h 10000"/>
                <a:gd name="connsiteX0" fmla="*/ 10000 w 258358"/>
                <a:gd name="connsiteY0" fmla="*/ 0 h 10000"/>
                <a:gd name="connsiteX1" fmla="*/ 245000 w 258358"/>
                <a:gd name="connsiteY1" fmla="*/ 5266 h 10000"/>
                <a:gd name="connsiteX2" fmla="*/ 0 w 258358"/>
                <a:gd name="connsiteY2" fmla="*/ 10000 h 10000"/>
                <a:gd name="connsiteX3" fmla="*/ 0 w 258358"/>
                <a:gd name="connsiteY3" fmla="*/ 10000 h 10000"/>
                <a:gd name="connsiteX0" fmla="*/ 10000 w 245004"/>
                <a:gd name="connsiteY0" fmla="*/ 0 h 10000"/>
                <a:gd name="connsiteX1" fmla="*/ 245000 w 245004"/>
                <a:gd name="connsiteY1" fmla="*/ 5266 h 10000"/>
                <a:gd name="connsiteX2" fmla="*/ 0 w 245004"/>
                <a:gd name="connsiteY2" fmla="*/ 10000 h 10000"/>
                <a:gd name="connsiteX3" fmla="*/ 0 w 245004"/>
                <a:gd name="connsiteY3" fmla="*/ 10000 h 10000"/>
                <a:gd name="connsiteX0" fmla="*/ 10000 w 245002"/>
                <a:gd name="connsiteY0" fmla="*/ 0 h 10000"/>
                <a:gd name="connsiteX1" fmla="*/ 245000 w 245002"/>
                <a:gd name="connsiteY1" fmla="*/ 5266 h 10000"/>
                <a:gd name="connsiteX2" fmla="*/ 0 w 245002"/>
                <a:gd name="connsiteY2" fmla="*/ 10000 h 10000"/>
                <a:gd name="connsiteX3" fmla="*/ 0 w 245002"/>
                <a:gd name="connsiteY3" fmla="*/ 10000 h 10000"/>
                <a:gd name="connsiteX0" fmla="*/ 10000 w 245026"/>
                <a:gd name="connsiteY0" fmla="*/ 0 h 10000"/>
                <a:gd name="connsiteX1" fmla="*/ 245000 w 245026"/>
                <a:gd name="connsiteY1" fmla="*/ 5266 h 10000"/>
                <a:gd name="connsiteX2" fmla="*/ 0 w 245026"/>
                <a:gd name="connsiteY2" fmla="*/ 10000 h 10000"/>
                <a:gd name="connsiteX3" fmla="*/ 0 w 245026"/>
                <a:gd name="connsiteY3" fmla="*/ 10000 h 10000"/>
                <a:gd name="connsiteX0" fmla="*/ 10000 w 260001"/>
                <a:gd name="connsiteY0" fmla="*/ 0 h 10000"/>
                <a:gd name="connsiteX1" fmla="*/ 259999 w 260001"/>
                <a:gd name="connsiteY1" fmla="*/ 5266 h 10000"/>
                <a:gd name="connsiteX2" fmla="*/ 0 w 260001"/>
                <a:gd name="connsiteY2" fmla="*/ 10000 h 10000"/>
                <a:gd name="connsiteX3" fmla="*/ 0 w 260001"/>
                <a:gd name="connsiteY3" fmla="*/ 10000 h 10000"/>
                <a:gd name="connsiteX0" fmla="*/ 10000 w 260001"/>
                <a:gd name="connsiteY0" fmla="*/ 0 h 10000"/>
                <a:gd name="connsiteX1" fmla="*/ 259999 w 260001"/>
                <a:gd name="connsiteY1" fmla="*/ 5389 h 10000"/>
                <a:gd name="connsiteX2" fmla="*/ 0 w 260001"/>
                <a:gd name="connsiteY2" fmla="*/ 10000 h 10000"/>
                <a:gd name="connsiteX3" fmla="*/ 0 w 260001"/>
                <a:gd name="connsiteY3" fmla="*/ 10000 h 10000"/>
                <a:gd name="connsiteX0" fmla="*/ 10000 w 260001"/>
                <a:gd name="connsiteY0" fmla="*/ 0 h 10000"/>
                <a:gd name="connsiteX1" fmla="*/ 259999 w 260001"/>
                <a:gd name="connsiteY1" fmla="*/ 5942 h 10000"/>
                <a:gd name="connsiteX2" fmla="*/ 0 w 260001"/>
                <a:gd name="connsiteY2" fmla="*/ 10000 h 10000"/>
                <a:gd name="connsiteX3" fmla="*/ 0 w 260001"/>
                <a:gd name="connsiteY3" fmla="*/ 10000 h 10000"/>
                <a:gd name="connsiteX0" fmla="*/ 10000 w 260001"/>
                <a:gd name="connsiteY0" fmla="*/ 0 h 10000"/>
                <a:gd name="connsiteX1" fmla="*/ 259999 w 260001"/>
                <a:gd name="connsiteY1" fmla="*/ 5020 h 10000"/>
                <a:gd name="connsiteX2" fmla="*/ 0 w 260001"/>
                <a:gd name="connsiteY2" fmla="*/ 10000 h 10000"/>
                <a:gd name="connsiteX3" fmla="*/ 0 w 260001"/>
                <a:gd name="connsiteY3" fmla="*/ 10000 h 10000"/>
                <a:gd name="connsiteX0" fmla="*/ 10000 w 260020"/>
                <a:gd name="connsiteY0" fmla="*/ 0 h 10000"/>
                <a:gd name="connsiteX1" fmla="*/ 259999 w 260020"/>
                <a:gd name="connsiteY1" fmla="*/ 5020 h 10000"/>
                <a:gd name="connsiteX2" fmla="*/ 0 w 260020"/>
                <a:gd name="connsiteY2" fmla="*/ 10000 h 10000"/>
                <a:gd name="connsiteX3" fmla="*/ 0 w 260020"/>
                <a:gd name="connsiteY3" fmla="*/ 10000 h 10000"/>
                <a:gd name="connsiteX0" fmla="*/ 10000 w 260020"/>
                <a:gd name="connsiteY0" fmla="*/ 0 h 10000"/>
                <a:gd name="connsiteX1" fmla="*/ 259999 w 260020"/>
                <a:gd name="connsiteY1" fmla="*/ 5020 h 10000"/>
                <a:gd name="connsiteX2" fmla="*/ 0 w 260020"/>
                <a:gd name="connsiteY2" fmla="*/ 10000 h 10000"/>
                <a:gd name="connsiteX3" fmla="*/ 0 w 260020"/>
                <a:gd name="connsiteY3" fmla="*/ 10000 h 10000"/>
                <a:gd name="connsiteX0" fmla="*/ 10000 w 260020"/>
                <a:gd name="connsiteY0" fmla="*/ 0 h 10000"/>
                <a:gd name="connsiteX1" fmla="*/ 259999 w 260020"/>
                <a:gd name="connsiteY1" fmla="*/ 5020 h 10000"/>
                <a:gd name="connsiteX2" fmla="*/ 0 w 260020"/>
                <a:gd name="connsiteY2" fmla="*/ 10000 h 10000"/>
                <a:gd name="connsiteX3" fmla="*/ 0 w 260020"/>
                <a:gd name="connsiteY3" fmla="*/ 10000 h 10000"/>
                <a:gd name="connsiteX0" fmla="*/ 10000 w 261085"/>
                <a:gd name="connsiteY0" fmla="*/ 0 h 10000"/>
                <a:gd name="connsiteX1" fmla="*/ 259999 w 261085"/>
                <a:gd name="connsiteY1" fmla="*/ 5020 h 10000"/>
                <a:gd name="connsiteX2" fmla="*/ 0 w 261085"/>
                <a:gd name="connsiteY2" fmla="*/ 10000 h 10000"/>
                <a:gd name="connsiteX3" fmla="*/ 0 w 261085"/>
                <a:gd name="connsiteY3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085" h="10000">
                  <a:moveTo>
                    <a:pt x="10000" y="0"/>
                  </a:moveTo>
                  <a:cubicBezTo>
                    <a:pt x="277085" y="1817"/>
                    <a:pt x="262915" y="4426"/>
                    <a:pt x="259999" y="5020"/>
                  </a:cubicBezTo>
                  <a:cubicBezTo>
                    <a:pt x="257083" y="5614"/>
                    <a:pt x="238333" y="8494"/>
                    <a:pt x="0" y="10000"/>
                  </a:cubicBezTo>
                  <a:lnTo>
                    <a:pt x="0" y="100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CA" sz="1920">
                <a:solidFill>
                  <a:prstClr val="black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3945773" y="2515406"/>
                  <a:ext cx="819392" cy="3635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 xmlns:m="http://schemas.openxmlformats.org/officeDocument/2006/math">
                      <m:r>
                        <a:rPr lang="en-CA" sz="192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∀</m:t>
                      </m:r>
                    </m:oMath>
                  </a14:m>
                  <a:r>
                    <a:rPr lang="en-CA" sz="1920" dirty="0">
                      <a:solidFill>
                        <a:prstClr val="black"/>
                      </a:solidFill>
                      <a:latin typeface="Calibri" panose="020F0502020204030204"/>
                      <a:ea typeface="+mn-ea"/>
                    </a:rPr>
                    <a:t> nets</a:t>
                  </a:r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5773" y="2515406"/>
                  <a:ext cx="819392" cy="36933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t="-8197" r="-5926" b="-24590"/>
                  </a:stretch>
                </a:blipFill>
              </p:spPr>
              <p:txBody>
                <a:bodyPr/>
                <a:lstStyle/>
                <a:p>
                  <a:r>
                    <a:rPr lang="en-CA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" name="Flowchart: Process 4"/>
          <p:cNvSpPr/>
          <p:nvPr/>
        </p:nvSpPr>
        <p:spPr>
          <a:xfrm>
            <a:off x="1539940" y="3704754"/>
            <a:ext cx="1528548" cy="742438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CA" sz="2133" b="1" dirty="0">
                <a:solidFill>
                  <a:prstClr val="black"/>
                </a:solidFill>
              </a:rPr>
              <a:t>Connection Router</a:t>
            </a:r>
          </a:p>
        </p:txBody>
      </p:sp>
      <p:grpSp>
        <p:nvGrpSpPr>
          <p:cNvPr id="26" name="All conns"/>
          <p:cNvGrpSpPr/>
          <p:nvPr/>
        </p:nvGrpSpPr>
        <p:grpSpPr>
          <a:xfrm>
            <a:off x="3068489" y="3869384"/>
            <a:ext cx="1097405" cy="413173"/>
            <a:chOff x="3748964" y="3195281"/>
            <a:chExt cx="1028817" cy="387350"/>
          </a:xfrm>
        </p:grpSpPr>
        <p:sp>
          <p:nvSpPr>
            <p:cNvPr id="7" name="Freeform 6"/>
            <p:cNvSpPr/>
            <p:nvPr/>
          </p:nvSpPr>
          <p:spPr>
            <a:xfrm>
              <a:off x="3748964" y="3195281"/>
              <a:ext cx="139617" cy="387350"/>
            </a:xfrm>
            <a:custGeom>
              <a:avLst/>
              <a:gdLst>
                <a:gd name="connsiteX0" fmla="*/ 6350 w 6350"/>
                <a:gd name="connsiteY0" fmla="*/ 0 h 387350"/>
                <a:gd name="connsiteX1" fmla="*/ 0 w 6350"/>
                <a:gd name="connsiteY1" fmla="*/ 387350 h 387350"/>
                <a:gd name="connsiteX2" fmla="*/ 0 w 6350"/>
                <a:gd name="connsiteY2" fmla="*/ 387350 h 387350"/>
                <a:gd name="connsiteX0" fmla="*/ 10000 w 245027"/>
                <a:gd name="connsiteY0" fmla="*/ 0 h 10000"/>
                <a:gd name="connsiteX1" fmla="*/ 245000 w 245027"/>
                <a:gd name="connsiteY1" fmla="*/ 5266 h 10000"/>
                <a:gd name="connsiteX2" fmla="*/ 0 w 245027"/>
                <a:gd name="connsiteY2" fmla="*/ 10000 h 10000"/>
                <a:gd name="connsiteX3" fmla="*/ 0 w 245027"/>
                <a:gd name="connsiteY3" fmla="*/ 10000 h 10000"/>
                <a:gd name="connsiteX0" fmla="*/ 10000 w 245018"/>
                <a:gd name="connsiteY0" fmla="*/ 0 h 10000"/>
                <a:gd name="connsiteX1" fmla="*/ 245000 w 245018"/>
                <a:gd name="connsiteY1" fmla="*/ 5266 h 10000"/>
                <a:gd name="connsiteX2" fmla="*/ 0 w 245018"/>
                <a:gd name="connsiteY2" fmla="*/ 10000 h 10000"/>
                <a:gd name="connsiteX3" fmla="*/ 0 w 245018"/>
                <a:gd name="connsiteY3" fmla="*/ 10000 h 10000"/>
                <a:gd name="connsiteX0" fmla="*/ 10000 w 258358"/>
                <a:gd name="connsiteY0" fmla="*/ 0 h 10000"/>
                <a:gd name="connsiteX1" fmla="*/ 245000 w 258358"/>
                <a:gd name="connsiteY1" fmla="*/ 5266 h 10000"/>
                <a:gd name="connsiteX2" fmla="*/ 0 w 258358"/>
                <a:gd name="connsiteY2" fmla="*/ 10000 h 10000"/>
                <a:gd name="connsiteX3" fmla="*/ 0 w 258358"/>
                <a:gd name="connsiteY3" fmla="*/ 10000 h 10000"/>
                <a:gd name="connsiteX0" fmla="*/ 10000 w 245004"/>
                <a:gd name="connsiteY0" fmla="*/ 0 h 10000"/>
                <a:gd name="connsiteX1" fmla="*/ 245000 w 245004"/>
                <a:gd name="connsiteY1" fmla="*/ 5266 h 10000"/>
                <a:gd name="connsiteX2" fmla="*/ 0 w 245004"/>
                <a:gd name="connsiteY2" fmla="*/ 10000 h 10000"/>
                <a:gd name="connsiteX3" fmla="*/ 0 w 245004"/>
                <a:gd name="connsiteY3" fmla="*/ 10000 h 10000"/>
                <a:gd name="connsiteX0" fmla="*/ 10000 w 245002"/>
                <a:gd name="connsiteY0" fmla="*/ 0 h 10000"/>
                <a:gd name="connsiteX1" fmla="*/ 245000 w 245002"/>
                <a:gd name="connsiteY1" fmla="*/ 5266 h 10000"/>
                <a:gd name="connsiteX2" fmla="*/ 0 w 245002"/>
                <a:gd name="connsiteY2" fmla="*/ 10000 h 10000"/>
                <a:gd name="connsiteX3" fmla="*/ 0 w 245002"/>
                <a:gd name="connsiteY3" fmla="*/ 10000 h 10000"/>
                <a:gd name="connsiteX0" fmla="*/ 10000 w 245026"/>
                <a:gd name="connsiteY0" fmla="*/ 0 h 10000"/>
                <a:gd name="connsiteX1" fmla="*/ 245000 w 245026"/>
                <a:gd name="connsiteY1" fmla="*/ 5266 h 10000"/>
                <a:gd name="connsiteX2" fmla="*/ 0 w 245026"/>
                <a:gd name="connsiteY2" fmla="*/ 10000 h 10000"/>
                <a:gd name="connsiteX3" fmla="*/ 0 w 245026"/>
                <a:gd name="connsiteY3" fmla="*/ 10000 h 10000"/>
                <a:gd name="connsiteX0" fmla="*/ 10000 w 260001"/>
                <a:gd name="connsiteY0" fmla="*/ 0 h 10000"/>
                <a:gd name="connsiteX1" fmla="*/ 259999 w 260001"/>
                <a:gd name="connsiteY1" fmla="*/ 5266 h 10000"/>
                <a:gd name="connsiteX2" fmla="*/ 0 w 260001"/>
                <a:gd name="connsiteY2" fmla="*/ 10000 h 10000"/>
                <a:gd name="connsiteX3" fmla="*/ 0 w 260001"/>
                <a:gd name="connsiteY3" fmla="*/ 10000 h 10000"/>
                <a:gd name="connsiteX0" fmla="*/ 10000 w 260001"/>
                <a:gd name="connsiteY0" fmla="*/ 0 h 10000"/>
                <a:gd name="connsiteX1" fmla="*/ 259999 w 260001"/>
                <a:gd name="connsiteY1" fmla="*/ 5389 h 10000"/>
                <a:gd name="connsiteX2" fmla="*/ 0 w 260001"/>
                <a:gd name="connsiteY2" fmla="*/ 10000 h 10000"/>
                <a:gd name="connsiteX3" fmla="*/ 0 w 260001"/>
                <a:gd name="connsiteY3" fmla="*/ 10000 h 10000"/>
                <a:gd name="connsiteX0" fmla="*/ 10000 w 260001"/>
                <a:gd name="connsiteY0" fmla="*/ 0 h 10000"/>
                <a:gd name="connsiteX1" fmla="*/ 259999 w 260001"/>
                <a:gd name="connsiteY1" fmla="*/ 5942 h 10000"/>
                <a:gd name="connsiteX2" fmla="*/ 0 w 260001"/>
                <a:gd name="connsiteY2" fmla="*/ 10000 h 10000"/>
                <a:gd name="connsiteX3" fmla="*/ 0 w 260001"/>
                <a:gd name="connsiteY3" fmla="*/ 10000 h 10000"/>
                <a:gd name="connsiteX0" fmla="*/ 10000 w 260001"/>
                <a:gd name="connsiteY0" fmla="*/ 0 h 10000"/>
                <a:gd name="connsiteX1" fmla="*/ 259999 w 260001"/>
                <a:gd name="connsiteY1" fmla="*/ 5020 h 10000"/>
                <a:gd name="connsiteX2" fmla="*/ 0 w 260001"/>
                <a:gd name="connsiteY2" fmla="*/ 10000 h 10000"/>
                <a:gd name="connsiteX3" fmla="*/ 0 w 260001"/>
                <a:gd name="connsiteY3" fmla="*/ 10000 h 10000"/>
                <a:gd name="connsiteX0" fmla="*/ 10000 w 260020"/>
                <a:gd name="connsiteY0" fmla="*/ 0 h 10000"/>
                <a:gd name="connsiteX1" fmla="*/ 259999 w 260020"/>
                <a:gd name="connsiteY1" fmla="*/ 5020 h 10000"/>
                <a:gd name="connsiteX2" fmla="*/ 0 w 260020"/>
                <a:gd name="connsiteY2" fmla="*/ 10000 h 10000"/>
                <a:gd name="connsiteX3" fmla="*/ 0 w 260020"/>
                <a:gd name="connsiteY3" fmla="*/ 10000 h 10000"/>
                <a:gd name="connsiteX0" fmla="*/ 10000 w 260020"/>
                <a:gd name="connsiteY0" fmla="*/ 0 h 10000"/>
                <a:gd name="connsiteX1" fmla="*/ 259999 w 260020"/>
                <a:gd name="connsiteY1" fmla="*/ 5020 h 10000"/>
                <a:gd name="connsiteX2" fmla="*/ 0 w 260020"/>
                <a:gd name="connsiteY2" fmla="*/ 10000 h 10000"/>
                <a:gd name="connsiteX3" fmla="*/ 0 w 260020"/>
                <a:gd name="connsiteY3" fmla="*/ 10000 h 10000"/>
                <a:gd name="connsiteX0" fmla="*/ 10000 w 260020"/>
                <a:gd name="connsiteY0" fmla="*/ 0 h 10000"/>
                <a:gd name="connsiteX1" fmla="*/ 259999 w 260020"/>
                <a:gd name="connsiteY1" fmla="*/ 5020 h 10000"/>
                <a:gd name="connsiteX2" fmla="*/ 0 w 260020"/>
                <a:gd name="connsiteY2" fmla="*/ 10000 h 10000"/>
                <a:gd name="connsiteX3" fmla="*/ 0 w 260020"/>
                <a:gd name="connsiteY3" fmla="*/ 10000 h 10000"/>
                <a:gd name="connsiteX0" fmla="*/ 10000 w 261085"/>
                <a:gd name="connsiteY0" fmla="*/ 0 h 10000"/>
                <a:gd name="connsiteX1" fmla="*/ 259999 w 261085"/>
                <a:gd name="connsiteY1" fmla="*/ 5020 h 10000"/>
                <a:gd name="connsiteX2" fmla="*/ 0 w 261085"/>
                <a:gd name="connsiteY2" fmla="*/ 10000 h 10000"/>
                <a:gd name="connsiteX3" fmla="*/ 0 w 261085"/>
                <a:gd name="connsiteY3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085" h="10000">
                  <a:moveTo>
                    <a:pt x="10000" y="0"/>
                  </a:moveTo>
                  <a:cubicBezTo>
                    <a:pt x="277085" y="1817"/>
                    <a:pt x="262915" y="4426"/>
                    <a:pt x="259999" y="5020"/>
                  </a:cubicBezTo>
                  <a:cubicBezTo>
                    <a:pt x="257083" y="5614"/>
                    <a:pt x="238333" y="8494"/>
                    <a:pt x="0" y="10000"/>
                  </a:cubicBezTo>
                  <a:lnTo>
                    <a:pt x="0" y="100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CA" sz="1920">
                <a:solidFill>
                  <a:prstClr val="black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3818772" y="3195281"/>
                  <a:ext cx="959009" cy="3635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 xmlns:m="http://schemas.openxmlformats.org/officeDocument/2006/math">
                      <m:r>
                        <a:rPr lang="en-CA" sz="192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∀</m:t>
                      </m:r>
                    </m:oMath>
                  </a14:m>
                  <a:r>
                    <a:rPr lang="en-CA" sz="1920" dirty="0">
                      <a:solidFill>
                        <a:prstClr val="black"/>
                      </a:solidFill>
                      <a:latin typeface="Calibri" panose="020F0502020204030204"/>
                      <a:ea typeface="+mn-ea"/>
                    </a:rPr>
                    <a:t> conns</a:t>
                  </a: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8772" y="3195281"/>
                  <a:ext cx="959009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t="-10000" r="-5063" b="-26667"/>
                  </a:stretch>
                </a:blipFill>
              </p:spPr>
              <p:txBody>
                <a:bodyPr/>
                <a:lstStyle/>
                <a:p>
                  <a:r>
                    <a:rPr lang="en-CA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Congestion Handling"/>
          <p:cNvGrpSpPr/>
          <p:nvPr/>
        </p:nvGrpSpPr>
        <p:grpSpPr>
          <a:xfrm>
            <a:off x="1880548" y="4582063"/>
            <a:ext cx="1858603" cy="2591503"/>
            <a:chOff x="2635270" y="3863415"/>
            <a:chExt cx="1742440" cy="2429534"/>
          </a:xfrm>
        </p:grpSpPr>
        <p:sp>
          <p:nvSpPr>
            <p:cNvPr id="18" name="Flowchart: Process 17"/>
            <p:cNvSpPr/>
            <p:nvPr/>
          </p:nvSpPr>
          <p:spPr>
            <a:xfrm>
              <a:off x="2763540" y="4855291"/>
              <a:ext cx="1485900" cy="561975"/>
            </a:xfrm>
            <a:prstGeom prst="flowChartProcess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CA" sz="2133" b="1" dirty="0">
                  <a:solidFill>
                    <a:prstClr val="black"/>
                  </a:solidFill>
                </a:rPr>
                <a:t>Rip-up Nets</a:t>
              </a:r>
            </a:p>
          </p:txBody>
        </p:sp>
        <p:sp>
          <p:nvSpPr>
            <p:cNvPr id="19" name="Flowchart: Process 18"/>
            <p:cNvSpPr/>
            <p:nvPr/>
          </p:nvSpPr>
          <p:spPr>
            <a:xfrm>
              <a:off x="2763540" y="5730974"/>
              <a:ext cx="1485900" cy="561975"/>
            </a:xfrm>
            <a:prstGeom prst="flowChartProcess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CA" sz="2133" b="1" dirty="0">
                  <a:solidFill>
                    <a:prstClr val="black"/>
                  </a:solidFill>
                </a:rPr>
                <a:t>Increase Cong. Costs</a:t>
              </a:r>
            </a:p>
          </p:txBody>
        </p:sp>
        <p:sp>
          <p:nvSpPr>
            <p:cNvPr id="20" name="Flowchart: Decision 19"/>
            <p:cNvSpPr/>
            <p:nvPr/>
          </p:nvSpPr>
          <p:spPr>
            <a:xfrm>
              <a:off x="2635270" y="4123093"/>
              <a:ext cx="1742440" cy="420331"/>
            </a:xfrm>
            <a:prstGeom prst="flowChartDecision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CA" sz="2133" b="1" dirty="0">
                  <a:solidFill>
                    <a:prstClr val="black"/>
                  </a:solidFill>
                </a:rPr>
                <a:t>Legal?</a:t>
              </a: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>
              <a:off x="3506490" y="3863415"/>
              <a:ext cx="0" cy="250154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endCxn id="19" idx="0"/>
            </p:cNvCxnSpPr>
            <p:nvPr/>
          </p:nvCxnSpPr>
          <p:spPr>
            <a:xfrm>
              <a:off x="3506490" y="5415575"/>
              <a:ext cx="0" cy="315399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oup 22"/>
            <p:cNvGrpSpPr/>
            <p:nvPr/>
          </p:nvGrpSpPr>
          <p:grpSpPr>
            <a:xfrm>
              <a:off x="3506490" y="4465448"/>
              <a:ext cx="505147" cy="389843"/>
              <a:chOff x="3506490" y="4465448"/>
              <a:chExt cx="505147" cy="389843"/>
            </a:xfrm>
          </p:grpSpPr>
          <p:cxnSp>
            <p:nvCxnSpPr>
              <p:cNvPr id="24" name="Straight Arrow Connector 23"/>
              <p:cNvCxnSpPr>
                <a:stCxn id="20" idx="2"/>
              </p:cNvCxnSpPr>
              <p:nvPr/>
            </p:nvCxnSpPr>
            <p:spPr>
              <a:xfrm>
                <a:off x="3506490" y="4543424"/>
                <a:ext cx="1" cy="311867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TextBox 63"/>
              <p:cNvSpPr txBox="1"/>
              <p:nvPr/>
            </p:nvSpPr>
            <p:spPr>
              <a:xfrm>
                <a:off x="3521726" y="4465448"/>
                <a:ext cx="489911" cy="3635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1920" dirty="0">
                    <a:solidFill>
                      <a:prstClr val="black"/>
                    </a:solidFill>
                    <a:latin typeface="Calibri" panose="020F0502020204030204"/>
                    <a:ea typeface="+mn-ea"/>
                  </a:rPr>
                  <a:t>No</a:t>
                </a:r>
              </a:p>
            </p:txBody>
          </p:sp>
        </p:grpSp>
      </p:grpSp>
      <p:grpSp>
        <p:nvGrpSpPr>
          <p:cNvPr id="21" name="Done"/>
          <p:cNvGrpSpPr/>
          <p:nvPr/>
        </p:nvGrpSpPr>
        <p:grpSpPr>
          <a:xfrm>
            <a:off x="3633314" y="4710384"/>
            <a:ext cx="1526905" cy="536713"/>
            <a:chOff x="4278488" y="3983713"/>
            <a:chExt cx="1431473" cy="503168"/>
          </a:xfrm>
        </p:grpSpPr>
        <p:grpSp>
          <p:nvGrpSpPr>
            <p:cNvPr id="14" name="Group 13"/>
            <p:cNvGrpSpPr/>
            <p:nvPr/>
          </p:nvGrpSpPr>
          <p:grpSpPr>
            <a:xfrm>
              <a:off x="4278488" y="3983713"/>
              <a:ext cx="499293" cy="363561"/>
              <a:chOff x="4278488" y="3983713"/>
              <a:chExt cx="499293" cy="363561"/>
            </a:xfrm>
          </p:grpSpPr>
          <p:cxnSp>
            <p:nvCxnSpPr>
              <p:cNvPr id="62" name="Straight Arrow Connector 61"/>
              <p:cNvCxnSpPr>
                <a:endCxn id="67" idx="1"/>
              </p:cNvCxnSpPr>
              <p:nvPr/>
            </p:nvCxnSpPr>
            <p:spPr>
              <a:xfrm flipV="1">
                <a:off x="4368108" y="4333258"/>
                <a:ext cx="409673" cy="2067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TextBox 64"/>
              <p:cNvSpPr txBox="1"/>
              <p:nvPr/>
            </p:nvSpPr>
            <p:spPr>
              <a:xfrm>
                <a:off x="4278488" y="3983713"/>
                <a:ext cx="489911" cy="3635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1920" dirty="0">
                    <a:solidFill>
                      <a:prstClr val="black"/>
                    </a:solidFill>
                    <a:latin typeface="Calibri" panose="020F0502020204030204"/>
                    <a:ea typeface="+mn-ea"/>
                  </a:rPr>
                  <a:t>Yes</a:t>
                </a:r>
              </a:p>
            </p:txBody>
          </p:sp>
        </p:grpSp>
        <p:sp>
          <p:nvSpPr>
            <p:cNvPr id="67" name="Flowchart: Terminator 66"/>
            <p:cNvSpPr/>
            <p:nvPr/>
          </p:nvSpPr>
          <p:spPr>
            <a:xfrm>
              <a:off x="4777781" y="4179635"/>
              <a:ext cx="932180" cy="307246"/>
            </a:xfrm>
            <a:prstGeom prst="flowChartTerminator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CA" sz="2133" b="1" dirty="0">
                  <a:solidFill>
                    <a:prstClr val="black"/>
                  </a:solidFill>
                </a:rPr>
                <a:t>Done!</a:t>
              </a:r>
            </a:p>
          </p:txBody>
        </p:sp>
      </p:grpSp>
      <p:grpSp>
        <p:nvGrpSpPr>
          <p:cNvPr id="39" name="Re-route"/>
          <p:cNvGrpSpPr/>
          <p:nvPr/>
        </p:nvGrpSpPr>
        <p:grpSpPr>
          <a:xfrm>
            <a:off x="1193034" y="2483805"/>
            <a:ext cx="1875455" cy="4934172"/>
            <a:chOff x="451203" y="1893123"/>
            <a:chExt cx="1758239" cy="4625786"/>
          </a:xfrm>
        </p:grpSpPr>
        <p:cxnSp>
          <p:nvCxnSpPr>
            <p:cNvPr id="60" name="Straight Connector 59"/>
            <p:cNvCxnSpPr/>
            <p:nvPr/>
          </p:nvCxnSpPr>
          <p:spPr>
            <a:xfrm>
              <a:off x="2209442" y="2235200"/>
              <a:ext cx="0" cy="390525"/>
            </a:xfrm>
            <a:prstGeom prst="line">
              <a:avLst/>
            </a:prstGeom>
            <a:ln w="50800">
              <a:solidFill>
                <a:schemeClr val="tx1"/>
              </a:solidFill>
              <a:round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" name="Group 36"/>
            <p:cNvGrpSpPr/>
            <p:nvPr/>
          </p:nvGrpSpPr>
          <p:grpSpPr>
            <a:xfrm>
              <a:off x="451203" y="1893123"/>
              <a:ext cx="1518940" cy="4625786"/>
              <a:chOff x="451203" y="1893123"/>
              <a:chExt cx="1518940" cy="4625786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451203" y="2235200"/>
                <a:ext cx="1518940" cy="4283709"/>
                <a:chOff x="1990725" y="2238375"/>
                <a:chExt cx="1518940" cy="4283709"/>
              </a:xfrm>
            </p:grpSpPr>
            <p:cxnSp>
              <p:nvCxnSpPr>
                <p:cNvPr id="36" name="Straight Connector 35"/>
                <p:cNvCxnSpPr/>
                <p:nvPr/>
              </p:nvCxnSpPr>
              <p:spPr>
                <a:xfrm>
                  <a:off x="3509665" y="6296124"/>
                  <a:ext cx="0" cy="225960"/>
                </a:xfrm>
                <a:prstGeom prst="line">
                  <a:avLst/>
                </a:prstGeom>
                <a:ln w="50800" cap="flat">
                  <a:solidFill>
                    <a:schemeClr val="tx1"/>
                  </a:solidFill>
                  <a:beve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 flipH="1">
                  <a:off x="1990725" y="6518909"/>
                  <a:ext cx="1515765" cy="0"/>
                </a:xfrm>
                <a:prstGeom prst="line">
                  <a:avLst/>
                </a:prstGeom>
                <a:ln w="50800" cap="sq">
                  <a:solidFill>
                    <a:schemeClr val="tx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/>
                <p:cNvCxnSpPr/>
                <p:nvPr/>
              </p:nvCxnSpPr>
              <p:spPr>
                <a:xfrm flipV="1">
                  <a:off x="1990725" y="2238375"/>
                  <a:ext cx="0" cy="4280534"/>
                </a:xfrm>
                <a:prstGeom prst="line">
                  <a:avLst/>
                </a:prstGeom>
                <a:ln w="50800">
                  <a:solidFill>
                    <a:schemeClr val="tx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/>
                <p:cNvCxnSpPr/>
                <p:nvPr/>
              </p:nvCxnSpPr>
              <p:spPr>
                <a:xfrm flipH="1">
                  <a:off x="1990725" y="2238375"/>
                  <a:ext cx="1157288" cy="0"/>
                </a:xfrm>
                <a:prstGeom prst="line">
                  <a:avLst/>
                </a:prstGeom>
                <a:ln w="50800" cap="sq">
                  <a:solidFill>
                    <a:schemeClr val="tx1"/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>
                  <a:off x="3148013" y="2238375"/>
                  <a:ext cx="0" cy="390525"/>
                </a:xfrm>
                <a:prstGeom prst="line">
                  <a:avLst/>
                </a:prstGeom>
                <a:ln w="50800">
                  <a:solidFill>
                    <a:schemeClr val="tx1"/>
                  </a:solidFill>
                  <a:round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0" name="TextBox 69"/>
              <p:cNvSpPr txBox="1"/>
              <p:nvPr/>
            </p:nvSpPr>
            <p:spPr>
              <a:xfrm>
                <a:off x="474700" y="1893123"/>
                <a:ext cx="1133791" cy="36356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1920" dirty="0">
                    <a:solidFill>
                      <a:prstClr val="black"/>
                    </a:solidFill>
                    <a:latin typeface="Calibri" panose="020F0502020204030204"/>
                    <a:ea typeface="+mn-ea"/>
                  </a:rPr>
                  <a:t>Re-route</a:t>
                </a:r>
              </a:p>
            </p:txBody>
          </p:sp>
        </p:grpSp>
      </p:grpSp>
      <p:sp>
        <p:nvSpPr>
          <p:cNvPr id="43" name="Content Placeholder 2"/>
          <p:cNvSpPr>
            <a:spLocks noGrp="1"/>
          </p:cNvSpPr>
          <p:nvPr>
            <p:ph idx="1"/>
          </p:nvPr>
        </p:nvSpPr>
        <p:spPr>
          <a:xfrm>
            <a:off x="6187326" y="2226584"/>
            <a:ext cx="6817474" cy="1890230"/>
          </a:xfrm>
        </p:spPr>
        <p:txBody>
          <a:bodyPr>
            <a:normAutofit/>
          </a:bodyPr>
          <a:lstStyle/>
          <a:p>
            <a:r>
              <a:rPr lang="en-CA" dirty="0"/>
              <a:t>Allow multiple nets to use same resources (</a:t>
            </a:r>
            <a:r>
              <a:rPr lang="en-CA" i="1" dirty="0"/>
              <a:t>congestion</a:t>
            </a:r>
            <a:r>
              <a:rPr lang="en-CA" dirty="0"/>
              <a:t>)</a:t>
            </a:r>
          </a:p>
          <a:p>
            <a:pPr lvl="1"/>
            <a:r>
              <a:rPr lang="en-CA" dirty="0"/>
              <a:t>Nets negotiate for resources</a:t>
            </a:r>
          </a:p>
          <a:p>
            <a:pPr lvl="1"/>
            <a:r>
              <a:rPr lang="en-CA" dirty="0"/>
              <a:t>Nets do not block each other</a:t>
            </a:r>
          </a:p>
          <a:p>
            <a:endParaRPr lang="en-CA" dirty="0"/>
          </a:p>
        </p:txBody>
      </p:sp>
      <p:sp>
        <p:nvSpPr>
          <p:cNvPr id="31" name="Source"/>
          <p:cNvSpPr/>
          <p:nvPr/>
        </p:nvSpPr>
        <p:spPr>
          <a:xfrm>
            <a:off x="7198607" y="5849307"/>
            <a:ext cx="379307" cy="37930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CA" sz="1920">
              <a:solidFill>
                <a:prstClr val="white"/>
              </a:solidFill>
            </a:endParaRPr>
          </a:p>
        </p:txBody>
      </p:sp>
      <p:sp>
        <p:nvSpPr>
          <p:cNvPr id="32" name="Target (center)"/>
          <p:cNvSpPr/>
          <p:nvPr/>
        </p:nvSpPr>
        <p:spPr>
          <a:xfrm>
            <a:off x="10712562" y="5327432"/>
            <a:ext cx="325120" cy="302071"/>
          </a:xfrm>
          <a:prstGeom prst="triangl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CA" sz="1920">
              <a:solidFill>
                <a:prstClr val="white"/>
              </a:solidFill>
            </a:endParaRPr>
          </a:p>
        </p:txBody>
      </p:sp>
      <p:sp>
        <p:nvSpPr>
          <p:cNvPr id="49" name="Target (bottom)"/>
          <p:cNvSpPr/>
          <p:nvPr/>
        </p:nvSpPr>
        <p:spPr>
          <a:xfrm>
            <a:off x="9743977" y="6423320"/>
            <a:ext cx="325120" cy="302071"/>
          </a:xfrm>
          <a:prstGeom prst="triangl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CA" sz="1920">
              <a:solidFill>
                <a:prstClr val="white"/>
              </a:solidFill>
            </a:endParaRPr>
          </a:p>
        </p:txBody>
      </p:sp>
      <p:sp>
        <p:nvSpPr>
          <p:cNvPr id="51" name="Target (top)"/>
          <p:cNvSpPr/>
          <p:nvPr/>
        </p:nvSpPr>
        <p:spPr>
          <a:xfrm>
            <a:off x="9984428" y="4240381"/>
            <a:ext cx="325120" cy="302071"/>
          </a:xfrm>
          <a:prstGeom prst="triangl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CA" sz="1920">
              <a:solidFill>
                <a:prstClr val="white"/>
              </a:solidFill>
            </a:endParaRPr>
          </a:p>
        </p:txBody>
      </p:sp>
      <p:sp>
        <p:nvSpPr>
          <p:cNvPr id="35" name="Spine (Green)"/>
          <p:cNvSpPr/>
          <p:nvPr/>
        </p:nvSpPr>
        <p:spPr>
          <a:xfrm>
            <a:off x="7579896" y="5113730"/>
            <a:ext cx="3241040" cy="1028959"/>
          </a:xfrm>
          <a:custGeom>
            <a:avLst/>
            <a:gdLst>
              <a:gd name="connsiteX0" fmla="*/ 0 w 3038475"/>
              <a:gd name="connsiteY0" fmla="*/ 514350 h 514350"/>
              <a:gd name="connsiteX1" fmla="*/ 3038475 w 3038475"/>
              <a:gd name="connsiteY1" fmla="*/ 0 h 514350"/>
              <a:gd name="connsiteX2" fmla="*/ 3038475 w 3038475"/>
              <a:gd name="connsiteY2" fmla="*/ 0 h 514350"/>
              <a:gd name="connsiteX0" fmla="*/ 0 w 3038475"/>
              <a:gd name="connsiteY0" fmla="*/ 514350 h 603827"/>
              <a:gd name="connsiteX1" fmla="*/ 1276350 w 3038475"/>
              <a:gd name="connsiteY1" fmla="*/ 590550 h 603827"/>
              <a:gd name="connsiteX2" fmla="*/ 3038475 w 3038475"/>
              <a:gd name="connsiteY2" fmla="*/ 0 h 603827"/>
              <a:gd name="connsiteX3" fmla="*/ 3038475 w 3038475"/>
              <a:gd name="connsiteY3" fmla="*/ 0 h 603827"/>
              <a:gd name="connsiteX0" fmla="*/ 0 w 3038475"/>
              <a:gd name="connsiteY0" fmla="*/ 857250 h 946727"/>
              <a:gd name="connsiteX1" fmla="*/ 1276350 w 3038475"/>
              <a:gd name="connsiteY1" fmla="*/ 933450 h 946727"/>
              <a:gd name="connsiteX2" fmla="*/ 2133600 w 3038475"/>
              <a:gd name="connsiteY2" fmla="*/ 0 h 946727"/>
              <a:gd name="connsiteX3" fmla="*/ 3038475 w 3038475"/>
              <a:gd name="connsiteY3" fmla="*/ 342900 h 946727"/>
              <a:gd name="connsiteX4" fmla="*/ 3038475 w 3038475"/>
              <a:gd name="connsiteY4" fmla="*/ 342900 h 946727"/>
              <a:gd name="connsiteX0" fmla="*/ 0 w 3038475"/>
              <a:gd name="connsiteY0" fmla="*/ 866959 h 956436"/>
              <a:gd name="connsiteX1" fmla="*/ 1276350 w 3038475"/>
              <a:gd name="connsiteY1" fmla="*/ 943159 h 956436"/>
              <a:gd name="connsiteX2" fmla="*/ 2133600 w 3038475"/>
              <a:gd name="connsiteY2" fmla="*/ 9709 h 956436"/>
              <a:gd name="connsiteX3" fmla="*/ 3038475 w 3038475"/>
              <a:gd name="connsiteY3" fmla="*/ 352609 h 956436"/>
              <a:gd name="connsiteX4" fmla="*/ 3038475 w 3038475"/>
              <a:gd name="connsiteY4" fmla="*/ 352609 h 956436"/>
              <a:gd name="connsiteX0" fmla="*/ 0 w 3038475"/>
              <a:gd name="connsiteY0" fmla="*/ 866959 h 974037"/>
              <a:gd name="connsiteX1" fmla="*/ 1276350 w 3038475"/>
              <a:gd name="connsiteY1" fmla="*/ 943159 h 974037"/>
              <a:gd name="connsiteX2" fmla="*/ 2133600 w 3038475"/>
              <a:gd name="connsiteY2" fmla="*/ 9709 h 974037"/>
              <a:gd name="connsiteX3" fmla="*/ 3038475 w 3038475"/>
              <a:gd name="connsiteY3" fmla="*/ 352609 h 974037"/>
              <a:gd name="connsiteX4" fmla="*/ 3038475 w 3038475"/>
              <a:gd name="connsiteY4" fmla="*/ 352609 h 974037"/>
              <a:gd name="connsiteX0" fmla="*/ 0 w 3038475"/>
              <a:gd name="connsiteY0" fmla="*/ 857571 h 964649"/>
              <a:gd name="connsiteX1" fmla="*/ 1276350 w 3038475"/>
              <a:gd name="connsiteY1" fmla="*/ 933771 h 964649"/>
              <a:gd name="connsiteX2" fmla="*/ 2133600 w 3038475"/>
              <a:gd name="connsiteY2" fmla="*/ 321 h 964649"/>
              <a:gd name="connsiteX3" fmla="*/ 3038475 w 3038475"/>
              <a:gd name="connsiteY3" fmla="*/ 343221 h 964649"/>
              <a:gd name="connsiteX4" fmla="*/ 3038475 w 3038475"/>
              <a:gd name="connsiteY4" fmla="*/ 343221 h 964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38475" h="964649">
                <a:moveTo>
                  <a:pt x="0" y="857571"/>
                </a:moveTo>
                <a:cubicBezTo>
                  <a:pt x="422275" y="790896"/>
                  <a:pt x="942975" y="1051246"/>
                  <a:pt x="1276350" y="933771"/>
                </a:cubicBezTo>
                <a:cubicBezTo>
                  <a:pt x="1609725" y="816296"/>
                  <a:pt x="1831975" y="-18729"/>
                  <a:pt x="2133600" y="321"/>
                </a:cubicBezTo>
                <a:cubicBezTo>
                  <a:pt x="2435225" y="19371"/>
                  <a:pt x="2736850" y="228921"/>
                  <a:pt x="3038475" y="343221"/>
                </a:cubicBezTo>
                <a:lnTo>
                  <a:pt x="3038475" y="343221"/>
                </a:lnTo>
              </a:path>
            </a:pathLst>
          </a:custGeom>
          <a:noFill/>
          <a:ln w="38100">
            <a:solidFill>
              <a:schemeClr val="accent6">
                <a:lumMod val="60000"/>
                <a:lumOff val="40000"/>
              </a:schemeClr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CA" sz="1920">
              <a:solidFill>
                <a:prstClr val="white"/>
              </a:solidFill>
            </a:endParaRPr>
          </a:p>
        </p:txBody>
      </p:sp>
      <p:sp>
        <p:nvSpPr>
          <p:cNvPr id="52" name="Branch Top (green)"/>
          <p:cNvSpPr/>
          <p:nvPr/>
        </p:nvSpPr>
        <p:spPr>
          <a:xfrm>
            <a:off x="8954541" y="4368243"/>
            <a:ext cx="1114556" cy="1558629"/>
          </a:xfrm>
          <a:custGeom>
            <a:avLst/>
            <a:gdLst>
              <a:gd name="connsiteX0" fmla="*/ 0 w 3038475"/>
              <a:gd name="connsiteY0" fmla="*/ 514350 h 514350"/>
              <a:gd name="connsiteX1" fmla="*/ 3038475 w 3038475"/>
              <a:gd name="connsiteY1" fmla="*/ 0 h 514350"/>
              <a:gd name="connsiteX2" fmla="*/ 3038475 w 3038475"/>
              <a:gd name="connsiteY2" fmla="*/ 0 h 514350"/>
              <a:gd name="connsiteX0" fmla="*/ 0 w 3038475"/>
              <a:gd name="connsiteY0" fmla="*/ 514350 h 603827"/>
              <a:gd name="connsiteX1" fmla="*/ 1276350 w 3038475"/>
              <a:gd name="connsiteY1" fmla="*/ 590550 h 603827"/>
              <a:gd name="connsiteX2" fmla="*/ 3038475 w 3038475"/>
              <a:gd name="connsiteY2" fmla="*/ 0 h 603827"/>
              <a:gd name="connsiteX3" fmla="*/ 3038475 w 3038475"/>
              <a:gd name="connsiteY3" fmla="*/ 0 h 603827"/>
              <a:gd name="connsiteX0" fmla="*/ 0 w 3038475"/>
              <a:gd name="connsiteY0" fmla="*/ 857250 h 946727"/>
              <a:gd name="connsiteX1" fmla="*/ 1276350 w 3038475"/>
              <a:gd name="connsiteY1" fmla="*/ 933450 h 946727"/>
              <a:gd name="connsiteX2" fmla="*/ 2133600 w 3038475"/>
              <a:gd name="connsiteY2" fmla="*/ 0 h 946727"/>
              <a:gd name="connsiteX3" fmla="*/ 3038475 w 3038475"/>
              <a:gd name="connsiteY3" fmla="*/ 342900 h 946727"/>
              <a:gd name="connsiteX4" fmla="*/ 3038475 w 3038475"/>
              <a:gd name="connsiteY4" fmla="*/ 342900 h 946727"/>
              <a:gd name="connsiteX0" fmla="*/ 0 w 3038475"/>
              <a:gd name="connsiteY0" fmla="*/ 866959 h 956436"/>
              <a:gd name="connsiteX1" fmla="*/ 1276350 w 3038475"/>
              <a:gd name="connsiteY1" fmla="*/ 943159 h 956436"/>
              <a:gd name="connsiteX2" fmla="*/ 2133600 w 3038475"/>
              <a:gd name="connsiteY2" fmla="*/ 9709 h 956436"/>
              <a:gd name="connsiteX3" fmla="*/ 3038475 w 3038475"/>
              <a:gd name="connsiteY3" fmla="*/ 352609 h 956436"/>
              <a:gd name="connsiteX4" fmla="*/ 3038475 w 3038475"/>
              <a:gd name="connsiteY4" fmla="*/ 352609 h 956436"/>
              <a:gd name="connsiteX0" fmla="*/ 0 w 3038475"/>
              <a:gd name="connsiteY0" fmla="*/ 866959 h 974037"/>
              <a:gd name="connsiteX1" fmla="*/ 1276350 w 3038475"/>
              <a:gd name="connsiteY1" fmla="*/ 943159 h 974037"/>
              <a:gd name="connsiteX2" fmla="*/ 2133600 w 3038475"/>
              <a:gd name="connsiteY2" fmla="*/ 9709 h 974037"/>
              <a:gd name="connsiteX3" fmla="*/ 3038475 w 3038475"/>
              <a:gd name="connsiteY3" fmla="*/ 352609 h 974037"/>
              <a:gd name="connsiteX4" fmla="*/ 3038475 w 3038475"/>
              <a:gd name="connsiteY4" fmla="*/ 352609 h 974037"/>
              <a:gd name="connsiteX0" fmla="*/ 0 w 3038475"/>
              <a:gd name="connsiteY0" fmla="*/ 857571 h 964649"/>
              <a:gd name="connsiteX1" fmla="*/ 1276350 w 3038475"/>
              <a:gd name="connsiteY1" fmla="*/ 933771 h 964649"/>
              <a:gd name="connsiteX2" fmla="*/ 2133600 w 3038475"/>
              <a:gd name="connsiteY2" fmla="*/ 321 h 964649"/>
              <a:gd name="connsiteX3" fmla="*/ 3038475 w 3038475"/>
              <a:gd name="connsiteY3" fmla="*/ 343221 h 964649"/>
              <a:gd name="connsiteX4" fmla="*/ 3038475 w 3038475"/>
              <a:gd name="connsiteY4" fmla="*/ 343221 h 964649"/>
              <a:gd name="connsiteX0" fmla="*/ 58881 w 1782906"/>
              <a:gd name="connsiteY0" fmla="*/ 543237 h 943885"/>
              <a:gd name="connsiteX1" fmla="*/ 20781 w 1782906"/>
              <a:gd name="connsiteY1" fmla="*/ 933762 h 943885"/>
              <a:gd name="connsiteX2" fmla="*/ 878031 w 1782906"/>
              <a:gd name="connsiteY2" fmla="*/ 312 h 943885"/>
              <a:gd name="connsiteX3" fmla="*/ 1782906 w 1782906"/>
              <a:gd name="connsiteY3" fmla="*/ 343212 h 943885"/>
              <a:gd name="connsiteX4" fmla="*/ 1782906 w 1782906"/>
              <a:gd name="connsiteY4" fmla="*/ 343212 h 943885"/>
              <a:gd name="connsiteX0" fmla="*/ 114367 w 1838392"/>
              <a:gd name="connsiteY0" fmla="*/ 688276 h 688276"/>
              <a:gd name="connsiteX1" fmla="*/ 19117 w 1838392"/>
              <a:gd name="connsiteY1" fmla="*/ 31051 h 688276"/>
              <a:gd name="connsiteX2" fmla="*/ 933517 w 1838392"/>
              <a:gd name="connsiteY2" fmla="*/ 145351 h 688276"/>
              <a:gd name="connsiteX3" fmla="*/ 1838392 w 1838392"/>
              <a:gd name="connsiteY3" fmla="*/ 488251 h 688276"/>
              <a:gd name="connsiteX4" fmla="*/ 1838392 w 1838392"/>
              <a:gd name="connsiteY4" fmla="*/ 488251 h 688276"/>
              <a:gd name="connsiteX0" fmla="*/ 98690 w 1822715"/>
              <a:gd name="connsiteY0" fmla="*/ 1388082 h 1388082"/>
              <a:gd name="connsiteX1" fmla="*/ 3440 w 1822715"/>
              <a:gd name="connsiteY1" fmla="*/ 730857 h 1388082"/>
              <a:gd name="connsiteX2" fmla="*/ 413015 w 1822715"/>
              <a:gd name="connsiteY2" fmla="*/ 6957 h 1388082"/>
              <a:gd name="connsiteX3" fmla="*/ 1822715 w 1822715"/>
              <a:gd name="connsiteY3" fmla="*/ 1188057 h 1388082"/>
              <a:gd name="connsiteX4" fmla="*/ 1822715 w 1822715"/>
              <a:gd name="connsiteY4" fmla="*/ 1188057 h 1388082"/>
              <a:gd name="connsiteX0" fmla="*/ 98690 w 1994165"/>
              <a:gd name="connsiteY0" fmla="*/ 1388082 h 1388082"/>
              <a:gd name="connsiteX1" fmla="*/ 3440 w 1994165"/>
              <a:gd name="connsiteY1" fmla="*/ 730857 h 1388082"/>
              <a:gd name="connsiteX2" fmla="*/ 413015 w 1994165"/>
              <a:gd name="connsiteY2" fmla="*/ 6957 h 1388082"/>
              <a:gd name="connsiteX3" fmla="*/ 1822715 w 1994165"/>
              <a:gd name="connsiteY3" fmla="*/ 1188057 h 1388082"/>
              <a:gd name="connsiteX4" fmla="*/ 1994165 w 1994165"/>
              <a:gd name="connsiteY4" fmla="*/ 130782 h 1388082"/>
              <a:gd name="connsiteX0" fmla="*/ 98690 w 1994165"/>
              <a:gd name="connsiteY0" fmla="*/ 1409128 h 1409128"/>
              <a:gd name="connsiteX1" fmla="*/ 3440 w 1994165"/>
              <a:gd name="connsiteY1" fmla="*/ 751903 h 1409128"/>
              <a:gd name="connsiteX2" fmla="*/ 413015 w 1994165"/>
              <a:gd name="connsiteY2" fmla="*/ 28003 h 1409128"/>
              <a:gd name="connsiteX3" fmla="*/ 1994165 w 1994165"/>
              <a:gd name="connsiteY3" fmla="*/ 151828 h 1409128"/>
              <a:gd name="connsiteX0" fmla="*/ 98690 w 908315"/>
              <a:gd name="connsiteY0" fmla="*/ 1431053 h 1431053"/>
              <a:gd name="connsiteX1" fmla="*/ 3440 w 908315"/>
              <a:gd name="connsiteY1" fmla="*/ 773828 h 1431053"/>
              <a:gd name="connsiteX2" fmla="*/ 413015 w 908315"/>
              <a:gd name="connsiteY2" fmla="*/ 49928 h 1431053"/>
              <a:gd name="connsiteX3" fmla="*/ 908315 w 908315"/>
              <a:gd name="connsiteY3" fmla="*/ 78503 h 1431053"/>
              <a:gd name="connsiteX0" fmla="*/ 113990 w 923615"/>
              <a:gd name="connsiteY0" fmla="*/ 1352550 h 1352550"/>
              <a:gd name="connsiteX1" fmla="*/ 18740 w 923615"/>
              <a:gd name="connsiteY1" fmla="*/ 695325 h 1352550"/>
              <a:gd name="connsiteX2" fmla="*/ 923615 w 923615"/>
              <a:gd name="connsiteY2" fmla="*/ 0 h 1352550"/>
              <a:gd name="connsiteX0" fmla="*/ 173982 w 983607"/>
              <a:gd name="connsiteY0" fmla="*/ 1352550 h 1352550"/>
              <a:gd name="connsiteX1" fmla="*/ 78732 w 983607"/>
              <a:gd name="connsiteY1" fmla="*/ 695325 h 1352550"/>
              <a:gd name="connsiteX2" fmla="*/ 983607 w 983607"/>
              <a:gd name="connsiteY2" fmla="*/ 0 h 1352550"/>
              <a:gd name="connsiteX0" fmla="*/ 173982 w 983607"/>
              <a:gd name="connsiteY0" fmla="*/ 1419225 h 1419225"/>
              <a:gd name="connsiteX1" fmla="*/ 78732 w 983607"/>
              <a:gd name="connsiteY1" fmla="*/ 695325 h 1419225"/>
              <a:gd name="connsiteX2" fmla="*/ 983607 w 983607"/>
              <a:gd name="connsiteY2" fmla="*/ 0 h 1419225"/>
              <a:gd name="connsiteX0" fmla="*/ 178121 w 1044896"/>
              <a:gd name="connsiteY0" fmla="*/ 1457325 h 1457325"/>
              <a:gd name="connsiteX1" fmla="*/ 82871 w 1044896"/>
              <a:gd name="connsiteY1" fmla="*/ 733425 h 1457325"/>
              <a:gd name="connsiteX2" fmla="*/ 1044896 w 1044896"/>
              <a:gd name="connsiteY2" fmla="*/ 0 h 1457325"/>
              <a:gd name="connsiteX0" fmla="*/ 178121 w 1044896"/>
              <a:gd name="connsiteY0" fmla="*/ 1461215 h 1461215"/>
              <a:gd name="connsiteX1" fmla="*/ 82871 w 1044896"/>
              <a:gd name="connsiteY1" fmla="*/ 737315 h 1461215"/>
              <a:gd name="connsiteX2" fmla="*/ 1044896 w 1044896"/>
              <a:gd name="connsiteY2" fmla="*/ 3890 h 1461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4896" h="1461215">
                <a:moveTo>
                  <a:pt x="178121" y="1461215"/>
                </a:moveTo>
                <a:cubicBezTo>
                  <a:pt x="-9204" y="1089740"/>
                  <a:pt x="-61592" y="980203"/>
                  <a:pt x="82871" y="737315"/>
                </a:cubicBezTo>
                <a:cubicBezTo>
                  <a:pt x="227334" y="494428"/>
                  <a:pt x="694456" y="-51275"/>
                  <a:pt x="1044896" y="3890"/>
                </a:cubicBezTo>
              </a:path>
            </a:pathLst>
          </a:custGeom>
          <a:noFill/>
          <a:ln w="38100">
            <a:solidFill>
              <a:schemeClr val="accent6">
                <a:lumMod val="60000"/>
                <a:lumOff val="40000"/>
              </a:schemeClr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CA" sz="1920">
              <a:solidFill>
                <a:prstClr val="white"/>
              </a:solidFill>
            </a:endParaRPr>
          </a:p>
        </p:txBody>
      </p:sp>
      <p:sp>
        <p:nvSpPr>
          <p:cNvPr id="53" name="Branch Bottom (green)"/>
          <p:cNvSpPr/>
          <p:nvPr/>
        </p:nvSpPr>
        <p:spPr>
          <a:xfrm>
            <a:off x="9997978" y="5269861"/>
            <a:ext cx="673719" cy="1337733"/>
          </a:xfrm>
          <a:custGeom>
            <a:avLst/>
            <a:gdLst>
              <a:gd name="connsiteX0" fmla="*/ 0 w 3038475"/>
              <a:gd name="connsiteY0" fmla="*/ 514350 h 514350"/>
              <a:gd name="connsiteX1" fmla="*/ 3038475 w 3038475"/>
              <a:gd name="connsiteY1" fmla="*/ 0 h 514350"/>
              <a:gd name="connsiteX2" fmla="*/ 3038475 w 3038475"/>
              <a:gd name="connsiteY2" fmla="*/ 0 h 514350"/>
              <a:gd name="connsiteX0" fmla="*/ 0 w 3038475"/>
              <a:gd name="connsiteY0" fmla="*/ 514350 h 603827"/>
              <a:gd name="connsiteX1" fmla="*/ 1276350 w 3038475"/>
              <a:gd name="connsiteY1" fmla="*/ 590550 h 603827"/>
              <a:gd name="connsiteX2" fmla="*/ 3038475 w 3038475"/>
              <a:gd name="connsiteY2" fmla="*/ 0 h 603827"/>
              <a:gd name="connsiteX3" fmla="*/ 3038475 w 3038475"/>
              <a:gd name="connsiteY3" fmla="*/ 0 h 603827"/>
              <a:gd name="connsiteX0" fmla="*/ 0 w 3038475"/>
              <a:gd name="connsiteY0" fmla="*/ 857250 h 946727"/>
              <a:gd name="connsiteX1" fmla="*/ 1276350 w 3038475"/>
              <a:gd name="connsiteY1" fmla="*/ 933450 h 946727"/>
              <a:gd name="connsiteX2" fmla="*/ 2133600 w 3038475"/>
              <a:gd name="connsiteY2" fmla="*/ 0 h 946727"/>
              <a:gd name="connsiteX3" fmla="*/ 3038475 w 3038475"/>
              <a:gd name="connsiteY3" fmla="*/ 342900 h 946727"/>
              <a:gd name="connsiteX4" fmla="*/ 3038475 w 3038475"/>
              <a:gd name="connsiteY4" fmla="*/ 342900 h 946727"/>
              <a:gd name="connsiteX0" fmla="*/ 0 w 3038475"/>
              <a:gd name="connsiteY0" fmla="*/ 866959 h 956436"/>
              <a:gd name="connsiteX1" fmla="*/ 1276350 w 3038475"/>
              <a:gd name="connsiteY1" fmla="*/ 943159 h 956436"/>
              <a:gd name="connsiteX2" fmla="*/ 2133600 w 3038475"/>
              <a:gd name="connsiteY2" fmla="*/ 9709 h 956436"/>
              <a:gd name="connsiteX3" fmla="*/ 3038475 w 3038475"/>
              <a:gd name="connsiteY3" fmla="*/ 352609 h 956436"/>
              <a:gd name="connsiteX4" fmla="*/ 3038475 w 3038475"/>
              <a:gd name="connsiteY4" fmla="*/ 352609 h 956436"/>
              <a:gd name="connsiteX0" fmla="*/ 0 w 3038475"/>
              <a:gd name="connsiteY0" fmla="*/ 866959 h 974037"/>
              <a:gd name="connsiteX1" fmla="*/ 1276350 w 3038475"/>
              <a:gd name="connsiteY1" fmla="*/ 943159 h 974037"/>
              <a:gd name="connsiteX2" fmla="*/ 2133600 w 3038475"/>
              <a:gd name="connsiteY2" fmla="*/ 9709 h 974037"/>
              <a:gd name="connsiteX3" fmla="*/ 3038475 w 3038475"/>
              <a:gd name="connsiteY3" fmla="*/ 352609 h 974037"/>
              <a:gd name="connsiteX4" fmla="*/ 3038475 w 3038475"/>
              <a:gd name="connsiteY4" fmla="*/ 352609 h 974037"/>
              <a:gd name="connsiteX0" fmla="*/ 0 w 3038475"/>
              <a:gd name="connsiteY0" fmla="*/ 857571 h 964649"/>
              <a:gd name="connsiteX1" fmla="*/ 1276350 w 3038475"/>
              <a:gd name="connsiteY1" fmla="*/ 933771 h 964649"/>
              <a:gd name="connsiteX2" fmla="*/ 2133600 w 3038475"/>
              <a:gd name="connsiteY2" fmla="*/ 321 h 964649"/>
              <a:gd name="connsiteX3" fmla="*/ 3038475 w 3038475"/>
              <a:gd name="connsiteY3" fmla="*/ 343221 h 964649"/>
              <a:gd name="connsiteX4" fmla="*/ 3038475 w 3038475"/>
              <a:gd name="connsiteY4" fmla="*/ 343221 h 964649"/>
              <a:gd name="connsiteX0" fmla="*/ 58881 w 1782906"/>
              <a:gd name="connsiteY0" fmla="*/ 543237 h 943885"/>
              <a:gd name="connsiteX1" fmla="*/ 20781 w 1782906"/>
              <a:gd name="connsiteY1" fmla="*/ 933762 h 943885"/>
              <a:gd name="connsiteX2" fmla="*/ 878031 w 1782906"/>
              <a:gd name="connsiteY2" fmla="*/ 312 h 943885"/>
              <a:gd name="connsiteX3" fmla="*/ 1782906 w 1782906"/>
              <a:gd name="connsiteY3" fmla="*/ 343212 h 943885"/>
              <a:gd name="connsiteX4" fmla="*/ 1782906 w 1782906"/>
              <a:gd name="connsiteY4" fmla="*/ 343212 h 943885"/>
              <a:gd name="connsiteX0" fmla="*/ 114367 w 1838392"/>
              <a:gd name="connsiteY0" fmla="*/ 688276 h 688276"/>
              <a:gd name="connsiteX1" fmla="*/ 19117 w 1838392"/>
              <a:gd name="connsiteY1" fmla="*/ 31051 h 688276"/>
              <a:gd name="connsiteX2" fmla="*/ 933517 w 1838392"/>
              <a:gd name="connsiteY2" fmla="*/ 145351 h 688276"/>
              <a:gd name="connsiteX3" fmla="*/ 1838392 w 1838392"/>
              <a:gd name="connsiteY3" fmla="*/ 488251 h 688276"/>
              <a:gd name="connsiteX4" fmla="*/ 1838392 w 1838392"/>
              <a:gd name="connsiteY4" fmla="*/ 488251 h 688276"/>
              <a:gd name="connsiteX0" fmla="*/ 98690 w 1822715"/>
              <a:gd name="connsiteY0" fmla="*/ 1388082 h 1388082"/>
              <a:gd name="connsiteX1" fmla="*/ 3440 w 1822715"/>
              <a:gd name="connsiteY1" fmla="*/ 730857 h 1388082"/>
              <a:gd name="connsiteX2" fmla="*/ 413015 w 1822715"/>
              <a:gd name="connsiteY2" fmla="*/ 6957 h 1388082"/>
              <a:gd name="connsiteX3" fmla="*/ 1822715 w 1822715"/>
              <a:gd name="connsiteY3" fmla="*/ 1188057 h 1388082"/>
              <a:gd name="connsiteX4" fmla="*/ 1822715 w 1822715"/>
              <a:gd name="connsiteY4" fmla="*/ 1188057 h 1388082"/>
              <a:gd name="connsiteX0" fmla="*/ 98690 w 1994165"/>
              <a:gd name="connsiteY0" fmla="*/ 1388082 h 1388082"/>
              <a:gd name="connsiteX1" fmla="*/ 3440 w 1994165"/>
              <a:gd name="connsiteY1" fmla="*/ 730857 h 1388082"/>
              <a:gd name="connsiteX2" fmla="*/ 413015 w 1994165"/>
              <a:gd name="connsiteY2" fmla="*/ 6957 h 1388082"/>
              <a:gd name="connsiteX3" fmla="*/ 1822715 w 1994165"/>
              <a:gd name="connsiteY3" fmla="*/ 1188057 h 1388082"/>
              <a:gd name="connsiteX4" fmla="*/ 1994165 w 1994165"/>
              <a:gd name="connsiteY4" fmla="*/ 130782 h 1388082"/>
              <a:gd name="connsiteX0" fmla="*/ 98690 w 1994165"/>
              <a:gd name="connsiteY0" fmla="*/ 1409128 h 1409128"/>
              <a:gd name="connsiteX1" fmla="*/ 3440 w 1994165"/>
              <a:gd name="connsiteY1" fmla="*/ 751903 h 1409128"/>
              <a:gd name="connsiteX2" fmla="*/ 413015 w 1994165"/>
              <a:gd name="connsiteY2" fmla="*/ 28003 h 1409128"/>
              <a:gd name="connsiteX3" fmla="*/ 1994165 w 1994165"/>
              <a:gd name="connsiteY3" fmla="*/ 151828 h 1409128"/>
              <a:gd name="connsiteX0" fmla="*/ 98690 w 908315"/>
              <a:gd name="connsiteY0" fmla="*/ 1431053 h 1431053"/>
              <a:gd name="connsiteX1" fmla="*/ 3440 w 908315"/>
              <a:gd name="connsiteY1" fmla="*/ 773828 h 1431053"/>
              <a:gd name="connsiteX2" fmla="*/ 413015 w 908315"/>
              <a:gd name="connsiteY2" fmla="*/ 49928 h 1431053"/>
              <a:gd name="connsiteX3" fmla="*/ 908315 w 908315"/>
              <a:gd name="connsiteY3" fmla="*/ 78503 h 1431053"/>
              <a:gd name="connsiteX0" fmla="*/ 113990 w 923615"/>
              <a:gd name="connsiteY0" fmla="*/ 1352550 h 1352550"/>
              <a:gd name="connsiteX1" fmla="*/ 18740 w 923615"/>
              <a:gd name="connsiteY1" fmla="*/ 695325 h 1352550"/>
              <a:gd name="connsiteX2" fmla="*/ 923615 w 923615"/>
              <a:gd name="connsiteY2" fmla="*/ 0 h 1352550"/>
              <a:gd name="connsiteX0" fmla="*/ 173982 w 983607"/>
              <a:gd name="connsiteY0" fmla="*/ 1352550 h 1352550"/>
              <a:gd name="connsiteX1" fmla="*/ 78732 w 983607"/>
              <a:gd name="connsiteY1" fmla="*/ 695325 h 1352550"/>
              <a:gd name="connsiteX2" fmla="*/ 983607 w 983607"/>
              <a:gd name="connsiteY2" fmla="*/ 0 h 1352550"/>
              <a:gd name="connsiteX0" fmla="*/ 173982 w 983607"/>
              <a:gd name="connsiteY0" fmla="*/ 1419225 h 1419225"/>
              <a:gd name="connsiteX1" fmla="*/ 78732 w 983607"/>
              <a:gd name="connsiteY1" fmla="*/ 695325 h 1419225"/>
              <a:gd name="connsiteX2" fmla="*/ 983607 w 983607"/>
              <a:gd name="connsiteY2" fmla="*/ 0 h 1419225"/>
              <a:gd name="connsiteX0" fmla="*/ 178121 w 1044896"/>
              <a:gd name="connsiteY0" fmla="*/ 1457325 h 1457325"/>
              <a:gd name="connsiteX1" fmla="*/ 82871 w 1044896"/>
              <a:gd name="connsiteY1" fmla="*/ 733425 h 1457325"/>
              <a:gd name="connsiteX2" fmla="*/ 1044896 w 1044896"/>
              <a:gd name="connsiteY2" fmla="*/ 0 h 1457325"/>
              <a:gd name="connsiteX0" fmla="*/ 178121 w 1044896"/>
              <a:gd name="connsiteY0" fmla="*/ 1461215 h 1461215"/>
              <a:gd name="connsiteX1" fmla="*/ 82871 w 1044896"/>
              <a:gd name="connsiteY1" fmla="*/ 737315 h 1461215"/>
              <a:gd name="connsiteX2" fmla="*/ 1044896 w 1044896"/>
              <a:gd name="connsiteY2" fmla="*/ 3890 h 1461215"/>
              <a:gd name="connsiteX0" fmla="*/ 301501 w 996826"/>
              <a:gd name="connsiteY0" fmla="*/ 879650 h 879650"/>
              <a:gd name="connsiteX1" fmla="*/ 34801 w 996826"/>
              <a:gd name="connsiteY1" fmla="*/ 736775 h 879650"/>
              <a:gd name="connsiteX2" fmla="*/ 996826 w 996826"/>
              <a:gd name="connsiteY2" fmla="*/ 3350 h 879650"/>
              <a:gd name="connsiteX0" fmla="*/ 287640 w 763890"/>
              <a:gd name="connsiteY0" fmla="*/ 278886 h 1345686"/>
              <a:gd name="connsiteX1" fmla="*/ 20940 w 763890"/>
              <a:gd name="connsiteY1" fmla="*/ 136011 h 1345686"/>
              <a:gd name="connsiteX2" fmla="*/ 763890 w 763890"/>
              <a:gd name="connsiteY2" fmla="*/ 1345686 h 1345686"/>
              <a:gd name="connsiteX0" fmla="*/ 287640 w 890721"/>
              <a:gd name="connsiteY0" fmla="*/ 278886 h 1345686"/>
              <a:gd name="connsiteX1" fmla="*/ 20940 w 890721"/>
              <a:gd name="connsiteY1" fmla="*/ 136011 h 1345686"/>
              <a:gd name="connsiteX2" fmla="*/ 763890 w 890721"/>
              <a:gd name="connsiteY2" fmla="*/ 1345686 h 1345686"/>
              <a:gd name="connsiteX0" fmla="*/ 29120 w 820777"/>
              <a:gd name="connsiteY0" fmla="*/ 142689 h 1209489"/>
              <a:gd name="connsiteX1" fmla="*/ 695870 w 820777"/>
              <a:gd name="connsiteY1" fmla="*/ 399864 h 1209489"/>
              <a:gd name="connsiteX2" fmla="*/ 505370 w 820777"/>
              <a:gd name="connsiteY2" fmla="*/ 1209489 h 1209489"/>
              <a:gd name="connsiteX0" fmla="*/ 0 w 791657"/>
              <a:gd name="connsiteY0" fmla="*/ 13186 h 1079986"/>
              <a:gd name="connsiteX1" fmla="*/ 666750 w 791657"/>
              <a:gd name="connsiteY1" fmla="*/ 270361 h 1079986"/>
              <a:gd name="connsiteX2" fmla="*/ 476250 w 791657"/>
              <a:gd name="connsiteY2" fmla="*/ 1079986 h 1079986"/>
              <a:gd name="connsiteX0" fmla="*/ 0 w 818584"/>
              <a:gd name="connsiteY0" fmla="*/ 13366 h 1076991"/>
              <a:gd name="connsiteX1" fmla="*/ 692150 w 818584"/>
              <a:gd name="connsiteY1" fmla="*/ 267366 h 1076991"/>
              <a:gd name="connsiteX2" fmla="*/ 501650 w 818584"/>
              <a:gd name="connsiteY2" fmla="*/ 1076991 h 1076991"/>
              <a:gd name="connsiteX0" fmla="*/ 384175 w 550199"/>
              <a:gd name="connsiteY0" fmla="*/ 7095 h 1270745"/>
              <a:gd name="connsiteX1" fmla="*/ 190500 w 550199"/>
              <a:gd name="connsiteY1" fmla="*/ 461120 h 1270745"/>
              <a:gd name="connsiteX2" fmla="*/ 0 w 550199"/>
              <a:gd name="connsiteY2" fmla="*/ 1270745 h 1270745"/>
              <a:gd name="connsiteX0" fmla="*/ 384175 w 384175"/>
              <a:gd name="connsiteY0" fmla="*/ 0 h 1263650"/>
              <a:gd name="connsiteX1" fmla="*/ 190500 w 384175"/>
              <a:gd name="connsiteY1" fmla="*/ 454025 h 1263650"/>
              <a:gd name="connsiteX2" fmla="*/ 0 w 384175"/>
              <a:gd name="connsiteY2" fmla="*/ 1263650 h 1263650"/>
              <a:gd name="connsiteX0" fmla="*/ 384175 w 384175"/>
              <a:gd name="connsiteY0" fmla="*/ 0 h 1263650"/>
              <a:gd name="connsiteX1" fmla="*/ 190500 w 384175"/>
              <a:gd name="connsiteY1" fmla="*/ 454025 h 1263650"/>
              <a:gd name="connsiteX2" fmla="*/ 0 w 384175"/>
              <a:gd name="connsiteY2" fmla="*/ 1263650 h 1263650"/>
              <a:gd name="connsiteX0" fmla="*/ 384175 w 632689"/>
              <a:gd name="connsiteY0" fmla="*/ 0 h 1263650"/>
              <a:gd name="connsiteX1" fmla="*/ 628650 w 632689"/>
              <a:gd name="connsiteY1" fmla="*/ 787400 h 1263650"/>
              <a:gd name="connsiteX2" fmla="*/ 0 w 632689"/>
              <a:gd name="connsiteY2" fmla="*/ 1263650 h 1263650"/>
              <a:gd name="connsiteX0" fmla="*/ 336550 w 631612"/>
              <a:gd name="connsiteY0" fmla="*/ 0 h 1254125"/>
              <a:gd name="connsiteX1" fmla="*/ 628650 w 631612"/>
              <a:gd name="connsiteY1" fmla="*/ 777875 h 1254125"/>
              <a:gd name="connsiteX2" fmla="*/ 0 w 631612"/>
              <a:gd name="connsiteY2" fmla="*/ 1254125 h 1254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1612" h="1254125">
                <a:moveTo>
                  <a:pt x="336550" y="0"/>
                </a:moveTo>
                <a:cubicBezTo>
                  <a:pt x="-79375" y="171450"/>
                  <a:pt x="684742" y="568854"/>
                  <a:pt x="628650" y="777875"/>
                </a:cubicBezTo>
                <a:cubicBezTo>
                  <a:pt x="572558" y="986896"/>
                  <a:pt x="506810" y="1084660"/>
                  <a:pt x="0" y="1254125"/>
                </a:cubicBezTo>
              </a:path>
            </a:pathLst>
          </a:custGeom>
          <a:noFill/>
          <a:ln w="38100">
            <a:solidFill>
              <a:schemeClr val="accent6">
                <a:lumMod val="60000"/>
                <a:lumOff val="40000"/>
              </a:schemeClr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CA" sz="1920" dirty="0">
              <a:solidFill>
                <a:prstClr val="white"/>
              </a:solidFill>
            </a:endParaRPr>
          </a:p>
        </p:txBody>
      </p:sp>
      <p:sp>
        <p:nvSpPr>
          <p:cNvPr id="54" name="Spine (blue)"/>
          <p:cNvSpPr/>
          <p:nvPr/>
        </p:nvSpPr>
        <p:spPr>
          <a:xfrm>
            <a:off x="7579896" y="5113729"/>
            <a:ext cx="3241040" cy="1028959"/>
          </a:xfrm>
          <a:custGeom>
            <a:avLst/>
            <a:gdLst>
              <a:gd name="connsiteX0" fmla="*/ 0 w 3038475"/>
              <a:gd name="connsiteY0" fmla="*/ 514350 h 514350"/>
              <a:gd name="connsiteX1" fmla="*/ 3038475 w 3038475"/>
              <a:gd name="connsiteY1" fmla="*/ 0 h 514350"/>
              <a:gd name="connsiteX2" fmla="*/ 3038475 w 3038475"/>
              <a:gd name="connsiteY2" fmla="*/ 0 h 514350"/>
              <a:gd name="connsiteX0" fmla="*/ 0 w 3038475"/>
              <a:gd name="connsiteY0" fmla="*/ 514350 h 603827"/>
              <a:gd name="connsiteX1" fmla="*/ 1276350 w 3038475"/>
              <a:gd name="connsiteY1" fmla="*/ 590550 h 603827"/>
              <a:gd name="connsiteX2" fmla="*/ 3038475 w 3038475"/>
              <a:gd name="connsiteY2" fmla="*/ 0 h 603827"/>
              <a:gd name="connsiteX3" fmla="*/ 3038475 w 3038475"/>
              <a:gd name="connsiteY3" fmla="*/ 0 h 603827"/>
              <a:gd name="connsiteX0" fmla="*/ 0 w 3038475"/>
              <a:gd name="connsiteY0" fmla="*/ 857250 h 946727"/>
              <a:gd name="connsiteX1" fmla="*/ 1276350 w 3038475"/>
              <a:gd name="connsiteY1" fmla="*/ 933450 h 946727"/>
              <a:gd name="connsiteX2" fmla="*/ 2133600 w 3038475"/>
              <a:gd name="connsiteY2" fmla="*/ 0 h 946727"/>
              <a:gd name="connsiteX3" fmla="*/ 3038475 w 3038475"/>
              <a:gd name="connsiteY3" fmla="*/ 342900 h 946727"/>
              <a:gd name="connsiteX4" fmla="*/ 3038475 w 3038475"/>
              <a:gd name="connsiteY4" fmla="*/ 342900 h 946727"/>
              <a:gd name="connsiteX0" fmla="*/ 0 w 3038475"/>
              <a:gd name="connsiteY0" fmla="*/ 866959 h 956436"/>
              <a:gd name="connsiteX1" fmla="*/ 1276350 w 3038475"/>
              <a:gd name="connsiteY1" fmla="*/ 943159 h 956436"/>
              <a:gd name="connsiteX2" fmla="*/ 2133600 w 3038475"/>
              <a:gd name="connsiteY2" fmla="*/ 9709 h 956436"/>
              <a:gd name="connsiteX3" fmla="*/ 3038475 w 3038475"/>
              <a:gd name="connsiteY3" fmla="*/ 352609 h 956436"/>
              <a:gd name="connsiteX4" fmla="*/ 3038475 w 3038475"/>
              <a:gd name="connsiteY4" fmla="*/ 352609 h 956436"/>
              <a:gd name="connsiteX0" fmla="*/ 0 w 3038475"/>
              <a:gd name="connsiteY0" fmla="*/ 866959 h 974037"/>
              <a:gd name="connsiteX1" fmla="*/ 1276350 w 3038475"/>
              <a:gd name="connsiteY1" fmla="*/ 943159 h 974037"/>
              <a:gd name="connsiteX2" fmla="*/ 2133600 w 3038475"/>
              <a:gd name="connsiteY2" fmla="*/ 9709 h 974037"/>
              <a:gd name="connsiteX3" fmla="*/ 3038475 w 3038475"/>
              <a:gd name="connsiteY3" fmla="*/ 352609 h 974037"/>
              <a:gd name="connsiteX4" fmla="*/ 3038475 w 3038475"/>
              <a:gd name="connsiteY4" fmla="*/ 352609 h 974037"/>
              <a:gd name="connsiteX0" fmla="*/ 0 w 3038475"/>
              <a:gd name="connsiteY0" fmla="*/ 857571 h 964649"/>
              <a:gd name="connsiteX1" fmla="*/ 1276350 w 3038475"/>
              <a:gd name="connsiteY1" fmla="*/ 933771 h 964649"/>
              <a:gd name="connsiteX2" fmla="*/ 2133600 w 3038475"/>
              <a:gd name="connsiteY2" fmla="*/ 321 h 964649"/>
              <a:gd name="connsiteX3" fmla="*/ 3038475 w 3038475"/>
              <a:gd name="connsiteY3" fmla="*/ 343221 h 964649"/>
              <a:gd name="connsiteX4" fmla="*/ 3038475 w 3038475"/>
              <a:gd name="connsiteY4" fmla="*/ 343221 h 964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38475" h="964649">
                <a:moveTo>
                  <a:pt x="0" y="857571"/>
                </a:moveTo>
                <a:cubicBezTo>
                  <a:pt x="422275" y="790896"/>
                  <a:pt x="942975" y="1051246"/>
                  <a:pt x="1276350" y="933771"/>
                </a:cubicBezTo>
                <a:cubicBezTo>
                  <a:pt x="1609725" y="816296"/>
                  <a:pt x="1831975" y="-18729"/>
                  <a:pt x="2133600" y="321"/>
                </a:cubicBezTo>
                <a:cubicBezTo>
                  <a:pt x="2435225" y="19371"/>
                  <a:pt x="2736850" y="228921"/>
                  <a:pt x="3038475" y="343221"/>
                </a:cubicBezTo>
                <a:lnTo>
                  <a:pt x="3038475" y="343221"/>
                </a:lnTo>
              </a:path>
            </a:pathLst>
          </a:custGeom>
          <a:noFill/>
          <a:ln w="38100">
            <a:solidFill>
              <a:schemeClr val="accent1">
                <a:lumMod val="60000"/>
                <a:lumOff val="40000"/>
              </a:schemeClr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CA" sz="1920">
              <a:solidFill>
                <a:prstClr val="white"/>
              </a:solidFill>
            </a:endParaRPr>
          </a:p>
        </p:txBody>
      </p:sp>
      <p:sp>
        <p:nvSpPr>
          <p:cNvPr id="55" name="Branch Top (blue)"/>
          <p:cNvSpPr/>
          <p:nvPr/>
        </p:nvSpPr>
        <p:spPr>
          <a:xfrm>
            <a:off x="8954541" y="4368242"/>
            <a:ext cx="1114556" cy="1558629"/>
          </a:xfrm>
          <a:custGeom>
            <a:avLst/>
            <a:gdLst>
              <a:gd name="connsiteX0" fmla="*/ 0 w 3038475"/>
              <a:gd name="connsiteY0" fmla="*/ 514350 h 514350"/>
              <a:gd name="connsiteX1" fmla="*/ 3038475 w 3038475"/>
              <a:gd name="connsiteY1" fmla="*/ 0 h 514350"/>
              <a:gd name="connsiteX2" fmla="*/ 3038475 w 3038475"/>
              <a:gd name="connsiteY2" fmla="*/ 0 h 514350"/>
              <a:gd name="connsiteX0" fmla="*/ 0 w 3038475"/>
              <a:gd name="connsiteY0" fmla="*/ 514350 h 603827"/>
              <a:gd name="connsiteX1" fmla="*/ 1276350 w 3038475"/>
              <a:gd name="connsiteY1" fmla="*/ 590550 h 603827"/>
              <a:gd name="connsiteX2" fmla="*/ 3038475 w 3038475"/>
              <a:gd name="connsiteY2" fmla="*/ 0 h 603827"/>
              <a:gd name="connsiteX3" fmla="*/ 3038475 w 3038475"/>
              <a:gd name="connsiteY3" fmla="*/ 0 h 603827"/>
              <a:gd name="connsiteX0" fmla="*/ 0 w 3038475"/>
              <a:gd name="connsiteY0" fmla="*/ 857250 h 946727"/>
              <a:gd name="connsiteX1" fmla="*/ 1276350 w 3038475"/>
              <a:gd name="connsiteY1" fmla="*/ 933450 h 946727"/>
              <a:gd name="connsiteX2" fmla="*/ 2133600 w 3038475"/>
              <a:gd name="connsiteY2" fmla="*/ 0 h 946727"/>
              <a:gd name="connsiteX3" fmla="*/ 3038475 w 3038475"/>
              <a:gd name="connsiteY3" fmla="*/ 342900 h 946727"/>
              <a:gd name="connsiteX4" fmla="*/ 3038475 w 3038475"/>
              <a:gd name="connsiteY4" fmla="*/ 342900 h 946727"/>
              <a:gd name="connsiteX0" fmla="*/ 0 w 3038475"/>
              <a:gd name="connsiteY0" fmla="*/ 866959 h 956436"/>
              <a:gd name="connsiteX1" fmla="*/ 1276350 w 3038475"/>
              <a:gd name="connsiteY1" fmla="*/ 943159 h 956436"/>
              <a:gd name="connsiteX2" fmla="*/ 2133600 w 3038475"/>
              <a:gd name="connsiteY2" fmla="*/ 9709 h 956436"/>
              <a:gd name="connsiteX3" fmla="*/ 3038475 w 3038475"/>
              <a:gd name="connsiteY3" fmla="*/ 352609 h 956436"/>
              <a:gd name="connsiteX4" fmla="*/ 3038475 w 3038475"/>
              <a:gd name="connsiteY4" fmla="*/ 352609 h 956436"/>
              <a:gd name="connsiteX0" fmla="*/ 0 w 3038475"/>
              <a:gd name="connsiteY0" fmla="*/ 866959 h 974037"/>
              <a:gd name="connsiteX1" fmla="*/ 1276350 w 3038475"/>
              <a:gd name="connsiteY1" fmla="*/ 943159 h 974037"/>
              <a:gd name="connsiteX2" fmla="*/ 2133600 w 3038475"/>
              <a:gd name="connsiteY2" fmla="*/ 9709 h 974037"/>
              <a:gd name="connsiteX3" fmla="*/ 3038475 w 3038475"/>
              <a:gd name="connsiteY3" fmla="*/ 352609 h 974037"/>
              <a:gd name="connsiteX4" fmla="*/ 3038475 w 3038475"/>
              <a:gd name="connsiteY4" fmla="*/ 352609 h 974037"/>
              <a:gd name="connsiteX0" fmla="*/ 0 w 3038475"/>
              <a:gd name="connsiteY0" fmla="*/ 857571 h 964649"/>
              <a:gd name="connsiteX1" fmla="*/ 1276350 w 3038475"/>
              <a:gd name="connsiteY1" fmla="*/ 933771 h 964649"/>
              <a:gd name="connsiteX2" fmla="*/ 2133600 w 3038475"/>
              <a:gd name="connsiteY2" fmla="*/ 321 h 964649"/>
              <a:gd name="connsiteX3" fmla="*/ 3038475 w 3038475"/>
              <a:gd name="connsiteY3" fmla="*/ 343221 h 964649"/>
              <a:gd name="connsiteX4" fmla="*/ 3038475 w 3038475"/>
              <a:gd name="connsiteY4" fmla="*/ 343221 h 964649"/>
              <a:gd name="connsiteX0" fmla="*/ 58881 w 1782906"/>
              <a:gd name="connsiteY0" fmla="*/ 543237 h 943885"/>
              <a:gd name="connsiteX1" fmla="*/ 20781 w 1782906"/>
              <a:gd name="connsiteY1" fmla="*/ 933762 h 943885"/>
              <a:gd name="connsiteX2" fmla="*/ 878031 w 1782906"/>
              <a:gd name="connsiteY2" fmla="*/ 312 h 943885"/>
              <a:gd name="connsiteX3" fmla="*/ 1782906 w 1782906"/>
              <a:gd name="connsiteY3" fmla="*/ 343212 h 943885"/>
              <a:gd name="connsiteX4" fmla="*/ 1782906 w 1782906"/>
              <a:gd name="connsiteY4" fmla="*/ 343212 h 943885"/>
              <a:gd name="connsiteX0" fmla="*/ 114367 w 1838392"/>
              <a:gd name="connsiteY0" fmla="*/ 688276 h 688276"/>
              <a:gd name="connsiteX1" fmla="*/ 19117 w 1838392"/>
              <a:gd name="connsiteY1" fmla="*/ 31051 h 688276"/>
              <a:gd name="connsiteX2" fmla="*/ 933517 w 1838392"/>
              <a:gd name="connsiteY2" fmla="*/ 145351 h 688276"/>
              <a:gd name="connsiteX3" fmla="*/ 1838392 w 1838392"/>
              <a:gd name="connsiteY3" fmla="*/ 488251 h 688276"/>
              <a:gd name="connsiteX4" fmla="*/ 1838392 w 1838392"/>
              <a:gd name="connsiteY4" fmla="*/ 488251 h 688276"/>
              <a:gd name="connsiteX0" fmla="*/ 98690 w 1822715"/>
              <a:gd name="connsiteY0" fmla="*/ 1388082 h 1388082"/>
              <a:gd name="connsiteX1" fmla="*/ 3440 w 1822715"/>
              <a:gd name="connsiteY1" fmla="*/ 730857 h 1388082"/>
              <a:gd name="connsiteX2" fmla="*/ 413015 w 1822715"/>
              <a:gd name="connsiteY2" fmla="*/ 6957 h 1388082"/>
              <a:gd name="connsiteX3" fmla="*/ 1822715 w 1822715"/>
              <a:gd name="connsiteY3" fmla="*/ 1188057 h 1388082"/>
              <a:gd name="connsiteX4" fmla="*/ 1822715 w 1822715"/>
              <a:gd name="connsiteY4" fmla="*/ 1188057 h 1388082"/>
              <a:gd name="connsiteX0" fmla="*/ 98690 w 1994165"/>
              <a:gd name="connsiteY0" fmla="*/ 1388082 h 1388082"/>
              <a:gd name="connsiteX1" fmla="*/ 3440 w 1994165"/>
              <a:gd name="connsiteY1" fmla="*/ 730857 h 1388082"/>
              <a:gd name="connsiteX2" fmla="*/ 413015 w 1994165"/>
              <a:gd name="connsiteY2" fmla="*/ 6957 h 1388082"/>
              <a:gd name="connsiteX3" fmla="*/ 1822715 w 1994165"/>
              <a:gd name="connsiteY3" fmla="*/ 1188057 h 1388082"/>
              <a:gd name="connsiteX4" fmla="*/ 1994165 w 1994165"/>
              <a:gd name="connsiteY4" fmla="*/ 130782 h 1388082"/>
              <a:gd name="connsiteX0" fmla="*/ 98690 w 1994165"/>
              <a:gd name="connsiteY0" fmla="*/ 1409128 h 1409128"/>
              <a:gd name="connsiteX1" fmla="*/ 3440 w 1994165"/>
              <a:gd name="connsiteY1" fmla="*/ 751903 h 1409128"/>
              <a:gd name="connsiteX2" fmla="*/ 413015 w 1994165"/>
              <a:gd name="connsiteY2" fmla="*/ 28003 h 1409128"/>
              <a:gd name="connsiteX3" fmla="*/ 1994165 w 1994165"/>
              <a:gd name="connsiteY3" fmla="*/ 151828 h 1409128"/>
              <a:gd name="connsiteX0" fmla="*/ 98690 w 908315"/>
              <a:gd name="connsiteY0" fmla="*/ 1431053 h 1431053"/>
              <a:gd name="connsiteX1" fmla="*/ 3440 w 908315"/>
              <a:gd name="connsiteY1" fmla="*/ 773828 h 1431053"/>
              <a:gd name="connsiteX2" fmla="*/ 413015 w 908315"/>
              <a:gd name="connsiteY2" fmla="*/ 49928 h 1431053"/>
              <a:gd name="connsiteX3" fmla="*/ 908315 w 908315"/>
              <a:gd name="connsiteY3" fmla="*/ 78503 h 1431053"/>
              <a:gd name="connsiteX0" fmla="*/ 113990 w 923615"/>
              <a:gd name="connsiteY0" fmla="*/ 1352550 h 1352550"/>
              <a:gd name="connsiteX1" fmla="*/ 18740 w 923615"/>
              <a:gd name="connsiteY1" fmla="*/ 695325 h 1352550"/>
              <a:gd name="connsiteX2" fmla="*/ 923615 w 923615"/>
              <a:gd name="connsiteY2" fmla="*/ 0 h 1352550"/>
              <a:gd name="connsiteX0" fmla="*/ 173982 w 983607"/>
              <a:gd name="connsiteY0" fmla="*/ 1352550 h 1352550"/>
              <a:gd name="connsiteX1" fmla="*/ 78732 w 983607"/>
              <a:gd name="connsiteY1" fmla="*/ 695325 h 1352550"/>
              <a:gd name="connsiteX2" fmla="*/ 983607 w 983607"/>
              <a:gd name="connsiteY2" fmla="*/ 0 h 1352550"/>
              <a:gd name="connsiteX0" fmla="*/ 173982 w 983607"/>
              <a:gd name="connsiteY0" fmla="*/ 1419225 h 1419225"/>
              <a:gd name="connsiteX1" fmla="*/ 78732 w 983607"/>
              <a:gd name="connsiteY1" fmla="*/ 695325 h 1419225"/>
              <a:gd name="connsiteX2" fmla="*/ 983607 w 983607"/>
              <a:gd name="connsiteY2" fmla="*/ 0 h 1419225"/>
              <a:gd name="connsiteX0" fmla="*/ 178121 w 1044896"/>
              <a:gd name="connsiteY0" fmla="*/ 1457325 h 1457325"/>
              <a:gd name="connsiteX1" fmla="*/ 82871 w 1044896"/>
              <a:gd name="connsiteY1" fmla="*/ 733425 h 1457325"/>
              <a:gd name="connsiteX2" fmla="*/ 1044896 w 1044896"/>
              <a:gd name="connsiteY2" fmla="*/ 0 h 1457325"/>
              <a:gd name="connsiteX0" fmla="*/ 178121 w 1044896"/>
              <a:gd name="connsiteY0" fmla="*/ 1461215 h 1461215"/>
              <a:gd name="connsiteX1" fmla="*/ 82871 w 1044896"/>
              <a:gd name="connsiteY1" fmla="*/ 737315 h 1461215"/>
              <a:gd name="connsiteX2" fmla="*/ 1044896 w 1044896"/>
              <a:gd name="connsiteY2" fmla="*/ 3890 h 1461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4896" h="1461215">
                <a:moveTo>
                  <a:pt x="178121" y="1461215"/>
                </a:moveTo>
                <a:cubicBezTo>
                  <a:pt x="-9204" y="1089740"/>
                  <a:pt x="-61592" y="980203"/>
                  <a:pt x="82871" y="737315"/>
                </a:cubicBezTo>
                <a:cubicBezTo>
                  <a:pt x="227334" y="494428"/>
                  <a:pt x="694456" y="-51275"/>
                  <a:pt x="1044896" y="3890"/>
                </a:cubicBezTo>
              </a:path>
            </a:pathLst>
          </a:custGeom>
          <a:noFill/>
          <a:ln w="38100">
            <a:solidFill>
              <a:schemeClr val="accent1">
                <a:lumMod val="60000"/>
                <a:lumOff val="40000"/>
              </a:schemeClr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CA" sz="1920">
              <a:solidFill>
                <a:prstClr val="white"/>
              </a:solidFill>
            </a:endParaRPr>
          </a:p>
        </p:txBody>
      </p:sp>
      <p:sp>
        <p:nvSpPr>
          <p:cNvPr id="56" name="Branch Bottom (blue)"/>
          <p:cNvSpPr/>
          <p:nvPr/>
        </p:nvSpPr>
        <p:spPr>
          <a:xfrm>
            <a:off x="9995996" y="5269861"/>
            <a:ext cx="673719" cy="1337733"/>
          </a:xfrm>
          <a:custGeom>
            <a:avLst/>
            <a:gdLst>
              <a:gd name="connsiteX0" fmla="*/ 0 w 3038475"/>
              <a:gd name="connsiteY0" fmla="*/ 514350 h 514350"/>
              <a:gd name="connsiteX1" fmla="*/ 3038475 w 3038475"/>
              <a:gd name="connsiteY1" fmla="*/ 0 h 514350"/>
              <a:gd name="connsiteX2" fmla="*/ 3038475 w 3038475"/>
              <a:gd name="connsiteY2" fmla="*/ 0 h 514350"/>
              <a:gd name="connsiteX0" fmla="*/ 0 w 3038475"/>
              <a:gd name="connsiteY0" fmla="*/ 514350 h 603827"/>
              <a:gd name="connsiteX1" fmla="*/ 1276350 w 3038475"/>
              <a:gd name="connsiteY1" fmla="*/ 590550 h 603827"/>
              <a:gd name="connsiteX2" fmla="*/ 3038475 w 3038475"/>
              <a:gd name="connsiteY2" fmla="*/ 0 h 603827"/>
              <a:gd name="connsiteX3" fmla="*/ 3038475 w 3038475"/>
              <a:gd name="connsiteY3" fmla="*/ 0 h 603827"/>
              <a:gd name="connsiteX0" fmla="*/ 0 w 3038475"/>
              <a:gd name="connsiteY0" fmla="*/ 857250 h 946727"/>
              <a:gd name="connsiteX1" fmla="*/ 1276350 w 3038475"/>
              <a:gd name="connsiteY1" fmla="*/ 933450 h 946727"/>
              <a:gd name="connsiteX2" fmla="*/ 2133600 w 3038475"/>
              <a:gd name="connsiteY2" fmla="*/ 0 h 946727"/>
              <a:gd name="connsiteX3" fmla="*/ 3038475 w 3038475"/>
              <a:gd name="connsiteY3" fmla="*/ 342900 h 946727"/>
              <a:gd name="connsiteX4" fmla="*/ 3038475 w 3038475"/>
              <a:gd name="connsiteY4" fmla="*/ 342900 h 946727"/>
              <a:gd name="connsiteX0" fmla="*/ 0 w 3038475"/>
              <a:gd name="connsiteY0" fmla="*/ 866959 h 956436"/>
              <a:gd name="connsiteX1" fmla="*/ 1276350 w 3038475"/>
              <a:gd name="connsiteY1" fmla="*/ 943159 h 956436"/>
              <a:gd name="connsiteX2" fmla="*/ 2133600 w 3038475"/>
              <a:gd name="connsiteY2" fmla="*/ 9709 h 956436"/>
              <a:gd name="connsiteX3" fmla="*/ 3038475 w 3038475"/>
              <a:gd name="connsiteY3" fmla="*/ 352609 h 956436"/>
              <a:gd name="connsiteX4" fmla="*/ 3038475 w 3038475"/>
              <a:gd name="connsiteY4" fmla="*/ 352609 h 956436"/>
              <a:gd name="connsiteX0" fmla="*/ 0 w 3038475"/>
              <a:gd name="connsiteY0" fmla="*/ 866959 h 974037"/>
              <a:gd name="connsiteX1" fmla="*/ 1276350 w 3038475"/>
              <a:gd name="connsiteY1" fmla="*/ 943159 h 974037"/>
              <a:gd name="connsiteX2" fmla="*/ 2133600 w 3038475"/>
              <a:gd name="connsiteY2" fmla="*/ 9709 h 974037"/>
              <a:gd name="connsiteX3" fmla="*/ 3038475 w 3038475"/>
              <a:gd name="connsiteY3" fmla="*/ 352609 h 974037"/>
              <a:gd name="connsiteX4" fmla="*/ 3038475 w 3038475"/>
              <a:gd name="connsiteY4" fmla="*/ 352609 h 974037"/>
              <a:gd name="connsiteX0" fmla="*/ 0 w 3038475"/>
              <a:gd name="connsiteY0" fmla="*/ 857571 h 964649"/>
              <a:gd name="connsiteX1" fmla="*/ 1276350 w 3038475"/>
              <a:gd name="connsiteY1" fmla="*/ 933771 h 964649"/>
              <a:gd name="connsiteX2" fmla="*/ 2133600 w 3038475"/>
              <a:gd name="connsiteY2" fmla="*/ 321 h 964649"/>
              <a:gd name="connsiteX3" fmla="*/ 3038475 w 3038475"/>
              <a:gd name="connsiteY3" fmla="*/ 343221 h 964649"/>
              <a:gd name="connsiteX4" fmla="*/ 3038475 w 3038475"/>
              <a:gd name="connsiteY4" fmla="*/ 343221 h 964649"/>
              <a:gd name="connsiteX0" fmla="*/ 58881 w 1782906"/>
              <a:gd name="connsiteY0" fmla="*/ 543237 h 943885"/>
              <a:gd name="connsiteX1" fmla="*/ 20781 w 1782906"/>
              <a:gd name="connsiteY1" fmla="*/ 933762 h 943885"/>
              <a:gd name="connsiteX2" fmla="*/ 878031 w 1782906"/>
              <a:gd name="connsiteY2" fmla="*/ 312 h 943885"/>
              <a:gd name="connsiteX3" fmla="*/ 1782906 w 1782906"/>
              <a:gd name="connsiteY3" fmla="*/ 343212 h 943885"/>
              <a:gd name="connsiteX4" fmla="*/ 1782906 w 1782906"/>
              <a:gd name="connsiteY4" fmla="*/ 343212 h 943885"/>
              <a:gd name="connsiteX0" fmla="*/ 114367 w 1838392"/>
              <a:gd name="connsiteY0" fmla="*/ 688276 h 688276"/>
              <a:gd name="connsiteX1" fmla="*/ 19117 w 1838392"/>
              <a:gd name="connsiteY1" fmla="*/ 31051 h 688276"/>
              <a:gd name="connsiteX2" fmla="*/ 933517 w 1838392"/>
              <a:gd name="connsiteY2" fmla="*/ 145351 h 688276"/>
              <a:gd name="connsiteX3" fmla="*/ 1838392 w 1838392"/>
              <a:gd name="connsiteY3" fmla="*/ 488251 h 688276"/>
              <a:gd name="connsiteX4" fmla="*/ 1838392 w 1838392"/>
              <a:gd name="connsiteY4" fmla="*/ 488251 h 688276"/>
              <a:gd name="connsiteX0" fmla="*/ 98690 w 1822715"/>
              <a:gd name="connsiteY0" fmla="*/ 1388082 h 1388082"/>
              <a:gd name="connsiteX1" fmla="*/ 3440 w 1822715"/>
              <a:gd name="connsiteY1" fmla="*/ 730857 h 1388082"/>
              <a:gd name="connsiteX2" fmla="*/ 413015 w 1822715"/>
              <a:gd name="connsiteY2" fmla="*/ 6957 h 1388082"/>
              <a:gd name="connsiteX3" fmla="*/ 1822715 w 1822715"/>
              <a:gd name="connsiteY3" fmla="*/ 1188057 h 1388082"/>
              <a:gd name="connsiteX4" fmla="*/ 1822715 w 1822715"/>
              <a:gd name="connsiteY4" fmla="*/ 1188057 h 1388082"/>
              <a:gd name="connsiteX0" fmla="*/ 98690 w 1994165"/>
              <a:gd name="connsiteY0" fmla="*/ 1388082 h 1388082"/>
              <a:gd name="connsiteX1" fmla="*/ 3440 w 1994165"/>
              <a:gd name="connsiteY1" fmla="*/ 730857 h 1388082"/>
              <a:gd name="connsiteX2" fmla="*/ 413015 w 1994165"/>
              <a:gd name="connsiteY2" fmla="*/ 6957 h 1388082"/>
              <a:gd name="connsiteX3" fmla="*/ 1822715 w 1994165"/>
              <a:gd name="connsiteY3" fmla="*/ 1188057 h 1388082"/>
              <a:gd name="connsiteX4" fmla="*/ 1994165 w 1994165"/>
              <a:gd name="connsiteY4" fmla="*/ 130782 h 1388082"/>
              <a:gd name="connsiteX0" fmla="*/ 98690 w 1994165"/>
              <a:gd name="connsiteY0" fmla="*/ 1409128 h 1409128"/>
              <a:gd name="connsiteX1" fmla="*/ 3440 w 1994165"/>
              <a:gd name="connsiteY1" fmla="*/ 751903 h 1409128"/>
              <a:gd name="connsiteX2" fmla="*/ 413015 w 1994165"/>
              <a:gd name="connsiteY2" fmla="*/ 28003 h 1409128"/>
              <a:gd name="connsiteX3" fmla="*/ 1994165 w 1994165"/>
              <a:gd name="connsiteY3" fmla="*/ 151828 h 1409128"/>
              <a:gd name="connsiteX0" fmla="*/ 98690 w 908315"/>
              <a:gd name="connsiteY0" fmla="*/ 1431053 h 1431053"/>
              <a:gd name="connsiteX1" fmla="*/ 3440 w 908315"/>
              <a:gd name="connsiteY1" fmla="*/ 773828 h 1431053"/>
              <a:gd name="connsiteX2" fmla="*/ 413015 w 908315"/>
              <a:gd name="connsiteY2" fmla="*/ 49928 h 1431053"/>
              <a:gd name="connsiteX3" fmla="*/ 908315 w 908315"/>
              <a:gd name="connsiteY3" fmla="*/ 78503 h 1431053"/>
              <a:gd name="connsiteX0" fmla="*/ 113990 w 923615"/>
              <a:gd name="connsiteY0" fmla="*/ 1352550 h 1352550"/>
              <a:gd name="connsiteX1" fmla="*/ 18740 w 923615"/>
              <a:gd name="connsiteY1" fmla="*/ 695325 h 1352550"/>
              <a:gd name="connsiteX2" fmla="*/ 923615 w 923615"/>
              <a:gd name="connsiteY2" fmla="*/ 0 h 1352550"/>
              <a:gd name="connsiteX0" fmla="*/ 173982 w 983607"/>
              <a:gd name="connsiteY0" fmla="*/ 1352550 h 1352550"/>
              <a:gd name="connsiteX1" fmla="*/ 78732 w 983607"/>
              <a:gd name="connsiteY1" fmla="*/ 695325 h 1352550"/>
              <a:gd name="connsiteX2" fmla="*/ 983607 w 983607"/>
              <a:gd name="connsiteY2" fmla="*/ 0 h 1352550"/>
              <a:gd name="connsiteX0" fmla="*/ 173982 w 983607"/>
              <a:gd name="connsiteY0" fmla="*/ 1419225 h 1419225"/>
              <a:gd name="connsiteX1" fmla="*/ 78732 w 983607"/>
              <a:gd name="connsiteY1" fmla="*/ 695325 h 1419225"/>
              <a:gd name="connsiteX2" fmla="*/ 983607 w 983607"/>
              <a:gd name="connsiteY2" fmla="*/ 0 h 1419225"/>
              <a:gd name="connsiteX0" fmla="*/ 178121 w 1044896"/>
              <a:gd name="connsiteY0" fmla="*/ 1457325 h 1457325"/>
              <a:gd name="connsiteX1" fmla="*/ 82871 w 1044896"/>
              <a:gd name="connsiteY1" fmla="*/ 733425 h 1457325"/>
              <a:gd name="connsiteX2" fmla="*/ 1044896 w 1044896"/>
              <a:gd name="connsiteY2" fmla="*/ 0 h 1457325"/>
              <a:gd name="connsiteX0" fmla="*/ 178121 w 1044896"/>
              <a:gd name="connsiteY0" fmla="*/ 1461215 h 1461215"/>
              <a:gd name="connsiteX1" fmla="*/ 82871 w 1044896"/>
              <a:gd name="connsiteY1" fmla="*/ 737315 h 1461215"/>
              <a:gd name="connsiteX2" fmla="*/ 1044896 w 1044896"/>
              <a:gd name="connsiteY2" fmla="*/ 3890 h 1461215"/>
              <a:gd name="connsiteX0" fmla="*/ 301501 w 996826"/>
              <a:gd name="connsiteY0" fmla="*/ 879650 h 879650"/>
              <a:gd name="connsiteX1" fmla="*/ 34801 w 996826"/>
              <a:gd name="connsiteY1" fmla="*/ 736775 h 879650"/>
              <a:gd name="connsiteX2" fmla="*/ 996826 w 996826"/>
              <a:gd name="connsiteY2" fmla="*/ 3350 h 879650"/>
              <a:gd name="connsiteX0" fmla="*/ 287640 w 763890"/>
              <a:gd name="connsiteY0" fmla="*/ 278886 h 1345686"/>
              <a:gd name="connsiteX1" fmla="*/ 20940 w 763890"/>
              <a:gd name="connsiteY1" fmla="*/ 136011 h 1345686"/>
              <a:gd name="connsiteX2" fmla="*/ 763890 w 763890"/>
              <a:gd name="connsiteY2" fmla="*/ 1345686 h 1345686"/>
              <a:gd name="connsiteX0" fmla="*/ 287640 w 890721"/>
              <a:gd name="connsiteY0" fmla="*/ 278886 h 1345686"/>
              <a:gd name="connsiteX1" fmla="*/ 20940 w 890721"/>
              <a:gd name="connsiteY1" fmla="*/ 136011 h 1345686"/>
              <a:gd name="connsiteX2" fmla="*/ 763890 w 890721"/>
              <a:gd name="connsiteY2" fmla="*/ 1345686 h 1345686"/>
              <a:gd name="connsiteX0" fmla="*/ 29120 w 820777"/>
              <a:gd name="connsiteY0" fmla="*/ 142689 h 1209489"/>
              <a:gd name="connsiteX1" fmla="*/ 695870 w 820777"/>
              <a:gd name="connsiteY1" fmla="*/ 399864 h 1209489"/>
              <a:gd name="connsiteX2" fmla="*/ 505370 w 820777"/>
              <a:gd name="connsiteY2" fmla="*/ 1209489 h 1209489"/>
              <a:gd name="connsiteX0" fmla="*/ 0 w 791657"/>
              <a:gd name="connsiteY0" fmla="*/ 13186 h 1079986"/>
              <a:gd name="connsiteX1" fmla="*/ 666750 w 791657"/>
              <a:gd name="connsiteY1" fmla="*/ 270361 h 1079986"/>
              <a:gd name="connsiteX2" fmla="*/ 476250 w 791657"/>
              <a:gd name="connsiteY2" fmla="*/ 1079986 h 1079986"/>
              <a:gd name="connsiteX0" fmla="*/ 0 w 818584"/>
              <a:gd name="connsiteY0" fmla="*/ 13366 h 1076991"/>
              <a:gd name="connsiteX1" fmla="*/ 692150 w 818584"/>
              <a:gd name="connsiteY1" fmla="*/ 267366 h 1076991"/>
              <a:gd name="connsiteX2" fmla="*/ 501650 w 818584"/>
              <a:gd name="connsiteY2" fmla="*/ 1076991 h 1076991"/>
              <a:gd name="connsiteX0" fmla="*/ 384175 w 550199"/>
              <a:gd name="connsiteY0" fmla="*/ 7095 h 1270745"/>
              <a:gd name="connsiteX1" fmla="*/ 190500 w 550199"/>
              <a:gd name="connsiteY1" fmla="*/ 461120 h 1270745"/>
              <a:gd name="connsiteX2" fmla="*/ 0 w 550199"/>
              <a:gd name="connsiteY2" fmla="*/ 1270745 h 1270745"/>
              <a:gd name="connsiteX0" fmla="*/ 384175 w 384175"/>
              <a:gd name="connsiteY0" fmla="*/ 0 h 1263650"/>
              <a:gd name="connsiteX1" fmla="*/ 190500 w 384175"/>
              <a:gd name="connsiteY1" fmla="*/ 454025 h 1263650"/>
              <a:gd name="connsiteX2" fmla="*/ 0 w 384175"/>
              <a:gd name="connsiteY2" fmla="*/ 1263650 h 1263650"/>
              <a:gd name="connsiteX0" fmla="*/ 384175 w 384175"/>
              <a:gd name="connsiteY0" fmla="*/ 0 h 1263650"/>
              <a:gd name="connsiteX1" fmla="*/ 190500 w 384175"/>
              <a:gd name="connsiteY1" fmla="*/ 454025 h 1263650"/>
              <a:gd name="connsiteX2" fmla="*/ 0 w 384175"/>
              <a:gd name="connsiteY2" fmla="*/ 1263650 h 1263650"/>
              <a:gd name="connsiteX0" fmla="*/ 384175 w 632689"/>
              <a:gd name="connsiteY0" fmla="*/ 0 h 1263650"/>
              <a:gd name="connsiteX1" fmla="*/ 628650 w 632689"/>
              <a:gd name="connsiteY1" fmla="*/ 787400 h 1263650"/>
              <a:gd name="connsiteX2" fmla="*/ 0 w 632689"/>
              <a:gd name="connsiteY2" fmla="*/ 1263650 h 1263650"/>
              <a:gd name="connsiteX0" fmla="*/ 336550 w 631612"/>
              <a:gd name="connsiteY0" fmla="*/ 0 h 1254125"/>
              <a:gd name="connsiteX1" fmla="*/ 628650 w 631612"/>
              <a:gd name="connsiteY1" fmla="*/ 777875 h 1254125"/>
              <a:gd name="connsiteX2" fmla="*/ 0 w 631612"/>
              <a:gd name="connsiteY2" fmla="*/ 1254125 h 1254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1612" h="1254125">
                <a:moveTo>
                  <a:pt x="336550" y="0"/>
                </a:moveTo>
                <a:cubicBezTo>
                  <a:pt x="-79375" y="171450"/>
                  <a:pt x="684742" y="568854"/>
                  <a:pt x="628650" y="777875"/>
                </a:cubicBezTo>
                <a:cubicBezTo>
                  <a:pt x="572558" y="986896"/>
                  <a:pt x="506810" y="1084660"/>
                  <a:pt x="0" y="1254125"/>
                </a:cubicBezTo>
              </a:path>
            </a:pathLst>
          </a:custGeom>
          <a:noFill/>
          <a:ln w="38100">
            <a:solidFill>
              <a:schemeClr val="accent1">
                <a:lumMod val="60000"/>
                <a:lumOff val="40000"/>
              </a:schemeClr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CA" sz="1920" dirty="0">
              <a:solidFill>
                <a:prstClr val="white"/>
              </a:solidFill>
            </a:endParaRPr>
          </a:p>
        </p:txBody>
      </p:sp>
      <p:sp>
        <p:nvSpPr>
          <p:cNvPr id="61" name="Source"/>
          <p:cNvSpPr/>
          <p:nvPr/>
        </p:nvSpPr>
        <p:spPr>
          <a:xfrm rot="4235196">
            <a:off x="7859121" y="4659746"/>
            <a:ext cx="379307" cy="37930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CA" sz="1920">
              <a:solidFill>
                <a:prstClr val="white"/>
              </a:solidFill>
            </a:endParaRPr>
          </a:p>
        </p:txBody>
      </p:sp>
      <p:sp>
        <p:nvSpPr>
          <p:cNvPr id="63" name="Target (center)"/>
          <p:cNvSpPr/>
          <p:nvPr/>
        </p:nvSpPr>
        <p:spPr>
          <a:xfrm rot="4235196">
            <a:off x="9067216" y="6921726"/>
            <a:ext cx="325120" cy="302071"/>
          </a:xfrm>
          <a:prstGeom prst="triangl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CA" sz="1920">
              <a:solidFill>
                <a:prstClr val="white"/>
              </a:solidFill>
            </a:endParaRPr>
          </a:p>
        </p:txBody>
      </p:sp>
      <p:sp>
        <p:nvSpPr>
          <p:cNvPr id="69" name="Spine (Green)"/>
          <p:cNvSpPr/>
          <p:nvPr/>
        </p:nvSpPr>
        <p:spPr>
          <a:xfrm rot="4235196">
            <a:off x="7528003" y="5774189"/>
            <a:ext cx="2208428" cy="487120"/>
          </a:xfrm>
          <a:custGeom>
            <a:avLst/>
            <a:gdLst>
              <a:gd name="connsiteX0" fmla="*/ 0 w 3038475"/>
              <a:gd name="connsiteY0" fmla="*/ 514350 h 514350"/>
              <a:gd name="connsiteX1" fmla="*/ 3038475 w 3038475"/>
              <a:gd name="connsiteY1" fmla="*/ 0 h 514350"/>
              <a:gd name="connsiteX2" fmla="*/ 3038475 w 3038475"/>
              <a:gd name="connsiteY2" fmla="*/ 0 h 514350"/>
              <a:gd name="connsiteX0" fmla="*/ 0 w 3038475"/>
              <a:gd name="connsiteY0" fmla="*/ 514350 h 603827"/>
              <a:gd name="connsiteX1" fmla="*/ 1276350 w 3038475"/>
              <a:gd name="connsiteY1" fmla="*/ 590550 h 603827"/>
              <a:gd name="connsiteX2" fmla="*/ 3038475 w 3038475"/>
              <a:gd name="connsiteY2" fmla="*/ 0 h 603827"/>
              <a:gd name="connsiteX3" fmla="*/ 3038475 w 3038475"/>
              <a:gd name="connsiteY3" fmla="*/ 0 h 603827"/>
              <a:gd name="connsiteX0" fmla="*/ 0 w 3038475"/>
              <a:gd name="connsiteY0" fmla="*/ 857250 h 946727"/>
              <a:gd name="connsiteX1" fmla="*/ 1276350 w 3038475"/>
              <a:gd name="connsiteY1" fmla="*/ 933450 h 946727"/>
              <a:gd name="connsiteX2" fmla="*/ 2133600 w 3038475"/>
              <a:gd name="connsiteY2" fmla="*/ 0 h 946727"/>
              <a:gd name="connsiteX3" fmla="*/ 3038475 w 3038475"/>
              <a:gd name="connsiteY3" fmla="*/ 342900 h 946727"/>
              <a:gd name="connsiteX4" fmla="*/ 3038475 w 3038475"/>
              <a:gd name="connsiteY4" fmla="*/ 342900 h 946727"/>
              <a:gd name="connsiteX0" fmla="*/ 0 w 3038475"/>
              <a:gd name="connsiteY0" fmla="*/ 866959 h 956436"/>
              <a:gd name="connsiteX1" fmla="*/ 1276350 w 3038475"/>
              <a:gd name="connsiteY1" fmla="*/ 943159 h 956436"/>
              <a:gd name="connsiteX2" fmla="*/ 2133600 w 3038475"/>
              <a:gd name="connsiteY2" fmla="*/ 9709 h 956436"/>
              <a:gd name="connsiteX3" fmla="*/ 3038475 w 3038475"/>
              <a:gd name="connsiteY3" fmla="*/ 352609 h 956436"/>
              <a:gd name="connsiteX4" fmla="*/ 3038475 w 3038475"/>
              <a:gd name="connsiteY4" fmla="*/ 352609 h 956436"/>
              <a:gd name="connsiteX0" fmla="*/ 0 w 3038475"/>
              <a:gd name="connsiteY0" fmla="*/ 866959 h 974037"/>
              <a:gd name="connsiteX1" fmla="*/ 1276350 w 3038475"/>
              <a:gd name="connsiteY1" fmla="*/ 943159 h 974037"/>
              <a:gd name="connsiteX2" fmla="*/ 2133600 w 3038475"/>
              <a:gd name="connsiteY2" fmla="*/ 9709 h 974037"/>
              <a:gd name="connsiteX3" fmla="*/ 3038475 w 3038475"/>
              <a:gd name="connsiteY3" fmla="*/ 352609 h 974037"/>
              <a:gd name="connsiteX4" fmla="*/ 3038475 w 3038475"/>
              <a:gd name="connsiteY4" fmla="*/ 352609 h 974037"/>
              <a:gd name="connsiteX0" fmla="*/ 0 w 3038475"/>
              <a:gd name="connsiteY0" fmla="*/ 857571 h 964649"/>
              <a:gd name="connsiteX1" fmla="*/ 1276350 w 3038475"/>
              <a:gd name="connsiteY1" fmla="*/ 933771 h 964649"/>
              <a:gd name="connsiteX2" fmla="*/ 2133600 w 3038475"/>
              <a:gd name="connsiteY2" fmla="*/ 321 h 964649"/>
              <a:gd name="connsiteX3" fmla="*/ 3038475 w 3038475"/>
              <a:gd name="connsiteY3" fmla="*/ 343221 h 964649"/>
              <a:gd name="connsiteX4" fmla="*/ 3038475 w 3038475"/>
              <a:gd name="connsiteY4" fmla="*/ 343221 h 964649"/>
              <a:gd name="connsiteX0" fmla="*/ 0 w 3038475"/>
              <a:gd name="connsiteY0" fmla="*/ 514350 h 610056"/>
              <a:gd name="connsiteX1" fmla="*/ 1276350 w 3038475"/>
              <a:gd name="connsiteY1" fmla="*/ 590550 h 610056"/>
              <a:gd name="connsiteX2" fmla="*/ 3038475 w 3038475"/>
              <a:gd name="connsiteY2" fmla="*/ 0 h 610056"/>
              <a:gd name="connsiteX3" fmla="*/ 3038475 w 3038475"/>
              <a:gd name="connsiteY3" fmla="*/ 0 h 610056"/>
              <a:gd name="connsiteX0" fmla="*/ 0 w 3038475"/>
              <a:gd name="connsiteY0" fmla="*/ 557275 h 652981"/>
              <a:gd name="connsiteX1" fmla="*/ 1276350 w 3038475"/>
              <a:gd name="connsiteY1" fmla="*/ 633475 h 652981"/>
              <a:gd name="connsiteX2" fmla="*/ 3038475 w 3038475"/>
              <a:gd name="connsiteY2" fmla="*/ 42925 h 652981"/>
              <a:gd name="connsiteX3" fmla="*/ 3038475 w 3038475"/>
              <a:gd name="connsiteY3" fmla="*/ 42925 h 652981"/>
              <a:gd name="connsiteX0" fmla="*/ 0 w 3209153"/>
              <a:gd name="connsiteY0" fmla="*/ 521470 h 617176"/>
              <a:gd name="connsiteX1" fmla="*/ 1276350 w 3209153"/>
              <a:gd name="connsiteY1" fmla="*/ 597670 h 617176"/>
              <a:gd name="connsiteX2" fmla="*/ 3038475 w 3209153"/>
              <a:gd name="connsiteY2" fmla="*/ 7120 h 617176"/>
              <a:gd name="connsiteX3" fmla="*/ 3170603 w 3209153"/>
              <a:gd name="connsiteY3" fmla="*/ 289769 h 617176"/>
              <a:gd name="connsiteX0" fmla="*/ 0 w 3170603"/>
              <a:gd name="connsiteY0" fmla="*/ 356172 h 442531"/>
              <a:gd name="connsiteX1" fmla="*/ 1276350 w 3170603"/>
              <a:gd name="connsiteY1" fmla="*/ 432372 h 442531"/>
              <a:gd name="connsiteX2" fmla="*/ 2070401 w 3170603"/>
              <a:gd name="connsiteY2" fmla="*/ 18317 h 442531"/>
              <a:gd name="connsiteX3" fmla="*/ 3170603 w 3170603"/>
              <a:gd name="connsiteY3" fmla="*/ 124471 h 442531"/>
              <a:gd name="connsiteX0" fmla="*/ 0 w 2070401"/>
              <a:gd name="connsiteY0" fmla="*/ 337855 h 424214"/>
              <a:gd name="connsiteX1" fmla="*/ 1276350 w 2070401"/>
              <a:gd name="connsiteY1" fmla="*/ 414055 h 424214"/>
              <a:gd name="connsiteX2" fmla="*/ 2070401 w 2070401"/>
              <a:gd name="connsiteY2" fmla="*/ 0 h 424214"/>
              <a:gd name="connsiteX0" fmla="*/ 0 w 2070401"/>
              <a:gd name="connsiteY0" fmla="*/ 370316 h 456675"/>
              <a:gd name="connsiteX1" fmla="*/ 1276350 w 2070401"/>
              <a:gd name="connsiteY1" fmla="*/ 446516 h 456675"/>
              <a:gd name="connsiteX2" fmla="*/ 2070401 w 2070401"/>
              <a:gd name="connsiteY2" fmla="*/ 32461 h 45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70401" h="456675">
                <a:moveTo>
                  <a:pt x="0" y="370316"/>
                </a:moveTo>
                <a:cubicBezTo>
                  <a:pt x="422275" y="303641"/>
                  <a:pt x="931283" y="502825"/>
                  <a:pt x="1276350" y="446516"/>
                </a:cubicBezTo>
                <a:cubicBezTo>
                  <a:pt x="1621417" y="390207"/>
                  <a:pt x="1804140" y="-133853"/>
                  <a:pt x="2070401" y="32461"/>
                </a:cubicBezTo>
              </a:path>
            </a:pathLst>
          </a:custGeom>
          <a:noFill/>
          <a:ln w="38100">
            <a:solidFill>
              <a:schemeClr val="accent4">
                <a:lumMod val="60000"/>
                <a:lumOff val="40000"/>
              </a:schemeClr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CA" sz="1920">
              <a:solidFill>
                <a:prstClr val="white"/>
              </a:solidFill>
            </a:endParaRPr>
          </a:p>
        </p:txBody>
      </p:sp>
      <p:sp>
        <p:nvSpPr>
          <p:cNvPr id="78" name="Source"/>
          <p:cNvSpPr/>
          <p:nvPr/>
        </p:nvSpPr>
        <p:spPr>
          <a:xfrm rot="19363415" flipH="1">
            <a:off x="10072149" y="4648625"/>
            <a:ext cx="379307" cy="379307"/>
          </a:xfrm>
          <a:prstGeom prst="rect">
            <a:avLst/>
          </a:prstGeom>
          <a:solidFill>
            <a:srgbClr val="BA3C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CA" sz="1920">
              <a:solidFill>
                <a:prstClr val="white"/>
              </a:solidFill>
            </a:endParaRPr>
          </a:p>
        </p:txBody>
      </p:sp>
      <p:sp>
        <p:nvSpPr>
          <p:cNvPr id="80" name="Target (bottom)"/>
          <p:cNvSpPr/>
          <p:nvPr/>
        </p:nvSpPr>
        <p:spPr>
          <a:xfrm rot="19363415" flipH="1">
            <a:off x="8760917" y="4583858"/>
            <a:ext cx="325120" cy="302071"/>
          </a:xfrm>
          <a:prstGeom prst="triangle">
            <a:avLst/>
          </a:prstGeom>
          <a:solidFill>
            <a:srgbClr val="BA3C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CA" sz="1920">
              <a:solidFill>
                <a:prstClr val="white"/>
              </a:solidFill>
            </a:endParaRPr>
          </a:p>
        </p:txBody>
      </p:sp>
      <p:sp>
        <p:nvSpPr>
          <p:cNvPr id="81" name="Target (top)"/>
          <p:cNvSpPr/>
          <p:nvPr/>
        </p:nvSpPr>
        <p:spPr>
          <a:xfrm rot="19363415" flipH="1">
            <a:off x="7514016" y="5420119"/>
            <a:ext cx="325120" cy="302071"/>
          </a:xfrm>
          <a:prstGeom prst="triangle">
            <a:avLst/>
          </a:prstGeom>
          <a:solidFill>
            <a:srgbClr val="BA3C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CA" sz="1920">
              <a:solidFill>
                <a:prstClr val="white"/>
              </a:solidFill>
            </a:endParaRPr>
          </a:p>
        </p:txBody>
      </p:sp>
      <p:sp>
        <p:nvSpPr>
          <p:cNvPr id="82" name="Spine (Green)"/>
          <p:cNvSpPr/>
          <p:nvPr/>
        </p:nvSpPr>
        <p:spPr>
          <a:xfrm rot="19363415" flipH="1">
            <a:off x="7762413" y="4891394"/>
            <a:ext cx="2322130" cy="844023"/>
          </a:xfrm>
          <a:custGeom>
            <a:avLst/>
            <a:gdLst>
              <a:gd name="connsiteX0" fmla="*/ 0 w 3038475"/>
              <a:gd name="connsiteY0" fmla="*/ 514350 h 514350"/>
              <a:gd name="connsiteX1" fmla="*/ 3038475 w 3038475"/>
              <a:gd name="connsiteY1" fmla="*/ 0 h 514350"/>
              <a:gd name="connsiteX2" fmla="*/ 3038475 w 3038475"/>
              <a:gd name="connsiteY2" fmla="*/ 0 h 514350"/>
              <a:gd name="connsiteX0" fmla="*/ 0 w 3038475"/>
              <a:gd name="connsiteY0" fmla="*/ 514350 h 603827"/>
              <a:gd name="connsiteX1" fmla="*/ 1276350 w 3038475"/>
              <a:gd name="connsiteY1" fmla="*/ 590550 h 603827"/>
              <a:gd name="connsiteX2" fmla="*/ 3038475 w 3038475"/>
              <a:gd name="connsiteY2" fmla="*/ 0 h 603827"/>
              <a:gd name="connsiteX3" fmla="*/ 3038475 w 3038475"/>
              <a:gd name="connsiteY3" fmla="*/ 0 h 603827"/>
              <a:gd name="connsiteX0" fmla="*/ 0 w 3038475"/>
              <a:gd name="connsiteY0" fmla="*/ 857250 h 946727"/>
              <a:gd name="connsiteX1" fmla="*/ 1276350 w 3038475"/>
              <a:gd name="connsiteY1" fmla="*/ 933450 h 946727"/>
              <a:gd name="connsiteX2" fmla="*/ 2133600 w 3038475"/>
              <a:gd name="connsiteY2" fmla="*/ 0 h 946727"/>
              <a:gd name="connsiteX3" fmla="*/ 3038475 w 3038475"/>
              <a:gd name="connsiteY3" fmla="*/ 342900 h 946727"/>
              <a:gd name="connsiteX4" fmla="*/ 3038475 w 3038475"/>
              <a:gd name="connsiteY4" fmla="*/ 342900 h 946727"/>
              <a:gd name="connsiteX0" fmla="*/ 0 w 3038475"/>
              <a:gd name="connsiteY0" fmla="*/ 866959 h 956436"/>
              <a:gd name="connsiteX1" fmla="*/ 1276350 w 3038475"/>
              <a:gd name="connsiteY1" fmla="*/ 943159 h 956436"/>
              <a:gd name="connsiteX2" fmla="*/ 2133600 w 3038475"/>
              <a:gd name="connsiteY2" fmla="*/ 9709 h 956436"/>
              <a:gd name="connsiteX3" fmla="*/ 3038475 w 3038475"/>
              <a:gd name="connsiteY3" fmla="*/ 352609 h 956436"/>
              <a:gd name="connsiteX4" fmla="*/ 3038475 w 3038475"/>
              <a:gd name="connsiteY4" fmla="*/ 352609 h 956436"/>
              <a:gd name="connsiteX0" fmla="*/ 0 w 3038475"/>
              <a:gd name="connsiteY0" fmla="*/ 866959 h 974037"/>
              <a:gd name="connsiteX1" fmla="*/ 1276350 w 3038475"/>
              <a:gd name="connsiteY1" fmla="*/ 943159 h 974037"/>
              <a:gd name="connsiteX2" fmla="*/ 2133600 w 3038475"/>
              <a:gd name="connsiteY2" fmla="*/ 9709 h 974037"/>
              <a:gd name="connsiteX3" fmla="*/ 3038475 w 3038475"/>
              <a:gd name="connsiteY3" fmla="*/ 352609 h 974037"/>
              <a:gd name="connsiteX4" fmla="*/ 3038475 w 3038475"/>
              <a:gd name="connsiteY4" fmla="*/ 352609 h 974037"/>
              <a:gd name="connsiteX0" fmla="*/ 0 w 3038475"/>
              <a:gd name="connsiteY0" fmla="*/ 857571 h 964649"/>
              <a:gd name="connsiteX1" fmla="*/ 1276350 w 3038475"/>
              <a:gd name="connsiteY1" fmla="*/ 933771 h 964649"/>
              <a:gd name="connsiteX2" fmla="*/ 2133600 w 3038475"/>
              <a:gd name="connsiteY2" fmla="*/ 321 h 964649"/>
              <a:gd name="connsiteX3" fmla="*/ 3038475 w 3038475"/>
              <a:gd name="connsiteY3" fmla="*/ 343221 h 964649"/>
              <a:gd name="connsiteX4" fmla="*/ 3038475 w 3038475"/>
              <a:gd name="connsiteY4" fmla="*/ 343221 h 964649"/>
              <a:gd name="connsiteX0" fmla="*/ 0 w 3038475"/>
              <a:gd name="connsiteY0" fmla="*/ 514350 h 610056"/>
              <a:gd name="connsiteX1" fmla="*/ 1276350 w 3038475"/>
              <a:gd name="connsiteY1" fmla="*/ 590550 h 610056"/>
              <a:gd name="connsiteX2" fmla="*/ 3038475 w 3038475"/>
              <a:gd name="connsiteY2" fmla="*/ 0 h 610056"/>
              <a:gd name="connsiteX3" fmla="*/ 3038475 w 3038475"/>
              <a:gd name="connsiteY3" fmla="*/ 0 h 610056"/>
              <a:gd name="connsiteX0" fmla="*/ 0 w 3038475"/>
              <a:gd name="connsiteY0" fmla="*/ 514350 h 610056"/>
              <a:gd name="connsiteX1" fmla="*/ 1276350 w 3038475"/>
              <a:gd name="connsiteY1" fmla="*/ 590550 h 610056"/>
              <a:gd name="connsiteX2" fmla="*/ 3038475 w 3038475"/>
              <a:gd name="connsiteY2" fmla="*/ 0 h 610056"/>
              <a:gd name="connsiteX0" fmla="*/ 0 w 1276350"/>
              <a:gd name="connsiteY0" fmla="*/ 12373 h 108079"/>
              <a:gd name="connsiteX1" fmla="*/ 1276350 w 1276350"/>
              <a:gd name="connsiteY1" fmla="*/ 88573 h 108079"/>
              <a:gd name="connsiteX0" fmla="*/ 0 w 1477890"/>
              <a:gd name="connsiteY0" fmla="*/ 86778 h 86778"/>
              <a:gd name="connsiteX1" fmla="*/ 1477890 w 1477890"/>
              <a:gd name="connsiteY1" fmla="*/ 0 h 86778"/>
              <a:gd name="connsiteX0" fmla="*/ 0 w 2093925"/>
              <a:gd name="connsiteY0" fmla="*/ 900413 h 900413"/>
              <a:gd name="connsiteX1" fmla="*/ 2093925 w 2093925"/>
              <a:gd name="connsiteY1" fmla="*/ 0 h 900413"/>
              <a:gd name="connsiteX0" fmla="*/ 0 w 2093925"/>
              <a:gd name="connsiteY0" fmla="*/ 900413 h 900413"/>
              <a:gd name="connsiteX1" fmla="*/ 2093925 w 2093925"/>
              <a:gd name="connsiteY1" fmla="*/ 0 h 900413"/>
              <a:gd name="connsiteX0" fmla="*/ 0 w 2093925"/>
              <a:gd name="connsiteY0" fmla="*/ 900413 h 900413"/>
              <a:gd name="connsiteX1" fmla="*/ 2093925 w 2093925"/>
              <a:gd name="connsiteY1" fmla="*/ 0 h 900413"/>
              <a:gd name="connsiteX0" fmla="*/ 0 w 2093925"/>
              <a:gd name="connsiteY0" fmla="*/ 900413 h 900413"/>
              <a:gd name="connsiteX1" fmla="*/ 2093925 w 2093925"/>
              <a:gd name="connsiteY1" fmla="*/ 0 h 900413"/>
              <a:gd name="connsiteX0" fmla="*/ 0 w 2176997"/>
              <a:gd name="connsiteY0" fmla="*/ 791272 h 791272"/>
              <a:gd name="connsiteX1" fmla="*/ 2176997 w 2176997"/>
              <a:gd name="connsiteY1" fmla="*/ 0 h 791272"/>
              <a:gd name="connsiteX0" fmla="*/ 0 w 2176997"/>
              <a:gd name="connsiteY0" fmla="*/ 791272 h 791272"/>
              <a:gd name="connsiteX1" fmla="*/ 2176997 w 2176997"/>
              <a:gd name="connsiteY1" fmla="*/ 0 h 791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76997" h="791272">
                <a:moveTo>
                  <a:pt x="0" y="791272"/>
                </a:moveTo>
                <a:cubicBezTo>
                  <a:pt x="1239754" y="-50842"/>
                  <a:pt x="1792007" y="874315"/>
                  <a:pt x="2176997" y="0"/>
                </a:cubicBezTo>
              </a:path>
            </a:pathLst>
          </a:custGeom>
          <a:noFill/>
          <a:ln w="38100">
            <a:solidFill>
              <a:srgbClr val="D68DF7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CA" sz="1920">
              <a:solidFill>
                <a:prstClr val="white"/>
              </a:solidFill>
            </a:endParaRPr>
          </a:p>
        </p:txBody>
      </p:sp>
      <p:sp>
        <p:nvSpPr>
          <p:cNvPr id="84" name="Branch Bottom (blue)"/>
          <p:cNvSpPr/>
          <p:nvPr/>
        </p:nvSpPr>
        <p:spPr>
          <a:xfrm rot="19363415" flipH="1">
            <a:off x="8569262" y="4836844"/>
            <a:ext cx="465725" cy="526633"/>
          </a:xfrm>
          <a:custGeom>
            <a:avLst/>
            <a:gdLst>
              <a:gd name="connsiteX0" fmla="*/ 0 w 3038475"/>
              <a:gd name="connsiteY0" fmla="*/ 514350 h 514350"/>
              <a:gd name="connsiteX1" fmla="*/ 3038475 w 3038475"/>
              <a:gd name="connsiteY1" fmla="*/ 0 h 514350"/>
              <a:gd name="connsiteX2" fmla="*/ 3038475 w 3038475"/>
              <a:gd name="connsiteY2" fmla="*/ 0 h 514350"/>
              <a:gd name="connsiteX0" fmla="*/ 0 w 3038475"/>
              <a:gd name="connsiteY0" fmla="*/ 514350 h 603827"/>
              <a:gd name="connsiteX1" fmla="*/ 1276350 w 3038475"/>
              <a:gd name="connsiteY1" fmla="*/ 590550 h 603827"/>
              <a:gd name="connsiteX2" fmla="*/ 3038475 w 3038475"/>
              <a:gd name="connsiteY2" fmla="*/ 0 h 603827"/>
              <a:gd name="connsiteX3" fmla="*/ 3038475 w 3038475"/>
              <a:gd name="connsiteY3" fmla="*/ 0 h 603827"/>
              <a:gd name="connsiteX0" fmla="*/ 0 w 3038475"/>
              <a:gd name="connsiteY0" fmla="*/ 857250 h 946727"/>
              <a:gd name="connsiteX1" fmla="*/ 1276350 w 3038475"/>
              <a:gd name="connsiteY1" fmla="*/ 933450 h 946727"/>
              <a:gd name="connsiteX2" fmla="*/ 2133600 w 3038475"/>
              <a:gd name="connsiteY2" fmla="*/ 0 h 946727"/>
              <a:gd name="connsiteX3" fmla="*/ 3038475 w 3038475"/>
              <a:gd name="connsiteY3" fmla="*/ 342900 h 946727"/>
              <a:gd name="connsiteX4" fmla="*/ 3038475 w 3038475"/>
              <a:gd name="connsiteY4" fmla="*/ 342900 h 946727"/>
              <a:gd name="connsiteX0" fmla="*/ 0 w 3038475"/>
              <a:gd name="connsiteY0" fmla="*/ 866959 h 956436"/>
              <a:gd name="connsiteX1" fmla="*/ 1276350 w 3038475"/>
              <a:gd name="connsiteY1" fmla="*/ 943159 h 956436"/>
              <a:gd name="connsiteX2" fmla="*/ 2133600 w 3038475"/>
              <a:gd name="connsiteY2" fmla="*/ 9709 h 956436"/>
              <a:gd name="connsiteX3" fmla="*/ 3038475 w 3038475"/>
              <a:gd name="connsiteY3" fmla="*/ 352609 h 956436"/>
              <a:gd name="connsiteX4" fmla="*/ 3038475 w 3038475"/>
              <a:gd name="connsiteY4" fmla="*/ 352609 h 956436"/>
              <a:gd name="connsiteX0" fmla="*/ 0 w 3038475"/>
              <a:gd name="connsiteY0" fmla="*/ 866959 h 974037"/>
              <a:gd name="connsiteX1" fmla="*/ 1276350 w 3038475"/>
              <a:gd name="connsiteY1" fmla="*/ 943159 h 974037"/>
              <a:gd name="connsiteX2" fmla="*/ 2133600 w 3038475"/>
              <a:gd name="connsiteY2" fmla="*/ 9709 h 974037"/>
              <a:gd name="connsiteX3" fmla="*/ 3038475 w 3038475"/>
              <a:gd name="connsiteY3" fmla="*/ 352609 h 974037"/>
              <a:gd name="connsiteX4" fmla="*/ 3038475 w 3038475"/>
              <a:gd name="connsiteY4" fmla="*/ 352609 h 974037"/>
              <a:gd name="connsiteX0" fmla="*/ 0 w 3038475"/>
              <a:gd name="connsiteY0" fmla="*/ 857571 h 964649"/>
              <a:gd name="connsiteX1" fmla="*/ 1276350 w 3038475"/>
              <a:gd name="connsiteY1" fmla="*/ 933771 h 964649"/>
              <a:gd name="connsiteX2" fmla="*/ 2133600 w 3038475"/>
              <a:gd name="connsiteY2" fmla="*/ 321 h 964649"/>
              <a:gd name="connsiteX3" fmla="*/ 3038475 w 3038475"/>
              <a:gd name="connsiteY3" fmla="*/ 343221 h 964649"/>
              <a:gd name="connsiteX4" fmla="*/ 3038475 w 3038475"/>
              <a:gd name="connsiteY4" fmla="*/ 343221 h 964649"/>
              <a:gd name="connsiteX0" fmla="*/ 58881 w 1782906"/>
              <a:gd name="connsiteY0" fmla="*/ 543237 h 943885"/>
              <a:gd name="connsiteX1" fmla="*/ 20781 w 1782906"/>
              <a:gd name="connsiteY1" fmla="*/ 933762 h 943885"/>
              <a:gd name="connsiteX2" fmla="*/ 878031 w 1782906"/>
              <a:gd name="connsiteY2" fmla="*/ 312 h 943885"/>
              <a:gd name="connsiteX3" fmla="*/ 1782906 w 1782906"/>
              <a:gd name="connsiteY3" fmla="*/ 343212 h 943885"/>
              <a:gd name="connsiteX4" fmla="*/ 1782906 w 1782906"/>
              <a:gd name="connsiteY4" fmla="*/ 343212 h 943885"/>
              <a:gd name="connsiteX0" fmla="*/ 114367 w 1838392"/>
              <a:gd name="connsiteY0" fmla="*/ 688276 h 688276"/>
              <a:gd name="connsiteX1" fmla="*/ 19117 w 1838392"/>
              <a:gd name="connsiteY1" fmla="*/ 31051 h 688276"/>
              <a:gd name="connsiteX2" fmla="*/ 933517 w 1838392"/>
              <a:gd name="connsiteY2" fmla="*/ 145351 h 688276"/>
              <a:gd name="connsiteX3" fmla="*/ 1838392 w 1838392"/>
              <a:gd name="connsiteY3" fmla="*/ 488251 h 688276"/>
              <a:gd name="connsiteX4" fmla="*/ 1838392 w 1838392"/>
              <a:gd name="connsiteY4" fmla="*/ 488251 h 688276"/>
              <a:gd name="connsiteX0" fmla="*/ 98690 w 1822715"/>
              <a:gd name="connsiteY0" fmla="*/ 1388082 h 1388082"/>
              <a:gd name="connsiteX1" fmla="*/ 3440 w 1822715"/>
              <a:gd name="connsiteY1" fmla="*/ 730857 h 1388082"/>
              <a:gd name="connsiteX2" fmla="*/ 413015 w 1822715"/>
              <a:gd name="connsiteY2" fmla="*/ 6957 h 1388082"/>
              <a:gd name="connsiteX3" fmla="*/ 1822715 w 1822715"/>
              <a:gd name="connsiteY3" fmla="*/ 1188057 h 1388082"/>
              <a:gd name="connsiteX4" fmla="*/ 1822715 w 1822715"/>
              <a:gd name="connsiteY4" fmla="*/ 1188057 h 1388082"/>
              <a:gd name="connsiteX0" fmla="*/ 98690 w 1994165"/>
              <a:gd name="connsiteY0" fmla="*/ 1388082 h 1388082"/>
              <a:gd name="connsiteX1" fmla="*/ 3440 w 1994165"/>
              <a:gd name="connsiteY1" fmla="*/ 730857 h 1388082"/>
              <a:gd name="connsiteX2" fmla="*/ 413015 w 1994165"/>
              <a:gd name="connsiteY2" fmla="*/ 6957 h 1388082"/>
              <a:gd name="connsiteX3" fmla="*/ 1822715 w 1994165"/>
              <a:gd name="connsiteY3" fmla="*/ 1188057 h 1388082"/>
              <a:gd name="connsiteX4" fmla="*/ 1994165 w 1994165"/>
              <a:gd name="connsiteY4" fmla="*/ 130782 h 1388082"/>
              <a:gd name="connsiteX0" fmla="*/ 98690 w 1994165"/>
              <a:gd name="connsiteY0" fmla="*/ 1409128 h 1409128"/>
              <a:gd name="connsiteX1" fmla="*/ 3440 w 1994165"/>
              <a:gd name="connsiteY1" fmla="*/ 751903 h 1409128"/>
              <a:gd name="connsiteX2" fmla="*/ 413015 w 1994165"/>
              <a:gd name="connsiteY2" fmla="*/ 28003 h 1409128"/>
              <a:gd name="connsiteX3" fmla="*/ 1994165 w 1994165"/>
              <a:gd name="connsiteY3" fmla="*/ 151828 h 1409128"/>
              <a:gd name="connsiteX0" fmla="*/ 98690 w 908315"/>
              <a:gd name="connsiteY0" fmla="*/ 1431053 h 1431053"/>
              <a:gd name="connsiteX1" fmla="*/ 3440 w 908315"/>
              <a:gd name="connsiteY1" fmla="*/ 773828 h 1431053"/>
              <a:gd name="connsiteX2" fmla="*/ 413015 w 908315"/>
              <a:gd name="connsiteY2" fmla="*/ 49928 h 1431053"/>
              <a:gd name="connsiteX3" fmla="*/ 908315 w 908315"/>
              <a:gd name="connsiteY3" fmla="*/ 78503 h 1431053"/>
              <a:gd name="connsiteX0" fmla="*/ 113990 w 923615"/>
              <a:gd name="connsiteY0" fmla="*/ 1352550 h 1352550"/>
              <a:gd name="connsiteX1" fmla="*/ 18740 w 923615"/>
              <a:gd name="connsiteY1" fmla="*/ 695325 h 1352550"/>
              <a:gd name="connsiteX2" fmla="*/ 923615 w 923615"/>
              <a:gd name="connsiteY2" fmla="*/ 0 h 1352550"/>
              <a:gd name="connsiteX0" fmla="*/ 173982 w 983607"/>
              <a:gd name="connsiteY0" fmla="*/ 1352550 h 1352550"/>
              <a:gd name="connsiteX1" fmla="*/ 78732 w 983607"/>
              <a:gd name="connsiteY1" fmla="*/ 695325 h 1352550"/>
              <a:gd name="connsiteX2" fmla="*/ 983607 w 983607"/>
              <a:gd name="connsiteY2" fmla="*/ 0 h 1352550"/>
              <a:gd name="connsiteX0" fmla="*/ 173982 w 983607"/>
              <a:gd name="connsiteY0" fmla="*/ 1419225 h 1419225"/>
              <a:gd name="connsiteX1" fmla="*/ 78732 w 983607"/>
              <a:gd name="connsiteY1" fmla="*/ 695325 h 1419225"/>
              <a:gd name="connsiteX2" fmla="*/ 983607 w 983607"/>
              <a:gd name="connsiteY2" fmla="*/ 0 h 1419225"/>
              <a:gd name="connsiteX0" fmla="*/ 178121 w 1044896"/>
              <a:gd name="connsiteY0" fmla="*/ 1457325 h 1457325"/>
              <a:gd name="connsiteX1" fmla="*/ 82871 w 1044896"/>
              <a:gd name="connsiteY1" fmla="*/ 733425 h 1457325"/>
              <a:gd name="connsiteX2" fmla="*/ 1044896 w 1044896"/>
              <a:gd name="connsiteY2" fmla="*/ 0 h 1457325"/>
              <a:gd name="connsiteX0" fmla="*/ 178121 w 1044896"/>
              <a:gd name="connsiteY0" fmla="*/ 1461215 h 1461215"/>
              <a:gd name="connsiteX1" fmla="*/ 82871 w 1044896"/>
              <a:gd name="connsiteY1" fmla="*/ 737315 h 1461215"/>
              <a:gd name="connsiteX2" fmla="*/ 1044896 w 1044896"/>
              <a:gd name="connsiteY2" fmla="*/ 3890 h 1461215"/>
              <a:gd name="connsiteX0" fmla="*/ 301501 w 996826"/>
              <a:gd name="connsiteY0" fmla="*/ 879650 h 879650"/>
              <a:gd name="connsiteX1" fmla="*/ 34801 w 996826"/>
              <a:gd name="connsiteY1" fmla="*/ 736775 h 879650"/>
              <a:gd name="connsiteX2" fmla="*/ 996826 w 996826"/>
              <a:gd name="connsiteY2" fmla="*/ 3350 h 879650"/>
              <a:gd name="connsiteX0" fmla="*/ 287640 w 763890"/>
              <a:gd name="connsiteY0" fmla="*/ 278886 h 1345686"/>
              <a:gd name="connsiteX1" fmla="*/ 20940 w 763890"/>
              <a:gd name="connsiteY1" fmla="*/ 136011 h 1345686"/>
              <a:gd name="connsiteX2" fmla="*/ 763890 w 763890"/>
              <a:gd name="connsiteY2" fmla="*/ 1345686 h 1345686"/>
              <a:gd name="connsiteX0" fmla="*/ 287640 w 890721"/>
              <a:gd name="connsiteY0" fmla="*/ 278886 h 1345686"/>
              <a:gd name="connsiteX1" fmla="*/ 20940 w 890721"/>
              <a:gd name="connsiteY1" fmla="*/ 136011 h 1345686"/>
              <a:gd name="connsiteX2" fmla="*/ 763890 w 890721"/>
              <a:gd name="connsiteY2" fmla="*/ 1345686 h 1345686"/>
              <a:gd name="connsiteX0" fmla="*/ 29120 w 820777"/>
              <a:gd name="connsiteY0" fmla="*/ 142689 h 1209489"/>
              <a:gd name="connsiteX1" fmla="*/ 695870 w 820777"/>
              <a:gd name="connsiteY1" fmla="*/ 399864 h 1209489"/>
              <a:gd name="connsiteX2" fmla="*/ 505370 w 820777"/>
              <a:gd name="connsiteY2" fmla="*/ 1209489 h 1209489"/>
              <a:gd name="connsiteX0" fmla="*/ 0 w 791657"/>
              <a:gd name="connsiteY0" fmla="*/ 13186 h 1079986"/>
              <a:gd name="connsiteX1" fmla="*/ 666750 w 791657"/>
              <a:gd name="connsiteY1" fmla="*/ 270361 h 1079986"/>
              <a:gd name="connsiteX2" fmla="*/ 476250 w 791657"/>
              <a:gd name="connsiteY2" fmla="*/ 1079986 h 1079986"/>
              <a:gd name="connsiteX0" fmla="*/ 0 w 818584"/>
              <a:gd name="connsiteY0" fmla="*/ 13366 h 1076991"/>
              <a:gd name="connsiteX1" fmla="*/ 692150 w 818584"/>
              <a:gd name="connsiteY1" fmla="*/ 267366 h 1076991"/>
              <a:gd name="connsiteX2" fmla="*/ 501650 w 818584"/>
              <a:gd name="connsiteY2" fmla="*/ 1076991 h 1076991"/>
              <a:gd name="connsiteX0" fmla="*/ 384175 w 550199"/>
              <a:gd name="connsiteY0" fmla="*/ 7095 h 1270745"/>
              <a:gd name="connsiteX1" fmla="*/ 190500 w 550199"/>
              <a:gd name="connsiteY1" fmla="*/ 461120 h 1270745"/>
              <a:gd name="connsiteX2" fmla="*/ 0 w 550199"/>
              <a:gd name="connsiteY2" fmla="*/ 1270745 h 1270745"/>
              <a:gd name="connsiteX0" fmla="*/ 384175 w 384175"/>
              <a:gd name="connsiteY0" fmla="*/ 0 h 1263650"/>
              <a:gd name="connsiteX1" fmla="*/ 190500 w 384175"/>
              <a:gd name="connsiteY1" fmla="*/ 454025 h 1263650"/>
              <a:gd name="connsiteX2" fmla="*/ 0 w 384175"/>
              <a:gd name="connsiteY2" fmla="*/ 1263650 h 1263650"/>
              <a:gd name="connsiteX0" fmla="*/ 384175 w 384175"/>
              <a:gd name="connsiteY0" fmla="*/ 0 h 1263650"/>
              <a:gd name="connsiteX1" fmla="*/ 190500 w 384175"/>
              <a:gd name="connsiteY1" fmla="*/ 454025 h 1263650"/>
              <a:gd name="connsiteX2" fmla="*/ 0 w 384175"/>
              <a:gd name="connsiteY2" fmla="*/ 1263650 h 1263650"/>
              <a:gd name="connsiteX0" fmla="*/ 384175 w 632689"/>
              <a:gd name="connsiteY0" fmla="*/ 0 h 1263650"/>
              <a:gd name="connsiteX1" fmla="*/ 628650 w 632689"/>
              <a:gd name="connsiteY1" fmla="*/ 787400 h 1263650"/>
              <a:gd name="connsiteX2" fmla="*/ 0 w 632689"/>
              <a:gd name="connsiteY2" fmla="*/ 1263650 h 1263650"/>
              <a:gd name="connsiteX0" fmla="*/ 336550 w 631612"/>
              <a:gd name="connsiteY0" fmla="*/ 0 h 1254125"/>
              <a:gd name="connsiteX1" fmla="*/ 628650 w 631612"/>
              <a:gd name="connsiteY1" fmla="*/ 777875 h 1254125"/>
              <a:gd name="connsiteX2" fmla="*/ 0 w 631612"/>
              <a:gd name="connsiteY2" fmla="*/ 1254125 h 1254125"/>
              <a:gd name="connsiteX0" fmla="*/ 59527 w 1756006"/>
              <a:gd name="connsiteY0" fmla="*/ 0 h 959510"/>
              <a:gd name="connsiteX1" fmla="*/ 1707455 w 1756006"/>
              <a:gd name="connsiteY1" fmla="*/ 483260 h 959510"/>
              <a:gd name="connsiteX2" fmla="*/ 1078805 w 1756006"/>
              <a:gd name="connsiteY2" fmla="*/ 959510 h 959510"/>
              <a:gd name="connsiteX0" fmla="*/ 0 w 1019278"/>
              <a:gd name="connsiteY0" fmla="*/ 0 h 959510"/>
              <a:gd name="connsiteX1" fmla="*/ 1019278 w 1019278"/>
              <a:gd name="connsiteY1" fmla="*/ 959510 h 959510"/>
              <a:gd name="connsiteX0" fmla="*/ 406181 w 406181"/>
              <a:gd name="connsiteY0" fmla="*/ 397438 h 397438"/>
              <a:gd name="connsiteX1" fmla="*/ 0 w 406181"/>
              <a:gd name="connsiteY1" fmla="*/ 0 h 397438"/>
              <a:gd name="connsiteX0" fmla="*/ 406181 w 406181"/>
              <a:gd name="connsiteY0" fmla="*/ 452143 h 452143"/>
              <a:gd name="connsiteX1" fmla="*/ 0 w 406181"/>
              <a:gd name="connsiteY1" fmla="*/ 54705 h 452143"/>
              <a:gd name="connsiteX0" fmla="*/ 406181 w 459562"/>
              <a:gd name="connsiteY0" fmla="*/ 457669 h 457669"/>
              <a:gd name="connsiteX1" fmla="*/ 0 w 459562"/>
              <a:gd name="connsiteY1" fmla="*/ 60231 h 457669"/>
              <a:gd name="connsiteX0" fmla="*/ 379031 w 436617"/>
              <a:gd name="connsiteY0" fmla="*/ 493718 h 493718"/>
              <a:gd name="connsiteX1" fmla="*/ 0 w 436617"/>
              <a:gd name="connsiteY1" fmla="*/ 56462 h 493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17" h="493718">
                <a:moveTo>
                  <a:pt x="379031" y="493718"/>
                </a:moveTo>
                <a:cubicBezTo>
                  <a:pt x="529698" y="296724"/>
                  <a:pt x="378298" y="-158739"/>
                  <a:pt x="0" y="56462"/>
                </a:cubicBezTo>
              </a:path>
            </a:pathLst>
          </a:custGeom>
          <a:noFill/>
          <a:ln w="38100">
            <a:solidFill>
              <a:srgbClr val="D68DF7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CA" sz="1920" dirty="0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8833449" y="5152568"/>
            <a:ext cx="292940" cy="2929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CA" sz="1920">
              <a:solidFill>
                <a:prstClr val="white"/>
              </a:solidFill>
            </a:endParaRPr>
          </a:p>
        </p:txBody>
      </p:sp>
      <p:sp>
        <p:nvSpPr>
          <p:cNvPr id="66" name="Oval 65"/>
          <p:cNvSpPr/>
          <p:nvPr/>
        </p:nvSpPr>
        <p:spPr>
          <a:xfrm>
            <a:off x="8262147" y="5967033"/>
            <a:ext cx="292940" cy="2929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CA" sz="1920">
              <a:solidFill>
                <a:prstClr val="white"/>
              </a:solidFill>
            </a:endParaRPr>
          </a:p>
        </p:txBody>
      </p:sp>
      <p:sp>
        <p:nvSpPr>
          <p:cNvPr id="68" name="Line Callout 1 67"/>
          <p:cNvSpPr/>
          <p:nvPr/>
        </p:nvSpPr>
        <p:spPr>
          <a:xfrm>
            <a:off x="7011804" y="6798614"/>
            <a:ext cx="1351547" cy="405815"/>
          </a:xfrm>
          <a:prstGeom prst="borderCallout1">
            <a:avLst>
              <a:gd name="adj1" fmla="val 12073"/>
              <a:gd name="adj2" fmla="val 69769"/>
              <a:gd name="adj3" fmla="val -133688"/>
              <a:gd name="adj4" fmla="val 92301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CA" sz="1920" b="1" dirty="0">
                <a:solidFill>
                  <a:prstClr val="white"/>
                </a:solidFill>
              </a:rPr>
              <a:t>Congested!</a:t>
            </a:r>
          </a:p>
        </p:txBody>
      </p:sp>
      <p:grpSp>
        <p:nvGrpSpPr>
          <p:cNvPr id="9" name="New Routing"/>
          <p:cNvGrpSpPr/>
          <p:nvPr/>
        </p:nvGrpSpPr>
        <p:grpSpPr>
          <a:xfrm>
            <a:off x="7213424" y="4344289"/>
            <a:ext cx="3615079" cy="3280889"/>
            <a:chOff x="6762584" y="1899257"/>
            <a:chExt cx="3389137" cy="3075833"/>
          </a:xfrm>
        </p:grpSpPr>
        <p:sp>
          <p:nvSpPr>
            <p:cNvPr id="71" name="New Routing"/>
            <p:cNvSpPr/>
            <p:nvPr/>
          </p:nvSpPr>
          <p:spPr>
            <a:xfrm rot="19363415" flipH="1">
              <a:off x="7315719" y="2421291"/>
              <a:ext cx="2145248" cy="791047"/>
            </a:xfrm>
            <a:custGeom>
              <a:avLst/>
              <a:gdLst>
                <a:gd name="connsiteX0" fmla="*/ 0 w 3038475"/>
                <a:gd name="connsiteY0" fmla="*/ 514350 h 514350"/>
                <a:gd name="connsiteX1" fmla="*/ 3038475 w 3038475"/>
                <a:gd name="connsiteY1" fmla="*/ 0 h 514350"/>
                <a:gd name="connsiteX2" fmla="*/ 3038475 w 3038475"/>
                <a:gd name="connsiteY2" fmla="*/ 0 h 514350"/>
                <a:gd name="connsiteX0" fmla="*/ 0 w 3038475"/>
                <a:gd name="connsiteY0" fmla="*/ 514350 h 603827"/>
                <a:gd name="connsiteX1" fmla="*/ 1276350 w 3038475"/>
                <a:gd name="connsiteY1" fmla="*/ 590550 h 603827"/>
                <a:gd name="connsiteX2" fmla="*/ 3038475 w 3038475"/>
                <a:gd name="connsiteY2" fmla="*/ 0 h 603827"/>
                <a:gd name="connsiteX3" fmla="*/ 3038475 w 3038475"/>
                <a:gd name="connsiteY3" fmla="*/ 0 h 603827"/>
                <a:gd name="connsiteX0" fmla="*/ 0 w 3038475"/>
                <a:gd name="connsiteY0" fmla="*/ 857250 h 946727"/>
                <a:gd name="connsiteX1" fmla="*/ 1276350 w 3038475"/>
                <a:gd name="connsiteY1" fmla="*/ 933450 h 946727"/>
                <a:gd name="connsiteX2" fmla="*/ 2133600 w 3038475"/>
                <a:gd name="connsiteY2" fmla="*/ 0 h 946727"/>
                <a:gd name="connsiteX3" fmla="*/ 3038475 w 3038475"/>
                <a:gd name="connsiteY3" fmla="*/ 342900 h 946727"/>
                <a:gd name="connsiteX4" fmla="*/ 3038475 w 3038475"/>
                <a:gd name="connsiteY4" fmla="*/ 342900 h 946727"/>
                <a:gd name="connsiteX0" fmla="*/ 0 w 3038475"/>
                <a:gd name="connsiteY0" fmla="*/ 866959 h 956436"/>
                <a:gd name="connsiteX1" fmla="*/ 1276350 w 3038475"/>
                <a:gd name="connsiteY1" fmla="*/ 943159 h 956436"/>
                <a:gd name="connsiteX2" fmla="*/ 2133600 w 3038475"/>
                <a:gd name="connsiteY2" fmla="*/ 9709 h 956436"/>
                <a:gd name="connsiteX3" fmla="*/ 3038475 w 3038475"/>
                <a:gd name="connsiteY3" fmla="*/ 352609 h 956436"/>
                <a:gd name="connsiteX4" fmla="*/ 3038475 w 3038475"/>
                <a:gd name="connsiteY4" fmla="*/ 352609 h 956436"/>
                <a:gd name="connsiteX0" fmla="*/ 0 w 3038475"/>
                <a:gd name="connsiteY0" fmla="*/ 866959 h 974037"/>
                <a:gd name="connsiteX1" fmla="*/ 1276350 w 3038475"/>
                <a:gd name="connsiteY1" fmla="*/ 943159 h 974037"/>
                <a:gd name="connsiteX2" fmla="*/ 2133600 w 3038475"/>
                <a:gd name="connsiteY2" fmla="*/ 9709 h 974037"/>
                <a:gd name="connsiteX3" fmla="*/ 3038475 w 3038475"/>
                <a:gd name="connsiteY3" fmla="*/ 352609 h 974037"/>
                <a:gd name="connsiteX4" fmla="*/ 3038475 w 3038475"/>
                <a:gd name="connsiteY4" fmla="*/ 352609 h 974037"/>
                <a:gd name="connsiteX0" fmla="*/ 0 w 3038475"/>
                <a:gd name="connsiteY0" fmla="*/ 857571 h 964649"/>
                <a:gd name="connsiteX1" fmla="*/ 1276350 w 3038475"/>
                <a:gd name="connsiteY1" fmla="*/ 933771 h 964649"/>
                <a:gd name="connsiteX2" fmla="*/ 2133600 w 3038475"/>
                <a:gd name="connsiteY2" fmla="*/ 321 h 964649"/>
                <a:gd name="connsiteX3" fmla="*/ 3038475 w 3038475"/>
                <a:gd name="connsiteY3" fmla="*/ 343221 h 964649"/>
                <a:gd name="connsiteX4" fmla="*/ 3038475 w 3038475"/>
                <a:gd name="connsiteY4" fmla="*/ 343221 h 964649"/>
                <a:gd name="connsiteX0" fmla="*/ 0 w 3038475"/>
                <a:gd name="connsiteY0" fmla="*/ 514350 h 610056"/>
                <a:gd name="connsiteX1" fmla="*/ 1276350 w 3038475"/>
                <a:gd name="connsiteY1" fmla="*/ 590550 h 610056"/>
                <a:gd name="connsiteX2" fmla="*/ 3038475 w 3038475"/>
                <a:gd name="connsiteY2" fmla="*/ 0 h 610056"/>
                <a:gd name="connsiteX3" fmla="*/ 3038475 w 3038475"/>
                <a:gd name="connsiteY3" fmla="*/ 0 h 610056"/>
                <a:gd name="connsiteX0" fmla="*/ 0 w 3038475"/>
                <a:gd name="connsiteY0" fmla="*/ 514350 h 610056"/>
                <a:gd name="connsiteX1" fmla="*/ 1276350 w 3038475"/>
                <a:gd name="connsiteY1" fmla="*/ 590550 h 610056"/>
                <a:gd name="connsiteX2" fmla="*/ 3038475 w 3038475"/>
                <a:gd name="connsiteY2" fmla="*/ 0 h 610056"/>
                <a:gd name="connsiteX0" fmla="*/ 0 w 1276350"/>
                <a:gd name="connsiteY0" fmla="*/ 12373 h 108079"/>
                <a:gd name="connsiteX1" fmla="*/ 1276350 w 1276350"/>
                <a:gd name="connsiteY1" fmla="*/ 88573 h 108079"/>
                <a:gd name="connsiteX0" fmla="*/ 0 w 1477890"/>
                <a:gd name="connsiteY0" fmla="*/ 86778 h 86778"/>
                <a:gd name="connsiteX1" fmla="*/ 1477890 w 1477890"/>
                <a:gd name="connsiteY1" fmla="*/ 0 h 86778"/>
                <a:gd name="connsiteX0" fmla="*/ 0 w 2093925"/>
                <a:gd name="connsiteY0" fmla="*/ 900413 h 900413"/>
                <a:gd name="connsiteX1" fmla="*/ 2093925 w 2093925"/>
                <a:gd name="connsiteY1" fmla="*/ 0 h 900413"/>
                <a:gd name="connsiteX0" fmla="*/ 0 w 2093925"/>
                <a:gd name="connsiteY0" fmla="*/ 900413 h 900413"/>
                <a:gd name="connsiteX1" fmla="*/ 2093925 w 2093925"/>
                <a:gd name="connsiteY1" fmla="*/ 0 h 900413"/>
                <a:gd name="connsiteX0" fmla="*/ 0 w 2093925"/>
                <a:gd name="connsiteY0" fmla="*/ 900413 h 900413"/>
                <a:gd name="connsiteX1" fmla="*/ 2093925 w 2093925"/>
                <a:gd name="connsiteY1" fmla="*/ 0 h 900413"/>
                <a:gd name="connsiteX0" fmla="*/ 0 w 2093925"/>
                <a:gd name="connsiteY0" fmla="*/ 900413 h 900413"/>
                <a:gd name="connsiteX1" fmla="*/ 2093925 w 2093925"/>
                <a:gd name="connsiteY1" fmla="*/ 0 h 900413"/>
                <a:gd name="connsiteX0" fmla="*/ 0 w 2176997"/>
                <a:gd name="connsiteY0" fmla="*/ 791272 h 791272"/>
                <a:gd name="connsiteX1" fmla="*/ 2176997 w 2176997"/>
                <a:gd name="connsiteY1" fmla="*/ 0 h 791272"/>
                <a:gd name="connsiteX0" fmla="*/ 0 w 2176997"/>
                <a:gd name="connsiteY0" fmla="*/ 791272 h 791272"/>
                <a:gd name="connsiteX1" fmla="*/ 2176997 w 2176997"/>
                <a:gd name="connsiteY1" fmla="*/ 0 h 791272"/>
                <a:gd name="connsiteX0" fmla="*/ 0 w 2176997"/>
                <a:gd name="connsiteY0" fmla="*/ 791272 h 791272"/>
                <a:gd name="connsiteX1" fmla="*/ 1150511 w 2176997"/>
                <a:gd name="connsiteY1" fmla="*/ 728747 h 791272"/>
                <a:gd name="connsiteX2" fmla="*/ 2176997 w 2176997"/>
                <a:gd name="connsiteY2" fmla="*/ 0 h 791272"/>
                <a:gd name="connsiteX0" fmla="*/ 0 w 2176997"/>
                <a:gd name="connsiteY0" fmla="*/ 791272 h 934056"/>
                <a:gd name="connsiteX1" fmla="*/ 1150511 w 2176997"/>
                <a:gd name="connsiteY1" fmla="*/ 728747 h 934056"/>
                <a:gd name="connsiteX2" fmla="*/ 2176997 w 2176997"/>
                <a:gd name="connsiteY2" fmla="*/ 0 h 934056"/>
                <a:gd name="connsiteX0" fmla="*/ 0 w 2176997"/>
                <a:gd name="connsiteY0" fmla="*/ 791272 h 843308"/>
                <a:gd name="connsiteX1" fmla="*/ 1150511 w 2176997"/>
                <a:gd name="connsiteY1" fmla="*/ 728747 h 843308"/>
                <a:gd name="connsiteX2" fmla="*/ 2176997 w 2176997"/>
                <a:gd name="connsiteY2" fmla="*/ 0 h 843308"/>
                <a:gd name="connsiteX0" fmla="*/ 0 w 2176997"/>
                <a:gd name="connsiteY0" fmla="*/ 791272 h 791272"/>
                <a:gd name="connsiteX1" fmla="*/ 896389 w 2176997"/>
                <a:gd name="connsiteY1" fmla="*/ 622915 h 791272"/>
                <a:gd name="connsiteX2" fmla="*/ 2176997 w 2176997"/>
                <a:gd name="connsiteY2" fmla="*/ 0 h 791272"/>
                <a:gd name="connsiteX0" fmla="*/ 0 w 2176997"/>
                <a:gd name="connsiteY0" fmla="*/ 791272 h 791272"/>
                <a:gd name="connsiteX1" fmla="*/ 896389 w 2176997"/>
                <a:gd name="connsiteY1" fmla="*/ 622915 h 791272"/>
                <a:gd name="connsiteX2" fmla="*/ 2176997 w 2176997"/>
                <a:gd name="connsiteY2" fmla="*/ 0 h 791272"/>
                <a:gd name="connsiteX0" fmla="*/ 0 w 2145248"/>
                <a:gd name="connsiteY0" fmla="*/ 791047 h 791047"/>
                <a:gd name="connsiteX1" fmla="*/ 864640 w 2145248"/>
                <a:gd name="connsiteY1" fmla="*/ 622915 h 791047"/>
                <a:gd name="connsiteX2" fmla="*/ 2145248 w 2145248"/>
                <a:gd name="connsiteY2" fmla="*/ 0 h 791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45248" h="791047">
                  <a:moveTo>
                    <a:pt x="0" y="791047"/>
                  </a:moveTo>
                  <a:cubicBezTo>
                    <a:pt x="242648" y="726924"/>
                    <a:pt x="507099" y="754756"/>
                    <a:pt x="864640" y="622915"/>
                  </a:cubicBezTo>
                  <a:cubicBezTo>
                    <a:pt x="1222181" y="491074"/>
                    <a:pt x="1760258" y="874315"/>
                    <a:pt x="2145248" y="0"/>
                  </a:cubicBezTo>
                </a:path>
              </a:pathLst>
            </a:custGeom>
            <a:noFill/>
            <a:ln w="38100">
              <a:solidFill>
                <a:srgbClr val="D68DF7"/>
              </a:solidFill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CA" sz="1920">
                <a:solidFill>
                  <a:prstClr val="white"/>
                </a:solidFill>
              </a:endParaRPr>
            </a:p>
          </p:txBody>
        </p:sp>
        <p:sp>
          <p:nvSpPr>
            <p:cNvPr id="72" name="New Routing"/>
            <p:cNvSpPr/>
            <p:nvPr/>
          </p:nvSpPr>
          <p:spPr>
            <a:xfrm rot="19363415" flipH="1">
              <a:off x="7358981" y="2693551"/>
              <a:ext cx="1123372" cy="249972"/>
            </a:xfrm>
            <a:custGeom>
              <a:avLst/>
              <a:gdLst>
                <a:gd name="connsiteX0" fmla="*/ 0 w 3038475"/>
                <a:gd name="connsiteY0" fmla="*/ 514350 h 514350"/>
                <a:gd name="connsiteX1" fmla="*/ 3038475 w 3038475"/>
                <a:gd name="connsiteY1" fmla="*/ 0 h 514350"/>
                <a:gd name="connsiteX2" fmla="*/ 3038475 w 3038475"/>
                <a:gd name="connsiteY2" fmla="*/ 0 h 514350"/>
                <a:gd name="connsiteX0" fmla="*/ 0 w 3038475"/>
                <a:gd name="connsiteY0" fmla="*/ 514350 h 603827"/>
                <a:gd name="connsiteX1" fmla="*/ 1276350 w 3038475"/>
                <a:gd name="connsiteY1" fmla="*/ 590550 h 603827"/>
                <a:gd name="connsiteX2" fmla="*/ 3038475 w 3038475"/>
                <a:gd name="connsiteY2" fmla="*/ 0 h 603827"/>
                <a:gd name="connsiteX3" fmla="*/ 3038475 w 3038475"/>
                <a:gd name="connsiteY3" fmla="*/ 0 h 603827"/>
                <a:gd name="connsiteX0" fmla="*/ 0 w 3038475"/>
                <a:gd name="connsiteY0" fmla="*/ 857250 h 946727"/>
                <a:gd name="connsiteX1" fmla="*/ 1276350 w 3038475"/>
                <a:gd name="connsiteY1" fmla="*/ 933450 h 946727"/>
                <a:gd name="connsiteX2" fmla="*/ 2133600 w 3038475"/>
                <a:gd name="connsiteY2" fmla="*/ 0 h 946727"/>
                <a:gd name="connsiteX3" fmla="*/ 3038475 w 3038475"/>
                <a:gd name="connsiteY3" fmla="*/ 342900 h 946727"/>
                <a:gd name="connsiteX4" fmla="*/ 3038475 w 3038475"/>
                <a:gd name="connsiteY4" fmla="*/ 342900 h 946727"/>
                <a:gd name="connsiteX0" fmla="*/ 0 w 3038475"/>
                <a:gd name="connsiteY0" fmla="*/ 866959 h 956436"/>
                <a:gd name="connsiteX1" fmla="*/ 1276350 w 3038475"/>
                <a:gd name="connsiteY1" fmla="*/ 943159 h 956436"/>
                <a:gd name="connsiteX2" fmla="*/ 2133600 w 3038475"/>
                <a:gd name="connsiteY2" fmla="*/ 9709 h 956436"/>
                <a:gd name="connsiteX3" fmla="*/ 3038475 w 3038475"/>
                <a:gd name="connsiteY3" fmla="*/ 352609 h 956436"/>
                <a:gd name="connsiteX4" fmla="*/ 3038475 w 3038475"/>
                <a:gd name="connsiteY4" fmla="*/ 352609 h 956436"/>
                <a:gd name="connsiteX0" fmla="*/ 0 w 3038475"/>
                <a:gd name="connsiteY0" fmla="*/ 866959 h 974037"/>
                <a:gd name="connsiteX1" fmla="*/ 1276350 w 3038475"/>
                <a:gd name="connsiteY1" fmla="*/ 943159 h 974037"/>
                <a:gd name="connsiteX2" fmla="*/ 2133600 w 3038475"/>
                <a:gd name="connsiteY2" fmla="*/ 9709 h 974037"/>
                <a:gd name="connsiteX3" fmla="*/ 3038475 w 3038475"/>
                <a:gd name="connsiteY3" fmla="*/ 352609 h 974037"/>
                <a:gd name="connsiteX4" fmla="*/ 3038475 w 3038475"/>
                <a:gd name="connsiteY4" fmla="*/ 352609 h 974037"/>
                <a:gd name="connsiteX0" fmla="*/ 0 w 3038475"/>
                <a:gd name="connsiteY0" fmla="*/ 857571 h 964649"/>
                <a:gd name="connsiteX1" fmla="*/ 1276350 w 3038475"/>
                <a:gd name="connsiteY1" fmla="*/ 933771 h 964649"/>
                <a:gd name="connsiteX2" fmla="*/ 2133600 w 3038475"/>
                <a:gd name="connsiteY2" fmla="*/ 321 h 964649"/>
                <a:gd name="connsiteX3" fmla="*/ 3038475 w 3038475"/>
                <a:gd name="connsiteY3" fmla="*/ 343221 h 964649"/>
                <a:gd name="connsiteX4" fmla="*/ 3038475 w 3038475"/>
                <a:gd name="connsiteY4" fmla="*/ 343221 h 964649"/>
                <a:gd name="connsiteX0" fmla="*/ 0 w 3038475"/>
                <a:gd name="connsiteY0" fmla="*/ 514350 h 610056"/>
                <a:gd name="connsiteX1" fmla="*/ 1276350 w 3038475"/>
                <a:gd name="connsiteY1" fmla="*/ 590550 h 610056"/>
                <a:gd name="connsiteX2" fmla="*/ 3038475 w 3038475"/>
                <a:gd name="connsiteY2" fmla="*/ 0 h 610056"/>
                <a:gd name="connsiteX3" fmla="*/ 3038475 w 3038475"/>
                <a:gd name="connsiteY3" fmla="*/ 0 h 610056"/>
                <a:gd name="connsiteX0" fmla="*/ 0 w 3038475"/>
                <a:gd name="connsiteY0" fmla="*/ 514350 h 610056"/>
                <a:gd name="connsiteX1" fmla="*/ 1276350 w 3038475"/>
                <a:gd name="connsiteY1" fmla="*/ 590550 h 610056"/>
                <a:gd name="connsiteX2" fmla="*/ 3038475 w 3038475"/>
                <a:gd name="connsiteY2" fmla="*/ 0 h 610056"/>
                <a:gd name="connsiteX0" fmla="*/ 0 w 1276350"/>
                <a:gd name="connsiteY0" fmla="*/ 12373 h 108079"/>
                <a:gd name="connsiteX1" fmla="*/ 1276350 w 1276350"/>
                <a:gd name="connsiteY1" fmla="*/ 88573 h 108079"/>
                <a:gd name="connsiteX0" fmla="*/ 0 w 1477890"/>
                <a:gd name="connsiteY0" fmla="*/ 86778 h 86778"/>
                <a:gd name="connsiteX1" fmla="*/ 1477890 w 1477890"/>
                <a:gd name="connsiteY1" fmla="*/ 0 h 86778"/>
                <a:gd name="connsiteX0" fmla="*/ 0 w 2093925"/>
                <a:gd name="connsiteY0" fmla="*/ 900413 h 900413"/>
                <a:gd name="connsiteX1" fmla="*/ 2093925 w 2093925"/>
                <a:gd name="connsiteY1" fmla="*/ 0 h 900413"/>
                <a:gd name="connsiteX0" fmla="*/ 0 w 2093925"/>
                <a:gd name="connsiteY0" fmla="*/ 900413 h 900413"/>
                <a:gd name="connsiteX1" fmla="*/ 2093925 w 2093925"/>
                <a:gd name="connsiteY1" fmla="*/ 0 h 900413"/>
                <a:gd name="connsiteX0" fmla="*/ 0 w 2093925"/>
                <a:gd name="connsiteY0" fmla="*/ 900413 h 900413"/>
                <a:gd name="connsiteX1" fmla="*/ 2093925 w 2093925"/>
                <a:gd name="connsiteY1" fmla="*/ 0 h 900413"/>
                <a:gd name="connsiteX0" fmla="*/ 0 w 2093925"/>
                <a:gd name="connsiteY0" fmla="*/ 900413 h 900413"/>
                <a:gd name="connsiteX1" fmla="*/ 2093925 w 2093925"/>
                <a:gd name="connsiteY1" fmla="*/ 0 h 900413"/>
                <a:gd name="connsiteX0" fmla="*/ 0 w 2176997"/>
                <a:gd name="connsiteY0" fmla="*/ 791272 h 791272"/>
                <a:gd name="connsiteX1" fmla="*/ 2176997 w 2176997"/>
                <a:gd name="connsiteY1" fmla="*/ 0 h 791272"/>
                <a:gd name="connsiteX0" fmla="*/ 0 w 2176997"/>
                <a:gd name="connsiteY0" fmla="*/ 791272 h 791272"/>
                <a:gd name="connsiteX1" fmla="*/ 2176997 w 2176997"/>
                <a:gd name="connsiteY1" fmla="*/ 0 h 791272"/>
                <a:gd name="connsiteX0" fmla="*/ 0 w 2176997"/>
                <a:gd name="connsiteY0" fmla="*/ 791272 h 791272"/>
                <a:gd name="connsiteX1" fmla="*/ 1150511 w 2176997"/>
                <a:gd name="connsiteY1" fmla="*/ 728747 h 791272"/>
                <a:gd name="connsiteX2" fmla="*/ 2176997 w 2176997"/>
                <a:gd name="connsiteY2" fmla="*/ 0 h 791272"/>
                <a:gd name="connsiteX0" fmla="*/ 0 w 2176997"/>
                <a:gd name="connsiteY0" fmla="*/ 791272 h 934056"/>
                <a:gd name="connsiteX1" fmla="*/ 1150511 w 2176997"/>
                <a:gd name="connsiteY1" fmla="*/ 728747 h 934056"/>
                <a:gd name="connsiteX2" fmla="*/ 2176997 w 2176997"/>
                <a:gd name="connsiteY2" fmla="*/ 0 h 934056"/>
                <a:gd name="connsiteX0" fmla="*/ 0 w 2176997"/>
                <a:gd name="connsiteY0" fmla="*/ 791272 h 843308"/>
                <a:gd name="connsiteX1" fmla="*/ 1150511 w 2176997"/>
                <a:gd name="connsiteY1" fmla="*/ 728747 h 843308"/>
                <a:gd name="connsiteX2" fmla="*/ 2176997 w 2176997"/>
                <a:gd name="connsiteY2" fmla="*/ 0 h 843308"/>
                <a:gd name="connsiteX0" fmla="*/ 0 w 2176997"/>
                <a:gd name="connsiteY0" fmla="*/ 791272 h 791272"/>
                <a:gd name="connsiteX1" fmla="*/ 896389 w 2176997"/>
                <a:gd name="connsiteY1" fmla="*/ 622915 h 791272"/>
                <a:gd name="connsiteX2" fmla="*/ 2176997 w 2176997"/>
                <a:gd name="connsiteY2" fmla="*/ 0 h 791272"/>
                <a:gd name="connsiteX0" fmla="*/ 0 w 2176997"/>
                <a:gd name="connsiteY0" fmla="*/ 791272 h 791272"/>
                <a:gd name="connsiteX1" fmla="*/ 896389 w 2176997"/>
                <a:gd name="connsiteY1" fmla="*/ 622915 h 791272"/>
                <a:gd name="connsiteX2" fmla="*/ 2176997 w 2176997"/>
                <a:gd name="connsiteY2" fmla="*/ 0 h 791272"/>
                <a:gd name="connsiteX0" fmla="*/ 1171990 w 1280779"/>
                <a:gd name="connsiteY0" fmla="*/ 25056 h 654584"/>
                <a:gd name="connsiteX1" fmla="*/ 171 w 1280779"/>
                <a:gd name="connsiteY1" fmla="*/ 622915 h 654584"/>
                <a:gd name="connsiteX2" fmla="*/ 1280779 w 1280779"/>
                <a:gd name="connsiteY2" fmla="*/ 0 h 654584"/>
                <a:gd name="connsiteX0" fmla="*/ 0 w 108789"/>
                <a:gd name="connsiteY0" fmla="*/ 25056 h 25056"/>
                <a:gd name="connsiteX1" fmla="*/ 108789 w 108789"/>
                <a:gd name="connsiteY1" fmla="*/ 0 h 25056"/>
                <a:gd name="connsiteX0" fmla="*/ 1270431 w 1270431"/>
                <a:gd name="connsiteY0" fmla="*/ 154337 h 154337"/>
                <a:gd name="connsiteX1" fmla="*/ 0 w 1270431"/>
                <a:gd name="connsiteY1" fmla="*/ 0 h 154337"/>
                <a:gd name="connsiteX0" fmla="*/ 1278918 w 1278918"/>
                <a:gd name="connsiteY0" fmla="*/ 154337 h 166462"/>
                <a:gd name="connsiteX1" fmla="*/ 8487 w 1278918"/>
                <a:gd name="connsiteY1" fmla="*/ 0 h 166462"/>
                <a:gd name="connsiteX0" fmla="*/ 1270431 w 1270431"/>
                <a:gd name="connsiteY0" fmla="*/ 154337 h 154337"/>
                <a:gd name="connsiteX1" fmla="*/ 0 w 1270431"/>
                <a:gd name="connsiteY1" fmla="*/ 0 h 154337"/>
                <a:gd name="connsiteX0" fmla="*/ 1123372 w 1123372"/>
                <a:gd name="connsiteY0" fmla="*/ 236346 h 236346"/>
                <a:gd name="connsiteX1" fmla="*/ 0 w 1123372"/>
                <a:gd name="connsiteY1" fmla="*/ 0 h 236346"/>
                <a:gd name="connsiteX0" fmla="*/ 1123372 w 1123372"/>
                <a:gd name="connsiteY0" fmla="*/ 249972 h 249972"/>
                <a:gd name="connsiteX1" fmla="*/ 0 w 1123372"/>
                <a:gd name="connsiteY1" fmla="*/ 13626 h 249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3372" h="249972">
                  <a:moveTo>
                    <a:pt x="1123372" y="249972"/>
                  </a:moveTo>
                  <a:cubicBezTo>
                    <a:pt x="699895" y="198526"/>
                    <a:pt x="189207" y="-61857"/>
                    <a:pt x="0" y="13626"/>
                  </a:cubicBezTo>
                </a:path>
              </a:pathLst>
            </a:custGeom>
            <a:noFill/>
            <a:ln w="38100">
              <a:solidFill>
                <a:srgbClr val="D68DF7"/>
              </a:solidFill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CA" sz="1920">
                <a:solidFill>
                  <a:prstClr val="white"/>
                </a:solidFill>
              </a:endParaRPr>
            </a:p>
          </p:txBody>
        </p:sp>
        <p:sp>
          <p:nvSpPr>
            <p:cNvPr id="73" name="New Routing"/>
            <p:cNvSpPr/>
            <p:nvPr/>
          </p:nvSpPr>
          <p:spPr>
            <a:xfrm rot="19363415" flipH="1">
              <a:off x="6762584" y="2581801"/>
              <a:ext cx="1443958" cy="2393289"/>
            </a:xfrm>
            <a:custGeom>
              <a:avLst/>
              <a:gdLst>
                <a:gd name="connsiteX0" fmla="*/ 0 w 3038475"/>
                <a:gd name="connsiteY0" fmla="*/ 514350 h 514350"/>
                <a:gd name="connsiteX1" fmla="*/ 3038475 w 3038475"/>
                <a:gd name="connsiteY1" fmla="*/ 0 h 514350"/>
                <a:gd name="connsiteX2" fmla="*/ 3038475 w 3038475"/>
                <a:gd name="connsiteY2" fmla="*/ 0 h 514350"/>
                <a:gd name="connsiteX0" fmla="*/ 0 w 3038475"/>
                <a:gd name="connsiteY0" fmla="*/ 514350 h 603827"/>
                <a:gd name="connsiteX1" fmla="*/ 1276350 w 3038475"/>
                <a:gd name="connsiteY1" fmla="*/ 590550 h 603827"/>
                <a:gd name="connsiteX2" fmla="*/ 3038475 w 3038475"/>
                <a:gd name="connsiteY2" fmla="*/ 0 h 603827"/>
                <a:gd name="connsiteX3" fmla="*/ 3038475 w 3038475"/>
                <a:gd name="connsiteY3" fmla="*/ 0 h 603827"/>
                <a:gd name="connsiteX0" fmla="*/ 0 w 3038475"/>
                <a:gd name="connsiteY0" fmla="*/ 857250 h 946727"/>
                <a:gd name="connsiteX1" fmla="*/ 1276350 w 3038475"/>
                <a:gd name="connsiteY1" fmla="*/ 933450 h 946727"/>
                <a:gd name="connsiteX2" fmla="*/ 2133600 w 3038475"/>
                <a:gd name="connsiteY2" fmla="*/ 0 h 946727"/>
                <a:gd name="connsiteX3" fmla="*/ 3038475 w 3038475"/>
                <a:gd name="connsiteY3" fmla="*/ 342900 h 946727"/>
                <a:gd name="connsiteX4" fmla="*/ 3038475 w 3038475"/>
                <a:gd name="connsiteY4" fmla="*/ 342900 h 946727"/>
                <a:gd name="connsiteX0" fmla="*/ 0 w 3038475"/>
                <a:gd name="connsiteY0" fmla="*/ 866959 h 956436"/>
                <a:gd name="connsiteX1" fmla="*/ 1276350 w 3038475"/>
                <a:gd name="connsiteY1" fmla="*/ 943159 h 956436"/>
                <a:gd name="connsiteX2" fmla="*/ 2133600 w 3038475"/>
                <a:gd name="connsiteY2" fmla="*/ 9709 h 956436"/>
                <a:gd name="connsiteX3" fmla="*/ 3038475 w 3038475"/>
                <a:gd name="connsiteY3" fmla="*/ 352609 h 956436"/>
                <a:gd name="connsiteX4" fmla="*/ 3038475 w 3038475"/>
                <a:gd name="connsiteY4" fmla="*/ 352609 h 956436"/>
                <a:gd name="connsiteX0" fmla="*/ 0 w 3038475"/>
                <a:gd name="connsiteY0" fmla="*/ 866959 h 974037"/>
                <a:gd name="connsiteX1" fmla="*/ 1276350 w 3038475"/>
                <a:gd name="connsiteY1" fmla="*/ 943159 h 974037"/>
                <a:gd name="connsiteX2" fmla="*/ 2133600 w 3038475"/>
                <a:gd name="connsiteY2" fmla="*/ 9709 h 974037"/>
                <a:gd name="connsiteX3" fmla="*/ 3038475 w 3038475"/>
                <a:gd name="connsiteY3" fmla="*/ 352609 h 974037"/>
                <a:gd name="connsiteX4" fmla="*/ 3038475 w 3038475"/>
                <a:gd name="connsiteY4" fmla="*/ 352609 h 974037"/>
                <a:gd name="connsiteX0" fmla="*/ 0 w 3038475"/>
                <a:gd name="connsiteY0" fmla="*/ 857571 h 964649"/>
                <a:gd name="connsiteX1" fmla="*/ 1276350 w 3038475"/>
                <a:gd name="connsiteY1" fmla="*/ 933771 h 964649"/>
                <a:gd name="connsiteX2" fmla="*/ 2133600 w 3038475"/>
                <a:gd name="connsiteY2" fmla="*/ 321 h 964649"/>
                <a:gd name="connsiteX3" fmla="*/ 3038475 w 3038475"/>
                <a:gd name="connsiteY3" fmla="*/ 343221 h 964649"/>
                <a:gd name="connsiteX4" fmla="*/ 3038475 w 3038475"/>
                <a:gd name="connsiteY4" fmla="*/ 343221 h 964649"/>
                <a:gd name="connsiteX0" fmla="*/ 0 w 3038475"/>
                <a:gd name="connsiteY0" fmla="*/ 514350 h 610056"/>
                <a:gd name="connsiteX1" fmla="*/ 1276350 w 3038475"/>
                <a:gd name="connsiteY1" fmla="*/ 590550 h 610056"/>
                <a:gd name="connsiteX2" fmla="*/ 3038475 w 3038475"/>
                <a:gd name="connsiteY2" fmla="*/ 0 h 610056"/>
                <a:gd name="connsiteX3" fmla="*/ 3038475 w 3038475"/>
                <a:gd name="connsiteY3" fmla="*/ 0 h 610056"/>
                <a:gd name="connsiteX0" fmla="*/ 0 w 3038475"/>
                <a:gd name="connsiteY0" fmla="*/ 514350 h 610056"/>
                <a:gd name="connsiteX1" fmla="*/ 1276350 w 3038475"/>
                <a:gd name="connsiteY1" fmla="*/ 590550 h 610056"/>
                <a:gd name="connsiteX2" fmla="*/ 3038475 w 3038475"/>
                <a:gd name="connsiteY2" fmla="*/ 0 h 610056"/>
                <a:gd name="connsiteX0" fmla="*/ 0 w 1276350"/>
                <a:gd name="connsiteY0" fmla="*/ 12373 h 108079"/>
                <a:gd name="connsiteX1" fmla="*/ 1276350 w 1276350"/>
                <a:gd name="connsiteY1" fmla="*/ 88573 h 108079"/>
                <a:gd name="connsiteX0" fmla="*/ 0 w 1477890"/>
                <a:gd name="connsiteY0" fmla="*/ 86778 h 86778"/>
                <a:gd name="connsiteX1" fmla="*/ 1477890 w 1477890"/>
                <a:gd name="connsiteY1" fmla="*/ 0 h 86778"/>
                <a:gd name="connsiteX0" fmla="*/ 0 w 2093925"/>
                <a:gd name="connsiteY0" fmla="*/ 900413 h 900413"/>
                <a:gd name="connsiteX1" fmla="*/ 2093925 w 2093925"/>
                <a:gd name="connsiteY1" fmla="*/ 0 h 900413"/>
                <a:gd name="connsiteX0" fmla="*/ 0 w 2093925"/>
                <a:gd name="connsiteY0" fmla="*/ 900413 h 900413"/>
                <a:gd name="connsiteX1" fmla="*/ 2093925 w 2093925"/>
                <a:gd name="connsiteY1" fmla="*/ 0 h 900413"/>
                <a:gd name="connsiteX0" fmla="*/ 0 w 2093925"/>
                <a:gd name="connsiteY0" fmla="*/ 900413 h 900413"/>
                <a:gd name="connsiteX1" fmla="*/ 2093925 w 2093925"/>
                <a:gd name="connsiteY1" fmla="*/ 0 h 900413"/>
                <a:gd name="connsiteX0" fmla="*/ 0 w 2093925"/>
                <a:gd name="connsiteY0" fmla="*/ 900413 h 900413"/>
                <a:gd name="connsiteX1" fmla="*/ 2093925 w 2093925"/>
                <a:gd name="connsiteY1" fmla="*/ 0 h 900413"/>
                <a:gd name="connsiteX0" fmla="*/ 0 w 2176997"/>
                <a:gd name="connsiteY0" fmla="*/ 791272 h 791272"/>
                <a:gd name="connsiteX1" fmla="*/ 2176997 w 2176997"/>
                <a:gd name="connsiteY1" fmla="*/ 0 h 791272"/>
                <a:gd name="connsiteX0" fmla="*/ 0 w 2176997"/>
                <a:gd name="connsiteY0" fmla="*/ 791272 h 791272"/>
                <a:gd name="connsiteX1" fmla="*/ 2176997 w 2176997"/>
                <a:gd name="connsiteY1" fmla="*/ 0 h 791272"/>
                <a:gd name="connsiteX0" fmla="*/ 0 w 2176997"/>
                <a:gd name="connsiteY0" fmla="*/ 791272 h 791272"/>
                <a:gd name="connsiteX1" fmla="*/ 1150511 w 2176997"/>
                <a:gd name="connsiteY1" fmla="*/ 728747 h 791272"/>
                <a:gd name="connsiteX2" fmla="*/ 2176997 w 2176997"/>
                <a:gd name="connsiteY2" fmla="*/ 0 h 791272"/>
                <a:gd name="connsiteX0" fmla="*/ 0 w 2176997"/>
                <a:gd name="connsiteY0" fmla="*/ 791272 h 934056"/>
                <a:gd name="connsiteX1" fmla="*/ 1150511 w 2176997"/>
                <a:gd name="connsiteY1" fmla="*/ 728747 h 934056"/>
                <a:gd name="connsiteX2" fmla="*/ 2176997 w 2176997"/>
                <a:gd name="connsiteY2" fmla="*/ 0 h 934056"/>
                <a:gd name="connsiteX0" fmla="*/ 0 w 2176997"/>
                <a:gd name="connsiteY0" fmla="*/ 791272 h 843308"/>
                <a:gd name="connsiteX1" fmla="*/ 1150511 w 2176997"/>
                <a:gd name="connsiteY1" fmla="*/ 728747 h 843308"/>
                <a:gd name="connsiteX2" fmla="*/ 2176997 w 2176997"/>
                <a:gd name="connsiteY2" fmla="*/ 0 h 843308"/>
                <a:gd name="connsiteX0" fmla="*/ 0 w 2176997"/>
                <a:gd name="connsiteY0" fmla="*/ 791272 h 791272"/>
                <a:gd name="connsiteX1" fmla="*/ 896389 w 2176997"/>
                <a:gd name="connsiteY1" fmla="*/ 622915 h 791272"/>
                <a:gd name="connsiteX2" fmla="*/ 2176997 w 2176997"/>
                <a:gd name="connsiteY2" fmla="*/ 0 h 791272"/>
                <a:gd name="connsiteX0" fmla="*/ 0 w 2176997"/>
                <a:gd name="connsiteY0" fmla="*/ 791272 h 791272"/>
                <a:gd name="connsiteX1" fmla="*/ 896389 w 2176997"/>
                <a:gd name="connsiteY1" fmla="*/ 622915 h 791272"/>
                <a:gd name="connsiteX2" fmla="*/ 2176997 w 2176997"/>
                <a:gd name="connsiteY2" fmla="*/ 0 h 791272"/>
                <a:gd name="connsiteX0" fmla="*/ 1171990 w 1280779"/>
                <a:gd name="connsiteY0" fmla="*/ 25056 h 654584"/>
                <a:gd name="connsiteX1" fmla="*/ 171 w 1280779"/>
                <a:gd name="connsiteY1" fmla="*/ 622915 h 654584"/>
                <a:gd name="connsiteX2" fmla="*/ 1280779 w 1280779"/>
                <a:gd name="connsiteY2" fmla="*/ 0 h 654584"/>
                <a:gd name="connsiteX0" fmla="*/ 0 w 108789"/>
                <a:gd name="connsiteY0" fmla="*/ 25056 h 25056"/>
                <a:gd name="connsiteX1" fmla="*/ 108789 w 108789"/>
                <a:gd name="connsiteY1" fmla="*/ 0 h 25056"/>
                <a:gd name="connsiteX0" fmla="*/ 1270431 w 1270431"/>
                <a:gd name="connsiteY0" fmla="*/ 154337 h 154337"/>
                <a:gd name="connsiteX1" fmla="*/ 0 w 1270431"/>
                <a:gd name="connsiteY1" fmla="*/ 0 h 154337"/>
                <a:gd name="connsiteX0" fmla="*/ 1278918 w 1278918"/>
                <a:gd name="connsiteY0" fmla="*/ 154337 h 166462"/>
                <a:gd name="connsiteX1" fmla="*/ 8487 w 1278918"/>
                <a:gd name="connsiteY1" fmla="*/ 0 h 166462"/>
                <a:gd name="connsiteX0" fmla="*/ 1270431 w 1270431"/>
                <a:gd name="connsiteY0" fmla="*/ 154337 h 154337"/>
                <a:gd name="connsiteX1" fmla="*/ 0 w 1270431"/>
                <a:gd name="connsiteY1" fmla="*/ 0 h 154337"/>
                <a:gd name="connsiteX0" fmla="*/ 1123372 w 1123372"/>
                <a:gd name="connsiteY0" fmla="*/ 236346 h 236346"/>
                <a:gd name="connsiteX1" fmla="*/ 0 w 1123372"/>
                <a:gd name="connsiteY1" fmla="*/ 0 h 236346"/>
                <a:gd name="connsiteX0" fmla="*/ 1123372 w 1123372"/>
                <a:gd name="connsiteY0" fmla="*/ 249972 h 249972"/>
                <a:gd name="connsiteX1" fmla="*/ 0 w 1123372"/>
                <a:gd name="connsiteY1" fmla="*/ 13626 h 249972"/>
                <a:gd name="connsiteX0" fmla="*/ 102214 w 554239"/>
                <a:gd name="connsiteY0" fmla="*/ 933 h 2118374"/>
                <a:gd name="connsiteX1" fmla="*/ 531011 w 554239"/>
                <a:gd name="connsiteY1" fmla="*/ 2118374 h 2118374"/>
                <a:gd name="connsiteX0" fmla="*/ 0 w 1010578"/>
                <a:gd name="connsiteY0" fmla="*/ 130298 h 2247739"/>
                <a:gd name="connsiteX1" fmla="*/ 1010578 w 1010578"/>
                <a:gd name="connsiteY1" fmla="*/ 149118 h 2247739"/>
                <a:gd name="connsiteX2" fmla="*/ 428797 w 1010578"/>
                <a:gd name="connsiteY2" fmla="*/ 2247739 h 2247739"/>
                <a:gd name="connsiteX0" fmla="*/ 0 w 1102032"/>
                <a:gd name="connsiteY0" fmla="*/ 130298 h 2247739"/>
                <a:gd name="connsiteX1" fmla="*/ 1010578 w 1102032"/>
                <a:gd name="connsiteY1" fmla="*/ 149118 h 2247739"/>
                <a:gd name="connsiteX2" fmla="*/ 428797 w 1102032"/>
                <a:gd name="connsiteY2" fmla="*/ 2247739 h 2247739"/>
                <a:gd name="connsiteX0" fmla="*/ 0 w 1059469"/>
                <a:gd name="connsiteY0" fmla="*/ 110960 h 2228401"/>
                <a:gd name="connsiteX1" fmla="*/ 1010578 w 1059469"/>
                <a:gd name="connsiteY1" fmla="*/ 129780 h 2228401"/>
                <a:gd name="connsiteX2" fmla="*/ 428797 w 1059469"/>
                <a:gd name="connsiteY2" fmla="*/ 2228401 h 2228401"/>
                <a:gd name="connsiteX0" fmla="*/ 0 w 896798"/>
                <a:gd name="connsiteY0" fmla="*/ 0 h 2117441"/>
                <a:gd name="connsiteX1" fmla="*/ 841871 w 896798"/>
                <a:gd name="connsiteY1" fmla="*/ 227032 h 2117441"/>
                <a:gd name="connsiteX2" fmla="*/ 428797 w 896798"/>
                <a:gd name="connsiteY2" fmla="*/ 2117441 h 2117441"/>
                <a:gd name="connsiteX0" fmla="*/ 0 w 931225"/>
                <a:gd name="connsiteY0" fmla="*/ 24632 h 2142073"/>
                <a:gd name="connsiteX1" fmla="*/ 841871 w 931225"/>
                <a:gd name="connsiteY1" fmla="*/ 251664 h 2142073"/>
                <a:gd name="connsiteX2" fmla="*/ 428797 w 931225"/>
                <a:gd name="connsiteY2" fmla="*/ 2142073 h 2142073"/>
                <a:gd name="connsiteX0" fmla="*/ 0 w 848874"/>
                <a:gd name="connsiteY0" fmla="*/ 0 h 1990894"/>
                <a:gd name="connsiteX1" fmla="*/ 841871 w 848874"/>
                <a:gd name="connsiteY1" fmla="*/ 227032 h 1990894"/>
                <a:gd name="connsiteX2" fmla="*/ 364398 w 848874"/>
                <a:gd name="connsiteY2" fmla="*/ 1990894 h 1990894"/>
                <a:gd name="connsiteX0" fmla="*/ 0 w 845508"/>
                <a:gd name="connsiteY0" fmla="*/ 156797 h 2147691"/>
                <a:gd name="connsiteX1" fmla="*/ 553425 w 845508"/>
                <a:gd name="connsiteY1" fmla="*/ 4866 h 2147691"/>
                <a:gd name="connsiteX2" fmla="*/ 841871 w 845508"/>
                <a:gd name="connsiteY2" fmla="*/ 383829 h 2147691"/>
                <a:gd name="connsiteX3" fmla="*/ 364398 w 845508"/>
                <a:gd name="connsiteY3" fmla="*/ 2147691 h 2147691"/>
                <a:gd name="connsiteX0" fmla="*/ 0 w 783575"/>
                <a:gd name="connsiteY0" fmla="*/ 156797 h 2147691"/>
                <a:gd name="connsiteX1" fmla="*/ 553425 w 783575"/>
                <a:gd name="connsiteY1" fmla="*/ 4866 h 2147691"/>
                <a:gd name="connsiteX2" fmla="*/ 778373 w 783575"/>
                <a:gd name="connsiteY2" fmla="*/ 384280 h 2147691"/>
                <a:gd name="connsiteX3" fmla="*/ 364398 w 783575"/>
                <a:gd name="connsiteY3" fmla="*/ 2147691 h 2147691"/>
                <a:gd name="connsiteX0" fmla="*/ 0 w 778483"/>
                <a:gd name="connsiteY0" fmla="*/ 38794 h 2029688"/>
                <a:gd name="connsiteX1" fmla="*/ 400633 w 778483"/>
                <a:gd name="connsiteY1" fmla="*/ 11141 h 2029688"/>
                <a:gd name="connsiteX2" fmla="*/ 778373 w 778483"/>
                <a:gd name="connsiteY2" fmla="*/ 266277 h 2029688"/>
                <a:gd name="connsiteX3" fmla="*/ 364398 w 778483"/>
                <a:gd name="connsiteY3" fmla="*/ 2029688 h 2029688"/>
                <a:gd name="connsiteX0" fmla="*/ 0 w 778526"/>
                <a:gd name="connsiteY0" fmla="*/ 103783 h 2094677"/>
                <a:gd name="connsiteX1" fmla="*/ 400633 w 778526"/>
                <a:gd name="connsiteY1" fmla="*/ 76130 h 2094677"/>
                <a:gd name="connsiteX2" fmla="*/ 778373 w 778526"/>
                <a:gd name="connsiteY2" fmla="*/ 331266 h 2094677"/>
                <a:gd name="connsiteX3" fmla="*/ 364398 w 778526"/>
                <a:gd name="connsiteY3" fmla="*/ 2094677 h 2094677"/>
                <a:gd name="connsiteX0" fmla="*/ 0 w 778526"/>
                <a:gd name="connsiteY0" fmla="*/ 103783 h 2094677"/>
                <a:gd name="connsiteX1" fmla="*/ 400633 w 778526"/>
                <a:gd name="connsiteY1" fmla="*/ 76130 h 2094677"/>
                <a:gd name="connsiteX2" fmla="*/ 778373 w 778526"/>
                <a:gd name="connsiteY2" fmla="*/ 331266 h 2094677"/>
                <a:gd name="connsiteX3" fmla="*/ 364398 w 778526"/>
                <a:gd name="connsiteY3" fmla="*/ 2094677 h 2094677"/>
                <a:gd name="connsiteX0" fmla="*/ 0 w 1509537"/>
                <a:gd name="connsiteY0" fmla="*/ 47110 h 2038004"/>
                <a:gd name="connsiteX1" fmla="*/ 400633 w 1509537"/>
                <a:gd name="connsiteY1" fmla="*/ 19457 h 2038004"/>
                <a:gd name="connsiteX2" fmla="*/ 1509506 w 1509537"/>
                <a:gd name="connsiteY2" fmla="*/ 396409 h 2038004"/>
                <a:gd name="connsiteX3" fmla="*/ 364398 w 1509537"/>
                <a:gd name="connsiteY3" fmla="*/ 2038004 h 2038004"/>
                <a:gd name="connsiteX0" fmla="*/ 0 w 1512872"/>
                <a:gd name="connsiteY0" fmla="*/ 240491 h 2231385"/>
                <a:gd name="connsiteX1" fmla="*/ 691284 w 1512872"/>
                <a:gd name="connsiteY1" fmla="*/ 7571 h 2231385"/>
                <a:gd name="connsiteX2" fmla="*/ 1509506 w 1512872"/>
                <a:gd name="connsiteY2" fmla="*/ 589790 h 2231385"/>
                <a:gd name="connsiteX3" fmla="*/ 364398 w 1512872"/>
                <a:gd name="connsiteY3" fmla="*/ 2231385 h 2231385"/>
                <a:gd name="connsiteX0" fmla="*/ 0 w 1444636"/>
                <a:gd name="connsiteY0" fmla="*/ 40194 h 2266527"/>
                <a:gd name="connsiteX1" fmla="*/ 623103 w 1444636"/>
                <a:gd name="connsiteY1" fmla="*/ 42713 h 2266527"/>
                <a:gd name="connsiteX2" fmla="*/ 1441325 w 1444636"/>
                <a:gd name="connsiteY2" fmla="*/ 624932 h 2266527"/>
                <a:gd name="connsiteX3" fmla="*/ 296217 w 1444636"/>
                <a:gd name="connsiteY3" fmla="*/ 2266527 h 2266527"/>
                <a:gd name="connsiteX0" fmla="*/ 0 w 1443745"/>
                <a:gd name="connsiteY0" fmla="*/ 40194 h 2395713"/>
                <a:gd name="connsiteX1" fmla="*/ 623103 w 1443745"/>
                <a:gd name="connsiteY1" fmla="*/ 42713 h 2395713"/>
                <a:gd name="connsiteX2" fmla="*/ 1441325 w 1443745"/>
                <a:gd name="connsiteY2" fmla="*/ 624932 h 2395713"/>
                <a:gd name="connsiteX3" fmla="*/ 346664 w 1443745"/>
                <a:gd name="connsiteY3" fmla="*/ 2395713 h 2395713"/>
                <a:gd name="connsiteX0" fmla="*/ 0 w 1443745"/>
                <a:gd name="connsiteY0" fmla="*/ 40194 h 2399536"/>
                <a:gd name="connsiteX1" fmla="*/ 623103 w 1443745"/>
                <a:gd name="connsiteY1" fmla="*/ 42713 h 2399536"/>
                <a:gd name="connsiteX2" fmla="*/ 1441325 w 1443745"/>
                <a:gd name="connsiteY2" fmla="*/ 624932 h 2399536"/>
                <a:gd name="connsiteX3" fmla="*/ 346664 w 1443745"/>
                <a:gd name="connsiteY3" fmla="*/ 2395713 h 2399536"/>
                <a:gd name="connsiteX0" fmla="*/ 0 w 1443958"/>
                <a:gd name="connsiteY0" fmla="*/ 40194 h 2393289"/>
                <a:gd name="connsiteX1" fmla="*/ 623103 w 1443958"/>
                <a:gd name="connsiteY1" fmla="*/ 42713 h 2393289"/>
                <a:gd name="connsiteX2" fmla="*/ 1441325 w 1443958"/>
                <a:gd name="connsiteY2" fmla="*/ 624932 h 2393289"/>
                <a:gd name="connsiteX3" fmla="*/ 333919 w 1443958"/>
                <a:gd name="connsiteY3" fmla="*/ 2389453 h 2393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3958" h="2393289">
                  <a:moveTo>
                    <a:pt x="0" y="40194"/>
                  </a:moveTo>
                  <a:cubicBezTo>
                    <a:pt x="81239" y="45854"/>
                    <a:pt x="382882" y="-54743"/>
                    <a:pt x="623103" y="42713"/>
                  </a:cubicBezTo>
                  <a:cubicBezTo>
                    <a:pt x="863324" y="140169"/>
                    <a:pt x="1489522" y="233809"/>
                    <a:pt x="1441325" y="624932"/>
                  </a:cubicBezTo>
                  <a:cubicBezTo>
                    <a:pt x="1393128" y="1016055"/>
                    <a:pt x="528099" y="2477768"/>
                    <a:pt x="333919" y="2389453"/>
                  </a:cubicBezTo>
                </a:path>
              </a:pathLst>
            </a:custGeom>
            <a:noFill/>
            <a:ln w="38100">
              <a:solidFill>
                <a:schemeClr val="accent4">
                  <a:lumMod val="60000"/>
                  <a:lumOff val="40000"/>
                </a:schemeClr>
              </a:solidFill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CA" sz="1920">
                <a:solidFill>
                  <a:prstClr val="white"/>
                </a:solidFill>
              </a:endParaRPr>
            </a:p>
          </p:txBody>
        </p:sp>
        <p:sp>
          <p:nvSpPr>
            <p:cNvPr id="74" name="New Routing"/>
            <p:cNvSpPr/>
            <p:nvPr/>
          </p:nvSpPr>
          <p:spPr>
            <a:xfrm rot="19363415" flipH="1">
              <a:off x="7272810" y="2478990"/>
              <a:ext cx="2670989" cy="1452347"/>
            </a:xfrm>
            <a:custGeom>
              <a:avLst/>
              <a:gdLst>
                <a:gd name="connsiteX0" fmla="*/ 0 w 3038475"/>
                <a:gd name="connsiteY0" fmla="*/ 514350 h 514350"/>
                <a:gd name="connsiteX1" fmla="*/ 3038475 w 3038475"/>
                <a:gd name="connsiteY1" fmla="*/ 0 h 514350"/>
                <a:gd name="connsiteX2" fmla="*/ 3038475 w 3038475"/>
                <a:gd name="connsiteY2" fmla="*/ 0 h 514350"/>
                <a:gd name="connsiteX0" fmla="*/ 0 w 3038475"/>
                <a:gd name="connsiteY0" fmla="*/ 514350 h 603827"/>
                <a:gd name="connsiteX1" fmla="*/ 1276350 w 3038475"/>
                <a:gd name="connsiteY1" fmla="*/ 590550 h 603827"/>
                <a:gd name="connsiteX2" fmla="*/ 3038475 w 3038475"/>
                <a:gd name="connsiteY2" fmla="*/ 0 h 603827"/>
                <a:gd name="connsiteX3" fmla="*/ 3038475 w 3038475"/>
                <a:gd name="connsiteY3" fmla="*/ 0 h 603827"/>
                <a:gd name="connsiteX0" fmla="*/ 0 w 3038475"/>
                <a:gd name="connsiteY0" fmla="*/ 857250 h 946727"/>
                <a:gd name="connsiteX1" fmla="*/ 1276350 w 3038475"/>
                <a:gd name="connsiteY1" fmla="*/ 933450 h 946727"/>
                <a:gd name="connsiteX2" fmla="*/ 2133600 w 3038475"/>
                <a:gd name="connsiteY2" fmla="*/ 0 h 946727"/>
                <a:gd name="connsiteX3" fmla="*/ 3038475 w 3038475"/>
                <a:gd name="connsiteY3" fmla="*/ 342900 h 946727"/>
                <a:gd name="connsiteX4" fmla="*/ 3038475 w 3038475"/>
                <a:gd name="connsiteY4" fmla="*/ 342900 h 946727"/>
                <a:gd name="connsiteX0" fmla="*/ 0 w 3038475"/>
                <a:gd name="connsiteY0" fmla="*/ 866959 h 956436"/>
                <a:gd name="connsiteX1" fmla="*/ 1276350 w 3038475"/>
                <a:gd name="connsiteY1" fmla="*/ 943159 h 956436"/>
                <a:gd name="connsiteX2" fmla="*/ 2133600 w 3038475"/>
                <a:gd name="connsiteY2" fmla="*/ 9709 h 956436"/>
                <a:gd name="connsiteX3" fmla="*/ 3038475 w 3038475"/>
                <a:gd name="connsiteY3" fmla="*/ 352609 h 956436"/>
                <a:gd name="connsiteX4" fmla="*/ 3038475 w 3038475"/>
                <a:gd name="connsiteY4" fmla="*/ 352609 h 956436"/>
                <a:gd name="connsiteX0" fmla="*/ 0 w 3038475"/>
                <a:gd name="connsiteY0" fmla="*/ 866959 h 974037"/>
                <a:gd name="connsiteX1" fmla="*/ 1276350 w 3038475"/>
                <a:gd name="connsiteY1" fmla="*/ 943159 h 974037"/>
                <a:gd name="connsiteX2" fmla="*/ 2133600 w 3038475"/>
                <a:gd name="connsiteY2" fmla="*/ 9709 h 974037"/>
                <a:gd name="connsiteX3" fmla="*/ 3038475 w 3038475"/>
                <a:gd name="connsiteY3" fmla="*/ 352609 h 974037"/>
                <a:gd name="connsiteX4" fmla="*/ 3038475 w 3038475"/>
                <a:gd name="connsiteY4" fmla="*/ 352609 h 974037"/>
                <a:gd name="connsiteX0" fmla="*/ 0 w 3038475"/>
                <a:gd name="connsiteY0" fmla="*/ 857571 h 964649"/>
                <a:gd name="connsiteX1" fmla="*/ 1276350 w 3038475"/>
                <a:gd name="connsiteY1" fmla="*/ 933771 h 964649"/>
                <a:gd name="connsiteX2" fmla="*/ 2133600 w 3038475"/>
                <a:gd name="connsiteY2" fmla="*/ 321 h 964649"/>
                <a:gd name="connsiteX3" fmla="*/ 3038475 w 3038475"/>
                <a:gd name="connsiteY3" fmla="*/ 343221 h 964649"/>
                <a:gd name="connsiteX4" fmla="*/ 3038475 w 3038475"/>
                <a:gd name="connsiteY4" fmla="*/ 343221 h 964649"/>
                <a:gd name="connsiteX0" fmla="*/ 0 w 3038475"/>
                <a:gd name="connsiteY0" fmla="*/ 514350 h 610056"/>
                <a:gd name="connsiteX1" fmla="*/ 1276350 w 3038475"/>
                <a:gd name="connsiteY1" fmla="*/ 590550 h 610056"/>
                <a:gd name="connsiteX2" fmla="*/ 3038475 w 3038475"/>
                <a:gd name="connsiteY2" fmla="*/ 0 h 610056"/>
                <a:gd name="connsiteX3" fmla="*/ 3038475 w 3038475"/>
                <a:gd name="connsiteY3" fmla="*/ 0 h 610056"/>
                <a:gd name="connsiteX0" fmla="*/ 0 w 3038475"/>
                <a:gd name="connsiteY0" fmla="*/ 514350 h 610056"/>
                <a:gd name="connsiteX1" fmla="*/ 1276350 w 3038475"/>
                <a:gd name="connsiteY1" fmla="*/ 590550 h 610056"/>
                <a:gd name="connsiteX2" fmla="*/ 3038475 w 3038475"/>
                <a:gd name="connsiteY2" fmla="*/ 0 h 610056"/>
                <a:gd name="connsiteX0" fmla="*/ 0 w 1276350"/>
                <a:gd name="connsiteY0" fmla="*/ 12373 h 108079"/>
                <a:gd name="connsiteX1" fmla="*/ 1276350 w 1276350"/>
                <a:gd name="connsiteY1" fmla="*/ 88573 h 108079"/>
                <a:gd name="connsiteX0" fmla="*/ 0 w 1477890"/>
                <a:gd name="connsiteY0" fmla="*/ 86778 h 86778"/>
                <a:gd name="connsiteX1" fmla="*/ 1477890 w 1477890"/>
                <a:gd name="connsiteY1" fmla="*/ 0 h 86778"/>
                <a:gd name="connsiteX0" fmla="*/ 0 w 2093925"/>
                <a:gd name="connsiteY0" fmla="*/ 900413 h 900413"/>
                <a:gd name="connsiteX1" fmla="*/ 2093925 w 2093925"/>
                <a:gd name="connsiteY1" fmla="*/ 0 h 900413"/>
                <a:gd name="connsiteX0" fmla="*/ 0 w 2093925"/>
                <a:gd name="connsiteY0" fmla="*/ 900413 h 900413"/>
                <a:gd name="connsiteX1" fmla="*/ 2093925 w 2093925"/>
                <a:gd name="connsiteY1" fmla="*/ 0 h 900413"/>
                <a:gd name="connsiteX0" fmla="*/ 0 w 2093925"/>
                <a:gd name="connsiteY0" fmla="*/ 900413 h 900413"/>
                <a:gd name="connsiteX1" fmla="*/ 2093925 w 2093925"/>
                <a:gd name="connsiteY1" fmla="*/ 0 h 900413"/>
                <a:gd name="connsiteX0" fmla="*/ 0 w 2093925"/>
                <a:gd name="connsiteY0" fmla="*/ 900413 h 900413"/>
                <a:gd name="connsiteX1" fmla="*/ 2093925 w 2093925"/>
                <a:gd name="connsiteY1" fmla="*/ 0 h 900413"/>
                <a:gd name="connsiteX0" fmla="*/ 0 w 2176997"/>
                <a:gd name="connsiteY0" fmla="*/ 791272 h 791272"/>
                <a:gd name="connsiteX1" fmla="*/ 2176997 w 2176997"/>
                <a:gd name="connsiteY1" fmla="*/ 0 h 791272"/>
                <a:gd name="connsiteX0" fmla="*/ 0 w 2176997"/>
                <a:gd name="connsiteY0" fmla="*/ 791272 h 791272"/>
                <a:gd name="connsiteX1" fmla="*/ 2176997 w 2176997"/>
                <a:gd name="connsiteY1" fmla="*/ 0 h 791272"/>
                <a:gd name="connsiteX0" fmla="*/ 0 w 2176997"/>
                <a:gd name="connsiteY0" fmla="*/ 791272 h 791272"/>
                <a:gd name="connsiteX1" fmla="*/ 1150511 w 2176997"/>
                <a:gd name="connsiteY1" fmla="*/ 728747 h 791272"/>
                <a:gd name="connsiteX2" fmla="*/ 2176997 w 2176997"/>
                <a:gd name="connsiteY2" fmla="*/ 0 h 791272"/>
                <a:gd name="connsiteX0" fmla="*/ 0 w 2176997"/>
                <a:gd name="connsiteY0" fmla="*/ 791272 h 934056"/>
                <a:gd name="connsiteX1" fmla="*/ 1150511 w 2176997"/>
                <a:gd name="connsiteY1" fmla="*/ 728747 h 934056"/>
                <a:gd name="connsiteX2" fmla="*/ 2176997 w 2176997"/>
                <a:gd name="connsiteY2" fmla="*/ 0 h 934056"/>
                <a:gd name="connsiteX0" fmla="*/ 0 w 2176997"/>
                <a:gd name="connsiteY0" fmla="*/ 791272 h 843308"/>
                <a:gd name="connsiteX1" fmla="*/ 1150511 w 2176997"/>
                <a:gd name="connsiteY1" fmla="*/ 728747 h 843308"/>
                <a:gd name="connsiteX2" fmla="*/ 2176997 w 2176997"/>
                <a:gd name="connsiteY2" fmla="*/ 0 h 843308"/>
                <a:gd name="connsiteX0" fmla="*/ 0 w 2176997"/>
                <a:gd name="connsiteY0" fmla="*/ 791272 h 791272"/>
                <a:gd name="connsiteX1" fmla="*/ 896389 w 2176997"/>
                <a:gd name="connsiteY1" fmla="*/ 622915 h 791272"/>
                <a:gd name="connsiteX2" fmla="*/ 2176997 w 2176997"/>
                <a:gd name="connsiteY2" fmla="*/ 0 h 791272"/>
                <a:gd name="connsiteX0" fmla="*/ 0 w 2176997"/>
                <a:gd name="connsiteY0" fmla="*/ 791272 h 791272"/>
                <a:gd name="connsiteX1" fmla="*/ 896389 w 2176997"/>
                <a:gd name="connsiteY1" fmla="*/ 622915 h 791272"/>
                <a:gd name="connsiteX2" fmla="*/ 2176997 w 2176997"/>
                <a:gd name="connsiteY2" fmla="*/ 0 h 791272"/>
                <a:gd name="connsiteX0" fmla="*/ 1171990 w 1280779"/>
                <a:gd name="connsiteY0" fmla="*/ 25056 h 654584"/>
                <a:gd name="connsiteX1" fmla="*/ 171 w 1280779"/>
                <a:gd name="connsiteY1" fmla="*/ 622915 h 654584"/>
                <a:gd name="connsiteX2" fmla="*/ 1280779 w 1280779"/>
                <a:gd name="connsiteY2" fmla="*/ 0 h 654584"/>
                <a:gd name="connsiteX0" fmla="*/ 0 w 108789"/>
                <a:gd name="connsiteY0" fmla="*/ 25056 h 25056"/>
                <a:gd name="connsiteX1" fmla="*/ 108789 w 108789"/>
                <a:gd name="connsiteY1" fmla="*/ 0 h 25056"/>
                <a:gd name="connsiteX0" fmla="*/ 1270431 w 1270431"/>
                <a:gd name="connsiteY0" fmla="*/ 154337 h 154337"/>
                <a:gd name="connsiteX1" fmla="*/ 0 w 1270431"/>
                <a:gd name="connsiteY1" fmla="*/ 0 h 154337"/>
                <a:gd name="connsiteX0" fmla="*/ 1278918 w 1278918"/>
                <a:gd name="connsiteY0" fmla="*/ 154337 h 166462"/>
                <a:gd name="connsiteX1" fmla="*/ 8487 w 1278918"/>
                <a:gd name="connsiteY1" fmla="*/ 0 h 166462"/>
                <a:gd name="connsiteX0" fmla="*/ 1270431 w 1270431"/>
                <a:gd name="connsiteY0" fmla="*/ 154337 h 154337"/>
                <a:gd name="connsiteX1" fmla="*/ 0 w 1270431"/>
                <a:gd name="connsiteY1" fmla="*/ 0 h 154337"/>
                <a:gd name="connsiteX0" fmla="*/ 1123372 w 1123372"/>
                <a:gd name="connsiteY0" fmla="*/ 236346 h 236346"/>
                <a:gd name="connsiteX1" fmla="*/ 0 w 1123372"/>
                <a:gd name="connsiteY1" fmla="*/ 0 h 236346"/>
                <a:gd name="connsiteX0" fmla="*/ 1123372 w 1123372"/>
                <a:gd name="connsiteY0" fmla="*/ 249972 h 249972"/>
                <a:gd name="connsiteX1" fmla="*/ 0 w 1123372"/>
                <a:gd name="connsiteY1" fmla="*/ 13626 h 249972"/>
                <a:gd name="connsiteX0" fmla="*/ 102214 w 554239"/>
                <a:gd name="connsiteY0" fmla="*/ 933 h 2118374"/>
                <a:gd name="connsiteX1" fmla="*/ 531011 w 554239"/>
                <a:gd name="connsiteY1" fmla="*/ 2118374 h 2118374"/>
                <a:gd name="connsiteX0" fmla="*/ 0 w 1010578"/>
                <a:gd name="connsiteY0" fmla="*/ 130298 h 2247739"/>
                <a:gd name="connsiteX1" fmla="*/ 1010578 w 1010578"/>
                <a:gd name="connsiteY1" fmla="*/ 149118 h 2247739"/>
                <a:gd name="connsiteX2" fmla="*/ 428797 w 1010578"/>
                <a:gd name="connsiteY2" fmla="*/ 2247739 h 2247739"/>
                <a:gd name="connsiteX0" fmla="*/ 0 w 1102032"/>
                <a:gd name="connsiteY0" fmla="*/ 130298 h 2247739"/>
                <a:gd name="connsiteX1" fmla="*/ 1010578 w 1102032"/>
                <a:gd name="connsiteY1" fmla="*/ 149118 h 2247739"/>
                <a:gd name="connsiteX2" fmla="*/ 428797 w 1102032"/>
                <a:gd name="connsiteY2" fmla="*/ 2247739 h 2247739"/>
                <a:gd name="connsiteX0" fmla="*/ 0 w 1059469"/>
                <a:gd name="connsiteY0" fmla="*/ 110960 h 2228401"/>
                <a:gd name="connsiteX1" fmla="*/ 1010578 w 1059469"/>
                <a:gd name="connsiteY1" fmla="*/ 129780 h 2228401"/>
                <a:gd name="connsiteX2" fmla="*/ 428797 w 1059469"/>
                <a:gd name="connsiteY2" fmla="*/ 2228401 h 2228401"/>
                <a:gd name="connsiteX0" fmla="*/ 0 w 896798"/>
                <a:gd name="connsiteY0" fmla="*/ 0 h 2117441"/>
                <a:gd name="connsiteX1" fmla="*/ 841871 w 896798"/>
                <a:gd name="connsiteY1" fmla="*/ 227032 h 2117441"/>
                <a:gd name="connsiteX2" fmla="*/ 428797 w 896798"/>
                <a:gd name="connsiteY2" fmla="*/ 2117441 h 2117441"/>
                <a:gd name="connsiteX0" fmla="*/ 0 w 931225"/>
                <a:gd name="connsiteY0" fmla="*/ 24632 h 2142073"/>
                <a:gd name="connsiteX1" fmla="*/ 841871 w 931225"/>
                <a:gd name="connsiteY1" fmla="*/ 251664 h 2142073"/>
                <a:gd name="connsiteX2" fmla="*/ 428797 w 931225"/>
                <a:gd name="connsiteY2" fmla="*/ 2142073 h 2142073"/>
                <a:gd name="connsiteX0" fmla="*/ 0 w 848874"/>
                <a:gd name="connsiteY0" fmla="*/ 0 h 1990894"/>
                <a:gd name="connsiteX1" fmla="*/ 841871 w 848874"/>
                <a:gd name="connsiteY1" fmla="*/ 227032 h 1990894"/>
                <a:gd name="connsiteX2" fmla="*/ 364398 w 848874"/>
                <a:gd name="connsiteY2" fmla="*/ 1990894 h 1990894"/>
                <a:gd name="connsiteX0" fmla="*/ 0 w 845508"/>
                <a:gd name="connsiteY0" fmla="*/ 156797 h 2147691"/>
                <a:gd name="connsiteX1" fmla="*/ 553425 w 845508"/>
                <a:gd name="connsiteY1" fmla="*/ 4866 h 2147691"/>
                <a:gd name="connsiteX2" fmla="*/ 841871 w 845508"/>
                <a:gd name="connsiteY2" fmla="*/ 383829 h 2147691"/>
                <a:gd name="connsiteX3" fmla="*/ 364398 w 845508"/>
                <a:gd name="connsiteY3" fmla="*/ 2147691 h 2147691"/>
                <a:gd name="connsiteX0" fmla="*/ 0 w 783575"/>
                <a:gd name="connsiteY0" fmla="*/ 156797 h 2147691"/>
                <a:gd name="connsiteX1" fmla="*/ 553425 w 783575"/>
                <a:gd name="connsiteY1" fmla="*/ 4866 h 2147691"/>
                <a:gd name="connsiteX2" fmla="*/ 778373 w 783575"/>
                <a:gd name="connsiteY2" fmla="*/ 384280 h 2147691"/>
                <a:gd name="connsiteX3" fmla="*/ 364398 w 783575"/>
                <a:gd name="connsiteY3" fmla="*/ 2147691 h 2147691"/>
                <a:gd name="connsiteX0" fmla="*/ 0 w 778483"/>
                <a:gd name="connsiteY0" fmla="*/ 38794 h 2029688"/>
                <a:gd name="connsiteX1" fmla="*/ 400633 w 778483"/>
                <a:gd name="connsiteY1" fmla="*/ 11141 h 2029688"/>
                <a:gd name="connsiteX2" fmla="*/ 778373 w 778483"/>
                <a:gd name="connsiteY2" fmla="*/ 266277 h 2029688"/>
                <a:gd name="connsiteX3" fmla="*/ 364398 w 778483"/>
                <a:gd name="connsiteY3" fmla="*/ 2029688 h 2029688"/>
                <a:gd name="connsiteX0" fmla="*/ 0 w 778526"/>
                <a:gd name="connsiteY0" fmla="*/ 103783 h 2094677"/>
                <a:gd name="connsiteX1" fmla="*/ 400633 w 778526"/>
                <a:gd name="connsiteY1" fmla="*/ 76130 h 2094677"/>
                <a:gd name="connsiteX2" fmla="*/ 778373 w 778526"/>
                <a:gd name="connsiteY2" fmla="*/ 331266 h 2094677"/>
                <a:gd name="connsiteX3" fmla="*/ 364398 w 778526"/>
                <a:gd name="connsiteY3" fmla="*/ 2094677 h 2094677"/>
                <a:gd name="connsiteX0" fmla="*/ 0 w 778526"/>
                <a:gd name="connsiteY0" fmla="*/ 103783 h 2094677"/>
                <a:gd name="connsiteX1" fmla="*/ 400633 w 778526"/>
                <a:gd name="connsiteY1" fmla="*/ 76130 h 2094677"/>
                <a:gd name="connsiteX2" fmla="*/ 778373 w 778526"/>
                <a:gd name="connsiteY2" fmla="*/ 331266 h 2094677"/>
                <a:gd name="connsiteX3" fmla="*/ 364398 w 778526"/>
                <a:gd name="connsiteY3" fmla="*/ 2094677 h 2094677"/>
                <a:gd name="connsiteX0" fmla="*/ 0 w 1509537"/>
                <a:gd name="connsiteY0" fmla="*/ 47110 h 2038004"/>
                <a:gd name="connsiteX1" fmla="*/ 400633 w 1509537"/>
                <a:gd name="connsiteY1" fmla="*/ 19457 h 2038004"/>
                <a:gd name="connsiteX2" fmla="*/ 1509506 w 1509537"/>
                <a:gd name="connsiteY2" fmla="*/ 396409 h 2038004"/>
                <a:gd name="connsiteX3" fmla="*/ 364398 w 1509537"/>
                <a:gd name="connsiteY3" fmla="*/ 2038004 h 2038004"/>
                <a:gd name="connsiteX0" fmla="*/ 0 w 1512872"/>
                <a:gd name="connsiteY0" fmla="*/ 240491 h 2231385"/>
                <a:gd name="connsiteX1" fmla="*/ 691284 w 1512872"/>
                <a:gd name="connsiteY1" fmla="*/ 7571 h 2231385"/>
                <a:gd name="connsiteX2" fmla="*/ 1509506 w 1512872"/>
                <a:gd name="connsiteY2" fmla="*/ 589790 h 2231385"/>
                <a:gd name="connsiteX3" fmla="*/ 364398 w 1512872"/>
                <a:gd name="connsiteY3" fmla="*/ 2231385 h 2231385"/>
                <a:gd name="connsiteX0" fmla="*/ 0 w 1444636"/>
                <a:gd name="connsiteY0" fmla="*/ 40194 h 2266527"/>
                <a:gd name="connsiteX1" fmla="*/ 623103 w 1444636"/>
                <a:gd name="connsiteY1" fmla="*/ 42713 h 2266527"/>
                <a:gd name="connsiteX2" fmla="*/ 1441325 w 1444636"/>
                <a:gd name="connsiteY2" fmla="*/ 624932 h 2266527"/>
                <a:gd name="connsiteX3" fmla="*/ 296217 w 1444636"/>
                <a:gd name="connsiteY3" fmla="*/ 2266527 h 2266527"/>
                <a:gd name="connsiteX0" fmla="*/ 498881 w 1147881"/>
                <a:gd name="connsiteY0" fmla="*/ 0 h 2576154"/>
                <a:gd name="connsiteX1" fmla="*/ 326886 w 1147881"/>
                <a:gd name="connsiteY1" fmla="*/ 352340 h 2576154"/>
                <a:gd name="connsiteX2" fmla="*/ 1145108 w 1147881"/>
                <a:gd name="connsiteY2" fmla="*/ 934559 h 2576154"/>
                <a:gd name="connsiteX3" fmla="*/ 0 w 1147881"/>
                <a:gd name="connsiteY3" fmla="*/ 2576154 h 2576154"/>
                <a:gd name="connsiteX0" fmla="*/ 2670989 w 3409182"/>
                <a:gd name="connsiteY0" fmla="*/ 0 h 1452347"/>
                <a:gd name="connsiteX1" fmla="*/ 2498994 w 3409182"/>
                <a:gd name="connsiteY1" fmla="*/ 352340 h 1452347"/>
                <a:gd name="connsiteX2" fmla="*/ 3317216 w 3409182"/>
                <a:gd name="connsiteY2" fmla="*/ 934559 h 1452347"/>
                <a:gd name="connsiteX3" fmla="*/ 0 w 3409182"/>
                <a:gd name="connsiteY3" fmla="*/ 1452347 h 1452347"/>
                <a:gd name="connsiteX0" fmla="*/ 2670989 w 2705694"/>
                <a:gd name="connsiteY0" fmla="*/ 0 h 1452347"/>
                <a:gd name="connsiteX1" fmla="*/ 2498994 w 2705694"/>
                <a:gd name="connsiteY1" fmla="*/ 352340 h 1452347"/>
                <a:gd name="connsiteX2" fmla="*/ 1529605 w 2705694"/>
                <a:gd name="connsiteY2" fmla="*/ 1018365 h 1452347"/>
                <a:gd name="connsiteX3" fmla="*/ 0 w 2705694"/>
                <a:gd name="connsiteY3" fmla="*/ 1452347 h 1452347"/>
                <a:gd name="connsiteX0" fmla="*/ 2670989 w 2707082"/>
                <a:gd name="connsiteY0" fmla="*/ 0 h 1452347"/>
                <a:gd name="connsiteX1" fmla="*/ 2498994 w 2707082"/>
                <a:gd name="connsiteY1" fmla="*/ 352340 h 1452347"/>
                <a:gd name="connsiteX2" fmla="*/ 1483373 w 2707082"/>
                <a:gd name="connsiteY2" fmla="*/ 1125376 h 1452347"/>
                <a:gd name="connsiteX3" fmla="*/ 0 w 2707082"/>
                <a:gd name="connsiteY3" fmla="*/ 1452347 h 1452347"/>
                <a:gd name="connsiteX0" fmla="*/ 2670989 w 2670989"/>
                <a:gd name="connsiteY0" fmla="*/ 0 h 1452347"/>
                <a:gd name="connsiteX1" fmla="*/ 2498994 w 2670989"/>
                <a:gd name="connsiteY1" fmla="*/ 352340 h 1452347"/>
                <a:gd name="connsiteX2" fmla="*/ 1483373 w 2670989"/>
                <a:gd name="connsiteY2" fmla="*/ 1125376 h 1452347"/>
                <a:gd name="connsiteX3" fmla="*/ 0 w 2670989"/>
                <a:gd name="connsiteY3" fmla="*/ 1452347 h 1452347"/>
                <a:gd name="connsiteX0" fmla="*/ 2670989 w 2670989"/>
                <a:gd name="connsiteY0" fmla="*/ 0 h 1452347"/>
                <a:gd name="connsiteX1" fmla="*/ 2498994 w 2670989"/>
                <a:gd name="connsiteY1" fmla="*/ 352340 h 1452347"/>
                <a:gd name="connsiteX2" fmla="*/ 1483373 w 2670989"/>
                <a:gd name="connsiteY2" fmla="*/ 1125376 h 1452347"/>
                <a:gd name="connsiteX3" fmla="*/ 0 w 2670989"/>
                <a:gd name="connsiteY3" fmla="*/ 1452347 h 1452347"/>
                <a:gd name="connsiteX0" fmla="*/ 2670989 w 2670989"/>
                <a:gd name="connsiteY0" fmla="*/ 0 h 1452347"/>
                <a:gd name="connsiteX1" fmla="*/ 2498994 w 2670989"/>
                <a:gd name="connsiteY1" fmla="*/ 352340 h 1452347"/>
                <a:gd name="connsiteX2" fmla="*/ 1483373 w 2670989"/>
                <a:gd name="connsiteY2" fmla="*/ 1125376 h 1452347"/>
                <a:gd name="connsiteX3" fmla="*/ 0 w 2670989"/>
                <a:gd name="connsiteY3" fmla="*/ 1452347 h 1452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70989" h="1452347">
                  <a:moveTo>
                    <a:pt x="2670989" y="0"/>
                  </a:moveTo>
                  <a:cubicBezTo>
                    <a:pt x="2526057" y="169829"/>
                    <a:pt x="2696930" y="164777"/>
                    <a:pt x="2498994" y="352340"/>
                  </a:cubicBezTo>
                  <a:cubicBezTo>
                    <a:pt x="2301058" y="539903"/>
                    <a:pt x="1899872" y="942042"/>
                    <a:pt x="1483373" y="1125376"/>
                  </a:cubicBezTo>
                  <a:cubicBezTo>
                    <a:pt x="1066874" y="1308710"/>
                    <a:pt x="132499" y="1260424"/>
                    <a:pt x="0" y="1452347"/>
                  </a:cubicBezTo>
                </a:path>
              </a:pathLst>
            </a:custGeom>
            <a:noFill/>
            <a:ln w="38100">
              <a:solidFill>
                <a:schemeClr val="accent5">
                  <a:lumMod val="40000"/>
                  <a:lumOff val="60000"/>
                </a:schemeClr>
              </a:solidFill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CA" sz="1920">
                <a:solidFill>
                  <a:prstClr val="white"/>
                </a:solidFill>
              </a:endParaRPr>
            </a:p>
          </p:txBody>
        </p:sp>
        <p:sp>
          <p:nvSpPr>
            <p:cNvPr id="75" name="New Routing"/>
            <p:cNvSpPr/>
            <p:nvPr/>
          </p:nvSpPr>
          <p:spPr>
            <a:xfrm rot="19363415" flipH="1">
              <a:off x="8358647" y="3373736"/>
              <a:ext cx="642555" cy="903246"/>
            </a:xfrm>
            <a:custGeom>
              <a:avLst/>
              <a:gdLst>
                <a:gd name="connsiteX0" fmla="*/ 0 w 3038475"/>
                <a:gd name="connsiteY0" fmla="*/ 514350 h 514350"/>
                <a:gd name="connsiteX1" fmla="*/ 3038475 w 3038475"/>
                <a:gd name="connsiteY1" fmla="*/ 0 h 514350"/>
                <a:gd name="connsiteX2" fmla="*/ 3038475 w 3038475"/>
                <a:gd name="connsiteY2" fmla="*/ 0 h 514350"/>
                <a:gd name="connsiteX0" fmla="*/ 0 w 3038475"/>
                <a:gd name="connsiteY0" fmla="*/ 514350 h 603827"/>
                <a:gd name="connsiteX1" fmla="*/ 1276350 w 3038475"/>
                <a:gd name="connsiteY1" fmla="*/ 590550 h 603827"/>
                <a:gd name="connsiteX2" fmla="*/ 3038475 w 3038475"/>
                <a:gd name="connsiteY2" fmla="*/ 0 h 603827"/>
                <a:gd name="connsiteX3" fmla="*/ 3038475 w 3038475"/>
                <a:gd name="connsiteY3" fmla="*/ 0 h 603827"/>
                <a:gd name="connsiteX0" fmla="*/ 0 w 3038475"/>
                <a:gd name="connsiteY0" fmla="*/ 857250 h 946727"/>
                <a:gd name="connsiteX1" fmla="*/ 1276350 w 3038475"/>
                <a:gd name="connsiteY1" fmla="*/ 933450 h 946727"/>
                <a:gd name="connsiteX2" fmla="*/ 2133600 w 3038475"/>
                <a:gd name="connsiteY2" fmla="*/ 0 h 946727"/>
                <a:gd name="connsiteX3" fmla="*/ 3038475 w 3038475"/>
                <a:gd name="connsiteY3" fmla="*/ 342900 h 946727"/>
                <a:gd name="connsiteX4" fmla="*/ 3038475 w 3038475"/>
                <a:gd name="connsiteY4" fmla="*/ 342900 h 946727"/>
                <a:gd name="connsiteX0" fmla="*/ 0 w 3038475"/>
                <a:gd name="connsiteY0" fmla="*/ 866959 h 956436"/>
                <a:gd name="connsiteX1" fmla="*/ 1276350 w 3038475"/>
                <a:gd name="connsiteY1" fmla="*/ 943159 h 956436"/>
                <a:gd name="connsiteX2" fmla="*/ 2133600 w 3038475"/>
                <a:gd name="connsiteY2" fmla="*/ 9709 h 956436"/>
                <a:gd name="connsiteX3" fmla="*/ 3038475 w 3038475"/>
                <a:gd name="connsiteY3" fmla="*/ 352609 h 956436"/>
                <a:gd name="connsiteX4" fmla="*/ 3038475 w 3038475"/>
                <a:gd name="connsiteY4" fmla="*/ 352609 h 956436"/>
                <a:gd name="connsiteX0" fmla="*/ 0 w 3038475"/>
                <a:gd name="connsiteY0" fmla="*/ 866959 h 974037"/>
                <a:gd name="connsiteX1" fmla="*/ 1276350 w 3038475"/>
                <a:gd name="connsiteY1" fmla="*/ 943159 h 974037"/>
                <a:gd name="connsiteX2" fmla="*/ 2133600 w 3038475"/>
                <a:gd name="connsiteY2" fmla="*/ 9709 h 974037"/>
                <a:gd name="connsiteX3" fmla="*/ 3038475 w 3038475"/>
                <a:gd name="connsiteY3" fmla="*/ 352609 h 974037"/>
                <a:gd name="connsiteX4" fmla="*/ 3038475 w 3038475"/>
                <a:gd name="connsiteY4" fmla="*/ 352609 h 974037"/>
                <a:gd name="connsiteX0" fmla="*/ 0 w 3038475"/>
                <a:gd name="connsiteY0" fmla="*/ 857571 h 964649"/>
                <a:gd name="connsiteX1" fmla="*/ 1276350 w 3038475"/>
                <a:gd name="connsiteY1" fmla="*/ 933771 h 964649"/>
                <a:gd name="connsiteX2" fmla="*/ 2133600 w 3038475"/>
                <a:gd name="connsiteY2" fmla="*/ 321 h 964649"/>
                <a:gd name="connsiteX3" fmla="*/ 3038475 w 3038475"/>
                <a:gd name="connsiteY3" fmla="*/ 343221 h 964649"/>
                <a:gd name="connsiteX4" fmla="*/ 3038475 w 3038475"/>
                <a:gd name="connsiteY4" fmla="*/ 343221 h 964649"/>
                <a:gd name="connsiteX0" fmla="*/ 0 w 3038475"/>
                <a:gd name="connsiteY0" fmla="*/ 514350 h 610056"/>
                <a:gd name="connsiteX1" fmla="*/ 1276350 w 3038475"/>
                <a:gd name="connsiteY1" fmla="*/ 590550 h 610056"/>
                <a:gd name="connsiteX2" fmla="*/ 3038475 w 3038475"/>
                <a:gd name="connsiteY2" fmla="*/ 0 h 610056"/>
                <a:gd name="connsiteX3" fmla="*/ 3038475 w 3038475"/>
                <a:gd name="connsiteY3" fmla="*/ 0 h 610056"/>
                <a:gd name="connsiteX0" fmla="*/ 0 w 3038475"/>
                <a:gd name="connsiteY0" fmla="*/ 514350 h 610056"/>
                <a:gd name="connsiteX1" fmla="*/ 1276350 w 3038475"/>
                <a:gd name="connsiteY1" fmla="*/ 590550 h 610056"/>
                <a:gd name="connsiteX2" fmla="*/ 3038475 w 3038475"/>
                <a:gd name="connsiteY2" fmla="*/ 0 h 610056"/>
                <a:gd name="connsiteX0" fmla="*/ 0 w 1276350"/>
                <a:gd name="connsiteY0" fmla="*/ 12373 h 108079"/>
                <a:gd name="connsiteX1" fmla="*/ 1276350 w 1276350"/>
                <a:gd name="connsiteY1" fmla="*/ 88573 h 108079"/>
                <a:gd name="connsiteX0" fmla="*/ 0 w 1477890"/>
                <a:gd name="connsiteY0" fmla="*/ 86778 h 86778"/>
                <a:gd name="connsiteX1" fmla="*/ 1477890 w 1477890"/>
                <a:gd name="connsiteY1" fmla="*/ 0 h 86778"/>
                <a:gd name="connsiteX0" fmla="*/ 0 w 2093925"/>
                <a:gd name="connsiteY0" fmla="*/ 900413 h 900413"/>
                <a:gd name="connsiteX1" fmla="*/ 2093925 w 2093925"/>
                <a:gd name="connsiteY1" fmla="*/ 0 h 900413"/>
                <a:gd name="connsiteX0" fmla="*/ 0 w 2093925"/>
                <a:gd name="connsiteY0" fmla="*/ 900413 h 900413"/>
                <a:gd name="connsiteX1" fmla="*/ 2093925 w 2093925"/>
                <a:gd name="connsiteY1" fmla="*/ 0 h 900413"/>
                <a:gd name="connsiteX0" fmla="*/ 0 w 2093925"/>
                <a:gd name="connsiteY0" fmla="*/ 900413 h 900413"/>
                <a:gd name="connsiteX1" fmla="*/ 2093925 w 2093925"/>
                <a:gd name="connsiteY1" fmla="*/ 0 h 900413"/>
                <a:gd name="connsiteX0" fmla="*/ 0 w 2093925"/>
                <a:gd name="connsiteY0" fmla="*/ 900413 h 900413"/>
                <a:gd name="connsiteX1" fmla="*/ 2093925 w 2093925"/>
                <a:gd name="connsiteY1" fmla="*/ 0 h 900413"/>
                <a:gd name="connsiteX0" fmla="*/ 0 w 2176997"/>
                <a:gd name="connsiteY0" fmla="*/ 791272 h 791272"/>
                <a:gd name="connsiteX1" fmla="*/ 2176997 w 2176997"/>
                <a:gd name="connsiteY1" fmla="*/ 0 h 791272"/>
                <a:gd name="connsiteX0" fmla="*/ 0 w 2176997"/>
                <a:gd name="connsiteY0" fmla="*/ 791272 h 791272"/>
                <a:gd name="connsiteX1" fmla="*/ 2176997 w 2176997"/>
                <a:gd name="connsiteY1" fmla="*/ 0 h 791272"/>
                <a:gd name="connsiteX0" fmla="*/ 0 w 2176997"/>
                <a:gd name="connsiteY0" fmla="*/ 791272 h 791272"/>
                <a:gd name="connsiteX1" fmla="*/ 1150511 w 2176997"/>
                <a:gd name="connsiteY1" fmla="*/ 728747 h 791272"/>
                <a:gd name="connsiteX2" fmla="*/ 2176997 w 2176997"/>
                <a:gd name="connsiteY2" fmla="*/ 0 h 791272"/>
                <a:gd name="connsiteX0" fmla="*/ 0 w 2176997"/>
                <a:gd name="connsiteY0" fmla="*/ 791272 h 934056"/>
                <a:gd name="connsiteX1" fmla="*/ 1150511 w 2176997"/>
                <a:gd name="connsiteY1" fmla="*/ 728747 h 934056"/>
                <a:gd name="connsiteX2" fmla="*/ 2176997 w 2176997"/>
                <a:gd name="connsiteY2" fmla="*/ 0 h 934056"/>
                <a:gd name="connsiteX0" fmla="*/ 0 w 2176997"/>
                <a:gd name="connsiteY0" fmla="*/ 791272 h 843308"/>
                <a:gd name="connsiteX1" fmla="*/ 1150511 w 2176997"/>
                <a:gd name="connsiteY1" fmla="*/ 728747 h 843308"/>
                <a:gd name="connsiteX2" fmla="*/ 2176997 w 2176997"/>
                <a:gd name="connsiteY2" fmla="*/ 0 h 843308"/>
                <a:gd name="connsiteX0" fmla="*/ 0 w 2176997"/>
                <a:gd name="connsiteY0" fmla="*/ 791272 h 791272"/>
                <a:gd name="connsiteX1" fmla="*/ 896389 w 2176997"/>
                <a:gd name="connsiteY1" fmla="*/ 622915 h 791272"/>
                <a:gd name="connsiteX2" fmla="*/ 2176997 w 2176997"/>
                <a:gd name="connsiteY2" fmla="*/ 0 h 791272"/>
                <a:gd name="connsiteX0" fmla="*/ 0 w 2176997"/>
                <a:gd name="connsiteY0" fmla="*/ 791272 h 791272"/>
                <a:gd name="connsiteX1" fmla="*/ 896389 w 2176997"/>
                <a:gd name="connsiteY1" fmla="*/ 622915 h 791272"/>
                <a:gd name="connsiteX2" fmla="*/ 2176997 w 2176997"/>
                <a:gd name="connsiteY2" fmla="*/ 0 h 791272"/>
                <a:gd name="connsiteX0" fmla="*/ 1171990 w 1280779"/>
                <a:gd name="connsiteY0" fmla="*/ 25056 h 654584"/>
                <a:gd name="connsiteX1" fmla="*/ 171 w 1280779"/>
                <a:gd name="connsiteY1" fmla="*/ 622915 h 654584"/>
                <a:gd name="connsiteX2" fmla="*/ 1280779 w 1280779"/>
                <a:gd name="connsiteY2" fmla="*/ 0 h 654584"/>
                <a:gd name="connsiteX0" fmla="*/ 0 w 108789"/>
                <a:gd name="connsiteY0" fmla="*/ 25056 h 25056"/>
                <a:gd name="connsiteX1" fmla="*/ 108789 w 108789"/>
                <a:gd name="connsiteY1" fmla="*/ 0 h 25056"/>
                <a:gd name="connsiteX0" fmla="*/ 1270431 w 1270431"/>
                <a:gd name="connsiteY0" fmla="*/ 154337 h 154337"/>
                <a:gd name="connsiteX1" fmla="*/ 0 w 1270431"/>
                <a:gd name="connsiteY1" fmla="*/ 0 h 154337"/>
                <a:gd name="connsiteX0" fmla="*/ 1278918 w 1278918"/>
                <a:gd name="connsiteY0" fmla="*/ 154337 h 166462"/>
                <a:gd name="connsiteX1" fmla="*/ 8487 w 1278918"/>
                <a:gd name="connsiteY1" fmla="*/ 0 h 166462"/>
                <a:gd name="connsiteX0" fmla="*/ 1270431 w 1270431"/>
                <a:gd name="connsiteY0" fmla="*/ 154337 h 154337"/>
                <a:gd name="connsiteX1" fmla="*/ 0 w 1270431"/>
                <a:gd name="connsiteY1" fmla="*/ 0 h 154337"/>
                <a:gd name="connsiteX0" fmla="*/ 1123372 w 1123372"/>
                <a:gd name="connsiteY0" fmla="*/ 236346 h 236346"/>
                <a:gd name="connsiteX1" fmla="*/ 0 w 1123372"/>
                <a:gd name="connsiteY1" fmla="*/ 0 h 236346"/>
                <a:gd name="connsiteX0" fmla="*/ 1123372 w 1123372"/>
                <a:gd name="connsiteY0" fmla="*/ 249972 h 249972"/>
                <a:gd name="connsiteX1" fmla="*/ 0 w 1123372"/>
                <a:gd name="connsiteY1" fmla="*/ 13626 h 249972"/>
                <a:gd name="connsiteX0" fmla="*/ 102214 w 554239"/>
                <a:gd name="connsiteY0" fmla="*/ 933 h 2118374"/>
                <a:gd name="connsiteX1" fmla="*/ 531011 w 554239"/>
                <a:gd name="connsiteY1" fmla="*/ 2118374 h 2118374"/>
                <a:gd name="connsiteX0" fmla="*/ 0 w 1010578"/>
                <a:gd name="connsiteY0" fmla="*/ 130298 h 2247739"/>
                <a:gd name="connsiteX1" fmla="*/ 1010578 w 1010578"/>
                <a:gd name="connsiteY1" fmla="*/ 149118 h 2247739"/>
                <a:gd name="connsiteX2" fmla="*/ 428797 w 1010578"/>
                <a:gd name="connsiteY2" fmla="*/ 2247739 h 2247739"/>
                <a:gd name="connsiteX0" fmla="*/ 0 w 1102032"/>
                <a:gd name="connsiteY0" fmla="*/ 130298 h 2247739"/>
                <a:gd name="connsiteX1" fmla="*/ 1010578 w 1102032"/>
                <a:gd name="connsiteY1" fmla="*/ 149118 h 2247739"/>
                <a:gd name="connsiteX2" fmla="*/ 428797 w 1102032"/>
                <a:gd name="connsiteY2" fmla="*/ 2247739 h 2247739"/>
                <a:gd name="connsiteX0" fmla="*/ 0 w 1059469"/>
                <a:gd name="connsiteY0" fmla="*/ 110960 h 2228401"/>
                <a:gd name="connsiteX1" fmla="*/ 1010578 w 1059469"/>
                <a:gd name="connsiteY1" fmla="*/ 129780 h 2228401"/>
                <a:gd name="connsiteX2" fmla="*/ 428797 w 1059469"/>
                <a:gd name="connsiteY2" fmla="*/ 2228401 h 2228401"/>
                <a:gd name="connsiteX0" fmla="*/ 0 w 896798"/>
                <a:gd name="connsiteY0" fmla="*/ 0 h 2117441"/>
                <a:gd name="connsiteX1" fmla="*/ 841871 w 896798"/>
                <a:gd name="connsiteY1" fmla="*/ 227032 h 2117441"/>
                <a:gd name="connsiteX2" fmla="*/ 428797 w 896798"/>
                <a:gd name="connsiteY2" fmla="*/ 2117441 h 2117441"/>
                <a:gd name="connsiteX0" fmla="*/ 0 w 931225"/>
                <a:gd name="connsiteY0" fmla="*/ 24632 h 2142073"/>
                <a:gd name="connsiteX1" fmla="*/ 841871 w 931225"/>
                <a:gd name="connsiteY1" fmla="*/ 251664 h 2142073"/>
                <a:gd name="connsiteX2" fmla="*/ 428797 w 931225"/>
                <a:gd name="connsiteY2" fmla="*/ 2142073 h 2142073"/>
                <a:gd name="connsiteX0" fmla="*/ 0 w 848874"/>
                <a:gd name="connsiteY0" fmla="*/ 0 h 1990894"/>
                <a:gd name="connsiteX1" fmla="*/ 841871 w 848874"/>
                <a:gd name="connsiteY1" fmla="*/ 227032 h 1990894"/>
                <a:gd name="connsiteX2" fmla="*/ 364398 w 848874"/>
                <a:gd name="connsiteY2" fmla="*/ 1990894 h 1990894"/>
                <a:gd name="connsiteX0" fmla="*/ 0 w 845508"/>
                <a:gd name="connsiteY0" fmla="*/ 156797 h 2147691"/>
                <a:gd name="connsiteX1" fmla="*/ 553425 w 845508"/>
                <a:gd name="connsiteY1" fmla="*/ 4866 h 2147691"/>
                <a:gd name="connsiteX2" fmla="*/ 841871 w 845508"/>
                <a:gd name="connsiteY2" fmla="*/ 383829 h 2147691"/>
                <a:gd name="connsiteX3" fmla="*/ 364398 w 845508"/>
                <a:gd name="connsiteY3" fmla="*/ 2147691 h 2147691"/>
                <a:gd name="connsiteX0" fmla="*/ 0 w 783575"/>
                <a:gd name="connsiteY0" fmla="*/ 156797 h 2147691"/>
                <a:gd name="connsiteX1" fmla="*/ 553425 w 783575"/>
                <a:gd name="connsiteY1" fmla="*/ 4866 h 2147691"/>
                <a:gd name="connsiteX2" fmla="*/ 778373 w 783575"/>
                <a:gd name="connsiteY2" fmla="*/ 384280 h 2147691"/>
                <a:gd name="connsiteX3" fmla="*/ 364398 w 783575"/>
                <a:gd name="connsiteY3" fmla="*/ 2147691 h 2147691"/>
                <a:gd name="connsiteX0" fmla="*/ 0 w 778483"/>
                <a:gd name="connsiteY0" fmla="*/ 38794 h 2029688"/>
                <a:gd name="connsiteX1" fmla="*/ 400633 w 778483"/>
                <a:gd name="connsiteY1" fmla="*/ 11141 h 2029688"/>
                <a:gd name="connsiteX2" fmla="*/ 778373 w 778483"/>
                <a:gd name="connsiteY2" fmla="*/ 266277 h 2029688"/>
                <a:gd name="connsiteX3" fmla="*/ 364398 w 778483"/>
                <a:gd name="connsiteY3" fmla="*/ 2029688 h 2029688"/>
                <a:gd name="connsiteX0" fmla="*/ 0 w 778526"/>
                <a:gd name="connsiteY0" fmla="*/ 103783 h 2094677"/>
                <a:gd name="connsiteX1" fmla="*/ 400633 w 778526"/>
                <a:gd name="connsiteY1" fmla="*/ 76130 h 2094677"/>
                <a:gd name="connsiteX2" fmla="*/ 778373 w 778526"/>
                <a:gd name="connsiteY2" fmla="*/ 331266 h 2094677"/>
                <a:gd name="connsiteX3" fmla="*/ 364398 w 778526"/>
                <a:gd name="connsiteY3" fmla="*/ 2094677 h 2094677"/>
                <a:gd name="connsiteX0" fmla="*/ 0 w 778526"/>
                <a:gd name="connsiteY0" fmla="*/ 103783 h 2094677"/>
                <a:gd name="connsiteX1" fmla="*/ 400633 w 778526"/>
                <a:gd name="connsiteY1" fmla="*/ 76130 h 2094677"/>
                <a:gd name="connsiteX2" fmla="*/ 778373 w 778526"/>
                <a:gd name="connsiteY2" fmla="*/ 331266 h 2094677"/>
                <a:gd name="connsiteX3" fmla="*/ 364398 w 778526"/>
                <a:gd name="connsiteY3" fmla="*/ 2094677 h 2094677"/>
                <a:gd name="connsiteX0" fmla="*/ 0 w 1509537"/>
                <a:gd name="connsiteY0" fmla="*/ 47110 h 2038004"/>
                <a:gd name="connsiteX1" fmla="*/ 400633 w 1509537"/>
                <a:gd name="connsiteY1" fmla="*/ 19457 h 2038004"/>
                <a:gd name="connsiteX2" fmla="*/ 1509506 w 1509537"/>
                <a:gd name="connsiteY2" fmla="*/ 396409 h 2038004"/>
                <a:gd name="connsiteX3" fmla="*/ 364398 w 1509537"/>
                <a:gd name="connsiteY3" fmla="*/ 2038004 h 2038004"/>
                <a:gd name="connsiteX0" fmla="*/ 0 w 1512872"/>
                <a:gd name="connsiteY0" fmla="*/ 240491 h 2231385"/>
                <a:gd name="connsiteX1" fmla="*/ 691284 w 1512872"/>
                <a:gd name="connsiteY1" fmla="*/ 7571 h 2231385"/>
                <a:gd name="connsiteX2" fmla="*/ 1509506 w 1512872"/>
                <a:gd name="connsiteY2" fmla="*/ 589790 h 2231385"/>
                <a:gd name="connsiteX3" fmla="*/ 364398 w 1512872"/>
                <a:gd name="connsiteY3" fmla="*/ 2231385 h 2231385"/>
                <a:gd name="connsiteX0" fmla="*/ 0 w 1444636"/>
                <a:gd name="connsiteY0" fmla="*/ 40194 h 2266527"/>
                <a:gd name="connsiteX1" fmla="*/ 623103 w 1444636"/>
                <a:gd name="connsiteY1" fmla="*/ 42713 h 2266527"/>
                <a:gd name="connsiteX2" fmla="*/ 1441325 w 1444636"/>
                <a:gd name="connsiteY2" fmla="*/ 624932 h 2266527"/>
                <a:gd name="connsiteX3" fmla="*/ 296217 w 1444636"/>
                <a:gd name="connsiteY3" fmla="*/ 2266527 h 2266527"/>
                <a:gd name="connsiteX0" fmla="*/ 498881 w 1147881"/>
                <a:gd name="connsiteY0" fmla="*/ 0 h 2576154"/>
                <a:gd name="connsiteX1" fmla="*/ 326886 w 1147881"/>
                <a:gd name="connsiteY1" fmla="*/ 352340 h 2576154"/>
                <a:gd name="connsiteX2" fmla="*/ 1145108 w 1147881"/>
                <a:gd name="connsiteY2" fmla="*/ 934559 h 2576154"/>
                <a:gd name="connsiteX3" fmla="*/ 0 w 1147881"/>
                <a:gd name="connsiteY3" fmla="*/ 2576154 h 2576154"/>
                <a:gd name="connsiteX0" fmla="*/ 2670989 w 3409182"/>
                <a:gd name="connsiteY0" fmla="*/ 0 h 1452347"/>
                <a:gd name="connsiteX1" fmla="*/ 2498994 w 3409182"/>
                <a:gd name="connsiteY1" fmla="*/ 352340 h 1452347"/>
                <a:gd name="connsiteX2" fmla="*/ 3317216 w 3409182"/>
                <a:gd name="connsiteY2" fmla="*/ 934559 h 1452347"/>
                <a:gd name="connsiteX3" fmla="*/ 0 w 3409182"/>
                <a:gd name="connsiteY3" fmla="*/ 1452347 h 1452347"/>
                <a:gd name="connsiteX0" fmla="*/ 2670989 w 2705694"/>
                <a:gd name="connsiteY0" fmla="*/ 0 h 1452347"/>
                <a:gd name="connsiteX1" fmla="*/ 2498994 w 2705694"/>
                <a:gd name="connsiteY1" fmla="*/ 352340 h 1452347"/>
                <a:gd name="connsiteX2" fmla="*/ 1529605 w 2705694"/>
                <a:gd name="connsiteY2" fmla="*/ 1018365 h 1452347"/>
                <a:gd name="connsiteX3" fmla="*/ 0 w 2705694"/>
                <a:gd name="connsiteY3" fmla="*/ 1452347 h 1452347"/>
                <a:gd name="connsiteX0" fmla="*/ 2670989 w 2707082"/>
                <a:gd name="connsiteY0" fmla="*/ 0 h 1452347"/>
                <a:gd name="connsiteX1" fmla="*/ 2498994 w 2707082"/>
                <a:gd name="connsiteY1" fmla="*/ 352340 h 1452347"/>
                <a:gd name="connsiteX2" fmla="*/ 1483373 w 2707082"/>
                <a:gd name="connsiteY2" fmla="*/ 1125376 h 1452347"/>
                <a:gd name="connsiteX3" fmla="*/ 0 w 2707082"/>
                <a:gd name="connsiteY3" fmla="*/ 1452347 h 1452347"/>
                <a:gd name="connsiteX0" fmla="*/ 2670989 w 2670989"/>
                <a:gd name="connsiteY0" fmla="*/ 0 h 1452347"/>
                <a:gd name="connsiteX1" fmla="*/ 2498994 w 2670989"/>
                <a:gd name="connsiteY1" fmla="*/ 352340 h 1452347"/>
                <a:gd name="connsiteX2" fmla="*/ 1483373 w 2670989"/>
                <a:gd name="connsiteY2" fmla="*/ 1125376 h 1452347"/>
                <a:gd name="connsiteX3" fmla="*/ 0 w 2670989"/>
                <a:gd name="connsiteY3" fmla="*/ 1452347 h 1452347"/>
                <a:gd name="connsiteX0" fmla="*/ 2670989 w 2670989"/>
                <a:gd name="connsiteY0" fmla="*/ 0 h 1452347"/>
                <a:gd name="connsiteX1" fmla="*/ 2498994 w 2670989"/>
                <a:gd name="connsiteY1" fmla="*/ 352340 h 1452347"/>
                <a:gd name="connsiteX2" fmla="*/ 1483373 w 2670989"/>
                <a:gd name="connsiteY2" fmla="*/ 1125376 h 1452347"/>
                <a:gd name="connsiteX3" fmla="*/ 0 w 2670989"/>
                <a:gd name="connsiteY3" fmla="*/ 1452347 h 1452347"/>
                <a:gd name="connsiteX0" fmla="*/ 2670989 w 2670989"/>
                <a:gd name="connsiteY0" fmla="*/ 0 h 1452347"/>
                <a:gd name="connsiteX1" fmla="*/ 2498994 w 2670989"/>
                <a:gd name="connsiteY1" fmla="*/ 352340 h 1452347"/>
                <a:gd name="connsiteX2" fmla="*/ 1483373 w 2670989"/>
                <a:gd name="connsiteY2" fmla="*/ 1125376 h 1452347"/>
                <a:gd name="connsiteX3" fmla="*/ 0 w 2670989"/>
                <a:gd name="connsiteY3" fmla="*/ 1452347 h 1452347"/>
                <a:gd name="connsiteX0" fmla="*/ 2670989 w 2670989"/>
                <a:gd name="connsiteY0" fmla="*/ 0 h 1452347"/>
                <a:gd name="connsiteX1" fmla="*/ 1483373 w 2670989"/>
                <a:gd name="connsiteY1" fmla="*/ 1125376 h 1452347"/>
                <a:gd name="connsiteX2" fmla="*/ 0 w 2670989"/>
                <a:gd name="connsiteY2" fmla="*/ 1452347 h 1452347"/>
                <a:gd name="connsiteX0" fmla="*/ 2670989 w 2670989"/>
                <a:gd name="connsiteY0" fmla="*/ 0 h 1452347"/>
                <a:gd name="connsiteX1" fmla="*/ 0 w 2670989"/>
                <a:gd name="connsiteY1" fmla="*/ 1452347 h 1452347"/>
                <a:gd name="connsiteX0" fmla="*/ 1691414 w 1691414"/>
                <a:gd name="connsiteY0" fmla="*/ 0 h 610985"/>
                <a:gd name="connsiteX1" fmla="*/ 0 w 1691414"/>
                <a:gd name="connsiteY1" fmla="*/ 610985 h 610985"/>
                <a:gd name="connsiteX0" fmla="*/ 301916 w 301916"/>
                <a:gd name="connsiteY0" fmla="*/ 0 h 622717"/>
                <a:gd name="connsiteX1" fmla="*/ 0 w 301916"/>
                <a:gd name="connsiteY1" fmla="*/ 622717 h 622717"/>
                <a:gd name="connsiteX0" fmla="*/ 301916 w 310776"/>
                <a:gd name="connsiteY0" fmla="*/ 0 h 622717"/>
                <a:gd name="connsiteX1" fmla="*/ 0 w 310776"/>
                <a:gd name="connsiteY1" fmla="*/ 622717 h 622717"/>
                <a:gd name="connsiteX0" fmla="*/ 645735 w 645735"/>
                <a:gd name="connsiteY0" fmla="*/ 0 h 852492"/>
                <a:gd name="connsiteX1" fmla="*/ 0 w 645735"/>
                <a:gd name="connsiteY1" fmla="*/ 852492 h 852492"/>
                <a:gd name="connsiteX0" fmla="*/ 645735 w 649145"/>
                <a:gd name="connsiteY0" fmla="*/ 0 h 852492"/>
                <a:gd name="connsiteX1" fmla="*/ 0 w 649145"/>
                <a:gd name="connsiteY1" fmla="*/ 852492 h 852492"/>
                <a:gd name="connsiteX0" fmla="*/ 611347 w 615462"/>
                <a:gd name="connsiteY0" fmla="*/ 0 h 866218"/>
                <a:gd name="connsiteX1" fmla="*/ 0 w 615462"/>
                <a:gd name="connsiteY1" fmla="*/ 866218 h 866218"/>
                <a:gd name="connsiteX0" fmla="*/ 639025 w 642555"/>
                <a:gd name="connsiteY0" fmla="*/ 0 h 903246"/>
                <a:gd name="connsiteX1" fmla="*/ 0 w 642555"/>
                <a:gd name="connsiteY1" fmla="*/ 903246 h 903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42555" h="903246">
                  <a:moveTo>
                    <a:pt x="639025" y="0"/>
                  </a:moveTo>
                  <a:cubicBezTo>
                    <a:pt x="667797" y="188874"/>
                    <a:pt x="526510" y="395464"/>
                    <a:pt x="0" y="903246"/>
                  </a:cubicBezTo>
                </a:path>
              </a:pathLst>
            </a:custGeom>
            <a:noFill/>
            <a:ln w="38100">
              <a:solidFill>
                <a:schemeClr val="accent5">
                  <a:lumMod val="40000"/>
                  <a:lumOff val="60000"/>
                </a:schemeClr>
              </a:solidFill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CA" sz="1920">
                <a:solidFill>
                  <a:prstClr val="white"/>
                </a:solidFill>
              </a:endParaRPr>
            </a:p>
          </p:txBody>
        </p:sp>
        <p:sp>
          <p:nvSpPr>
            <p:cNvPr id="79" name="New Routing"/>
            <p:cNvSpPr/>
            <p:nvPr/>
          </p:nvSpPr>
          <p:spPr>
            <a:xfrm rot="19363415" flipH="1">
              <a:off x="9520776" y="1899257"/>
              <a:ext cx="630945" cy="1023721"/>
            </a:xfrm>
            <a:custGeom>
              <a:avLst/>
              <a:gdLst>
                <a:gd name="connsiteX0" fmla="*/ 0 w 3038475"/>
                <a:gd name="connsiteY0" fmla="*/ 514350 h 514350"/>
                <a:gd name="connsiteX1" fmla="*/ 3038475 w 3038475"/>
                <a:gd name="connsiteY1" fmla="*/ 0 h 514350"/>
                <a:gd name="connsiteX2" fmla="*/ 3038475 w 3038475"/>
                <a:gd name="connsiteY2" fmla="*/ 0 h 514350"/>
                <a:gd name="connsiteX0" fmla="*/ 0 w 3038475"/>
                <a:gd name="connsiteY0" fmla="*/ 514350 h 603827"/>
                <a:gd name="connsiteX1" fmla="*/ 1276350 w 3038475"/>
                <a:gd name="connsiteY1" fmla="*/ 590550 h 603827"/>
                <a:gd name="connsiteX2" fmla="*/ 3038475 w 3038475"/>
                <a:gd name="connsiteY2" fmla="*/ 0 h 603827"/>
                <a:gd name="connsiteX3" fmla="*/ 3038475 w 3038475"/>
                <a:gd name="connsiteY3" fmla="*/ 0 h 603827"/>
                <a:gd name="connsiteX0" fmla="*/ 0 w 3038475"/>
                <a:gd name="connsiteY0" fmla="*/ 857250 h 946727"/>
                <a:gd name="connsiteX1" fmla="*/ 1276350 w 3038475"/>
                <a:gd name="connsiteY1" fmla="*/ 933450 h 946727"/>
                <a:gd name="connsiteX2" fmla="*/ 2133600 w 3038475"/>
                <a:gd name="connsiteY2" fmla="*/ 0 h 946727"/>
                <a:gd name="connsiteX3" fmla="*/ 3038475 w 3038475"/>
                <a:gd name="connsiteY3" fmla="*/ 342900 h 946727"/>
                <a:gd name="connsiteX4" fmla="*/ 3038475 w 3038475"/>
                <a:gd name="connsiteY4" fmla="*/ 342900 h 946727"/>
                <a:gd name="connsiteX0" fmla="*/ 0 w 3038475"/>
                <a:gd name="connsiteY0" fmla="*/ 866959 h 956436"/>
                <a:gd name="connsiteX1" fmla="*/ 1276350 w 3038475"/>
                <a:gd name="connsiteY1" fmla="*/ 943159 h 956436"/>
                <a:gd name="connsiteX2" fmla="*/ 2133600 w 3038475"/>
                <a:gd name="connsiteY2" fmla="*/ 9709 h 956436"/>
                <a:gd name="connsiteX3" fmla="*/ 3038475 w 3038475"/>
                <a:gd name="connsiteY3" fmla="*/ 352609 h 956436"/>
                <a:gd name="connsiteX4" fmla="*/ 3038475 w 3038475"/>
                <a:gd name="connsiteY4" fmla="*/ 352609 h 956436"/>
                <a:gd name="connsiteX0" fmla="*/ 0 w 3038475"/>
                <a:gd name="connsiteY0" fmla="*/ 866959 h 974037"/>
                <a:gd name="connsiteX1" fmla="*/ 1276350 w 3038475"/>
                <a:gd name="connsiteY1" fmla="*/ 943159 h 974037"/>
                <a:gd name="connsiteX2" fmla="*/ 2133600 w 3038475"/>
                <a:gd name="connsiteY2" fmla="*/ 9709 h 974037"/>
                <a:gd name="connsiteX3" fmla="*/ 3038475 w 3038475"/>
                <a:gd name="connsiteY3" fmla="*/ 352609 h 974037"/>
                <a:gd name="connsiteX4" fmla="*/ 3038475 w 3038475"/>
                <a:gd name="connsiteY4" fmla="*/ 352609 h 974037"/>
                <a:gd name="connsiteX0" fmla="*/ 0 w 3038475"/>
                <a:gd name="connsiteY0" fmla="*/ 857571 h 964649"/>
                <a:gd name="connsiteX1" fmla="*/ 1276350 w 3038475"/>
                <a:gd name="connsiteY1" fmla="*/ 933771 h 964649"/>
                <a:gd name="connsiteX2" fmla="*/ 2133600 w 3038475"/>
                <a:gd name="connsiteY2" fmla="*/ 321 h 964649"/>
                <a:gd name="connsiteX3" fmla="*/ 3038475 w 3038475"/>
                <a:gd name="connsiteY3" fmla="*/ 343221 h 964649"/>
                <a:gd name="connsiteX4" fmla="*/ 3038475 w 3038475"/>
                <a:gd name="connsiteY4" fmla="*/ 343221 h 964649"/>
                <a:gd name="connsiteX0" fmla="*/ 0 w 3038475"/>
                <a:gd name="connsiteY0" fmla="*/ 514350 h 610056"/>
                <a:gd name="connsiteX1" fmla="*/ 1276350 w 3038475"/>
                <a:gd name="connsiteY1" fmla="*/ 590550 h 610056"/>
                <a:gd name="connsiteX2" fmla="*/ 3038475 w 3038475"/>
                <a:gd name="connsiteY2" fmla="*/ 0 h 610056"/>
                <a:gd name="connsiteX3" fmla="*/ 3038475 w 3038475"/>
                <a:gd name="connsiteY3" fmla="*/ 0 h 610056"/>
                <a:gd name="connsiteX0" fmla="*/ 0 w 3038475"/>
                <a:gd name="connsiteY0" fmla="*/ 514350 h 610056"/>
                <a:gd name="connsiteX1" fmla="*/ 1276350 w 3038475"/>
                <a:gd name="connsiteY1" fmla="*/ 590550 h 610056"/>
                <a:gd name="connsiteX2" fmla="*/ 3038475 w 3038475"/>
                <a:gd name="connsiteY2" fmla="*/ 0 h 610056"/>
                <a:gd name="connsiteX0" fmla="*/ 0 w 1276350"/>
                <a:gd name="connsiteY0" fmla="*/ 12373 h 108079"/>
                <a:gd name="connsiteX1" fmla="*/ 1276350 w 1276350"/>
                <a:gd name="connsiteY1" fmla="*/ 88573 h 108079"/>
                <a:gd name="connsiteX0" fmla="*/ 0 w 1477890"/>
                <a:gd name="connsiteY0" fmla="*/ 86778 h 86778"/>
                <a:gd name="connsiteX1" fmla="*/ 1477890 w 1477890"/>
                <a:gd name="connsiteY1" fmla="*/ 0 h 86778"/>
                <a:gd name="connsiteX0" fmla="*/ 0 w 2093925"/>
                <a:gd name="connsiteY0" fmla="*/ 900413 h 900413"/>
                <a:gd name="connsiteX1" fmla="*/ 2093925 w 2093925"/>
                <a:gd name="connsiteY1" fmla="*/ 0 h 900413"/>
                <a:gd name="connsiteX0" fmla="*/ 0 w 2093925"/>
                <a:gd name="connsiteY0" fmla="*/ 900413 h 900413"/>
                <a:gd name="connsiteX1" fmla="*/ 2093925 w 2093925"/>
                <a:gd name="connsiteY1" fmla="*/ 0 h 900413"/>
                <a:gd name="connsiteX0" fmla="*/ 0 w 2093925"/>
                <a:gd name="connsiteY0" fmla="*/ 900413 h 900413"/>
                <a:gd name="connsiteX1" fmla="*/ 2093925 w 2093925"/>
                <a:gd name="connsiteY1" fmla="*/ 0 h 900413"/>
                <a:gd name="connsiteX0" fmla="*/ 0 w 2093925"/>
                <a:gd name="connsiteY0" fmla="*/ 900413 h 900413"/>
                <a:gd name="connsiteX1" fmla="*/ 2093925 w 2093925"/>
                <a:gd name="connsiteY1" fmla="*/ 0 h 900413"/>
                <a:gd name="connsiteX0" fmla="*/ 0 w 2176997"/>
                <a:gd name="connsiteY0" fmla="*/ 791272 h 791272"/>
                <a:gd name="connsiteX1" fmla="*/ 2176997 w 2176997"/>
                <a:gd name="connsiteY1" fmla="*/ 0 h 791272"/>
                <a:gd name="connsiteX0" fmla="*/ 0 w 2176997"/>
                <a:gd name="connsiteY0" fmla="*/ 791272 h 791272"/>
                <a:gd name="connsiteX1" fmla="*/ 2176997 w 2176997"/>
                <a:gd name="connsiteY1" fmla="*/ 0 h 791272"/>
                <a:gd name="connsiteX0" fmla="*/ 0 w 2176997"/>
                <a:gd name="connsiteY0" fmla="*/ 791272 h 791272"/>
                <a:gd name="connsiteX1" fmla="*/ 1150511 w 2176997"/>
                <a:gd name="connsiteY1" fmla="*/ 728747 h 791272"/>
                <a:gd name="connsiteX2" fmla="*/ 2176997 w 2176997"/>
                <a:gd name="connsiteY2" fmla="*/ 0 h 791272"/>
                <a:gd name="connsiteX0" fmla="*/ 0 w 2176997"/>
                <a:gd name="connsiteY0" fmla="*/ 791272 h 934056"/>
                <a:gd name="connsiteX1" fmla="*/ 1150511 w 2176997"/>
                <a:gd name="connsiteY1" fmla="*/ 728747 h 934056"/>
                <a:gd name="connsiteX2" fmla="*/ 2176997 w 2176997"/>
                <a:gd name="connsiteY2" fmla="*/ 0 h 934056"/>
                <a:gd name="connsiteX0" fmla="*/ 0 w 2176997"/>
                <a:gd name="connsiteY0" fmla="*/ 791272 h 843308"/>
                <a:gd name="connsiteX1" fmla="*/ 1150511 w 2176997"/>
                <a:gd name="connsiteY1" fmla="*/ 728747 h 843308"/>
                <a:gd name="connsiteX2" fmla="*/ 2176997 w 2176997"/>
                <a:gd name="connsiteY2" fmla="*/ 0 h 843308"/>
                <a:gd name="connsiteX0" fmla="*/ 0 w 2176997"/>
                <a:gd name="connsiteY0" fmla="*/ 791272 h 791272"/>
                <a:gd name="connsiteX1" fmla="*/ 896389 w 2176997"/>
                <a:gd name="connsiteY1" fmla="*/ 622915 h 791272"/>
                <a:gd name="connsiteX2" fmla="*/ 2176997 w 2176997"/>
                <a:gd name="connsiteY2" fmla="*/ 0 h 791272"/>
                <a:gd name="connsiteX0" fmla="*/ 0 w 2176997"/>
                <a:gd name="connsiteY0" fmla="*/ 791272 h 791272"/>
                <a:gd name="connsiteX1" fmla="*/ 896389 w 2176997"/>
                <a:gd name="connsiteY1" fmla="*/ 622915 h 791272"/>
                <a:gd name="connsiteX2" fmla="*/ 2176997 w 2176997"/>
                <a:gd name="connsiteY2" fmla="*/ 0 h 791272"/>
                <a:gd name="connsiteX0" fmla="*/ 1171990 w 1280779"/>
                <a:gd name="connsiteY0" fmla="*/ 25056 h 654584"/>
                <a:gd name="connsiteX1" fmla="*/ 171 w 1280779"/>
                <a:gd name="connsiteY1" fmla="*/ 622915 h 654584"/>
                <a:gd name="connsiteX2" fmla="*/ 1280779 w 1280779"/>
                <a:gd name="connsiteY2" fmla="*/ 0 h 654584"/>
                <a:gd name="connsiteX0" fmla="*/ 0 w 108789"/>
                <a:gd name="connsiteY0" fmla="*/ 25056 h 25056"/>
                <a:gd name="connsiteX1" fmla="*/ 108789 w 108789"/>
                <a:gd name="connsiteY1" fmla="*/ 0 h 25056"/>
                <a:gd name="connsiteX0" fmla="*/ 1270431 w 1270431"/>
                <a:gd name="connsiteY0" fmla="*/ 154337 h 154337"/>
                <a:gd name="connsiteX1" fmla="*/ 0 w 1270431"/>
                <a:gd name="connsiteY1" fmla="*/ 0 h 154337"/>
                <a:gd name="connsiteX0" fmla="*/ 1278918 w 1278918"/>
                <a:gd name="connsiteY0" fmla="*/ 154337 h 166462"/>
                <a:gd name="connsiteX1" fmla="*/ 8487 w 1278918"/>
                <a:gd name="connsiteY1" fmla="*/ 0 h 166462"/>
                <a:gd name="connsiteX0" fmla="*/ 1270431 w 1270431"/>
                <a:gd name="connsiteY0" fmla="*/ 154337 h 154337"/>
                <a:gd name="connsiteX1" fmla="*/ 0 w 1270431"/>
                <a:gd name="connsiteY1" fmla="*/ 0 h 154337"/>
                <a:gd name="connsiteX0" fmla="*/ 1123372 w 1123372"/>
                <a:gd name="connsiteY0" fmla="*/ 236346 h 236346"/>
                <a:gd name="connsiteX1" fmla="*/ 0 w 1123372"/>
                <a:gd name="connsiteY1" fmla="*/ 0 h 236346"/>
                <a:gd name="connsiteX0" fmla="*/ 1123372 w 1123372"/>
                <a:gd name="connsiteY0" fmla="*/ 249972 h 249972"/>
                <a:gd name="connsiteX1" fmla="*/ 0 w 1123372"/>
                <a:gd name="connsiteY1" fmla="*/ 13626 h 249972"/>
                <a:gd name="connsiteX0" fmla="*/ 102214 w 554239"/>
                <a:gd name="connsiteY0" fmla="*/ 933 h 2118374"/>
                <a:gd name="connsiteX1" fmla="*/ 531011 w 554239"/>
                <a:gd name="connsiteY1" fmla="*/ 2118374 h 2118374"/>
                <a:gd name="connsiteX0" fmla="*/ 0 w 1010578"/>
                <a:gd name="connsiteY0" fmla="*/ 130298 h 2247739"/>
                <a:gd name="connsiteX1" fmla="*/ 1010578 w 1010578"/>
                <a:gd name="connsiteY1" fmla="*/ 149118 h 2247739"/>
                <a:gd name="connsiteX2" fmla="*/ 428797 w 1010578"/>
                <a:gd name="connsiteY2" fmla="*/ 2247739 h 2247739"/>
                <a:gd name="connsiteX0" fmla="*/ 0 w 1102032"/>
                <a:gd name="connsiteY0" fmla="*/ 130298 h 2247739"/>
                <a:gd name="connsiteX1" fmla="*/ 1010578 w 1102032"/>
                <a:gd name="connsiteY1" fmla="*/ 149118 h 2247739"/>
                <a:gd name="connsiteX2" fmla="*/ 428797 w 1102032"/>
                <a:gd name="connsiteY2" fmla="*/ 2247739 h 2247739"/>
                <a:gd name="connsiteX0" fmla="*/ 0 w 1059469"/>
                <a:gd name="connsiteY0" fmla="*/ 110960 h 2228401"/>
                <a:gd name="connsiteX1" fmla="*/ 1010578 w 1059469"/>
                <a:gd name="connsiteY1" fmla="*/ 129780 h 2228401"/>
                <a:gd name="connsiteX2" fmla="*/ 428797 w 1059469"/>
                <a:gd name="connsiteY2" fmla="*/ 2228401 h 2228401"/>
                <a:gd name="connsiteX0" fmla="*/ 0 w 896798"/>
                <a:gd name="connsiteY0" fmla="*/ 0 h 2117441"/>
                <a:gd name="connsiteX1" fmla="*/ 841871 w 896798"/>
                <a:gd name="connsiteY1" fmla="*/ 227032 h 2117441"/>
                <a:gd name="connsiteX2" fmla="*/ 428797 w 896798"/>
                <a:gd name="connsiteY2" fmla="*/ 2117441 h 2117441"/>
                <a:gd name="connsiteX0" fmla="*/ 0 w 931225"/>
                <a:gd name="connsiteY0" fmla="*/ 24632 h 2142073"/>
                <a:gd name="connsiteX1" fmla="*/ 841871 w 931225"/>
                <a:gd name="connsiteY1" fmla="*/ 251664 h 2142073"/>
                <a:gd name="connsiteX2" fmla="*/ 428797 w 931225"/>
                <a:gd name="connsiteY2" fmla="*/ 2142073 h 2142073"/>
                <a:gd name="connsiteX0" fmla="*/ 0 w 848874"/>
                <a:gd name="connsiteY0" fmla="*/ 0 h 1990894"/>
                <a:gd name="connsiteX1" fmla="*/ 841871 w 848874"/>
                <a:gd name="connsiteY1" fmla="*/ 227032 h 1990894"/>
                <a:gd name="connsiteX2" fmla="*/ 364398 w 848874"/>
                <a:gd name="connsiteY2" fmla="*/ 1990894 h 1990894"/>
                <a:gd name="connsiteX0" fmla="*/ 0 w 845508"/>
                <a:gd name="connsiteY0" fmla="*/ 156797 h 2147691"/>
                <a:gd name="connsiteX1" fmla="*/ 553425 w 845508"/>
                <a:gd name="connsiteY1" fmla="*/ 4866 h 2147691"/>
                <a:gd name="connsiteX2" fmla="*/ 841871 w 845508"/>
                <a:gd name="connsiteY2" fmla="*/ 383829 h 2147691"/>
                <a:gd name="connsiteX3" fmla="*/ 364398 w 845508"/>
                <a:gd name="connsiteY3" fmla="*/ 2147691 h 2147691"/>
                <a:gd name="connsiteX0" fmla="*/ 0 w 783575"/>
                <a:gd name="connsiteY0" fmla="*/ 156797 h 2147691"/>
                <a:gd name="connsiteX1" fmla="*/ 553425 w 783575"/>
                <a:gd name="connsiteY1" fmla="*/ 4866 h 2147691"/>
                <a:gd name="connsiteX2" fmla="*/ 778373 w 783575"/>
                <a:gd name="connsiteY2" fmla="*/ 384280 h 2147691"/>
                <a:gd name="connsiteX3" fmla="*/ 364398 w 783575"/>
                <a:gd name="connsiteY3" fmla="*/ 2147691 h 2147691"/>
                <a:gd name="connsiteX0" fmla="*/ 0 w 778483"/>
                <a:gd name="connsiteY0" fmla="*/ 38794 h 2029688"/>
                <a:gd name="connsiteX1" fmla="*/ 400633 w 778483"/>
                <a:gd name="connsiteY1" fmla="*/ 11141 h 2029688"/>
                <a:gd name="connsiteX2" fmla="*/ 778373 w 778483"/>
                <a:gd name="connsiteY2" fmla="*/ 266277 h 2029688"/>
                <a:gd name="connsiteX3" fmla="*/ 364398 w 778483"/>
                <a:gd name="connsiteY3" fmla="*/ 2029688 h 2029688"/>
                <a:gd name="connsiteX0" fmla="*/ 0 w 778526"/>
                <a:gd name="connsiteY0" fmla="*/ 103783 h 2094677"/>
                <a:gd name="connsiteX1" fmla="*/ 400633 w 778526"/>
                <a:gd name="connsiteY1" fmla="*/ 76130 h 2094677"/>
                <a:gd name="connsiteX2" fmla="*/ 778373 w 778526"/>
                <a:gd name="connsiteY2" fmla="*/ 331266 h 2094677"/>
                <a:gd name="connsiteX3" fmla="*/ 364398 w 778526"/>
                <a:gd name="connsiteY3" fmla="*/ 2094677 h 2094677"/>
                <a:gd name="connsiteX0" fmla="*/ 0 w 778526"/>
                <a:gd name="connsiteY0" fmla="*/ 103783 h 2094677"/>
                <a:gd name="connsiteX1" fmla="*/ 400633 w 778526"/>
                <a:gd name="connsiteY1" fmla="*/ 76130 h 2094677"/>
                <a:gd name="connsiteX2" fmla="*/ 778373 w 778526"/>
                <a:gd name="connsiteY2" fmla="*/ 331266 h 2094677"/>
                <a:gd name="connsiteX3" fmla="*/ 364398 w 778526"/>
                <a:gd name="connsiteY3" fmla="*/ 2094677 h 2094677"/>
                <a:gd name="connsiteX0" fmla="*/ 0 w 1509537"/>
                <a:gd name="connsiteY0" fmla="*/ 47110 h 2038004"/>
                <a:gd name="connsiteX1" fmla="*/ 400633 w 1509537"/>
                <a:gd name="connsiteY1" fmla="*/ 19457 h 2038004"/>
                <a:gd name="connsiteX2" fmla="*/ 1509506 w 1509537"/>
                <a:gd name="connsiteY2" fmla="*/ 396409 h 2038004"/>
                <a:gd name="connsiteX3" fmla="*/ 364398 w 1509537"/>
                <a:gd name="connsiteY3" fmla="*/ 2038004 h 2038004"/>
                <a:gd name="connsiteX0" fmla="*/ 0 w 1512872"/>
                <a:gd name="connsiteY0" fmla="*/ 240491 h 2231385"/>
                <a:gd name="connsiteX1" fmla="*/ 691284 w 1512872"/>
                <a:gd name="connsiteY1" fmla="*/ 7571 h 2231385"/>
                <a:gd name="connsiteX2" fmla="*/ 1509506 w 1512872"/>
                <a:gd name="connsiteY2" fmla="*/ 589790 h 2231385"/>
                <a:gd name="connsiteX3" fmla="*/ 364398 w 1512872"/>
                <a:gd name="connsiteY3" fmla="*/ 2231385 h 2231385"/>
                <a:gd name="connsiteX0" fmla="*/ 0 w 1444636"/>
                <a:gd name="connsiteY0" fmla="*/ 40194 h 2266527"/>
                <a:gd name="connsiteX1" fmla="*/ 623103 w 1444636"/>
                <a:gd name="connsiteY1" fmla="*/ 42713 h 2266527"/>
                <a:gd name="connsiteX2" fmla="*/ 1441325 w 1444636"/>
                <a:gd name="connsiteY2" fmla="*/ 624932 h 2266527"/>
                <a:gd name="connsiteX3" fmla="*/ 296217 w 1444636"/>
                <a:gd name="connsiteY3" fmla="*/ 2266527 h 2266527"/>
                <a:gd name="connsiteX0" fmla="*/ 498881 w 1147881"/>
                <a:gd name="connsiteY0" fmla="*/ 0 h 2576154"/>
                <a:gd name="connsiteX1" fmla="*/ 326886 w 1147881"/>
                <a:gd name="connsiteY1" fmla="*/ 352340 h 2576154"/>
                <a:gd name="connsiteX2" fmla="*/ 1145108 w 1147881"/>
                <a:gd name="connsiteY2" fmla="*/ 934559 h 2576154"/>
                <a:gd name="connsiteX3" fmla="*/ 0 w 1147881"/>
                <a:gd name="connsiteY3" fmla="*/ 2576154 h 2576154"/>
                <a:gd name="connsiteX0" fmla="*/ 2670989 w 3409182"/>
                <a:gd name="connsiteY0" fmla="*/ 0 h 1452347"/>
                <a:gd name="connsiteX1" fmla="*/ 2498994 w 3409182"/>
                <a:gd name="connsiteY1" fmla="*/ 352340 h 1452347"/>
                <a:gd name="connsiteX2" fmla="*/ 3317216 w 3409182"/>
                <a:gd name="connsiteY2" fmla="*/ 934559 h 1452347"/>
                <a:gd name="connsiteX3" fmla="*/ 0 w 3409182"/>
                <a:gd name="connsiteY3" fmla="*/ 1452347 h 1452347"/>
                <a:gd name="connsiteX0" fmla="*/ 2670989 w 2705694"/>
                <a:gd name="connsiteY0" fmla="*/ 0 h 1452347"/>
                <a:gd name="connsiteX1" fmla="*/ 2498994 w 2705694"/>
                <a:gd name="connsiteY1" fmla="*/ 352340 h 1452347"/>
                <a:gd name="connsiteX2" fmla="*/ 1529605 w 2705694"/>
                <a:gd name="connsiteY2" fmla="*/ 1018365 h 1452347"/>
                <a:gd name="connsiteX3" fmla="*/ 0 w 2705694"/>
                <a:gd name="connsiteY3" fmla="*/ 1452347 h 1452347"/>
                <a:gd name="connsiteX0" fmla="*/ 2670989 w 2707082"/>
                <a:gd name="connsiteY0" fmla="*/ 0 h 1452347"/>
                <a:gd name="connsiteX1" fmla="*/ 2498994 w 2707082"/>
                <a:gd name="connsiteY1" fmla="*/ 352340 h 1452347"/>
                <a:gd name="connsiteX2" fmla="*/ 1483373 w 2707082"/>
                <a:gd name="connsiteY2" fmla="*/ 1125376 h 1452347"/>
                <a:gd name="connsiteX3" fmla="*/ 0 w 2707082"/>
                <a:gd name="connsiteY3" fmla="*/ 1452347 h 1452347"/>
                <a:gd name="connsiteX0" fmla="*/ 2670989 w 2670989"/>
                <a:gd name="connsiteY0" fmla="*/ 0 h 1452347"/>
                <a:gd name="connsiteX1" fmla="*/ 2498994 w 2670989"/>
                <a:gd name="connsiteY1" fmla="*/ 352340 h 1452347"/>
                <a:gd name="connsiteX2" fmla="*/ 1483373 w 2670989"/>
                <a:gd name="connsiteY2" fmla="*/ 1125376 h 1452347"/>
                <a:gd name="connsiteX3" fmla="*/ 0 w 2670989"/>
                <a:gd name="connsiteY3" fmla="*/ 1452347 h 1452347"/>
                <a:gd name="connsiteX0" fmla="*/ 2670989 w 2670989"/>
                <a:gd name="connsiteY0" fmla="*/ 0 h 1452347"/>
                <a:gd name="connsiteX1" fmla="*/ 2498994 w 2670989"/>
                <a:gd name="connsiteY1" fmla="*/ 352340 h 1452347"/>
                <a:gd name="connsiteX2" fmla="*/ 1483373 w 2670989"/>
                <a:gd name="connsiteY2" fmla="*/ 1125376 h 1452347"/>
                <a:gd name="connsiteX3" fmla="*/ 0 w 2670989"/>
                <a:gd name="connsiteY3" fmla="*/ 1452347 h 1452347"/>
                <a:gd name="connsiteX0" fmla="*/ 2670989 w 2670989"/>
                <a:gd name="connsiteY0" fmla="*/ 0 h 1452347"/>
                <a:gd name="connsiteX1" fmla="*/ 2498994 w 2670989"/>
                <a:gd name="connsiteY1" fmla="*/ 352340 h 1452347"/>
                <a:gd name="connsiteX2" fmla="*/ 1483373 w 2670989"/>
                <a:gd name="connsiteY2" fmla="*/ 1125376 h 1452347"/>
                <a:gd name="connsiteX3" fmla="*/ 0 w 2670989"/>
                <a:gd name="connsiteY3" fmla="*/ 1452347 h 1452347"/>
                <a:gd name="connsiteX0" fmla="*/ 2670989 w 2670989"/>
                <a:gd name="connsiteY0" fmla="*/ 0 h 1452347"/>
                <a:gd name="connsiteX1" fmla="*/ 1483373 w 2670989"/>
                <a:gd name="connsiteY1" fmla="*/ 1125376 h 1452347"/>
                <a:gd name="connsiteX2" fmla="*/ 0 w 2670989"/>
                <a:gd name="connsiteY2" fmla="*/ 1452347 h 1452347"/>
                <a:gd name="connsiteX0" fmla="*/ 2670989 w 2670989"/>
                <a:gd name="connsiteY0" fmla="*/ 0 h 1452347"/>
                <a:gd name="connsiteX1" fmla="*/ 0 w 2670989"/>
                <a:gd name="connsiteY1" fmla="*/ 1452347 h 1452347"/>
                <a:gd name="connsiteX0" fmla="*/ 1691414 w 1691414"/>
                <a:gd name="connsiteY0" fmla="*/ 0 h 610985"/>
                <a:gd name="connsiteX1" fmla="*/ 0 w 1691414"/>
                <a:gd name="connsiteY1" fmla="*/ 610985 h 610985"/>
                <a:gd name="connsiteX0" fmla="*/ 301916 w 301916"/>
                <a:gd name="connsiteY0" fmla="*/ 0 h 622717"/>
                <a:gd name="connsiteX1" fmla="*/ 0 w 301916"/>
                <a:gd name="connsiteY1" fmla="*/ 622717 h 622717"/>
                <a:gd name="connsiteX0" fmla="*/ 301916 w 310776"/>
                <a:gd name="connsiteY0" fmla="*/ 0 h 622717"/>
                <a:gd name="connsiteX1" fmla="*/ 0 w 310776"/>
                <a:gd name="connsiteY1" fmla="*/ 622717 h 622717"/>
                <a:gd name="connsiteX0" fmla="*/ 645735 w 645735"/>
                <a:gd name="connsiteY0" fmla="*/ 0 h 852492"/>
                <a:gd name="connsiteX1" fmla="*/ 0 w 645735"/>
                <a:gd name="connsiteY1" fmla="*/ 852492 h 852492"/>
                <a:gd name="connsiteX0" fmla="*/ 645735 w 649145"/>
                <a:gd name="connsiteY0" fmla="*/ 0 h 852492"/>
                <a:gd name="connsiteX1" fmla="*/ 0 w 649145"/>
                <a:gd name="connsiteY1" fmla="*/ 852492 h 852492"/>
                <a:gd name="connsiteX0" fmla="*/ 611347 w 615462"/>
                <a:gd name="connsiteY0" fmla="*/ 0 h 866218"/>
                <a:gd name="connsiteX1" fmla="*/ 0 w 615462"/>
                <a:gd name="connsiteY1" fmla="*/ 866218 h 866218"/>
                <a:gd name="connsiteX0" fmla="*/ 639025 w 642555"/>
                <a:gd name="connsiteY0" fmla="*/ 0 h 903246"/>
                <a:gd name="connsiteX1" fmla="*/ 0 w 642555"/>
                <a:gd name="connsiteY1" fmla="*/ 903246 h 903246"/>
                <a:gd name="connsiteX0" fmla="*/ 433917 w 452602"/>
                <a:gd name="connsiteY0" fmla="*/ 1072963 h 1087907"/>
                <a:gd name="connsiteX1" fmla="*/ 0 w 452602"/>
                <a:gd name="connsiteY1" fmla="*/ 96376 h 1087907"/>
                <a:gd name="connsiteX0" fmla="*/ 602418 w 603014"/>
                <a:gd name="connsiteY0" fmla="*/ 976587 h 1002394"/>
                <a:gd name="connsiteX1" fmla="*/ 168501 w 603014"/>
                <a:gd name="connsiteY1" fmla="*/ 0 h 1002394"/>
                <a:gd name="connsiteX0" fmla="*/ 598171 w 598770"/>
                <a:gd name="connsiteY0" fmla="*/ 1012183 h 1037141"/>
                <a:gd name="connsiteX1" fmla="*/ 169080 w 598770"/>
                <a:gd name="connsiteY1" fmla="*/ 0 h 1037141"/>
                <a:gd name="connsiteX0" fmla="*/ 643274 w 643274"/>
                <a:gd name="connsiteY0" fmla="*/ 1012183 h 1012183"/>
                <a:gd name="connsiteX1" fmla="*/ 214183 w 643274"/>
                <a:gd name="connsiteY1" fmla="*/ 0 h 1012183"/>
                <a:gd name="connsiteX0" fmla="*/ 630945 w 630945"/>
                <a:gd name="connsiteY0" fmla="*/ 1023721 h 1023721"/>
                <a:gd name="connsiteX1" fmla="*/ 217013 w 630945"/>
                <a:gd name="connsiteY1" fmla="*/ 0 h 102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0945" h="1023721">
                  <a:moveTo>
                    <a:pt x="630945" y="1023721"/>
                  </a:moveTo>
                  <a:cubicBezTo>
                    <a:pt x="325796" y="868245"/>
                    <a:pt x="-344495" y="264497"/>
                    <a:pt x="217013" y="0"/>
                  </a:cubicBezTo>
                </a:path>
              </a:pathLst>
            </a:custGeom>
            <a:noFill/>
            <a:ln w="38100">
              <a:solidFill>
                <a:schemeClr val="accent5">
                  <a:lumMod val="40000"/>
                  <a:lumOff val="60000"/>
                </a:schemeClr>
              </a:solidFill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CA" sz="1920">
                <a:solidFill>
                  <a:prstClr val="white"/>
                </a:solidFill>
              </a:endParaRPr>
            </a:p>
          </p:txBody>
        </p:sp>
      </p:grpSp>
      <p:sp>
        <p:nvSpPr>
          <p:cNvPr id="76" name="Oval 75"/>
          <p:cNvSpPr/>
          <p:nvPr/>
        </p:nvSpPr>
        <p:spPr>
          <a:xfrm>
            <a:off x="8205533" y="5609925"/>
            <a:ext cx="292940" cy="2929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CA" sz="1920">
              <a:solidFill>
                <a:prstClr val="white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7587155" y="7543249"/>
            <a:ext cx="2763520" cy="48628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CA" sz="2560" b="1" dirty="0">
                <a:solidFill>
                  <a:prstClr val="white"/>
                </a:solidFill>
                <a:latin typeface="Calibri" panose="020F0502020204030204"/>
                <a:ea typeface="+mn-ea"/>
              </a:rPr>
              <a:t>Congestion Free!</a:t>
            </a:r>
          </a:p>
        </p:txBody>
      </p:sp>
    </p:spTree>
    <p:extLst>
      <p:ext uri="{BB962C8B-B14F-4D97-AF65-F5344CB8AC3E}">
        <p14:creationId xmlns:p14="http://schemas.microsoft.com/office/powerpoint/2010/main" val="3679907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49" grpId="0" animBg="1"/>
      <p:bldP spid="51" grpId="0" animBg="1"/>
      <p:bldP spid="35" grpId="0" animBg="1"/>
      <p:bldP spid="35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61" grpId="0" animBg="1"/>
      <p:bldP spid="63" grpId="0" animBg="1"/>
      <p:bldP spid="69" grpId="0" animBg="1"/>
      <p:bldP spid="69" grpId="1" animBg="1"/>
      <p:bldP spid="78" grpId="0" animBg="1"/>
      <p:bldP spid="80" grpId="0" animBg="1"/>
      <p:bldP spid="81" grpId="0" animBg="1"/>
      <p:bldP spid="82" grpId="0" animBg="1"/>
      <p:bldP spid="82" grpId="1" animBg="1"/>
      <p:bldP spid="84" grpId="0" animBg="1"/>
      <p:bldP spid="84" grpId="1" animBg="1"/>
      <p:bldP spid="6" grpId="0" animBg="1"/>
      <p:bldP spid="6" grpId="1" animBg="1"/>
      <p:bldP spid="66" grpId="0" animBg="1"/>
      <p:bldP spid="66" grpId="1" animBg="1"/>
      <p:bldP spid="68" grpId="0" animBg="1"/>
      <p:bldP spid="68" grpId="1" animBg="1"/>
      <p:bldP spid="76" grpId="0" animBg="1"/>
      <p:bldP spid="76" grpId="1" animBg="1"/>
      <p:bldP spid="8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FPGA Basics &amp; Utility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C2C9C1-4C2E-42C1-B181-8FE0AA96E16D}" type="slidenum">
              <a:rPr lang="en-CA" smtClean="0"/>
              <a:pPr>
                <a:defRPr/>
              </a:pPr>
              <a:t>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47360126"/>
      </p:ext>
    </p:extLst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4080" y="1605503"/>
            <a:ext cx="11216640" cy="1272484"/>
          </a:xfrm>
        </p:spPr>
        <p:txBody>
          <a:bodyPr/>
          <a:lstStyle/>
          <a:p>
            <a:r>
              <a:rPr lang="en-CA" dirty="0"/>
              <a:t>AIR: Adaptive Incremental Router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4080" y="3253681"/>
            <a:ext cx="11216640" cy="7051041"/>
          </a:xfrm>
        </p:spPr>
        <p:txBody>
          <a:bodyPr>
            <a:normAutofit/>
          </a:bodyPr>
          <a:lstStyle/>
          <a:p>
            <a:r>
              <a:rPr lang="en-CA" sz="3413" dirty="0"/>
              <a:t>Negotiated congestion router</a:t>
            </a:r>
          </a:p>
          <a:p>
            <a:endParaRPr lang="en-CA" sz="3413" dirty="0"/>
          </a:p>
          <a:p>
            <a:r>
              <a:rPr lang="en-CA" sz="3413" dirty="0"/>
              <a:t>Adaptive Routing</a:t>
            </a:r>
          </a:p>
          <a:p>
            <a:endParaRPr lang="en-CA" sz="3413" dirty="0"/>
          </a:p>
          <a:p>
            <a:r>
              <a:rPr lang="en-CA" sz="3413" dirty="0"/>
              <a:t>Lazy Routing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3CD5B-1B45-48CB-B666-E62A69B15588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29482" y="5543183"/>
            <a:ext cx="3335119" cy="88024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CA" sz="2560" b="1" dirty="0">
                <a:solidFill>
                  <a:prstClr val="white"/>
                </a:solidFill>
                <a:latin typeface="Calibri" panose="020F0502020204030204"/>
                <a:ea typeface="+mn-ea"/>
              </a:rPr>
              <a:t>Avoid unnecessary work!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29482" y="4306445"/>
            <a:ext cx="3335119" cy="88024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CA" sz="2560" b="1" dirty="0">
                <a:solidFill>
                  <a:prstClr val="white"/>
                </a:solidFill>
                <a:latin typeface="Calibri" panose="020F0502020204030204"/>
                <a:ea typeface="+mn-ea"/>
              </a:rPr>
              <a:t>Improve quality &amp; robustness</a:t>
            </a:r>
          </a:p>
        </p:txBody>
      </p:sp>
      <p:sp>
        <p:nvSpPr>
          <p:cNvPr id="8" name="Right Arrow 7"/>
          <p:cNvSpPr/>
          <p:nvPr/>
        </p:nvSpPr>
        <p:spPr>
          <a:xfrm>
            <a:off x="4511040" y="4543365"/>
            <a:ext cx="1219200" cy="406400"/>
          </a:xfrm>
          <a:prstGeom prst="rightArrow">
            <a:avLst>
              <a:gd name="adj1" fmla="val 29493"/>
              <a:gd name="adj2" fmla="val 65380"/>
            </a:avLst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CA" sz="1920">
              <a:solidFill>
                <a:prstClr val="white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3657600" y="5794518"/>
            <a:ext cx="2072640" cy="406400"/>
          </a:xfrm>
          <a:prstGeom prst="rightArrow">
            <a:avLst>
              <a:gd name="adj1" fmla="val 29493"/>
              <a:gd name="adj2" fmla="val 65380"/>
            </a:avLst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CA" sz="192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7166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4079" y="1283547"/>
            <a:ext cx="10532706" cy="954363"/>
          </a:xfrm>
        </p:spPr>
        <p:txBody>
          <a:bodyPr>
            <a:normAutofit fontScale="90000"/>
          </a:bodyPr>
          <a:lstStyle/>
          <a:p>
            <a:r>
              <a:rPr lang="en-CA" dirty="0"/>
              <a:t>Connection Router: Architecture Adaptation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3CD5B-1B45-48CB-B666-E62A69B15588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6" name="Oval 75"/>
          <p:cNvSpPr/>
          <p:nvPr/>
        </p:nvSpPr>
        <p:spPr>
          <a:xfrm>
            <a:off x="8761012" y="3351377"/>
            <a:ext cx="551849" cy="5518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CA" sz="2560" b="1" dirty="0">
                <a:solidFill>
                  <a:prstClr val="white"/>
                </a:solidFill>
              </a:rPr>
              <a:t>n</a:t>
            </a:r>
          </a:p>
        </p:txBody>
      </p:sp>
      <p:sp>
        <p:nvSpPr>
          <p:cNvPr id="78" name="Spine (Green)"/>
          <p:cNvSpPr/>
          <p:nvPr/>
        </p:nvSpPr>
        <p:spPr>
          <a:xfrm rot="8485089" flipH="1">
            <a:off x="5434004" y="3296960"/>
            <a:ext cx="3339004" cy="1359746"/>
          </a:xfrm>
          <a:custGeom>
            <a:avLst/>
            <a:gdLst>
              <a:gd name="connsiteX0" fmla="*/ 0 w 3038475"/>
              <a:gd name="connsiteY0" fmla="*/ 514350 h 514350"/>
              <a:gd name="connsiteX1" fmla="*/ 3038475 w 3038475"/>
              <a:gd name="connsiteY1" fmla="*/ 0 h 514350"/>
              <a:gd name="connsiteX2" fmla="*/ 3038475 w 3038475"/>
              <a:gd name="connsiteY2" fmla="*/ 0 h 514350"/>
              <a:gd name="connsiteX0" fmla="*/ 0 w 3038475"/>
              <a:gd name="connsiteY0" fmla="*/ 514350 h 603827"/>
              <a:gd name="connsiteX1" fmla="*/ 1276350 w 3038475"/>
              <a:gd name="connsiteY1" fmla="*/ 590550 h 603827"/>
              <a:gd name="connsiteX2" fmla="*/ 3038475 w 3038475"/>
              <a:gd name="connsiteY2" fmla="*/ 0 h 603827"/>
              <a:gd name="connsiteX3" fmla="*/ 3038475 w 3038475"/>
              <a:gd name="connsiteY3" fmla="*/ 0 h 603827"/>
              <a:gd name="connsiteX0" fmla="*/ 0 w 3038475"/>
              <a:gd name="connsiteY0" fmla="*/ 857250 h 946727"/>
              <a:gd name="connsiteX1" fmla="*/ 1276350 w 3038475"/>
              <a:gd name="connsiteY1" fmla="*/ 933450 h 946727"/>
              <a:gd name="connsiteX2" fmla="*/ 2133600 w 3038475"/>
              <a:gd name="connsiteY2" fmla="*/ 0 h 946727"/>
              <a:gd name="connsiteX3" fmla="*/ 3038475 w 3038475"/>
              <a:gd name="connsiteY3" fmla="*/ 342900 h 946727"/>
              <a:gd name="connsiteX4" fmla="*/ 3038475 w 3038475"/>
              <a:gd name="connsiteY4" fmla="*/ 342900 h 946727"/>
              <a:gd name="connsiteX0" fmla="*/ 0 w 3038475"/>
              <a:gd name="connsiteY0" fmla="*/ 866959 h 956436"/>
              <a:gd name="connsiteX1" fmla="*/ 1276350 w 3038475"/>
              <a:gd name="connsiteY1" fmla="*/ 943159 h 956436"/>
              <a:gd name="connsiteX2" fmla="*/ 2133600 w 3038475"/>
              <a:gd name="connsiteY2" fmla="*/ 9709 h 956436"/>
              <a:gd name="connsiteX3" fmla="*/ 3038475 w 3038475"/>
              <a:gd name="connsiteY3" fmla="*/ 352609 h 956436"/>
              <a:gd name="connsiteX4" fmla="*/ 3038475 w 3038475"/>
              <a:gd name="connsiteY4" fmla="*/ 352609 h 956436"/>
              <a:gd name="connsiteX0" fmla="*/ 0 w 3038475"/>
              <a:gd name="connsiteY0" fmla="*/ 866959 h 974037"/>
              <a:gd name="connsiteX1" fmla="*/ 1276350 w 3038475"/>
              <a:gd name="connsiteY1" fmla="*/ 943159 h 974037"/>
              <a:gd name="connsiteX2" fmla="*/ 2133600 w 3038475"/>
              <a:gd name="connsiteY2" fmla="*/ 9709 h 974037"/>
              <a:gd name="connsiteX3" fmla="*/ 3038475 w 3038475"/>
              <a:gd name="connsiteY3" fmla="*/ 352609 h 974037"/>
              <a:gd name="connsiteX4" fmla="*/ 3038475 w 3038475"/>
              <a:gd name="connsiteY4" fmla="*/ 352609 h 974037"/>
              <a:gd name="connsiteX0" fmla="*/ 0 w 3038475"/>
              <a:gd name="connsiteY0" fmla="*/ 857571 h 964649"/>
              <a:gd name="connsiteX1" fmla="*/ 1276350 w 3038475"/>
              <a:gd name="connsiteY1" fmla="*/ 933771 h 964649"/>
              <a:gd name="connsiteX2" fmla="*/ 2133600 w 3038475"/>
              <a:gd name="connsiteY2" fmla="*/ 321 h 964649"/>
              <a:gd name="connsiteX3" fmla="*/ 3038475 w 3038475"/>
              <a:gd name="connsiteY3" fmla="*/ 343221 h 964649"/>
              <a:gd name="connsiteX4" fmla="*/ 3038475 w 3038475"/>
              <a:gd name="connsiteY4" fmla="*/ 343221 h 964649"/>
              <a:gd name="connsiteX0" fmla="*/ 0 w 3038475"/>
              <a:gd name="connsiteY0" fmla="*/ 514350 h 610056"/>
              <a:gd name="connsiteX1" fmla="*/ 1276350 w 3038475"/>
              <a:gd name="connsiteY1" fmla="*/ 590550 h 610056"/>
              <a:gd name="connsiteX2" fmla="*/ 3038475 w 3038475"/>
              <a:gd name="connsiteY2" fmla="*/ 0 h 610056"/>
              <a:gd name="connsiteX3" fmla="*/ 3038475 w 3038475"/>
              <a:gd name="connsiteY3" fmla="*/ 0 h 610056"/>
              <a:gd name="connsiteX0" fmla="*/ 0 w 3038475"/>
              <a:gd name="connsiteY0" fmla="*/ 514350 h 610056"/>
              <a:gd name="connsiteX1" fmla="*/ 1276350 w 3038475"/>
              <a:gd name="connsiteY1" fmla="*/ 590550 h 610056"/>
              <a:gd name="connsiteX2" fmla="*/ 3038475 w 3038475"/>
              <a:gd name="connsiteY2" fmla="*/ 0 h 610056"/>
              <a:gd name="connsiteX0" fmla="*/ 0 w 1276350"/>
              <a:gd name="connsiteY0" fmla="*/ 12373 h 108079"/>
              <a:gd name="connsiteX1" fmla="*/ 1276350 w 1276350"/>
              <a:gd name="connsiteY1" fmla="*/ 88573 h 108079"/>
              <a:gd name="connsiteX0" fmla="*/ 0 w 1477890"/>
              <a:gd name="connsiteY0" fmla="*/ 86778 h 86778"/>
              <a:gd name="connsiteX1" fmla="*/ 1477890 w 1477890"/>
              <a:gd name="connsiteY1" fmla="*/ 0 h 86778"/>
              <a:gd name="connsiteX0" fmla="*/ 0 w 2093925"/>
              <a:gd name="connsiteY0" fmla="*/ 900413 h 900413"/>
              <a:gd name="connsiteX1" fmla="*/ 2093925 w 2093925"/>
              <a:gd name="connsiteY1" fmla="*/ 0 h 900413"/>
              <a:gd name="connsiteX0" fmla="*/ 0 w 2093925"/>
              <a:gd name="connsiteY0" fmla="*/ 900413 h 900413"/>
              <a:gd name="connsiteX1" fmla="*/ 2093925 w 2093925"/>
              <a:gd name="connsiteY1" fmla="*/ 0 h 900413"/>
              <a:gd name="connsiteX0" fmla="*/ 0 w 2093925"/>
              <a:gd name="connsiteY0" fmla="*/ 900413 h 900413"/>
              <a:gd name="connsiteX1" fmla="*/ 2093925 w 2093925"/>
              <a:gd name="connsiteY1" fmla="*/ 0 h 900413"/>
              <a:gd name="connsiteX0" fmla="*/ 0 w 2093925"/>
              <a:gd name="connsiteY0" fmla="*/ 900413 h 900413"/>
              <a:gd name="connsiteX1" fmla="*/ 2093925 w 2093925"/>
              <a:gd name="connsiteY1" fmla="*/ 0 h 900413"/>
              <a:gd name="connsiteX0" fmla="*/ 0 w 2176997"/>
              <a:gd name="connsiteY0" fmla="*/ 791272 h 791272"/>
              <a:gd name="connsiteX1" fmla="*/ 2176997 w 2176997"/>
              <a:gd name="connsiteY1" fmla="*/ 0 h 791272"/>
              <a:gd name="connsiteX0" fmla="*/ 0 w 2176997"/>
              <a:gd name="connsiteY0" fmla="*/ 791272 h 791272"/>
              <a:gd name="connsiteX1" fmla="*/ 2176997 w 2176997"/>
              <a:gd name="connsiteY1" fmla="*/ 0 h 791272"/>
              <a:gd name="connsiteX0" fmla="*/ 0 w 3053172"/>
              <a:gd name="connsiteY0" fmla="*/ 1197827 h 1197827"/>
              <a:gd name="connsiteX1" fmla="*/ 3053172 w 3053172"/>
              <a:gd name="connsiteY1" fmla="*/ 0 h 1197827"/>
              <a:gd name="connsiteX0" fmla="*/ 0 w 3053172"/>
              <a:gd name="connsiteY0" fmla="*/ 1197827 h 1197827"/>
              <a:gd name="connsiteX1" fmla="*/ 3053172 w 3053172"/>
              <a:gd name="connsiteY1" fmla="*/ 0 h 1197827"/>
              <a:gd name="connsiteX0" fmla="*/ 0 w 3130316"/>
              <a:gd name="connsiteY0" fmla="*/ 1274762 h 1274762"/>
              <a:gd name="connsiteX1" fmla="*/ 3130316 w 3130316"/>
              <a:gd name="connsiteY1" fmla="*/ 0 h 1274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30316" h="1274762">
                <a:moveTo>
                  <a:pt x="0" y="1274762"/>
                </a:moveTo>
                <a:cubicBezTo>
                  <a:pt x="1239754" y="432648"/>
                  <a:pt x="2700307" y="817884"/>
                  <a:pt x="3130316" y="0"/>
                </a:cubicBezTo>
              </a:path>
            </a:pathLst>
          </a:custGeom>
          <a:noFill/>
          <a:ln w="38100">
            <a:solidFill>
              <a:srgbClr val="FF8585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CA" sz="1920">
              <a:solidFill>
                <a:prstClr val="white"/>
              </a:solidFill>
            </a:endParaRPr>
          </a:p>
        </p:txBody>
      </p:sp>
      <p:sp>
        <p:nvSpPr>
          <p:cNvPr id="79" name="Spine (Green)"/>
          <p:cNvSpPr/>
          <p:nvPr/>
        </p:nvSpPr>
        <p:spPr>
          <a:xfrm rot="8485089" flipH="1">
            <a:off x="9901864" y="3045171"/>
            <a:ext cx="1195778" cy="2358791"/>
          </a:xfrm>
          <a:custGeom>
            <a:avLst/>
            <a:gdLst>
              <a:gd name="connsiteX0" fmla="*/ 0 w 3038475"/>
              <a:gd name="connsiteY0" fmla="*/ 514350 h 514350"/>
              <a:gd name="connsiteX1" fmla="*/ 3038475 w 3038475"/>
              <a:gd name="connsiteY1" fmla="*/ 0 h 514350"/>
              <a:gd name="connsiteX2" fmla="*/ 3038475 w 3038475"/>
              <a:gd name="connsiteY2" fmla="*/ 0 h 514350"/>
              <a:gd name="connsiteX0" fmla="*/ 0 w 3038475"/>
              <a:gd name="connsiteY0" fmla="*/ 514350 h 603827"/>
              <a:gd name="connsiteX1" fmla="*/ 1276350 w 3038475"/>
              <a:gd name="connsiteY1" fmla="*/ 590550 h 603827"/>
              <a:gd name="connsiteX2" fmla="*/ 3038475 w 3038475"/>
              <a:gd name="connsiteY2" fmla="*/ 0 h 603827"/>
              <a:gd name="connsiteX3" fmla="*/ 3038475 w 3038475"/>
              <a:gd name="connsiteY3" fmla="*/ 0 h 603827"/>
              <a:gd name="connsiteX0" fmla="*/ 0 w 3038475"/>
              <a:gd name="connsiteY0" fmla="*/ 857250 h 946727"/>
              <a:gd name="connsiteX1" fmla="*/ 1276350 w 3038475"/>
              <a:gd name="connsiteY1" fmla="*/ 933450 h 946727"/>
              <a:gd name="connsiteX2" fmla="*/ 2133600 w 3038475"/>
              <a:gd name="connsiteY2" fmla="*/ 0 h 946727"/>
              <a:gd name="connsiteX3" fmla="*/ 3038475 w 3038475"/>
              <a:gd name="connsiteY3" fmla="*/ 342900 h 946727"/>
              <a:gd name="connsiteX4" fmla="*/ 3038475 w 3038475"/>
              <a:gd name="connsiteY4" fmla="*/ 342900 h 946727"/>
              <a:gd name="connsiteX0" fmla="*/ 0 w 3038475"/>
              <a:gd name="connsiteY0" fmla="*/ 866959 h 956436"/>
              <a:gd name="connsiteX1" fmla="*/ 1276350 w 3038475"/>
              <a:gd name="connsiteY1" fmla="*/ 943159 h 956436"/>
              <a:gd name="connsiteX2" fmla="*/ 2133600 w 3038475"/>
              <a:gd name="connsiteY2" fmla="*/ 9709 h 956436"/>
              <a:gd name="connsiteX3" fmla="*/ 3038475 w 3038475"/>
              <a:gd name="connsiteY3" fmla="*/ 352609 h 956436"/>
              <a:gd name="connsiteX4" fmla="*/ 3038475 w 3038475"/>
              <a:gd name="connsiteY4" fmla="*/ 352609 h 956436"/>
              <a:gd name="connsiteX0" fmla="*/ 0 w 3038475"/>
              <a:gd name="connsiteY0" fmla="*/ 866959 h 974037"/>
              <a:gd name="connsiteX1" fmla="*/ 1276350 w 3038475"/>
              <a:gd name="connsiteY1" fmla="*/ 943159 h 974037"/>
              <a:gd name="connsiteX2" fmla="*/ 2133600 w 3038475"/>
              <a:gd name="connsiteY2" fmla="*/ 9709 h 974037"/>
              <a:gd name="connsiteX3" fmla="*/ 3038475 w 3038475"/>
              <a:gd name="connsiteY3" fmla="*/ 352609 h 974037"/>
              <a:gd name="connsiteX4" fmla="*/ 3038475 w 3038475"/>
              <a:gd name="connsiteY4" fmla="*/ 352609 h 974037"/>
              <a:gd name="connsiteX0" fmla="*/ 0 w 3038475"/>
              <a:gd name="connsiteY0" fmla="*/ 857571 h 964649"/>
              <a:gd name="connsiteX1" fmla="*/ 1276350 w 3038475"/>
              <a:gd name="connsiteY1" fmla="*/ 933771 h 964649"/>
              <a:gd name="connsiteX2" fmla="*/ 2133600 w 3038475"/>
              <a:gd name="connsiteY2" fmla="*/ 321 h 964649"/>
              <a:gd name="connsiteX3" fmla="*/ 3038475 w 3038475"/>
              <a:gd name="connsiteY3" fmla="*/ 343221 h 964649"/>
              <a:gd name="connsiteX4" fmla="*/ 3038475 w 3038475"/>
              <a:gd name="connsiteY4" fmla="*/ 343221 h 964649"/>
              <a:gd name="connsiteX0" fmla="*/ 0 w 3038475"/>
              <a:gd name="connsiteY0" fmla="*/ 514350 h 610056"/>
              <a:gd name="connsiteX1" fmla="*/ 1276350 w 3038475"/>
              <a:gd name="connsiteY1" fmla="*/ 590550 h 610056"/>
              <a:gd name="connsiteX2" fmla="*/ 3038475 w 3038475"/>
              <a:gd name="connsiteY2" fmla="*/ 0 h 610056"/>
              <a:gd name="connsiteX3" fmla="*/ 3038475 w 3038475"/>
              <a:gd name="connsiteY3" fmla="*/ 0 h 610056"/>
              <a:gd name="connsiteX0" fmla="*/ 0 w 3038475"/>
              <a:gd name="connsiteY0" fmla="*/ 514350 h 610056"/>
              <a:gd name="connsiteX1" fmla="*/ 1276350 w 3038475"/>
              <a:gd name="connsiteY1" fmla="*/ 590550 h 610056"/>
              <a:gd name="connsiteX2" fmla="*/ 3038475 w 3038475"/>
              <a:gd name="connsiteY2" fmla="*/ 0 h 610056"/>
              <a:gd name="connsiteX0" fmla="*/ 0 w 1276350"/>
              <a:gd name="connsiteY0" fmla="*/ 12373 h 108079"/>
              <a:gd name="connsiteX1" fmla="*/ 1276350 w 1276350"/>
              <a:gd name="connsiteY1" fmla="*/ 88573 h 108079"/>
              <a:gd name="connsiteX0" fmla="*/ 0 w 1477890"/>
              <a:gd name="connsiteY0" fmla="*/ 86778 h 86778"/>
              <a:gd name="connsiteX1" fmla="*/ 1477890 w 1477890"/>
              <a:gd name="connsiteY1" fmla="*/ 0 h 86778"/>
              <a:gd name="connsiteX0" fmla="*/ 0 w 2093925"/>
              <a:gd name="connsiteY0" fmla="*/ 900413 h 900413"/>
              <a:gd name="connsiteX1" fmla="*/ 2093925 w 2093925"/>
              <a:gd name="connsiteY1" fmla="*/ 0 h 900413"/>
              <a:gd name="connsiteX0" fmla="*/ 0 w 2093925"/>
              <a:gd name="connsiteY0" fmla="*/ 900413 h 900413"/>
              <a:gd name="connsiteX1" fmla="*/ 2093925 w 2093925"/>
              <a:gd name="connsiteY1" fmla="*/ 0 h 900413"/>
              <a:gd name="connsiteX0" fmla="*/ 0 w 2093925"/>
              <a:gd name="connsiteY0" fmla="*/ 900413 h 900413"/>
              <a:gd name="connsiteX1" fmla="*/ 2093925 w 2093925"/>
              <a:gd name="connsiteY1" fmla="*/ 0 h 900413"/>
              <a:gd name="connsiteX0" fmla="*/ 0 w 2093925"/>
              <a:gd name="connsiteY0" fmla="*/ 900413 h 900413"/>
              <a:gd name="connsiteX1" fmla="*/ 2093925 w 2093925"/>
              <a:gd name="connsiteY1" fmla="*/ 0 h 900413"/>
              <a:gd name="connsiteX0" fmla="*/ 0 w 2176997"/>
              <a:gd name="connsiteY0" fmla="*/ 791272 h 791272"/>
              <a:gd name="connsiteX1" fmla="*/ 2176997 w 2176997"/>
              <a:gd name="connsiteY1" fmla="*/ 0 h 791272"/>
              <a:gd name="connsiteX0" fmla="*/ 0 w 2176997"/>
              <a:gd name="connsiteY0" fmla="*/ 791272 h 791272"/>
              <a:gd name="connsiteX1" fmla="*/ 2176997 w 2176997"/>
              <a:gd name="connsiteY1" fmla="*/ 0 h 791272"/>
              <a:gd name="connsiteX0" fmla="*/ 0 w 3053172"/>
              <a:gd name="connsiteY0" fmla="*/ 1197827 h 1197827"/>
              <a:gd name="connsiteX1" fmla="*/ 3053172 w 3053172"/>
              <a:gd name="connsiteY1" fmla="*/ 0 h 1197827"/>
              <a:gd name="connsiteX0" fmla="*/ 0 w 3053172"/>
              <a:gd name="connsiteY0" fmla="*/ 1197827 h 1197827"/>
              <a:gd name="connsiteX1" fmla="*/ 3053172 w 3053172"/>
              <a:gd name="connsiteY1" fmla="*/ 0 h 1197827"/>
              <a:gd name="connsiteX0" fmla="*/ 0 w 3130316"/>
              <a:gd name="connsiteY0" fmla="*/ 1274762 h 1274762"/>
              <a:gd name="connsiteX1" fmla="*/ 3130316 w 3130316"/>
              <a:gd name="connsiteY1" fmla="*/ 0 h 1274762"/>
              <a:gd name="connsiteX0" fmla="*/ 0 w 1319826"/>
              <a:gd name="connsiteY0" fmla="*/ 1923608 h 1923608"/>
              <a:gd name="connsiteX1" fmla="*/ 1319826 w 1319826"/>
              <a:gd name="connsiteY1" fmla="*/ 0 h 1923608"/>
              <a:gd name="connsiteX0" fmla="*/ 0 w 1124741"/>
              <a:gd name="connsiteY0" fmla="*/ 2168146 h 2168146"/>
              <a:gd name="connsiteX1" fmla="*/ 1124741 w 1124741"/>
              <a:gd name="connsiteY1" fmla="*/ 0 h 2168146"/>
              <a:gd name="connsiteX0" fmla="*/ 0 w 1121042"/>
              <a:gd name="connsiteY0" fmla="*/ 2211367 h 2211367"/>
              <a:gd name="connsiteX1" fmla="*/ 1121042 w 1121042"/>
              <a:gd name="connsiteY1" fmla="*/ 0 h 2211367"/>
              <a:gd name="connsiteX0" fmla="*/ 0 w 1121042"/>
              <a:gd name="connsiteY0" fmla="*/ 2211367 h 2211367"/>
              <a:gd name="connsiteX1" fmla="*/ 1121042 w 1121042"/>
              <a:gd name="connsiteY1" fmla="*/ 0 h 2211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21042" h="2211367">
                <a:moveTo>
                  <a:pt x="0" y="2211367"/>
                </a:moveTo>
                <a:cubicBezTo>
                  <a:pt x="896086" y="1227860"/>
                  <a:pt x="691033" y="817884"/>
                  <a:pt x="1121042" y="0"/>
                </a:cubicBezTo>
              </a:path>
            </a:pathLst>
          </a:custGeom>
          <a:noFill/>
          <a:ln w="38100">
            <a:solidFill>
              <a:srgbClr val="92D050"/>
            </a:solidFill>
            <a:prstDash val="dash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CA" sz="192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/>
              <p:cNvSpPr txBox="1"/>
              <p:nvPr/>
            </p:nvSpPr>
            <p:spPr>
              <a:xfrm rot="20073104">
                <a:off x="5807761" y="3430323"/>
                <a:ext cx="2183034" cy="3939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560" i="1">
                          <a:solidFill>
                            <a:srgbClr val="FF8585"/>
                          </a:solidFill>
                          <a:latin typeface="Cambria Math" panose="02040503050406030204" pitchFamily="18" charset="0"/>
                          <a:ea typeface="+mn-ea"/>
                        </a:rPr>
                        <m:t>𝑃𝑟𝑒𝑣𝐶𝑜𝑠𝑡</m:t>
                      </m:r>
                      <m:d>
                        <m:dPr>
                          <m:ctrlPr>
                            <a:rPr lang="en-CA" sz="2560" i="1">
                              <a:solidFill>
                                <a:srgbClr val="FF8585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dPr>
                        <m:e>
                          <m:r>
                            <a:rPr lang="en-CA" sz="2560" i="1">
                              <a:solidFill>
                                <a:srgbClr val="FF8585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𝑠</m:t>
                          </m:r>
                          <m:r>
                            <a:rPr lang="en-CA" sz="2560" i="1">
                              <a:solidFill>
                                <a:srgbClr val="FF8585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,</m:t>
                          </m:r>
                          <m:r>
                            <a:rPr lang="en-CA" sz="2560" i="1">
                              <a:solidFill>
                                <a:srgbClr val="FF8585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lang="en-CA" sz="2560" dirty="0">
                  <a:solidFill>
                    <a:srgbClr val="9CD460"/>
                  </a:solidFill>
                  <a:latin typeface="Calibri" panose="020F0502020204030204"/>
                  <a:ea typeface="+mn-ea"/>
                </a:endParaRPr>
              </a:p>
            </p:txBody>
          </p:sp>
        </mc:Choice>
        <mc:Fallback xmlns="">
          <p:sp>
            <p:nvSpPr>
              <p:cNvPr id="81" name="TextBox 8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073104">
                <a:off x="5445966" y="2072928"/>
                <a:ext cx="2044214" cy="369332"/>
              </a:xfrm>
              <a:prstGeom prst="rect">
                <a:avLst/>
              </a:prstGeom>
              <a:blipFill rotWithShape="0">
                <a:blip r:embed="rId2"/>
                <a:stretch>
                  <a:fillRect l="-2424" b="-450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/>
              <p:cNvSpPr txBox="1"/>
              <p:nvPr/>
            </p:nvSpPr>
            <p:spPr>
              <a:xfrm>
                <a:off x="7979729" y="4019073"/>
                <a:ext cx="1970924" cy="3939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560" i="1">
                          <a:solidFill>
                            <a:srgbClr val="5B9BD5"/>
                          </a:solidFill>
                          <a:latin typeface="Cambria Math" panose="02040503050406030204" pitchFamily="18" charset="0"/>
                          <a:ea typeface="+mn-ea"/>
                        </a:rPr>
                        <m:t>𝑁𝑜𝑑𝑒𝐶𝑜𝑠𝑡</m:t>
                      </m:r>
                      <m:r>
                        <a:rPr lang="en-CA" sz="2560" i="1">
                          <a:solidFill>
                            <a:srgbClr val="5B9BD5"/>
                          </a:solidFill>
                          <a:latin typeface="Cambria Math" panose="02040503050406030204" pitchFamily="18" charset="0"/>
                          <a:ea typeface="+mn-ea"/>
                        </a:rPr>
                        <m:t>(</m:t>
                      </m:r>
                      <m:r>
                        <a:rPr lang="en-CA" sz="2560" i="1">
                          <a:solidFill>
                            <a:srgbClr val="5B9BD5"/>
                          </a:solidFill>
                          <a:latin typeface="Cambria Math" panose="02040503050406030204" pitchFamily="18" charset="0"/>
                          <a:ea typeface="+mn-ea"/>
                        </a:rPr>
                        <m:t>𝑛</m:t>
                      </m:r>
                      <m:r>
                        <a:rPr lang="en-CA" sz="2560" i="1">
                          <a:solidFill>
                            <a:srgbClr val="5B9BD5"/>
                          </a:solidFill>
                          <a:latin typeface="Cambria Math" panose="02040503050406030204" pitchFamily="18" charset="0"/>
                          <a:ea typeface="+mn-ea"/>
                        </a:rPr>
                        <m:t>)</m:t>
                      </m:r>
                    </m:oMath>
                  </m:oMathPara>
                </a14:m>
                <a:endParaRPr lang="en-CA" sz="2560" dirty="0">
                  <a:solidFill>
                    <a:srgbClr val="9CD460"/>
                  </a:solidFill>
                  <a:latin typeface="Calibri" panose="020F0502020204030204"/>
                  <a:ea typeface="+mn-ea"/>
                </a:endParaRPr>
              </a:p>
            </p:txBody>
          </p:sp>
        </mc:Choice>
        <mc:Fallback xmlns="">
          <p:sp>
            <p:nvSpPr>
              <p:cNvPr id="82" name="TextBox 8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0996" y="2624881"/>
                <a:ext cx="1846596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3630" r="-5611" b="-3500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/>
              <p:cNvSpPr txBox="1"/>
              <p:nvPr/>
            </p:nvSpPr>
            <p:spPr>
              <a:xfrm rot="1525664">
                <a:off x="9088492" y="3570404"/>
                <a:ext cx="3002617" cy="3939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560" b="1" i="1">
                          <a:solidFill>
                            <a:srgbClr val="9CD4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𝑬𝒙𝒑𝒆𝒄𝒕𝒆𝒅𝑪𝒐𝒔𝒕</m:t>
                      </m:r>
                      <m:r>
                        <a:rPr lang="en-CA" sz="2560" b="1" i="1">
                          <a:solidFill>
                            <a:srgbClr val="9CD4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CA" sz="2560" b="1" i="1">
                          <a:solidFill>
                            <a:srgbClr val="9CD4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𝒏</m:t>
                      </m:r>
                      <m:r>
                        <a:rPr lang="en-CA" sz="2560" b="1" i="1">
                          <a:solidFill>
                            <a:srgbClr val="9CD4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CA" sz="2560" b="1" i="1">
                          <a:solidFill>
                            <a:srgbClr val="9CD4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𝒕</m:t>
                      </m:r>
                      <m:r>
                        <a:rPr lang="en-CA" sz="2560" b="1" i="1">
                          <a:solidFill>
                            <a:srgbClr val="9CD4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A" sz="2560" b="1" dirty="0">
                  <a:solidFill>
                    <a:srgbClr val="9CD460"/>
                  </a:solidFill>
                  <a:latin typeface="Calibri" panose="020F0502020204030204"/>
                  <a:ea typeface="+mn-ea"/>
                </a:endParaRPr>
              </a:p>
            </p:txBody>
          </p:sp>
        </mc:Choice>
        <mc:Fallback xmlns="">
          <p:sp>
            <p:nvSpPr>
              <p:cNvPr id="83" name="TextBox 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525664">
                <a:off x="8521302" y="2204254"/>
                <a:ext cx="2813271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5192" t="-2756" r="-3160" b="-984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/>
              <p:cNvSpPr txBox="1"/>
              <p:nvPr/>
            </p:nvSpPr>
            <p:spPr>
              <a:xfrm>
                <a:off x="4822586" y="5702901"/>
                <a:ext cx="2307362" cy="3939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560" i="1">
                          <a:solidFill>
                            <a:srgbClr val="5B9BD5"/>
                          </a:solidFill>
                          <a:latin typeface="Cambria Math" panose="02040503050406030204" pitchFamily="18" charset="0"/>
                          <a:ea typeface="+mn-ea"/>
                        </a:rPr>
                        <m:t>𝑁𝑜𝑑𝑒𝐶𝑜𝑠𝑡</m:t>
                      </m:r>
                      <m:d>
                        <m:dPr>
                          <m:ctrlPr>
                            <a:rPr lang="en-CA" sz="2560" i="1">
                              <a:solidFill>
                                <a:srgbClr val="5B9BD5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dPr>
                        <m:e>
                          <m:r>
                            <a:rPr lang="en-CA" sz="2560" i="1">
                              <a:solidFill>
                                <a:srgbClr val="5B9BD5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𝑛</m:t>
                          </m:r>
                        </m:e>
                      </m:d>
                      <m:r>
                        <a:rPr lang="en-CA" sz="256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</a:rPr>
                        <m:t>=</m:t>
                      </m:r>
                    </m:oMath>
                  </m:oMathPara>
                </a14:m>
                <a:endParaRPr lang="en-CA" sz="2560" dirty="0">
                  <a:solidFill>
                    <a:srgbClr val="9CD460"/>
                  </a:solidFill>
                  <a:latin typeface="Calibri" panose="020F0502020204030204"/>
                  <a:ea typeface="+mn-ea"/>
                </a:endParaRPr>
              </a:p>
            </p:txBody>
          </p:sp>
        </mc:Choice>
        <mc:Fallback xmlns="">
          <p:sp>
            <p:nvSpPr>
              <p:cNvPr id="84" name="TextBox 8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1174" y="4203470"/>
                <a:ext cx="2160271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3107" r="-1130" b="-833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/>
              <p:cNvSpPr txBox="1"/>
              <p:nvPr/>
            </p:nvSpPr>
            <p:spPr>
              <a:xfrm>
                <a:off x="7137667" y="5702900"/>
                <a:ext cx="1266501" cy="3939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CA" sz="256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dPr>
                        <m:e>
                          <m:r>
                            <a:rPr lang="en-CA" sz="256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1−</m:t>
                          </m:r>
                          <m:r>
                            <a:rPr lang="en-CA" sz="256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</m:d>
                      <m:r>
                        <a:rPr lang="en-CA" sz="256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</m:oMath>
                  </m:oMathPara>
                </a14:m>
                <a:endParaRPr lang="en-CA" sz="2560" dirty="0">
                  <a:solidFill>
                    <a:srgbClr val="9CD460"/>
                  </a:solidFill>
                  <a:latin typeface="Calibri" panose="020F0502020204030204"/>
                  <a:ea typeface="+mn-ea"/>
                </a:endParaRPr>
              </a:p>
            </p:txBody>
          </p:sp>
        </mc:Choice>
        <mc:Fallback xmlns="">
          <p:sp>
            <p:nvSpPr>
              <p:cNvPr id="87" name="TextBox 8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1562" y="4203469"/>
                <a:ext cx="1185517" cy="369332"/>
              </a:xfrm>
              <a:prstGeom prst="rect">
                <a:avLst/>
              </a:prstGeom>
              <a:blipFill rotWithShape="0">
                <a:blip r:embed="rId6"/>
                <a:stretch>
                  <a:fillRect r="-1546" b="-2333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/>
              <p:cNvSpPr/>
              <p:nvPr/>
            </p:nvSpPr>
            <p:spPr>
              <a:xfrm>
                <a:off x="10534087" y="5692544"/>
                <a:ext cx="536621" cy="4205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133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en-CA" sz="2133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</m:oMath>
                  </m:oMathPara>
                </a14:m>
                <a:endParaRPr lang="en-CA" sz="2133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mc:Choice>
        <mc:Fallback xmlns="">
          <p:sp>
            <p:nvSpPr>
              <p:cNvPr id="88" name="Rectangle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5707" y="4193760"/>
                <a:ext cx="513025" cy="400110"/>
              </a:xfrm>
              <a:prstGeom prst="rect">
                <a:avLst/>
              </a:prstGeom>
              <a:blipFill rotWithShape="0">
                <a:blip r:embed="rId7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/>
              <p:cNvSpPr txBox="1"/>
              <p:nvPr/>
            </p:nvSpPr>
            <p:spPr>
              <a:xfrm>
                <a:off x="10189317" y="5725568"/>
                <a:ext cx="2231445" cy="3939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CA" sz="256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        </m:t>
                    </m:r>
                    <m:r>
                      <a:rPr lang="en-CA" sz="256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𝐷𝑒𝑙𝑎𝑦</m:t>
                    </m:r>
                    <m:r>
                      <a:rPr lang="en-CA" sz="256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CA" sz="256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CA" sz="256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sz="2560" dirty="0">
                    <a:solidFill>
                      <a:srgbClr val="9CD460"/>
                    </a:solidFill>
                    <a:latin typeface="Calibri" panose="020F0502020204030204"/>
                    <a:ea typeface="+mn-ea"/>
                  </a:rPr>
                  <a:t> </a:t>
                </a:r>
              </a:p>
            </p:txBody>
          </p:sp>
        </mc:Choice>
        <mc:Fallback xmlns="">
          <p:sp>
            <p:nvSpPr>
              <p:cNvPr id="89" name="TextBox 8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2484" y="4224720"/>
                <a:ext cx="2086405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4678" r="-2924" b="-34426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8" name="Group 147"/>
          <p:cNvGrpSpPr/>
          <p:nvPr/>
        </p:nvGrpSpPr>
        <p:grpSpPr>
          <a:xfrm>
            <a:off x="2358430" y="2484169"/>
            <a:ext cx="10295601" cy="404025"/>
            <a:chOff x="2211028" y="1185910"/>
            <a:chExt cx="9652126" cy="3787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TextBox 79"/>
                <p:cNvSpPr txBox="1"/>
                <p:nvPr/>
              </p:nvSpPr>
              <p:spPr>
                <a:xfrm>
                  <a:off x="2211028" y="1195352"/>
                  <a:ext cx="2686793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A" sz="256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𝑇𝑜𝑡𝑎𝑙𝐶𝑜𝑠𝑡</m:t>
                        </m:r>
                        <m:d>
                          <m:dPr>
                            <m:ctrlPr>
                              <a:rPr lang="en-CA" sz="256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dPr>
                          <m:e>
                            <m:r>
                              <a:rPr lang="en-CA" sz="256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𝑠</m:t>
                            </m:r>
                            <m:r>
                              <a:rPr lang="en-CA" sz="256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,</m:t>
                            </m:r>
                            <m:r>
                              <a:rPr lang="en-CA" sz="256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𝑛</m:t>
                            </m:r>
                            <m:r>
                              <a:rPr lang="en-CA" sz="256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,</m:t>
                            </m:r>
                            <m:r>
                              <a:rPr lang="en-CA" sz="256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𝑡</m:t>
                            </m:r>
                          </m:e>
                        </m:d>
                        <m:r>
                          <a:rPr lang="en-CA" sz="256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=</m:t>
                        </m:r>
                      </m:oMath>
                    </m:oMathPara>
                  </a14:m>
                  <a:endParaRPr lang="en-CA" sz="2560" dirty="0">
                    <a:solidFill>
                      <a:srgbClr val="9CD460"/>
                    </a:solidFill>
                    <a:latin typeface="Calibri" panose="020F0502020204030204"/>
                    <a:ea typeface="+mn-ea"/>
                  </a:endParaRPr>
                </a:p>
              </p:txBody>
            </p:sp>
          </mc:Choice>
          <mc:Fallback xmlns="">
            <p:sp>
              <p:nvSpPr>
                <p:cNvPr id="80" name="TextBox 7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11028" y="1195352"/>
                  <a:ext cx="2683812" cy="369332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2273" r="-682" b="-6557"/>
                  </a:stretch>
                </a:blipFill>
              </p:spPr>
              <p:txBody>
                <a:bodyPr/>
                <a:lstStyle/>
                <a:p>
                  <a:r>
                    <a:rPr lang="en-C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TextBox 89"/>
                <p:cNvSpPr txBox="1"/>
                <p:nvPr/>
              </p:nvSpPr>
              <p:spPr>
                <a:xfrm>
                  <a:off x="4914780" y="1190581"/>
                  <a:ext cx="2046594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A" sz="2560" i="1">
                            <a:solidFill>
                              <a:srgbClr val="FF8585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𝑃𝑟𝑒𝑣𝐶𝑜𝑠𝑡</m:t>
                        </m:r>
                        <m:d>
                          <m:dPr>
                            <m:ctrlPr>
                              <a:rPr lang="en-CA" sz="2560" i="1">
                                <a:solidFill>
                                  <a:srgbClr val="FF8585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dPr>
                          <m:e>
                            <m:r>
                              <a:rPr lang="en-CA" sz="2560" i="1">
                                <a:solidFill>
                                  <a:srgbClr val="FF8585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𝑠</m:t>
                            </m:r>
                            <m:r>
                              <a:rPr lang="en-CA" sz="2560" i="1">
                                <a:solidFill>
                                  <a:srgbClr val="FF8585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,</m:t>
                            </m:r>
                            <m:r>
                              <a:rPr lang="en-CA" sz="2560" i="1">
                                <a:solidFill>
                                  <a:srgbClr val="FF8585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𝑛</m:t>
                            </m:r>
                          </m:e>
                        </m:d>
                      </m:oMath>
                    </m:oMathPara>
                  </a14:m>
                  <a:endParaRPr lang="en-CA" sz="2560" dirty="0">
                    <a:solidFill>
                      <a:srgbClr val="9CD460"/>
                    </a:solidFill>
                    <a:latin typeface="Calibri" panose="020F0502020204030204"/>
                    <a:ea typeface="+mn-ea"/>
                  </a:endParaRPr>
                </a:p>
              </p:txBody>
            </p:sp>
          </mc:Choice>
          <mc:Fallback xmlns="">
            <p:sp>
              <p:nvSpPr>
                <p:cNvPr id="90" name="TextBox 8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14780" y="1190581"/>
                  <a:ext cx="2044214" cy="369332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3274" b="-8197"/>
                  </a:stretch>
                </a:blipFill>
              </p:spPr>
              <p:txBody>
                <a:bodyPr/>
                <a:lstStyle/>
                <a:p>
                  <a:r>
                    <a:rPr lang="en-C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TextBox 90"/>
                <p:cNvSpPr txBox="1"/>
                <p:nvPr/>
              </p:nvSpPr>
              <p:spPr>
                <a:xfrm>
                  <a:off x="6958994" y="1185910"/>
                  <a:ext cx="2077672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A" sz="256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+</m:t>
                        </m:r>
                        <m:r>
                          <a:rPr lang="en-CA" sz="2560" i="1">
                            <a:solidFill>
                              <a:srgbClr val="5B9BD5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𝑁𝑜𝑑𝑒𝐶𝑜𝑠𝑡</m:t>
                        </m:r>
                        <m:r>
                          <a:rPr lang="en-CA" sz="2560" i="1">
                            <a:solidFill>
                              <a:srgbClr val="5B9BD5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(</m:t>
                        </m:r>
                        <m:r>
                          <a:rPr lang="en-CA" sz="2560" i="1">
                            <a:solidFill>
                              <a:srgbClr val="5B9BD5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𝑛</m:t>
                        </m:r>
                        <m:r>
                          <a:rPr lang="en-CA" sz="2560" i="1">
                            <a:solidFill>
                              <a:srgbClr val="5B9BD5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)</m:t>
                        </m:r>
                      </m:oMath>
                    </m:oMathPara>
                  </a14:m>
                  <a:endParaRPr lang="en-CA" sz="2560" dirty="0">
                    <a:solidFill>
                      <a:srgbClr val="9CD460"/>
                    </a:solidFill>
                    <a:latin typeface="Calibri" panose="020F0502020204030204"/>
                    <a:ea typeface="+mn-ea"/>
                  </a:endParaRPr>
                </a:p>
              </p:txBody>
            </p:sp>
          </mc:Choice>
          <mc:Fallback xmlns="">
            <p:sp>
              <p:nvSpPr>
                <p:cNvPr id="91" name="TextBox 9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58994" y="1185910"/>
                  <a:ext cx="2075825" cy="369332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l="-2647" r="-4706" b="-35000"/>
                  </a:stretch>
                </a:blipFill>
              </p:spPr>
              <p:txBody>
                <a:bodyPr/>
                <a:lstStyle/>
                <a:p>
                  <a:r>
                    <a:rPr lang="en-C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/>
                <p:cNvSpPr txBox="1"/>
                <p:nvPr/>
              </p:nvSpPr>
              <p:spPr>
                <a:xfrm>
                  <a:off x="8987307" y="1186506"/>
                  <a:ext cx="2875847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A" sz="256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CA" sz="2560" i="1">
                            <a:solidFill>
                              <a:srgbClr val="9CD4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𝐸𝑥𝑝𝑒𝑐𝑡𝑒𝑑𝐶𝑜𝑠𝑡</m:t>
                        </m:r>
                        <m:r>
                          <a:rPr lang="en-CA" sz="2560" i="1">
                            <a:solidFill>
                              <a:srgbClr val="9CD4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CA" sz="2560" i="1">
                            <a:solidFill>
                              <a:srgbClr val="9CD4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CA" sz="2560" i="1">
                            <a:solidFill>
                              <a:srgbClr val="9CD4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CA" sz="2560" i="1">
                            <a:solidFill>
                              <a:srgbClr val="9CD4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en-CA" sz="2560" i="1">
                            <a:solidFill>
                              <a:srgbClr val="9CD4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CA" sz="2560" dirty="0">
                    <a:solidFill>
                      <a:srgbClr val="9CD460"/>
                    </a:solidFill>
                    <a:latin typeface="Calibri" panose="020F0502020204030204"/>
                    <a:ea typeface="+mn-ea"/>
                  </a:endParaRPr>
                </a:p>
              </p:txBody>
            </p:sp>
          </mc:Choice>
          <mc:Fallback xmlns="">
            <p:sp>
              <p:nvSpPr>
                <p:cNvPr id="93" name="TextBox 9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87307" y="1186506"/>
                  <a:ext cx="2872005" cy="369332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l="-1699" r="-3397" b="-35000"/>
                  </a:stretch>
                </a:blipFill>
              </p:spPr>
              <p:txBody>
                <a:bodyPr/>
                <a:lstStyle/>
                <a:p>
                  <a:r>
                    <a:rPr lang="en-CA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5" name="TextBox 94"/>
          <p:cNvSpPr txBox="1"/>
          <p:nvPr/>
        </p:nvSpPr>
        <p:spPr>
          <a:xfrm>
            <a:off x="7880512" y="6589146"/>
            <a:ext cx="1861734" cy="6832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CA" sz="1920" dirty="0">
                <a:solidFill>
                  <a:prstClr val="black"/>
                </a:solidFill>
                <a:latin typeface="Calibri" panose="020F0502020204030204"/>
                <a:ea typeface="+mn-ea"/>
              </a:rPr>
              <a:t>Base Resource Cost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8749559" y="4850719"/>
            <a:ext cx="2014644" cy="3877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CA" sz="1920" dirty="0">
                <a:solidFill>
                  <a:prstClr val="black"/>
                </a:solidFill>
                <a:latin typeface="Calibri" panose="020F0502020204030204"/>
                <a:ea typeface="+mn-ea"/>
              </a:rPr>
              <a:t>Congestion Cost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10101620" y="6601747"/>
            <a:ext cx="1325165" cy="6832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CA" sz="1920" dirty="0">
                <a:solidFill>
                  <a:prstClr val="black"/>
                </a:solidFill>
                <a:latin typeface="Calibri" panose="020F0502020204030204"/>
                <a:ea typeface="+mn-ea"/>
              </a:rPr>
              <a:t>Timing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CA" sz="1920" dirty="0">
                <a:solidFill>
                  <a:prstClr val="black"/>
                </a:solidFill>
                <a:latin typeface="Calibri" panose="020F0502020204030204"/>
                <a:ea typeface="+mn-ea"/>
              </a:rPr>
              <a:t>Criticality</a:t>
            </a:r>
          </a:p>
        </p:txBody>
      </p:sp>
      <p:sp>
        <p:nvSpPr>
          <p:cNvPr id="99" name="Left Brace 98"/>
          <p:cNvSpPr/>
          <p:nvPr/>
        </p:nvSpPr>
        <p:spPr>
          <a:xfrm rot="16200000">
            <a:off x="8662641" y="5998130"/>
            <a:ext cx="297479" cy="767488"/>
          </a:xfrm>
          <a:prstGeom prst="leftBrace">
            <a:avLst>
              <a:gd name="adj1" fmla="val 52733"/>
              <a:gd name="adj2" fmla="val 50000"/>
            </a:avLst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CA" sz="2133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TextBox 101"/>
              <p:cNvSpPr txBox="1"/>
              <p:nvPr/>
            </p:nvSpPr>
            <p:spPr>
              <a:xfrm>
                <a:off x="9193898" y="5704985"/>
                <a:ext cx="868122" cy="3939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56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CA" sz="256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en-CA" sz="256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CA" sz="256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en-CA" sz="256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A" sz="2560" dirty="0">
                  <a:solidFill>
                    <a:srgbClr val="9CD460"/>
                  </a:solidFill>
                  <a:latin typeface="Calibri" panose="020F0502020204030204"/>
                  <a:ea typeface="+mn-ea"/>
                </a:endParaRPr>
              </a:p>
            </p:txBody>
          </p:sp>
        </mc:Choice>
        <mc:Fallback xmlns="">
          <p:sp>
            <p:nvSpPr>
              <p:cNvPr id="102" name="TextBox 10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9279" y="4205424"/>
                <a:ext cx="812787" cy="369332"/>
              </a:xfrm>
              <a:prstGeom prst="rect">
                <a:avLst/>
              </a:prstGeom>
              <a:blipFill rotWithShape="0">
                <a:blip r:embed="rId13"/>
                <a:stretch>
                  <a:fillRect l="-3008" r="-12782" b="-3500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TextBox 105"/>
              <p:cNvSpPr txBox="1"/>
              <p:nvPr/>
            </p:nvSpPr>
            <p:spPr>
              <a:xfrm>
                <a:off x="8451841" y="5708959"/>
                <a:ext cx="758220" cy="3939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560" b="1" i="1">
                          <a:solidFill>
                            <a:srgbClr val="FFC000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  <a:ea typeface="+mn-ea"/>
                        </a:rPr>
                        <m:t>𝒃</m:t>
                      </m:r>
                      <m:r>
                        <a:rPr lang="en-CA" sz="2560" b="1" i="1">
                          <a:solidFill>
                            <a:srgbClr val="FFC000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  <a:ea typeface="+mn-ea"/>
                        </a:rPr>
                        <m:t>(</m:t>
                      </m:r>
                      <m:r>
                        <a:rPr lang="en-CA" sz="2560" b="1" i="1">
                          <a:solidFill>
                            <a:srgbClr val="FFC000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  <a:ea typeface="+mn-ea"/>
                        </a:rPr>
                        <m:t>𝒏</m:t>
                      </m:r>
                      <m:r>
                        <a:rPr lang="en-CA" sz="2560" b="1" i="1">
                          <a:solidFill>
                            <a:srgbClr val="FFC000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  <a:ea typeface="+mn-ea"/>
                        </a:rPr>
                        <m:t>)</m:t>
                      </m:r>
                    </m:oMath>
                  </m:oMathPara>
                </a14:m>
                <a:endParaRPr lang="en-CA" sz="2560" b="1" dirty="0">
                  <a:solidFill>
                    <a:srgbClr val="FFC000">
                      <a:lumMod val="75000"/>
                    </a:srgbClr>
                  </a:solidFill>
                  <a:latin typeface="Calibri" panose="020F0502020204030204"/>
                  <a:ea typeface="+mn-ea"/>
                </a:endParaRPr>
              </a:p>
            </p:txBody>
          </p:sp>
        </mc:Choice>
        <mc:Fallback xmlns="">
          <p:sp>
            <p:nvSpPr>
              <p:cNvPr id="106" name="TextBox 10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3600" y="4209149"/>
                <a:ext cx="711733" cy="369332"/>
              </a:xfrm>
              <a:prstGeom prst="rect">
                <a:avLst/>
              </a:prstGeom>
              <a:blipFill rotWithShape="0">
                <a:blip r:embed="rId14"/>
                <a:stretch>
                  <a:fillRect l="-11111" r="-14530" b="-34426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9" name="Left Brace 108"/>
          <p:cNvSpPr/>
          <p:nvPr/>
        </p:nvSpPr>
        <p:spPr>
          <a:xfrm rot="5400000">
            <a:off x="9555896" y="5037286"/>
            <a:ext cx="297479" cy="767488"/>
          </a:xfrm>
          <a:prstGeom prst="leftBrace">
            <a:avLst>
              <a:gd name="adj1" fmla="val 52733"/>
              <a:gd name="adj2" fmla="val 50000"/>
            </a:avLst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CA" sz="2133">
              <a:solidFill>
                <a:prstClr val="black"/>
              </a:solidFill>
            </a:endParaRPr>
          </a:p>
        </p:txBody>
      </p:sp>
      <p:sp>
        <p:nvSpPr>
          <p:cNvPr id="110" name="Left Brace 109"/>
          <p:cNvSpPr/>
          <p:nvPr/>
        </p:nvSpPr>
        <p:spPr>
          <a:xfrm rot="16200000">
            <a:off x="10570909" y="6145636"/>
            <a:ext cx="297479" cy="472479"/>
          </a:xfrm>
          <a:prstGeom prst="leftBrace">
            <a:avLst>
              <a:gd name="adj1" fmla="val 52733"/>
              <a:gd name="adj2" fmla="val 50000"/>
            </a:avLst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CA" sz="2133">
              <a:solidFill>
                <a:prstClr val="black"/>
              </a:solidFill>
            </a:endParaRPr>
          </a:p>
        </p:txBody>
      </p:sp>
      <p:grpSp>
        <p:nvGrpSpPr>
          <p:cNvPr id="145" name="Group 144"/>
          <p:cNvGrpSpPr/>
          <p:nvPr/>
        </p:nvGrpSpPr>
        <p:grpSpPr>
          <a:xfrm>
            <a:off x="181287" y="3152119"/>
            <a:ext cx="3584919" cy="4521991"/>
            <a:chOff x="451203" y="1827492"/>
            <a:chExt cx="3719236" cy="4691417"/>
          </a:xfrm>
        </p:grpSpPr>
        <p:grpSp>
          <p:nvGrpSpPr>
            <p:cNvPr id="111" name="Net router"/>
            <p:cNvGrpSpPr/>
            <p:nvPr/>
          </p:nvGrpSpPr>
          <p:grpSpPr>
            <a:xfrm>
              <a:off x="695678" y="2606126"/>
              <a:ext cx="2542581" cy="1245148"/>
              <a:chOff x="1539240" y="2342589"/>
              <a:chExt cx="3406140" cy="2214171"/>
            </a:xfrm>
          </p:grpSpPr>
          <p:sp>
            <p:nvSpPr>
              <p:cNvPr id="112" name="Flowchart: Process 111"/>
              <p:cNvSpPr/>
              <p:nvPr/>
            </p:nvSpPr>
            <p:spPr>
              <a:xfrm>
                <a:off x="1539240" y="2377440"/>
                <a:ext cx="3406140" cy="2179320"/>
              </a:xfrm>
              <a:prstGeom prst="flowChartProcess">
                <a:avLst/>
              </a:prstGeom>
              <a:solidFill>
                <a:srgbClr val="E4E7EA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CA" sz="1707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TextBox 112"/>
              <p:cNvSpPr txBox="1"/>
              <p:nvPr/>
            </p:nvSpPr>
            <p:spPr>
              <a:xfrm>
                <a:off x="1722120" y="2342589"/>
                <a:ext cx="1845018" cy="71543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1920" dirty="0">
                    <a:solidFill>
                      <a:prstClr val="white">
                        <a:lumMod val="65000"/>
                      </a:prstClr>
                    </a:solidFill>
                    <a:latin typeface="Calibri" panose="020F0502020204030204"/>
                    <a:ea typeface="+mn-ea"/>
                  </a:rPr>
                  <a:t>Net Router</a:t>
                </a:r>
              </a:p>
            </p:txBody>
          </p:sp>
        </p:grpSp>
        <p:grpSp>
          <p:nvGrpSpPr>
            <p:cNvPr id="114" name="All Nets"/>
            <p:cNvGrpSpPr/>
            <p:nvPr/>
          </p:nvGrpSpPr>
          <p:grpSpPr>
            <a:xfrm>
              <a:off x="3238258" y="3044825"/>
              <a:ext cx="889202" cy="387350"/>
              <a:chOff x="3875964" y="2515406"/>
              <a:chExt cx="889201" cy="387350"/>
            </a:xfrm>
          </p:grpSpPr>
          <p:sp>
            <p:nvSpPr>
              <p:cNvPr id="115" name="Freeform 114"/>
              <p:cNvSpPr/>
              <p:nvPr/>
            </p:nvSpPr>
            <p:spPr>
              <a:xfrm>
                <a:off x="3875964" y="2515406"/>
                <a:ext cx="139617" cy="387350"/>
              </a:xfrm>
              <a:custGeom>
                <a:avLst/>
                <a:gdLst>
                  <a:gd name="connsiteX0" fmla="*/ 6350 w 6350"/>
                  <a:gd name="connsiteY0" fmla="*/ 0 h 387350"/>
                  <a:gd name="connsiteX1" fmla="*/ 0 w 6350"/>
                  <a:gd name="connsiteY1" fmla="*/ 387350 h 387350"/>
                  <a:gd name="connsiteX2" fmla="*/ 0 w 6350"/>
                  <a:gd name="connsiteY2" fmla="*/ 387350 h 387350"/>
                  <a:gd name="connsiteX0" fmla="*/ 10000 w 245027"/>
                  <a:gd name="connsiteY0" fmla="*/ 0 h 10000"/>
                  <a:gd name="connsiteX1" fmla="*/ 245000 w 245027"/>
                  <a:gd name="connsiteY1" fmla="*/ 5266 h 10000"/>
                  <a:gd name="connsiteX2" fmla="*/ 0 w 245027"/>
                  <a:gd name="connsiteY2" fmla="*/ 10000 h 10000"/>
                  <a:gd name="connsiteX3" fmla="*/ 0 w 245027"/>
                  <a:gd name="connsiteY3" fmla="*/ 10000 h 10000"/>
                  <a:gd name="connsiteX0" fmla="*/ 10000 w 245018"/>
                  <a:gd name="connsiteY0" fmla="*/ 0 h 10000"/>
                  <a:gd name="connsiteX1" fmla="*/ 245000 w 245018"/>
                  <a:gd name="connsiteY1" fmla="*/ 5266 h 10000"/>
                  <a:gd name="connsiteX2" fmla="*/ 0 w 245018"/>
                  <a:gd name="connsiteY2" fmla="*/ 10000 h 10000"/>
                  <a:gd name="connsiteX3" fmla="*/ 0 w 245018"/>
                  <a:gd name="connsiteY3" fmla="*/ 10000 h 10000"/>
                  <a:gd name="connsiteX0" fmla="*/ 10000 w 258358"/>
                  <a:gd name="connsiteY0" fmla="*/ 0 h 10000"/>
                  <a:gd name="connsiteX1" fmla="*/ 245000 w 258358"/>
                  <a:gd name="connsiteY1" fmla="*/ 5266 h 10000"/>
                  <a:gd name="connsiteX2" fmla="*/ 0 w 258358"/>
                  <a:gd name="connsiteY2" fmla="*/ 10000 h 10000"/>
                  <a:gd name="connsiteX3" fmla="*/ 0 w 258358"/>
                  <a:gd name="connsiteY3" fmla="*/ 10000 h 10000"/>
                  <a:gd name="connsiteX0" fmla="*/ 10000 w 245004"/>
                  <a:gd name="connsiteY0" fmla="*/ 0 h 10000"/>
                  <a:gd name="connsiteX1" fmla="*/ 245000 w 245004"/>
                  <a:gd name="connsiteY1" fmla="*/ 5266 h 10000"/>
                  <a:gd name="connsiteX2" fmla="*/ 0 w 245004"/>
                  <a:gd name="connsiteY2" fmla="*/ 10000 h 10000"/>
                  <a:gd name="connsiteX3" fmla="*/ 0 w 245004"/>
                  <a:gd name="connsiteY3" fmla="*/ 10000 h 10000"/>
                  <a:gd name="connsiteX0" fmla="*/ 10000 w 245002"/>
                  <a:gd name="connsiteY0" fmla="*/ 0 h 10000"/>
                  <a:gd name="connsiteX1" fmla="*/ 245000 w 245002"/>
                  <a:gd name="connsiteY1" fmla="*/ 5266 h 10000"/>
                  <a:gd name="connsiteX2" fmla="*/ 0 w 245002"/>
                  <a:gd name="connsiteY2" fmla="*/ 10000 h 10000"/>
                  <a:gd name="connsiteX3" fmla="*/ 0 w 245002"/>
                  <a:gd name="connsiteY3" fmla="*/ 10000 h 10000"/>
                  <a:gd name="connsiteX0" fmla="*/ 10000 w 245026"/>
                  <a:gd name="connsiteY0" fmla="*/ 0 h 10000"/>
                  <a:gd name="connsiteX1" fmla="*/ 245000 w 245026"/>
                  <a:gd name="connsiteY1" fmla="*/ 5266 h 10000"/>
                  <a:gd name="connsiteX2" fmla="*/ 0 w 245026"/>
                  <a:gd name="connsiteY2" fmla="*/ 10000 h 10000"/>
                  <a:gd name="connsiteX3" fmla="*/ 0 w 245026"/>
                  <a:gd name="connsiteY3" fmla="*/ 10000 h 10000"/>
                  <a:gd name="connsiteX0" fmla="*/ 10000 w 260001"/>
                  <a:gd name="connsiteY0" fmla="*/ 0 h 10000"/>
                  <a:gd name="connsiteX1" fmla="*/ 259999 w 260001"/>
                  <a:gd name="connsiteY1" fmla="*/ 5266 h 10000"/>
                  <a:gd name="connsiteX2" fmla="*/ 0 w 260001"/>
                  <a:gd name="connsiteY2" fmla="*/ 10000 h 10000"/>
                  <a:gd name="connsiteX3" fmla="*/ 0 w 260001"/>
                  <a:gd name="connsiteY3" fmla="*/ 10000 h 10000"/>
                  <a:gd name="connsiteX0" fmla="*/ 10000 w 260001"/>
                  <a:gd name="connsiteY0" fmla="*/ 0 h 10000"/>
                  <a:gd name="connsiteX1" fmla="*/ 259999 w 260001"/>
                  <a:gd name="connsiteY1" fmla="*/ 5389 h 10000"/>
                  <a:gd name="connsiteX2" fmla="*/ 0 w 260001"/>
                  <a:gd name="connsiteY2" fmla="*/ 10000 h 10000"/>
                  <a:gd name="connsiteX3" fmla="*/ 0 w 260001"/>
                  <a:gd name="connsiteY3" fmla="*/ 10000 h 10000"/>
                  <a:gd name="connsiteX0" fmla="*/ 10000 w 260001"/>
                  <a:gd name="connsiteY0" fmla="*/ 0 h 10000"/>
                  <a:gd name="connsiteX1" fmla="*/ 259999 w 260001"/>
                  <a:gd name="connsiteY1" fmla="*/ 5942 h 10000"/>
                  <a:gd name="connsiteX2" fmla="*/ 0 w 260001"/>
                  <a:gd name="connsiteY2" fmla="*/ 10000 h 10000"/>
                  <a:gd name="connsiteX3" fmla="*/ 0 w 260001"/>
                  <a:gd name="connsiteY3" fmla="*/ 10000 h 10000"/>
                  <a:gd name="connsiteX0" fmla="*/ 10000 w 260001"/>
                  <a:gd name="connsiteY0" fmla="*/ 0 h 10000"/>
                  <a:gd name="connsiteX1" fmla="*/ 259999 w 260001"/>
                  <a:gd name="connsiteY1" fmla="*/ 5020 h 10000"/>
                  <a:gd name="connsiteX2" fmla="*/ 0 w 260001"/>
                  <a:gd name="connsiteY2" fmla="*/ 10000 h 10000"/>
                  <a:gd name="connsiteX3" fmla="*/ 0 w 260001"/>
                  <a:gd name="connsiteY3" fmla="*/ 10000 h 10000"/>
                  <a:gd name="connsiteX0" fmla="*/ 10000 w 260020"/>
                  <a:gd name="connsiteY0" fmla="*/ 0 h 10000"/>
                  <a:gd name="connsiteX1" fmla="*/ 259999 w 260020"/>
                  <a:gd name="connsiteY1" fmla="*/ 5020 h 10000"/>
                  <a:gd name="connsiteX2" fmla="*/ 0 w 260020"/>
                  <a:gd name="connsiteY2" fmla="*/ 10000 h 10000"/>
                  <a:gd name="connsiteX3" fmla="*/ 0 w 260020"/>
                  <a:gd name="connsiteY3" fmla="*/ 10000 h 10000"/>
                  <a:gd name="connsiteX0" fmla="*/ 10000 w 260020"/>
                  <a:gd name="connsiteY0" fmla="*/ 0 h 10000"/>
                  <a:gd name="connsiteX1" fmla="*/ 259999 w 260020"/>
                  <a:gd name="connsiteY1" fmla="*/ 5020 h 10000"/>
                  <a:gd name="connsiteX2" fmla="*/ 0 w 260020"/>
                  <a:gd name="connsiteY2" fmla="*/ 10000 h 10000"/>
                  <a:gd name="connsiteX3" fmla="*/ 0 w 260020"/>
                  <a:gd name="connsiteY3" fmla="*/ 10000 h 10000"/>
                  <a:gd name="connsiteX0" fmla="*/ 10000 w 260020"/>
                  <a:gd name="connsiteY0" fmla="*/ 0 h 10000"/>
                  <a:gd name="connsiteX1" fmla="*/ 259999 w 260020"/>
                  <a:gd name="connsiteY1" fmla="*/ 5020 h 10000"/>
                  <a:gd name="connsiteX2" fmla="*/ 0 w 260020"/>
                  <a:gd name="connsiteY2" fmla="*/ 10000 h 10000"/>
                  <a:gd name="connsiteX3" fmla="*/ 0 w 260020"/>
                  <a:gd name="connsiteY3" fmla="*/ 10000 h 10000"/>
                  <a:gd name="connsiteX0" fmla="*/ 10000 w 261085"/>
                  <a:gd name="connsiteY0" fmla="*/ 0 h 10000"/>
                  <a:gd name="connsiteX1" fmla="*/ 259999 w 261085"/>
                  <a:gd name="connsiteY1" fmla="*/ 5020 h 10000"/>
                  <a:gd name="connsiteX2" fmla="*/ 0 w 261085"/>
                  <a:gd name="connsiteY2" fmla="*/ 10000 h 10000"/>
                  <a:gd name="connsiteX3" fmla="*/ 0 w 261085"/>
                  <a:gd name="connsiteY3" fmla="*/ 10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1085" h="10000">
                    <a:moveTo>
                      <a:pt x="10000" y="0"/>
                    </a:moveTo>
                    <a:cubicBezTo>
                      <a:pt x="277085" y="1817"/>
                      <a:pt x="262915" y="4426"/>
                      <a:pt x="259999" y="5020"/>
                    </a:cubicBezTo>
                    <a:cubicBezTo>
                      <a:pt x="257083" y="5614"/>
                      <a:pt x="238333" y="8494"/>
                      <a:pt x="0" y="10000"/>
                    </a:cubicBezTo>
                    <a:lnTo>
                      <a:pt x="0" y="10000"/>
                    </a:lnTo>
                  </a:path>
                </a:pathLst>
              </a:custGeom>
              <a:noFill/>
              <a:ln w="25400">
                <a:solidFill>
                  <a:schemeClr val="bg1">
                    <a:lumMod val="75000"/>
                  </a:schemeClr>
                </a:solidFill>
                <a:tailEnd type="stealt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CA" sz="1707">
                  <a:solidFill>
                    <a:prstClr val="black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6" name="TextBox 115"/>
                  <p:cNvSpPr txBox="1"/>
                  <p:nvPr/>
                </p:nvSpPr>
                <p:spPr>
                  <a:xfrm>
                    <a:off x="3945772" y="2515406"/>
                    <a:ext cx="819393" cy="36833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14:m>
                      <m:oMath xmlns:m="http://schemas.openxmlformats.org/officeDocument/2006/math">
                        <m:r>
                          <a:rPr lang="en-CA" sz="1707" i="1">
                            <a:solidFill>
                              <a:prstClr val="white">
                                <a:lumMod val="65000"/>
                              </a:prst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</m:oMath>
                    </a14:m>
                    <a:r>
                      <a:rPr lang="en-CA" sz="1707" dirty="0">
                        <a:solidFill>
                          <a:prstClr val="white">
                            <a:lumMod val="65000"/>
                          </a:prstClr>
                        </a:solidFill>
                        <a:latin typeface="Calibri" panose="020F0502020204030204"/>
                        <a:ea typeface="+mn-ea"/>
                      </a:rPr>
                      <a:t> nets</a:t>
                    </a:r>
                  </a:p>
                </p:txBody>
              </p:sp>
            </mc:Choice>
            <mc:Fallback xmlns="">
              <p:sp>
                <p:nvSpPr>
                  <p:cNvPr id="116" name="TextBox 11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45772" y="2515406"/>
                    <a:ext cx="819393" cy="374655"/>
                  </a:xfrm>
                  <a:prstGeom prst="rect">
                    <a:avLst/>
                  </a:prstGeom>
                  <a:blipFill rotWithShape="0">
                    <a:blip r:embed="rId15"/>
                    <a:stretch>
                      <a:fillRect t="-5455" r="-4098" b="-23636"/>
                    </a:stretch>
                  </a:blipFill>
                </p:spPr>
                <p:txBody>
                  <a:bodyPr/>
                  <a:lstStyle/>
                  <a:p>
                    <a:r>
                      <a:rPr lang="en-CA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17" name="Flowchart: Process 116"/>
            <p:cNvSpPr/>
            <p:nvPr/>
          </p:nvSpPr>
          <p:spPr>
            <a:xfrm>
              <a:off x="776428" y="3037763"/>
              <a:ext cx="1433014" cy="696036"/>
            </a:xfrm>
            <a:prstGeom prst="flowChartProcess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CA" sz="1920" b="1" dirty="0">
                  <a:solidFill>
                    <a:prstClr val="black"/>
                  </a:solidFill>
                </a:rPr>
                <a:t>Connection Router</a:t>
              </a:r>
            </a:p>
          </p:txBody>
        </p:sp>
        <p:grpSp>
          <p:nvGrpSpPr>
            <p:cNvPr id="118" name="All conns"/>
            <p:cNvGrpSpPr/>
            <p:nvPr/>
          </p:nvGrpSpPr>
          <p:grpSpPr>
            <a:xfrm>
              <a:off x="2209442" y="3192106"/>
              <a:ext cx="1028817" cy="387350"/>
              <a:chOff x="3748964" y="3195281"/>
              <a:chExt cx="1028817" cy="387350"/>
            </a:xfrm>
          </p:grpSpPr>
          <p:sp>
            <p:nvSpPr>
              <p:cNvPr id="119" name="Freeform 118"/>
              <p:cNvSpPr/>
              <p:nvPr/>
            </p:nvSpPr>
            <p:spPr>
              <a:xfrm>
                <a:off x="3748964" y="3195281"/>
                <a:ext cx="139617" cy="387350"/>
              </a:xfrm>
              <a:custGeom>
                <a:avLst/>
                <a:gdLst>
                  <a:gd name="connsiteX0" fmla="*/ 6350 w 6350"/>
                  <a:gd name="connsiteY0" fmla="*/ 0 h 387350"/>
                  <a:gd name="connsiteX1" fmla="*/ 0 w 6350"/>
                  <a:gd name="connsiteY1" fmla="*/ 387350 h 387350"/>
                  <a:gd name="connsiteX2" fmla="*/ 0 w 6350"/>
                  <a:gd name="connsiteY2" fmla="*/ 387350 h 387350"/>
                  <a:gd name="connsiteX0" fmla="*/ 10000 w 245027"/>
                  <a:gd name="connsiteY0" fmla="*/ 0 h 10000"/>
                  <a:gd name="connsiteX1" fmla="*/ 245000 w 245027"/>
                  <a:gd name="connsiteY1" fmla="*/ 5266 h 10000"/>
                  <a:gd name="connsiteX2" fmla="*/ 0 w 245027"/>
                  <a:gd name="connsiteY2" fmla="*/ 10000 h 10000"/>
                  <a:gd name="connsiteX3" fmla="*/ 0 w 245027"/>
                  <a:gd name="connsiteY3" fmla="*/ 10000 h 10000"/>
                  <a:gd name="connsiteX0" fmla="*/ 10000 w 245018"/>
                  <a:gd name="connsiteY0" fmla="*/ 0 h 10000"/>
                  <a:gd name="connsiteX1" fmla="*/ 245000 w 245018"/>
                  <a:gd name="connsiteY1" fmla="*/ 5266 h 10000"/>
                  <a:gd name="connsiteX2" fmla="*/ 0 w 245018"/>
                  <a:gd name="connsiteY2" fmla="*/ 10000 h 10000"/>
                  <a:gd name="connsiteX3" fmla="*/ 0 w 245018"/>
                  <a:gd name="connsiteY3" fmla="*/ 10000 h 10000"/>
                  <a:gd name="connsiteX0" fmla="*/ 10000 w 258358"/>
                  <a:gd name="connsiteY0" fmla="*/ 0 h 10000"/>
                  <a:gd name="connsiteX1" fmla="*/ 245000 w 258358"/>
                  <a:gd name="connsiteY1" fmla="*/ 5266 h 10000"/>
                  <a:gd name="connsiteX2" fmla="*/ 0 w 258358"/>
                  <a:gd name="connsiteY2" fmla="*/ 10000 h 10000"/>
                  <a:gd name="connsiteX3" fmla="*/ 0 w 258358"/>
                  <a:gd name="connsiteY3" fmla="*/ 10000 h 10000"/>
                  <a:gd name="connsiteX0" fmla="*/ 10000 w 245004"/>
                  <a:gd name="connsiteY0" fmla="*/ 0 h 10000"/>
                  <a:gd name="connsiteX1" fmla="*/ 245000 w 245004"/>
                  <a:gd name="connsiteY1" fmla="*/ 5266 h 10000"/>
                  <a:gd name="connsiteX2" fmla="*/ 0 w 245004"/>
                  <a:gd name="connsiteY2" fmla="*/ 10000 h 10000"/>
                  <a:gd name="connsiteX3" fmla="*/ 0 w 245004"/>
                  <a:gd name="connsiteY3" fmla="*/ 10000 h 10000"/>
                  <a:gd name="connsiteX0" fmla="*/ 10000 w 245002"/>
                  <a:gd name="connsiteY0" fmla="*/ 0 h 10000"/>
                  <a:gd name="connsiteX1" fmla="*/ 245000 w 245002"/>
                  <a:gd name="connsiteY1" fmla="*/ 5266 h 10000"/>
                  <a:gd name="connsiteX2" fmla="*/ 0 w 245002"/>
                  <a:gd name="connsiteY2" fmla="*/ 10000 h 10000"/>
                  <a:gd name="connsiteX3" fmla="*/ 0 w 245002"/>
                  <a:gd name="connsiteY3" fmla="*/ 10000 h 10000"/>
                  <a:gd name="connsiteX0" fmla="*/ 10000 w 245026"/>
                  <a:gd name="connsiteY0" fmla="*/ 0 h 10000"/>
                  <a:gd name="connsiteX1" fmla="*/ 245000 w 245026"/>
                  <a:gd name="connsiteY1" fmla="*/ 5266 h 10000"/>
                  <a:gd name="connsiteX2" fmla="*/ 0 w 245026"/>
                  <a:gd name="connsiteY2" fmla="*/ 10000 h 10000"/>
                  <a:gd name="connsiteX3" fmla="*/ 0 w 245026"/>
                  <a:gd name="connsiteY3" fmla="*/ 10000 h 10000"/>
                  <a:gd name="connsiteX0" fmla="*/ 10000 w 260001"/>
                  <a:gd name="connsiteY0" fmla="*/ 0 h 10000"/>
                  <a:gd name="connsiteX1" fmla="*/ 259999 w 260001"/>
                  <a:gd name="connsiteY1" fmla="*/ 5266 h 10000"/>
                  <a:gd name="connsiteX2" fmla="*/ 0 w 260001"/>
                  <a:gd name="connsiteY2" fmla="*/ 10000 h 10000"/>
                  <a:gd name="connsiteX3" fmla="*/ 0 w 260001"/>
                  <a:gd name="connsiteY3" fmla="*/ 10000 h 10000"/>
                  <a:gd name="connsiteX0" fmla="*/ 10000 w 260001"/>
                  <a:gd name="connsiteY0" fmla="*/ 0 h 10000"/>
                  <a:gd name="connsiteX1" fmla="*/ 259999 w 260001"/>
                  <a:gd name="connsiteY1" fmla="*/ 5389 h 10000"/>
                  <a:gd name="connsiteX2" fmla="*/ 0 w 260001"/>
                  <a:gd name="connsiteY2" fmla="*/ 10000 h 10000"/>
                  <a:gd name="connsiteX3" fmla="*/ 0 w 260001"/>
                  <a:gd name="connsiteY3" fmla="*/ 10000 h 10000"/>
                  <a:gd name="connsiteX0" fmla="*/ 10000 w 260001"/>
                  <a:gd name="connsiteY0" fmla="*/ 0 h 10000"/>
                  <a:gd name="connsiteX1" fmla="*/ 259999 w 260001"/>
                  <a:gd name="connsiteY1" fmla="*/ 5942 h 10000"/>
                  <a:gd name="connsiteX2" fmla="*/ 0 w 260001"/>
                  <a:gd name="connsiteY2" fmla="*/ 10000 h 10000"/>
                  <a:gd name="connsiteX3" fmla="*/ 0 w 260001"/>
                  <a:gd name="connsiteY3" fmla="*/ 10000 h 10000"/>
                  <a:gd name="connsiteX0" fmla="*/ 10000 w 260001"/>
                  <a:gd name="connsiteY0" fmla="*/ 0 h 10000"/>
                  <a:gd name="connsiteX1" fmla="*/ 259999 w 260001"/>
                  <a:gd name="connsiteY1" fmla="*/ 5020 h 10000"/>
                  <a:gd name="connsiteX2" fmla="*/ 0 w 260001"/>
                  <a:gd name="connsiteY2" fmla="*/ 10000 h 10000"/>
                  <a:gd name="connsiteX3" fmla="*/ 0 w 260001"/>
                  <a:gd name="connsiteY3" fmla="*/ 10000 h 10000"/>
                  <a:gd name="connsiteX0" fmla="*/ 10000 w 260020"/>
                  <a:gd name="connsiteY0" fmla="*/ 0 h 10000"/>
                  <a:gd name="connsiteX1" fmla="*/ 259999 w 260020"/>
                  <a:gd name="connsiteY1" fmla="*/ 5020 h 10000"/>
                  <a:gd name="connsiteX2" fmla="*/ 0 w 260020"/>
                  <a:gd name="connsiteY2" fmla="*/ 10000 h 10000"/>
                  <a:gd name="connsiteX3" fmla="*/ 0 w 260020"/>
                  <a:gd name="connsiteY3" fmla="*/ 10000 h 10000"/>
                  <a:gd name="connsiteX0" fmla="*/ 10000 w 260020"/>
                  <a:gd name="connsiteY0" fmla="*/ 0 h 10000"/>
                  <a:gd name="connsiteX1" fmla="*/ 259999 w 260020"/>
                  <a:gd name="connsiteY1" fmla="*/ 5020 h 10000"/>
                  <a:gd name="connsiteX2" fmla="*/ 0 w 260020"/>
                  <a:gd name="connsiteY2" fmla="*/ 10000 h 10000"/>
                  <a:gd name="connsiteX3" fmla="*/ 0 w 260020"/>
                  <a:gd name="connsiteY3" fmla="*/ 10000 h 10000"/>
                  <a:gd name="connsiteX0" fmla="*/ 10000 w 260020"/>
                  <a:gd name="connsiteY0" fmla="*/ 0 h 10000"/>
                  <a:gd name="connsiteX1" fmla="*/ 259999 w 260020"/>
                  <a:gd name="connsiteY1" fmla="*/ 5020 h 10000"/>
                  <a:gd name="connsiteX2" fmla="*/ 0 w 260020"/>
                  <a:gd name="connsiteY2" fmla="*/ 10000 h 10000"/>
                  <a:gd name="connsiteX3" fmla="*/ 0 w 260020"/>
                  <a:gd name="connsiteY3" fmla="*/ 10000 h 10000"/>
                  <a:gd name="connsiteX0" fmla="*/ 10000 w 261085"/>
                  <a:gd name="connsiteY0" fmla="*/ 0 h 10000"/>
                  <a:gd name="connsiteX1" fmla="*/ 259999 w 261085"/>
                  <a:gd name="connsiteY1" fmla="*/ 5020 h 10000"/>
                  <a:gd name="connsiteX2" fmla="*/ 0 w 261085"/>
                  <a:gd name="connsiteY2" fmla="*/ 10000 h 10000"/>
                  <a:gd name="connsiteX3" fmla="*/ 0 w 261085"/>
                  <a:gd name="connsiteY3" fmla="*/ 10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1085" h="10000">
                    <a:moveTo>
                      <a:pt x="10000" y="0"/>
                    </a:moveTo>
                    <a:cubicBezTo>
                      <a:pt x="277085" y="1817"/>
                      <a:pt x="262915" y="4426"/>
                      <a:pt x="259999" y="5020"/>
                    </a:cubicBezTo>
                    <a:cubicBezTo>
                      <a:pt x="257083" y="5614"/>
                      <a:pt x="238333" y="8494"/>
                      <a:pt x="0" y="10000"/>
                    </a:cubicBezTo>
                    <a:lnTo>
                      <a:pt x="0" y="10000"/>
                    </a:lnTo>
                  </a:path>
                </a:pathLst>
              </a:custGeom>
              <a:noFill/>
              <a:ln w="25400">
                <a:solidFill>
                  <a:srgbClr val="BFBFBF"/>
                </a:solidFill>
                <a:tailEnd type="stealt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CA" sz="1707">
                  <a:solidFill>
                    <a:srgbClr val="BFBFBF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0" name="TextBox 119"/>
                  <p:cNvSpPr txBox="1"/>
                  <p:nvPr/>
                </p:nvSpPr>
                <p:spPr>
                  <a:xfrm>
                    <a:off x="3818771" y="3195281"/>
                    <a:ext cx="959010" cy="36833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14:m>
                      <m:oMath xmlns:m="http://schemas.openxmlformats.org/officeDocument/2006/math">
                        <m:r>
                          <a:rPr lang="en-CA" sz="1707" i="1">
                            <a:solidFill>
                              <a:srgbClr val="A6A6A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</m:oMath>
                    </a14:m>
                    <a:r>
                      <a:rPr lang="en-CA" sz="1707" dirty="0">
                        <a:solidFill>
                          <a:srgbClr val="A6A6A6"/>
                        </a:solidFill>
                        <a:latin typeface="Calibri" panose="020F0502020204030204"/>
                        <a:ea typeface="+mn-ea"/>
                      </a:rPr>
                      <a:t> conns</a:t>
                    </a:r>
                  </a:p>
                </p:txBody>
              </p:sp>
            </mc:Choice>
            <mc:Fallback xmlns="">
              <p:sp>
                <p:nvSpPr>
                  <p:cNvPr id="120" name="TextBox 11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18771" y="3195281"/>
                    <a:ext cx="959010" cy="374655"/>
                  </a:xfrm>
                  <a:prstGeom prst="rect">
                    <a:avLst/>
                  </a:prstGeom>
                  <a:blipFill rotWithShape="0">
                    <a:blip r:embed="rId16"/>
                    <a:stretch>
                      <a:fillRect t="-5455" r="-3521" b="-23636"/>
                    </a:stretch>
                  </a:blipFill>
                </p:spPr>
                <p:txBody>
                  <a:bodyPr/>
                  <a:lstStyle/>
                  <a:p>
                    <a:r>
                      <a:rPr lang="en-CA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21" name="Congestion Handling"/>
            <p:cNvGrpSpPr/>
            <p:nvPr/>
          </p:nvGrpSpPr>
          <p:grpSpPr>
            <a:xfrm>
              <a:off x="1095748" y="3851275"/>
              <a:ext cx="1742440" cy="2438499"/>
              <a:chOff x="2635270" y="3854450"/>
              <a:chExt cx="1742440" cy="2438499"/>
            </a:xfrm>
          </p:grpSpPr>
          <p:sp>
            <p:nvSpPr>
              <p:cNvPr id="122" name="Flowchart: Process 121"/>
              <p:cNvSpPr/>
              <p:nvPr/>
            </p:nvSpPr>
            <p:spPr>
              <a:xfrm>
                <a:off x="2763540" y="4855291"/>
                <a:ext cx="1485900" cy="561975"/>
              </a:xfrm>
              <a:prstGeom prst="flowChartProcess">
                <a:avLst/>
              </a:prstGeom>
              <a:solidFill>
                <a:srgbClr val="F1E9E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1920" dirty="0">
                    <a:solidFill>
                      <a:prstClr val="white">
                        <a:lumMod val="65000"/>
                      </a:prstClr>
                    </a:solidFill>
                  </a:rPr>
                  <a:t>Rip-up Nets</a:t>
                </a:r>
              </a:p>
            </p:txBody>
          </p:sp>
          <p:sp>
            <p:nvSpPr>
              <p:cNvPr id="123" name="Flowchart: Process 122"/>
              <p:cNvSpPr/>
              <p:nvPr/>
            </p:nvSpPr>
            <p:spPr>
              <a:xfrm>
                <a:off x="2763540" y="5730974"/>
                <a:ext cx="1485900" cy="561975"/>
              </a:xfrm>
              <a:prstGeom prst="flowChartProcess">
                <a:avLst/>
              </a:prstGeom>
              <a:solidFill>
                <a:srgbClr val="F1E9E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1920" dirty="0">
                    <a:solidFill>
                      <a:prstClr val="white">
                        <a:lumMod val="65000"/>
                      </a:prstClr>
                    </a:solidFill>
                  </a:rPr>
                  <a:t>Increase Cong. Costs</a:t>
                </a:r>
              </a:p>
            </p:txBody>
          </p:sp>
          <p:sp>
            <p:nvSpPr>
              <p:cNvPr id="124" name="Flowchart: Decision 123"/>
              <p:cNvSpPr/>
              <p:nvPr/>
            </p:nvSpPr>
            <p:spPr>
              <a:xfrm>
                <a:off x="2635270" y="4123093"/>
                <a:ext cx="1742440" cy="420331"/>
              </a:xfrm>
              <a:prstGeom prst="flowChartDecision">
                <a:avLst/>
              </a:prstGeom>
              <a:solidFill>
                <a:srgbClr val="F1E9E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1920" dirty="0">
                    <a:solidFill>
                      <a:prstClr val="white">
                        <a:lumMod val="65000"/>
                      </a:prstClr>
                    </a:solidFill>
                  </a:rPr>
                  <a:t>Legal?</a:t>
                </a:r>
              </a:p>
            </p:txBody>
          </p:sp>
          <p:cxnSp>
            <p:nvCxnSpPr>
              <p:cNvPr id="125" name="Straight Arrow Connector 124"/>
              <p:cNvCxnSpPr>
                <a:stCxn id="112" idx="2"/>
                <a:endCxn id="124" idx="0"/>
              </p:cNvCxnSpPr>
              <p:nvPr/>
            </p:nvCxnSpPr>
            <p:spPr>
              <a:xfrm flipH="1">
                <a:off x="3506490" y="3854450"/>
                <a:ext cx="1" cy="268643"/>
              </a:xfrm>
              <a:prstGeom prst="straightConnector1">
                <a:avLst/>
              </a:prstGeom>
              <a:ln w="50800">
                <a:solidFill>
                  <a:schemeClr val="bg1">
                    <a:lumMod val="8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Arrow Connector 125"/>
              <p:cNvCxnSpPr>
                <a:endCxn id="123" idx="0"/>
              </p:cNvCxnSpPr>
              <p:nvPr/>
            </p:nvCxnSpPr>
            <p:spPr>
              <a:xfrm>
                <a:off x="3506490" y="5415575"/>
                <a:ext cx="0" cy="315399"/>
              </a:xfrm>
              <a:prstGeom prst="straightConnector1">
                <a:avLst/>
              </a:prstGeom>
              <a:ln w="50800">
                <a:solidFill>
                  <a:schemeClr val="bg1">
                    <a:lumMod val="8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7" name="Group 126"/>
              <p:cNvGrpSpPr/>
              <p:nvPr/>
            </p:nvGrpSpPr>
            <p:grpSpPr>
              <a:xfrm>
                <a:off x="3506490" y="4465448"/>
                <a:ext cx="505147" cy="389843"/>
                <a:chOff x="3506490" y="4465448"/>
                <a:chExt cx="505147" cy="389843"/>
              </a:xfrm>
            </p:grpSpPr>
            <p:cxnSp>
              <p:nvCxnSpPr>
                <p:cNvPr id="128" name="Straight Arrow Connector 127"/>
                <p:cNvCxnSpPr>
                  <a:stCxn id="124" idx="2"/>
                </p:cNvCxnSpPr>
                <p:nvPr/>
              </p:nvCxnSpPr>
              <p:spPr>
                <a:xfrm>
                  <a:off x="3506490" y="4543424"/>
                  <a:ext cx="1" cy="311867"/>
                </a:xfrm>
                <a:prstGeom prst="straightConnector1">
                  <a:avLst/>
                </a:prstGeom>
                <a:ln w="50800">
                  <a:solidFill>
                    <a:schemeClr val="bg1">
                      <a:lumMod val="8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9" name="TextBox 128"/>
                <p:cNvSpPr txBox="1"/>
                <p:nvPr/>
              </p:nvSpPr>
              <p:spPr>
                <a:xfrm>
                  <a:off x="3521726" y="4465448"/>
                  <a:ext cx="489911" cy="368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CA" sz="1707" dirty="0">
                      <a:solidFill>
                        <a:prstClr val="white">
                          <a:lumMod val="65000"/>
                        </a:prstClr>
                      </a:solidFill>
                      <a:latin typeface="Calibri" panose="020F0502020204030204"/>
                      <a:ea typeface="+mn-ea"/>
                    </a:rPr>
                    <a:t>No</a:t>
                  </a:r>
                </a:p>
              </p:txBody>
            </p:sp>
          </p:grpSp>
        </p:grpSp>
        <p:grpSp>
          <p:nvGrpSpPr>
            <p:cNvPr id="130" name="Done"/>
            <p:cNvGrpSpPr/>
            <p:nvPr/>
          </p:nvGrpSpPr>
          <p:grpSpPr>
            <a:xfrm>
              <a:off x="2738966" y="3980538"/>
              <a:ext cx="1431473" cy="503168"/>
              <a:chOff x="4278488" y="3983713"/>
              <a:chExt cx="1431473" cy="503168"/>
            </a:xfrm>
          </p:grpSpPr>
          <p:grpSp>
            <p:nvGrpSpPr>
              <p:cNvPr id="131" name="Group 130"/>
              <p:cNvGrpSpPr/>
              <p:nvPr/>
            </p:nvGrpSpPr>
            <p:grpSpPr>
              <a:xfrm>
                <a:off x="4278488" y="3983713"/>
                <a:ext cx="569100" cy="368336"/>
                <a:chOff x="4278488" y="3983713"/>
                <a:chExt cx="569100" cy="368336"/>
              </a:xfrm>
            </p:grpSpPr>
            <p:cxnSp>
              <p:nvCxnSpPr>
                <p:cNvPr id="133" name="Straight Arrow Connector 132"/>
                <p:cNvCxnSpPr>
                  <a:stCxn id="124" idx="3"/>
                  <a:endCxn id="132" idx="1"/>
                </p:cNvCxnSpPr>
                <p:nvPr/>
              </p:nvCxnSpPr>
              <p:spPr>
                <a:xfrm flipV="1">
                  <a:off x="4316058" y="4333258"/>
                  <a:ext cx="461723" cy="1"/>
                </a:xfrm>
                <a:prstGeom prst="straightConnector1">
                  <a:avLst/>
                </a:prstGeom>
                <a:ln w="50800">
                  <a:solidFill>
                    <a:schemeClr val="bg1">
                      <a:lumMod val="8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4" name="TextBox 133"/>
                <p:cNvSpPr txBox="1"/>
                <p:nvPr/>
              </p:nvSpPr>
              <p:spPr>
                <a:xfrm>
                  <a:off x="4278488" y="3983713"/>
                  <a:ext cx="569100" cy="368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CA" sz="1707" dirty="0">
                      <a:solidFill>
                        <a:prstClr val="white">
                          <a:lumMod val="65000"/>
                        </a:prstClr>
                      </a:solidFill>
                      <a:latin typeface="Calibri" panose="020F0502020204030204"/>
                      <a:ea typeface="+mn-ea"/>
                    </a:rPr>
                    <a:t>Yes</a:t>
                  </a:r>
                </a:p>
              </p:txBody>
            </p:sp>
          </p:grpSp>
          <p:sp>
            <p:nvSpPr>
              <p:cNvPr id="132" name="Flowchart: Terminator 131"/>
              <p:cNvSpPr/>
              <p:nvPr/>
            </p:nvSpPr>
            <p:spPr>
              <a:xfrm>
                <a:off x="4777781" y="4179635"/>
                <a:ext cx="932180" cy="307246"/>
              </a:xfrm>
              <a:prstGeom prst="flowChartTerminator">
                <a:avLst/>
              </a:prstGeom>
              <a:solidFill>
                <a:srgbClr val="F9EFD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1920" dirty="0">
                    <a:solidFill>
                      <a:prstClr val="white">
                        <a:lumMod val="65000"/>
                      </a:prstClr>
                    </a:solidFill>
                  </a:rPr>
                  <a:t>Done!</a:t>
                </a:r>
              </a:p>
            </p:txBody>
          </p:sp>
        </p:grpSp>
        <p:grpSp>
          <p:nvGrpSpPr>
            <p:cNvPr id="135" name="Re-route"/>
            <p:cNvGrpSpPr/>
            <p:nvPr/>
          </p:nvGrpSpPr>
          <p:grpSpPr>
            <a:xfrm>
              <a:off x="451203" y="1827492"/>
              <a:ext cx="1758239" cy="4691417"/>
              <a:chOff x="451203" y="1827492"/>
              <a:chExt cx="1758239" cy="4691417"/>
            </a:xfrm>
          </p:grpSpPr>
          <p:cxnSp>
            <p:nvCxnSpPr>
              <p:cNvPr id="136" name="Straight Connector 135"/>
              <p:cNvCxnSpPr/>
              <p:nvPr/>
            </p:nvCxnSpPr>
            <p:spPr>
              <a:xfrm>
                <a:off x="2209442" y="2235200"/>
                <a:ext cx="0" cy="390525"/>
              </a:xfrm>
              <a:prstGeom prst="line">
                <a:avLst/>
              </a:prstGeom>
              <a:ln w="50800">
                <a:solidFill>
                  <a:schemeClr val="bg1">
                    <a:lumMod val="85000"/>
                  </a:schemeClr>
                </a:solidFill>
                <a:round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7" name="Group 136"/>
              <p:cNvGrpSpPr/>
              <p:nvPr/>
            </p:nvGrpSpPr>
            <p:grpSpPr>
              <a:xfrm>
                <a:off x="451203" y="1827492"/>
                <a:ext cx="1518940" cy="4691417"/>
                <a:chOff x="451203" y="1827492"/>
                <a:chExt cx="1518940" cy="4691417"/>
              </a:xfrm>
            </p:grpSpPr>
            <p:grpSp>
              <p:nvGrpSpPr>
                <p:cNvPr id="138" name="Group 137"/>
                <p:cNvGrpSpPr/>
                <p:nvPr/>
              </p:nvGrpSpPr>
              <p:grpSpPr>
                <a:xfrm>
                  <a:off x="451203" y="2235200"/>
                  <a:ext cx="1518940" cy="4283709"/>
                  <a:chOff x="1990725" y="2238375"/>
                  <a:chExt cx="1518940" cy="4283709"/>
                </a:xfrm>
              </p:grpSpPr>
              <p:cxnSp>
                <p:nvCxnSpPr>
                  <p:cNvPr id="140" name="Straight Connector 139"/>
                  <p:cNvCxnSpPr/>
                  <p:nvPr/>
                </p:nvCxnSpPr>
                <p:spPr>
                  <a:xfrm>
                    <a:off x="3509665" y="6296124"/>
                    <a:ext cx="0" cy="225960"/>
                  </a:xfrm>
                  <a:prstGeom prst="line">
                    <a:avLst/>
                  </a:prstGeom>
                  <a:ln w="50800" cap="flat">
                    <a:solidFill>
                      <a:schemeClr val="bg1">
                        <a:lumMod val="85000"/>
                      </a:schemeClr>
                    </a:solidFill>
                    <a:bevel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1" name="Straight Connector 140"/>
                  <p:cNvCxnSpPr/>
                  <p:nvPr/>
                </p:nvCxnSpPr>
                <p:spPr>
                  <a:xfrm flipH="1">
                    <a:off x="1990725" y="6518909"/>
                    <a:ext cx="1515765" cy="0"/>
                  </a:xfrm>
                  <a:prstGeom prst="line">
                    <a:avLst/>
                  </a:prstGeom>
                  <a:ln w="50800" cap="sq">
                    <a:solidFill>
                      <a:schemeClr val="bg1">
                        <a:lumMod val="85000"/>
                      </a:schemeClr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2" name="Straight Connector 141"/>
                  <p:cNvCxnSpPr/>
                  <p:nvPr/>
                </p:nvCxnSpPr>
                <p:spPr>
                  <a:xfrm flipV="1">
                    <a:off x="1990725" y="2238375"/>
                    <a:ext cx="0" cy="4280534"/>
                  </a:xfrm>
                  <a:prstGeom prst="line">
                    <a:avLst/>
                  </a:prstGeom>
                  <a:ln w="50800">
                    <a:solidFill>
                      <a:schemeClr val="bg1">
                        <a:lumMod val="85000"/>
                      </a:schemeClr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Straight Connector 142"/>
                  <p:cNvCxnSpPr/>
                  <p:nvPr/>
                </p:nvCxnSpPr>
                <p:spPr>
                  <a:xfrm flipH="1">
                    <a:off x="1990725" y="2238375"/>
                    <a:ext cx="1157288" cy="0"/>
                  </a:xfrm>
                  <a:prstGeom prst="line">
                    <a:avLst/>
                  </a:prstGeom>
                  <a:ln w="50800" cap="sq">
                    <a:solidFill>
                      <a:schemeClr val="bg1">
                        <a:lumMod val="85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4" name="Straight Connector 143"/>
                  <p:cNvCxnSpPr/>
                  <p:nvPr/>
                </p:nvCxnSpPr>
                <p:spPr>
                  <a:xfrm>
                    <a:off x="3148013" y="2238375"/>
                    <a:ext cx="0" cy="390525"/>
                  </a:xfrm>
                  <a:prstGeom prst="line">
                    <a:avLst/>
                  </a:prstGeom>
                  <a:ln w="50800">
                    <a:solidFill>
                      <a:schemeClr val="bg1">
                        <a:lumMod val="85000"/>
                      </a:schemeClr>
                    </a:solidFill>
                    <a:round/>
                    <a:tailEnd type="stealt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39" name="TextBox 138"/>
                <p:cNvSpPr txBox="1"/>
                <p:nvPr/>
              </p:nvSpPr>
              <p:spPr>
                <a:xfrm>
                  <a:off x="474700" y="1827492"/>
                  <a:ext cx="1133791" cy="368336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CA" sz="1707" dirty="0">
                      <a:solidFill>
                        <a:prstClr val="white">
                          <a:lumMod val="65000"/>
                        </a:prstClr>
                      </a:solidFill>
                      <a:latin typeface="Calibri" panose="020F0502020204030204"/>
                      <a:ea typeface="+mn-ea"/>
                    </a:rPr>
                    <a:t>Re-route</a:t>
                  </a:r>
                </a:p>
              </p:txBody>
            </p:sp>
          </p:grpSp>
        </p:grpSp>
      </p:grpSp>
      <p:sp>
        <p:nvSpPr>
          <p:cNvPr id="149" name="Rectangle 148"/>
          <p:cNvSpPr/>
          <p:nvPr/>
        </p:nvSpPr>
        <p:spPr>
          <a:xfrm>
            <a:off x="4741638" y="4191211"/>
            <a:ext cx="629681" cy="62968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CA" sz="2560" b="1" dirty="0">
                <a:solidFill>
                  <a:prstClr val="black"/>
                </a:solidFill>
              </a:rPr>
              <a:t>S</a:t>
            </a:r>
          </a:p>
        </p:txBody>
      </p:sp>
      <p:sp>
        <p:nvSpPr>
          <p:cNvPr id="150" name="Isosceles Triangle 149"/>
          <p:cNvSpPr/>
          <p:nvPr/>
        </p:nvSpPr>
        <p:spPr>
          <a:xfrm>
            <a:off x="11487252" y="4474414"/>
            <a:ext cx="787143" cy="678572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CA" sz="2560" b="1" dirty="0">
                <a:solidFill>
                  <a:prstClr val="black"/>
                </a:solidFill>
              </a:rPr>
              <a:t>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645166" y="6903571"/>
                <a:ext cx="5579406" cy="1418528"/>
              </a:xfrm>
            </p:spPr>
            <p:txBody>
              <a:bodyPr>
                <a:noAutofit/>
              </a:bodyPr>
              <a:lstStyle/>
              <a:p>
                <a:pPr marL="487695" lvl="1" indent="0">
                  <a:buNone/>
                </a:pPr>
                <a:r>
                  <a:rPr lang="en-CA" sz="2987" dirty="0"/>
                  <a:t>AIR uses adaptive:</a:t>
                </a:r>
              </a:p>
              <a:p>
                <a:pPr lvl="1"/>
                <a:r>
                  <a:rPr lang="en-CA" sz="2987" dirty="0" err="1"/>
                  <a:t>Lookahead</a:t>
                </a:r>
                <a:r>
                  <a:rPr lang="en-CA" sz="2987" dirty="0"/>
                  <a:t>: </a:t>
                </a:r>
                <a14:m>
                  <m:oMath xmlns:m="http://schemas.openxmlformats.org/officeDocument/2006/math">
                    <m:r>
                      <a:rPr lang="en-CA" sz="2987" b="1" i="1">
                        <a:solidFill>
                          <a:srgbClr val="9CD4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𝑬𝒙𝒑𝒆𝒄𝒕𝒆𝒅𝑪𝒐𝒔𝒕</m:t>
                    </m:r>
                  </m:oMath>
                </a14:m>
                <a:endParaRPr lang="en-CA" sz="2987" dirty="0">
                  <a:solidFill>
                    <a:srgbClr val="9CD460"/>
                  </a:solidFill>
                </a:endParaRPr>
              </a:p>
              <a:p>
                <a:pPr lvl="1"/>
                <a:r>
                  <a:rPr lang="en-CA" sz="2987" dirty="0"/>
                  <a:t>Base Costs : </a:t>
                </a:r>
                <a14:m>
                  <m:oMath xmlns:m="http://schemas.openxmlformats.org/officeDocument/2006/math">
                    <m:r>
                      <a:rPr lang="en-CA" sz="2987" b="1" i="1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CA" sz="2987" b="1" i="1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sz="2987" b="1" i="1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𝒏</m:t>
                    </m:r>
                    <m:r>
                      <a:rPr lang="en-CA" sz="2987" b="1" i="1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sz="2987" dirty="0"/>
                  <a:t> (see paper)</a:t>
                </a:r>
                <a:endParaRPr lang="en-CA" sz="2987" b="1" dirty="0">
                  <a:solidFill>
                    <a:schemeClr val="accent4">
                      <a:lumMod val="75000"/>
                    </a:schemeClr>
                  </a:solidFill>
                </a:endParaRPr>
              </a:p>
              <a:p>
                <a:pPr lvl="1"/>
                <a:endParaRPr lang="en-CA" sz="2987" dirty="0"/>
              </a:p>
            </p:txBody>
          </p:sp>
        </mc:Choice>
        <mc:Fallback xmlns="">
          <p:sp>
            <p:nvSpPr>
              <p:cNvPr id="151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45166" y="6903571"/>
                <a:ext cx="5579406" cy="1418528"/>
              </a:xfrm>
              <a:blipFill rotWithShape="0">
                <a:blip r:embed="rId17"/>
                <a:stretch>
                  <a:fillRect t="-7296" b="-15021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23434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8" grpId="0" animBg="1"/>
      <p:bldP spid="79" grpId="0" animBg="1"/>
      <p:bldP spid="81" grpId="0"/>
      <p:bldP spid="82" grpId="0"/>
      <p:bldP spid="83" grpId="0"/>
      <p:bldP spid="84" grpId="0"/>
      <p:bldP spid="87" grpId="0"/>
      <p:bldP spid="88" grpId="0"/>
      <p:bldP spid="89" grpId="0"/>
      <p:bldP spid="95" grpId="0"/>
      <p:bldP spid="96" grpId="0"/>
      <p:bldP spid="97" grpId="0"/>
      <p:bldP spid="99" grpId="0" animBg="1"/>
      <p:bldP spid="102" grpId="0"/>
      <p:bldP spid="106" grpId="0"/>
      <p:bldP spid="109" grpId="0" animBg="1"/>
      <p:bldP spid="110" grpId="0" animBg="1"/>
      <p:bldP spid="149" grpId="0" animBg="1"/>
      <p:bldP spid="150" grpId="0" animBg="1"/>
      <p:bldP spid="151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4080" y="954100"/>
            <a:ext cx="11216640" cy="1272484"/>
          </a:xfrm>
        </p:spPr>
        <p:txBody>
          <a:bodyPr/>
          <a:lstStyle/>
          <a:p>
            <a:r>
              <a:rPr lang="en-CA" dirty="0"/>
              <a:t>Adaptive </a:t>
            </a:r>
            <a:r>
              <a:rPr lang="en-CA" dirty="0" err="1"/>
              <a:t>Lookahead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3CD5B-1B45-48CB-B666-E62A69B15588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715" t="802" r="2206" b="1045"/>
          <a:stretch/>
        </p:blipFill>
        <p:spPr>
          <a:xfrm>
            <a:off x="4015969" y="4009526"/>
            <a:ext cx="4589434" cy="35417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r="716" b="10354"/>
          <a:stretch/>
        </p:blipFill>
        <p:spPr>
          <a:xfrm>
            <a:off x="760450" y="2705871"/>
            <a:ext cx="11795663" cy="108454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363186" y="4009526"/>
            <a:ext cx="4549497" cy="3544220"/>
            <a:chOff x="6626166" y="1336541"/>
            <a:chExt cx="5128954" cy="399563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/>
            <a:srcRect l="-1" t="3245" r="1224" b="1073"/>
            <a:stretch/>
          </p:blipFill>
          <p:spPr>
            <a:xfrm>
              <a:off x="6778566" y="1336541"/>
              <a:ext cx="4976554" cy="399563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l="715" t="44477" r="96426" b="49845"/>
            <a:stretch/>
          </p:blipFill>
          <p:spPr>
            <a:xfrm>
              <a:off x="6626166" y="3119307"/>
              <a:ext cx="152400" cy="230980"/>
            </a:xfrm>
            <a:prstGeom prst="rect">
              <a:avLst/>
            </a:prstGeom>
          </p:spPr>
        </p:pic>
      </p:grpSp>
      <p:sp>
        <p:nvSpPr>
          <p:cNvPr id="10" name="Content Placeholder 2"/>
          <p:cNvSpPr txBox="1">
            <a:spLocks/>
          </p:cNvSpPr>
          <p:nvPr/>
        </p:nvSpPr>
        <p:spPr>
          <a:xfrm>
            <a:off x="94851" y="2133230"/>
            <a:ext cx="11216640" cy="691187"/>
          </a:xfrm>
          <a:prstGeom prst="rect">
            <a:avLst/>
          </a:prstGeom>
        </p:spPr>
        <p:txBody>
          <a:bodyPr vert="horz" lIns="97536" tIns="48768" rIns="97536" bIns="48768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CA" sz="2987" dirty="0">
                <a:solidFill>
                  <a:prstClr val="black"/>
                </a:solidFill>
              </a:rPr>
              <a:t>Observation: </a:t>
            </a:r>
            <a:r>
              <a:rPr lang="en-CA" sz="2987" dirty="0" err="1">
                <a:solidFill>
                  <a:prstClr val="black"/>
                </a:solidFill>
              </a:rPr>
              <a:t>Lookahead</a:t>
            </a:r>
            <a:r>
              <a:rPr lang="en-CA" sz="2987" dirty="0">
                <a:solidFill>
                  <a:prstClr val="black"/>
                </a:solidFill>
              </a:rPr>
              <a:t> should adapt to routing architecture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36506" y="7498160"/>
            <a:ext cx="3311939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CA" sz="2133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Classic </a:t>
            </a:r>
            <a:r>
              <a:rPr lang="en-CA" sz="2133" b="1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Lookahead</a:t>
            </a:r>
            <a:r>
              <a:rPr lang="en-CA" sz="2133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 Delay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464381" y="7562149"/>
            <a:ext cx="2947268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CA" sz="2133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Map </a:t>
            </a:r>
            <a:r>
              <a:rPr lang="en-CA" sz="2133" b="1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Lookahead</a:t>
            </a:r>
            <a:r>
              <a:rPr lang="en-CA" sz="2133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 Delay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4761352" y="3337561"/>
            <a:ext cx="2023837" cy="2597735"/>
            <a:chOff x="1022067" y="1985963"/>
            <a:chExt cx="1897347" cy="2435377"/>
          </a:xfrm>
        </p:grpSpPr>
        <p:sp>
          <p:nvSpPr>
            <p:cNvPr id="18" name="Rectangle 17"/>
            <p:cNvSpPr/>
            <p:nvPr/>
          </p:nvSpPr>
          <p:spPr>
            <a:xfrm>
              <a:off x="1372556" y="1985963"/>
              <a:ext cx="1546858" cy="7143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CA" sz="1920">
                <a:solidFill>
                  <a:prstClr val="white"/>
                </a:solidFill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1022067" y="2052639"/>
              <a:ext cx="1404436" cy="2368701"/>
              <a:chOff x="1022067" y="2052639"/>
              <a:chExt cx="1404436" cy="2368701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2342683" y="4154640"/>
                <a:ext cx="83820" cy="266700"/>
              </a:xfrm>
              <a:prstGeom prst="rect">
                <a:avLst/>
              </a:prstGeom>
              <a:solidFill>
                <a:schemeClr val="tx1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CA" sz="1920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Freeform 19"/>
              <p:cNvSpPr/>
              <p:nvPr/>
            </p:nvSpPr>
            <p:spPr>
              <a:xfrm>
                <a:off x="1022067" y="2052639"/>
                <a:ext cx="1296477" cy="2316955"/>
              </a:xfrm>
              <a:custGeom>
                <a:avLst/>
                <a:gdLst>
                  <a:gd name="connsiteX0" fmla="*/ 0 w 1457325"/>
                  <a:gd name="connsiteY0" fmla="*/ 0 h 2952750"/>
                  <a:gd name="connsiteX1" fmla="*/ 1457325 w 1457325"/>
                  <a:gd name="connsiteY1" fmla="*/ 2952750 h 2952750"/>
                  <a:gd name="connsiteX0" fmla="*/ 0 w 1457325"/>
                  <a:gd name="connsiteY0" fmla="*/ 0 h 2953809"/>
                  <a:gd name="connsiteX1" fmla="*/ 1457325 w 1457325"/>
                  <a:gd name="connsiteY1" fmla="*/ 2952750 h 2953809"/>
                  <a:gd name="connsiteX0" fmla="*/ 0 w 1676400"/>
                  <a:gd name="connsiteY0" fmla="*/ 0 h 2944289"/>
                  <a:gd name="connsiteX1" fmla="*/ 1676400 w 1676400"/>
                  <a:gd name="connsiteY1" fmla="*/ 2943225 h 2944289"/>
                  <a:gd name="connsiteX0" fmla="*/ 0 w 1676400"/>
                  <a:gd name="connsiteY0" fmla="*/ 0 h 3039492"/>
                  <a:gd name="connsiteX1" fmla="*/ 1676400 w 1676400"/>
                  <a:gd name="connsiteY1" fmla="*/ 3038475 h 3039492"/>
                  <a:gd name="connsiteX0" fmla="*/ 329024 w 2005424"/>
                  <a:gd name="connsiteY0" fmla="*/ 0 h 3039635"/>
                  <a:gd name="connsiteX1" fmla="*/ 2005424 w 2005424"/>
                  <a:gd name="connsiteY1" fmla="*/ 3038475 h 3039635"/>
                  <a:gd name="connsiteX0" fmla="*/ 375177 w 2051577"/>
                  <a:gd name="connsiteY0" fmla="*/ 0 h 3039786"/>
                  <a:gd name="connsiteX1" fmla="*/ 2051577 w 2051577"/>
                  <a:gd name="connsiteY1" fmla="*/ 3038475 h 3039786"/>
                  <a:gd name="connsiteX0" fmla="*/ 383425 w 1997912"/>
                  <a:gd name="connsiteY0" fmla="*/ 0 h 2968406"/>
                  <a:gd name="connsiteX1" fmla="*/ 1997912 w 1997912"/>
                  <a:gd name="connsiteY1" fmla="*/ 2967037 h 2968406"/>
                  <a:gd name="connsiteX0" fmla="*/ 478097 w 2092584"/>
                  <a:gd name="connsiteY0" fmla="*/ 0 h 2968081"/>
                  <a:gd name="connsiteX1" fmla="*/ 2092584 w 2092584"/>
                  <a:gd name="connsiteY1" fmla="*/ 2967037 h 2968081"/>
                  <a:gd name="connsiteX0" fmla="*/ 565040 w 1677877"/>
                  <a:gd name="connsiteY0" fmla="*/ 0 h 2181309"/>
                  <a:gd name="connsiteX1" fmla="*/ 1677877 w 1677877"/>
                  <a:gd name="connsiteY1" fmla="*/ 2179637 h 2181309"/>
                  <a:gd name="connsiteX0" fmla="*/ 547381 w 1660218"/>
                  <a:gd name="connsiteY0" fmla="*/ 0 h 2179637"/>
                  <a:gd name="connsiteX1" fmla="*/ 1660218 w 1660218"/>
                  <a:gd name="connsiteY1" fmla="*/ 2179637 h 2179637"/>
                  <a:gd name="connsiteX0" fmla="*/ 551056 w 1644843"/>
                  <a:gd name="connsiteY0" fmla="*/ 0 h 2198687"/>
                  <a:gd name="connsiteX1" fmla="*/ 1644843 w 1644843"/>
                  <a:gd name="connsiteY1" fmla="*/ 2198687 h 2198687"/>
                  <a:gd name="connsiteX0" fmla="*/ 548601 w 1655088"/>
                  <a:gd name="connsiteY0" fmla="*/ 0 h 2243137"/>
                  <a:gd name="connsiteX1" fmla="*/ 1655088 w 1655088"/>
                  <a:gd name="connsiteY1" fmla="*/ 2243137 h 2243137"/>
                  <a:gd name="connsiteX0" fmla="*/ 569475 w 1571187"/>
                  <a:gd name="connsiteY0" fmla="*/ 0 h 2305049"/>
                  <a:gd name="connsiteX1" fmla="*/ 1571187 w 1571187"/>
                  <a:gd name="connsiteY1" fmla="*/ 2305049 h 2305049"/>
                  <a:gd name="connsiteX0" fmla="*/ 503499 w 1505211"/>
                  <a:gd name="connsiteY0" fmla="*/ 0 h 2305049"/>
                  <a:gd name="connsiteX1" fmla="*/ 1505211 w 1505211"/>
                  <a:gd name="connsiteY1" fmla="*/ 2305049 h 2305049"/>
                  <a:gd name="connsiteX0" fmla="*/ 337378 w 1339090"/>
                  <a:gd name="connsiteY0" fmla="*/ 0 h 2305049"/>
                  <a:gd name="connsiteX1" fmla="*/ 1339090 w 1339090"/>
                  <a:gd name="connsiteY1" fmla="*/ 2305049 h 2305049"/>
                  <a:gd name="connsiteX0" fmla="*/ 345852 w 1290414"/>
                  <a:gd name="connsiteY0" fmla="*/ 0 h 2321717"/>
                  <a:gd name="connsiteX1" fmla="*/ 1290414 w 1290414"/>
                  <a:gd name="connsiteY1" fmla="*/ 2321717 h 2321717"/>
                  <a:gd name="connsiteX0" fmla="*/ 344772 w 1296477"/>
                  <a:gd name="connsiteY0" fmla="*/ 0 h 2316955"/>
                  <a:gd name="connsiteX1" fmla="*/ 1296477 w 1296477"/>
                  <a:gd name="connsiteY1" fmla="*/ 2316955 h 2316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96477" h="2316955">
                    <a:moveTo>
                      <a:pt x="344772" y="0"/>
                    </a:moveTo>
                    <a:cubicBezTo>
                      <a:pt x="-661703" y="830262"/>
                      <a:pt x="807527" y="1945480"/>
                      <a:pt x="1296477" y="2316955"/>
                    </a:cubicBezTo>
                  </a:path>
                </a:pathLst>
              </a:custGeom>
              <a:noFill/>
              <a:ln w="34925">
                <a:solidFill>
                  <a:srgbClr val="FF0000"/>
                </a:solidFill>
                <a:tailEnd type="stealt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CA" sz="192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852" y="4050869"/>
            <a:ext cx="4334087" cy="4483531"/>
          </a:xfrm>
        </p:spPr>
        <p:txBody>
          <a:bodyPr>
            <a:normAutofit fontScale="92500" lnSpcReduction="10000"/>
          </a:bodyPr>
          <a:lstStyle/>
          <a:p>
            <a:r>
              <a:rPr lang="en-CA" dirty="0"/>
              <a:t>Challenges:</a:t>
            </a:r>
          </a:p>
          <a:p>
            <a:pPr lvl="1"/>
            <a:r>
              <a:rPr lang="en-CA" dirty="0"/>
              <a:t>Many FPGA Architectures</a:t>
            </a:r>
          </a:p>
          <a:p>
            <a:pPr lvl="1"/>
            <a:r>
              <a:rPr lang="en-CA" dirty="0"/>
              <a:t>Huge Graph</a:t>
            </a:r>
          </a:p>
          <a:p>
            <a:pPr lvl="1"/>
            <a:r>
              <a:rPr lang="en-CA" dirty="0"/>
              <a:t>Reasonable build time</a:t>
            </a:r>
          </a:p>
          <a:p>
            <a:pPr lvl="1"/>
            <a:r>
              <a:rPr lang="en-CA" dirty="0"/>
              <a:t>Fast evaluation</a:t>
            </a:r>
          </a:p>
          <a:p>
            <a:r>
              <a:rPr lang="en-CA" dirty="0"/>
              <a:t>Approach:</a:t>
            </a:r>
          </a:p>
          <a:p>
            <a:pPr lvl="1"/>
            <a:r>
              <a:rPr lang="en-CA" dirty="0"/>
              <a:t>Profile graph with un-directed </a:t>
            </a:r>
            <a:r>
              <a:rPr lang="en-CA" dirty="0" err="1"/>
              <a:t>Djikstra</a:t>
            </a:r>
            <a:r>
              <a:rPr lang="en-CA" dirty="0"/>
              <a:t> flood &amp;</a:t>
            </a:r>
            <a:br>
              <a:rPr lang="en-CA" dirty="0"/>
            </a:br>
            <a:r>
              <a:rPr lang="en-CA" dirty="0"/>
              <a:t>automatically data reduce</a:t>
            </a:r>
          </a:p>
          <a:p>
            <a:pPr lvl="1"/>
            <a:r>
              <a:rPr lang="en-CA" dirty="0"/>
              <a:t>Adapts to graph</a:t>
            </a:r>
          </a:p>
          <a:p>
            <a:pPr lvl="1"/>
            <a:r>
              <a:rPr lang="en-CA" dirty="0"/>
              <a:t>More accurate → faster for equivalent/better quality</a:t>
            </a:r>
          </a:p>
          <a:p>
            <a:pPr lvl="1"/>
            <a:endParaRPr lang="en-CA" dirty="0"/>
          </a:p>
        </p:txBody>
      </p:sp>
      <p:grpSp>
        <p:nvGrpSpPr>
          <p:cNvPr id="14" name="Group 13"/>
          <p:cNvGrpSpPr/>
          <p:nvPr/>
        </p:nvGrpSpPr>
        <p:grpSpPr>
          <a:xfrm>
            <a:off x="7612209" y="7151161"/>
            <a:ext cx="1772319" cy="1077871"/>
            <a:chOff x="7145970" y="5532635"/>
            <a:chExt cx="1661549" cy="1010504"/>
          </a:xfrm>
        </p:grpSpPr>
        <p:sp>
          <p:nvSpPr>
            <p:cNvPr id="23" name="Freeform 22"/>
            <p:cNvSpPr/>
            <p:nvPr/>
          </p:nvSpPr>
          <p:spPr>
            <a:xfrm flipV="1">
              <a:off x="7391266" y="5532635"/>
              <a:ext cx="943323" cy="527169"/>
            </a:xfrm>
            <a:custGeom>
              <a:avLst/>
              <a:gdLst>
                <a:gd name="connsiteX0" fmla="*/ 0 w 1264920"/>
                <a:gd name="connsiteY0" fmla="*/ 0 h 7620"/>
                <a:gd name="connsiteX1" fmla="*/ 1264920 w 1264920"/>
                <a:gd name="connsiteY1" fmla="*/ 7620 h 7620"/>
                <a:gd name="connsiteX2" fmla="*/ 1264920 w 1264920"/>
                <a:gd name="connsiteY2" fmla="*/ 7620 h 7620"/>
                <a:gd name="connsiteX0" fmla="*/ 0 w 10000"/>
                <a:gd name="connsiteY0" fmla="*/ 861251 h 871251"/>
                <a:gd name="connsiteX1" fmla="*/ 5565 w 10000"/>
                <a:gd name="connsiteY1" fmla="*/ 2 h 871251"/>
                <a:gd name="connsiteX2" fmla="*/ 10000 w 10000"/>
                <a:gd name="connsiteY2" fmla="*/ 871251 h 871251"/>
                <a:gd name="connsiteX3" fmla="*/ 10000 w 10000"/>
                <a:gd name="connsiteY3" fmla="*/ 871251 h 871251"/>
                <a:gd name="connsiteX0" fmla="*/ 0 w 10000"/>
                <a:gd name="connsiteY0" fmla="*/ 908155 h 918155"/>
                <a:gd name="connsiteX1" fmla="*/ 5565 w 10000"/>
                <a:gd name="connsiteY1" fmla="*/ 46906 h 918155"/>
                <a:gd name="connsiteX2" fmla="*/ 10000 w 10000"/>
                <a:gd name="connsiteY2" fmla="*/ 918155 h 918155"/>
                <a:gd name="connsiteX3" fmla="*/ 10000 w 10000"/>
                <a:gd name="connsiteY3" fmla="*/ 918155 h 918155"/>
                <a:gd name="connsiteX0" fmla="*/ 0 w 10000"/>
                <a:gd name="connsiteY0" fmla="*/ 908155 h 918155"/>
                <a:gd name="connsiteX1" fmla="*/ 5565 w 10000"/>
                <a:gd name="connsiteY1" fmla="*/ 46906 h 918155"/>
                <a:gd name="connsiteX2" fmla="*/ 10000 w 10000"/>
                <a:gd name="connsiteY2" fmla="*/ 918155 h 918155"/>
                <a:gd name="connsiteX3" fmla="*/ 10000 w 10000"/>
                <a:gd name="connsiteY3" fmla="*/ 918155 h 918155"/>
                <a:gd name="connsiteX0" fmla="*/ 0 w 10000"/>
                <a:gd name="connsiteY0" fmla="*/ 1092370 h 1102370"/>
                <a:gd name="connsiteX1" fmla="*/ 6589 w 10000"/>
                <a:gd name="connsiteY1" fmla="*/ 41120 h 1102370"/>
                <a:gd name="connsiteX2" fmla="*/ 10000 w 10000"/>
                <a:gd name="connsiteY2" fmla="*/ 1102370 h 1102370"/>
                <a:gd name="connsiteX3" fmla="*/ 10000 w 10000"/>
                <a:gd name="connsiteY3" fmla="*/ 1102370 h 1102370"/>
                <a:gd name="connsiteX0" fmla="*/ 0 w 10000"/>
                <a:gd name="connsiteY0" fmla="*/ 1051327 h 1061327"/>
                <a:gd name="connsiteX1" fmla="*/ 6589 w 10000"/>
                <a:gd name="connsiteY1" fmla="*/ 77 h 1061327"/>
                <a:gd name="connsiteX2" fmla="*/ 10000 w 10000"/>
                <a:gd name="connsiteY2" fmla="*/ 1061327 h 1061327"/>
                <a:gd name="connsiteX3" fmla="*/ 10000 w 10000"/>
                <a:gd name="connsiteY3" fmla="*/ 1061327 h 1061327"/>
                <a:gd name="connsiteX0" fmla="*/ 0 w 9337"/>
                <a:gd name="connsiteY0" fmla="*/ 1001324 h 1061324"/>
                <a:gd name="connsiteX1" fmla="*/ 5926 w 9337"/>
                <a:gd name="connsiteY1" fmla="*/ 74 h 1061324"/>
                <a:gd name="connsiteX2" fmla="*/ 9337 w 9337"/>
                <a:gd name="connsiteY2" fmla="*/ 1061324 h 1061324"/>
                <a:gd name="connsiteX3" fmla="*/ 9337 w 9337"/>
                <a:gd name="connsiteY3" fmla="*/ 1061324 h 1061324"/>
                <a:gd name="connsiteX0" fmla="*/ 0 w 10000"/>
                <a:gd name="connsiteY0" fmla="*/ 9435 h 10000"/>
                <a:gd name="connsiteX1" fmla="*/ 6347 w 10000"/>
                <a:gd name="connsiteY1" fmla="*/ 1 h 10000"/>
                <a:gd name="connsiteX2" fmla="*/ 10000 w 10000"/>
                <a:gd name="connsiteY2" fmla="*/ 10000 h 10000"/>
                <a:gd name="connsiteX3" fmla="*/ 10000 w 10000"/>
                <a:gd name="connsiteY3" fmla="*/ 10000 h 10000"/>
                <a:gd name="connsiteX0" fmla="*/ 0 w 10000"/>
                <a:gd name="connsiteY0" fmla="*/ 9435 h 10000"/>
                <a:gd name="connsiteX1" fmla="*/ 6347 w 10000"/>
                <a:gd name="connsiteY1" fmla="*/ 1 h 10000"/>
                <a:gd name="connsiteX2" fmla="*/ 10000 w 10000"/>
                <a:gd name="connsiteY2" fmla="*/ 10000 h 10000"/>
                <a:gd name="connsiteX3" fmla="*/ 10000 w 10000"/>
                <a:gd name="connsiteY3" fmla="*/ 10000 h 10000"/>
                <a:gd name="connsiteX0" fmla="*/ 0 w 10000"/>
                <a:gd name="connsiteY0" fmla="*/ 12261 h 12826"/>
                <a:gd name="connsiteX1" fmla="*/ 5702 w 10000"/>
                <a:gd name="connsiteY1" fmla="*/ 0 h 12826"/>
                <a:gd name="connsiteX2" fmla="*/ 10000 w 10000"/>
                <a:gd name="connsiteY2" fmla="*/ 12826 h 12826"/>
                <a:gd name="connsiteX3" fmla="*/ 10000 w 10000"/>
                <a:gd name="connsiteY3" fmla="*/ 12826 h 12826"/>
                <a:gd name="connsiteX0" fmla="*/ 0 w 11149"/>
                <a:gd name="connsiteY0" fmla="*/ 12261 h 13562"/>
                <a:gd name="connsiteX1" fmla="*/ 5702 w 11149"/>
                <a:gd name="connsiteY1" fmla="*/ 0 h 13562"/>
                <a:gd name="connsiteX2" fmla="*/ 10000 w 11149"/>
                <a:gd name="connsiteY2" fmla="*/ 12826 h 13562"/>
                <a:gd name="connsiteX3" fmla="*/ 11149 w 11149"/>
                <a:gd name="connsiteY3" fmla="*/ 11884 h 13562"/>
                <a:gd name="connsiteX0" fmla="*/ 0 w 11149"/>
                <a:gd name="connsiteY0" fmla="*/ 12261 h 12261"/>
                <a:gd name="connsiteX1" fmla="*/ 5702 w 11149"/>
                <a:gd name="connsiteY1" fmla="*/ 0 h 12261"/>
                <a:gd name="connsiteX2" fmla="*/ 11149 w 11149"/>
                <a:gd name="connsiteY2" fmla="*/ 11884 h 12261"/>
                <a:gd name="connsiteX0" fmla="*/ 0 w 9838"/>
                <a:gd name="connsiteY0" fmla="*/ 12261 h 12473"/>
                <a:gd name="connsiteX1" fmla="*/ 5702 w 9838"/>
                <a:gd name="connsiteY1" fmla="*/ 0 h 12473"/>
                <a:gd name="connsiteX2" fmla="*/ 9838 w 9838"/>
                <a:gd name="connsiteY2" fmla="*/ 12473 h 12473"/>
                <a:gd name="connsiteX0" fmla="*/ 0 w 10005"/>
                <a:gd name="connsiteY0" fmla="*/ 9830 h 10000"/>
                <a:gd name="connsiteX1" fmla="*/ 5796 w 10005"/>
                <a:gd name="connsiteY1" fmla="*/ 0 h 10000"/>
                <a:gd name="connsiteX2" fmla="*/ 10000 w 10005"/>
                <a:gd name="connsiteY2" fmla="*/ 10000 h 10000"/>
                <a:gd name="connsiteX0" fmla="*/ 0 w 10005"/>
                <a:gd name="connsiteY0" fmla="*/ 9830 h 10000"/>
                <a:gd name="connsiteX1" fmla="*/ 5796 w 10005"/>
                <a:gd name="connsiteY1" fmla="*/ 0 h 10000"/>
                <a:gd name="connsiteX2" fmla="*/ 10000 w 10005"/>
                <a:gd name="connsiteY2" fmla="*/ 10000 h 10000"/>
                <a:gd name="connsiteX0" fmla="*/ 0 w 10004"/>
                <a:gd name="connsiteY0" fmla="*/ 9830 h 10000"/>
                <a:gd name="connsiteX1" fmla="*/ 5086 w 10004"/>
                <a:gd name="connsiteY1" fmla="*/ 0 h 10000"/>
                <a:gd name="connsiteX2" fmla="*/ 10000 w 10004"/>
                <a:gd name="connsiteY2" fmla="*/ 10000 h 10000"/>
                <a:gd name="connsiteX0" fmla="*/ 0 w 10003"/>
                <a:gd name="connsiteY0" fmla="*/ 11907 h 12077"/>
                <a:gd name="connsiteX1" fmla="*/ 5045 w 10003"/>
                <a:gd name="connsiteY1" fmla="*/ 0 h 12077"/>
                <a:gd name="connsiteX2" fmla="*/ 10000 w 10003"/>
                <a:gd name="connsiteY2" fmla="*/ 12077 h 12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3" h="12077">
                  <a:moveTo>
                    <a:pt x="0" y="11907"/>
                  </a:moveTo>
                  <a:cubicBezTo>
                    <a:pt x="120" y="9085"/>
                    <a:pt x="3378" y="-28"/>
                    <a:pt x="5045" y="0"/>
                  </a:cubicBezTo>
                  <a:cubicBezTo>
                    <a:pt x="6712" y="28"/>
                    <a:pt x="10137" y="9525"/>
                    <a:pt x="10000" y="12077"/>
                  </a:cubicBezTo>
                </a:path>
              </a:pathLst>
            </a:custGeom>
            <a:noFill/>
            <a:ln w="57150">
              <a:solidFill>
                <a:srgbClr val="002060"/>
              </a:solidFill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CA" sz="1920">
                <a:solidFill>
                  <a:prstClr val="white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145970" y="6131821"/>
              <a:ext cx="1661549" cy="411318"/>
            </a:xfrm>
            <a:prstGeom prst="rect">
              <a:avLst/>
            </a:prstGeom>
            <a:solidFill>
              <a:srgbClr val="002060"/>
            </a:solidFill>
          </p:spPr>
          <p:txBody>
            <a:bodyPr wrap="square" lIns="38400" tIns="38400" rIns="38400" bIns="38400" rtlCol="0"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CA" sz="2347" b="1" dirty="0">
                  <a:solidFill>
                    <a:prstClr val="white"/>
                  </a:solidFill>
                  <a:latin typeface="Calibri" panose="020F0502020204030204"/>
                  <a:ea typeface="+mn-ea"/>
                </a:rPr>
                <a:t>Lower delay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7212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4080" y="1812870"/>
            <a:ext cx="11216640" cy="1272484"/>
          </a:xfrm>
        </p:spPr>
        <p:txBody>
          <a:bodyPr/>
          <a:lstStyle/>
          <a:p>
            <a:r>
              <a:rPr lang="en-CA" dirty="0"/>
              <a:t>Net Router: Lazy Routing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7384" y="4017450"/>
            <a:ext cx="7313678" cy="3593534"/>
          </a:xfrm>
        </p:spPr>
        <p:txBody>
          <a:bodyPr/>
          <a:lstStyle/>
          <a:p>
            <a:pPr marL="0" indent="0">
              <a:buNone/>
            </a:pPr>
            <a:r>
              <a:rPr lang="en-CA" dirty="0"/>
              <a:t>AIR Routes Nets Lazily:</a:t>
            </a:r>
          </a:p>
          <a:p>
            <a:r>
              <a:rPr lang="en-CA" dirty="0"/>
              <a:t>Efficiently handle High-</a:t>
            </a:r>
            <a:r>
              <a:rPr lang="en-CA" dirty="0" err="1"/>
              <a:t>Fanout</a:t>
            </a:r>
            <a:r>
              <a:rPr lang="en-CA" dirty="0"/>
              <a:t> nets</a:t>
            </a:r>
          </a:p>
          <a:p>
            <a:r>
              <a:rPr lang="en-CA" dirty="0"/>
              <a:t>Incrementally re-route congested nets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3CD5B-1B45-48CB-B666-E62A69B15588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537162" y="3073036"/>
            <a:ext cx="3584919" cy="4521991"/>
            <a:chOff x="451203" y="1827492"/>
            <a:chExt cx="3719236" cy="4691417"/>
          </a:xfrm>
        </p:grpSpPr>
        <p:grpSp>
          <p:nvGrpSpPr>
            <p:cNvPr id="41" name="Net router"/>
            <p:cNvGrpSpPr/>
            <p:nvPr/>
          </p:nvGrpSpPr>
          <p:grpSpPr>
            <a:xfrm>
              <a:off x="695678" y="2606126"/>
              <a:ext cx="2542581" cy="1245148"/>
              <a:chOff x="1539240" y="2342589"/>
              <a:chExt cx="3406140" cy="2214171"/>
            </a:xfrm>
          </p:grpSpPr>
          <p:sp>
            <p:nvSpPr>
              <p:cNvPr id="73" name="Flowchart: Process 72"/>
              <p:cNvSpPr/>
              <p:nvPr/>
            </p:nvSpPr>
            <p:spPr>
              <a:xfrm>
                <a:off x="1539240" y="2377440"/>
                <a:ext cx="3406140" cy="2179320"/>
              </a:xfrm>
              <a:prstGeom prst="flowChartProcess">
                <a:avLst/>
              </a:prstGeom>
              <a:solidFill>
                <a:srgbClr val="DAE3F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CA" sz="1707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1722120" y="2342589"/>
                <a:ext cx="1845018" cy="71543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1920" b="1" dirty="0">
                    <a:solidFill>
                      <a:prstClr val="black"/>
                    </a:solidFill>
                    <a:latin typeface="Calibri" panose="020F0502020204030204"/>
                    <a:ea typeface="+mn-ea"/>
                  </a:rPr>
                  <a:t>Net Router</a:t>
                </a:r>
              </a:p>
            </p:txBody>
          </p:sp>
        </p:grpSp>
        <p:grpSp>
          <p:nvGrpSpPr>
            <p:cNvPr id="42" name="All Nets"/>
            <p:cNvGrpSpPr/>
            <p:nvPr/>
          </p:nvGrpSpPr>
          <p:grpSpPr>
            <a:xfrm>
              <a:off x="3238258" y="3044825"/>
              <a:ext cx="889202" cy="387350"/>
              <a:chOff x="3875964" y="2515406"/>
              <a:chExt cx="889201" cy="387350"/>
            </a:xfrm>
          </p:grpSpPr>
          <p:sp>
            <p:nvSpPr>
              <p:cNvPr id="71" name="Freeform 70"/>
              <p:cNvSpPr/>
              <p:nvPr/>
            </p:nvSpPr>
            <p:spPr>
              <a:xfrm>
                <a:off x="3875964" y="2515406"/>
                <a:ext cx="139617" cy="387350"/>
              </a:xfrm>
              <a:custGeom>
                <a:avLst/>
                <a:gdLst>
                  <a:gd name="connsiteX0" fmla="*/ 6350 w 6350"/>
                  <a:gd name="connsiteY0" fmla="*/ 0 h 387350"/>
                  <a:gd name="connsiteX1" fmla="*/ 0 w 6350"/>
                  <a:gd name="connsiteY1" fmla="*/ 387350 h 387350"/>
                  <a:gd name="connsiteX2" fmla="*/ 0 w 6350"/>
                  <a:gd name="connsiteY2" fmla="*/ 387350 h 387350"/>
                  <a:gd name="connsiteX0" fmla="*/ 10000 w 245027"/>
                  <a:gd name="connsiteY0" fmla="*/ 0 h 10000"/>
                  <a:gd name="connsiteX1" fmla="*/ 245000 w 245027"/>
                  <a:gd name="connsiteY1" fmla="*/ 5266 h 10000"/>
                  <a:gd name="connsiteX2" fmla="*/ 0 w 245027"/>
                  <a:gd name="connsiteY2" fmla="*/ 10000 h 10000"/>
                  <a:gd name="connsiteX3" fmla="*/ 0 w 245027"/>
                  <a:gd name="connsiteY3" fmla="*/ 10000 h 10000"/>
                  <a:gd name="connsiteX0" fmla="*/ 10000 w 245018"/>
                  <a:gd name="connsiteY0" fmla="*/ 0 h 10000"/>
                  <a:gd name="connsiteX1" fmla="*/ 245000 w 245018"/>
                  <a:gd name="connsiteY1" fmla="*/ 5266 h 10000"/>
                  <a:gd name="connsiteX2" fmla="*/ 0 w 245018"/>
                  <a:gd name="connsiteY2" fmla="*/ 10000 h 10000"/>
                  <a:gd name="connsiteX3" fmla="*/ 0 w 245018"/>
                  <a:gd name="connsiteY3" fmla="*/ 10000 h 10000"/>
                  <a:gd name="connsiteX0" fmla="*/ 10000 w 258358"/>
                  <a:gd name="connsiteY0" fmla="*/ 0 h 10000"/>
                  <a:gd name="connsiteX1" fmla="*/ 245000 w 258358"/>
                  <a:gd name="connsiteY1" fmla="*/ 5266 h 10000"/>
                  <a:gd name="connsiteX2" fmla="*/ 0 w 258358"/>
                  <a:gd name="connsiteY2" fmla="*/ 10000 h 10000"/>
                  <a:gd name="connsiteX3" fmla="*/ 0 w 258358"/>
                  <a:gd name="connsiteY3" fmla="*/ 10000 h 10000"/>
                  <a:gd name="connsiteX0" fmla="*/ 10000 w 245004"/>
                  <a:gd name="connsiteY0" fmla="*/ 0 h 10000"/>
                  <a:gd name="connsiteX1" fmla="*/ 245000 w 245004"/>
                  <a:gd name="connsiteY1" fmla="*/ 5266 h 10000"/>
                  <a:gd name="connsiteX2" fmla="*/ 0 w 245004"/>
                  <a:gd name="connsiteY2" fmla="*/ 10000 h 10000"/>
                  <a:gd name="connsiteX3" fmla="*/ 0 w 245004"/>
                  <a:gd name="connsiteY3" fmla="*/ 10000 h 10000"/>
                  <a:gd name="connsiteX0" fmla="*/ 10000 w 245002"/>
                  <a:gd name="connsiteY0" fmla="*/ 0 h 10000"/>
                  <a:gd name="connsiteX1" fmla="*/ 245000 w 245002"/>
                  <a:gd name="connsiteY1" fmla="*/ 5266 h 10000"/>
                  <a:gd name="connsiteX2" fmla="*/ 0 w 245002"/>
                  <a:gd name="connsiteY2" fmla="*/ 10000 h 10000"/>
                  <a:gd name="connsiteX3" fmla="*/ 0 w 245002"/>
                  <a:gd name="connsiteY3" fmla="*/ 10000 h 10000"/>
                  <a:gd name="connsiteX0" fmla="*/ 10000 w 245026"/>
                  <a:gd name="connsiteY0" fmla="*/ 0 h 10000"/>
                  <a:gd name="connsiteX1" fmla="*/ 245000 w 245026"/>
                  <a:gd name="connsiteY1" fmla="*/ 5266 h 10000"/>
                  <a:gd name="connsiteX2" fmla="*/ 0 w 245026"/>
                  <a:gd name="connsiteY2" fmla="*/ 10000 h 10000"/>
                  <a:gd name="connsiteX3" fmla="*/ 0 w 245026"/>
                  <a:gd name="connsiteY3" fmla="*/ 10000 h 10000"/>
                  <a:gd name="connsiteX0" fmla="*/ 10000 w 260001"/>
                  <a:gd name="connsiteY0" fmla="*/ 0 h 10000"/>
                  <a:gd name="connsiteX1" fmla="*/ 259999 w 260001"/>
                  <a:gd name="connsiteY1" fmla="*/ 5266 h 10000"/>
                  <a:gd name="connsiteX2" fmla="*/ 0 w 260001"/>
                  <a:gd name="connsiteY2" fmla="*/ 10000 h 10000"/>
                  <a:gd name="connsiteX3" fmla="*/ 0 w 260001"/>
                  <a:gd name="connsiteY3" fmla="*/ 10000 h 10000"/>
                  <a:gd name="connsiteX0" fmla="*/ 10000 w 260001"/>
                  <a:gd name="connsiteY0" fmla="*/ 0 h 10000"/>
                  <a:gd name="connsiteX1" fmla="*/ 259999 w 260001"/>
                  <a:gd name="connsiteY1" fmla="*/ 5389 h 10000"/>
                  <a:gd name="connsiteX2" fmla="*/ 0 w 260001"/>
                  <a:gd name="connsiteY2" fmla="*/ 10000 h 10000"/>
                  <a:gd name="connsiteX3" fmla="*/ 0 w 260001"/>
                  <a:gd name="connsiteY3" fmla="*/ 10000 h 10000"/>
                  <a:gd name="connsiteX0" fmla="*/ 10000 w 260001"/>
                  <a:gd name="connsiteY0" fmla="*/ 0 h 10000"/>
                  <a:gd name="connsiteX1" fmla="*/ 259999 w 260001"/>
                  <a:gd name="connsiteY1" fmla="*/ 5942 h 10000"/>
                  <a:gd name="connsiteX2" fmla="*/ 0 w 260001"/>
                  <a:gd name="connsiteY2" fmla="*/ 10000 h 10000"/>
                  <a:gd name="connsiteX3" fmla="*/ 0 w 260001"/>
                  <a:gd name="connsiteY3" fmla="*/ 10000 h 10000"/>
                  <a:gd name="connsiteX0" fmla="*/ 10000 w 260001"/>
                  <a:gd name="connsiteY0" fmla="*/ 0 h 10000"/>
                  <a:gd name="connsiteX1" fmla="*/ 259999 w 260001"/>
                  <a:gd name="connsiteY1" fmla="*/ 5020 h 10000"/>
                  <a:gd name="connsiteX2" fmla="*/ 0 w 260001"/>
                  <a:gd name="connsiteY2" fmla="*/ 10000 h 10000"/>
                  <a:gd name="connsiteX3" fmla="*/ 0 w 260001"/>
                  <a:gd name="connsiteY3" fmla="*/ 10000 h 10000"/>
                  <a:gd name="connsiteX0" fmla="*/ 10000 w 260020"/>
                  <a:gd name="connsiteY0" fmla="*/ 0 h 10000"/>
                  <a:gd name="connsiteX1" fmla="*/ 259999 w 260020"/>
                  <a:gd name="connsiteY1" fmla="*/ 5020 h 10000"/>
                  <a:gd name="connsiteX2" fmla="*/ 0 w 260020"/>
                  <a:gd name="connsiteY2" fmla="*/ 10000 h 10000"/>
                  <a:gd name="connsiteX3" fmla="*/ 0 w 260020"/>
                  <a:gd name="connsiteY3" fmla="*/ 10000 h 10000"/>
                  <a:gd name="connsiteX0" fmla="*/ 10000 w 260020"/>
                  <a:gd name="connsiteY0" fmla="*/ 0 h 10000"/>
                  <a:gd name="connsiteX1" fmla="*/ 259999 w 260020"/>
                  <a:gd name="connsiteY1" fmla="*/ 5020 h 10000"/>
                  <a:gd name="connsiteX2" fmla="*/ 0 w 260020"/>
                  <a:gd name="connsiteY2" fmla="*/ 10000 h 10000"/>
                  <a:gd name="connsiteX3" fmla="*/ 0 w 260020"/>
                  <a:gd name="connsiteY3" fmla="*/ 10000 h 10000"/>
                  <a:gd name="connsiteX0" fmla="*/ 10000 w 260020"/>
                  <a:gd name="connsiteY0" fmla="*/ 0 h 10000"/>
                  <a:gd name="connsiteX1" fmla="*/ 259999 w 260020"/>
                  <a:gd name="connsiteY1" fmla="*/ 5020 h 10000"/>
                  <a:gd name="connsiteX2" fmla="*/ 0 w 260020"/>
                  <a:gd name="connsiteY2" fmla="*/ 10000 h 10000"/>
                  <a:gd name="connsiteX3" fmla="*/ 0 w 260020"/>
                  <a:gd name="connsiteY3" fmla="*/ 10000 h 10000"/>
                  <a:gd name="connsiteX0" fmla="*/ 10000 w 261085"/>
                  <a:gd name="connsiteY0" fmla="*/ 0 h 10000"/>
                  <a:gd name="connsiteX1" fmla="*/ 259999 w 261085"/>
                  <a:gd name="connsiteY1" fmla="*/ 5020 h 10000"/>
                  <a:gd name="connsiteX2" fmla="*/ 0 w 261085"/>
                  <a:gd name="connsiteY2" fmla="*/ 10000 h 10000"/>
                  <a:gd name="connsiteX3" fmla="*/ 0 w 261085"/>
                  <a:gd name="connsiteY3" fmla="*/ 10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1085" h="10000">
                    <a:moveTo>
                      <a:pt x="10000" y="0"/>
                    </a:moveTo>
                    <a:cubicBezTo>
                      <a:pt x="277085" y="1817"/>
                      <a:pt x="262915" y="4426"/>
                      <a:pt x="259999" y="5020"/>
                    </a:cubicBezTo>
                    <a:cubicBezTo>
                      <a:pt x="257083" y="5614"/>
                      <a:pt x="238333" y="8494"/>
                      <a:pt x="0" y="10000"/>
                    </a:cubicBezTo>
                    <a:lnTo>
                      <a:pt x="0" y="10000"/>
                    </a:lnTo>
                  </a:path>
                </a:pathLst>
              </a:custGeom>
              <a:noFill/>
              <a:ln w="25400">
                <a:solidFill>
                  <a:schemeClr val="tx1"/>
                </a:solidFill>
                <a:tailEnd type="stealt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CA" sz="1707" dirty="0">
                  <a:solidFill>
                    <a:prstClr val="black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2" name="TextBox 71"/>
                  <p:cNvSpPr txBox="1"/>
                  <p:nvPr/>
                </p:nvSpPr>
                <p:spPr>
                  <a:xfrm>
                    <a:off x="3945772" y="2515406"/>
                    <a:ext cx="819393" cy="36833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14:m>
                      <m:oMath xmlns:m="http://schemas.openxmlformats.org/officeDocument/2006/math">
                        <m:r>
                          <a:rPr lang="en-CA" sz="170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</m:oMath>
                    </a14:m>
                    <a:r>
                      <a:rPr lang="en-CA" sz="1707" dirty="0">
                        <a:solidFill>
                          <a:prstClr val="black"/>
                        </a:solidFill>
                        <a:latin typeface="Calibri" panose="020F0502020204030204"/>
                        <a:ea typeface="+mn-ea"/>
                      </a:rPr>
                      <a:t> nets</a:t>
                    </a:r>
                  </a:p>
                </p:txBody>
              </p:sp>
            </mc:Choice>
            <mc:Fallback xmlns="">
              <p:sp>
                <p:nvSpPr>
                  <p:cNvPr id="72" name="TextBox 7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45772" y="2515406"/>
                    <a:ext cx="819393" cy="374655"/>
                  </a:xfrm>
                  <a:prstGeom prst="rect">
                    <a:avLst/>
                  </a:prstGeom>
                  <a:blipFill rotWithShape="0">
                    <a:blip r:embed="rId2"/>
                    <a:stretch>
                      <a:fillRect t="-5455" r="-4098" b="-23636"/>
                    </a:stretch>
                  </a:blipFill>
                </p:spPr>
                <p:txBody>
                  <a:bodyPr/>
                  <a:lstStyle/>
                  <a:p>
                    <a:r>
                      <a:rPr lang="en-CA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3" name="Flowchart: Process 42"/>
            <p:cNvSpPr/>
            <p:nvPr/>
          </p:nvSpPr>
          <p:spPr>
            <a:xfrm>
              <a:off x="776428" y="3037763"/>
              <a:ext cx="1433014" cy="696036"/>
            </a:xfrm>
            <a:prstGeom prst="flowChartProcess">
              <a:avLst/>
            </a:prstGeom>
            <a:solidFill>
              <a:srgbClr val="E2EAE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CA" sz="1920" dirty="0">
                  <a:solidFill>
                    <a:srgbClr val="BABDC3"/>
                  </a:solidFill>
                </a:rPr>
                <a:t>Connection Router</a:t>
              </a:r>
            </a:p>
          </p:txBody>
        </p:sp>
        <p:grpSp>
          <p:nvGrpSpPr>
            <p:cNvPr id="44" name="All conns"/>
            <p:cNvGrpSpPr/>
            <p:nvPr/>
          </p:nvGrpSpPr>
          <p:grpSpPr>
            <a:xfrm>
              <a:off x="2209442" y="3192106"/>
              <a:ext cx="1028817" cy="387350"/>
              <a:chOff x="3748964" y="3195281"/>
              <a:chExt cx="1028817" cy="387350"/>
            </a:xfrm>
          </p:grpSpPr>
          <p:sp>
            <p:nvSpPr>
              <p:cNvPr id="69" name="Freeform 68"/>
              <p:cNvSpPr/>
              <p:nvPr/>
            </p:nvSpPr>
            <p:spPr>
              <a:xfrm>
                <a:off x="3748964" y="3195281"/>
                <a:ext cx="139617" cy="387350"/>
              </a:xfrm>
              <a:custGeom>
                <a:avLst/>
                <a:gdLst>
                  <a:gd name="connsiteX0" fmla="*/ 6350 w 6350"/>
                  <a:gd name="connsiteY0" fmla="*/ 0 h 387350"/>
                  <a:gd name="connsiteX1" fmla="*/ 0 w 6350"/>
                  <a:gd name="connsiteY1" fmla="*/ 387350 h 387350"/>
                  <a:gd name="connsiteX2" fmla="*/ 0 w 6350"/>
                  <a:gd name="connsiteY2" fmla="*/ 387350 h 387350"/>
                  <a:gd name="connsiteX0" fmla="*/ 10000 w 245027"/>
                  <a:gd name="connsiteY0" fmla="*/ 0 h 10000"/>
                  <a:gd name="connsiteX1" fmla="*/ 245000 w 245027"/>
                  <a:gd name="connsiteY1" fmla="*/ 5266 h 10000"/>
                  <a:gd name="connsiteX2" fmla="*/ 0 w 245027"/>
                  <a:gd name="connsiteY2" fmla="*/ 10000 h 10000"/>
                  <a:gd name="connsiteX3" fmla="*/ 0 w 245027"/>
                  <a:gd name="connsiteY3" fmla="*/ 10000 h 10000"/>
                  <a:gd name="connsiteX0" fmla="*/ 10000 w 245018"/>
                  <a:gd name="connsiteY0" fmla="*/ 0 h 10000"/>
                  <a:gd name="connsiteX1" fmla="*/ 245000 w 245018"/>
                  <a:gd name="connsiteY1" fmla="*/ 5266 h 10000"/>
                  <a:gd name="connsiteX2" fmla="*/ 0 w 245018"/>
                  <a:gd name="connsiteY2" fmla="*/ 10000 h 10000"/>
                  <a:gd name="connsiteX3" fmla="*/ 0 w 245018"/>
                  <a:gd name="connsiteY3" fmla="*/ 10000 h 10000"/>
                  <a:gd name="connsiteX0" fmla="*/ 10000 w 258358"/>
                  <a:gd name="connsiteY0" fmla="*/ 0 h 10000"/>
                  <a:gd name="connsiteX1" fmla="*/ 245000 w 258358"/>
                  <a:gd name="connsiteY1" fmla="*/ 5266 h 10000"/>
                  <a:gd name="connsiteX2" fmla="*/ 0 w 258358"/>
                  <a:gd name="connsiteY2" fmla="*/ 10000 h 10000"/>
                  <a:gd name="connsiteX3" fmla="*/ 0 w 258358"/>
                  <a:gd name="connsiteY3" fmla="*/ 10000 h 10000"/>
                  <a:gd name="connsiteX0" fmla="*/ 10000 w 245004"/>
                  <a:gd name="connsiteY0" fmla="*/ 0 h 10000"/>
                  <a:gd name="connsiteX1" fmla="*/ 245000 w 245004"/>
                  <a:gd name="connsiteY1" fmla="*/ 5266 h 10000"/>
                  <a:gd name="connsiteX2" fmla="*/ 0 w 245004"/>
                  <a:gd name="connsiteY2" fmla="*/ 10000 h 10000"/>
                  <a:gd name="connsiteX3" fmla="*/ 0 w 245004"/>
                  <a:gd name="connsiteY3" fmla="*/ 10000 h 10000"/>
                  <a:gd name="connsiteX0" fmla="*/ 10000 w 245002"/>
                  <a:gd name="connsiteY0" fmla="*/ 0 h 10000"/>
                  <a:gd name="connsiteX1" fmla="*/ 245000 w 245002"/>
                  <a:gd name="connsiteY1" fmla="*/ 5266 h 10000"/>
                  <a:gd name="connsiteX2" fmla="*/ 0 w 245002"/>
                  <a:gd name="connsiteY2" fmla="*/ 10000 h 10000"/>
                  <a:gd name="connsiteX3" fmla="*/ 0 w 245002"/>
                  <a:gd name="connsiteY3" fmla="*/ 10000 h 10000"/>
                  <a:gd name="connsiteX0" fmla="*/ 10000 w 245026"/>
                  <a:gd name="connsiteY0" fmla="*/ 0 h 10000"/>
                  <a:gd name="connsiteX1" fmla="*/ 245000 w 245026"/>
                  <a:gd name="connsiteY1" fmla="*/ 5266 h 10000"/>
                  <a:gd name="connsiteX2" fmla="*/ 0 w 245026"/>
                  <a:gd name="connsiteY2" fmla="*/ 10000 h 10000"/>
                  <a:gd name="connsiteX3" fmla="*/ 0 w 245026"/>
                  <a:gd name="connsiteY3" fmla="*/ 10000 h 10000"/>
                  <a:gd name="connsiteX0" fmla="*/ 10000 w 260001"/>
                  <a:gd name="connsiteY0" fmla="*/ 0 h 10000"/>
                  <a:gd name="connsiteX1" fmla="*/ 259999 w 260001"/>
                  <a:gd name="connsiteY1" fmla="*/ 5266 h 10000"/>
                  <a:gd name="connsiteX2" fmla="*/ 0 w 260001"/>
                  <a:gd name="connsiteY2" fmla="*/ 10000 h 10000"/>
                  <a:gd name="connsiteX3" fmla="*/ 0 w 260001"/>
                  <a:gd name="connsiteY3" fmla="*/ 10000 h 10000"/>
                  <a:gd name="connsiteX0" fmla="*/ 10000 w 260001"/>
                  <a:gd name="connsiteY0" fmla="*/ 0 h 10000"/>
                  <a:gd name="connsiteX1" fmla="*/ 259999 w 260001"/>
                  <a:gd name="connsiteY1" fmla="*/ 5389 h 10000"/>
                  <a:gd name="connsiteX2" fmla="*/ 0 w 260001"/>
                  <a:gd name="connsiteY2" fmla="*/ 10000 h 10000"/>
                  <a:gd name="connsiteX3" fmla="*/ 0 w 260001"/>
                  <a:gd name="connsiteY3" fmla="*/ 10000 h 10000"/>
                  <a:gd name="connsiteX0" fmla="*/ 10000 w 260001"/>
                  <a:gd name="connsiteY0" fmla="*/ 0 h 10000"/>
                  <a:gd name="connsiteX1" fmla="*/ 259999 w 260001"/>
                  <a:gd name="connsiteY1" fmla="*/ 5942 h 10000"/>
                  <a:gd name="connsiteX2" fmla="*/ 0 w 260001"/>
                  <a:gd name="connsiteY2" fmla="*/ 10000 h 10000"/>
                  <a:gd name="connsiteX3" fmla="*/ 0 w 260001"/>
                  <a:gd name="connsiteY3" fmla="*/ 10000 h 10000"/>
                  <a:gd name="connsiteX0" fmla="*/ 10000 w 260001"/>
                  <a:gd name="connsiteY0" fmla="*/ 0 h 10000"/>
                  <a:gd name="connsiteX1" fmla="*/ 259999 w 260001"/>
                  <a:gd name="connsiteY1" fmla="*/ 5020 h 10000"/>
                  <a:gd name="connsiteX2" fmla="*/ 0 w 260001"/>
                  <a:gd name="connsiteY2" fmla="*/ 10000 h 10000"/>
                  <a:gd name="connsiteX3" fmla="*/ 0 w 260001"/>
                  <a:gd name="connsiteY3" fmla="*/ 10000 h 10000"/>
                  <a:gd name="connsiteX0" fmla="*/ 10000 w 260020"/>
                  <a:gd name="connsiteY0" fmla="*/ 0 h 10000"/>
                  <a:gd name="connsiteX1" fmla="*/ 259999 w 260020"/>
                  <a:gd name="connsiteY1" fmla="*/ 5020 h 10000"/>
                  <a:gd name="connsiteX2" fmla="*/ 0 w 260020"/>
                  <a:gd name="connsiteY2" fmla="*/ 10000 h 10000"/>
                  <a:gd name="connsiteX3" fmla="*/ 0 w 260020"/>
                  <a:gd name="connsiteY3" fmla="*/ 10000 h 10000"/>
                  <a:gd name="connsiteX0" fmla="*/ 10000 w 260020"/>
                  <a:gd name="connsiteY0" fmla="*/ 0 h 10000"/>
                  <a:gd name="connsiteX1" fmla="*/ 259999 w 260020"/>
                  <a:gd name="connsiteY1" fmla="*/ 5020 h 10000"/>
                  <a:gd name="connsiteX2" fmla="*/ 0 w 260020"/>
                  <a:gd name="connsiteY2" fmla="*/ 10000 h 10000"/>
                  <a:gd name="connsiteX3" fmla="*/ 0 w 260020"/>
                  <a:gd name="connsiteY3" fmla="*/ 10000 h 10000"/>
                  <a:gd name="connsiteX0" fmla="*/ 10000 w 260020"/>
                  <a:gd name="connsiteY0" fmla="*/ 0 h 10000"/>
                  <a:gd name="connsiteX1" fmla="*/ 259999 w 260020"/>
                  <a:gd name="connsiteY1" fmla="*/ 5020 h 10000"/>
                  <a:gd name="connsiteX2" fmla="*/ 0 w 260020"/>
                  <a:gd name="connsiteY2" fmla="*/ 10000 h 10000"/>
                  <a:gd name="connsiteX3" fmla="*/ 0 w 260020"/>
                  <a:gd name="connsiteY3" fmla="*/ 10000 h 10000"/>
                  <a:gd name="connsiteX0" fmla="*/ 10000 w 261085"/>
                  <a:gd name="connsiteY0" fmla="*/ 0 h 10000"/>
                  <a:gd name="connsiteX1" fmla="*/ 259999 w 261085"/>
                  <a:gd name="connsiteY1" fmla="*/ 5020 h 10000"/>
                  <a:gd name="connsiteX2" fmla="*/ 0 w 261085"/>
                  <a:gd name="connsiteY2" fmla="*/ 10000 h 10000"/>
                  <a:gd name="connsiteX3" fmla="*/ 0 w 261085"/>
                  <a:gd name="connsiteY3" fmla="*/ 10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1085" h="10000">
                    <a:moveTo>
                      <a:pt x="10000" y="0"/>
                    </a:moveTo>
                    <a:cubicBezTo>
                      <a:pt x="277085" y="1817"/>
                      <a:pt x="262915" y="4426"/>
                      <a:pt x="259999" y="5020"/>
                    </a:cubicBezTo>
                    <a:cubicBezTo>
                      <a:pt x="257083" y="5614"/>
                      <a:pt x="238333" y="8494"/>
                      <a:pt x="0" y="10000"/>
                    </a:cubicBezTo>
                    <a:lnTo>
                      <a:pt x="0" y="10000"/>
                    </a:lnTo>
                  </a:path>
                </a:pathLst>
              </a:custGeom>
              <a:noFill/>
              <a:ln w="25400">
                <a:solidFill>
                  <a:schemeClr val="tx1"/>
                </a:solidFill>
                <a:tailEnd type="stealt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CA" sz="1707">
                  <a:solidFill>
                    <a:prstClr val="black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0" name="TextBox 69"/>
                  <p:cNvSpPr txBox="1"/>
                  <p:nvPr/>
                </p:nvSpPr>
                <p:spPr>
                  <a:xfrm>
                    <a:off x="3818771" y="3195281"/>
                    <a:ext cx="959010" cy="36833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14:m>
                      <m:oMath xmlns:m="http://schemas.openxmlformats.org/officeDocument/2006/math">
                        <m:r>
                          <a:rPr lang="en-CA" sz="170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</m:oMath>
                    </a14:m>
                    <a:r>
                      <a:rPr lang="en-CA" sz="1707" dirty="0">
                        <a:solidFill>
                          <a:prstClr val="black"/>
                        </a:solidFill>
                        <a:latin typeface="Calibri" panose="020F0502020204030204"/>
                        <a:ea typeface="+mn-ea"/>
                      </a:rPr>
                      <a:t> conns</a:t>
                    </a:r>
                  </a:p>
                </p:txBody>
              </p:sp>
            </mc:Choice>
            <mc:Fallback xmlns="">
              <p:sp>
                <p:nvSpPr>
                  <p:cNvPr id="70" name="TextBox 6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18772" y="3195281"/>
                    <a:ext cx="959009" cy="338554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 t="-5882" r="-3521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en-CA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5" name="Congestion Handling"/>
            <p:cNvGrpSpPr/>
            <p:nvPr/>
          </p:nvGrpSpPr>
          <p:grpSpPr>
            <a:xfrm>
              <a:off x="1095748" y="3851275"/>
              <a:ext cx="1742440" cy="2438499"/>
              <a:chOff x="2635270" y="3854450"/>
              <a:chExt cx="1742440" cy="2438499"/>
            </a:xfrm>
          </p:grpSpPr>
          <p:sp>
            <p:nvSpPr>
              <p:cNvPr id="61" name="Flowchart: Process 60"/>
              <p:cNvSpPr/>
              <p:nvPr/>
            </p:nvSpPr>
            <p:spPr>
              <a:xfrm>
                <a:off x="2763540" y="4855291"/>
                <a:ext cx="1485900" cy="561975"/>
              </a:xfrm>
              <a:prstGeom prst="flowChartProcess">
                <a:avLst/>
              </a:prstGeom>
              <a:solidFill>
                <a:srgbClr val="FBE5D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1920" b="1" dirty="0">
                    <a:solidFill>
                      <a:prstClr val="black"/>
                    </a:solidFill>
                  </a:rPr>
                  <a:t>Rip-up Nets</a:t>
                </a:r>
              </a:p>
            </p:txBody>
          </p:sp>
          <p:sp>
            <p:nvSpPr>
              <p:cNvPr id="62" name="Flowchart: Process 61"/>
              <p:cNvSpPr/>
              <p:nvPr/>
            </p:nvSpPr>
            <p:spPr>
              <a:xfrm>
                <a:off x="2763540" y="5730974"/>
                <a:ext cx="1485900" cy="561975"/>
              </a:xfrm>
              <a:prstGeom prst="flowChartProcess">
                <a:avLst/>
              </a:prstGeom>
              <a:solidFill>
                <a:srgbClr val="F1E9E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1920" dirty="0">
                    <a:solidFill>
                      <a:prstClr val="white">
                        <a:lumMod val="65000"/>
                      </a:prstClr>
                    </a:solidFill>
                  </a:rPr>
                  <a:t>Increase Cong. Costs</a:t>
                </a:r>
              </a:p>
            </p:txBody>
          </p:sp>
          <p:sp>
            <p:nvSpPr>
              <p:cNvPr id="63" name="Flowchart: Decision 62"/>
              <p:cNvSpPr/>
              <p:nvPr/>
            </p:nvSpPr>
            <p:spPr>
              <a:xfrm>
                <a:off x="2635270" y="4123093"/>
                <a:ext cx="1742440" cy="420331"/>
              </a:xfrm>
              <a:prstGeom prst="flowChartDecision">
                <a:avLst/>
              </a:prstGeom>
              <a:solidFill>
                <a:srgbClr val="F1E9E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1920" dirty="0">
                    <a:solidFill>
                      <a:prstClr val="white">
                        <a:lumMod val="65000"/>
                      </a:prstClr>
                    </a:solidFill>
                  </a:rPr>
                  <a:t>Legal?</a:t>
                </a:r>
              </a:p>
            </p:txBody>
          </p:sp>
          <p:cxnSp>
            <p:nvCxnSpPr>
              <p:cNvPr id="64" name="Straight Arrow Connector 63"/>
              <p:cNvCxnSpPr>
                <a:stCxn id="73" idx="2"/>
                <a:endCxn id="63" idx="0"/>
              </p:cNvCxnSpPr>
              <p:nvPr/>
            </p:nvCxnSpPr>
            <p:spPr>
              <a:xfrm flipH="1">
                <a:off x="3506490" y="3854450"/>
                <a:ext cx="1" cy="268643"/>
              </a:xfrm>
              <a:prstGeom prst="straightConnector1">
                <a:avLst/>
              </a:prstGeom>
              <a:ln w="50800">
                <a:solidFill>
                  <a:schemeClr val="bg1">
                    <a:lumMod val="8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Arrow Connector 64"/>
              <p:cNvCxnSpPr>
                <a:endCxn id="62" idx="0"/>
              </p:cNvCxnSpPr>
              <p:nvPr/>
            </p:nvCxnSpPr>
            <p:spPr>
              <a:xfrm>
                <a:off x="3506490" y="5415575"/>
                <a:ext cx="0" cy="315399"/>
              </a:xfrm>
              <a:prstGeom prst="straightConnector1">
                <a:avLst/>
              </a:prstGeom>
              <a:ln w="50800">
                <a:solidFill>
                  <a:schemeClr val="bg1">
                    <a:lumMod val="8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6" name="Group 65"/>
              <p:cNvGrpSpPr/>
              <p:nvPr/>
            </p:nvGrpSpPr>
            <p:grpSpPr>
              <a:xfrm>
                <a:off x="3506490" y="4465448"/>
                <a:ext cx="505147" cy="389843"/>
                <a:chOff x="3506490" y="4465448"/>
                <a:chExt cx="505147" cy="389843"/>
              </a:xfrm>
            </p:grpSpPr>
            <p:cxnSp>
              <p:nvCxnSpPr>
                <p:cNvPr id="67" name="Straight Arrow Connector 66"/>
                <p:cNvCxnSpPr>
                  <a:stCxn id="63" idx="2"/>
                </p:cNvCxnSpPr>
                <p:nvPr/>
              </p:nvCxnSpPr>
              <p:spPr>
                <a:xfrm>
                  <a:off x="3506490" y="4543424"/>
                  <a:ext cx="1" cy="311867"/>
                </a:xfrm>
                <a:prstGeom prst="straightConnector1">
                  <a:avLst/>
                </a:prstGeom>
                <a:ln w="50800">
                  <a:solidFill>
                    <a:schemeClr val="bg1">
                      <a:lumMod val="8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8" name="TextBox 67"/>
                <p:cNvSpPr txBox="1"/>
                <p:nvPr/>
              </p:nvSpPr>
              <p:spPr>
                <a:xfrm>
                  <a:off x="3521726" y="4465448"/>
                  <a:ext cx="489911" cy="368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CA" sz="1707" dirty="0">
                      <a:solidFill>
                        <a:prstClr val="white">
                          <a:lumMod val="65000"/>
                        </a:prstClr>
                      </a:solidFill>
                      <a:latin typeface="Calibri" panose="020F0502020204030204"/>
                      <a:ea typeface="+mn-ea"/>
                    </a:rPr>
                    <a:t>No</a:t>
                  </a:r>
                </a:p>
              </p:txBody>
            </p:sp>
          </p:grpSp>
        </p:grpSp>
        <p:grpSp>
          <p:nvGrpSpPr>
            <p:cNvPr id="46" name="Done"/>
            <p:cNvGrpSpPr/>
            <p:nvPr/>
          </p:nvGrpSpPr>
          <p:grpSpPr>
            <a:xfrm>
              <a:off x="2738966" y="3980538"/>
              <a:ext cx="1431473" cy="503168"/>
              <a:chOff x="4278488" y="3983713"/>
              <a:chExt cx="1431473" cy="503168"/>
            </a:xfrm>
          </p:grpSpPr>
          <p:grpSp>
            <p:nvGrpSpPr>
              <p:cNvPr id="57" name="Group 56"/>
              <p:cNvGrpSpPr/>
              <p:nvPr/>
            </p:nvGrpSpPr>
            <p:grpSpPr>
              <a:xfrm>
                <a:off x="4278488" y="3983713"/>
                <a:ext cx="569100" cy="368336"/>
                <a:chOff x="4278488" y="3983713"/>
                <a:chExt cx="569100" cy="368336"/>
              </a:xfrm>
            </p:grpSpPr>
            <p:cxnSp>
              <p:nvCxnSpPr>
                <p:cNvPr id="59" name="Straight Arrow Connector 58"/>
                <p:cNvCxnSpPr>
                  <a:stCxn id="63" idx="3"/>
                  <a:endCxn id="58" idx="1"/>
                </p:cNvCxnSpPr>
                <p:nvPr/>
              </p:nvCxnSpPr>
              <p:spPr>
                <a:xfrm flipV="1">
                  <a:off x="4316058" y="4333258"/>
                  <a:ext cx="461723" cy="1"/>
                </a:xfrm>
                <a:prstGeom prst="straightConnector1">
                  <a:avLst/>
                </a:prstGeom>
                <a:ln w="50800">
                  <a:solidFill>
                    <a:schemeClr val="bg1">
                      <a:lumMod val="8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0" name="TextBox 59"/>
                <p:cNvSpPr txBox="1"/>
                <p:nvPr/>
              </p:nvSpPr>
              <p:spPr>
                <a:xfrm>
                  <a:off x="4278488" y="3983713"/>
                  <a:ext cx="569100" cy="368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CA" sz="1707" dirty="0">
                      <a:solidFill>
                        <a:prstClr val="white">
                          <a:lumMod val="65000"/>
                        </a:prstClr>
                      </a:solidFill>
                      <a:latin typeface="Calibri" panose="020F0502020204030204"/>
                      <a:ea typeface="+mn-ea"/>
                    </a:rPr>
                    <a:t>Yes</a:t>
                  </a:r>
                </a:p>
              </p:txBody>
            </p:sp>
          </p:grpSp>
          <p:sp>
            <p:nvSpPr>
              <p:cNvPr id="58" name="Flowchart: Terminator 57"/>
              <p:cNvSpPr/>
              <p:nvPr/>
            </p:nvSpPr>
            <p:spPr>
              <a:xfrm>
                <a:off x="4777781" y="4179635"/>
                <a:ext cx="932180" cy="307246"/>
              </a:xfrm>
              <a:prstGeom prst="flowChartTerminator">
                <a:avLst/>
              </a:prstGeom>
              <a:solidFill>
                <a:srgbClr val="F9EFD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1920" dirty="0">
                    <a:solidFill>
                      <a:prstClr val="white">
                        <a:lumMod val="65000"/>
                      </a:prstClr>
                    </a:solidFill>
                  </a:rPr>
                  <a:t>Done!</a:t>
                </a:r>
              </a:p>
            </p:txBody>
          </p:sp>
        </p:grpSp>
        <p:grpSp>
          <p:nvGrpSpPr>
            <p:cNvPr id="47" name="Re-route"/>
            <p:cNvGrpSpPr/>
            <p:nvPr/>
          </p:nvGrpSpPr>
          <p:grpSpPr>
            <a:xfrm>
              <a:off x="451203" y="1827492"/>
              <a:ext cx="1758239" cy="4691417"/>
              <a:chOff x="451203" y="1827492"/>
              <a:chExt cx="1758239" cy="4691417"/>
            </a:xfrm>
          </p:grpSpPr>
          <p:cxnSp>
            <p:nvCxnSpPr>
              <p:cNvPr id="48" name="Straight Connector 47"/>
              <p:cNvCxnSpPr/>
              <p:nvPr/>
            </p:nvCxnSpPr>
            <p:spPr>
              <a:xfrm>
                <a:off x="2209442" y="2235200"/>
                <a:ext cx="0" cy="390525"/>
              </a:xfrm>
              <a:prstGeom prst="line">
                <a:avLst/>
              </a:prstGeom>
              <a:ln w="50800">
                <a:solidFill>
                  <a:schemeClr val="bg1">
                    <a:lumMod val="85000"/>
                  </a:schemeClr>
                </a:solidFill>
                <a:round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oup 48"/>
              <p:cNvGrpSpPr/>
              <p:nvPr/>
            </p:nvGrpSpPr>
            <p:grpSpPr>
              <a:xfrm>
                <a:off x="451203" y="1827492"/>
                <a:ext cx="1518940" cy="4691417"/>
                <a:chOff x="451203" y="1827492"/>
                <a:chExt cx="1518940" cy="4691417"/>
              </a:xfrm>
            </p:grpSpPr>
            <p:grpSp>
              <p:nvGrpSpPr>
                <p:cNvPr id="50" name="Group 49"/>
                <p:cNvGrpSpPr/>
                <p:nvPr/>
              </p:nvGrpSpPr>
              <p:grpSpPr>
                <a:xfrm>
                  <a:off x="451203" y="2235200"/>
                  <a:ext cx="1518940" cy="4283709"/>
                  <a:chOff x="1990725" y="2238375"/>
                  <a:chExt cx="1518940" cy="4283709"/>
                </a:xfrm>
              </p:grpSpPr>
              <p:cxnSp>
                <p:nvCxnSpPr>
                  <p:cNvPr id="52" name="Straight Connector 51"/>
                  <p:cNvCxnSpPr/>
                  <p:nvPr/>
                </p:nvCxnSpPr>
                <p:spPr>
                  <a:xfrm>
                    <a:off x="3509665" y="6296124"/>
                    <a:ext cx="0" cy="225960"/>
                  </a:xfrm>
                  <a:prstGeom prst="line">
                    <a:avLst/>
                  </a:prstGeom>
                  <a:ln w="50800" cap="flat">
                    <a:solidFill>
                      <a:schemeClr val="bg1">
                        <a:lumMod val="85000"/>
                      </a:schemeClr>
                    </a:solidFill>
                    <a:bevel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Straight Connector 52"/>
                  <p:cNvCxnSpPr/>
                  <p:nvPr/>
                </p:nvCxnSpPr>
                <p:spPr>
                  <a:xfrm flipH="1">
                    <a:off x="1990725" y="6518909"/>
                    <a:ext cx="1515765" cy="0"/>
                  </a:xfrm>
                  <a:prstGeom prst="line">
                    <a:avLst/>
                  </a:prstGeom>
                  <a:ln w="50800" cap="sq">
                    <a:solidFill>
                      <a:schemeClr val="bg1">
                        <a:lumMod val="85000"/>
                      </a:schemeClr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Straight Connector 53"/>
                  <p:cNvCxnSpPr/>
                  <p:nvPr/>
                </p:nvCxnSpPr>
                <p:spPr>
                  <a:xfrm flipV="1">
                    <a:off x="1990725" y="2238375"/>
                    <a:ext cx="0" cy="4280534"/>
                  </a:xfrm>
                  <a:prstGeom prst="line">
                    <a:avLst/>
                  </a:prstGeom>
                  <a:ln w="50800">
                    <a:solidFill>
                      <a:schemeClr val="bg1">
                        <a:lumMod val="85000"/>
                      </a:schemeClr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Straight Connector 54"/>
                  <p:cNvCxnSpPr/>
                  <p:nvPr/>
                </p:nvCxnSpPr>
                <p:spPr>
                  <a:xfrm flipH="1">
                    <a:off x="1990725" y="2238375"/>
                    <a:ext cx="1157288" cy="0"/>
                  </a:xfrm>
                  <a:prstGeom prst="line">
                    <a:avLst/>
                  </a:prstGeom>
                  <a:ln w="50800" cap="sq">
                    <a:solidFill>
                      <a:schemeClr val="bg1">
                        <a:lumMod val="85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" name="Straight Connector 55"/>
                  <p:cNvCxnSpPr/>
                  <p:nvPr/>
                </p:nvCxnSpPr>
                <p:spPr>
                  <a:xfrm>
                    <a:off x="3148013" y="2238375"/>
                    <a:ext cx="0" cy="390525"/>
                  </a:xfrm>
                  <a:prstGeom prst="line">
                    <a:avLst/>
                  </a:prstGeom>
                  <a:ln w="50800">
                    <a:solidFill>
                      <a:schemeClr val="bg1">
                        <a:lumMod val="85000"/>
                      </a:schemeClr>
                    </a:solidFill>
                    <a:round/>
                    <a:tailEnd type="stealt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1" name="TextBox 50"/>
                <p:cNvSpPr txBox="1"/>
                <p:nvPr/>
              </p:nvSpPr>
              <p:spPr>
                <a:xfrm>
                  <a:off x="474700" y="1827492"/>
                  <a:ext cx="1133791" cy="368336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CA" sz="1707" dirty="0">
                      <a:solidFill>
                        <a:prstClr val="white">
                          <a:lumMod val="65000"/>
                        </a:prstClr>
                      </a:solidFill>
                      <a:latin typeface="Calibri" panose="020F0502020204030204"/>
                      <a:ea typeface="+mn-ea"/>
                    </a:rPr>
                    <a:t>Re-route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947149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4080" y="1003864"/>
            <a:ext cx="11216640" cy="1272484"/>
          </a:xfrm>
        </p:spPr>
        <p:txBody>
          <a:bodyPr/>
          <a:lstStyle/>
          <a:p>
            <a:r>
              <a:rPr lang="en-CA" dirty="0"/>
              <a:t>High-</a:t>
            </a:r>
            <a:r>
              <a:rPr lang="en-CA" dirty="0" err="1"/>
              <a:t>Fanout</a:t>
            </a:r>
            <a:r>
              <a:rPr lang="en-CA" dirty="0"/>
              <a:t> (HF) Routing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4080" y="2164995"/>
            <a:ext cx="11216640" cy="2289487"/>
          </a:xfrm>
        </p:spPr>
        <p:txBody>
          <a:bodyPr>
            <a:normAutofit fontScale="92500" lnSpcReduction="20000"/>
          </a:bodyPr>
          <a:lstStyle/>
          <a:p>
            <a:r>
              <a:rPr lang="en-CA" dirty="0"/>
              <a:t>Observation: Most routing of HF net irrelevant for a particular sink</a:t>
            </a:r>
          </a:p>
          <a:p>
            <a:pPr lvl="1"/>
            <a:r>
              <a:rPr lang="en-CA" dirty="0"/>
              <a:t>But still consider as potential branch points (expensive)</a:t>
            </a:r>
          </a:p>
          <a:p>
            <a:r>
              <a:rPr lang="en-CA" dirty="0"/>
              <a:t>Optimization:</a:t>
            </a:r>
          </a:p>
          <a:p>
            <a:pPr lvl="1"/>
            <a:r>
              <a:rPr lang="en-CA" dirty="0"/>
              <a:t>Only consider branch points spatially </a:t>
            </a:r>
            <a:r>
              <a:rPr lang="en-CA" i="1" dirty="0"/>
              <a:t>nearby</a:t>
            </a:r>
            <a:r>
              <a:rPr lang="en-CA" dirty="0"/>
              <a:t> target</a:t>
            </a:r>
          </a:p>
          <a:p>
            <a:pPr lvl="1"/>
            <a:r>
              <a:rPr lang="en-CA" dirty="0"/>
              <a:t>Don’t even look at others</a:t>
            </a:r>
          </a:p>
          <a:p>
            <a:pPr lvl="1"/>
            <a:r>
              <a:rPr lang="en-CA" dirty="0"/>
              <a:t>Limit search to region near target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3CD5B-1B45-48CB-B666-E62A69B15588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9877" y="4684776"/>
            <a:ext cx="7825047" cy="354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0934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09" y="2796274"/>
            <a:ext cx="6313924" cy="467041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3CD5B-1B45-48CB-B666-E62A69B15588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811" y="2796275"/>
            <a:ext cx="6319376" cy="46704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22482" y="7624550"/>
            <a:ext cx="3304578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CA" sz="2560" dirty="0">
                <a:solidFill>
                  <a:prstClr val="black"/>
                </a:solidFill>
                <a:latin typeface="Calibri" panose="020F0502020204030204"/>
                <a:ea typeface="+mn-ea"/>
              </a:rPr>
              <a:t>Traditional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70209" y="7622718"/>
            <a:ext cx="3304578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CA" sz="2560" dirty="0">
                <a:solidFill>
                  <a:prstClr val="black"/>
                </a:solidFill>
                <a:latin typeface="Calibri" panose="020F0502020204030204"/>
                <a:ea typeface="+mn-ea"/>
              </a:rPr>
              <a:t>Spatial Lookup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94080" y="991625"/>
            <a:ext cx="11216640" cy="1272484"/>
          </a:xfrm>
        </p:spPr>
        <p:txBody>
          <a:bodyPr/>
          <a:lstStyle/>
          <a:p>
            <a:r>
              <a:rPr lang="en-CA" dirty="0"/>
              <a:t>HF Router Expansion</a:t>
            </a:r>
          </a:p>
        </p:txBody>
      </p:sp>
    </p:spTree>
    <p:extLst>
      <p:ext uri="{BB962C8B-B14F-4D97-AF65-F5344CB8AC3E}">
        <p14:creationId xmlns:p14="http://schemas.microsoft.com/office/powerpoint/2010/main" val="3711212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4080" y="1148080"/>
            <a:ext cx="11216640" cy="954363"/>
          </a:xfrm>
        </p:spPr>
        <p:txBody>
          <a:bodyPr/>
          <a:lstStyle/>
          <a:p>
            <a:r>
              <a:rPr lang="en-CA" dirty="0"/>
              <a:t>Incremental Routing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4080" y="2029529"/>
            <a:ext cx="8324427" cy="2097364"/>
          </a:xfrm>
        </p:spPr>
        <p:txBody>
          <a:bodyPr/>
          <a:lstStyle/>
          <a:p>
            <a:r>
              <a:rPr lang="en-CA" dirty="0"/>
              <a:t>Observation: Most net connections routed legally</a:t>
            </a:r>
          </a:p>
          <a:p>
            <a:r>
              <a:rPr lang="en-CA" dirty="0"/>
              <a:t>Optimization:</a:t>
            </a:r>
          </a:p>
          <a:p>
            <a:pPr lvl="1"/>
            <a:r>
              <a:rPr lang="en-CA" dirty="0"/>
              <a:t>Rip-up illegal sub-trees</a:t>
            </a:r>
          </a:p>
          <a:p>
            <a:pPr lvl="1"/>
            <a:r>
              <a:rPr lang="en-CA" dirty="0"/>
              <a:t>Re-route </a:t>
            </a:r>
            <a:r>
              <a:rPr lang="en-CA" i="1" dirty="0"/>
              <a:t>only</a:t>
            </a:r>
            <a:r>
              <a:rPr lang="en-CA" dirty="0"/>
              <a:t> those sub-tree connections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3CD5B-1B45-48CB-B666-E62A69B15588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894080" y="7459748"/>
            <a:ext cx="11216640" cy="1344198"/>
          </a:xfrm>
          <a:prstGeom prst="rect">
            <a:avLst/>
          </a:prstGeom>
        </p:spPr>
        <p:txBody>
          <a:bodyPr vert="horz" lIns="97536" tIns="48768" rIns="97536" bIns="48768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CA" sz="2987" dirty="0">
                <a:solidFill>
                  <a:prstClr val="black"/>
                </a:solidFill>
              </a:rPr>
              <a:t>Challenge: May degrade critical path</a:t>
            </a:r>
          </a:p>
          <a:p>
            <a:pPr lvl="1" fontAlgn="auto">
              <a:spcAft>
                <a:spcPts val="0"/>
              </a:spcAft>
            </a:pPr>
            <a:r>
              <a:rPr lang="en-CA" sz="2560" dirty="0">
                <a:solidFill>
                  <a:prstClr val="black"/>
                </a:solidFill>
              </a:rPr>
              <a:t>Fix: Also rip-up delay sub-optimal connections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277555" y="4060896"/>
            <a:ext cx="3070764" cy="3102292"/>
            <a:chOff x="2401832" y="2664090"/>
            <a:chExt cx="2878841" cy="2908399"/>
          </a:xfrm>
        </p:grpSpPr>
        <p:sp>
          <p:nvSpPr>
            <p:cNvPr id="7" name="Rectangle 6"/>
            <p:cNvSpPr/>
            <p:nvPr/>
          </p:nvSpPr>
          <p:spPr>
            <a:xfrm>
              <a:off x="3080890" y="2664090"/>
              <a:ext cx="401873" cy="40187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CA" sz="2560" b="1" dirty="0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2433983" y="3475671"/>
              <a:ext cx="401873" cy="40187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CA" sz="2560" b="1" dirty="0">
                  <a:solidFill>
                    <a:prstClr val="white"/>
                  </a:solidFill>
                </a:rPr>
                <a:t>B</a:t>
              </a: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2401832" y="4274082"/>
              <a:ext cx="466173" cy="494498"/>
              <a:chOff x="8322080" y="1781397"/>
              <a:chExt cx="466173" cy="494498"/>
            </a:xfrm>
          </p:grpSpPr>
          <p:sp>
            <p:nvSpPr>
              <p:cNvPr id="9" name="Isosceles Triangle 8"/>
              <p:cNvSpPr/>
              <p:nvPr/>
            </p:nvSpPr>
            <p:spPr>
              <a:xfrm>
                <a:off x="8322080" y="1781397"/>
                <a:ext cx="466173" cy="401873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CA" sz="2560" b="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8483222" y="1820001"/>
                <a:ext cx="159128" cy="45589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2560" b="1" dirty="0">
                    <a:solidFill>
                      <a:prstClr val="white"/>
                    </a:solidFill>
                    <a:latin typeface="Calibri" panose="020F0502020204030204"/>
                    <a:ea typeface="+mn-ea"/>
                  </a:rPr>
                  <a:t>D</a:t>
                </a:r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2977624" y="5042272"/>
              <a:ext cx="466173" cy="494498"/>
              <a:chOff x="8322080" y="1781397"/>
              <a:chExt cx="466173" cy="494498"/>
            </a:xfrm>
          </p:grpSpPr>
          <p:sp>
            <p:nvSpPr>
              <p:cNvPr id="32" name="Isosceles Triangle 31"/>
              <p:cNvSpPr/>
              <p:nvPr/>
            </p:nvSpPr>
            <p:spPr>
              <a:xfrm>
                <a:off x="8322080" y="1781397"/>
                <a:ext cx="466173" cy="401873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CA" sz="2560" b="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8483222" y="1820001"/>
                <a:ext cx="159128" cy="45589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2560" b="1" dirty="0">
                    <a:solidFill>
                      <a:prstClr val="white"/>
                    </a:solidFill>
                    <a:latin typeface="Calibri" panose="020F0502020204030204"/>
                    <a:ea typeface="+mn-ea"/>
                  </a:rPr>
                  <a:t>G</a:t>
                </a:r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4174860" y="5077991"/>
              <a:ext cx="466173" cy="494498"/>
              <a:chOff x="8322080" y="1781397"/>
              <a:chExt cx="466173" cy="494498"/>
            </a:xfrm>
          </p:grpSpPr>
          <p:sp>
            <p:nvSpPr>
              <p:cNvPr id="35" name="Isosceles Triangle 34"/>
              <p:cNvSpPr/>
              <p:nvPr/>
            </p:nvSpPr>
            <p:spPr>
              <a:xfrm>
                <a:off x="8322080" y="1781397"/>
                <a:ext cx="466173" cy="401873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CA" sz="2560" b="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8483222" y="1820001"/>
                <a:ext cx="159128" cy="45589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2560" b="1" dirty="0">
                    <a:solidFill>
                      <a:prstClr val="white"/>
                    </a:solidFill>
                    <a:latin typeface="Calibri" panose="020F0502020204030204"/>
                    <a:ea typeface="+mn-ea"/>
                  </a:rPr>
                  <a:t>H</a:t>
                </a: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4814500" y="4252733"/>
              <a:ext cx="466173" cy="494498"/>
              <a:chOff x="8322080" y="1781397"/>
              <a:chExt cx="466173" cy="494498"/>
            </a:xfrm>
          </p:grpSpPr>
          <p:sp>
            <p:nvSpPr>
              <p:cNvPr id="38" name="Isosceles Triangle 37"/>
              <p:cNvSpPr/>
              <p:nvPr/>
            </p:nvSpPr>
            <p:spPr>
              <a:xfrm>
                <a:off x="8322080" y="1781397"/>
                <a:ext cx="466173" cy="401873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CA" sz="2560" b="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8483222" y="1820001"/>
                <a:ext cx="159128" cy="45589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2560" b="1" dirty="0">
                    <a:solidFill>
                      <a:prstClr val="white"/>
                    </a:solidFill>
                    <a:latin typeface="Calibri" panose="020F0502020204030204"/>
                    <a:ea typeface="+mn-ea"/>
                  </a:rPr>
                  <a:t>F</a:t>
                </a:r>
              </a:p>
            </p:txBody>
          </p:sp>
        </p:grpSp>
        <p:sp>
          <p:nvSpPr>
            <p:cNvPr id="40" name="Oval 39"/>
            <p:cNvSpPr/>
            <p:nvPr/>
          </p:nvSpPr>
          <p:spPr>
            <a:xfrm>
              <a:off x="4231340" y="3478873"/>
              <a:ext cx="401873" cy="40187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CA" sz="2560" b="1" dirty="0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41" name="Oval 40"/>
            <p:cNvSpPr/>
            <p:nvPr/>
          </p:nvSpPr>
          <p:spPr>
            <a:xfrm>
              <a:off x="3638735" y="4314146"/>
              <a:ext cx="401873" cy="40187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CA" sz="2560" b="1" dirty="0">
                  <a:solidFill>
                    <a:prstClr val="white"/>
                  </a:solidFill>
                </a:rPr>
                <a:t>E</a:t>
              </a:r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2"/>
            <a:srcRect l="53697" t="40389" r="39331" b="50794"/>
            <a:stretch/>
          </p:blipFill>
          <p:spPr>
            <a:xfrm>
              <a:off x="3422131" y="4181213"/>
              <a:ext cx="209550" cy="257175"/>
            </a:xfrm>
            <a:prstGeom prst="rect">
              <a:avLst/>
            </a:prstGeom>
          </p:spPr>
        </p:pic>
        <p:cxnSp>
          <p:nvCxnSpPr>
            <p:cNvPr id="17" name="Straight Arrow Connector 16"/>
            <p:cNvCxnSpPr/>
            <p:nvPr/>
          </p:nvCxnSpPr>
          <p:spPr>
            <a:xfrm flipH="1">
              <a:off x="2766553" y="3111370"/>
              <a:ext cx="296796" cy="34359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>
              <a:off x="3526906" y="3111370"/>
              <a:ext cx="704434" cy="39557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 flipH="1">
              <a:off x="2640695" y="3949402"/>
              <a:ext cx="1843" cy="27173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>
              <a:off x="4633214" y="3846954"/>
              <a:ext cx="308697" cy="40129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flipH="1">
              <a:off x="3920405" y="3846954"/>
              <a:ext cx="308697" cy="40129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>
              <a:off x="4025159" y="4685054"/>
              <a:ext cx="308697" cy="40129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flipH="1">
              <a:off x="3312350" y="4685054"/>
              <a:ext cx="308697" cy="40129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/>
          <p:cNvGrpSpPr/>
          <p:nvPr/>
        </p:nvGrpSpPr>
        <p:grpSpPr>
          <a:xfrm>
            <a:off x="9616745" y="4060896"/>
            <a:ext cx="3070764" cy="3102292"/>
            <a:chOff x="2401832" y="2664090"/>
            <a:chExt cx="2878841" cy="2908399"/>
          </a:xfrm>
        </p:grpSpPr>
        <p:sp>
          <p:nvSpPr>
            <p:cNvPr id="60" name="Rectangle 59"/>
            <p:cNvSpPr/>
            <p:nvPr/>
          </p:nvSpPr>
          <p:spPr>
            <a:xfrm>
              <a:off x="3080890" y="2664090"/>
              <a:ext cx="401873" cy="40187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CA" sz="2560" b="1" dirty="0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61" name="Oval 60"/>
            <p:cNvSpPr/>
            <p:nvPr/>
          </p:nvSpPr>
          <p:spPr>
            <a:xfrm>
              <a:off x="2433983" y="3475671"/>
              <a:ext cx="401873" cy="40187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CA" sz="2560" b="1" dirty="0">
                  <a:solidFill>
                    <a:prstClr val="white"/>
                  </a:solidFill>
                </a:rPr>
                <a:t>B</a:t>
              </a:r>
            </a:p>
          </p:txBody>
        </p:sp>
        <p:grpSp>
          <p:nvGrpSpPr>
            <p:cNvPr id="62" name="Group 61"/>
            <p:cNvGrpSpPr/>
            <p:nvPr/>
          </p:nvGrpSpPr>
          <p:grpSpPr>
            <a:xfrm>
              <a:off x="2401832" y="4274082"/>
              <a:ext cx="466173" cy="494498"/>
              <a:chOff x="8322080" y="1781397"/>
              <a:chExt cx="466173" cy="494498"/>
            </a:xfrm>
          </p:grpSpPr>
          <p:sp>
            <p:nvSpPr>
              <p:cNvPr id="82" name="Isosceles Triangle 81"/>
              <p:cNvSpPr/>
              <p:nvPr/>
            </p:nvSpPr>
            <p:spPr>
              <a:xfrm>
                <a:off x="8322080" y="1781397"/>
                <a:ext cx="466173" cy="401873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CA" sz="2560" b="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8483222" y="1820001"/>
                <a:ext cx="159128" cy="45589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2560" b="1" dirty="0">
                    <a:solidFill>
                      <a:prstClr val="white"/>
                    </a:solidFill>
                    <a:latin typeface="Calibri" panose="020F0502020204030204"/>
                    <a:ea typeface="+mn-ea"/>
                  </a:rPr>
                  <a:t>D</a:t>
                </a: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2977624" y="5042272"/>
              <a:ext cx="466173" cy="494498"/>
              <a:chOff x="8322080" y="1781397"/>
              <a:chExt cx="466173" cy="494498"/>
            </a:xfrm>
          </p:grpSpPr>
          <p:sp>
            <p:nvSpPr>
              <p:cNvPr id="80" name="Isosceles Triangle 79"/>
              <p:cNvSpPr/>
              <p:nvPr/>
            </p:nvSpPr>
            <p:spPr>
              <a:xfrm>
                <a:off x="8322080" y="1781397"/>
                <a:ext cx="466173" cy="401873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CA" sz="2560" b="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8483222" y="1820001"/>
                <a:ext cx="159128" cy="45589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2560" b="1" dirty="0">
                    <a:solidFill>
                      <a:prstClr val="white"/>
                    </a:solidFill>
                    <a:latin typeface="Calibri" panose="020F0502020204030204"/>
                    <a:ea typeface="+mn-ea"/>
                  </a:rPr>
                  <a:t>G</a:t>
                </a:r>
              </a:p>
            </p:txBody>
          </p:sp>
        </p:grpSp>
        <p:grpSp>
          <p:nvGrpSpPr>
            <p:cNvPr id="64" name="Group 63"/>
            <p:cNvGrpSpPr/>
            <p:nvPr/>
          </p:nvGrpSpPr>
          <p:grpSpPr>
            <a:xfrm>
              <a:off x="4174860" y="5077991"/>
              <a:ext cx="466173" cy="494498"/>
              <a:chOff x="8322080" y="1781397"/>
              <a:chExt cx="466173" cy="494498"/>
            </a:xfrm>
          </p:grpSpPr>
          <p:sp>
            <p:nvSpPr>
              <p:cNvPr id="78" name="Isosceles Triangle 77"/>
              <p:cNvSpPr/>
              <p:nvPr/>
            </p:nvSpPr>
            <p:spPr>
              <a:xfrm>
                <a:off x="8322080" y="1781397"/>
                <a:ext cx="466173" cy="401873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CA" sz="2560" b="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8483222" y="1820001"/>
                <a:ext cx="159128" cy="45589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2560" b="1" dirty="0">
                    <a:solidFill>
                      <a:prstClr val="white"/>
                    </a:solidFill>
                    <a:latin typeface="Calibri" panose="020F0502020204030204"/>
                    <a:ea typeface="+mn-ea"/>
                  </a:rPr>
                  <a:t>H</a:t>
                </a:r>
              </a:p>
            </p:txBody>
          </p:sp>
        </p:grpSp>
        <p:grpSp>
          <p:nvGrpSpPr>
            <p:cNvPr id="65" name="Group 64"/>
            <p:cNvGrpSpPr/>
            <p:nvPr/>
          </p:nvGrpSpPr>
          <p:grpSpPr>
            <a:xfrm>
              <a:off x="4814500" y="4252733"/>
              <a:ext cx="466173" cy="494498"/>
              <a:chOff x="8322080" y="1781397"/>
              <a:chExt cx="466173" cy="494498"/>
            </a:xfrm>
          </p:grpSpPr>
          <p:sp>
            <p:nvSpPr>
              <p:cNvPr id="76" name="Isosceles Triangle 75"/>
              <p:cNvSpPr/>
              <p:nvPr/>
            </p:nvSpPr>
            <p:spPr>
              <a:xfrm>
                <a:off x="8322080" y="1781397"/>
                <a:ext cx="466173" cy="401873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CA" sz="2560" b="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8483222" y="1820001"/>
                <a:ext cx="159128" cy="45589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2560" b="1" dirty="0">
                    <a:solidFill>
                      <a:prstClr val="white"/>
                    </a:solidFill>
                    <a:latin typeface="Calibri" panose="020F0502020204030204"/>
                    <a:ea typeface="+mn-ea"/>
                  </a:rPr>
                  <a:t>F</a:t>
                </a:r>
              </a:p>
            </p:txBody>
          </p:sp>
        </p:grpSp>
        <p:sp>
          <p:nvSpPr>
            <p:cNvPr id="66" name="Oval 65"/>
            <p:cNvSpPr/>
            <p:nvPr/>
          </p:nvSpPr>
          <p:spPr>
            <a:xfrm>
              <a:off x="4231340" y="3478873"/>
              <a:ext cx="401873" cy="40187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CA" sz="2560" b="1" dirty="0">
                  <a:solidFill>
                    <a:prstClr val="white"/>
                  </a:solidFill>
                </a:rPr>
                <a:t>C</a:t>
              </a:r>
            </a:p>
          </p:txBody>
        </p:sp>
        <p:cxnSp>
          <p:nvCxnSpPr>
            <p:cNvPr id="69" name="Straight Arrow Connector 68"/>
            <p:cNvCxnSpPr/>
            <p:nvPr/>
          </p:nvCxnSpPr>
          <p:spPr>
            <a:xfrm flipH="1">
              <a:off x="2766553" y="3111370"/>
              <a:ext cx="296796" cy="34359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>
              <a:off x="3526906" y="3111370"/>
              <a:ext cx="704434" cy="39557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>
              <a:off x="2640695" y="3913263"/>
              <a:ext cx="1" cy="30787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/>
            <p:nvPr/>
          </p:nvCxnSpPr>
          <p:spPr>
            <a:xfrm>
              <a:off x="4633214" y="3846954"/>
              <a:ext cx="308697" cy="40129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/>
            <p:nvPr/>
          </p:nvCxnSpPr>
          <p:spPr>
            <a:xfrm>
              <a:off x="3407603" y="4644657"/>
              <a:ext cx="883933" cy="532181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Oval 83"/>
            <p:cNvSpPr/>
            <p:nvPr/>
          </p:nvSpPr>
          <p:spPr>
            <a:xfrm>
              <a:off x="3005730" y="4251396"/>
              <a:ext cx="401873" cy="401873"/>
            </a:xfrm>
            <a:prstGeom prst="ellipse">
              <a:avLst/>
            </a:prstGeom>
            <a:solidFill>
              <a:srgbClr val="04B15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CA" sz="2560" b="1" dirty="0">
                  <a:solidFill>
                    <a:prstClr val="white"/>
                  </a:solidFill>
                </a:rPr>
                <a:t>I</a:t>
              </a:r>
            </a:p>
          </p:txBody>
        </p:sp>
        <p:cxnSp>
          <p:nvCxnSpPr>
            <p:cNvPr id="85" name="Straight Arrow Connector 84"/>
            <p:cNvCxnSpPr/>
            <p:nvPr/>
          </p:nvCxnSpPr>
          <p:spPr>
            <a:xfrm>
              <a:off x="2808229" y="3844925"/>
              <a:ext cx="272661" cy="411646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/>
            <p:nvPr/>
          </p:nvCxnSpPr>
          <p:spPr>
            <a:xfrm>
              <a:off x="3207081" y="4687178"/>
              <a:ext cx="1" cy="307877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8" name="Group 117"/>
          <p:cNvGrpSpPr/>
          <p:nvPr/>
        </p:nvGrpSpPr>
        <p:grpSpPr>
          <a:xfrm>
            <a:off x="4947150" y="4060896"/>
            <a:ext cx="3070764" cy="3102292"/>
            <a:chOff x="2401832" y="2664090"/>
            <a:chExt cx="2878841" cy="2908399"/>
          </a:xfrm>
        </p:grpSpPr>
        <p:sp>
          <p:nvSpPr>
            <p:cNvPr id="119" name="Rectangle 118"/>
            <p:cNvSpPr/>
            <p:nvPr/>
          </p:nvSpPr>
          <p:spPr>
            <a:xfrm>
              <a:off x="3080890" y="2664090"/>
              <a:ext cx="401873" cy="40187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CA" sz="2560" b="1" dirty="0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120" name="Oval 119"/>
            <p:cNvSpPr/>
            <p:nvPr/>
          </p:nvSpPr>
          <p:spPr>
            <a:xfrm>
              <a:off x="2433983" y="3475671"/>
              <a:ext cx="401873" cy="40187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CA" sz="2560" b="1" dirty="0">
                  <a:solidFill>
                    <a:prstClr val="white"/>
                  </a:solidFill>
                </a:rPr>
                <a:t>B</a:t>
              </a:r>
            </a:p>
          </p:txBody>
        </p:sp>
        <p:grpSp>
          <p:nvGrpSpPr>
            <p:cNvPr id="121" name="Group 120"/>
            <p:cNvGrpSpPr/>
            <p:nvPr/>
          </p:nvGrpSpPr>
          <p:grpSpPr>
            <a:xfrm>
              <a:off x="2401832" y="4274082"/>
              <a:ext cx="466173" cy="494498"/>
              <a:chOff x="8322080" y="1781397"/>
              <a:chExt cx="466173" cy="494498"/>
            </a:xfrm>
          </p:grpSpPr>
          <p:sp>
            <p:nvSpPr>
              <p:cNvPr id="140" name="Isosceles Triangle 139"/>
              <p:cNvSpPr/>
              <p:nvPr/>
            </p:nvSpPr>
            <p:spPr>
              <a:xfrm>
                <a:off x="8322080" y="1781397"/>
                <a:ext cx="466173" cy="401873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CA" sz="2560" b="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1" name="TextBox 140"/>
              <p:cNvSpPr txBox="1"/>
              <p:nvPr/>
            </p:nvSpPr>
            <p:spPr>
              <a:xfrm>
                <a:off x="8483222" y="1820001"/>
                <a:ext cx="159128" cy="45589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2560" b="1" dirty="0">
                    <a:solidFill>
                      <a:prstClr val="white"/>
                    </a:solidFill>
                    <a:latin typeface="Calibri" panose="020F0502020204030204"/>
                    <a:ea typeface="+mn-ea"/>
                  </a:rPr>
                  <a:t>D</a:t>
                </a:r>
              </a:p>
            </p:txBody>
          </p:sp>
        </p:grpSp>
        <p:grpSp>
          <p:nvGrpSpPr>
            <p:cNvPr id="122" name="Group 121"/>
            <p:cNvGrpSpPr/>
            <p:nvPr/>
          </p:nvGrpSpPr>
          <p:grpSpPr>
            <a:xfrm>
              <a:off x="2977624" y="5042272"/>
              <a:ext cx="466173" cy="494498"/>
              <a:chOff x="8322080" y="1781397"/>
              <a:chExt cx="466173" cy="494498"/>
            </a:xfrm>
          </p:grpSpPr>
          <p:sp>
            <p:nvSpPr>
              <p:cNvPr id="138" name="Isosceles Triangle 137"/>
              <p:cNvSpPr/>
              <p:nvPr/>
            </p:nvSpPr>
            <p:spPr>
              <a:xfrm>
                <a:off x="8322080" y="1781397"/>
                <a:ext cx="466173" cy="401873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CA" sz="2560" b="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9" name="TextBox 138"/>
              <p:cNvSpPr txBox="1"/>
              <p:nvPr/>
            </p:nvSpPr>
            <p:spPr>
              <a:xfrm>
                <a:off x="8483222" y="1820001"/>
                <a:ext cx="159128" cy="45589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2560" b="1" dirty="0">
                    <a:solidFill>
                      <a:prstClr val="white"/>
                    </a:solidFill>
                    <a:latin typeface="Calibri" panose="020F0502020204030204"/>
                    <a:ea typeface="+mn-ea"/>
                  </a:rPr>
                  <a:t>G</a:t>
                </a:r>
              </a:p>
            </p:txBody>
          </p:sp>
        </p:grpSp>
        <p:grpSp>
          <p:nvGrpSpPr>
            <p:cNvPr id="123" name="Group 122"/>
            <p:cNvGrpSpPr/>
            <p:nvPr/>
          </p:nvGrpSpPr>
          <p:grpSpPr>
            <a:xfrm>
              <a:off x="4174860" y="5077991"/>
              <a:ext cx="466173" cy="494498"/>
              <a:chOff x="8322080" y="1781397"/>
              <a:chExt cx="466173" cy="494498"/>
            </a:xfrm>
          </p:grpSpPr>
          <p:sp>
            <p:nvSpPr>
              <p:cNvPr id="136" name="Isosceles Triangle 135"/>
              <p:cNvSpPr/>
              <p:nvPr/>
            </p:nvSpPr>
            <p:spPr>
              <a:xfrm>
                <a:off x="8322080" y="1781397"/>
                <a:ext cx="466173" cy="401873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CA" sz="2560" b="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7" name="TextBox 136"/>
              <p:cNvSpPr txBox="1"/>
              <p:nvPr/>
            </p:nvSpPr>
            <p:spPr>
              <a:xfrm>
                <a:off x="8483222" y="1820001"/>
                <a:ext cx="159128" cy="45589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2560" b="1" dirty="0">
                    <a:solidFill>
                      <a:prstClr val="white"/>
                    </a:solidFill>
                    <a:latin typeface="Calibri" panose="020F0502020204030204"/>
                    <a:ea typeface="+mn-ea"/>
                  </a:rPr>
                  <a:t>H</a:t>
                </a:r>
              </a:p>
            </p:txBody>
          </p:sp>
        </p:grpSp>
        <p:grpSp>
          <p:nvGrpSpPr>
            <p:cNvPr id="124" name="Group 123"/>
            <p:cNvGrpSpPr/>
            <p:nvPr/>
          </p:nvGrpSpPr>
          <p:grpSpPr>
            <a:xfrm>
              <a:off x="4814500" y="4252733"/>
              <a:ext cx="466173" cy="494498"/>
              <a:chOff x="8322080" y="1781397"/>
              <a:chExt cx="466173" cy="494498"/>
            </a:xfrm>
          </p:grpSpPr>
          <p:sp>
            <p:nvSpPr>
              <p:cNvPr id="134" name="Isosceles Triangle 133"/>
              <p:cNvSpPr/>
              <p:nvPr/>
            </p:nvSpPr>
            <p:spPr>
              <a:xfrm>
                <a:off x="8322080" y="1781397"/>
                <a:ext cx="466173" cy="401873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CA" sz="2560" b="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5" name="TextBox 134"/>
              <p:cNvSpPr txBox="1"/>
              <p:nvPr/>
            </p:nvSpPr>
            <p:spPr>
              <a:xfrm>
                <a:off x="8483222" y="1820001"/>
                <a:ext cx="159128" cy="45589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2560" b="1" dirty="0">
                    <a:solidFill>
                      <a:prstClr val="white"/>
                    </a:solidFill>
                    <a:latin typeface="Calibri" panose="020F0502020204030204"/>
                    <a:ea typeface="+mn-ea"/>
                  </a:rPr>
                  <a:t>F</a:t>
                </a:r>
              </a:p>
            </p:txBody>
          </p:sp>
        </p:grpSp>
        <p:sp>
          <p:nvSpPr>
            <p:cNvPr id="125" name="Oval 124"/>
            <p:cNvSpPr/>
            <p:nvPr/>
          </p:nvSpPr>
          <p:spPr>
            <a:xfrm>
              <a:off x="4231340" y="3478873"/>
              <a:ext cx="401873" cy="40187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CA" sz="2560" b="1" dirty="0">
                  <a:solidFill>
                    <a:prstClr val="white"/>
                  </a:solidFill>
                </a:rPr>
                <a:t>C</a:t>
              </a:r>
            </a:p>
          </p:txBody>
        </p:sp>
        <p:cxnSp>
          <p:nvCxnSpPr>
            <p:cNvPr id="126" name="Straight Arrow Connector 125"/>
            <p:cNvCxnSpPr/>
            <p:nvPr/>
          </p:nvCxnSpPr>
          <p:spPr>
            <a:xfrm flipH="1">
              <a:off x="2766553" y="3111370"/>
              <a:ext cx="296796" cy="34359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Arrow Connector 126"/>
            <p:cNvCxnSpPr/>
            <p:nvPr/>
          </p:nvCxnSpPr>
          <p:spPr>
            <a:xfrm>
              <a:off x="3526906" y="3111370"/>
              <a:ext cx="704434" cy="39557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Arrow Connector 127"/>
            <p:cNvCxnSpPr/>
            <p:nvPr/>
          </p:nvCxnSpPr>
          <p:spPr>
            <a:xfrm>
              <a:off x="2640695" y="3913263"/>
              <a:ext cx="1" cy="30787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Arrow Connector 128"/>
            <p:cNvCxnSpPr/>
            <p:nvPr/>
          </p:nvCxnSpPr>
          <p:spPr>
            <a:xfrm>
              <a:off x="4633214" y="3846954"/>
              <a:ext cx="308697" cy="40129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2" name="Right Arrow 141"/>
          <p:cNvSpPr/>
          <p:nvPr/>
        </p:nvSpPr>
        <p:spPr>
          <a:xfrm>
            <a:off x="3825440" y="5339143"/>
            <a:ext cx="556126" cy="495867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CA" sz="1920">
              <a:solidFill>
                <a:prstClr val="white"/>
              </a:solidFill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3554402" y="4828011"/>
            <a:ext cx="1090685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CA" sz="2560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Rip-up</a:t>
            </a:r>
          </a:p>
        </p:txBody>
      </p:sp>
      <p:sp>
        <p:nvSpPr>
          <p:cNvPr id="144" name="Right Arrow 143"/>
          <p:cNvSpPr/>
          <p:nvPr/>
        </p:nvSpPr>
        <p:spPr>
          <a:xfrm>
            <a:off x="8521810" y="5339143"/>
            <a:ext cx="556126" cy="495867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CA" sz="1920">
              <a:solidFill>
                <a:prstClr val="white"/>
              </a:solidFill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8039406" y="4828011"/>
            <a:ext cx="1513417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CA" sz="2560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Re-route</a:t>
            </a:r>
          </a:p>
        </p:txBody>
      </p:sp>
    </p:spTree>
    <p:extLst>
      <p:ext uri="{BB962C8B-B14F-4D97-AF65-F5344CB8AC3E}">
        <p14:creationId xmlns:p14="http://schemas.microsoft.com/office/powerpoint/2010/main" val="40873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 animBg="1"/>
      <p:bldP spid="143" grpId="0"/>
      <p:bldP spid="144" grpId="0" animBg="1"/>
      <p:bldP spid="14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 bwMode="auto">
          <a:xfrm>
            <a:off x="1415717" y="4279958"/>
            <a:ext cx="4301836" cy="39159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65" charset="0"/>
              <a:ea typeface="ヒラギノ角ゴ ProN W3" pitchFamily="-65" charset="-128"/>
              <a:cs typeface="ヒラギノ角ゴ ProN W3" pitchFamily="-65" charset="-128"/>
              <a:sym typeface="Gill Sans" pitchFamily="-65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621E302-A139-4538-AB44-9079AB17D9A4}" type="slidenum">
              <a:rPr lang="en-CA" smtClean="0"/>
              <a:pPr>
                <a:defRPr/>
              </a:pPr>
              <a:t>37</a:t>
            </a:fld>
            <a:endParaRPr lang="en-CA" dirty="0"/>
          </a:p>
        </p:txBody>
      </p:sp>
      <p:grpSp>
        <p:nvGrpSpPr>
          <p:cNvPr id="33" name="Group 32"/>
          <p:cNvGrpSpPr/>
          <p:nvPr/>
        </p:nvGrpSpPr>
        <p:grpSpPr>
          <a:xfrm>
            <a:off x="1968691" y="4825567"/>
            <a:ext cx="2382486" cy="666044"/>
            <a:chOff x="1134865" y="5325422"/>
            <a:chExt cx="2382486" cy="666044"/>
          </a:xfrm>
        </p:grpSpPr>
        <p:grpSp>
          <p:nvGrpSpPr>
            <p:cNvPr id="9" name="Group 8"/>
            <p:cNvGrpSpPr/>
            <p:nvPr/>
          </p:nvGrpSpPr>
          <p:grpSpPr>
            <a:xfrm>
              <a:off x="2809073" y="5356310"/>
              <a:ext cx="708278" cy="607522"/>
              <a:chOff x="9791589" y="3355581"/>
              <a:chExt cx="954375" cy="818611"/>
            </a:xfrm>
          </p:grpSpPr>
          <p:sp>
            <p:nvSpPr>
              <p:cNvPr id="20" name="Freeform 19"/>
              <p:cNvSpPr/>
              <p:nvPr/>
            </p:nvSpPr>
            <p:spPr bwMode="auto">
              <a:xfrm rot="2268344">
                <a:off x="9791589" y="3355581"/>
                <a:ext cx="908663" cy="668538"/>
              </a:xfrm>
              <a:custGeom>
                <a:avLst/>
                <a:gdLst>
                  <a:gd name="connsiteX0" fmla="*/ 0 w 1032934"/>
                  <a:gd name="connsiteY0" fmla="*/ 423333 h 423333"/>
                  <a:gd name="connsiteX1" fmla="*/ 1032934 w 1032934"/>
                  <a:gd name="connsiteY1" fmla="*/ 0 h 423333"/>
                  <a:gd name="connsiteX0" fmla="*/ 0 w 928159"/>
                  <a:gd name="connsiteY0" fmla="*/ 493183 h 493183"/>
                  <a:gd name="connsiteX1" fmla="*/ 928159 w 928159"/>
                  <a:gd name="connsiteY1" fmla="*/ 0 h 493183"/>
                  <a:gd name="connsiteX0" fmla="*/ 0 w 928159"/>
                  <a:gd name="connsiteY0" fmla="*/ 493216 h 493216"/>
                  <a:gd name="connsiteX1" fmla="*/ 928159 w 928159"/>
                  <a:gd name="connsiteY1" fmla="*/ 33 h 493216"/>
                  <a:gd name="connsiteX0" fmla="*/ 0 w 928159"/>
                  <a:gd name="connsiteY0" fmla="*/ 493229 h 493229"/>
                  <a:gd name="connsiteX1" fmla="*/ 928159 w 928159"/>
                  <a:gd name="connsiteY1" fmla="*/ 46 h 493229"/>
                  <a:gd name="connsiteX0" fmla="*/ 0 w 928159"/>
                  <a:gd name="connsiteY0" fmla="*/ 493229 h 493229"/>
                  <a:gd name="connsiteX1" fmla="*/ 928159 w 928159"/>
                  <a:gd name="connsiteY1" fmla="*/ 46 h 493229"/>
                  <a:gd name="connsiteX0" fmla="*/ 0 w 928159"/>
                  <a:gd name="connsiteY0" fmla="*/ 493229 h 493229"/>
                  <a:gd name="connsiteX1" fmla="*/ 928159 w 928159"/>
                  <a:gd name="connsiteY1" fmla="*/ 46 h 493229"/>
                  <a:gd name="connsiteX0" fmla="*/ 0 w 868571"/>
                  <a:gd name="connsiteY0" fmla="*/ 467618 h 467618"/>
                  <a:gd name="connsiteX1" fmla="*/ 868571 w 868571"/>
                  <a:gd name="connsiteY1" fmla="*/ 53 h 467618"/>
                  <a:gd name="connsiteX0" fmla="*/ 0 w 869378"/>
                  <a:gd name="connsiteY0" fmla="*/ 472337 h 472337"/>
                  <a:gd name="connsiteX1" fmla="*/ 869378 w 869378"/>
                  <a:gd name="connsiteY1" fmla="*/ 51 h 472337"/>
                  <a:gd name="connsiteX0" fmla="*/ 0 w 869378"/>
                  <a:gd name="connsiteY0" fmla="*/ 472286 h 472286"/>
                  <a:gd name="connsiteX1" fmla="*/ 869378 w 869378"/>
                  <a:gd name="connsiteY1" fmla="*/ 0 h 47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69378" h="472286">
                    <a:moveTo>
                      <a:pt x="0" y="472286"/>
                    </a:moveTo>
                    <a:cubicBezTo>
                      <a:pt x="153811" y="212642"/>
                      <a:pt x="339255" y="59963"/>
                      <a:pt x="869378" y="0"/>
                    </a:cubicBezTo>
                  </a:path>
                </a:pathLst>
              </a:custGeom>
              <a:noFill/>
              <a:ln w="762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stealth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endParaRPr>
              </a:p>
            </p:txBody>
          </p:sp>
          <p:sp>
            <p:nvSpPr>
              <p:cNvPr id="21" name="Freeform 20"/>
              <p:cNvSpPr/>
              <p:nvPr/>
            </p:nvSpPr>
            <p:spPr bwMode="auto">
              <a:xfrm rot="2268344" flipH="1" flipV="1">
                <a:off x="9837301" y="3505654"/>
                <a:ext cx="908663" cy="668538"/>
              </a:xfrm>
              <a:custGeom>
                <a:avLst/>
                <a:gdLst>
                  <a:gd name="connsiteX0" fmla="*/ 0 w 1032934"/>
                  <a:gd name="connsiteY0" fmla="*/ 423333 h 423333"/>
                  <a:gd name="connsiteX1" fmla="*/ 1032934 w 1032934"/>
                  <a:gd name="connsiteY1" fmla="*/ 0 h 423333"/>
                  <a:gd name="connsiteX0" fmla="*/ 0 w 928159"/>
                  <a:gd name="connsiteY0" fmla="*/ 493183 h 493183"/>
                  <a:gd name="connsiteX1" fmla="*/ 928159 w 928159"/>
                  <a:gd name="connsiteY1" fmla="*/ 0 h 493183"/>
                  <a:gd name="connsiteX0" fmla="*/ 0 w 928159"/>
                  <a:gd name="connsiteY0" fmla="*/ 493216 h 493216"/>
                  <a:gd name="connsiteX1" fmla="*/ 928159 w 928159"/>
                  <a:gd name="connsiteY1" fmla="*/ 33 h 493216"/>
                  <a:gd name="connsiteX0" fmla="*/ 0 w 928159"/>
                  <a:gd name="connsiteY0" fmla="*/ 493229 h 493229"/>
                  <a:gd name="connsiteX1" fmla="*/ 928159 w 928159"/>
                  <a:gd name="connsiteY1" fmla="*/ 46 h 493229"/>
                  <a:gd name="connsiteX0" fmla="*/ 0 w 928159"/>
                  <a:gd name="connsiteY0" fmla="*/ 493229 h 493229"/>
                  <a:gd name="connsiteX1" fmla="*/ 928159 w 928159"/>
                  <a:gd name="connsiteY1" fmla="*/ 46 h 493229"/>
                  <a:gd name="connsiteX0" fmla="*/ 0 w 928159"/>
                  <a:gd name="connsiteY0" fmla="*/ 493229 h 493229"/>
                  <a:gd name="connsiteX1" fmla="*/ 928159 w 928159"/>
                  <a:gd name="connsiteY1" fmla="*/ 46 h 493229"/>
                  <a:gd name="connsiteX0" fmla="*/ 0 w 868571"/>
                  <a:gd name="connsiteY0" fmla="*/ 467618 h 467618"/>
                  <a:gd name="connsiteX1" fmla="*/ 868571 w 868571"/>
                  <a:gd name="connsiteY1" fmla="*/ 53 h 467618"/>
                  <a:gd name="connsiteX0" fmla="*/ 0 w 869378"/>
                  <a:gd name="connsiteY0" fmla="*/ 472337 h 472337"/>
                  <a:gd name="connsiteX1" fmla="*/ 869378 w 869378"/>
                  <a:gd name="connsiteY1" fmla="*/ 51 h 472337"/>
                  <a:gd name="connsiteX0" fmla="*/ 0 w 869378"/>
                  <a:gd name="connsiteY0" fmla="*/ 472286 h 472286"/>
                  <a:gd name="connsiteX1" fmla="*/ 869378 w 869378"/>
                  <a:gd name="connsiteY1" fmla="*/ 0 h 47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69378" h="472286">
                    <a:moveTo>
                      <a:pt x="0" y="472286"/>
                    </a:moveTo>
                    <a:cubicBezTo>
                      <a:pt x="153811" y="212642"/>
                      <a:pt x="339255" y="59963"/>
                      <a:pt x="869378" y="0"/>
                    </a:cubicBezTo>
                  </a:path>
                </a:pathLst>
              </a:custGeom>
              <a:noFill/>
              <a:ln w="762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stealth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endParaRPr>
              </a:p>
            </p:txBody>
          </p:sp>
        </p:grpSp>
        <p:sp>
          <p:nvSpPr>
            <p:cNvPr id="10" name="Rounded Rectangle 9"/>
            <p:cNvSpPr/>
            <p:nvPr/>
          </p:nvSpPr>
          <p:spPr bwMode="auto">
            <a:xfrm>
              <a:off x="1134865" y="5325422"/>
              <a:ext cx="1621127" cy="66604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2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rPr>
                <a:t>Pack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968691" y="5682353"/>
            <a:ext cx="2382486" cy="666044"/>
            <a:chOff x="1134865" y="6363954"/>
            <a:chExt cx="2382486" cy="666044"/>
          </a:xfrm>
        </p:grpSpPr>
        <p:grpSp>
          <p:nvGrpSpPr>
            <p:cNvPr id="6" name="Group 5"/>
            <p:cNvGrpSpPr/>
            <p:nvPr/>
          </p:nvGrpSpPr>
          <p:grpSpPr>
            <a:xfrm>
              <a:off x="2809073" y="6409415"/>
              <a:ext cx="708278" cy="607522"/>
              <a:chOff x="9791589" y="3355581"/>
              <a:chExt cx="954375" cy="818611"/>
            </a:xfrm>
          </p:grpSpPr>
          <p:sp>
            <p:nvSpPr>
              <p:cNvPr id="26" name="Freeform 25"/>
              <p:cNvSpPr/>
              <p:nvPr/>
            </p:nvSpPr>
            <p:spPr bwMode="auto">
              <a:xfrm rot="2268344">
                <a:off x="9791589" y="3355581"/>
                <a:ext cx="908663" cy="668538"/>
              </a:xfrm>
              <a:custGeom>
                <a:avLst/>
                <a:gdLst>
                  <a:gd name="connsiteX0" fmla="*/ 0 w 1032934"/>
                  <a:gd name="connsiteY0" fmla="*/ 423333 h 423333"/>
                  <a:gd name="connsiteX1" fmla="*/ 1032934 w 1032934"/>
                  <a:gd name="connsiteY1" fmla="*/ 0 h 423333"/>
                  <a:gd name="connsiteX0" fmla="*/ 0 w 928159"/>
                  <a:gd name="connsiteY0" fmla="*/ 493183 h 493183"/>
                  <a:gd name="connsiteX1" fmla="*/ 928159 w 928159"/>
                  <a:gd name="connsiteY1" fmla="*/ 0 h 493183"/>
                  <a:gd name="connsiteX0" fmla="*/ 0 w 928159"/>
                  <a:gd name="connsiteY0" fmla="*/ 493216 h 493216"/>
                  <a:gd name="connsiteX1" fmla="*/ 928159 w 928159"/>
                  <a:gd name="connsiteY1" fmla="*/ 33 h 493216"/>
                  <a:gd name="connsiteX0" fmla="*/ 0 w 928159"/>
                  <a:gd name="connsiteY0" fmla="*/ 493229 h 493229"/>
                  <a:gd name="connsiteX1" fmla="*/ 928159 w 928159"/>
                  <a:gd name="connsiteY1" fmla="*/ 46 h 493229"/>
                  <a:gd name="connsiteX0" fmla="*/ 0 w 928159"/>
                  <a:gd name="connsiteY0" fmla="*/ 493229 h 493229"/>
                  <a:gd name="connsiteX1" fmla="*/ 928159 w 928159"/>
                  <a:gd name="connsiteY1" fmla="*/ 46 h 493229"/>
                  <a:gd name="connsiteX0" fmla="*/ 0 w 928159"/>
                  <a:gd name="connsiteY0" fmla="*/ 493229 h 493229"/>
                  <a:gd name="connsiteX1" fmla="*/ 928159 w 928159"/>
                  <a:gd name="connsiteY1" fmla="*/ 46 h 493229"/>
                  <a:gd name="connsiteX0" fmla="*/ 0 w 868571"/>
                  <a:gd name="connsiteY0" fmla="*/ 467618 h 467618"/>
                  <a:gd name="connsiteX1" fmla="*/ 868571 w 868571"/>
                  <a:gd name="connsiteY1" fmla="*/ 53 h 467618"/>
                  <a:gd name="connsiteX0" fmla="*/ 0 w 869378"/>
                  <a:gd name="connsiteY0" fmla="*/ 472337 h 472337"/>
                  <a:gd name="connsiteX1" fmla="*/ 869378 w 869378"/>
                  <a:gd name="connsiteY1" fmla="*/ 51 h 472337"/>
                  <a:gd name="connsiteX0" fmla="*/ 0 w 869378"/>
                  <a:gd name="connsiteY0" fmla="*/ 472286 h 472286"/>
                  <a:gd name="connsiteX1" fmla="*/ 869378 w 869378"/>
                  <a:gd name="connsiteY1" fmla="*/ 0 h 47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69378" h="472286">
                    <a:moveTo>
                      <a:pt x="0" y="472286"/>
                    </a:moveTo>
                    <a:cubicBezTo>
                      <a:pt x="153811" y="212642"/>
                      <a:pt x="339255" y="59963"/>
                      <a:pt x="869378" y="0"/>
                    </a:cubicBezTo>
                  </a:path>
                </a:pathLst>
              </a:custGeom>
              <a:noFill/>
              <a:ln w="762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stealth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endParaRPr>
              </a:p>
            </p:txBody>
          </p:sp>
          <p:sp>
            <p:nvSpPr>
              <p:cNvPr id="27" name="Freeform 26"/>
              <p:cNvSpPr/>
              <p:nvPr/>
            </p:nvSpPr>
            <p:spPr bwMode="auto">
              <a:xfrm rot="2268344" flipH="1" flipV="1">
                <a:off x="9837301" y="3505654"/>
                <a:ext cx="908663" cy="668538"/>
              </a:xfrm>
              <a:custGeom>
                <a:avLst/>
                <a:gdLst>
                  <a:gd name="connsiteX0" fmla="*/ 0 w 1032934"/>
                  <a:gd name="connsiteY0" fmla="*/ 423333 h 423333"/>
                  <a:gd name="connsiteX1" fmla="*/ 1032934 w 1032934"/>
                  <a:gd name="connsiteY1" fmla="*/ 0 h 423333"/>
                  <a:gd name="connsiteX0" fmla="*/ 0 w 928159"/>
                  <a:gd name="connsiteY0" fmla="*/ 493183 h 493183"/>
                  <a:gd name="connsiteX1" fmla="*/ 928159 w 928159"/>
                  <a:gd name="connsiteY1" fmla="*/ 0 h 493183"/>
                  <a:gd name="connsiteX0" fmla="*/ 0 w 928159"/>
                  <a:gd name="connsiteY0" fmla="*/ 493216 h 493216"/>
                  <a:gd name="connsiteX1" fmla="*/ 928159 w 928159"/>
                  <a:gd name="connsiteY1" fmla="*/ 33 h 493216"/>
                  <a:gd name="connsiteX0" fmla="*/ 0 w 928159"/>
                  <a:gd name="connsiteY0" fmla="*/ 493229 h 493229"/>
                  <a:gd name="connsiteX1" fmla="*/ 928159 w 928159"/>
                  <a:gd name="connsiteY1" fmla="*/ 46 h 493229"/>
                  <a:gd name="connsiteX0" fmla="*/ 0 w 928159"/>
                  <a:gd name="connsiteY0" fmla="*/ 493229 h 493229"/>
                  <a:gd name="connsiteX1" fmla="*/ 928159 w 928159"/>
                  <a:gd name="connsiteY1" fmla="*/ 46 h 493229"/>
                  <a:gd name="connsiteX0" fmla="*/ 0 w 928159"/>
                  <a:gd name="connsiteY0" fmla="*/ 493229 h 493229"/>
                  <a:gd name="connsiteX1" fmla="*/ 928159 w 928159"/>
                  <a:gd name="connsiteY1" fmla="*/ 46 h 493229"/>
                  <a:gd name="connsiteX0" fmla="*/ 0 w 868571"/>
                  <a:gd name="connsiteY0" fmla="*/ 467618 h 467618"/>
                  <a:gd name="connsiteX1" fmla="*/ 868571 w 868571"/>
                  <a:gd name="connsiteY1" fmla="*/ 53 h 467618"/>
                  <a:gd name="connsiteX0" fmla="*/ 0 w 869378"/>
                  <a:gd name="connsiteY0" fmla="*/ 472337 h 472337"/>
                  <a:gd name="connsiteX1" fmla="*/ 869378 w 869378"/>
                  <a:gd name="connsiteY1" fmla="*/ 51 h 472337"/>
                  <a:gd name="connsiteX0" fmla="*/ 0 w 869378"/>
                  <a:gd name="connsiteY0" fmla="*/ 472286 h 472286"/>
                  <a:gd name="connsiteX1" fmla="*/ 869378 w 869378"/>
                  <a:gd name="connsiteY1" fmla="*/ 0 h 47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69378" h="472286">
                    <a:moveTo>
                      <a:pt x="0" y="472286"/>
                    </a:moveTo>
                    <a:cubicBezTo>
                      <a:pt x="153811" y="212642"/>
                      <a:pt x="339255" y="59963"/>
                      <a:pt x="869378" y="0"/>
                    </a:cubicBezTo>
                  </a:path>
                </a:pathLst>
              </a:custGeom>
              <a:noFill/>
              <a:ln w="762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stealth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endParaRPr>
              </a:p>
            </p:txBody>
          </p:sp>
        </p:grpSp>
        <p:sp>
          <p:nvSpPr>
            <p:cNvPr id="11" name="Rounded Rectangle 10"/>
            <p:cNvSpPr/>
            <p:nvPr/>
          </p:nvSpPr>
          <p:spPr bwMode="auto">
            <a:xfrm>
              <a:off x="1134865" y="6363954"/>
              <a:ext cx="1621127" cy="66604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2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rPr>
                <a:t>Place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968691" y="6539139"/>
            <a:ext cx="2382486" cy="666044"/>
            <a:chOff x="1134865" y="7462378"/>
            <a:chExt cx="2382486" cy="666044"/>
          </a:xfrm>
        </p:grpSpPr>
        <p:grpSp>
          <p:nvGrpSpPr>
            <p:cNvPr id="7" name="Group 6"/>
            <p:cNvGrpSpPr/>
            <p:nvPr/>
          </p:nvGrpSpPr>
          <p:grpSpPr>
            <a:xfrm>
              <a:off x="2809073" y="7491639"/>
              <a:ext cx="708278" cy="607522"/>
              <a:chOff x="9791589" y="3355581"/>
              <a:chExt cx="954375" cy="818611"/>
            </a:xfrm>
          </p:grpSpPr>
          <p:sp>
            <p:nvSpPr>
              <p:cNvPr id="24" name="Freeform 23"/>
              <p:cNvSpPr/>
              <p:nvPr/>
            </p:nvSpPr>
            <p:spPr bwMode="auto">
              <a:xfrm rot="2268344">
                <a:off x="9791589" y="3355581"/>
                <a:ext cx="908663" cy="668538"/>
              </a:xfrm>
              <a:custGeom>
                <a:avLst/>
                <a:gdLst>
                  <a:gd name="connsiteX0" fmla="*/ 0 w 1032934"/>
                  <a:gd name="connsiteY0" fmla="*/ 423333 h 423333"/>
                  <a:gd name="connsiteX1" fmla="*/ 1032934 w 1032934"/>
                  <a:gd name="connsiteY1" fmla="*/ 0 h 423333"/>
                  <a:gd name="connsiteX0" fmla="*/ 0 w 928159"/>
                  <a:gd name="connsiteY0" fmla="*/ 493183 h 493183"/>
                  <a:gd name="connsiteX1" fmla="*/ 928159 w 928159"/>
                  <a:gd name="connsiteY1" fmla="*/ 0 h 493183"/>
                  <a:gd name="connsiteX0" fmla="*/ 0 w 928159"/>
                  <a:gd name="connsiteY0" fmla="*/ 493216 h 493216"/>
                  <a:gd name="connsiteX1" fmla="*/ 928159 w 928159"/>
                  <a:gd name="connsiteY1" fmla="*/ 33 h 493216"/>
                  <a:gd name="connsiteX0" fmla="*/ 0 w 928159"/>
                  <a:gd name="connsiteY0" fmla="*/ 493229 h 493229"/>
                  <a:gd name="connsiteX1" fmla="*/ 928159 w 928159"/>
                  <a:gd name="connsiteY1" fmla="*/ 46 h 493229"/>
                  <a:gd name="connsiteX0" fmla="*/ 0 w 928159"/>
                  <a:gd name="connsiteY0" fmla="*/ 493229 h 493229"/>
                  <a:gd name="connsiteX1" fmla="*/ 928159 w 928159"/>
                  <a:gd name="connsiteY1" fmla="*/ 46 h 493229"/>
                  <a:gd name="connsiteX0" fmla="*/ 0 w 928159"/>
                  <a:gd name="connsiteY0" fmla="*/ 493229 h 493229"/>
                  <a:gd name="connsiteX1" fmla="*/ 928159 w 928159"/>
                  <a:gd name="connsiteY1" fmla="*/ 46 h 493229"/>
                  <a:gd name="connsiteX0" fmla="*/ 0 w 868571"/>
                  <a:gd name="connsiteY0" fmla="*/ 467618 h 467618"/>
                  <a:gd name="connsiteX1" fmla="*/ 868571 w 868571"/>
                  <a:gd name="connsiteY1" fmla="*/ 53 h 467618"/>
                  <a:gd name="connsiteX0" fmla="*/ 0 w 869378"/>
                  <a:gd name="connsiteY0" fmla="*/ 472337 h 472337"/>
                  <a:gd name="connsiteX1" fmla="*/ 869378 w 869378"/>
                  <a:gd name="connsiteY1" fmla="*/ 51 h 472337"/>
                  <a:gd name="connsiteX0" fmla="*/ 0 w 869378"/>
                  <a:gd name="connsiteY0" fmla="*/ 472286 h 472286"/>
                  <a:gd name="connsiteX1" fmla="*/ 869378 w 869378"/>
                  <a:gd name="connsiteY1" fmla="*/ 0 h 47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69378" h="472286">
                    <a:moveTo>
                      <a:pt x="0" y="472286"/>
                    </a:moveTo>
                    <a:cubicBezTo>
                      <a:pt x="153811" y="212642"/>
                      <a:pt x="339255" y="59963"/>
                      <a:pt x="869378" y="0"/>
                    </a:cubicBezTo>
                  </a:path>
                </a:pathLst>
              </a:custGeom>
              <a:noFill/>
              <a:ln w="762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stealth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endParaRPr>
              </a:p>
            </p:txBody>
          </p:sp>
          <p:sp>
            <p:nvSpPr>
              <p:cNvPr id="25" name="Freeform 24"/>
              <p:cNvSpPr/>
              <p:nvPr/>
            </p:nvSpPr>
            <p:spPr bwMode="auto">
              <a:xfrm rot="2268344" flipH="1" flipV="1">
                <a:off x="9837301" y="3505654"/>
                <a:ext cx="908663" cy="668538"/>
              </a:xfrm>
              <a:custGeom>
                <a:avLst/>
                <a:gdLst>
                  <a:gd name="connsiteX0" fmla="*/ 0 w 1032934"/>
                  <a:gd name="connsiteY0" fmla="*/ 423333 h 423333"/>
                  <a:gd name="connsiteX1" fmla="*/ 1032934 w 1032934"/>
                  <a:gd name="connsiteY1" fmla="*/ 0 h 423333"/>
                  <a:gd name="connsiteX0" fmla="*/ 0 w 928159"/>
                  <a:gd name="connsiteY0" fmla="*/ 493183 h 493183"/>
                  <a:gd name="connsiteX1" fmla="*/ 928159 w 928159"/>
                  <a:gd name="connsiteY1" fmla="*/ 0 h 493183"/>
                  <a:gd name="connsiteX0" fmla="*/ 0 w 928159"/>
                  <a:gd name="connsiteY0" fmla="*/ 493216 h 493216"/>
                  <a:gd name="connsiteX1" fmla="*/ 928159 w 928159"/>
                  <a:gd name="connsiteY1" fmla="*/ 33 h 493216"/>
                  <a:gd name="connsiteX0" fmla="*/ 0 w 928159"/>
                  <a:gd name="connsiteY0" fmla="*/ 493229 h 493229"/>
                  <a:gd name="connsiteX1" fmla="*/ 928159 w 928159"/>
                  <a:gd name="connsiteY1" fmla="*/ 46 h 493229"/>
                  <a:gd name="connsiteX0" fmla="*/ 0 w 928159"/>
                  <a:gd name="connsiteY0" fmla="*/ 493229 h 493229"/>
                  <a:gd name="connsiteX1" fmla="*/ 928159 w 928159"/>
                  <a:gd name="connsiteY1" fmla="*/ 46 h 493229"/>
                  <a:gd name="connsiteX0" fmla="*/ 0 w 928159"/>
                  <a:gd name="connsiteY0" fmla="*/ 493229 h 493229"/>
                  <a:gd name="connsiteX1" fmla="*/ 928159 w 928159"/>
                  <a:gd name="connsiteY1" fmla="*/ 46 h 493229"/>
                  <a:gd name="connsiteX0" fmla="*/ 0 w 868571"/>
                  <a:gd name="connsiteY0" fmla="*/ 467618 h 467618"/>
                  <a:gd name="connsiteX1" fmla="*/ 868571 w 868571"/>
                  <a:gd name="connsiteY1" fmla="*/ 53 h 467618"/>
                  <a:gd name="connsiteX0" fmla="*/ 0 w 869378"/>
                  <a:gd name="connsiteY0" fmla="*/ 472337 h 472337"/>
                  <a:gd name="connsiteX1" fmla="*/ 869378 w 869378"/>
                  <a:gd name="connsiteY1" fmla="*/ 51 h 472337"/>
                  <a:gd name="connsiteX0" fmla="*/ 0 w 869378"/>
                  <a:gd name="connsiteY0" fmla="*/ 472286 h 472286"/>
                  <a:gd name="connsiteX1" fmla="*/ 869378 w 869378"/>
                  <a:gd name="connsiteY1" fmla="*/ 0 h 47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69378" h="472286">
                    <a:moveTo>
                      <a:pt x="0" y="472286"/>
                    </a:moveTo>
                    <a:cubicBezTo>
                      <a:pt x="153811" y="212642"/>
                      <a:pt x="339255" y="59963"/>
                      <a:pt x="869378" y="0"/>
                    </a:cubicBezTo>
                  </a:path>
                </a:pathLst>
              </a:custGeom>
              <a:noFill/>
              <a:ln w="762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stealth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endParaRPr>
              </a:p>
            </p:txBody>
          </p:sp>
        </p:grpSp>
        <p:sp>
          <p:nvSpPr>
            <p:cNvPr id="12" name="Rounded Rectangle 11"/>
            <p:cNvSpPr/>
            <p:nvPr/>
          </p:nvSpPr>
          <p:spPr bwMode="auto">
            <a:xfrm>
              <a:off x="1134865" y="7462378"/>
              <a:ext cx="1621127" cy="66604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2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rPr>
                <a:t>Route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968691" y="7395925"/>
            <a:ext cx="2382486" cy="666044"/>
            <a:chOff x="1134865" y="8560804"/>
            <a:chExt cx="2382486" cy="666044"/>
          </a:xfrm>
        </p:grpSpPr>
        <p:grpSp>
          <p:nvGrpSpPr>
            <p:cNvPr id="8" name="Group 7"/>
            <p:cNvGrpSpPr/>
            <p:nvPr/>
          </p:nvGrpSpPr>
          <p:grpSpPr>
            <a:xfrm>
              <a:off x="2809073" y="8590064"/>
              <a:ext cx="708278" cy="607522"/>
              <a:chOff x="9791589" y="3355581"/>
              <a:chExt cx="954375" cy="818611"/>
            </a:xfrm>
          </p:grpSpPr>
          <p:sp>
            <p:nvSpPr>
              <p:cNvPr id="22" name="Freeform 21"/>
              <p:cNvSpPr/>
              <p:nvPr/>
            </p:nvSpPr>
            <p:spPr bwMode="auto">
              <a:xfrm rot="2268344">
                <a:off x="9791589" y="3355581"/>
                <a:ext cx="908663" cy="668538"/>
              </a:xfrm>
              <a:custGeom>
                <a:avLst/>
                <a:gdLst>
                  <a:gd name="connsiteX0" fmla="*/ 0 w 1032934"/>
                  <a:gd name="connsiteY0" fmla="*/ 423333 h 423333"/>
                  <a:gd name="connsiteX1" fmla="*/ 1032934 w 1032934"/>
                  <a:gd name="connsiteY1" fmla="*/ 0 h 423333"/>
                  <a:gd name="connsiteX0" fmla="*/ 0 w 928159"/>
                  <a:gd name="connsiteY0" fmla="*/ 493183 h 493183"/>
                  <a:gd name="connsiteX1" fmla="*/ 928159 w 928159"/>
                  <a:gd name="connsiteY1" fmla="*/ 0 h 493183"/>
                  <a:gd name="connsiteX0" fmla="*/ 0 w 928159"/>
                  <a:gd name="connsiteY0" fmla="*/ 493216 h 493216"/>
                  <a:gd name="connsiteX1" fmla="*/ 928159 w 928159"/>
                  <a:gd name="connsiteY1" fmla="*/ 33 h 493216"/>
                  <a:gd name="connsiteX0" fmla="*/ 0 w 928159"/>
                  <a:gd name="connsiteY0" fmla="*/ 493229 h 493229"/>
                  <a:gd name="connsiteX1" fmla="*/ 928159 w 928159"/>
                  <a:gd name="connsiteY1" fmla="*/ 46 h 493229"/>
                  <a:gd name="connsiteX0" fmla="*/ 0 w 928159"/>
                  <a:gd name="connsiteY0" fmla="*/ 493229 h 493229"/>
                  <a:gd name="connsiteX1" fmla="*/ 928159 w 928159"/>
                  <a:gd name="connsiteY1" fmla="*/ 46 h 493229"/>
                  <a:gd name="connsiteX0" fmla="*/ 0 w 928159"/>
                  <a:gd name="connsiteY0" fmla="*/ 493229 h 493229"/>
                  <a:gd name="connsiteX1" fmla="*/ 928159 w 928159"/>
                  <a:gd name="connsiteY1" fmla="*/ 46 h 493229"/>
                  <a:gd name="connsiteX0" fmla="*/ 0 w 868571"/>
                  <a:gd name="connsiteY0" fmla="*/ 467618 h 467618"/>
                  <a:gd name="connsiteX1" fmla="*/ 868571 w 868571"/>
                  <a:gd name="connsiteY1" fmla="*/ 53 h 467618"/>
                  <a:gd name="connsiteX0" fmla="*/ 0 w 869378"/>
                  <a:gd name="connsiteY0" fmla="*/ 472337 h 472337"/>
                  <a:gd name="connsiteX1" fmla="*/ 869378 w 869378"/>
                  <a:gd name="connsiteY1" fmla="*/ 51 h 472337"/>
                  <a:gd name="connsiteX0" fmla="*/ 0 w 869378"/>
                  <a:gd name="connsiteY0" fmla="*/ 472286 h 472286"/>
                  <a:gd name="connsiteX1" fmla="*/ 869378 w 869378"/>
                  <a:gd name="connsiteY1" fmla="*/ 0 h 47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69378" h="472286">
                    <a:moveTo>
                      <a:pt x="0" y="472286"/>
                    </a:moveTo>
                    <a:cubicBezTo>
                      <a:pt x="153811" y="212642"/>
                      <a:pt x="339255" y="59963"/>
                      <a:pt x="869378" y="0"/>
                    </a:cubicBezTo>
                  </a:path>
                </a:pathLst>
              </a:custGeom>
              <a:noFill/>
              <a:ln w="762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stealth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endParaRPr>
              </a:p>
            </p:txBody>
          </p:sp>
          <p:sp>
            <p:nvSpPr>
              <p:cNvPr id="23" name="Freeform 22"/>
              <p:cNvSpPr/>
              <p:nvPr/>
            </p:nvSpPr>
            <p:spPr bwMode="auto">
              <a:xfrm rot="2268344" flipH="1" flipV="1">
                <a:off x="9837301" y="3505654"/>
                <a:ext cx="908663" cy="668538"/>
              </a:xfrm>
              <a:custGeom>
                <a:avLst/>
                <a:gdLst>
                  <a:gd name="connsiteX0" fmla="*/ 0 w 1032934"/>
                  <a:gd name="connsiteY0" fmla="*/ 423333 h 423333"/>
                  <a:gd name="connsiteX1" fmla="*/ 1032934 w 1032934"/>
                  <a:gd name="connsiteY1" fmla="*/ 0 h 423333"/>
                  <a:gd name="connsiteX0" fmla="*/ 0 w 928159"/>
                  <a:gd name="connsiteY0" fmla="*/ 493183 h 493183"/>
                  <a:gd name="connsiteX1" fmla="*/ 928159 w 928159"/>
                  <a:gd name="connsiteY1" fmla="*/ 0 h 493183"/>
                  <a:gd name="connsiteX0" fmla="*/ 0 w 928159"/>
                  <a:gd name="connsiteY0" fmla="*/ 493216 h 493216"/>
                  <a:gd name="connsiteX1" fmla="*/ 928159 w 928159"/>
                  <a:gd name="connsiteY1" fmla="*/ 33 h 493216"/>
                  <a:gd name="connsiteX0" fmla="*/ 0 w 928159"/>
                  <a:gd name="connsiteY0" fmla="*/ 493229 h 493229"/>
                  <a:gd name="connsiteX1" fmla="*/ 928159 w 928159"/>
                  <a:gd name="connsiteY1" fmla="*/ 46 h 493229"/>
                  <a:gd name="connsiteX0" fmla="*/ 0 w 928159"/>
                  <a:gd name="connsiteY0" fmla="*/ 493229 h 493229"/>
                  <a:gd name="connsiteX1" fmla="*/ 928159 w 928159"/>
                  <a:gd name="connsiteY1" fmla="*/ 46 h 493229"/>
                  <a:gd name="connsiteX0" fmla="*/ 0 w 928159"/>
                  <a:gd name="connsiteY0" fmla="*/ 493229 h 493229"/>
                  <a:gd name="connsiteX1" fmla="*/ 928159 w 928159"/>
                  <a:gd name="connsiteY1" fmla="*/ 46 h 493229"/>
                  <a:gd name="connsiteX0" fmla="*/ 0 w 868571"/>
                  <a:gd name="connsiteY0" fmla="*/ 467618 h 467618"/>
                  <a:gd name="connsiteX1" fmla="*/ 868571 w 868571"/>
                  <a:gd name="connsiteY1" fmla="*/ 53 h 467618"/>
                  <a:gd name="connsiteX0" fmla="*/ 0 w 869378"/>
                  <a:gd name="connsiteY0" fmla="*/ 472337 h 472337"/>
                  <a:gd name="connsiteX1" fmla="*/ 869378 w 869378"/>
                  <a:gd name="connsiteY1" fmla="*/ 51 h 472337"/>
                  <a:gd name="connsiteX0" fmla="*/ 0 w 869378"/>
                  <a:gd name="connsiteY0" fmla="*/ 472286 h 472286"/>
                  <a:gd name="connsiteX1" fmla="*/ 869378 w 869378"/>
                  <a:gd name="connsiteY1" fmla="*/ 0 h 47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69378" h="472286">
                    <a:moveTo>
                      <a:pt x="0" y="472286"/>
                    </a:moveTo>
                    <a:cubicBezTo>
                      <a:pt x="153811" y="212642"/>
                      <a:pt x="339255" y="59963"/>
                      <a:pt x="869378" y="0"/>
                    </a:cubicBezTo>
                  </a:path>
                </a:pathLst>
              </a:custGeom>
              <a:noFill/>
              <a:ln w="762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stealth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endParaRPr>
              </a:p>
            </p:txBody>
          </p:sp>
        </p:grpSp>
        <p:sp>
          <p:nvSpPr>
            <p:cNvPr id="13" name="Rounded Rectangle 12"/>
            <p:cNvSpPr/>
            <p:nvPr/>
          </p:nvSpPr>
          <p:spPr bwMode="auto">
            <a:xfrm>
              <a:off x="1134865" y="8560804"/>
              <a:ext cx="1621127" cy="66604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2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rPr>
                <a:t>Analysis</a:t>
              </a:r>
            </a:p>
          </p:txBody>
        </p:sp>
      </p:grpSp>
      <p:sp>
        <p:nvSpPr>
          <p:cNvPr id="14" name="Rounded Rectangle 13"/>
          <p:cNvSpPr/>
          <p:nvPr/>
        </p:nvSpPr>
        <p:spPr bwMode="auto">
          <a:xfrm>
            <a:off x="4404259" y="4825567"/>
            <a:ext cx="1022349" cy="323640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STA</a:t>
            </a:r>
          </a:p>
        </p:txBody>
      </p:sp>
      <p:cxnSp>
        <p:nvCxnSpPr>
          <p:cNvPr id="15" name="Straight Arrow Connector 14"/>
          <p:cNvCxnSpPr>
            <a:stCxn id="10" idx="2"/>
            <a:endCxn id="11" idx="0"/>
          </p:cNvCxnSpPr>
          <p:nvPr/>
        </p:nvCxnSpPr>
        <p:spPr bwMode="auto">
          <a:xfrm>
            <a:off x="2779255" y="5491611"/>
            <a:ext cx="0" cy="190742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81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/>
          <p:cNvCxnSpPr>
            <a:stCxn id="11" idx="2"/>
            <a:endCxn id="12" idx="0"/>
          </p:cNvCxnSpPr>
          <p:nvPr/>
        </p:nvCxnSpPr>
        <p:spPr bwMode="auto">
          <a:xfrm>
            <a:off x="2779255" y="6348397"/>
            <a:ext cx="0" cy="190742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81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/>
          <p:cNvCxnSpPr>
            <a:stCxn id="12" idx="2"/>
            <a:endCxn id="13" idx="0"/>
          </p:cNvCxnSpPr>
          <p:nvPr/>
        </p:nvCxnSpPr>
        <p:spPr bwMode="auto">
          <a:xfrm>
            <a:off x="2779255" y="7205183"/>
            <a:ext cx="0" cy="190742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81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Snip Single Corner Rectangle 17"/>
          <p:cNvSpPr/>
          <p:nvPr/>
        </p:nvSpPr>
        <p:spPr bwMode="auto">
          <a:xfrm>
            <a:off x="2125776" y="3512482"/>
            <a:ext cx="1306955" cy="587303"/>
          </a:xfrm>
          <a:prstGeom prst="snip1Rect">
            <a:avLst/>
          </a:prstGeom>
          <a:solidFill>
            <a:srgbClr val="92D05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Netlist</a:t>
            </a:r>
          </a:p>
        </p:txBody>
      </p:sp>
      <p:cxnSp>
        <p:nvCxnSpPr>
          <p:cNvPr id="19" name="Straight Arrow Connector 18"/>
          <p:cNvCxnSpPr>
            <a:stCxn id="18" idx="1"/>
            <a:endCxn id="10" idx="0"/>
          </p:cNvCxnSpPr>
          <p:nvPr/>
        </p:nvCxnSpPr>
        <p:spPr bwMode="auto">
          <a:xfrm>
            <a:off x="2779254" y="4099785"/>
            <a:ext cx="1" cy="725782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81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0" name="Snip Single Corner Rectangle 29"/>
          <p:cNvSpPr/>
          <p:nvPr/>
        </p:nvSpPr>
        <p:spPr bwMode="auto">
          <a:xfrm>
            <a:off x="1996533" y="1465715"/>
            <a:ext cx="1564710" cy="587303"/>
          </a:xfrm>
          <a:prstGeom prst="snip1Rect">
            <a:avLst/>
          </a:prstGeom>
          <a:solidFill>
            <a:srgbClr val="92D05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Verilog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415717" y="4279958"/>
            <a:ext cx="1072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VPR</a:t>
            </a:r>
          </a:p>
        </p:txBody>
      </p:sp>
      <p:cxnSp>
        <p:nvCxnSpPr>
          <p:cNvPr id="52" name="Elbow Connector 51"/>
          <p:cNvCxnSpPr>
            <a:stCxn id="56" idx="2"/>
            <a:endCxn id="18" idx="3"/>
          </p:cNvCxnSpPr>
          <p:nvPr/>
        </p:nvCxnSpPr>
        <p:spPr bwMode="auto">
          <a:xfrm rot="5400000">
            <a:off x="2629184" y="3362410"/>
            <a:ext cx="300143" cy="1"/>
          </a:xfrm>
          <a:prstGeom prst="bentConnector3">
            <a:avLst>
              <a:gd name="adj1" fmla="val 50000"/>
            </a:avLst>
          </a:prstGeom>
          <a:blipFill dpi="0" rotWithShape="0">
            <a:blip r:embed="rId3"/>
            <a:srcRect/>
            <a:tile tx="0" ty="0" sx="100000" sy="100000" flip="none" algn="tl"/>
          </a:blipFill>
          <a:ln w="381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4" name="Elbow Connector 53"/>
          <p:cNvCxnSpPr>
            <a:stCxn id="30" idx="1"/>
            <a:endCxn id="56" idx="0"/>
          </p:cNvCxnSpPr>
          <p:nvPr/>
        </p:nvCxnSpPr>
        <p:spPr bwMode="auto">
          <a:xfrm rot="16200000" flipH="1">
            <a:off x="2613113" y="2218792"/>
            <a:ext cx="331917" cy="367"/>
          </a:xfrm>
          <a:prstGeom prst="bentConnector3">
            <a:avLst>
              <a:gd name="adj1" fmla="val 50000"/>
            </a:avLst>
          </a:prstGeom>
          <a:blipFill dpi="0" rotWithShape="0">
            <a:blip r:embed="rId3"/>
            <a:srcRect/>
            <a:tile tx="0" ty="0" sx="100000" sy="100000" flip="none" algn="tl"/>
          </a:blipFill>
          <a:ln w="381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6" name="Rounded Rectangle 55"/>
          <p:cNvSpPr/>
          <p:nvPr/>
        </p:nvSpPr>
        <p:spPr bwMode="auto">
          <a:xfrm>
            <a:off x="1968691" y="2384935"/>
            <a:ext cx="1621127" cy="827404"/>
          </a:xfrm>
          <a:prstGeom prst="roundRect">
            <a:avLst/>
          </a:prstGeom>
          <a:solidFill>
            <a:srgbClr val="BC8FDD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Quartus</a:t>
            </a:r>
            <a:endParaRPr kumimoji="0" lang="en-CA" sz="2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Gill Sans" pitchFamily="-65" charset="0"/>
              <a:ea typeface="ヒラギノ角ゴ ProN W3" pitchFamily="-65" charset="-128"/>
              <a:cs typeface="ヒラギノ角ゴ ProN W3" pitchFamily="-65" charset="-128"/>
              <a:sym typeface="Gill Sans" pitchFamily="-65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CA" sz="2800" dirty="0"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Map</a:t>
            </a:r>
            <a:endParaRPr kumimoji="0" lang="en-CA" sz="2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Gill Sans" pitchFamily="-65" charset="0"/>
              <a:ea typeface="ヒラギノ角ゴ ProN W3" pitchFamily="-65" charset="-128"/>
              <a:cs typeface="ヒラギノ角ゴ ProN W3" pitchFamily="-65" charset="-128"/>
              <a:sym typeface="Gill Sans" pitchFamily="-65" charset="0"/>
            </a:endParaRPr>
          </a:p>
        </p:txBody>
      </p:sp>
      <p:sp>
        <p:nvSpPr>
          <p:cNvPr id="43" name="Title 2"/>
          <p:cNvSpPr>
            <a:spLocks noGrp="1"/>
          </p:cNvSpPr>
          <p:nvPr>
            <p:ph type="title"/>
          </p:nvPr>
        </p:nvSpPr>
        <p:spPr>
          <a:xfrm>
            <a:off x="267017" y="207781"/>
            <a:ext cx="11747500" cy="584200"/>
          </a:xfrm>
        </p:spPr>
        <p:txBody>
          <a:bodyPr/>
          <a:lstStyle/>
          <a:p>
            <a:r>
              <a:rPr lang="en-CA" dirty="0">
                <a:latin typeface="+mn-lt"/>
              </a:rPr>
              <a:t>Evaluation Titan Flow &amp; Benchmarks</a:t>
            </a:r>
          </a:p>
        </p:txBody>
      </p:sp>
      <p:sp>
        <p:nvSpPr>
          <p:cNvPr id="47" name="Rounded Rectangle 46"/>
          <p:cNvSpPr/>
          <p:nvPr/>
        </p:nvSpPr>
        <p:spPr bwMode="auto">
          <a:xfrm>
            <a:off x="6003827" y="4813217"/>
            <a:ext cx="1621127" cy="3248752"/>
          </a:xfrm>
          <a:prstGeom prst="roundRect">
            <a:avLst/>
          </a:prstGeom>
          <a:solidFill>
            <a:srgbClr val="BC8FDD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Quartus</a:t>
            </a:r>
            <a:endParaRPr kumimoji="0" lang="en-CA" sz="2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Gill Sans" pitchFamily="-65" charset="0"/>
              <a:ea typeface="ヒラギノ角ゴ ProN W3" pitchFamily="-65" charset="-128"/>
              <a:cs typeface="ヒラギノ角ゴ ProN W3" pitchFamily="-65" charset="-128"/>
              <a:sym typeface="Gill Sans" pitchFamily="-65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CA" sz="2800" dirty="0"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Fit</a:t>
            </a:r>
            <a:endParaRPr kumimoji="0" lang="en-CA" sz="2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Gill Sans" pitchFamily="-65" charset="0"/>
              <a:ea typeface="ヒラギノ角ゴ ProN W3" pitchFamily="-65" charset="-128"/>
              <a:cs typeface="ヒラギノ角ゴ ProN W3" pitchFamily="-65" charset="-128"/>
              <a:sym typeface="Gill Sans" pitchFamily="-65" charset="0"/>
            </a:endParaRPr>
          </a:p>
        </p:txBody>
      </p:sp>
      <p:cxnSp>
        <p:nvCxnSpPr>
          <p:cNvPr id="48" name="Elbow Connector 47"/>
          <p:cNvCxnSpPr>
            <a:stCxn id="56" idx="2"/>
            <a:endCxn id="47" idx="0"/>
          </p:cNvCxnSpPr>
          <p:nvPr/>
        </p:nvCxnSpPr>
        <p:spPr bwMode="auto">
          <a:xfrm rot="16200000" flipH="1">
            <a:off x="3996384" y="1995210"/>
            <a:ext cx="1600878" cy="4035136"/>
          </a:xfrm>
          <a:prstGeom prst="bentConnector3">
            <a:avLst>
              <a:gd name="adj1" fmla="val 7161"/>
            </a:avLst>
          </a:prstGeom>
          <a:blipFill dpi="0" rotWithShape="0">
            <a:blip r:embed="rId3"/>
            <a:srcRect/>
            <a:tile tx="0" ty="0" sx="100000" sy="100000" flip="none" algn="tl"/>
          </a:blipFill>
          <a:ln w="381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3" name="Parallelogram 52"/>
          <p:cNvSpPr/>
          <p:nvPr/>
        </p:nvSpPr>
        <p:spPr bwMode="auto">
          <a:xfrm>
            <a:off x="2035296" y="8390806"/>
            <a:ext cx="1492387" cy="711200"/>
          </a:xfrm>
          <a:prstGeom prst="parallelogram">
            <a:avLst/>
          </a:prstGeom>
          <a:solidFill>
            <a:schemeClr val="tx2">
              <a:lumMod val="25000"/>
              <a:lumOff val="75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QoR</a:t>
            </a:r>
            <a:endParaRPr kumimoji="0" lang="en-CA" sz="2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Gill Sans" pitchFamily="-65" charset="0"/>
              <a:ea typeface="ヒラギノ角ゴ ProN W3" pitchFamily="-65" charset="-128"/>
              <a:cs typeface="ヒラギノ角ゴ ProN W3" pitchFamily="-65" charset="-128"/>
              <a:sym typeface="Gill Sans" pitchFamily="-65" charset="0"/>
            </a:endParaRPr>
          </a:p>
        </p:txBody>
      </p:sp>
      <p:cxnSp>
        <p:nvCxnSpPr>
          <p:cNvPr id="59" name="Straight Arrow Connector 58"/>
          <p:cNvCxnSpPr>
            <a:stCxn id="13" idx="2"/>
            <a:endCxn id="53" idx="0"/>
          </p:cNvCxnSpPr>
          <p:nvPr/>
        </p:nvCxnSpPr>
        <p:spPr bwMode="auto">
          <a:xfrm>
            <a:off x="2779255" y="8061969"/>
            <a:ext cx="2235" cy="328837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81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1" name="Parallelogram 60"/>
          <p:cNvSpPr/>
          <p:nvPr/>
        </p:nvSpPr>
        <p:spPr bwMode="auto">
          <a:xfrm>
            <a:off x="6100283" y="8390806"/>
            <a:ext cx="1492387" cy="711200"/>
          </a:xfrm>
          <a:prstGeom prst="parallelogram">
            <a:avLst/>
          </a:prstGeom>
          <a:solidFill>
            <a:schemeClr val="tx2">
              <a:lumMod val="25000"/>
              <a:lumOff val="75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QoR</a:t>
            </a:r>
            <a:endParaRPr kumimoji="0" lang="en-CA" sz="2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Gill Sans" pitchFamily="-65" charset="0"/>
              <a:ea typeface="ヒラギノ角ゴ ProN W3" pitchFamily="-65" charset="-128"/>
              <a:cs typeface="ヒラギノ角ゴ ProN W3" pitchFamily="-65" charset="-128"/>
              <a:sym typeface="Gill Sans" pitchFamily="-65" charset="0"/>
            </a:endParaRPr>
          </a:p>
        </p:txBody>
      </p:sp>
      <p:cxnSp>
        <p:nvCxnSpPr>
          <p:cNvPr id="62" name="Straight Arrow Connector 61"/>
          <p:cNvCxnSpPr>
            <a:endCxn id="61" idx="0"/>
          </p:cNvCxnSpPr>
          <p:nvPr/>
        </p:nvCxnSpPr>
        <p:spPr bwMode="auto">
          <a:xfrm>
            <a:off x="6844242" y="8061969"/>
            <a:ext cx="2235" cy="328837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81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3" name="Snip Single Corner Rectangle 62"/>
          <p:cNvSpPr/>
          <p:nvPr/>
        </p:nvSpPr>
        <p:spPr bwMode="auto">
          <a:xfrm>
            <a:off x="79607" y="1351321"/>
            <a:ext cx="1704948" cy="873147"/>
          </a:xfrm>
          <a:prstGeom prst="snip1Rect">
            <a:avLst/>
          </a:prstGeom>
          <a:solidFill>
            <a:srgbClr val="92D05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Stratix</a:t>
            </a:r>
            <a:r>
              <a:rPr kumimoji="0" lang="en-CA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 IV Model</a:t>
            </a:r>
          </a:p>
        </p:txBody>
      </p:sp>
      <p:cxnSp>
        <p:nvCxnSpPr>
          <p:cNvPr id="44" name="Elbow Connector 43"/>
          <p:cNvCxnSpPr>
            <a:stCxn id="63" idx="1"/>
            <a:endCxn id="37" idx="1"/>
          </p:cNvCxnSpPr>
          <p:nvPr/>
        </p:nvCxnSpPr>
        <p:spPr bwMode="auto">
          <a:xfrm rot="16200000" flipH="1">
            <a:off x="-832828" y="3989377"/>
            <a:ext cx="4013455" cy="483636"/>
          </a:xfrm>
          <a:prstGeom prst="bentConnector2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8100" cap="flat" cmpd="sng" algn="ctr">
            <a:solidFill>
              <a:srgbClr val="4069D6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5" name="TextBox 64"/>
          <p:cNvSpPr txBox="1"/>
          <p:nvPr/>
        </p:nvSpPr>
        <p:spPr>
          <a:xfrm>
            <a:off x="7887690" y="627093"/>
            <a:ext cx="5114794" cy="8047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latin typeface="+mn-lt"/>
              </a:rPr>
              <a:t>Titan Flow: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CA" sz="2800" dirty="0">
                <a:latin typeface="+mn-lt"/>
              </a:rPr>
              <a:t>Synth. &amp; Tech-Map with </a:t>
            </a:r>
            <a:r>
              <a:rPr lang="en-CA" sz="2800" dirty="0" err="1">
                <a:latin typeface="+mn-lt"/>
              </a:rPr>
              <a:t>Quartus</a:t>
            </a:r>
            <a:endParaRPr lang="en-CA" sz="2800" dirty="0">
              <a:latin typeface="+mn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CA" sz="2800" dirty="0">
                <a:latin typeface="+mn-lt"/>
              </a:rPr>
              <a:t>Pack/Place/Route with </a:t>
            </a:r>
            <a:r>
              <a:rPr lang="en-CA" sz="2800" dirty="0" err="1">
                <a:latin typeface="+mn-lt"/>
              </a:rPr>
              <a:t>Quartus</a:t>
            </a:r>
            <a:r>
              <a:rPr lang="en-CA" sz="2800" dirty="0">
                <a:latin typeface="+mn-lt"/>
              </a:rPr>
              <a:t> or VPR</a:t>
            </a:r>
          </a:p>
          <a:p>
            <a:endParaRPr lang="en-CA" sz="2800" dirty="0">
              <a:latin typeface="+mn-lt"/>
            </a:endParaRPr>
          </a:p>
          <a:p>
            <a:r>
              <a:rPr lang="en-CA" sz="2800" dirty="0">
                <a:latin typeface="+mn-lt"/>
              </a:rPr>
              <a:t>Titan Benchmarks: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latin typeface="+mn-lt"/>
              </a:rPr>
              <a:t>Target </a:t>
            </a:r>
            <a:r>
              <a:rPr lang="en-CA" sz="2800" dirty="0" err="1">
                <a:latin typeface="+mn-lt"/>
              </a:rPr>
              <a:t>Stratix</a:t>
            </a:r>
            <a:r>
              <a:rPr lang="en-CA" sz="2800" dirty="0">
                <a:latin typeface="+mn-lt"/>
              </a:rPr>
              <a:t> IV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latin typeface="+mn-lt"/>
              </a:rPr>
              <a:t>23 designs, 90K-1.9M primitives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2800" dirty="0">
              <a:latin typeface="+mn-lt"/>
            </a:endParaRPr>
          </a:p>
          <a:p>
            <a:pPr marL="243848" lvl="0" indent="-243848" defTabSz="975390" eaLnBrk="1" fontAlgn="auto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2987" dirty="0">
                <a:solidFill>
                  <a:prstClr val="black"/>
                </a:solidFill>
                <a:latin typeface="Calibri" panose="020F0502020204030204"/>
                <a:ea typeface="+mn-ea"/>
              </a:rPr>
              <a:t>Academic Routers:</a:t>
            </a:r>
          </a:p>
          <a:p>
            <a:pPr marL="731543" lvl="1" indent="-243848" defTabSz="975390" eaLnBrk="1" fontAlgn="auto" hangingPunct="1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2560" dirty="0">
                <a:solidFill>
                  <a:prstClr val="black"/>
                </a:solidFill>
                <a:latin typeface="Calibri" panose="020F0502020204030204"/>
                <a:ea typeface="+mn-ea"/>
              </a:rPr>
              <a:t>VPR 7</a:t>
            </a:r>
          </a:p>
          <a:p>
            <a:pPr marL="731543" lvl="1" indent="-243848" defTabSz="975390" eaLnBrk="1" fontAlgn="auto" hangingPunct="1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256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CRoute</a:t>
            </a:r>
            <a:endParaRPr lang="en-CA" sz="2560" dirty="0">
              <a:solidFill>
                <a:prstClr val="black"/>
              </a:solidFill>
              <a:latin typeface="Calibri" panose="020F0502020204030204"/>
              <a:ea typeface="+mn-ea"/>
            </a:endParaRPr>
          </a:p>
          <a:p>
            <a:pPr marL="731543" lvl="1" indent="-243848" defTabSz="975390" eaLnBrk="1" fontAlgn="auto" hangingPunct="1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2560" dirty="0">
                <a:solidFill>
                  <a:prstClr val="black"/>
                </a:solidFill>
                <a:latin typeface="Calibri" panose="020F0502020204030204"/>
                <a:ea typeface="+mn-ea"/>
              </a:rPr>
              <a:t>AIR</a:t>
            </a:r>
          </a:p>
          <a:p>
            <a:pPr marL="243848" lvl="0" indent="-243848" defTabSz="975390" eaLnBrk="1" fontAlgn="auto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2987" dirty="0">
                <a:solidFill>
                  <a:prstClr val="black"/>
                </a:solidFill>
                <a:latin typeface="Calibri" panose="020F0502020204030204"/>
                <a:ea typeface="+mn-ea"/>
              </a:rPr>
              <a:t>Commercial Routers:</a:t>
            </a:r>
          </a:p>
          <a:p>
            <a:pPr marL="731543" lvl="1" indent="-243848" defTabSz="975390" eaLnBrk="1" fontAlgn="auto" hangingPunct="1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2560" dirty="0">
                <a:solidFill>
                  <a:prstClr val="black"/>
                </a:solidFill>
                <a:latin typeface="Calibri" panose="020F0502020204030204"/>
                <a:ea typeface="+mn-ea"/>
              </a:rPr>
              <a:t>Intel </a:t>
            </a:r>
            <a:r>
              <a:rPr lang="en-CA" sz="256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Quartus</a:t>
            </a:r>
            <a:r>
              <a:rPr lang="en-CA" sz="2560" dirty="0">
                <a:solidFill>
                  <a:prstClr val="black"/>
                </a:solidFill>
                <a:latin typeface="Calibri" panose="020F0502020204030204"/>
                <a:ea typeface="+mn-ea"/>
              </a:rPr>
              <a:t> 18.0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38381147"/>
      </p:ext>
    </p:extLst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4080" y="903197"/>
            <a:ext cx="11216640" cy="1272484"/>
          </a:xfrm>
        </p:spPr>
        <p:txBody>
          <a:bodyPr>
            <a:normAutofit/>
          </a:bodyPr>
          <a:lstStyle/>
          <a:p>
            <a:r>
              <a:rPr lang="en-CA" dirty="0"/>
              <a:t>AIR Outperforms Academic Routers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3CD5B-1B45-48CB-B666-E62A69B15588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/>
        </p:nvGraphicFramePr>
        <p:xfrm>
          <a:off x="0" y="2143083"/>
          <a:ext cx="8735245" cy="58726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6" name="Group 15"/>
          <p:cNvGrpSpPr/>
          <p:nvPr/>
        </p:nvGrpSpPr>
        <p:grpSpPr>
          <a:xfrm>
            <a:off x="2230731" y="3149028"/>
            <a:ext cx="10866961" cy="1175899"/>
            <a:chOff x="2091310" y="1809213"/>
            <a:chExt cx="10187776" cy="1102406"/>
          </a:xfrm>
        </p:grpSpPr>
        <p:sp>
          <p:nvSpPr>
            <p:cNvPr id="8" name="TextBox 7"/>
            <p:cNvSpPr txBox="1"/>
            <p:nvPr/>
          </p:nvSpPr>
          <p:spPr>
            <a:xfrm>
              <a:off x="8137070" y="1947802"/>
              <a:ext cx="2120900" cy="825226"/>
            </a:xfrm>
            <a:prstGeom prst="rect">
              <a:avLst/>
            </a:prstGeom>
            <a:solidFill>
              <a:srgbClr val="002060"/>
            </a:solidFill>
          </p:spPr>
          <p:txBody>
            <a:bodyPr wrap="square" rtlCol="0"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CA" sz="2560" b="1" dirty="0">
                  <a:solidFill>
                    <a:prstClr val="white"/>
                  </a:solidFill>
                  <a:latin typeface="Calibri" panose="020F0502020204030204"/>
                  <a:ea typeface="+mn-ea"/>
                </a:rPr>
                <a:t>&gt; 6.6x run-time reduction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2091310" y="2387004"/>
              <a:ext cx="5751285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10254347" y="1809213"/>
              <a:ext cx="2024739" cy="110240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304810" indent="-304810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CA" sz="2347" dirty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Incr. Routing</a:t>
              </a:r>
            </a:p>
            <a:p>
              <a:pPr marL="304810" indent="-304810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CA" sz="2347" dirty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HF Routing</a:t>
              </a:r>
            </a:p>
            <a:p>
              <a:pPr marL="304810" indent="-304810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CA" sz="2347" dirty="0" err="1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Lookahead</a:t>
              </a:r>
              <a:endParaRPr lang="en-CA" sz="2347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062768" y="4740544"/>
            <a:ext cx="6034924" cy="880241"/>
            <a:chOff x="6621345" y="3301260"/>
            <a:chExt cx="5657741" cy="825226"/>
          </a:xfrm>
        </p:grpSpPr>
        <p:sp>
          <p:nvSpPr>
            <p:cNvPr id="9" name="TextBox 8"/>
            <p:cNvSpPr txBox="1"/>
            <p:nvPr/>
          </p:nvSpPr>
          <p:spPr>
            <a:xfrm>
              <a:off x="8124370" y="3301260"/>
              <a:ext cx="2120900" cy="825226"/>
            </a:xfrm>
            <a:prstGeom prst="rect">
              <a:avLst/>
            </a:prstGeom>
            <a:solidFill>
              <a:srgbClr val="002060"/>
            </a:solidFill>
          </p:spPr>
          <p:txBody>
            <a:bodyPr wrap="square" rtlCol="0"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CA" sz="2560" b="1" dirty="0">
                  <a:solidFill>
                    <a:prstClr val="white"/>
                  </a:solidFill>
                  <a:latin typeface="Calibri" panose="020F0502020204030204"/>
                  <a:ea typeface="+mn-ea"/>
                </a:rPr>
                <a:t>19% faster critical path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6621345" y="3713873"/>
              <a:ext cx="1279072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10254347" y="3486772"/>
              <a:ext cx="2024739" cy="4251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304810" indent="-304810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CA" sz="2347" dirty="0" err="1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Lookahead</a:t>
              </a:r>
              <a:endParaRPr lang="en-CA" sz="2347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343319" y="5999120"/>
            <a:ext cx="5754373" cy="1175899"/>
            <a:chOff x="6884361" y="4444954"/>
            <a:chExt cx="5394725" cy="1102406"/>
          </a:xfrm>
        </p:grpSpPr>
        <p:sp>
          <p:nvSpPr>
            <p:cNvPr id="10" name="TextBox 9"/>
            <p:cNvSpPr txBox="1"/>
            <p:nvPr/>
          </p:nvSpPr>
          <p:spPr>
            <a:xfrm>
              <a:off x="8137070" y="4598056"/>
              <a:ext cx="2120900" cy="825226"/>
            </a:xfrm>
            <a:prstGeom prst="rect">
              <a:avLst/>
            </a:prstGeom>
            <a:solidFill>
              <a:srgbClr val="002060"/>
            </a:solidFill>
          </p:spPr>
          <p:txBody>
            <a:bodyPr wrap="square" rtlCol="0"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CA" sz="2560" b="1" dirty="0">
                  <a:solidFill>
                    <a:prstClr val="white"/>
                  </a:solidFill>
                  <a:latin typeface="Calibri" panose="020F0502020204030204"/>
                  <a:ea typeface="+mn-ea"/>
                </a:rPr>
                <a:t>15% less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CA" sz="2560" b="1" dirty="0">
                  <a:solidFill>
                    <a:prstClr val="white"/>
                  </a:solidFill>
                  <a:latin typeface="Calibri" panose="020F0502020204030204"/>
                  <a:ea typeface="+mn-ea"/>
                </a:rPr>
                <a:t>wiring</a:t>
              </a: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6884361" y="5015677"/>
              <a:ext cx="989693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10254347" y="4444954"/>
              <a:ext cx="2024739" cy="110240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304810" indent="-304810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CA" sz="2347" dirty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Resource Base Costs</a:t>
              </a:r>
            </a:p>
            <a:p>
              <a:pPr marL="304810" indent="-304810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CA" sz="2347" dirty="0" err="1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Lookahead</a:t>
              </a:r>
              <a:endParaRPr lang="en-CA" sz="2347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268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4080" y="971704"/>
            <a:ext cx="11216640" cy="1272484"/>
          </a:xfrm>
        </p:spPr>
        <p:txBody>
          <a:bodyPr>
            <a:normAutofit/>
          </a:bodyPr>
          <a:lstStyle/>
          <a:p>
            <a:r>
              <a:rPr lang="en-CA" dirty="0"/>
              <a:t>AIR is Faster than </a:t>
            </a:r>
            <a:r>
              <a:rPr lang="en-CA" dirty="0" err="1"/>
              <a:t>Quartus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3CD5B-1B45-48CB-B666-E62A69B15588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6" name="Chart 15"/>
          <p:cNvGraphicFramePr>
            <a:graphicFrameLocks/>
          </p:cNvGraphicFramePr>
          <p:nvPr/>
        </p:nvGraphicFramePr>
        <p:xfrm>
          <a:off x="176106" y="2237909"/>
          <a:ext cx="9822166" cy="57958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9482448" y="4585544"/>
            <a:ext cx="3391049" cy="2182049"/>
            <a:chOff x="8889795" y="3155947"/>
            <a:chExt cx="3179108" cy="2045671"/>
          </a:xfrm>
        </p:grpSpPr>
        <p:sp>
          <p:nvSpPr>
            <p:cNvPr id="5" name="Right Brace 4"/>
            <p:cNvSpPr/>
            <p:nvPr/>
          </p:nvSpPr>
          <p:spPr>
            <a:xfrm>
              <a:off x="8889795" y="3155947"/>
              <a:ext cx="351307" cy="2045671"/>
            </a:xfrm>
            <a:prstGeom prst="rightBrace">
              <a:avLst>
                <a:gd name="adj1" fmla="val 94540"/>
                <a:gd name="adj2" fmla="val 50000"/>
              </a:avLst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CA" sz="1920">
                <a:solidFill>
                  <a:prstClr val="black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527922" y="3766170"/>
              <a:ext cx="2540981" cy="825226"/>
            </a:xfrm>
            <a:prstGeom prst="rect">
              <a:avLst/>
            </a:prstGeom>
            <a:solidFill>
              <a:srgbClr val="002060"/>
            </a:solidFill>
          </p:spPr>
          <p:txBody>
            <a:bodyPr wrap="square" rtlCol="0"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CA" sz="2560" b="1" dirty="0">
                  <a:solidFill>
                    <a:prstClr val="white"/>
                  </a:solidFill>
                  <a:latin typeface="Calibri" panose="020F0502020204030204"/>
                  <a:ea typeface="+mn-ea"/>
                </a:rPr>
                <a:t>Gap due to lower quality placement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797489" y="3295519"/>
            <a:ext cx="9627921" cy="880241"/>
            <a:chOff x="2159000" y="2034886"/>
            <a:chExt cx="9026176" cy="825226"/>
          </a:xfrm>
        </p:grpSpPr>
        <p:sp>
          <p:nvSpPr>
            <p:cNvPr id="8" name="TextBox 7"/>
            <p:cNvSpPr txBox="1"/>
            <p:nvPr/>
          </p:nvSpPr>
          <p:spPr>
            <a:xfrm>
              <a:off x="9064276" y="2034886"/>
              <a:ext cx="2120900" cy="825226"/>
            </a:xfrm>
            <a:prstGeom prst="rect">
              <a:avLst/>
            </a:prstGeom>
            <a:solidFill>
              <a:srgbClr val="002060"/>
            </a:solidFill>
          </p:spPr>
          <p:txBody>
            <a:bodyPr wrap="square" rtlCol="0"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CA" sz="2560" b="1" dirty="0">
                  <a:solidFill>
                    <a:prstClr val="white"/>
                  </a:solidFill>
                  <a:latin typeface="Calibri" panose="020F0502020204030204"/>
                  <a:ea typeface="+mn-ea"/>
                </a:rPr>
                <a:t>4x run-time reduction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2159000" y="2447500"/>
              <a:ext cx="4633939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0097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/>
            <a:r>
              <a:rPr lang="en-CA" dirty="0"/>
              <a:t>Programmable Hardware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dirty="0"/>
          </a:p>
          <a:p>
            <a:pPr marL="190500" lvl="2" indent="0">
              <a:buNone/>
            </a:pPr>
            <a:r>
              <a:rPr lang="en-CA" sz="3200" dirty="0"/>
              <a:t>Can implement arbitrary circuits</a:t>
            </a:r>
          </a:p>
          <a:p>
            <a:pPr marL="647700" lvl="2" indent="-457200">
              <a:buFont typeface="Arial" panose="020B0604020202020204" pitchFamily="34" charset="0"/>
              <a:buChar char="•"/>
            </a:pPr>
            <a:r>
              <a:rPr lang="en-CA" dirty="0"/>
              <a:t>Look-Up Table (LUT) implements logic</a:t>
            </a:r>
          </a:p>
          <a:p>
            <a:pPr marL="647700" lvl="2" indent="-457200">
              <a:buFont typeface="Arial" panose="020B0604020202020204" pitchFamily="34" charset="0"/>
              <a:buChar char="•"/>
            </a:pPr>
            <a:r>
              <a:rPr lang="en-CA" dirty="0"/>
              <a:t>Flip-Flop (FF) stores sequential state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FPGA Basics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621E302-A139-4538-AB44-9079AB17D9A4}" type="slidenum">
              <a:rPr lang="en-CA" smtClean="0"/>
              <a:pPr>
                <a:defRPr/>
              </a:pPr>
              <a:t>4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9815" y="2106613"/>
            <a:ext cx="7537870" cy="374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4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4080" y="1754125"/>
            <a:ext cx="11216640" cy="1272484"/>
          </a:xfrm>
        </p:spPr>
        <p:txBody>
          <a:bodyPr/>
          <a:lstStyle/>
          <a:p>
            <a:r>
              <a:rPr lang="en-CA" dirty="0"/>
              <a:t>AIR Effectively Resolves Congestion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3CD5B-1B45-48CB-B666-E62A69B15588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894080" y="2693585"/>
          <a:ext cx="8006080" cy="43506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900160" y="3825802"/>
            <a:ext cx="2716627" cy="880241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CA" sz="2560" b="1" dirty="0">
                <a:solidFill>
                  <a:prstClr val="white"/>
                </a:solidFill>
                <a:latin typeface="Calibri" panose="020F0502020204030204"/>
                <a:ea typeface="+mn-ea"/>
              </a:rPr>
              <a:t>Critical Path not degraded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7114867" y="5321310"/>
            <a:ext cx="4501921" cy="486287"/>
            <a:chOff x="6670187" y="3845726"/>
            <a:chExt cx="4220551" cy="455894"/>
          </a:xfrm>
        </p:grpSpPr>
        <p:sp>
          <p:nvSpPr>
            <p:cNvPr id="7" name="TextBox 6"/>
            <p:cNvSpPr txBox="1"/>
            <p:nvPr/>
          </p:nvSpPr>
          <p:spPr>
            <a:xfrm>
              <a:off x="8343900" y="3845726"/>
              <a:ext cx="2546838" cy="455894"/>
            </a:xfrm>
            <a:prstGeom prst="rect">
              <a:avLst/>
            </a:prstGeom>
            <a:solidFill>
              <a:srgbClr val="002060"/>
            </a:solidFill>
          </p:spPr>
          <p:txBody>
            <a:bodyPr wrap="square" rtlCol="0"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CA" sz="2560" b="1" dirty="0">
                  <a:solidFill>
                    <a:prstClr val="white"/>
                  </a:solidFill>
                  <a:latin typeface="Calibri" panose="020F0502020204030204"/>
                  <a:ea typeface="+mn-ea"/>
                </a:rPr>
                <a:t>Wiring reduced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6670187" y="4073674"/>
              <a:ext cx="737088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7714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 bwMode="auto">
          <a:xfrm>
            <a:off x="2045102" y="4381556"/>
            <a:ext cx="4457298" cy="39159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65" charset="0"/>
              <a:ea typeface="ヒラギノ角ゴ ProN W3" pitchFamily="-65" charset="-128"/>
              <a:cs typeface="ヒラギノ角ゴ ProN W3" pitchFamily="-65" charset="-128"/>
              <a:sym typeface="Gill Sans" pitchFamily="-65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621E302-A139-4538-AB44-9079AB17D9A4}" type="slidenum">
              <a:rPr lang="en-CA" smtClean="0"/>
              <a:pPr>
                <a:defRPr/>
              </a:pPr>
              <a:t>41</a:t>
            </a:fld>
            <a:endParaRPr lang="en-CA" dirty="0"/>
          </a:p>
        </p:txBody>
      </p:sp>
      <p:grpSp>
        <p:nvGrpSpPr>
          <p:cNvPr id="9" name="Group 8"/>
          <p:cNvGrpSpPr/>
          <p:nvPr/>
        </p:nvGrpSpPr>
        <p:grpSpPr>
          <a:xfrm>
            <a:off x="4460966" y="4958053"/>
            <a:ext cx="708278" cy="607522"/>
            <a:chOff x="9791589" y="3355581"/>
            <a:chExt cx="954375" cy="818611"/>
          </a:xfrm>
        </p:grpSpPr>
        <p:sp>
          <p:nvSpPr>
            <p:cNvPr id="20" name="Freeform 19"/>
            <p:cNvSpPr/>
            <p:nvPr/>
          </p:nvSpPr>
          <p:spPr bwMode="auto">
            <a:xfrm rot="2268344">
              <a:off x="9791589" y="3355581"/>
              <a:ext cx="908663" cy="668538"/>
            </a:xfrm>
            <a:custGeom>
              <a:avLst/>
              <a:gdLst>
                <a:gd name="connsiteX0" fmla="*/ 0 w 1032934"/>
                <a:gd name="connsiteY0" fmla="*/ 423333 h 423333"/>
                <a:gd name="connsiteX1" fmla="*/ 1032934 w 1032934"/>
                <a:gd name="connsiteY1" fmla="*/ 0 h 423333"/>
                <a:gd name="connsiteX0" fmla="*/ 0 w 928159"/>
                <a:gd name="connsiteY0" fmla="*/ 493183 h 493183"/>
                <a:gd name="connsiteX1" fmla="*/ 928159 w 928159"/>
                <a:gd name="connsiteY1" fmla="*/ 0 h 493183"/>
                <a:gd name="connsiteX0" fmla="*/ 0 w 928159"/>
                <a:gd name="connsiteY0" fmla="*/ 493216 h 493216"/>
                <a:gd name="connsiteX1" fmla="*/ 928159 w 928159"/>
                <a:gd name="connsiteY1" fmla="*/ 33 h 493216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868571"/>
                <a:gd name="connsiteY0" fmla="*/ 467618 h 467618"/>
                <a:gd name="connsiteX1" fmla="*/ 868571 w 868571"/>
                <a:gd name="connsiteY1" fmla="*/ 53 h 467618"/>
                <a:gd name="connsiteX0" fmla="*/ 0 w 869378"/>
                <a:gd name="connsiteY0" fmla="*/ 472337 h 472337"/>
                <a:gd name="connsiteX1" fmla="*/ 869378 w 869378"/>
                <a:gd name="connsiteY1" fmla="*/ 51 h 472337"/>
                <a:gd name="connsiteX0" fmla="*/ 0 w 869378"/>
                <a:gd name="connsiteY0" fmla="*/ 472286 h 472286"/>
                <a:gd name="connsiteX1" fmla="*/ 869378 w 869378"/>
                <a:gd name="connsiteY1" fmla="*/ 0 h 47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69378" h="472286">
                  <a:moveTo>
                    <a:pt x="0" y="472286"/>
                  </a:moveTo>
                  <a:cubicBezTo>
                    <a:pt x="153811" y="212642"/>
                    <a:pt x="339255" y="59963"/>
                    <a:pt x="869378" y="0"/>
                  </a:cubicBezTo>
                </a:path>
              </a:pathLst>
            </a:custGeom>
            <a:noFill/>
            <a:ln w="762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  <p:sp>
          <p:nvSpPr>
            <p:cNvPr id="21" name="Freeform 20"/>
            <p:cNvSpPr/>
            <p:nvPr/>
          </p:nvSpPr>
          <p:spPr bwMode="auto">
            <a:xfrm rot="2268344" flipH="1" flipV="1">
              <a:off x="9837301" y="3505654"/>
              <a:ext cx="908663" cy="668538"/>
            </a:xfrm>
            <a:custGeom>
              <a:avLst/>
              <a:gdLst>
                <a:gd name="connsiteX0" fmla="*/ 0 w 1032934"/>
                <a:gd name="connsiteY0" fmla="*/ 423333 h 423333"/>
                <a:gd name="connsiteX1" fmla="*/ 1032934 w 1032934"/>
                <a:gd name="connsiteY1" fmla="*/ 0 h 423333"/>
                <a:gd name="connsiteX0" fmla="*/ 0 w 928159"/>
                <a:gd name="connsiteY0" fmla="*/ 493183 h 493183"/>
                <a:gd name="connsiteX1" fmla="*/ 928159 w 928159"/>
                <a:gd name="connsiteY1" fmla="*/ 0 h 493183"/>
                <a:gd name="connsiteX0" fmla="*/ 0 w 928159"/>
                <a:gd name="connsiteY0" fmla="*/ 493216 h 493216"/>
                <a:gd name="connsiteX1" fmla="*/ 928159 w 928159"/>
                <a:gd name="connsiteY1" fmla="*/ 33 h 493216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868571"/>
                <a:gd name="connsiteY0" fmla="*/ 467618 h 467618"/>
                <a:gd name="connsiteX1" fmla="*/ 868571 w 868571"/>
                <a:gd name="connsiteY1" fmla="*/ 53 h 467618"/>
                <a:gd name="connsiteX0" fmla="*/ 0 w 869378"/>
                <a:gd name="connsiteY0" fmla="*/ 472337 h 472337"/>
                <a:gd name="connsiteX1" fmla="*/ 869378 w 869378"/>
                <a:gd name="connsiteY1" fmla="*/ 51 h 472337"/>
                <a:gd name="connsiteX0" fmla="*/ 0 w 869378"/>
                <a:gd name="connsiteY0" fmla="*/ 472286 h 472286"/>
                <a:gd name="connsiteX1" fmla="*/ 869378 w 869378"/>
                <a:gd name="connsiteY1" fmla="*/ 0 h 47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69378" h="472286">
                  <a:moveTo>
                    <a:pt x="0" y="472286"/>
                  </a:moveTo>
                  <a:cubicBezTo>
                    <a:pt x="153811" y="212642"/>
                    <a:pt x="339255" y="59963"/>
                    <a:pt x="869378" y="0"/>
                  </a:cubicBezTo>
                </a:path>
              </a:pathLst>
            </a:custGeom>
            <a:noFill/>
            <a:ln w="762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</p:grpSp>
      <p:sp>
        <p:nvSpPr>
          <p:cNvPr id="10" name="Rounded Rectangle 9"/>
          <p:cNvSpPr/>
          <p:nvPr/>
        </p:nvSpPr>
        <p:spPr bwMode="auto">
          <a:xfrm>
            <a:off x="2405245" y="4935733"/>
            <a:ext cx="2006790" cy="64890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Pack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460966" y="5829412"/>
            <a:ext cx="708278" cy="607522"/>
            <a:chOff x="9791589" y="3355581"/>
            <a:chExt cx="954375" cy="818611"/>
          </a:xfrm>
        </p:grpSpPr>
        <p:sp>
          <p:nvSpPr>
            <p:cNvPr id="26" name="Freeform 25"/>
            <p:cNvSpPr/>
            <p:nvPr/>
          </p:nvSpPr>
          <p:spPr bwMode="auto">
            <a:xfrm rot="2268344">
              <a:off x="9791589" y="3355581"/>
              <a:ext cx="908663" cy="668538"/>
            </a:xfrm>
            <a:custGeom>
              <a:avLst/>
              <a:gdLst>
                <a:gd name="connsiteX0" fmla="*/ 0 w 1032934"/>
                <a:gd name="connsiteY0" fmla="*/ 423333 h 423333"/>
                <a:gd name="connsiteX1" fmla="*/ 1032934 w 1032934"/>
                <a:gd name="connsiteY1" fmla="*/ 0 h 423333"/>
                <a:gd name="connsiteX0" fmla="*/ 0 w 928159"/>
                <a:gd name="connsiteY0" fmla="*/ 493183 h 493183"/>
                <a:gd name="connsiteX1" fmla="*/ 928159 w 928159"/>
                <a:gd name="connsiteY1" fmla="*/ 0 h 493183"/>
                <a:gd name="connsiteX0" fmla="*/ 0 w 928159"/>
                <a:gd name="connsiteY0" fmla="*/ 493216 h 493216"/>
                <a:gd name="connsiteX1" fmla="*/ 928159 w 928159"/>
                <a:gd name="connsiteY1" fmla="*/ 33 h 493216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868571"/>
                <a:gd name="connsiteY0" fmla="*/ 467618 h 467618"/>
                <a:gd name="connsiteX1" fmla="*/ 868571 w 868571"/>
                <a:gd name="connsiteY1" fmla="*/ 53 h 467618"/>
                <a:gd name="connsiteX0" fmla="*/ 0 w 869378"/>
                <a:gd name="connsiteY0" fmla="*/ 472337 h 472337"/>
                <a:gd name="connsiteX1" fmla="*/ 869378 w 869378"/>
                <a:gd name="connsiteY1" fmla="*/ 51 h 472337"/>
                <a:gd name="connsiteX0" fmla="*/ 0 w 869378"/>
                <a:gd name="connsiteY0" fmla="*/ 472286 h 472286"/>
                <a:gd name="connsiteX1" fmla="*/ 869378 w 869378"/>
                <a:gd name="connsiteY1" fmla="*/ 0 h 47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69378" h="472286">
                  <a:moveTo>
                    <a:pt x="0" y="472286"/>
                  </a:moveTo>
                  <a:cubicBezTo>
                    <a:pt x="153811" y="212642"/>
                    <a:pt x="339255" y="59963"/>
                    <a:pt x="869378" y="0"/>
                  </a:cubicBezTo>
                </a:path>
              </a:pathLst>
            </a:custGeom>
            <a:noFill/>
            <a:ln w="762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  <p:sp>
          <p:nvSpPr>
            <p:cNvPr id="27" name="Freeform 26"/>
            <p:cNvSpPr/>
            <p:nvPr/>
          </p:nvSpPr>
          <p:spPr bwMode="auto">
            <a:xfrm rot="2268344" flipH="1" flipV="1">
              <a:off x="9837301" y="3505654"/>
              <a:ext cx="908663" cy="668538"/>
            </a:xfrm>
            <a:custGeom>
              <a:avLst/>
              <a:gdLst>
                <a:gd name="connsiteX0" fmla="*/ 0 w 1032934"/>
                <a:gd name="connsiteY0" fmla="*/ 423333 h 423333"/>
                <a:gd name="connsiteX1" fmla="*/ 1032934 w 1032934"/>
                <a:gd name="connsiteY1" fmla="*/ 0 h 423333"/>
                <a:gd name="connsiteX0" fmla="*/ 0 w 928159"/>
                <a:gd name="connsiteY0" fmla="*/ 493183 h 493183"/>
                <a:gd name="connsiteX1" fmla="*/ 928159 w 928159"/>
                <a:gd name="connsiteY1" fmla="*/ 0 h 493183"/>
                <a:gd name="connsiteX0" fmla="*/ 0 w 928159"/>
                <a:gd name="connsiteY0" fmla="*/ 493216 h 493216"/>
                <a:gd name="connsiteX1" fmla="*/ 928159 w 928159"/>
                <a:gd name="connsiteY1" fmla="*/ 33 h 493216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868571"/>
                <a:gd name="connsiteY0" fmla="*/ 467618 h 467618"/>
                <a:gd name="connsiteX1" fmla="*/ 868571 w 868571"/>
                <a:gd name="connsiteY1" fmla="*/ 53 h 467618"/>
                <a:gd name="connsiteX0" fmla="*/ 0 w 869378"/>
                <a:gd name="connsiteY0" fmla="*/ 472337 h 472337"/>
                <a:gd name="connsiteX1" fmla="*/ 869378 w 869378"/>
                <a:gd name="connsiteY1" fmla="*/ 51 h 472337"/>
                <a:gd name="connsiteX0" fmla="*/ 0 w 869378"/>
                <a:gd name="connsiteY0" fmla="*/ 472286 h 472286"/>
                <a:gd name="connsiteX1" fmla="*/ 869378 w 869378"/>
                <a:gd name="connsiteY1" fmla="*/ 0 h 47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69378" h="472286">
                  <a:moveTo>
                    <a:pt x="0" y="472286"/>
                  </a:moveTo>
                  <a:cubicBezTo>
                    <a:pt x="153811" y="212642"/>
                    <a:pt x="339255" y="59963"/>
                    <a:pt x="869378" y="0"/>
                  </a:cubicBezTo>
                </a:path>
              </a:pathLst>
            </a:custGeom>
            <a:noFill/>
            <a:ln w="762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</p:grpSp>
      <p:sp>
        <p:nvSpPr>
          <p:cNvPr id="11" name="Rounded Rectangle 10"/>
          <p:cNvSpPr/>
          <p:nvPr/>
        </p:nvSpPr>
        <p:spPr bwMode="auto">
          <a:xfrm>
            <a:off x="2405245" y="5792519"/>
            <a:ext cx="2006790" cy="64890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Place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460966" y="6669998"/>
            <a:ext cx="708278" cy="607522"/>
            <a:chOff x="9791589" y="3355581"/>
            <a:chExt cx="954375" cy="818611"/>
          </a:xfrm>
        </p:grpSpPr>
        <p:sp>
          <p:nvSpPr>
            <p:cNvPr id="24" name="Freeform 23"/>
            <p:cNvSpPr/>
            <p:nvPr/>
          </p:nvSpPr>
          <p:spPr bwMode="auto">
            <a:xfrm rot="2268344">
              <a:off x="9791589" y="3355581"/>
              <a:ext cx="908663" cy="668538"/>
            </a:xfrm>
            <a:custGeom>
              <a:avLst/>
              <a:gdLst>
                <a:gd name="connsiteX0" fmla="*/ 0 w 1032934"/>
                <a:gd name="connsiteY0" fmla="*/ 423333 h 423333"/>
                <a:gd name="connsiteX1" fmla="*/ 1032934 w 1032934"/>
                <a:gd name="connsiteY1" fmla="*/ 0 h 423333"/>
                <a:gd name="connsiteX0" fmla="*/ 0 w 928159"/>
                <a:gd name="connsiteY0" fmla="*/ 493183 h 493183"/>
                <a:gd name="connsiteX1" fmla="*/ 928159 w 928159"/>
                <a:gd name="connsiteY1" fmla="*/ 0 h 493183"/>
                <a:gd name="connsiteX0" fmla="*/ 0 w 928159"/>
                <a:gd name="connsiteY0" fmla="*/ 493216 h 493216"/>
                <a:gd name="connsiteX1" fmla="*/ 928159 w 928159"/>
                <a:gd name="connsiteY1" fmla="*/ 33 h 493216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868571"/>
                <a:gd name="connsiteY0" fmla="*/ 467618 h 467618"/>
                <a:gd name="connsiteX1" fmla="*/ 868571 w 868571"/>
                <a:gd name="connsiteY1" fmla="*/ 53 h 467618"/>
                <a:gd name="connsiteX0" fmla="*/ 0 w 869378"/>
                <a:gd name="connsiteY0" fmla="*/ 472337 h 472337"/>
                <a:gd name="connsiteX1" fmla="*/ 869378 w 869378"/>
                <a:gd name="connsiteY1" fmla="*/ 51 h 472337"/>
                <a:gd name="connsiteX0" fmla="*/ 0 w 869378"/>
                <a:gd name="connsiteY0" fmla="*/ 472286 h 472286"/>
                <a:gd name="connsiteX1" fmla="*/ 869378 w 869378"/>
                <a:gd name="connsiteY1" fmla="*/ 0 h 47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69378" h="472286">
                  <a:moveTo>
                    <a:pt x="0" y="472286"/>
                  </a:moveTo>
                  <a:cubicBezTo>
                    <a:pt x="153811" y="212642"/>
                    <a:pt x="339255" y="59963"/>
                    <a:pt x="869378" y="0"/>
                  </a:cubicBezTo>
                </a:path>
              </a:pathLst>
            </a:custGeom>
            <a:noFill/>
            <a:ln w="762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  <p:sp>
          <p:nvSpPr>
            <p:cNvPr id="25" name="Freeform 24"/>
            <p:cNvSpPr/>
            <p:nvPr/>
          </p:nvSpPr>
          <p:spPr bwMode="auto">
            <a:xfrm rot="2268344" flipH="1" flipV="1">
              <a:off x="9837301" y="3505654"/>
              <a:ext cx="908663" cy="668538"/>
            </a:xfrm>
            <a:custGeom>
              <a:avLst/>
              <a:gdLst>
                <a:gd name="connsiteX0" fmla="*/ 0 w 1032934"/>
                <a:gd name="connsiteY0" fmla="*/ 423333 h 423333"/>
                <a:gd name="connsiteX1" fmla="*/ 1032934 w 1032934"/>
                <a:gd name="connsiteY1" fmla="*/ 0 h 423333"/>
                <a:gd name="connsiteX0" fmla="*/ 0 w 928159"/>
                <a:gd name="connsiteY0" fmla="*/ 493183 h 493183"/>
                <a:gd name="connsiteX1" fmla="*/ 928159 w 928159"/>
                <a:gd name="connsiteY1" fmla="*/ 0 h 493183"/>
                <a:gd name="connsiteX0" fmla="*/ 0 w 928159"/>
                <a:gd name="connsiteY0" fmla="*/ 493216 h 493216"/>
                <a:gd name="connsiteX1" fmla="*/ 928159 w 928159"/>
                <a:gd name="connsiteY1" fmla="*/ 33 h 493216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868571"/>
                <a:gd name="connsiteY0" fmla="*/ 467618 h 467618"/>
                <a:gd name="connsiteX1" fmla="*/ 868571 w 868571"/>
                <a:gd name="connsiteY1" fmla="*/ 53 h 467618"/>
                <a:gd name="connsiteX0" fmla="*/ 0 w 869378"/>
                <a:gd name="connsiteY0" fmla="*/ 472337 h 472337"/>
                <a:gd name="connsiteX1" fmla="*/ 869378 w 869378"/>
                <a:gd name="connsiteY1" fmla="*/ 51 h 472337"/>
                <a:gd name="connsiteX0" fmla="*/ 0 w 869378"/>
                <a:gd name="connsiteY0" fmla="*/ 472286 h 472286"/>
                <a:gd name="connsiteX1" fmla="*/ 869378 w 869378"/>
                <a:gd name="connsiteY1" fmla="*/ 0 h 47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69378" h="472286">
                  <a:moveTo>
                    <a:pt x="0" y="472286"/>
                  </a:moveTo>
                  <a:cubicBezTo>
                    <a:pt x="153811" y="212642"/>
                    <a:pt x="339255" y="59963"/>
                    <a:pt x="869378" y="0"/>
                  </a:cubicBezTo>
                </a:path>
              </a:pathLst>
            </a:custGeom>
            <a:noFill/>
            <a:ln w="762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</p:grpSp>
      <p:sp>
        <p:nvSpPr>
          <p:cNvPr id="12" name="Rounded Rectangle 11"/>
          <p:cNvSpPr/>
          <p:nvPr/>
        </p:nvSpPr>
        <p:spPr bwMode="auto">
          <a:xfrm>
            <a:off x="2405245" y="6649305"/>
            <a:ext cx="2006790" cy="64890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Route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460966" y="7526783"/>
            <a:ext cx="708278" cy="607522"/>
            <a:chOff x="9791589" y="3355581"/>
            <a:chExt cx="954375" cy="818611"/>
          </a:xfrm>
        </p:grpSpPr>
        <p:sp>
          <p:nvSpPr>
            <p:cNvPr id="22" name="Freeform 21"/>
            <p:cNvSpPr/>
            <p:nvPr/>
          </p:nvSpPr>
          <p:spPr bwMode="auto">
            <a:xfrm rot="2268344">
              <a:off x="9791589" y="3355581"/>
              <a:ext cx="908663" cy="668538"/>
            </a:xfrm>
            <a:custGeom>
              <a:avLst/>
              <a:gdLst>
                <a:gd name="connsiteX0" fmla="*/ 0 w 1032934"/>
                <a:gd name="connsiteY0" fmla="*/ 423333 h 423333"/>
                <a:gd name="connsiteX1" fmla="*/ 1032934 w 1032934"/>
                <a:gd name="connsiteY1" fmla="*/ 0 h 423333"/>
                <a:gd name="connsiteX0" fmla="*/ 0 w 928159"/>
                <a:gd name="connsiteY0" fmla="*/ 493183 h 493183"/>
                <a:gd name="connsiteX1" fmla="*/ 928159 w 928159"/>
                <a:gd name="connsiteY1" fmla="*/ 0 h 493183"/>
                <a:gd name="connsiteX0" fmla="*/ 0 w 928159"/>
                <a:gd name="connsiteY0" fmla="*/ 493216 h 493216"/>
                <a:gd name="connsiteX1" fmla="*/ 928159 w 928159"/>
                <a:gd name="connsiteY1" fmla="*/ 33 h 493216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868571"/>
                <a:gd name="connsiteY0" fmla="*/ 467618 h 467618"/>
                <a:gd name="connsiteX1" fmla="*/ 868571 w 868571"/>
                <a:gd name="connsiteY1" fmla="*/ 53 h 467618"/>
                <a:gd name="connsiteX0" fmla="*/ 0 w 869378"/>
                <a:gd name="connsiteY0" fmla="*/ 472337 h 472337"/>
                <a:gd name="connsiteX1" fmla="*/ 869378 w 869378"/>
                <a:gd name="connsiteY1" fmla="*/ 51 h 472337"/>
                <a:gd name="connsiteX0" fmla="*/ 0 w 869378"/>
                <a:gd name="connsiteY0" fmla="*/ 472286 h 472286"/>
                <a:gd name="connsiteX1" fmla="*/ 869378 w 869378"/>
                <a:gd name="connsiteY1" fmla="*/ 0 h 47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69378" h="472286">
                  <a:moveTo>
                    <a:pt x="0" y="472286"/>
                  </a:moveTo>
                  <a:cubicBezTo>
                    <a:pt x="153811" y="212642"/>
                    <a:pt x="339255" y="59963"/>
                    <a:pt x="869378" y="0"/>
                  </a:cubicBezTo>
                </a:path>
              </a:pathLst>
            </a:custGeom>
            <a:noFill/>
            <a:ln w="762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  <p:sp>
          <p:nvSpPr>
            <p:cNvPr id="23" name="Freeform 22"/>
            <p:cNvSpPr/>
            <p:nvPr/>
          </p:nvSpPr>
          <p:spPr bwMode="auto">
            <a:xfrm rot="2268344" flipH="1" flipV="1">
              <a:off x="9837301" y="3505654"/>
              <a:ext cx="908663" cy="668538"/>
            </a:xfrm>
            <a:custGeom>
              <a:avLst/>
              <a:gdLst>
                <a:gd name="connsiteX0" fmla="*/ 0 w 1032934"/>
                <a:gd name="connsiteY0" fmla="*/ 423333 h 423333"/>
                <a:gd name="connsiteX1" fmla="*/ 1032934 w 1032934"/>
                <a:gd name="connsiteY1" fmla="*/ 0 h 423333"/>
                <a:gd name="connsiteX0" fmla="*/ 0 w 928159"/>
                <a:gd name="connsiteY0" fmla="*/ 493183 h 493183"/>
                <a:gd name="connsiteX1" fmla="*/ 928159 w 928159"/>
                <a:gd name="connsiteY1" fmla="*/ 0 h 493183"/>
                <a:gd name="connsiteX0" fmla="*/ 0 w 928159"/>
                <a:gd name="connsiteY0" fmla="*/ 493216 h 493216"/>
                <a:gd name="connsiteX1" fmla="*/ 928159 w 928159"/>
                <a:gd name="connsiteY1" fmla="*/ 33 h 493216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868571"/>
                <a:gd name="connsiteY0" fmla="*/ 467618 h 467618"/>
                <a:gd name="connsiteX1" fmla="*/ 868571 w 868571"/>
                <a:gd name="connsiteY1" fmla="*/ 53 h 467618"/>
                <a:gd name="connsiteX0" fmla="*/ 0 w 869378"/>
                <a:gd name="connsiteY0" fmla="*/ 472337 h 472337"/>
                <a:gd name="connsiteX1" fmla="*/ 869378 w 869378"/>
                <a:gd name="connsiteY1" fmla="*/ 51 h 472337"/>
                <a:gd name="connsiteX0" fmla="*/ 0 w 869378"/>
                <a:gd name="connsiteY0" fmla="*/ 472286 h 472286"/>
                <a:gd name="connsiteX1" fmla="*/ 869378 w 869378"/>
                <a:gd name="connsiteY1" fmla="*/ 0 h 47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69378" h="472286">
                  <a:moveTo>
                    <a:pt x="0" y="472286"/>
                  </a:moveTo>
                  <a:cubicBezTo>
                    <a:pt x="153811" y="212642"/>
                    <a:pt x="339255" y="59963"/>
                    <a:pt x="869378" y="0"/>
                  </a:cubicBezTo>
                </a:path>
              </a:pathLst>
            </a:custGeom>
            <a:noFill/>
            <a:ln w="762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</p:grpSp>
      <p:sp>
        <p:nvSpPr>
          <p:cNvPr id="13" name="Rounded Rectangle 12"/>
          <p:cNvSpPr/>
          <p:nvPr/>
        </p:nvSpPr>
        <p:spPr bwMode="auto">
          <a:xfrm>
            <a:off x="2405245" y="7506091"/>
            <a:ext cx="2006790" cy="64890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Analysis</a:t>
            </a:r>
          </a:p>
        </p:txBody>
      </p:sp>
      <p:sp>
        <p:nvSpPr>
          <p:cNvPr id="14" name="Rounded Rectangle 13"/>
          <p:cNvSpPr/>
          <p:nvPr/>
        </p:nvSpPr>
        <p:spPr bwMode="auto">
          <a:xfrm>
            <a:off x="5222326" y="4927165"/>
            <a:ext cx="1022349" cy="323640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STA</a:t>
            </a:r>
          </a:p>
        </p:txBody>
      </p:sp>
      <p:cxnSp>
        <p:nvCxnSpPr>
          <p:cNvPr id="15" name="Straight Arrow Connector 14"/>
          <p:cNvCxnSpPr>
            <a:stCxn id="10" idx="2"/>
            <a:endCxn id="11" idx="0"/>
          </p:cNvCxnSpPr>
          <p:nvPr/>
        </p:nvCxnSpPr>
        <p:spPr bwMode="auto">
          <a:xfrm>
            <a:off x="3408640" y="5584641"/>
            <a:ext cx="0" cy="207878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/>
          <p:cNvCxnSpPr>
            <a:stCxn id="11" idx="2"/>
            <a:endCxn id="12" idx="0"/>
          </p:cNvCxnSpPr>
          <p:nvPr/>
        </p:nvCxnSpPr>
        <p:spPr bwMode="auto">
          <a:xfrm>
            <a:off x="3408640" y="6441427"/>
            <a:ext cx="0" cy="207878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/>
          <p:cNvCxnSpPr>
            <a:stCxn id="12" idx="2"/>
            <a:endCxn id="13" idx="0"/>
          </p:cNvCxnSpPr>
          <p:nvPr/>
        </p:nvCxnSpPr>
        <p:spPr bwMode="auto">
          <a:xfrm>
            <a:off x="3408640" y="7298213"/>
            <a:ext cx="0" cy="207878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Snip Single Corner Rectangle 17"/>
          <p:cNvSpPr/>
          <p:nvPr/>
        </p:nvSpPr>
        <p:spPr bwMode="auto">
          <a:xfrm>
            <a:off x="2755161" y="3614080"/>
            <a:ext cx="1306955" cy="587303"/>
          </a:xfrm>
          <a:prstGeom prst="snip1Rect">
            <a:avLst/>
          </a:prstGeom>
          <a:solidFill>
            <a:srgbClr val="92D05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Netlist</a:t>
            </a:r>
          </a:p>
        </p:txBody>
      </p:sp>
      <p:cxnSp>
        <p:nvCxnSpPr>
          <p:cNvPr id="19" name="Straight Arrow Connector 18"/>
          <p:cNvCxnSpPr>
            <a:stCxn id="18" idx="1"/>
            <a:endCxn id="10" idx="0"/>
          </p:cNvCxnSpPr>
          <p:nvPr/>
        </p:nvCxnSpPr>
        <p:spPr bwMode="auto">
          <a:xfrm>
            <a:off x="3408639" y="4201383"/>
            <a:ext cx="1" cy="734350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0" name="Snip Single Corner Rectangle 29"/>
          <p:cNvSpPr/>
          <p:nvPr/>
        </p:nvSpPr>
        <p:spPr bwMode="auto">
          <a:xfrm>
            <a:off x="2625918" y="812802"/>
            <a:ext cx="1564710" cy="587303"/>
          </a:xfrm>
          <a:prstGeom prst="snip1Rect">
            <a:avLst/>
          </a:prstGeom>
          <a:solidFill>
            <a:srgbClr val="92D05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Verilog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045102" y="4381556"/>
            <a:ext cx="1072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VPR</a:t>
            </a:r>
          </a:p>
        </p:txBody>
      </p:sp>
      <p:cxnSp>
        <p:nvCxnSpPr>
          <p:cNvPr id="42" name="Straight Arrow Connector 41"/>
          <p:cNvCxnSpPr>
            <a:stCxn id="56" idx="2"/>
            <a:endCxn id="55" idx="0"/>
          </p:cNvCxnSpPr>
          <p:nvPr/>
        </p:nvCxnSpPr>
        <p:spPr bwMode="auto">
          <a:xfrm>
            <a:off x="3408640" y="2398066"/>
            <a:ext cx="0" cy="255300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2" name="Elbow Connector 51"/>
          <p:cNvCxnSpPr>
            <a:stCxn id="55" idx="2"/>
            <a:endCxn id="18" idx="3"/>
          </p:cNvCxnSpPr>
          <p:nvPr/>
        </p:nvCxnSpPr>
        <p:spPr bwMode="auto">
          <a:xfrm rot="5400000">
            <a:off x="3261305" y="3466745"/>
            <a:ext cx="294670" cy="1"/>
          </a:xfrm>
          <a:prstGeom prst="bentConnector3">
            <a:avLst>
              <a:gd name="adj1" fmla="val 50000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4" name="Elbow Connector 53"/>
          <p:cNvCxnSpPr>
            <a:stCxn id="30" idx="1"/>
            <a:endCxn id="56" idx="0"/>
          </p:cNvCxnSpPr>
          <p:nvPr/>
        </p:nvCxnSpPr>
        <p:spPr bwMode="auto">
          <a:xfrm rot="16200000" flipH="1">
            <a:off x="3242498" y="1565879"/>
            <a:ext cx="331917" cy="367"/>
          </a:xfrm>
          <a:prstGeom prst="bentConnector3">
            <a:avLst>
              <a:gd name="adj1" fmla="val 50000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5" name="Rounded Rectangle 54"/>
          <p:cNvSpPr/>
          <p:nvPr/>
        </p:nvSpPr>
        <p:spPr bwMode="auto">
          <a:xfrm>
            <a:off x="2598076" y="2653366"/>
            <a:ext cx="1621127" cy="6660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ABC</a:t>
            </a:r>
          </a:p>
        </p:txBody>
      </p:sp>
      <p:sp>
        <p:nvSpPr>
          <p:cNvPr id="56" name="Rounded Rectangle 55"/>
          <p:cNvSpPr/>
          <p:nvPr/>
        </p:nvSpPr>
        <p:spPr bwMode="auto">
          <a:xfrm>
            <a:off x="2598076" y="1732022"/>
            <a:ext cx="1621127" cy="6660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ODIN II</a:t>
            </a:r>
          </a:p>
        </p:txBody>
      </p:sp>
      <p:sp>
        <p:nvSpPr>
          <p:cNvPr id="43" name="Title 2"/>
          <p:cNvSpPr>
            <a:spLocks noGrp="1"/>
          </p:cNvSpPr>
          <p:nvPr>
            <p:ph type="title"/>
          </p:nvPr>
        </p:nvSpPr>
        <p:spPr>
          <a:xfrm>
            <a:off x="267017" y="207781"/>
            <a:ext cx="11747500" cy="584200"/>
          </a:xfrm>
        </p:spPr>
        <p:txBody>
          <a:bodyPr/>
          <a:lstStyle/>
          <a:p>
            <a:r>
              <a:rPr lang="en-CA" dirty="0"/>
              <a:t>Outline</a:t>
            </a:r>
          </a:p>
        </p:txBody>
      </p:sp>
      <p:sp>
        <p:nvSpPr>
          <p:cNvPr id="49" name="Snip Single Corner Rectangle 48"/>
          <p:cNvSpPr/>
          <p:nvPr/>
        </p:nvSpPr>
        <p:spPr bwMode="auto">
          <a:xfrm>
            <a:off x="267017" y="812801"/>
            <a:ext cx="2143968" cy="587303"/>
          </a:xfrm>
          <a:prstGeom prst="snip1Rect">
            <a:avLst/>
          </a:prstGeom>
          <a:solidFill>
            <a:srgbClr val="92D05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Architecture</a:t>
            </a:r>
          </a:p>
        </p:txBody>
      </p:sp>
      <p:cxnSp>
        <p:nvCxnSpPr>
          <p:cNvPr id="51" name="Elbow Connector 50"/>
          <p:cNvCxnSpPr>
            <a:stCxn id="49" idx="1"/>
            <a:endCxn id="56" idx="1"/>
          </p:cNvCxnSpPr>
          <p:nvPr/>
        </p:nvCxnSpPr>
        <p:spPr bwMode="auto">
          <a:xfrm rot="16200000" flipH="1">
            <a:off x="1636068" y="1103036"/>
            <a:ext cx="664940" cy="1259075"/>
          </a:xfrm>
          <a:prstGeom prst="bentConnector2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7" name="Elbow Connector 56"/>
          <p:cNvCxnSpPr>
            <a:stCxn id="49" idx="1"/>
            <a:endCxn id="10" idx="1"/>
          </p:cNvCxnSpPr>
          <p:nvPr/>
        </p:nvCxnSpPr>
        <p:spPr bwMode="auto">
          <a:xfrm rot="16200000" flipH="1">
            <a:off x="-57918" y="2797023"/>
            <a:ext cx="3860083" cy="1066244"/>
          </a:xfrm>
          <a:prstGeom prst="bentConnector2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8" name="Elbow Connector 57"/>
          <p:cNvCxnSpPr>
            <a:stCxn id="49" idx="1"/>
            <a:endCxn id="11" idx="1"/>
          </p:cNvCxnSpPr>
          <p:nvPr/>
        </p:nvCxnSpPr>
        <p:spPr bwMode="auto">
          <a:xfrm rot="16200000" flipH="1">
            <a:off x="-486311" y="3225416"/>
            <a:ext cx="4716869" cy="1066244"/>
          </a:xfrm>
          <a:prstGeom prst="bentConnector2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0" name="Elbow Connector 59"/>
          <p:cNvCxnSpPr>
            <a:stCxn id="49" idx="1"/>
            <a:endCxn id="12" idx="1"/>
          </p:cNvCxnSpPr>
          <p:nvPr/>
        </p:nvCxnSpPr>
        <p:spPr bwMode="auto">
          <a:xfrm rot="16200000" flipH="1">
            <a:off x="-914704" y="3653809"/>
            <a:ext cx="5573655" cy="1066244"/>
          </a:xfrm>
          <a:prstGeom prst="bentConnector2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4" name="Elbow Connector 63"/>
          <p:cNvCxnSpPr>
            <a:stCxn id="49" idx="1"/>
            <a:endCxn id="13" idx="1"/>
          </p:cNvCxnSpPr>
          <p:nvPr/>
        </p:nvCxnSpPr>
        <p:spPr bwMode="auto">
          <a:xfrm rot="16200000" flipH="1">
            <a:off x="-1343097" y="4082202"/>
            <a:ext cx="6430441" cy="1066244"/>
          </a:xfrm>
          <a:prstGeom prst="bentConnector2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5" name="Parallelogram 64"/>
          <p:cNvSpPr/>
          <p:nvPr/>
        </p:nvSpPr>
        <p:spPr bwMode="auto">
          <a:xfrm>
            <a:off x="2662079" y="8474580"/>
            <a:ext cx="1492387" cy="711200"/>
          </a:xfrm>
          <a:prstGeom prst="parallelogram">
            <a:avLst/>
          </a:prstGeom>
          <a:solidFill>
            <a:schemeClr val="tx2">
              <a:lumMod val="25000"/>
              <a:lumOff val="75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QoR</a:t>
            </a:r>
            <a:endParaRPr kumimoji="0" lang="en-CA" sz="28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Gill Sans" pitchFamily="-65" charset="0"/>
              <a:ea typeface="ヒラギノ角ゴ ProN W3" pitchFamily="-65" charset="-128"/>
              <a:cs typeface="ヒラギノ角ゴ ProN W3" pitchFamily="-65" charset="-128"/>
              <a:sym typeface="Gill Sans" pitchFamily="-65" charset="0"/>
            </a:endParaRPr>
          </a:p>
        </p:txBody>
      </p:sp>
      <p:cxnSp>
        <p:nvCxnSpPr>
          <p:cNvPr id="68" name="Straight Arrow Connector 67"/>
          <p:cNvCxnSpPr>
            <a:stCxn id="13" idx="2"/>
            <a:endCxn id="65" idx="0"/>
          </p:cNvCxnSpPr>
          <p:nvPr/>
        </p:nvCxnSpPr>
        <p:spPr bwMode="auto">
          <a:xfrm flipH="1">
            <a:off x="3408273" y="8154999"/>
            <a:ext cx="367" cy="319581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7" name="Oval 46"/>
          <p:cNvSpPr/>
          <p:nvPr/>
        </p:nvSpPr>
        <p:spPr bwMode="auto">
          <a:xfrm>
            <a:off x="593714" y="1506352"/>
            <a:ext cx="451337" cy="451337"/>
          </a:xfrm>
          <a:prstGeom prst="ellipse">
            <a:avLst/>
          </a:prstGeom>
          <a:solidFill>
            <a:srgbClr val="D9E1F7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1</a:t>
            </a:r>
          </a:p>
        </p:txBody>
      </p:sp>
      <p:sp>
        <p:nvSpPr>
          <p:cNvPr id="48" name="Oval 47"/>
          <p:cNvSpPr/>
          <p:nvPr/>
        </p:nvSpPr>
        <p:spPr bwMode="auto">
          <a:xfrm>
            <a:off x="2465082" y="6750225"/>
            <a:ext cx="451337" cy="451337"/>
          </a:xfrm>
          <a:prstGeom prst="ellipse">
            <a:avLst/>
          </a:prstGeom>
          <a:solidFill>
            <a:srgbClr val="4BC8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2</a:t>
            </a:r>
          </a:p>
        </p:txBody>
      </p:sp>
      <p:sp>
        <p:nvSpPr>
          <p:cNvPr id="50" name="Oval 49"/>
          <p:cNvSpPr/>
          <p:nvPr/>
        </p:nvSpPr>
        <p:spPr bwMode="auto">
          <a:xfrm>
            <a:off x="2130061" y="8604511"/>
            <a:ext cx="451337" cy="451337"/>
          </a:xfrm>
          <a:prstGeom prst="ellipse">
            <a:avLst/>
          </a:prstGeom>
          <a:solidFill>
            <a:srgbClr val="1D3985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3</a:t>
            </a:r>
          </a:p>
        </p:txBody>
      </p:sp>
      <p:sp>
        <p:nvSpPr>
          <p:cNvPr id="61" name="Oval 60"/>
          <p:cNvSpPr/>
          <p:nvPr/>
        </p:nvSpPr>
        <p:spPr bwMode="auto">
          <a:xfrm>
            <a:off x="2465082" y="5874539"/>
            <a:ext cx="451337" cy="451337"/>
          </a:xfrm>
          <a:prstGeom prst="ellipse">
            <a:avLst/>
          </a:prstGeom>
          <a:solidFill>
            <a:srgbClr val="4BC8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4</a:t>
            </a:r>
          </a:p>
        </p:txBody>
      </p:sp>
      <p:grpSp>
        <p:nvGrpSpPr>
          <p:cNvPr id="76" name="Group 75"/>
          <p:cNvGrpSpPr/>
          <p:nvPr/>
        </p:nvGrpSpPr>
        <p:grpSpPr>
          <a:xfrm>
            <a:off x="7268395" y="1470238"/>
            <a:ext cx="4266048" cy="1077218"/>
            <a:chOff x="7268395" y="1470238"/>
            <a:chExt cx="4266048" cy="1077218"/>
          </a:xfrm>
        </p:grpSpPr>
        <p:sp>
          <p:nvSpPr>
            <p:cNvPr id="2" name="TextBox 1"/>
            <p:cNvSpPr txBox="1"/>
            <p:nvPr/>
          </p:nvSpPr>
          <p:spPr>
            <a:xfrm>
              <a:off x="7705393" y="1470238"/>
              <a:ext cx="38290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3200" dirty="0">
                  <a:solidFill>
                    <a:srgbClr val="D9D9D9"/>
                  </a:solidFill>
                </a:rPr>
                <a:t>VTR 8 Capabilities &amp; New Features</a:t>
              </a:r>
            </a:p>
          </p:txBody>
        </p:sp>
        <p:sp>
          <p:nvSpPr>
            <p:cNvPr id="67" name="Oval 66"/>
            <p:cNvSpPr/>
            <p:nvPr/>
          </p:nvSpPr>
          <p:spPr bwMode="auto">
            <a:xfrm>
              <a:off x="7268395" y="1783178"/>
              <a:ext cx="451337" cy="451337"/>
            </a:xfrm>
            <a:prstGeom prst="ellipse">
              <a:avLst/>
            </a:prstGeom>
            <a:solidFill>
              <a:srgbClr val="D9E1F7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2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rPr>
                <a:t>1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7254053" y="3323622"/>
            <a:ext cx="4144060" cy="1077218"/>
            <a:chOff x="7254053" y="2801846"/>
            <a:chExt cx="4144060" cy="1077218"/>
          </a:xfrm>
        </p:grpSpPr>
        <p:sp>
          <p:nvSpPr>
            <p:cNvPr id="62" name="TextBox 61"/>
            <p:cNvSpPr txBox="1"/>
            <p:nvPr/>
          </p:nvSpPr>
          <p:spPr>
            <a:xfrm>
              <a:off x="7731461" y="2801846"/>
              <a:ext cx="366665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3200" dirty="0">
                  <a:solidFill>
                    <a:srgbClr val="D9D9D9"/>
                  </a:solidFill>
                </a:rPr>
                <a:t>AIR: Adaptive Incremental Router</a:t>
              </a:r>
            </a:p>
          </p:txBody>
        </p:sp>
        <p:sp>
          <p:nvSpPr>
            <p:cNvPr id="70" name="Oval 69"/>
            <p:cNvSpPr/>
            <p:nvPr/>
          </p:nvSpPr>
          <p:spPr bwMode="auto">
            <a:xfrm>
              <a:off x="7254053" y="3118514"/>
              <a:ext cx="451337" cy="451337"/>
            </a:xfrm>
            <a:prstGeom prst="ellipse">
              <a:avLst/>
            </a:prstGeom>
            <a:solidFill>
              <a:srgbClr val="D9E1F7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2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rPr>
                <a:t>2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7280124" y="5177006"/>
            <a:ext cx="5029335" cy="1077218"/>
            <a:chOff x="7280124" y="3906944"/>
            <a:chExt cx="5029335" cy="1077218"/>
          </a:xfrm>
        </p:grpSpPr>
        <p:sp>
          <p:nvSpPr>
            <p:cNvPr id="63" name="TextBox 62"/>
            <p:cNvSpPr txBox="1"/>
            <p:nvPr/>
          </p:nvSpPr>
          <p:spPr>
            <a:xfrm>
              <a:off x="7705392" y="3906944"/>
              <a:ext cx="460406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3200" dirty="0">
                  <a:solidFill>
                    <a:schemeClr val="tx1"/>
                  </a:solidFill>
                </a:rPr>
                <a:t>VTR 8 </a:t>
              </a:r>
              <a:r>
                <a:rPr lang="en-CA" sz="3200" dirty="0" err="1">
                  <a:solidFill>
                    <a:schemeClr val="tx1"/>
                  </a:solidFill>
                </a:rPr>
                <a:t>QoR</a:t>
              </a:r>
              <a:r>
                <a:rPr lang="en-CA" sz="3200" dirty="0">
                  <a:solidFill>
                    <a:schemeClr val="tx1"/>
                  </a:solidFill>
                </a:rPr>
                <a:t>, Run-time &amp; CAD Enhancements</a:t>
              </a:r>
            </a:p>
          </p:txBody>
        </p:sp>
        <p:sp>
          <p:nvSpPr>
            <p:cNvPr id="71" name="Oval 70"/>
            <p:cNvSpPr/>
            <p:nvPr/>
          </p:nvSpPr>
          <p:spPr bwMode="auto">
            <a:xfrm>
              <a:off x="7280124" y="4205151"/>
              <a:ext cx="451337" cy="451337"/>
            </a:xfrm>
            <a:prstGeom prst="ellipse">
              <a:avLst/>
            </a:prstGeom>
            <a:solidFill>
              <a:srgbClr val="1D3985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2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rPr>
                <a:t>3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7280124" y="7030391"/>
            <a:ext cx="5504297" cy="1077218"/>
            <a:chOff x="7268395" y="6245505"/>
            <a:chExt cx="5504297" cy="1077218"/>
          </a:xfrm>
        </p:grpSpPr>
        <p:sp>
          <p:nvSpPr>
            <p:cNvPr id="73" name="TextBox 72"/>
            <p:cNvSpPr txBox="1"/>
            <p:nvPr/>
          </p:nvSpPr>
          <p:spPr>
            <a:xfrm>
              <a:off x="7705390" y="6245505"/>
              <a:ext cx="506730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3200" dirty="0">
                  <a:solidFill>
                    <a:srgbClr val="D9D9D9"/>
                  </a:solidFill>
                </a:rPr>
                <a:t>Reinforcement Learning Enhanced Placement</a:t>
              </a:r>
            </a:p>
          </p:txBody>
        </p:sp>
        <p:sp>
          <p:nvSpPr>
            <p:cNvPr id="74" name="Oval 73"/>
            <p:cNvSpPr/>
            <p:nvPr/>
          </p:nvSpPr>
          <p:spPr bwMode="auto">
            <a:xfrm>
              <a:off x="7268395" y="6534164"/>
              <a:ext cx="451337" cy="451337"/>
            </a:xfrm>
            <a:prstGeom prst="ellipse">
              <a:avLst/>
            </a:prstGeom>
            <a:solidFill>
              <a:srgbClr val="D9E1F7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2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rPr>
                <a:t>4</a:t>
              </a:r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5734373" y="9185780"/>
            <a:ext cx="5800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/>
              <a:t>K. E. Murray, et al., “VTR 8: High Performance CAD and Customizable FPGA Architecture Modelling", </a:t>
            </a:r>
            <a:r>
              <a:rPr lang="en-CA" sz="1400" i="1" dirty="0"/>
              <a:t>In submission to ACM TRETS, 2020</a:t>
            </a:r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805954787"/>
      </p:ext>
    </p:extLst>
  </p:cSld>
  <p:clrMapOvr>
    <a:masterClrMapping/>
  </p:clrMapOvr>
  <p:transition spd="med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Titan Benchmark Completion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621E302-A139-4538-AB44-9079AB17D9A4}" type="slidenum">
              <a:rPr lang="en-CA" smtClean="0"/>
              <a:pPr>
                <a:defRPr/>
              </a:pPr>
              <a:t>42</a:t>
            </a:fld>
            <a:endParaRPr lang="en-CA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614500"/>
              </p:ext>
            </p:extLst>
          </p:nvPr>
        </p:nvGraphicFramePr>
        <p:xfrm>
          <a:off x="1240760" y="1331170"/>
          <a:ext cx="10625492" cy="2581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63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563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563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563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94996">
                <a:tc>
                  <a:txBody>
                    <a:bodyPr/>
                    <a:lstStyle/>
                    <a:p>
                      <a:r>
                        <a:rPr lang="en-CA" sz="2800" dirty="0"/>
                        <a:t>Tool</a:t>
                      </a:r>
                    </a:p>
                  </a:txBody>
                  <a:tcPr marL="112065" marR="112065" marT="56033" marB="56033"/>
                </a:tc>
                <a:tc>
                  <a:txBody>
                    <a:bodyPr/>
                    <a:lstStyle/>
                    <a:p>
                      <a:r>
                        <a:rPr lang="en-CA" sz="2800" dirty="0"/>
                        <a:t>Routed</a:t>
                      </a:r>
                    </a:p>
                    <a:p>
                      <a:r>
                        <a:rPr lang="en-CA" sz="2800" dirty="0"/>
                        <a:t>Benchmarks</a:t>
                      </a:r>
                    </a:p>
                  </a:txBody>
                  <a:tcPr marL="112065" marR="112065" marT="56033" marB="56033"/>
                </a:tc>
                <a:tc>
                  <a:txBody>
                    <a:bodyPr/>
                    <a:lstStyle/>
                    <a:p>
                      <a:r>
                        <a:rPr lang="en-CA" sz="2800" dirty="0" err="1"/>
                        <a:t>Unroutable</a:t>
                      </a:r>
                      <a:r>
                        <a:rPr lang="en-CA" sz="2800" baseline="0" dirty="0"/>
                        <a:t> </a:t>
                      </a:r>
                      <a:r>
                        <a:rPr lang="en-CA" sz="2800" dirty="0"/>
                        <a:t>Benchmarks</a:t>
                      </a:r>
                    </a:p>
                  </a:txBody>
                  <a:tcPr marL="112065" marR="112065" marT="56033" marB="56033"/>
                </a:tc>
                <a:tc>
                  <a:txBody>
                    <a:bodyPr/>
                    <a:lstStyle/>
                    <a:p>
                      <a:r>
                        <a:rPr lang="en-CA" sz="2800" dirty="0"/>
                        <a:t>Device Too Small</a:t>
                      </a:r>
                    </a:p>
                  </a:txBody>
                  <a:tcPr marL="112065" marR="112065" marT="56033" marB="5603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4489">
                <a:tc>
                  <a:txBody>
                    <a:bodyPr/>
                    <a:lstStyle/>
                    <a:p>
                      <a:r>
                        <a:rPr lang="en-CA" sz="2800" dirty="0"/>
                        <a:t>VTR 7</a:t>
                      </a:r>
                    </a:p>
                  </a:txBody>
                  <a:tcPr marL="112065" marR="112065" marT="56033" marB="56033"/>
                </a:tc>
                <a:tc>
                  <a:txBody>
                    <a:bodyPr/>
                    <a:lstStyle/>
                    <a:p>
                      <a:r>
                        <a:rPr lang="en-CA" sz="2800" dirty="0"/>
                        <a:t>14</a:t>
                      </a:r>
                    </a:p>
                  </a:txBody>
                  <a:tcPr marL="112065" marR="112065" marT="56033" marB="56033"/>
                </a:tc>
                <a:tc>
                  <a:txBody>
                    <a:bodyPr/>
                    <a:lstStyle/>
                    <a:p>
                      <a:r>
                        <a:rPr lang="en-CA" sz="2800" dirty="0"/>
                        <a:t>9</a:t>
                      </a:r>
                    </a:p>
                  </a:txBody>
                  <a:tcPr marL="112065" marR="112065" marT="56033" marB="56033"/>
                </a:tc>
                <a:tc>
                  <a:txBody>
                    <a:bodyPr/>
                    <a:lstStyle/>
                    <a:p>
                      <a:r>
                        <a:rPr lang="en-CA" sz="2800" dirty="0"/>
                        <a:t>-</a:t>
                      </a:r>
                    </a:p>
                  </a:txBody>
                  <a:tcPr marL="112065" marR="112065" marT="56033" marB="5603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4489">
                <a:tc>
                  <a:txBody>
                    <a:bodyPr/>
                    <a:lstStyle/>
                    <a:p>
                      <a:r>
                        <a:rPr lang="en-CA" sz="2800" b="0" dirty="0"/>
                        <a:t>VTR 8</a:t>
                      </a:r>
                    </a:p>
                  </a:txBody>
                  <a:tcPr marL="112065" marR="112065" marT="56033" marB="56033"/>
                </a:tc>
                <a:tc>
                  <a:txBody>
                    <a:bodyPr/>
                    <a:lstStyle/>
                    <a:p>
                      <a:r>
                        <a:rPr lang="en-CA" sz="2800" b="0" dirty="0"/>
                        <a:t>23</a:t>
                      </a:r>
                    </a:p>
                  </a:txBody>
                  <a:tcPr marL="112065" marR="112065" marT="56033" marB="56033"/>
                </a:tc>
                <a:tc>
                  <a:txBody>
                    <a:bodyPr/>
                    <a:lstStyle/>
                    <a:p>
                      <a:r>
                        <a:rPr lang="en-CA" sz="2800" dirty="0"/>
                        <a:t>0</a:t>
                      </a:r>
                    </a:p>
                  </a:txBody>
                  <a:tcPr marL="112065" marR="112065" marT="56033" marB="56033"/>
                </a:tc>
                <a:tc>
                  <a:txBody>
                    <a:bodyPr/>
                    <a:lstStyle/>
                    <a:p>
                      <a:r>
                        <a:rPr lang="en-CA" sz="2800" dirty="0"/>
                        <a:t>-</a:t>
                      </a:r>
                    </a:p>
                  </a:txBody>
                  <a:tcPr marL="112065" marR="112065" marT="56033" marB="5603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4489">
                <a:tc>
                  <a:txBody>
                    <a:bodyPr/>
                    <a:lstStyle/>
                    <a:p>
                      <a:r>
                        <a:rPr lang="en-CA" sz="2800" dirty="0" err="1"/>
                        <a:t>Quartus</a:t>
                      </a:r>
                      <a:r>
                        <a:rPr lang="en-CA" sz="2800" dirty="0"/>
                        <a:t> 18.0</a:t>
                      </a:r>
                    </a:p>
                  </a:txBody>
                  <a:tcPr marL="112065" marR="112065" marT="56033" marB="56033"/>
                </a:tc>
                <a:tc>
                  <a:txBody>
                    <a:bodyPr/>
                    <a:lstStyle/>
                    <a:p>
                      <a:r>
                        <a:rPr lang="en-CA" sz="2800" dirty="0"/>
                        <a:t>20</a:t>
                      </a:r>
                    </a:p>
                  </a:txBody>
                  <a:tcPr marL="112065" marR="112065" marT="56033" marB="56033"/>
                </a:tc>
                <a:tc>
                  <a:txBody>
                    <a:bodyPr/>
                    <a:lstStyle/>
                    <a:p>
                      <a:r>
                        <a:rPr lang="en-CA" sz="2800" dirty="0"/>
                        <a:t>1</a:t>
                      </a:r>
                    </a:p>
                  </a:txBody>
                  <a:tcPr marL="112065" marR="112065" marT="56033" marB="56033"/>
                </a:tc>
                <a:tc>
                  <a:txBody>
                    <a:bodyPr/>
                    <a:lstStyle/>
                    <a:p>
                      <a:r>
                        <a:rPr lang="en-CA" sz="2800" dirty="0"/>
                        <a:t>2</a:t>
                      </a:r>
                    </a:p>
                  </a:txBody>
                  <a:tcPr marL="112065" marR="112065" marT="56033" marB="5603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27" name="Group 26"/>
          <p:cNvGrpSpPr/>
          <p:nvPr/>
        </p:nvGrpSpPr>
        <p:grpSpPr>
          <a:xfrm>
            <a:off x="-11144" y="4177427"/>
            <a:ext cx="13031889" cy="4473084"/>
            <a:chOff x="293651" y="3988745"/>
            <a:chExt cx="11506208" cy="394940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3100" t="17784" r="75405" b="49651"/>
            <a:stretch/>
          </p:blipFill>
          <p:spPr>
            <a:xfrm>
              <a:off x="3554928" y="4088963"/>
              <a:ext cx="1828527" cy="253568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27579" r="52295" b="49511"/>
            <a:stretch/>
          </p:blipFill>
          <p:spPr>
            <a:xfrm>
              <a:off x="1916974" y="3990102"/>
              <a:ext cx="1712051" cy="393143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l="52540" t="17492" r="27138" b="49582"/>
            <a:stretch/>
          </p:blipFill>
          <p:spPr>
            <a:xfrm>
              <a:off x="5225364" y="4076262"/>
              <a:ext cx="1728790" cy="256379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/>
            <a:srcRect l="76634" r="3379" b="49513"/>
            <a:stretch/>
          </p:blipFill>
          <p:spPr>
            <a:xfrm>
              <a:off x="293651" y="3988745"/>
              <a:ext cx="1700249" cy="39313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/>
            <a:srcRect l="64856" t="83493" r="15742"/>
            <a:stretch/>
          </p:blipFill>
          <p:spPr>
            <a:xfrm>
              <a:off x="10111270" y="6644752"/>
              <a:ext cx="1651847" cy="1286398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/>
            <a:srcRect l="40230" t="83493" r="40155"/>
            <a:stretch/>
          </p:blipFill>
          <p:spPr>
            <a:xfrm>
              <a:off x="5219808" y="6634592"/>
              <a:ext cx="1687333" cy="129975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2"/>
            <a:srcRect l="15711" t="83493" r="64354"/>
            <a:stretch/>
          </p:blipFill>
          <p:spPr>
            <a:xfrm>
              <a:off x="3566985" y="6638402"/>
              <a:ext cx="1714844" cy="129975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77169" t="67037" r="3002" b="16639"/>
            <a:stretch/>
          </p:blipFill>
          <p:spPr>
            <a:xfrm>
              <a:off x="8488035" y="6647356"/>
              <a:ext cx="1673578" cy="1261134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2"/>
            <a:srcRect l="52383" t="50308" r="27469" b="16639"/>
            <a:stretch/>
          </p:blipFill>
          <p:spPr>
            <a:xfrm>
              <a:off x="10099288" y="4076700"/>
              <a:ext cx="1700571" cy="255358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2"/>
            <a:srcRect l="27598" t="50448" r="52094" b="16639"/>
            <a:stretch/>
          </p:blipFill>
          <p:spPr>
            <a:xfrm>
              <a:off x="8440745" y="4089400"/>
              <a:ext cx="1714068" cy="254280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2"/>
            <a:srcRect l="3558" t="50448" r="76827" b="16639"/>
            <a:stretch/>
          </p:blipFill>
          <p:spPr>
            <a:xfrm>
              <a:off x="6864279" y="4083050"/>
              <a:ext cx="1655583" cy="2542802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"/>
            <a:srcRect l="77169" t="50435" r="3570" b="33127"/>
            <a:stretch/>
          </p:blipFill>
          <p:spPr>
            <a:xfrm>
              <a:off x="6858984" y="6634021"/>
              <a:ext cx="1631415" cy="1274469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/>
        </p:nvSpPr>
        <p:spPr>
          <a:xfrm>
            <a:off x="3469526" y="8666090"/>
            <a:ext cx="6167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>
                <a:solidFill>
                  <a:schemeClr val="tx1"/>
                </a:solidFill>
              </a:rPr>
              <a:t>VTR 8 Titan Benchmark Implementations</a:t>
            </a:r>
          </a:p>
        </p:txBody>
      </p:sp>
    </p:spTree>
    <p:extLst>
      <p:ext uri="{BB962C8B-B14F-4D97-AF65-F5344CB8AC3E}">
        <p14:creationId xmlns:p14="http://schemas.microsoft.com/office/powerpoint/2010/main" val="3186890188"/>
      </p:ext>
    </p:extLst>
  </p:cSld>
  <p:clrMapOvr>
    <a:masterClrMapping/>
  </p:clrMapOvr>
  <p:transition spd="med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35000" y="136232"/>
            <a:ext cx="11747500" cy="584200"/>
          </a:xfrm>
        </p:spPr>
        <p:txBody>
          <a:bodyPr/>
          <a:lstStyle/>
          <a:p>
            <a:r>
              <a:rPr lang="en-CA" dirty="0"/>
              <a:t>Packing &amp; Placement Enhancements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621E302-A139-4538-AB44-9079AB17D9A4}" type="slidenum">
              <a:rPr lang="en-CA" smtClean="0"/>
              <a:pPr>
                <a:defRPr/>
              </a:pPr>
              <a:t>43</a:t>
            </a:fld>
            <a:endParaRPr lang="en-CA" dirty="0"/>
          </a:p>
        </p:txBody>
      </p:sp>
      <p:sp>
        <p:nvSpPr>
          <p:cNvPr id="13" name="TextBox 12"/>
          <p:cNvSpPr txBox="1"/>
          <p:nvPr/>
        </p:nvSpPr>
        <p:spPr>
          <a:xfrm>
            <a:off x="499636" y="561327"/>
            <a:ext cx="123674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/>
              <a:t>Avoid highly interconnected (unnatural) clusters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/>
              <a:t>Avoid packing unrelated logic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/>
              <a:t>Include more indirect (e.g. transitive) connectivity measures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/>
              <a:t>De-prioritize high-</a:t>
            </a:r>
            <a:r>
              <a:rPr lang="en-CA" sz="2800" dirty="0" err="1"/>
              <a:t>fanout</a:t>
            </a:r>
            <a:r>
              <a:rPr lang="en-CA" sz="2800" dirty="0"/>
              <a:t> nets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20418" y="2299726"/>
            <a:ext cx="11499595" cy="1957553"/>
            <a:chOff x="474663" y="2111603"/>
            <a:chExt cx="11499595" cy="1957553"/>
          </a:xfrm>
        </p:grpSpPr>
        <p:sp>
          <p:nvSpPr>
            <p:cNvPr id="6" name="TextBox 5"/>
            <p:cNvSpPr txBox="1"/>
            <p:nvPr/>
          </p:nvSpPr>
          <p:spPr>
            <a:xfrm>
              <a:off x="1177765" y="3421962"/>
              <a:ext cx="21537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400" dirty="0" err="1">
                  <a:solidFill>
                    <a:schemeClr val="tx1"/>
                  </a:solidFill>
                </a:rPr>
                <a:t>Unclustered</a:t>
              </a:r>
              <a:endParaRPr lang="en-CA" sz="2400" dirty="0">
                <a:solidFill>
                  <a:schemeClr val="tx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805284" y="3422824"/>
              <a:ext cx="31689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400" dirty="0">
                  <a:solidFill>
                    <a:schemeClr val="tx1"/>
                  </a:solidFill>
                </a:rPr>
                <a:t>Naturally Clustered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r="67564" b="5505"/>
            <a:stretch/>
          </p:blipFill>
          <p:spPr>
            <a:xfrm>
              <a:off x="474663" y="2119015"/>
              <a:ext cx="3294675" cy="115148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739359" y="3238159"/>
              <a:ext cx="31689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400" dirty="0">
                  <a:solidFill>
                    <a:schemeClr val="tx1"/>
                  </a:solidFill>
                </a:rPr>
                <a:t>Clustered with Unrelated Logic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/>
            <a:srcRect l="32857" r="35656" b="5505"/>
            <a:stretch/>
          </p:blipFill>
          <p:spPr>
            <a:xfrm>
              <a:off x="8693051" y="2115250"/>
              <a:ext cx="3198205" cy="115148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2"/>
            <a:srcRect l="65185" b="5505"/>
            <a:stretch/>
          </p:blipFill>
          <p:spPr>
            <a:xfrm>
              <a:off x="4704971" y="2111603"/>
              <a:ext cx="3536250" cy="1151488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1202739" y="5561818"/>
            <a:ext cx="10473085" cy="3977153"/>
            <a:chOff x="2738829" y="6657619"/>
            <a:chExt cx="6642820" cy="252261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/>
            <a:srcRect l="48388"/>
            <a:stretch/>
          </p:blipFill>
          <p:spPr>
            <a:xfrm>
              <a:off x="2828573" y="6657619"/>
              <a:ext cx="3327659" cy="2385536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738829" y="8710828"/>
              <a:ext cx="12494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400" b="1" dirty="0">
                  <a:solidFill>
                    <a:schemeClr val="bg1"/>
                  </a:solidFill>
                </a:rPr>
                <a:t>VTR 7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/>
            <a:srcRect l="51728" r="-1"/>
            <a:stretch/>
          </p:blipFill>
          <p:spPr>
            <a:xfrm>
              <a:off x="6262740" y="6664029"/>
              <a:ext cx="3118909" cy="240740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5966434" y="8718564"/>
              <a:ext cx="12494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400" b="1" dirty="0">
                  <a:solidFill>
                    <a:schemeClr val="bg1"/>
                  </a:solidFill>
                </a:rPr>
                <a:t>VTR 8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601690" y="9296717"/>
            <a:ext cx="3814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tx1"/>
                </a:solidFill>
              </a:rPr>
              <a:t>des90 Routing Utilization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99636" y="4218768"/>
            <a:ext cx="123674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/>
              <a:t>Improved Placement Exploration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/>
              <a:t>Better macro/carry-chain swapping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/>
              <a:t>Improved swapping of sparse blocks</a:t>
            </a:r>
          </a:p>
        </p:txBody>
      </p:sp>
    </p:spTree>
    <p:extLst>
      <p:ext uri="{BB962C8B-B14F-4D97-AF65-F5344CB8AC3E}">
        <p14:creationId xmlns:p14="http://schemas.microsoft.com/office/powerpoint/2010/main" val="4292279058"/>
      </p:ext>
    </p:extLst>
  </p:cSld>
  <p:clrMapOvr>
    <a:masterClrMapping/>
  </p:clrMapOvr>
  <p:transition spd="med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5475" y="270345"/>
            <a:ext cx="11747500" cy="584200"/>
          </a:xfrm>
        </p:spPr>
        <p:txBody>
          <a:bodyPr/>
          <a:lstStyle/>
          <a:p>
            <a:r>
              <a:rPr lang="en-CA" dirty="0"/>
              <a:t>VTR 8 Run-time &amp; Memory Footprint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621E302-A139-4538-AB44-9079AB17D9A4}" type="slidenum">
              <a:rPr lang="en-CA" smtClean="0"/>
              <a:pPr>
                <a:defRPr/>
              </a:pPr>
              <a:t>44</a:t>
            </a:fld>
            <a:endParaRPr lang="en-CA" dirty="0"/>
          </a:p>
        </p:txBody>
      </p:sp>
      <p:grpSp>
        <p:nvGrpSpPr>
          <p:cNvPr id="17" name="Group 16"/>
          <p:cNvGrpSpPr/>
          <p:nvPr/>
        </p:nvGrpSpPr>
        <p:grpSpPr>
          <a:xfrm>
            <a:off x="168275" y="928689"/>
            <a:ext cx="11405029" cy="8631333"/>
            <a:chOff x="625475" y="928689"/>
            <a:chExt cx="11747499" cy="8631333"/>
          </a:xfrm>
        </p:grpSpPr>
        <p:graphicFrame>
          <p:nvGraphicFramePr>
            <p:cNvPr id="14" name="Chart 13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393344144"/>
                </p:ext>
              </p:extLst>
            </p:nvPr>
          </p:nvGraphicFramePr>
          <p:xfrm>
            <a:off x="625475" y="1323649"/>
            <a:ext cx="11747499" cy="823637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cxnSp>
          <p:nvCxnSpPr>
            <p:cNvPr id="10" name="Straight Connector 9"/>
            <p:cNvCxnSpPr/>
            <p:nvPr/>
          </p:nvCxnSpPr>
          <p:spPr bwMode="auto">
            <a:xfrm>
              <a:off x="10534650" y="1466850"/>
              <a:ext cx="0" cy="7302500"/>
            </a:xfrm>
            <a:prstGeom prst="lin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57150" cap="flat" cmpd="sng" algn="ctr">
              <a:solidFill>
                <a:srgbClr val="BC8FD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" name="TextBox 11"/>
            <p:cNvSpPr txBox="1"/>
            <p:nvPr/>
          </p:nvSpPr>
          <p:spPr>
            <a:xfrm>
              <a:off x="9146728" y="928689"/>
              <a:ext cx="281394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800" b="1" dirty="0" err="1">
                  <a:solidFill>
                    <a:srgbClr val="BC8FDD"/>
                  </a:solidFill>
                  <a:latin typeface="+mn-lt"/>
                </a:rPr>
                <a:t>Quartus</a:t>
              </a:r>
              <a:r>
                <a:rPr lang="en-CA" sz="2800" b="1" dirty="0">
                  <a:solidFill>
                    <a:srgbClr val="BC8FDD"/>
                  </a:solidFill>
                  <a:latin typeface="+mn-lt"/>
                </a:rPr>
                <a:t> 18.0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1573304" y="1835796"/>
            <a:ext cx="1429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2400" dirty="0">
                <a:latin typeface="+mn-lt"/>
              </a:rPr>
              <a:t>7.2%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573304" y="3052284"/>
            <a:ext cx="1429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2400" dirty="0">
                <a:latin typeface="+mn-lt"/>
              </a:rPr>
              <a:t>78.0%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573304" y="4249722"/>
            <a:ext cx="1429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2400" dirty="0">
                <a:latin typeface="+mn-lt"/>
              </a:rPr>
              <a:t>9.8%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1573304" y="5452377"/>
            <a:ext cx="1429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2400" dirty="0">
                <a:latin typeface="+mn-lt"/>
              </a:rPr>
              <a:t>100.0%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1573304" y="6695208"/>
            <a:ext cx="1429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2400" dirty="0">
                <a:latin typeface="+mn-lt"/>
              </a:rPr>
              <a:t>2.4%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1173022" y="1362434"/>
            <a:ext cx="1829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2400" b="1" dirty="0">
                <a:latin typeface="+mn-lt"/>
              </a:rPr>
              <a:t>% Total</a:t>
            </a:r>
          </a:p>
        </p:txBody>
      </p:sp>
      <p:sp>
        <p:nvSpPr>
          <p:cNvPr id="15" name="TextBox 14"/>
          <p:cNvSpPr txBox="1"/>
          <p:nvPr/>
        </p:nvSpPr>
        <p:spPr>
          <a:xfrm rot="21159835">
            <a:off x="3098897" y="6074653"/>
            <a:ext cx="8018519" cy="138499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solidFill>
                  <a:schemeClr val="bg1"/>
                </a:solidFill>
              </a:rPr>
              <a:t>Run-time &amp; memory comparable to commercial tools</a:t>
            </a:r>
          </a:p>
        </p:txBody>
      </p:sp>
    </p:spTree>
    <p:extLst>
      <p:ext uri="{BB962C8B-B14F-4D97-AF65-F5344CB8AC3E}">
        <p14:creationId xmlns:p14="http://schemas.microsoft.com/office/powerpoint/2010/main" val="7216703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VTR 8 </a:t>
            </a:r>
            <a:r>
              <a:rPr lang="en-CA" dirty="0" err="1"/>
              <a:t>QoR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621E302-A139-4538-AB44-9079AB17D9A4}" type="slidenum">
              <a:rPr lang="en-CA" smtClean="0"/>
              <a:pPr>
                <a:defRPr/>
              </a:pPr>
              <a:t>45</a:t>
            </a:fld>
            <a:endParaRPr lang="en-CA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0179566"/>
              </p:ext>
            </p:extLst>
          </p:nvPr>
        </p:nvGraphicFramePr>
        <p:xfrm>
          <a:off x="425450" y="1657350"/>
          <a:ext cx="11957050" cy="71742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8" name="Straight Connector 7"/>
          <p:cNvCxnSpPr/>
          <p:nvPr/>
        </p:nvCxnSpPr>
        <p:spPr bwMode="auto">
          <a:xfrm>
            <a:off x="9385617" y="1621834"/>
            <a:ext cx="0" cy="6406288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57150" cap="flat" cmpd="sng" algn="ctr">
            <a:solidFill>
              <a:srgbClr val="BC8FD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8038156" y="1083673"/>
            <a:ext cx="2731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b="1" dirty="0" err="1">
                <a:solidFill>
                  <a:srgbClr val="BC8FDD"/>
                </a:solidFill>
                <a:latin typeface="+mn-lt"/>
              </a:rPr>
              <a:t>Quartus</a:t>
            </a:r>
            <a:r>
              <a:rPr lang="en-CA" sz="2800" b="1" dirty="0">
                <a:solidFill>
                  <a:srgbClr val="BC8FDD"/>
                </a:solidFill>
                <a:latin typeface="+mn-lt"/>
              </a:rPr>
              <a:t> 18.0</a:t>
            </a:r>
          </a:p>
        </p:txBody>
      </p:sp>
      <p:sp>
        <p:nvSpPr>
          <p:cNvPr id="10" name="TextBox 9"/>
          <p:cNvSpPr txBox="1"/>
          <p:nvPr/>
        </p:nvSpPr>
        <p:spPr>
          <a:xfrm rot="21159835">
            <a:off x="3501863" y="4313647"/>
            <a:ext cx="7918539" cy="138499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solidFill>
                  <a:schemeClr val="bg1"/>
                </a:solidFill>
              </a:rPr>
              <a:t>Quality in the range of commercial tools</a:t>
            </a:r>
          </a:p>
        </p:txBody>
      </p:sp>
    </p:spTree>
    <p:extLst>
      <p:ext uri="{BB962C8B-B14F-4D97-AF65-F5344CB8AC3E}">
        <p14:creationId xmlns:p14="http://schemas.microsoft.com/office/powerpoint/2010/main" val="27682638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 bwMode="auto">
          <a:xfrm>
            <a:off x="2045102" y="4381556"/>
            <a:ext cx="4457298" cy="39159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65" charset="0"/>
              <a:ea typeface="ヒラギノ角ゴ ProN W3" pitchFamily="-65" charset="-128"/>
              <a:cs typeface="ヒラギノ角ゴ ProN W3" pitchFamily="-65" charset="-128"/>
              <a:sym typeface="Gill Sans" pitchFamily="-65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621E302-A139-4538-AB44-9079AB17D9A4}" type="slidenum">
              <a:rPr lang="en-CA" smtClean="0"/>
              <a:pPr>
                <a:defRPr/>
              </a:pPr>
              <a:t>46</a:t>
            </a:fld>
            <a:endParaRPr lang="en-CA" dirty="0"/>
          </a:p>
        </p:txBody>
      </p:sp>
      <p:grpSp>
        <p:nvGrpSpPr>
          <p:cNvPr id="9" name="Group 8"/>
          <p:cNvGrpSpPr/>
          <p:nvPr/>
        </p:nvGrpSpPr>
        <p:grpSpPr>
          <a:xfrm>
            <a:off x="4460966" y="4958053"/>
            <a:ext cx="708278" cy="607522"/>
            <a:chOff x="9791589" y="3355581"/>
            <a:chExt cx="954375" cy="818611"/>
          </a:xfrm>
        </p:grpSpPr>
        <p:sp>
          <p:nvSpPr>
            <p:cNvPr id="20" name="Freeform 19"/>
            <p:cNvSpPr/>
            <p:nvPr/>
          </p:nvSpPr>
          <p:spPr bwMode="auto">
            <a:xfrm rot="2268344">
              <a:off x="9791589" y="3355581"/>
              <a:ext cx="908663" cy="668538"/>
            </a:xfrm>
            <a:custGeom>
              <a:avLst/>
              <a:gdLst>
                <a:gd name="connsiteX0" fmla="*/ 0 w 1032934"/>
                <a:gd name="connsiteY0" fmla="*/ 423333 h 423333"/>
                <a:gd name="connsiteX1" fmla="*/ 1032934 w 1032934"/>
                <a:gd name="connsiteY1" fmla="*/ 0 h 423333"/>
                <a:gd name="connsiteX0" fmla="*/ 0 w 928159"/>
                <a:gd name="connsiteY0" fmla="*/ 493183 h 493183"/>
                <a:gd name="connsiteX1" fmla="*/ 928159 w 928159"/>
                <a:gd name="connsiteY1" fmla="*/ 0 h 493183"/>
                <a:gd name="connsiteX0" fmla="*/ 0 w 928159"/>
                <a:gd name="connsiteY0" fmla="*/ 493216 h 493216"/>
                <a:gd name="connsiteX1" fmla="*/ 928159 w 928159"/>
                <a:gd name="connsiteY1" fmla="*/ 33 h 493216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868571"/>
                <a:gd name="connsiteY0" fmla="*/ 467618 h 467618"/>
                <a:gd name="connsiteX1" fmla="*/ 868571 w 868571"/>
                <a:gd name="connsiteY1" fmla="*/ 53 h 467618"/>
                <a:gd name="connsiteX0" fmla="*/ 0 w 869378"/>
                <a:gd name="connsiteY0" fmla="*/ 472337 h 472337"/>
                <a:gd name="connsiteX1" fmla="*/ 869378 w 869378"/>
                <a:gd name="connsiteY1" fmla="*/ 51 h 472337"/>
                <a:gd name="connsiteX0" fmla="*/ 0 w 869378"/>
                <a:gd name="connsiteY0" fmla="*/ 472286 h 472286"/>
                <a:gd name="connsiteX1" fmla="*/ 869378 w 869378"/>
                <a:gd name="connsiteY1" fmla="*/ 0 h 47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69378" h="472286">
                  <a:moveTo>
                    <a:pt x="0" y="472286"/>
                  </a:moveTo>
                  <a:cubicBezTo>
                    <a:pt x="153811" y="212642"/>
                    <a:pt x="339255" y="59963"/>
                    <a:pt x="869378" y="0"/>
                  </a:cubicBezTo>
                </a:path>
              </a:pathLst>
            </a:custGeom>
            <a:noFill/>
            <a:ln w="762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  <p:sp>
          <p:nvSpPr>
            <p:cNvPr id="21" name="Freeform 20"/>
            <p:cNvSpPr/>
            <p:nvPr/>
          </p:nvSpPr>
          <p:spPr bwMode="auto">
            <a:xfrm rot="2268344" flipH="1" flipV="1">
              <a:off x="9837301" y="3505654"/>
              <a:ext cx="908663" cy="668538"/>
            </a:xfrm>
            <a:custGeom>
              <a:avLst/>
              <a:gdLst>
                <a:gd name="connsiteX0" fmla="*/ 0 w 1032934"/>
                <a:gd name="connsiteY0" fmla="*/ 423333 h 423333"/>
                <a:gd name="connsiteX1" fmla="*/ 1032934 w 1032934"/>
                <a:gd name="connsiteY1" fmla="*/ 0 h 423333"/>
                <a:gd name="connsiteX0" fmla="*/ 0 w 928159"/>
                <a:gd name="connsiteY0" fmla="*/ 493183 h 493183"/>
                <a:gd name="connsiteX1" fmla="*/ 928159 w 928159"/>
                <a:gd name="connsiteY1" fmla="*/ 0 h 493183"/>
                <a:gd name="connsiteX0" fmla="*/ 0 w 928159"/>
                <a:gd name="connsiteY0" fmla="*/ 493216 h 493216"/>
                <a:gd name="connsiteX1" fmla="*/ 928159 w 928159"/>
                <a:gd name="connsiteY1" fmla="*/ 33 h 493216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868571"/>
                <a:gd name="connsiteY0" fmla="*/ 467618 h 467618"/>
                <a:gd name="connsiteX1" fmla="*/ 868571 w 868571"/>
                <a:gd name="connsiteY1" fmla="*/ 53 h 467618"/>
                <a:gd name="connsiteX0" fmla="*/ 0 w 869378"/>
                <a:gd name="connsiteY0" fmla="*/ 472337 h 472337"/>
                <a:gd name="connsiteX1" fmla="*/ 869378 w 869378"/>
                <a:gd name="connsiteY1" fmla="*/ 51 h 472337"/>
                <a:gd name="connsiteX0" fmla="*/ 0 w 869378"/>
                <a:gd name="connsiteY0" fmla="*/ 472286 h 472286"/>
                <a:gd name="connsiteX1" fmla="*/ 869378 w 869378"/>
                <a:gd name="connsiteY1" fmla="*/ 0 h 47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69378" h="472286">
                  <a:moveTo>
                    <a:pt x="0" y="472286"/>
                  </a:moveTo>
                  <a:cubicBezTo>
                    <a:pt x="153811" y="212642"/>
                    <a:pt x="339255" y="59963"/>
                    <a:pt x="869378" y="0"/>
                  </a:cubicBezTo>
                </a:path>
              </a:pathLst>
            </a:custGeom>
            <a:noFill/>
            <a:ln w="762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</p:grpSp>
      <p:sp>
        <p:nvSpPr>
          <p:cNvPr id="10" name="Rounded Rectangle 9"/>
          <p:cNvSpPr/>
          <p:nvPr/>
        </p:nvSpPr>
        <p:spPr bwMode="auto">
          <a:xfrm>
            <a:off x="2405245" y="4935733"/>
            <a:ext cx="2006790" cy="64890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Pack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460966" y="5829412"/>
            <a:ext cx="708278" cy="607522"/>
            <a:chOff x="9791589" y="3355581"/>
            <a:chExt cx="954375" cy="818611"/>
          </a:xfrm>
        </p:grpSpPr>
        <p:sp>
          <p:nvSpPr>
            <p:cNvPr id="26" name="Freeform 25"/>
            <p:cNvSpPr/>
            <p:nvPr/>
          </p:nvSpPr>
          <p:spPr bwMode="auto">
            <a:xfrm rot="2268344">
              <a:off x="9791589" y="3355581"/>
              <a:ext cx="908663" cy="668538"/>
            </a:xfrm>
            <a:custGeom>
              <a:avLst/>
              <a:gdLst>
                <a:gd name="connsiteX0" fmla="*/ 0 w 1032934"/>
                <a:gd name="connsiteY0" fmla="*/ 423333 h 423333"/>
                <a:gd name="connsiteX1" fmla="*/ 1032934 w 1032934"/>
                <a:gd name="connsiteY1" fmla="*/ 0 h 423333"/>
                <a:gd name="connsiteX0" fmla="*/ 0 w 928159"/>
                <a:gd name="connsiteY0" fmla="*/ 493183 h 493183"/>
                <a:gd name="connsiteX1" fmla="*/ 928159 w 928159"/>
                <a:gd name="connsiteY1" fmla="*/ 0 h 493183"/>
                <a:gd name="connsiteX0" fmla="*/ 0 w 928159"/>
                <a:gd name="connsiteY0" fmla="*/ 493216 h 493216"/>
                <a:gd name="connsiteX1" fmla="*/ 928159 w 928159"/>
                <a:gd name="connsiteY1" fmla="*/ 33 h 493216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868571"/>
                <a:gd name="connsiteY0" fmla="*/ 467618 h 467618"/>
                <a:gd name="connsiteX1" fmla="*/ 868571 w 868571"/>
                <a:gd name="connsiteY1" fmla="*/ 53 h 467618"/>
                <a:gd name="connsiteX0" fmla="*/ 0 w 869378"/>
                <a:gd name="connsiteY0" fmla="*/ 472337 h 472337"/>
                <a:gd name="connsiteX1" fmla="*/ 869378 w 869378"/>
                <a:gd name="connsiteY1" fmla="*/ 51 h 472337"/>
                <a:gd name="connsiteX0" fmla="*/ 0 w 869378"/>
                <a:gd name="connsiteY0" fmla="*/ 472286 h 472286"/>
                <a:gd name="connsiteX1" fmla="*/ 869378 w 869378"/>
                <a:gd name="connsiteY1" fmla="*/ 0 h 47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69378" h="472286">
                  <a:moveTo>
                    <a:pt x="0" y="472286"/>
                  </a:moveTo>
                  <a:cubicBezTo>
                    <a:pt x="153811" y="212642"/>
                    <a:pt x="339255" y="59963"/>
                    <a:pt x="869378" y="0"/>
                  </a:cubicBezTo>
                </a:path>
              </a:pathLst>
            </a:custGeom>
            <a:noFill/>
            <a:ln w="762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  <p:sp>
          <p:nvSpPr>
            <p:cNvPr id="27" name="Freeform 26"/>
            <p:cNvSpPr/>
            <p:nvPr/>
          </p:nvSpPr>
          <p:spPr bwMode="auto">
            <a:xfrm rot="2268344" flipH="1" flipV="1">
              <a:off x="9837301" y="3505654"/>
              <a:ext cx="908663" cy="668538"/>
            </a:xfrm>
            <a:custGeom>
              <a:avLst/>
              <a:gdLst>
                <a:gd name="connsiteX0" fmla="*/ 0 w 1032934"/>
                <a:gd name="connsiteY0" fmla="*/ 423333 h 423333"/>
                <a:gd name="connsiteX1" fmla="*/ 1032934 w 1032934"/>
                <a:gd name="connsiteY1" fmla="*/ 0 h 423333"/>
                <a:gd name="connsiteX0" fmla="*/ 0 w 928159"/>
                <a:gd name="connsiteY0" fmla="*/ 493183 h 493183"/>
                <a:gd name="connsiteX1" fmla="*/ 928159 w 928159"/>
                <a:gd name="connsiteY1" fmla="*/ 0 h 493183"/>
                <a:gd name="connsiteX0" fmla="*/ 0 w 928159"/>
                <a:gd name="connsiteY0" fmla="*/ 493216 h 493216"/>
                <a:gd name="connsiteX1" fmla="*/ 928159 w 928159"/>
                <a:gd name="connsiteY1" fmla="*/ 33 h 493216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868571"/>
                <a:gd name="connsiteY0" fmla="*/ 467618 h 467618"/>
                <a:gd name="connsiteX1" fmla="*/ 868571 w 868571"/>
                <a:gd name="connsiteY1" fmla="*/ 53 h 467618"/>
                <a:gd name="connsiteX0" fmla="*/ 0 w 869378"/>
                <a:gd name="connsiteY0" fmla="*/ 472337 h 472337"/>
                <a:gd name="connsiteX1" fmla="*/ 869378 w 869378"/>
                <a:gd name="connsiteY1" fmla="*/ 51 h 472337"/>
                <a:gd name="connsiteX0" fmla="*/ 0 w 869378"/>
                <a:gd name="connsiteY0" fmla="*/ 472286 h 472286"/>
                <a:gd name="connsiteX1" fmla="*/ 869378 w 869378"/>
                <a:gd name="connsiteY1" fmla="*/ 0 h 47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69378" h="472286">
                  <a:moveTo>
                    <a:pt x="0" y="472286"/>
                  </a:moveTo>
                  <a:cubicBezTo>
                    <a:pt x="153811" y="212642"/>
                    <a:pt x="339255" y="59963"/>
                    <a:pt x="869378" y="0"/>
                  </a:cubicBezTo>
                </a:path>
              </a:pathLst>
            </a:custGeom>
            <a:noFill/>
            <a:ln w="762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</p:grpSp>
      <p:sp>
        <p:nvSpPr>
          <p:cNvPr id="11" name="Rounded Rectangle 10"/>
          <p:cNvSpPr/>
          <p:nvPr/>
        </p:nvSpPr>
        <p:spPr bwMode="auto">
          <a:xfrm>
            <a:off x="2405245" y="5792519"/>
            <a:ext cx="2006790" cy="64890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Place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460966" y="6669998"/>
            <a:ext cx="708278" cy="607522"/>
            <a:chOff x="9791589" y="3355581"/>
            <a:chExt cx="954375" cy="818611"/>
          </a:xfrm>
        </p:grpSpPr>
        <p:sp>
          <p:nvSpPr>
            <p:cNvPr id="24" name="Freeform 23"/>
            <p:cNvSpPr/>
            <p:nvPr/>
          </p:nvSpPr>
          <p:spPr bwMode="auto">
            <a:xfrm rot="2268344">
              <a:off x="9791589" y="3355581"/>
              <a:ext cx="908663" cy="668538"/>
            </a:xfrm>
            <a:custGeom>
              <a:avLst/>
              <a:gdLst>
                <a:gd name="connsiteX0" fmla="*/ 0 w 1032934"/>
                <a:gd name="connsiteY0" fmla="*/ 423333 h 423333"/>
                <a:gd name="connsiteX1" fmla="*/ 1032934 w 1032934"/>
                <a:gd name="connsiteY1" fmla="*/ 0 h 423333"/>
                <a:gd name="connsiteX0" fmla="*/ 0 w 928159"/>
                <a:gd name="connsiteY0" fmla="*/ 493183 h 493183"/>
                <a:gd name="connsiteX1" fmla="*/ 928159 w 928159"/>
                <a:gd name="connsiteY1" fmla="*/ 0 h 493183"/>
                <a:gd name="connsiteX0" fmla="*/ 0 w 928159"/>
                <a:gd name="connsiteY0" fmla="*/ 493216 h 493216"/>
                <a:gd name="connsiteX1" fmla="*/ 928159 w 928159"/>
                <a:gd name="connsiteY1" fmla="*/ 33 h 493216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868571"/>
                <a:gd name="connsiteY0" fmla="*/ 467618 h 467618"/>
                <a:gd name="connsiteX1" fmla="*/ 868571 w 868571"/>
                <a:gd name="connsiteY1" fmla="*/ 53 h 467618"/>
                <a:gd name="connsiteX0" fmla="*/ 0 w 869378"/>
                <a:gd name="connsiteY0" fmla="*/ 472337 h 472337"/>
                <a:gd name="connsiteX1" fmla="*/ 869378 w 869378"/>
                <a:gd name="connsiteY1" fmla="*/ 51 h 472337"/>
                <a:gd name="connsiteX0" fmla="*/ 0 w 869378"/>
                <a:gd name="connsiteY0" fmla="*/ 472286 h 472286"/>
                <a:gd name="connsiteX1" fmla="*/ 869378 w 869378"/>
                <a:gd name="connsiteY1" fmla="*/ 0 h 47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69378" h="472286">
                  <a:moveTo>
                    <a:pt x="0" y="472286"/>
                  </a:moveTo>
                  <a:cubicBezTo>
                    <a:pt x="153811" y="212642"/>
                    <a:pt x="339255" y="59963"/>
                    <a:pt x="869378" y="0"/>
                  </a:cubicBezTo>
                </a:path>
              </a:pathLst>
            </a:custGeom>
            <a:noFill/>
            <a:ln w="762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  <p:sp>
          <p:nvSpPr>
            <p:cNvPr id="25" name="Freeform 24"/>
            <p:cNvSpPr/>
            <p:nvPr/>
          </p:nvSpPr>
          <p:spPr bwMode="auto">
            <a:xfrm rot="2268344" flipH="1" flipV="1">
              <a:off x="9837301" y="3505654"/>
              <a:ext cx="908663" cy="668538"/>
            </a:xfrm>
            <a:custGeom>
              <a:avLst/>
              <a:gdLst>
                <a:gd name="connsiteX0" fmla="*/ 0 w 1032934"/>
                <a:gd name="connsiteY0" fmla="*/ 423333 h 423333"/>
                <a:gd name="connsiteX1" fmla="*/ 1032934 w 1032934"/>
                <a:gd name="connsiteY1" fmla="*/ 0 h 423333"/>
                <a:gd name="connsiteX0" fmla="*/ 0 w 928159"/>
                <a:gd name="connsiteY0" fmla="*/ 493183 h 493183"/>
                <a:gd name="connsiteX1" fmla="*/ 928159 w 928159"/>
                <a:gd name="connsiteY1" fmla="*/ 0 h 493183"/>
                <a:gd name="connsiteX0" fmla="*/ 0 w 928159"/>
                <a:gd name="connsiteY0" fmla="*/ 493216 h 493216"/>
                <a:gd name="connsiteX1" fmla="*/ 928159 w 928159"/>
                <a:gd name="connsiteY1" fmla="*/ 33 h 493216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868571"/>
                <a:gd name="connsiteY0" fmla="*/ 467618 h 467618"/>
                <a:gd name="connsiteX1" fmla="*/ 868571 w 868571"/>
                <a:gd name="connsiteY1" fmla="*/ 53 h 467618"/>
                <a:gd name="connsiteX0" fmla="*/ 0 w 869378"/>
                <a:gd name="connsiteY0" fmla="*/ 472337 h 472337"/>
                <a:gd name="connsiteX1" fmla="*/ 869378 w 869378"/>
                <a:gd name="connsiteY1" fmla="*/ 51 h 472337"/>
                <a:gd name="connsiteX0" fmla="*/ 0 w 869378"/>
                <a:gd name="connsiteY0" fmla="*/ 472286 h 472286"/>
                <a:gd name="connsiteX1" fmla="*/ 869378 w 869378"/>
                <a:gd name="connsiteY1" fmla="*/ 0 h 47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69378" h="472286">
                  <a:moveTo>
                    <a:pt x="0" y="472286"/>
                  </a:moveTo>
                  <a:cubicBezTo>
                    <a:pt x="153811" y="212642"/>
                    <a:pt x="339255" y="59963"/>
                    <a:pt x="869378" y="0"/>
                  </a:cubicBezTo>
                </a:path>
              </a:pathLst>
            </a:custGeom>
            <a:noFill/>
            <a:ln w="762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</p:grpSp>
      <p:sp>
        <p:nvSpPr>
          <p:cNvPr id="12" name="Rounded Rectangle 11"/>
          <p:cNvSpPr/>
          <p:nvPr/>
        </p:nvSpPr>
        <p:spPr bwMode="auto">
          <a:xfrm>
            <a:off x="2405245" y="6649305"/>
            <a:ext cx="2006790" cy="64890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Route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460966" y="7526783"/>
            <a:ext cx="708278" cy="607522"/>
            <a:chOff x="9791589" y="3355581"/>
            <a:chExt cx="954375" cy="818611"/>
          </a:xfrm>
        </p:grpSpPr>
        <p:sp>
          <p:nvSpPr>
            <p:cNvPr id="22" name="Freeform 21"/>
            <p:cNvSpPr/>
            <p:nvPr/>
          </p:nvSpPr>
          <p:spPr bwMode="auto">
            <a:xfrm rot="2268344">
              <a:off x="9791589" y="3355581"/>
              <a:ext cx="908663" cy="668538"/>
            </a:xfrm>
            <a:custGeom>
              <a:avLst/>
              <a:gdLst>
                <a:gd name="connsiteX0" fmla="*/ 0 w 1032934"/>
                <a:gd name="connsiteY0" fmla="*/ 423333 h 423333"/>
                <a:gd name="connsiteX1" fmla="*/ 1032934 w 1032934"/>
                <a:gd name="connsiteY1" fmla="*/ 0 h 423333"/>
                <a:gd name="connsiteX0" fmla="*/ 0 w 928159"/>
                <a:gd name="connsiteY0" fmla="*/ 493183 h 493183"/>
                <a:gd name="connsiteX1" fmla="*/ 928159 w 928159"/>
                <a:gd name="connsiteY1" fmla="*/ 0 h 493183"/>
                <a:gd name="connsiteX0" fmla="*/ 0 w 928159"/>
                <a:gd name="connsiteY0" fmla="*/ 493216 h 493216"/>
                <a:gd name="connsiteX1" fmla="*/ 928159 w 928159"/>
                <a:gd name="connsiteY1" fmla="*/ 33 h 493216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868571"/>
                <a:gd name="connsiteY0" fmla="*/ 467618 h 467618"/>
                <a:gd name="connsiteX1" fmla="*/ 868571 w 868571"/>
                <a:gd name="connsiteY1" fmla="*/ 53 h 467618"/>
                <a:gd name="connsiteX0" fmla="*/ 0 w 869378"/>
                <a:gd name="connsiteY0" fmla="*/ 472337 h 472337"/>
                <a:gd name="connsiteX1" fmla="*/ 869378 w 869378"/>
                <a:gd name="connsiteY1" fmla="*/ 51 h 472337"/>
                <a:gd name="connsiteX0" fmla="*/ 0 w 869378"/>
                <a:gd name="connsiteY0" fmla="*/ 472286 h 472286"/>
                <a:gd name="connsiteX1" fmla="*/ 869378 w 869378"/>
                <a:gd name="connsiteY1" fmla="*/ 0 h 47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69378" h="472286">
                  <a:moveTo>
                    <a:pt x="0" y="472286"/>
                  </a:moveTo>
                  <a:cubicBezTo>
                    <a:pt x="153811" y="212642"/>
                    <a:pt x="339255" y="59963"/>
                    <a:pt x="869378" y="0"/>
                  </a:cubicBezTo>
                </a:path>
              </a:pathLst>
            </a:custGeom>
            <a:noFill/>
            <a:ln w="762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  <p:sp>
          <p:nvSpPr>
            <p:cNvPr id="23" name="Freeform 22"/>
            <p:cNvSpPr/>
            <p:nvPr/>
          </p:nvSpPr>
          <p:spPr bwMode="auto">
            <a:xfrm rot="2268344" flipH="1" flipV="1">
              <a:off x="9837301" y="3505654"/>
              <a:ext cx="908663" cy="668538"/>
            </a:xfrm>
            <a:custGeom>
              <a:avLst/>
              <a:gdLst>
                <a:gd name="connsiteX0" fmla="*/ 0 w 1032934"/>
                <a:gd name="connsiteY0" fmla="*/ 423333 h 423333"/>
                <a:gd name="connsiteX1" fmla="*/ 1032934 w 1032934"/>
                <a:gd name="connsiteY1" fmla="*/ 0 h 423333"/>
                <a:gd name="connsiteX0" fmla="*/ 0 w 928159"/>
                <a:gd name="connsiteY0" fmla="*/ 493183 h 493183"/>
                <a:gd name="connsiteX1" fmla="*/ 928159 w 928159"/>
                <a:gd name="connsiteY1" fmla="*/ 0 h 493183"/>
                <a:gd name="connsiteX0" fmla="*/ 0 w 928159"/>
                <a:gd name="connsiteY0" fmla="*/ 493216 h 493216"/>
                <a:gd name="connsiteX1" fmla="*/ 928159 w 928159"/>
                <a:gd name="connsiteY1" fmla="*/ 33 h 493216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928159"/>
                <a:gd name="connsiteY0" fmla="*/ 493229 h 493229"/>
                <a:gd name="connsiteX1" fmla="*/ 928159 w 928159"/>
                <a:gd name="connsiteY1" fmla="*/ 46 h 493229"/>
                <a:gd name="connsiteX0" fmla="*/ 0 w 868571"/>
                <a:gd name="connsiteY0" fmla="*/ 467618 h 467618"/>
                <a:gd name="connsiteX1" fmla="*/ 868571 w 868571"/>
                <a:gd name="connsiteY1" fmla="*/ 53 h 467618"/>
                <a:gd name="connsiteX0" fmla="*/ 0 w 869378"/>
                <a:gd name="connsiteY0" fmla="*/ 472337 h 472337"/>
                <a:gd name="connsiteX1" fmla="*/ 869378 w 869378"/>
                <a:gd name="connsiteY1" fmla="*/ 51 h 472337"/>
                <a:gd name="connsiteX0" fmla="*/ 0 w 869378"/>
                <a:gd name="connsiteY0" fmla="*/ 472286 h 472286"/>
                <a:gd name="connsiteX1" fmla="*/ 869378 w 869378"/>
                <a:gd name="connsiteY1" fmla="*/ 0 h 47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69378" h="472286">
                  <a:moveTo>
                    <a:pt x="0" y="472286"/>
                  </a:moveTo>
                  <a:cubicBezTo>
                    <a:pt x="153811" y="212642"/>
                    <a:pt x="339255" y="59963"/>
                    <a:pt x="869378" y="0"/>
                  </a:cubicBezTo>
                </a:path>
              </a:pathLst>
            </a:custGeom>
            <a:noFill/>
            <a:ln w="762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</p:grpSp>
      <p:sp>
        <p:nvSpPr>
          <p:cNvPr id="13" name="Rounded Rectangle 12"/>
          <p:cNvSpPr/>
          <p:nvPr/>
        </p:nvSpPr>
        <p:spPr bwMode="auto">
          <a:xfrm>
            <a:off x="2405245" y="7506091"/>
            <a:ext cx="2006790" cy="64890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Analysis</a:t>
            </a:r>
          </a:p>
        </p:txBody>
      </p:sp>
      <p:sp>
        <p:nvSpPr>
          <p:cNvPr id="14" name="Rounded Rectangle 13"/>
          <p:cNvSpPr/>
          <p:nvPr/>
        </p:nvSpPr>
        <p:spPr bwMode="auto">
          <a:xfrm>
            <a:off x="5222326" y="4927165"/>
            <a:ext cx="1022349" cy="323640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STA</a:t>
            </a:r>
          </a:p>
        </p:txBody>
      </p:sp>
      <p:cxnSp>
        <p:nvCxnSpPr>
          <p:cNvPr id="15" name="Straight Arrow Connector 14"/>
          <p:cNvCxnSpPr>
            <a:stCxn id="10" idx="2"/>
            <a:endCxn id="11" idx="0"/>
          </p:cNvCxnSpPr>
          <p:nvPr/>
        </p:nvCxnSpPr>
        <p:spPr bwMode="auto">
          <a:xfrm>
            <a:off x="3408640" y="5584641"/>
            <a:ext cx="0" cy="207878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/>
          <p:cNvCxnSpPr>
            <a:stCxn id="11" idx="2"/>
            <a:endCxn id="12" idx="0"/>
          </p:cNvCxnSpPr>
          <p:nvPr/>
        </p:nvCxnSpPr>
        <p:spPr bwMode="auto">
          <a:xfrm>
            <a:off x="3408640" y="6441427"/>
            <a:ext cx="0" cy="207878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/>
          <p:cNvCxnSpPr>
            <a:stCxn id="12" idx="2"/>
            <a:endCxn id="13" idx="0"/>
          </p:cNvCxnSpPr>
          <p:nvPr/>
        </p:nvCxnSpPr>
        <p:spPr bwMode="auto">
          <a:xfrm>
            <a:off x="3408640" y="7298213"/>
            <a:ext cx="0" cy="207878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Snip Single Corner Rectangle 17"/>
          <p:cNvSpPr/>
          <p:nvPr/>
        </p:nvSpPr>
        <p:spPr bwMode="auto">
          <a:xfrm>
            <a:off x="2755161" y="3614080"/>
            <a:ext cx="1306955" cy="587303"/>
          </a:xfrm>
          <a:prstGeom prst="snip1Rect">
            <a:avLst/>
          </a:prstGeom>
          <a:solidFill>
            <a:srgbClr val="92D05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Netlist</a:t>
            </a:r>
          </a:p>
        </p:txBody>
      </p:sp>
      <p:cxnSp>
        <p:nvCxnSpPr>
          <p:cNvPr id="19" name="Straight Arrow Connector 18"/>
          <p:cNvCxnSpPr>
            <a:stCxn id="18" idx="1"/>
            <a:endCxn id="10" idx="0"/>
          </p:cNvCxnSpPr>
          <p:nvPr/>
        </p:nvCxnSpPr>
        <p:spPr bwMode="auto">
          <a:xfrm>
            <a:off x="3408639" y="4201383"/>
            <a:ext cx="1" cy="734350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0" name="Snip Single Corner Rectangle 29"/>
          <p:cNvSpPr/>
          <p:nvPr/>
        </p:nvSpPr>
        <p:spPr bwMode="auto">
          <a:xfrm>
            <a:off x="2625918" y="812802"/>
            <a:ext cx="1564710" cy="587303"/>
          </a:xfrm>
          <a:prstGeom prst="snip1Rect">
            <a:avLst/>
          </a:prstGeom>
          <a:solidFill>
            <a:srgbClr val="92D05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Verilog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045102" y="4381556"/>
            <a:ext cx="1072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VPR</a:t>
            </a:r>
          </a:p>
        </p:txBody>
      </p:sp>
      <p:cxnSp>
        <p:nvCxnSpPr>
          <p:cNvPr id="42" name="Straight Arrow Connector 41"/>
          <p:cNvCxnSpPr>
            <a:stCxn id="56" idx="2"/>
            <a:endCxn id="55" idx="0"/>
          </p:cNvCxnSpPr>
          <p:nvPr/>
        </p:nvCxnSpPr>
        <p:spPr bwMode="auto">
          <a:xfrm>
            <a:off x="3408640" y="2398066"/>
            <a:ext cx="0" cy="255300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2" name="Elbow Connector 51"/>
          <p:cNvCxnSpPr>
            <a:stCxn id="55" idx="2"/>
            <a:endCxn id="18" idx="3"/>
          </p:cNvCxnSpPr>
          <p:nvPr/>
        </p:nvCxnSpPr>
        <p:spPr bwMode="auto">
          <a:xfrm rot="5400000">
            <a:off x="3261305" y="3466745"/>
            <a:ext cx="294670" cy="1"/>
          </a:xfrm>
          <a:prstGeom prst="bentConnector3">
            <a:avLst>
              <a:gd name="adj1" fmla="val 50000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4" name="Elbow Connector 53"/>
          <p:cNvCxnSpPr>
            <a:stCxn id="30" idx="1"/>
            <a:endCxn id="56" idx="0"/>
          </p:cNvCxnSpPr>
          <p:nvPr/>
        </p:nvCxnSpPr>
        <p:spPr bwMode="auto">
          <a:xfrm rot="16200000" flipH="1">
            <a:off x="3242498" y="1565879"/>
            <a:ext cx="331917" cy="367"/>
          </a:xfrm>
          <a:prstGeom prst="bentConnector3">
            <a:avLst>
              <a:gd name="adj1" fmla="val 50000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5" name="Rounded Rectangle 54"/>
          <p:cNvSpPr/>
          <p:nvPr/>
        </p:nvSpPr>
        <p:spPr bwMode="auto">
          <a:xfrm>
            <a:off x="2598076" y="2653366"/>
            <a:ext cx="1621127" cy="6660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ABC</a:t>
            </a:r>
          </a:p>
        </p:txBody>
      </p:sp>
      <p:sp>
        <p:nvSpPr>
          <p:cNvPr id="56" name="Rounded Rectangle 55"/>
          <p:cNvSpPr/>
          <p:nvPr/>
        </p:nvSpPr>
        <p:spPr bwMode="auto">
          <a:xfrm>
            <a:off x="2598076" y="1732022"/>
            <a:ext cx="1621127" cy="6660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ODIN II</a:t>
            </a:r>
          </a:p>
        </p:txBody>
      </p:sp>
      <p:sp>
        <p:nvSpPr>
          <p:cNvPr id="43" name="Title 2"/>
          <p:cNvSpPr>
            <a:spLocks noGrp="1"/>
          </p:cNvSpPr>
          <p:nvPr>
            <p:ph type="title"/>
          </p:nvPr>
        </p:nvSpPr>
        <p:spPr>
          <a:xfrm>
            <a:off x="267017" y="207781"/>
            <a:ext cx="11747500" cy="584200"/>
          </a:xfrm>
        </p:spPr>
        <p:txBody>
          <a:bodyPr/>
          <a:lstStyle/>
          <a:p>
            <a:r>
              <a:rPr lang="en-CA" dirty="0"/>
              <a:t>Outline</a:t>
            </a:r>
          </a:p>
        </p:txBody>
      </p:sp>
      <p:sp>
        <p:nvSpPr>
          <p:cNvPr id="49" name="Snip Single Corner Rectangle 48"/>
          <p:cNvSpPr/>
          <p:nvPr/>
        </p:nvSpPr>
        <p:spPr bwMode="auto">
          <a:xfrm>
            <a:off x="267017" y="812801"/>
            <a:ext cx="2143968" cy="587303"/>
          </a:xfrm>
          <a:prstGeom prst="snip1Rect">
            <a:avLst/>
          </a:prstGeom>
          <a:solidFill>
            <a:srgbClr val="92D05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Architecture</a:t>
            </a:r>
          </a:p>
        </p:txBody>
      </p:sp>
      <p:cxnSp>
        <p:nvCxnSpPr>
          <p:cNvPr id="51" name="Elbow Connector 50"/>
          <p:cNvCxnSpPr>
            <a:stCxn id="49" idx="1"/>
            <a:endCxn id="56" idx="1"/>
          </p:cNvCxnSpPr>
          <p:nvPr/>
        </p:nvCxnSpPr>
        <p:spPr bwMode="auto">
          <a:xfrm rot="16200000" flipH="1">
            <a:off x="1636068" y="1103036"/>
            <a:ext cx="664940" cy="1259075"/>
          </a:xfrm>
          <a:prstGeom prst="bentConnector2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7" name="Elbow Connector 56"/>
          <p:cNvCxnSpPr>
            <a:stCxn id="49" idx="1"/>
            <a:endCxn id="10" idx="1"/>
          </p:cNvCxnSpPr>
          <p:nvPr/>
        </p:nvCxnSpPr>
        <p:spPr bwMode="auto">
          <a:xfrm rot="16200000" flipH="1">
            <a:off x="-57918" y="2797023"/>
            <a:ext cx="3860083" cy="1066244"/>
          </a:xfrm>
          <a:prstGeom prst="bentConnector2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8" name="Elbow Connector 57"/>
          <p:cNvCxnSpPr>
            <a:stCxn id="49" idx="1"/>
            <a:endCxn id="11" idx="1"/>
          </p:cNvCxnSpPr>
          <p:nvPr/>
        </p:nvCxnSpPr>
        <p:spPr bwMode="auto">
          <a:xfrm rot="16200000" flipH="1">
            <a:off x="-486311" y="3225416"/>
            <a:ext cx="4716869" cy="1066244"/>
          </a:xfrm>
          <a:prstGeom prst="bentConnector2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0" name="Elbow Connector 59"/>
          <p:cNvCxnSpPr>
            <a:stCxn id="49" idx="1"/>
            <a:endCxn id="12" idx="1"/>
          </p:cNvCxnSpPr>
          <p:nvPr/>
        </p:nvCxnSpPr>
        <p:spPr bwMode="auto">
          <a:xfrm rot="16200000" flipH="1">
            <a:off x="-914704" y="3653809"/>
            <a:ext cx="5573655" cy="1066244"/>
          </a:xfrm>
          <a:prstGeom prst="bentConnector2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4" name="Elbow Connector 63"/>
          <p:cNvCxnSpPr>
            <a:stCxn id="49" idx="1"/>
            <a:endCxn id="13" idx="1"/>
          </p:cNvCxnSpPr>
          <p:nvPr/>
        </p:nvCxnSpPr>
        <p:spPr bwMode="auto">
          <a:xfrm rot="16200000" flipH="1">
            <a:off x="-1343097" y="4082202"/>
            <a:ext cx="6430441" cy="1066244"/>
          </a:xfrm>
          <a:prstGeom prst="bentConnector2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5" name="Parallelogram 64"/>
          <p:cNvSpPr/>
          <p:nvPr/>
        </p:nvSpPr>
        <p:spPr bwMode="auto">
          <a:xfrm>
            <a:off x="2662079" y="8474580"/>
            <a:ext cx="1492387" cy="711200"/>
          </a:xfrm>
          <a:prstGeom prst="parallelogram">
            <a:avLst/>
          </a:prstGeom>
          <a:solidFill>
            <a:schemeClr val="tx2">
              <a:lumMod val="25000"/>
              <a:lumOff val="75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80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QoR</a:t>
            </a:r>
            <a:endParaRPr kumimoji="0" lang="en-CA" sz="280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Gill Sans" pitchFamily="-65" charset="0"/>
              <a:ea typeface="ヒラギノ角ゴ ProN W3" pitchFamily="-65" charset="-128"/>
              <a:cs typeface="ヒラギノ角ゴ ProN W3" pitchFamily="-65" charset="-128"/>
              <a:sym typeface="Gill Sans" pitchFamily="-65" charset="0"/>
            </a:endParaRPr>
          </a:p>
        </p:txBody>
      </p:sp>
      <p:cxnSp>
        <p:nvCxnSpPr>
          <p:cNvPr id="68" name="Straight Arrow Connector 67"/>
          <p:cNvCxnSpPr>
            <a:stCxn id="13" idx="2"/>
            <a:endCxn id="65" idx="0"/>
          </p:cNvCxnSpPr>
          <p:nvPr/>
        </p:nvCxnSpPr>
        <p:spPr bwMode="auto">
          <a:xfrm flipH="1">
            <a:off x="3408273" y="8154999"/>
            <a:ext cx="367" cy="319581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7" name="Oval 46"/>
          <p:cNvSpPr/>
          <p:nvPr/>
        </p:nvSpPr>
        <p:spPr bwMode="auto">
          <a:xfrm>
            <a:off x="593714" y="1506352"/>
            <a:ext cx="451337" cy="451337"/>
          </a:xfrm>
          <a:prstGeom prst="ellipse">
            <a:avLst/>
          </a:prstGeom>
          <a:solidFill>
            <a:srgbClr val="D9E1F7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1</a:t>
            </a:r>
          </a:p>
        </p:txBody>
      </p:sp>
      <p:sp>
        <p:nvSpPr>
          <p:cNvPr id="48" name="Oval 47"/>
          <p:cNvSpPr/>
          <p:nvPr/>
        </p:nvSpPr>
        <p:spPr bwMode="auto">
          <a:xfrm>
            <a:off x="2465082" y="6750225"/>
            <a:ext cx="451337" cy="451337"/>
          </a:xfrm>
          <a:prstGeom prst="ellipse">
            <a:avLst/>
          </a:prstGeom>
          <a:solidFill>
            <a:srgbClr val="4BC8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2</a:t>
            </a:r>
          </a:p>
        </p:txBody>
      </p:sp>
      <p:sp>
        <p:nvSpPr>
          <p:cNvPr id="50" name="Oval 49"/>
          <p:cNvSpPr/>
          <p:nvPr/>
        </p:nvSpPr>
        <p:spPr bwMode="auto">
          <a:xfrm>
            <a:off x="2130061" y="8604511"/>
            <a:ext cx="451337" cy="451337"/>
          </a:xfrm>
          <a:prstGeom prst="ellipse">
            <a:avLst/>
          </a:prstGeom>
          <a:solidFill>
            <a:srgbClr val="D9E1F7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3</a:t>
            </a:r>
          </a:p>
        </p:txBody>
      </p:sp>
      <p:sp>
        <p:nvSpPr>
          <p:cNvPr id="61" name="Oval 60"/>
          <p:cNvSpPr/>
          <p:nvPr/>
        </p:nvSpPr>
        <p:spPr bwMode="auto">
          <a:xfrm>
            <a:off x="2465082" y="5874539"/>
            <a:ext cx="451337" cy="451337"/>
          </a:xfrm>
          <a:prstGeom prst="ellipse">
            <a:avLst/>
          </a:prstGeom>
          <a:solidFill>
            <a:srgbClr val="1D3985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4</a:t>
            </a:r>
          </a:p>
        </p:txBody>
      </p:sp>
      <p:grpSp>
        <p:nvGrpSpPr>
          <p:cNvPr id="76" name="Group 75"/>
          <p:cNvGrpSpPr/>
          <p:nvPr/>
        </p:nvGrpSpPr>
        <p:grpSpPr>
          <a:xfrm>
            <a:off x="7268395" y="1470238"/>
            <a:ext cx="4266048" cy="1077218"/>
            <a:chOff x="7268395" y="1470238"/>
            <a:chExt cx="4266048" cy="1077218"/>
          </a:xfrm>
        </p:grpSpPr>
        <p:sp>
          <p:nvSpPr>
            <p:cNvPr id="2" name="TextBox 1"/>
            <p:cNvSpPr txBox="1"/>
            <p:nvPr/>
          </p:nvSpPr>
          <p:spPr>
            <a:xfrm>
              <a:off x="7705393" y="1470238"/>
              <a:ext cx="38290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3200" dirty="0">
                  <a:solidFill>
                    <a:srgbClr val="D9D9D9"/>
                  </a:solidFill>
                </a:rPr>
                <a:t>VTR 8 Capabilities &amp; New Features</a:t>
              </a:r>
            </a:p>
          </p:txBody>
        </p:sp>
        <p:sp>
          <p:nvSpPr>
            <p:cNvPr id="67" name="Oval 66"/>
            <p:cNvSpPr/>
            <p:nvPr/>
          </p:nvSpPr>
          <p:spPr bwMode="auto">
            <a:xfrm>
              <a:off x="7268395" y="1783178"/>
              <a:ext cx="451337" cy="451337"/>
            </a:xfrm>
            <a:prstGeom prst="ellipse">
              <a:avLst/>
            </a:prstGeom>
            <a:solidFill>
              <a:srgbClr val="D9E1F7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2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rPr>
                <a:t>1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7254053" y="3323622"/>
            <a:ext cx="4144060" cy="1077218"/>
            <a:chOff x="7254053" y="2801846"/>
            <a:chExt cx="4144060" cy="1077218"/>
          </a:xfrm>
        </p:grpSpPr>
        <p:sp>
          <p:nvSpPr>
            <p:cNvPr id="62" name="TextBox 61"/>
            <p:cNvSpPr txBox="1"/>
            <p:nvPr/>
          </p:nvSpPr>
          <p:spPr>
            <a:xfrm>
              <a:off x="7731461" y="2801846"/>
              <a:ext cx="366665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3200" dirty="0">
                  <a:solidFill>
                    <a:srgbClr val="D9D9D9"/>
                  </a:solidFill>
                </a:rPr>
                <a:t>AIR: Adaptive Incremental Router</a:t>
              </a:r>
            </a:p>
          </p:txBody>
        </p:sp>
        <p:sp>
          <p:nvSpPr>
            <p:cNvPr id="70" name="Oval 69"/>
            <p:cNvSpPr/>
            <p:nvPr/>
          </p:nvSpPr>
          <p:spPr bwMode="auto">
            <a:xfrm>
              <a:off x="7254053" y="3118514"/>
              <a:ext cx="451337" cy="451337"/>
            </a:xfrm>
            <a:prstGeom prst="ellipse">
              <a:avLst/>
            </a:prstGeom>
            <a:solidFill>
              <a:srgbClr val="D9E1F7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2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rPr>
                <a:t>2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7280124" y="5177006"/>
            <a:ext cx="5029335" cy="1077218"/>
            <a:chOff x="7280124" y="3906944"/>
            <a:chExt cx="5029335" cy="1077218"/>
          </a:xfrm>
        </p:grpSpPr>
        <p:sp>
          <p:nvSpPr>
            <p:cNvPr id="63" name="TextBox 62"/>
            <p:cNvSpPr txBox="1"/>
            <p:nvPr/>
          </p:nvSpPr>
          <p:spPr>
            <a:xfrm>
              <a:off x="7705392" y="3906944"/>
              <a:ext cx="460406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3200" dirty="0">
                  <a:solidFill>
                    <a:srgbClr val="D9D9D9"/>
                  </a:solidFill>
                </a:rPr>
                <a:t>VTR 8 </a:t>
              </a:r>
              <a:r>
                <a:rPr lang="en-CA" sz="3200" dirty="0" err="1">
                  <a:solidFill>
                    <a:srgbClr val="D9D9D9"/>
                  </a:solidFill>
                </a:rPr>
                <a:t>QoR</a:t>
              </a:r>
              <a:r>
                <a:rPr lang="en-CA" sz="3200" dirty="0">
                  <a:solidFill>
                    <a:srgbClr val="D9D9D9"/>
                  </a:solidFill>
                </a:rPr>
                <a:t>, Run-time &amp; CAD Enhancements</a:t>
              </a:r>
            </a:p>
          </p:txBody>
        </p:sp>
        <p:sp>
          <p:nvSpPr>
            <p:cNvPr id="71" name="Oval 70"/>
            <p:cNvSpPr/>
            <p:nvPr/>
          </p:nvSpPr>
          <p:spPr bwMode="auto">
            <a:xfrm>
              <a:off x="7280124" y="4205151"/>
              <a:ext cx="451337" cy="451337"/>
            </a:xfrm>
            <a:prstGeom prst="ellipse">
              <a:avLst/>
            </a:prstGeom>
            <a:solidFill>
              <a:srgbClr val="D9E1F7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2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rPr>
                <a:t>3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7280124" y="7030391"/>
            <a:ext cx="5504297" cy="1077218"/>
            <a:chOff x="7268395" y="6245505"/>
            <a:chExt cx="5504297" cy="1077218"/>
          </a:xfrm>
        </p:grpSpPr>
        <p:sp>
          <p:nvSpPr>
            <p:cNvPr id="73" name="TextBox 72"/>
            <p:cNvSpPr txBox="1"/>
            <p:nvPr/>
          </p:nvSpPr>
          <p:spPr>
            <a:xfrm>
              <a:off x="7705390" y="6245505"/>
              <a:ext cx="506730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3200" dirty="0">
                  <a:solidFill>
                    <a:schemeClr val="tx1"/>
                  </a:solidFill>
                </a:rPr>
                <a:t>Reinforcement Learning Enhanced Placement</a:t>
              </a:r>
            </a:p>
          </p:txBody>
        </p:sp>
        <p:sp>
          <p:nvSpPr>
            <p:cNvPr id="74" name="Oval 73"/>
            <p:cNvSpPr/>
            <p:nvPr/>
          </p:nvSpPr>
          <p:spPr bwMode="auto">
            <a:xfrm>
              <a:off x="7268395" y="6534164"/>
              <a:ext cx="451337" cy="451337"/>
            </a:xfrm>
            <a:prstGeom prst="ellipse">
              <a:avLst/>
            </a:prstGeom>
            <a:solidFill>
              <a:srgbClr val="1D3985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2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rPr>
                <a:t>4</a:t>
              </a: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5734373" y="9185780"/>
            <a:ext cx="5800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/>
              <a:t>K. E. Murray and V. Betz, “Adaptive FPGA Placement Optimization via Reinforcement Learning", </a:t>
            </a:r>
            <a:r>
              <a:rPr lang="en-CA" sz="1400" i="1" dirty="0"/>
              <a:t>MLCAD, 2019</a:t>
            </a:r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419646993"/>
      </p:ext>
    </p:extLst>
  </p:cSld>
  <p:clrMapOvr>
    <a:masterClrMapping/>
  </p:clrMapOvr>
  <p:transition spd="med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5000" y="3844379"/>
            <a:ext cx="11734800" cy="769441"/>
          </a:xfrm>
        </p:spPr>
        <p:txBody>
          <a:bodyPr/>
          <a:lstStyle/>
          <a:p>
            <a:r>
              <a:rPr lang="en-CA" dirty="0"/>
              <a:t>Reinforcement Learning &amp; CAD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3E0FE8-233C-4432-B7FB-2A4F46547579}" type="slidenum">
              <a:rPr lang="en-CA" smtClean="0"/>
              <a:pPr>
                <a:defRPr/>
              </a:pPr>
              <a:t>47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9258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35000" y="6632614"/>
            <a:ext cx="12367483" cy="3821000"/>
          </a:xfrm>
        </p:spPr>
        <p:txBody>
          <a:bodyPr/>
          <a:lstStyle/>
          <a:p>
            <a:pPr marL="0" lvl="1" indent="0">
              <a:buNone/>
            </a:pPr>
            <a:r>
              <a:rPr lang="en-CA" dirty="0"/>
              <a:t>With human-in-the-loop:</a:t>
            </a:r>
          </a:p>
          <a:p>
            <a:pPr lvl="1"/>
            <a:r>
              <a:rPr lang="en-CA" dirty="0"/>
              <a:t>Slow</a:t>
            </a:r>
          </a:p>
          <a:p>
            <a:pPr lvl="1"/>
            <a:r>
              <a:rPr lang="en-CA" dirty="0"/>
              <a:t>Simple heuristics, limited tool parameters (to keep tractable)</a:t>
            </a:r>
          </a:p>
          <a:p>
            <a:pPr lvl="1"/>
            <a:r>
              <a:rPr lang="en-CA" dirty="0"/>
              <a:t>Tune for average case (can’t investigate every benchmark design)</a:t>
            </a:r>
          </a:p>
          <a:p>
            <a:pPr lvl="2"/>
            <a:endParaRPr lang="en-C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CAD Tool Development: Human-in-the-loop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621E302-A139-4538-AB44-9079AB17D9A4}" type="slidenum">
              <a:rPr lang="en-CA" smtClean="0"/>
              <a:pPr>
                <a:defRPr/>
              </a:pPr>
              <a:t>48</a:t>
            </a:fld>
            <a:endParaRPr lang="en-CA" dirty="0"/>
          </a:p>
        </p:txBody>
      </p:sp>
      <p:sp>
        <p:nvSpPr>
          <p:cNvPr id="8" name="Smiley Face 7"/>
          <p:cNvSpPr/>
          <p:nvPr/>
        </p:nvSpPr>
        <p:spPr bwMode="auto">
          <a:xfrm>
            <a:off x="2132275" y="4041573"/>
            <a:ext cx="807720" cy="830798"/>
          </a:xfrm>
          <a:prstGeom prst="smileyFace">
            <a:avLst/>
          </a:prstGeom>
          <a:solidFill>
            <a:schemeClr val="accent3">
              <a:lumMod val="60000"/>
              <a:lumOff val="4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65" charset="0"/>
              <a:ea typeface="ヒラギノ角ゴ ProN W3" pitchFamily="-65" charset="-128"/>
              <a:cs typeface="ヒラギノ角ゴ ProN W3" pitchFamily="-65" charset="-128"/>
              <a:sym typeface="Gill Sans" pitchFamily="-65" charset="0"/>
            </a:endParaRPr>
          </a:p>
        </p:txBody>
      </p:sp>
      <p:grpSp>
        <p:nvGrpSpPr>
          <p:cNvPr id="21" name="Tool"/>
          <p:cNvGrpSpPr/>
          <p:nvPr/>
        </p:nvGrpSpPr>
        <p:grpSpPr>
          <a:xfrm>
            <a:off x="3196383" y="3251720"/>
            <a:ext cx="3599332" cy="1948093"/>
            <a:chOff x="2466188" y="2471507"/>
            <a:chExt cx="3599332" cy="1948093"/>
          </a:xfrm>
        </p:grpSpPr>
        <p:sp>
          <p:nvSpPr>
            <p:cNvPr id="7" name="Cube 6"/>
            <p:cNvSpPr/>
            <p:nvPr/>
          </p:nvSpPr>
          <p:spPr bwMode="auto">
            <a:xfrm>
              <a:off x="4330700" y="2667000"/>
              <a:ext cx="1734820" cy="1752600"/>
            </a:xfrm>
            <a:prstGeom prst="cube">
              <a:avLst/>
            </a:prstGeom>
            <a:solidFill>
              <a:schemeClr val="accent1">
                <a:lumMod val="50000"/>
              </a:schemeClr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42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rPr>
                <a:t>Tool</a:t>
              </a:r>
            </a:p>
          </p:txBody>
        </p:sp>
        <p:sp>
          <p:nvSpPr>
            <p:cNvPr id="9" name="Freeform 8"/>
            <p:cNvSpPr/>
            <p:nvPr/>
          </p:nvSpPr>
          <p:spPr>
            <a:xfrm rot="1545980">
              <a:off x="2466188" y="2471507"/>
              <a:ext cx="1608120" cy="900490"/>
            </a:xfrm>
            <a:custGeom>
              <a:avLst/>
              <a:gdLst>
                <a:gd name="connsiteX0" fmla="*/ 0 w 594360"/>
                <a:gd name="connsiteY0" fmla="*/ 556260 h 556260"/>
                <a:gd name="connsiteX1" fmla="*/ 182880 w 594360"/>
                <a:gd name="connsiteY1" fmla="*/ 91440 h 556260"/>
                <a:gd name="connsiteX2" fmla="*/ 594360 w 594360"/>
                <a:gd name="connsiteY2" fmla="*/ 0 h 556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94360" h="556260">
                  <a:moveTo>
                    <a:pt x="0" y="556260"/>
                  </a:moveTo>
                  <a:cubicBezTo>
                    <a:pt x="41910" y="370205"/>
                    <a:pt x="83820" y="184150"/>
                    <a:pt x="182880" y="91440"/>
                  </a:cubicBezTo>
                  <a:cubicBezTo>
                    <a:pt x="281940" y="-1270"/>
                    <a:pt x="528320" y="19050"/>
                    <a:pt x="594360" y="0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rgbClr val="FF0000"/>
                </a:solidFill>
              </a:endParaRPr>
            </a:p>
          </p:txBody>
        </p:sp>
      </p:grpSp>
      <p:sp>
        <p:nvSpPr>
          <p:cNvPr id="13" name="Idea"/>
          <p:cNvSpPr txBox="1"/>
          <p:nvPr/>
        </p:nvSpPr>
        <p:spPr>
          <a:xfrm>
            <a:off x="3285887" y="2630093"/>
            <a:ext cx="14291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Idea</a:t>
            </a:r>
          </a:p>
        </p:txBody>
      </p:sp>
      <p:sp>
        <p:nvSpPr>
          <p:cNvPr id="11" name="Happy Evaluate Face"/>
          <p:cNvSpPr/>
          <p:nvPr/>
        </p:nvSpPr>
        <p:spPr bwMode="auto">
          <a:xfrm>
            <a:off x="9644280" y="4041573"/>
            <a:ext cx="807720" cy="830798"/>
          </a:xfrm>
          <a:prstGeom prst="smileyFace">
            <a:avLst/>
          </a:prstGeom>
          <a:solidFill>
            <a:schemeClr val="accent3">
              <a:lumMod val="60000"/>
              <a:lumOff val="4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65" charset="0"/>
              <a:ea typeface="ヒラギノ角ゴ ProN W3" pitchFamily="-65" charset="-128"/>
              <a:cs typeface="ヒラギノ角ゴ ProN W3" pitchFamily="-65" charset="-128"/>
              <a:sym typeface="Gill Sans" pitchFamily="-65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97601" y="5687840"/>
            <a:ext cx="24450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Tune</a:t>
            </a:r>
          </a:p>
        </p:txBody>
      </p:sp>
      <p:sp>
        <p:nvSpPr>
          <p:cNvPr id="22" name="Neutral Face"/>
          <p:cNvSpPr/>
          <p:nvPr/>
        </p:nvSpPr>
        <p:spPr bwMode="auto">
          <a:xfrm>
            <a:off x="9634842" y="4046365"/>
            <a:ext cx="807720" cy="830798"/>
          </a:xfrm>
          <a:prstGeom prst="smileyFace">
            <a:avLst>
              <a:gd name="adj" fmla="val 67"/>
            </a:avLst>
          </a:prstGeom>
          <a:solidFill>
            <a:schemeClr val="accent3">
              <a:lumMod val="60000"/>
              <a:lumOff val="4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65" charset="0"/>
              <a:ea typeface="ヒラギノ角ゴ ProN W3" pitchFamily="-65" charset="-128"/>
              <a:cs typeface="ヒラギノ角ゴ ProN W3" pitchFamily="-65" charset="-128"/>
              <a:sym typeface="Gill Sans" pitchFamily="-65" charset="0"/>
            </a:endParaRPr>
          </a:p>
        </p:txBody>
      </p:sp>
      <p:sp>
        <p:nvSpPr>
          <p:cNvPr id="19" name="Sad"/>
          <p:cNvSpPr/>
          <p:nvPr/>
        </p:nvSpPr>
        <p:spPr bwMode="auto">
          <a:xfrm>
            <a:off x="9629040" y="4041573"/>
            <a:ext cx="807720" cy="830798"/>
          </a:xfrm>
          <a:prstGeom prst="smileyFace">
            <a:avLst>
              <a:gd name="adj" fmla="val -4653"/>
            </a:avLst>
          </a:prstGeom>
          <a:solidFill>
            <a:schemeClr val="accent3">
              <a:lumMod val="60000"/>
              <a:lumOff val="4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65" charset="0"/>
              <a:ea typeface="ヒラギノ角ゴ ProN W3" pitchFamily="-65" charset="-128"/>
              <a:cs typeface="ヒラギノ角ゴ ProN W3" pitchFamily="-65" charset="-128"/>
              <a:sym typeface="Gill Sans" pitchFamily="-65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36327" y="2118271"/>
            <a:ext cx="24450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Evaluate</a:t>
            </a:r>
          </a:p>
        </p:txBody>
      </p:sp>
      <p:sp>
        <p:nvSpPr>
          <p:cNvPr id="14" name="Freeform 13"/>
          <p:cNvSpPr/>
          <p:nvPr/>
        </p:nvSpPr>
        <p:spPr>
          <a:xfrm rot="2350449">
            <a:off x="7208311" y="2999004"/>
            <a:ext cx="2409453" cy="1386511"/>
          </a:xfrm>
          <a:custGeom>
            <a:avLst/>
            <a:gdLst>
              <a:gd name="connsiteX0" fmla="*/ 0 w 594360"/>
              <a:gd name="connsiteY0" fmla="*/ 556260 h 556260"/>
              <a:gd name="connsiteX1" fmla="*/ 182880 w 594360"/>
              <a:gd name="connsiteY1" fmla="*/ 91440 h 556260"/>
              <a:gd name="connsiteX2" fmla="*/ 594360 w 594360"/>
              <a:gd name="connsiteY2" fmla="*/ 0 h 556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4360" h="556260">
                <a:moveTo>
                  <a:pt x="0" y="556260"/>
                </a:moveTo>
                <a:cubicBezTo>
                  <a:pt x="41910" y="370205"/>
                  <a:pt x="83820" y="184150"/>
                  <a:pt x="182880" y="91440"/>
                </a:cubicBezTo>
                <a:cubicBezTo>
                  <a:pt x="281940" y="-1270"/>
                  <a:pt x="528320" y="19050"/>
                  <a:pt x="594360" y="0"/>
                </a:cubicBezTo>
              </a:path>
            </a:pathLst>
          </a:custGeom>
          <a:noFill/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FF0000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 rot="12555922">
            <a:off x="7128747" y="4310426"/>
            <a:ext cx="2323113" cy="1393766"/>
          </a:xfrm>
          <a:custGeom>
            <a:avLst/>
            <a:gdLst>
              <a:gd name="connsiteX0" fmla="*/ 0 w 594360"/>
              <a:gd name="connsiteY0" fmla="*/ 556260 h 556260"/>
              <a:gd name="connsiteX1" fmla="*/ 182880 w 594360"/>
              <a:gd name="connsiteY1" fmla="*/ 91440 h 556260"/>
              <a:gd name="connsiteX2" fmla="*/ 594360 w 594360"/>
              <a:gd name="connsiteY2" fmla="*/ 0 h 556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4360" h="556260">
                <a:moveTo>
                  <a:pt x="0" y="556260"/>
                </a:moveTo>
                <a:cubicBezTo>
                  <a:pt x="41910" y="370205"/>
                  <a:pt x="83820" y="184150"/>
                  <a:pt x="182880" y="91440"/>
                </a:cubicBezTo>
                <a:cubicBezTo>
                  <a:pt x="281940" y="-1270"/>
                  <a:pt x="528320" y="19050"/>
                  <a:pt x="594360" y="0"/>
                </a:cubicBezTo>
              </a:path>
            </a:pathLst>
          </a:custGeom>
          <a:noFill/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FF0000"/>
              </a:solidFill>
            </a:endParaRPr>
          </a:p>
        </p:txBody>
      </p:sp>
      <p:sp>
        <p:nvSpPr>
          <p:cNvPr id="23" name="Text Placeholder 1"/>
          <p:cNvSpPr txBox="1">
            <a:spLocks/>
          </p:cNvSpPr>
          <p:nvPr/>
        </p:nvSpPr>
        <p:spPr bwMode="auto">
          <a:xfrm>
            <a:off x="635000" y="1299414"/>
            <a:ext cx="11811000" cy="881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1200"/>
              </a:spcBef>
              <a:spcAft>
                <a:spcPct val="0"/>
              </a:spcAft>
              <a:defRPr sz="3200">
                <a:solidFill>
                  <a:srgbClr val="001337"/>
                </a:solidFill>
                <a:latin typeface="+mj-lt"/>
                <a:ea typeface="+mn-ea"/>
                <a:cs typeface="+mn-cs"/>
                <a:sym typeface="Georgia" panose="02040502050405020303" pitchFamily="18" charset="0"/>
              </a:defRPr>
            </a:lvl1pPr>
            <a:lvl2pPr marL="228600" indent="-228600" algn="l" rtl="0" eaLnBrk="0" fontAlgn="base" hangingPunct="0">
              <a:lnSpc>
                <a:spcPct val="120000"/>
              </a:lnSpc>
              <a:spcBef>
                <a:spcPts val="1200"/>
              </a:spcBef>
              <a:spcAft>
                <a:spcPct val="0"/>
              </a:spcAft>
              <a:buClr>
                <a:srgbClr val="001E3F"/>
              </a:buClr>
              <a:buSzPct val="150000"/>
              <a:buFont typeface="Georgia" pitchFamily="18" charset="0"/>
              <a:buChar char="•"/>
              <a:defRPr sz="3200">
                <a:solidFill>
                  <a:srgbClr val="001337"/>
                </a:solidFill>
                <a:latin typeface="+mj-lt"/>
                <a:ea typeface="+mn-ea"/>
                <a:cs typeface="+mn-cs"/>
                <a:sym typeface="Georgia" panose="02040502050405020303" pitchFamily="18" charset="0"/>
              </a:defRPr>
            </a:lvl2pPr>
            <a:lvl3pPr marL="533400" indent="-228600" algn="l" rtl="0" eaLnBrk="0" fontAlgn="base" hangingPunct="0">
              <a:lnSpc>
                <a:spcPct val="120000"/>
              </a:lnSpc>
              <a:spcBef>
                <a:spcPts val="1200"/>
              </a:spcBef>
              <a:spcAft>
                <a:spcPct val="0"/>
              </a:spcAft>
              <a:buClr>
                <a:srgbClr val="001E3F"/>
              </a:buClr>
              <a:buSzPct val="150000"/>
              <a:buFont typeface="Georgia" pitchFamily="18" charset="0"/>
              <a:buChar char="•"/>
              <a:defRPr sz="2800" i="0">
                <a:solidFill>
                  <a:srgbClr val="001337"/>
                </a:solidFill>
                <a:latin typeface="+mj-lt"/>
                <a:ea typeface="+mn-ea"/>
                <a:cs typeface="+mn-cs"/>
                <a:sym typeface="Georgia" panose="02040502050405020303" pitchFamily="18" charset="0"/>
              </a:defRPr>
            </a:lvl3pPr>
            <a:lvl4pPr marL="838200" indent="-228600" algn="l" rtl="0" eaLnBrk="0" fontAlgn="base" hangingPunct="0">
              <a:lnSpc>
                <a:spcPct val="120000"/>
              </a:lnSpc>
              <a:spcBef>
                <a:spcPts val="1200"/>
              </a:spcBef>
              <a:spcAft>
                <a:spcPct val="0"/>
              </a:spcAft>
              <a:buClr>
                <a:srgbClr val="001E3F"/>
              </a:buClr>
              <a:buSzPct val="150000"/>
              <a:buFont typeface="Georgia" pitchFamily="18" charset="0"/>
              <a:buChar char="•"/>
              <a:defRPr sz="2400" i="1">
                <a:solidFill>
                  <a:srgbClr val="001337"/>
                </a:solidFill>
                <a:latin typeface="+mj-lt"/>
                <a:ea typeface="+mn-ea"/>
                <a:cs typeface="+mn-cs"/>
                <a:sym typeface="Georgia" panose="02040502050405020303" pitchFamily="18" charset="0"/>
              </a:defRPr>
            </a:lvl4pPr>
            <a:lvl5pPr marL="1143000" indent="-228600" algn="l" rtl="0" eaLnBrk="0" fontAlgn="base" hangingPunct="0">
              <a:lnSpc>
                <a:spcPct val="120000"/>
              </a:lnSpc>
              <a:spcBef>
                <a:spcPts val="1200"/>
              </a:spcBef>
              <a:spcAft>
                <a:spcPct val="0"/>
              </a:spcAft>
              <a:buClr>
                <a:srgbClr val="001E3F"/>
              </a:buClr>
              <a:buSzPct val="150000"/>
              <a:buFont typeface="Georgia" pitchFamily="18" charset="0"/>
              <a:buChar char="•"/>
              <a:defRPr sz="2000" i="1">
                <a:solidFill>
                  <a:srgbClr val="001337"/>
                </a:solidFill>
                <a:latin typeface="+mj-lt"/>
                <a:ea typeface="+mn-ea"/>
                <a:cs typeface="+mn-cs"/>
                <a:sym typeface="Georgia" panose="02040502050405020303" pitchFamily="18" charset="0"/>
              </a:defRPr>
            </a:lvl5pPr>
            <a:lvl6pPr marL="1600200" indent="-228600" algn="l" rtl="0" fontAlgn="base">
              <a:lnSpc>
                <a:spcPts val="3600"/>
              </a:lnSpc>
              <a:spcBef>
                <a:spcPts val="1200"/>
              </a:spcBef>
              <a:spcAft>
                <a:spcPct val="0"/>
              </a:spcAft>
              <a:buClr>
                <a:srgbClr val="FFFFFF"/>
              </a:buClr>
              <a:buSzPct val="171000"/>
              <a:buFont typeface="Georgia" pitchFamily="-65" charset="0"/>
              <a:buChar char="•"/>
              <a:defRPr i="1">
                <a:solidFill>
                  <a:srgbClr val="FFFFFF"/>
                </a:solidFill>
                <a:latin typeface="+mn-lt"/>
                <a:ea typeface="+mn-ea"/>
                <a:cs typeface="+mn-cs"/>
                <a:sym typeface="Georgia" pitchFamily="-65" charset="0"/>
              </a:defRPr>
            </a:lvl6pPr>
            <a:lvl7pPr marL="2057400" indent="-228600" algn="l" rtl="0" fontAlgn="base">
              <a:lnSpc>
                <a:spcPts val="3600"/>
              </a:lnSpc>
              <a:spcBef>
                <a:spcPts val="1200"/>
              </a:spcBef>
              <a:spcAft>
                <a:spcPct val="0"/>
              </a:spcAft>
              <a:buClr>
                <a:srgbClr val="FFFFFF"/>
              </a:buClr>
              <a:buSzPct val="171000"/>
              <a:buFont typeface="Georgia" pitchFamily="-65" charset="0"/>
              <a:buChar char="•"/>
              <a:defRPr i="1">
                <a:solidFill>
                  <a:srgbClr val="FFFFFF"/>
                </a:solidFill>
                <a:latin typeface="+mn-lt"/>
                <a:ea typeface="+mn-ea"/>
                <a:cs typeface="+mn-cs"/>
                <a:sym typeface="Georgia" pitchFamily="-65" charset="0"/>
              </a:defRPr>
            </a:lvl7pPr>
            <a:lvl8pPr marL="2514600" indent="-228600" algn="l" rtl="0" fontAlgn="base">
              <a:lnSpc>
                <a:spcPts val="3600"/>
              </a:lnSpc>
              <a:spcBef>
                <a:spcPts val="1200"/>
              </a:spcBef>
              <a:spcAft>
                <a:spcPct val="0"/>
              </a:spcAft>
              <a:buClr>
                <a:srgbClr val="FFFFFF"/>
              </a:buClr>
              <a:buSzPct val="171000"/>
              <a:buFont typeface="Georgia" pitchFamily="-65" charset="0"/>
              <a:buChar char="•"/>
              <a:defRPr i="1">
                <a:solidFill>
                  <a:srgbClr val="FFFFFF"/>
                </a:solidFill>
                <a:latin typeface="+mn-lt"/>
                <a:ea typeface="+mn-ea"/>
                <a:cs typeface="+mn-cs"/>
                <a:sym typeface="Georgia" pitchFamily="-65" charset="0"/>
              </a:defRPr>
            </a:lvl8pPr>
            <a:lvl9pPr marL="2971800" indent="-228600" algn="l" rtl="0" fontAlgn="base">
              <a:lnSpc>
                <a:spcPts val="3600"/>
              </a:lnSpc>
              <a:spcBef>
                <a:spcPts val="1200"/>
              </a:spcBef>
              <a:spcAft>
                <a:spcPct val="0"/>
              </a:spcAft>
              <a:buClr>
                <a:srgbClr val="FFFFFF"/>
              </a:buClr>
              <a:buSzPct val="171000"/>
              <a:buFont typeface="Georgia" pitchFamily="-65" charset="0"/>
              <a:buChar char="•"/>
              <a:defRPr i="1">
                <a:solidFill>
                  <a:srgbClr val="FFFFFF"/>
                </a:solidFill>
                <a:latin typeface="+mn-lt"/>
                <a:ea typeface="+mn-ea"/>
                <a:cs typeface="+mn-cs"/>
                <a:sym typeface="Georgia" pitchFamily="-65" charset="0"/>
              </a:defRPr>
            </a:lvl9pPr>
          </a:lstStyle>
          <a:p>
            <a:pPr marL="0" lvl="1" indent="0">
              <a:buFont typeface="Georgia" pitchFamily="18" charset="0"/>
              <a:buNone/>
            </a:pPr>
            <a:r>
              <a:rPr lang="en-CA" kern="0" dirty="0"/>
              <a:t>Large solution space → Use heuristics</a:t>
            </a:r>
          </a:p>
          <a:p>
            <a:pPr lvl="2"/>
            <a:endParaRPr lang="en-CA" kern="0" dirty="0"/>
          </a:p>
        </p:txBody>
      </p:sp>
      <p:grpSp>
        <p:nvGrpSpPr>
          <p:cNvPr id="24" name="Group 23"/>
          <p:cNvGrpSpPr/>
          <p:nvPr/>
        </p:nvGrpSpPr>
        <p:grpSpPr>
          <a:xfrm>
            <a:off x="7366925" y="3364947"/>
            <a:ext cx="1754974" cy="1828632"/>
            <a:chOff x="7568593" y="3183629"/>
            <a:chExt cx="1754974" cy="1828632"/>
          </a:xfrm>
        </p:grpSpPr>
        <p:sp>
          <p:nvSpPr>
            <p:cNvPr id="25" name="Curved Down Arrow 24"/>
            <p:cNvSpPr/>
            <p:nvPr/>
          </p:nvSpPr>
          <p:spPr bwMode="auto">
            <a:xfrm rot="3906612">
              <a:off x="8086321" y="3642247"/>
              <a:ext cx="1695863" cy="778628"/>
            </a:xfrm>
            <a:prstGeom prst="curvedDownArrow">
              <a:avLst>
                <a:gd name="adj1" fmla="val 25000"/>
                <a:gd name="adj2" fmla="val 72244"/>
                <a:gd name="adj3" fmla="val 59327"/>
              </a:avLst>
            </a:prstGeom>
            <a:solidFill>
              <a:srgbClr val="FF000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  <p:sp>
          <p:nvSpPr>
            <p:cNvPr id="26" name="Curved Down Arrow 25"/>
            <p:cNvSpPr/>
            <p:nvPr/>
          </p:nvSpPr>
          <p:spPr bwMode="auto">
            <a:xfrm rot="14698569">
              <a:off x="7109975" y="3775016"/>
              <a:ext cx="1695863" cy="778628"/>
            </a:xfrm>
            <a:prstGeom prst="curvedDownArrow">
              <a:avLst>
                <a:gd name="adj1" fmla="val 25000"/>
                <a:gd name="adj2" fmla="val 72244"/>
                <a:gd name="adj3" fmla="val 59327"/>
              </a:avLst>
            </a:prstGeom>
            <a:solidFill>
              <a:srgbClr val="FF000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00532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8" grpId="0" animBg="1"/>
      <p:bldP spid="13" grpId="0"/>
      <p:bldP spid="11" grpId="0" animBg="1"/>
      <p:bldP spid="15" grpId="0"/>
      <p:bldP spid="22" grpId="0" animBg="1"/>
      <p:bldP spid="19" grpId="0" animBg="1"/>
      <p:bldP spid="10" grpId="0"/>
      <p:bldP spid="14" grpId="0" animBg="1"/>
      <p:bldP spid="1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05066" y="5980503"/>
            <a:ext cx="12247563" cy="3821000"/>
          </a:xfrm>
        </p:spPr>
        <p:txBody>
          <a:bodyPr/>
          <a:lstStyle/>
          <a:p>
            <a:pPr marL="0" lvl="1" indent="0">
              <a:buNone/>
            </a:pPr>
            <a:r>
              <a:rPr lang="en-CA" dirty="0"/>
              <a:t>With RL:</a:t>
            </a:r>
          </a:p>
          <a:p>
            <a:pPr lvl="1"/>
            <a:r>
              <a:rPr lang="en-CA" dirty="0"/>
              <a:t>Human </a:t>
            </a:r>
            <a:r>
              <a:rPr lang="en-CA" b="1" i="1" dirty="0"/>
              <a:t>out</a:t>
            </a:r>
            <a:r>
              <a:rPr lang="en-CA" dirty="0"/>
              <a:t> of the loop!</a:t>
            </a:r>
          </a:p>
          <a:p>
            <a:pPr lvl="1"/>
            <a:r>
              <a:rPr lang="en-CA" dirty="0"/>
              <a:t>Learn better heuristics: exploit more information, more parameters</a:t>
            </a:r>
          </a:p>
          <a:p>
            <a:pPr lvl="1"/>
            <a:r>
              <a:rPr lang="en-CA" dirty="0"/>
              <a:t>Online adaptation → better than average case</a:t>
            </a:r>
          </a:p>
          <a:p>
            <a:pPr lvl="1"/>
            <a:endParaRPr lang="en-C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35000" y="635000"/>
            <a:ext cx="11987696" cy="584200"/>
          </a:xfrm>
        </p:spPr>
        <p:txBody>
          <a:bodyPr/>
          <a:lstStyle/>
          <a:p>
            <a:r>
              <a:rPr lang="en-CA" dirty="0"/>
              <a:t>CAD Tool Development: Reinforcement Learning (RL)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621E302-A139-4538-AB44-9079AB17D9A4}" type="slidenum">
              <a:rPr lang="en-CA" smtClean="0"/>
              <a:pPr>
                <a:defRPr/>
              </a:pPr>
              <a:t>49</a:t>
            </a:fld>
            <a:endParaRPr lang="en-CA" dirty="0"/>
          </a:p>
        </p:txBody>
      </p:sp>
      <p:sp>
        <p:nvSpPr>
          <p:cNvPr id="8" name="Smiley Face 7"/>
          <p:cNvSpPr/>
          <p:nvPr/>
        </p:nvSpPr>
        <p:spPr bwMode="auto">
          <a:xfrm>
            <a:off x="2132275" y="4041573"/>
            <a:ext cx="807720" cy="830798"/>
          </a:xfrm>
          <a:prstGeom prst="smileyFace">
            <a:avLst/>
          </a:prstGeom>
          <a:solidFill>
            <a:schemeClr val="accent3">
              <a:lumMod val="60000"/>
              <a:lumOff val="4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65" charset="0"/>
              <a:ea typeface="ヒラギノ角ゴ ProN W3" pitchFamily="-65" charset="-128"/>
              <a:cs typeface="ヒラギノ角ゴ ProN W3" pitchFamily="-65" charset="-128"/>
              <a:sym typeface="Gill Sans" pitchFamily="-65" charset="0"/>
            </a:endParaRPr>
          </a:p>
        </p:txBody>
      </p:sp>
      <p:grpSp>
        <p:nvGrpSpPr>
          <p:cNvPr id="21" name="Tool"/>
          <p:cNvGrpSpPr/>
          <p:nvPr/>
        </p:nvGrpSpPr>
        <p:grpSpPr>
          <a:xfrm>
            <a:off x="2912334" y="3271639"/>
            <a:ext cx="3883381" cy="1928174"/>
            <a:chOff x="2182139" y="2491426"/>
            <a:chExt cx="3883381" cy="1928174"/>
          </a:xfrm>
        </p:grpSpPr>
        <p:sp>
          <p:nvSpPr>
            <p:cNvPr id="7" name="Cube 6"/>
            <p:cNvSpPr/>
            <p:nvPr/>
          </p:nvSpPr>
          <p:spPr bwMode="auto">
            <a:xfrm>
              <a:off x="4330700" y="2667000"/>
              <a:ext cx="1734820" cy="1752600"/>
            </a:xfrm>
            <a:prstGeom prst="cube">
              <a:avLst/>
            </a:prstGeom>
            <a:solidFill>
              <a:schemeClr val="accent1">
                <a:lumMod val="50000"/>
              </a:schemeClr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42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rPr>
                <a:t>Tool</a:t>
              </a:r>
            </a:p>
          </p:txBody>
        </p:sp>
        <p:sp>
          <p:nvSpPr>
            <p:cNvPr id="9" name="Freeform 8"/>
            <p:cNvSpPr/>
            <p:nvPr/>
          </p:nvSpPr>
          <p:spPr>
            <a:xfrm rot="1545980">
              <a:off x="2182139" y="2491426"/>
              <a:ext cx="1608120" cy="900490"/>
            </a:xfrm>
            <a:custGeom>
              <a:avLst/>
              <a:gdLst>
                <a:gd name="connsiteX0" fmla="*/ 0 w 594360"/>
                <a:gd name="connsiteY0" fmla="*/ 556260 h 556260"/>
                <a:gd name="connsiteX1" fmla="*/ 182880 w 594360"/>
                <a:gd name="connsiteY1" fmla="*/ 91440 h 556260"/>
                <a:gd name="connsiteX2" fmla="*/ 594360 w 594360"/>
                <a:gd name="connsiteY2" fmla="*/ 0 h 556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94360" h="556260">
                  <a:moveTo>
                    <a:pt x="0" y="556260"/>
                  </a:moveTo>
                  <a:cubicBezTo>
                    <a:pt x="41910" y="370205"/>
                    <a:pt x="83820" y="184150"/>
                    <a:pt x="182880" y="91440"/>
                  </a:cubicBezTo>
                  <a:cubicBezTo>
                    <a:pt x="281940" y="-1270"/>
                    <a:pt x="528320" y="19050"/>
                    <a:pt x="594360" y="0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rgbClr val="FF0000"/>
                </a:solidFill>
              </a:endParaRPr>
            </a:p>
          </p:txBody>
        </p:sp>
      </p:grpSp>
      <p:sp>
        <p:nvSpPr>
          <p:cNvPr id="13" name="Idea"/>
          <p:cNvSpPr txBox="1"/>
          <p:nvPr/>
        </p:nvSpPr>
        <p:spPr>
          <a:xfrm>
            <a:off x="3001686" y="2629500"/>
            <a:ext cx="14291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Idea</a:t>
            </a:r>
          </a:p>
        </p:txBody>
      </p:sp>
      <p:sp>
        <p:nvSpPr>
          <p:cNvPr id="11" name="Happy Evaluate Face"/>
          <p:cNvSpPr/>
          <p:nvPr/>
        </p:nvSpPr>
        <p:spPr bwMode="auto">
          <a:xfrm>
            <a:off x="9644280" y="4041573"/>
            <a:ext cx="807720" cy="830798"/>
          </a:xfrm>
          <a:prstGeom prst="smileyFace">
            <a:avLst/>
          </a:prstGeom>
          <a:solidFill>
            <a:schemeClr val="accent3">
              <a:lumMod val="60000"/>
              <a:lumOff val="4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65" charset="0"/>
              <a:ea typeface="ヒラギノ角ゴ ProN W3" pitchFamily="-65" charset="-128"/>
              <a:cs typeface="ヒラギノ角ゴ ProN W3" pitchFamily="-65" charset="-128"/>
              <a:sym typeface="Gill Sans" pitchFamily="-65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67784" y="5669183"/>
            <a:ext cx="24450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Act</a:t>
            </a:r>
          </a:p>
        </p:txBody>
      </p:sp>
      <p:sp>
        <p:nvSpPr>
          <p:cNvPr id="22" name="Neutral Face"/>
          <p:cNvSpPr/>
          <p:nvPr/>
        </p:nvSpPr>
        <p:spPr bwMode="auto">
          <a:xfrm>
            <a:off x="9634842" y="4046365"/>
            <a:ext cx="807720" cy="830798"/>
          </a:xfrm>
          <a:prstGeom prst="smileyFace">
            <a:avLst>
              <a:gd name="adj" fmla="val 67"/>
            </a:avLst>
          </a:prstGeom>
          <a:solidFill>
            <a:schemeClr val="accent3">
              <a:lumMod val="60000"/>
              <a:lumOff val="4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65" charset="0"/>
              <a:ea typeface="ヒラギノ角ゴ ProN W3" pitchFamily="-65" charset="-128"/>
              <a:cs typeface="ヒラギノ角ゴ ProN W3" pitchFamily="-65" charset="-128"/>
              <a:sym typeface="Gill Sans" pitchFamily="-65" charset="0"/>
            </a:endParaRPr>
          </a:p>
        </p:txBody>
      </p:sp>
      <p:sp>
        <p:nvSpPr>
          <p:cNvPr id="19" name="Sad"/>
          <p:cNvSpPr/>
          <p:nvPr/>
        </p:nvSpPr>
        <p:spPr bwMode="auto">
          <a:xfrm>
            <a:off x="9629040" y="4041573"/>
            <a:ext cx="807720" cy="830798"/>
          </a:xfrm>
          <a:prstGeom prst="smileyFace">
            <a:avLst>
              <a:gd name="adj" fmla="val -4653"/>
            </a:avLst>
          </a:prstGeom>
          <a:solidFill>
            <a:schemeClr val="accent3">
              <a:lumMod val="60000"/>
              <a:lumOff val="4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65" charset="0"/>
              <a:ea typeface="ヒラギノ角ゴ ProN W3" pitchFamily="-65" charset="-128"/>
              <a:cs typeface="ヒラギノ角ゴ ProN W3" pitchFamily="-65" charset="-128"/>
              <a:sym typeface="Gill Sans" pitchFamily="-65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97574" y="2159270"/>
            <a:ext cx="24450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Reward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/>
          <a:srcRect t="558"/>
          <a:stretch/>
        </p:blipFill>
        <p:spPr>
          <a:xfrm>
            <a:off x="9317006" y="3093193"/>
            <a:ext cx="1982304" cy="2141066"/>
          </a:xfrm>
          <a:prstGeom prst="rect">
            <a:avLst/>
          </a:prstGeom>
        </p:spPr>
      </p:pic>
      <p:sp>
        <p:nvSpPr>
          <p:cNvPr id="14" name="Freeform 13"/>
          <p:cNvSpPr/>
          <p:nvPr/>
        </p:nvSpPr>
        <p:spPr>
          <a:xfrm rot="2350449">
            <a:off x="7208311" y="2999004"/>
            <a:ext cx="2409453" cy="1386511"/>
          </a:xfrm>
          <a:custGeom>
            <a:avLst/>
            <a:gdLst>
              <a:gd name="connsiteX0" fmla="*/ 0 w 594360"/>
              <a:gd name="connsiteY0" fmla="*/ 556260 h 556260"/>
              <a:gd name="connsiteX1" fmla="*/ 182880 w 594360"/>
              <a:gd name="connsiteY1" fmla="*/ 91440 h 556260"/>
              <a:gd name="connsiteX2" fmla="*/ 594360 w 594360"/>
              <a:gd name="connsiteY2" fmla="*/ 0 h 556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4360" h="556260">
                <a:moveTo>
                  <a:pt x="0" y="556260"/>
                </a:moveTo>
                <a:cubicBezTo>
                  <a:pt x="41910" y="370205"/>
                  <a:pt x="83820" y="184150"/>
                  <a:pt x="182880" y="91440"/>
                </a:cubicBezTo>
                <a:cubicBezTo>
                  <a:pt x="281940" y="-1270"/>
                  <a:pt x="528320" y="19050"/>
                  <a:pt x="594360" y="0"/>
                </a:cubicBezTo>
              </a:path>
            </a:pathLst>
          </a:custGeom>
          <a:noFill/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FF0000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 rot="12555922">
            <a:off x="7128747" y="4310426"/>
            <a:ext cx="2323113" cy="1393766"/>
          </a:xfrm>
          <a:custGeom>
            <a:avLst/>
            <a:gdLst>
              <a:gd name="connsiteX0" fmla="*/ 0 w 594360"/>
              <a:gd name="connsiteY0" fmla="*/ 556260 h 556260"/>
              <a:gd name="connsiteX1" fmla="*/ 182880 w 594360"/>
              <a:gd name="connsiteY1" fmla="*/ 91440 h 556260"/>
              <a:gd name="connsiteX2" fmla="*/ 594360 w 594360"/>
              <a:gd name="connsiteY2" fmla="*/ 0 h 556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4360" h="556260">
                <a:moveTo>
                  <a:pt x="0" y="556260"/>
                </a:moveTo>
                <a:cubicBezTo>
                  <a:pt x="41910" y="370205"/>
                  <a:pt x="83820" y="184150"/>
                  <a:pt x="182880" y="91440"/>
                </a:cubicBezTo>
                <a:cubicBezTo>
                  <a:pt x="281940" y="-1270"/>
                  <a:pt x="528320" y="19050"/>
                  <a:pt x="594360" y="0"/>
                </a:cubicBezTo>
              </a:path>
            </a:pathLst>
          </a:custGeom>
          <a:noFill/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FF0000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7366925" y="3364947"/>
            <a:ext cx="1754974" cy="1828632"/>
            <a:chOff x="7568593" y="3183629"/>
            <a:chExt cx="1754974" cy="1828632"/>
          </a:xfrm>
        </p:grpSpPr>
        <p:sp>
          <p:nvSpPr>
            <p:cNvPr id="25" name="Curved Down Arrow 24"/>
            <p:cNvSpPr/>
            <p:nvPr/>
          </p:nvSpPr>
          <p:spPr bwMode="auto">
            <a:xfrm rot="3906612">
              <a:off x="8086321" y="3642247"/>
              <a:ext cx="1695863" cy="778628"/>
            </a:xfrm>
            <a:prstGeom prst="curvedDownArrow">
              <a:avLst>
                <a:gd name="adj1" fmla="val 25000"/>
                <a:gd name="adj2" fmla="val 72244"/>
                <a:gd name="adj3" fmla="val 59327"/>
              </a:avLst>
            </a:prstGeom>
            <a:solidFill>
              <a:srgbClr val="FF000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  <p:sp>
          <p:nvSpPr>
            <p:cNvPr id="26" name="Curved Down Arrow 25"/>
            <p:cNvSpPr/>
            <p:nvPr/>
          </p:nvSpPr>
          <p:spPr bwMode="auto">
            <a:xfrm rot="14698569">
              <a:off x="7109975" y="3775016"/>
              <a:ext cx="1695863" cy="778628"/>
            </a:xfrm>
            <a:prstGeom prst="curvedDownArrow">
              <a:avLst>
                <a:gd name="adj1" fmla="val 25000"/>
                <a:gd name="adj2" fmla="val 72244"/>
                <a:gd name="adj3" fmla="val 59327"/>
              </a:avLst>
            </a:prstGeom>
            <a:solidFill>
              <a:srgbClr val="FF000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 rot="20451235">
            <a:off x="7060186" y="3915675"/>
            <a:ext cx="24450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Learn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714998" y="1271340"/>
            <a:ext cx="6938682" cy="5290825"/>
            <a:chOff x="4714998" y="1271340"/>
            <a:chExt cx="6938682" cy="5290825"/>
          </a:xfrm>
        </p:grpSpPr>
        <p:sp>
          <p:nvSpPr>
            <p:cNvPr id="23" name="Cube Blank"/>
            <p:cNvSpPr/>
            <p:nvPr/>
          </p:nvSpPr>
          <p:spPr bwMode="auto">
            <a:xfrm>
              <a:off x="5070188" y="3447213"/>
              <a:ext cx="1734820" cy="1752600"/>
            </a:xfrm>
            <a:prstGeom prst="cube">
              <a:avLst/>
            </a:prstGeom>
            <a:solidFill>
              <a:schemeClr val="accent1">
                <a:lumMod val="50000"/>
              </a:schemeClr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4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4714998" y="1999890"/>
              <a:ext cx="6938682" cy="4562275"/>
            </a:xfrm>
            <a:prstGeom prst="rect">
              <a:avLst/>
            </a:prstGeom>
            <a:solidFill>
              <a:srgbClr val="004969">
                <a:alpha val="10000"/>
              </a:srgbClr>
            </a:solidFill>
            <a:ln w="38100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165541" y="1271340"/>
              <a:ext cx="244503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dirty="0"/>
                <a:t>Tool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72065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/>
            <a:r>
              <a:rPr lang="en-CA" dirty="0"/>
              <a:t>Logic Block (LB)</a:t>
            </a:r>
          </a:p>
          <a:p>
            <a:pPr marL="647700" lvl="2" indent="-457200">
              <a:buFont typeface="Arial" panose="020B0604020202020204" pitchFamily="34" charset="0"/>
              <a:buChar char="•"/>
            </a:pPr>
            <a:r>
              <a:rPr lang="en-CA" dirty="0"/>
              <a:t>Group of Logic Elements (LEs)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FPGA Basics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621E302-A139-4538-AB44-9079AB17D9A4}" type="slidenum">
              <a:rPr lang="en-CA" smtClean="0"/>
              <a:pPr>
                <a:defRPr/>
              </a:pPr>
              <a:t>5</a:t>
            </a:fld>
            <a:endParaRPr lang="en-CA" dirty="0"/>
          </a:p>
        </p:txBody>
      </p:sp>
      <p:grpSp>
        <p:nvGrpSpPr>
          <p:cNvPr id="6" name="Group 5"/>
          <p:cNvGrpSpPr/>
          <p:nvPr/>
        </p:nvGrpSpPr>
        <p:grpSpPr>
          <a:xfrm>
            <a:off x="5074508" y="3418220"/>
            <a:ext cx="2931984" cy="5116180"/>
            <a:chOff x="2217300" y="2704711"/>
            <a:chExt cx="2931984" cy="511618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b="25644"/>
            <a:stretch/>
          </p:blipFill>
          <p:spPr>
            <a:xfrm>
              <a:off x="2217300" y="6738540"/>
              <a:ext cx="2931984" cy="1082351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b="25644"/>
            <a:stretch/>
          </p:blipFill>
          <p:spPr>
            <a:xfrm>
              <a:off x="2217300" y="4888982"/>
              <a:ext cx="2931984" cy="1082351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b="25644"/>
            <a:stretch/>
          </p:blipFill>
          <p:spPr>
            <a:xfrm>
              <a:off x="2217300" y="3797948"/>
              <a:ext cx="2931984" cy="1082351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/>
            <a:srcRect b="25644"/>
            <a:stretch/>
          </p:blipFill>
          <p:spPr>
            <a:xfrm>
              <a:off x="2217300" y="2704711"/>
              <a:ext cx="2931984" cy="1082351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10" name="TextBox 9"/>
            <p:cNvSpPr txBox="1"/>
            <p:nvPr/>
          </p:nvSpPr>
          <p:spPr>
            <a:xfrm rot="5400000">
              <a:off x="3503221" y="6054174"/>
              <a:ext cx="80752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/>
                <a:t>…</a:t>
              </a: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2217300" y="2704711"/>
              <a:ext cx="2931984" cy="5116180"/>
            </a:xfrm>
            <a:prstGeom prst="rect">
              <a:avLst/>
            </a:prstGeom>
            <a:noFill/>
            <a:ln w="762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384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5000" y="3844379"/>
            <a:ext cx="11734800" cy="769441"/>
          </a:xfrm>
        </p:spPr>
        <p:txBody>
          <a:bodyPr/>
          <a:lstStyle/>
          <a:p>
            <a:r>
              <a:rPr lang="en-CA" dirty="0"/>
              <a:t>FPGA Placement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3E0FE8-233C-4432-B7FB-2A4F46547579}" type="slidenum">
              <a:rPr lang="en-CA" smtClean="0"/>
              <a:pPr>
                <a:defRPr/>
              </a:pPr>
              <a:t>50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8785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99184" y="1217747"/>
            <a:ext cx="11811000" cy="2732868"/>
          </a:xfrm>
        </p:spPr>
        <p:txBody>
          <a:bodyPr/>
          <a:lstStyle/>
          <a:p>
            <a:pPr marL="342900" lvl="1" indent="-457200">
              <a:buFont typeface="Arial" panose="020B0604020202020204" pitchFamily="34" charset="0"/>
              <a:buChar char="•"/>
            </a:pPr>
            <a:r>
              <a:rPr lang="en-CA" dirty="0"/>
              <a:t>Modify placement by making ‘moves’</a:t>
            </a:r>
          </a:p>
          <a:p>
            <a:pPr marL="342900" lvl="1" indent="-457200">
              <a:buFont typeface="Arial" panose="020B0604020202020204" pitchFamily="34" charset="0"/>
              <a:buChar char="•"/>
            </a:pPr>
            <a:r>
              <a:rPr lang="en-CA" dirty="0"/>
              <a:t>Accept/Reject move based on:</a:t>
            </a:r>
          </a:p>
          <a:p>
            <a:pPr marL="647700" lvl="2" indent="-457200">
              <a:buFont typeface="Arial" panose="020B0604020202020204" pitchFamily="34" charset="0"/>
              <a:buChar char="•"/>
            </a:pPr>
            <a:r>
              <a:rPr lang="en-CA" dirty="0"/>
              <a:t>Cost change</a:t>
            </a:r>
          </a:p>
          <a:p>
            <a:pPr marL="647700" lvl="2" indent="-457200">
              <a:buFont typeface="Arial" panose="020B0604020202020204" pitchFamily="34" charset="0"/>
              <a:buChar char="•"/>
            </a:pPr>
            <a:r>
              <a:rPr lang="en-CA" dirty="0"/>
              <a:t>Temperature (hill climbing)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66750" y="315686"/>
            <a:ext cx="11747500" cy="584200"/>
          </a:xfrm>
        </p:spPr>
        <p:txBody>
          <a:bodyPr/>
          <a:lstStyle/>
          <a:p>
            <a:r>
              <a:rPr lang="en-CA" dirty="0"/>
              <a:t>Simulated Annealing (SA) Placement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621E302-A139-4538-AB44-9079AB17D9A4}" type="slidenum">
              <a:rPr lang="en-CA" smtClean="0"/>
              <a:pPr>
                <a:defRPr/>
              </a:pPr>
              <a:t>51</a:t>
            </a:fld>
            <a:endParaRPr lang="en-CA" dirty="0"/>
          </a:p>
        </p:txBody>
      </p:sp>
      <p:sp>
        <p:nvSpPr>
          <p:cNvPr id="6" name="Rectangle 5"/>
          <p:cNvSpPr/>
          <p:nvPr/>
        </p:nvSpPr>
        <p:spPr bwMode="auto">
          <a:xfrm>
            <a:off x="2195540" y="6519450"/>
            <a:ext cx="741872" cy="741872"/>
          </a:xfrm>
          <a:prstGeom prst="rect">
            <a:avLst/>
          </a:prstGeom>
          <a:solidFill>
            <a:srgbClr val="8080FF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65" charset="0"/>
              <a:ea typeface="ヒラギノ角ゴ ProN W3" pitchFamily="-65" charset="-128"/>
              <a:cs typeface="ヒラギノ角ゴ ProN W3" pitchFamily="-65" charset="-128"/>
              <a:sym typeface="Gill Sans" pitchFamily="-65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2566476" y="7915759"/>
            <a:ext cx="741872" cy="741872"/>
          </a:xfrm>
          <a:prstGeom prst="rect">
            <a:avLst/>
          </a:prstGeom>
          <a:solidFill>
            <a:srgbClr val="FFF13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65" charset="0"/>
              <a:ea typeface="ヒラギノ角ゴ ProN W3" pitchFamily="-65" charset="-128"/>
              <a:cs typeface="ヒラギノ角ゴ ProN W3" pitchFamily="-65" charset="-128"/>
              <a:sym typeface="Gill Sans" pitchFamily="-65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3795741" y="5937166"/>
            <a:ext cx="741872" cy="741872"/>
          </a:xfrm>
          <a:prstGeom prst="rect">
            <a:avLst/>
          </a:prstGeom>
          <a:solidFill>
            <a:srgbClr val="92D05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65" charset="0"/>
              <a:ea typeface="ヒラギノ角ゴ ProN W3" pitchFamily="-65" charset="-128"/>
              <a:cs typeface="ヒラギノ角ゴ ProN W3" pitchFamily="-65" charset="-128"/>
              <a:sym typeface="Gill Sans" pitchFamily="-65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170990" y="7544823"/>
            <a:ext cx="741872" cy="741872"/>
          </a:xfrm>
          <a:prstGeom prst="rect">
            <a:avLst/>
          </a:prstGeom>
          <a:solidFill>
            <a:srgbClr val="FF6666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65" charset="0"/>
              <a:ea typeface="ヒラギノ角ゴ ProN W3" pitchFamily="-65" charset="-128"/>
              <a:cs typeface="ヒラギノ角ゴ ProN W3" pitchFamily="-65" charset="-128"/>
              <a:sym typeface="Gill Sans" pitchFamily="-65" charset="0"/>
            </a:endParaRPr>
          </a:p>
        </p:txBody>
      </p:sp>
      <p:cxnSp>
        <p:nvCxnSpPr>
          <p:cNvPr id="11" name="Straight Connector 10"/>
          <p:cNvCxnSpPr>
            <a:stCxn id="6" idx="2"/>
            <a:endCxn id="7" idx="0"/>
          </p:cNvCxnSpPr>
          <p:nvPr/>
        </p:nvCxnSpPr>
        <p:spPr bwMode="auto">
          <a:xfrm>
            <a:off x="2566476" y="7261322"/>
            <a:ext cx="370936" cy="654437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>
            <a:stCxn id="6" idx="3"/>
            <a:endCxn id="9" idx="1"/>
          </p:cNvCxnSpPr>
          <p:nvPr/>
        </p:nvCxnSpPr>
        <p:spPr bwMode="auto">
          <a:xfrm>
            <a:off x="2937412" y="6890386"/>
            <a:ext cx="1233578" cy="1025373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>
            <a:stCxn id="7" idx="3"/>
            <a:endCxn id="8" idx="1"/>
          </p:cNvCxnSpPr>
          <p:nvPr/>
        </p:nvCxnSpPr>
        <p:spPr bwMode="auto">
          <a:xfrm flipV="1">
            <a:off x="3308348" y="6308102"/>
            <a:ext cx="487393" cy="1978593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Rectangle 16"/>
          <p:cNvSpPr/>
          <p:nvPr/>
        </p:nvSpPr>
        <p:spPr bwMode="auto">
          <a:xfrm>
            <a:off x="7230491" y="6308102"/>
            <a:ext cx="741872" cy="741872"/>
          </a:xfrm>
          <a:prstGeom prst="rect">
            <a:avLst/>
          </a:prstGeom>
          <a:solidFill>
            <a:srgbClr val="8080FF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65" charset="0"/>
              <a:ea typeface="ヒラギノ角ゴ ProN W3" pitchFamily="-65" charset="-128"/>
              <a:cs typeface="ヒラギノ角ゴ ProN W3" pitchFamily="-65" charset="-128"/>
              <a:sym typeface="Gill Sans" pitchFamily="-65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7601427" y="7704411"/>
            <a:ext cx="741872" cy="741872"/>
          </a:xfrm>
          <a:prstGeom prst="rect">
            <a:avLst/>
          </a:prstGeom>
          <a:solidFill>
            <a:srgbClr val="FFF13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65" charset="0"/>
              <a:ea typeface="ヒラギノ角ゴ ProN W3" pitchFamily="-65" charset="-128"/>
              <a:cs typeface="ヒラギノ角ゴ ProN W3" pitchFamily="-65" charset="-128"/>
              <a:sym typeface="Gill Sans" pitchFamily="-65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9120744" y="7538167"/>
            <a:ext cx="741872" cy="741872"/>
          </a:xfrm>
          <a:prstGeom prst="rect">
            <a:avLst/>
          </a:prstGeom>
          <a:solidFill>
            <a:srgbClr val="92D05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65" charset="0"/>
              <a:ea typeface="ヒラギノ角ゴ ProN W3" pitchFamily="-65" charset="-128"/>
              <a:cs typeface="ヒラギノ角ゴ ProN W3" pitchFamily="-65" charset="-128"/>
              <a:sym typeface="Gill Sans" pitchFamily="-65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8776220" y="5815759"/>
            <a:ext cx="741872" cy="741872"/>
          </a:xfrm>
          <a:prstGeom prst="rect">
            <a:avLst/>
          </a:prstGeom>
          <a:solidFill>
            <a:srgbClr val="FF6666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65" charset="0"/>
              <a:ea typeface="ヒラギノ角ゴ ProN W3" pitchFamily="-65" charset="-128"/>
              <a:cs typeface="ヒラギノ角ゴ ProN W3" pitchFamily="-65" charset="-128"/>
              <a:sym typeface="Gill Sans" pitchFamily="-65" charset="0"/>
            </a:endParaRPr>
          </a:p>
        </p:txBody>
      </p:sp>
      <p:cxnSp>
        <p:nvCxnSpPr>
          <p:cNvPr id="21" name="Straight Connector 20"/>
          <p:cNvCxnSpPr>
            <a:stCxn id="17" idx="2"/>
            <a:endCxn id="18" idx="0"/>
          </p:cNvCxnSpPr>
          <p:nvPr/>
        </p:nvCxnSpPr>
        <p:spPr bwMode="auto">
          <a:xfrm>
            <a:off x="7601427" y="7049974"/>
            <a:ext cx="370936" cy="654437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>
            <a:stCxn id="17" idx="3"/>
            <a:endCxn id="20" idx="1"/>
          </p:cNvCxnSpPr>
          <p:nvPr/>
        </p:nvCxnSpPr>
        <p:spPr bwMode="auto">
          <a:xfrm flipV="1">
            <a:off x="7972363" y="6186695"/>
            <a:ext cx="803857" cy="492343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>
            <a:stCxn id="18" idx="3"/>
            <a:endCxn id="19" idx="1"/>
          </p:cNvCxnSpPr>
          <p:nvPr/>
        </p:nvCxnSpPr>
        <p:spPr bwMode="auto">
          <a:xfrm flipV="1">
            <a:off x="8343299" y="7909103"/>
            <a:ext cx="777445" cy="166244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8" name="Right Arrow 27"/>
          <p:cNvSpPr/>
          <p:nvPr/>
        </p:nvSpPr>
        <p:spPr bwMode="auto">
          <a:xfrm>
            <a:off x="5726324" y="7027237"/>
            <a:ext cx="879895" cy="647781"/>
          </a:xfrm>
          <a:prstGeom prst="rightArrow">
            <a:avLst/>
          </a:prstGeom>
          <a:solidFill>
            <a:schemeClr val="tx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65" charset="0"/>
              <a:ea typeface="ヒラギノ角ゴ ProN W3" pitchFamily="-65" charset="-128"/>
              <a:cs typeface="ヒラギノ角ゴ ProN W3" pitchFamily="-65" charset="-128"/>
              <a:sym typeface="Gill Sans" pitchFamily="-65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8969130" y="1715344"/>
            <a:ext cx="3373755" cy="2687434"/>
            <a:chOff x="7888637" y="2061275"/>
            <a:chExt cx="2733406" cy="2177351"/>
          </a:xfrm>
        </p:grpSpPr>
        <p:sp>
          <p:nvSpPr>
            <p:cNvPr id="25" name="Rectangle 24"/>
            <p:cNvSpPr/>
            <p:nvPr/>
          </p:nvSpPr>
          <p:spPr bwMode="auto">
            <a:xfrm>
              <a:off x="7888637" y="2061275"/>
              <a:ext cx="199756" cy="22472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7888637" y="2451800"/>
              <a:ext cx="199756" cy="22472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7888637" y="2842325"/>
              <a:ext cx="199756" cy="22472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7888637" y="3232850"/>
              <a:ext cx="199756" cy="22472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7888637" y="3623375"/>
              <a:ext cx="199756" cy="22472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7888637" y="4013900"/>
              <a:ext cx="199756" cy="22472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8250587" y="2061275"/>
              <a:ext cx="199756" cy="22472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  <p:sp>
          <p:nvSpPr>
            <p:cNvPr id="33" name="Rectangle 32"/>
            <p:cNvSpPr/>
            <p:nvPr/>
          </p:nvSpPr>
          <p:spPr bwMode="auto">
            <a:xfrm>
              <a:off x="8250587" y="2451800"/>
              <a:ext cx="199756" cy="22472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8250587" y="2842325"/>
              <a:ext cx="199756" cy="22472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8250587" y="3232850"/>
              <a:ext cx="199756" cy="22472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8250587" y="3623375"/>
              <a:ext cx="199756" cy="22472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8250587" y="4013900"/>
              <a:ext cx="199756" cy="22472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8612537" y="2061275"/>
              <a:ext cx="199756" cy="224725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  <p:sp>
          <p:nvSpPr>
            <p:cNvPr id="39" name="Rectangle 38"/>
            <p:cNvSpPr/>
            <p:nvPr/>
          </p:nvSpPr>
          <p:spPr bwMode="auto">
            <a:xfrm>
              <a:off x="8612537" y="2451800"/>
              <a:ext cx="199756" cy="224725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  <p:sp>
          <p:nvSpPr>
            <p:cNvPr id="40" name="Rectangle 39"/>
            <p:cNvSpPr/>
            <p:nvPr/>
          </p:nvSpPr>
          <p:spPr bwMode="auto">
            <a:xfrm>
              <a:off x="8612537" y="2842325"/>
              <a:ext cx="199756" cy="224725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  <p:sp>
          <p:nvSpPr>
            <p:cNvPr id="41" name="Rectangle 40"/>
            <p:cNvSpPr/>
            <p:nvPr/>
          </p:nvSpPr>
          <p:spPr bwMode="auto">
            <a:xfrm>
              <a:off x="8612537" y="3232850"/>
              <a:ext cx="199756" cy="224725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  <p:sp>
          <p:nvSpPr>
            <p:cNvPr id="42" name="Rectangle 41"/>
            <p:cNvSpPr/>
            <p:nvPr/>
          </p:nvSpPr>
          <p:spPr bwMode="auto">
            <a:xfrm>
              <a:off x="8612537" y="3623375"/>
              <a:ext cx="199756" cy="224725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  <p:sp>
          <p:nvSpPr>
            <p:cNvPr id="43" name="Rectangle 42"/>
            <p:cNvSpPr/>
            <p:nvPr/>
          </p:nvSpPr>
          <p:spPr bwMode="auto">
            <a:xfrm>
              <a:off x="8612537" y="4013900"/>
              <a:ext cx="199756" cy="224725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  <p:sp>
          <p:nvSpPr>
            <p:cNvPr id="44" name="Rectangle 43"/>
            <p:cNvSpPr/>
            <p:nvPr/>
          </p:nvSpPr>
          <p:spPr bwMode="auto">
            <a:xfrm>
              <a:off x="8974487" y="2061275"/>
              <a:ext cx="199756" cy="22472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  <p:sp>
          <p:nvSpPr>
            <p:cNvPr id="45" name="Rectangle 44"/>
            <p:cNvSpPr/>
            <p:nvPr/>
          </p:nvSpPr>
          <p:spPr bwMode="auto">
            <a:xfrm>
              <a:off x="8974487" y="2451800"/>
              <a:ext cx="199756" cy="22472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  <p:sp>
          <p:nvSpPr>
            <p:cNvPr id="46" name="Rectangle 45"/>
            <p:cNvSpPr/>
            <p:nvPr/>
          </p:nvSpPr>
          <p:spPr bwMode="auto">
            <a:xfrm>
              <a:off x="8974487" y="2842325"/>
              <a:ext cx="199756" cy="22472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  <p:sp>
          <p:nvSpPr>
            <p:cNvPr id="47" name="Rectangle 46"/>
            <p:cNvSpPr/>
            <p:nvPr/>
          </p:nvSpPr>
          <p:spPr bwMode="auto">
            <a:xfrm>
              <a:off x="8974487" y="3232850"/>
              <a:ext cx="199756" cy="22472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  <p:sp>
          <p:nvSpPr>
            <p:cNvPr id="48" name="Rectangle 47"/>
            <p:cNvSpPr/>
            <p:nvPr/>
          </p:nvSpPr>
          <p:spPr bwMode="auto">
            <a:xfrm>
              <a:off x="8974487" y="3623375"/>
              <a:ext cx="199756" cy="22472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  <p:sp>
          <p:nvSpPr>
            <p:cNvPr id="49" name="Rectangle 48"/>
            <p:cNvSpPr/>
            <p:nvPr/>
          </p:nvSpPr>
          <p:spPr bwMode="auto">
            <a:xfrm>
              <a:off x="8974487" y="4013900"/>
              <a:ext cx="199756" cy="22472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  <p:sp>
          <p:nvSpPr>
            <p:cNvPr id="50" name="Rectangle 49"/>
            <p:cNvSpPr/>
            <p:nvPr/>
          </p:nvSpPr>
          <p:spPr bwMode="auto">
            <a:xfrm>
              <a:off x="9336437" y="2061276"/>
              <a:ext cx="199756" cy="615250"/>
            </a:xfrm>
            <a:prstGeom prst="rect">
              <a:avLst/>
            </a:prstGeom>
            <a:solidFill>
              <a:srgbClr val="C00000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  <p:sp>
          <p:nvSpPr>
            <p:cNvPr id="51" name="Rectangle 50"/>
            <p:cNvSpPr/>
            <p:nvPr/>
          </p:nvSpPr>
          <p:spPr bwMode="auto">
            <a:xfrm>
              <a:off x="9336437" y="2842326"/>
              <a:ext cx="199756" cy="615250"/>
            </a:xfrm>
            <a:prstGeom prst="rect">
              <a:avLst/>
            </a:prstGeom>
            <a:solidFill>
              <a:srgbClr val="C00000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  <p:sp>
          <p:nvSpPr>
            <p:cNvPr id="52" name="Rectangle 51"/>
            <p:cNvSpPr/>
            <p:nvPr/>
          </p:nvSpPr>
          <p:spPr bwMode="auto">
            <a:xfrm>
              <a:off x="9336437" y="3623376"/>
              <a:ext cx="199756" cy="615250"/>
            </a:xfrm>
            <a:prstGeom prst="rect">
              <a:avLst/>
            </a:prstGeom>
            <a:solidFill>
              <a:srgbClr val="C00000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  <p:sp>
          <p:nvSpPr>
            <p:cNvPr id="53" name="Rectangle 52"/>
            <p:cNvSpPr/>
            <p:nvPr/>
          </p:nvSpPr>
          <p:spPr bwMode="auto">
            <a:xfrm>
              <a:off x="9698387" y="2061275"/>
              <a:ext cx="199756" cy="22472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  <p:sp>
          <p:nvSpPr>
            <p:cNvPr id="54" name="Rectangle 53"/>
            <p:cNvSpPr/>
            <p:nvPr/>
          </p:nvSpPr>
          <p:spPr bwMode="auto">
            <a:xfrm>
              <a:off x="9698387" y="2451800"/>
              <a:ext cx="199756" cy="22472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  <p:sp>
          <p:nvSpPr>
            <p:cNvPr id="55" name="Rectangle 54"/>
            <p:cNvSpPr/>
            <p:nvPr/>
          </p:nvSpPr>
          <p:spPr bwMode="auto">
            <a:xfrm>
              <a:off x="9698387" y="2842325"/>
              <a:ext cx="199756" cy="22472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  <p:sp>
          <p:nvSpPr>
            <p:cNvPr id="56" name="Rectangle 55"/>
            <p:cNvSpPr/>
            <p:nvPr/>
          </p:nvSpPr>
          <p:spPr bwMode="auto">
            <a:xfrm>
              <a:off x="9698387" y="3232850"/>
              <a:ext cx="199756" cy="22472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  <p:sp>
          <p:nvSpPr>
            <p:cNvPr id="57" name="Rectangle 56"/>
            <p:cNvSpPr/>
            <p:nvPr/>
          </p:nvSpPr>
          <p:spPr bwMode="auto">
            <a:xfrm>
              <a:off x="9698387" y="3623375"/>
              <a:ext cx="199756" cy="22472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  <p:sp>
          <p:nvSpPr>
            <p:cNvPr id="58" name="Rectangle 57"/>
            <p:cNvSpPr/>
            <p:nvPr/>
          </p:nvSpPr>
          <p:spPr bwMode="auto">
            <a:xfrm>
              <a:off x="9698387" y="4013900"/>
              <a:ext cx="199756" cy="22472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  <p:sp>
          <p:nvSpPr>
            <p:cNvPr id="59" name="Rectangle 58"/>
            <p:cNvSpPr/>
            <p:nvPr/>
          </p:nvSpPr>
          <p:spPr bwMode="auto">
            <a:xfrm>
              <a:off x="10060337" y="2061275"/>
              <a:ext cx="199756" cy="224725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  <p:sp>
          <p:nvSpPr>
            <p:cNvPr id="60" name="Rectangle 59"/>
            <p:cNvSpPr/>
            <p:nvPr/>
          </p:nvSpPr>
          <p:spPr bwMode="auto">
            <a:xfrm>
              <a:off x="10060337" y="2451800"/>
              <a:ext cx="199756" cy="224725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  <p:sp>
          <p:nvSpPr>
            <p:cNvPr id="61" name="Rectangle 60"/>
            <p:cNvSpPr/>
            <p:nvPr/>
          </p:nvSpPr>
          <p:spPr bwMode="auto">
            <a:xfrm>
              <a:off x="10060337" y="2842325"/>
              <a:ext cx="199756" cy="224725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  <p:sp>
          <p:nvSpPr>
            <p:cNvPr id="62" name="Rectangle 61"/>
            <p:cNvSpPr/>
            <p:nvPr/>
          </p:nvSpPr>
          <p:spPr bwMode="auto">
            <a:xfrm>
              <a:off x="10060337" y="3232850"/>
              <a:ext cx="199756" cy="224725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  <p:sp>
          <p:nvSpPr>
            <p:cNvPr id="63" name="Rectangle 62"/>
            <p:cNvSpPr/>
            <p:nvPr/>
          </p:nvSpPr>
          <p:spPr bwMode="auto">
            <a:xfrm>
              <a:off x="10060337" y="3623375"/>
              <a:ext cx="199756" cy="224725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  <p:sp>
          <p:nvSpPr>
            <p:cNvPr id="64" name="Rectangle 63"/>
            <p:cNvSpPr/>
            <p:nvPr/>
          </p:nvSpPr>
          <p:spPr bwMode="auto">
            <a:xfrm>
              <a:off x="10060337" y="4013900"/>
              <a:ext cx="199756" cy="224725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  <p:sp>
          <p:nvSpPr>
            <p:cNvPr id="65" name="Rectangle 64"/>
            <p:cNvSpPr/>
            <p:nvPr/>
          </p:nvSpPr>
          <p:spPr bwMode="auto">
            <a:xfrm>
              <a:off x="10422287" y="2061275"/>
              <a:ext cx="199756" cy="22472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  <p:sp>
          <p:nvSpPr>
            <p:cNvPr id="66" name="Rectangle 65"/>
            <p:cNvSpPr/>
            <p:nvPr/>
          </p:nvSpPr>
          <p:spPr bwMode="auto">
            <a:xfrm>
              <a:off x="10422287" y="2451800"/>
              <a:ext cx="199756" cy="22472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  <p:sp>
          <p:nvSpPr>
            <p:cNvPr id="67" name="Rectangle 66"/>
            <p:cNvSpPr/>
            <p:nvPr/>
          </p:nvSpPr>
          <p:spPr bwMode="auto">
            <a:xfrm>
              <a:off x="10422287" y="2842325"/>
              <a:ext cx="199756" cy="22472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  <p:sp>
          <p:nvSpPr>
            <p:cNvPr id="68" name="Rectangle 67"/>
            <p:cNvSpPr/>
            <p:nvPr/>
          </p:nvSpPr>
          <p:spPr bwMode="auto">
            <a:xfrm>
              <a:off x="10422287" y="3232850"/>
              <a:ext cx="199756" cy="22472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  <p:sp>
          <p:nvSpPr>
            <p:cNvPr id="69" name="Rectangle 68"/>
            <p:cNvSpPr/>
            <p:nvPr/>
          </p:nvSpPr>
          <p:spPr bwMode="auto">
            <a:xfrm>
              <a:off x="10422287" y="3623375"/>
              <a:ext cx="199756" cy="22472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  <p:sp>
          <p:nvSpPr>
            <p:cNvPr id="70" name="Rectangle 69"/>
            <p:cNvSpPr/>
            <p:nvPr/>
          </p:nvSpPr>
          <p:spPr bwMode="auto">
            <a:xfrm>
              <a:off x="10422287" y="4013900"/>
              <a:ext cx="199756" cy="22472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8414261" y="615634"/>
            <a:ext cx="1566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600" dirty="0"/>
              <a:t>Logic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11503247" y="592026"/>
            <a:ext cx="1566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600" dirty="0"/>
              <a:t>RAM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0021834" y="605744"/>
            <a:ext cx="1566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600" dirty="0"/>
              <a:t>DSP</a:t>
            </a:r>
          </a:p>
        </p:txBody>
      </p:sp>
      <p:cxnSp>
        <p:nvCxnSpPr>
          <p:cNvPr id="74" name="Straight Arrow Connector 73"/>
          <p:cNvCxnSpPr>
            <a:stCxn id="71" idx="2"/>
            <a:endCxn id="32" idx="0"/>
          </p:cNvCxnSpPr>
          <p:nvPr/>
        </p:nvCxnSpPr>
        <p:spPr bwMode="auto">
          <a:xfrm>
            <a:off x="9197661" y="1261965"/>
            <a:ext cx="341488" cy="453379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5" name="Straight Arrow Connector 74"/>
          <p:cNvCxnSpPr>
            <a:stCxn id="73" idx="2"/>
            <a:endCxn id="50" idx="0"/>
          </p:cNvCxnSpPr>
          <p:nvPr/>
        </p:nvCxnSpPr>
        <p:spPr bwMode="auto">
          <a:xfrm>
            <a:off x="10805234" y="1252075"/>
            <a:ext cx="74145" cy="463270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6" name="Straight Arrow Connector 75"/>
          <p:cNvCxnSpPr>
            <a:stCxn id="72" idx="2"/>
            <a:endCxn id="59" idx="0"/>
          </p:cNvCxnSpPr>
          <p:nvPr/>
        </p:nvCxnSpPr>
        <p:spPr bwMode="auto">
          <a:xfrm flipH="1">
            <a:off x="11772865" y="1238357"/>
            <a:ext cx="513782" cy="476987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906353337"/>
      </p:ext>
    </p:extLst>
  </p:cSld>
  <p:clrMapOvr>
    <a:masterClrMapping/>
  </p:clrMapOvr>
  <p:transition spd="med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71500" y="688166"/>
            <a:ext cx="11811000" cy="2688500"/>
          </a:xfrm>
        </p:spPr>
        <p:txBody>
          <a:bodyPr/>
          <a:lstStyle/>
          <a:p>
            <a:r>
              <a:rPr lang="en-CA" dirty="0"/>
              <a:t>Many possible types of moves!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35000" y="216546"/>
            <a:ext cx="7101114" cy="584200"/>
          </a:xfrm>
        </p:spPr>
        <p:txBody>
          <a:bodyPr/>
          <a:lstStyle/>
          <a:p>
            <a:r>
              <a:rPr lang="en-CA" dirty="0"/>
              <a:t>Move Generation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621E302-A139-4538-AB44-9079AB17D9A4}" type="slidenum">
              <a:rPr lang="en-CA" smtClean="0"/>
              <a:pPr>
                <a:defRPr/>
              </a:pPr>
              <a:t>52</a:t>
            </a:fld>
            <a:endParaRPr lang="en-CA" dirty="0"/>
          </a:p>
        </p:txBody>
      </p:sp>
      <p:sp>
        <p:nvSpPr>
          <p:cNvPr id="7" name="Rectangle 6"/>
          <p:cNvSpPr/>
          <p:nvPr/>
        </p:nvSpPr>
        <p:spPr bwMode="auto">
          <a:xfrm>
            <a:off x="2475454" y="1796769"/>
            <a:ext cx="395715" cy="395715"/>
          </a:xfrm>
          <a:prstGeom prst="rect">
            <a:avLst/>
          </a:prstGeom>
          <a:solidFill>
            <a:srgbClr val="8080FF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65" charset="0"/>
              <a:ea typeface="ヒラギノ角ゴ ProN W3" pitchFamily="-65" charset="-128"/>
              <a:cs typeface="ヒラギノ角ゴ ProN W3" pitchFamily="-65" charset="-128"/>
              <a:sym typeface="Gill Sans" pitchFamily="-65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673312" y="2620529"/>
            <a:ext cx="395715" cy="395715"/>
          </a:xfrm>
          <a:prstGeom prst="rect">
            <a:avLst/>
          </a:prstGeom>
          <a:solidFill>
            <a:srgbClr val="FFF13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65" charset="0"/>
              <a:ea typeface="ヒラギノ角ゴ ProN W3" pitchFamily="-65" charset="-128"/>
              <a:cs typeface="ヒラギノ角ゴ ProN W3" pitchFamily="-65" charset="-128"/>
              <a:sym typeface="Gill Sans" pitchFamily="-65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482082" y="1608226"/>
            <a:ext cx="395715" cy="395715"/>
          </a:xfrm>
          <a:prstGeom prst="rect">
            <a:avLst/>
          </a:prstGeom>
          <a:solidFill>
            <a:srgbClr val="92D05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65" charset="0"/>
              <a:ea typeface="ヒラギノ角ゴ ProN W3" pitchFamily="-65" charset="-128"/>
              <a:cs typeface="ヒラギノ角ゴ ProN W3" pitchFamily="-65" charset="-128"/>
              <a:sym typeface="Gill Sans" pitchFamily="-65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3482083" y="2577976"/>
            <a:ext cx="395715" cy="395715"/>
          </a:xfrm>
          <a:prstGeom prst="rect">
            <a:avLst/>
          </a:prstGeom>
          <a:solidFill>
            <a:srgbClr val="FF6666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65" charset="0"/>
              <a:ea typeface="ヒラギノ角ゴ ProN W3" pitchFamily="-65" charset="-128"/>
              <a:cs typeface="ヒラギノ角ゴ ProN W3" pitchFamily="-65" charset="-128"/>
              <a:sym typeface="Gill Sans" pitchFamily="-65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8925186" y="1504222"/>
            <a:ext cx="395715" cy="395715"/>
          </a:xfrm>
          <a:prstGeom prst="rect">
            <a:avLst/>
          </a:prstGeom>
          <a:solidFill>
            <a:srgbClr val="8080FF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65" charset="0"/>
              <a:ea typeface="ヒラギノ角ゴ ProN W3" pitchFamily="-65" charset="-128"/>
              <a:cs typeface="ヒラギノ角ゴ ProN W3" pitchFamily="-65" charset="-128"/>
              <a:sym typeface="Gill Sans" pitchFamily="-65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9123043" y="2161759"/>
            <a:ext cx="395715" cy="395715"/>
          </a:xfrm>
          <a:prstGeom prst="rect">
            <a:avLst/>
          </a:prstGeom>
          <a:solidFill>
            <a:srgbClr val="92D05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65" charset="0"/>
              <a:ea typeface="ヒラギノ角ゴ ProN W3" pitchFamily="-65" charset="-128"/>
              <a:cs typeface="ヒラギノ角ゴ ProN W3" pitchFamily="-65" charset="-128"/>
              <a:sym typeface="Gill Sans" pitchFamily="-65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9931815" y="2285429"/>
            <a:ext cx="395715" cy="395715"/>
          </a:xfrm>
          <a:prstGeom prst="rect">
            <a:avLst/>
          </a:prstGeom>
          <a:solidFill>
            <a:srgbClr val="FF6666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65" charset="0"/>
              <a:ea typeface="ヒラギノ角ゴ ProN W3" pitchFamily="-65" charset="-128"/>
              <a:cs typeface="ヒラギノ角ゴ ProN W3" pitchFamily="-65" charset="-128"/>
              <a:sym typeface="Gill Sans" pitchFamily="-65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7627558" y="2514874"/>
            <a:ext cx="395715" cy="395715"/>
          </a:xfrm>
          <a:prstGeom prst="rect">
            <a:avLst/>
          </a:prstGeom>
          <a:solidFill>
            <a:srgbClr val="FFF13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65" charset="0"/>
              <a:ea typeface="ヒラギノ角ゴ ProN W3" pitchFamily="-65" charset="-128"/>
              <a:cs typeface="ヒラギノ角ゴ ProN W3" pitchFamily="-65" charset="-128"/>
              <a:sym typeface="Gill Sans" pitchFamily="-65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443097" y="3193693"/>
            <a:ext cx="3917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b="1" dirty="0"/>
              <a:t>Simple:</a:t>
            </a:r>
            <a:r>
              <a:rPr lang="en-CA" sz="2400" dirty="0"/>
              <a:t> random swap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658940" y="3177119"/>
            <a:ext cx="50341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b="1" dirty="0"/>
              <a:t>Smart:</a:t>
            </a:r>
            <a:r>
              <a:rPr lang="en-CA" sz="2400" dirty="0"/>
              <a:t> directed move to ‘good’ location (</a:t>
            </a:r>
            <a:r>
              <a:rPr lang="en-CA" sz="2400" dirty="0" err="1"/>
              <a:t>wirelength</a:t>
            </a:r>
            <a:r>
              <a:rPr lang="en-CA" sz="2400" dirty="0"/>
              <a:t>, timing) 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2880777" y="4818511"/>
            <a:ext cx="395715" cy="395715"/>
          </a:xfrm>
          <a:prstGeom prst="rect">
            <a:avLst/>
          </a:prstGeom>
          <a:solidFill>
            <a:srgbClr val="8080FF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65" charset="0"/>
              <a:ea typeface="ヒラギノ角ゴ ProN W3" pitchFamily="-65" charset="-128"/>
              <a:cs typeface="ヒラギノ角ゴ ProN W3" pitchFamily="-65" charset="-128"/>
              <a:sym typeface="Gill Sans" pitchFamily="-65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2799569" y="5134794"/>
            <a:ext cx="395715" cy="395715"/>
          </a:xfrm>
          <a:prstGeom prst="rect">
            <a:avLst/>
          </a:prstGeom>
          <a:solidFill>
            <a:srgbClr val="FFF13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65" charset="0"/>
              <a:ea typeface="ヒラギノ角ゴ ProN W3" pitchFamily="-65" charset="-128"/>
              <a:cs typeface="ヒラギノ角ゴ ProN W3" pitchFamily="-65" charset="-128"/>
              <a:sym typeface="Gill Sans" pitchFamily="-65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2979431" y="4954454"/>
            <a:ext cx="395715" cy="395715"/>
          </a:xfrm>
          <a:prstGeom prst="rect">
            <a:avLst/>
          </a:prstGeom>
          <a:solidFill>
            <a:srgbClr val="92D05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65" charset="0"/>
              <a:ea typeface="ヒラギノ角ゴ ProN W3" pitchFamily="-65" charset="-128"/>
              <a:cs typeface="ヒラギノ角ゴ ProN W3" pitchFamily="-65" charset="-128"/>
              <a:sym typeface="Gill Sans" pitchFamily="-65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3284226" y="5186818"/>
            <a:ext cx="395715" cy="395715"/>
          </a:xfrm>
          <a:prstGeom prst="rect">
            <a:avLst/>
          </a:prstGeom>
          <a:solidFill>
            <a:srgbClr val="FF6666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65" charset="0"/>
              <a:ea typeface="ヒラギノ角ゴ ProN W3" pitchFamily="-65" charset="-128"/>
              <a:cs typeface="ヒラギノ角ゴ ProN W3" pitchFamily="-65" charset="-128"/>
              <a:sym typeface="Gill Sans" pitchFamily="-65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443097" y="6237823"/>
            <a:ext cx="3917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b="1" dirty="0"/>
              <a:t>Complex:</a:t>
            </a:r>
            <a:r>
              <a:rPr lang="en-CA" sz="2400" dirty="0"/>
              <a:t> Analytic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249105" y="6237823"/>
            <a:ext cx="3917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b="1" dirty="0"/>
              <a:t>Complex:</a:t>
            </a:r>
            <a:r>
              <a:rPr lang="en-CA" sz="2400" dirty="0"/>
              <a:t> Assignment</a:t>
            </a:r>
          </a:p>
        </p:txBody>
      </p:sp>
      <p:sp>
        <p:nvSpPr>
          <p:cNvPr id="35" name="Rectangle 34"/>
          <p:cNvSpPr/>
          <p:nvPr/>
        </p:nvSpPr>
        <p:spPr bwMode="auto">
          <a:xfrm>
            <a:off x="8529471" y="4369827"/>
            <a:ext cx="395715" cy="395715"/>
          </a:xfrm>
          <a:prstGeom prst="rect">
            <a:avLst/>
          </a:prstGeom>
          <a:solidFill>
            <a:srgbClr val="8080FF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65" charset="0"/>
              <a:ea typeface="ヒラギノ角ゴ ProN W3" pitchFamily="-65" charset="-128"/>
              <a:cs typeface="ヒラギノ角ゴ ProN W3" pitchFamily="-65" charset="-128"/>
              <a:sym typeface="Gill Sans" pitchFamily="-65" charset="0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8548979" y="5067866"/>
            <a:ext cx="395715" cy="395715"/>
          </a:xfrm>
          <a:prstGeom prst="rect">
            <a:avLst/>
          </a:prstGeom>
          <a:solidFill>
            <a:srgbClr val="FFF13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65" charset="0"/>
              <a:ea typeface="ヒラギノ角ゴ ProN W3" pitchFamily="-65" charset="-128"/>
              <a:cs typeface="ヒラギノ角ゴ ProN W3" pitchFamily="-65" charset="-128"/>
              <a:sym typeface="Gill Sans" pitchFamily="-65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9461501" y="4347452"/>
            <a:ext cx="395715" cy="395715"/>
          </a:xfrm>
          <a:prstGeom prst="rect">
            <a:avLst/>
          </a:prstGeom>
          <a:solidFill>
            <a:srgbClr val="92D05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65" charset="0"/>
              <a:ea typeface="ヒラギノ角ゴ ProN W3" pitchFamily="-65" charset="-128"/>
              <a:cs typeface="ヒラギノ角ゴ ProN W3" pitchFamily="-65" charset="-128"/>
              <a:sym typeface="Gill Sans" pitchFamily="-65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9461502" y="5021475"/>
            <a:ext cx="395715" cy="395715"/>
          </a:xfrm>
          <a:prstGeom prst="rect">
            <a:avLst/>
          </a:prstGeom>
          <a:solidFill>
            <a:srgbClr val="FF6666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65" charset="0"/>
              <a:ea typeface="ヒラギノ角ゴ ProN W3" pitchFamily="-65" charset="-128"/>
              <a:cs typeface="ヒラギノ角ゴ ProN W3" pitchFamily="-65" charset="-128"/>
              <a:sym typeface="Gill Sans" pitchFamily="-65" charset="0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8529471" y="5731428"/>
            <a:ext cx="395715" cy="395715"/>
          </a:xfrm>
          <a:prstGeom prst="rect">
            <a:avLst/>
          </a:prstGeom>
          <a:solidFill>
            <a:srgbClr val="FF99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65" charset="0"/>
              <a:ea typeface="ヒラギノ角ゴ ProN W3" pitchFamily="-65" charset="-128"/>
              <a:cs typeface="ヒラギノ角ゴ ProN W3" pitchFamily="-65" charset="-128"/>
              <a:sym typeface="Gill Sans" pitchFamily="-65" charset="0"/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9461501" y="5716914"/>
            <a:ext cx="395715" cy="395715"/>
          </a:xfrm>
          <a:prstGeom prst="rect">
            <a:avLst/>
          </a:prstGeom>
          <a:solidFill>
            <a:srgbClr val="4DFF4D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65" charset="0"/>
              <a:ea typeface="ヒラギノ角ゴ ProN W3" pitchFamily="-65" charset="-128"/>
              <a:cs typeface="ヒラギノ角ゴ ProN W3" pitchFamily="-65" charset="-128"/>
              <a:sym typeface="Gill Sans" pitchFamily="-65" charset="0"/>
            </a:endParaRPr>
          </a:p>
        </p:txBody>
      </p:sp>
      <p:sp>
        <p:nvSpPr>
          <p:cNvPr id="41" name="Text Placeholder 1"/>
          <p:cNvSpPr txBox="1">
            <a:spLocks/>
          </p:cNvSpPr>
          <p:nvPr/>
        </p:nvSpPr>
        <p:spPr bwMode="auto">
          <a:xfrm>
            <a:off x="635000" y="7014207"/>
            <a:ext cx="11811000" cy="2933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1200"/>
              </a:spcBef>
              <a:spcAft>
                <a:spcPct val="0"/>
              </a:spcAft>
              <a:defRPr sz="3200">
                <a:solidFill>
                  <a:srgbClr val="001337"/>
                </a:solidFill>
                <a:latin typeface="+mj-lt"/>
                <a:ea typeface="+mn-ea"/>
                <a:cs typeface="+mn-cs"/>
                <a:sym typeface="Georgia" panose="02040502050405020303" pitchFamily="18" charset="0"/>
              </a:defRPr>
            </a:lvl1pPr>
            <a:lvl2pPr marL="228600" indent="-228600" algn="l" rtl="0" eaLnBrk="0" fontAlgn="base" hangingPunct="0">
              <a:lnSpc>
                <a:spcPct val="120000"/>
              </a:lnSpc>
              <a:spcBef>
                <a:spcPts val="1200"/>
              </a:spcBef>
              <a:spcAft>
                <a:spcPct val="0"/>
              </a:spcAft>
              <a:buClr>
                <a:srgbClr val="001E3F"/>
              </a:buClr>
              <a:buSzPct val="150000"/>
              <a:buFont typeface="Georgia" pitchFamily="18" charset="0"/>
              <a:buChar char="•"/>
              <a:defRPr sz="3200">
                <a:solidFill>
                  <a:srgbClr val="001337"/>
                </a:solidFill>
                <a:latin typeface="+mj-lt"/>
                <a:ea typeface="+mn-ea"/>
                <a:cs typeface="+mn-cs"/>
                <a:sym typeface="Georgia" panose="02040502050405020303" pitchFamily="18" charset="0"/>
              </a:defRPr>
            </a:lvl2pPr>
            <a:lvl3pPr marL="533400" indent="-228600" algn="l" rtl="0" eaLnBrk="0" fontAlgn="base" hangingPunct="0">
              <a:lnSpc>
                <a:spcPct val="120000"/>
              </a:lnSpc>
              <a:spcBef>
                <a:spcPts val="1200"/>
              </a:spcBef>
              <a:spcAft>
                <a:spcPct val="0"/>
              </a:spcAft>
              <a:buClr>
                <a:srgbClr val="001E3F"/>
              </a:buClr>
              <a:buSzPct val="150000"/>
              <a:buFont typeface="Georgia" pitchFamily="18" charset="0"/>
              <a:buChar char="•"/>
              <a:defRPr sz="2800" i="0">
                <a:solidFill>
                  <a:srgbClr val="001337"/>
                </a:solidFill>
                <a:latin typeface="+mj-lt"/>
                <a:ea typeface="+mn-ea"/>
                <a:cs typeface="+mn-cs"/>
                <a:sym typeface="Georgia" panose="02040502050405020303" pitchFamily="18" charset="0"/>
              </a:defRPr>
            </a:lvl3pPr>
            <a:lvl4pPr marL="838200" indent="-228600" algn="l" rtl="0" eaLnBrk="0" fontAlgn="base" hangingPunct="0">
              <a:lnSpc>
                <a:spcPct val="120000"/>
              </a:lnSpc>
              <a:spcBef>
                <a:spcPts val="1200"/>
              </a:spcBef>
              <a:spcAft>
                <a:spcPct val="0"/>
              </a:spcAft>
              <a:buClr>
                <a:srgbClr val="001E3F"/>
              </a:buClr>
              <a:buSzPct val="150000"/>
              <a:buFont typeface="Georgia" pitchFamily="18" charset="0"/>
              <a:buChar char="•"/>
              <a:defRPr sz="2400" i="1">
                <a:solidFill>
                  <a:srgbClr val="001337"/>
                </a:solidFill>
                <a:latin typeface="+mj-lt"/>
                <a:ea typeface="+mn-ea"/>
                <a:cs typeface="+mn-cs"/>
                <a:sym typeface="Georgia" panose="02040502050405020303" pitchFamily="18" charset="0"/>
              </a:defRPr>
            </a:lvl4pPr>
            <a:lvl5pPr marL="1143000" indent="-228600" algn="l" rtl="0" eaLnBrk="0" fontAlgn="base" hangingPunct="0">
              <a:lnSpc>
                <a:spcPct val="120000"/>
              </a:lnSpc>
              <a:spcBef>
                <a:spcPts val="1200"/>
              </a:spcBef>
              <a:spcAft>
                <a:spcPct val="0"/>
              </a:spcAft>
              <a:buClr>
                <a:srgbClr val="001E3F"/>
              </a:buClr>
              <a:buSzPct val="150000"/>
              <a:buFont typeface="Georgia" pitchFamily="18" charset="0"/>
              <a:buChar char="•"/>
              <a:defRPr sz="2000" i="1">
                <a:solidFill>
                  <a:srgbClr val="001337"/>
                </a:solidFill>
                <a:latin typeface="+mj-lt"/>
                <a:ea typeface="+mn-ea"/>
                <a:cs typeface="+mn-cs"/>
                <a:sym typeface="Georgia" panose="02040502050405020303" pitchFamily="18" charset="0"/>
              </a:defRPr>
            </a:lvl5pPr>
            <a:lvl6pPr marL="1600200" indent="-228600" algn="l" rtl="0" fontAlgn="base">
              <a:lnSpc>
                <a:spcPts val="3600"/>
              </a:lnSpc>
              <a:spcBef>
                <a:spcPts val="1200"/>
              </a:spcBef>
              <a:spcAft>
                <a:spcPct val="0"/>
              </a:spcAft>
              <a:buClr>
                <a:srgbClr val="FFFFFF"/>
              </a:buClr>
              <a:buSzPct val="171000"/>
              <a:buFont typeface="Georgia" pitchFamily="-65" charset="0"/>
              <a:buChar char="•"/>
              <a:defRPr i="1">
                <a:solidFill>
                  <a:srgbClr val="FFFFFF"/>
                </a:solidFill>
                <a:latin typeface="+mn-lt"/>
                <a:ea typeface="+mn-ea"/>
                <a:cs typeface="+mn-cs"/>
                <a:sym typeface="Georgia" pitchFamily="-65" charset="0"/>
              </a:defRPr>
            </a:lvl6pPr>
            <a:lvl7pPr marL="2057400" indent="-228600" algn="l" rtl="0" fontAlgn="base">
              <a:lnSpc>
                <a:spcPts val="3600"/>
              </a:lnSpc>
              <a:spcBef>
                <a:spcPts val="1200"/>
              </a:spcBef>
              <a:spcAft>
                <a:spcPct val="0"/>
              </a:spcAft>
              <a:buClr>
                <a:srgbClr val="FFFFFF"/>
              </a:buClr>
              <a:buSzPct val="171000"/>
              <a:buFont typeface="Georgia" pitchFamily="-65" charset="0"/>
              <a:buChar char="•"/>
              <a:defRPr i="1">
                <a:solidFill>
                  <a:srgbClr val="FFFFFF"/>
                </a:solidFill>
                <a:latin typeface="+mn-lt"/>
                <a:ea typeface="+mn-ea"/>
                <a:cs typeface="+mn-cs"/>
                <a:sym typeface="Georgia" pitchFamily="-65" charset="0"/>
              </a:defRPr>
            </a:lvl7pPr>
            <a:lvl8pPr marL="2514600" indent="-228600" algn="l" rtl="0" fontAlgn="base">
              <a:lnSpc>
                <a:spcPts val="3600"/>
              </a:lnSpc>
              <a:spcBef>
                <a:spcPts val="1200"/>
              </a:spcBef>
              <a:spcAft>
                <a:spcPct val="0"/>
              </a:spcAft>
              <a:buClr>
                <a:srgbClr val="FFFFFF"/>
              </a:buClr>
              <a:buSzPct val="171000"/>
              <a:buFont typeface="Georgia" pitchFamily="-65" charset="0"/>
              <a:buChar char="•"/>
              <a:defRPr i="1">
                <a:solidFill>
                  <a:srgbClr val="FFFFFF"/>
                </a:solidFill>
                <a:latin typeface="+mn-lt"/>
                <a:ea typeface="+mn-ea"/>
                <a:cs typeface="+mn-cs"/>
                <a:sym typeface="Georgia" pitchFamily="-65" charset="0"/>
              </a:defRPr>
            </a:lvl8pPr>
            <a:lvl9pPr marL="2971800" indent="-228600" algn="l" rtl="0" fontAlgn="base">
              <a:lnSpc>
                <a:spcPts val="3600"/>
              </a:lnSpc>
              <a:spcBef>
                <a:spcPts val="1200"/>
              </a:spcBef>
              <a:spcAft>
                <a:spcPct val="0"/>
              </a:spcAft>
              <a:buClr>
                <a:srgbClr val="FFFFFF"/>
              </a:buClr>
              <a:buSzPct val="171000"/>
              <a:buFont typeface="Georgia" pitchFamily="-65" charset="0"/>
              <a:buChar char="•"/>
              <a:defRPr i="1">
                <a:solidFill>
                  <a:srgbClr val="FFFFFF"/>
                </a:solidFill>
                <a:latin typeface="+mn-lt"/>
                <a:ea typeface="+mn-ea"/>
                <a:cs typeface="+mn-cs"/>
                <a:sym typeface="Georgia" pitchFamily="-65" charset="0"/>
              </a:defRPr>
            </a:lvl9pPr>
          </a:lstStyle>
          <a:p>
            <a:pPr marL="0" indent="0"/>
            <a:r>
              <a:rPr lang="en-CA" kern="0" dirty="0"/>
              <a:t>Many considerations:</a:t>
            </a:r>
          </a:p>
          <a:p>
            <a:pPr marL="342900" lvl="1" indent="-457200">
              <a:buFont typeface="Arial" panose="020B0604020202020204" pitchFamily="34" charset="0"/>
              <a:buChar char="•"/>
            </a:pPr>
            <a:r>
              <a:rPr lang="en-CA" sz="2800" kern="0" dirty="0"/>
              <a:t>Frequencies of different moves</a:t>
            </a:r>
          </a:p>
          <a:p>
            <a:pPr marL="342900" lvl="1" indent="-457200">
              <a:buFont typeface="Arial" panose="020B0604020202020204" pitchFamily="34" charset="0"/>
              <a:buChar char="•"/>
            </a:pPr>
            <a:r>
              <a:rPr lang="en-CA" sz="2800" kern="0" dirty="0"/>
              <a:t>Situation dependent?</a:t>
            </a:r>
          </a:p>
          <a:p>
            <a:pPr marL="342900" lvl="1" indent="-457200">
              <a:buFont typeface="Arial" panose="020B0604020202020204" pitchFamily="34" charset="0"/>
              <a:buChar char="•"/>
            </a:pPr>
            <a:r>
              <a:rPr lang="en-CA" sz="2800" kern="0" dirty="0"/>
              <a:t>Move ‘strength’ vs run-time</a:t>
            </a:r>
          </a:p>
          <a:p>
            <a:pPr marL="647700" lvl="2" indent="-457200">
              <a:buFont typeface="Arial" panose="020B0604020202020204" pitchFamily="34" charset="0"/>
              <a:buChar char="•"/>
            </a:pPr>
            <a:endParaRPr lang="en-CA" sz="2400" kern="0" dirty="0"/>
          </a:p>
        </p:txBody>
      </p:sp>
      <p:sp>
        <p:nvSpPr>
          <p:cNvPr id="42" name="TextBox 41"/>
          <p:cNvSpPr txBox="1"/>
          <p:nvPr/>
        </p:nvSpPr>
        <p:spPr>
          <a:xfrm rot="20823391">
            <a:off x="6435278" y="7617779"/>
            <a:ext cx="6166960" cy="73866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solidFill>
                  <a:schemeClr val="bg1"/>
                </a:solidFill>
              </a:rPr>
              <a:t>Treat as RL Problem!</a:t>
            </a:r>
          </a:p>
        </p:txBody>
      </p:sp>
    </p:spTree>
    <p:extLst>
      <p:ext uri="{BB962C8B-B14F-4D97-AF65-F5344CB8AC3E}">
        <p14:creationId xmlns:p14="http://schemas.microsoft.com/office/powerpoint/2010/main" val="41616925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1563E-6 1.40625E-6 L 0.00012 0.09945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64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1563E-6 4.79167E-6 L 1.01563E-6 -0.09945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9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7031E-6 -4.79167E-6 L 0.16199 -0.0924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93" y="-46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5313E-7 -3.33333E-6 L -0.03906 -3.33333E-6 C -0.05652 -3.33333E-6 -0.07739 -0.02946 -0.07739 -0.05208 L -0.07739 -0.104 " pathEditMode="relative" rAng="0" ptsTypes="AAAA">
                                      <p:cBhvr>
                                        <p:cTn id="6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70" y="-5208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3594E-6 -2.91667E-6 L -0.0448 0.05274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6" y="2637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5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2 0.00098 L 0.03345 0.00098 C 0.0487 0.00098 0.06775 -0.01709 0.06775 -0.03108 L 0.06775 -0.0625 " pathEditMode="relative" rAng="0" ptsTypes="AAAA">
                                      <p:cBhvr>
                                        <p:cTn id="7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4" y="-3174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9531E-6 2.44792E-6 L 0.06824 0.05273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06" y="26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07812E-7 -1.71875E-6 L 0.07166 0.13802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4" y="6917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07812E-7 -1.5625E-7 L 0.07178 -0.14176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89" y="-7096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21875E-6 -3.48958E-6 L -0.07068 0.07162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0" y="3581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4844E-6 3.69792E-6 L 0.07067 -0.00407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8" y="-212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21875E-6 -2.55208E-6 L -0.07178 -0.13802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9" y="-6901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21875E-6 -3.07292E-6 L -0.07019 0.07373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16" y="36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0" grpId="1" animBg="1"/>
      <p:bldP spid="11" grpId="0" animBg="1"/>
      <p:bldP spid="11" grpId="1" animBg="1"/>
      <p:bldP spid="20" grpId="1" animBg="1"/>
      <p:bldP spid="22" grpId="1" animBg="1"/>
      <p:bldP spid="23" grpId="1" animBg="1"/>
      <p:bldP spid="21" grpId="0" animBg="1"/>
      <p:bldP spid="21" grpId="2" animBg="1"/>
      <p:bldP spid="26" grpId="0"/>
      <p:bldP spid="27" grpId="0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/>
      <p:bldP spid="34" grpId="0"/>
      <p:bldP spid="35" grpId="0" animBg="1"/>
      <p:bldP spid="35" grpId="1" animBg="1"/>
      <p:bldP spid="36" grpId="0" animBg="1"/>
      <p:bldP spid="36" grpId="1" animBg="1"/>
      <p:bldP spid="37" grpId="2" animBg="1"/>
      <p:bldP spid="37" grpId="3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/>
      <p:bldP spid="4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" name="Elbow Connector 56"/>
          <p:cNvCxnSpPr/>
          <p:nvPr/>
        </p:nvCxnSpPr>
        <p:spPr bwMode="auto">
          <a:xfrm rot="16200000" flipV="1">
            <a:off x="7178411" y="6078322"/>
            <a:ext cx="3321031" cy="1778512"/>
          </a:xfrm>
          <a:prstGeom prst="bentConnector3">
            <a:avLst>
              <a:gd name="adj1" fmla="val 13599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Elbow Connector 19"/>
          <p:cNvCxnSpPr/>
          <p:nvPr/>
        </p:nvCxnSpPr>
        <p:spPr bwMode="auto">
          <a:xfrm rot="16200000" flipV="1">
            <a:off x="6593817" y="6082785"/>
            <a:ext cx="3321031" cy="1778512"/>
          </a:xfrm>
          <a:prstGeom prst="bentConnector3">
            <a:avLst>
              <a:gd name="adj1" fmla="val 66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36213" y="1638917"/>
            <a:ext cx="6578515" cy="6553200"/>
          </a:xfrm>
        </p:spPr>
        <p:txBody>
          <a:bodyPr/>
          <a:lstStyle/>
          <a:p>
            <a:pPr marL="0" indent="0"/>
            <a:r>
              <a:rPr lang="en-CA" dirty="0"/>
              <a:t>Actions: moved different block types</a:t>
            </a:r>
          </a:p>
          <a:p>
            <a:pPr marL="0" lvl="1" indent="0">
              <a:buNone/>
            </a:pPr>
            <a:r>
              <a:rPr lang="en-CA" dirty="0"/>
              <a:t>Reward:</a:t>
            </a:r>
          </a:p>
          <a:p>
            <a:pPr lvl="2"/>
            <a:r>
              <a:rPr lang="en-CA" dirty="0"/>
              <a:t>Accepted: -</a:t>
            </a:r>
            <a:r>
              <a:rPr lang="el-GR" dirty="0"/>
              <a:t>Δ</a:t>
            </a:r>
            <a:r>
              <a:rPr lang="en-CA" dirty="0"/>
              <a:t>cost</a:t>
            </a:r>
          </a:p>
          <a:p>
            <a:pPr lvl="2"/>
            <a:r>
              <a:rPr lang="en-CA" dirty="0"/>
              <a:t>Rejected: 0</a:t>
            </a:r>
          </a:p>
          <a:p>
            <a:endParaRPr lang="en-CA" dirty="0"/>
          </a:p>
          <a:p>
            <a:r>
              <a:rPr lang="en-CA" dirty="0"/>
              <a:t>Agent:</a:t>
            </a:r>
          </a:p>
          <a:p>
            <a:pPr lvl="2"/>
            <a:r>
              <a:rPr lang="en-CA" dirty="0"/>
              <a:t>Estimates value of actions</a:t>
            </a:r>
          </a:p>
          <a:p>
            <a:pPr lvl="2"/>
            <a:r>
              <a:rPr lang="en-CA" dirty="0"/>
              <a:t>Selects action to take</a:t>
            </a:r>
          </a:p>
          <a:p>
            <a:pPr marL="190500" lvl="2" indent="0">
              <a:buNone/>
            </a:pPr>
            <a:endParaRPr lang="en-C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RL Move Generator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621E302-A139-4538-AB44-9079AB17D9A4}" type="slidenum">
              <a:rPr lang="en-CA" smtClean="0"/>
              <a:pPr>
                <a:defRPr/>
              </a:pPr>
              <a:t>53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558"/>
          <a:stretch/>
        </p:blipFill>
        <p:spPr>
          <a:xfrm flipH="1">
            <a:off x="6942702" y="3495948"/>
            <a:ext cx="1608049" cy="173683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882778" y="771220"/>
            <a:ext cx="2862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600" dirty="0"/>
              <a:t>Action/Move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48938" y="2741132"/>
            <a:ext cx="1737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600" dirty="0"/>
              <a:t>‘Agent’</a:t>
            </a:r>
          </a:p>
        </p:txBody>
      </p:sp>
      <p:sp>
        <p:nvSpPr>
          <p:cNvPr id="13" name="Can 12"/>
          <p:cNvSpPr/>
          <p:nvPr/>
        </p:nvSpPr>
        <p:spPr bwMode="auto">
          <a:xfrm>
            <a:off x="8498448" y="7504631"/>
            <a:ext cx="2675968" cy="1670690"/>
          </a:xfrm>
          <a:prstGeom prst="can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rPr>
              <a:t>Move Evaluation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9623953" y="1638917"/>
            <a:ext cx="1714949" cy="1834399"/>
            <a:chOff x="9623953" y="1638917"/>
            <a:chExt cx="1714949" cy="183439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9623953" y="1851096"/>
              <a:ext cx="1379844" cy="162222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9836432" y="1638917"/>
              <a:ext cx="15024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800" dirty="0"/>
                <a:t>Logic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9736308" y="3345540"/>
            <a:ext cx="1714949" cy="1834399"/>
            <a:chOff x="9623953" y="1638917"/>
            <a:chExt cx="1714949" cy="1834399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9623953" y="1851096"/>
              <a:ext cx="1379844" cy="162222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9836432" y="1638917"/>
              <a:ext cx="15024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800" dirty="0"/>
                <a:t>RAM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9736308" y="5049915"/>
            <a:ext cx="1714949" cy="1834399"/>
            <a:chOff x="9623953" y="1638917"/>
            <a:chExt cx="1714949" cy="1834399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9623953" y="1851096"/>
              <a:ext cx="1379844" cy="1622220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9836432" y="1638917"/>
              <a:ext cx="15024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800" dirty="0"/>
                <a:t>DSP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 rot="16200000">
            <a:off x="7031782" y="6317352"/>
            <a:ext cx="2386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dirty="0" err="1"/>
              <a:t>Acc</a:t>
            </a:r>
            <a:r>
              <a:rPr lang="en-CA" sz="2800" dirty="0"/>
              <a:t>/</a:t>
            </a:r>
            <a:r>
              <a:rPr lang="en-CA" sz="2800" dirty="0" err="1"/>
              <a:t>Rej</a:t>
            </a:r>
            <a:endParaRPr lang="en-CA" sz="2800" dirty="0"/>
          </a:p>
        </p:txBody>
      </p:sp>
      <p:sp>
        <p:nvSpPr>
          <p:cNvPr id="33" name="TextBox 32"/>
          <p:cNvSpPr txBox="1"/>
          <p:nvPr/>
        </p:nvSpPr>
        <p:spPr>
          <a:xfrm rot="16200000">
            <a:off x="5861619" y="6389172"/>
            <a:ext cx="2386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dirty="0"/>
              <a:t>Δ</a:t>
            </a:r>
            <a:r>
              <a:rPr lang="en-CA" sz="2800" dirty="0"/>
              <a:t>cost</a:t>
            </a:r>
          </a:p>
        </p:txBody>
      </p:sp>
      <p:cxnSp>
        <p:nvCxnSpPr>
          <p:cNvPr id="35" name="Elbow Connector 34"/>
          <p:cNvCxnSpPr>
            <a:stCxn id="7" idx="1"/>
            <a:endCxn id="13" idx="4"/>
          </p:cNvCxnSpPr>
          <p:nvPr/>
        </p:nvCxnSpPr>
        <p:spPr bwMode="auto">
          <a:xfrm>
            <a:off x="11003797" y="2662206"/>
            <a:ext cx="170619" cy="5677770"/>
          </a:xfrm>
          <a:prstGeom prst="bentConnector3">
            <a:avLst>
              <a:gd name="adj1" fmla="val 624576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3" name="Straight Connector 42"/>
          <p:cNvCxnSpPr>
            <a:stCxn id="27" idx="1"/>
          </p:cNvCxnSpPr>
          <p:nvPr/>
        </p:nvCxnSpPr>
        <p:spPr bwMode="auto">
          <a:xfrm>
            <a:off x="11116152" y="4368829"/>
            <a:ext cx="961548" cy="0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44" name="Straight Connector 43"/>
          <p:cNvCxnSpPr>
            <a:stCxn id="30" idx="1"/>
          </p:cNvCxnSpPr>
          <p:nvPr/>
        </p:nvCxnSpPr>
        <p:spPr bwMode="auto">
          <a:xfrm>
            <a:off x="11116152" y="6073204"/>
            <a:ext cx="960481" cy="0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47" name="Straight Connector 46"/>
          <p:cNvCxnSpPr/>
          <p:nvPr/>
        </p:nvCxnSpPr>
        <p:spPr bwMode="auto">
          <a:xfrm>
            <a:off x="11003797" y="2662206"/>
            <a:ext cx="1072836" cy="0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50" name="Straight Arrow Connector 49"/>
          <p:cNvCxnSpPr>
            <a:stCxn id="5" idx="1"/>
            <a:endCxn id="7" idx="3"/>
          </p:cNvCxnSpPr>
          <p:nvPr/>
        </p:nvCxnSpPr>
        <p:spPr bwMode="auto">
          <a:xfrm flipV="1">
            <a:off x="8550751" y="2662206"/>
            <a:ext cx="1073202" cy="1702161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dash"/>
            <a:round/>
            <a:headEnd type="none" w="med" len="med"/>
            <a:tailEnd type="triangle"/>
          </a:ln>
          <a:effectLst/>
        </p:spPr>
      </p:cxnSp>
      <p:cxnSp>
        <p:nvCxnSpPr>
          <p:cNvPr id="52" name="Straight Arrow Connector 51"/>
          <p:cNvCxnSpPr>
            <a:stCxn id="5" idx="1"/>
            <a:endCxn id="27" idx="3"/>
          </p:cNvCxnSpPr>
          <p:nvPr/>
        </p:nvCxnSpPr>
        <p:spPr bwMode="auto">
          <a:xfrm>
            <a:off x="8550751" y="4364367"/>
            <a:ext cx="1185557" cy="4462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dash"/>
            <a:round/>
            <a:headEnd type="none" w="med" len="med"/>
            <a:tailEnd type="triangle"/>
          </a:ln>
          <a:effectLst/>
        </p:spPr>
      </p:cxnSp>
      <p:cxnSp>
        <p:nvCxnSpPr>
          <p:cNvPr id="54" name="Straight Arrow Connector 53"/>
          <p:cNvCxnSpPr>
            <a:stCxn id="5" idx="1"/>
            <a:endCxn id="30" idx="3"/>
          </p:cNvCxnSpPr>
          <p:nvPr/>
        </p:nvCxnSpPr>
        <p:spPr bwMode="auto">
          <a:xfrm>
            <a:off x="8550751" y="4364367"/>
            <a:ext cx="1185557" cy="1708837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dash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253791645"/>
      </p:ext>
    </p:extLst>
  </p:cSld>
  <p:clrMapOvr>
    <a:masterClrMapping/>
  </p:clrMapOvr>
  <p:transition spd="med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12304" y="132723"/>
            <a:ext cx="11747500" cy="584200"/>
          </a:xfrm>
        </p:spPr>
        <p:txBody>
          <a:bodyPr/>
          <a:lstStyle/>
          <a:p>
            <a:r>
              <a:rPr lang="en-CA" dirty="0"/>
              <a:t>Estimating Action Values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621E302-A139-4538-AB44-9079AB17D9A4}" type="slidenum">
              <a:rPr lang="en-CA" smtClean="0"/>
              <a:pPr>
                <a:defRPr/>
              </a:pPr>
              <a:t>54</a:t>
            </a:fld>
            <a:endParaRPr lang="en-CA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29"/>
          <a:stretch/>
        </p:blipFill>
        <p:spPr>
          <a:xfrm>
            <a:off x="52718" y="2098843"/>
            <a:ext cx="11689976" cy="5666638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4982378" y="8058067"/>
            <a:ext cx="3601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/>
              <a:t>Move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619621" y="1335907"/>
            <a:ext cx="12178054" cy="7431579"/>
            <a:chOff x="1430624" y="2211108"/>
            <a:chExt cx="12178054" cy="7431579"/>
          </a:xfrm>
        </p:grpSpPr>
        <p:grpSp>
          <p:nvGrpSpPr>
            <p:cNvPr id="24" name="Group 23"/>
            <p:cNvGrpSpPr/>
            <p:nvPr/>
          </p:nvGrpSpPr>
          <p:grpSpPr>
            <a:xfrm>
              <a:off x="1430624" y="2243361"/>
              <a:ext cx="12178054" cy="7399326"/>
              <a:chOff x="1430624" y="2243361"/>
              <a:chExt cx="12178054" cy="7399326"/>
            </a:xfrm>
          </p:grpSpPr>
          <p:sp>
            <p:nvSpPr>
              <p:cNvPr id="15" name="Rectangle 14"/>
              <p:cNvSpPr/>
              <p:nvPr/>
            </p:nvSpPr>
            <p:spPr bwMode="auto">
              <a:xfrm>
                <a:off x="1430624" y="3080519"/>
                <a:ext cx="1049626" cy="5414682"/>
              </a:xfrm>
              <a:prstGeom prst="rect">
                <a:avLst/>
              </a:prstGeom>
              <a:noFill/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4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 bwMode="auto">
              <a:xfrm>
                <a:off x="2516108" y="3080519"/>
                <a:ext cx="11024776" cy="5447784"/>
              </a:xfrm>
              <a:prstGeom prst="rect">
                <a:avLst/>
              </a:prstGeom>
              <a:solidFill>
                <a:schemeClr val="bg1">
                  <a:lumMod val="85000"/>
                  <a:alpha val="77000"/>
                </a:schemeClr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4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endParaRPr>
              </a:p>
            </p:txBody>
          </p:sp>
          <p:cxnSp>
            <p:nvCxnSpPr>
              <p:cNvPr id="19" name="Straight Connector 18"/>
              <p:cNvCxnSpPr/>
              <p:nvPr/>
            </p:nvCxnSpPr>
            <p:spPr bwMode="auto">
              <a:xfrm flipV="1">
                <a:off x="1430624" y="2252804"/>
                <a:ext cx="1836707" cy="818272"/>
              </a:xfrm>
              <a:prstGeom prst="line">
                <a:avLst/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" name="Straight Connector 16"/>
              <p:cNvCxnSpPr/>
              <p:nvPr/>
            </p:nvCxnSpPr>
            <p:spPr bwMode="auto">
              <a:xfrm flipV="1">
                <a:off x="2478438" y="2243361"/>
                <a:ext cx="11062446" cy="837158"/>
              </a:xfrm>
              <a:prstGeom prst="line">
                <a:avLst/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" name="Straight Connector 20"/>
              <p:cNvCxnSpPr/>
              <p:nvPr/>
            </p:nvCxnSpPr>
            <p:spPr bwMode="auto">
              <a:xfrm>
                <a:off x="2365214" y="8495201"/>
                <a:ext cx="11243464" cy="1130763"/>
              </a:xfrm>
              <a:prstGeom prst="line">
                <a:avLst/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" name="Straight Connector 22"/>
              <p:cNvCxnSpPr/>
              <p:nvPr/>
            </p:nvCxnSpPr>
            <p:spPr bwMode="auto">
              <a:xfrm>
                <a:off x="1448553" y="8491363"/>
                <a:ext cx="1854638" cy="1151324"/>
              </a:xfrm>
              <a:prstGeom prst="line">
                <a:avLst/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60" t="1899" r="36628" b="2562"/>
            <a:stretch/>
          </p:blipFill>
          <p:spPr>
            <a:xfrm>
              <a:off x="3267331" y="2211108"/>
              <a:ext cx="10341347" cy="743157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80554" y="611408"/>
            <a:ext cx="11811000" cy="703146"/>
          </a:xfrm>
        </p:spPr>
        <p:txBody>
          <a:bodyPr/>
          <a:lstStyle/>
          <a:p>
            <a:pPr marL="342900" lvl="1" indent="-457200">
              <a:buFont typeface="Arial" panose="020B0604020202020204" pitchFamily="34" charset="0"/>
              <a:buChar char="•"/>
            </a:pPr>
            <a:r>
              <a:rPr lang="en-CA" sz="2800" dirty="0"/>
              <a:t>Values of action are not stationary!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4982378" y="2290437"/>
            <a:ext cx="5764912" cy="1779088"/>
            <a:chOff x="4768804" y="1787331"/>
            <a:chExt cx="5764912" cy="1779088"/>
          </a:xfrm>
        </p:grpSpPr>
        <p:grpSp>
          <p:nvGrpSpPr>
            <p:cNvPr id="46" name="Group 45"/>
            <p:cNvGrpSpPr/>
            <p:nvPr/>
          </p:nvGrpSpPr>
          <p:grpSpPr>
            <a:xfrm>
              <a:off x="4768804" y="1787331"/>
              <a:ext cx="1231472" cy="925497"/>
              <a:chOff x="4768804" y="1787331"/>
              <a:chExt cx="1231472" cy="925497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4768804" y="1787331"/>
                <a:ext cx="123147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3200" dirty="0"/>
                  <a:t>Logic</a:t>
                </a:r>
              </a:p>
            </p:txBody>
          </p:sp>
          <p:cxnSp>
            <p:nvCxnSpPr>
              <p:cNvPr id="37" name="Straight Arrow Connector 36"/>
              <p:cNvCxnSpPr>
                <a:stCxn id="33" idx="2"/>
              </p:cNvCxnSpPr>
              <p:nvPr/>
            </p:nvCxnSpPr>
            <p:spPr bwMode="auto">
              <a:xfrm>
                <a:off x="5384540" y="2372106"/>
                <a:ext cx="214456" cy="340722"/>
              </a:xfrm>
              <a:prstGeom prst="straightConnector1">
                <a:avLst/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grpSp>
          <p:nvGrpSpPr>
            <p:cNvPr id="45" name="Group 44"/>
            <p:cNvGrpSpPr/>
            <p:nvPr/>
          </p:nvGrpSpPr>
          <p:grpSpPr>
            <a:xfrm>
              <a:off x="7359787" y="1988572"/>
              <a:ext cx="1231472" cy="1577847"/>
              <a:chOff x="7359787" y="1988572"/>
              <a:chExt cx="1231472" cy="1577847"/>
            </a:xfrm>
          </p:grpSpPr>
          <p:sp>
            <p:nvSpPr>
              <p:cNvPr id="35" name="TextBox 34"/>
              <p:cNvSpPr txBox="1"/>
              <p:nvPr/>
            </p:nvSpPr>
            <p:spPr>
              <a:xfrm>
                <a:off x="7359787" y="1988572"/>
                <a:ext cx="123147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3200" dirty="0"/>
                  <a:t>RAM</a:t>
                </a:r>
              </a:p>
            </p:txBody>
          </p:sp>
          <p:cxnSp>
            <p:nvCxnSpPr>
              <p:cNvPr id="38" name="Straight Arrow Connector 37"/>
              <p:cNvCxnSpPr>
                <a:stCxn id="35" idx="2"/>
              </p:cNvCxnSpPr>
              <p:nvPr/>
            </p:nvCxnSpPr>
            <p:spPr bwMode="auto">
              <a:xfrm>
                <a:off x="7975523" y="2573347"/>
                <a:ext cx="174329" cy="993072"/>
              </a:xfrm>
              <a:prstGeom prst="straightConnector1">
                <a:avLst/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grpSp>
          <p:nvGrpSpPr>
            <p:cNvPr id="44" name="Group 43"/>
            <p:cNvGrpSpPr/>
            <p:nvPr/>
          </p:nvGrpSpPr>
          <p:grpSpPr>
            <a:xfrm>
              <a:off x="9302244" y="2005415"/>
              <a:ext cx="1231472" cy="1561004"/>
              <a:chOff x="9302244" y="2005415"/>
              <a:chExt cx="1231472" cy="1561004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9302244" y="2005415"/>
                <a:ext cx="123147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3200" dirty="0"/>
                  <a:t>DSP</a:t>
                </a:r>
              </a:p>
            </p:txBody>
          </p:sp>
          <p:cxnSp>
            <p:nvCxnSpPr>
              <p:cNvPr id="41" name="Straight Arrow Connector 40"/>
              <p:cNvCxnSpPr/>
              <p:nvPr/>
            </p:nvCxnSpPr>
            <p:spPr bwMode="auto">
              <a:xfrm flipH="1">
                <a:off x="9555763" y="2467080"/>
                <a:ext cx="245244" cy="1099339"/>
              </a:xfrm>
              <a:prstGeom prst="straightConnector1">
                <a:avLst/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</p:grpSp>
      <p:sp>
        <p:nvSpPr>
          <p:cNvPr id="48" name="TextBox 47"/>
          <p:cNvSpPr txBox="1"/>
          <p:nvPr/>
        </p:nvSpPr>
        <p:spPr>
          <a:xfrm>
            <a:off x="5897706" y="7810923"/>
            <a:ext cx="6166960" cy="138499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solidFill>
                  <a:schemeClr val="bg1"/>
                </a:solidFill>
              </a:rPr>
              <a:t>Agent determines ‘good’ move types online!</a:t>
            </a:r>
          </a:p>
        </p:txBody>
      </p:sp>
    </p:spTree>
    <p:extLst>
      <p:ext uri="{BB962C8B-B14F-4D97-AF65-F5344CB8AC3E}">
        <p14:creationId xmlns:p14="http://schemas.microsoft.com/office/powerpoint/2010/main" val="4635465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9126" y="1931987"/>
            <a:ext cx="9559248" cy="782320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35000" y="670110"/>
            <a:ext cx="12100098" cy="1858238"/>
          </a:xfrm>
        </p:spPr>
        <p:txBody>
          <a:bodyPr/>
          <a:lstStyle/>
          <a:p>
            <a:pPr marL="342900" lvl="1" indent="-457200">
              <a:buFont typeface="Arial" panose="020B0604020202020204" pitchFamily="34" charset="0"/>
              <a:buChar char="•"/>
            </a:pPr>
            <a:r>
              <a:rPr lang="el-GR" dirty="0"/>
              <a:t>ε</a:t>
            </a:r>
            <a:r>
              <a:rPr lang="en-CA" dirty="0"/>
              <a:t>-greedy: Mostly greedy (exploit), occasionally random (explore)</a:t>
            </a:r>
          </a:p>
          <a:p>
            <a:pPr marL="647700" lvl="2" indent="-457200">
              <a:buFont typeface="Arial" panose="020B0604020202020204" pitchFamily="34" charset="0"/>
              <a:buChar char="•"/>
            </a:pPr>
            <a:r>
              <a:rPr lang="el-GR" dirty="0"/>
              <a:t>ε</a:t>
            </a:r>
            <a:r>
              <a:rPr lang="en-CA" dirty="0"/>
              <a:t>: fraction of exploratory moves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35000" y="123045"/>
            <a:ext cx="11747500" cy="584200"/>
          </a:xfrm>
        </p:spPr>
        <p:txBody>
          <a:bodyPr/>
          <a:lstStyle/>
          <a:p>
            <a:r>
              <a:rPr lang="en-CA" dirty="0"/>
              <a:t>Action Selection: Exploration vs Exploitation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621E302-A139-4538-AB44-9079AB17D9A4}" type="slidenum">
              <a:rPr lang="en-CA" smtClean="0"/>
              <a:pPr>
                <a:defRPr/>
              </a:pPr>
              <a:t>55</a:t>
            </a:fld>
            <a:endParaRPr lang="en-CA" dirty="0"/>
          </a:p>
        </p:txBody>
      </p:sp>
      <p:grpSp>
        <p:nvGrpSpPr>
          <p:cNvPr id="27" name="Group 26"/>
          <p:cNvGrpSpPr/>
          <p:nvPr/>
        </p:nvGrpSpPr>
        <p:grpSpPr>
          <a:xfrm>
            <a:off x="3215249" y="2229700"/>
            <a:ext cx="4990823" cy="1077218"/>
            <a:chOff x="2774650" y="2655868"/>
            <a:chExt cx="4990823" cy="1077218"/>
          </a:xfrm>
        </p:grpSpPr>
        <p:cxnSp>
          <p:nvCxnSpPr>
            <p:cNvPr id="14" name="Straight Arrow Connector 13"/>
            <p:cNvCxnSpPr>
              <a:stCxn id="21" idx="1"/>
            </p:cNvCxnSpPr>
            <p:nvPr/>
          </p:nvCxnSpPr>
          <p:spPr bwMode="auto">
            <a:xfrm flipH="1" flipV="1">
              <a:off x="2774650" y="2738740"/>
              <a:ext cx="1376354" cy="455737"/>
            </a:xfrm>
            <a:prstGeom prst="straightConnector1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1" name="TextBox 20"/>
            <p:cNvSpPr txBox="1"/>
            <p:nvPr/>
          </p:nvSpPr>
          <p:spPr>
            <a:xfrm>
              <a:off x="4151004" y="2655868"/>
              <a:ext cx="3614469" cy="1077218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3200" dirty="0">
                  <a:solidFill>
                    <a:schemeClr val="bg1"/>
                  </a:solidFill>
                </a:rPr>
                <a:t>No exploration harms quality</a:t>
              </a: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7391582" y="6780542"/>
            <a:ext cx="3614469" cy="107721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3200" dirty="0">
                <a:solidFill>
                  <a:schemeClr val="bg1"/>
                </a:solidFill>
              </a:rPr>
              <a:t>Exploit to save run-time</a:t>
            </a:r>
          </a:p>
        </p:txBody>
      </p:sp>
      <p:sp>
        <p:nvSpPr>
          <p:cNvPr id="8" name="Right Arrow 7"/>
          <p:cNvSpPr/>
          <p:nvPr/>
        </p:nvSpPr>
        <p:spPr bwMode="auto">
          <a:xfrm rot="10800000">
            <a:off x="8158025" y="7975239"/>
            <a:ext cx="2081582" cy="381119"/>
          </a:xfrm>
          <a:prstGeom prst="rightArrow">
            <a:avLst/>
          </a:prstGeom>
          <a:solidFill>
            <a:srgbClr val="1D3985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65" charset="0"/>
              <a:ea typeface="ヒラギノ角ゴ ProN W3" pitchFamily="-65" charset="-128"/>
              <a:cs typeface="ヒラギノ角ゴ ProN W3" pitchFamily="-65" charset="-128"/>
              <a:sym typeface="Gill Sans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7567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427" y="1284220"/>
            <a:ext cx="13517192" cy="8628474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93258" y="720001"/>
            <a:ext cx="12430983" cy="1375756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/>
              <a:t>VTR Benchmarks (10K-165K primitives), 3 seeds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35000" y="152869"/>
            <a:ext cx="11747500" cy="584200"/>
          </a:xfrm>
        </p:spPr>
        <p:txBody>
          <a:bodyPr/>
          <a:lstStyle/>
          <a:p>
            <a:r>
              <a:rPr lang="en-CA" dirty="0"/>
              <a:t>Quality/Run-time Comparison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621E302-A139-4538-AB44-9079AB17D9A4}" type="slidenum">
              <a:rPr lang="en-CA" smtClean="0"/>
              <a:pPr>
                <a:defRPr/>
              </a:pPr>
              <a:t>56</a:t>
            </a:fld>
            <a:endParaRPr lang="en-CA" dirty="0"/>
          </a:p>
        </p:txBody>
      </p:sp>
      <p:grpSp>
        <p:nvGrpSpPr>
          <p:cNvPr id="24" name="Group 23"/>
          <p:cNvGrpSpPr/>
          <p:nvPr/>
        </p:nvGrpSpPr>
        <p:grpSpPr>
          <a:xfrm>
            <a:off x="9327433" y="6038897"/>
            <a:ext cx="3055067" cy="1530625"/>
            <a:chOff x="6189786" y="5250003"/>
            <a:chExt cx="3055067" cy="1530625"/>
          </a:xfrm>
        </p:grpSpPr>
        <p:sp>
          <p:nvSpPr>
            <p:cNvPr id="25" name="TextBox 24"/>
            <p:cNvSpPr txBox="1"/>
            <p:nvPr/>
          </p:nvSpPr>
          <p:spPr>
            <a:xfrm>
              <a:off x="6268895" y="5250003"/>
              <a:ext cx="2975958" cy="584775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3200" dirty="0">
                  <a:solidFill>
                    <a:schemeClr val="bg1"/>
                  </a:solidFill>
                </a:rPr>
                <a:t>VTR Default</a:t>
              </a:r>
            </a:p>
          </p:txBody>
        </p:sp>
        <p:cxnSp>
          <p:nvCxnSpPr>
            <p:cNvPr id="27" name="Straight Arrow Connector 26"/>
            <p:cNvCxnSpPr/>
            <p:nvPr/>
          </p:nvCxnSpPr>
          <p:spPr bwMode="auto">
            <a:xfrm flipH="1">
              <a:off x="6189786" y="5834778"/>
              <a:ext cx="749287" cy="945850"/>
            </a:xfrm>
            <a:prstGeom prst="straightConnector1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8696640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427" y="1284220"/>
            <a:ext cx="13517191" cy="8628474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93258" y="720001"/>
            <a:ext cx="12430983" cy="1375756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/>
              <a:t>VTR Benchmarks (10K-165K primitives), 3 seeds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35000" y="152869"/>
            <a:ext cx="11747500" cy="584200"/>
          </a:xfrm>
        </p:spPr>
        <p:txBody>
          <a:bodyPr/>
          <a:lstStyle/>
          <a:p>
            <a:r>
              <a:rPr lang="en-CA" dirty="0"/>
              <a:t>Quality/Run-time Comparison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621E302-A139-4538-AB44-9079AB17D9A4}" type="slidenum">
              <a:rPr lang="en-CA" smtClean="0"/>
              <a:pPr>
                <a:defRPr/>
              </a:pPr>
              <a:t>57</a:t>
            </a:fld>
            <a:endParaRPr lang="en-CA" dirty="0"/>
          </a:p>
        </p:txBody>
      </p:sp>
      <p:grpSp>
        <p:nvGrpSpPr>
          <p:cNvPr id="8" name="Group 7"/>
          <p:cNvGrpSpPr/>
          <p:nvPr/>
        </p:nvGrpSpPr>
        <p:grpSpPr>
          <a:xfrm>
            <a:off x="5034096" y="6046571"/>
            <a:ext cx="5310482" cy="1449274"/>
            <a:chOff x="5034096" y="6046571"/>
            <a:chExt cx="5310482" cy="1449274"/>
          </a:xfrm>
        </p:grpSpPr>
        <p:sp>
          <p:nvSpPr>
            <p:cNvPr id="6" name="TextBox 5"/>
            <p:cNvSpPr txBox="1"/>
            <p:nvPr/>
          </p:nvSpPr>
          <p:spPr>
            <a:xfrm rot="805346">
              <a:off x="6084796" y="6430204"/>
              <a:ext cx="29759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800" dirty="0">
                  <a:solidFill>
                    <a:schemeClr val="tx1"/>
                  </a:solidFill>
                </a:rPr>
                <a:t>moves per temp</a:t>
              </a:r>
              <a:endParaRPr lang="en-CA" sz="3200" dirty="0">
                <a:solidFill>
                  <a:schemeClr val="tx1"/>
                </a:solidFill>
              </a:endParaRPr>
            </a:p>
          </p:txBody>
        </p:sp>
        <p:sp>
          <p:nvSpPr>
            <p:cNvPr id="7" name="Freeform 6"/>
            <p:cNvSpPr/>
            <p:nvPr/>
          </p:nvSpPr>
          <p:spPr bwMode="auto">
            <a:xfrm rot="465239">
              <a:off x="5034096" y="6046571"/>
              <a:ext cx="1166301" cy="267949"/>
            </a:xfrm>
            <a:custGeom>
              <a:avLst/>
              <a:gdLst>
                <a:gd name="connsiteX0" fmla="*/ 2061882 w 2061882"/>
                <a:gd name="connsiteY0" fmla="*/ 3424518 h 3424518"/>
                <a:gd name="connsiteX1" fmla="*/ 627529 w 2061882"/>
                <a:gd name="connsiteY1" fmla="*/ 1757082 h 3424518"/>
                <a:gd name="connsiteX2" fmla="*/ 0 w 2061882"/>
                <a:gd name="connsiteY2" fmla="*/ 0 h 3424518"/>
                <a:gd name="connsiteX0" fmla="*/ 2061882 w 2061882"/>
                <a:gd name="connsiteY0" fmla="*/ 3424518 h 3424518"/>
                <a:gd name="connsiteX1" fmla="*/ 466164 w 2061882"/>
                <a:gd name="connsiteY1" fmla="*/ 2330824 h 3424518"/>
                <a:gd name="connsiteX2" fmla="*/ 0 w 2061882"/>
                <a:gd name="connsiteY2" fmla="*/ 0 h 3424518"/>
                <a:gd name="connsiteX0" fmla="*/ 2061882 w 2061882"/>
                <a:gd name="connsiteY0" fmla="*/ 3424518 h 3424518"/>
                <a:gd name="connsiteX1" fmla="*/ 466164 w 2061882"/>
                <a:gd name="connsiteY1" fmla="*/ 2330824 h 3424518"/>
                <a:gd name="connsiteX2" fmla="*/ 0 w 2061882"/>
                <a:gd name="connsiteY2" fmla="*/ 0 h 3424518"/>
                <a:gd name="connsiteX0" fmla="*/ 1866542 w 1866542"/>
                <a:gd name="connsiteY0" fmla="*/ 1577789 h 1577789"/>
                <a:gd name="connsiteX1" fmla="*/ 270824 w 1866542"/>
                <a:gd name="connsiteY1" fmla="*/ 484095 h 1577789"/>
                <a:gd name="connsiteX2" fmla="*/ 1883 w 1866542"/>
                <a:gd name="connsiteY2" fmla="*/ 0 h 1577789"/>
                <a:gd name="connsiteX0" fmla="*/ 1864659 w 1864659"/>
                <a:gd name="connsiteY0" fmla="*/ 1577789 h 1577789"/>
                <a:gd name="connsiteX1" fmla="*/ 627530 w 1864659"/>
                <a:gd name="connsiteY1" fmla="*/ 1129553 h 1577789"/>
                <a:gd name="connsiteX2" fmla="*/ 0 w 1864659"/>
                <a:gd name="connsiteY2" fmla="*/ 0 h 1577789"/>
                <a:gd name="connsiteX0" fmla="*/ 1868841 w 1868841"/>
                <a:gd name="connsiteY0" fmla="*/ 1577789 h 1577789"/>
                <a:gd name="connsiteX1" fmla="*/ 631712 w 1868841"/>
                <a:gd name="connsiteY1" fmla="*/ 1129553 h 1577789"/>
                <a:gd name="connsiteX2" fmla="*/ 4182 w 1868841"/>
                <a:gd name="connsiteY2" fmla="*/ 0 h 1577789"/>
                <a:gd name="connsiteX0" fmla="*/ 1868841 w 1868841"/>
                <a:gd name="connsiteY0" fmla="*/ 1577789 h 1577789"/>
                <a:gd name="connsiteX1" fmla="*/ 631712 w 1868841"/>
                <a:gd name="connsiteY1" fmla="*/ 1129553 h 1577789"/>
                <a:gd name="connsiteX2" fmla="*/ 4182 w 1868841"/>
                <a:gd name="connsiteY2" fmla="*/ 0 h 1577789"/>
                <a:gd name="connsiteX0" fmla="*/ 1871144 w 1871144"/>
                <a:gd name="connsiteY0" fmla="*/ 1577789 h 1577789"/>
                <a:gd name="connsiteX1" fmla="*/ 616086 w 1871144"/>
                <a:gd name="connsiteY1" fmla="*/ 950259 h 1577789"/>
                <a:gd name="connsiteX2" fmla="*/ 6485 w 1871144"/>
                <a:gd name="connsiteY2" fmla="*/ 0 h 1577789"/>
                <a:gd name="connsiteX0" fmla="*/ 1972235 w 1972235"/>
                <a:gd name="connsiteY0" fmla="*/ 1541930 h 1541930"/>
                <a:gd name="connsiteX1" fmla="*/ 717177 w 1972235"/>
                <a:gd name="connsiteY1" fmla="*/ 914400 h 1541930"/>
                <a:gd name="connsiteX2" fmla="*/ 0 w 1972235"/>
                <a:gd name="connsiteY2" fmla="*/ 0 h 154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2235" h="1541930">
                  <a:moveTo>
                    <a:pt x="1972235" y="1541930"/>
                  </a:moveTo>
                  <a:cubicBezTo>
                    <a:pt x="1391022" y="1352176"/>
                    <a:pt x="1045883" y="1171388"/>
                    <a:pt x="717177" y="914400"/>
                  </a:cubicBezTo>
                  <a:cubicBezTo>
                    <a:pt x="388471" y="657412"/>
                    <a:pt x="0" y="0"/>
                    <a:pt x="0" y="0"/>
                  </a:cubicBezTo>
                </a:path>
              </a:pathLst>
            </a:custGeom>
            <a:noFill/>
            <a:ln w="317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  <p:sp>
          <p:nvSpPr>
            <p:cNvPr id="10" name="Freeform 9"/>
            <p:cNvSpPr/>
            <p:nvPr/>
          </p:nvSpPr>
          <p:spPr bwMode="auto">
            <a:xfrm rot="1955594" flipH="1">
              <a:off x="8889794" y="6965701"/>
              <a:ext cx="1454784" cy="530144"/>
            </a:xfrm>
            <a:custGeom>
              <a:avLst/>
              <a:gdLst>
                <a:gd name="connsiteX0" fmla="*/ 2061882 w 2061882"/>
                <a:gd name="connsiteY0" fmla="*/ 3424518 h 3424518"/>
                <a:gd name="connsiteX1" fmla="*/ 627529 w 2061882"/>
                <a:gd name="connsiteY1" fmla="*/ 1757082 h 3424518"/>
                <a:gd name="connsiteX2" fmla="*/ 0 w 2061882"/>
                <a:gd name="connsiteY2" fmla="*/ 0 h 3424518"/>
                <a:gd name="connsiteX0" fmla="*/ 2061882 w 2061882"/>
                <a:gd name="connsiteY0" fmla="*/ 3424518 h 3424518"/>
                <a:gd name="connsiteX1" fmla="*/ 466164 w 2061882"/>
                <a:gd name="connsiteY1" fmla="*/ 2330824 h 3424518"/>
                <a:gd name="connsiteX2" fmla="*/ 0 w 2061882"/>
                <a:gd name="connsiteY2" fmla="*/ 0 h 3424518"/>
                <a:gd name="connsiteX0" fmla="*/ 2061882 w 2061882"/>
                <a:gd name="connsiteY0" fmla="*/ 3424518 h 3424518"/>
                <a:gd name="connsiteX1" fmla="*/ 466164 w 2061882"/>
                <a:gd name="connsiteY1" fmla="*/ 2330824 h 3424518"/>
                <a:gd name="connsiteX2" fmla="*/ 0 w 2061882"/>
                <a:gd name="connsiteY2" fmla="*/ 0 h 3424518"/>
                <a:gd name="connsiteX0" fmla="*/ 1866542 w 1866542"/>
                <a:gd name="connsiteY0" fmla="*/ 1577789 h 1577789"/>
                <a:gd name="connsiteX1" fmla="*/ 270824 w 1866542"/>
                <a:gd name="connsiteY1" fmla="*/ 484095 h 1577789"/>
                <a:gd name="connsiteX2" fmla="*/ 1883 w 1866542"/>
                <a:gd name="connsiteY2" fmla="*/ 0 h 1577789"/>
                <a:gd name="connsiteX0" fmla="*/ 1864659 w 1864659"/>
                <a:gd name="connsiteY0" fmla="*/ 1577789 h 1577789"/>
                <a:gd name="connsiteX1" fmla="*/ 627530 w 1864659"/>
                <a:gd name="connsiteY1" fmla="*/ 1129553 h 1577789"/>
                <a:gd name="connsiteX2" fmla="*/ 0 w 1864659"/>
                <a:gd name="connsiteY2" fmla="*/ 0 h 1577789"/>
                <a:gd name="connsiteX0" fmla="*/ 1868841 w 1868841"/>
                <a:gd name="connsiteY0" fmla="*/ 1577789 h 1577789"/>
                <a:gd name="connsiteX1" fmla="*/ 631712 w 1868841"/>
                <a:gd name="connsiteY1" fmla="*/ 1129553 h 1577789"/>
                <a:gd name="connsiteX2" fmla="*/ 4182 w 1868841"/>
                <a:gd name="connsiteY2" fmla="*/ 0 h 1577789"/>
                <a:gd name="connsiteX0" fmla="*/ 1868841 w 1868841"/>
                <a:gd name="connsiteY0" fmla="*/ 1577789 h 1577789"/>
                <a:gd name="connsiteX1" fmla="*/ 631712 w 1868841"/>
                <a:gd name="connsiteY1" fmla="*/ 1129553 h 1577789"/>
                <a:gd name="connsiteX2" fmla="*/ 4182 w 1868841"/>
                <a:gd name="connsiteY2" fmla="*/ 0 h 1577789"/>
                <a:gd name="connsiteX0" fmla="*/ 1871144 w 1871144"/>
                <a:gd name="connsiteY0" fmla="*/ 1577789 h 1577789"/>
                <a:gd name="connsiteX1" fmla="*/ 616086 w 1871144"/>
                <a:gd name="connsiteY1" fmla="*/ 950259 h 1577789"/>
                <a:gd name="connsiteX2" fmla="*/ 6485 w 1871144"/>
                <a:gd name="connsiteY2" fmla="*/ 0 h 1577789"/>
                <a:gd name="connsiteX0" fmla="*/ 1972235 w 1972235"/>
                <a:gd name="connsiteY0" fmla="*/ 1541930 h 1541930"/>
                <a:gd name="connsiteX1" fmla="*/ 717177 w 1972235"/>
                <a:gd name="connsiteY1" fmla="*/ 914400 h 1541930"/>
                <a:gd name="connsiteX2" fmla="*/ 0 w 1972235"/>
                <a:gd name="connsiteY2" fmla="*/ 0 h 1541930"/>
                <a:gd name="connsiteX0" fmla="*/ 2070637 w 2070637"/>
                <a:gd name="connsiteY0" fmla="*/ 1323075 h 1323075"/>
                <a:gd name="connsiteX1" fmla="*/ 815579 w 2070637"/>
                <a:gd name="connsiteY1" fmla="*/ 695545 h 1323075"/>
                <a:gd name="connsiteX2" fmla="*/ 1 w 2070637"/>
                <a:gd name="connsiteY2" fmla="*/ 0 h 1323075"/>
                <a:gd name="connsiteX0" fmla="*/ 2312082 w 2312082"/>
                <a:gd name="connsiteY0" fmla="*/ 1465701 h 1465701"/>
                <a:gd name="connsiteX1" fmla="*/ 1057024 w 2312082"/>
                <a:gd name="connsiteY1" fmla="*/ 838171 h 1465701"/>
                <a:gd name="connsiteX2" fmla="*/ 1 w 2312082"/>
                <a:gd name="connsiteY2" fmla="*/ 0 h 1465701"/>
                <a:gd name="connsiteX0" fmla="*/ 2312080 w 2312080"/>
                <a:gd name="connsiteY0" fmla="*/ 1465701 h 1465701"/>
                <a:gd name="connsiteX1" fmla="*/ 1226945 w 2312080"/>
                <a:gd name="connsiteY1" fmla="*/ 800056 h 1465701"/>
                <a:gd name="connsiteX2" fmla="*/ -1 w 2312080"/>
                <a:gd name="connsiteY2" fmla="*/ 0 h 1465701"/>
                <a:gd name="connsiteX0" fmla="*/ 2681686 w 2681686"/>
                <a:gd name="connsiteY0" fmla="*/ 1776366 h 1776366"/>
                <a:gd name="connsiteX1" fmla="*/ 1596551 w 2681686"/>
                <a:gd name="connsiteY1" fmla="*/ 1110721 h 1776366"/>
                <a:gd name="connsiteX2" fmla="*/ 0 w 2681686"/>
                <a:gd name="connsiteY2" fmla="*/ -1 h 1776366"/>
                <a:gd name="connsiteX0" fmla="*/ 2681686 w 2681686"/>
                <a:gd name="connsiteY0" fmla="*/ 1776366 h 1776366"/>
                <a:gd name="connsiteX1" fmla="*/ 1596551 w 2681686"/>
                <a:gd name="connsiteY1" fmla="*/ 1110721 h 1776366"/>
                <a:gd name="connsiteX2" fmla="*/ 646742 w 2681686"/>
                <a:gd name="connsiteY2" fmla="*/ 439793 h 1776366"/>
                <a:gd name="connsiteX3" fmla="*/ 0 w 2681686"/>
                <a:gd name="connsiteY3" fmla="*/ -1 h 1776366"/>
                <a:gd name="connsiteX0" fmla="*/ 2681686 w 2681686"/>
                <a:gd name="connsiteY0" fmla="*/ 1776366 h 1776366"/>
                <a:gd name="connsiteX1" fmla="*/ 1596551 w 2681686"/>
                <a:gd name="connsiteY1" fmla="*/ 1110721 h 1776366"/>
                <a:gd name="connsiteX2" fmla="*/ 0 w 2681686"/>
                <a:gd name="connsiteY2" fmla="*/ -1 h 1776366"/>
                <a:gd name="connsiteX0" fmla="*/ 2681686 w 2681686"/>
                <a:gd name="connsiteY0" fmla="*/ 1776366 h 1776366"/>
                <a:gd name="connsiteX1" fmla="*/ 1347668 w 2681686"/>
                <a:gd name="connsiteY1" fmla="*/ 871370 h 1776366"/>
                <a:gd name="connsiteX2" fmla="*/ 0 w 2681686"/>
                <a:gd name="connsiteY2" fmla="*/ -1 h 1776366"/>
                <a:gd name="connsiteX0" fmla="*/ 2817286 w 2817286"/>
                <a:gd name="connsiteY0" fmla="*/ 2041128 h 2041128"/>
                <a:gd name="connsiteX1" fmla="*/ 1483268 w 2817286"/>
                <a:gd name="connsiteY1" fmla="*/ 1136132 h 2041128"/>
                <a:gd name="connsiteX2" fmla="*/ -1 w 2817286"/>
                <a:gd name="connsiteY2" fmla="*/ 2 h 2041128"/>
                <a:gd name="connsiteX0" fmla="*/ 2817288 w 2817288"/>
                <a:gd name="connsiteY0" fmla="*/ 2041125 h 2041125"/>
                <a:gd name="connsiteX1" fmla="*/ 1483270 w 2817288"/>
                <a:gd name="connsiteY1" fmla="*/ 1136129 h 2041125"/>
                <a:gd name="connsiteX2" fmla="*/ 1 w 2817288"/>
                <a:gd name="connsiteY2" fmla="*/ -1 h 2041125"/>
                <a:gd name="connsiteX0" fmla="*/ 2817286 w 2817286"/>
                <a:gd name="connsiteY0" fmla="*/ 2041125 h 2041125"/>
                <a:gd name="connsiteX1" fmla="*/ 1483268 w 2817286"/>
                <a:gd name="connsiteY1" fmla="*/ 1136129 h 2041125"/>
                <a:gd name="connsiteX2" fmla="*/ -1 w 2817286"/>
                <a:gd name="connsiteY2" fmla="*/ -1 h 2041125"/>
                <a:gd name="connsiteX0" fmla="*/ 2817288 w 2817288"/>
                <a:gd name="connsiteY0" fmla="*/ 2041125 h 2041125"/>
                <a:gd name="connsiteX1" fmla="*/ 1 w 2817288"/>
                <a:gd name="connsiteY1" fmla="*/ -1 h 204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17288" h="2041125">
                  <a:moveTo>
                    <a:pt x="2817288" y="2041125"/>
                  </a:moveTo>
                  <a:lnTo>
                    <a:pt x="1" y="-1"/>
                  </a:lnTo>
                </a:path>
              </a:pathLst>
            </a:custGeom>
            <a:noFill/>
            <a:ln w="317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1802171"/>
      </p:ext>
    </p:extLst>
  </p:cSld>
  <p:clrMapOvr>
    <a:masterClrMapping/>
  </p:clrMapOvr>
  <p:transition spd="med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427" y="1284220"/>
            <a:ext cx="13517191" cy="8628473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93258" y="720001"/>
            <a:ext cx="12430983" cy="1375756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/>
              <a:t>VTR Benchmarks (10K-165K primitives), 3 seeds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35000" y="152869"/>
            <a:ext cx="11747500" cy="584200"/>
          </a:xfrm>
        </p:spPr>
        <p:txBody>
          <a:bodyPr/>
          <a:lstStyle/>
          <a:p>
            <a:r>
              <a:rPr lang="en-CA" dirty="0"/>
              <a:t>Quality/Run-time Comparison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621E302-A139-4538-AB44-9079AB17D9A4}" type="slidenum">
              <a:rPr lang="en-CA" smtClean="0"/>
              <a:pPr>
                <a:defRPr/>
              </a:pPr>
              <a:t>58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91276673"/>
      </p:ext>
    </p:extLst>
  </p:cSld>
  <p:clrMapOvr>
    <a:masterClrMapping/>
  </p:clrMapOvr>
  <p:transition spd="med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427" y="1284220"/>
            <a:ext cx="13517190" cy="8628473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93258" y="720001"/>
            <a:ext cx="12430983" cy="1375756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/>
              <a:t>VTR Benchmarks (10K-165K primitives), 3 seeds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35000" y="152869"/>
            <a:ext cx="11747500" cy="584200"/>
          </a:xfrm>
        </p:spPr>
        <p:txBody>
          <a:bodyPr/>
          <a:lstStyle/>
          <a:p>
            <a:r>
              <a:rPr lang="en-CA" dirty="0"/>
              <a:t>Quality/Run-time Comparison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621E302-A139-4538-AB44-9079AB17D9A4}" type="slidenum">
              <a:rPr lang="en-CA" smtClean="0"/>
              <a:pPr>
                <a:defRPr/>
              </a:pPr>
              <a:t>59</a:t>
            </a:fld>
            <a:endParaRPr lang="en-CA" dirty="0"/>
          </a:p>
        </p:txBody>
      </p:sp>
      <p:grpSp>
        <p:nvGrpSpPr>
          <p:cNvPr id="6" name="Group 5"/>
          <p:cNvGrpSpPr/>
          <p:nvPr/>
        </p:nvGrpSpPr>
        <p:grpSpPr>
          <a:xfrm>
            <a:off x="8192609" y="5893693"/>
            <a:ext cx="2559169" cy="1687901"/>
            <a:chOff x="7807043" y="6274999"/>
            <a:chExt cx="2559169" cy="1687901"/>
          </a:xfrm>
        </p:grpSpPr>
        <p:sp>
          <p:nvSpPr>
            <p:cNvPr id="7" name="TextBox 6"/>
            <p:cNvSpPr txBox="1"/>
            <p:nvPr/>
          </p:nvSpPr>
          <p:spPr>
            <a:xfrm>
              <a:off x="8070166" y="6274999"/>
              <a:ext cx="2296046" cy="584775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3200" dirty="0">
                  <a:solidFill>
                    <a:schemeClr val="bg1"/>
                  </a:solidFill>
                </a:rPr>
                <a:t>20% faster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 bwMode="auto">
            <a:xfrm flipH="1">
              <a:off x="7807043" y="6859774"/>
              <a:ext cx="1411147" cy="1103126"/>
            </a:xfrm>
            <a:prstGeom prst="straightConnector1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0" name="Straight Arrow Connector 9"/>
            <p:cNvCxnSpPr/>
            <p:nvPr/>
          </p:nvCxnSpPr>
          <p:spPr bwMode="auto">
            <a:xfrm flipH="1">
              <a:off x="8839201" y="6859774"/>
              <a:ext cx="378988" cy="1103126"/>
            </a:xfrm>
            <a:prstGeom prst="straightConnector1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11" name="Group 10"/>
          <p:cNvGrpSpPr/>
          <p:nvPr/>
        </p:nvGrpSpPr>
        <p:grpSpPr>
          <a:xfrm>
            <a:off x="1540330" y="4572000"/>
            <a:ext cx="2349499" cy="3055760"/>
            <a:chOff x="1845130" y="5339386"/>
            <a:chExt cx="2349499" cy="3055760"/>
          </a:xfrm>
        </p:grpSpPr>
        <p:sp>
          <p:nvSpPr>
            <p:cNvPr id="12" name="TextBox 11"/>
            <p:cNvSpPr txBox="1"/>
            <p:nvPr/>
          </p:nvSpPr>
          <p:spPr>
            <a:xfrm>
              <a:off x="1845130" y="7810371"/>
              <a:ext cx="2349499" cy="584775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3200" dirty="0">
                  <a:solidFill>
                    <a:schemeClr val="bg1"/>
                  </a:solidFill>
                </a:rPr>
                <a:t>50% faster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 bwMode="auto">
            <a:xfrm flipH="1" flipV="1">
              <a:off x="2656114" y="5339386"/>
              <a:ext cx="363766" cy="2470986"/>
            </a:xfrm>
            <a:prstGeom prst="straightConnector1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4" name="Straight Arrow Connector 13"/>
            <p:cNvCxnSpPr>
              <a:stCxn id="12" idx="0"/>
            </p:cNvCxnSpPr>
            <p:nvPr/>
          </p:nvCxnSpPr>
          <p:spPr bwMode="auto">
            <a:xfrm flipV="1">
              <a:off x="3019880" y="5382929"/>
              <a:ext cx="884463" cy="2427442"/>
            </a:xfrm>
            <a:prstGeom prst="straightConnector1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6172569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35000" y="1270564"/>
            <a:ext cx="11811000" cy="518532"/>
          </a:xfrm>
        </p:spPr>
        <p:txBody>
          <a:bodyPr/>
          <a:lstStyle/>
          <a:p>
            <a:pPr marL="0" indent="0"/>
            <a:r>
              <a:rPr lang="en-CA" dirty="0"/>
              <a:t>Device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dirty="0"/>
              <a:t>Grid of Function Blocks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dirty="0"/>
              <a:t>Interconnect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FPGA Basics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249913" y="3562086"/>
            <a:ext cx="11196087" cy="7265252"/>
            <a:chOff x="1249913" y="2419076"/>
            <a:chExt cx="11196087" cy="7265252"/>
          </a:xfrm>
        </p:grpSpPr>
        <p:grpSp>
          <p:nvGrpSpPr>
            <p:cNvPr id="153" name="Group 152"/>
            <p:cNvGrpSpPr/>
            <p:nvPr/>
          </p:nvGrpSpPr>
          <p:grpSpPr>
            <a:xfrm>
              <a:off x="1249913" y="2419076"/>
              <a:ext cx="968298" cy="5490513"/>
              <a:chOff x="1495235" y="2419076"/>
              <a:chExt cx="968298" cy="5490513"/>
            </a:xfrm>
          </p:grpSpPr>
          <p:sp>
            <p:nvSpPr>
              <p:cNvPr id="19" name="Rectangle 18"/>
              <p:cNvSpPr/>
              <p:nvPr/>
            </p:nvSpPr>
            <p:spPr bwMode="auto">
              <a:xfrm>
                <a:off x="1495235" y="5479055"/>
                <a:ext cx="968298" cy="900545"/>
              </a:xfrm>
              <a:prstGeom prst="rect">
                <a:avLst/>
              </a:prstGeom>
              <a:solidFill>
                <a:srgbClr val="FF0000"/>
              </a:solidFill>
              <a:ln w="762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CA" sz="24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Gill Sans" pitchFamily="-65" charset="0"/>
                    <a:ea typeface="ヒラギノ角ゴ ProN W3" pitchFamily="-65" charset="-128"/>
                    <a:cs typeface="ヒラギノ角ゴ ProN W3" pitchFamily="-65" charset="-128"/>
                    <a:sym typeface="Gill Sans" pitchFamily="-65" charset="0"/>
                  </a:rPr>
                  <a:t>IO</a:t>
                </a:r>
              </a:p>
            </p:txBody>
          </p:sp>
          <p:sp>
            <p:nvSpPr>
              <p:cNvPr id="20" name="Rectangle 19"/>
              <p:cNvSpPr/>
              <p:nvPr/>
            </p:nvSpPr>
            <p:spPr bwMode="auto">
              <a:xfrm>
                <a:off x="1495235" y="3949066"/>
                <a:ext cx="968298" cy="900545"/>
              </a:xfrm>
              <a:prstGeom prst="rect">
                <a:avLst/>
              </a:prstGeom>
              <a:solidFill>
                <a:srgbClr val="FF0000"/>
              </a:solidFill>
              <a:ln w="762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rm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CA" sz="24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Gill Sans" pitchFamily="-65" charset="0"/>
                    <a:ea typeface="ヒラギノ角ゴ ProN W3" pitchFamily="-65" charset="-128"/>
                    <a:cs typeface="ヒラギノ角ゴ ProN W3" pitchFamily="-65" charset="-128"/>
                    <a:sym typeface="Gill Sans" pitchFamily="-65" charset="0"/>
                  </a:rPr>
                  <a:t>IO</a:t>
                </a:r>
              </a:p>
            </p:txBody>
          </p:sp>
          <p:sp>
            <p:nvSpPr>
              <p:cNvPr id="95" name="Rectangle 94"/>
              <p:cNvSpPr/>
              <p:nvPr/>
            </p:nvSpPr>
            <p:spPr bwMode="auto">
              <a:xfrm>
                <a:off x="1495235" y="7009044"/>
                <a:ext cx="968298" cy="900545"/>
              </a:xfrm>
              <a:prstGeom prst="rect">
                <a:avLst/>
              </a:prstGeom>
              <a:solidFill>
                <a:srgbClr val="FF0000"/>
              </a:solidFill>
              <a:ln w="762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CA" sz="2400" dirty="0">
                    <a:solidFill>
                      <a:schemeClr val="bg1"/>
                    </a:solidFill>
                    <a:latin typeface="Gill Sans" pitchFamily="-65" charset="0"/>
                    <a:ea typeface="ヒラギノ角ゴ ProN W3" pitchFamily="-65" charset="-128"/>
                    <a:cs typeface="ヒラギノ角ゴ ProN W3" pitchFamily="-65" charset="-128"/>
                    <a:sym typeface="Gill Sans" pitchFamily="-65" charset="0"/>
                  </a:rPr>
                  <a:t>IO</a:t>
                </a:r>
                <a:endParaRPr kumimoji="0" lang="en-CA" sz="2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endParaRPr>
              </a:p>
            </p:txBody>
          </p:sp>
          <p:sp>
            <p:nvSpPr>
              <p:cNvPr id="97" name="Rectangle 96"/>
              <p:cNvSpPr/>
              <p:nvPr/>
            </p:nvSpPr>
            <p:spPr bwMode="auto">
              <a:xfrm>
                <a:off x="1495235" y="2419076"/>
                <a:ext cx="968298" cy="900545"/>
              </a:xfrm>
              <a:prstGeom prst="rect">
                <a:avLst/>
              </a:prstGeom>
              <a:solidFill>
                <a:srgbClr val="FF0000"/>
              </a:solidFill>
              <a:ln w="762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rm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CA" sz="24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Gill Sans" pitchFamily="-65" charset="0"/>
                    <a:ea typeface="ヒラギノ角ゴ ProN W3" pitchFamily="-65" charset="-128"/>
                    <a:cs typeface="ヒラギノ角ゴ ProN W3" pitchFamily="-65" charset="-128"/>
                    <a:sym typeface="Gill Sans" pitchFamily="-65" charset="0"/>
                  </a:rPr>
                  <a:t>IO</a:t>
                </a:r>
              </a:p>
            </p:txBody>
          </p:sp>
        </p:grpSp>
        <p:sp>
          <p:nvSpPr>
            <p:cNvPr id="99" name="Rectangle 98"/>
            <p:cNvSpPr/>
            <p:nvPr/>
          </p:nvSpPr>
          <p:spPr bwMode="auto">
            <a:xfrm>
              <a:off x="4126651" y="5479055"/>
              <a:ext cx="968298" cy="900545"/>
            </a:xfrm>
            <a:prstGeom prst="rect">
              <a:avLst/>
            </a:prstGeom>
            <a:solidFill>
              <a:srgbClr val="7030A0"/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2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rPr>
                <a:t>RAM</a:t>
              </a:r>
            </a:p>
          </p:txBody>
        </p:sp>
        <p:sp>
          <p:nvSpPr>
            <p:cNvPr id="100" name="Rectangle 99"/>
            <p:cNvSpPr/>
            <p:nvPr/>
          </p:nvSpPr>
          <p:spPr bwMode="auto">
            <a:xfrm>
              <a:off x="4126651" y="3949066"/>
              <a:ext cx="968298" cy="900545"/>
            </a:xfrm>
            <a:prstGeom prst="rect">
              <a:avLst/>
            </a:prstGeom>
            <a:solidFill>
              <a:srgbClr val="7030A0"/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rm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2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rPr>
                <a:t>RAM</a:t>
              </a:r>
            </a:p>
          </p:txBody>
        </p:sp>
        <p:sp>
          <p:nvSpPr>
            <p:cNvPr id="101" name="Rectangle 100"/>
            <p:cNvSpPr/>
            <p:nvPr/>
          </p:nvSpPr>
          <p:spPr bwMode="auto">
            <a:xfrm>
              <a:off x="4126651" y="7009044"/>
              <a:ext cx="968298" cy="900545"/>
            </a:xfrm>
            <a:prstGeom prst="rect">
              <a:avLst/>
            </a:prstGeom>
            <a:solidFill>
              <a:srgbClr val="7030A0"/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2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rPr>
                <a:t>RAM</a:t>
              </a:r>
            </a:p>
          </p:txBody>
        </p:sp>
        <p:sp>
          <p:nvSpPr>
            <p:cNvPr id="103" name="Rectangle 102"/>
            <p:cNvSpPr/>
            <p:nvPr/>
          </p:nvSpPr>
          <p:spPr bwMode="auto">
            <a:xfrm>
              <a:off x="4126651" y="2419076"/>
              <a:ext cx="968298" cy="900545"/>
            </a:xfrm>
            <a:prstGeom prst="rect">
              <a:avLst/>
            </a:prstGeom>
            <a:solidFill>
              <a:srgbClr val="7030A0"/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rm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2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rPr>
                <a:t>RAM</a:t>
              </a:r>
            </a:p>
          </p:txBody>
        </p:sp>
        <p:sp>
          <p:nvSpPr>
            <p:cNvPr id="105" name="Rectangle 104"/>
            <p:cNvSpPr/>
            <p:nvPr/>
          </p:nvSpPr>
          <p:spPr bwMode="auto">
            <a:xfrm>
              <a:off x="9880127" y="5479055"/>
              <a:ext cx="968298" cy="900545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2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rPr>
                <a:t>DSP</a:t>
              </a:r>
            </a:p>
          </p:txBody>
        </p:sp>
        <p:sp>
          <p:nvSpPr>
            <p:cNvPr id="106" name="Rectangle 105"/>
            <p:cNvSpPr/>
            <p:nvPr/>
          </p:nvSpPr>
          <p:spPr bwMode="auto">
            <a:xfrm>
              <a:off x="9880127" y="3949066"/>
              <a:ext cx="968298" cy="900545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rm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2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rPr>
                <a:t>DSP</a:t>
              </a:r>
            </a:p>
          </p:txBody>
        </p:sp>
        <p:sp>
          <p:nvSpPr>
            <p:cNvPr id="107" name="Rectangle 106"/>
            <p:cNvSpPr/>
            <p:nvPr/>
          </p:nvSpPr>
          <p:spPr bwMode="auto">
            <a:xfrm>
              <a:off x="9880127" y="7009044"/>
              <a:ext cx="968298" cy="900545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2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rPr>
                <a:t>DSP</a:t>
              </a:r>
            </a:p>
          </p:txBody>
        </p:sp>
        <p:sp>
          <p:nvSpPr>
            <p:cNvPr id="109" name="Rectangle 108"/>
            <p:cNvSpPr/>
            <p:nvPr/>
          </p:nvSpPr>
          <p:spPr bwMode="auto">
            <a:xfrm>
              <a:off x="9880127" y="2419076"/>
              <a:ext cx="968298" cy="900545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rm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2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rPr>
                <a:t>DSP</a:t>
              </a:r>
            </a:p>
          </p:txBody>
        </p:sp>
        <p:sp>
          <p:nvSpPr>
            <p:cNvPr id="111" name="Rectangle 110"/>
            <p:cNvSpPr/>
            <p:nvPr/>
          </p:nvSpPr>
          <p:spPr bwMode="auto">
            <a:xfrm>
              <a:off x="2688282" y="5479055"/>
              <a:ext cx="968298" cy="90054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2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rPr>
                <a:t>LB</a:t>
              </a:r>
            </a:p>
          </p:txBody>
        </p:sp>
        <p:sp>
          <p:nvSpPr>
            <p:cNvPr id="112" name="Rectangle 111"/>
            <p:cNvSpPr/>
            <p:nvPr/>
          </p:nvSpPr>
          <p:spPr bwMode="auto">
            <a:xfrm>
              <a:off x="2688282" y="3949066"/>
              <a:ext cx="968298" cy="90054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rm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2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rPr>
                <a:t>LB</a:t>
              </a:r>
            </a:p>
          </p:txBody>
        </p:sp>
        <p:sp>
          <p:nvSpPr>
            <p:cNvPr id="113" name="Rectangle 112"/>
            <p:cNvSpPr/>
            <p:nvPr/>
          </p:nvSpPr>
          <p:spPr bwMode="auto">
            <a:xfrm>
              <a:off x="2688282" y="7009044"/>
              <a:ext cx="968298" cy="90054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2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rPr>
                <a:t>LB</a:t>
              </a:r>
            </a:p>
          </p:txBody>
        </p:sp>
        <p:sp>
          <p:nvSpPr>
            <p:cNvPr id="115" name="Rectangle 114"/>
            <p:cNvSpPr/>
            <p:nvPr/>
          </p:nvSpPr>
          <p:spPr bwMode="auto">
            <a:xfrm>
              <a:off x="2688282" y="2419076"/>
              <a:ext cx="968298" cy="90054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rm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2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rPr>
                <a:t>LB</a:t>
              </a:r>
            </a:p>
          </p:txBody>
        </p:sp>
        <p:sp>
          <p:nvSpPr>
            <p:cNvPr id="117" name="Rectangle 116"/>
            <p:cNvSpPr/>
            <p:nvPr/>
          </p:nvSpPr>
          <p:spPr bwMode="auto">
            <a:xfrm>
              <a:off x="8441758" y="5479055"/>
              <a:ext cx="968298" cy="90054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2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rPr>
                <a:t>LB</a:t>
              </a:r>
            </a:p>
          </p:txBody>
        </p:sp>
        <p:sp>
          <p:nvSpPr>
            <p:cNvPr id="118" name="Rectangle 117"/>
            <p:cNvSpPr/>
            <p:nvPr/>
          </p:nvSpPr>
          <p:spPr bwMode="auto">
            <a:xfrm>
              <a:off x="8441758" y="3949066"/>
              <a:ext cx="968298" cy="90054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rm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2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rPr>
                <a:t>LB</a:t>
              </a:r>
            </a:p>
          </p:txBody>
        </p:sp>
        <p:sp>
          <p:nvSpPr>
            <p:cNvPr id="119" name="Rectangle 118"/>
            <p:cNvSpPr/>
            <p:nvPr/>
          </p:nvSpPr>
          <p:spPr bwMode="auto">
            <a:xfrm>
              <a:off x="8441758" y="7009044"/>
              <a:ext cx="968298" cy="90054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2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rPr>
                <a:t>LB</a:t>
              </a:r>
            </a:p>
          </p:txBody>
        </p:sp>
        <p:sp>
          <p:nvSpPr>
            <p:cNvPr id="121" name="Rectangle 120"/>
            <p:cNvSpPr/>
            <p:nvPr/>
          </p:nvSpPr>
          <p:spPr bwMode="auto">
            <a:xfrm>
              <a:off x="8441758" y="2419076"/>
              <a:ext cx="968298" cy="90054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rm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2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rPr>
                <a:t>LB</a:t>
              </a:r>
            </a:p>
          </p:txBody>
        </p:sp>
        <p:sp>
          <p:nvSpPr>
            <p:cNvPr id="123" name="Rectangle 122"/>
            <p:cNvSpPr/>
            <p:nvPr/>
          </p:nvSpPr>
          <p:spPr bwMode="auto">
            <a:xfrm>
              <a:off x="7003389" y="5479055"/>
              <a:ext cx="968298" cy="90054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2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rPr>
                <a:t>LB</a:t>
              </a:r>
            </a:p>
          </p:txBody>
        </p:sp>
        <p:sp>
          <p:nvSpPr>
            <p:cNvPr id="124" name="Rectangle 123"/>
            <p:cNvSpPr/>
            <p:nvPr/>
          </p:nvSpPr>
          <p:spPr bwMode="auto">
            <a:xfrm>
              <a:off x="7003389" y="3949066"/>
              <a:ext cx="968298" cy="90054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rm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2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rPr>
                <a:t>LB</a:t>
              </a:r>
            </a:p>
          </p:txBody>
        </p:sp>
        <p:sp>
          <p:nvSpPr>
            <p:cNvPr id="125" name="Rectangle 124"/>
            <p:cNvSpPr/>
            <p:nvPr/>
          </p:nvSpPr>
          <p:spPr bwMode="auto">
            <a:xfrm>
              <a:off x="7003389" y="7009044"/>
              <a:ext cx="968298" cy="90054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2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rPr>
                <a:t>LB</a:t>
              </a:r>
            </a:p>
          </p:txBody>
        </p:sp>
        <p:sp>
          <p:nvSpPr>
            <p:cNvPr id="127" name="Rectangle 126"/>
            <p:cNvSpPr/>
            <p:nvPr/>
          </p:nvSpPr>
          <p:spPr bwMode="auto">
            <a:xfrm>
              <a:off x="7003389" y="2419076"/>
              <a:ext cx="968298" cy="90054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rm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2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rPr>
                <a:t>LB</a:t>
              </a:r>
            </a:p>
          </p:txBody>
        </p:sp>
        <p:sp>
          <p:nvSpPr>
            <p:cNvPr id="129" name="Rectangle 128"/>
            <p:cNvSpPr/>
            <p:nvPr/>
          </p:nvSpPr>
          <p:spPr bwMode="auto">
            <a:xfrm>
              <a:off x="11318498" y="5479055"/>
              <a:ext cx="968298" cy="90054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2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rPr>
                <a:t>LB</a:t>
              </a:r>
            </a:p>
          </p:txBody>
        </p:sp>
        <p:sp>
          <p:nvSpPr>
            <p:cNvPr id="130" name="Rectangle 129"/>
            <p:cNvSpPr/>
            <p:nvPr/>
          </p:nvSpPr>
          <p:spPr bwMode="auto">
            <a:xfrm>
              <a:off x="11318498" y="3949066"/>
              <a:ext cx="968298" cy="90054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rm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2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rPr>
                <a:t>LB</a:t>
              </a:r>
            </a:p>
          </p:txBody>
        </p:sp>
        <p:sp>
          <p:nvSpPr>
            <p:cNvPr id="131" name="Rectangle 130"/>
            <p:cNvSpPr/>
            <p:nvPr/>
          </p:nvSpPr>
          <p:spPr bwMode="auto">
            <a:xfrm>
              <a:off x="11318498" y="7009044"/>
              <a:ext cx="968298" cy="90054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2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rPr>
                <a:t>LB</a:t>
              </a:r>
            </a:p>
          </p:txBody>
        </p:sp>
        <p:sp>
          <p:nvSpPr>
            <p:cNvPr id="133" name="Rectangle 132"/>
            <p:cNvSpPr/>
            <p:nvPr/>
          </p:nvSpPr>
          <p:spPr bwMode="auto">
            <a:xfrm>
              <a:off x="11318498" y="2419076"/>
              <a:ext cx="968298" cy="90054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rm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2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rPr>
                <a:t>LB</a:t>
              </a:r>
            </a:p>
          </p:txBody>
        </p:sp>
        <p:sp>
          <p:nvSpPr>
            <p:cNvPr id="147" name="Rectangle 146"/>
            <p:cNvSpPr/>
            <p:nvPr/>
          </p:nvSpPr>
          <p:spPr bwMode="auto">
            <a:xfrm>
              <a:off x="5565020" y="5479055"/>
              <a:ext cx="968298" cy="90054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2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rPr>
                <a:t>LB</a:t>
              </a:r>
            </a:p>
          </p:txBody>
        </p:sp>
        <p:sp>
          <p:nvSpPr>
            <p:cNvPr id="148" name="Rectangle 147"/>
            <p:cNvSpPr/>
            <p:nvPr/>
          </p:nvSpPr>
          <p:spPr bwMode="auto">
            <a:xfrm>
              <a:off x="5565020" y="3949066"/>
              <a:ext cx="968298" cy="90054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rm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2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rPr>
                <a:t>LB</a:t>
              </a:r>
            </a:p>
          </p:txBody>
        </p:sp>
        <p:sp>
          <p:nvSpPr>
            <p:cNvPr id="149" name="Rectangle 148"/>
            <p:cNvSpPr/>
            <p:nvPr/>
          </p:nvSpPr>
          <p:spPr bwMode="auto">
            <a:xfrm>
              <a:off x="5565020" y="7009044"/>
              <a:ext cx="968298" cy="90054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2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rPr>
                <a:t>LB</a:t>
              </a:r>
            </a:p>
          </p:txBody>
        </p:sp>
        <p:sp>
          <p:nvSpPr>
            <p:cNvPr id="151" name="Rectangle 150"/>
            <p:cNvSpPr/>
            <p:nvPr/>
          </p:nvSpPr>
          <p:spPr bwMode="auto">
            <a:xfrm>
              <a:off x="5565020" y="2419076"/>
              <a:ext cx="968298" cy="90054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rm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2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rPr>
                <a:t>LB</a:t>
              </a: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1249913" y="2419077"/>
              <a:ext cx="11196087" cy="7265251"/>
              <a:chOff x="1249913" y="2335949"/>
              <a:chExt cx="11196087" cy="7265251"/>
            </a:xfrm>
          </p:grpSpPr>
          <p:grpSp>
            <p:nvGrpSpPr>
              <p:cNvPr id="211" name="Group 210"/>
              <p:cNvGrpSpPr/>
              <p:nvPr/>
            </p:nvGrpSpPr>
            <p:grpSpPr>
              <a:xfrm>
                <a:off x="1249913" y="2335949"/>
                <a:ext cx="11036883" cy="7020506"/>
                <a:chOff x="1249913" y="2335949"/>
                <a:chExt cx="11036883" cy="7020506"/>
              </a:xfrm>
            </p:grpSpPr>
            <p:grpSp>
              <p:nvGrpSpPr>
                <p:cNvPr id="159" name="Group 158"/>
                <p:cNvGrpSpPr/>
                <p:nvPr/>
              </p:nvGrpSpPr>
              <p:grpSpPr>
                <a:xfrm>
                  <a:off x="1249913" y="3392607"/>
                  <a:ext cx="11036883" cy="245326"/>
                  <a:chOff x="1249913" y="3459513"/>
                  <a:chExt cx="11036883" cy="245326"/>
                </a:xfrm>
              </p:grpSpPr>
              <p:cxnSp>
                <p:nvCxnSpPr>
                  <p:cNvPr id="156" name="Straight Connector 155"/>
                  <p:cNvCxnSpPr/>
                  <p:nvPr/>
                </p:nvCxnSpPr>
                <p:spPr bwMode="auto">
                  <a:xfrm>
                    <a:off x="1249913" y="3459513"/>
                    <a:ext cx="11036883" cy="0"/>
                  </a:xfrm>
                  <a:prstGeom prst="line">
                    <a:avLst/>
                  </a:pr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 w="254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57" name="Straight Connector 156"/>
                  <p:cNvCxnSpPr/>
                  <p:nvPr/>
                </p:nvCxnSpPr>
                <p:spPr bwMode="auto">
                  <a:xfrm>
                    <a:off x="1249913" y="3582176"/>
                    <a:ext cx="11036883" cy="0"/>
                  </a:xfrm>
                  <a:prstGeom prst="line">
                    <a:avLst/>
                  </a:pr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 w="254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58" name="Straight Connector 157"/>
                  <p:cNvCxnSpPr/>
                  <p:nvPr/>
                </p:nvCxnSpPr>
                <p:spPr bwMode="auto">
                  <a:xfrm>
                    <a:off x="1249913" y="3704839"/>
                    <a:ext cx="11036883" cy="0"/>
                  </a:xfrm>
                  <a:prstGeom prst="line">
                    <a:avLst/>
                  </a:pr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 w="254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grpSp>
              <p:nvGrpSpPr>
                <p:cNvPr id="164" name="Group 163"/>
                <p:cNvGrpSpPr/>
                <p:nvPr/>
              </p:nvGrpSpPr>
              <p:grpSpPr>
                <a:xfrm rot="5400000">
                  <a:off x="3258104" y="5723537"/>
                  <a:ext cx="7020501" cy="245326"/>
                  <a:chOff x="3939648" y="3459513"/>
                  <a:chExt cx="7020501" cy="245326"/>
                </a:xfrm>
              </p:grpSpPr>
              <p:cxnSp>
                <p:nvCxnSpPr>
                  <p:cNvPr id="165" name="Straight Connector 164"/>
                  <p:cNvCxnSpPr/>
                  <p:nvPr/>
                </p:nvCxnSpPr>
                <p:spPr bwMode="auto">
                  <a:xfrm rot="16200000">
                    <a:off x="7449899" y="-50738"/>
                    <a:ext cx="0" cy="7020501"/>
                  </a:xfrm>
                  <a:prstGeom prst="line">
                    <a:avLst/>
                  </a:pr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 w="254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66" name="Straight Connector 165"/>
                  <p:cNvCxnSpPr/>
                  <p:nvPr/>
                </p:nvCxnSpPr>
                <p:spPr bwMode="auto">
                  <a:xfrm rot="16200000">
                    <a:off x="7449899" y="71925"/>
                    <a:ext cx="0" cy="7020501"/>
                  </a:xfrm>
                  <a:prstGeom prst="line">
                    <a:avLst/>
                  </a:pr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 w="254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67" name="Straight Connector 166"/>
                  <p:cNvCxnSpPr/>
                  <p:nvPr/>
                </p:nvCxnSpPr>
                <p:spPr bwMode="auto">
                  <a:xfrm rot="16200000">
                    <a:off x="7449899" y="194588"/>
                    <a:ext cx="0" cy="7020501"/>
                  </a:xfrm>
                  <a:prstGeom prst="line">
                    <a:avLst/>
                  </a:pr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 w="254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grpSp>
              <p:nvGrpSpPr>
                <p:cNvPr id="175" name="Group 174"/>
                <p:cNvGrpSpPr/>
                <p:nvPr/>
              </p:nvGrpSpPr>
              <p:grpSpPr>
                <a:xfrm rot="5400000">
                  <a:off x="1819733" y="5723538"/>
                  <a:ext cx="7020501" cy="245326"/>
                  <a:chOff x="3939648" y="3459513"/>
                  <a:chExt cx="7020501" cy="245326"/>
                </a:xfrm>
              </p:grpSpPr>
              <p:cxnSp>
                <p:nvCxnSpPr>
                  <p:cNvPr id="176" name="Straight Connector 175"/>
                  <p:cNvCxnSpPr/>
                  <p:nvPr/>
                </p:nvCxnSpPr>
                <p:spPr bwMode="auto">
                  <a:xfrm rot="16200000">
                    <a:off x="7449899" y="-50738"/>
                    <a:ext cx="0" cy="7020501"/>
                  </a:xfrm>
                  <a:prstGeom prst="line">
                    <a:avLst/>
                  </a:pr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 w="254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77" name="Straight Connector 176"/>
                  <p:cNvCxnSpPr/>
                  <p:nvPr/>
                </p:nvCxnSpPr>
                <p:spPr bwMode="auto">
                  <a:xfrm rot="16200000">
                    <a:off x="7449899" y="71925"/>
                    <a:ext cx="0" cy="7020501"/>
                  </a:xfrm>
                  <a:prstGeom prst="line">
                    <a:avLst/>
                  </a:pr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 w="254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78" name="Straight Connector 177"/>
                  <p:cNvCxnSpPr/>
                  <p:nvPr/>
                </p:nvCxnSpPr>
                <p:spPr bwMode="auto">
                  <a:xfrm rot="16200000">
                    <a:off x="7449899" y="194588"/>
                    <a:ext cx="0" cy="7020501"/>
                  </a:xfrm>
                  <a:prstGeom prst="line">
                    <a:avLst/>
                  </a:pr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 w="254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grpSp>
              <p:nvGrpSpPr>
                <p:cNvPr id="179" name="Group 178"/>
                <p:cNvGrpSpPr/>
                <p:nvPr/>
              </p:nvGrpSpPr>
              <p:grpSpPr>
                <a:xfrm rot="5400000">
                  <a:off x="371075" y="5723539"/>
                  <a:ext cx="7020501" cy="245326"/>
                  <a:chOff x="3939648" y="3459513"/>
                  <a:chExt cx="7020501" cy="245326"/>
                </a:xfrm>
              </p:grpSpPr>
              <p:cxnSp>
                <p:nvCxnSpPr>
                  <p:cNvPr id="180" name="Straight Connector 179"/>
                  <p:cNvCxnSpPr/>
                  <p:nvPr/>
                </p:nvCxnSpPr>
                <p:spPr bwMode="auto">
                  <a:xfrm rot="16200000">
                    <a:off x="7449899" y="-50738"/>
                    <a:ext cx="0" cy="7020501"/>
                  </a:xfrm>
                  <a:prstGeom prst="line">
                    <a:avLst/>
                  </a:pr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 w="254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81" name="Straight Connector 180"/>
                  <p:cNvCxnSpPr/>
                  <p:nvPr/>
                </p:nvCxnSpPr>
                <p:spPr bwMode="auto">
                  <a:xfrm rot="16200000">
                    <a:off x="7449899" y="71925"/>
                    <a:ext cx="0" cy="7020501"/>
                  </a:xfrm>
                  <a:prstGeom prst="line">
                    <a:avLst/>
                  </a:pr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 w="254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82" name="Straight Connector 181"/>
                  <p:cNvCxnSpPr/>
                  <p:nvPr/>
                </p:nvCxnSpPr>
                <p:spPr bwMode="auto">
                  <a:xfrm rot="16200000">
                    <a:off x="7449899" y="194588"/>
                    <a:ext cx="0" cy="7020501"/>
                  </a:xfrm>
                  <a:prstGeom prst="line">
                    <a:avLst/>
                  </a:pr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 w="254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grpSp>
              <p:nvGrpSpPr>
                <p:cNvPr id="183" name="Group 182"/>
                <p:cNvGrpSpPr/>
                <p:nvPr/>
              </p:nvGrpSpPr>
              <p:grpSpPr>
                <a:xfrm rot="5400000">
                  <a:off x="-1057007" y="5723539"/>
                  <a:ext cx="7020501" cy="245326"/>
                  <a:chOff x="3939648" y="3459513"/>
                  <a:chExt cx="7020501" cy="245326"/>
                </a:xfrm>
              </p:grpSpPr>
              <p:cxnSp>
                <p:nvCxnSpPr>
                  <p:cNvPr id="184" name="Straight Connector 183"/>
                  <p:cNvCxnSpPr/>
                  <p:nvPr/>
                </p:nvCxnSpPr>
                <p:spPr bwMode="auto">
                  <a:xfrm rot="16200000">
                    <a:off x="7449899" y="-50738"/>
                    <a:ext cx="0" cy="7020501"/>
                  </a:xfrm>
                  <a:prstGeom prst="line">
                    <a:avLst/>
                  </a:pr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 w="254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85" name="Straight Connector 184"/>
                  <p:cNvCxnSpPr/>
                  <p:nvPr/>
                </p:nvCxnSpPr>
                <p:spPr bwMode="auto">
                  <a:xfrm rot="16200000">
                    <a:off x="7449899" y="71925"/>
                    <a:ext cx="0" cy="7020501"/>
                  </a:xfrm>
                  <a:prstGeom prst="line">
                    <a:avLst/>
                  </a:pr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 w="254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86" name="Straight Connector 185"/>
                  <p:cNvCxnSpPr/>
                  <p:nvPr/>
                </p:nvCxnSpPr>
                <p:spPr bwMode="auto">
                  <a:xfrm rot="16200000">
                    <a:off x="7449899" y="194588"/>
                    <a:ext cx="0" cy="7020501"/>
                  </a:xfrm>
                  <a:prstGeom prst="line">
                    <a:avLst/>
                  </a:pr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 w="254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grpSp>
              <p:nvGrpSpPr>
                <p:cNvPr id="187" name="Group 186"/>
                <p:cNvGrpSpPr/>
                <p:nvPr/>
              </p:nvGrpSpPr>
              <p:grpSpPr>
                <a:xfrm rot="5400000">
                  <a:off x="4696470" y="5723540"/>
                  <a:ext cx="7020501" cy="245326"/>
                  <a:chOff x="3939648" y="3459513"/>
                  <a:chExt cx="7020501" cy="245326"/>
                </a:xfrm>
              </p:grpSpPr>
              <p:cxnSp>
                <p:nvCxnSpPr>
                  <p:cNvPr id="188" name="Straight Connector 187"/>
                  <p:cNvCxnSpPr/>
                  <p:nvPr/>
                </p:nvCxnSpPr>
                <p:spPr bwMode="auto">
                  <a:xfrm rot="16200000">
                    <a:off x="7449899" y="-50738"/>
                    <a:ext cx="0" cy="7020501"/>
                  </a:xfrm>
                  <a:prstGeom prst="line">
                    <a:avLst/>
                  </a:pr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 w="254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89" name="Straight Connector 188"/>
                  <p:cNvCxnSpPr/>
                  <p:nvPr/>
                </p:nvCxnSpPr>
                <p:spPr bwMode="auto">
                  <a:xfrm rot="16200000">
                    <a:off x="7449899" y="71925"/>
                    <a:ext cx="0" cy="7020501"/>
                  </a:xfrm>
                  <a:prstGeom prst="line">
                    <a:avLst/>
                  </a:pr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 w="254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90" name="Straight Connector 189"/>
                  <p:cNvCxnSpPr/>
                  <p:nvPr/>
                </p:nvCxnSpPr>
                <p:spPr bwMode="auto">
                  <a:xfrm rot="16200000">
                    <a:off x="7449899" y="194588"/>
                    <a:ext cx="0" cy="7020501"/>
                  </a:xfrm>
                  <a:prstGeom prst="line">
                    <a:avLst/>
                  </a:pr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 w="254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grpSp>
              <p:nvGrpSpPr>
                <p:cNvPr id="191" name="Group 190"/>
                <p:cNvGrpSpPr/>
                <p:nvPr/>
              </p:nvGrpSpPr>
              <p:grpSpPr>
                <a:xfrm rot="5400000">
                  <a:off x="6134840" y="5723541"/>
                  <a:ext cx="7020501" cy="245326"/>
                  <a:chOff x="3939648" y="3459513"/>
                  <a:chExt cx="7020501" cy="245326"/>
                </a:xfrm>
              </p:grpSpPr>
              <p:cxnSp>
                <p:nvCxnSpPr>
                  <p:cNvPr id="192" name="Straight Connector 191"/>
                  <p:cNvCxnSpPr/>
                  <p:nvPr/>
                </p:nvCxnSpPr>
                <p:spPr bwMode="auto">
                  <a:xfrm rot="16200000">
                    <a:off x="7449899" y="-50738"/>
                    <a:ext cx="0" cy="7020501"/>
                  </a:xfrm>
                  <a:prstGeom prst="line">
                    <a:avLst/>
                  </a:pr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 w="254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93" name="Straight Connector 192"/>
                  <p:cNvCxnSpPr/>
                  <p:nvPr/>
                </p:nvCxnSpPr>
                <p:spPr bwMode="auto">
                  <a:xfrm rot="16200000">
                    <a:off x="7449899" y="71925"/>
                    <a:ext cx="0" cy="7020501"/>
                  </a:xfrm>
                  <a:prstGeom prst="line">
                    <a:avLst/>
                  </a:pr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 w="254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94" name="Straight Connector 193"/>
                  <p:cNvCxnSpPr/>
                  <p:nvPr/>
                </p:nvCxnSpPr>
                <p:spPr bwMode="auto">
                  <a:xfrm rot="16200000">
                    <a:off x="7449899" y="194588"/>
                    <a:ext cx="0" cy="7020501"/>
                  </a:xfrm>
                  <a:prstGeom prst="line">
                    <a:avLst/>
                  </a:pr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 w="254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grpSp>
              <p:nvGrpSpPr>
                <p:cNvPr id="195" name="Group 194"/>
                <p:cNvGrpSpPr/>
                <p:nvPr/>
              </p:nvGrpSpPr>
              <p:grpSpPr>
                <a:xfrm rot="5400000">
                  <a:off x="7583499" y="5723542"/>
                  <a:ext cx="7020501" cy="245326"/>
                  <a:chOff x="3939648" y="3459513"/>
                  <a:chExt cx="7020501" cy="245326"/>
                </a:xfrm>
              </p:grpSpPr>
              <p:cxnSp>
                <p:nvCxnSpPr>
                  <p:cNvPr id="196" name="Straight Connector 195"/>
                  <p:cNvCxnSpPr/>
                  <p:nvPr/>
                </p:nvCxnSpPr>
                <p:spPr bwMode="auto">
                  <a:xfrm rot="16200000">
                    <a:off x="7449899" y="-50738"/>
                    <a:ext cx="0" cy="7020501"/>
                  </a:xfrm>
                  <a:prstGeom prst="line">
                    <a:avLst/>
                  </a:pr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 w="254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97" name="Straight Connector 196"/>
                  <p:cNvCxnSpPr/>
                  <p:nvPr/>
                </p:nvCxnSpPr>
                <p:spPr bwMode="auto">
                  <a:xfrm rot="16200000">
                    <a:off x="7449899" y="71925"/>
                    <a:ext cx="0" cy="7020501"/>
                  </a:xfrm>
                  <a:prstGeom prst="line">
                    <a:avLst/>
                  </a:pr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 w="254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98" name="Straight Connector 197"/>
                  <p:cNvCxnSpPr/>
                  <p:nvPr/>
                </p:nvCxnSpPr>
                <p:spPr bwMode="auto">
                  <a:xfrm rot="16200000">
                    <a:off x="7449899" y="194588"/>
                    <a:ext cx="0" cy="7020501"/>
                  </a:xfrm>
                  <a:prstGeom prst="line">
                    <a:avLst/>
                  </a:pr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 w="254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grpSp>
              <p:nvGrpSpPr>
                <p:cNvPr id="199" name="Group 198"/>
                <p:cNvGrpSpPr/>
                <p:nvPr/>
              </p:nvGrpSpPr>
              <p:grpSpPr>
                <a:xfrm>
                  <a:off x="1249913" y="4958542"/>
                  <a:ext cx="11036883" cy="245326"/>
                  <a:chOff x="1249913" y="3459513"/>
                  <a:chExt cx="11036883" cy="245326"/>
                </a:xfrm>
              </p:grpSpPr>
              <p:cxnSp>
                <p:nvCxnSpPr>
                  <p:cNvPr id="200" name="Straight Connector 199"/>
                  <p:cNvCxnSpPr/>
                  <p:nvPr/>
                </p:nvCxnSpPr>
                <p:spPr bwMode="auto">
                  <a:xfrm>
                    <a:off x="1249913" y="3459513"/>
                    <a:ext cx="11036883" cy="0"/>
                  </a:xfrm>
                  <a:prstGeom prst="line">
                    <a:avLst/>
                  </a:pr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 w="254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01" name="Straight Connector 200"/>
                  <p:cNvCxnSpPr/>
                  <p:nvPr/>
                </p:nvCxnSpPr>
                <p:spPr bwMode="auto">
                  <a:xfrm>
                    <a:off x="1249913" y="3582176"/>
                    <a:ext cx="11036883" cy="0"/>
                  </a:xfrm>
                  <a:prstGeom prst="line">
                    <a:avLst/>
                  </a:pr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 w="254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02" name="Straight Connector 201"/>
                  <p:cNvCxnSpPr/>
                  <p:nvPr/>
                </p:nvCxnSpPr>
                <p:spPr bwMode="auto">
                  <a:xfrm>
                    <a:off x="1249913" y="3704839"/>
                    <a:ext cx="11036883" cy="0"/>
                  </a:xfrm>
                  <a:prstGeom prst="line">
                    <a:avLst/>
                  </a:pr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 w="254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grpSp>
              <p:nvGrpSpPr>
                <p:cNvPr id="203" name="Group 202"/>
                <p:cNvGrpSpPr/>
                <p:nvPr/>
              </p:nvGrpSpPr>
              <p:grpSpPr>
                <a:xfrm>
                  <a:off x="1249913" y="6449316"/>
                  <a:ext cx="11036883" cy="245326"/>
                  <a:chOff x="1249913" y="3459513"/>
                  <a:chExt cx="11036883" cy="245326"/>
                </a:xfrm>
              </p:grpSpPr>
              <p:cxnSp>
                <p:nvCxnSpPr>
                  <p:cNvPr id="204" name="Straight Connector 203"/>
                  <p:cNvCxnSpPr/>
                  <p:nvPr/>
                </p:nvCxnSpPr>
                <p:spPr bwMode="auto">
                  <a:xfrm>
                    <a:off x="1249913" y="3459513"/>
                    <a:ext cx="11036883" cy="0"/>
                  </a:xfrm>
                  <a:prstGeom prst="line">
                    <a:avLst/>
                  </a:pr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 w="254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05" name="Straight Connector 204"/>
                  <p:cNvCxnSpPr/>
                  <p:nvPr/>
                </p:nvCxnSpPr>
                <p:spPr bwMode="auto">
                  <a:xfrm>
                    <a:off x="1249913" y="3582176"/>
                    <a:ext cx="11036883" cy="0"/>
                  </a:xfrm>
                  <a:prstGeom prst="line">
                    <a:avLst/>
                  </a:pr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 w="254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06" name="Straight Connector 205"/>
                  <p:cNvCxnSpPr/>
                  <p:nvPr/>
                </p:nvCxnSpPr>
                <p:spPr bwMode="auto">
                  <a:xfrm>
                    <a:off x="1249913" y="3704839"/>
                    <a:ext cx="11036883" cy="0"/>
                  </a:xfrm>
                  <a:prstGeom prst="line">
                    <a:avLst/>
                  </a:pr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 w="254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grpSp>
              <p:nvGrpSpPr>
                <p:cNvPr id="207" name="Group 206"/>
                <p:cNvGrpSpPr/>
                <p:nvPr/>
              </p:nvGrpSpPr>
              <p:grpSpPr>
                <a:xfrm>
                  <a:off x="1249913" y="7979306"/>
                  <a:ext cx="11036883" cy="245326"/>
                  <a:chOff x="1249913" y="3459513"/>
                  <a:chExt cx="11036883" cy="245326"/>
                </a:xfrm>
              </p:grpSpPr>
              <p:cxnSp>
                <p:nvCxnSpPr>
                  <p:cNvPr id="208" name="Straight Connector 207"/>
                  <p:cNvCxnSpPr/>
                  <p:nvPr/>
                </p:nvCxnSpPr>
                <p:spPr bwMode="auto">
                  <a:xfrm>
                    <a:off x="1249913" y="3459513"/>
                    <a:ext cx="11036883" cy="0"/>
                  </a:xfrm>
                  <a:prstGeom prst="line">
                    <a:avLst/>
                  </a:pr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 w="254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09" name="Straight Connector 208"/>
                  <p:cNvCxnSpPr/>
                  <p:nvPr/>
                </p:nvCxnSpPr>
                <p:spPr bwMode="auto">
                  <a:xfrm>
                    <a:off x="1249913" y="3582176"/>
                    <a:ext cx="11036883" cy="0"/>
                  </a:xfrm>
                  <a:prstGeom prst="line">
                    <a:avLst/>
                  </a:pr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 w="254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10" name="Straight Connector 209"/>
                  <p:cNvCxnSpPr/>
                  <p:nvPr/>
                </p:nvCxnSpPr>
                <p:spPr bwMode="auto">
                  <a:xfrm>
                    <a:off x="1249913" y="3704839"/>
                    <a:ext cx="11036883" cy="0"/>
                  </a:xfrm>
                  <a:prstGeom prst="line">
                    <a:avLst/>
                  </a:pr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 w="254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</p:grpSp>
          <p:sp>
            <p:nvSpPr>
              <p:cNvPr id="4" name="Rectangle 3"/>
              <p:cNvSpPr/>
              <p:nvPr/>
            </p:nvSpPr>
            <p:spPr bwMode="auto">
              <a:xfrm>
                <a:off x="1249913" y="7847243"/>
                <a:ext cx="11196087" cy="1753957"/>
              </a:xfrm>
              <a:prstGeom prst="rect">
                <a:avLst/>
              </a:prstGeom>
              <a:solidFill>
                <a:schemeClr val="bg1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4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endParaRPr>
              </a:p>
            </p:txBody>
          </p:sp>
        </p:grpSp>
      </p:grpSp>
      <p:grpSp>
        <p:nvGrpSpPr>
          <p:cNvPr id="212" name="Group 211"/>
          <p:cNvGrpSpPr/>
          <p:nvPr/>
        </p:nvGrpSpPr>
        <p:grpSpPr>
          <a:xfrm>
            <a:off x="6880727" y="1753540"/>
            <a:ext cx="4522861" cy="3094432"/>
            <a:chOff x="3560011" y="500982"/>
            <a:chExt cx="4522861" cy="3094432"/>
          </a:xfrm>
        </p:grpSpPr>
        <p:sp>
          <p:nvSpPr>
            <p:cNvPr id="213" name="Oval 212"/>
            <p:cNvSpPr/>
            <p:nvPr/>
          </p:nvSpPr>
          <p:spPr>
            <a:xfrm>
              <a:off x="4570056" y="3034175"/>
              <a:ext cx="659992" cy="561239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89440" y="908720"/>
              <a:ext cx="2280866" cy="1184456"/>
            </a:xfrm>
            <a:prstGeom prst="rect">
              <a:avLst/>
            </a:prstGeom>
          </p:spPr>
        </p:pic>
        <p:sp>
          <p:nvSpPr>
            <p:cNvPr id="215" name="Oval 214"/>
            <p:cNvSpPr/>
            <p:nvPr/>
          </p:nvSpPr>
          <p:spPr>
            <a:xfrm>
              <a:off x="3560011" y="918796"/>
              <a:ext cx="2310295" cy="116570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6" name="Straight Connector 215"/>
            <p:cNvCxnSpPr/>
            <p:nvPr/>
          </p:nvCxnSpPr>
          <p:spPr>
            <a:xfrm flipH="1" flipV="1">
              <a:off x="3589440" y="1628800"/>
              <a:ext cx="989475" cy="1672062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>
              <a:endCxn id="215" idx="6"/>
            </p:cNvCxnSpPr>
            <p:nvPr/>
          </p:nvCxnSpPr>
          <p:spPr>
            <a:xfrm flipV="1">
              <a:off x="5258086" y="1501649"/>
              <a:ext cx="612220" cy="178522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8" name="TextBox 217"/>
            <p:cNvSpPr txBox="1"/>
            <p:nvPr/>
          </p:nvSpPr>
          <p:spPr>
            <a:xfrm>
              <a:off x="5318877" y="500982"/>
              <a:ext cx="276399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/>
                <a:t>Routing Switch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430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lvl="1" indent="-457200">
              <a:buFont typeface="Arial" panose="020B0604020202020204" pitchFamily="34" charset="0"/>
              <a:buChar char="•"/>
            </a:pPr>
            <a:r>
              <a:rPr lang="en-CA" sz="3600" dirty="0"/>
              <a:t>RL-enhanced Simulated Annealing based FPGA Placer</a:t>
            </a:r>
          </a:p>
          <a:p>
            <a:pPr marL="647700" lvl="2" indent="-457200">
              <a:buFont typeface="Arial" panose="020B0604020202020204" pitchFamily="34" charset="0"/>
              <a:buChar char="•"/>
            </a:pPr>
            <a:r>
              <a:rPr lang="en-CA" sz="3200" dirty="0"/>
              <a:t>RL agent controlled move generator</a:t>
            </a:r>
          </a:p>
          <a:p>
            <a:pPr marL="647700" lvl="2" indent="-457200">
              <a:buFont typeface="Arial" panose="020B0604020202020204" pitchFamily="34" charset="0"/>
              <a:buChar char="•"/>
            </a:pPr>
            <a:r>
              <a:rPr lang="en-CA" sz="3200" dirty="0"/>
              <a:t>Learns on-line what types of moves are productive</a:t>
            </a:r>
          </a:p>
          <a:p>
            <a:pPr marL="647700" lvl="2" indent="-457200">
              <a:buFont typeface="Arial" panose="020B0604020202020204" pitchFamily="34" charset="0"/>
              <a:buChar char="•"/>
            </a:pPr>
            <a:r>
              <a:rPr lang="en-CA" sz="3200" dirty="0"/>
              <a:t>Improves run-time/quality trade-offs</a:t>
            </a:r>
          </a:p>
          <a:p>
            <a:pPr marL="952500" lvl="3" indent="-457200">
              <a:buFont typeface="Arial" panose="020B0604020202020204" pitchFamily="34" charset="0"/>
              <a:buChar char="•"/>
            </a:pPr>
            <a:r>
              <a:rPr lang="en-CA" sz="2800" dirty="0"/>
              <a:t>Particularly at low run-times</a:t>
            </a:r>
          </a:p>
          <a:p>
            <a:pPr marL="647700" lvl="2" indent="-457200">
              <a:buFont typeface="Arial" panose="020B0604020202020204" pitchFamily="34" charset="0"/>
              <a:buChar char="•"/>
            </a:pPr>
            <a:r>
              <a:rPr lang="en-CA" sz="3200" dirty="0"/>
              <a:t>Much more to explore</a:t>
            </a:r>
          </a:p>
          <a:p>
            <a:pPr marL="952500" lvl="3" indent="-457200">
              <a:buFont typeface="Arial" panose="020B0604020202020204" pitchFamily="34" charset="0"/>
              <a:buChar char="•"/>
            </a:pPr>
            <a:r>
              <a:rPr lang="en-CA" sz="2800"/>
              <a:t>More diverse </a:t>
            </a:r>
            <a:r>
              <a:rPr lang="en-CA" sz="2800" dirty="0"/>
              <a:t>placement perturbations / moves</a:t>
            </a:r>
          </a:p>
          <a:p>
            <a:pPr marL="952500" lvl="3" indent="-457200">
              <a:buFont typeface="Arial" panose="020B0604020202020204" pitchFamily="34" charset="0"/>
              <a:buChar char="•"/>
            </a:pPr>
            <a:r>
              <a:rPr lang="en-CA" sz="2800" dirty="0"/>
              <a:t>More powerful agents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Conclusion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621E302-A139-4538-AB44-9079AB17D9A4}" type="slidenum">
              <a:rPr lang="en-CA" smtClean="0"/>
              <a:pPr>
                <a:defRPr/>
              </a:pPr>
              <a:t>60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14611894"/>
      </p:ext>
    </p:extLst>
  </p:cSld>
  <p:clrMapOvr>
    <a:masterClrMapping/>
  </p:clrMapOvr>
  <p:transition spd="med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Summary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21E302-A139-4538-AB44-9079AB17D9A4}" type="slidenum">
              <a:rPr lang="en-CA" smtClean="0"/>
              <a:pPr>
                <a:defRPr/>
              </a:pPr>
              <a:t>61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64165804"/>
      </p:ext>
    </p:extLst>
  </p:cSld>
  <p:clrMapOvr>
    <a:masterClrMapping/>
  </p:clrMapOvr>
  <p:transition spd="med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35000" y="1104245"/>
            <a:ext cx="12213094" cy="7635875"/>
          </a:xfrm>
        </p:spPr>
        <p:txBody>
          <a:bodyPr/>
          <a:lstStyle/>
          <a:p>
            <a:pPr lvl="1"/>
            <a:r>
              <a:rPr lang="en-CA" dirty="0"/>
              <a:t> Open-source, flexible CAD crucial for </a:t>
            </a:r>
          </a:p>
          <a:p>
            <a:pPr lvl="2"/>
            <a:r>
              <a:rPr lang="en-CA" dirty="0"/>
              <a:t> Evolution/innovation in spatial hardware</a:t>
            </a:r>
          </a:p>
          <a:p>
            <a:pPr lvl="2"/>
            <a:r>
              <a:rPr lang="en-CA" dirty="0"/>
              <a:t> Enabling CAD research by the community</a:t>
            </a:r>
          </a:p>
          <a:p>
            <a:pPr lvl="1"/>
            <a:r>
              <a:rPr lang="en-CA" dirty="0"/>
              <a:t> VTR</a:t>
            </a:r>
          </a:p>
          <a:p>
            <a:pPr lvl="2"/>
            <a:r>
              <a:rPr lang="en-CA" dirty="0"/>
              <a:t> Large, very active open-source effort</a:t>
            </a:r>
          </a:p>
          <a:p>
            <a:pPr lvl="3"/>
            <a:r>
              <a:rPr lang="en-CA" dirty="0"/>
              <a:t>&gt;12,000 commits, ~100 committers</a:t>
            </a:r>
          </a:p>
          <a:p>
            <a:pPr lvl="2"/>
            <a:r>
              <a:rPr lang="en-CA" dirty="0"/>
              <a:t> Linked to other open-source efforts like </a:t>
            </a:r>
            <a:r>
              <a:rPr lang="en-CA" dirty="0" err="1"/>
              <a:t>Symbiflow</a:t>
            </a:r>
            <a:r>
              <a:rPr lang="en-CA" dirty="0"/>
              <a:t>, </a:t>
            </a:r>
            <a:r>
              <a:rPr lang="en-CA" dirty="0" err="1"/>
              <a:t>OpenFPGA</a:t>
            </a:r>
            <a:endParaRPr lang="en-CA" dirty="0"/>
          </a:p>
          <a:p>
            <a:pPr lvl="3"/>
            <a:r>
              <a:rPr lang="en-CA" dirty="0"/>
              <a:t> </a:t>
            </a:r>
            <a:r>
              <a:rPr lang="en-CA" i="0" dirty="0"/>
              <a:t>Mix and match your flow</a:t>
            </a:r>
          </a:p>
          <a:p>
            <a:pPr lvl="2"/>
            <a:r>
              <a:rPr lang="en-CA" dirty="0"/>
              <a:t> Flexible, with good (but can be better!) result quality</a:t>
            </a:r>
          </a:p>
          <a:p>
            <a:pPr lvl="2"/>
            <a:r>
              <a:rPr lang="en-CA" dirty="0"/>
              <a:t> Contributions welcome!</a:t>
            </a:r>
          </a:p>
          <a:p>
            <a:pPr lvl="2"/>
            <a:endParaRPr lang="en-CA" dirty="0"/>
          </a:p>
          <a:p>
            <a:pPr marL="0" lvl="1" indent="0" algn="ctr">
              <a:buNone/>
            </a:pPr>
            <a:r>
              <a:rPr lang="en-CA" dirty="0"/>
              <a:t> </a:t>
            </a:r>
            <a:r>
              <a:rPr lang="en-CA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Open source enables innovation across a wider community</a:t>
            </a:r>
          </a:p>
          <a:p>
            <a:pPr marL="0" lvl="1" indent="0">
              <a:buNone/>
            </a:pPr>
            <a:endParaRPr lang="en-C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35000" y="316190"/>
            <a:ext cx="11747500" cy="584200"/>
          </a:xfrm>
        </p:spPr>
        <p:txBody>
          <a:bodyPr/>
          <a:lstStyle/>
          <a:p>
            <a:r>
              <a:rPr lang="en-CA" dirty="0"/>
              <a:t>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621E302-A139-4538-AB44-9079AB17D9A4}" type="slidenum">
              <a:rPr lang="en-CA" smtClean="0"/>
              <a:pPr>
                <a:defRPr/>
              </a:pPr>
              <a:t>62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88448824"/>
      </p:ext>
    </p:extLst>
  </p:cSld>
  <p:clrMapOvr>
    <a:masterClrMapping/>
  </p:clrMapOvr>
  <p:transition spd="med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ctrTitle"/>
          </p:nvPr>
        </p:nvSpPr>
        <p:spPr>
          <a:xfrm>
            <a:off x="635000" y="1892673"/>
            <a:ext cx="5029200" cy="1476375"/>
          </a:xfrm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9600" dirty="0">
                <a:cs typeface="HelveticaNeueLT Std Bold" charset="0"/>
              </a:rPr>
              <a:t>Thanks!</a:t>
            </a:r>
            <a:endParaRPr lang="en-US" sz="3200" dirty="0">
              <a:cs typeface="HelveticaNeueLT Std Bold" charset="0"/>
            </a:endParaRPr>
          </a:p>
        </p:txBody>
      </p:sp>
      <p:cxnSp>
        <p:nvCxnSpPr>
          <p:cNvPr id="43012" name="Straight Connector 6"/>
          <p:cNvCxnSpPr>
            <a:cxnSpLocks noChangeShapeType="1"/>
          </p:cNvCxnSpPr>
          <p:nvPr/>
        </p:nvCxnSpPr>
        <p:spPr bwMode="auto">
          <a:xfrm>
            <a:off x="6122988" y="1656413"/>
            <a:ext cx="0" cy="1446551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Rectangle 5"/>
          <p:cNvSpPr/>
          <p:nvPr/>
        </p:nvSpPr>
        <p:spPr bwMode="auto">
          <a:xfrm>
            <a:off x="6502400" y="8382000"/>
            <a:ext cx="5943600" cy="1371600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 eaLnBrk="1" hangingPunct="1">
              <a:defRPr/>
            </a:pPr>
            <a:endParaRPr lang="en-US" dirty="0">
              <a:solidFill>
                <a:srgbClr val="000000"/>
              </a:solidFill>
              <a:latin typeface="HelveticaNeueLT Std Bold"/>
              <a:ea typeface="ヒラギノ角ゴ ProN W3" pitchFamily="-65" charset="-128"/>
              <a:cs typeface="ヒラギノ角ゴ ProN W3" pitchFamily="-65" charset="-128"/>
              <a:sym typeface="Gill Sans" pitchFamily="-65" charset="0"/>
            </a:endParaRP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6502400" y="1871588"/>
            <a:ext cx="59436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ts val="1200"/>
              </a:spcBef>
              <a:defRPr sz="2800">
                <a:solidFill>
                  <a:srgbClr val="001337"/>
                </a:solidFill>
                <a:latin typeface="Georgia" panose="02040502050405020303" pitchFamily="18" charset="0"/>
                <a:ea typeface="ヒラギノ明朝 ProN W3" charset="-128"/>
                <a:sym typeface="Georgia" panose="02040502050405020303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1200"/>
              </a:spcBef>
              <a:buClr>
                <a:srgbClr val="001E3F"/>
              </a:buClr>
              <a:buSzPct val="150000"/>
              <a:buFont typeface="Georgia" panose="02040502050405020303" pitchFamily="18" charset="0"/>
              <a:buChar char="•"/>
              <a:defRPr sz="2400">
                <a:solidFill>
                  <a:srgbClr val="001337"/>
                </a:solidFill>
                <a:latin typeface="Georgia" panose="02040502050405020303" pitchFamily="18" charset="0"/>
                <a:ea typeface="ヒラギノ明朝 ProN W3" charset="-128"/>
                <a:sym typeface="Georgia" panose="02040502050405020303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1200"/>
              </a:spcBef>
              <a:buClr>
                <a:srgbClr val="001E3F"/>
              </a:buClr>
              <a:buSzPct val="150000"/>
              <a:buFont typeface="Georgia" panose="02040502050405020303" pitchFamily="18" charset="0"/>
              <a:buChar char="•"/>
              <a:defRPr sz="2400" i="1">
                <a:solidFill>
                  <a:srgbClr val="001337"/>
                </a:solidFill>
                <a:latin typeface="Georgia" panose="02040502050405020303" pitchFamily="18" charset="0"/>
                <a:ea typeface="ヒラギノ明朝 ProN W3" charset="-128"/>
                <a:sym typeface="Georgia" panose="02040502050405020303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1200"/>
              </a:spcBef>
              <a:buClr>
                <a:srgbClr val="001E3F"/>
              </a:buClr>
              <a:buSzPct val="150000"/>
              <a:buFont typeface="Georgia" panose="02040502050405020303" pitchFamily="18" charset="0"/>
              <a:buChar char="•"/>
              <a:defRPr sz="1500" i="1">
                <a:solidFill>
                  <a:srgbClr val="001337"/>
                </a:solidFill>
                <a:latin typeface="Georgia" panose="02040502050405020303" pitchFamily="18" charset="0"/>
                <a:ea typeface="ヒラギノ明朝 ProN W3" charset="-128"/>
                <a:sym typeface="Georgia" panose="02040502050405020303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1200"/>
              </a:spcBef>
              <a:buClr>
                <a:srgbClr val="001E3F"/>
              </a:buClr>
              <a:buSzPct val="150000"/>
              <a:buFont typeface="Georgia" panose="02040502050405020303" pitchFamily="18" charset="0"/>
              <a:buChar char="•"/>
              <a:defRPr sz="1500" i="1">
                <a:solidFill>
                  <a:srgbClr val="001337"/>
                </a:solidFill>
                <a:latin typeface="Georgia" panose="02040502050405020303" pitchFamily="18" charset="0"/>
                <a:ea typeface="ヒラギノ明朝 ProN W3" charset="-128"/>
                <a:sym typeface="Georgia" panose="02040502050405020303" pitchFamily="18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1200"/>
              </a:spcBef>
              <a:spcAft>
                <a:spcPct val="0"/>
              </a:spcAft>
              <a:buClr>
                <a:srgbClr val="001E3F"/>
              </a:buClr>
              <a:buSzPct val="150000"/>
              <a:buFont typeface="Georgia" panose="02040502050405020303" pitchFamily="18" charset="0"/>
              <a:buChar char="•"/>
              <a:defRPr sz="1500" i="1">
                <a:solidFill>
                  <a:srgbClr val="001337"/>
                </a:solidFill>
                <a:latin typeface="Georgia" panose="02040502050405020303" pitchFamily="18" charset="0"/>
                <a:ea typeface="ヒラギノ明朝 ProN W3" charset="-128"/>
                <a:sym typeface="Georgia" panose="02040502050405020303" pitchFamily="18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1200"/>
              </a:spcBef>
              <a:spcAft>
                <a:spcPct val="0"/>
              </a:spcAft>
              <a:buClr>
                <a:srgbClr val="001E3F"/>
              </a:buClr>
              <a:buSzPct val="150000"/>
              <a:buFont typeface="Georgia" panose="02040502050405020303" pitchFamily="18" charset="0"/>
              <a:buChar char="•"/>
              <a:defRPr sz="1500" i="1">
                <a:solidFill>
                  <a:srgbClr val="001337"/>
                </a:solidFill>
                <a:latin typeface="Georgia" panose="02040502050405020303" pitchFamily="18" charset="0"/>
                <a:ea typeface="ヒラギノ明朝 ProN W3" charset="-128"/>
                <a:sym typeface="Georgia" panose="02040502050405020303" pitchFamily="18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1200"/>
              </a:spcBef>
              <a:spcAft>
                <a:spcPct val="0"/>
              </a:spcAft>
              <a:buClr>
                <a:srgbClr val="001E3F"/>
              </a:buClr>
              <a:buSzPct val="150000"/>
              <a:buFont typeface="Georgia" panose="02040502050405020303" pitchFamily="18" charset="0"/>
              <a:buChar char="•"/>
              <a:defRPr sz="1500" i="1">
                <a:solidFill>
                  <a:srgbClr val="001337"/>
                </a:solidFill>
                <a:latin typeface="Georgia" panose="02040502050405020303" pitchFamily="18" charset="0"/>
                <a:ea typeface="ヒラギノ明朝 ProN W3" charset="-128"/>
                <a:sym typeface="Georgia" panose="02040502050405020303" pitchFamily="18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1200"/>
              </a:spcBef>
              <a:spcAft>
                <a:spcPct val="0"/>
              </a:spcAft>
              <a:buClr>
                <a:srgbClr val="001E3F"/>
              </a:buClr>
              <a:buSzPct val="150000"/>
              <a:buFont typeface="Georgia" panose="02040502050405020303" pitchFamily="18" charset="0"/>
              <a:buChar char="•"/>
              <a:defRPr sz="1500" i="1">
                <a:solidFill>
                  <a:srgbClr val="001337"/>
                </a:solidFill>
                <a:latin typeface="Georgia" panose="02040502050405020303" pitchFamily="18" charset="0"/>
                <a:ea typeface="ヒラギノ明朝 ProN W3" charset="-128"/>
                <a:sym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sz="6000" dirty="0">
                <a:latin typeface="HelveticaNeueLT Std" pitchFamily="34" charset="0"/>
                <a:ea typeface="ヒラギノ角ゴ ProN W6" charset="-128"/>
                <a:sym typeface="Helvetica Neue" charset="0"/>
              </a:rPr>
              <a:t>Questions?</a:t>
            </a:r>
            <a:br>
              <a:rPr lang="en-US" sz="2400" b="1" dirty="0">
                <a:latin typeface="HelveticaNeueLT Std Bold" charset="0"/>
                <a:ea typeface="ヒラギノ角ゴ ProN W6" charset="-128"/>
                <a:sym typeface="Helvetica Neue" charset="0"/>
              </a:rPr>
            </a:br>
            <a:r>
              <a:rPr lang="en-US" sz="2400" b="1" dirty="0">
                <a:latin typeface="HelveticaNeueLT Std" pitchFamily="34" charset="0"/>
                <a:ea typeface="ヒラギノ角ゴ ProN W6" charset="-128"/>
                <a:sym typeface="Helvetica Neue" charset="0"/>
              </a:rPr>
              <a:t>Email: </a:t>
            </a:r>
            <a:r>
              <a:rPr lang="en-US" sz="2400" b="1" dirty="0" err="1">
                <a:latin typeface="HelveticaNeueLT Std" pitchFamily="34" charset="0"/>
                <a:ea typeface="ヒラギノ角ゴ ProN W6" charset="-128"/>
                <a:sym typeface="Helvetica Neue" charset="0"/>
              </a:rPr>
              <a:t>vaughn</a:t>
            </a:r>
            <a:r>
              <a:rPr lang="en-CA" sz="2400" dirty="0">
                <a:ea typeface="ヒラギノ角ゴ ProN W6" charset="-128"/>
                <a:sym typeface="Helvetica Neue" charset="0"/>
              </a:rPr>
              <a:t>@eecg.utoronto.ca</a:t>
            </a:r>
            <a:endParaRPr lang="en-US" sz="2400" dirty="0">
              <a:solidFill>
                <a:srgbClr val="000000"/>
              </a:solidFill>
              <a:latin typeface="HelveticaNeueLT Std Bold" charset="0"/>
              <a:ea typeface="ヒラギノ角ゴ ProN W3" charset="-128"/>
              <a:sym typeface="Gill Sans" charset="0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0" y="4265735"/>
            <a:ext cx="12638505" cy="1029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ts val="1200"/>
              </a:spcBef>
              <a:defRPr sz="2800">
                <a:solidFill>
                  <a:srgbClr val="001337"/>
                </a:solidFill>
                <a:latin typeface="Georgia" panose="02040502050405020303" pitchFamily="18" charset="0"/>
                <a:ea typeface="ヒラギノ明朝 ProN W3" charset="-128"/>
                <a:sym typeface="Georgia" panose="02040502050405020303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1200"/>
              </a:spcBef>
              <a:buClr>
                <a:srgbClr val="001E3F"/>
              </a:buClr>
              <a:buSzPct val="150000"/>
              <a:buFont typeface="Georgia" panose="02040502050405020303" pitchFamily="18" charset="0"/>
              <a:buChar char="•"/>
              <a:defRPr sz="2400">
                <a:solidFill>
                  <a:srgbClr val="001337"/>
                </a:solidFill>
                <a:latin typeface="Georgia" panose="02040502050405020303" pitchFamily="18" charset="0"/>
                <a:ea typeface="ヒラギノ明朝 ProN W3" charset="-128"/>
                <a:sym typeface="Georgia" panose="02040502050405020303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1200"/>
              </a:spcBef>
              <a:buClr>
                <a:srgbClr val="001E3F"/>
              </a:buClr>
              <a:buSzPct val="150000"/>
              <a:buFont typeface="Georgia" panose="02040502050405020303" pitchFamily="18" charset="0"/>
              <a:buChar char="•"/>
              <a:defRPr sz="2400" i="1">
                <a:solidFill>
                  <a:srgbClr val="001337"/>
                </a:solidFill>
                <a:latin typeface="Georgia" panose="02040502050405020303" pitchFamily="18" charset="0"/>
                <a:ea typeface="ヒラギノ明朝 ProN W3" charset="-128"/>
                <a:sym typeface="Georgia" panose="02040502050405020303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1200"/>
              </a:spcBef>
              <a:buClr>
                <a:srgbClr val="001E3F"/>
              </a:buClr>
              <a:buSzPct val="150000"/>
              <a:buFont typeface="Georgia" panose="02040502050405020303" pitchFamily="18" charset="0"/>
              <a:buChar char="•"/>
              <a:defRPr sz="1500" i="1">
                <a:solidFill>
                  <a:srgbClr val="001337"/>
                </a:solidFill>
                <a:latin typeface="Georgia" panose="02040502050405020303" pitchFamily="18" charset="0"/>
                <a:ea typeface="ヒラギノ明朝 ProN W3" charset="-128"/>
                <a:sym typeface="Georgia" panose="02040502050405020303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1200"/>
              </a:spcBef>
              <a:buClr>
                <a:srgbClr val="001E3F"/>
              </a:buClr>
              <a:buSzPct val="150000"/>
              <a:buFont typeface="Georgia" panose="02040502050405020303" pitchFamily="18" charset="0"/>
              <a:buChar char="•"/>
              <a:defRPr sz="1500" i="1">
                <a:solidFill>
                  <a:srgbClr val="001337"/>
                </a:solidFill>
                <a:latin typeface="Georgia" panose="02040502050405020303" pitchFamily="18" charset="0"/>
                <a:ea typeface="ヒラギノ明朝 ProN W3" charset="-128"/>
                <a:sym typeface="Georgia" panose="02040502050405020303" pitchFamily="18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1200"/>
              </a:spcBef>
              <a:spcAft>
                <a:spcPct val="0"/>
              </a:spcAft>
              <a:buClr>
                <a:srgbClr val="001E3F"/>
              </a:buClr>
              <a:buSzPct val="150000"/>
              <a:buFont typeface="Georgia" panose="02040502050405020303" pitchFamily="18" charset="0"/>
              <a:buChar char="•"/>
              <a:defRPr sz="1500" i="1">
                <a:solidFill>
                  <a:srgbClr val="001337"/>
                </a:solidFill>
                <a:latin typeface="Georgia" panose="02040502050405020303" pitchFamily="18" charset="0"/>
                <a:ea typeface="ヒラギノ明朝 ProN W3" charset="-128"/>
                <a:sym typeface="Georgia" panose="02040502050405020303" pitchFamily="18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1200"/>
              </a:spcBef>
              <a:spcAft>
                <a:spcPct val="0"/>
              </a:spcAft>
              <a:buClr>
                <a:srgbClr val="001E3F"/>
              </a:buClr>
              <a:buSzPct val="150000"/>
              <a:buFont typeface="Georgia" panose="02040502050405020303" pitchFamily="18" charset="0"/>
              <a:buChar char="•"/>
              <a:defRPr sz="1500" i="1">
                <a:solidFill>
                  <a:srgbClr val="001337"/>
                </a:solidFill>
                <a:latin typeface="Georgia" panose="02040502050405020303" pitchFamily="18" charset="0"/>
                <a:ea typeface="ヒラギノ明朝 ProN W3" charset="-128"/>
                <a:sym typeface="Georgia" panose="02040502050405020303" pitchFamily="18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1200"/>
              </a:spcBef>
              <a:spcAft>
                <a:spcPct val="0"/>
              </a:spcAft>
              <a:buClr>
                <a:srgbClr val="001E3F"/>
              </a:buClr>
              <a:buSzPct val="150000"/>
              <a:buFont typeface="Georgia" panose="02040502050405020303" pitchFamily="18" charset="0"/>
              <a:buChar char="•"/>
              <a:defRPr sz="1500" i="1">
                <a:solidFill>
                  <a:srgbClr val="001337"/>
                </a:solidFill>
                <a:latin typeface="Georgia" panose="02040502050405020303" pitchFamily="18" charset="0"/>
                <a:ea typeface="ヒラギノ明朝 ProN W3" charset="-128"/>
                <a:sym typeface="Georgia" panose="02040502050405020303" pitchFamily="18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1200"/>
              </a:spcBef>
              <a:spcAft>
                <a:spcPct val="0"/>
              </a:spcAft>
              <a:buClr>
                <a:srgbClr val="001E3F"/>
              </a:buClr>
              <a:buSzPct val="150000"/>
              <a:buFont typeface="Georgia" panose="02040502050405020303" pitchFamily="18" charset="0"/>
              <a:buChar char="•"/>
              <a:defRPr sz="1500" i="1">
                <a:solidFill>
                  <a:srgbClr val="001337"/>
                </a:solidFill>
                <a:latin typeface="Georgia" panose="02040502050405020303" pitchFamily="18" charset="0"/>
                <a:ea typeface="ヒラギノ明朝 ProN W3" charset="-128"/>
                <a:sym typeface="Georgia" panose="02040502050405020303" pitchFamily="18" charset="0"/>
              </a:defRPr>
            </a:lvl9pPr>
          </a:lstStyle>
          <a:p>
            <a:pPr algn="ctr" eaLnBrk="1" hangingPunct="1">
              <a:lnSpc>
                <a:spcPct val="125000"/>
              </a:lnSpc>
              <a:spcBef>
                <a:spcPct val="0"/>
              </a:spcBef>
            </a:pPr>
            <a:r>
              <a:rPr lang="en-US" sz="4400" b="1" dirty="0">
                <a:latin typeface="HelveticaNeueLT Std" pitchFamily="34" charset="0"/>
                <a:ea typeface="ヒラギノ角ゴ ProN W6" charset="-128"/>
                <a:sym typeface="Helvetica Neue" charset="0"/>
              </a:rPr>
              <a:t>VTR: </a:t>
            </a:r>
            <a:r>
              <a:rPr lang="en-US" sz="5400" dirty="0">
                <a:latin typeface="HelveticaNeueLT Std" pitchFamily="34" charset="0"/>
                <a:ea typeface="ヒラギノ角ゴ ProN W6" charset="-128"/>
                <a:sym typeface="Helvetica Neue" charset="0"/>
              </a:rPr>
              <a:t>verilogtorouting.org</a:t>
            </a:r>
            <a:endParaRPr lang="en-US" sz="5400" dirty="0">
              <a:solidFill>
                <a:srgbClr val="000000"/>
              </a:solidFill>
              <a:latin typeface="HelveticaNeueLT Std" pitchFamily="34" charset="0"/>
              <a:ea typeface="ヒラギノ角ゴ ProN W6" charset="-128"/>
              <a:sym typeface="Helvetica Neue" charset="0"/>
            </a:endParaRPr>
          </a:p>
        </p:txBody>
      </p:sp>
      <p:pic>
        <p:nvPicPr>
          <p:cNvPr id="3" name="Picture 2" descr="A picture containing table, sitting, room, large&#10;&#10;Description automatically generated">
            <a:extLst>
              <a:ext uri="{FF2B5EF4-FFF2-40B4-BE49-F238E27FC236}">
                <a16:creationId xmlns:a16="http://schemas.microsoft.com/office/drawing/2014/main" id="{4CF3E0F7-53B6-4DA9-A902-65FCDB593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109" y="5521123"/>
            <a:ext cx="3907176" cy="29069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54B8B1-9AD8-4721-AC14-11B7C0B072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5694" y="5654943"/>
            <a:ext cx="3670306" cy="2730708"/>
          </a:xfrm>
          <a:prstGeom prst="rect">
            <a:avLst/>
          </a:prstGeom>
        </p:spPr>
      </p:pic>
      <p:pic>
        <p:nvPicPr>
          <p:cNvPr id="12" name="Picture 11" descr="A picture containing building, cat, sitting, table&#10;&#10;Description automatically generated">
            <a:extLst>
              <a:ext uri="{FF2B5EF4-FFF2-40B4-BE49-F238E27FC236}">
                <a16:creationId xmlns:a16="http://schemas.microsoft.com/office/drawing/2014/main" id="{EC45B093-B8E0-4DFC-9D85-102D319EBF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6534" y="5572497"/>
            <a:ext cx="3791195" cy="282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87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FPGA Basics</a:t>
            </a:r>
          </a:p>
        </p:txBody>
      </p:sp>
      <p:grpSp>
        <p:nvGrpSpPr>
          <p:cNvPr id="92" name="Group 91"/>
          <p:cNvGrpSpPr/>
          <p:nvPr/>
        </p:nvGrpSpPr>
        <p:grpSpPr>
          <a:xfrm>
            <a:off x="9457473" y="1219200"/>
            <a:ext cx="2988527" cy="7726835"/>
            <a:chOff x="7337502" y="1031486"/>
            <a:chExt cx="2988527" cy="7726835"/>
          </a:xfrm>
        </p:grpSpPr>
        <p:sp>
          <p:nvSpPr>
            <p:cNvPr id="93" name="Rounded Rectangle 92"/>
            <p:cNvSpPr/>
            <p:nvPr/>
          </p:nvSpPr>
          <p:spPr bwMode="auto">
            <a:xfrm>
              <a:off x="7337502" y="2542477"/>
              <a:ext cx="2988527" cy="713679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明朝 ProN W3" charset="-128"/>
                  <a:cs typeface="+mn-cs"/>
                  <a:sym typeface="Gill Sans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明朝 ProN W3" charset="-128"/>
                  <a:cs typeface="+mn-cs"/>
                  <a:sym typeface="Gill Sans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明朝 ProN W3" charset="-128"/>
                  <a:cs typeface="+mn-cs"/>
                  <a:sym typeface="Gill Sans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明朝 ProN W3" charset="-128"/>
                  <a:cs typeface="+mn-cs"/>
                  <a:sym typeface="Gill Sans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明朝 ProN W3" charset="-128"/>
                  <a:cs typeface="+mn-cs"/>
                  <a:sym typeface="Gill Sans" charset="0"/>
                </a:defRPr>
              </a:lvl5pPr>
              <a:lvl6pPr marL="22860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明朝 ProN W3" charset="-128"/>
                  <a:cs typeface="+mn-cs"/>
                  <a:sym typeface="Gill Sans" charset="0"/>
                </a:defRPr>
              </a:lvl6pPr>
              <a:lvl7pPr marL="27432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明朝 ProN W3" charset="-128"/>
                  <a:cs typeface="+mn-cs"/>
                  <a:sym typeface="Gill Sans" charset="0"/>
                </a:defRPr>
              </a:lvl7pPr>
              <a:lvl8pPr marL="32004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明朝 ProN W3" charset="-128"/>
                  <a:cs typeface="+mn-cs"/>
                  <a:sym typeface="Gill Sans" charset="0"/>
                </a:defRPr>
              </a:lvl8pPr>
              <a:lvl9pPr marL="36576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明朝 ProN W3" charset="-128"/>
                  <a:cs typeface="+mn-cs"/>
                  <a:sym typeface="Gill Sans" charset="0"/>
                </a:defRPr>
              </a:lvl9pPr>
            </a:lstStyle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32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rPr>
                <a:t>Logic Synth.</a:t>
              </a:r>
            </a:p>
          </p:txBody>
        </p:sp>
        <p:sp>
          <p:nvSpPr>
            <p:cNvPr id="94" name="Rounded Rectangle 93"/>
            <p:cNvSpPr/>
            <p:nvPr/>
          </p:nvSpPr>
          <p:spPr bwMode="auto">
            <a:xfrm>
              <a:off x="7337502" y="3598125"/>
              <a:ext cx="2988527" cy="713679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明朝 ProN W3" charset="-128"/>
                  <a:cs typeface="+mn-cs"/>
                  <a:sym typeface="Gill Sans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明朝 ProN W3" charset="-128"/>
                  <a:cs typeface="+mn-cs"/>
                  <a:sym typeface="Gill Sans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明朝 ProN W3" charset="-128"/>
                  <a:cs typeface="+mn-cs"/>
                  <a:sym typeface="Gill Sans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明朝 ProN W3" charset="-128"/>
                  <a:cs typeface="+mn-cs"/>
                  <a:sym typeface="Gill Sans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明朝 ProN W3" charset="-128"/>
                  <a:cs typeface="+mn-cs"/>
                  <a:sym typeface="Gill Sans" charset="0"/>
                </a:defRPr>
              </a:lvl5pPr>
              <a:lvl6pPr marL="22860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明朝 ProN W3" charset="-128"/>
                  <a:cs typeface="+mn-cs"/>
                  <a:sym typeface="Gill Sans" charset="0"/>
                </a:defRPr>
              </a:lvl6pPr>
              <a:lvl7pPr marL="27432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明朝 ProN W3" charset="-128"/>
                  <a:cs typeface="+mn-cs"/>
                  <a:sym typeface="Gill Sans" charset="0"/>
                </a:defRPr>
              </a:lvl7pPr>
              <a:lvl8pPr marL="32004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明朝 ProN W3" charset="-128"/>
                  <a:cs typeface="+mn-cs"/>
                  <a:sym typeface="Gill Sans" charset="0"/>
                </a:defRPr>
              </a:lvl8pPr>
              <a:lvl9pPr marL="36576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明朝 ProN W3" charset="-128"/>
                  <a:cs typeface="+mn-cs"/>
                  <a:sym typeface="Gill Sans" charset="0"/>
                </a:defRPr>
              </a:lvl9pPr>
            </a:lstStyle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32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rPr>
                <a:t>Tech. Map</a:t>
              </a:r>
            </a:p>
          </p:txBody>
        </p:sp>
        <p:sp>
          <p:nvSpPr>
            <p:cNvPr id="96" name="Rounded Rectangle 95"/>
            <p:cNvSpPr/>
            <p:nvPr/>
          </p:nvSpPr>
          <p:spPr bwMode="auto">
            <a:xfrm>
              <a:off x="7337502" y="4653773"/>
              <a:ext cx="2988527" cy="713679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明朝 ProN W3" charset="-128"/>
                  <a:cs typeface="+mn-cs"/>
                  <a:sym typeface="Gill Sans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明朝 ProN W3" charset="-128"/>
                  <a:cs typeface="+mn-cs"/>
                  <a:sym typeface="Gill Sans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明朝 ProN W3" charset="-128"/>
                  <a:cs typeface="+mn-cs"/>
                  <a:sym typeface="Gill Sans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明朝 ProN W3" charset="-128"/>
                  <a:cs typeface="+mn-cs"/>
                  <a:sym typeface="Gill Sans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明朝 ProN W3" charset="-128"/>
                  <a:cs typeface="+mn-cs"/>
                  <a:sym typeface="Gill Sans" charset="0"/>
                </a:defRPr>
              </a:lvl5pPr>
              <a:lvl6pPr marL="22860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明朝 ProN W3" charset="-128"/>
                  <a:cs typeface="+mn-cs"/>
                  <a:sym typeface="Gill Sans" charset="0"/>
                </a:defRPr>
              </a:lvl6pPr>
              <a:lvl7pPr marL="27432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明朝 ProN W3" charset="-128"/>
                  <a:cs typeface="+mn-cs"/>
                  <a:sym typeface="Gill Sans" charset="0"/>
                </a:defRPr>
              </a:lvl7pPr>
              <a:lvl8pPr marL="32004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明朝 ProN W3" charset="-128"/>
                  <a:cs typeface="+mn-cs"/>
                  <a:sym typeface="Gill Sans" charset="0"/>
                </a:defRPr>
              </a:lvl8pPr>
              <a:lvl9pPr marL="36576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明朝 ProN W3" charset="-128"/>
                  <a:cs typeface="+mn-cs"/>
                  <a:sym typeface="Gill Sans" charset="0"/>
                </a:defRPr>
              </a:lvl9pPr>
            </a:lstStyle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32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rPr>
                <a:t>Pack</a:t>
              </a:r>
            </a:p>
          </p:txBody>
        </p:sp>
        <p:sp>
          <p:nvSpPr>
            <p:cNvPr id="98" name="Rounded Rectangle 97"/>
            <p:cNvSpPr/>
            <p:nvPr/>
          </p:nvSpPr>
          <p:spPr bwMode="auto">
            <a:xfrm>
              <a:off x="7337502" y="5709421"/>
              <a:ext cx="2988527" cy="713679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明朝 ProN W3" charset="-128"/>
                  <a:cs typeface="+mn-cs"/>
                  <a:sym typeface="Gill Sans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明朝 ProN W3" charset="-128"/>
                  <a:cs typeface="+mn-cs"/>
                  <a:sym typeface="Gill Sans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明朝 ProN W3" charset="-128"/>
                  <a:cs typeface="+mn-cs"/>
                  <a:sym typeface="Gill Sans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明朝 ProN W3" charset="-128"/>
                  <a:cs typeface="+mn-cs"/>
                  <a:sym typeface="Gill Sans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明朝 ProN W3" charset="-128"/>
                  <a:cs typeface="+mn-cs"/>
                  <a:sym typeface="Gill Sans" charset="0"/>
                </a:defRPr>
              </a:lvl5pPr>
              <a:lvl6pPr marL="22860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明朝 ProN W3" charset="-128"/>
                  <a:cs typeface="+mn-cs"/>
                  <a:sym typeface="Gill Sans" charset="0"/>
                </a:defRPr>
              </a:lvl6pPr>
              <a:lvl7pPr marL="27432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明朝 ProN W3" charset="-128"/>
                  <a:cs typeface="+mn-cs"/>
                  <a:sym typeface="Gill Sans" charset="0"/>
                </a:defRPr>
              </a:lvl7pPr>
              <a:lvl8pPr marL="32004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明朝 ProN W3" charset="-128"/>
                  <a:cs typeface="+mn-cs"/>
                  <a:sym typeface="Gill Sans" charset="0"/>
                </a:defRPr>
              </a:lvl8pPr>
              <a:lvl9pPr marL="36576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明朝 ProN W3" charset="-128"/>
                  <a:cs typeface="+mn-cs"/>
                  <a:sym typeface="Gill Sans" charset="0"/>
                </a:defRPr>
              </a:lvl9pPr>
            </a:lstStyle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32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rPr>
                <a:t>Place</a:t>
              </a:r>
            </a:p>
          </p:txBody>
        </p:sp>
        <p:sp>
          <p:nvSpPr>
            <p:cNvPr id="102" name="Rounded Rectangle 101"/>
            <p:cNvSpPr/>
            <p:nvPr/>
          </p:nvSpPr>
          <p:spPr bwMode="auto">
            <a:xfrm>
              <a:off x="7337502" y="6765069"/>
              <a:ext cx="2988527" cy="713679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明朝 ProN W3" charset="-128"/>
                  <a:cs typeface="+mn-cs"/>
                  <a:sym typeface="Gill Sans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明朝 ProN W3" charset="-128"/>
                  <a:cs typeface="+mn-cs"/>
                  <a:sym typeface="Gill Sans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明朝 ProN W3" charset="-128"/>
                  <a:cs typeface="+mn-cs"/>
                  <a:sym typeface="Gill Sans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明朝 ProN W3" charset="-128"/>
                  <a:cs typeface="+mn-cs"/>
                  <a:sym typeface="Gill Sans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明朝 ProN W3" charset="-128"/>
                  <a:cs typeface="+mn-cs"/>
                  <a:sym typeface="Gill Sans" charset="0"/>
                </a:defRPr>
              </a:lvl5pPr>
              <a:lvl6pPr marL="22860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明朝 ProN W3" charset="-128"/>
                  <a:cs typeface="+mn-cs"/>
                  <a:sym typeface="Gill Sans" charset="0"/>
                </a:defRPr>
              </a:lvl6pPr>
              <a:lvl7pPr marL="27432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明朝 ProN W3" charset="-128"/>
                  <a:cs typeface="+mn-cs"/>
                  <a:sym typeface="Gill Sans" charset="0"/>
                </a:defRPr>
              </a:lvl7pPr>
              <a:lvl8pPr marL="32004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明朝 ProN W3" charset="-128"/>
                  <a:cs typeface="+mn-cs"/>
                  <a:sym typeface="Gill Sans" charset="0"/>
                </a:defRPr>
              </a:lvl8pPr>
              <a:lvl9pPr marL="36576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明朝 ProN W3" charset="-128"/>
                  <a:cs typeface="+mn-cs"/>
                  <a:sym typeface="Gill Sans" charset="0"/>
                </a:defRPr>
              </a:lvl9pPr>
            </a:lstStyle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32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rPr>
                <a:t>Route</a:t>
              </a:r>
            </a:p>
          </p:txBody>
        </p:sp>
        <p:sp>
          <p:nvSpPr>
            <p:cNvPr id="104" name="Snip Single Corner Rectangle 103"/>
            <p:cNvSpPr/>
            <p:nvPr/>
          </p:nvSpPr>
          <p:spPr bwMode="auto">
            <a:xfrm>
              <a:off x="8084633" y="1031486"/>
              <a:ext cx="1494264" cy="849352"/>
            </a:xfrm>
            <a:prstGeom prst="snip1Rect">
              <a:avLst/>
            </a:prstGeom>
            <a:solidFill>
              <a:srgbClr val="00B050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明朝 ProN W3" charset="-128"/>
                  <a:cs typeface="+mn-cs"/>
                  <a:sym typeface="Gill Sans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明朝 ProN W3" charset="-128"/>
                  <a:cs typeface="+mn-cs"/>
                  <a:sym typeface="Gill Sans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明朝 ProN W3" charset="-128"/>
                  <a:cs typeface="+mn-cs"/>
                  <a:sym typeface="Gill Sans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明朝 ProN W3" charset="-128"/>
                  <a:cs typeface="+mn-cs"/>
                  <a:sym typeface="Gill Sans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明朝 ProN W3" charset="-128"/>
                  <a:cs typeface="+mn-cs"/>
                  <a:sym typeface="Gill Sans" charset="0"/>
                </a:defRPr>
              </a:lvl5pPr>
              <a:lvl6pPr marL="22860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明朝 ProN W3" charset="-128"/>
                  <a:cs typeface="+mn-cs"/>
                  <a:sym typeface="Gill Sans" charset="0"/>
                </a:defRPr>
              </a:lvl6pPr>
              <a:lvl7pPr marL="27432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明朝 ProN W3" charset="-128"/>
                  <a:cs typeface="+mn-cs"/>
                  <a:sym typeface="Gill Sans" charset="0"/>
                </a:defRPr>
              </a:lvl7pPr>
              <a:lvl8pPr marL="32004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明朝 ProN W3" charset="-128"/>
                  <a:cs typeface="+mn-cs"/>
                  <a:sym typeface="Gill Sans" charset="0"/>
                </a:defRPr>
              </a:lvl8pPr>
              <a:lvl9pPr marL="36576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明朝 ProN W3" charset="-128"/>
                  <a:cs typeface="+mn-cs"/>
                  <a:sym typeface="Gill Sans" charset="0"/>
                </a:defRPr>
              </a:lvl9pPr>
            </a:lstStyle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42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rPr>
                <a:t>HDL</a:t>
              </a:r>
            </a:p>
          </p:txBody>
        </p:sp>
        <p:sp>
          <p:nvSpPr>
            <p:cNvPr id="108" name="Snip Single Corner Rectangle 107"/>
            <p:cNvSpPr/>
            <p:nvPr/>
          </p:nvSpPr>
          <p:spPr bwMode="auto">
            <a:xfrm>
              <a:off x="7571677" y="7985165"/>
              <a:ext cx="2509026" cy="773156"/>
            </a:xfrm>
            <a:prstGeom prst="snip1Rect">
              <a:avLst/>
            </a:prstGeom>
            <a:solidFill>
              <a:srgbClr val="00B050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明朝 ProN W3" charset="-128"/>
                  <a:cs typeface="+mn-cs"/>
                  <a:sym typeface="Gill Sans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明朝 ProN W3" charset="-128"/>
                  <a:cs typeface="+mn-cs"/>
                  <a:sym typeface="Gill Sans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明朝 ProN W3" charset="-128"/>
                  <a:cs typeface="+mn-cs"/>
                  <a:sym typeface="Gill Sans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明朝 ProN W3" charset="-128"/>
                  <a:cs typeface="+mn-cs"/>
                  <a:sym typeface="Gill Sans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200" kern="1200">
                  <a:solidFill>
                    <a:srgbClr val="000000"/>
                  </a:solidFill>
                  <a:latin typeface="Gill Sans" charset="0"/>
                  <a:ea typeface="ヒラギノ明朝 ProN W3" charset="-128"/>
                  <a:cs typeface="+mn-cs"/>
                  <a:sym typeface="Gill Sans" charset="0"/>
                </a:defRPr>
              </a:lvl5pPr>
              <a:lvl6pPr marL="22860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明朝 ProN W3" charset="-128"/>
                  <a:cs typeface="+mn-cs"/>
                  <a:sym typeface="Gill Sans" charset="0"/>
                </a:defRPr>
              </a:lvl6pPr>
              <a:lvl7pPr marL="27432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明朝 ProN W3" charset="-128"/>
                  <a:cs typeface="+mn-cs"/>
                  <a:sym typeface="Gill Sans" charset="0"/>
                </a:defRPr>
              </a:lvl7pPr>
              <a:lvl8pPr marL="32004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明朝 ProN W3" charset="-128"/>
                  <a:cs typeface="+mn-cs"/>
                  <a:sym typeface="Gill Sans" charset="0"/>
                </a:defRPr>
              </a:lvl8pPr>
              <a:lvl9pPr marL="3657600" algn="l" defTabSz="914400" rtl="0" eaLnBrk="1" latinLnBrk="0" hangingPunct="1">
                <a:defRPr sz="4200" kern="1200">
                  <a:solidFill>
                    <a:srgbClr val="000000"/>
                  </a:solidFill>
                  <a:latin typeface="Gill Sans" charset="0"/>
                  <a:ea typeface="ヒラギノ明朝 ProN W3" charset="-128"/>
                  <a:cs typeface="+mn-cs"/>
                  <a:sym typeface="Gill Sans" charset="0"/>
                </a:defRPr>
              </a:lvl9pPr>
            </a:lstStyle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4200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Gill Sans" pitchFamily="-65" charset="0"/>
                  <a:ea typeface="ヒラギノ角ゴ ProN W3" pitchFamily="-65" charset="-128"/>
                  <a:cs typeface="ヒラギノ角ゴ ProN W3" pitchFamily="-65" charset="-128"/>
                  <a:sym typeface="Gill Sans" pitchFamily="-65" charset="0"/>
                </a:rPr>
                <a:t>Bitstream</a:t>
              </a:r>
              <a:endParaRPr kumimoji="0" lang="en-CA" sz="4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pitchFamily="-65" charset="0"/>
                <a:ea typeface="ヒラギノ角ゴ ProN W3" pitchFamily="-65" charset="-128"/>
                <a:cs typeface="ヒラギノ角ゴ ProN W3" pitchFamily="-65" charset="-128"/>
                <a:sym typeface="Gill Sans" pitchFamily="-65" charset="0"/>
              </a:endParaRPr>
            </a:p>
          </p:txBody>
        </p:sp>
        <p:cxnSp>
          <p:nvCxnSpPr>
            <p:cNvPr id="110" name="Straight Arrow Connector 109"/>
            <p:cNvCxnSpPr>
              <a:stCxn id="104" idx="1"/>
              <a:endCxn id="93" idx="0"/>
            </p:cNvCxnSpPr>
            <p:nvPr/>
          </p:nvCxnSpPr>
          <p:spPr bwMode="auto">
            <a:xfrm>
              <a:off x="8831765" y="1880838"/>
              <a:ext cx="1" cy="661639"/>
            </a:xfrm>
            <a:prstGeom prst="straightConnector1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14" name="Straight Arrow Connector 113"/>
            <p:cNvCxnSpPr>
              <a:stCxn id="93" idx="2"/>
              <a:endCxn id="94" idx="0"/>
            </p:cNvCxnSpPr>
            <p:nvPr/>
          </p:nvCxnSpPr>
          <p:spPr bwMode="auto">
            <a:xfrm>
              <a:off x="8831766" y="3256156"/>
              <a:ext cx="0" cy="341969"/>
            </a:xfrm>
            <a:prstGeom prst="straightConnector1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16" name="Straight Arrow Connector 115"/>
            <p:cNvCxnSpPr>
              <a:stCxn id="94" idx="2"/>
              <a:endCxn id="96" idx="0"/>
            </p:cNvCxnSpPr>
            <p:nvPr/>
          </p:nvCxnSpPr>
          <p:spPr bwMode="auto">
            <a:xfrm>
              <a:off x="8831766" y="4311804"/>
              <a:ext cx="0" cy="341969"/>
            </a:xfrm>
            <a:prstGeom prst="straightConnector1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20" name="Straight Arrow Connector 119"/>
            <p:cNvCxnSpPr>
              <a:stCxn id="96" idx="2"/>
              <a:endCxn id="98" idx="0"/>
            </p:cNvCxnSpPr>
            <p:nvPr/>
          </p:nvCxnSpPr>
          <p:spPr bwMode="auto">
            <a:xfrm>
              <a:off x="8831766" y="5367452"/>
              <a:ext cx="0" cy="341969"/>
            </a:xfrm>
            <a:prstGeom prst="straightConnector1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22" name="Straight Arrow Connector 121"/>
            <p:cNvCxnSpPr>
              <a:stCxn id="98" idx="2"/>
              <a:endCxn id="102" idx="0"/>
            </p:cNvCxnSpPr>
            <p:nvPr/>
          </p:nvCxnSpPr>
          <p:spPr bwMode="auto">
            <a:xfrm>
              <a:off x="8831766" y="6423100"/>
              <a:ext cx="0" cy="341969"/>
            </a:xfrm>
            <a:prstGeom prst="straightConnector1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26" name="Straight Arrow Connector 125"/>
            <p:cNvCxnSpPr>
              <a:stCxn id="102" idx="2"/>
              <a:endCxn id="108" idx="3"/>
            </p:cNvCxnSpPr>
            <p:nvPr/>
          </p:nvCxnSpPr>
          <p:spPr bwMode="auto">
            <a:xfrm flipH="1">
              <a:off x="8826190" y="7478748"/>
              <a:ext cx="5576" cy="506417"/>
            </a:xfrm>
            <a:prstGeom prst="straightConnector1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132" name="Text Placeholder 1"/>
          <p:cNvSpPr>
            <a:spLocks noGrp="1"/>
          </p:cNvSpPr>
          <p:nvPr/>
        </p:nvSpPr>
        <p:spPr bwMode="auto">
          <a:xfrm>
            <a:off x="519232" y="1564887"/>
            <a:ext cx="8564675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1200"/>
              </a:spcBef>
              <a:spcAft>
                <a:spcPct val="0"/>
              </a:spcAft>
              <a:defRPr sz="3200">
                <a:solidFill>
                  <a:srgbClr val="001337"/>
                </a:solidFill>
                <a:latin typeface="+mj-lt"/>
                <a:ea typeface="+mn-ea"/>
                <a:cs typeface="+mn-cs"/>
                <a:sym typeface="Georgia" panose="02040502050405020303" pitchFamily="18" charset="0"/>
              </a:defRPr>
            </a:lvl1pPr>
            <a:lvl2pPr marL="228600" indent="-228600" algn="l" rtl="0" eaLnBrk="0" fontAlgn="base" hangingPunct="0">
              <a:lnSpc>
                <a:spcPct val="120000"/>
              </a:lnSpc>
              <a:spcBef>
                <a:spcPts val="1200"/>
              </a:spcBef>
              <a:spcAft>
                <a:spcPct val="0"/>
              </a:spcAft>
              <a:buClr>
                <a:srgbClr val="001E3F"/>
              </a:buClr>
              <a:buSzPct val="150000"/>
              <a:buFont typeface="Georgia" pitchFamily="18" charset="0"/>
              <a:buChar char="•"/>
              <a:defRPr sz="3200">
                <a:solidFill>
                  <a:srgbClr val="001337"/>
                </a:solidFill>
                <a:latin typeface="+mj-lt"/>
                <a:ea typeface="+mn-ea"/>
                <a:cs typeface="+mn-cs"/>
                <a:sym typeface="Georgia" panose="02040502050405020303" pitchFamily="18" charset="0"/>
              </a:defRPr>
            </a:lvl2pPr>
            <a:lvl3pPr marL="533400" indent="-228600" algn="l" rtl="0" eaLnBrk="0" fontAlgn="base" hangingPunct="0">
              <a:lnSpc>
                <a:spcPct val="120000"/>
              </a:lnSpc>
              <a:spcBef>
                <a:spcPts val="1200"/>
              </a:spcBef>
              <a:spcAft>
                <a:spcPct val="0"/>
              </a:spcAft>
              <a:buClr>
                <a:srgbClr val="001E3F"/>
              </a:buClr>
              <a:buSzPct val="150000"/>
              <a:buFont typeface="Georgia" pitchFamily="18" charset="0"/>
              <a:buChar char="•"/>
              <a:defRPr sz="2800" i="0">
                <a:solidFill>
                  <a:srgbClr val="001337"/>
                </a:solidFill>
                <a:latin typeface="+mj-lt"/>
                <a:ea typeface="+mn-ea"/>
                <a:cs typeface="+mn-cs"/>
                <a:sym typeface="Georgia" panose="02040502050405020303" pitchFamily="18" charset="0"/>
              </a:defRPr>
            </a:lvl3pPr>
            <a:lvl4pPr marL="838200" indent="-228600" algn="l" rtl="0" eaLnBrk="0" fontAlgn="base" hangingPunct="0">
              <a:lnSpc>
                <a:spcPct val="120000"/>
              </a:lnSpc>
              <a:spcBef>
                <a:spcPts val="1200"/>
              </a:spcBef>
              <a:spcAft>
                <a:spcPct val="0"/>
              </a:spcAft>
              <a:buClr>
                <a:srgbClr val="001E3F"/>
              </a:buClr>
              <a:buSzPct val="150000"/>
              <a:buFont typeface="Georgia" pitchFamily="18" charset="0"/>
              <a:buChar char="•"/>
              <a:defRPr sz="2400" i="1">
                <a:solidFill>
                  <a:srgbClr val="001337"/>
                </a:solidFill>
                <a:latin typeface="+mj-lt"/>
                <a:ea typeface="+mn-ea"/>
                <a:cs typeface="+mn-cs"/>
                <a:sym typeface="Georgia" panose="02040502050405020303" pitchFamily="18" charset="0"/>
              </a:defRPr>
            </a:lvl4pPr>
            <a:lvl5pPr marL="1143000" indent="-228600" algn="l" rtl="0" eaLnBrk="0" fontAlgn="base" hangingPunct="0">
              <a:lnSpc>
                <a:spcPct val="120000"/>
              </a:lnSpc>
              <a:spcBef>
                <a:spcPts val="1200"/>
              </a:spcBef>
              <a:spcAft>
                <a:spcPct val="0"/>
              </a:spcAft>
              <a:buClr>
                <a:srgbClr val="001E3F"/>
              </a:buClr>
              <a:buSzPct val="150000"/>
              <a:buFont typeface="Georgia" pitchFamily="18" charset="0"/>
              <a:buChar char="•"/>
              <a:defRPr sz="2000" i="1">
                <a:solidFill>
                  <a:srgbClr val="001337"/>
                </a:solidFill>
                <a:latin typeface="+mj-lt"/>
                <a:ea typeface="+mn-ea"/>
                <a:cs typeface="+mn-cs"/>
                <a:sym typeface="Georgia" panose="02040502050405020303" pitchFamily="18" charset="0"/>
              </a:defRPr>
            </a:lvl5pPr>
            <a:lvl6pPr marL="1600200" indent="-228600" algn="l" rtl="0" fontAlgn="base">
              <a:lnSpc>
                <a:spcPts val="3600"/>
              </a:lnSpc>
              <a:spcBef>
                <a:spcPts val="1200"/>
              </a:spcBef>
              <a:spcAft>
                <a:spcPct val="0"/>
              </a:spcAft>
              <a:buClr>
                <a:srgbClr val="FFFFFF"/>
              </a:buClr>
              <a:buSzPct val="171000"/>
              <a:buFont typeface="Georgia" pitchFamily="-65" charset="0"/>
              <a:buChar char="•"/>
              <a:defRPr i="1">
                <a:solidFill>
                  <a:srgbClr val="FFFFFF"/>
                </a:solidFill>
                <a:latin typeface="+mn-lt"/>
                <a:ea typeface="+mn-ea"/>
                <a:cs typeface="+mn-cs"/>
                <a:sym typeface="Georgia" pitchFamily="-65" charset="0"/>
              </a:defRPr>
            </a:lvl6pPr>
            <a:lvl7pPr marL="2057400" indent="-228600" algn="l" rtl="0" fontAlgn="base">
              <a:lnSpc>
                <a:spcPts val="3600"/>
              </a:lnSpc>
              <a:spcBef>
                <a:spcPts val="1200"/>
              </a:spcBef>
              <a:spcAft>
                <a:spcPct val="0"/>
              </a:spcAft>
              <a:buClr>
                <a:srgbClr val="FFFFFF"/>
              </a:buClr>
              <a:buSzPct val="171000"/>
              <a:buFont typeface="Georgia" pitchFamily="-65" charset="0"/>
              <a:buChar char="•"/>
              <a:defRPr i="1">
                <a:solidFill>
                  <a:srgbClr val="FFFFFF"/>
                </a:solidFill>
                <a:latin typeface="+mn-lt"/>
                <a:ea typeface="+mn-ea"/>
                <a:cs typeface="+mn-cs"/>
                <a:sym typeface="Georgia" pitchFamily="-65" charset="0"/>
              </a:defRPr>
            </a:lvl7pPr>
            <a:lvl8pPr marL="2514600" indent="-228600" algn="l" rtl="0" fontAlgn="base">
              <a:lnSpc>
                <a:spcPts val="3600"/>
              </a:lnSpc>
              <a:spcBef>
                <a:spcPts val="1200"/>
              </a:spcBef>
              <a:spcAft>
                <a:spcPct val="0"/>
              </a:spcAft>
              <a:buClr>
                <a:srgbClr val="FFFFFF"/>
              </a:buClr>
              <a:buSzPct val="171000"/>
              <a:buFont typeface="Georgia" pitchFamily="-65" charset="0"/>
              <a:buChar char="•"/>
              <a:defRPr i="1">
                <a:solidFill>
                  <a:srgbClr val="FFFFFF"/>
                </a:solidFill>
                <a:latin typeface="+mn-lt"/>
                <a:ea typeface="+mn-ea"/>
                <a:cs typeface="+mn-cs"/>
                <a:sym typeface="Georgia" pitchFamily="-65" charset="0"/>
              </a:defRPr>
            </a:lvl8pPr>
            <a:lvl9pPr marL="2971800" indent="-228600" algn="l" rtl="0" fontAlgn="base">
              <a:lnSpc>
                <a:spcPts val="3600"/>
              </a:lnSpc>
              <a:spcBef>
                <a:spcPts val="1200"/>
              </a:spcBef>
              <a:spcAft>
                <a:spcPct val="0"/>
              </a:spcAft>
              <a:buClr>
                <a:srgbClr val="FFFFFF"/>
              </a:buClr>
              <a:buSzPct val="171000"/>
              <a:buFont typeface="Georgia" pitchFamily="-65" charset="0"/>
              <a:buChar char="•"/>
              <a:defRPr i="1">
                <a:solidFill>
                  <a:srgbClr val="FFFFFF"/>
                </a:solidFill>
                <a:latin typeface="+mn-lt"/>
                <a:ea typeface="+mn-ea"/>
                <a:cs typeface="+mn-cs"/>
                <a:sym typeface="Georgia" pitchFamily="-65" charset="0"/>
              </a:defRPr>
            </a:lvl9pPr>
          </a:lstStyle>
          <a:p>
            <a:pPr marL="0" indent="0"/>
            <a:r>
              <a:rPr lang="en-CA" sz="4000" dirty="0"/>
              <a:t>Mapping Applications to an FPGA</a:t>
            </a:r>
          </a:p>
          <a:p>
            <a:pPr marL="762000" lvl="2" indent="-571500"/>
            <a:endParaRPr lang="en-CA" sz="3200" dirty="0"/>
          </a:p>
          <a:p>
            <a:pPr marL="762000" lvl="2" indent="-571500"/>
            <a:r>
              <a:rPr lang="en-CA" sz="3200" dirty="0"/>
              <a:t>Modern FPGAs are large (&gt;10M LEs)</a:t>
            </a:r>
          </a:p>
          <a:p>
            <a:pPr marL="704850" lvl="2" indent="-514350">
              <a:buFont typeface="Arial" panose="020B0604020202020204" pitchFamily="34" charset="0"/>
              <a:buChar char="•"/>
            </a:pPr>
            <a:endParaRPr lang="en-CA" sz="3200" dirty="0"/>
          </a:p>
          <a:p>
            <a:pPr marL="704850" lvl="2" indent="-514350">
              <a:buFont typeface="Arial" panose="020B0604020202020204" pitchFamily="34" charset="0"/>
              <a:buChar char="•"/>
            </a:pPr>
            <a:r>
              <a:rPr lang="en-CA" sz="3200" dirty="0"/>
              <a:t>Use Computer Aided Design (CAD) flow!</a:t>
            </a:r>
          </a:p>
          <a:p>
            <a:pPr marL="1009650" lvl="3" indent="-514350">
              <a:buFont typeface="Arial" panose="020B0604020202020204" pitchFamily="34" charset="0"/>
              <a:buChar char="•"/>
            </a:pPr>
            <a:r>
              <a:rPr lang="en-CA" sz="2800" dirty="0"/>
              <a:t>Designer: provides </a:t>
            </a:r>
            <a:r>
              <a:rPr lang="en-CA" sz="2800" u="sng" dirty="0"/>
              <a:t>behavioural</a:t>
            </a:r>
            <a:r>
              <a:rPr lang="en-CA" sz="2800" dirty="0"/>
              <a:t> specification</a:t>
            </a:r>
          </a:p>
          <a:p>
            <a:pPr marL="1009650" lvl="3" indent="-514350">
              <a:buFont typeface="Arial" panose="020B0604020202020204" pitchFamily="34" charset="0"/>
              <a:buChar char="•"/>
            </a:pPr>
            <a:r>
              <a:rPr lang="en-CA" sz="2800" dirty="0"/>
              <a:t>Algorithms &amp; tools: figure out the </a:t>
            </a:r>
            <a:r>
              <a:rPr lang="en-CA" sz="2800" u="sng" dirty="0"/>
              <a:t>details</a:t>
            </a:r>
          </a:p>
        </p:txBody>
      </p:sp>
    </p:spTree>
    <p:extLst>
      <p:ext uri="{BB962C8B-B14F-4D97-AF65-F5344CB8AC3E}">
        <p14:creationId xmlns:p14="http://schemas.microsoft.com/office/powerpoint/2010/main" val="178807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CA" dirty="0"/>
              <a:t>Flexible I/O</a:t>
            </a:r>
          </a:p>
          <a:p>
            <a:pPr marL="647700" lvl="2" indent="-457200">
              <a:buFont typeface="Arial" panose="020B0604020202020204" pitchFamily="34" charset="0"/>
              <a:buChar char="•"/>
            </a:pPr>
            <a:r>
              <a:rPr lang="en-CA" dirty="0"/>
              <a:t>No off-the-shelf chip with right I/O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Power Efficiency</a:t>
            </a:r>
          </a:p>
          <a:p>
            <a:pPr marL="704850" lvl="2" indent="-514350">
              <a:buFont typeface="Arial" panose="020B0604020202020204" pitchFamily="34" charset="0"/>
              <a:buChar char="•"/>
            </a:pPr>
            <a:r>
              <a:rPr lang="en-CA" dirty="0"/>
              <a:t>CPU/DSP/GPU performance per watt too low</a:t>
            </a:r>
          </a:p>
          <a:p>
            <a:pPr marL="704850" lvl="2" indent="-514350">
              <a:buFont typeface="Arial" panose="020B0604020202020204" pitchFamily="34" charset="0"/>
              <a:buChar char="•"/>
            </a:pPr>
            <a:endParaRPr lang="en-CA" dirty="0"/>
          </a:p>
          <a:p>
            <a:pPr marL="704850" lvl="2" indent="-514350">
              <a:buFont typeface="Arial" panose="020B0604020202020204" pitchFamily="34" charset="0"/>
              <a:buChar char="•"/>
            </a:pPr>
            <a:endParaRPr lang="en-CA" dirty="0"/>
          </a:p>
          <a:p>
            <a:pPr marL="704850" lvl="2" indent="-514350">
              <a:buFont typeface="Arial" panose="020B0604020202020204" pitchFamily="34" charset="0"/>
              <a:buChar char="•"/>
            </a:pPr>
            <a:endParaRPr lang="en-CA" dirty="0"/>
          </a:p>
          <a:p>
            <a:pPr marL="704850" lvl="2" indent="-514350">
              <a:buFont typeface="Arial" panose="020B0604020202020204" pitchFamily="34" charset="0"/>
              <a:buChar char="•"/>
            </a:pPr>
            <a:endParaRPr lang="en-CA" dirty="0"/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Programmability</a:t>
            </a:r>
          </a:p>
          <a:p>
            <a:pPr marL="704850" lvl="2" indent="-514350">
              <a:buFont typeface="Arial" panose="020B0604020202020204" pitchFamily="34" charset="0"/>
              <a:buChar char="•"/>
            </a:pPr>
            <a:r>
              <a:rPr lang="en-CA" dirty="0"/>
              <a:t>Dedicated ASIC not practical (e.g. changing workload)</a:t>
            </a:r>
          </a:p>
          <a:p>
            <a:pPr marL="704850" lvl="2" indent="-514350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Why Use an FPGA?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621E302-A139-4538-AB44-9079AB17D9A4}" type="slidenum">
              <a:rPr lang="en-CA" smtClean="0"/>
              <a:pPr>
                <a:defRPr/>
              </a:pPr>
              <a:t>8</a:t>
            </a:fld>
            <a:endParaRPr lang="en-CA" dirty="0"/>
          </a:p>
        </p:txBody>
      </p:sp>
      <p:grpSp>
        <p:nvGrpSpPr>
          <p:cNvPr id="9" name="Group 8"/>
          <p:cNvGrpSpPr/>
          <p:nvPr/>
        </p:nvGrpSpPr>
        <p:grpSpPr>
          <a:xfrm>
            <a:off x="2119913" y="4232214"/>
            <a:ext cx="10744188" cy="2512442"/>
            <a:chOff x="2119913" y="4878978"/>
            <a:chExt cx="10744188" cy="2512442"/>
          </a:xfrm>
        </p:grpSpPr>
        <p:sp>
          <p:nvSpPr>
            <p:cNvPr id="6" name="TextBox 5"/>
            <p:cNvSpPr txBox="1"/>
            <p:nvPr/>
          </p:nvSpPr>
          <p:spPr>
            <a:xfrm>
              <a:off x="2119913" y="4878978"/>
              <a:ext cx="84969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45 nm CPU energy breakdown [1]</a:t>
              </a: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2832410" y="5572637"/>
              <a:ext cx="10031691" cy="1818783"/>
              <a:chOff x="2832410" y="5572637"/>
              <a:chExt cx="10031691" cy="1818783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2"/>
              <a:srcRect l="18659" t="57133" r="4509" b="15188"/>
              <a:stretch/>
            </p:blipFill>
            <p:spPr>
              <a:xfrm>
                <a:off x="2832410" y="5572637"/>
                <a:ext cx="7482468" cy="1818783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9372261" y="6454633"/>
                <a:ext cx="349184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0.03 </a:t>
                </a:r>
                <a:r>
                  <a:rPr lang="en-US" sz="2400" dirty="0" err="1"/>
                  <a:t>pJ</a:t>
                </a:r>
                <a:r>
                  <a:rPr lang="en-US" sz="2400" dirty="0"/>
                  <a:t> for 8-bit </a:t>
                </a:r>
                <a:r>
                  <a:rPr lang="en-US" sz="2400" dirty="0" err="1"/>
                  <a:t>int</a:t>
                </a:r>
                <a:r>
                  <a:rPr lang="en-US" sz="2400" dirty="0"/>
                  <a:t> add</a:t>
                </a:r>
              </a:p>
              <a:p>
                <a:r>
                  <a:rPr lang="en-US" sz="2400" dirty="0"/>
                  <a:t>0.90 </a:t>
                </a:r>
                <a:r>
                  <a:rPr lang="en-US" sz="2400" dirty="0" err="1"/>
                  <a:t>pJ</a:t>
                </a:r>
                <a:r>
                  <a:rPr lang="en-US" sz="2400" dirty="0"/>
                  <a:t> for 32-bit </a:t>
                </a:r>
                <a:r>
                  <a:rPr lang="en-US" sz="2400" dirty="0" err="1"/>
                  <a:t>fp</a:t>
                </a:r>
                <a:r>
                  <a:rPr lang="en-US" sz="2400" dirty="0"/>
                  <a:t> add</a:t>
                </a:r>
              </a:p>
            </p:txBody>
          </p:sp>
        </p:grpSp>
      </p:grpSp>
      <p:sp>
        <p:nvSpPr>
          <p:cNvPr id="10" name="TextBox 9"/>
          <p:cNvSpPr txBox="1"/>
          <p:nvPr/>
        </p:nvSpPr>
        <p:spPr>
          <a:xfrm>
            <a:off x="242791" y="9300369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[1] M. Horowitz, “Computing’s Energy Problem,” </a:t>
            </a:r>
            <a:r>
              <a:rPr lang="en-US" sz="1800" i="1" dirty="0"/>
              <a:t>ISSCC,</a:t>
            </a:r>
            <a:r>
              <a:rPr lang="en-US" sz="1800" dirty="0"/>
              <a:t> 2014.</a:t>
            </a:r>
          </a:p>
        </p:txBody>
      </p:sp>
    </p:spTree>
    <p:extLst>
      <p:ext uri="{BB962C8B-B14F-4D97-AF65-F5344CB8AC3E}">
        <p14:creationId xmlns:p14="http://schemas.microsoft.com/office/powerpoint/2010/main" val="121618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35000" y="716577"/>
            <a:ext cx="11811000" cy="701675"/>
          </a:xfrm>
        </p:spPr>
        <p:txBody>
          <a:bodyPr/>
          <a:lstStyle/>
          <a:p>
            <a:pPr marL="0" lvl="1" indent="0">
              <a:buNone/>
            </a:pPr>
            <a:r>
              <a:rPr lang="en-CA" dirty="0"/>
              <a:t>Widely Used Across Many Domains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621E302-A139-4538-AB44-9079AB17D9A4}" type="slidenum">
              <a:rPr lang="en-CA" smtClean="0"/>
              <a:pPr>
                <a:defRPr/>
              </a:pPr>
              <a:t>9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864" t="72" r="28386" b="1474"/>
          <a:stretch/>
        </p:blipFill>
        <p:spPr>
          <a:xfrm>
            <a:off x="8459722" y="1931978"/>
            <a:ext cx="2754771" cy="3145994"/>
          </a:xfrm>
          <a:prstGeom prst="rect">
            <a:avLst/>
          </a:prstGeom>
        </p:spPr>
      </p:pic>
      <p:pic>
        <p:nvPicPr>
          <p:cNvPr id="6" name="Picture 2" descr="Image result for microsoft data center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223" y="1934358"/>
            <a:ext cx="5592414" cy="3143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1"/>
          <p:cNvSpPr txBox="1">
            <a:spLocks/>
          </p:cNvSpPr>
          <p:nvPr/>
        </p:nvSpPr>
        <p:spPr bwMode="auto">
          <a:xfrm>
            <a:off x="3629932" y="8445630"/>
            <a:ext cx="5757636" cy="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1200"/>
              </a:spcBef>
              <a:spcAft>
                <a:spcPct val="0"/>
              </a:spcAft>
              <a:defRPr sz="3200">
                <a:solidFill>
                  <a:srgbClr val="001337"/>
                </a:solidFill>
                <a:latin typeface="+mj-lt"/>
                <a:ea typeface="+mn-ea"/>
                <a:cs typeface="+mn-cs"/>
                <a:sym typeface="Georgia" panose="02040502050405020303" pitchFamily="18" charset="0"/>
              </a:defRPr>
            </a:lvl1pPr>
            <a:lvl2pPr marL="228600" indent="-228600" algn="l" rtl="0" eaLnBrk="0" fontAlgn="base" hangingPunct="0">
              <a:lnSpc>
                <a:spcPct val="120000"/>
              </a:lnSpc>
              <a:spcBef>
                <a:spcPts val="1200"/>
              </a:spcBef>
              <a:spcAft>
                <a:spcPct val="0"/>
              </a:spcAft>
              <a:buClr>
                <a:srgbClr val="001E3F"/>
              </a:buClr>
              <a:buSzPct val="150000"/>
              <a:buFont typeface="Georgia" pitchFamily="18" charset="0"/>
              <a:buChar char="•"/>
              <a:defRPr sz="3200">
                <a:solidFill>
                  <a:srgbClr val="001337"/>
                </a:solidFill>
                <a:latin typeface="+mj-lt"/>
                <a:ea typeface="+mn-ea"/>
                <a:cs typeface="+mn-cs"/>
                <a:sym typeface="Georgia" panose="02040502050405020303" pitchFamily="18" charset="0"/>
              </a:defRPr>
            </a:lvl2pPr>
            <a:lvl3pPr marL="533400" indent="-228600" algn="l" rtl="0" eaLnBrk="0" fontAlgn="base" hangingPunct="0">
              <a:lnSpc>
                <a:spcPct val="120000"/>
              </a:lnSpc>
              <a:spcBef>
                <a:spcPts val="1200"/>
              </a:spcBef>
              <a:spcAft>
                <a:spcPct val="0"/>
              </a:spcAft>
              <a:buClr>
                <a:srgbClr val="001E3F"/>
              </a:buClr>
              <a:buSzPct val="150000"/>
              <a:buFont typeface="Georgia" pitchFamily="18" charset="0"/>
              <a:buChar char="•"/>
              <a:defRPr sz="2800" i="0">
                <a:solidFill>
                  <a:srgbClr val="001337"/>
                </a:solidFill>
                <a:latin typeface="+mj-lt"/>
                <a:ea typeface="+mn-ea"/>
                <a:cs typeface="+mn-cs"/>
                <a:sym typeface="Georgia" panose="02040502050405020303" pitchFamily="18" charset="0"/>
              </a:defRPr>
            </a:lvl3pPr>
            <a:lvl4pPr marL="838200" indent="-228600" algn="l" rtl="0" eaLnBrk="0" fontAlgn="base" hangingPunct="0">
              <a:lnSpc>
                <a:spcPct val="120000"/>
              </a:lnSpc>
              <a:spcBef>
                <a:spcPts val="1200"/>
              </a:spcBef>
              <a:spcAft>
                <a:spcPct val="0"/>
              </a:spcAft>
              <a:buClr>
                <a:srgbClr val="001E3F"/>
              </a:buClr>
              <a:buSzPct val="150000"/>
              <a:buFont typeface="Georgia" pitchFamily="18" charset="0"/>
              <a:buChar char="•"/>
              <a:defRPr sz="2400" i="1">
                <a:solidFill>
                  <a:srgbClr val="001337"/>
                </a:solidFill>
                <a:latin typeface="+mj-lt"/>
                <a:ea typeface="+mn-ea"/>
                <a:cs typeface="+mn-cs"/>
                <a:sym typeface="Georgia" panose="02040502050405020303" pitchFamily="18" charset="0"/>
              </a:defRPr>
            </a:lvl4pPr>
            <a:lvl5pPr marL="1143000" indent="-228600" algn="l" rtl="0" eaLnBrk="0" fontAlgn="base" hangingPunct="0">
              <a:lnSpc>
                <a:spcPct val="120000"/>
              </a:lnSpc>
              <a:spcBef>
                <a:spcPts val="1200"/>
              </a:spcBef>
              <a:spcAft>
                <a:spcPct val="0"/>
              </a:spcAft>
              <a:buClr>
                <a:srgbClr val="001E3F"/>
              </a:buClr>
              <a:buSzPct val="150000"/>
              <a:buFont typeface="Georgia" pitchFamily="18" charset="0"/>
              <a:buChar char="•"/>
              <a:defRPr sz="2000" i="1">
                <a:solidFill>
                  <a:srgbClr val="001337"/>
                </a:solidFill>
                <a:latin typeface="+mj-lt"/>
                <a:ea typeface="+mn-ea"/>
                <a:cs typeface="+mn-cs"/>
                <a:sym typeface="Georgia" panose="02040502050405020303" pitchFamily="18" charset="0"/>
              </a:defRPr>
            </a:lvl5pPr>
            <a:lvl6pPr marL="1600200" indent="-228600" algn="l" rtl="0" fontAlgn="base">
              <a:lnSpc>
                <a:spcPts val="3600"/>
              </a:lnSpc>
              <a:spcBef>
                <a:spcPts val="1200"/>
              </a:spcBef>
              <a:spcAft>
                <a:spcPct val="0"/>
              </a:spcAft>
              <a:buClr>
                <a:srgbClr val="FFFFFF"/>
              </a:buClr>
              <a:buSzPct val="171000"/>
              <a:buFont typeface="Georgia" pitchFamily="-65" charset="0"/>
              <a:buChar char="•"/>
              <a:defRPr i="1">
                <a:solidFill>
                  <a:srgbClr val="FFFFFF"/>
                </a:solidFill>
                <a:latin typeface="+mn-lt"/>
                <a:ea typeface="+mn-ea"/>
                <a:cs typeface="+mn-cs"/>
                <a:sym typeface="Georgia" pitchFamily="-65" charset="0"/>
              </a:defRPr>
            </a:lvl6pPr>
            <a:lvl7pPr marL="2057400" indent="-228600" algn="l" rtl="0" fontAlgn="base">
              <a:lnSpc>
                <a:spcPts val="3600"/>
              </a:lnSpc>
              <a:spcBef>
                <a:spcPts val="1200"/>
              </a:spcBef>
              <a:spcAft>
                <a:spcPct val="0"/>
              </a:spcAft>
              <a:buClr>
                <a:srgbClr val="FFFFFF"/>
              </a:buClr>
              <a:buSzPct val="171000"/>
              <a:buFont typeface="Georgia" pitchFamily="-65" charset="0"/>
              <a:buChar char="•"/>
              <a:defRPr i="1">
                <a:solidFill>
                  <a:srgbClr val="FFFFFF"/>
                </a:solidFill>
                <a:latin typeface="+mn-lt"/>
                <a:ea typeface="+mn-ea"/>
                <a:cs typeface="+mn-cs"/>
                <a:sym typeface="Georgia" pitchFamily="-65" charset="0"/>
              </a:defRPr>
            </a:lvl7pPr>
            <a:lvl8pPr marL="2514600" indent="-228600" algn="l" rtl="0" fontAlgn="base">
              <a:lnSpc>
                <a:spcPts val="3600"/>
              </a:lnSpc>
              <a:spcBef>
                <a:spcPts val="1200"/>
              </a:spcBef>
              <a:spcAft>
                <a:spcPct val="0"/>
              </a:spcAft>
              <a:buClr>
                <a:srgbClr val="FFFFFF"/>
              </a:buClr>
              <a:buSzPct val="171000"/>
              <a:buFont typeface="Georgia" pitchFamily="-65" charset="0"/>
              <a:buChar char="•"/>
              <a:defRPr i="1">
                <a:solidFill>
                  <a:srgbClr val="FFFFFF"/>
                </a:solidFill>
                <a:latin typeface="+mn-lt"/>
                <a:ea typeface="+mn-ea"/>
                <a:cs typeface="+mn-cs"/>
                <a:sym typeface="Georgia" pitchFamily="-65" charset="0"/>
              </a:defRPr>
            </a:lvl8pPr>
            <a:lvl9pPr marL="2971800" indent="-228600" algn="l" rtl="0" fontAlgn="base">
              <a:lnSpc>
                <a:spcPts val="3600"/>
              </a:lnSpc>
              <a:spcBef>
                <a:spcPts val="1200"/>
              </a:spcBef>
              <a:spcAft>
                <a:spcPct val="0"/>
              </a:spcAft>
              <a:buClr>
                <a:srgbClr val="FFFFFF"/>
              </a:buClr>
              <a:buSzPct val="171000"/>
              <a:buFont typeface="Georgia" pitchFamily="-65" charset="0"/>
              <a:buChar char="•"/>
              <a:defRPr i="1">
                <a:solidFill>
                  <a:srgbClr val="FFFFFF"/>
                </a:solidFill>
                <a:latin typeface="+mn-lt"/>
                <a:ea typeface="+mn-ea"/>
                <a:cs typeface="+mn-cs"/>
                <a:sym typeface="Georgia" pitchFamily="-65" charset="0"/>
              </a:defRPr>
            </a:lvl9pPr>
          </a:lstStyle>
          <a:p>
            <a:pPr marL="0" lvl="1" indent="0" algn="ctr">
              <a:buNone/>
            </a:pPr>
            <a:r>
              <a:rPr lang="en-CA" b="1" kern="0" dirty="0"/>
              <a:t>CAD flow key to success</a:t>
            </a:r>
          </a:p>
        </p:txBody>
      </p:sp>
      <p:pic>
        <p:nvPicPr>
          <p:cNvPr id="8" name="Picture 6" descr="Image result for car electronics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047" y="5928956"/>
            <a:ext cx="2959919" cy="179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3" descr="csh-pleoraipor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0" t="13347" r="9682" b="13637"/>
          <a:stretch/>
        </p:blipFill>
        <p:spPr>
          <a:xfrm>
            <a:off x="5936444" y="6114832"/>
            <a:ext cx="2106386" cy="142058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7700" y="5698140"/>
            <a:ext cx="1671185" cy="223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672490"/>
      </p:ext>
    </p:extLst>
  </p:cSld>
  <p:clrMapOvr>
    <a:masterClrMapping/>
  </p:clrMapOvr>
  <p:transition spd="med">
    <p:fad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ide Master White">
  <a:themeElements>
    <a:clrScheme name="University of Toronto Engineering">
      <a:dk1>
        <a:srgbClr val="081025"/>
      </a:dk1>
      <a:lt1>
        <a:sysClr val="window" lastClr="FFFFFF"/>
      </a:lt1>
      <a:dk2>
        <a:srgbClr val="081025"/>
      </a:dk2>
      <a:lt2>
        <a:srgbClr val="F3F3F3"/>
      </a:lt2>
      <a:accent1>
        <a:srgbClr val="0092D2"/>
      </a:accent1>
      <a:accent2>
        <a:srgbClr val="272727"/>
      </a:accent2>
      <a:accent3>
        <a:srgbClr val="F9C31B"/>
      </a:accent3>
      <a:accent4>
        <a:srgbClr val="BD3D22"/>
      </a:accent4>
      <a:accent5>
        <a:srgbClr val="46AE9D"/>
      </a:accent5>
      <a:accent6>
        <a:srgbClr val="D5DE37"/>
      </a:accent6>
      <a:hlink>
        <a:srgbClr val="0092D2"/>
      </a:hlink>
      <a:folHlink>
        <a:srgbClr val="888C89"/>
      </a:folHlink>
    </a:clrScheme>
    <a:fontScheme name="UT Engineering">
      <a:majorFont>
        <a:latin typeface="HelveticaNeueLT Std"/>
        <a:ea typeface="ヒラギノ角ゴ ProN W6"/>
        <a:cs typeface="ヒラギノ角ゴ ProN W6"/>
      </a:majorFont>
      <a:minorFont>
        <a:latin typeface="Georgia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-65" charset="0"/>
            <a:ea typeface="ヒラギノ角ゴ ProN W3" pitchFamily="-65" charset="-128"/>
            <a:cs typeface="ヒラギノ角ゴ ProN W3" pitchFamily="-65" charset="-128"/>
            <a:sym typeface="Gill Sans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-65" charset="0"/>
            <a:ea typeface="ヒラギノ角ゴ ProN W3" pitchFamily="-65" charset="-128"/>
            <a:cs typeface="ヒラギノ角ゴ ProN W3" pitchFamily="-65" charset="-128"/>
            <a:sym typeface="Gill Sans" pitchFamily="-65" charset="0"/>
          </a:defRPr>
        </a:defPPr>
      </a:lstStyle>
    </a:lnDef>
  </a:objectDefaults>
  <a:extraClrSchemeLst>
    <a:extraClrScheme>
      <a:clrScheme name="Text and Photo dar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University of Toronto Engineering">
    <a:dk1>
      <a:srgbClr val="081025"/>
    </a:dk1>
    <a:lt1>
      <a:sysClr val="window" lastClr="FFFFFF"/>
    </a:lt1>
    <a:dk2>
      <a:srgbClr val="081025"/>
    </a:dk2>
    <a:lt2>
      <a:srgbClr val="F3F3F3"/>
    </a:lt2>
    <a:accent1>
      <a:srgbClr val="0092D2"/>
    </a:accent1>
    <a:accent2>
      <a:srgbClr val="272727"/>
    </a:accent2>
    <a:accent3>
      <a:srgbClr val="F9C31B"/>
    </a:accent3>
    <a:accent4>
      <a:srgbClr val="BD3D22"/>
    </a:accent4>
    <a:accent5>
      <a:srgbClr val="46AE9D"/>
    </a:accent5>
    <a:accent6>
      <a:srgbClr val="D5DE37"/>
    </a:accent6>
    <a:hlink>
      <a:srgbClr val="0092D2"/>
    </a:hlink>
    <a:folHlink>
      <a:srgbClr val="888C89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61954</TotalTime>
  <Pages>0</Pages>
  <Words>2732</Words>
  <Characters>0</Characters>
  <Application>Microsoft Office PowerPoint</Application>
  <PresentationFormat>Custom</PresentationFormat>
  <Lines>0</Lines>
  <Paragraphs>863</Paragraphs>
  <Slides>63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63</vt:i4>
      </vt:variant>
    </vt:vector>
  </HeadingPairs>
  <TitlesOfParts>
    <vt:vector size="74" baseType="lpstr">
      <vt:lpstr>Arial</vt:lpstr>
      <vt:lpstr>Calibri</vt:lpstr>
      <vt:lpstr>Calibri Light</vt:lpstr>
      <vt:lpstr>Cambria Math</vt:lpstr>
      <vt:lpstr>Georgia</vt:lpstr>
      <vt:lpstr>Gill Sans</vt:lpstr>
      <vt:lpstr>Helvetica Neue</vt:lpstr>
      <vt:lpstr>HelveticaNeueLT Std</vt:lpstr>
      <vt:lpstr>HelveticaNeueLT Std Bold</vt:lpstr>
      <vt:lpstr>Slide Master White</vt:lpstr>
      <vt:lpstr>Office Theme</vt:lpstr>
      <vt:lpstr>Verilog to Routing (VTR):  A Flexible Open-Source CAD Flow to Explore and Target Diverse FPGA Architectures</vt:lpstr>
      <vt:lpstr>Agenda</vt:lpstr>
      <vt:lpstr>FPGA Basics &amp; Utility</vt:lpstr>
      <vt:lpstr>FPGA Basics</vt:lpstr>
      <vt:lpstr>FPGA Basics</vt:lpstr>
      <vt:lpstr>FPGA Basics</vt:lpstr>
      <vt:lpstr>FPGA Basics</vt:lpstr>
      <vt:lpstr>Why Use an FPGA?</vt:lpstr>
      <vt:lpstr>PowerPoint Presentation</vt:lpstr>
      <vt:lpstr>Flexible, Open Source CAD:  Motivation and Challenges </vt:lpstr>
      <vt:lpstr>I: FPGA Architecture Research</vt:lpstr>
      <vt:lpstr>Why New FPGA Architectures?</vt:lpstr>
      <vt:lpstr>II: FPGA CAD Research</vt:lpstr>
      <vt:lpstr>III: Program Novel Spatial Compute Architectures</vt:lpstr>
      <vt:lpstr>VTR: Verilog to Routing</vt:lpstr>
      <vt:lpstr>Verilog to Routing (VTR) Project</vt:lpstr>
      <vt:lpstr>VTR Challenges</vt:lpstr>
      <vt:lpstr>Outline</vt:lpstr>
      <vt:lpstr>Outline</vt:lpstr>
      <vt:lpstr>Block Modeling</vt:lpstr>
      <vt:lpstr>General Device Grids</vt:lpstr>
      <vt:lpstr>Arbitrary Grid Example</vt:lpstr>
      <vt:lpstr>Detailed Routing Architecture</vt:lpstr>
      <vt:lpstr>Customizable Routing Architectures</vt:lpstr>
      <vt:lpstr>Fully Custom Routing Architectures</vt:lpstr>
      <vt:lpstr>Analysis &amp; Modeling</vt:lpstr>
      <vt:lpstr>Outline</vt:lpstr>
      <vt:lpstr>FPGA Routing Problem</vt:lpstr>
      <vt:lpstr>Negotiated Congestion Routing</vt:lpstr>
      <vt:lpstr>AIR: Adaptive Incremental Router</vt:lpstr>
      <vt:lpstr>Connection Router: Architecture Adaptation</vt:lpstr>
      <vt:lpstr>Adaptive Lookahead</vt:lpstr>
      <vt:lpstr>Net Router: Lazy Routing</vt:lpstr>
      <vt:lpstr>High-Fanout (HF) Routing</vt:lpstr>
      <vt:lpstr>HF Router Expansion</vt:lpstr>
      <vt:lpstr>Incremental Routing</vt:lpstr>
      <vt:lpstr>Evaluation Titan Flow &amp; Benchmarks</vt:lpstr>
      <vt:lpstr>AIR Outperforms Academic Routers</vt:lpstr>
      <vt:lpstr>AIR is Faster than Quartus</vt:lpstr>
      <vt:lpstr>AIR Effectively Resolves Congestion</vt:lpstr>
      <vt:lpstr>Outline</vt:lpstr>
      <vt:lpstr>Titan Benchmark Completion</vt:lpstr>
      <vt:lpstr>Packing &amp; Placement Enhancements</vt:lpstr>
      <vt:lpstr>VTR 8 Run-time &amp; Memory Footprint</vt:lpstr>
      <vt:lpstr>VTR 8 QoR</vt:lpstr>
      <vt:lpstr>Outline</vt:lpstr>
      <vt:lpstr>Reinforcement Learning &amp; CAD</vt:lpstr>
      <vt:lpstr>CAD Tool Development: Human-in-the-loop </vt:lpstr>
      <vt:lpstr>CAD Tool Development: Reinforcement Learning (RL)</vt:lpstr>
      <vt:lpstr>FPGA Placement</vt:lpstr>
      <vt:lpstr>Simulated Annealing (SA) Placement</vt:lpstr>
      <vt:lpstr>Move Generation</vt:lpstr>
      <vt:lpstr>RL Move Generator</vt:lpstr>
      <vt:lpstr>Estimating Action Values</vt:lpstr>
      <vt:lpstr>Action Selection: Exploration vs Exploitation</vt:lpstr>
      <vt:lpstr>Quality/Run-time Comparison</vt:lpstr>
      <vt:lpstr>Quality/Run-time Comparison</vt:lpstr>
      <vt:lpstr>Quality/Run-time Comparison</vt:lpstr>
      <vt:lpstr>Quality/Run-time Comparison</vt:lpstr>
      <vt:lpstr>Conclusion</vt:lpstr>
      <vt:lpstr>Summary</vt:lpstr>
      <vt:lpstr>Summary</vt:lpstr>
      <vt:lpstr>Thanks!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Kevin</dc:creator>
  <cp:keywords/>
  <dc:description/>
  <cp:lastModifiedBy>Vaughn Betz</cp:lastModifiedBy>
  <cp:revision>1361</cp:revision>
  <cp:lastPrinted>2010-08-27T18:31:11Z</cp:lastPrinted>
  <dcterms:created xsi:type="dcterms:W3CDTF">2010-09-10T18:01:03Z</dcterms:created>
  <dcterms:modified xsi:type="dcterms:W3CDTF">2020-10-08T18:45:54Z</dcterms:modified>
  <cp:category/>
</cp:coreProperties>
</file>