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7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6" r:id="rId3"/>
    <p:sldId id="261" r:id="rId4"/>
    <p:sldId id="318" r:id="rId5"/>
    <p:sldId id="317" r:id="rId6"/>
    <p:sldId id="324" r:id="rId7"/>
    <p:sldId id="323" r:id="rId8"/>
    <p:sldId id="258" r:id="rId9"/>
    <p:sldId id="260" r:id="rId10"/>
    <p:sldId id="259" r:id="rId11"/>
    <p:sldId id="263" r:id="rId12"/>
    <p:sldId id="264" r:id="rId13"/>
    <p:sldId id="267" r:id="rId14"/>
    <p:sldId id="266" r:id="rId15"/>
    <p:sldId id="265" r:id="rId16"/>
    <p:sldId id="268" r:id="rId17"/>
    <p:sldId id="257" r:id="rId18"/>
    <p:sldId id="269" r:id="rId19"/>
    <p:sldId id="270" r:id="rId20"/>
    <p:sldId id="273" r:id="rId21"/>
    <p:sldId id="271" r:id="rId22"/>
    <p:sldId id="272" r:id="rId23"/>
    <p:sldId id="274" r:id="rId24"/>
    <p:sldId id="276" r:id="rId25"/>
    <p:sldId id="277" r:id="rId26"/>
    <p:sldId id="278" r:id="rId27"/>
    <p:sldId id="280" r:id="rId28"/>
    <p:sldId id="286" r:id="rId29"/>
    <p:sldId id="287" r:id="rId30"/>
    <p:sldId id="326" r:id="rId31"/>
    <p:sldId id="288" r:id="rId32"/>
    <p:sldId id="289" r:id="rId33"/>
    <p:sldId id="313" r:id="rId34"/>
    <p:sldId id="297" r:id="rId35"/>
    <p:sldId id="290" r:id="rId36"/>
    <p:sldId id="291" r:id="rId37"/>
    <p:sldId id="301" r:id="rId38"/>
    <p:sldId id="327" r:id="rId39"/>
    <p:sldId id="30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9C006B"/>
    <a:srgbClr val="9C254C"/>
    <a:srgbClr val="A3ABFF"/>
    <a:srgbClr val="567CFF"/>
    <a:srgbClr val="FF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594" autoAdjust="0"/>
  </p:normalViewPr>
  <p:slideViewPr>
    <p:cSldViewPr snapToGrid="0" snapToObjects="1">
      <p:cViewPr varScale="1">
        <p:scale>
          <a:sx n="77" d="100"/>
          <a:sy n="77" d="100"/>
        </p:scale>
        <p:origin x="-2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5FA19-4AE7-394C-8E06-B4A0FB3E5AA8}" type="datetimeFigureOut">
              <a:rPr lang="en-US" smtClean="0"/>
              <a:pPr/>
              <a:t>17-03-31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3C84F-422D-1049-B727-5B751ACDA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68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991A4-6061-8E40-B3BF-9224535D7C20}" type="datetimeFigureOut">
              <a:rPr lang="en-US" smtClean="0"/>
              <a:pPr/>
              <a:t>17-03-31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39927-3662-3B4E-89DF-65C239F3E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38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25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5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64E4AF-B82C-CD4D-BB20-5E620095AC6D}" type="slidenum">
              <a:rPr lang="en-US"/>
              <a:pPr/>
              <a:t>39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27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open: transfer Access</a:t>
            </a:r>
            <a:r>
              <a:rPr lang="en-US" baseline="0" dirty="0" smtClean="0"/>
              <a:t> control list to capability based security model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83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39927-3662-3B4E-89DF-65C239F3E8B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2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486873" y="411480"/>
            <a:ext cx="8170255" cy="6035040"/>
            <a:chOff x="486873" y="411480"/>
            <a:chExt cx="8170255" cy="6035040"/>
          </a:xfrm>
        </p:grpSpPr>
        <p:pic>
          <p:nvPicPr>
            <p:cNvPr id="12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E94280E0-5323-9C49-9A0B-67D0054264B5}" type="datetime4">
              <a:rPr lang="en-CA" smtClean="0"/>
              <a:t>March 31,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1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1C71-F560-2649-9C24-DF02385E8DFE}" type="datetime4">
              <a:rPr lang="en-CA" smtClean="0"/>
              <a:t>March 31,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36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5" name="Rectangle 34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9908-5F03-EF45-9E79-1B6A8F7578C4}" type="datetime4">
              <a:rPr lang="en-CA" smtClean="0"/>
              <a:t>March 31,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3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7090-1EAC-A544-9CD7-B54AB8B60E33}" type="datetime4">
              <a:rPr lang="en-CA" smtClean="0"/>
              <a:t>March 31,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CCB3-95A8-1347-BF67-291BAE8C40FD}" type="datetime4">
              <a:rPr lang="en-CA" smtClean="0"/>
              <a:t>March 31,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52FC-D6FD-9F44-A487-5CF29889DB65}" type="datetime4">
              <a:rPr lang="en-CA" smtClean="0"/>
              <a:t>March 31,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7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8A63D-7E06-514D-AE22-F804A0E29728}" type="datetime4">
              <a:rPr lang="en-CA" smtClean="0"/>
              <a:t>March 31,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29D4D5F2-3988-8448-BAA5-211BF0860AC4}" type="datetime4">
              <a:rPr lang="en-CA" smtClean="0"/>
              <a:t>March 31,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grpSp>
        <p:nvGrpSpPr>
          <p:cNvPr id="6" name="Group 11"/>
          <p:cNvGrpSpPr/>
          <p:nvPr/>
        </p:nvGrpSpPr>
        <p:grpSpPr>
          <a:xfrm>
            <a:off x="562842" y="475488"/>
            <a:ext cx="7982713" cy="5888736"/>
            <a:chOff x="562842" y="475488"/>
            <a:chExt cx="7982713" cy="5888736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2842" y="3427528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5243-F1E3-B849-83B9-3C81B5CCA8A9}" type="datetime4">
              <a:rPr lang="en-CA" smtClean="0"/>
              <a:t>March 31,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5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7" name="Rectangle 1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05BB-130F-8F41-ACE4-598663E5BE72}" type="datetime4">
              <a:rPr lang="en-CA" smtClean="0"/>
              <a:t>March 31,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91F0-F6F5-5242-A68C-A2CAFF696531}" type="datetime4">
              <a:rPr lang="en-CA" smtClean="0"/>
              <a:t>March 31,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0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1897-7F7F-DE42-A0C6-A6F6C233FFEA}" type="datetime4">
              <a:rPr lang="en-CA" smtClean="0"/>
              <a:t>March 31,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9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7D49-C949-9042-914C-36774408A670}" type="datetime4">
              <a:rPr lang="en-CA" smtClean="0"/>
              <a:t>March 31,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0" name="Rectangle 2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0546-7102-564C-A8E9-751F6612A9EA}" type="datetime4">
              <a:rPr lang="en-CA" smtClean="0"/>
              <a:t>March 31,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0D6F8F99-CF20-2740-A0BC-07E40F7E1F47}" type="datetime4">
              <a:rPr lang="en-CA" smtClean="0"/>
              <a:t>March 31,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BCC3F0E-9362-6D47-9781-DB401EE9B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kdmLvl1n82U" TargetMode="Externa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010" y="1533414"/>
            <a:ext cx="7342188" cy="1924050"/>
          </a:xfrm>
        </p:spPr>
        <p:txBody>
          <a:bodyPr/>
          <a:lstStyle/>
          <a:p>
            <a:r>
              <a:rPr lang="en-US" sz="4400" dirty="0" smtClean="0">
                <a:solidFill>
                  <a:srgbClr val="008000"/>
                </a:solidFill>
              </a:rPr>
              <a:t>Operating Systems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>
                <a:solidFill>
                  <a:srgbClr val="008000"/>
                </a:solidFill>
              </a:rPr>
              <a:t>ECE344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3800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492" y="4832139"/>
            <a:ext cx="7342188" cy="781109"/>
          </a:xfrm>
        </p:spPr>
        <p:txBody>
          <a:bodyPr>
            <a:noAutofit/>
          </a:bodyPr>
          <a:lstStyle/>
          <a:p>
            <a:r>
              <a:rPr lang="en-US" sz="2800" dirty="0" smtClean="0"/>
              <a:t>Ding Yuan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4492" y="3286510"/>
            <a:ext cx="75570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i="1" dirty="0" smtClean="0">
                <a:solidFill>
                  <a:srgbClr val="FF6600"/>
                </a:solidFill>
              </a:rPr>
              <a:t>Lecture 11: </a:t>
            </a:r>
            <a:r>
              <a:rPr lang="en-US" sz="3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File System</a:t>
            </a:r>
            <a:endParaRPr lang="en-US" sz="38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hard disk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784753"/>
            <a:ext cx="7345363" cy="428076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http://www.youtube.com/watch?v=kdmLvl1n82U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youtu.be</a:t>
            </a:r>
            <a:r>
              <a:rPr lang="en-US" dirty="0" smtClean="0"/>
              <a:t>/9eMWG3fwiEU?t=11</a:t>
            </a:r>
          </a:p>
          <a:p>
            <a:r>
              <a:rPr lang="en-US" dirty="0" smtClean="0"/>
              <a:t>Disk components</a:t>
            </a:r>
          </a:p>
          <a:p>
            <a:pPr lvl="1"/>
            <a:r>
              <a:rPr lang="en-US" dirty="0" smtClean="0"/>
              <a:t>Platters</a:t>
            </a:r>
          </a:p>
          <a:p>
            <a:pPr lvl="1"/>
            <a:r>
              <a:rPr lang="en-US" dirty="0" smtClean="0"/>
              <a:t>Surfaces</a:t>
            </a:r>
          </a:p>
          <a:p>
            <a:pPr lvl="1"/>
            <a:r>
              <a:rPr lang="en-US" dirty="0" smtClean="0"/>
              <a:t>Tracks</a:t>
            </a:r>
          </a:p>
          <a:p>
            <a:pPr lvl="1"/>
            <a:r>
              <a:rPr lang="en-US" dirty="0" smtClean="0"/>
              <a:t>Cylinders</a:t>
            </a:r>
          </a:p>
          <a:p>
            <a:pPr lvl="1"/>
            <a:r>
              <a:rPr lang="en-US" dirty="0" smtClean="0"/>
              <a:t>Sectors</a:t>
            </a:r>
          </a:p>
          <a:p>
            <a:pPr lvl="1"/>
            <a:r>
              <a:rPr lang="en-US" dirty="0" smtClean="0"/>
              <a:t>Arm</a:t>
            </a:r>
          </a:p>
          <a:p>
            <a:pPr lvl="1"/>
            <a:r>
              <a:rPr lang="en-US" dirty="0" smtClean="0"/>
              <a:t>Heads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31" y="2854957"/>
            <a:ext cx="4799940" cy="3126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42138"/>
            <a:ext cx="7345362" cy="1339850"/>
          </a:xfrm>
        </p:spPr>
        <p:txBody>
          <a:bodyPr/>
          <a:lstStyle/>
          <a:p>
            <a:r>
              <a:rPr lang="en-US" dirty="0" smtClean="0"/>
              <a:t>Another View of Disk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31" y="1063196"/>
            <a:ext cx="5865758" cy="5225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444BCD-CA75-EF45-8D84-02EE7300E5E5}" type="slidenum">
              <a:rPr lang="en-US"/>
              <a:pPr/>
              <a:t>12</a:t>
            </a:fld>
            <a:endParaRPr lang="en-US"/>
          </a:p>
        </p:txBody>
      </p:sp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Disk Interaction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956" y="1760496"/>
            <a:ext cx="8067068" cy="45958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Specifying disk requests requires a lot of info:</a:t>
            </a:r>
          </a:p>
          <a:p>
            <a:pPr lvl="1"/>
            <a:r>
              <a:rPr lang="en-US" dirty="0"/>
              <a:t>Cylinder #, surface #,</a:t>
            </a:r>
            <a:r>
              <a:rPr lang="en-US" dirty="0" smtClean="0"/>
              <a:t> sector </a:t>
            </a:r>
            <a:r>
              <a:rPr lang="en-US" dirty="0"/>
              <a:t>#, transfer size…</a:t>
            </a:r>
          </a:p>
          <a:p>
            <a:r>
              <a:rPr lang="en-US" dirty="0"/>
              <a:t>Older disks required the OS to specify all of this</a:t>
            </a:r>
          </a:p>
          <a:p>
            <a:pPr lvl="1"/>
            <a:r>
              <a:rPr lang="en-US" dirty="0"/>
              <a:t>The OS needed to know all disk parameters</a:t>
            </a:r>
          </a:p>
          <a:p>
            <a:r>
              <a:rPr lang="en-US" dirty="0"/>
              <a:t>Modern disks are more complicated</a:t>
            </a:r>
          </a:p>
          <a:p>
            <a:pPr lvl="1"/>
            <a:r>
              <a:rPr lang="en-US" dirty="0"/>
              <a:t>Not all sectors are the same size, sectors are remapped, etc.</a:t>
            </a:r>
          </a:p>
          <a:p>
            <a:r>
              <a:rPr lang="en-US" dirty="0"/>
              <a:t>Current disks provide a higher-level interface</a:t>
            </a:r>
            <a:r>
              <a:rPr lang="en-US" dirty="0" smtClean="0"/>
              <a:t> (SCSI)</a:t>
            </a:r>
          </a:p>
          <a:p>
            <a:pPr lvl="1"/>
            <a:r>
              <a:rPr lang="en-US" dirty="0"/>
              <a:t>The disk exports its data as a logical array of blocks [0…N]</a:t>
            </a:r>
          </a:p>
          <a:p>
            <a:pPr lvl="2"/>
            <a:r>
              <a:rPr lang="en-US" dirty="0"/>
              <a:t>Disk maps logical blocks to cylinder/surface/track/sector</a:t>
            </a:r>
          </a:p>
          <a:p>
            <a:pPr lvl="1"/>
            <a:r>
              <a:rPr lang="en-US" dirty="0"/>
              <a:t>Only need to specify the logical block # to read/write</a:t>
            </a:r>
          </a:p>
          <a:p>
            <a:pPr lvl="1"/>
            <a:r>
              <a:rPr lang="en-US" dirty="0"/>
              <a:t>But now the disk parameters are hidden from the 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Disk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31581"/>
            <a:ext cx="7345363" cy="3931920"/>
          </a:xfrm>
        </p:spPr>
        <p:txBody>
          <a:bodyPr/>
          <a:lstStyle/>
          <a:p>
            <a:r>
              <a:rPr lang="en-US" dirty="0" smtClean="0"/>
              <a:t>Random disk access is </a:t>
            </a:r>
            <a:r>
              <a:rPr lang="en-US" i="1" u="sng" dirty="0" smtClean="0"/>
              <a:t>SLOW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 descr="disk_h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51" y="2437942"/>
            <a:ext cx="4289583" cy="314132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839373" y="3937998"/>
            <a:ext cx="203912" cy="466035"/>
          </a:xfrm>
          <a:custGeom>
            <a:avLst/>
            <a:gdLst>
              <a:gd name="connsiteX0" fmla="*/ 203912 w 203912"/>
              <a:gd name="connsiteY0" fmla="*/ 291272 h 291272"/>
              <a:gd name="connsiteX1" fmla="*/ 5826 w 203912"/>
              <a:gd name="connsiteY1" fmla="*/ 186414 h 291272"/>
              <a:gd name="connsiteX2" fmla="*/ 168956 w 203912"/>
              <a:gd name="connsiteY2" fmla="*/ 0 h 2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912" h="291272">
                <a:moveTo>
                  <a:pt x="203912" y="291272"/>
                </a:moveTo>
                <a:cubicBezTo>
                  <a:pt x="107782" y="263115"/>
                  <a:pt x="11652" y="234959"/>
                  <a:pt x="5826" y="186414"/>
                </a:cubicBezTo>
                <a:cubicBezTo>
                  <a:pt x="0" y="137869"/>
                  <a:pt x="84478" y="68934"/>
                  <a:pt x="168956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22767" y="3393311"/>
            <a:ext cx="209738" cy="1718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6"/>
          <p:cNvGrpSpPr/>
          <p:nvPr/>
        </p:nvGrpSpPr>
        <p:grpSpPr>
          <a:xfrm>
            <a:off x="2400336" y="2703001"/>
            <a:ext cx="932169" cy="690310"/>
            <a:chOff x="2400336" y="2703001"/>
            <a:chExt cx="932169" cy="690310"/>
          </a:xfrm>
          <a:solidFill>
            <a:srgbClr val="FFFFFF"/>
          </a:solidFill>
        </p:grpSpPr>
        <p:cxnSp>
          <p:nvCxnSpPr>
            <p:cNvPr id="10" name="Straight Arrow Connector 9"/>
            <p:cNvCxnSpPr>
              <a:endCxn id="8" idx="0"/>
            </p:cNvCxnSpPr>
            <p:nvPr/>
          </p:nvCxnSpPr>
          <p:spPr>
            <a:xfrm>
              <a:off x="2831464" y="3064178"/>
              <a:ext cx="396172" cy="329133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2400336" y="2703001"/>
              <a:ext cx="932169" cy="361177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Data</a:t>
              </a:r>
              <a:endParaRPr lang="en-US" dirty="0"/>
            </a:p>
          </p:txBody>
        </p:sp>
      </p:grpSp>
      <p:sp>
        <p:nvSpPr>
          <p:cNvPr id="13" name="Freeform 12"/>
          <p:cNvSpPr/>
          <p:nvPr/>
        </p:nvSpPr>
        <p:spPr>
          <a:xfrm>
            <a:off x="2986826" y="3518566"/>
            <a:ext cx="998199" cy="471861"/>
          </a:xfrm>
          <a:custGeom>
            <a:avLst/>
            <a:gdLst>
              <a:gd name="connsiteX0" fmla="*/ 182550 w 998199"/>
              <a:gd name="connsiteY0" fmla="*/ 0 h 471861"/>
              <a:gd name="connsiteX1" fmla="*/ 7768 w 998199"/>
              <a:gd name="connsiteY1" fmla="*/ 186414 h 471861"/>
              <a:gd name="connsiteX2" fmla="*/ 135942 w 998199"/>
              <a:gd name="connsiteY2" fmla="*/ 361177 h 471861"/>
              <a:gd name="connsiteX3" fmla="*/ 403940 w 998199"/>
              <a:gd name="connsiteY3" fmla="*/ 454385 h 471861"/>
              <a:gd name="connsiteX4" fmla="*/ 648635 w 998199"/>
              <a:gd name="connsiteY4" fmla="*/ 466035 h 471861"/>
              <a:gd name="connsiteX5" fmla="*/ 916634 w 998199"/>
              <a:gd name="connsiteY5" fmla="*/ 442734 h 471861"/>
              <a:gd name="connsiteX6" fmla="*/ 998199 w 998199"/>
              <a:gd name="connsiteY6" fmla="*/ 431083 h 47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199" h="471861">
                <a:moveTo>
                  <a:pt x="182550" y="0"/>
                </a:moveTo>
                <a:cubicBezTo>
                  <a:pt x="99043" y="63109"/>
                  <a:pt x="15536" y="126218"/>
                  <a:pt x="7768" y="186414"/>
                </a:cubicBezTo>
                <a:cubicBezTo>
                  <a:pt x="0" y="246610"/>
                  <a:pt x="69913" y="316515"/>
                  <a:pt x="135942" y="361177"/>
                </a:cubicBezTo>
                <a:cubicBezTo>
                  <a:pt x="201971" y="405839"/>
                  <a:pt x="318491" y="436909"/>
                  <a:pt x="403940" y="454385"/>
                </a:cubicBezTo>
                <a:cubicBezTo>
                  <a:pt x="489389" y="471861"/>
                  <a:pt x="563186" y="467977"/>
                  <a:pt x="648635" y="466035"/>
                </a:cubicBezTo>
                <a:cubicBezTo>
                  <a:pt x="734084" y="464093"/>
                  <a:pt x="858373" y="448559"/>
                  <a:pt x="916634" y="442734"/>
                </a:cubicBezTo>
                <a:cubicBezTo>
                  <a:pt x="974895" y="436909"/>
                  <a:pt x="998199" y="431083"/>
                  <a:pt x="998199" y="431083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28559" y="3277738"/>
            <a:ext cx="209738" cy="1718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69307" y="3197118"/>
            <a:ext cx="209738" cy="1718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7"/>
          <p:cNvGrpSpPr/>
          <p:nvPr/>
        </p:nvGrpSpPr>
        <p:grpSpPr>
          <a:xfrm>
            <a:off x="2913030" y="4236260"/>
            <a:ext cx="932170" cy="528950"/>
            <a:chOff x="2481902" y="2050309"/>
            <a:chExt cx="932170" cy="528950"/>
          </a:xfrm>
          <a:solidFill>
            <a:srgbClr val="FFFFFF"/>
          </a:solidFill>
        </p:grpSpPr>
        <p:cxnSp>
          <p:nvCxnSpPr>
            <p:cNvPr id="19" name="Straight Arrow Connector 18"/>
            <p:cNvCxnSpPr>
              <a:stCxn id="20" idx="0"/>
              <a:endCxn id="7" idx="1"/>
            </p:cNvCxnSpPr>
            <p:nvPr/>
          </p:nvCxnSpPr>
          <p:spPr>
            <a:xfrm rot="5400000" flipH="1" flipV="1">
              <a:off x="3097143" y="1901154"/>
              <a:ext cx="167773" cy="466084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2481902" y="2218082"/>
              <a:ext cx="932169" cy="361177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Seek</a:t>
              </a:r>
              <a:endParaRPr lang="en-US" dirty="0"/>
            </a:p>
          </p:txBody>
        </p:sp>
      </p:grpSp>
      <p:grpSp>
        <p:nvGrpSpPr>
          <p:cNvPr id="9" name="Group 23"/>
          <p:cNvGrpSpPr/>
          <p:nvPr/>
        </p:nvGrpSpPr>
        <p:grpSpPr>
          <a:xfrm>
            <a:off x="1118604" y="3834304"/>
            <a:ext cx="2004163" cy="569730"/>
            <a:chOff x="1899298" y="2218082"/>
            <a:chExt cx="2004163" cy="569730"/>
          </a:xfrm>
          <a:solidFill>
            <a:srgbClr val="FFFFFF"/>
          </a:solidFill>
        </p:grpSpPr>
        <p:cxnSp>
          <p:nvCxnSpPr>
            <p:cNvPr id="25" name="Straight Arrow Connector 24"/>
            <p:cNvCxnSpPr>
              <a:stCxn id="26" idx="0"/>
              <a:endCxn id="13" idx="2"/>
            </p:cNvCxnSpPr>
            <p:nvPr/>
          </p:nvCxnSpPr>
          <p:spPr>
            <a:xfrm rot="16200000" flipH="1">
              <a:off x="3257353" y="1617413"/>
              <a:ext cx="45439" cy="1246777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1899298" y="2218082"/>
              <a:ext cx="1514774" cy="56973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Rotational delay</a:t>
              </a:r>
              <a:endParaRPr lang="en-US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699494" y="2368036"/>
            <a:ext cx="2920166" cy="112722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data sequentially: only suffer one seek and rotational delay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747026" y="4533595"/>
            <a:ext cx="3107414" cy="1127224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Random disk access: suffers one seek and rotational delay every time!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6786E-6 -2.64168E-6 L 0.04599 -0.04418 " pathEditMode="relative" ptsTypes="AA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3724E-6 -1.88758E-6 L 0.11072 0.02545 " pathEditMode="relative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1D0104-3097-4642-8981-3EC95BDFD1C0}" type="slidenum">
              <a:rPr lang="en-US"/>
              <a:pPr/>
              <a:t>14</a:t>
            </a:fld>
            <a:endParaRPr lang="en-US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Disk Performance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490" y="1773360"/>
            <a:ext cx="8077200" cy="4419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Disk request performance depends upon three steps</a:t>
            </a:r>
          </a:p>
          <a:p>
            <a:pPr lvl="1"/>
            <a:r>
              <a:rPr lang="en-US" dirty="0"/>
              <a:t>Seek – moving the disk arm to the correct cylinder</a:t>
            </a:r>
          </a:p>
          <a:p>
            <a:pPr lvl="2"/>
            <a:r>
              <a:rPr lang="en-US" dirty="0"/>
              <a:t>Depends on how fast disk arm can move (</a:t>
            </a:r>
            <a:r>
              <a:rPr lang="en-US" dirty="0">
                <a:solidFill>
                  <a:srgbClr val="0000FF"/>
                </a:solidFill>
              </a:rPr>
              <a:t>increasing very slowly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Rotation – waiting for the sector to rotate under the head</a:t>
            </a:r>
          </a:p>
          <a:p>
            <a:pPr lvl="2"/>
            <a:r>
              <a:rPr lang="en-US" dirty="0"/>
              <a:t>Depends on rotation rate of disk (</a:t>
            </a:r>
            <a:r>
              <a:rPr lang="en-US" dirty="0">
                <a:solidFill>
                  <a:srgbClr val="D60093"/>
                </a:solidFill>
              </a:rPr>
              <a:t>increasing, but slowly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Transfer – transferring data from surface into disk controller electronics, sending it back to the host</a:t>
            </a:r>
          </a:p>
          <a:p>
            <a:pPr lvl="2"/>
            <a:r>
              <a:rPr lang="en-US" dirty="0"/>
              <a:t>Depends on density (</a:t>
            </a:r>
            <a:r>
              <a:rPr lang="en-US" dirty="0">
                <a:solidFill>
                  <a:srgbClr val="FF0000"/>
                </a:solidFill>
              </a:rPr>
              <a:t>increasing quickly</a:t>
            </a:r>
            <a:r>
              <a:rPr lang="en-US" dirty="0"/>
              <a:t>)</a:t>
            </a:r>
          </a:p>
          <a:p>
            <a:r>
              <a:rPr lang="en-US" dirty="0"/>
              <a:t>When the OS uses the disk, it tries to minimize the cost of all of these steps</a:t>
            </a:r>
          </a:p>
          <a:p>
            <a:pPr lvl="1"/>
            <a:r>
              <a:rPr lang="en-US" dirty="0"/>
              <a:t>Particularly seeks and rotation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71504"/>
            <a:ext cx="2798988" cy="279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Disks: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70" y="1641728"/>
            <a:ext cx="7798106" cy="477234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Seagate Cheetah 3.5" (</a:t>
            </a:r>
            <a:r>
              <a:rPr lang="en-US" dirty="0" smtClean="0">
                <a:solidFill>
                  <a:srgbClr val="0000FF"/>
                </a:solidFill>
              </a:rPr>
              <a:t>server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capacity: 300 - 600 GB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rotational speed: 15,000 RPM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sequential read performance: 122 MB/s - 204 MB/s 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seek time (average): 3.4 ms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Seagate Barracuda 3.5" (</a:t>
            </a:r>
            <a:r>
              <a:rPr lang="en-US" dirty="0" smtClean="0">
                <a:solidFill>
                  <a:srgbClr val="0000FF"/>
                </a:solidFill>
              </a:rPr>
              <a:t>desktop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capacity: 250 GB – 4TB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rotational speed: 7,200 RPM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sequential read performance: 125 MB/s - 146 MB/s 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seek time (average): 8.5 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840" y="3559263"/>
            <a:ext cx="1862284" cy="1862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EEA531-AFEA-3B49-8453-E0521299A460}" type="slidenum">
              <a:rPr lang="en-US"/>
              <a:pPr/>
              <a:t>16</a:t>
            </a:fld>
            <a:endParaRPr lang="en-US"/>
          </a:p>
        </p:txBody>
      </p:sp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Disk Scheduling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682" y="1875938"/>
            <a:ext cx="7980480" cy="448041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Because seeks are so expensive (milliseconds!), the OS tries to schedule disk requests that are queued waiting for the disk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FCFS (do nothing)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Reasonable when load is low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Long waiting times for long request queues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SSTF (shortest seek time first)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Minimize arm movement (seek time), maximize request rate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Favors middle blocks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SCAN (elevator)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Service requests in one direction until done, then reverse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C-SCAN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Like SCAN, but only go in one direction (typewriter)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95" y="894669"/>
            <a:ext cx="8537523" cy="5245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1C1B86-BE81-ED40-BED4-B83A22F3F5F6}" type="slidenum">
              <a:rPr lang="en-US"/>
              <a:pPr/>
              <a:t>18</a:t>
            </a:fld>
            <a:endParaRPr lang="en-US"/>
          </a:p>
        </p:txBody>
      </p:sp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Disk Scheduling (2)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453" y="2133601"/>
            <a:ext cx="8030618" cy="3931920"/>
          </a:xfrm>
        </p:spPr>
        <p:txBody>
          <a:bodyPr/>
          <a:lstStyle/>
          <a:p>
            <a:r>
              <a:rPr lang="en-US" dirty="0"/>
              <a:t>In general, unless there </a:t>
            </a:r>
            <a:r>
              <a:rPr lang="en-US" dirty="0" smtClean="0"/>
              <a:t>are large </a:t>
            </a:r>
            <a:r>
              <a:rPr lang="en-US" dirty="0"/>
              <a:t>request queues, disk scheduling does not have much impact</a:t>
            </a:r>
          </a:p>
          <a:p>
            <a:pPr lvl="1"/>
            <a:r>
              <a:rPr lang="en-US" dirty="0"/>
              <a:t>Important for servers, less so for PCs</a:t>
            </a:r>
          </a:p>
          <a:p>
            <a:r>
              <a:rPr lang="en-US" dirty="0"/>
              <a:t>Modern disks often do the disk scheduling themselves</a:t>
            </a:r>
          </a:p>
          <a:p>
            <a:pPr lvl="1"/>
            <a:r>
              <a:rPr lang="en-US" dirty="0"/>
              <a:t>Disks know their layout better than OS, can optimize better</a:t>
            </a:r>
          </a:p>
          <a:p>
            <a:pPr lvl="1"/>
            <a:r>
              <a:rPr lang="en-US" dirty="0"/>
              <a:t>Ignores, undoes any scheduling done by OS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 of I/O Request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57" y="1470968"/>
            <a:ext cx="7930050" cy="4872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picture: performance gap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866177"/>
            <a:ext cx="7670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do you directly program on “disk”?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340" y="1992491"/>
            <a:ext cx="3671886" cy="3931920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i="1" u="sng" dirty="0" smtClean="0">
                <a:cs typeface="Courier"/>
              </a:rPr>
              <a:t>Life with an OS</a:t>
            </a:r>
            <a:endParaRPr lang="en-US" sz="2800" dirty="0" smtClean="0">
              <a:latin typeface="Courier"/>
              <a:cs typeface="Courier"/>
            </a:endParaRPr>
          </a:p>
          <a:p>
            <a:pPr>
              <a:buNone/>
            </a:pPr>
            <a:r>
              <a:rPr lang="en-US" sz="1800" dirty="0" smtClean="0">
                <a:latin typeface="Courier"/>
                <a:cs typeface="Courier"/>
              </a:rPr>
              <a:t>file = open (“test.txt”, O_WRONLY);</a:t>
            </a:r>
          </a:p>
          <a:p>
            <a:pPr>
              <a:buNone/>
            </a:pPr>
            <a:r>
              <a:rPr lang="en-US" sz="1800" dirty="0" smtClean="0">
                <a:latin typeface="Courier"/>
                <a:cs typeface="Courier"/>
              </a:rPr>
              <a:t>write (file, “test”, 4);</a:t>
            </a:r>
          </a:p>
          <a:p>
            <a:pPr>
              <a:buNone/>
            </a:pPr>
            <a:r>
              <a:rPr lang="en-US" sz="1800" dirty="0" smtClean="0">
                <a:latin typeface="Courier"/>
                <a:cs typeface="Courier"/>
              </a:rPr>
              <a:t>close (file);</a:t>
            </a:r>
          </a:p>
          <a:p>
            <a:pPr algn="ctr">
              <a:buNone/>
            </a:pPr>
            <a:endParaRPr lang="en-US" sz="1800" dirty="0" smtClean="0">
              <a:latin typeface="Courier"/>
              <a:cs typeface="Courier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05113" y="1964269"/>
            <a:ext cx="4543775" cy="3931920"/>
          </a:xfrm>
          <a:prstGeom prst="rect">
            <a:avLst/>
          </a:prstGeom>
          <a:ln>
            <a:solidFill>
              <a:srgbClr val="4E291C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 defTabSz="914400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800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ourier"/>
              </a:rPr>
              <a:t>Life </a:t>
            </a:r>
            <a:r>
              <a:rPr lang="en-US" sz="2800" i="1" u="sng" dirty="0" smtClean="0">
                <a:solidFill>
                  <a:srgbClr val="FF0000"/>
                </a:solidFill>
                <a:cs typeface="Courier"/>
              </a:rPr>
              <a:t>without </a:t>
            </a:r>
            <a:r>
              <a:rPr lang="en-US" sz="2800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ourier"/>
              </a:rPr>
              <a:t>an OS</a:t>
            </a:r>
            <a:endParaRPr kumimoji="0" lang="en-US" sz="280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is this</a:t>
            </a:r>
            <a:r>
              <a:rPr kumimoji="0" lang="en-US" sz="220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file on disk? </a:t>
            </a:r>
            <a:r>
              <a:rPr lang="en-US" sz="2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Which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platter, track, and sectors?</a:t>
            </a:r>
          </a:p>
          <a:p>
            <a:pPr marL="342900" indent="-342900" defTabSz="914400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 needs to change on a different system</a:t>
            </a:r>
          </a:p>
          <a:p>
            <a:pPr marL="342900" indent="-342900" defTabSz="914400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113" y="4323134"/>
            <a:ext cx="2052730" cy="1767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185" y="4441471"/>
            <a:ext cx="1449069" cy="133349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B033DE-8B91-EA49-BC42-C4E28F165EB3}" type="slidenum">
              <a:rPr lang="en-US"/>
              <a:pPr/>
              <a:t>21</a:t>
            </a:fld>
            <a:endParaRPr lang="en-US"/>
          </a:p>
        </p:txBody>
      </p:sp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File Systems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systems </a:t>
            </a:r>
          </a:p>
          <a:p>
            <a:pPr lvl="1"/>
            <a:r>
              <a:rPr lang="en-US" dirty="0"/>
              <a:t>Implement an abstraction (</a:t>
            </a:r>
            <a:r>
              <a:rPr lang="en-US" dirty="0">
                <a:solidFill>
                  <a:srgbClr val="0000FF"/>
                </a:solidFill>
              </a:rPr>
              <a:t>files</a:t>
            </a:r>
            <a:r>
              <a:rPr lang="en-US" dirty="0"/>
              <a:t>) for secondary storage</a:t>
            </a:r>
          </a:p>
          <a:p>
            <a:pPr lvl="1"/>
            <a:r>
              <a:rPr lang="en-US" dirty="0"/>
              <a:t>Organize files logically (</a:t>
            </a:r>
            <a:r>
              <a:rPr lang="en-US" dirty="0">
                <a:solidFill>
                  <a:srgbClr val="0000FF"/>
                </a:solidFill>
              </a:rPr>
              <a:t>directories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Permit sharing of data between processes, people, and machines</a:t>
            </a:r>
          </a:p>
          <a:p>
            <a:pPr lvl="1"/>
            <a:r>
              <a:rPr lang="en-US" dirty="0"/>
              <a:t>Protect data from unwanted access (security)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145B5E-528B-9941-95C8-C708B7893FDE}" type="slidenum">
              <a:rPr lang="en-US"/>
              <a:pPr/>
              <a:t>22</a:t>
            </a:fld>
            <a:endParaRPr lang="en-US"/>
          </a:p>
        </p:txBody>
      </p:sp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Files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0352" y="1643490"/>
            <a:ext cx="79248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file is data with some properties</a:t>
            </a:r>
          </a:p>
          <a:p>
            <a:pPr lvl="1"/>
            <a:r>
              <a:rPr lang="en-US" dirty="0"/>
              <a:t>Contents, size, owner, last read/write time, protection, etc.</a:t>
            </a:r>
          </a:p>
          <a:p>
            <a:r>
              <a:rPr lang="en-US" dirty="0"/>
              <a:t>A file can also have a type</a:t>
            </a:r>
            <a:endParaRPr lang="en-US" dirty="0" smtClean="0"/>
          </a:p>
          <a:p>
            <a:pPr lvl="1"/>
            <a:r>
              <a:rPr lang="en-US" dirty="0" smtClean="0"/>
              <a:t>Understood by other parts of the OS or runtime libraries</a:t>
            </a:r>
          </a:p>
          <a:p>
            <a:pPr lvl="2"/>
            <a:r>
              <a:rPr lang="en-US" dirty="0" smtClean="0"/>
              <a:t>Executable, dll, souce, object, text, etc.</a:t>
            </a:r>
          </a:p>
          <a:p>
            <a:pPr lvl="1"/>
            <a:r>
              <a:rPr lang="en-US" dirty="0" smtClean="0"/>
              <a:t>Understood </a:t>
            </a:r>
            <a:r>
              <a:rPr lang="en-US" dirty="0"/>
              <a:t>by the file system</a:t>
            </a:r>
          </a:p>
          <a:p>
            <a:pPr lvl="2"/>
            <a:r>
              <a:rPr lang="en-US" dirty="0" smtClean="0"/>
              <a:t>Block/character device</a:t>
            </a:r>
            <a:r>
              <a:rPr lang="en-US" dirty="0"/>
              <a:t>,</a:t>
            </a:r>
            <a:r>
              <a:rPr lang="en-US" dirty="0" smtClean="0"/>
              <a:t> directory, </a:t>
            </a:r>
            <a:r>
              <a:rPr lang="en-US" dirty="0"/>
              <a:t>link, etc.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file’s type can be encoded in its name or contents</a:t>
            </a:r>
          </a:p>
          <a:p>
            <a:pPr lvl="1"/>
            <a:r>
              <a:rPr lang="en-US" dirty="0"/>
              <a:t>Windows encodes type in name</a:t>
            </a:r>
          </a:p>
          <a:p>
            <a:pPr lvl="2"/>
            <a:r>
              <a:rPr lang="en-US" dirty="0"/>
              <a:t>.com, .exe, .bat, .dll, .jpg, etc.</a:t>
            </a:r>
          </a:p>
          <a:p>
            <a:pPr lvl="1"/>
            <a:r>
              <a:rPr lang="en-US" dirty="0"/>
              <a:t>Unix encodes type in contents</a:t>
            </a:r>
          </a:p>
          <a:p>
            <a:pPr lvl="2"/>
            <a:r>
              <a:rPr lang="en-US" dirty="0"/>
              <a:t>Magic numbers, initial characters (e.g., #! for shell scripts)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434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53C1A4-53C0-724D-B234-B565F0549019}" type="slidenum">
              <a:rPr lang="en-US"/>
              <a:pPr/>
              <a:t>23</a:t>
            </a:fld>
            <a:endParaRPr lang="en-US"/>
          </a:p>
        </p:txBody>
      </p:sp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Basic File Operations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4975" y="1760498"/>
            <a:ext cx="3831296" cy="4314866"/>
          </a:xfrm>
        </p:spPr>
        <p:txBody>
          <a:bodyPr>
            <a:normAutofit fontScale="92500" lnSpcReduction="20000"/>
          </a:bodyPr>
          <a:lstStyle/>
          <a:p>
            <a:pPr>
              <a:buFont typeface="Monotype Sorts" charset="2"/>
              <a:buNone/>
            </a:pPr>
            <a:r>
              <a:rPr lang="en-US" sz="2000" dirty="0">
                <a:solidFill>
                  <a:srgbClr val="0000FF"/>
                </a:solidFill>
              </a:rPr>
              <a:t>Unix</a:t>
            </a:r>
          </a:p>
          <a:p>
            <a:r>
              <a:rPr lang="en-US" sz="2000" dirty="0"/>
              <a:t>creat(name)</a:t>
            </a:r>
          </a:p>
          <a:p>
            <a:r>
              <a:rPr lang="en-US" sz="2000" dirty="0"/>
              <a:t>open(name, how)</a:t>
            </a:r>
          </a:p>
          <a:p>
            <a:r>
              <a:rPr lang="en-US" sz="2000" dirty="0"/>
              <a:t>read(fd, buf, len)</a:t>
            </a:r>
          </a:p>
          <a:p>
            <a:r>
              <a:rPr lang="en-US" sz="2000" dirty="0"/>
              <a:t>write(fd, buf, len)</a:t>
            </a:r>
          </a:p>
          <a:p>
            <a:r>
              <a:rPr lang="en-US" sz="2000" dirty="0"/>
              <a:t>sync(fd)</a:t>
            </a:r>
          </a:p>
          <a:p>
            <a:r>
              <a:rPr lang="en-US" sz="2000" dirty="0"/>
              <a:t>seek(fd, pos)</a:t>
            </a:r>
          </a:p>
          <a:p>
            <a:r>
              <a:rPr lang="en-US" sz="2000" dirty="0"/>
              <a:t>close(fd)</a:t>
            </a:r>
          </a:p>
          <a:p>
            <a:r>
              <a:rPr lang="en-US" sz="2000" dirty="0"/>
              <a:t>unlink(name)</a:t>
            </a:r>
          </a:p>
        </p:txBody>
      </p:sp>
      <p:sp>
        <p:nvSpPr>
          <p:cNvPr id="1434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66270" y="1760498"/>
            <a:ext cx="4134753" cy="4595852"/>
          </a:xfrm>
        </p:spPr>
        <p:txBody>
          <a:bodyPr>
            <a:normAutofit fontScale="70000" lnSpcReduction="20000"/>
          </a:bodyPr>
          <a:lstStyle/>
          <a:p>
            <a:pPr>
              <a:buFont typeface="Monotype Sorts" charset="2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Windows</a:t>
            </a:r>
          </a:p>
          <a:p>
            <a:r>
              <a:rPr lang="en-US" sz="2000" dirty="0"/>
              <a:t>CreateFile(name, CREATE)</a:t>
            </a:r>
          </a:p>
          <a:p>
            <a:r>
              <a:rPr lang="en-US" sz="2000" dirty="0"/>
              <a:t>CreateFile(name, OPEN)</a:t>
            </a:r>
          </a:p>
          <a:p>
            <a:r>
              <a:rPr lang="en-US" sz="2000" dirty="0"/>
              <a:t>ReadFile(handle, …)</a:t>
            </a:r>
          </a:p>
          <a:p>
            <a:r>
              <a:rPr lang="en-US" sz="2000" dirty="0"/>
              <a:t>WriteFile(handle, …)</a:t>
            </a:r>
          </a:p>
          <a:p>
            <a:r>
              <a:rPr lang="en-US" sz="2000" dirty="0"/>
              <a:t>FlushFileBuffers(handle, …)</a:t>
            </a:r>
          </a:p>
          <a:p>
            <a:r>
              <a:rPr lang="en-US" sz="2000" dirty="0"/>
              <a:t>SetFilePointer(handle, …)</a:t>
            </a:r>
          </a:p>
          <a:p>
            <a:r>
              <a:rPr lang="en-US" sz="2000" dirty="0"/>
              <a:t>CloseHandle(handle, …)</a:t>
            </a:r>
          </a:p>
          <a:p>
            <a:r>
              <a:rPr lang="en-US" sz="2000" dirty="0"/>
              <a:t>DeleteFile(name)</a:t>
            </a:r>
          </a:p>
          <a:p>
            <a:r>
              <a:rPr lang="en-US" sz="2000" dirty="0"/>
              <a:t>CopyFile(name)</a:t>
            </a:r>
          </a:p>
          <a:p>
            <a:r>
              <a:rPr lang="en-US" sz="2000" dirty="0"/>
              <a:t>MoveFile(name)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FCC0C7-8952-9A43-8A1D-0D2511C062BB}" type="slidenum">
              <a:rPr lang="en-US"/>
              <a:pPr/>
              <a:t>24</a:t>
            </a:fld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Directories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080" y="1688348"/>
            <a:ext cx="8219464" cy="4538132"/>
          </a:xfrm>
        </p:spPr>
        <p:txBody>
          <a:bodyPr>
            <a:normAutofit/>
          </a:bodyPr>
          <a:lstStyle/>
          <a:p>
            <a:r>
              <a:rPr lang="en-US" dirty="0"/>
              <a:t>Directories serve two purposes</a:t>
            </a:r>
          </a:p>
          <a:p>
            <a:pPr lvl="1"/>
            <a:r>
              <a:rPr lang="en-US" dirty="0"/>
              <a:t>For users, they provide a structured way to organize files</a:t>
            </a:r>
          </a:p>
          <a:p>
            <a:pPr lvl="1"/>
            <a:r>
              <a:rPr lang="en-US" dirty="0"/>
              <a:t>For the file system, they provide a convenient naming interface that allows the implementation to separate logical file organization from physical file placement on the disk</a:t>
            </a:r>
          </a:p>
          <a:p>
            <a:r>
              <a:rPr lang="en-US" dirty="0"/>
              <a:t>Most file systems support multi-level directories</a:t>
            </a:r>
          </a:p>
          <a:p>
            <a:pPr lvl="1"/>
            <a:r>
              <a:rPr lang="en-US" dirty="0"/>
              <a:t>Naming hierarchies (/, /usr, /usr/local/, …)</a:t>
            </a:r>
          </a:p>
          <a:p>
            <a:r>
              <a:rPr lang="en-US" dirty="0"/>
              <a:t>Most file systems support the notion of a current directory</a:t>
            </a:r>
          </a:p>
          <a:p>
            <a:pPr lvl="1"/>
            <a:r>
              <a:rPr lang="en-US" dirty="0"/>
              <a:t>Relative names specified with respect to current directory</a:t>
            </a:r>
          </a:p>
          <a:p>
            <a:pPr lvl="1"/>
            <a:r>
              <a:rPr lang="en-US" dirty="0"/>
              <a:t>Absolute names start from the root of directory tree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9BC024-F225-C14E-B4C3-3400D4C33669}" type="slidenum">
              <a:rPr lang="en-US"/>
              <a:pPr/>
              <a:t>25</a:t>
            </a:fld>
            <a:endParaRPr lang="en-US"/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Directory Internals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838" y="1875939"/>
            <a:ext cx="7581638" cy="4189582"/>
          </a:xfrm>
        </p:spPr>
        <p:txBody>
          <a:bodyPr>
            <a:normAutofit/>
          </a:bodyPr>
          <a:lstStyle/>
          <a:p>
            <a:r>
              <a:rPr lang="en-US" dirty="0"/>
              <a:t>A directory is a list of entries </a:t>
            </a:r>
          </a:p>
          <a:p>
            <a:pPr lvl="1"/>
            <a:r>
              <a:rPr lang="en-US" dirty="0"/>
              <a:t>&lt;name, location&gt;</a:t>
            </a:r>
          </a:p>
          <a:p>
            <a:pPr lvl="1"/>
            <a:r>
              <a:rPr lang="en-US" dirty="0"/>
              <a:t>Name is just the name of the file or directory</a:t>
            </a:r>
          </a:p>
          <a:p>
            <a:pPr lvl="1"/>
            <a:r>
              <a:rPr lang="en-US" dirty="0"/>
              <a:t>Location depends upon how file is represented on disk</a:t>
            </a:r>
          </a:p>
          <a:p>
            <a:r>
              <a:rPr lang="en-US" dirty="0"/>
              <a:t>List is usually unordered (effectively random)</a:t>
            </a:r>
          </a:p>
          <a:p>
            <a:pPr lvl="1"/>
            <a:r>
              <a:rPr lang="en-US" dirty="0"/>
              <a:t>Entries usually sorted by program that reads directory</a:t>
            </a:r>
          </a:p>
          <a:p>
            <a:r>
              <a:rPr lang="en-US" dirty="0"/>
              <a:t>Directories typically stored in </a:t>
            </a:r>
            <a:r>
              <a:rPr lang="en-US" dirty="0" smtClean="0"/>
              <a:t>files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843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AE204D-6407-5C44-B1BE-FF75B93212DD}" type="slidenum">
              <a:rPr lang="en-US"/>
              <a:pPr/>
              <a:t>26</a:t>
            </a:fld>
            <a:endParaRPr lang="en-US"/>
          </a:p>
        </p:txBody>
      </p:sp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Basic Directory Operations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2776" y="1819998"/>
            <a:ext cx="4114800" cy="44196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2000" dirty="0">
                <a:solidFill>
                  <a:srgbClr val="0000FF"/>
                </a:solidFill>
              </a:rPr>
              <a:t>Unix</a:t>
            </a:r>
          </a:p>
          <a:p>
            <a:r>
              <a:rPr lang="en-US" sz="2000" dirty="0"/>
              <a:t>Directories implemented in files</a:t>
            </a:r>
          </a:p>
          <a:p>
            <a:pPr lvl="1"/>
            <a:r>
              <a:rPr lang="en-US" sz="1800" dirty="0"/>
              <a:t>Use file ops to create dirs</a:t>
            </a:r>
          </a:p>
          <a:p>
            <a:r>
              <a:rPr lang="en-US" sz="2000" dirty="0"/>
              <a:t>C runtime library provides a higher-level abstraction for reading directories</a:t>
            </a:r>
          </a:p>
          <a:p>
            <a:pPr lvl="1"/>
            <a:r>
              <a:rPr lang="en-US" sz="1800" dirty="0"/>
              <a:t>opendir(name)</a:t>
            </a:r>
          </a:p>
          <a:p>
            <a:pPr lvl="1"/>
            <a:r>
              <a:rPr lang="en-US" sz="1800" dirty="0"/>
              <a:t>readdir(DIR)</a:t>
            </a:r>
          </a:p>
          <a:p>
            <a:pPr lvl="1"/>
            <a:r>
              <a:rPr lang="en-US" sz="1800" dirty="0"/>
              <a:t>seekdir(DIR)</a:t>
            </a:r>
          </a:p>
          <a:p>
            <a:pPr lvl="1"/>
            <a:r>
              <a:rPr lang="en-US" sz="1800" dirty="0"/>
              <a:t>closedir(DIR)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843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199" y="1793769"/>
            <a:ext cx="3566160" cy="3927475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2000" dirty="0">
                <a:solidFill>
                  <a:srgbClr val="0000FF"/>
                </a:solidFill>
              </a:rPr>
              <a:t>NT</a:t>
            </a:r>
          </a:p>
          <a:p>
            <a:r>
              <a:rPr lang="en-US" sz="2000" dirty="0"/>
              <a:t>Explicit dir operations</a:t>
            </a:r>
          </a:p>
          <a:p>
            <a:pPr lvl="1"/>
            <a:r>
              <a:rPr lang="en-US" sz="1800" dirty="0"/>
              <a:t>CreateDirectory(name)</a:t>
            </a:r>
          </a:p>
          <a:p>
            <a:pPr lvl="1"/>
            <a:r>
              <a:rPr lang="en-US" sz="1800" dirty="0"/>
              <a:t>RemoveDirectory(name)</a:t>
            </a:r>
          </a:p>
          <a:p>
            <a:r>
              <a:rPr lang="en-US" sz="2000" dirty="0"/>
              <a:t>Very different method for reading directory entries</a:t>
            </a:r>
          </a:p>
          <a:p>
            <a:pPr lvl="1"/>
            <a:r>
              <a:rPr lang="en-US" sz="1800" dirty="0"/>
              <a:t>FindFirstFile(pattern)</a:t>
            </a:r>
          </a:p>
          <a:p>
            <a:pPr lvl="1"/>
            <a:r>
              <a:rPr lang="en-US" sz="1800" dirty="0"/>
              <a:t>FindNextFile()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B75ECA-5E8E-3B4D-BD90-2EF49A5930A0}" type="slidenum">
              <a:rPr lang="en-US"/>
              <a:pPr/>
              <a:t>27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Path Name Translation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618" y="1758382"/>
            <a:ext cx="7803694" cy="4597967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Let’s say you want to open “/one/two/three”</a:t>
            </a:r>
          </a:p>
          <a:p>
            <a:r>
              <a:rPr lang="en-US"/>
              <a:t>What does the file system do?</a:t>
            </a:r>
          </a:p>
          <a:p>
            <a:pPr lvl="1"/>
            <a:r>
              <a:rPr lang="en-US"/>
              <a:t>Open directory “/” (well known, can always find)</a:t>
            </a:r>
          </a:p>
          <a:p>
            <a:pPr lvl="1"/>
            <a:r>
              <a:rPr lang="en-US"/>
              <a:t>Search for the entry “one”, get location of “one” (in dir entry)</a:t>
            </a:r>
          </a:p>
          <a:p>
            <a:pPr lvl="1"/>
            <a:r>
              <a:rPr lang="en-US"/>
              <a:t>Open directory “one”, search for “two”, get location of “two”</a:t>
            </a:r>
          </a:p>
          <a:p>
            <a:pPr lvl="1"/>
            <a:r>
              <a:rPr lang="en-US"/>
              <a:t>Open directory “two”, search for “three”, get location of “three”</a:t>
            </a:r>
          </a:p>
          <a:p>
            <a:pPr lvl="1"/>
            <a:r>
              <a:rPr lang="en-US"/>
              <a:t>Open file “three”</a:t>
            </a:r>
          </a:p>
          <a:p>
            <a:r>
              <a:rPr lang="en-US"/>
              <a:t>Systems spend a lot of time walking directory paths</a:t>
            </a:r>
          </a:p>
          <a:p>
            <a:pPr lvl="1"/>
            <a:r>
              <a:rPr lang="en-US"/>
              <a:t>This is why open is separate from read/write</a:t>
            </a:r>
          </a:p>
          <a:p>
            <a:pPr lvl="1"/>
            <a:r>
              <a:rPr lang="en-US"/>
              <a:t>OS will cache prefix lookups for performance</a:t>
            </a:r>
          </a:p>
          <a:p>
            <a:pPr lvl="2"/>
            <a:r>
              <a:rPr lang="en-US"/>
              <a:t>/a/b, /a/bb, /a/bbb, etc., all share “/a” prefix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7BBF1D-EB03-EF42-8E72-DE3077DAE67B}" type="slidenum">
              <a:rPr lang="en-US"/>
              <a:pPr/>
              <a:t>28</a:t>
            </a:fld>
            <a:endParaRPr lang="en-US"/>
          </a:p>
        </p:txBody>
      </p:sp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File System Layout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95576"/>
            <a:ext cx="8077200" cy="4419600"/>
          </a:xfrm>
        </p:spPr>
        <p:txBody>
          <a:bodyPr>
            <a:normAutofit fontScale="92500" lnSpcReduction="20000"/>
          </a:bodyPr>
          <a:lstStyle/>
          <a:p>
            <a:pPr>
              <a:buFont typeface="Monotype Sorts" charset="2"/>
              <a:buNone/>
            </a:pPr>
            <a:r>
              <a:rPr lang="en-US" dirty="0"/>
              <a:t>How do file systems use the disk to store files?</a:t>
            </a:r>
          </a:p>
          <a:p>
            <a:r>
              <a:rPr lang="en-US" dirty="0"/>
              <a:t>File systems define a block size (e.g., </a:t>
            </a:r>
            <a:r>
              <a:rPr lang="en-US" dirty="0">
                <a:solidFill>
                  <a:srgbClr val="FF0000"/>
                </a:solidFill>
              </a:rPr>
              <a:t>4KB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Disk space is allocated in granularity of blocks</a:t>
            </a:r>
          </a:p>
          <a:p>
            <a:r>
              <a:rPr lang="en-US" dirty="0"/>
              <a:t>A “Master Block” determines location of root directory</a:t>
            </a:r>
          </a:p>
          <a:p>
            <a:pPr lvl="1"/>
            <a:r>
              <a:rPr lang="en-US" dirty="0"/>
              <a:t>Always at a well-known disk location</a:t>
            </a:r>
          </a:p>
          <a:p>
            <a:pPr lvl="1"/>
            <a:r>
              <a:rPr lang="en-US" dirty="0"/>
              <a:t>Often replicated across disk for reliability</a:t>
            </a:r>
          </a:p>
          <a:p>
            <a:r>
              <a:rPr lang="en-US" dirty="0"/>
              <a:t>A free map determines which blocks are free, allocated</a:t>
            </a:r>
          </a:p>
          <a:p>
            <a:pPr lvl="1"/>
            <a:r>
              <a:rPr lang="en-US" dirty="0"/>
              <a:t>Usually a bitmap, one bit per block on the disk</a:t>
            </a:r>
          </a:p>
          <a:p>
            <a:pPr lvl="1"/>
            <a:r>
              <a:rPr lang="en-US" dirty="0"/>
              <a:t>Also stored on disk, cached in memory for performance</a:t>
            </a:r>
          </a:p>
          <a:p>
            <a:r>
              <a:rPr lang="en-US" dirty="0"/>
              <a:t>Remaining disk blocks used to store files (and dirs)</a:t>
            </a:r>
          </a:p>
          <a:p>
            <a:pPr lvl="1"/>
            <a:r>
              <a:rPr lang="en-US" dirty="0"/>
              <a:t>There are many ways to do this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BC5013-2A5D-7540-8BA4-A4081185C88E}" type="slidenum">
              <a:rPr lang="en-US"/>
              <a:pPr/>
              <a:t>29</a:t>
            </a:fld>
            <a:endParaRPr lang="en-US"/>
          </a:p>
        </p:txBody>
      </p:sp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Disk Layout Strategies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61255"/>
            <a:ext cx="7924800" cy="472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Files span multiple disk blocks</a:t>
            </a:r>
          </a:p>
          <a:p>
            <a:r>
              <a:rPr lang="en-US" dirty="0"/>
              <a:t>How do you find all of the blocks for a file?</a:t>
            </a:r>
            <a:endParaRPr lang="en-US" dirty="0" smtClean="0"/>
          </a:p>
          <a:p>
            <a:pPr marL="808038" lvl="1" indent="-457200">
              <a:buNone/>
            </a:pPr>
            <a:r>
              <a:rPr lang="en-US" dirty="0" smtClean="0"/>
              <a:t>1. Contiguous </a:t>
            </a:r>
            <a:r>
              <a:rPr lang="en-US" dirty="0"/>
              <a:t>allocation</a:t>
            </a:r>
            <a:endParaRPr lang="en-US" dirty="0" smtClean="0"/>
          </a:p>
          <a:p>
            <a:pPr marL="1036638" lvl="2" indent="-457200"/>
            <a:r>
              <a:rPr lang="en-US" dirty="0" smtClean="0"/>
              <a:t>Fast</a:t>
            </a:r>
            <a:r>
              <a:rPr lang="en-US" dirty="0"/>
              <a:t>, simplifies directory access</a:t>
            </a:r>
            <a:endParaRPr lang="en-US" dirty="0" smtClean="0"/>
          </a:p>
          <a:p>
            <a:pPr lvl="2"/>
            <a:r>
              <a:rPr lang="en-US" dirty="0" smtClean="0"/>
              <a:t>Inflexible</a:t>
            </a:r>
            <a:r>
              <a:rPr lang="en-US" dirty="0"/>
              <a:t>, causes fragmentation, needs compaction</a:t>
            </a:r>
          </a:p>
          <a:p>
            <a:pPr marL="808038" lvl="1" indent="-457200">
              <a:buNone/>
            </a:pPr>
            <a:r>
              <a:rPr lang="en-US" dirty="0"/>
              <a:t>2. Linked structure</a:t>
            </a:r>
          </a:p>
          <a:p>
            <a:pPr lvl="2"/>
            <a:r>
              <a:rPr lang="en-US" dirty="0"/>
              <a:t>Each block points to the next, directory points to the first</a:t>
            </a:r>
          </a:p>
          <a:p>
            <a:pPr lvl="2"/>
            <a:r>
              <a:rPr lang="en-US" dirty="0"/>
              <a:t>Good for sequential access, bad for all others</a:t>
            </a:r>
          </a:p>
          <a:p>
            <a:pPr lvl="1">
              <a:buFont typeface="ZapfDingbats" pitchFamily="82" charset="2"/>
              <a:buNone/>
            </a:pPr>
            <a:r>
              <a:rPr lang="en-US" dirty="0"/>
              <a:t>3. Indexed structure (indirection, hierarchy)</a:t>
            </a:r>
          </a:p>
          <a:p>
            <a:pPr lvl="2"/>
            <a:r>
              <a:rPr lang="en-US" dirty="0"/>
              <a:t>An “index block” contains pointers to many other blocks</a:t>
            </a:r>
          </a:p>
          <a:p>
            <a:pPr lvl="2"/>
            <a:r>
              <a:rPr lang="en-US" dirty="0"/>
              <a:t>Handles random better, still good for sequential</a:t>
            </a:r>
          </a:p>
          <a:p>
            <a:pPr lvl="2"/>
            <a:r>
              <a:rPr lang="en-US" dirty="0"/>
              <a:t>May need multiple index blocks (linked together)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problem are we solving?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74" y="1904800"/>
            <a:ext cx="4245868" cy="4160721"/>
          </a:xfrm>
        </p:spPr>
        <p:txBody>
          <a:bodyPr/>
          <a:lstStyle/>
          <a:p>
            <a:r>
              <a:rPr lang="en-US" dirty="0" smtClean="0"/>
              <a:t>Data storage &amp; access</a:t>
            </a:r>
          </a:p>
          <a:p>
            <a:pPr lvl="1"/>
            <a:r>
              <a:rPr lang="en-US" dirty="0" smtClean="0"/>
              <a:t>Super important</a:t>
            </a:r>
          </a:p>
          <a:p>
            <a:r>
              <a:rPr lang="en-US" dirty="0" smtClean="0"/>
              <a:t>One of the fastest growing industry</a:t>
            </a:r>
          </a:p>
          <a:p>
            <a:pPr lvl="1"/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Driven by technology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449" y="1212958"/>
            <a:ext cx="3482525" cy="2646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3726" y="3881758"/>
            <a:ext cx="367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1956, IBM, 24 inches, 3.75MB, 1KB/sec, &gt; $150,000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6" y="4626556"/>
            <a:ext cx="2056272" cy="1542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8814" y="5024775"/>
            <a:ext cx="318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2015, Seagate, 3.5 inches, 5TB, 6Gb/sec, &lt; $200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Logical layout: </a:t>
            </a:r>
            <a:r>
              <a:rPr lang="en-US" sz="3600" dirty="0" err="1" smtClean="0"/>
              <a:t>inode</a:t>
            </a:r>
            <a:r>
              <a:rPr lang="en-US" sz="3600" dirty="0" smtClean="0"/>
              <a:t> (index node)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030FC-7B75-4DE9-8211-4838FE3022EF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6750801" cy="54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0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576838-6D32-5948-AC66-E30887993BAC}" type="slidenum">
              <a:rPr lang="en-US"/>
              <a:pPr/>
              <a:t>31</a:t>
            </a:fld>
            <a:endParaRPr lang="en-US"/>
          </a:p>
        </p:txBody>
      </p:sp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Unix Inodes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22310"/>
            <a:ext cx="7924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Unix inodes implement an indexed structure for files</a:t>
            </a:r>
          </a:p>
          <a:p>
            <a:pPr lvl="1"/>
            <a:r>
              <a:rPr lang="en-US" sz="1800" i="1" dirty="0">
                <a:solidFill>
                  <a:srgbClr val="0000FF"/>
                </a:solidFill>
              </a:rPr>
              <a:t>Also store metadata info (protection, timestamps, length, ref count…)</a:t>
            </a:r>
          </a:p>
          <a:p>
            <a:r>
              <a:rPr lang="en-US" sz="2000" dirty="0"/>
              <a:t>Each inode contains 15 block pointers</a:t>
            </a:r>
          </a:p>
          <a:p>
            <a:pPr lvl="1"/>
            <a:r>
              <a:rPr lang="en-US" sz="1800" dirty="0"/>
              <a:t>First 12 are direct blocks (e.g., 4 KB blocks)</a:t>
            </a:r>
          </a:p>
          <a:p>
            <a:pPr lvl="1"/>
            <a:r>
              <a:rPr lang="en-US" sz="1800" dirty="0"/>
              <a:t>Then single, double, and triple indirect</a:t>
            </a:r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2057400" y="4343400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2057400" y="4572000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2057400" y="5105400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2057400" y="5334000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2057400" y="5562600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209800" y="480060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37" name="Text Box 12"/>
          <p:cNvSpPr txBox="1">
            <a:spLocks noChangeArrowheads="1"/>
          </p:cNvSpPr>
          <p:nvPr/>
        </p:nvSpPr>
        <p:spPr bwMode="auto">
          <a:xfrm>
            <a:off x="1447800" y="42672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371600" y="50292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1371600" y="52578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26640" name="Text Box 17"/>
          <p:cNvSpPr txBox="1">
            <a:spLocks noChangeArrowheads="1"/>
          </p:cNvSpPr>
          <p:nvPr/>
        </p:nvSpPr>
        <p:spPr bwMode="auto">
          <a:xfrm>
            <a:off x="1371600" y="54864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26641" name="Text Box 18"/>
          <p:cNvSpPr txBox="1">
            <a:spLocks noChangeArrowheads="1"/>
          </p:cNvSpPr>
          <p:nvPr/>
        </p:nvSpPr>
        <p:spPr bwMode="auto">
          <a:xfrm>
            <a:off x="1447800" y="44958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6642" name="Rectangle 19"/>
          <p:cNvSpPr>
            <a:spLocks noChangeArrowheads="1"/>
          </p:cNvSpPr>
          <p:nvPr/>
        </p:nvSpPr>
        <p:spPr bwMode="auto">
          <a:xfrm>
            <a:off x="3200400" y="4114800"/>
            <a:ext cx="3048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3" name="Rectangle 20"/>
          <p:cNvSpPr>
            <a:spLocks noChangeArrowheads="1"/>
          </p:cNvSpPr>
          <p:nvPr/>
        </p:nvSpPr>
        <p:spPr bwMode="auto">
          <a:xfrm>
            <a:off x="3200400" y="4572000"/>
            <a:ext cx="3048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4" name="Line 22"/>
          <p:cNvSpPr>
            <a:spLocks noChangeShapeType="1"/>
          </p:cNvSpPr>
          <p:nvPr/>
        </p:nvSpPr>
        <p:spPr bwMode="auto">
          <a:xfrm flipV="1">
            <a:off x="2743200" y="4267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5" name="Line 23"/>
          <p:cNvSpPr>
            <a:spLocks noChangeShapeType="1"/>
          </p:cNvSpPr>
          <p:nvPr/>
        </p:nvSpPr>
        <p:spPr bwMode="auto">
          <a:xfrm flipV="1">
            <a:off x="2819400" y="47244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4038600" y="3429000"/>
            <a:ext cx="1066800" cy="914400"/>
            <a:chOff x="2160" y="2160"/>
            <a:chExt cx="1056" cy="1008"/>
          </a:xfrm>
        </p:grpSpPr>
        <p:sp>
          <p:nvSpPr>
            <p:cNvPr id="26705" name="Rectangle 66"/>
            <p:cNvSpPr>
              <a:spLocks noChangeArrowheads="1"/>
            </p:cNvSpPr>
            <p:nvPr/>
          </p:nvSpPr>
          <p:spPr bwMode="auto">
            <a:xfrm>
              <a:off x="2160" y="2352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6" name="Rectangle 67"/>
            <p:cNvSpPr>
              <a:spLocks noChangeArrowheads="1"/>
            </p:cNvSpPr>
            <p:nvPr/>
          </p:nvSpPr>
          <p:spPr bwMode="auto">
            <a:xfrm>
              <a:off x="2160" y="2496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7" name="Rectangle 69"/>
            <p:cNvSpPr>
              <a:spLocks noChangeArrowheads="1"/>
            </p:cNvSpPr>
            <p:nvPr/>
          </p:nvSpPr>
          <p:spPr bwMode="auto">
            <a:xfrm>
              <a:off x="2160" y="2784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8" name="Rectangle 70"/>
            <p:cNvSpPr>
              <a:spLocks noChangeArrowheads="1"/>
            </p:cNvSpPr>
            <p:nvPr/>
          </p:nvSpPr>
          <p:spPr bwMode="auto">
            <a:xfrm>
              <a:off x="2160" y="2928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9" name="Rectangle 72"/>
            <p:cNvSpPr>
              <a:spLocks noChangeArrowheads="1"/>
            </p:cNvSpPr>
            <p:nvPr/>
          </p:nvSpPr>
          <p:spPr bwMode="auto">
            <a:xfrm>
              <a:off x="3024" y="2160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0" name="Rectangle 73"/>
            <p:cNvSpPr>
              <a:spLocks noChangeArrowheads="1"/>
            </p:cNvSpPr>
            <p:nvPr/>
          </p:nvSpPr>
          <p:spPr bwMode="auto">
            <a:xfrm>
              <a:off x="3024" y="2448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1" name="Line 74"/>
            <p:cNvSpPr>
              <a:spLocks noChangeShapeType="1"/>
            </p:cNvSpPr>
            <p:nvPr/>
          </p:nvSpPr>
          <p:spPr bwMode="auto">
            <a:xfrm flipV="1">
              <a:off x="2592" y="2256"/>
              <a:ext cx="432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2" name="Line 75"/>
            <p:cNvSpPr>
              <a:spLocks noChangeShapeType="1"/>
            </p:cNvSpPr>
            <p:nvPr/>
          </p:nvSpPr>
          <p:spPr bwMode="auto">
            <a:xfrm flipV="1">
              <a:off x="2592" y="2544"/>
              <a:ext cx="432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3" name="Rectangle 77"/>
            <p:cNvSpPr>
              <a:spLocks noChangeArrowheads="1"/>
            </p:cNvSpPr>
            <p:nvPr/>
          </p:nvSpPr>
          <p:spPr bwMode="auto">
            <a:xfrm>
              <a:off x="3024" y="2688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4" name="Rectangle 78"/>
            <p:cNvSpPr>
              <a:spLocks noChangeArrowheads="1"/>
            </p:cNvSpPr>
            <p:nvPr/>
          </p:nvSpPr>
          <p:spPr bwMode="auto">
            <a:xfrm>
              <a:off x="3024" y="2976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5" name="Line 79"/>
            <p:cNvSpPr>
              <a:spLocks noChangeShapeType="1"/>
            </p:cNvSpPr>
            <p:nvPr/>
          </p:nvSpPr>
          <p:spPr bwMode="auto">
            <a:xfrm flipV="1">
              <a:off x="2592" y="2784"/>
              <a:ext cx="432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6" name="Line 80"/>
            <p:cNvSpPr>
              <a:spLocks noChangeShapeType="1"/>
            </p:cNvSpPr>
            <p:nvPr/>
          </p:nvSpPr>
          <p:spPr bwMode="auto">
            <a:xfrm>
              <a:off x="2592" y="3024"/>
              <a:ext cx="432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47" name="Line 82"/>
          <p:cNvSpPr>
            <a:spLocks noChangeShapeType="1"/>
          </p:cNvSpPr>
          <p:nvPr/>
        </p:nvSpPr>
        <p:spPr bwMode="auto">
          <a:xfrm flipV="1">
            <a:off x="2667000" y="4256314"/>
            <a:ext cx="1371600" cy="1001486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4191000" y="4495800"/>
            <a:ext cx="533400" cy="817563"/>
            <a:chOff x="1632" y="2989"/>
            <a:chExt cx="336" cy="515"/>
          </a:xfrm>
        </p:grpSpPr>
        <p:sp>
          <p:nvSpPr>
            <p:cNvPr id="26699" name="Rectangle 83"/>
            <p:cNvSpPr>
              <a:spLocks noChangeArrowheads="1"/>
            </p:cNvSpPr>
            <p:nvPr/>
          </p:nvSpPr>
          <p:spPr bwMode="auto">
            <a:xfrm>
              <a:off x="1632" y="2989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0" name="Rectangle 84"/>
            <p:cNvSpPr>
              <a:spLocks noChangeArrowheads="1"/>
            </p:cNvSpPr>
            <p:nvPr/>
          </p:nvSpPr>
          <p:spPr bwMode="auto">
            <a:xfrm>
              <a:off x="1632" y="3070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1" name="Rectangle 85"/>
            <p:cNvSpPr>
              <a:spLocks noChangeArrowheads="1"/>
            </p:cNvSpPr>
            <p:nvPr/>
          </p:nvSpPr>
          <p:spPr bwMode="auto">
            <a:xfrm>
              <a:off x="1632" y="3260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2" name="Rectangle 86"/>
            <p:cNvSpPr>
              <a:spLocks noChangeArrowheads="1"/>
            </p:cNvSpPr>
            <p:nvPr/>
          </p:nvSpPr>
          <p:spPr bwMode="auto">
            <a:xfrm>
              <a:off x="1632" y="3341"/>
              <a:ext cx="336" cy="8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3" name="Rectangle 87"/>
            <p:cNvSpPr>
              <a:spLocks noChangeArrowheads="1"/>
            </p:cNvSpPr>
            <p:nvPr/>
          </p:nvSpPr>
          <p:spPr bwMode="auto">
            <a:xfrm>
              <a:off x="1632" y="3423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4" name="Text Box 88"/>
            <p:cNvSpPr txBox="1">
              <a:spLocks noChangeArrowheads="1"/>
            </p:cNvSpPr>
            <p:nvPr/>
          </p:nvSpPr>
          <p:spPr bwMode="auto">
            <a:xfrm>
              <a:off x="1693" y="3151"/>
              <a:ext cx="24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26649" name="Line 91"/>
          <p:cNvSpPr>
            <a:spLocks noChangeShapeType="1"/>
          </p:cNvSpPr>
          <p:nvPr/>
        </p:nvSpPr>
        <p:spPr bwMode="auto">
          <a:xfrm>
            <a:off x="4724400" y="4587144"/>
            <a:ext cx="838200" cy="583571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5562600" y="4343400"/>
            <a:ext cx="1066800" cy="914400"/>
            <a:chOff x="2160" y="2160"/>
            <a:chExt cx="1056" cy="1008"/>
          </a:xfrm>
        </p:grpSpPr>
        <p:sp>
          <p:nvSpPr>
            <p:cNvPr id="26687" name="Rectangle 95"/>
            <p:cNvSpPr>
              <a:spLocks noChangeArrowheads="1"/>
            </p:cNvSpPr>
            <p:nvPr/>
          </p:nvSpPr>
          <p:spPr bwMode="auto">
            <a:xfrm>
              <a:off x="2160" y="2352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8" name="Rectangle 96"/>
            <p:cNvSpPr>
              <a:spLocks noChangeArrowheads="1"/>
            </p:cNvSpPr>
            <p:nvPr/>
          </p:nvSpPr>
          <p:spPr bwMode="auto">
            <a:xfrm>
              <a:off x="2160" y="2496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9" name="Rectangle 97"/>
            <p:cNvSpPr>
              <a:spLocks noChangeArrowheads="1"/>
            </p:cNvSpPr>
            <p:nvPr/>
          </p:nvSpPr>
          <p:spPr bwMode="auto">
            <a:xfrm>
              <a:off x="2160" y="2784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0" name="Rectangle 98"/>
            <p:cNvSpPr>
              <a:spLocks noChangeArrowheads="1"/>
            </p:cNvSpPr>
            <p:nvPr/>
          </p:nvSpPr>
          <p:spPr bwMode="auto">
            <a:xfrm>
              <a:off x="2160" y="2928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1" name="Rectangle 99"/>
            <p:cNvSpPr>
              <a:spLocks noChangeArrowheads="1"/>
            </p:cNvSpPr>
            <p:nvPr/>
          </p:nvSpPr>
          <p:spPr bwMode="auto">
            <a:xfrm>
              <a:off x="3024" y="2160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2" name="Rectangle 100"/>
            <p:cNvSpPr>
              <a:spLocks noChangeArrowheads="1"/>
            </p:cNvSpPr>
            <p:nvPr/>
          </p:nvSpPr>
          <p:spPr bwMode="auto">
            <a:xfrm>
              <a:off x="3024" y="2448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3" name="Line 101"/>
            <p:cNvSpPr>
              <a:spLocks noChangeShapeType="1"/>
            </p:cNvSpPr>
            <p:nvPr/>
          </p:nvSpPr>
          <p:spPr bwMode="auto">
            <a:xfrm flipV="1">
              <a:off x="2592" y="2256"/>
              <a:ext cx="432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4" name="Line 102"/>
            <p:cNvSpPr>
              <a:spLocks noChangeShapeType="1"/>
            </p:cNvSpPr>
            <p:nvPr/>
          </p:nvSpPr>
          <p:spPr bwMode="auto">
            <a:xfrm flipV="1">
              <a:off x="2592" y="2544"/>
              <a:ext cx="432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5" name="Rectangle 103"/>
            <p:cNvSpPr>
              <a:spLocks noChangeArrowheads="1"/>
            </p:cNvSpPr>
            <p:nvPr/>
          </p:nvSpPr>
          <p:spPr bwMode="auto">
            <a:xfrm>
              <a:off x="3024" y="2688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6" name="Rectangle 104"/>
            <p:cNvSpPr>
              <a:spLocks noChangeArrowheads="1"/>
            </p:cNvSpPr>
            <p:nvPr/>
          </p:nvSpPr>
          <p:spPr bwMode="auto">
            <a:xfrm>
              <a:off x="3024" y="2976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7" name="Line 105"/>
            <p:cNvSpPr>
              <a:spLocks noChangeShapeType="1"/>
            </p:cNvSpPr>
            <p:nvPr/>
          </p:nvSpPr>
          <p:spPr bwMode="auto">
            <a:xfrm flipV="1">
              <a:off x="2592" y="2784"/>
              <a:ext cx="432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8" name="Line 106"/>
            <p:cNvSpPr>
              <a:spLocks noChangeShapeType="1"/>
            </p:cNvSpPr>
            <p:nvPr/>
          </p:nvSpPr>
          <p:spPr bwMode="auto">
            <a:xfrm>
              <a:off x="2592" y="3024"/>
              <a:ext cx="432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51" name="Line 107"/>
          <p:cNvSpPr>
            <a:spLocks noChangeShapeType="1"/>
          </p:cNvSpPr>
          <p:nvPr/>
        </p:nvSpPr>
        <p:spPr bwMode="auto">
          <a:xfrm flipV="1">
            <a:off x="2667000" y="4724400"/>
            <a:ext cx="15240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10"/>
          <p:cNvGrpSpPr>
            <a:grpSpLocks/>
          </p:cNvGrpSpPr>
          <p:nvPr/>
        </p:nvGrpSpPr>
        <p:grpSpPr bwMode="auto">
          <a:xfrm>
            <a:off x="4343400" y="5562600"/>
            <a:ext cx="533400" cy="817563"/>
            <a:chOff x="1632" y="2989"/>
            <a:chExt cx="336" cy="515"/>
          </a:xfrm>
        </p:grpSpPr>
        <p:sp>
          <p:nvSpPr>
            <p:cNvPr id="26681" name="Rectangle 111"/>
            <p:cNvSpPr>
              <a:spLocks noChangeArrowheads="1"/>
            </p:cNvSpPr>
            <p:nvPr/>
          </p:nvSpPr>
          <p:spPr bwMode="auto">
            <a:xfrm>
              <a:off x="1632" y="2989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2" name="Rectangle 112"/>
            <p:cNvSpPr>
              <a:spLocks noChangeArrowheads="1"/>
            </p:cNvSpPr>
            <p:nvPr/>
          </p:nvSpPr>
          <p:spPr bwMode="auto">
            <a:xfrm>
              <a:off x="1632" y="3070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3" name="Rectangle 113"/>
            <p:cNvSpPr>
              <a:spLocks noChangeArrowheads="1"/>
            </p:cNvSpPr>
            <p:nvPr/>
          </p:nvSpPr>
          <p:spPr bwMode="auto">
            <a:xfrm>
              <a:off x="1632" y="3260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4" name="Rectangle 114"/>
            <p:cNvSpPr>
              <a:spLocks noChangeArrowheads="1"/>
            </p:cNvSpPr>
            <p:nvPr/>
          </p:nvSpPr>
          <p:spPr bwMode="auto">
            <a:xfrm>
              <a:off x="1632" y="3341"/>
              <a:ext cx="336" cy="8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5" name="Rectangle 115"/>
            <p:cNvSpPr>
              <a:spLocks noChangeArrowheads="1"/>
            </p:cNvSpPr>
            <p:nvPr/>
          </p:nvSpPr>
          <p:spPr bwMode="auto">
            <a:xfrm>
              <a:off x="1632" y="3423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6" name="Text Box 116"/>
            <p:cNvSpPr txBox="1">
              <a:spLocks noChangeArrowheads="1"/>
            </p:cNvSpPr>
            <p:nvPr/>
          </p:nvSpPr>
          <p:spPr bwMode="auto">
            <a:xfrm>
              <a:off x="1693" y="3151"/>
              <a:ext cx="2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…</a:t>
              </a:r>
            </a:p>
          </p:txBody>
        </p:sp>
      </p:grpSp>
      <p:grpSp>
        <p:nvGrpSpPr>
          <p:cNvPr id="6" name="Group 117"/>
          <p:cNvGrpSpPr>
            <a:grpSpLocks/>
          </p:cNvGrpSpPr>
          <p:nvPr/>
        </p:nvGrpSpPr>
        <p:grpSpPr bwMode="auto">
          <a:xfrm>
            <a:off x="5791200" y="5562600"/>
            <a:ext cx="533400" cy="817563"/>
            <a:chOff x="1632" y="2989"/>
            <a:chExt cx="336" cy="515"/>
          </a:xfrm>
        </p:grpSpPr>
        <p:sp>
          <p:nvSpPr>
            <p:cNvPr id="26675" name="Rectangle 118"/>
            <p:cNvSpPr>
              <a:spLocks noChangeArrowheads="1"/>
            </p:cNvSpPr>
            <p:nvPr/>
          </p:nvSpPr>
          <p:spPr bwMode="auto">
            <a:xfrm>
              <a:off x="1632" y="2989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6" name="Rectangle 119"/>
            <p:cNvSpPr>
              <a:spLocks noChangeArrowheads="1"/>
            </p:cNvSpPr>
            <p:nvPr/>
          </p:nvSpPr>
          <p:spPr bwMode="auto">
            <a:xfrm>
              <a:off x="1632" y="3070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7" name="Rectangle 120"/>
            <p:cNvSpPr>
              <a:spLocks noChangeArrowheads="1"/>
            </p:cNvSpPr>
            <p:nvPr/>
          </p:nvSpPr>
          <p:spPr bwMode="auto">
            <a:xfrm>
              <a:off x="1632" y="3260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8" name="Rectangle 121"/>
            <p:cNvSpPr>
              <a:spLocks noChangeArrowheads="1"/>
            </p:cNvSpPr>
            <p:nvPr/>
          </p:nvSpPr>
          <p:spPr bwMode="auto">
            <a:xfrm>
              <a:off x="1632" y="3341"/>
              <a:ext cx="336" cy="8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9" name="Rectangle 122"/>
            <p:cNvSpPr>
              <a:spLocks noChangeArrowheads="1"/>
            </p:cNvSpPr>
            <p:nvPr/>
          </p:nvSpPr>
          <p:spPr bwMode="auto">
            <a:xfrm>
              <a:off x="1632" y="3423"/>
              <a:ext cx="336" cy="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0" name="Text Box 123"/>
            <p:cNvSpPr txBox="1">
              <a:spLocks noChangeArrowheads="1"/>
            </p:cNvSpPr>
            <p:nvPr/>
          </p:nvSpPr>
          <p:spPr bwMode="auto">
            <a:xfrm>
              <a:off x="1693" y="3151"/>
              <a:ext cx="2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…</a:t>
              </a:r>
            </a:p>
          </p:txBody>
        </p:sp>
      </p:grpSp>
      <p:grpSp>
        <p:nvGrpSpPr>
          <p:cNvPr id="7" name="Group 124"/>
          <p:cNvGrpSpPr>
            <a:grpSpLocks/>
          </p:cNvGrpSpPr>
          <p:nvPr/>
        </p:nvGrpSpPr>
        <p:grpSpPr bwMode="auto">
          <a:xfrm>
            <a:off x="6934200" y="5410200"/>
            <a:ext cx="1066800" cy="914400"/>
            <a:chOff x="2160" y="2160"/>
            <a:chExt cx="1056" cy="1008"/>
          </a:xfrm>
        </p:grpSpPr>
        <p:sp>
          <p:nvSpPr>
            <p:cNvPr id="26663" name="Rectangle 125"/>
            <p:cNvSpPr>
              <a:spLocks noChangeArrowheads="1"/>
            </p:cNvSpPr>
            <p:nvPr/>
          </p:nvSpPr>
          <p:spPr bwMode="auto">
            <a:xfrm>
              <a:off x="2160" y="2352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4" name="Rectangle 126"/>
            <p:cNvSpPr>
              <a:spLocks noChangeArrowheads="1"/>
            </p:cNvSpPr>
            <p:nvPr/>
          </p:nvSpPr>
          <p:spPr bwMode="auto">
            <a:xfrm>
              <a:off x="2160" y="2496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5" name="Rectangle 127"/>
            <p:cNvSpPr>
              <a:spLocks noChangeArrowheads="1"/>
            </p:cNvSpPr>
            <p:nvPr/>
          </p:nvSpPr>
          <p:spPr bwMode="auto">
            <a:xfrm>
              <a:off x="2160" y="2784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6" name="Rectangle 128"/>
            <p:cNvSpPr>
              <a:spLocks noChangeArrowheads="1"/>
            </p:cNvSpPr>
            <p:nvPr/>
          </p:nvSpPr>
          <p:spPr bwMode="auto">
            <a:xfrm>
              <a:off x="2160" y="2928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7" name="Rectangle 129"/>
            <p:cNvSpPr>
              <a:spLocks noChangeArrowheads="1"/>
            </p:cNvSpPr>
            <p:nvPr/>
          </p:nvSpPr>
          <p:spPr bwMode="auto">
            <a:xfrm>
              <a:off x="3024" y="2160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8" name="Rectangle 130"/>
            <p:cNvSpPr>
              <a:spLocks noChangeArrowheads="1"/>
            </p:cNvSpPr>
            <p:nvPr/>
          </p:nvSpPr>
          <p:spPr bwMode="auto">
            <a:xfrm>
              <a:off x="3024" y="2448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9" name="Line 131"/>
            <p:cNvSpPr>
              <a:spLocks noChangeShapeType="1"/>
            </p:cNvSpPr>
            <p:nvPr/>
          </p:nvSpPr>
          <p:spPr bwMode="auto">
            <a:xfrm flipV="1">
              <a:off x="2592" y="2256"/>
              <a:ext cx="432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0" name="Line 132"/>
            <p:cNvSpPr>
              <a:spLocks noChangeShapeType="1"/>
            </p:cNvSpPr>
            <p:nvPr/>
          </p:nvSpPr>
          <p:spPr bwMode="auto">
            <a:xfrm flipV="1">
              <a:off x="2592" y="2544"/>
              <a:ext cx="432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1" name="Rectangle 133"/>
            <p:cNvSpPr>
              <a:spLocks noChangeArrowheads="1"/>
            </p:cNvSpPr>
            <p:nvPr/>
          </p:nvSpPr>
          <p:spPr bwMode="auto">
            <a:xfrm>
              <a:off x="3024" y="2688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2" name="Rectangle 134"/>
            <p:cNvSpPr>
              <a:spLocks noChangeArrowheads="1"/>
            </p:cNvSpPr>
            <p:nvPr/>
          </p:nvSpPr>
          <p:spPr bwMode="auto">
            <a:xfrm>
              <a:off x="3024" y="2976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2"/>
              </a:solidFill>
              <a:miter lim="800000"/>
              <a:headEnd/>
              <a:tailEnd type="non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3" name="Line 135"/>
            <p:cNvSpPr>
              <a:spLocks noChangeShapeType="1"/>
            </p:cNvSpPr>
            <p:nvPr/>
          </p:nvSpPr>
          <p:spPr bwMode="auto">
            <a:xfrm flipV="1">
              <a:off x="2592" y="2784"/>
              <a:ext cx="432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4" name="Line 136"/>
            <p:cNvSpPr>
              <a:spLocks noChangeShapeType="1"/>
            </p:cNvSpPr>
            <p:nvPr/>
          </p:nvSpPr>
          <p:spPr bwMode="auto">
            <a:xfrm>
              <a:off x="2592" y="3024"/>
              <a:ext cx="432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55" name="Line 137"/>
          <p:cNvSpPr>
            <a:spLocks noChangeShapeType="1"/>
          </p:cNvSpPr>
          <p:nvPr/>
        </p:nvSpPr>
        <p:spPr bwMode="auto">
          <a:xfrm flipV="1">
            <a:off x="2667000" y="5638800"/>
            <a:ext cx="1676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6" name="Line 138"/>
          <p:cNvSpPr>
            <a:spLocks noChangeShapeType="1"/>
          </p:cNvSpPr>
          <p:nvPr/>
        </p:nvSpPr>
        <p:spPr bwMode="auto">
          <a:xfrm>
            <a:off x="6324600" y="5715000"/>
            <a:ext cx="609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7" name="Line 139"/>
          <p:cNvSpPr>
            <a:spLocks noChangeShapeType="1"/>
          </p:cNvSpPr>
          <p:nvPr/>
        </p:nvSpPr>
        <p:spPr bwMode="auto">
          <a:xfrm flipV="1">
            <a:off x="4876800" y="57150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8" name="Rectangle 140"/>
          <p:cNvSpPr>
            <a:spLocks noChangeArrowheads="1"/>
          </p:cNvSpPr>
          <p:nvPr/>
        </p:nvSpPr>
        <p:spPr bwMode="auto">
          <a:xfrm>
            <a:off x="2057400" y="3886200"/>
            <a:ext cx="838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9" name="Text Box 141"/>
          <p:cNvSpPr txBox="1">
            <a:spLocks noChangeArrowheads="1"/>
          </p:cNvSpPr>
          <p:nvPr/>
        </p:nvSpPr>
        <p:spPr bwMode="auto">
          <a:xfrm>
            <a:off x="1905000" y="39624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</a:rPr>
              <a:t>  (Metadata)</a:t>
            </a:r>
          </a:p>
        </p:txBody>
      </p:sp>
      <p:sp>
        <p:nvSpPr>
          <p:cNvPr id="26660" name="Text Box 142"/>
          <p:cNvSpPr txBox="1">
            <a:spLocks noChangeArrowheads="1"/>
          </p:cNvSpPr>
          <p:nvPr/>
        </p:nvSpPr>
        <p:spPr bwMode="auto">
          <a:xfrm>
            <a:off x="1905000" y="51054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</a:rPr>
              <a:t>  (1)</a:t>
            </a:r>
          </a:p>
        </p:txBody>
      </p:sp>
      <p:sp>
        <p:nvSpPr>
          <p:cNvPr id="26661" name="Text Box 143"/>
          <p:cNvSpPr txBox="1">
            <a:spLocks noChangeArrowheads="1"/>
          </p:cNvSpPr>
          <p:nvPr/>
        </p:nvSpPr>
        <p:spPr bwMode="auto">
          <a:xfrm>
            <a:off x="1905000" y="53340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</a:rPr>
              <a:t>  (2)</a:t>
            </a:r>
          </a:p>
        </p:txBody>
      </p:sp>
      <p:sp>
        <p:nvSpPr>
          <p:cNvPr id="26662" name="Text Box 144"/>
          <p:cNvSpPr txBox="1">
            <a:spLocks noChangeArrowheads="1"/>
          </p:cNvSpPr>
          <p:nvPr/>
        </p:nvSpPr>
        <p:spPr bwMode="auto">
          <a:xfrm>
            <a:off x="1905000" y="55626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</a:rPr>
              <a:t>  (3)</a:t>
            </a:r>
          </a:p>
        </p:txBody>
      </p:sp>
      <p:sp>
        <p:nvSpPr>
          <p:cNvPr id="94" name="Line 22"/>
          <p:cNvSpPr>
            <a:spLocks noChangeShapeType="1"/>
          </p:cNvSpPr>
          <p:nvPr/>
        </p:nvSpPr>
        <p:spPr bwMode="auto">
          <a:xfrm flipV="1">
            <a:off x="4038600" y="3733799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22"/>
          <p:cNvSpPr>
            <a:spLocks noChangeShapeType="1"/>
          </p:cNvSpPr>
          <p:nvPr/>
        </p:nvSpPr>
        <p:spPr bwMode="auto">
          <a:xfrm flipV="1">
            <a:off x="4569572" y="3727456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22"/>
          <p:cNvSpPr>
            <a:spLocks noChangeShapeType="1"/>
          </p:cNvSpPr>
          <p:nvPr/>
        </p:nvSpPr>
        <p:spPr bwMode="auto">
          <a:xfrm flipV="1">
            <a:off x="4721972" y="4649149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22"/>
          <p:cNvSpPr>
            <a:spLocks noChangeShapeType="1"/>
          </p:cNvSpPr>
          <p:nvPr/>
        </p:nvSpPr>
        <p:spPr bwMode="auto">
          <a:xfrm flipV="1">
            <a:off x="4190500" y="4691650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22"/>
          <p:cNvSpPr>
            <a:spLocks noChangeShapeType="1"/>
          </p:cNvSpPr>
          <p:nvPr/>
        </p:nvSpPr>
        <p:spPr bwMode="auto">
          <a:xfrm flipV="1">
            <a:off x="5564100" y="4636463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22"/>
          <p:cNvSpPr>
            <a:spLocks noChangeShapeType="1"/>
          </p:cNvSpPr>
          <p:nvPr/>
        </p:nvSpPr>
        <p:spPr bwMode="auto">
          <a:xfrm flipV="1">
            <a:off x="6095072" y="4617909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22"/>
          <p:cNvSpPr>
            <a:spLocks noChangeShapeType="1"/>
          </p:cNvSpPr>
          <p:nvPr/>
        </p:nvSpPr>
        <p:spPr bwMode="auto">
          <a:xfrm flipV="1">
            <a:off x="4891940" y="5625079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22"/>
          <p:cNvSpPr>
            <a:spLocks noChangeShapeType="1"/>
          </p:cNvSpPr>
          <p:nvPr/>
        </p:nvSpPr>
        <p:spPr bwMode="auto">
          <a:xfrm flipV="1">
            <a:off x="4348256" y="5692002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22"/>
          <p:cNvSpPr>
            <a:spLocks noChangeShapeType="1"/>
          </p:cNvSpPr>
          <p:nvPr/>
        </p:nvSpPr>
        <p:spPr bwMode="auto">
          <a:xfrm flipV="1">
            <a:off x="5795128" y="5734503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22"/>
          <p:cNvSpPr>
            <a:spLocks noChangeShapeType="1"/>
          </p:cNvSpPr>
          <p:nvPr/>
        </p:nvSpPr>
        <p:spPr bwMode="auto">
          <a:xfrm flipV="1">
            <a:off x="6326100" y="5679316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22"/>
          <p:cNvSpPr>
            <a:spLocks noChangeShapeType="1"/>
          </p:cNvSpPr>
          <p:nvPr/>
        </p:nvSpPr>
        <p:spPr bwMode="auto">
          <a:xfrm flipV="1">
            <a:off x="6930344" y="5672973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22"/>
          <p:cNvSpPr>
            <a:spLocks noChangeShapeType="1"/>
          </p:cNvSpPr>
          <p:nvPr/>
        </p:nvSpPr>
        <p:spPr bwMode="auto">
          <a:xfrm flipV="1">
            <a:off x="7461316" y="5666630"/>
            <a:ext cx="0" cy="52251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D0263C-F4E6-874B-BF68-8CEF51E8C109}" type="slidenum">
              <a:rPr lang="en-US"/>
              <a:pPr/>
              <a:t>32</a:t>
            </a:fld>
            <a:endParaRPr lang="en-US"/>
          </a:p>
        </p:txBody>
      </p:sp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Unix Inodes and Path Search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688" y="1649044"/>
            <a:ext cx="8366760" cy="4724400"/>
          </a:xfrm>
        </p:spPr>
        <p:txBody>
          <a:bodyPr>
            <a:normAutofit fontScale="92500"/>
          </a:bodyPr>
          <a:lstStyle/>
          <a:p>
            <a:r>
              <a:rPr lang="en-US" dirty="0"/>
              <a:t>Unix Inodes are </a:t>
            </a:r>
            <a:r>
              <a:rPr lang="en-US" dirty="0">
                <a:solidFill>
                  <a:srgbClr val="FF3300"/>
                </a:solidFill>
              </a:rPr>
              <a:t>not</a:t>
            </a:r>
            <a:r>
              <a:rPr lang="en-US" dirty="0"/>
              <a:t> directories</a:t>
            </a:r>
          </a:p>
          <a:p>
            <a:r>
              <a:rPr lang="en-US" dirty="0">
                <a:solidFill>
                  <a:srgbClr val="0000FF"/>
                </a:solidFill>
              </a:rPr>
              <a:t>Inodes describe where on the disk the blocks for a file are placed</a:t>
            </a:r>
          </a:p>
          <a:p>
            <a:pPr lvl="1"/>
            <a:r>
              <a:rPr lang="en-US" dirty="0"/>
              <a:t>Directories are files, so inodes also describe where the blocks for directories are placed on the disk</a:t>
            </a:r>
          </a:p>
          <a:p>
            <a:r>
              <a:rPr lang="en-US" dirty="0"/>
              <a:t>Directory entries map file names to inodes</a:t>
            </a:r>
          </a:p>
          <a:p>
            <a:pPr lvl="1"/>
            <a:r>
              <a:rPr lang="en-US" dirty="0"/>
              <a:t>To open “/one”, use Master Block to find inode for “/” on disk</a:t>
            </a:r>
          </a:p>
          <a:p>
            <a:pPr lvl="1"/>
            <a:r>
              <a:rPr lang="en-US" dirty="0"/>
              <a:t>Open “/”, look for entry for “one”</a:t>
            </a:r>
          </a:p>
          <a:p>
            <a:pPr lvl="1"/>
            <a:r>
              <a:rPr lang="en-US" dirty="0"/>
              <a:t>This entry gives the </a:t>
            </a:r>
            <a:r>
              <a:rPr lang="en-US" dirty="0" err="1" smtClean="0"/>
              <a:t>inode</a:t>
            </a:r>
            <a:r>
              <a:rPr lang="en-US" smtClean="0"/>
              <a:t> </a:t>
            </a:r>
            <a:r>
              <a:rPr lang="en-US" smtClean="0"/>
              <a:t>number </a:t>
            </a:r>
            <a:r>
              <a:rPr lang="en-US" dirty="0"/>
              <a:t>for the </a:t>
            </a:r>
            <a:r>
              <a:rPr lang="en-US" dirty="0">
                <a:solidFill>
                  <a:srgbClr val="0000FF"/>
                </a:solidFill>
              </a:rPr>
              <a:t>inode</a:t>
            </a:r>
            <a:r>
              <a:rPr lang="en-US" dirty="0"/>
              <a:t> for “one”</a:t>
            </a:r>
          </a:p>
          <a:p>
            <a:pPr lvl="1"/>
            <a:r>
              <a:rPr lang="en-US" dirty="0"/>
              <a:t>Read the inode for “one” into memory</a:t>
            </a:r>
          </a:p>
          <a:p>
            <a:pPr lvl="1"/>
            <a:r>
              <a:rPr lang="en-US" dirty="0"/>
              <a:t>The inode says where first data block is on disk</a:t>
            </a:r>
          </a:p>
          <a:p>
            <a:pPr lvl="1"/>
            <a:r>
              <a:rPr lang="en-US" dirty="0"/>
              <a:t>Read that block into memory to access the data in the file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576838-6D32-5948-AC66-E30887993BAC}" type="slidenum">
              <a:rPr lang="en-US"/>
              <a:pPr/>
              <a:t>33</a:t>
            </a:fld>
            <a:endParaRPr lang="en-US"/>
          </a:p>
        </p:txBody>
      </p:sp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Example: read /bin/</a:t>
            </a:r>
            <a:r>
              <a:rPr lang="en-US" dirty="0" err="1" smtClean="0"/>
              <a:t>ls</a:t>
            </a:r>
            <a:endParaRPr lang="en-US" dirty="0" smtClean="0"/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22310"/>
            <a:ext cx="7924800" cy="175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/bin/</a:t>
            </a:r>
            <a:r>
              <a:rPr lang="en-US" sz="2000" dirty="0" err="1" smtClean="0"/>
              <a:t>ls</a:t>
            </a:r>
            <a:endParaRPr lang="en-US" sz="1800" dirty="0"/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838200" y="3017921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838200" y="3246521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990600" y="3475121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42" name="Rectangle 19"/>
          <p:cNvSpPr>
            <a:spLocks noChangeArrowheads="1"/>
          </p:cNvSpPr>
          <p:nvPr/>
        </p:nvSpPr>
        <p:spPr bwMode="auto">
          <a:xfrm>
            <a:off x="1981200" y="2789320"/>
            <a:ext cx="1215454" cy="1022351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err="1" smtClean="0"/>
              <a:t>usr</a:t>
            </a:r>
            <a:r>
              <a:rPr lang="en-US" dirty="0" smtClean="0"/>
              <a:t>  2783</a:t>
            </a:r>
          </a:p>
          <a:p>
            <a:r>
              <a:rPr lang="en-US" dirty="0" smtClean="0"/>
              <a:t>bin  3512</a:t>
            </a:r>
          </a:p>
          <a:p>
            <a:r>
              <a:rPr lang="en-US" dirty="0" smtClean="0"/>
              <a:t>.. ..</a:t>
            </a:r>
          </a:p>
        </p:txBody>
      </p:sp>
      <p:sp>
        <p:nvSpPr>
          <p:cNvPr id="26644" name="Line 22"/>
          <p:cNvSpPr>
            <a:spLocks noChangeShapeType="1"/>
          </p:cNvSpPr>
          <p:nvPr/>
        </p:nvSpPr>
        <p:spPr bwMode="auto">
          <a:xfrm flipV="1">
            <a:off x="1524000" y="2941721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7" name="Line 82"/>
          <p:cNvSpPr>
            <a:spLocks noChangeShapeType="1"/>
          </p:cNvSpPr>
          <p:nvPr/>
        </p:nvSpPr>
        <p:spPr bwMode="auto">
          <a:xfrm flipV="1">
            <a:off x="3068638" y="3140139"/>
            <a:ext cx="570374" cy="14992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8" name="Rectangle 140"/>
          <p:cNvSpPr>
            <a:spLocks noChangeArrowheads="1"/>
          </p:cNvSpPr>
          <p:nvPr/>
        </p:nvSpPr>
        <p:spPr bwMode="auto">
          <a:xfrm>
            <a:off x="838200" y="2560721"/>
            <a:ext cx="838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9" name="Text Box 141"/>
          <p:cNvSpPr txBox="1">
            <a:spLocks noChangeArrowheads="1"/>
          </p:cNvSpPr>
          <p:nvPr/>
        </p:nvSpPr>
        <p:spPr bwMode="auto">
          <a:xfrm>
            <a:off x="685800" y="2636921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accent2"/>
                </a:solidFill>
              </a:rPr>
              <a:t>inode</a:t>
            </a:r>
            <a:r>
              <a:rPr lang="en-US" sz="1600" dirty="0" smtClean="0">
                <a:solidFill>
                  <a:schemeClr val="accent2"/>
                </a:solidFill>
              </a:rPr>
              <a:t> of /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06" name="Rectangle 4"/>
          <p:cNvSpPr>
            <a:spLocks noChangeArrowheads="1"/>
          </p:cNvSpPr>
          <p:nvPr/>
        </p:nvSpPr>
        <p:spPr bwMode="auto">
          <a:xfrm>
            <a:off x="3639012" y="3368740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7"/>
          <p:cNvSpPr>
            <a:spLocks noChangeArrowheads="1"/>
          </p:cNvSpPr>
          <p:nvPr/>
        </p:nvSpPr>
        <p:spPr bwMode="auto">
          <a:xfrm>
            <a:off x="3639012" y="3597340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9"/>
          <p:cNvSpPr>
            <a:spLocks noChangeArrowheads="1"/>
          </p:cNvSpPr>
          <p:nvPr/>
        </p:nvSpPr>
        <p:spPr bwMode="auto">
          <a:xfrm>
            <a:off x="4782012" y="3140139"/>
            <a:ext cx="1215454" cy="1022351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cd  5193</a:t>
            </a:r>
          </a:p>
          <a:p>
            <a:r>
              <a:rPr lang="en-US" dirty="0" err="1" smtClean="0"/>
              <a:t>ls</a:t>
            </a:r>
            <a:r>
              <a:rPr lang="en-US" dirty="0" smtClean="0"/>
              <a:t>   5728</a:t>
            </a:r>
          </a:p>
          <a:p>
            <a:r>
              <a:rPr lang="en-US" dirty="0" smtClean="0"/>
              <a:t>.. ..</a:t>
            </a:r>
          </a:p>
        </p:txBody>
      </p:sp>
      <p:sp>
        <p:nvSpPr>
          <p:cNvPr id="110" name="Line 22"/>
          <p:cNvSpPr>
            <a:spLocks noChangeShapeType="1"/>
          </p:cNvSpPr>
          <p:nvPr/>
        </p:nvSpPr>
        <p:spPr bwMode="auto">
          <a:xfrm flipV="1">
            <a:off x="4324812" y="329254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Rectangle 140"/>
          <p:cNvSpPr>
            <a:spLocks noChangeArrowheads="1"/>
          </p:cNvSpPr>
          <p:nvPr/>
        </p:nvSpPr>
        <p:spPr bwMode="auto">
          <a:xfrm>
            <a:off x="3639012" y="2911540"/>
            <a:ext cx="838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Text Box 141"/>
          <p:cNvSpPr txBox="1">
            <a:spLocks noChangeArrowheads="1"/>
          </p:cNvSpPr>
          <p:nvPr/>
        </p:nvSpPr>
        <p:spPr bwMode="auto">
          <a:xfrm>
            <a:off x="3026703" y="2551988"/>
            <a:ext cx="2021908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accent2"/>
                </a:solidFill>
              </a:rPr>
              <a:t>inode</a:t>
            </a:r>
            <a:r>
              <a:rPr lang="en-US" sz="1600" dirty="0" smtClean="0">
                <a:solidFill>
                  <a:schemeClr val="accent2"/>
                </a:solidFill>
              </a:rPr>
              <a:t> of /bin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 flipV="1">
            <a:off x="5704147" y="3597339"/>
            <a:ext cx="603536" cy="7372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4"/>
          <p:cNvSpPr>
            <a:spLocks noChangeArrowheads="1"/>
          </p:cNvSpPr>
          <p:nvPr/>
        </p:nvSpPr>
        <p:spPr bwMode="auto">
          <a:xfrm>
            <a:off x="6307683" y="3778278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7"/>
          <p:cNvSpPr>
            <a:spLocks noChangeArrowheads="1"/>
          </p:cNvSpPr>
          <p:nvPr/>
        </p:nvSpPr>
        <p:spPr bwMode="auto">
          <a:xfrm>
            <a:off x="6307683" y="4006878"/>
            <a:ext cx="838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40"/>
          <p:cNvSpPr>
            <a:spLocks noChangeArrowheads="1"/>
          </p:cNvSpPr>
          <p:nvPr/>
        </p:nvSpPr>
        <p:spPr bwMode="auto">
          <a:xfrm>
            <a:off x="6307683" y="3321078"/>
            <a:ext cx="838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Text Box 141"/>
          <p:cNvSpPr txBox="1">
            <a:spLocks noChangeArrowheads="1"/>
          </p:cNvSpPr>
          <p:nvPr/>
        </p:nvSpPr>
        <p:spPr bwMode="auto">
          <a:xfrm>
            <a:off x="5983195" y="2911540"/>
            <a:ext cx="2075921" cy="338554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accent2"/>
                </a:solidFill>
              </a:rPr>
              <a:t>inode</a:t>
            </a:r>
            <a:r>
              <a:rPr lang="en-US" sz="1600" dirty="0" smtClean="0">
                <a:solidFill>
                  <a:schemeClr val="accent2"/>
                </a:solidFill>
              </a:rPr>
              <a:t> of /bin/</a:t>
            </a:r>
            <a:r>
              <a:rPr lang="en-US" sz="1600" dirty="0" err="1" smtClean="0">
                <a:solidFill>
                  <a:schemeClr val="accent2"/>
                </a:solidFill>
              </a:rPr>
              <a:t>ls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18" name="Rectangle 19"/>
          <p:cNvSpPr>
            <a:spLocks noChangeArrowheads="1"/>
          </p:cNvSpPr>
          <p:nvPr/>
        </p:nvSpPr>
        <p:spPr bwMode="auto">
          <a:xfrm>
            <a:off x="7436648" y="3549678"/>
            <a:ext cx="1215454" cy="1022351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instructions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ls</a:t>
            </a:r>
            <a:r>
              <a:rPr lang="en-US" dirty="0" smtClean="0"/>
              <a:t>.. ..</a:t>
            </a:r>
          </a:p>
        </p:txBody>
      </p:sp>
      <p:sp>
        <p:nvSpPr>
          <p:cNvPr id="119" name="Line 22"/>
          <p:cNvSpPr>
            <a:spLocks noChangeShapeType="1"/>
          </p:cNvSpPr>
          <p:nvPr/>
        </p:nvSpPr>
        <p:spPr bwMode="auto">
          <a:xfrm flipV="1">
            <a:off x="6979448" y="3702079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9"/>
          <p:cNvSpPr>
            <a:spLocks noChangeArrowheads="1"/>
          </p:cNvSpPr>
          <p:nvPr/>
        </p:nvSpPr>
        <p:spPr bwMode="auto">
          <a:xfrm>
            <a:off x="7436648" y="4738698"/>
            <a:ext cx="1215454" cy="1022351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/>
            </a:solidFill>
            <a:miter lim="800000"/>
            <a:headEnd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instructions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ls</a:t>
            </a:r>
            <a:r>
              <a:rPr lang="en-US" dirty="0" smtClean="0"/>
              <a:t>.. ..</a:t>
            </a:r>
          </a:p>
        </p:txBody>
      </p:sp>
      <p:sp>
        <p:nvSpPr>
          <p:cNvPr id="121" name="Line 22"/>
          <p:cNvSpPr>
            <a:spLocks noChangeShapeType="1"/>
          </p:cNvSpPr>
          <p:nvPr/>
        </p:nvSpPr>
        <p:spPr bwMode="auto">
          <a:xfrm>
            <a:off x="6979448" y="4162488"/>
            <a:ext cx="457200" cy="90297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4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Sharing Files btw. Directories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48" y="1717688"/>
            <a:ext cx="7630528" cy="4787583"/>
          </a:xfrm>
        </p:spPr>
        <p:txBody>
          <a:bodyPr>
            <a:normAutofit/>
          </a:bodyPr>
          <a:lstStyle/>
          <a:p>
            <a:r>
              <a:rPr lang="en-US" dirty="0" smtClean="0"/>
              <a:t>Links (or hard links)</a:t>
            </a:r>
          </a:p>
          <a:p>
            <a:pPr lvl="1"/>
            <a:r>
              <a:rPr lang="en-US" dirty="0" smtClean="0"/>
              <a:t>ln source_file target_dir</a:t>
            </a:r>
          </a:p>
          <a:p>
            <a:pPr lvl="2"/>
            <a:r>
              <a:rPr lang="en-US" dirty="0" smtClean="0"/>
              <a:t>Simply create another link from target_dir to the </a:t>
            </a:r>
            <a:r>
              <a:rPr lang="en-US" b="1" dirty="0" smtClean="0">
                <a:solidFill>
                  <a:srgbClr val="FF0000"/>
                </a:solidFill>
              </a:rPr>
              <a:t>inode </a:t>
            </a:r>
            <a:r>
              <a:rPr lang="en-US" dirty="0" smtClean="0"/>
              <a:t>of source_file (the inode is not duplicated)</a:t>
            </a:r>
          </a:p>
          <a:p>
            <a:pPr lvl="2"/>
            <a:r>
              <a:rPr lang="en-US" dirty="0" smtClean="0"/>
              <a:t>Now two directories have links to source_file</a:t>
            </a:r>
          </a:p>
          <a:p>
            <a:pPr lvl="2"/>
            <a:r>
              <a:rPr lang="en-US" dirty="0" smtClean="0"/>
              <a:t>What if we remove one?</a:t>
            </a:r>
          </a:p>
          <a:p>
            <a:pPr lvl="2"/>
            <a:r>
              <a:rPr lang="en-US" dirty="0" smtClean="0"/>
              <a:t>Now you understand why the system call to remove a file is named “unlink”?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C145C8-6D7C-5147-BCD0-1654214F6C52}" type="slidenum">
              <a:rPr lang="en-US"/>
              <a:pPr/>
              <a:t>35</a:t>
            </a:fld>
            <a:endParaRPr lang="en-US"/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File Buffer Cache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82" y="1733961"/>
            <a:ext cx="7769193" cy="43315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Applications exhibit significant locality for reading and writing files</a:t>
            </a:r>
          </a:p>
          <a:p>
            <a:r>
              <a:rPr lang="en-US" dirty="0"/>
              <a:t>Idea: Cache file blocks in memory to capture locality</a:t>
            </a:r>
          </a:p>
          <a:p>
            <a:pPr lvl="1"/>
            <a:r>
              <a:rPr lang="en-US" dirty="0"/>
              <a:t>This is called the </a:t>
            </a:r>
            <a:r>
              <a:rPr lang="en-US" dirty="0">
                <a:solidFill>
                  <a:srgbClr val="0000FF"/>
                </a:solidFill>
              </a:rPr>
              <a:t>file buffer cache</a:t>
            </a:r>
          </a:p>
          <a:p>
            <a:pPr lvl="1"/>
            <a:r>
              <a:rPr lang="en-US" dirty="0"/>
              <a:t>Cache is system wide, used and shared by all processes</a:t>
            </a:r>
          </a:p>
          <a:p>
            <a:pPr lvl="1"/>
            <a:r>
              <a:rPr lang="en-US" dirty="0"/>
              <a:t>Reading from the cache makes a disk perform like memory</a:t>
            </a:r>
          </a:p>
          <a:p>
            <a:pPr lvl="1"/>
            <a:r>
              <a:rPr lang="en-US" dirty="0"/>
              <a:t>Even a 4 MB cache can be very effective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The file buffer cache competes with VM (tradeoff here)</a:t>
            </a:r>
          </a:p>
          <a:p>
            <a:pPr lvl="1"/>
            <a:r>
              <a:rPr lang="en-US" dirty="0"/>
              <a:t>Like VM, it has limited size</a:t>
            </a:r>
          </a:p>
          <a:p>
            <a:pPr lvl="1"/>
            <a:r>
              <a:rPr lang="en-US" dirty="0"/>
              <a:t>Need replacement algorithms again (LRU usually used)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60FD42-2266-F045-AFBD-7069A735A4AD}" type="slidenum">
              <a:rPr lang="en-US"/>
              <a:pPr/>
              <a:t>36</a:t>
            </a:fld>
            <a:endParaRPr lang="en-US"/>
          </a:p>
        </p:txBody>
      </p:sp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Caching Writes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53672"/>
            <a:ext cx="79248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On a write, some applications assume that data makes it through the buffer cache and onto the disk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As a result, writes are often slow even with caching</a:t>
            </a:r>
          </a:p>
          <a:p>
            <a:pPr>
              <a:lnSpc>
                <a:spcPct val="90000"/>
              </a:lnSpc>
            </a:pPr>
            <a:r>
              <a:rPr lang="en-US" dirty="0"/>
              <a:t>Several ways to compensate for this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“write-behind”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Maintain a queue of uncommitted blocks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Periodically flush the queue to disk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Unreliable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Battery backed-up RAM (NVRAM)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As with write-behind, but maintain queue in NVRAM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Expensive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Issues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864275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7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Original Unix FS had two placement problems: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7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Data blocks allocated randomly in aging file systems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ZapfDingbats" pitchFamily="82" charset="2"/>
              <a:buChar char="u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ＭＳ Ｐゴシック" pitchFamily="27" charset="-128"/>
              </a:rPr>
              <a:t>Blocks for the same file allocated sequentially when FS is new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ZapfDingbats" pitchFamily="82" charset="2"/>
              <a:buChar char="u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ＭＳ Ｐゴシック" pitchFamily="27" charset="-128"/>
              </a:rPr>
              <a:t>As FS “ages” and fills, need to allocate into blocks freed up when other files are deleted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ZapfDingbats" pitchFamily="82" charset="2"/>
              <a:buChar char="u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ＭＳ Ｐゴシック" pitchFamily="27" charset="-128"/>
              </a:rPr>
              <a:t>Problem: Deleted files essentially randomly placed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ZapfDingbats" pitchFamily="82" charset="2"/>
              <a:buChar char="u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ＭＳ Ｐゴシック" pitchFamily="27" charset="-128"/>
              </a:rPr>
              <a:t>So, blocks for new files become scattered across the disk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7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Inodes allocated far from blocks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ZapfDingbats" pitchFamily="82" charset="2"/>
              <a:buChar char="u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ＭＳ Ｐゴシック" pitchFamily="27" charset="-128"/>
              </a:rPr>
              <a:t>All inodes at beginning of disk, far from data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ZapfDingbats" pitchFamily="82" charset="2"/>
              <a:buChar char="u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ＭＳ Ｐゴシック" pitchFamily="27" charset="-128"/>
              </a:rPr>
              <a:t>Traversing file name paths, manipulating files, directories requires going back and forth from inodes to data blocks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onotype Sorts" pitchFamily="27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 of these problems generate many long seeks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FreeBSD Fast File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030FC-7B75-4DE9-8211-4838FE3022EF}" type="slidenum">
              <a:rPr lang="zh-CN" altLang="en-US" smtClean="0"/>
              <a:pPr/>
              <a:t>38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40768"/>
            <a:ext cx="6804248" cy="500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 dirty="0">
              <a:latin typeface="Times New Roman" pitchFamily="27" charset="0"/>
            </a:endParaRP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1D18F3-A379-E742-A0D8-88BBE98623C6}" type="slidenum">
              <a:rPr lang="en-US"/>
              <a:pPr/>
              <a:t>39</a:t>
            </a:fld>
            <a:endParaRPr lang="en-US"/>
          </a:p>
        </p:txBody>
      </p:sp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Fast File System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63" y="1936524"/>
            <a:ext cx="7921237" cy="41289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BSD FFS addressed these problems using the notion of a </a:t>
            </a:r>
            <a:r>
              <a:rPr lang="en-US" dirty="0">
                <a:solidFill>
                  <a:srgbClr val="FF3300"/>
                </a:solidFill>
              </a:rPr>
              <a:t>cylinder group</a:t>
            </a:r>
          </a:p>
          <a:p>
            <a:pPr lvl="1"/>
            <a:r>
              <a:rPr lang="en-US" dirty="0"/>
              <a:t>Disk partitioned into groups of cylinders</a:t>
            </a:r>
          </a:p>
          <a:p>
            <a:pPr lvl="1"/>
            <a:r>
              <a:rPr lang="en-US" dirty="0"/>
              <a:t>Data blocks in same file allocated in same cylinder</a:t>
            </a:r>
          </a:p>
          <a:p>
            <a:pPr lvl="1"/>
            <a:r>
              <a:rPr lang="en-US" dirty="0"/>
              <a:t>Files in same directory allocated in same cylinder</a:t>
            </a:r>
          </a:p>
          <a:p>
            <a:pPr lvl="1"/>
            <a:r>
              <a:rPr lang="en-US" dirty="0"/>
              <a:t>Inodes for files allocated in same cylinder as file data blocks</a:t>
            </a:r>
          </a:p>
          <a:p>
            <a:r>
              <a:rPr lang="en-US" dirty="0"/>
              <a:t>Free space requirement</a:t>
            </a:r>
          </a:p>
          <a:p>
            <a:pPr lvl="1"/>
            <a:r>
              <a:rPr lang="en-US" dirty="0"/>
              <a:t>To be able to allocate according to cylinder groups, the disk must have free space scattered across cylinders</a:t>
            </a:r>
          </a:p>
          <a:p>
            <a:pPr lvl="1"/>
            <a:r>
              <a:rPr lang="en-US" dirty="0"/>
              <a:t>10% of the disk is reserved just for this </a:t>
            </a:r>
            <a:r>
              <a:rPr lang="en-US" dirty="0" smtClean="0"/>
              <a:t>purpose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problem are we solving?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73" y="1904800"/>
            <a:ext cx="6912563" cy="4160721"/>
          </a:xfrm>
        </p:spPr>
        <p:txBody>
          <a:bodyPr/>
          <a:lstStyle/>
          <a:p>
            <a:r>
              <a:rPr lang="en-US" dirty="0" smtClean="0"/>
              <a:t>One of the fastest growing industry</a:t>
            </a:r>
          </a:p>
          <a:p>
            <a:pPr lvl="1"/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Driven by technology</a:t>
            </a:r>
          </a:p>
          <a:p>
            <a:pPr lvl="1"/>
            <a:r>
              <a:rPr lang="en-US" dirty="0" smtClean="0"/>
              <a:t>Driven by demand</a:t>
            </a:r>
          </a:p>
          <a:p>
            <a:pPr lvl="2"/>
            <a:r>
              <a:rPr lang="en-US" dirty="0" smtClean="0"/>
              <a:t>Mainframe storage: IBM, Memorex</a:t>
            </a:r>
          </a:p>
          <a:p>
            <a:pPr lvl="2"/>
            <a:r>
              <a:rPr lang="en-US" dirty="0" smtClean="0"/>
              <a:t>PC storage: Seagate, DEC, Quantum, etc.</a:t>
            </a:r>
          </a:p>
          <a:p>
            <a:pPr lvl="2"/>
            <a:r>
              <a:rPr lang="en-US" dirty="0" smtClean="0"/>
              <a:t>Enterprise Storage: EMC, NetApp, etc.</a:t>
            </a:r>
          </a:p>
          <a:p>
            <a:pPr lvl="2"/>
            <a:r>
              <a:rPr lang="en-US" dirty="0" smtClean="0"/>
              <a:t>Cloud Storage: Dropbox, Google Drive,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2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-150545"/>
            <a:ext cx="7345362" cy="1339850"/>
          </a:xfrm>
        </p:spPr>
        <p:txBody>
          <a:bodyPr/>
          <a:lstStyle/>
          <a:p>
            <a:r>
              <a:rPr lang="en-US" dirty="0" smtClean="0"/>
              <a:t>History of storage tech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ECE344 - Operating Systems - Ding Yuan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9" y="1189305"/>
            <a:ext cx="1876831" cy="1788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476" y="3028910"/>
            <a:ext cx="3165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1956: IBM 350, 24 </a:t>
            </a:r>
            <a:r>
              <a:rPr lang="en-US" dirty="0"/>
              <a:t>inches, </a:t>
            </a:r>
            <a:endParaRPr lang="en-US" dirty="0" smtClean="0"/>
          </a:p>
          <a:p>
            <a:r>
              <a:rPr lang="en-US" dirty="0" smtClean="0"/>
              <a:t>3.75MB</a:t>
            </a:r>
            <a:r>
              <a:rPr lang="en-US" dirty="0"/>
              <a:t>, 1KB/sec, &gt; $</a:t>
            </a:r>
            <a:r>
              <a:rPr lang="en-US" dirty="0" smtClean="0"/>
              <a:t>150,000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87" y="1121313"/>
            <a:ext cx="1821849" cy="1750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0053" y="3028910"/>
            <a:ext cx="2661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1980: IBM 3380, first GB </a:t>
            </a:r>
          </a:p>
          <a:p>
            <a:r>
              <a:rPr lang="en-US" dirty="0" smtClean="0"/>
              <a:t>disk (1.26G), &gt; $100K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120" y="1121313"/>
            <a:ext cx="2350992" cy="17596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33170" y="3028910"/>
            <a:ext cx="2503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1980: ST-560, first 5.25</a:t>
            </a:r>
          </a:p>
          <a:p>
            <a:r>
              <a:rPr lang="en-US" dirty="0" smtClean="0"/>
              <a:t> inch drive, 5MB, $1500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3" y="3879932"/>
            <a:ext cx="4064000" cy="1968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9515" y="5981482"/>
            <a:ext cx="470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Tape (</a:t>
            </a:r>
            <a:r>
              <a:rPr lang="en-US" dirty="0" err="1" smtClean="0"/>
              <a:t>DECtape</a:t>
            </a:r>
            <a:r>
              <a:rPr lang="en-US" dirty="0" smtClean="0"/>
              <a:t>): primary storage for </a:t>
            </a:r>
          </a:p>
          <a:p>
            <a:r>
              <a:rPr lang="en-US" dirty="0" smtClean="0"/>
              <a:t>main-frames and mini-computers (1950 ~ 70s)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980" y="3879932"/>
            <a:ext cx="3175000" cy="1714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77141" y="5693900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NextCom</a:t>
            </a:r>
            <a:r>
              <a:rPr lang="en-US" dirty="0" smtClean="0"/>
              <a:t> notebook 2006: first</a:t>
            </a:r>
          </a:p>
          <a:p>
            <a:r>
              <a:rPr lang="en-US" dirty="0" smtClean="0"/>
              <a:t>laptop w/ SSD as storage</a:t>
            </a:r>
          </a:p>
        </p:txBody>
      </p:sp>
    </p:spTree>
    <p:extLst>
      <p:ext uri="{BB962C8B-B14F-4D97-AF65-F5344CB8AC3E}">
        <p14:creationId xmlns:p14="http://schemas.microsoft.com/office/powerpoint/2010/main" val="347593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030FC-7B75-4DE9-8211-4838FE3022EF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699792" y="6453336"/>
            <a:ext cx="5006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source</a:t>
            </a:r>
            <a:r>
              <a:rPr lang="en-US" sz="1200" dirty="0"/>
              <a:t>: 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File:SixHardDriveFormFactors.jpg</a:t>
            </a:r>
            <a:r>
              <a:rPr lang="en-US" sz="1200" dirty="0"/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3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Storage Industry: The origin of “disruptive technology”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030FC-7B75-4DE9-8211-4838FE3022EF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68960"/>
            <a:ext cx="1986984" cy="297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68760"/>
            <a:ext cx="5891564" cy="446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5733256"/>
            <a:ext cx="423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source</a:t>
            </a:r>
            <a:r>
              <a:rPr lang="en-US" sz="1200" dirty="0"/>
              <a:t>: 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Disruptive_innovation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6093296"/>
            <a:ext cx="1712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source: </a:t>
            </a:r>
            <a:r>
              <a:rPr lang="en-US" sz="1200" dirty="0" err="1" smtClean="0"/>
              <a:t>amazon.ca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733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E0675F-5FD7-AA44-B386-D51AB16FA8E4}" type="slidenum">
              <a:rPr lang="en-US"/>
              <a:pPr/>
              <a:t>8</a:t>
            </a:fld>
            <a:endParaRPr lang="en-US"/>
          </a:p>
        </p:txBody>
      </p:sp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File Systems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30070"/>
            <a:ext cx="79248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First we’ll discuss properties of physical disks</a:t>
            </a:r>
          </a:p>
          <a:p>
            <a:pPr lvl="1"/>
            <a:r>
              <a:rPr lang="en-US" dirty="0"/>
              <a:t>Structure</a:t>
            </a:r>
          </a:p>
          <a:p>
            <a:pPr lvl="1"/>
            <a:r>
              <a:rPr lang="en-US" dirty="0"/>
              <a:t>Performance</a:t>
            </a:r>
          </a:p>
          <a:p>
            <a:pPr lvl="1"/>
            <a:r>
              <a:rPr lang="en-US" dirty="0"/>
              <a:t>Scheduling</a:t>
            </a:r>
          </a:p>
          <a:p>
            <a:r>
              <a:rPr lang="en-US" dirty="0"/>
              <a:t>Then we’ll discuss how we build file systems on them</a:t>
            </a:r>
          </a:p>
          <a:p>
            <a:pPr lvl="1"/>
            <a:r>
              <a:rPr lang="en-US" dirty="0"/>
              <a:t>Files</a:t>
            </a:r>
          </a:p>
          <a:p>
            <a:pPr lvl="1"/>
            <a:r>
              <a:rPr lang="en-US" dirty="0"/>
              <a:t>Directories</a:t>
            </a:r>
          </a:p>
          <a:p>
            <a:pPr lvl="1"/>
            <a:r>
              <a:rPr lang="en-US" dirty="0"/>
              <a:t>Sharing</a:t>
            </a:r>
          </a:p>
          <a:p>
            <a:pPr lvl="1"/>
            <a:r>
              <a:rPr lang="en-US" dirty="0"/>
              <a:t>Protection</a:t>
            </a:r>
          </a:p>
          <a:p>
            <a:pPr lvl="1"/>
            <a:r>
              <a:rPr lang="en-US" dirty="0"/>
              <a:t>File System Layouts</a:t>
            </a:r>
          </a:p>
          <a:p>
            <a:pPr lvl="1"/>
            <a:r>
              <a:rPr lang="en-US" dirty="0"/>
              <a:t>File Buffer Cache</a:t>
            </a:r>
          </a:p>
          <a:p>
            <a:pPr lvl="1"/>
            <a:r>
              <a:rPr lang="en-US" dirty="0"/>
              <a:t>Read </a:t>
            </a:r>
            <a:r>
              <a:rPr lang="en-US" dirty="0" smtClean="0"/>
              <a:t>Ahead</a:t>
            </a:r>
          </a:p>
          <a:p>
            <a:r>
              <a:rPr lang="en-US" dirty="0" smtClean="0"/>
              <a:t>Finally, we will discuss SSD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ECE344 - Operating Systems - Ding Yuan</a:t>
            </a:r>
            <a:endParaRPr lang="en-US" sz="1400" b="0">
              <a:latin typeface="Times New Roman" charset="0"/>
            </a:endParaRP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7AF638-9845-CF43-88BA-DB6BF97DE2C7}" type="slidenum">
              <a:rPr lang="en-US"/>
              <a:pPr/>
              <a:t>9</a:t>
            </a:fld>
            <a:endParaRPr lang="en-US"/>
          </a:p>
        </p:txBody>
      </p:sp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Disks and the OS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2" y="1861509"/>
            <a:ext cx="7345363" cy="4204012"/>
          </a:xfrm>
        </p:spPr>
        <p:txBody>
          <a:bodyPr>
            <a:normAutofit/>
          </a:bodyPr>
          <a:lstStyle/>
          <a:p>
            <a:r>
              <a:rPr lang="en-US" dirty="0"/>
              <a:t>Disks are messy physical </a:t>
            </a:r>
            <a:r>
              <a:rPr lang="en-US" dirty="0" smtClean="0"/>
              <a:t>devices</a:t>
            </a:r>
          </a:p>
          <a:p>
            <a:pPr lvl="1"/>
            <a:r>
              <a:rPr lang="en-US" dirty="0"/>
              <a:t>Errors, bad blocks, missed seeks, etc.</a:t>
            </a:r>
          </a:p>
          <a:p>
            <a:r>
              <a:rPr lang="en-US" dirty="0"/>
              <a:t>The job of the OS is to hide this mess from higher level software</a:t>
            </a:r>
          </a:p>
          <a:p>
            <a:pPr lvl="1"/>
            <a:r>
              <a:rPr lang="en-US" dirty="0"/>
              <a:t>Low-level device control (initiate a disk read, etc.)</a:t>
            </a:r>
          </a:p>
          <a:p>
            <a:pPr lvl="1"/>
            <a:r>
              <a:rPr lang="en-US" dirty="0"/>
              <a:t>Higher-level abstractions (files, databases, etc.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114988</TotalTime>
  <Words>2771</Words>
  <Application>Microsoft Macintosh PowerPoint</Application>
  <PresentationFormat>On-screen Show (4:3)</PresentationFormat>
  <Paragraphs>429</Paragraphs>
  <Slides>39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Capital</vt:lpstr>
      <vt:lpstr>Operating Systems ECE344 </vt:lpstr>
      <vt:lpstr>Big picture: performance gap</vt:lpstr>
      <vt:lpstr>What problem are we solving?</vt:lpstr>
      <vt:lpstr>What problem are we solving?</vt:lpstr>
      <vt:lpstr>History of storage tech</vt:lpstr>
      <vt:lpstr>PowerPoint Presentation</vt:lpstr>
      <vt:lpstr>Storage Industry: The origin of “disruptive technology”</vt:lpstr>
      <vt:lpstr>File Systems</vt:lpstr>
      <vt:lpstr>Disks and the OS</vt:lpstr>
      <vt:lpstr>How hard disk work?</vt:lpstr>
      <vt:lpstr>Another View of Disk</vt:lpstr>
      <vt:lpstr>Disk Interaction</vt:lpstr>
      <vt:lpstr>Disk Performance</vt:lpstr>
      <vt:lpstr>Disk Performance</vt:lpstr>
      <vt:lpstr>Disks: 2016</vt:lpstr>
      <vt:lpstr>Disk Scheduling</vt:lpstr>
      <vt:lpstr>PowerPoint Presentation</vt:lpstr>
      <vt:lpstr>Disk Scheduling (2)</vt:lpstr>
      <vt:lpstr>Stages of I/O Request</vt:lpstr>
      <vt:lpstr>But do you directly program on “disk”?</vt:lpstr>
      <vt:lpstr>File Systems</vt:lpstr>
      <vt:lpstr>Files</vt:lpstr>
      <vt:lpstr>Basic File Operations</vt:lpstr>
      <vt:lpstr>Directories</vt:lpstr>
      <vt:lpstr>Directory Internals</vt:lpstr>
      <vt:lpstr>Basic Directory Operations</vt:lpstr>
      <vt:lpstr>Path Name Translation</vt:lpstr>
      <vt:lpstr>File System Layout</vt:lpstr>
      <vt:lpstr>Disk Layout Strategies</vt:lpstr>
      <vt:lpstr>Logical layout: inode (index node)</vt:lpstr>
      <vt:lpstr>Unix Inodes</vt:lpstr>
      <vt:lpstr>Unix Inodes and Path Search</vt:lpstr>
      <vt:lpstr>Example: read /bin/ls</vt:lpstr>
      <vt:lpstr>Sharing Files btw. Directories</vt:lpstr>
      <vt:lpstr>File Buffer Cache</vt:lpstr>
      <vt:lpstr>Caching Writes</vt:lpstr>
      <vt:lpstr>Performance Issues</vt:lpstr>
      <vt:lpstr>FreeBSD Fast File System</vt:lpstr>
      <vt:lpstr>Fast File System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 ECE344</dc:title>
  <dc:creator>apple</dc:creator>
  <cp:lastModifiedBy>Ding Yuan</cp:lastModifiedBy>
  <cp:revision>279</cp:revision>
  <cp:lastPrinted>2013-04-01T05:39:38Z</cp:lastPrinted>
  <dcterms:created xsi:type="dcterms:W3CDTF">2013-04-04T17:45:10Z</dcterms:created>
  <dcterms:modified xsi:type="dcterms:W3CDTF">2017-03-31T16:05:31Z</dcterms:modified>
</cp:coreProperties>
</file>