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72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  <p:sldId id="275" r:id="rId21"/>
    <p:sldId id="276" r:id="rId22"/>
    <p:sldId id="277" r:id="rId23"/>
    <p:sldId id="293" r:id="rId24"/>
    <p:sldId id="278" r:id="rId25"/>
    <p:sldId id="294" r:id="rId26"/>
    <p:sldId id="295" r:id="rId27"/>
    <p:sldId id="297" r:id="rId28"/>
    <p:sldId id="298" r:id="rId29"/>
    <p:sldId id="299" r:id="rId30"/>
    <p:sldId id="279" r:id="rId31"/>
    <p:sldId id="280" r:id="rId32"/>
    <p:sldId id="286" r:id="rId33"/>
    <p:sldId id="287" r:id="rId34"/>
    <p:sldId id="288" r:id="rId35"/>
    <p:sldId id="289" r:id="rId36"/>
    <p:sldId id="290" r:id="rId37"/>
    <p:sldId id="281" r:id="rId38"/>
    <p:sldId id="282" r:id="rId39"/>
    <p:sldId id="283" r:id="rId40"/>
    <p:sldId id="284" r:id="rId41"/>
    <p:sldId id="285" r:id="rId4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9C006B"/>
    <a:srgbClr val="9C254C"/>
    <a:srgbClr val="A3ABFF"/>
    <a:srgbClr val="567CFF"/>
    <a:srgbClr val="FFF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-3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2014-03-02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5653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2014-03-02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6126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37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919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58CE6-BFCE-0146-AE84-5510042D33E4}" type="datetime1">
              <a:rPr lang="en-CA" smtClean="0"/>
              <a:t>2014-03-02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64778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4C144-DBD3-D84A-B4AC-FF20C46A9B3B}" type="datetime1">
              <a:rPr lang="en-CA" smtClean="0"/>
              <a:t>2014-03-02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139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86D38-44B1-0C42-BD5D-EE7507C6F24B}" type="datetime1">
              <a:rPr lang="en-CA" smtClean="0"/>
              <a:t>2014-03-02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30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4EC8-5486-084C-AAA3-9E6585158E98}" type="datetime1">
              <a:rPr lang="en-CA" smtClean="0"/>
              <a:t>2014-03-02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62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1B3D2-7602-8145-AC81-CAA551363ADA}" type="datetime1">
              <a:rPr lang="en-CA" smtClean="0"/>
              <a:t>2014-03-02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8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2FCF0-E784-B94C-A727-C9E0CCF39B4E}" type="datetime1">
              <a:rPr lang="en-CA" smtClean="0"/>
              <a:t>2014-03-02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946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9EDB6-4EF9-5F4C-9805-8C98312C92D9}" type="datetime1">
              <a:rPr lang="en-CA" smtClean="0"/>
              <a:t>2014-03-02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9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622E7-4575-074E-B1D8-B6AB8410A9D7}" type="datetime1">
              <a:rPr lang="en-CA" smtClean="0"/>
              <a:t>2014-03-02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0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E841B-E639-B640-BC85-07764DA8F691}" type="datetime1">
              <a:rPr lang="en-CA" smtClean="0"/>
              <a:t>2014-03-02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36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542217-4A3E-554D-9C68-E3140CC9F6BB}" type="datetime1">
              <a:rPr lang="en-CA" smtClean="0"/>
              <a:t>2014-03-02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62952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7DDFE-BAE0-9B43-A651-88E958C5F469}" type="datetime1">
              <a:rPr lang="en-CA" smtClean="0"/>
              <a:t>2014-03-02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492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22C401-4033-4B4F-A02F-E8817A4A4863}" type="datetime1">
              <a:rPr lang="en-CA" smtClean="0"/>
              <a:t>2014-03-02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9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youtube.com/watch?v=-3Rt2_9d7Jg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7010" y="1533414"/>
            <a:ext cx="7342188" cy="1924050"/>
          </a:xfrm>
        </p:spPr>
        <p:txBody>
          <a:bodyPr>
            <a:normAutofit fontScale="90000"/>
          </a:bodyPr>
          <a:lstStyle/>
          <a:p>
            <a:r>
              <a:rPr lang="en-US" sz="4400" dirty="0" smtClean="0">
                <a:solidFill>
                  <a:srgbClr val="008000"/>
                </a:solidFill>
              </a:rPr>
              <a:t>Operating Systems</a:t>
            </a: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>
                <a:solidFill>
                  <a:srgbClr val="008000"/>
                </a:solidFill>
              </a:rPr>
              <a:t>ECE344</a:t>
            </a:r>
            <a:r>
              <a:rPr lang="en-US" sz="4400" dirty="0" smtClean="0"/>
              <a:t/>
            </a:r>
            <a:br>
              <a:rPr lang="en-US" sz="4400" dirty="0" smtClean="0"/>
            </a:br>
            <a:endParaRPr lang="en-US" sz="3800" i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4492" y="4832139"/>
            <a:ext cx="7342188" cy="781109"/>
          </a:xfrm>
        </p:spPr>
        <p:txBody>
          <a:bodyPr>
            <a:noAutofit/>
          </a:bodyPr>
          <a:lstStyle/>
          <a:p>
            <a:r>
              <a:rPr lang="en-US" sz="2800" dirty="0" smtClean="0"/>
              <a:t>Ding Yuan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04492" y="3286510"/>
            <a:ext cx="7557033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i="1" dirty="0" smtClean="0">
                <a:solidFill>
                  <a:srgbClr val="FF6600"/>
                </a:solidFill>
              </a:rPr>
              <a:t>Lecture 7: </a:t>
            </a:r>
            <a:r>
              <a:rPr lang="en-US" sz="3800" dirty="0" smtClean="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Memory Management</a:t>
            </a:r>
            <a:endParaRPr lang="en-US" sz="3800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Fixed Partitions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99591"/>
            <a:ext cx="79248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Physical memory is broken up into fixed partitions</a:t>
            </a:r>
          </a:p>
          <a:p>
            <a:pPr lvl="1"/>
            <a:r>
              <a:rPr lang="en-US" dirty="0"/>
              <a:t>Hardware requirements: </a:t>
            </a:r>
            <a:r>
              <a:rPr lang="en-US" dirty="0">
                <a:solidFill>
                  <a:srgbClr val="009900"/>
                </a:solidFill>
              </a:rPr>
              <a:t>base register</a:t>
            </a:r>
          </a:p>
          <a:p>
            <a:pPr lvl="1"/>
            <a:r>
              <a:rPr lang="en-US" dirty="0"/>
              <a:t>Physical address = virtual address + base register</a:t>
            </a:r>
          </a:p>
          <a:p>
            <a:pPr lvl="1"/>
            <a:r>
              <a:rPr lang="en-US" dirty="0"/>
              <a:t>Base register loaded by OS when it switches to a process</a:t>
            </a:r>
          </a:p>
          <a:p>
            <a:pPr lvl="1"/>
            <a:r>
              <a:rPr lang="en-US" dirty="0"/>
              <a:t>Size of each partition is the same and fixed</a:t>
            </a:r>
          </a:p>
          <a:p>
            <a:pPr lvl="1"/>
            <a:r>
              <a:rPr lang="en-US" dirty="0">
                <a:solidFill>
                  <a:srgbClr val="D60093"/>
                </a:solidFill>
              </a:rPr>
              <a:t>How do we provide protection?</a:t>
            </a:r>
          </a:p>
          <a:p>
            <a:r>
              <a:rPr lang="en-US" dirty="0"/>
              <a:t>Advantages</a:t>
            </a:r>
          </a:p>
          <a:p>
            <a:pPr lvl="1"/>
            <a:r>
              <a:rPr lang="en-US" dirty="0">
                <a:solidFill>
                  <a:srgbClr val="FF3300"/>
                </a:solidFill>
              </a:rPr>
              <a:t>Easy to implement, fast context switch</a:t>
            </a:r>
          </a:p>
          <a:p>
            <a:r>
              <a:rPr lang="en-US" dirty="0"/>
              <a:t>Problems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Internal fragmentation</a:t>
            </a:r>
            <a:r>
              <a:rPr lang="en-US" dirty="0"/>
              <a:t>: memory in a partition not used by a process is not available to other processes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Partition size</a:t>
            </a:r>
            <a:r>
              <a:rPr lang="en-US" dirty="0"/>
              <a:t>: one size does not fit all (very large processes?)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Fixed Partitions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6" name="Rectangle 40"/>
          <p:cNvSpPr>
            <a:spLocks noChangeArrowheads="1"/>
          </p:cNvSpPr>
          <p:nvPr/>
        </p:nvSpPr>
        <p:spPr bwMode="auto">
          <a:xfrm>
            <a:off x="5638800" y="2362200"/>
            <a:ext cx="1295400" cy="304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7" name="Text Box 44"/>
          <p:cNvSpPr txBox="1">
            <a:spLocks noChangeArrowheads="1"/>
          </p:cNvSpPr>
          <p:nvPr/>
        </p:nvSpPr>
        <p:spPr bwMode="auto">
          <a:xfrm>
            <a:off x="1676400" y="28194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P4’s Base</a:t>
            </a:r>
          </a:p>
        </p:txBody>
      </p:sp>
      <p:sp>
        <p:nvSpPr>
          <p:cNvPr id="20488" name="Oval 45"/>
          <p:cNvSpPr>
            <a:spLocks noChangeArrowheads="1"/>
          </p:cNvSpPr>
          <p:nvPr/>
        </p:nvSpPr>
        <p:spPr bwMode="auto">
          <a:xfrm>
            <a:off x="4038600" y="4038600"/>
            <a:ext cx="609600" cy="609600"/>
          </a:xfrm>
          <a:prstGeom prst="ellipse">
            <a:avLst/>
          </a:prstGeom>
          <a:solidFill>
            <a:srgbClr val="D9D9D9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89" name="Text Box 46"/>
          <p:cNvSpPr txBox="1">
            <a:spLocks noChangeArrowheads="1"/>
          </p:cNvSpPr>
          <p:nvPr/>
        </p:nvSpPr>
        <p:spPr bwMode="auto">
          <a:xfrm>
            <a:off x="4191000" y="4191000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</a:t>
            </a:r>
          </a:p>
        </p:txBody>
      </p:sp>
      <p:sp>
        <p:nvSpPr>
          <p:cNvPr id="20490" name="Line 49"/>
          <p:cNvSpPr>
            <a:spLocks noChangeShapeType="1"/>
          </p:cNvSpPr>
          <p:nvPr/>
        </p:nvSpPr>
        <p:spPr bwMode="auto">
          <a:xfrm>
            <a:off x="2971800" y="4343400"/>
            <a:ext cx="1066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1" name="Arc 51"/>
          <p:cNvSpPr>
            <a:spLocks/>
          </p:cNvSpPr>
          <p:nvPr/>
        </p:nvSpPr>
        <p:spPr bwMode="auto">
          <a:xfrm>
            <a:off x="2971800" y="2973388"/>
            <a:ext cx="1371600" cy="1074737"/>
          </a:xfrm>
          <a:custGeom>
            <a:avLst/>
            <a:gdLst>
              <a:gd name="T0" fmla="*/ 0 w 21600"/>
              <a:gd name="T1" fmla="*/ 0 h 23449"/>
              <a:gd name="T2" fmla="*/ 86778084 w 21600"/>
              <a:gd name="T3" fmla="*/ 49258381 h 23449"/>
              <a:gd name="T4" fmla="*/ 0 w 21600"/>
              <a:gd name="T5" fmla="*/ 45374257 h 23449"/>
              <a:gd name="T6" fmla="*/ 0 60000 65536"/>
              <a:gd name="T7" fmla="*/ 0 60000 65536"/>
              <a:gd name="T8" fmla="*/ 0 60000 65536"/>
              <a:gd name="T9" fmla="*/ 0 w 21600"/>
              <a:gd name="T10" fmla="*/ 0 h 23449"/>
              <a:gd name="T11" fmla="*/ 21600 w 21600"/>
              <a:gd name="T12" fmla="*/ 23449 h 234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44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</a:path>
              <a:path w="21600" h="2344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2" name="Line 52"/>
          <p:cNvSpPr>
            <a:spLocks noChangeShapeType="1"/>
          </p:cNvSpPr>
          <p:nvPr/>
        </p:nvSpPr>
        <p:spPr bwMode="auto">
          <a:xfrm>
            <a:off x="4648200" y="4343400"/>
            <a:ext cx="990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3" name="Text Box 56"/>
          <p:cNvSpPr txBox="1">
            <a:spLocks noChangeArrowheads="1"/>
          </p:cNvSpPr>
          <p:nvPr/>
        </p:nvSpPr>
        <p:spPr bwMode="auto">
          <a:xfrm>
            <a:off x="1676400" y="41910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Offset</a:t>
            </a:r>
          </a:p>
        </p:txBody>
      </p:sp>
      <p:sp>
        <p:nvSpPr>
          <p:cNvPr id="20494" name="Text Box 59"/>
          <p:cNvSpPr txBox="1">
            <a:spLocks noChangeArrowheads="1"/>
          </p:cNvSpPr>
          <p:nvPr/>
        </p:nvSpPr>
        <p:spPr bwMode="auto">
          <a:xfrm>
            <a:off x="1600200" y="38862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Virtual Address</a:t>
            </a:r>
          </a:p>
        </p:txBody>
      </p:sp>
      <p:sp>
        <p:nvSpPr>
          <p:cNvPr id="20495" name="Rectangle 61"/>
          <p:cNvSpPr>
            <a:spLocks noChangeArrowheads="1"/>
          </p:cNvSpPr>
          <p:nvPr/>
        </p:nvSpPr>
        <p:spPr bwMode="auto">
          <a:xfrm>
            <a:off x="5638800" y="2362200"/>
            <a:ext cx="1295400" cy="609600"/>
          </a:xfrm>
          <a:prstGeom prst="rect">
            <a:avLst/>
          </a:prstGeom>
          <a:solidFill>
            <a:srgbClr val="D9D9D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6" name="Text Box 64"/>
          <p:cNvSpPr txBox="1">
            <a:spLocks noChangeArrowheads="1"/>
          </p:cNvSpPr>
          <p:nvPr/>
        </p:nvSpPr>
        <p:spPr bwMode="auto">
          <a:xfrm>
            <a:off x="5486400" y="19812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Physical Memory</a:t>
            </a:r>
          </a:p>
        </p:txBody>
      </p:sp>
      <p:sp>
        <p:nvSpPr>
          <p:cNvPr id="20497" name="Rectangle 65"/>
          <p:cNvSpPr>
            <a:spLocks noChangeArrowheads="1"/>
          </p:cNvSpPr>
          <p:nvPr/>
        </p:nvSpPr>
        <p:spPr bwMode="auto">
          <a:xfrm>
            <a:off x="5638800" y="2971800"/>
            <a:ext cx="1295400" cy="609600"/>
          </a:xfrm>
          <a:prstGeom prst="rect">
            <a:avLst/>
          </a:prstGeom>
          <a:solidFill>
            <a:srgbClr val="D9D9D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8" name="Rectangle 66"/>
          <p:cNvSpPr>
            <a:spLocks noChangeArrowheads="1"/>
          </p:cNvSpPr>
          <p:nvPr/>
        </p:nvSpPr>
        <p:spPr bwMode="auto">
          <a:xfrm>
            <a:off x="5638800" y="3581400"/>
            <a:ext cx="1295400" cy="609600"/>
          </a:xfrm>
          <a:prstGeom prst="rect">
            <a:avLst/>
          </a:prstGeom>
          <a:solidFill>
            <a:srgbClr val="D9D9D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99" name="Rectangle 67"/>
          <p:cNvSpPr>
            <a:spLocks noChangeArrowheads="1"/>
          </p:cNvSpPr>
          <p:nvPr/>
        </p:nvSpPr>
        <p:spPr bwMode="auto">
          <a:xfrm>
            <a:off x="5638800" y="4177906"/>
            <a:ext cx="12954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0" name="Rectangle 68"/>
          <p:cNvSpPr>
            <a:spLocks noChangeArrowheads="1"/>
          </p:cNvSpPr>
          <p:nvPr/>
        </p:nvSpPr>
        <p:spPr bwMode="auto">
          <a:xfrm>
            <a:off x="5638800" y="4800600"/>
            <a:ext cx="1295400" cy="609600"/>
          </a:xfrm>
          <a:prstGeom prst="rect">
            <a:avLst/>
          </a:prstGeom>
          <a:solidFill>
            <a:srgbClr val="D9D9D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1" name="Text Box 69"/>
          <p:cNvSpPr txBox="1">
            <a:spLocks noChangeArrowheads="1"/>
          </p:cNvSpPr>
          <p:nvPr/>
        </p:nvSpPr>
        <p:spPr bwMode="auto">
          <a:xfrm>
            <a:off x="1676400" y="25146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Base Register</a:t>
            </a:r>
          </a:p>
        </p:txBody>
      </p:sp>
      <p:sp>
        <p:nvSpPr>
          <p:cNvPr id="20502" name="Text Box 70"/>
          <p:cNvSpPr txBox="1">
            <a:spLocks noChangeArrowheads="1"/>
          </p:cNvSpPr>
          <p:nvPr/>
        </p:nvSpPr>
        <p:spPr bwMode="auto">
          <a:xfrm>
            <a:off x="6096000" y="2514600"/>
            <a:ext cx="457200" cy="336550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P1</a:t>
            </a:r>
          </a:p>
        </p:txBody>
      </p:sp>
      <p:sp>
        <p:nvSpPr>
          <p:cNvPr id="20503" name="Text Box 72"/>
          <p:cNvSpPr txBox="1">
            <a:spLocks noChangeArrowheads="1"/>
          </p:cNvSpPr>
          <p:nvPr/>
        </p:nvSpPr>
        <p:spPr bwMode="auto">
          <a:xfrm>
            <a:off x="6096000" y="3124200"/>
            <a:ext cx="457200" cy="336550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P2</a:t>
            </a:r>
          </a:p>
        </p:txBody>
      </p:sp>
      <p:sp>
        <p:nvSpPr>
          <p:cNvPr id="20504" name="Text Box 73"/>
          <p:cNvSpPr txBox="1">
            <a:spLocks noChangeArrowheads="1"/>
          </p:cNvSpPr>
          <p:nvPr/>
        </p:nvSpPr>
        <p:spPr bwMode="auto">
          <a:xfrm>
            <a:off x="6096000" y="3733800"/>
            <a:ext cx="457200" cy="336550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P3</a:t>
            </a:r>
          </a:p>
        </p:txBody>
      </p:sp>
      <p:sp>
        <p:nvSpPr>
          <p:cNvPr id="20506" name="Text Box 75"/>
          <p:cNvSpPr txBox="1">
            <a:spLocks noChangeArrowheads="1"/>
          </p:cNvSpPr>
          <p:nvPr/>
        </p:nvSpPr>
        <p:spPr bwMode="auto">
          <a:xfrm>
            <a:off x="6096000" y="49530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P5</a:t>
            </a:r>
          </a:p>
        </p:txBody>
      </p:sp>
      <p:sp>
        <p:nvSpPr>
          <p:cNvPr id="27" name="Rectangle 26"/>
          <p:cNvSpPr/>
          <p:nvPr/>
        </p:nvSpPr>
        <p:spPr>
          <a:xfrm>
            <a:off x="5651893" y="4191000"/>
            <a:ext cx="1282307" cy="3143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05" name="Text Box 74"/>
          <p:cNvSpPr txBox="1">
            <a:spLocks noChangeArrowheads="1"/>
          </p:cNvSpPr>
          <p:nvPr/>
        </p:nvSpPr>
        <p:spPr bwMode="auto">
          <a:xfrm>
            <a:off x="6096000" y="43434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P4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96549" y="3460750"/>
            <a:ext cx="1560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Internal </a:t>
            </a:r>
          </a:p>
          <a:p>
            <a:r>
              <a:rPr lang="en-US" dirty="0" smtClean="0"/>
              <a:t>fragmentation</a:t>
            </a:r>
            <a:endParaRPr lang="en-US" dirty="0"/>
          </a:p>
        </p:txBody>
      </p:sp>
      <p:cxnSp>
        <p:nvCxnSpPr>
          <p:cNvPr id="30" name="Straight Connector 29"/>
          <p:cNvCxnSpPr>
            <a:stCxn id="28" idx="2"/>
          </p:cNvCxnSpPr>
          <p:nvPr/>
        </p:nvCxnSpPr>
        <p:spPr>
          <a:xfrm rot="5400000">
            <a:off x="7134836" y="3906446"/>
            <a:ext cx="541119" cy="9423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Variable Partitions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>
          <a:xfrm>
            <a:off x="523730" y="1833164"/>
            <a:ext cx="8170189" cy="452318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Natural extension – physical memory is broken up into variable sized partitions</a:t>
            </a:r>
          </a:p>
          <a:p>
            <a:pPr lvl="1"/>
            <a:r>
              <a:rPr lang="en-US" dirty="0"/>
              <a:t>Hardware requirements: </a:t>
            </a:r>
            <a:r>
              <a:rPr lang="en-US" dirty="0">
                <a:solidFill>
                  <a:srgbClr val="009900"/>
                </a:solidFill>
              </a:rPr>
              <a:t>base register</a:t>
            </a:r>
            <a:r>
              <a:rPr lang="en-US" dirty="0"/>
              <a:t> and </a:t>
            </a:r>
            <a:r>
              <a:rPr lang="en-US" dirty="0">
                <a:solidFill>
                  <a:srgbClr val="009900"/>
                </a:solidFill>
              </a:rPr>
              <a:t>limit register</a:t>
            </a:r>
          </a:p>
          <a:p>
            <a:pPr lvl="1"/>
            <a:r>
              <a:rPr lang="en-US" dirty="0"/>
              <a:t>Physical address = virtual address + base register</a:t>
            </a:r>
          </a:p>
          <a:p>
            <a:pPr lvl="1"/>
            <a:r>
              <a:rPr lang="en-US" dirty="0"/>
              <a:t>Why do we need the limit register?  Protection</a:t>
            </a:r>
          </a:p>
          <a:p>
            <a:pPr lvl="2"/>
            <a:r>
              <a:rPr lang="en-US" sz="1800" dirty="0"/>
              <a:t>If (physical address &gt; base + limit) then exception fault</a:t>
            </a:r>
          </a:p>
          <a:p>
            <a:r>
              <a:rPr lang="en-US" dirty="0"/>
              <a:t>Advantages</a:t>
            </a:r>
          </a:p>
          <a:p>
            <a:pPr lvl="1"/>
            <a:r>
              <a:rPr lang="en-US" dirty="0">
                <a:solidFill>
                  <a:srgbClr val="FF3300"/>
                </a:solidFill>
              </a:rPr>
              <a:t>No internal fragmentation</a:t>
            </a:r>
            <a:r>
              <a:rPr lang="en-US" dirty="0"/>
              <a:t>: allocate just enough for process</a:t>
            </a:r>
          </a:p>
          <a:p>
            <a:r>
              <a:rPr lang="en-US" dirty="0"/>
              <a:t>Problems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External fragmentation</a:t>
            </a:r>
            <a:r>
              <a:rPr lang="en-US" dirty="0"/>
              <a:t>: job loading and unloading produces empty holes scattered throughout memory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Variable Partitions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7162800" y="2057400"/>
            <a:ext cx="1295400" cy="3048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3048000" y="21336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P3’s Base</a:t>
            </a:r>
          </a:p>
        </p:txBody>
      </p:sp>
      <p:sp>
        <p:nvSpPr>
          <p:cNvPr id="22536" name="Oval 8"/>
          <p:cNvSpPr>
            <a:spLocks noChangeArrowheads="1"/>
          </p:cNvSpPr>
          <p:nvPr/>
        </p:nvSpPr>
        <p:spPr bwMode="auto">
          <a:xfrm>
            <a:off x="5562600" y="3733800"/>
            <a:ext cx="609600" cy="609600"/>
          </a:xfrm>
          <a:prstGeom prst="ellipse">
            <a:avLst/>
          </a:prstGeom>
          <a:solidFill>
            <a:srgbClr val="BFBFBF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715000" y="3886200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</a:t>
            </a:r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4038600" y="4038600"/>
            <a:ext cx="1524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39" name="Arc 11"/>
          <p:cNvSpPr>
            <a:spLocks/>
          </p:cNvSpPr>
          <p:nvPr/>
        </p:nvSpPr>
        <p:spPr bwMode="auto">
          <a:xfrm>
            <a:off x="4343400" y="2286000"/>
            <a:ext cx="1524000" cy="1457325"/>
          </a:xfrm>
          <a:custGeom>
            <a:avLst/>
            <a:gdLst>
              <a:gd name="T0" fmla="*/ 0 w 21600"/>
              <a:gd name="T1" fmla="*/ 0 h 23449"/>
              <a:gd name="T2" fmla="*/ 107133387 w 21600"/>
              <a:gd name="T3" fmla="*/ 90570863 h 23449"/>
              <a:gd name="T4" fmla="*/ 0 w 21600"/>
              <a:gd name="T5" fmla="*/ 83429172 h 23449"/>
              <a:gd name="T6" fmla="*/ 0 60000 65536"/>
              <a:gd name="T7" fmla="*/ 0 60000 65536"/>
              <a:gd name="T8" fmla="*/ 0 60000 65536"/>
              <a:gd name="T9" fmla="*/ 0 w 21600"/>
              <a:gd name="T10" fmla="*/ 0 h 23449"/>
              <a:gd name="T11" fmla="*/ 21600 w 21600"/>
              <a:gd name="T12" fmla="*/ 23449 h 234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44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</a:path>
              <a:path w="21600" h="2344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6172200" y="4038600"/>
            <a:ext cx="990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1" name="Text Box 13"/>
          <p:cNvSpPr txBox="1">
            <a:spLocks noChangeArrowheads="1"/>
          </p:cNvSpPr>
          <p:nvPr/>
        </p:nvSpPr>
        <p:spPr bwMode="auto">
          <a:xfrm>
            <a:off x="1143000" y="38862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Offset</a:t>
            </a:r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1066800" y="35814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Virtual Address</a:t>
            </a:r>
          </a:p>
        </p:txBody>
      </p:sp>
      <p:sp>
        <p:nvSpPr>
          <p:cNvPr id="22543" name="Rectangle 17"/>
          <p:cNvSpPr>
            <a:spLocks noChangeArrowheads="1"/>
          </p:cNvSpPr>
          <p:nvPr/>
        </p:nvSpPr>
        <p:spPr bwMode="auto">
          <a:xfrm>
            <a:off x="7162800" y="2362200"/>
            <a:ext cx="1295400" cy="914400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4" name="Rectangle 18"/>
          <p:cNvSpPr>
            <a:spLocks noChangeArrowheads="1"/>
          </p:cNvSpPr>
          <p:nvPr/>
        </p:nvSpPr>
        <p:spPr bwMode="auto">
          <a:xfrm>
            <a:off x="7162800" y="3276600"/>
            <a:ext cx="1295400" cy="609600"/>
          </a:xfrm>
          <a:prstGeom prst="rect">
            <a:avLst/>
          </a:prstGeom>
          <a:solidFill>
            <a:srgbClr val="FF660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5" name="Rectangle 19"/>
          <p:cNvSpPr>
            <a:spLocks noChangeArrowheads="1"/>
          </p:cNvSpPr>
          <p:nvPr/>
        </p:nvSpPr>
        <p:spPr bwMode="auto">
          <a:xfrm>
            <a:off x="7162800" y="3657600"/>
            <a:ext cx="1295400" cy="762000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6" name="Rectangle 20"/>
          <p:cNvSpPr>
            <a:spLocks noChangeArrowheads="1"/>
          </p:cNvSpPr>
          <p:nvPr/>
        </p:nvSpPr>
        <p:spPr bwMode="auto">
          <a:xfrm>
            <a:off x="7162800" y="4419600"/>
            <a:ext cx="1295400" cy="685800"/>
          </a:xfrm>
          <a:prstGeom prst="rect">
            <a:avLst/>
          </a:prstGeom>
          <a:solidFill>
            <a:srgbClr val="808080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47" name="Text Box 21"/>
          <p:cNvSpPr txBox="1">
            <a:spLocks noChangeArrowheads="1"/>
          </p:cNvSpPr>
          <p:nvPr/>
        </p:nvSpPr>
        <p:spPr bwMode="auto">
          <a:xfrm>
            <a:off x="3048000" y="18288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Base Register</a:t>
            </a:r>
          </a:p>
        </p:txBody>
      </p:sp>
      <p:sp>
        <p:nvSpPr>
          <p:cNvPr id="22548" name="Text Box 23"/>
          <p:cNvSpPr txBox="1">
            <a:spLocks noChangeArrowheads="1"/>
          </p:cNvSpPr>
          <p:nvPr/>
        </p:nvSpPr>
        <p:spPr bwMode="auto">
          <a:xfrm>
            <a:off x="7620000" y="25908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P2</a:t>
            </a:r>
          </a:p>
        </p:txBody>
      </p:sp>
      <p:sp>
        <p:nvSpPr>
          <p:cNvPr id="22549" name="Text Box 25"/>
          <p:cNvSpPr txBox="1">
            <a:spLocks noChangeArrowheads="1"/>
          </p:cNvSpPr>
          <p:nvPr/>
        </p:nvSpPr>
        <p:spPr bwMode="auto">
          <a:xfrm>
            <a:off x="7620000" y="38862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P3</a:t>
            </a:r>
          </a:p>
        </p:txBody>
      </p:sp>
      <p:sp>
        <p:nvSpPr>
          <p:cNvPr id="22550" name="AutoShape 33"/>
          <p:cNvSpPr>
            <a:spLocks noChangeArrowheads="1"/>
          </p:cNvSpPr>
          <p:nvPr/>
        </p:nvSpPr>
        <p:spPr bwMode="auto">
          <a:xfrm>
            <a:off x="3429000" y="3733800"/>
            <a:ext cx="609600" cy="609600"/>
          </a:xfrm>
          <a:prstGeom prst="diamond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1" name="Text Box 34"/>
          <p:cNvSpPr txBox="1">
            <a:spLocks noChangeArrowheads="1"/>
          </p:cNvSpPr>
          <p:nvPr/>
        </p:nvSpPr>
        <p:spPr bwMode="auto">
          <a:xfrm>
            <a:off x="3581400" y="38862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&lt;</a:t>
            </a:r>
          </a:p>
        </p:txBody>
      </p:sp>
      <p:sp>
        <p:nvSpPr>
          <p:cNvPr id="22552" name="Line 38"/>
          <p:cNvSpPr>
            <a:spLocks noChangeShapeType="1"/>
          </p:cNvSpPr>
          <p:nvPr/>
        </p:nvSpPr>
        <p:spPr bwMode="auto">
          <a:xfrm>
            <a:off x="3733800" y="4343400"/>
            <a:ext cx="0" cy="838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3" name="Text Box 39"/>
          <p:cNvSpPr txBox="1">
            <a:spLocks noChangeArrowheads="1"/>
          </p:cNvSpPr>
          <p:nvPr/>
        </p:nvSpPr>
        <p:spPr bwMode="auto">
          <a:xfrm>
            <a:off x="2895600" y="5257800"/>
            <a:ext cx="1676400" cy="64633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FF3300"/>
                </a:solidFill>
              </a:rPr>
              <a:t>Protection Fault</a:t>
            </a:r>
          </a:p>
        </p:txBody>
      </p:sp>
      <p:sp>
        <p:nvSpPr>
          <p:cNvPr id="22554" name="Text Box 41"/>
          <p:cNvSpPr txBox="1">
            <a:spLocks noChangeArrowheads="1"/>
          </p:cNvSpPr>
          <p:nvPr/>
        </p:nvSpPr>
        <p:spPr bwMode="auto">
          <a:xfrm>
            <a:off x="4191000" y="3733800"/>
            <a:ext cx="914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</a:rPr>
              <a:t>Yes?</a:t>
            </a:r>
          </a:p>
        </p:txBody>
      </p:sp>
      <p:sp>
        <p:nvSpPr>
          <p:cNvPr id="22555" name="Text Box 42"/>
          <p:cNvSpPr txBox="1">
            <a:spLocks noChangeArrowheads="1"/>
          </p:cNvSpPr>
          <p:nvPr/>
        </p:nvSpPr>
        <p:spPr bwMode="auto">
          <a:xfrm>
            <a:off x="3810000" y="4419600"/>
            <a:ext cx="914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</a:rPr>
              <a:t>No?</a:t>
            </a:r>
          </a:p>
        </p:txBody>
      </p:sp>
      <p:sp>
        <p:nvSpPr>
          <p:cNvPr id="22556" name="Text Box 43"/>
          <p:cNvSpPr txBox="1">
            <a:spLocks noChangeArrowheads="1"/>
          </p:cNvSpPr>
          <p:nvPr/>
        </p:nvSpPr>
        <p:spPr bwMode="auto">
          <a:xfrm>
            <a:off x="3048000" y="28956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P3’s Limit</a:t>
            </a:r>
          </a:p>
        </p:txBody>
      </p:sp>
      <p:sp>
        <p:nvSpPr>
          <p:cNvPr id="22557" name="Text Box 44"/>
          <p:cNvSpPr txBox="1">
            <a:spLocks noChangeArrowheads="1"/>
          </p:cNvSpPr>
          <p:nvPr/>
        </p:nvSpPr>
        <p:spPr bwMode="auto">
          <a:xfrm>
            <a:off x="3048000" y="25908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Limit Register</a:t>
            </a:r>
          </a:p>
        </p:txBody>
      </p:sp>
      <p:sp>
        <p:nvSpPr>
          <p:cNvPr id="22558" name="Line 45"/>
          <p:cNvSpPr>
            <a:spLocks noChangeShapeType="1"/>
          </p:cNvSpPr>
          <p:nvPr/>
        </p:nvSpPr>
        <p:spPr bwMode="auto">
          <a:xfrm>
            <a:off x="3733800" y="3200400"/>
            <a:ext cx="0" cy="5334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59" name="Line 46"/>
          <p:cNvSpPr>
            <a:spLocks noChangeShapeType="1"/>
          </p:cNvSpPr>
          <p:nvPr/>
        </p:nvSpPr>
        <p:spPr bwMode="auto">
          <a:xfrm>
            <a:off x="2438400" y="4038600"/>
            <a:ext cx="990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0" name="Rectangle 48"/>
          <p:cNvSpPr>
            <a:spLocks noChangeArrowheads="1"/>
          </p:cNvSpPr>
          <p:nvPr/>
        </p:nvSpPr>
        <p:spPr bwMode="auto">
          <a:xfrm>
            <a:off x="7162800" y="2057400"/>
            <a:ext cx="1295400" cy="304800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61" name="Text Box 47"/>
          <p:cNvSpPr txBox="1">
            <a:spLocks noChangeArrowheads="1"/>
          </p:cNvSpPr>
          <p:nvPr/>
        </p:nvSpPr>
        <p:spPr bwMode="auto">
          <a:xfrm>
            <a:off x="7620000" y="20574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588841" y="2249269"/>
            <a:ext cx="15600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External</a:t>
            </a:r>
          </a:p>
          <a:p>
            <a:r>
              <a:rPr lang="en-US" dirty="0" smtClean="0"/>
              <a:t>fragmentation</a:t>
            </a:r>
            <a:endParaRPr lang="en-US" dirty="0"/>
          </a:p>
        </p:txBody>
      </p:sp>
      <p:cxnSp>
        <p:nvCxnSpPr>
          <p:cNvPr id="35" name="Straight Connector 34"/>
          <p:cNvCxnSpPr>
            <a:stCxn id="34" idx="2"/>
          </p:cNvCxnSpPr>
          <p:nvPr/>
        </p:nvCxnSpPr>
        <p:spPr>
          <a:xfrm rot="16200000" flipH="1">
            <a:off x="6488342" y="2776139"/>
            <a:ext cx="541119" cy="78004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Variable Partitions and Fragmentation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7014" y="2381250"/>
            <a:ext cx="7020258" cy="27778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900113" y="2448585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5397" y="2993805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16867" y="3539025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25244" y="4071151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46714" y="4603277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171547" y="1867209"/>
            <a:ext cx="5898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Memory wasted by External Fragmentation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97733" y="5159050"/>
            <a:ext cx="598267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 you know about disk de-fragmentation?</a:t>
            </a:r>
          </a:p>
          <a:p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It can improve your system performance!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0396" y="1549498"/>
            <a:ext cx="8319202" cy="393192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Processes must be suspended during compaction</a:t>
            </a:r>
          </a:p>
          <a:p>
            <a:r>
              <a:rPr lang="en-US" sz="2800" dirty="0" smtClean="0"/>
              <a:t>Need be done only when fragmentation gets very bad</a:t>
            </a:r>
            <a:endParaRPr lang="en-US" sz="2800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857" y="3148528"/>
            <a:ext cx="6271667" cy="264421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87020" y="3208037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82304" y="3753257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903774" y="4298477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912151" y="4830603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933621" y="5362729"/>
            <a:ext cx="3023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9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Paging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554870" y="1259756"/>
            <a:ext cx="8168640" cy="13716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Paging solves the external fragmentation problem by using fixed sized units in both physical and virtual memory</a:t>
            </a:r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3559" name="Rectangle 5"/>
          <p:cNvSpPr>
            <a:spLocks noChangeArrowheads="1"/>
          </p:cNvSpPr>
          <p:nvPr/>
        </p:nvSpPr>
        <p:spPr bwMode="auto">
          <a:xfrm>
            <a:off x="2133600" y="3217132"/>
            <a:ext cx="990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0" name="Text Box 6"/>
          <p:cNvSpPr txBox="1">
            <a:spLocks noChangeArrowheads="1"/>
          </p:cNvSpPr>
          <p:nvPr/>
        </p:nvSpPr>
        <p:spPr bwMode="auto">
          <a:xfrm>
            <a:off x="1593126" y="2796850"/>
            <a:ext cx="2020616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9900"/>
                </a:solidFill>
              </a:rPr>
              <a:t>Virtual Memory</a:t>
            </a:r>
          </a:p>
        </p:txBody>
      </p:sp>
      <p:sp>
        <p:nvSpPr>
          <p:cNvPr id="23561" name="Text Box 11"/>
          <p:cNvSpPr txBox="1">
            <a:spLocks noChangeArrowheads="1"/>
          </p:cNvSpPr>
          <p:nvPr/>
        </p:nvSpPr>
        <p:spPr bwMode="auto">
          <a:xfrm>
            <a:off x="2209800" y="3217132"/>
            <a:ext cx="838200" cy="581025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Page 1</a:t>
            </a:r>
          </a:p>
        </p:txBody>
      </p:sp>
      <p:sp>
        <p:nvSpPr>
          <p:cNvPr id="23562" name="Rectangle 17"/>
          <p:cNvSpPr>
            <a:spLocks noChangeArrowheads="1"/>
          </p:cNvSpPr>
          <p:nvPr/>
        </p:nvSpPr>
        <p:spPr bwMode="auto">
          <a:xfrm>
            <a:off x="2133600" y="3598132"/>
            <a:ext cx="990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3" name="Rectangle 18"/>
          <p:cNvSpPr>
            <a:spLocks noChangeArrowheads="1"/>
          </p:cNvSpPr>
          <p:nvPr/>
        </p:nvSpPr>
        <p:spPr bwMode="auto">
          <a:xfrm>
            <a:off x="2133600" y="3979132"/>
            <a:ext cx="990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4" name="Rectangle 19"/>
          <p:cNvSpPr>
            <a:spLocks noChangeArrowheads="1"/>
          </p:cNvSpPr>
          <p:nvPr/>
        </p:nvSpPr>
        <p:spPr bwMode="auto">
          <a:xfrm>
            <a:off x="2133600" y="4817332"/>
            <a:ext cx="990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5" name="Text Box 20"/>
          <p:cNvSpPr txBox="1">
            <a:spLocks noChangeArrowheads="1"/>
          </p:cNvSpPr>
          <p:nvPr/>
        </p:nvSpPr>
        <p:spPr bwMode="auto">
          <a:xfrm>
            <a:off x="2209800" y="3598132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Page 2</a:t>
            </a:r>
          </a:p>
        </p:txBody>
      </p:sp>
      <p:sp>
        <p:nvSpPr>
          <p:cNvPr id="23566" name="Text Box 21"/>
          <p:cNvSpPr txBox="1">
            <a:spLocks noChangeArrowheads="1"/>
          </p:cNvSpPr>
          <p:nvPr/>
        </p:nvSpPr>
        <p:spPr bwMode="auto">
          <a:xfrm>
            <a:off x="2209800" y="3979132"/>
            <a:ext cx="838200" cy="581025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Page 3</a:t>
            </a:r>
          </a:p>
        </p:txBody>
      </p:sp>
      <p:sp>
        <p:nvSpPr>
          <p:cNvPr id="23567" name="Text Box 22"/>
          <p:cNvSpPr txBox="1">
            <a:spLocks noChangeArrowheads="1"/>
          </p:cNvSpPr>
          <p:nvPr/>
        </p:nvSpPr>
        <p:spPr bwMode="auto">
          <a:xfrm>
            <a:off x="2209800" y="4817332"/>
            <a:ext cx="9906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Page N</a:t>
            </a:r>
          </a:p>
        </p:txBody>
      </p:sp>
      <p:sp>
        <p:nvSpPr>
          <p:cNvPr id="23568" name="Line 23"/>
          <p:cNvSpPr>
            <a:spLocks noChangeShapeType="1"/>
          </p:cNvSpPr>
          <p:nvPr/>
        </p:nvSpPr>
        <p:spPr bwMode="auto">
          <a:xfrm>
            <a:off x="2590800" y="4512532"/>
            <a:ext cx="0" cy="228600"/>
          </a:xfrm>
          <a:prstGeom prst="line">
            <a:avLst/>
          </a:prstGeom>
          <a:noFill/>
          <a:ln w="38100" cap="rnd">
            <a:solidFill>
              <a:schemeClr val="accent2"/>
            </a:solidFill>
            <a:prstDash val="sysDot"/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69" name="Rectangle 24"/>
          <p:cNvSpPr>
            <a:spLocks noChangeArrowheads="1"/>
          </p:cNvSpPr>
          <p:nvPr/>
        </p:nvSpPr>
        <p:spPr bwMode="auto">
          <a:xfrm>
            <a:off x="5791200" y="2912332"/>
            <a:ext cx="990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0" name="Text Box 25"/>
          <p:cNvSpPr txBox="1">
            <a:spLocks noChangeArrowheads="1"/>
          </p:cNvSpPr>
          <p:nvPr/>
        </p:nvSpPr>
        <p:spPr bwMode="auto">
          <a:xfrm>
            <a:off x="5185260" y="2492050"/>
            <a:ext cx="2133873" cy="3693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solidFill>
                  <a:srgbClr val="009900"/>
                </a:solidFill>
              </a:rPr>
              <a:t>Physical Memory</a:t>
            </a:r>
          </a:p>
        </p:txBody>
      </p:sp>
      <p:sp>
        <p:nvSpPr>
          <p:cNvPr id="23571" name="Rectangle 27"/>
          <p:cNvSpPr>
            <a:spLocks noChangeArrowheads="1"/>
          </p:cNvSpPr>
          <p:nvPr/>
        </p:nvSpPr>
        <p:spPr bwMode="auto">
          <a:xfrm>
            <a:off x="5791200" y="3293332"/>
            <a:ext cx="990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2" name="Rectangle 28"/>
          <p:cNvSpPr>
            <a:spLocks noChangeArrowheads="1"/>
          </p:cNvSpPr>
          <p:nvPr/>
        </p:nvSpPr>
        <p:spPr bwMode="auto">
          <a:xfrm>
            <a:off x="5791200" y="3674332"/>
            <a:ext cx="990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3" name="Rectangle 29"/>
          <p:cNvSpPr>
            <a:spLocks noChangeArrowheads="1"/>
          </p:cNvSpPr>
          <p:nvPr/>
        </p:nvSpPr>
        <p:spPr bwMode="auto">
          <a:xfrm>
            <a:off x="5791200" y="4055332"/>
            <a:ext cx="990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4" name="Rectangle 34"/>
          <p:cNvSpPr>
            <a:spLocks noChangeArrowheads="1"/>
          </p:cNvSpPr>
          <p:nvPr/>
        </p:nvSpPr>
        <p:spPr bwMode="auto">
          <a:xfrm>
            <a:off x="5791200" y="4436332"/>
            <a:ext cx="990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5" name="Rectangle 35"/>
          <p:cNvSpPr>
            <a:spLocks noChangeArrowheads="1"/>
          </p:cNvSpPr>
          <p:nvPr/>
        </p:nvSpPr>
        <p:spPr bwMode="auto">
          <a:xfrm>
            <a:off x="5791200" y="4817332"/>
            <a:ext cx="990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6" name="Rectangle 36"/>
          <p:cNvSpPr>
            <a:spLocks noChangeArrowheads="1"/>
          </p:cNvSpPr>
          <p:nvPr/>
        </p:nvSpPr>
        <p:spPr bwMode="auto">
          <a:xfrm>
            <a:off x="5791200" y="5198332"/>
            <a:ext cx="990600" cy="3810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7" name="Line 37"/>
          <p:cNvSpPr>
            <a:spLocks noChangeShapeType="1"/>
          </p:cNvSpPr>
          <p:nvPr/>
        </p:nvSpPr>
        <p:spPr bwMode="auto">
          <a:xfrm>
            <a:off x="3124200" y="3369532"/>
            <a:ext cx="2667000" cy="838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8" name="Line 38"/>
          <p:cNvSpPr>
            <a:spLocks noChangeShapeType="1"/>
          </p:cNvSpPr>
          <p:nvPr/>
        </p:nvSpPr>
        <p:spPr bwMode="auto">
          <a:xfrm flipV="1">
            <a:off x="3124200" y="3140932"/>
            <a:ext cx="2667000" cy="685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79" name="Line 39"/>
          <p:cNvSpPr>
            <a:spLocks noChangeShapeType="1"/>
          </p:cNvSpPr>
          <p:nvPr/>
        </p:nvSpPr>
        <p:spPr bwMode="auto">
          <a:xfrm flipV="1">
            <a:off x="3124200" y="3902932"/>
            <a:ext cx="2667000" cy="304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580" name="Line 40"/>
          <p:cNvSpPr>
            <a:spLocks noChangeShapeType="1"/>
          </p:cNvSpPr>
          <p:nvPr/>
        </p:nvSpPr>
        <p:spPr bwMode="auto">
          <a:xfrm>
            <a:off x="3124200" y="4969732"/>
            <a:ext cx="2667000" cy="381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Internal vs. External fragmentation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942" y="1951011"/>
            <a:ext cx="7842858" cy="4114510"/>
          </a:xfrm>
        </p:spPr>
        <p:txBody>
          <a:bodyPr/>
          <a:lstStyle/>
          <a:p>
            <a:r>
              <a:rPr lang="en-US" dirty="0" smtClean="0"/>
              <a:t>How paging can solve fragmentation problems?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External fragmentation</a:t>
            </a:r>
            <a:r>
              <a:rPr lang="en-US" dirty="0" smtClean="0"/>
              <a:t>: can be solved by re-mapping between VA and PA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Internal fragmentation</a:t>
            </a:r>
            <a:r>
              <a:rPr lang="en-US" dirty="0" smtClean="0"/>
              <a:t>: can be solved if the page size is relatively small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User/Process Perspective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654663" y="1806977"/>
            <a:ext cx="7973789" cy="42585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Users (and processes) view memory as one contiguous address space from 0 through N</a:t>
            </a:r>
          </a:p>
          <a:p>
            <a:pPr lvl="1"/>
            <a:r>
              <a:rPr lang="en-US" dirty="0"/>
              <a:t>Virtual address space (VAS)</a:t>
            </a:r>
          </a:p>
          <a:p>
            <a:r>
              <a:rPr lang="en-US" dirty="0"/>
              <a:t>In reality, pages are scattered throughout physical </a:t>
            </a:r>
            <a:r>
              <a:rPr lang="en-US" dirty="0" smtClean="0"/>
              <a:t>storage</a:t>
            </a:r>
          </a:p>
          <a:p>
            <a:pPr lvl="1"/>
            <a:r>
              <a:rPr lang="en-US" dirty="0" smtClean="0"/>
              <a:t>Different from variable partition, where the physical memory for each process is contiguously allocated</a:t>
            </a:r>
          </a:p>
          <a:p>
            <a:r>
              <a:rPr lang="en-US" dirty="0"/>
              <a:t>The mapping is </a:t>
            </a:r>
            <a:r>
              <a:rPr lang="en-US" dirty="0">
                <a:solidFill>
                  <a:srgbClr val="FF0000"/>
                </a:solidFill>
              </a:rPr>
              <a:t>invisible </a:t>
            </a:r>
            <a:r>
              <a:rPr lang="en-US" dirty="0"/>
              <a:t>to the program</a:t>
            </a:r>
          </a:p>
          <a:p>
            <a:r>
              <a:rPr lang="en-US" dirty="0"/>
              <a:t>Protection is provided because a program cannot reference memory outside of its VAS</a:t>
            </a:r>
          </a:p>
          <a:p>
            <a:pPr lvl="1"/>
            <a:r>
              <a:rPr lang="en-US" dirty="0"/>
              <a:t>The address “0x1000” maps to different physical addresses in different processes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2" y="1833165"/>
            <a:ext cx="7345363" cy="4232356"/>
          </a:xfrm>
        </p:spPr>
        <p:txBody>
          <a:bodyPr/>
          <a:lstStyle/>
          <a:p>
            <a:r>
              <a:rPr lang="en-US" dirty="0" smtClean="0"/>
              <a:t>Page size is always a power of 2</a:t>
            </a:r>
          </a:p>
          <a:p>
            <a:pPr lvl="1"/>
            <a:r>
              <a:rPr lang="en-US" dirty="0" smtClean="0"/>
              <a:t>Examples: 4096 bytes = 4KB, 8192 bytes = 8KB</a:t>
            </a:r>
          </a:p>
          <a:p>
            <a:pPr lvl="1"/>
            <a:r>
              <a:rPr lang="en-US" dirty="0" smtClean="0"/>
              <a:t>Why?</a:t>
            </a:r>
          </a:p>
          <a:p>
            <a:pPr lvl="1"/>
            <a:r>
              <a:rPr lang="en-US" dirty="0" smtClean="0"/>
              <a:t>Why not 1000 or 2000?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Memory Management</a:t>
            </a:r>
          </a:p>
        </p:txBody>
      </p:sp>
      <p:sp>
        <p:nvSpPr>
          <p:cNvPr id="13318" name="Rectangle 1027"/>
          <p:cNvSpPr>
            <a:spLocks noGrp="1" noChangeArrowheads="1"/>
          </p:cNvSpPr>
          <p:nvPr>
            <p:ph idx="1"/>
          </p:nvPr>
        </p:nvSpPr>
        <p:spPr>
          <a:xfrm>
            <a:off x="533400" y="1652576"/>
            <a:ext cx="8229600" cy="4756150"/>
          </a:xfrm>
        </p:spPr>
        <p:txBody>
          <a:bodyPr>
            <a:normAutofit fontScale="77500" lnSpcReduction="20000"/>
          </a:bodyPr>
          <a:lstStyle/>
          <a:p>
            <a:pPr>
              <a:buFont typeface="Monotype Sorts" pitchFamily="33" charset="2"/>
              <a:buNone/>
            </a:pPr>
            <a:r>
              <a:rPr lang="en-US" dirty="0"/>
              <a:t>Next few lectures are going to cover memory management</a:t>
            </a:r>
          </a:p>
          <a:p>
            <a:r>
              <a:rPr lang="en-US" dirty="0"/>
              <a:t>Goals of memory management</a:t>
            </a:r>
          </a:p>
          <a:p>
            <a:pPr lvl="1"/>
            <a:r>
              <a:rPr lang="en-US" dirty="0"/>
              <a:t>To provide a </a:t>
            </a:r>
            <a:r>
              <a:rPr lang="en-US" i="1" dirty="0">
                <a:solidFill>
                  <a:srgbClr val="FF0000"/>
                </a:solidFill>
              </a:rPr>
              <a:t>convenient abstraction </a:t>
            </a:r>
            <a:r>
              <a:rPr lang="en-US" dirty="0"/>
              <a:t>for programming</a:t>
            </a:r>
          </a:p>
          <a:p>
            <a:pPr lvl="1"/>
            <a:r>
              <a:rPr lang="en-US" dirty="0"/>
              <a:t>To allocate scarce memory resources among competing processes to maximize performance with minimal overhead</a:t>
            </a:r>
          </a:p>
          <a:p>
            <a:r>
              <a:rPr lang="en-US" dirty="0"/>
              <a:t>Mechanisms</a:t>
            </a:r>
          </a:p>
          <a:p>
            <a:pPr lvl="1"/>
            <a:r>
              <a:rPr lang="en-US" dirty="0"/>
              <a:t>Physical and virtual addressing (1)</a:t>
            </a:r>
          </a:p>
          <a:p>
            <a:pPr lvl="1"/>
            <a:r>
              <a:rPr lang="en-US" dirty="0"/>
              <a:t>Techniques: partitioning, paging, segmentation (1)</a:t>
            </a:r>
          </a:p>
          <a:p>
            <a:pPr lvl="1"/>
            <a:r>
              <a:rPr lang="en-US" dirty="0"/>
              <a:t>Page table management, TLBs, VM tricks (2)</a:t>
            </a:r>
          </a:p>
          <a:p>
            <a:r>
              <a:rPr lang="en-US" dirty="0"/>
              <a:t>Policies</a:t>
            </a:r>
          </a:p>
          <a:p>
            <a:pPr lvl="1"/>
            <a:r>
              <a:rPr lang="en-US" dirty="0"/>
              <a:t>Page replacement algorithms (3)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idx="1"/>
          </p:nvPr>
        </p:nvSpPr>
        <p:spPr>
          <a:xfrm>
            <a:off x="707032" y="1833165"/>
            <a:ext cx="7721745" cy="423235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Translating addresses</a:t>
            </a:r>
          </a:p>
          <a:p>
            <a:pPr lvl="1"/>
            <a:r>
              <a:rPr lang="en-US" dirty="0"/>
              <a:t>Virtual address has two parts: </a:t>
            </a:r>
            <a:r>
              <a:rPr lang="en-US" dirty="0">
                <a:solidFill>
                  <a:srgbClr val="0000FF"/>
                </a:solidFill>
              </a:rPr>
              <a:t>virtual page number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offset</a:t>
            </a:r>
          </a:p>
          <a:p>
            <a:pPr lvl="1"/>
            <a:r>
              <a:rPr lang="en-US" dirty="0"/>
              <a:t>Virtual page number (VPN) is an index into a page table</a:t>
            </a:r>
          </a:p>
          <a:p>
            <a:pPr lvl="1"/>
            <a:r>
              <a:rPr lang="en-US" dirty="0"/>
              <a:t>Page table determines page frame number (PFN)</a:t>
            </a:r>
          </a:p>
          <a:p>
            <a:pPr lvl="1"/>
            <a:r>
              <a:rPr lang="en-US" dirty="0"/>
              <a:t>Physical address is PFN::offset</a:t>
            </a:r>
          </a:p>
          <a:p>
            <a:r>
              <a:rPr lang="en-US" dirty="0"/>
              <a:t>Page tables</a:t>
            </a:r>
          </a:p>
          <a:p>
            <a:pPr lvl="1"/>
            <a:r>
              <a:rPr lang="en-US" dirty="0"/>
              <a:t>Map </a:t>
            </a:r>
            <a:r>
              <a:rPr lang="en-US" dirty="0">
                <a:solidFill>
                  <a:srgbClr val="0000FF"/>
                </a:solidFill>
              </a:rPr>
              <a:t>virtual page number </a:t>
            </a:r>
            <a:r>
              <a:rPr lang="en-US" dirty="0"/>
              <a:t>(VPN) to </a:t>
            </a:r>
            <a:r>
              <a:rPr lang="en-US" dirty="0">
                <a:solidFill>
                  <a:srgbClr val="0000FF"/>
                </a:solidFill>
              </a:rPr>
              <a:t>page frame number </a:t>
            </a:r>
            <a:r>
              <a:rPr lang="en-US" dirty="0"/>
              <a:t>(PFN)</a:t>
            </a:r>
          </a:p>
          <a:p>
            <a:pPr lvl="2"/>
            <a:r>
              <a:rPr lang="en-US" sz="1800" dirty="0"/>
              <a:t>VPN is the index into the table that determines PFN</a:t>
            </a:r>
          </a:p>
          <a:p>
            <a:pPr lvl="1"/>
            <a:r>
              <a:rPr lang="en-US" dirty="0"/>
              <a:t>One page table entry (PTE) per page in virtual address space</a:t>
            </a:r>
          </a:p>
          <a:p>
            <a:pPr lvl="2"/>
            <a:r>
              <a:rPr lang="en-US" sz="1800" dirty="0"/>
              <a:t>Or, one PTE per VPN</a:t>
            </a:r>
          </a:p>
          <a:p>
            <a:pPr lvl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Lookups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302107" y="2133600"/>
            <a:ext cx="1295400" cy="3276600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1794237" y="3733800"/>
            <a:ext cx="1219200" cy="1219200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1794237" y="41910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Page frame</a:t>
            </a:r>
          </a:p>
        </p:txBody>
      </p:sp>
      <p:sp>
        <p:nvSpPr>
          <p:cNvPr id="26633" name="Arc 17"/>
          <p:cNvSpPr>
            <a:spLocks/>
          </p:cNvSpPr>
          <p:nvPr/>
        </p:nvSpPr>
        <p:spPr bwMode="auto">
          <a:xfrm>
            <a:off x="3013437" y="2667000"/>
            <a:ext cx="2895600" cy="922338"/>
          </a:xfrm>
          <a:custGeom>
            <a:avLst/>
            <a:gdLst>
              <a:gd name="T0" fmla="*/ 0 w 21600"/>
              <a:gd name="T1" fmla="*/ 0 h 23449"/>
              <a:gd name="T2" fmla="*/ 386751613 w 21600"/>
              <a:gd name="T3" fmla="*/ 36279045 h 23449"/>
              <a:gd name="T4" fmla="*/ 0 w 21600"/>
              <a:gd name="T5" fmla="*/ 33418379 h 23449"/>
              <a:gd name="T6" fmla="*/ 0 60000 65536"/>
              <a:gd name="T7" fmla="*/ 0 60000 65536"/>
              <a:gd name="T8" fmla="*/ 0 60000 65536"/>
              <a:gd name="T9" fmla="*/ 0 w 21600"/>
              <a:gd name="T10" fmla="*/ 0 h 23449"/>
              <a:gd name="T11" fmla="*/ 21600 w 21600"/>
              <a:gd name="T12" fmla="*/ 23449 h 234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44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</a:path>
              <a:path w="21600" h="2344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Line 18"/>
          <p:cNvSpPr>
            <a:spLocks noChangeShapeType="1"/>
          </p:cNvSpPr>
          <p:nvPr/>
        </p:nvSpPr>
        <p:spPr bwMode="auto">
          <a:xfrm>
            <a:off x="6518637" y="3733800"/>
            <a:ext cx="7620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5" name="Text Box 21"/>
          <p:cNvSpPr txBox="1">
            <a:spLocks noChangeArrowheads="1"/>
          </p:cNvSpPr>
          <p:nvPr/>
        </p:nvSpPr>
        <p:spPr bwMode="auto">
          <a:xfrm>
            <a:off x="346437" y="2514600"/>
            <a:ext cx="13716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Page number</a:t>
            </a:r>
          </a:p>
        </p:txBody>
      </p:sp>
      <p:sp>
        <p:nvSpPr>
          <p:cNvPr id="26636" name="Text Box 22"/>
          <p:cNvSpPr txBox="1">
            <a:spLocks noChangeArrowheads="1"/>
          </p:cNvSpPr>
          <p:nvPr/>
        </p:nvSpPr>
        <p:spPr bwMode="auto">
          <a:xfrm>
            <a:off x="1718037" y="25146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Offset</a:t>
            </a:r>
          </a:p>
        </p:txBody>
      </p:sp>
      <p:sp>
        <p:nvSpPr>
          <p:cNvPr id="26637" name="Arc 24"/>
          <p:cNvSpPr>
            <a:spLocks/>
          </p:cNvSpPr>
          <p:nvPr/>
        </p:nvSpPr>
        <p:spPr bwMode="auto">
          <a:xfrm flipH="1" flipV="1">
            <a:off x="956037" y="2819400"/>
            <a:ext cx="838200" cy="1371600"/>
          </a:xfrm>
          <a:custGeom>
            <a:avLst/>
            <a:gdLst>
              <a:gd name="T0" fmla="*/ 0 w 21600"/>
              <a:gd name="T1" fmla="*/ 0 h 21600"/>
              <a:gd name="T2" fmla="*/ 32526815 w 21600"/>
              <a:gd name="T3" fmla="*/ 87096600 h 21600"/>
              <a:gd name="T4" fmla="*/ 0 w 21600"/>
              <a:gd name="T5" fmla="*/ 87096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 type="stealth" w="med" len="lg"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8" name="Text Box 25"/>
          <p:cNvSpPr txBox="1">
            <a:spLocks noChangeArrowheads="1"/>
          </p:cNvSpPr>
          <p:nvPr/>
        </p:nvSpPr>
        <p:spPr bwMode="auto">
          <a:xfrm>
            <a:off x="346437" y="22098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Virtual Address</a:t>
            </a:r>
          </a:p>
        </p:txBody>
      </p:sp>
      <p:sp>
        <p:nvSpPr>
          <p:cNvPr id="26639" name="Text Box 26"/>
          <p:cNvSpPr txBox="1">
            <a:spLocks noChangeArrowheads="1"/>
          </p:cNvSpPr>
          <p:nvPr/>
        </p:nvSpPr>
        <p:spPr bwMode="auto">
          <a:xfrm>
            <a:off x="1718037" y="3429000"/>
            <a:ext cx="13716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Page Table</a:t>
            </a:r>
          </a:p>
        </p:txBody>
      </p:sp>
      <p:sp>
        <p:nvSpPr>
          <p:cNvPr id="26640" name="Text Box 30"/>
          <p:cNvSpPr txBox="1">
            <a:spLocks noChangeArrowheads="1"/>
          </p:cNvSpPr>
          <p:nvPr/>
        </p:nvSpPr>
        <p:spPr bwMode="auto">
          <a:xfrm>
            <a:off x="3851637" y="3581400"/>
            <a:ext cx="13716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Page frame</a:t>
            </a:r>
          </a:p>
        </p:txBody>
      </p:sp>
      <p:sp>
        <p:nvSpPr>
          <p:cNvPr id="26641" name="Text Box 31"/>
          <p:cNvSpPr txBox="1">
            <a:spLocks noChangeArrowheads="1"/>
          </p:cNvSpPr>
          <p:nvPr/>
        </p:nvSpPr>
        <p:spPr bwMode="auto">
          <a:xfrm>
            <a:off x="5223237" y="35814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Offset</a:t>
            </a:r>
          </a:p>
        </p:txBody>
      </p:sp>
      <p:sp>
        <p:nvSpPr>
          <p:cNvPr id="26642" name="Text Box 32"/>
          <p:cNvSpPr txBox="1">
            <a:spLocks noChangeArrowheads="1"/>
          </p:cNvSpPr>
          <p:nvPr/>
        </p:nvSpPr>
        <p:spPr bwMode="auto">
          <a:xfrm>
            <a:off x="3851637" y="32766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Physical Address</a:t>
            </a:r>
          </a:p>
        </p:txBody>
      </p:sp>
      <p:sp>
        <p:nvSpPr>
          <p:cNvPr id="26643" name="Arc 33"/>
          <p:cNvSpPr>
            <a:spLocks/>
          </p:cNvSpPr>
          <p:nvPr/>
        </p:nvSpPr>
        <p:spPr bwMode="auto">
          <a:xfrm flipV="1">
            <a:off x="3013437" y="3886200"/>
            <a:ext cx="1447800" cy="457200"/>
          </a:xfrm>
          <a:custGeom>
            <a:avLst/>
            <a:gdLst>
              <a:gd name="T0" fmla="*/ 0 w 21600"/>
              <a:gd name="T1" fmla="*/ 0 h 21600"/>
              <a:gd name="T2" fmla="*/ 97042815 w 21600"/>
              <a:gd name="T3" fmla="*/ 9677399 h 21600"/>
              <a:gd name="T4" fmla="*/ 0 w 21600"/>
              <a:gd name="T5" fmla="*/ 967739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4" name="Text Box 34"/>
          <p:cNvSpPr txBox="1">
            <a:spLocks noChangeArrowheads="1"/>
          </p:cNvSpPr>
          <p:nvPr/>
        </p:nvSpPr>
        <p:spPr bwMode="auto">
          <a:xfrm>
            <a:off x="7071149" y="18288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>
                <a:solidFill>
                  <a:srgbClr val="009900"/>
                </a:solidFill>
              </a:rPr>
              <a:t>Physical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Paging Example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>
          <a:xfrm>
            <a:off x="594149" y="1783516"/>
            <a:ext cx="8077200" cy="4419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Pages are </a:t>
            </a:r>
            <a:r>
              <a:rPr lang="en-US" dirty="0" smtClean="0"/>
              <a:t>4K (Linux default)</a:t>
            </a:r>
          </a:p>
          <a:p>
            <a:pPr lvl="1"/>
            <a:r>
              <a:rPr lang="en-US" dirty="0"/>
              <a:t>VPN is 20 bits (2</a:t>
            </a:r>
            <a:r>
              <a:rPr lang="en-US" baseline="30000" dirty="0"/>
              <a:t>20</a:t>
            </a:r>
            <a:r>
              <a:rPr lang="en-US" dirty="0"/>
              <a:t> VPNs), offset is 12 bits</a:t>
            </a:r>
          </a:p>
          <a:p>
            <a:r>
              <a:rPr lang="en-US" dirty="0"/>
              <a:t>Virtual address is </a:t>
            </a:r>
            <a:r>
              <a:rPr lang="en-US" dirty="0" smtClean="0"/>
              <a:t>0x7468 (hexadecimal)</a:t>
            </a:r>
          </a:p>
          <a:p>
            <a:pPr lvl="1"/>
            <a:r>
              <a:rPr lang="en-US" dirty="0"/>
              <a:t>Virtual page is 0x7, offset is 0x468</a:t>
            </a:r>
          </a:p>
          <a:p>
            <a:r>
              <a:rPr lang="en-US" dirty="0"/>
              <a:t>Page table entry 0x7 contains 0x2000</a:t>
            </a:r>
          </a:p>
          <a:p>
            <a:pPr lvl="1"/>
            <a:r>
              <a:rPr lang="en-US" dirty="0"/>
              <a:t>Page frame number is 0x2000</a:t>
            </a:r>
          </a:p>
          <a:p>
            <a:pPr lvl="1"/>
            <a:r>
              <a:rPr lang="en-US" dirty="0"/>
              <a:t>Seventh virtual page is at address 0x2000 (2nd physical page)</a:t>
            </a:r>
          </a:p>
          <a:p>
            <a:r>
              <a:rPr lang="en-US" dirty="0"/>
              <a:t>Physical address = 0x2000 + 0x468 = 0x2468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Lookups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302107" y="2792406"/>
            <a:ext cx="1295400" cy="2984426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2300021" y="4554944"/>
            <a:ext cx="1219200" cy="1219200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300021" y="5012144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0x0002</a:t>
            </a:r>
            <a:endParaRPr lang="en-US" sz="1400" dirty="0"/>
          </a:p>
        </p:txBody>
      </p:sp>
      <p:sp>
        <p:nvSpPr>
          <p:cNvPr id="26633" name="Arc 17"/>
          <p:cNvSpPr>
            <a:spLocks/>
          </p:cNvSpPr>
          <p:nvPr/>
        </p:nvSpPr>
        <p:spPr bwMode="auto">
          <a:xfrm>
            <a:off x="3118181" y="3033632"/>
            <a:ext cx="2315519" cy="759658"/>
          </a:xfrm>
          <a:custGeom>
            <a:avLst/>
            <a:gdLst>
              <a:gd name="T0" fmla="*/ 0 w 21600"/>
              <a:gd name="T1" fmla="*/ 0 h 23449"/>
              <a:gd name="T2" fmla="*/ 386751613 w 21600"/>
              <a:gd name="T3" fmla="*/ 36279045 h 23449"/>
              <a:gd name="T4" fmla="*/ 0 w 21600"/>
              <a:gd name="T5" fmla="*/ 33418379 h 23449"/>
              <a:gd name="T6" fmla="*/ 0 60000 65536"/>
              <a:gd name="T7" fmla="*/ 0 60000 65536"/>
              <a:gd name="T8" fmla="*/ 0 60000 65536"/>
              <a:gd name="T9" fmla="*/ 0 w 21600"/>
              <a:gd name="T10" fmla="*/ 0 h 23449"/>
              <a:gd name="T11" fmla="*/ 21600 w 21600"/>
              <a:gd name="T12" fmla="*/ 23449 h 234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44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</a:path>
              <a:path w="21600" h="2344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4" name="Line 18"/>
          <p:cNvSpPr>
            <a:spLocks noChangeShapeType="1"/>
          </p:cNvSpPr>
          <p:nvPr/>
        </p:nvSpPr>
        <p:spPr bwMode="auto">
          <a:xfrm>
            <a:off x="5903266" y="4100432"/>
            <a:ext cx="434231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5" name="Text Box 21"/>
          <p:cNvSpPr txBox="1">
            <a:spLocks noChangeArrowheads="1"/>
          </p:cNvSpPr>
          <p:nvPr/>
        </p:nvSpPr>
        <p:spPr bwMode="auto">
          <a:xfrm>
            <a:off x="464274" y="2881233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26637" name="Arc 24"/>
          <p:cNvSpPr>
            <a:spLocks/>
          </p:cNvSpPr>
          <p:nvPr/>
        </p:nvSpPr>
        <p:spPr bwMode="auto">
          <a:xfrm flipH="1" flipV="1">
            <a:off x="906527" y="3922822"/>
            <a:ext cx="458435" cy="1091744"/>
          </a:xfrm>
          <a:custGeom>
            <a:avLst/>
            <a:gdLst>
              <a:gd name="T0" fmla="*/ 0 w 21600"/>
              <a:gd name="T1" fmla="*/ 0 h 21600"/>
              <a:gd name="T2" fmla="*/ 32526815 w 21600"/>
              <a:gd name="T3" fmla="*/ 87096600 h 21600"/>
              <a:gd name="T4" fmla="*/ 0 w 21600"/>
              <a:gd name="T5" fmla="*/ 87096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 type="stealth" w="med" len="lg"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38" name="Text Box 25"/>
          <p:cNvSpPr txBox="1">
            <a:spLocks noChangeArrowheads="1"/>
          </p:cNvSpPr>
          <p:nvPr/>
        </p:nvSpPr>
        <p:spPr bwMode="auto">
          <a:xfrm>
            <a:off x="1184637" y="2453852"/>
            <a:ext cx="1676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Virtual Address</a:t>
            </a:r>
          </a:p>
        </p:txBody>
      </p:sp>
      <p:sp>
        <p:nvSpPr>
          <p:cNvPr id="26639" name="Text Box 26"/>
          <p:cNvSpPr txBox="1">
            <a:spLocks noChangeArrowheads="1"/>
          </p:cNvSpPr>
          <p:nvPr/>
        </p:nvSpPr>
        <p:spPr bwMode="auto">
          <a:xfrm>
            <a:off x="1594181" y="5944690"/>
            <a:ext cx="13716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Page Table</a:t>
            </a:r>
          </a:p>
        </p:txBody>
      </p:sp>
      <p:sp>
        <p:nvSpPr>
          <p:cNvPr id="26640" name="Text Box 30"/>
          <p:cNvSpPr txBox="1">
            <a:spLocks noChangeArrowheads="1"/>
          </p:cNvSpPr>
          <p:nvPr/>
        </p:nvSpPr>
        <p:spPr bwMode="auto">
          <a:xfrm>
            <a:off x="3956381" y="3948032"/>
            <a:ext cx="1101363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0x0002</a:t>
            </a:r>
            <a:endParaRPr lang="en-US" sz="1400" dirty="0"/>
          </a:p>
        </p:txBody>
      </p:sp>
      <p:sp>
        <p:nvSpPr>
          <p:cNvPr id="26641" name="Text Box 31"/>
          <p:cNvSpPr txBox="1">
            <a:spLocks noChangeArrowheads="1"/>
          </p:cNvSpPr>
          <p:nvPr/>
        </p:nvSpPr>
        <p:spPr bwMode="auto">
          <a:xfrm>
            <a:off x="5067101" y="3948032"/>
            <a:ext cx="770699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468</a:t>
            </a:r>
            <a:endParaRPr lang="en-US" sz="1400" dirty="0"/>
          </a:p>
        </p:txBody>
      </p:sp>
      <p:sp>
        <p:nvSpPr>
          <p:cNvPr id="26642" name="Text Box 32"/>
          <p:cNvSpPr txBox="1">
            <a:spLocks noChangeArrowheads="1"/>
          </p:cNvSpPr>
          <p:nvPr/>
        </p:nvSpPr>
        <p:spPr bwMode="auto">
          <a:xfrm>
            <a:off x="4087311" y="3590856"/>
            <a:ext cx="1676400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Physical Address</a:t>
            </a:r>
          </a:p>
        </p:txBody>
      </p:sp>
      <p:sp>
        <p:nvSpPr>
          <p:cNvPr id="26643" name="Arc 33"/>
          <p:cNvSpPr>
            <a:spLocks/>
          </p:cNvSpPr>
          <p:nvPr/>
        </p:nvSpPr>
        <p:spPr bwMode="auto">
          <a:xfrm flipV="1">
            <a:off x="3552665" y="4252831"/>
            <a:ext cx="1013315" cy="1073637"/>
          </a:xfrm>
          <a:custGeom>
            <a:avLst/>
            <a:gdLst>
              <a:gd name="T0" fmla="*/ 0 w 21600"/>
              <a:gd name="T1" fmla="*/ 0 h 21600"/>
              <a:gd name="T2" fmla="*/ 97042815 w 21600"/>
              <a:gd name="T3" fmla="*/ 9677399 h 21600"/>
              <a:gd name="T4" fmla="*/ 0 w 21600"/>
              <a:gd name="T5" fmla="*/ 967739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644" name="Text Box 34"/>
          <p:cNvSpPr txBox="1">
            <a:spLocks noChangeArrowheads="1"/>
          </p:cNvSpPr>
          <p:nvPr/>
        </p:nvSpPr>
        <p:spPr bwMode="auto">
          <a:xfrm>
            <a:off x="6834677" y="2418030"/>
            <a:ext cx="1925965" cy="33855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dirty="0">
                <a:solidFill>
                  <a:srgbClr val="009900"/>
                </a:solidFill>
              </a:rPr>
              <a:t>Physical Memory</a:t>
            </a:r>
          </a:p>
        </p:txBody>
      </p:sp>
      <p:sp>
        <p:nvSpPr>
          <p:cNvPr id="21" name="Text Box 21"/>
          <p:cNvSpPr txBox="1">
            <a:spLocks noChangeArrowheads="1"/>
          </p:cNvSpPr>
          <p:nvPr/>
        </p:nvSpPr>
        <p:spPr bwMode="auto">
          <a:xfrm>
            <a:off x="796480" y="2878812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1135747" y="2878812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23" name="Text Box 21"/>
          <p:cNvSpPr txBox="1">
            <a:spLocks noChangeArrowheads="1"/>
          </p:cNvSpPr>
          <p:nvPr/>
        </p:nvSpPr>
        <p:spPr bwMode="auto">
          <a:xfrm>
            <a:off x="1467678" y="2884871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0</a:t>
            </a:r>
            <a:endParaRPr lang="en-US" sz="1400" dirty="0"/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1813252" y="2887334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7</a:t>
            </a:r>
            <a:endParaRPr lang="en-US" sz="1400" dirty="0"/>
          </a:p>
        </p:txBody>
      </p:sp>
      <p:sp>
        <p:nvSpPr>
          <p:cNvPr id="25" name="Text Box 21"/>
          <p:cNvSpPr txBox="1">
            <a:spLocks noChangeArrowheads="1"/>
          </p:cNvSpPr>
          <p:nvPr/>
        </p:nvSpPr>
        <p:spPr bwMode="auto">
          <a:xfrm>
            <a:off x="2145458" y="2884912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4</a:t>
            </a:r>
            <a:endParaRPr lang="en-US" sz="1400" dirty="0"/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2457989" y="2884912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6</a:t>
            </a:r>
            <a:endParaRPr lang="en-US" sz="1400" dirty="0"/>
          </a:p>
        </p:txBody>
      </p:sp>
      <p:sp>
        <p:nvSpPr>
          <p:cNvPr id="27" name="Text Box 21"/>
          <p:cNvSpPr txBox="1">
            <a:spLocks noChangeArrowheads="1"/>
          </p:cNvSpPr>
          <p:nvPr/>
        </p:nvSpPr>
        <p:spPr bwMode="auto">
          <a:xfrm>
            <a:off x="2789920" y="2890971"/>
            <a:ext cx="324000" cy="32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8</a:t>
            </a:r>
            <a:endParaRPr lang="en-US" sz="1400" dirty="0"/>
          </a:p>
        </p:txBody>
      </p:sp>
      <p:cxnSp>
        <p:nvCxnSpPr>
          <p:cNvPr id="29" name="Straight Connector 28"/>
          <p:cNvCxnSpPr/>
          <p:nvPr/>
        </p:nvCxnSpPr>
        <p:spPr>
          <a:xfrm rot="5400000">
            <a:off x="1762851" y="3208249"/>
            <a:ext cx="765214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77642" y="3428000"/>
            <a:ext cx="166861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667962" y="3435111"/>
            <a:ext cx="125232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Virtual page </a:t>
            </a:r>
          </a:p>
          <a:p>
            <a:pPr algn="ctr"/>
            <a:r>
              <a:rPr lang="en-US" sz="1600" dirty="0" smtClean="0"/>
              <a:t>number</a:t>
            </a:r>
            <a:endParaRPr lang="en-US" sz="1600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2146252" y="3426412"/>
            <a:ext cx="967668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019218" y="3454736"/>
            <a:ext cx="12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Offset</a:t>
            </a:r>
            <a:endParaRPr lang="en-US" sz="1600" dirty="0"/>
          </a:p>
        </p:txBody>
      </p:sp>
      <p:sp>
        <p:nvSpPr>
          <p:cNvPr id="37" name="TextBox 36"/>
          <p:cNvSpPr txBox="1"/>
          <p:nvPr/>
        </p:nvSpPr>
        <p:spPr>
          <a:xfrm>
            <a:off x="1434987" y="5003304"/>
            <a:ext cx="8732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/>
              <a:t>0x00007</a:t>
            </a:r>
          </a:p>
          <a:p>
            <a:r>
              <a:rPr lang="en-US" sz="1500" dirty="0" smtClean="0"/>
              <a:t>  .. .. .. ..</a:t>
            </a:r>
            <a:endParaRPr lang="en-US" sz="1500" dirty="0"/>
          </a:p>
        </p:txBody>
      </p:sp>
      <p:sp>
        <p:nvSpPr>
          <p:cNvPr id="38" name="TextBox 37"/>
          <p:cNvSpPr txBox="1"/>
          <p:nvPr/>
        </p:nvSpPr>
        <p:spPr>
          <a:xfrm>
            <a:off x="1440614" y="4460568"/>
            <a:ext cx="87323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/>
              <a:t>  .. .. .. ..</a:t>
            </a:r>
          </a:p>
          <a:p>
            <a:r>
              <a:rPr lang="en-US" sz="1500" dirty="0" smtClean="0"/>
              <a:t>0x00006</a:t>
            </a:r>
            <a:endParaRPr lang="en-US" sz="1500" dirty="0"/>
          </a:p>
        </p:txBody>
      </p:sp>
      <p:sp>
        <p:nvSpPr>
          <p:cNvPr id="40" name="TextBox 39"/>
          <p:cNvSpPr txBox="1"/>
          <p:nvPr/>
        </p:nvSpPr>
        <p:spPr>
          <a:xfrm>
            <a:off x="1247125" y="4226644"/>
            <a:ext cx="12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index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2300338" y="4212727"/>
            <a:ext cx="12523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/>
              <a:t>page frame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6245846" y="3703606"/>
            <a:ext cx="1069354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 smtClean="0"/>
              <a:t>0x0002467</a:t>
            </a:r>
          </a:p>
          <a:p>
            <a:r>
              <a:rPr lang="en-US" sz="1500" dirty="0" smtClean="0"/>
              <a:t>0x0002468</a:t>
            </a:r>
          </a:p>
          <a:p>
            <a:r>
              <a:rPr lang="en-US" sz="1500" dirty="0" smtClean="0"/>
              <a:t>.. .. .. ..</a:t>
            </a:r>
            <a:endParaRPr lang="en-US" sz="1500" dirty="0"/>
          </a:p>
        </p:txBody>
      </p: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7312841" y="3912231"/>
            <a:ext cx="1284665" cy="307777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‘A’</a:t>
            </a:r>
            <a:endParaRPr lang="en-US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604972" y="1859353"/>
            <a:ext cx="4189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Example: how do we ‘load 0x00007468’?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3887934" y="4639024"/>
            <a:ext cx="3859275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Questions:</a:t>
            </a:r>
          </a:p>
          <a:p>
            <a:pPr marL="342900" indent="-342900">
              <a:buAutoNum type="arabicPeriod"/>
            </a:pPr>
            <a:r>
              <a:rPr lang="en-US" dirty="0" smtClean="0"/>
              <a:t>How large is the RAM?</a:t>
            </a:r>
          </a:p>
          <a:p>
            <a:pPr marL="342900" indent="-342900">
              <a:buAutoNum type="arabicPeriod"/>
            </a:pPr>
            <a:r>
              <a:rPr lang="en-US" dirty="0" smtClean="0"/>
              <a:t>How big is the page table?</a:t>
            </a:r>
          </a:p>
          <a:p>
            <a:pPr marL="342900" indent="-342900">
              <a:buAutoNum type="arabicPeriod"/>
            </a:pPr>
            <a:r>
              <a:rPr lang="en-US" dirty="0" smtClean="0"/>
              <a:t>Besides page frame, what else </a:t>
            </a:r>
          </a:p>
          <a:p>
            <a:pPr marL="342900" indent="-342900"/>
            <a:r>
              <a:rPr lang="en-US" dirty="0" smtClean="0"/>
              <a:t>      we need to store in the page table?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Table Entries (PTEs)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307460"/>
            <a:ext cx="7924800" cy="404889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Page table entries control mapping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Modify</a:t>
            </a:r>
            <a:r>
              <a:rPr lang="en-US" dirty="0"/>
              <a:t> bit says whether or not the page has been written</a:t>
            </a:r>
          </a:p>
          <a:p>
            <a:pPr lvl="2"/>
            <a:r>
              <a:rPr lang="en-US" sz="1800" dirty="0"/>
              <a:t>It is set when a write to the page occurs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Reference</a:t>
            </a:r>
            <a:r>
              <a:rPr lang="en-US" dirty="0"/>
              <a:t> bit says whether the page has been accessed</a:t>
            </a:r>
          </a:p>
          <a:p>
            <a:pPr lvl="2"/>
            <a:r>
              <a:rPr lang="en-US" sz="1800" dirty="0"/>
              <a:t>It is set when a read or write to the page occurs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Valid</a:t>
            </a:r>
            <a:r>
              <a:rPr lang="en-US" dirty="0"/>
              <a:t> bit says whether or not the PTE can be used</a:t>
            </a:r>
          </a:p>
          <a:p>
            <a:pPr lvl="2"/>
            <a:r>
              <a:rPr lang="en-US" sz="1800" dirty="0"/>
              <a:t>It is checked each time the virtual address is used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Protection</a:t>
            </a:r>
            <a:r>
              <a:rPr lang="en-US" dirty="0"/>
              <a:t> bits say what operations are allowed on page</a:t>
            </a:r>
          </a:p>
          <a:p>
            <a:pPr lvl="2"/>
            <a:r>
              <a:rPr lang="en-US" sz="1800" dirty="0"/>
              <a:t>Read, write, execute</a:t>
            </a:r>
          </a:p>
          <a:p>
            <a:pPr lvl="1"/>
            <a:r>
              <a:rPr lang="en-US" dirty="0"/>
              <a:t>The </a:t>
            </a:r>
            <a:r>
              <a:rPr lang="en-US" dirty="0">
                <a:solidFill>
                  <a:srgbClr val="0000FF"/>
                </a:solidFill>
              </a:rPr>
              <a:t>page frame number </a:t>
            </a:r>
            <a:r>
              <a:rPr lang="en-US" dirty="0"/>
              <a:t>(PFN) determines physical </a:t>
            </a:r>
            <a:r>
              <a:rPr lang="en-US" dirty="0" smtClean="0"/>
              <a:t>page</a:t>
            </a:r>
          </a:p>
          <a:p>
            <a:pPr lvl="1"/>
            <a:r>
              <a:rPr lang="en-US" dirty="0" smtClean="0"/>
              <a:t>If you’re interested: watch the OS lecture scene from “The Social Network” again, see if now you can understand</a:t>
            </a:r>
          </a:p>
          <a:p>
            <a:pPr lvl="1">
              <a:buNone/>
            </a:pPr>
            <a:r>
              <a:rPr lang="en-US" sz="1730" dirty="0" smtClean="0"/>
              <a:t> </a:t>
            </a:r>
            <a:r>
              <a:rPr lang="en-US" sz="1730" dirty="0" smtClean="0">
                <a:hlinkClick r:id="rId2"/>
              </a:rPr>
              <a:t>http://www.youtube.com/watch?v=-3Rt2_9d7Jg</a:t>
            </a:r>
            <a:endParaRPr lang="en-US" sz="1730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28679" name="Text Box 4"/>
          <p:cNvSpPr txBox="1">
            <a:spLocks noChangeArrowheads="1"/>
          </p:cNvSpPr>
          <p:nvPr/>
        </p:nvSpPr>
        <p:spPr bwMode="auto">
          <a:xfrm>
            <a:off x="2233628" y="1907364"/>
            <a:ext cx="304800" cy="3460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R</a:t>
            </a:r>
          </a:p>
        </p:txBody>
      </p:sp>
      <p:sp>
        <p:nvSpPr>
          <p:cNvPr id="28680" name="Text Box 5"/>
          <p:cNvSpPr txBox="1">
            <a:spLocks noChangeArrowheads="1"/>
          </p:cNvSpPr>
          <p:nvPr/>
        </p:nvSpPr>
        <p:spPr bwMode="auto">
          <a:xfrm>
            <a:off x="2538428" y="1907364"/>
            <a:ext cx="304800" cy="3460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V</a:t>
            </a:r>
          </a:p>
        </p:txBody>
      </p:sp>
      <p:sp>
        <p:nvSpPr>
          <p:cNvPr id="28681" name="Text Box 6"/>
          <p:cNvSpPr txBox="1">
            <a:spLocks noChangeArrowheads="1"/>
          </p:cNvSpPr>
          <p:nvPr/>
        </p:nvSpPr>
        <p:spPr bwMode="auto">
          <a:xfrm>
            <a:off x="1928828" y="1907364"/>
            <a:ext cx="304800" cy="3460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M</a:t>
            </a:r>
          </a:p>
        </p:txBody>
      </p:sp>
      <p:sp>
        <p:nvSpPr>
          <p:cNvPr id="28682" name="Text Box 7"/>
          <p:cNvSpPr txBox="1">
            <a:spLocks noChangeArrowheads="1"/>
          </p:cNvSpPr>
          <p:nvPr/>
        </p:nvSpPr>
        <p:spPr bwMode="auto">
          <a:xfrm>
            <a:off x="2843228" y="1907364"/>
            <a:ext cx="914400" cy="3460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Prot</a:t>
            </a:r>
          </a:p>
        </p:txBody>
      </p:sp>
      <p:sp>
        <p:nvSpPr>
          <p:cNvPr id="28683" name="Text Box 8"/>
          <p:cNvSpPr txBox="1">
            <a:spLocks noChangeArrowheads="1"/>
          </p:cNvSpPr>
          <p:nvPr/>
        </p:nvSpPr>
        <p:spPr bwMode="auto">
          <a:xfrm>
            <a:off x="3757628" y="1907364"/>
            <a:ext cx="2590800" cy="346075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Page Frame Number</a:t>
            </a:r>
          </a:p>
        </p:txBody>
      </p:sp>
      <p:sp>
        <p:nvSpPr>
          <p:cNvPr id="28684" name="Text Box 9"/>
          <p:cNvSpPr txBox="1">
            <a:spLocks noChangeArrowheads="1"/>
          </p:cNvSpPr>
          <p:nvPr/>
        </p:nvSpPr>
        <p:spPr bwMode="auto">
          <a:xfrm>
            <a:off x="1928828" y="1602564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/>
              <a:t>1</a:t>
            </a:r>
          </a:p>
        </p:txBody>
      </p:sp>
      <p:sp>
        <p:nvSpPr>
          <p:cNvPr id="28685" name="Text Box 10"/>
          <p:cNvSpPr txBox="1">
            <a:spLocks noChangeArrowheads="1"/>
          </p:cNvSpPr>
          <p:nvPr/>
        </p:nvSpPr>
        <p:spPr bwMode="auto">
          <a:xfrm>
            <a:off x="2233628" y="1602564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/>
              <a:t>1</a:t>
            </a:r>
          </a:p>
        </p:txBody>
      </p:sp>
      <p:sp>
        <p:nvSpPr>
          <p:cNvPr id="28686" name="Text Box 11"/>
          <p:cNvSpPr txBox="1">
            <a:spLocks noChangeArrowheads="1"/>
          </p:cNvSpPr>
          <p:nvPr/>
        </p:nvSpPr>
        <p:spPr bwMode="auto">
          <a:xfrm>
            <a:off x="2538428" y="1602564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/>
              <a:t>1</a:t>
            </a:r>
          </a:p>
        </p:txBody>
      </p:sp>
      <p:sp>
        <p:nvSpPr>
          <p:cNvPr id="28687" name="Text Box 12"/>
          <p:cNvSpPr txBox="1">
            <a:spLocks noChangeArrowheads="1"/>
          </p:cNvSpPr>
          <p:nvPr/>
        </p:nvSpPr>
        <p:spPr bwMode="auto">
          <a:xfrm>
            <a:off x="3148028" y="1602564"/>
            <a:ext cx="3048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/>
              <a:t>2</a:t>
            </a:r>
          </a:p>
        </p:txBody>
      </p:sp>
      <p:sp>
        <p:nvSpPr>
          <p:cNvPr id="28688" name="Text Box 13"/>
          <p:cNvSpPr txBox="1">
            <a:spLocks noChangeArrowheads="1"/>
          </p:cNvSpPr>
          <p:nvPr/>
        </p:nvSpPr>
        <p:spPr bwMode="auto">
          <a:xfrm>
            <a:off x="3557572" y="1589470"/>
            <a:ext cx="5157773" cy="369332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0" dirty="0" smtClean="0"/>
              <a:t>20 (determined by the size of physical memory)</a:t>
            </a:r>
            <a:endParaRPr lang="en-US" b="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2-level page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010" y="1846259"/>
            <a:ext cx="7682465" cy="4219262"/>
          </a:xfrm>
        </p:spPr>
        <p:txBody>
          <a:bodyPr/>
          <a:lstStyle/>
          <a:p>
            <a:r>
              <a:rPr lang="en-US" dirty="0" smtClean="0"/>
              <a:t>Single level page table size is too large</a:t>
            </a:r>
          </a:p>
          <a:p>
            <a:pPr lvl="1"/>
            <a:r>
              <a:rPr lang="en-US" dirty="0" smtClean="0"/>
              <a:t>4KB page, 32 bit virtual address, 1M entries per page table!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360" y="431192"/>
            <a:ext cx="8192850" cy="5782213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Two-Level Page Tables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>
          <a:xfrm>
            <a:off x="623222" y="1763738"/>
            <a:ext cx="7622254" cy="4301783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/>
              <a:t>Two-level page tables</a:t>
            </a:r>
          </a:p>
          <a:p>
            <a:pPr lvl="1">
              <a:lnSpc>
                <a:spcPct val="90000"/>
              </a:lnSpc>
            </a:pPr>
            <a:r>
              <a:rPr lang="en-US"/>
              <a:t>Virtual addresses (VAs) have three parts:</a:t>
            </a:r>
          </a:p>
          <a:p>
            <a:pPr lvl="2">
              <a:lnSpc>
                <a:spcPct val="90000"/>
              </a:lnSpc>
            </a:pPr>
            <a:r>
              <a:rPr lang="en-US" sz="1800"/>
              <a:t>Master page number, secondary page number, and offset</a:t>
            </a:r>
          </a:p>
          <a:p>
            <a:pPr lvl="1">
              <a:lnSpc>
                <a:spcPct val="90000"/>
              </a:lnSpc>
            </a:pPr>
            <a:r>
              <a:rPr lang="en-US"/>
              <a:t>Master page table maps VAs to secondary page table</a:t>
            </a:r>
          </a:p>
          <a:p>
            <a:pPr lvl="1">
              <a:lnSpc>
                <a:spcPct val="90000"/>
              </a:lnSpc>
            </a:pPr>
            <a:r>
              <a:rPr lang="en-US"/>
              <a:t>Secondary page table maps page number to physical page</a:t>
            </a:r>
          </a:p>
          <a:p>
            <a:pPr lvl="1">
              <a:lnSpc>
                <a:spcPct val="90000"/>
              </a:lnSpc>
            </a:pPr>
            <a:r>
              <a:rPr lang="en-US"/>
              <a:t>Offset indicates where in physical page address is located</a:t>
            </a:r>
          </a:p>
          <a:p>
            <a:pPr>
              <a:lnSpc>
                <a:spcPct val="90000"/>
              </a:lnSpc>
            </a:pPr>
            <a:r>
              <a:rPr lang="en-US"/>
              <a:t>Example</a:t>
            </a:r>
          </a:p>
          <a:p>
            <a:pPr lvl="1">
              <a:lnSpc>
                <a:spcPct val="90000"/>
              </a:lnSpc>
            </a:pPr>
            <a:r>
              <a:rPr lang="en-US"/>
              <a:t>4K pages, 4 bytes/PTE</a:t>
            </a:r>
          </a:p>
          <a:p>
            <a:pPr lvl="1">
              <a:lnSpc>
                <a:spcPct val="90000"/>
              </a:lnSpc>
            </a:pPr>
            <a:r>
              <a:rPr lang="en-US"/>
              <a:t>How many bits in offset? 4K = 12 bits</a:t>
            </a:r>
          </a:p>
          <a:p>
            <a:pPr lvl="1">
              <a:lnSpc>
                <a:spcPct val="90000"/>
              </a:lnSpc>
            </a:pPr>
            <a:r>
              <a:rPr lang="en-US"/>
              <a:t>Want master page table in one page: 4K/4 bytes = 1K entries</a:t>
            </a:r>
          </a:p>
          <a:p>
            <a:pPr lvl="1">
              <a:lnSpc>
                <a:spcPct val="90000"/>
              </a:lnSpc>
            </a:pPr>
            <a:r>
              <a:rPr lang="en-US"/>
              <a:t>Hence, 1K secondary page tables.  How many bits?</a:t>
            </a:r>
          </a:p>
          <a:p>
            <a:pPr lvl="1">
              <a:lnSpc>
                <a:spcPct val="90000"/>
              </a:lnSpc>
            </a:pPr>
            <a:r>
              <a:rPr lang="en-US"/>
              <a:t>Master (1K) = 10, offset = 12, inner = 32 – 10 – 12 = 10 bits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Two-Level Page Tables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7315200" y="2133600"/>
            <a:ext cx="1295400" cy="3276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5" name="Rectangle 5"/>
          <p:cNvSpPr>
            <a:spLocks noChangeArrowheads="1"/>
          </p:cNvSpPr>
          <p:nvPr/>
        </p:nvSpPr>
        <p:spPr bwMode="auto">
          <a:xfrm>
            <a:off x="1066800" y="3200400"/>
            <a:ext cx="1219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6" name="Text Box 6"/>
          <p:cNvSpPr txBox="1">
            <a:spLocks noChangeArrowheads="1"/>
          </p:cNvSpPr>
          <p:nvPr/>
        </p:nvSpPr>
        <p:spPr bwMode="auto">
          <a:xfrm>
            <a:off x="1066800" y="35052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Page table</a:t>
            </a:r>
          </a:p>
        </p:txBody>
      </p:sp>
      <p:sp>
        <p:nvSpPr>
          <p:cNvPr id="17417" name="Arc 7"/>
          <p:cNvSpPr>
            <a:spLocks/>
          </p:cNvSpPr>
          <p:nvPr/>
        </p:nvSpPr>
        <p:spPr bwMode="auto">
          <a:xfrm>
            <a:off x="4800600" y="2667000"/>
            <a:ext cx="1524000" cy="922338"/>
          </a:xfrm>
          <a:custGeom>
            <a:avLst/>
            <a:gdLst>
              <a:gd name="T0" fmla="*/ 0 w 21600"/>
              <a:gd name="T1" fmla="*/ 0 h 23449"/>
              <a:gd name="T2" fmla="*/ 2147483647 w 21600"/>
              <a:gd name="T3" fmla="*/ 1426992230 h 23449"/>
              <a:gd name="T4" fmla="*/ 0 w 21600"/>
              <a:gd name="T5" fmla="*/ 1314470886 h 23449"/>
              <a:gd name="T6" fmla="*/ 0 60000 65536"/>
              <a:gd name="T7" fmla="*/ 0 60000 65536"/>
              <a:gd name="T8" fmla="*/ 0 60000 65536"/>
              <a:gd name="T9" fmla="*/ 0 w 21600"/>
              <a:gd name="T10" fmla="*/ 0 h 23449"/>
              <a:gd name="T11" fmla="*/ 21600 w 21600"/>
              <a:gd name="T12" fmla="*/ 23449 h 234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44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</a:path>
              <a:path w="21600" h="2344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8" name="Line 8"/>
          <p:cNvSpPr>
            <a:spLocks noChangeShapeType="1"/>
          </p:cNvSpPr>
          <p:nvPr/>
        </p:nvSpPr>
        <p:spPr bwMode="auto">
          <a:xfrm>
            <a:off x="7010400" y="3733800"/>
            <a:ext cx="304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19" name="Text Box 9"/>
          <p:cNvSpPr txBox="1">
            <a:spLocks noChangeArrowheads="1"/>
          </p:cNvSpPr>
          <p:nvPr/>
        </p:nvSpPr>
        <p:spPr bwMode="auto">
          <a:xfrm>
            <a:off x="228600" y="2514600"/>
            <a:ext cx="1981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Master page number</a:t>
            </a:r>
          </a:p>
        </p:txBody>
      </p:sp>
      <p:sp>
        <p:nvSpPr>
          <p:cNvPr id="17420" name="Text Box 10"/>
          <p:cNvSpPr txBox="1">
            <a:spLocks noChangeArrowheads="1"/>
          </p:cNvSpPr>
          <p:nvPr/>
        </p:nvSpPr>
        <p:spPr bwMode="auto">
          <a:xfrm>
            <a:off x="2209800" y="25146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Secondary</a:t>
            </a:r>
          </a:p>
        </p:txBody>
      </p:sp>
      <p:sp>
        <p:nvSpPr>
          <p:cNvPr id="17421" name="Arc 11"/>
          <p:cNvSpPr>
            <a:spLocks/>
          </p:cNvSpPr>
          <p:nvPr/>
        </p:nvSpPr>
        <p:spPr bwMode="auto">
          <a:xfrm flipH="1" flipV="1">
            <a:off x="685800" y="2819400"/>
            <a:ext cx="381000" cy="838200"/>
          </a:xfrm>
          <a:custGeom>
            <a:avLst/>
            <a:gdLst>
              <a:gd name="T0" fmla="*/ 0 w 21600"/>
              <a:gd name="T1" fmla="*/ 0 h 21600"/>
              <a:gd name="T2" fmla="*/ 118540664 w 21600"/>
              <a:gd name="T3" fmla="*/ 1262220398 h 21600"/>
              <a:gd name="T4" fmla="*/ 0 w 21600"/>
              <a:gd name="T5" fmla="*/ 126222039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 type="stealth" w="med" len="lg"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2" name="Text Box 12"/>
          <p:cNvSpPr txBox="1">
            <a:spLocks noChangeArrowheads="1"/>
          </p:cNvSpPr>
          <p:nvPr/>
        </p:nvSpPr>
        <p:spPr bwMode="auto">
          <a:xfrm>
            <a:off x="228600" y="22098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Virtual Address</a:t>
            </a:r>
          </a:p>
        </p:txBody>
      </p:sp>
      <p:sp>
        <p:nvSpPr>
          <p:cNvPr id="17423" name="Text Box 13"/>
          <p:cNvSpPr txBox="1">
            <a:spLocks noChangeArrowheads="1"/>
          </p:cNvSpPr>
          <p:nvPr/>
        </p:nvSpPr>
        <p:spPr bwMode="auto">
          <a:xfrm>
            <a:off x="762000" y="4495800"/>
            <a:ext cx="18288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Master Page Table</a:t>
            </a:r>
          </a:p>
        </p:txBody>
      </p:sp>
      <p:sp>
        <p:nvSpPr>
          <p:cNvPr id="17424" name="Text Box 14"/>
          <p:cNvSpPr txBox="1">
            <a:spLocks noChangeArrowheads="1"/>
          </p:cNvSpPr>
          <p:nvPr/>
        </p:nvSpPr>
        <p:spPr bwMode="auto">
          <a:xfrm>
            <a:off x="4343400" y="3581400"/>
            <a:ext cx="13716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Page frame</a:t>
            </a:r>
          </a:p>
        </p:txBody>
      </p:sp>
      <p:sp>
        <p:nvSpPr>
          <p:cNvPr id="17425" name="Text Box 15"/>
          <p:cNvSpPr txBox="1">
            <a:spLocks noChangeArrowheads="1"/>
          </p:cNvSpPr>
          <p:nvPr/>
        </p:nvSpPr>
        <p:spPr bwMode="auto">
          <a:xfrm>
            <a:off x="5715000" y="35814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Offset</a:t>
            </a:r>
          </a:p>
        </p:txBody>
      </p:sp>
      <p:sp>
        <p:nvSpPr>
          <p:cNvPr id="17426" name="Text Box 16"/>
          <p:cNvSpPr txBox="1">
            <a:spLocks noChangeArrowheads="1"/>
          </p:cNvSpPr>
          <p:nvPr/>
        </p:nvSpPr>
        <p:spPr bwMode="auto">
          <a:xfrm>
            <a:off x="4267200" y="32766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Physical Address</a:t>
            </a:r>
          </a:p>
        </p:txBody>
      </p:sp>
      <p:sp>
        <p:nvSpPr>
          <p:cNvPr id="17427" name="Arc 17"/>
          <p:cNvSpPr>
            <a:spLocks/>
          </p:cNvSpPr>
          <p:nvPr/>
        </p:nvSpPr>
        <p:spPr bwMode="auto">
          <a:xfrm flipV="1">
            <a:off x="4191000" y="3886200"/>
            <a:ext cx="762000" cy="914400"/>
          </a:xfrm>
          <a:custGeom>
            <a:avLst/>
            <a:gdLst>
              <a:gd name="T0" fmla="*/ 0 w 21600"/>
              <a:gd name="T1" fmla="*/ 0 h 21600"/>
              <a:gd name="T2" fmla="*/ 948325308 w 21600"/>
              <a:gd name="T3" fmla="*/ 1638705130 h 21600"/>
              <a:gd name="T4" fmla="*/ 0 w 21600"/>
              <a:gd name="T5" fmla="*/ 163870513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28" name="Text Box 18"/>
          <p:cNvSpPr txBox="1">
            <a:spLocks noChangeArrowheads="1"/>
          </p:cNvSpPr>
          <p:nvPr/>
        </p:nvSpPr>
        <p:spPr bwMode="auto">
          <a:xfrm>
            <a:off x="7162800" y="18288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Physical Memory</a:t>
            </a:r>
          </a:p>
        </p:txBody>
      </p:sp>
      <p:sp>
        <p:nvSpPr>
          <p:cNvPr id="17429" name="Text Box 19"/>
          <p:cNvSpPr txBox="1">
            <a:spLocks noChangeArrowheads="1"/>
          </p:cNvSpPr>
          <p:nvPr/>
        </p:nvSpPr>
        <p:spPr bwMode="auto">
          <a:xfrm>
            <a:off x="3505200" y="25146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Offset</a:t>
            </a:r>
          </a:p>
        </p:txBody>
      </p:sp>
      <p:sp>
        <p:nvSpPr>
          <p:cNvPr id="17430" name="Rectangle 20"/>
          <p:cNvSpPr>
            <a:spLocks noChangeArrowheads="1"/>
          </p:cNvSpPr>
          <p:nvPr/>
        </p:nvSpPr>
        <p:spPr bwMode="auto">
          <a:xfrm>
            <a:off x="2971800" y="4191000"/>
            <a:ext cx="12192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1" name="Arc 21"/>
          <p:cNvSpPr>
            <a:spLocks/>
          </p:cNvSpPr>
          <p:nvPr/>
        </p:nvSpPr>
        <p:spPr bwMode="auto">
          <a:xfrm flipH="1" flipV="1">
            <a:off x="2514600" y="2819400"/>
            <a:ext cx="457200" cy="1981200"/>
          </a:xfrm>
          <a:custGeom>
            <a:avLst/>
            <a:gdLst>
              <a:gd name="T0" fmla="*/ 0 w 21600"/>
              <a:gd name="T1" fmla="*/ 0 h 21600"/>
              <a:gd name="T2" fmla="*/ 204838141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 type="stealth" w="med" len="lg"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2" name="Text Box 22"/>
          <p:cNvSpPr txBox="1">
            <a:spLocks noChangeArrowheads="1"/>
          </p:cNvSpPr>
          <p:nvPr/>
        </p:nvSpPr>
        <p:spPr bwMode="auto">
          <a:xfrm>
            <a:off x="2971800" y="4648200"/>
            <a:ext cx="12192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Page frame</a:t>
            </a:r>
          </a:p>
        </p:txBody>
      </p:sp>
      <p:sp>
        <p:nvSpPr>
          <p:cNvPr id="17433" name="Arc 24"/>
          <p:cNvSpPr>
            <a:spLocks/>
          </p:cNvSpPr>
          <p:nvPr/>
        </p:nvSpPr>
        <p:spPr bwMode="auto">
          <a:xfrm>
            <a:off x="2286000" y="3657600"/>
            <a:ext cx="685800" cy="533400"/>
          </a:xfrm>
          <a:custGeom>
            <a:avLst/>
            <a:gdLst>
              <a:gd name="T0" fmla="*/ 0 w 21600"/>
              <a:gd name="T1" fmla="*/ 0 h 23449"/>
              <a:gd name="T2" fmla="*/ 688800761 w 21600"/>
              <a:gd name="T3" fmla="*/ 276000799 h 23449"/>
              <a:gd name="T4" fmla="*/ 0 w 21600"/>
              <a:gd name="T5" fmla="*/ 254237340 h 23449"/>
              <a:gd name="T6" fmla="*/ 0 60000 65536"/>
              <a:gd name="T7" fmla="*/ 0 60000 65536"/>
              <a:gd name="T8" fmla="*/ 0 60000 65536"/>
              <a:gd name="T9" fmla="*/ 0 w 21600"/>
              <a:gd name="T10" fmla="*/ 0 h 23449"/>
              <a:gd name="T11" fmla="*/ 21600 w 21600"/>
              <a:gd name="T12" fmla="*/ 23449 h 234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44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</a:path>
              <a:path w="21600" h="2344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34" name="Text Box 25"/>
          <p:cNvSpPr txBox="1">
            <a:spLocks noChangeArrowheads="1"/>
          </p:cNvSpPr>
          <p:nvPr/>
        </p:nvSpPr>
        <p:spPr bwMode="auto">
          <a:xfrm>
            <a:off x="2438400" y="5486400"/>
            <a:ext cx="22860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Secondary Page Table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the problem with 2-level page table?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Hints:</a:t>
            </a:r>
          </a:p>
          <a:p>
            <a:pPr lvl="1"/>
            <a:r>
              <a:rPr lang="en-US" dirty="0" smtClean="0"/>
              <a:t>Programs only know virtual addresses</a:t>
            </a:r>
          </a:p>
          <a:p>
            <a:pPr lvl="1"/>
            <a:r>
              <a:rPr lang="en-US" dirty="0" smtClean="0"/>
              <a:t>Each virtual address must be translated</a:t>
            </a:r>
          </a:p>
          <a:p>
            <a:pPr lvl="2"/>
            <a:r>
              <a:rPr lang="en-US" dirty="0" smtClean="0"/>
              <a:t>Each program memory access requires several actual memory accesses</a:t>
            </a:r>
          </a:p>
          <a:p>
            <a:pPr lvl="2"/>
            <a:r>
              <a:rPr lang="en-US" dirty="0" smtClean="0"/>
              <a:t>Will discuss solution in the next lecture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Lecture Overview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idx="1"/>
          </p:nvPr>
        </p:nvSpPr>
        <p:spPr>
          <a:xfrm>
            <a:off x="733222" y="1924823"/>
            <a:ext cx="7512253" cy="414069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Virtual </a:t>
            </a:r>
            <a:r>
              <a:rPr lang="en-US" dirty="0" smtClean="0"/>
              <a:t>memory</a:t>
            </a:r>
          </a:p>
          <a:p>
            <a:r>
              <a:rPr lang="en-US" dirty="0"/>
              <a:t>Survey techniques for implementing virtual memory</a:t>
            </a:r>
          </a:p>
          <a:p>
            <a:pPr lvl="1"/>
            <a:r>
              <a:rPr lang="en-US" dirty="0"/>
              <a:t>Fixed and variable partitioning</a:t>
            </a:r>
          </a:p>
          <a:p>
            <a:pPr lvl="1"/>
            <a:r>
              <a:rPr lang="en-US" dirty="0"/>
              <a:t>Paging</a:t>
            </a:r>
          </a:p>
          <a:p>
            <a:pPr lvl="1"/>
            <a:r>
              <a:rPr lang="en-US" dirty="0"/>
              <a:t>Segmentation</a:t>
            </a:r>
          </a:p>
          <a:p>
            <a:r>
              <a:rPr lang="en-US" dirty="0"/>
              <a:t>Focus on hardware support and lookup procedure</a:t>
            </a:r>
          </a:p>
          <a:p>
            <a:pPr lvl="1"/>
            <a:r>
              <a:rPr lang="en-US" dirty="0"/>
              <a:t>Next lecture we’ll go into sharing, protection, efficient implementations, and other VM tricks and features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Paging Advantages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idx="1"/>
          </p:nvPr>
        </p:nvSpPr>
        <p:spPr>
          <a:xfrm>
            <a:off x="576104" y="1872447"/>
            <a:ext cx="7669372" cy="419307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Easy to allocate memory</a:t>
            </a:r>
          </a:p>
          <a:p>
            <a:pPr lvl="1"/>
            <a:r>
              <a:rPr lang="en-US" dirty="0"/>
              <a:t>Memory comes from a free list of fixed size chunks</a:t>
            </a:r>
          </a:p>
          <a:p>
            <a:pPr lvl="1"/>
            <a:r>
              <a:rPr lang="en-US" dirty="0"/>
              <a:t>Allocating a page is just removing it from the list</a:t>
            </a:r>
          </a:p>
          <a:p>
            <a:pPr lvl="1"/>
            <a:r>
              <a:rPr lang="en-US" dirty="0"/>
              <a:t>External fragmentation not a problem</a:t>
            </a:r>
          </a:p>
          <a:p>
            <a:r>
              <a:rPr lang="en-US" dirty="0"/>
              <a:t>Easy to </a:t>
            </a:r>
            <a:r>
              <a:rPr lang="en-US" dirty="0">
                <a:solidFill>
                  <a:srgbClr val="FF0000"/>
                </a:solidFill>
              </a:rPr>
              <a:t>swap </a:t>
            </a:r>
            <a:r>
              <a:rPr lang="en-US" dirty="0"/>
              <a:t>out chunks of a program</a:t>
            </a:r>
          </a:p>
          <a:p>
            <a:pPr lvl="1"/>
            <a:r>
              <a:rPr lang="en-US" dirty="0"/>
              <a:t>All chunks are the same size</a:t>
            </a:r>
          </a:p>
          <a:p>
            <a:pPr lvl="1"/>
            <a:r>
              <a:rPr lang="en-US" dirty="0"/>
              <a:t>Use valid bit to detect references to swapped pages</a:t>
            </a:r>
          </a:p>
          <a:p>
            <a:pPr lvl="1"/>
            <a:r>
              <a:rPr lang="en-US" dirty="0"/>
              <a:t>Pages are a convenient multiple of the disk block size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Paging Limitations</a:t>
            </a:r>
          </a:p>
        </p:txBody>
      </p:sp>
      <p:sp>
        <p:nvSpPr>
          <p:cNvPr id="30726" name="Rectangle 3"/>
          <p:cNvSpPr>
            <a:spLocks noGrp="1" noChangeArrowheads="1"/>
          </p:cNvSpPr>
          <p:nvPr>
            <p:ph idx="1"/>
          </p:nvPr>
        </p:nvSpPr>
        <p:spPr>
          <a:xfrm>
            <a:off x="497544" y="1793882"/>
            <a:ext cx="8356896" cy="44708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Can still have internal fragmentation</a:t>
            </a:r>
          </a:p>
          <a:p>
            <a:pPr lvl="1"/>
            <a:r>
              <a:rPr lang="en-US" dirty="0"/>
              <a:t>Process may not use memory in multiples of a page</a:t>
            </a:r>
          </a:p>
          <a:p>
            <a:r>
              <a:rPr lang="en-US" dirty="0"/>
              <a:t>Memory reference overhead</a:t>
            </a:r>
          </a:p>
          <a:p>
            <a:pPr lvl="1"/>
            <a:r>
              <a:rPr lang="en-US" dirty="0"/>
              <a:t>2 references per address lookup (page table, then memory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Even more for two-level page tables!</a:t>
            </a:r>
          </a:p>
          <a:p>
            <a:pPr lvl="1"/>
            <a:r>
              <a:rPr lang="en-US" dirty="0"/>
              <a:t>Solution – use a hardware cache of lookups (more later)</a:t>
            </a:r>
          </a:p>
          <a:p>
            <a:r>
              <a:rPr lang="en-US" dirty="0"/>
              <a:t>Memory required to hold page table can be significant</a:t>
            </a:r>
          </a:p>
          <a:p>
            <a:pPr lvl="1"/>
            <a:r>
              <a:rPr lang="en-US" dirty="0"/>
              <a:t>Need one PTE per page</a:t>
            </a:r>
          </a:p>
          <a:p>
            <a:pPr lvl="1"/>
            <a:r>
              <a:rPr lang="en-US" dirty="0"/>
              <a:t>32 bit address space w/ 4KB pages = 2</a:t>
            </a:r>
            <a:r>
              <a:rPr lang="en-US" baseline="30000" dirty="0"/>
              <a:t>20</a:t>
            </a:r>
            <a:r>
              <a:rPr lang="en-US" dirty="0"/>
              <a:t> PTEs</a:t>
            </a:r>
          </a:p>
          <a:p>
            <a:pPr lvl="1"/>
            <a:r>
              <a:rPr lang="en-US" dirty="0"/>
              <a:t>4 bytes/PTE = 4MB/page table</a:t>
            </a:r>
          </a:p>
          <a:p>
            <a:pPr lvl="1"/>
            <a:r>
              <a:rPr lang="en-US" dirty="0"/>
              <a:t>25 processes = 100MB just for page tables</a:t>
            </a:r>
            <a:r>
              <a:rPr lang="en-US" dirty="0" smtClean="0"/>
              <a:t>!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Remember: each process has its own page table!</a:t>
            </a:r>
          </a:p>
          <a:p>
            <a:pPr lvl="1"/>
            <a:r>
              <a:rPr lang="en-US" dirty="0"/>
              <a:t>Solution –</a:t>
            </a:r>
            <a:r>
              <a:rPr lang="en-US" dirty="0" smtClean="0"/>
              <a:t> 2-level </a:t>
            </a:r>
            <a:r>
              <a:rPr lang="en-US" dirty="0"/>
              <a:t>page tables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if a process requires more memory than physical memory?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196" y="1859353"/>
            <a:ext cx="7656279" cy="42061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Swapping</a:t>
            </a:r>
          </a:p>
          <a:p>
            <a:pPr lvl="1"/>
            <a:r>
              <a:rPr lang="en-US" dirty="0" smtClean="0"/>
              <a:t>Move one/several/all pages of a process to </a:t>
            </a:r>
            <a:r>
              <a:rPr lang="en-US" dirty="0" smtClean="0">
                <a:solidFill>
                  <a:srgbClr val="FF0000"/>
                </a:solidFill>
              </a:rPr>
              <a:t>disk</a:t>
            </a:r>
          </a:p>
          <a:p>
            <a:pPr lvl="2"/>
            <a:r>
              <a:rPr lang="en-US" dirty="0" smtClean="0"/>
              <a:t>Free up physical memory</a:t>
            </a:r>
          </a:p>
          <a:p>
            <a:pPr lvl="2"/>
            <a:r>
              <a:rPr lang="en-US" dirty="0" smtClean="0"/>
              <a:t>“Page” is the unit of swapping</a:t>
            </a:r>
          </a:p>
          <a:p>
            <a:pPr lvl="1"/>
            <a:r>
              <a:rPr lang="en-US" dirty="0" smtClean="0"/>
              <a:t>The freed physical memory can be mapped to other pages</a:t>
            </a:r>
          </a:p>
          <a:p>
            <a:pPr lvl="1"/>
            <a:r>
              <a:rPr lang="en-US" dirty="0" smtClean="0"/>
              <a:t>Processes that use large memory can be swapped out (and later back in)</a:t>
            </a:r>
          </a:p>
          <a:p>
            <a:r>
              <a:rPr lang="en-US" dirty="0" smtClean="0"/>
              <a:t>Real life analogy?</a:t>
            </a:r>
          </a:p>
          <a:p>
            <a:pPr lvl="1"/>
            <a:r>
              <a:rPr lang="en-US" dirty="0" smtClean="0"/>
              <a:t>Putting things from your shelf to your parents’ house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Swapping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" y="1932855"/>
            <a:ext cx="1836744" cy="395946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41928" y="2003386"/>
            <a:ext cx="1800655" cy="12308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memory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8777" y="2322478"/>
            <a:ext cx="2531584" cy="3229392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5867188" y="3967492"/>
            <a:ext cx="1411095" cy="4761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Process 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Swapping process 1’s data into memory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6353" y="2204239"/>
            <a:ext cx="5826588" cy="3586994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39462" y="2252172"/>
            <a:ext cx="2113555" cy="12308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62698" y="3321155"/>
            <a:ext cx="850883" cy="69871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69654" y="4019868"/>
            <a:ext cx="1411095" cy="4761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Process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83687" y="4019869"/>
            <a:ext cx="1411095" cy="4761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Process 1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8994" y="2339111"/>
            <a:ext cx="5521243" cy="33615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Swapping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39462" y="2278360"/>
            <a:ext cx="2113555" cy="12308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05583" y="3321155"/>
            <a:ext cx="785418" cy="698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042329" y="3888928"/>
            <a:ext cx="1411095" cy="4761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Process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83687" y="4019869"/>
            <a:ext cx="1411095" cy="4761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Process 1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42329" y="4884074"/>
            <a:ext cx="1411095" cy="4761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FF"/>
                </a:solidFill>
              </a:rPr>
              <a:t>Process 2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Swapping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1259" y="2171699"/>
            <a:ext cx="5819481" cy="368133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03788" y="2291454"/>
            <a:ext cx="2113555" cy="12308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memory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340117" y="3334249"/>
            <a:ext cx="837789" cy="698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225631" y="3902022"/>
            <a:ext cx="1411095" cy="4761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Process 1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48013" y="4032963"/>
            <a:ext cx="1411095" cy="4761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Process 2</a:t>
            </a:r>
            <a:endParaRPr lang="en-US" sz="1600" dirty="0">
              <a:solidFill>
                <a:srgbClr val="0000FF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107794" y="4897168"/>
            <a:ext cx="1411095" cy="47611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0000FF"/>
                </a:solidFill>
              </a:rPr>
              <a:t>Process 2</a:t>
            </a:r>
            <a:endParaRPr lang="en-US" sz="1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dirty="0" smtClean="0"/>
              <a:t>A variation of paging: Segmentation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846259"/>
            <a:ext cx="7761025" cy="4219262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Segmentation is a technique that partitions memory into logically related data units</a:t>
            </a:r>
          </a:p>
          <a:p>
            <a:pPr lvl="1"/>
            <a:r>
              <a:rPr lang="en-US" dirty="0"/>
              <a:t>Module, procedure, stack, data, file, etc.</a:t>
            </a:r>
          </a:p>
          <a:p>
            <a:pPr lvl="1"/>
            <a:r>
              <a:rPr lang="en-US" dirty="0"/>
              <a:t>Virtual addresses become &lt;segment #, offset&gt;</a:t>
            </a:r>
          </a:p>
          <a:p>
            <a:pPr lvl="1"/>
            <a:r>
              <a:rPr lang="en-US" dirty="0">
                <a:solidFill>
                  <a:srgbClr val="FF3300"/>
                </a:solidFill>
              </a:rPr>
              <a:t>Units of memory from user’s perspective</a:t>
            </a:r>
          </a:p>
          <a:p>
            <a:r>
              <a:rPr lang="en-US" dirty="0"/>
              <a:t>Natural extension of variable-sized partitions</a:t>
            </a:r>
          </a:p>
          <a:p>
            <a:pPr lvl="1"/>
            <a:r>
              <a:rPr lang="en-US" dirty="0"/>
              <a:t>Variable-sized partitions = 1 segment/process</a:t>
            </a:r>
          </a:p>
          <a:p>
            <a:pPr lvl="1"/>
            <a:r>
              <a:rPr lang="en-US" dirty="0"/>
              <a:t>Segmentation = many segments/process</a:t>
            </a:r>
          </a:p>
          <a:p>
            <a:r>
              <a:rPr lang="en-US" dirty="0"/>
              <a:t>Hardware support</a:t>
            </a:r>
          </a:p>
          <a:p>
            <a:pPr lvl="1"/>
            <a:r>
              <a:rPr lang="en-US" dirty="0"/>
              <a:t>Multiple base/limit pairs, one per segment (segment table)</a:t>
            </a:r>
          </a:p>
          <a:p>
            <a:pPr lvl="1"/>
            <a:r>
              <a:rPr lang="en-US" dirty="0"/>
              <a:t>Segments named by #, used to index into table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Segment Lookups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32774" name="Rectangle 4"/>
          <p:cNvSpPr>
            <a:spLocks noChangeArrowheads="1"/>
          </p:cNvSpPr>
          <p:nvPr/>
        </p:nvSpPr>
        <p:spPr bwMode="auto">
          <a:xfrm>
            <a:off x="7315200" y="2133600"/>
            <a:ext cx="1295400" cy="3276600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5" name="Rectangle 5"/>
          <p:cNvSpPr>
            <a:spLocks noChangeArrowheads="1"/>
          </p:cNvSpPr>
          <p:nvPr/>
        </p:nvSpPr>
        <p:spPr bwMode="auto">
          <a:xfrm>
            <a:off x="4038600" y="2133600"/>
            <a:ext cx="762000" cy="1219200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6" name="Text Box 6"/>
          <p:cNvSpPr txBox="1">
            <a:spLocks noChangeArrowheads="1"/>
          </p:cNvSpPr>
          <p:nvPr/>
        </p:nvSpPr>
        <p:spPr bwMode="auto">
          <a:xfrm>
            <a:off x="4038600" y="2590800"/>
            <a:ext cx="7620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limit</a:t>
            </a:r>
          </a:p>
        </p:txBody>
      </p:sp>
      <p:sp>
        <p:nvSpPr>
          <p:cNvPr id="32777" name="Rectangle 7"/>
          <p:cNvSpPr>
            <a:spLocks noChangeArrowheads="1"/>
          </p:cNvSpPr>
          <p:nvPr/>
        </p:nvSpPr>
        <p:spPr bwMode="auto">
          <a:xfrm>
            <a:off x="4800600" y="2133600"/>
            <a:ext cx="762000" cy="1219200"/>
          </a:xfrm>
          <a:prstGeom prst="rect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78" name="Text Box 8"/>
          <p:cNvSpPr txBox="1">
            <a:spLocks noChangeArrowheads="1"/>
          </p:cNvSpPr>
          <p:nvPr/>
        </p:nvSpPr>
        <p:spPr bwMode="auto">
          <a:xfrm>
            <a:off x="4800600" y="2590800"/>
            <a:ext cx="7620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base</a:t>
            </a:r>
          </a:p>
        </p:txBody>
      </p:sp>
      <p:sp>
        <p:nvSpPr>
          <p:cNvPr id="32779" name="Oval 9"/>
          <p:cNvSpPr>
            <a:spLocks noChangeArrowheads="1"/>
          </p:cNvSpPr>
          <p:nvPr/>
        </p:nvSpPr>
        <p:spPr bwMode="auto">
          <a:xfrm>
            <a:off x="5715000" y="3810000"/>
            <a:ext cx="609600" cy="609600"/>
          </a:xfrm>
          <a:prstGeom prst="ellipse">
            <a:avLst/>
          </a:prstGeom>
          <a:solidFill>
            <a:srgbClr val="BFBFBF"/>
          </a:solidFill>
          <a:ln w="9525">
            <a:solidFill>
              <a:schemeClr val="accent2"/>
            </a:solidFill>
            <a:round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5867400" y="3962400"/>
            <a:ext cx="3810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+</a:t>
            </a:r>
          </a:p>
        </p:txBody>
      </p:sp>
      <p:sp>
        <p:nvSpPr>
          <p:cNvPr id="32781" name="AutoShape 11"/>
          <p:cNvSpPr>
            <a:spLocks noChangeArrowheads="1"/>
          </p:cNvSpPr>
          <p:nvPr/>
        </p:nvSpPr>
        <p:spPr bwMode="auto">
          <a:xfrm>
            <a:off x="3276600" y="3810000"/>
            <a:ext cx="609600" cy="609600"/>
          </a:xfrm>
          <a:prstGeom prst="diamond">
            <a:avLst/>
          </a:prstGeom>
          <a:solidFill>
            <a:srgbClr val="BFBFBF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2" name="Text Box 12"/>
          <p:cNvSpPr txBox="1">
            <a:spLocks noChangeArrowheads="1"/>
          </p:cNvSpPr>
          <p:nvPr/>
        </p:nvSpPr>
        <p:spPr bwMode="auto">
          <a:xfrm>
            <a:off x="3429000" y="3962400"/>
            <a:ext cx="457200" cy="33655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&lt;</a:t>
            </a:r>
          </a:p>
        </p:txBody>
      </p:sp>
      <p:sp>
        <p:nvSpPr>
          <p:cNvPr id="32783" name="Line 13"/>
          <p:cNvSpPr>
            <a:spLocks noChangeShapeType="1"/>
          </p:cNvSpPr>
          <p:nvPr/>
        </p:nvSpPr>
        <p:spPr bwMode="auto">
          <a:xfrm>
            <a:off x="3886200" y="4114800"/>
            <a:ext cx="1828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4" name="Arc 14"/>
          <p:cNvSpPr>
            <a:spLocks/>
          </p:cNvSpPr>
          <p:nvPr/>
        </p:nvSpPr>
        <p:spPr bwMode="auto">
          <a:xfrm flipH="1">
            <a:off x="3581400" y="2743200"/>
            <a:ext cx="457200" cy="1066800"/>
          </a:xfrm>
          <a:custGeom>
            <a:avLst/>
            <a:gdLst>
              <a:gd name="T0" fmla="*/ 0 w 21600"/>
              <a:gd name="T1" fmla="*/ 0 h 21600"/>
              <a:gd name="T2" fmla="*/ 9677399 w 21600"/>
              <a:gd name="T3" fmla="*/ 52688072 h 21600"/>
              <a:gd name="T4" fmla="*/ 0 w 21600"/>
              <a:gd name="T5" fmla="*/ 52688072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5" name="Arc 15"/>
          <p:cNvSpPr>
            <a:spLocks/>
          </p:cNvSpPr>
          <p:nvPr/>
        </p:nvSpPr>
        <p:spPr bwMode="auto">
          <a:xfrm>
            <a:off x="5562600" y="2744788"/>
            <a:ext cx="457200" cy="1074737"/>
          </a:xfrm>
          <a:custGeom>
            <a:avLst/>
            <a:gdLst>
              <a:gd name="T0" fmla="*/ 0 w 21600"/>
              <a:gd name="T1" fmla="*/ 0 h 23449"/>
              <a:gd name="T2" fmla="*/ 9642008 w 21600"/>
              <a:gd name="T3" fmla="*/ 49258381 h 23449"/>
              <a:gd name="T4" fmla="*/ 0 w 21600"/>
              <a:gd name="T5" fmla="*/ 45374257 h 23449"/>
              <a:gd name="T6" fmla="*/ 0 60000 65536"/>
              <a:gd name="T7" fmla="*/ 0 60000 65536"/>
              <a:gd name="T8" fmla="*/ 0 60000 65536"/>
              <a:gd name="T9" fmla="*/ 0 w 21600"/>
              <a:gd name="T10" fmla="*/ 0 h 23449"/>
              <a:gd name="T11" fmla="*/ 21600 w 21600"/>
              <a:gd name="T12" fmla="*/ 23449 h 2344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344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</a:path>
              <a:path w="21600" h="2344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217"/>
                  <a:pt x="21573" y="22834"/>
                  <a:pt x="21520" y="23448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6" name="Line 16"/>
          <p:cNvSpPr>
            <a:spLocks noChangeShapeType="1"/>
          </p:cNvSpPr>
          <p:nvPr/>
        </p:nvSpPr>
        <p:spPr bwMode="auto">
          <a:xfrm>
            <a:off x="6324600" y="4114800"/>
            <a:ext cx="9906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7" name="Line 17"/>
          <p:cNvSpPr>
            <a:spLocks noChangeShapeType="1"/>
          </p:cNvSpPr>
          <p:nvPr/>
        </p:nvSpPr>
        <p:spPr bwMode="auto">
          <a:xfrm>
            <a:off x="3581400" y="4419600"/>
            <a:ext cx="0" cy="8382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88" name="Text Box 19"/>
          <p:cNvSpPr txBox="1">
            <a:spLocks noChangeArrowheads="1"/>
          </p:cNvSpPr>
          <p:nvPr/>
        </p:nvSpPr>
        <p:spPr bwMode="auto">
          <a:xfrm>
            <a:off x="2743200" y="52578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FF3300"/>
                </a:solidFill>
              </a:rPr>
              <a:t>Protection Fault</a:t>
            </a:r>
          </a:p>
        </p:txBody>
      </p:sp>
      <p:sp>
        <p:nvSpPr>
          <p:cNvPr id="32789" name="Text Box 20"/>
          <p:cNvSpPr txBox="1">
            <a:spLocks noChangeArrowheads="1"/>
          </p:cNvSpPr>
          <p:nvPr/>
        </p:nvSpPr>
        <p:spPr bwMode="auto">
          <a:xfrm>
            <a:off x="438088" y="30480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Segment #</a:t>
            </a:r>
          </a:p>
        </p:txBody>
      </p:sp>
      <p:sp>
        <p:nvSpPr>
          <p:cNvPr id="32790" name="Text Box 21"/>
          <p:cNvSpPr txBox="1">
            <a:spLocks noChangeArrowheads="1"/>
          </p:cNvSpPr>
          <p:nvPr/>
        </p:nvSpPr>
        <p:spPr bwMode="auto">
          <a:xfrm>
            <a:off x="1733488" y="3048000"/>
            <a:ext cx="1295400" cy="31432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/>
              <a:t>Offset</a:t>
            </a:r>
          </a:p>
        </p:txBody>
      </p:sp>
      <p:sp>
        <p:nvSpPr>
          <p:cNvPr id="32791" name="Arc 23"/>
          <p:cNvSpPr>
            <a:spLocks/>
          </p:cNvSpPr>
          <p:nvPr/>
        </p:nvSpPr>
        <p:spPr bwMode="auto">
          <a:xfrm flipH="1">
            <a:off x="838200" y="2590800"/>
            <a:ext cx="3200400" cy="457200"/>
          </a:xfrm>
          <a:custGeom>
            <a:avLst/>
            <a:gdLst>
              <a:gd name="T0" fmla="*/ 0 w 21600"/>
              <a:gd name="T1" fmla="*/ 0 h 21600"/>
              <a:gd name="T2" fmla="*/ 474192577 w 21600"/>
              <a:gd name="T3" fmla="*/ 9677399 h 21600"/>
              <a:gd name="T4" fmla="*/ 0 w 21600"/>
              <a:gd name="T5" fmla="*/ 9677399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 type="stealth" w="med" len="lg"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2" name="Arc 25"/>
          <p:cNvSpPr>
            <a:spLocks/>
          </p:cNvSpPr>
          <p:nvPr/>
        </p:nvSpPr>
        <p:spPr bwMode="auto">
          <a:xfrm flipH="1" flipV="1">
            <a:off x="2209800" y="3352800"/>
            <a:ext cx="1066800" cy="762000"/>
          </a:xfrm>
          <a:custGeom>
            <a:avLst/>
            <a:gdLst>
              <a:gd name="T0" fmla="*/ 0 w 21600"/>
              <a:gd name="T1" fmla="*/ 0 h 21600"/>
              <a:gd name="T2" fmla="*/ 52688072 w 21600"/>
              <a:gd name="T3" fmla="*/ 26881666 h 21600"/>
              <a:gd name="T4" fmla="*/ 0 w 21600"/>
              <a:gd name="T5" fmla="*/ 2688166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accent2"/>
            </a:solidFill>
            <a:round/>
            <a:headEnd type="stealth" w="med" len="lg"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793" name="Text Box 26"/>
          <p:cNvSpPr txBox="1">
            <a:spLocks noChangeArrowheads="1"/>
          </p:cNvSpPr>
          <p:nvPr/>
        </p:nvSpPr>
        <p:spPr bwMode="auto">
          <a:xfrm>
            <a:off x="361888" y="35052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Virtual Address</a:t>
            </a:r>
          </a:p>
        </p:txBody>
      </p:sp>
      <p:sp>
        <p:nvSpPr>
          <p:cNvPr id="32794" name="Text Box 27"/>
          <p:cNvSpPr txBox="1">
            <a:spLocks noChangeArrowheads="1"/>
          </p:cNvSpPr>
          <p:nvPr/>
        </p:nvSpPr>
        <p:spPr bwMode="auto">
          <a:xfrm>
            <a:off x="3962400" y="17526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Segment Table</a:t>
            </a:r>
          </a:p>
        </p:txBody>
      </p:sp>
      <p:sp>
        <p:nvSpPr>
          <p:cNvPr id="32795" name="Rectangle 28"/>
          <p:cNvSpPr>
            <a:spLocks noChangeArrowheads="1"/>
          </p:cNvSpPr>
          <p:nvPr/>
        </p:nvSpPr>
        <p:spPr bwMode="auto">
          <a:xfrm>
            <a:off x="7315200" y="3810000"/>
            <a:ext cx="12954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>
              <a:solidFill>
                <a:srgbClr val="0000FF"/>
              </a:solidFill>
            </a:endParaRPr>
          </a:p>
        </p:txBody>
      </p:sp>
      <p:sp>
        <p:nvSpPr>
          <p:cNvPr id="32796" name="Text Box 29"/>
          <p:cNvSpPr txBox="1">
            <a:spLocks noChangeArrowheads="1"/>
          </p:cNvSpPr>
          <p:nvPr/>
        </p:nvSpPr>
        <p:spPr bwMode="auto">
          <a:xfrm>
            <a:off x="4038600" y="3810000"/>
            <a:ext cx="914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</a:rPr>
              <a:t>Yes?</a:t>
            </a:r>
          </a:p>
        </p:txBody>
      </p:sp>
      <p:sp>
        <p:nvSpPr>
          <p:cNvPr id="32797" name="Text Box 30"/>
          <p:cNvSpPr txBox="1">
            <a:spLocks noChangeArrowheads="1"/>
          </p:cNvSpPr>
          <p:nvPr/>
        </p:nvSpPr>
        <p:spPr bwMode="auto">
          <a:xfrm>
            <a:off x="3657600" y="4495800"/>
            <a:ext cx="914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>
                <a:solidFill>
                  <a:srgbClr val="D60093"/>
                </a:solidFill>
              </a:rPr>
              <a:t>No?</a:t>
            </a:r>
          </a:p>
        </p:txBody>
      </p:sp>
      <p:sp>
        <p:nvSpPr>
          <p:cNvPr id="32798" name="Text Box 31"/>
          <p:cNvSpPr txBox="1">
            <a:spLocks noChangeArrowheads="1"/>
          </p:cNvSpPr>
          <p:nvPr/>
        </p:nvSpPr>
        <p:spPr bwMode="auto">
          <a:xfrm>
            <a:off x="7162800" y="1752600"/>
            <a:ext cx="1676400" cy="304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 type="none" w="med" len="lg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>
                <a:solidFill>
                  <a:srgbClr val="009900"/>
                </a:solidFill>
              </a:rPr>
              <a:t>Physical Memory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Segment Table</a:t>
            </a:r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94222"/>
            <a:ext cx="7924800" cy="4876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Extensions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have one segment table per process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Segment #s are then process-</a:t>
            </a:r>
            <a:r>
              <a:rPr lang="en-US" sz="1800" dirty="0" smtClean="0"/>
              <a:t>relative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Can easily share memory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Put same translation into base/limit pair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Can share with different protections (same base/limit, diff prot)</a:t>
            </a:r>
          </a:p>
          <a:p>
            <a:pPr>
              <a:lnSpc>
                <a:spcPct val="90000"/>
              </a:lnSpc>
            </a:pPr>
            <a:r>
              <a:rPr lang="en-US" dirty="0"/>
              <a:t>Problems</a:t>
            </a:r>
            <a:endParaRPr lang="en-US" dirty="0" smtClean="0"/>
          </a:p>
          <a:p>
            <a:pPr lvl="1">
              <a:lnSpc>
                <a:spcPct val="90000"/>
              </a:lnSpc>
            </a:pPr>
            <a:r>
              <a:rPr lang="en-US" dirty="0" smtClean="0"/>
              <a:t>Large </a:t>
            </a:r>
            <a:r>
              <a:rPr lang="en-US" dirty="0"/>
              <a:t>segment tables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Keep in main memory, use hardware cache for speed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Large segments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Internal fragmentation, paging to/from disk is expensive</a:t>
            </a:r>
          </a:p>
          <a:p>
            <a:pPr lvl="1">
              <a:lnSpc>
                <a:spcPct val="90000"/>
              </a:lnSpc>
            </a:pP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Why Virtual Memory?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91857"/>
            <a:ext cx="8077200" cy="484429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abstraction that the OS will provide for managing memory is </a:t>
            </a:r>
            <a:r>
              <a:rPr lang="en-US" dirty="0">
                <a:solidFill>
                  <a:srgbClr val="0000FF"/>
                </a:solidFill>
              </a:rPr>
              <a:t>virtual memory (VM)</a:t>
            </a:r>
          </a:p>
          <a:p>
            <a:pPr lvl="1"/>
            <a:r>
              <a:rPr lang="en-US" i="1" dirty="0" smtClean="0">
                <a:solidFill>
                  <a:srgbClr val="0000FF"/>
                </a:solidFill>
              </a:rPr>
              <a:t>Enables a </a:t>
            </a:r>
            <a:r>
              <a:rPr lang="en-US" i="1" dirty="0">
                <a:solidFill>
                  <a:srgbClr val="0000FF"/>
                </a:solidFill>
              </a:rPr>
              <a:t>program to execute with less than its complete data in physical memory</a:t>
            </a:r>
          </a:p>
          <a:p>
            <a:pPr lvl="2"/>
            <a:r>
              <a:rPr lang="en-US" sz="1800" dirty="0"/>
              <a:t>A program can run on a machine with less memory than it “needs”</a:t>
            </a:r>
            <a:endParaRPr lang="en-US" sz="1800" dirty="0" smtClean="0"/>
          </a:p>
          <a:p>
            <a:pPr lvl="2"/>
            <a:r>
              <a:rPr lang="en-US" dirty="0" smtClean="0"/>
              <a:t>Many </a:t>
            </a:r>
            <a:r>
              <a:rPr lang="en-US" dirty="0"/>
              <a:t>programs do not need all of their code and data at once (or ever) – no need to allocate memory for </a:t>
            </a:r>
            <a:r>
              <a:rPr lang="en-US" dirty="0" smtClean="0"/>
              <a:t>it</a:t>
            </a:r>
          </a:p>
          <a:p>
            <a:pPr lvl="1"/>
            <a:r>
              <a:rPr lang="en-US" i="1" dirty="0" smtClean="0">
                <a:solidFill>
                  <a:srgbClr val="0000FF"/>
                </a:solidFill>
              </a:rPr>
              <a:t>Processes cannot see the memory of others’</a:t>
            </a:r>
          </a:p>
          <a:p>
            <a:pPr lvl="1"/>
            <a:r>
              <a:rPr lang="en-US" dirty="0"/>
              <a:t>OS will adjust amount of memory allocated to a process based upon its behavior</a:t>
            </a:r>
          </a:p>
          <a:p>
            <a:pPr lvl="1"/>
            <a:r>
              <a:rPr lang="en-US" dirty="0"/>
              <a:t>VM requires </a:t>
            </a:r>
            <a:r>
              <a:rPr lang="en-US" i="1" dirty="0">
                <a:solidFill>
                  <a:srgbClr val="FF0000"/>
                </a:solidFill>
              </a:rPr>
              <a:t>hardware support </a:t>
            </a:r>
            <a:r>
              <a:rPr lang="en-US" dirty="0"/>
              <a:t>and OS management algorithms to pull it off</a:t>
            </a:r>
          </a:p>
          <a:p>
            <a:r>
              <a:rPr lang="en-US" dirty="0"/>
              <a:t>Let’s go back to the beginning…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Segmentation and Paging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96610"/>
            <a:ext cx="7924800" cy="4572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Can combine segmentation and paging</a:t>
            </a:r>
          </a:p>
          <a:p>
            <a:pPr lvl="1"/>
            <a:r>
              <a:rPr lang="en-US" dirty="0"/>
              <a:t>The x86 supports segments and paging</a:t>
            </a:r>
          </a:p>
          <a:p>
            <a:r>
              <a:rPr lang="en-US" dirty="0"/>
              <a:t>Use segments to manage logically related units</a:t>
            </a:r>
          </a:p>
          <a:p>
            <a:pPr lvl="1"/>
            <a:r>
              <a:rPr lang="en-US" dirty="0"/>
              <a:t>Module, procedure, stack, file, data, etc.</a:t>
            </a:r>
          </a:p>
          <a:p>
            <a:pPr lvl="1"/>
            <a:r>
              <a:rPr lang="en-US" dirty="0"/>
              <a:t>Segments vary in size, but usually large (multiple pages)</a:t>
            </a:r>
          </a:p>
          <a:p>
            <a:r>
              <a:rPr lang="en-US" dirty="0"/>
              <a:t>Use pages to partition segments into fixed size chunks</a:t>
            </a:r>
          </a:p>
          <a:p>
            <a:pPr lvl="1"/>
            <a:r>
              <a:rPr lang="en-US" dirty="0"/>
              <a:t>Makes segments easier to manage within physical memory</a:t>
            </a:r>
          </a:p>
          <a:p>
            <a:pPr lvl="2"/>
            <a:r>
              <a:rPr lang="en-US" sz="1800" dirty="0"/>
              <a:t>Segments become “pageable” – rather than moving segments into and out of memory, just move page portions of segment</a:t>
            </a:r>
          </a:p>
          <a:p>
            <a:pPr lvl="1"/>
            <a:r>
              <a:rPr lang="en-US" dirty="0"/>
              <a:t>Need to allocate page table entries only for those pieces of the segments that have themselves been allocated</a:t>
            </a:r>
          </a:p>
          <a:p>
            <a:r>
              <a:rPr lang="en-US" dirty="0"/>
              <a:t>Tends to be complex…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Summary</a:t>
            </a:r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</p:nvPr>
        </p:nvSpPr>
        <p:spPr>
          <a:xfrm>
            <a:off x="602290" y="1885541"/>
            <a:ext cx="7643185" cy="417998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Virtual memory</a:t>
            </a:r>
          </a:p>
          <a:p>
            <a:pPr lvl="1"/>
            <a:r>
              <a:rPr lang="en-US" dirty="0"/>
              <a:t>Processes use virtual addresses</a:t>
            </a:r>
          </a:p>
          <a:p>
            <a:pPr lvl="1"/>
            <a:r>
              <a:rPr lang="en-US" dirty="0"/>
              <a:t>OS + hardware translates virtual address into physical addresses</a:t>
            </a:r>
          </a:p>
          <a:p>
            <a:r>
              <a:rPr lang="en-US" dirty="0"/>
              <a:t>Various techniques</a:t>
            </a:r>
          </a:p>
          <a:p>
            <a:pPr lvl="1"/>
            <a:r>
              <a:rPr lang="en-US" dirty="0"/>
              <a:t>Fixed partitions – easy to use, but internal fragmentation</a:t>
            </a:r>
          </a:p>
          <a:p>
            <a:pPr lvl="1"/>
            <a:r>
              <a:rPr lang="en-US" dirty="0"/>
              <a:t>Variable partitions – more efficient, but external fragmentation</a:t>
            </a:r>
          </a:p>
          <a:p>
            <a:pPr lvl="1"/>
            <a:r>
              <a:rPr lang="en-US" dirty="0"/>
              <a:t>Paging – use small, fixed size chunks, efficient for OS</a:t>
            </a:r>
          </a:p>
          <a:p>
            <a:pPr lvl="1"/>
            <a:r>
              <a:rPr lang="en-US" dirty="0"/>
              <a:t>Segmentation – manage in chunks from user’s perspective</a:t>
            </a:r>
          </a:p>
          <a:p>
            <a:pPr lvl="1"/>
            <a:r>
              <a:rPr lang="en-US" dirty="0"/>
              <a:t>Combine paging and segmentation to get benefits of both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DDDDDD"/>
                  </a:outerShdw>
                </a:effectLst>
              </a:rPr>
              <a:t>In the beginning…</a:t>
            </a:r>
          </a:p>
        </p:txBody>
      </p:sp>
      <p:sp>
        <p:nvSpPr>
          <p:cNvPr id="16390" name="Rectangle 3"/>
          <p:cNvSpPr>
            <a:spLocks noGrp="1" noChangeArrowheads="1"/>
          </p:cNvSpPr>
          <p:nvPr>
            <p:ph idx="1"/>
          </p:nvPr>
        </p:nvSpPr>
        <p:spPr>
          <a:xfrm>
            <a:off x="427143" y="1701854"/>
            <a:ext cx="8423892" cy="478758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Rewind to </a:t>
            </a:r>
            <a:r>
              <a:rPr lang="en-US" dirty="0" smtClean="0"/>
              <a:t>the old days (generally before 1970s)</a:t>
            </a:r>
          </a:p>
          <a:p>
            <a:pPr lvl="1"/>
            <a:r>
              <a:rPr lang="en-US" dirty="0"/>
              <a:t>Programs use </a:t>
            </a:r>
            <a:r>
              <a:rPr lang="en-US" dirty="0">
                <a:solidFill>
                  <a:srgbClr val="FF3300"/>
                </a:solidFill>
              </a:rPr>
              <a:t>physical addresses</a:t>
            </a:r>
            <a:r>
              <a:rPr lang="en-US" dirty="0"/>
              <a:t> directly</a:t>
            </a:r>
          </a:p>
          <a:p>
            <a:pPr lvl="1"/>
            <a:r>
              <a:rPr lang="en-US" dirty="0"/>
              <a:t>OS loads job, runs it, unloads it</a:t>
            </a:r>
          </a:p>
          <a:p>
            <a:r>
              <a:rPr lang="en-US" dirty="0"/>
              <a:t>Multiprogramming changes all of this</a:t>
            </a:r>
          </a:p>
          <a:p>
            <a:pPr lvl="1"/>
            <a:r>
              <a:rPr lang="en-US" dirty="0"/>
              <a:t>Want multiple processes in memory at once</a:t>
            </a:r>
          </a:p>
          <a:p>
            <a:pPr lvl="2"/>
            <a:r>
              <a:rPr lang="en-US" sz="1800" dirty="0"/>
              <a:t>Overlap I/O and CPU of multiple jobs</a:t>
            </a:r>
          </a:p>
          <a:p>
            <a:pPr lvl="1"/>
            <a:r>
              <a:rPr lang="en-US" dirty="0"/>
              <a:t>Can do it a number of ways</a:t>
            </a:r>
          </a:p>
          <a:p>
            <a:pPr lvl="2"/>
            <a:r>
              <a:rPr lang="en-US" sz="1800" dirty="0"/>
              <a:t>Fixed and variable partitioning, paging, segmentation</a:t>
            </a:r>
          </a:p>
          <a:p>
            <a:pPr lvl="1"/>
            <a:r>
              <a:rPr lang="en-US" dirty="0"/>
              <a:t>Requirements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Need protection </a:t>
            </a:r>
            <a:r>
              <a:rPr lang="en-US" sz="1800" dirty="0"/>
              <a:t>– restrict which addresses jobs can use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Fast translation </a:t>
            </a:r>
            <a:r>
              <a:rPr lang="en-US" sz="1800" dirty="0"/>
              <a:t>– lookups need to be fast</a:t>
            </a:r>
          </a:p>
          <a:p>
            <a:pPr lvl="2"/>
            <a:r>
              <a:rPr lang="en-US" sz="1800" dirty="0">
                <a:solidFill>
                  <a:srgbClr val="FF0000"/>
                </a:solidFill>
              </a:rPr>
              <a:t>Fast change </a:t>
            </a:r>
            <a:r>
              <a:rPr lang="en-US" sz="1800" dirty="0"/>
              <a:t>– updating memory hardware on context switch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Virtual Addresses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04952"/>
            <a:ext cx="7924800" cy="4648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To make it easier to manage the memory of processes running in the system, we’re going to make them use </a:t>
            </a:r>
            <a:r>
              <a:rPr lang="en-US" dirty="0">
                <a:solidFill>
                  <a:srgbClr val="FF3300"/>
                </a:solidFill>
              </a:rPr>
              <a:t>virtual addresses</a:t>
            </a:r>
            <a:r>
              <a:rPr lang="en-US" dirty="0"/>
              <a:t> (logical addresses)</a:t>
            </a:r>
          </a:p>
          <a:p>
            <a:pPr lvl="1"/>
            <a:r>
              <a:rPr lang="en-US" dirty="0"/>
              <a:t>Virtual addresses are independent of the actual physical location of the data referenced</a:t>
            </a:r>
          </a:p>
          <a:p>
            <a:pPr lvl="1"/>
            <a:r>
              <a:rPr lang="en-US" dirty="0"/>
              <a:t>OS determines location of data in physical memory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Instructions executed by the CPU issue virtual addresses</a:t>
            </a:r>
          </a:p>
          <a:p>
            <a:pPr lvl="1"/>
            <a:r>
              <a:rPr lang="en-US" dirty="0"/>
              <a:t>Virtual addresses are translated by hardware into physical addresses (with help from OS)</a:t>
            </a:r>
          </a:p>
          <a:p>
            <a:pPr lvl="1"/>
            <a:r>
              <a:rPr lang="en-US" dirty="0"/>
              <a:t>The set of virtual addresses that can be used by a process comprises its </a:t>
            </a:r>
            <a:r>
              <a:rPr lang="en-US" dirty="0">
                <a:solidFill>
                  <a:srgbClr val="FF3300"/>
                </a:solidFill>
              </a:rPr>
              <a:t>virtual address space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this example?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476" y="4171943"/>
            <a:ext cx="7651999" cy="189357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Now </a:t>
            </a:r>
            <a:r>
              <a:rPr lang="en-US" i="1" dirty="0" smtClean="0"/>
              <a:t>simultaneously </a:t>
            </a:r>
            <a:r>
              <a:rPr lang="en-US" dirty="0" smtClean="0"/>
              <a:t>start two instances of this program</a:t>
            </a:r>
          </a:p>
          <a:p>
            <a:pPr lvl="1"/>
            <a:r>
              <a:rPr lang="en-US" dirty="0" smtClean="0"/>
              <a:t>Myval 5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Myval 6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What will the outputs be?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1695" y="1804268"/>
            <a:ext cx="8261201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>
                <a:solidFill>
                  <a:srgbClr val="800000"/>
                </a:solidFill>
                <a:latin typeface="Courier New"/>
                <a:cs typeface="Courier New"/>
              </a:rPr>
              <a:t>int </a:t>
            </a:r>
            <a:r>
              <a:rPr lang="en-US" sz="1700" b="1" dirty="0" smtClean="0">
                <a:latin typeface="Courier New"/>
                <a:cs typeface="Courier New"/>
              </a:rPr>
              <a:t>myval;</a:t>
            </a:r>
          </a:p>
          <a:p>
            <a:r>
              <a:rPr lang="en-US" sz="1700" b="1" dirty="0" smtClean="0">
                <a:solidFill>
                  <a:srgbClr val="800000"/>
                </a:solidFill>
                <a:latin typeface="Courier New"/>
                <a:cs typeface="Courier New"/>
              </a:rPr>
              <a:t>int </a:t>
            </a:r>
            <a:r>
              <a:rPr lang="en-US" sz="1700" b="1" dirty="0" smtClean="0">
                <a:solidFill>
                  <a:srgbClr val="0000FF"/>
                </a:solidFill>
                <a:latin typeface="Courier New"/>
                <a:cs typeface="Courier New"/>
              </a:rPr>
              <a:t>main</a:t>
            </a:r>
            <a:r>
              <a:rPr lang="en-US" sz="1700" b="1" dirty="0" smtClean="0">
                <a:latin typeface="Courier New"/>
                <a:cs typeface="Courier New"/>
              </a:rPr>
              <a:t>(int argc, char *argv[])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{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  myval = </a:t>
            </a:r>
            <a:r>
              <a:rPr lang="en-US" sz="1700" b="1" dirty="0" smtClean="0">
                <a:solidFill>
                  <a:srgbClr val="0000FF"/>
                </a:solidFill>
                <a:latin typeface="Courier New"/>
                <a:cs typeface="Courier New"/>
              </a:rPr>
              <a:t>atoi</a:t>
            </a:r>
            <a:r>
              <a:rPr lang="en-US" sz="1700" b="1" dirty="0" smtClean="0">
                <a:latin typeface="Courier New"/>
                <a:cs typeface="Courier New"/>
              </a:rPr>
              <a:t>(argv[1]);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  </a:t>
            </a:r>
            <a:r>
              <a:rPr lang="en-US" sz="1700" b="1" dirty="0" smtClean="0">
                <a:solidFill>
                  <a:srgbClr val="800000"/>
                </a:solidFill>
                <a:latin typeface="Courier New"/>
                <a:cs typeface="Courier New"/>
              </a:rPr>
              <a:t>while </a:t>
            </a:r>
            <a:r>
              <a:rPr lang="en-US" sz="1700" b="1" dirty="0" smtClean="0">
                <a:latin typeface="Courier New"/>
                <a:cs typeface="Courier New"/>
              </a:rPr>
              <a:t>(1)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   </a:t>
            </a:r>
            <a:r>
              <a:rPr lang="en-US" sz="1700" b="1" dirty="0" smtClean="0">
                <a:solidFill>
                  <a:srgbClr val="0000FF"/>
                </a:solidFill>
                <a:latin typeface="Courier New"/>
                <a:cs typeface="Courier New"/>
              </a:rPr>
              <a:t>printf</a:t>
            </a:r>
            <a:r>
              <a:rPr lang="en-US" sz="1700" b="1" dirty="0" smtClean="0">
                <a:latin typeface="Courier New"/>
                <a:cs typeface="Courier New"/>
              </a:rPr>
              <a:t>(“myval is %d, loc 0x%lx\n”, myval, (long) &amp;myval);</a:t>
            </a:r>
          </a:p>
          <a:p>
            <a:r>
              <a:rPr lang="en-US" sz="1700" b="1" dirty="0" smtClean="0">
                <a:latin typeface="Courier New"/>
                <a:cs typeface="Courier New"/>
              </a:rPr>
              <a:t>}</a:t>
            </a:r>
            <a:endParaRPr lang="en-US" sz="1700" b="1" dirty="0">
              <a:latin typeface="Courier New"/>
              <a:cs typeface="Courier New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514" y="392652"/>
            <a:ext cx="3820266" cy="596369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2044" y="392651"/>
            <a:ext cx="3868420" cy="5750755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Virtual Addresses</a:t>
            </a:r>
          </a:p>
        </p:txBody>
      </p:sp>
      <p:sp>
        <p:nvSpPr>
          <p:cNvPr id="18438" name="Rectangle 1027"/>
          <p:cNvSpPr>
            <a:spLocks noGrp="1" noChangeArrowheads="1"/>
          </p:cNvSpPr>
          <p:nvPr>
            <p:ph idx="1"/>
          </p:nvPr>
        </p:nvSpPr>
        <p:spPr>
          <a:xfrm>
            <a:off x="609600" y="4495800"/>
            <a:ext cx="7924800" cy="9144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US"/>
              <a:t>Many ways to do this translation…</a:t>
            </a:r>
          </a:p>
          <a:p>
            <a:pPr lvl="1">
              <a:lnSpc>
                <a:spcPct val="90000"/>
              </a:lnSpc>
            </a:pPr>
            <a:r>
              <a:rPr lang="en-US"/>
              <a:t>Start with old, simple ways, progress to current techniques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ECE344 Lec 7 Ding Yuan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8439" name="Text Box 1030"/>
          <p:cNvSpPr txBox="1">
            <a:spLocks noChangeArrowheads="1"/>
          </p:cNvSpPr>
          <p:nvPr/>
        </p:nvSpPr>
        <p:spPr bwMode="auto">
          <a:xfrm>
            <a:off x="4141788" y="3224213"/>
            <a:ext cx="860425" cy="409575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/>
              <a:t>vmap</a:t>
            </a:r>
          </a:p>
        </p:txBody>
      </p:sp>
      <p:sp>
        <p:nvSpPr>
          <p:cNvPr id="18440" name="Text Box 1033"/>
          <p:cNvSpPr txBox="1">
            <a:spLocks noChangeArrowheads="1"/>
          </p:cNvSpPr>
          <p:nvPr/>
        </p:nvSpPr>
        <p:spPr bwMode="auto">
          <a:xfrm>
            <a:off x="1600200" y="3224213"/>
            <a:ext cx="1425575" cy="409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/>
              <a:t>processor</a:t>
            </a:r>
          </a:p>
        </p:txBody>
      </p:sp>
      <p:sp>
        <p:nvSpPr>
          <p:cNvPr id="18441" name="Rectangle 1034"/>
          <p:cNvSpPr>
            <a:spLocks noChangeArrowheads="1"/>
          </p:cNvSpPr>
          <p:nvPr/>
        </p:nvSpPr>
        <p:spPr bwMode="auto">
          <a:xfrm>
            <a:off x="6172200" y="3081338"/>
            <a:ext cx="1212850" cy="7143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/>
              <a:t>physical</a:t>
            </a:r>
            <a:br>
              <a:rPr lang="en-US" sz="2000"/>
            </a:br>
            <a:r>
              <a:rPr lang="en-US" sz="2000"/>
              <a:t>memory</a:t>
            </a:r>
          </a:p>
        </p:txBody>
      </p:sp>
      <p:sp>
        <p:nvSpPr>
          <p:cNvPr id="18442" name="Line 1038"/>
          <p:cNvSpPr>
            <a:spLocks noChangeShapeType="1"/>
          </p:cNvSpPr>
          <p:nvPr/>
        </p:nvSpPr>
        <p:spPr bwMode="auto">
          <a:xfrm>
            <a:off x="3048000" y="3429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3" name="Line 1039"/>
          <p:cNvSpPr>
            <a:spLocks noChangeShapeType="1"/>
          </p:cNvSpPr>
          <p:nvPr/>
        </p:nvSpPr>
        <p:spPr bwMode="auto">
          <a:xfrm>
            <a:off x="5029200" y="3429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44" name="AutoShape 1040"/>
          <p:cNvSpPr>
            <a:spLocks noChangeArrowheads="1"/>
          </p:cNvSpPr>
          <p:nvPr/>
        </p:nvSpPr>
        <p:spPr bwMode="auto">
          <a:xfrm>
            <a:off x="2895600" y="2362200"/>
            <a:ext cx="1219200" cy="914400"/>
          </a:xfrm>
          <a:prstGeom prst="downArrowCallout">
            <a:avLst>
              <a:gd name="adj1" fmla="val 33333"/>
              <a:gd name="adj2" fmla="val 33333"/>
              <a:gd name="adj3" fmla="val 16667"/>
              <a:gd name="adj4" fmla="val 66667"/>
            </a:avLst>
          </a:prstGeom>
          <a:solidFill>
            <a:schemeClr val="bg1">
              <a:lumMod val="85000"/>
            </a:schemeClr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8445" name="Text Box 1041"/>
          <p:cNvSpPr txBox="1">
            <a:spLocks noChangeArrowheads="1"/>
          </p:cNvSpPr>
          <p:nvPr/>
        </p:nvSpPr>
        <p:spPr bwMode="auto">
          <a:xfrm>
            <a:off x="2895600" y="2362200"/>
            <a:ext cx="1189038" cy="584200"/>
          </a:xfrm>
          <a:prstGeom prst="rect">
            <a:avLst/>
          </a:prstGeom>
          <a:noFill/>
          <a:ln w="9525">
            <a:noFill/>
            <a:miter lim="800000"/>
            <a:headEnd/>
            <a:tailEnd type="none" w="med" len="lg"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/>
              <a:t>virtual</a:t>
            </a:r>
            <a:br>
              <a:rPr lang="en-US"/>
            </a:br>
            <a:r>
              <a:rPr lang="en-US"/>
              <a:t>addresses</a:t>
            </a:r>
          </a:p>
        </p:txBody>
      </p:sp>
      <p:sp>
        <p:nvSpPr>
          <p:cNvPr id="18446" name="AutoShape 1044"/>
          <p:cNvSpPr>
            <a:spLocks noChangeArrowheads="1"/>
          </p:cNvSpPr>
          <p:nvPr/>
        </p:nvSpPr>
        <p:spPr bwMode="auto">
          <a:xfrm>
            <a:off x="4953000" y="2362200"/>
            <a:ext cx="1219200" cy="914400"/>
          </a:xfrm>
          <a:prstGeom prst="downArrowCallout">
            <a:avLst>
              <a:gd name="adj1" fmla="val 33333"/>
              <a:gd name="adj2" fmla="val 33333"/>
              <a:gd name="adj3" fmla="val 16667"/>
              <a:gd name="adj4" fmla="val 66667"/>
            </a:avLst>
          </a:prstGeom>
          <a:solidFill>
            <a:srgbClr val="D9D9D9"/>
          </a:solidFill>
          <a:ln w="9525">
            <a:solidFill>
              <a:schemeClr val="accent2"/>
            </a:solidFill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18447" name="Text Box 1043"/>
          <p:cNvSpPr txBox="1">
            <a:spLocks noChangeArrowheads="1"/>
          </p:cNvSpPr>
          <p:nvPr/>
        </p:nvSpPr>
        <p:spPr bwMode="auto">
          <a:xfrm>
            <a:off x="4953000" y="2362200"/>
            <a:ext cx="1189038" cy="581025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 type="none" w="med" len="lg"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/>
              <a:t>physical</a:t>
            </a:r>
            <a:br>
              <a:rPr lang="en-US" dirty="0"/>
            </a:br>
            <a:r>
              <a:rPr lang="en-US" dirty="0"/>
              <a:t>addresses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63612</TotalTime>
  <Words>2507</Words>
  <Application>Microsoft Macintosh PowerPoint</Application>
  <PresentationFormat>On-screen Show (4:3)</PresentationFormat>
  <Paragraphs>480</Paragraphs>
  <Slides>41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Operating Systems ECE344 </vt:lpstr>
      <vt:lpstr>Memory Management</vt:lpstr>
      <vt:lpstr>Lecture Overview</vt:lpstr>
      <vt:lpstr>Why Virtual Memory?</vt:lpstr>
      <vt:lpstr>In the beginning…</vt:lpstr>
      <vt:lpstr>Virtual Addresses</vt:lpstr>
      <vt:lpstr>Remember this example?</vt:lpstr>
      <vt:lpstr>PowerPoint Presentation</vt:lpstr>
      <vt:lpstr>Virtual Addresses</vt:lpstr>
      <vt:lpstr>Fixed Partitions</vt:lpstr>
      <vt:lpstr>Fixed Partitions</vt:lpstr>
      <vt:lpstr>Variable Partitions</vt:lpstr>
      <vt:lpstr>Variable Partitions</vt:lpstr>
      <vt:lpstr>Variable Partitions and Fragmentation</vt:lpstr>
      <vt:lpstr>Compaction </vt:lpstr>
      <vt:lpstr>Paging</vt:lpstr>
      <vt:lpstr>Internal vs. External fragmentation</vt:lpstr>
      <vt:lpstr>User/Process Perspective</vt:lpstr>
      <vt:lpstr>Question</vt:lpstr>
      <vt:lpstr>Paging</vt:lpstr>
      <vt:lpstr>Page Lookups</vt:lpstr>
      <vt:lpstr>Paging Example</vt:lpstr>
      <vt:lpstr>Page Lookups</vt:lpstr>
      <vt:lpstr>Page Table Entries (PTEs)</vt:lpstr>
      <vt:lpstr>2-level page table</vt:lpstr>
      <vt:lpstr>PowerPoint Presentation</vt:lpstr>
      <vt:lpstr>Two-Level Page Tables</vt:lpstr>
      <vt:lpstr>Two-Level Page Tables</vt:lpstr>
      <vt:lpstr>What is the problem with 2-level page table?</vt:lpstr>
      <vt:lpstr>Paging Advantages</vt:lpstr>
      <vt:lpstr>Paging Limitations</vt:lpstr>
      <vt:lpstr>What if a process requires more memory than physical memory?</vt:lpstr>
      <vt:lpstr>Swapping</vt:lpstr>
      <vt:lpstr>Swapping process 1’s data into memory</vt:lpstr>
      <vt:lpstr>Swapping</vt:lpstr>
      <vt:lpstr>Swapping</vt:lpstr>
      <vt:lpstr>A variation of paging: Segmentation</vt:lpstr>
      <vt:lpstr>Segment Lookups</vt:lpstr>
      <vt:lpstr>Segment Table</vt:lpstr>
      <vt:lpstr>Segmentation and Paging</vt:lpstr>
      <vt:lpstr>Summary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205</cp:revision>
  <cp:lastPrinted>2013-03-11T05:09:49Z</cp:lastPrinted>
  <dcterms:created xsi:type="dcterms:W3CDTF">2013-04-15T03:53:04Z</dcterms:created>
  <dcterms:modified xsi:type="dcterms:W3CDTF">2014-03-03T02:49:31Z</dcterms:modified>
</cp:coreProperties>
</file>