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259" r:id="rId4"/>
    <p:sldId id="260" r:id="rId5"/>
    <p:sldId id="293" r:id="rId6"/>
    <p:sldId id="261" r:id="rId7"/>
    <p:sldId id="262" r:id="rId8"/>
    <p:sldId id="263" r:id="rId9"/>
    <p:sldId id="257" r:id="rId10"/>
    <p:sldId id="264" r:id="rId11"/>
    <p:sldId id="266" r:id="rId12"/>
    <p:sldId id="267" r:id="rId13"/>
    <p:sldId id="268" r:id="rId14"/>
    <p:sldId id="269" r:id="rId15"/>
    <p:sldId id="270" r:id="rId16"/>
    <p:sldId id="287" r:id="rId17"/>
    <p:sldId id="288" r:id="rId18"/>
    <p:sldId id="289" r:id="rId19"/>
    <p:sldId id="290" r:id="rId20"/>
    <p:sldId id="291" r:id="rId21"/>
    <p:sldId id="292" r:id="rId22"/>
    <p:sldId id="271" r:id="rId23"/>
    <p:sldId id="272" r:id="rId24"/>
    <p:sldId id="273" r:id="rId25"/>
    <p:sldId id="274" r:id="rId26"/>
    <p:sldId id="275" r:id="rId27"/>
    <p:sldId id="277" r:id="rId28"/>
    <p:sldId id="278" r:id="rId29"/>
    <p:sldId id="281" r:id="rId30"/>
    <p:sldId id="296" r:id="rId31"/>
    <p:sldId id="297" r:id="rId32"/>
    <p:sldId id="282" r:id="rId33"/>
    <p:sldId id="285" r:id="rId34"/>
    <p:sldId id="286" r:id="rId35"/>
    <p:sldId id="284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9C006B"/>
    <a:srgbClr val="9C254C"/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16-03-08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66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16-03-08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183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Question: java thread?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Ram: 7 digits = 28 bits, 2^28 = 256MB</a:t>
            </a:r>
          </a:p>
          <a:p>
            <a:r>
              <a:rPr lang="en-US" dirty="0" smtClean="0"/>
              <a:t>pagetable size: 2^20 entries = 1M entries. If each entry needs 4 bytes,</a:t>
            </a:r>
            <a:r>
              <a:rPr lang="en-US" baseline="0" dirty="0" smtClean="0"/>
              <a:t> then 4MB for page table!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8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8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 to ask</a:t>
            </a:r>
            <a:r>
              <a:rPr lang="en-US" baseline="0" dirty="0" smtClean="0"/>
              <a:t> students: does it make sense to use hardware to control swapping?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7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not modified, no need to swap!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78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87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mips</a:t>
            </a:r>
            <a:r>
              <a:rPr lang="en-US" baseline="0" dirty="0" smtClean="0"/>
              <a:t> machine, do you need a page fault handler?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9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17E9F9E8-B8EC-2B4A-902C-5813347743AD}" type="datetime1">
              <a:rPr lang="en-CA" smtClean="0"/>
              <a:t>16-03-08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E2E19-5DB8-334F-82F9-A904F57BAB81}" type="datetime1">
              <a:rPr lang="en-CA" smtClean="0"/>
              <a:t>16-03-08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BCEC-7D22-C443-BEE3-DEA464E051E5}" type="datetime1">
              <a:rPr lang="en-CA" smtClean="0"/>
              <a:t>16-03-08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0EF6-AA25-4D41-AEC9-A604A075EB77}" type="datetime1">
              <a:rPr lang="en-CA" smtClean="0"/>
              <a:t>16-03-08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2022-D40B-6042-93AE-A7BBB7E2F343}" type="datetime1">
              <a:rPr lang="en-CA" smtClean="0"/>
              <a:t>16-03-08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6B7C-C2AF-1540-B8EF-7162DC55E199}" type="datetime1">
              <a:rPr lang="en-CA" smtClean="0"/>
              <a:t>16-03-08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866-6D0F-094D-BBF5-212F1F34A4EB}" type="datetime1">
              <a:rPr lang="en-CA" smtClean="0"/>
              <a:t>16-03-08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08940C10-CA04-7E4C-B318-0D3A46039AF8}" type="datetime1">
              <a:rPr lang="en-CA" smtClean="0"/>
              <a:t>16-03-08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87B-C6A7-004D-A04B-989B643436EA}" type="datetime1">
              <a:rPr lang="en-CA" smtClean="0"/>
              <a:t>16-03-08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E49-333B-A04B-B148-B30926DDDC74}" type="datetime1">
              <a:rPr lang="en-CA" smtClean="0"/>
              <a:t>16-03-08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E3C9E-2562-0246-8FA5-97620339FE0A}" type="datetime1">
              <a:rPr lang="en-CA" smtClean="0"/>
              <a:t>16-03-08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D05-AD39-FD4B-9950-8B67695F0EEF}" type="datetime1">
              <a:rPr lang="en-CA" smtClean="0"/>
              <a:t>16-03-08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6B49-DF0D-2E42-B8C2-33A872E02528}" type="datetime1">
              <a:rPr lang="en-CA" smtClean="0"/>
              <a:t>16-03-08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1F9A-39F3-3540-9179-146D85D06568}" type="datetime1">
              <a:rPr lang="en-CA" smtClean="0"/>
              <a:t>16-03-08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8453C0C9-8E50-4846-8120-71A4149CDFA7}" type="datetime1">
              <a:rPr lang="en-CA" smtClean="0"/>
              <a:t>16-03-08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 smtClean="0">
                <a:solidFill>
                  <a:srgbClr val="008000"/>
                </a:solidFill>
              </a:rPr>
              <a:t>Operating Systems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008000"/>
                </a:solidFill>
              </a:rPr>
              <a:t>ECE344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smtClean="0">
                <a:solidFill>
                  <a:srgbClr val="FF6600"/>
                </a:solidFill>
              </a:rPr>
              <a:t>Lecture 8: </a:t>
            </a:r>
            <a:r>
              <a:rPr lang="en-US" sz="3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Paging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Example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37" y="1852803"/>
            <a:ext cx="8280936" cy="43624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52367" y="3492208"/>
            <a:ext cx="1669764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7-&gt;2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42128" y="2277727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00068" y="2289031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246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77169" y="4498123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246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9164" y="4498124"/>
            <a:ext cx="697764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56713" y="3021872"/>
            <a:ext cx="1088762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92105" y="3033177"/>
            <a:ext cx="1088762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91738" y="1817529"/>
            <a:ext cx="17927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(VPN,Offset)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34643" y="5056049"/>
            <a:ext cx="17927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(PPN,Offset)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791738" y="2183663"/>
            <a:ext cx="2895600" cy="2872386"/>
          </a:xfrm>
          <a:prstGeom prst="roundRect">
            <a:avLst/>
          </a:prstGeom>
          <a:noFill/>
          <a:ln w="349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90803" y="4550446"/>
            <a:ext cx="88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TLB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3142128" y="3330507"/>
            <a:ext cx="744800" cy="4590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015156" y="2715257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162246" y="2681879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985879" y="3304599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973653" y="3621611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162246" y="3304599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162246" y="3609788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TLB Example: next reference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37" y="1852803"/>
            <a:ext cx="8280936" cy="43624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52367" y="3492208"/>
            <a:ext cx="1669764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7-&gt;2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42128" y="2277727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00068" y="2289031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248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77169" y="4498123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248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9164" y="4498124"/>
            <a:ext cx="697764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56713" y="3021872"/>
            <a:ext cx="1088762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92105" y="3033177"/>
            <a:ext cx="1088762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91738" y="1817529"/>
            <a:ext cx="17927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(VPN,Offset)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34643" y="5056049"/>
            <a:ext cx="17927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(PPN,Offset)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791738" y="2183663"/>
            <a:ext cx="2895600" cy="2872386"/>
          </a:xfrm>
          <a:prstGeom prst="roundRect">
            <a:avLst/>
          </a:prstGeom>
          <a:noFill/>
          <a:ln w="349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90803" y="4550446"/>
            <a:ext cx="88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TLB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3142128" y="3330507"/>
            <a:ext cx="744800" cy="4590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015156" y="2715257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162246" y="2681879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985879" y="3304599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973653" y="3621611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162246" y="3304599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162246" y="3609788"/>
            <a:ext cx="10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FA118C-31B2-9343-8F1B-D10CFE209C5B}" type="slidenum">
              <a:rPr lang="en-US"/>
              <a:pPr/>
              <a:t>12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Managing TLBs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1728" y="1764812"/>
            <a:ext cx="79248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Address translations for most instructions are handled using the TLB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&gt;99% of translations, but there are misses (</a:t>
            </a:r>
            <a:r>
              <a:rPr lang="en-US" dirty="0">
                <a:solidFill>
                  <a:srgbClr val="0000FF"/>
                </a:solidFill>
              </a:rPr>
              <a:t>TLB miss</a:t>
            </a:r>
            <a:r>
              <a:rPr lang="en-US" dirty="0"/>
              <a:t>)…</a:t>
            </a:r>
          </a:p>
          <a:p>
            <a:pPr>
              <a:lnSpc>
                <a:spcPct val="90000"/>
              </a:lnSpc>
            </a:pPr>
            <a:r>
              <a:rPr lang="en-US" dirty="0"/>
              <a:t>Who places translations into the TLB (loads the TLB)?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Hardware (Memory Management Unit) [x86]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Knows where page tables are in main memory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OS maintains tables, HW accesses them directly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Tables have to be in HW-defined format (inflexible)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Software loaded TLB (OS) [MIPS, Alpha, Sparc, PowerPC]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TLB faults to the OS, OS finds appropriate PTE, loads it in TLB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Must be fast (but still 20-200 cycles)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CPU ISA has instructions for manipulating TLB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Tables can be in any format convenient for OS (flexible)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B1D79-F7AB-1841-BFA5-E49D8B197FAE}" type="slidenum">
              <a:rPr lang="en-US"/>
              <a:pPr/>
              <a:t>13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Managing TLBs (2)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500" y="1834288"/>
            <a:ext cx="7775120" cy="41724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OS ensures that TLB and page tables are consistent</a:t>
            </a:r>
          </a:p>
          <a:p>
            <a:pPr lvl="1"/>
            <a:r>
              <a:rPr lang="en-US" dirty="0"/>
              <a:t>When it changes the protection bits of a PTE, it needs to invalidate the PTE if it is in the TLB</a:t>
            </a:r>
          </a:p>
          <a:p>
            <a:r>
              <a:rPr lang="en-US" dirty="0"/>
              <a:t>Reload TLB on a process context switch</a:t>
            </a:r>
          </a:p>
          <a:p>
            <a:pPr lvl="1"/>
            <a:r>
              <a:rPr lang="en-US" dirty="0"/>
              <a:t>Invalidate all </a:t>
            </a:r>
            <a:r>
              <a:rPr lang="en-US" dirty="0" smtClean="0"/>
              <a:t>entries (</a:t>
            </a:r>
            <a:r>
              <a:rPr lang="en-US" i="1" dirty="0" smtClean="0">
                <a:solidFill>
                  <a:srgbClr val="FF0000"/>
                </a:solidFill>
              </a:rPr>
              <a:t>called TLB flush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Why?  What is one way to fix it?</a:t>
            </a:r>
          </a:p>
          <a:p>
            <a:r>
              <a:rPr lang="en-US" dirty="0"/>
              <a:t>When the TLB misses and a new PTE has to be loaded, a cached PTE must be evicted</a:t>
            </a:r>
          </a:p>
          <a:p>
            <a:pPr lvl="1"/>
            <a:r>
              <a:rPr lang="en-US" dirty="0"/>
              <a:t>Choosing PTE to evict is called the TLB replacement policy</a:t>
            </a:r>
          </a:p>
          <a:p>
            <a:pPr lvl="1"/>
            <a:r>
              <a:rPr lang="en-US" dirty="0"/>
              <a:t>Implemented in </a:t>
            </a:r>
            <a:r>
              <a:rPr lang="en-US" dirty="0" smtClean="0"/>
              <a:t>hardware (for hardware controlled TLBs), </a:t>
            </a:r>
            <a:r>
              <a:rPr lang="en-US" dirty="0"/>
              <a:t>often simple (e.g., Last-Not-Used)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Bits in a TLB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738" y="1869562"/>
            <a:ext cx="7598737" cy="4195959"/>
          </a:xfrm>
        </p:spPr>
        <p:txBody>
          <a:bodyPr/>
          <a:lstStyle/>
          <a:p>
            <a:r>
              <a:rPr lang="en-US" dirty="0" smtClean="0"/>
              <a:t>Common (necessary) bits</a:t>
            </a:r>
          </a:p>
          <a:p>
            <a:pPr lvl="1"/>
            <a:r>
              <a:rPr lang="en-US" dirty="0" smtClean="0"/>
              <a:t>Virtual page number</a:t>
            </a:r>
          </a:p>
          <a:p>
            <a:pPr lvl="1"/>
            <a:r>
              <a:rPr lang="en-US" dirty="0" smtClean="0"/>
              <a:t>Physical page number</a:t>
            </a:r>
          </a:p>
          <a:p>
            <a:pPr lvl="1"/>
            <a:r>
              <a:rPr lang="en-US" dirty="0" smtClean="0"/>
              <a:t>Valid</a:t>
            </a:r>
          </a:p>
          <a:p>
            <a:pPr lvl="1"/>
            <a:r>
              <a:rPr lang="en-US" dirty="0" smtClean="0"/>
              <a:t>Access bits: kernel and user, read/write/execute</a:t>
            </a:r>
          </a:p>
          <a:p>
            <a:r>
              <a:rPr lang="en-US" dirty="0" smtClean="0"/>
              <a:t>Optional (useful) bits</a:t>
            </a:r>
          </a:p>
          <a:p>
            <a:pPr lvl="1"/>
            <a:r>
              <a:rPr lang="en-US" dirty="0" smtClean="0"/>
              <a:t>Process tag</a:t>
            </a:r>
          </a:p>
          <a:p>
            <a:pPr lvl="1"/>
            <a:r>
              <a:rPr lang="en-US" dirty="0" smtClean="0"/>
              <a:t>Reference</a:t>
            </a:r>
          </a:p>
          <a:p>
            <a:pPr lvl="1"/>
            <a:r>
              <a:rPr lang="en-US" dirty="0" smtClean="0"/>
              <a:t>Modify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A6EBBB-CF14-4C4E-BA9F-735F5F17A246}" type="slidenum">
              <a:rPr lang="en-US"/>
              <a:pPr/>
              <a:t>15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Now we switch gear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258" y="1834287"/>
            <a:ext cx="7645772" cy="4231234"/>
          </a:xfrm>
        </p:spPr>
        <p:txBody>
          <a:bodyPr>
            <a:normAutofit fontScale="92500"/>
          </a:bodyPr>
          <a:lstStyle/>
          <a:p>
            <a:r>
              <a:rPr lang="en-US" dirty="0"/>
              <a:t>We’ve mentioned before that pages can be moved between memory and disk</a:t>
            </a:r>
          </a:p>
          <a:p>
            <a:pPr lvl="1"/>
            <a:r>
              <a:rPr lang="en-US" dirty="0"/>
              <a:t>This process is called </a:t>
            </a:r>
            <a:r>
              <a:rPr lang="en-US" dirty="0">
                <a:solidFill>
                  <a:srgbClr val="0000FF"/>
                </a:solidFill>
              </a:rPr>
              <a:t>demand paging</a:t>
            </a:r>
            <a:endParaRPr lang="en-US" dirty="0"/>
          </a:p>
          <a:p>
            <a:r>
              <a:rPr lang="en-US" dirty="0"/>
              <a:t>OS uses main memory as a page cache of all the data allocated by processes in the system</a:t>
            </a:r>
          </a:p>
          <a:p>
            <a:pPr lvl="1"/>
            <a:r>
              <a:rPr lang="en-US" dirty="0"/>
              <a:t>Initially, pages are allocated from memory</a:t>
            </a:r>
          </a:p>
          <a:p>
            <a:pPr lvl="1"/>
            <a:r>
              <a:rPr lang="en-US" dirty="0"/>
              <a:t>When memory fills up, allocating a page in memory requires some other page to be evicted from memory</a:t>
            </a:r>
            <a:endParaRPr lang="en-US" dirty="0" smtClean="0"/>
          </a:p>
          <a:p>
            <a:pPr lvl="1"/>
            <a:r>
              <a:rPr lang="en-US" dirty="0" smtClean="0"/>
              <a:t>Evicted </a:t>
            </a:r>
            <a:r>
              <a:rPr lang="en-US" dirty="0"/>
              <a:t>pages go to disk (where? the swap file/backing store)</a:t>
            </a:r>
          </a:p>
          <a:p>
            <a:pPr lvl="1"/>
            <a:r>
              <a:rPr lang="en-US" dirty="0"/>
              <a:t>The movement of pages between memory and disk is done by the OS, and is transparent to the application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24" y="1938364"/>
            <a:ext cx="7361986" cy="42859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11804" y="1599125"/>
            <a:ext cx="1992853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Memory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343" y="1889446"/>
            <a:ext cx="7446050" cy="428363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05586" y="1584008"/>
            <a:ext cx="1992853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Memory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63" y="2022159"/>
            <a:ext cx="7453412" cy="42989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05586" y="1736862"/>
            <a:ext cx="1992853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Memory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25" y="1887564"/>
            <a:ext cx="7432740" cy="44099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93924" y="1584008"/>
            <a:ext cx="1992853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Memory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B31174-FAD9-FC42-AEB6-7F6BEAFAF17F}" type="slidenum">
              <a:rPr lang="en-US"/>
              <a:pPr/>
              <a:t>2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Lecture Overview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015" y="1763740"/>
            <a:ext cx="7796139" cy="4486788"/>
          </a:xfrm>
        </p:spPr>
        <p:txBody>
          <a:bodyPr>
            <a:normAutofit lnSpcReduction="10000"/>
          </a:bodyPr>
          <a:lstStyle/>
          <a:p>
            <a:pPr>
              <a:buFont typeface="Monotype Sorts" pitchFamily="-107" charset="2"/>
              <a:buNone/>
            </a:pPr>
            <a:r>
              <a:rPr lang="en-US" dirty="0"/>
              <a:t>Today we’ll cover more paging mechanisms:</a:t>
            </a:r>
          </a:p>
          <a:p>
            <a:r>
              <a:rPr lang="en-US" dirty="0"/>
              <a:t>Optimizations</a:t>
            </a:r>
          </a:p>
          <a:p>
            <a:pPr lvl="1"/>
            <a:r>
              <a:rPr lang="en-US" dirty="0"/>
              <a:t>Managing page tables (space)</a:t>
            </a:r>
          </a:p>
          <a:p>
            <a:pPr lvl="1"/>
            <a:r>
              <a:rPr lang="en-US" dirty="0"/>
              <a:t>Efficient translations (TLBs) (time)</a:t>
            </a:r>
          </a:p>
          <a:p>
            <a:pPr lvl="1"/>
            <a:r>
              <a:rPr lang="en-US" dirty="0"/>
              <a:t>Demand paged virtual memory (space)</a:t>
            </a:r>
          </a:p>
          <a:p>
            <a:r>
              <a:rPr lang="en-US" dirty="0"/>
              <a:t>Recap address translation</a:t>
            </a:r>
          </a:p>
          <a:p>
            <a:r>
              <a:rPr lang="en-US" dirty="0"/>
              <a:t>Advanced Functionality</a:t>
            </a:r>
          </a:p>
          <a:p>
            <a:pPr lvl="1"/>
            <a:r>
              <a:rPr lang="en-US" dirty="0"/>
              <a:t>Sharing memory</a:t>
            </a:r>
          </a:p>
          <a:p>
            <a:pPr lvl="1"/>
            <a:r>
              <a:rPr lang="en-US" dirty="0"/>
              <a:t>Copy on Write</a:t>
            </a:r>
          </a:p>
          <a:p>
            <a:pPr lvl="1"/>
            <a:r>
              <a:rPr lang="en-US" dirty="0"/>
              <a:t>Mapped files</a:t>
            </a:r>
          </a:p>
          <a:p>
            <a:pPr>
              <a:buFont typeface="Monotype Sorts" pitchFamily="-107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13" y="1930509"/>
            <a:ext cx="7531431" cy="44258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11417" y="1607524"/>
            <a:ext cx="1992853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Memory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paging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00" y="1860289"/>
            <a:ext cx="7428275" cy="449606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7899" y="1572250"/>
            <a:ext cx="1992853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Memory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1E39CD-D834-E24C-8388-FF0802D075BC}" type="slidenum">
              <a:rPr lang="en-US"/>
              <a:pPr/>
              <a:t>22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Faults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144" y="1706022"/>
            <a:ext cx="8154172" cy="4572000"/>
          </a:xfrm>
        </p:spPr>
        <p:txBody>
          <a:bodyPr>
            <a:normAutofit/>
          </a:bodyPr>
          <a:lstStyle/>
          <a:p>
            <a:pPr marL="381000" indent="-381000">
              <a:lnSpc>
                <a:spcPct val="90000"/>
              </a:lnSpc>
            </a:pPr>
            <a:r>
              <a:rPr lang="en-US" dirty="0"/>
              <a:t>What happens when a process accesses a page that has been evicted?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None/>
            </a:pPr>
            <a:r>
              <a:rPr lang="en-US" dirty="0"/>
              <a:t>1. When it evicts a page, the OS sets the PTE as invalid and stores the location of the page in the swap file in the PTE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None/>
            </a:pPr>
            <a:r>
              <a:rPr lang="en-US" dirty="0"/>
              <a:t>2. When a process accesses the page, the invalid PTE will cause a trap (</a:t>
            </a:r>
            <a:r>
              <a:rPr lang="en-US" b="1" u="sng" dirty="0">
                <a:solidFill>
                  <a:srgbClr val="FF3300"/>
                </a:solidFill>
              </a:rPr>
              <a:t>page fault</a:t>
            </a:r>
            <a:r>
              <a:rPr lang="en-US" dirty="0"/>
              <a:t>)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None/>
            </a:pPr>
            <a:r>
              <a:rPr lang="en-US" dirty="0"/>
              <a:t>3. The trap will run the OS page fault handler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None/>
            </a:pPr>
            <a:r>
              <a:rPr lang="en-US" dirty="0"/>
              <a:t>4. Handler uses the invalid PTE to locate page in swap file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None/>
            </a:pPr>
            <a:r>
              <a:rPr lang="en-US" dirty="0"/>
              <a:t>5. Reads page into a physical frame, updates PTE to point to it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None/>
            </a:pPr>
            <a:r>
              <a:rPr lang="en-US" dirty="0"/>
              <a:t>6. Restarts process </a:t>
            </a:r>
          </a:p>
          <a:p>
            <a:pPr marL="381000" indent="-381000">
              <a:lnSpc>
                <a:spcPct val="90000"/>
              </a:lnSpc>
            </a:pPr>
            <a:r>
              <a:rPr lang="en-US" dirty="0"/>
              <a:t>But where does it put it?  Have to evict something </a:t>
            </a:r>
            <a:r>
              <a:rPr lang="en-US" dirty="0" smtClean="0"/>
              <a:t>else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13C5C5-7043-EC4D-A66A-5BDBAB65ABF5}" type="slidenum">
              <a:rPr lang="en-US"/>
              <a:pPr/>
              <a:t>23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Address Translation Redux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955" y="1893078"/>
            <a:ext cx="7586978" cy="4172443"/>
          </a:xfrm>
        </p:spPr>
        <p:txBody>
          <a:bodyPr>
            <a:normAutofit/>
          </a:bodyPr>
          <a:lstStyle/>
          <a:p>
            <a:r>
              <a:rPr lang="en-US" dirty="0"/>
              <a:t>We started this topic with the high-level problem of translating </a:t>
            </a:r>
            <a:r>
              <a:rPr lang="en-US" dirty="0">
                <a:solidFill>
                  <a:srgbClr val="0000FF"/>
                </a:solidFill>
              </a:rPr>
              <a:t>virtual addresses </a:t>
            </a:r>
            <a:r>
              <a:rPr lang="en-US" dirty="0"/>
              <a:t>into </a:t>
            </a:r>
            <a:r>
              <a:rPr lang="en-US" dirty="0">
                <a:solidFill>
                  <a:srgbClr val="0000FF"/>
                </a:solidFill>
              </a:rPr>
              <a:t>physical addresses</a:t>
            </a:r>
          </a:p>
          <a:p>
            <a:r>
              <a:rPr lang="en-US" dirty="0"/>
              <a:t>We’ve covered all of the pieces</a:t>
            </a:r>
          </a:p>
          <a:p>
            <a:pPr lvl="1"/>
            <a:r>
              <a:rPr lang="en-US" dirty="0"/>
              <a:t>Virtual and physical addresses</a:t>
            </a:r>
          </a:p>
          <a:p>
            <a:pPr lvl="1"/>
            <a:r>
              <a:rPr lang="en-US" dirty="0"/>
              <a:t>Virtual pages and physical page frames</a:t>
            </a:r>
          </a:p>
          <a:p>
            <a:pPr lvl="1"/>
            <a:r>
              <a:rPr lang="en-US" dirty="0"/>
              <a:t>Page tables and page table entries (PTEs), protection</a:t>
            </a:r>
          </a:p>
          <a:p>
            <a:pPr lvl="1"/>
            <a:r>
              <a:rPr lang="en-US" dirty="0"/>
              <a:t>TLBs</a:t>
            </a:r>
          </a:p>
          <a:p>
            <a:pPr lvl="1"/>
            <a:r>
              <a:rPr lang="en-US" dirty="0"/>
              <a:t>Demand paging</a:t>
            </a:r>
          </a:p>
          <a:p>
            <a:r>
              <a:rPr lang="en-US" dirty="0"/>
              <a:t>Now let’s put it together, bottom to top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291A74-9FCD-5A49-8A60-3A9FCF93E2C5}" type="slidenum">
              <a:rPr lang="en-US"/>
              <a:pPr/>
              <a:t>24</a:t>
            </a:fld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Common Case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881" y="1857804"/>
            <a:ext cx="7842843" cy="4498546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Situation: Process is executing on the CPU, and it issues a read to an address</a:t>
            </a:r>
          </a:p>
          <a:p>
            <a:pPr lvl="1"/>
            <a:r>
              <a:rPr lang="en-US" sz="1800" dirty="0">
                <a:solidFill>
                  <a:srgbClr val="D60093"/>
                </a:solidFill>
              </a:rPr>
              <a:t>What kind of address is it?  Virtual or physical?</a:t>
            </a:r>
          </a:p>
          <a:p>
            <a:r>
              <a:rPr lang="en-US" sz="2000" dirty="0"/>
              <a:t>The read goes to the TLB in the MMU</a:t>
            </a:r>
          </a:p>
          <a:p>
            <a:pPr lvl="1">
              <a:buFont typeface="ZapfDingbats" pitchFamily="82" charset="2"/>
              <a:buNone/>
            </a:pPr>
            <a:r>
              <a:rPr lang="en-US" sz="1800" dirty="0"/>
              <a:t>1. TLB does a lookup using the </a:t>
            </a:r>
            <a:r>
              <a:rPr lang="en-US" sz="1800" dirty="0">
                <a:solidFill>
                  <a:srgbClr val="0000FF"/>
                </a:solidFill>
              </a:rPr>
              <a:t>page number</a:t>
            </a:r>
            <a:r>
              <a:rPr lang="en-US" sz="1800" dirty="0"/>
              <a:t> of the address</a:t>
            </a:r>
          </a:p>
          <a:p>
            <a:pPr lvl="1">
              <a:buFont typeface="ZapfDingbats" pitchFamily="82" charset="2"/>
              <a:buNone/>
            </a:pPr>
            <a:r>
              <a:rPr lang="en-US" sz="1800" dirty="0"/>
              <a:t>2. Common case is that the page number matches, returning a </a:t>
            </a:r>
            <a:r>
              <a:rPr lang="en-US" sz="1800" dirty="0">
                <a:solidFill>
                  <a:srgbClr val="0000FF"/>
                </a:solidFill>
              </a:rPr>
              <a:t>page table entry (PTE)</a:t>
            </a:r>
            <a:r>
              <a:rPr lang="en-US" sz="1800" dirty="0"/>
              <a:t> for the mapping for this address</a:t>
            </a:r>
          </a:p>
          <a:p>
            <a:pPr lvl="1">
              <a:buFont typeface="ZapfDingbats" pitchFamily="82" charset="2"/>
              <a:buNone/>
            </a:pPr>
            <a:r>
              <a:rPr lang="en-US" sz="1800" dirty="0"/>
              <a:t>3. TLB validates that the </a:t>
            </a:r>
            <a:r>
              <a:rPr lang="en-US" sz="1800" dirty="0">
                <a:solidFill>
                  <a:srgbClr val="0000FF"/>
                </a:solidFill>
              </a:rPr>
              <a:t>PTE protection</a:t>
            </a:r>
            <a:r>
              <a:rPr lang="en-US" sz="1800" dirty="0"/>
              <a:t> allows reads (in this example)</a:t>
            </a:r>
          </a:p>
          <a:p>
            <a:pPr lvl="1">
              <a:buFont typeface="ZapfDingbats" pitchFamily="82" charset="2"/>
              <a:buNone/>
            </a:pPr>
            <a:r>
              <a:rPr lang="en-US" sz="1800" dirty="0"/>
              <a:t>4. PTE specifies which </a:t>
            </a:r>
            <a:r>
              <a:rPr lang="en-US" sz="1800" dirty="0">
                <a:solidFill>
                  <a:srgbClr val="0000FF"/>
                </a:solidFill>
              </a:rPr>
              <a:t>physical frame</a:t>
            </a:r>
            <a:r>
              <a:rPr lang="en-US" sz="1800" dirty="0"/>
              <a:t> holds the page</a:t>
            </a:r>
          </a:p>
          <a:p>
            <a:pPr lvl="1">
              <a:buFont typeface="ZapfDingbats" pitchFamily="82" charset="2"/>
              <a:buNone/>
            </a:pPr>
            <a:r>
              <a:rPr lang="en-US" sz="1800" dirty="0"/>
              <a:t>5. MMU combines the physical frame and offset into a </a:t>
            </a:r>
            <a:r>
              <a:rPr lang="en-US" sz="1800" dirty="0">
                <a:solidFill>
                  <a:srgbClr val="0000FF"/>
                </a:solidFill>
              </a:rPr>
              <a:t>physical address</a:t>
            </a:r>
          </a:p>
          <a:p>
            <a:pPr lvl="1">
              <a:buFont typeface="ZapfDingbats" pitchFamily="82" charset="2"/>
              <a:buNone/>
            </a:pPr>
            <a:r>
              <a:rPr lang="en-US" sz="1800" dirty="0"/>
              <a:t>6. MMU then reads from that physical address, returns value to CPU</a:t>
            </a:r>
          </a:p>
          <a:p>
            <a:r>
              <a:rPr lang="en-US" sz="2000" dirty="0"/>
              <a:t>Note:</a:t>
            </a:r>
            <a:r>
              <a:rPr lang="en-US" sz="2000" dirty="0">
                <a:solidFill>
                  <a:srgbClr val="FF3300"/>
                </a:solidFill>
              </a:rPr>
              <a:t> This is all done by the hardware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235876-BDE4-5340-82D2-ED7B7B3ACDB1}" type="slidenum">
              <a:rPr lang="en-US"/>
              <a:pPr/>
              <a:t>25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TLB Misses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598" y="2133601"/>
            <a:ext cx="7869878" cy="3931920"/>
          </a:xfrm>
        </p:spPr>
        <p:txBody>
          <a:bodyPr/>
          <a:lstStyle/>
          <a:p>
            <a:r>
              <a:rPr lang="en-US" dirty="0"/>
              <a:t>At this point, two other things can happen</a:t>
            </a:r>
          </a:p>
          <a:p>
            <a:pPr lvl="1">
              <a:buFont typeface="ZapfDingbats" pitchFamily="82" charset="2"/>
              <a:buNone/>
            </a:pPr>
            <a:r>
              <a:rPr lang="en-US" dirty="0"/>
              <a:t>1. TLB does not have a PTE mapping this virtual address</a:t>
            </a:r>
          </a:p>
          <a:p>
            <a:pPr lvl="1">
              <a:buFont typeface="ZapfDingbats" pitchFamily="82" charset="2"/>
              <a:buNone/>
            </a:pPr>
            <a:r>
              <a:rPr lang="en-US" dirty="0"/>
              <a:t>2. PTE exists, but memory access violates PTE protection bits</a:t>
            </a:r>
          </a:p>
          <a:p>
            <a:r>
              <a:rPr lang="en-US" dirty="0"/>
              <a:t>We’ll consider each in turn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E104C3-5966-7143-A822-10FB41F12538}" type="slidenum">
              <a:rPr lang="en-US"/>
              <a:pPr/>
              <a:t>26</a:t>
            </a:fld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Reloading the TLB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897" y="1600200"/>
            <a:ext cx="8342440" cy="4648200"/>
          </a:xfrm>
        </p:spPr>
        <p:txBody>
          <a:bodyPr/>
          <a:lstStyle/>
          <a:p>
            <a:r>
              <a:rPr lang="en-US" dirty="0"/>
              <a:t>If the TLB does not have mapping, two possibilities:</a:t>
            </a:r>
          </a:p>
          <a:p>
            <a:pPr lvl="1">
              <a:buFont typeface="ZapfDingbats" pitchFamily="82" charset="2"/>
              <a:buNone/>
            </a:pPr>
            <a:r>
              <a:rPr lang="en-US" dirty="0"/>
              <a:t>1. MMU loads PTE from page table in memory </a:t>
            </a:r>
          </a:p>
          <a:p>
            <a:pPr lvl="2"/>
            <a:r>
              <a:rPr lang="en-US" sz="1800" dirty="0">
                <a:solidFill>
                  <a:srgbClr val="FF3300"/>
                </a:solidFill>
              </a:rPr>
              <a:t>Hardware managed TLB, OS not involved in this step</a:t>
            </a:r>
          </a:p>
          <a:p>
            <a:pPr lvl="2"/>
            <a:r>
              <a:rPr lang="en-US" sz="1800" dirty="0"/>
              <a:t>OS has already set up the page tables so that the hardware can access it directly</a:t>
            </a:r>
          </a:p>
          <a:p>
            <a:pPr lvl="1">
              <a:buFont typeface="ZapfDingbats" pitchFamily="82" charset="2"/>
              <a:buNone/>
            </a:pPr>
            <a:r>
              <a:rPr lang="en-US" dirty="0"/>
              <a:t>2. Trap to the OS 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Software managed TLB, OS intervenes at this point</a:t>
            </a:r>
          </a:p>
          <a:p>
            <a:pPr lvl="2"/>
            <a:r>
              <a:rPr lang="en-US" sz="1800" dirty="0"/>
              <a:t>OS does lookup in page table, loads PTE into TLB</a:t>
            </a:r>
          </a:p>
          <a:p>
            <a:pPr lvl="2"/>
            <a:r>
              <a:rPr lang="en-US" sz="1800" dirty="0"/>
              <a:t>OS returns from exception, TLB continues</a:t>
            </a:r>
          </a:p>
          <a:p>
            <a:r>
              <a:rPr lang="en-US" dirty="0"/>
              <a:t>A machine will only support one method or the other</a:t>
            </a:r>
          </a:p>
          <a:p>
            <a:r>
              <a:rPr lang="en-US" dirty="0"/>
              <a:t>At this point, there is a PTE for the address in the TLB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3D6B48-F65F-314E-B6D9-5A51F408B2EA}" type="slidenum">
              <a:rPr lang="en-US"/>
              <a:pPr/>
              <a:t>27</a:t>
            </a:fld>
            <a:endParaRPr 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Faults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221" y="1881320"/>
            <a:ext cx="7901967" cy="41842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PTE can indicate a protection fault</a:t>
            </a:r>
          </a:p>
          <a:p>
            <a:pPr lvl="1"/>
            <a:r>
              <a:rPr lang="en-US" dirty="0"/>
              <a:t>Read/write/execute – operation not permitted on page</a:t>
            </a:r>
          </a:p>
          <a:p>
            <a:pPr lvl="1"/>
            <a:r>
              <a:rPr lang="en-US" dirty="0"/>
              <a:t>Invalid – virtual page not allocated, or page not in physical memory</a:t>
            </a:r>
          </a:p>
          <a:p>
            <a:r>
              <a:rPr lang="en-US" dirty="0"/>
              <a:t>TLB traps to the OS (software takes over)</a:t>
            </a:r>
          </a:p>
          <a:p>
            <a:pPr lvl="1"/>
            <a:r>
              <a:rPr lang="en-US" dirty="0"/>
              <a:t>R/W/E – OS usually will send fault back up to process, or might be playing games (e.g., copy on write, mapped files)</a:t>
            </a:r>
          </a:p>
          <a:p>
            <a:pPr lvl="1"/>
            <a:r>
              <a:rPr lang="en-US" dirty="0"/>
              <a:t>Invalid</a:t>
            </a:r>
          </a:p>
          <a:p>
            <a:pPr lvl="2"/>
            <a:r>
              <a:rPr lang="en-US" sz="1800" dirty="0"/>
              <a:t>Virtual page not allocated in address space</a:t>
            </a:r>
          </a:p>
          <a:p>
            <a:pPr lvl="3"/>
            <a:r>
              <a:rPr lang="en-US" dirty="0"/>
              <a:t>OS sends fault to process (e.g., segmentation fault)</a:t>
            </a:r>
          </a:p>
          <a:p>
            <a:pPr lvl="2"/>
            <a:r>
              <a:rPr lang="en-US" sz="1800" dirty="0"/>
              <a:t>Page not in physical memory </a:t>
            </a:r>
          </a:p>
          <a:p>
            <a:pPr lvl="3"/>
            <a:r>
              <a:rPr lang="en-US" dirty="0"/>
              <a:t>OS allocates frame, reads from disk, maps PTE to physical frame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7180A-0239-0649-848B-DA1314B3996B}" type="slidenum">
              <a:rPr lang="en-US"/>
              <a:pPr/>
              <a:t>28</a:t>
            </a:fld>
            <a:endParaRPr lang="en-US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Advanced Functionality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we’re going to look at some advanced functionality that the OS can provide applications using virtual memory tricks</a:t>
            </a:r>
            <a:endParaRPr lang="en-US" dirty="0" smtClean="0"/>
          </a:p>
          <a:p>
            <a:pPr lvl="1"/>
            <a:r>
              <a:rPr lang="en-US" dirty="0" smtClean="0"/>
              <a:t>Copy </a:t>
            </a:r>
            <a:r>
              <a:rPr lang="en-US" dirty="0"/>
              <a:t>on Write</a:t>
            </a:r>
          </a:p>
          <a:p>
            <a:pPr lvl="1"/>
            <a:r>
              <a:rPr lang="en-US" dirty="0"/>
              <a:t>Mapped files</a:t>
            </a:r>
            <a:endParaRPr lang="en-US" dirty="0" smtClean="0"/>
          </a:p>
          <a:p>
            <a:pPr lvl="1"/>
            <a:r>
              <a:rPr lang="en-US" dirty="0" smtClean="0"/>
              <a:t>Shared memory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0A6D82-1797-9C45-9A6E-5D87231B4DB2}" type="slidenum">
              <a:rPr lang="en-US"/>
              <a:pPr/>
              <a:t>29</a:t>
            </a:fld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 on Write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OSes spend a lot of time copying data</a:t>
            </a:r>
          </a:p>
          <a:p>
            <a:pPr lvl="1"/>
            <a:r>
              <a:rPr lang="en-US" dirty="0"/>
              <a:t>System call arguments between user/kernel space</a:t>
            </a:r>
          </a:p>
          <a:p>
            <a:pPr lvl="1"/>
            <a:r>
              <a:rPr lang="en-US" dirty="0"/>
              <a:t>Entire address spaces to implement fork()</a:t>
            </a:r>
          </a:p>
          <a:p>
            <a:r>
              <a:rPr lang="en-US" dirty="0"/>
              <a:t>Use Copy on Write (CoW) to defer large copies as long as possible, hoping to avoid them altogether</a:t>
            </a:r>
          </a:p>
          <a:p>
            <a:pPr lvl="1"/>
            <a:r>
              <a:rPr lang="en-US" dirty="0"/>
              <a:t>Instead of copying pages, create</a:t>
            </a:r>
            <a:r>
              <a:rPr lang="en-US" dirty="0">
                <a:solidFill>
                  <a:srgbClr val="0000FF"/>
                </a:solidFill>
              </a:rPr>
              <a:t> shared mappings</a:t>
            </a:r>
            <a:r>
              <a:rPr lang="en-US" dirty="0"/>
              <a:t> of parent pages in child virtual address space</a:t>
            </a:r>
          </a:p>
          <a:p>
            <a:pPr lvl="1"/>
            <a:r>
              <a:rPr lang="en-US" dirty="0"/>
              <a:t>Shared pages are protected as </a:t>
            </a:r>
            <a:r>
              <a:rPr lang="en-US" i="1" dirty="0">
                <a:solidFill>
                  <a:srgbClr val="FF0000"/>
                </a:solidFill>
              </a:rPr>
              <a:t>read-only </a:t>
            </a:r>
            <a:r>
              <a:rPr lang="en-US" dirty="0"/>
              <a:t>in parent and child</a:t>
            </a:r>
          </a:p>
          <a:p>
            <a:pPr lvl="2"/>
            <a:r>
              <a:rPr lang="en-US" sz="1800" dirty="0"/>
              <a:t>Reads happen as usual</a:t>
            </a:r>
          </a:p>
          <a:p>
            <a:pPr lvl="2"/>
            <a:r>
              <a:rPr lang="en-US" sz="1800" dirty="0"/>
              <a:t>Writes generate a protection fault, trap to OS, copy page, change page mapping in client page table, restart write instruction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How does this help fork()?</a:t>
            </a:r>
            <a:r>
              <a:rPr lang="en-US" dirty="0"/>
              <a:t>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33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7EDFD7-7009-CB48-8AC5-DCCFF851FD02}" type="slidenum">
              <a:rPr lang="en-US"/>
              <a:pPr/>
              <a:t>3</a:t>
            </a:fld>
            <a:endParaRPr lang="en-US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Review: Page Lookups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302107" y="2792406"/>
            <a:ext cx="1295400" cy="2984426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300021" y="4554944"/>
            <a:ext cx="1219200" cy="12192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300021" y="5012144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0x0002</a:t>
            </a:r>
            <a:endParaRPr lang="en-US" sz="1400" dirty="0"/>
          </a:p>
        </p:txBody>
      </p:sp>
      <p:sp>
        <p:nvSpPr>
          <p:cNvPr id="26633" name="Arc 17"/>
          <p:cNvSpPr>
            <a:spLocks/>
          </p:cNvSpPr>
          <p:nvPr/>
        </p:nvSpPr>
        <p:spPr bwMode="auto">
          <a:xfrm>
            <a:off x="3118181" y="3033632"/>
            <a:ext cx="2315519" cy="759658"/>
          </a:xfrm>
          <a:custGeom>
            <a:avLst/>
            <a:gdLst>
              <a:gd name="T0" fmla="*/ 0 w 21600"/>
              <a:gd name="T1" fmla="*/ 0 h 23449"/>
              <a:gd name="T2" fmla="*/ 386751613 w 21600"/>
              <a:gd name="T3" fmla="*/ 36279045 h 23449"/>
              <a:gd name="T4" fmla="*/ 0 w 21600"/>
              <a:gd name="T5" fmla="*/ 33418379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Line 18"/>
          <p:cNvSpPr>
            <a:spLocks noChangeShapeType="1"/>
          </p:cNvSpPr>
          <p:nvPr/>
        </p:nvSpPr>
        <p:spPr bwMode="auto">
          <a:xfrm>
            <a:off x="5903266" y="4100432"/>
            <a:ext cx="434231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5" name="Text Box 21"/>
          <p:cNvSpPr txBox="1">
            <a:spLocks noChangeArrowheads="1"/>
          </p:cNvSpPr>
          <p:nvPr/>
        </p:nvSpPr>
        <p:spPr bwMode="auto">
          <a:xfrm>
            <a:off x="464274" y="2881233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6637" name="Arc 24"/>
          <p:cNvSpPr>
            <a:spLocks/>
          </p:cNvSpPr>
          <p:nvPr/>
        </p:nvSpPr>
        <p:spPr bwMode="auto">
          <a:xfrm flipH="1" flipV="1">
            <a:off x="906527" y="3922822"/>
            <a:ext cx="458435" cy="1091744"/>
          </a:xfrm>
          <a:custGeom>
            <a:avLst/>
            <a:gdLst>
              <a:gd name="T0" fmla="*/ 0 w 21600"/>
              <a:gd name="T1" fmla="*/ 0 h 21600"/>
              <a:gd name="T2" fmla="*/ 32526815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8" name="Text Box 25"/>
          <p:cNvSpPr txBox="1">
            <a:spLocks noChangeArrowheads="1"/>
          </p:cNvSpPr>
          <p:nvPr/>
        </p:nvSpPr>
        <p:spPr bwMode="auto">
          <a:xfrm>
            <a:off x="1184637" y="2453852"/>
            <a:ext cx="1676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Virtual Address</a:t>
            </a:r>
          </a:p>
        </p:txBody>
      </p:sp>
      <p:sp>
        <p:nvSpPr>
          <p:cNvPr id="26639" name="Text Box 26"/>
          <p:cNvSpPr txBox="1">
            <a:spLocks noChangeArrowheads="1"/>
          </p:cNvSpPr>
          <p:nvPr/>
        </p:nvSpPr>
        <p:spPr bwMode="auto">
          <a:xfrm>
            <a:off x="1594181" y="5944690"/>
            <a:ext cx="13716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Page Table</a:t>
            </a:r>
          </a:p>
        </p:txBody>
      </p:sp>
      <p:sp>
        <p:nvSpPr>
          <p:cNvPr id="26640" name="Text Box 30"/>
          <p:cNvSpPr txBox="1">
            <a:spLocks noChangeArrowheads="1"/>
          </p:cNvSpPr>
          <p:nvPr/>
        </p:nvSpPr>
        <p:spPr bwMode="auto">
          <a:xfrm>
            <a:off x="3956381" y="3948032"/>
            <a:ext cx="1101363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0x0002</a:t>
            </a:r>
            <a:endParaRPr lang="en-US" sz="1400" dirty="0"/>
          </a:p>
        </p:txBody>
      </p:sp>
      <p:sp>
        <p:nvSpPr>
          <p:cNvPr id="26641" name="Text Box 31"/>
          <p:cNvSpPr txBox="1">
            <a:spLocks noChangeArrowheads="1"/>
          </p:cNvSpPr>
          <p:nvPr/>
        </p:nvSpPr>
        <p:spPr bwMode="auto">
          <a:xfrm>
            <a:off x="5067101" y="3948032"/>
            <a:ext cx="770699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468</a:t>
            </a:r>
            <a:endParaRPr lang="en-US" sz="1400" dirty="0"/>
          </a:p>
        </p:txBody>
      </p:sp>
      <p:sp>
        <p:nvSpPr>
          <p:cNvPr id="26642" name="Text Box 32"/>
          <p:cNvSpPr txBox="1">
            <a:spLocks noChangeArrowheads="1"/>
          </p:cNvSpPr>
          <p:nvPr/>
        </p:nvSpPr>
        <p:spPr bwMode="auto">
          <a:xfrm>
            <a:off x="4087311" y="3590856"/>
            <a:ext cx="1676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Physical Address</a:t>
            </a:r>
          </a:p>
        </p:txBody>
      </p:sp>
      <p:sp>
        <p:nvSpPr>
          <p:cNvPr id="26643" name="Arc 33"/>
          <p:cNvSpPr>
            <a:spLocks/>
          </p:cNvSpPr>
          <p:nvPr/>
        </p:nvSpPr>
        <p:spPr bwMode="auto">
          <a:xfrm flipV="1">
            <a:off x="3552665" y="4252831"/>
            <a:ext cx="1013315" cy="1073637"/>
          </a:xfrm>
          <a:custGeom>
            <a:avLst/>
            <a:gdLst>
              <a:gd name="T0" fmla="*/ 0 w 21600"/>
              <a:gd name="T1" fmla="*/ 0 h 21600"/>
              <a:gd name="T2" fmla="*/ 97042815 w 21600"/>
              <a:gd name="T3" fmla="*/ 9677399 h 21600"/>
              <a:gd name="T4" fmla="*/ 0 w 21600"/>
              <a:gd name="T5" fmla="*/ 967739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4" name="Text Box 34"/>
          <p:cNvSpPr txBox="1">
            <a:spLocks noChangeArrowheads="1"/>
          </p:cNvSpPr>
          <p:nvPr/>
        </p:nvSpPr>
        <p:spPr bwMode="auto">
          <a:xfrm>
            <a:off x="6834677" y="2418030"/>
            <a:ext cx="1925965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Physical Memory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96480" y="2878812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135747" y="2878812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467678" y="2884871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813252" y="2887334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2145458" y="2884912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457989" y="2884912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2789920" y="2890971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8</a:t>
            </a:r>
            <a:endParaRPr lang="en-US" sz="1400" dirty="0"/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1762851" y="3208249"/>
            <a:ext cx="7652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77642" y="3428000"/>
            <a:ext cx="166861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7962" y="3435111"/>
            <a:ext cx="12523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Virtual page </a:t>
            </a:r>
          </a:p>
          <a:p>
            <a:pPr algn="ctr"/>
            <a:r>
              <a:rPr lang="en-US" sz="1600" dirty="0" smtClean="0"/>
              <a:t>number</a:t>
            </a:r>
            <a:endParaRPr lang="en-US" sz="16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6252" y="3426412"/>
            <a:ext cx="96766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19218" y="3454736"/>
            <a:ext cx="12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1434987" y="5003304"/>
            <a:ext cx="8732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0x00007</a:t>
            </a:r>
          </a:p>
          <a:p>
            <a:r>
              <a:rPr lang="en-US" sz="1500" dirty="0" smtClean="0"/>
              <a:t>  .. .. .. ..</a:t>
            </a:r>
            <a:endParaRPr lang="en-US" sz="1500" dirty="0"/>
          </a:p>
        </p:txBody>
      </p:sp>
      <p:sp>
        <p:nvSpPr>
          <p:cNvPr id="38" name="TextBox 37"/>
          <p:cNvSpPr txBox="1"/>
          <p:nvPr/>
        </p:nvSpPr>
        <p:spPr>
          <a:xfrm>
            <a:off x="1440614" y="4460568"/>
            <a:ext cx="8732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  .. .. .. ..</a:t>
            </a:r>
          </a:p>
          <a:p>
            <a:r>
              <a:rPr lang="en-US" sz="1500" dirty="0" smtClean="0"/>
              <a:t>0x00006</a:t>
            </a:r>
            <a:endParaRPr lang="en-US" sz="1500" dirty="0"/>
          </a:p>
        </p:txBody>
      </p:sp>
      <p:sp>
        <p:nvSpPr>
          <p:cNvPr id="40" name="TextBox 39"/>
          <p:cNvSpPr txBox="1"/>
          <p:nvPr/>
        </p:nvSpPr>
        <p:spPr>
          <a:xfrm>
            <a:off x="1247125" y="4226644"/>
            <a:ext cx="12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index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2300338" y="4212727"/>
            <a:ext cx="12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page frame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6245846" y="3703606"/>
            <a:ext cx="106935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0x0002467</a:t>
            </a:r>
          </a:p>
          <a:p>
            <a:r>
              <a:rPr lang="en-US" sz="1500" dirty="0" smtClean="0"/>
              <a:t>0x0002468</a:t>
            </a:r>
          </a:p>
          <a:p>
            <a:r>
              <a:rPr lang="en-US" sz="1500" dirty="0" smtClean="0"/>
              <a:t>.. .. .. ..</a:t>
            </a:r>
            <a:endParaRPr lang="en-US" sz="1500" dirty="0"/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7312841" y="3912231"/>
            <a:ext cx="1284665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‘A’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604972" y="1859353"/>
            <a:ext cx="418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how do we ‘load 0x00007468’?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2972" y="5399655"/>
            <a:ext cx="7695439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Physical memory </a:t>
            </a:r>
          </a:p>
          <a:p>
            <a:r>
              <a:rPr lang="en-US" dirty="0" smtClean="0"/>
              <a:t>(RAM)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8" y="1636623"/>
            <a:ext cx="7642503" cy="577245"/>
          </a:xfrm>
        </p:spPr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</a:rPr>
              <a:t>Lazy</a:t>
            </a:r>
            <a:r>
              <a:rPr lang="en-US" dirty="0" smtClean="0"/>
              <a:t> 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62013" y="4115925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62013" y="42683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62013" y="3277725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62013" y="34301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62013" y="2515725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62013" y="25919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 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43695" y="4153002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43695" y="43054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043695" y="3314802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043695" y="34672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043695" y="2552802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043695" y="26290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684671" y="5400294"/>
            <a:ext cx="989785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9601" y="5399655"/>
            <a:ext cx="91625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043695" y="5399655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3" idx="3"/>
            <a:endCxn id="23" idx="0"/>
          </p:cNvCxnSpPr>
          <p:nvPr/>
        </p:nvCxnSpPr>
        <p:spPr>
          <a:xfrm>
            <a:off x="2862213" y="2896725"/>
            <a:ext cx="317351" cy="250356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3179564" y="2933802"/>
            <a:ext cx="1864131" cy="246585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  <a:endCxn id="24" idx="0"/>
          </p:cNvCxnSpPr>
          <p:nvPr/>
        </p:nvCxnSpPr>
        <p:spPr>
          <a:xfrm>
            <a:off x="2862213" y="3696825"/>
            <a:ext cx="1335517" cy="17028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3"/>
            <a:endCxn id="25" idx="0"/>
          </p:cNvCxnSpPr>
          <p:nvPr/>
        </p:nvCxnSpPr>
        <p:spPr>
          <a:xfrm>
            <a:off x="2862213" y="4468695"/>
            <a:ext cx="2634921" cy="9309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1"/>
          </p:cNvCxnSpPr>
          <p:nvPr/>
        </p:nvCxnSpPr>
        <p:spPr>
          <a:xfrm flipH="1">
            <a:off x="4191000" y="3651868"/>
            <a:ext cx="852695" cy="17477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25" idx="0"/>
          </p:cNvCxnSpPr>
          <p:nvPr/>
        </p:nvCxnSpPr>
        <p:spPr>
          <a:xfrm flipH="1">
            <a:off x="5497134" y="4858542"/>
            <a:ext cx="346661" cy="5411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3341" y="2095352"/>
            <a:ext cx="243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A’s address space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950039" y="2089744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B’s address space</a:t>
            </a:r>
            <a:endParaRPr lang="en-US" dirty="0"/>
          </a:p>
        </p:txBody>
      </p:sp>
      <p:sp>
        <p:nvSpPr>
          <p:cNvPr id="51" name="Right Arrow 50"/>
          <p:cNvSpPr/>
          <p:nvPr/>
        </p:nvSpPr>
        <p:spPr>
          <a:xfrm>
            <a:off x="3343776" y="2961257"/>
            <a:ext cx="1061218" cy="353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18213" y="2598246"/>
            <a:ext cx="72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fork()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4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2972" y="5399655"/>
            <a:ext cx="7695439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Physical memory </a:t>
            </a:r>
          </a:p>
          <a:p>
            <a:r>
              <a:rPr lang="en-US" dirty="0" smtClean="0"/>
              <a:t>(RAM)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8" y="1636623"/>
            <a:ext cx="7642503" cy="577245"/>
          </a:xfrm>
        </p:spPr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</a:rPr>
              <a:t>Lazy</a:t>
            </a:r>
            <a:r>
              <a:rPr lang="en-US" dirty="0" smtClean="0"/>
              <a:t> 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62013" y="4115925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62013" y="42683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62013" y="3277725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62013" y="34301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62013" y="2515725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62013" y="25919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 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43695" y="4153002"/>
            <a:ext cx="1600200" cy="705540"/>
          </a:xfrm>
          <a:prstGeom prst="rect">
            <a:avLst/>
          </a:prstGeom>
          <a:solidFill>
            <a:srgbClr val="FF66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43695" y="43054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40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043695" y="3314802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043695" y="34672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043695" y="2552802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043695" y="26290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684671" y="5400294"/>
            <a:ext cx="989785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9601" y="5399655"/>
            <a:ext cx="91625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043695" y="5399655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3" idx="3"/>
            <a:endCxn id="23" idx="0"/>
          </p:cNvCxnSpPr>
          <p:nvPr/>
        </p:nvCxnSpPr>
        <p:spPr>
          <a:xfrm>
            <a:off x="2862213" y="2896725"/>
            <a:ext cx="317351" cy="250356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3179564" y="2933802"/>
            <a:ext cx="1864131" cy="246585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  <a:endCxn id="24" idx="0"/>
          </p:cNvCxnSpPr>
          <p:nvPr/>
        </p:nvCxnSpPr>
        <p:spPr>
          <a:xfrm>
            <a:off x="2862213" y="3696825"/>
            <a:ext cx="1335517" cy="17028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3"/>
            <a:endCxn id="25" idx="0"/>
          </p:cNvCxnSpPr>
          <p:nvPr/>
        </p:nvCxnSpPr>
        <p:spPr>
          <a:xfrm>
            <a:off x="2862213" y="4468695"/>
            <a:ext cx="2634921" cy="9309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1"/>
          </p:cNvCxnSpPr>
          <p:nvPr/>
        </p:nvCxnSpPr>
        <p:spPr>
          <a:xfrm flipH="1">
            <a:off x="4191000" y="3651868"/>
            <a:ext cx="852695" cy="17477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32" idx="0"/>
          </p:cNvCxnSpPr>
          <p:nvPr/>
        </p:nvCxnSpPr>
        <p:spPr>
          <a:xfrm>
            <a:off x="5843795" y="4858542"/>
            <a:ext cx="800100" cy="541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3341" y="2095352"/>
            <a:ext cx="243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A’s address space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950039" y="2089744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B’s address space</a:t>
            </a:r>
            <a:endParaRPr lang="en-US" dirty="0"/>
          </a:p>
        </p:txBody>
      </p:sp>
      <p:sp>
        <p:nvSpPr>
          <p:cNvPr id="51" name="Right Arrow 50"/>
          <p:cNvSpPr/>
          <p:nvPr/>
        </p:nvSpPr>
        <p:spPr>
          <a:xfrm>
            <a:off x="3343776" y="2961257"/>
            <a:ext cx="1061218" cy="353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18213" y="2598246"/>
            <a:ext cx="72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fork()</a:t>
            </a:r>
            <a:endParaRPr lang="en-US" dirty="0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190456" y="5400294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284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665849-99DF-224A-A7EA-ABCE5498A6C6}" type="slidenum">
              <a:rPr lang="en-US"/>
              <a:pPr/>
              <a:t>32</a:t>
            </a:fld>
            <a:endParaRPr lang="en-US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Mapped Files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246" y="1788328"/>
            <a:ext cx="80772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Mapped files enable processes to do file I/O using loads and stores</a:t>
            </a:r>
          </a:p>
          <a:p>
            <a:pPr lvl="1"/>
            <a:r>
              <a:rPr lang="en-US" dirty="0"/>
              <a:t>Instead of “open, read into buffer, operate on buffer, …”</a:t>
            </a:r>
          </a:p>
          <a:p>
            <a:r>
              <a:rPr lang="en-US" dirty="0"/>
              <a:t>Bind a file to a virtual memory region (mmap() in Unix)</a:t>
            </a:r>
          </a:p>
          <a:p>
            <a:pPr lvl="1"/>
            <a:r>
              <a:rPr lang="en-US" dirty="0"/>
              <a:t>PTEs map virtual addresses to physical frames holding file data</a:t>
            </a:r>
          </a:p>
          <a:p>
            <a:pPr lvl="1"/>
            <a:r>
              <a:rPr lang="en-US" dirty="0"/>
              <a:t>Virtual address </a:t>
            </a:r>
            <a:r>
              <a:rPr lang="en-US" dirty="0">
                <a:solidFill>
                  <a:srgbClr val="0000FF"/>
                </a:solidFill>
              </a:rPr>
              <a:t>base + N</a:t>
            </a:r>
            <a:r>
              <a:rPr lang="en-US" dirty="0"/>
              <a:t> refers to offset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/>
              <a:t> in file</a:t>
            </a:r>
          </a:p>
          <a:p>
            <a:r>
              <a:rPr lang="en-US" dirty="0"/>
              <a:t>Initially, all pages mapped to file are invalid</a:t>
            </a:r>
          </a:p>
          <a:p>
            <a:pPr lvl="1"/>
            <a:r>
              <a:rPr lang="en-US" dirty="0"/>
              <a:t>OS reads a page from file when invalid page is accessed</a:t>
            </a:r>
          </a:p>
          <a:p>
            <a:pPr lvl="1"/>
            <a:r>
              <a:rPr lang="en-US" dirty="0"/>
              <a:t>OS writes a page to file when evicted, or region unmapped</a:t>
            </a:r>
          </a:p>
          <a:p>
            <a:pPr lvl="1"/>
            <a:r>
              <a:rPr lang="en-US" dirty="0"/>
              <a:t>If page is not dirty (has not been written to), no write needed</a:t>
            </a:r>
          </a:p>
          <a:p>
            <a:pPr lvl="2"/>
            <a:r>
              <a:rPr lang="en-US" sz="1800" dirty="0"/>
              <a:t>Another use of the dirty bit in PTE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131366-1B97-F146-8E8E-B27CED9AEB3B}" type="slidenum">
              <a:rPr lang="en-US"/>
              <a:pPr/>
              <a:t>33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Sharing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318" y="1869561"/>
            <a:ext cx="7924559" cy="42564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Private virtual address spaces protect applications from each other</a:t>
            </a:r>
          </a:p>
          <a:p>
            <a:pPr lvl="1"/>
            <a:r>
              <a:rPr lang="en-US" dirty="0"/>
              <a:t>Usually exactly what we want</a:t>
            </a:r>
          </a:p>
          <a:p>
            <a:r>
              <a:rPr lang="en-US" dirty="0"/>
              <a:t>But this makes it difficult to share data (have to copy)</a:t>
            </a:r>
          </a:p>
          <a:p>
            <a:pPr lvl="1"/>
            <a:r>
              <a:rPr lang="en-US" dirty="0"/>
              <a:t>Parents and children in a forking Web server or proxy will want to share an in-memory cache without copying</a:t>
            </a:r>
          </a:p>
          <a:p>
            <a:r>
              <a:rPr lang="en-US" dirty="0"/>
              <a:t>We can use </a:t>
            </a:r>
            <a:r>
              <a:rPr lang="en-US" dirty="0">
                <a:solidFill>
                  <a:srgbClr val="0000FF"/>
                </a:solidFill>
              </a:rPr>
              <a:t>shared memory</a:t>
            </a:r>
            <a:r>
              <a:rPr lang="en-US" dirty="0"/>
              <a:t> to allow processes to share data using direct memory references</a:t>
            </a:r>
          </a:p>
          <a:p>
            <a:pPr lvl="1"/>
            <a:r>
              <a:rPr lang="en-US" dirty="0"/>
              <a:t>Both processes see updates to the shared memory segment</a:t>
            </a:r>
          </a:p>
          <a:p>
            <a:pPr lvl="2"/>
            <a:r>
              <a:rPr lang="en-US" sz="1800" dirty="0"/>
              <a:t>Process B can immediately read an update by process </a:t>
            </a:r>
            <a:r>
              <a:rPr lang="en-US" sz="1800" dirty="0" smtClean="0"/>
              <a:t>A</a:t>
            </a:r>
          </a:p>
          <a:p>
            <a:pPr lvl="1"/>
            <a:r>
              <a:rPr lang="en-US" dirty="0" smtClean="0">
                <a:solidFill>
                  <a:srgbClr val="D60093"/>
                </a:solidFill>
              </a:rPr>
              <a:t>How are we going to coordinate access to shared data?</a:t>
            </a:r>
            <a:endParaRPr lang="en-US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9E6975-AABC-C745-9111-20D1851F0B45}" type="slidenum">
              <a:rPr lang="en-US"/>
              <a:pPr/>
              <a:t>34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Sharing (2)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221" y="1893078"/>
            <a:ext cx="7819655" cy="4172443"/>
          </a:xfrm>
        </p:spPr>
        <p:txBody>
          <a:bodyPr>
            <a:normAutofit/>
          </a:bodyPr>
          <a:lstStyle/>
          <a:p>
            <a:r>
              <a:rPr lang="en-US" dirty="0"/>
              <a:t>How can we implement sharing using page tables?</a:t>
            </a:r>
          </a:p>
          <a:p>
            <a:pPr lvl="1"/>
            <a:r>
              <a:rPr lang="en-US" dirty="0"/>
              <a:t>Have PTEs in both tables map to the same physical frame</a:t>
            </a:r>
          </a:p>
          <a:p>
            <a:pPr lvl="1"/>
            <a:r>
              <a:rPr lang="en-US" dirty="0"/>
              <a:t>Each PTE can have different protection values</a:t>
            </a:r>
          </a:p>
          <a:p>
            <a:pPr lvl="1"/>
            <a:r>
              <a:rPr lang="en-US" dirty="0"/>
              <a:t>Must update both PTEs when page becomes invalid</a:t>
            </a:r>
          </a:p>
          <a:p>
            <a:r>
              <a:rPr lang="en-US" dirty="0"/>
              <a:t>Can map shared memory at same or different virtual addresses in each process’ address space</a:t>
            </a:r>
          </a:p>
          <a:p>
            <a:pPr lvl="1"/>
            <a:r>
              <a:rPr lang="en-US" dirty="0"/>
              <a:t>Different: Flexible (no address space conflicts), but pointers inside the shared memory segment are invalid </a:t>
            </a:r>
            <a:r>
              <a:rPr lang="en-US" dirty="0">
                <a:solidFill>
                  <a:srgbClr val="D60093"/>
                </a:solidFill>
              </a:rPr>
              <a:t>(Why?)</a:t>
            </a:r>
          </a:p>
          <a:p>
            <a:pPr lvl="1"/>
            <a:r>
              <a:rPr lang="en-US" dirty="0"/>
              <a:t>Same: Less flexible, but shared pointers are valid </a:t>
            </a:r>
            <a:r>
              <a:rPr lang="en-US" dirty="0">
                <a:solidFill>
                  <a:srgbClr val="D60093"/>
                </a:solidFill>
              </a:rPr>
              <a:t>(Why?</a:t>
            </a:r>
            <a:r>
              <a:rPr lang="en-US" dirty="0" smtClean="0">
                <a:solidFill>
                  <a:srgbClr val="D60093"/>
                </a:solidFill>
              </a:rPr>
              <a:t>)</a:t>
            </a:r>
            <a:endParaRPr lang="en-US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D9E19E-6F58-FD44-A690-F478A8AAF876}" type="slidenum">
              <a:rPr lang="en-US"/>
              <a:pPr/>
              <a:t>35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Summary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738" y="1728463"/>
            <a:ext cx="7598737" cy="4337058"/>
          </a:xfrm>
        </p:spPr>
        <p:txBody>
          <a:bodyPr>
            <a:normAutofit fontScale="85000" lnSpcReduction="20000"/>
          </a:bodyPr>
          <a:lstStyle/>
          <a:p>
            <a:pPr>
              <a:buFont typeface="Monotype Sorts" pitchFamily="-107" charset="2"/>
              <a:buNone/>
            </a:pPr>
            <a:r>
              <a:rPr lang="en-US" dirty="0"/>
              <a:t>Paging mechanisms:</a:t>
            </a:r>
          </a:p>
          <a:p>
            <a:r>
              <a:rPr lang="en-US" dirty="0"/>
              <a:t>Optimizations</a:t>
            </a:r>
          </a:p>
          <a:p>
            <a:pPr lvl="1"/>
            <a:r>
              <a:rPr lang="en-US" dirty="0"/>
              <a:t>Managing page tables (space)</a:t>
            </a:r>
          </a:p>
          <a:p>
            <a:pPr lvl="1"/>
            <a:r>
              <a:rPr lang="en-US" dirty="0"/>
              <a:t>Efficient translations (TLBs) (time)</a:t>
            </a:r>
          </a:p>
          <a:p>
            <a:pPr lvl="1"/>
            <a:r>
              <a:rPr lang="en-US" dirty="0"/>
              <a:t>Demand paged virtual memory (space)</a:t>
            </a:r>
          </a:p>
          <a:p>
            <a:r>
              <a:rPr lang="en-US" dirty="0"/>
              <a:t>Recap address translation</a:t>
            </a:r>
          </a:p>
          <a:p>
            <a:r>
              <a:rPr lang="en-US" dirty="0"/>
              <a:t>Advanced Functionality</a:t>
            </a:r>
          </a:p>
          <a:p>
            <a:pPr lvl="1"/>
            <a:r>
              <a:rPr lang="en-US" dirty="0"/>
              <a:t>Sharing memory</a:t>
            </a:r>
          </a:p>
          <a:p>
            <a:pPr lvl="1"/>
            <a:r>
              <a:rPr lang="en-US" dirty="0"/>
              <a:t>Copy on Write</a:t>
            </a:r>
          </a:p>
          <a:p>
            <a:pPr lvl="1"/>
            <a:r>
              <a:rPr lang="en-US" dirty="0"/>
              <a:t>Mapped files</a:t>
            </a:r>
          </a:p>
          <a:p>
            <a:pPr>
              <a:buFont typeface="Monotype Sorts" pitchFamily="-107" charset="2"/>
              <a:buNone/>
            </a:pPr>
            <a:r>
              <a:rPr lang="en-US" dirty="0"/>
              <a:t>Next time: Paging policies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6CB49-7B82-F444-92E4-63ED3DCC0C9F}" type="slidenum">
              <a:rPr lang="en-US"/>
              <a:pPr/>
              <a:t>4</a:t>
            </a:fld>
            <a:endParaRPr 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Review: Two-Level Page Tables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7315200" y="2133600"/>
            <a:ext cx="12954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66800" y="3200400"/>
            <a:ext cx="1219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1066800" y="35052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table</a:t>
            </a:r>
          </a:p>
        </p:txBody>
      </p:sp>
      <p:sp>
        <p:nvSpPr>
          <p:cNvPr id="17417" name="Arc 7"/>
          <p:cNvSpPr>
            <a:spLocks/>
          </p:cNvSpPr>
          <p:nvPr/>
        </p:nvSpPr>
        <p:spPr bwMode="auto">
          <a:xfrm>
            <a:off x="4800600" y="2667000"/>
            <a:ext cx="1524000" cy="922338"/>
          </a:xfrm>
          <a:custGeom>
            <a:avLst/>
            <a:gdLst>
              <a:gd name="T0" fmla="*/ 0 w 21600"/>
              <a:gd name="T1" fmla="*/ 0 h 23449"/>
              <a:gd name="T2" fmla="*/ 2147483647 w 21600"/>
              <a:gd name="T3" fmla="*/ 1426992230 h 23449"/>
              <a:gd name="T4" fmla="*/ 0 w 21600"/>
              <a:gd name="T5" fmla="*/ 1314470886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Line 8"/>
          <p:cNvSpPr>
            <a:spLocks noChangeShapeType="1"/>
          </p:cNvSpPr>
          <p:nvPr/>
        </p:nvSpPr>
        <p:spPr bwMode="auto">
          <a:xfrm>
            <a:off x="7010400" y="37338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228600" y="2514600"/>
            <a:ext cx="1981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Master page number</a:t>
            </a:r>
          </a:p>
        </p:txBody>
      </p:sp>
      <p:sp>
        <p:nvSpPr>
          <p:cNvPr id="17420" name="Text Box 10"/>
          <p:cNvSpPr txBox="1">
            <a:spLocks noChangeArrowheads="1"/>
          </p:cNvSpPr>
          <p:nvPr/>
        </p:nvSpPr>
        <p:spPr bwMode="auto">
          <a:xfrm>
            <a:off x="2209800" y="25146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Secondary</a:t>
            </a:r>
          </a:p>
        </p:txBody>
      </p:sp>
      <p:sp>
        <p:nvSpPr>
          <p:cNvPr id="17421" name="Arc 11"/>
          <p:cNvSpPr>
            <a:spLocks/>
          </p:cNvSpPr>
          <p:nvPr/>
        </p:nvSpPr>
        <p:spPr bwMode="auto">
          <a:xfrm flipH="1" flipV="1">
            <a:off x="685800" y="2819400"/>
            <a:ext cx="381000" cy="838200"/>
          </a:xfrm>
          <a:custGeom>
            <a:avLst/>
            <a:gdLst>
              <a:gd name="T0" fmla="*/ 0 w 21600"/>
              <a:gd name="T1" fmla="*/ 0 h 21600"/>
              <a:gd name="T2" fmla="*/ 118540664 w 21600"/>
              <a:gd name="T3" fmla="*/ 1262220398 h 21600"/>
              <a:gd name="T4" fmla="*/ 0 w 21600"/>
              <a:gd name="T5" fmla="*/ 126222039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Text Box 12"/>
          <p:cNvSpPr txBox="1">
            <a:spLocks noChangeArrowheads="1"/>
          </p:cNvSpPr>
          <p:nvPr/>
        </p:nvSpPr>
        <p:spPr bwMode="auto">
          <a:xfrm>
            <a:off x="228600" y="2209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Virtual Address</a:t>
            </a:r>
          </a:p>
        </p:txBody>
      </p:sp>
      <p:sp>
        <p:nvSpPr>
          <p:cNvPr id="17423" name="Text Box 13"/>
          <p:cNvSpPr txBox="1">
            <a:spLocks noChangeArrowheads="1"/>
          </p:cNvSpPr>
          <p:nvPr/>
        </p:nvSpPr>
        <p:spPr bwMode="auto">
          <a:xfrm>
            <a:off x="762000" y="4495800"/>
            <a:ext cx="1828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Master Page Table</a:t>
            </a:r>
          </a:p>
        </p:txBody>
      </p:sp>
      <p:sp>
        <p:nvSpPr>
          <p:cNvPr id="17424" name="Text Box 14"/>
          <p:cNvSpPr txBox="1">
            <a:spLocks noChangeArrowheads="1"/>
          </p:cNvSpPr>
          <p:nvPr/>
        </p:nvSpPr>
        <p:spPr bwMode="auto">
          <a:xfrm>
            <a:off x="4343400" y="3581400"/>
            <a:ext cx="13716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frame</a:t>
            </a:r>
          </a:p>
        </p:txBody>
      </p:sp>
      <p:sp>
        <p:nvSpPr>
          <p:cNvPr id="17425" name="Text Box 15"/>
          <p:cNvSpPr txBox="1">
            <a:spLocks noChangeArrowheads="1"/>
          </p:cNvSpPr>
          <p:nvPr/>
        </p:nvSpPr>
        <p:spPr bwMode="auto">
          <a:xfrm>
            <a:off x="5715000" y="35814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17426" name="Text Box 16"/>
          <p:cNvSpPr txBox="1">
            <a:spLocks noChangeArrowheads="1"/>
          </p:cNvSpPr>
          <p:nvPr/>
        </p:nvSpPr>
        <p:spPr bwMode="auto">
          <a:xfrm>
            <a:off x="4267200" y="32766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Physical Address</a:t>
            </a:r>
          </a:p>
        </p:txBody>
      </p:sp>
      <p:sp>
        <p:nvSpPr>
          <p:cNvPr id="17427" name="Arc 17"/>
          <p:cNvSpPr>
            <a:spLocks/>
          </p:cNvSpPr>
          <p:nvPr/>
        </p:nvSpPr>
        <p:spPr bwMode="auto">
          <a:xfrm flipV="1">
            <a:off x="4191000" y="3886200"/>
            <a:ext cx="762000" cy="914400"/>
          </a:xfrm>
          <a:custGeom>
            <a:avLst/>
            <a:gdLst>
              <a:gd name="T0" fmla="*/ 0 w 21600"/>
              <a:gd name="T1" fmla="*/ 0 h 21600"/>
              <a:gd name="T2" fmla="*/ 948325308 w 21600"/>
              <a:gd name="T3" fmla="*/ 1638705130 h 21600"/>
              <a:gd name="T4" fmla="*/ 0 w 21600"/>
              <a:gd name="T5" fmla="*/ 163870513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18"/>
          <p:cNvSpPr txBox="1">
            <a:spLocks noChangeArrowheads="1"/>
          </p:cNvSpPr>
          <p:nvPr/>
        </p:nvSpPr>
        <p:spPr bwMode="auto">
          <a:xfrm>
            <a:off x="7162800" y="1828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Physical Memory</a:t>
            </a:r>
          </a:p>
        </p:txBody>
      </p:sp>
      <p:sp>
        <p:nvSpPr>
          <p:cNvPr id="17429" name="Text Box 19"/>
          <p:cNvSpPr txBox="1">
            <a:spLocks noChangeArrowheads="1"/>
          </p:cNvSpPr>
          <p:nvPr/>
        </p:nvSpPr>
        <p:spPr bwMode="auto">
          <a:xfrm>
            <a:off x="3505200" y="25146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17430" name="Rectangle 20"/>
          <p:cNvSpPr>
            <a:spLocks noChangeArrowheads="1"/>
          </p:cNvSpPr>
          <p:nvPr/>
        </p:nvSpPr>
        <p:spPr bwMode="auto">
          <a:xfrm>
            <a:off x="2971800" y="4191000"/>
            <a:ext cx="1219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1" name="Arc 21"/>
          <p:cNvSpPr>
            <a:spLocks/>
          </p:cNvSpPr>
          <p:nvPr/>
        </p:nvSpPr>
        <p:spPr bwMode="auto">
          <a:xfrm flipH="1" flipV="1">
            <a:off x="2514600" y="2819400"/>
            <a:ext cx="457200" cy="1981200"/>
          </a:xfrm>
          <a:custGeom>
            <a:avLst/>
            <a:gdLst>
              <a:gd name="T0" fmla="*/ 0 w 21600"/>
              <a:gd name="T1" fmla="*/ 0 h 21600"/>
              <a:gd name="T2" fmla="*/ 204838141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2" name="Text Box 22"/>
          <p:cNvSpPr txBox="1">
            <a:spLocks noChangeArrowheads="1"/>
          </p:cNvSpPr>
          <p:nvPr/>
        </p:nvSpPr>
        <p:spPr bwMode="auto">
          <a:xfrm>
            <a:off x="2971800" y="46482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frame</a:t>
            </a:r>
          </a:p>
        </p:txBody>
      </p:sp>
      <p:sp>
        <p:nvSpPr>
          <p:cNvPr id="17433" name="Arc 24"/>
          <p:cNvSpPr>
            <a:spLocks/>
          </p:cNvSpPr>
          <p:nvPr/>
        </p:nvSpPr>
        <p:spPr bwMode="auto">
          <a:xfrm>
            <a:off x="2286000" y="3657600"/>
            <a:ext cx="685800" cy="533400"/>
          </a:xfrm>
          <a:custGeom>
            <a:avLst/>
            <a:gdLst>
              <a:gd name="T0" fmla="*/ 0 w 21600"/>
              <a:gd name="T1" fmla="*/ 0 h 23449"/>
              <a:gd name="T2" fmla="*/ 688800761 w 21600"/>
              <a:gd name="T3" fmla="*/ 276000799 h 23449"/>
              <a:gd name="T4" fmla="*/ 0 w 21600"/>
              <a:gd name="T5" fmla="*/ 254237340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4" name="Text Box 25"/>
          <p:cNvSpPr txBox="1">
            <a:spLocks noChangeArrowheads="1"/>
          </p:cNvSpPr>
          <p:nvPr/>
        </p:nvSpPr>
        <p:spPr bwMode="auto">
          <a:xfrm>
            <a:off x="2438400" y="5486400"/>
            <a:ext cx="22860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Secondary Page Table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373031" y="4419600"/>
            <a:ext cx="2901934" cy="140906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Problem: each memory access requires several actual memory accesses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256" y="1822529"/>
            <a:ext cx="7575219" cy="4242992"/>
          </a:xfrm>
        </p:spPr>
        <p:txBody>
          <a:bodyPr>
            <a:normAutofit/>
          </a:bodyPr>
          <a:lstStyle/>
          <a:p>
            <a:r>
              <a:rPr lang="en-US" dirty="0" smtClean="0"/>
              <a:t>If OS is involved in every memory access for PT look up --- too slow (user&lt;-&gt;kernel mode switch)</a:t>
            </a:r>
          </a:p>
          <a:p>
            <a:r>
              <a:rPr lang="en-US" dirty="0" smtClean="0"/>
              <a:t>Every look-up requires multiple memory access</a:t>
            </a:r>
          </a:p>
          <a:p>
            <a:pPr lvl="1"/>
            <a:r>
              <a:rPr lang="en-US" dirty="0" smtClean="0"/>
              <a:t>Our original page table scheme already doubled the cost of doing memory lookups</a:t>
            </a:r>
          </a:p>
          <a:p>
            <a:pPr lvl="2"/>
            <a:r>
              <a:rPr lang="en-US" dirty="0" smtClean="0"/>
              <a:t>One lookup into the page table, another to fetch the data</a:t>
            </a:r>
          </a:p>
          <a:p>
            <a:pPr lvl="1"/>
            <a:r>
              <a:rPr lang="en-US" dirty="0" smtClean="0"/>
              <a:t>Now two-level page tables triple the cost!</a:t>
            </a:r>
          </a:p>
          <a:p>
            <a:pPr lvl="2"/>
            <a:r>
              <a:rPr lang="en-US" dirty="0" smtClean="0"/>
              <a:t>Two lookups into the page tables, a third to fetch the data</a:t>
            </a:r>
          </a:p>
          <a:p>
            <a:pPr lvl="2"/>
            <a:r>
              <a:rPr lang="en-US" dirty="0" smtClean="0"/>
              <a:t>And this assumes the page table is in memory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FD1D8C-046D-F045-9311-43537A13888C}" type="slidenum">
              <a:rPr lang="en-US"/>
              <a:pPr/>
              <a:t>6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Solution to Efficient Translation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738" y="1834287"/>
            <a:ext cx="7598737" cy="4231234"/>
          </a:xfrm>
        </p:spPr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/>
              <a:t>can we use paging but also have lookups cost about the same as fetching from memory</a:t>
            </a:r>
            <a:r>
              <a:rPr lang="en-US" dirty="0" smtClean="0"/>
              <a:t>?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Hardware Support</a:t>
            </a:r>
          </a:p>
          <a:p>
            <a:pPr lvl="1"/>
            <a:r>
              <a:rPr lang="en-US" dirty="0"/>
              <a:t>Cache translations in hardware</a:t>
            </a:r>
          </a:p>
          <a:p>
            <a:pPr lvl="1"/>
            <a:r>
              <a:rPr lang="en-US" dirty="0"/>
              <a:t>Translation Lookaside Buffer (TLB)</a:t>
            </a:r>
          </a:p>
          <a:p>
            <a:pPr lvl="1"/>
            <a:r>
              <a:rPr lang="en-US" dirty="0"/>
              <a:t>TLB managed by Memory Management Unit (MMU)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Translation Look-aside Buffer (TLB)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094" y="1904871"/>
            <a:ext cx="5797128" cy="3969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ECE344 Lecture 8: Paging Ding Yuan</a:t>
            </a:r>
            <a:endParaRPr lang="en-US" sz="1400" b="0">
              <a:latin typeface="Times New Roman" pitchFamily="-107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8EBD9D-DCBD-3C44-9FE9-05EE4405862F}" type="slidenum">
              <a:rPr lang="en-US"/>
              <a:pPr/>
              <a:t>8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TLBs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3054"/>
            <a:ext cx="792480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Translation Lookaside Buffers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Translate </a:t>
            </a:r>
            <a:r>
              <a:rPr lang="en-US" dirty="0">
                <a:solidFill>
                  <a:srgbClr val="FF3300"/>
                </a:solidFill>
              </a:rPr>
              <a:t>virtual page #s into PTEs</a:t>
            </a:r>
            <a:r>
              <a:rPr lang="en-US" dirty="0"/>
              <a:t> (</a:t>
            </a:r>
            <a:r>
              <a:rPr lang="en-US" dirty="0">
                <a:solidFill>
                  <a:srgbClr val="0000FF"/>
                </a:solidFill>
              </a:rPr>
              <a:t>not physical addrs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Can be done in a single machine cycle</a:t>
            </a:r>
          </a:p>
          <a:p>
            <a:pPr>
              <a:lnSpc>
                <a:spcPct val="90000"/>
              </a:lnSpc>
            </a:pPr>
            <a:r>
              <a:rPr lang="en-US" dirty="0"/>
              <a:t>TLBs implemented in </a:t>
            </a:r>
            <a:r>
              <a:rPr lang="en-US" i="1" dirty="0">
                <a:solidFill>
                  <a:srgbClr val="FF0000"/>
                </a:solidFill>
              </a:rPr>
              <a:t>hardware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Fully associative cache (all entries looked up in parallel)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Cache tags are virtual page numbers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Cache values are PTEs (entries from page tables)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With PTE + offset, can directly calculate physical address</a:t>
            </a:r>
          </a:p>
          <a:p>
            <a:pPr>
              <a:lnSpc>
                <a:spcPct val="90000"/>
              </a:lnSpc>
            </a:pPr>
            <a:r>
              <a:rPr lang="en-US" dirty="0"/>
              <a:t>TLBs exploit locality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Processes only use a handful of pages at a time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16-48 entries/pages (64-192K)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Only need those pages to be “mapped”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Hit rates are therefore very important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Example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Lecture 8: Paging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37" y="1852803"/>
            <a:ext cx="8280936" cy="43624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52367" y="3492207"/>
            <a:ext cx="1669764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VPN-&gt;PPN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42128" y="2277727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VPN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00068" y="2289031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77169" y="4498123"/>
            <a:ext cx="7997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9164" y="4498124"/>
            <a:ext cx="697764" cy="333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56713" y="3021871"/>
            <a:ext cx="1088762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PPN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92105" y="3033176"/>
            <a:ext cx="1088762" cy="297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VPN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91738" y="1817529"/>
            <a:ext cx="17927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(VPN,Offset)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34643" y="5056049"/>
            <a:ext cx="17927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(PPN,Offset)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791738" y="2183663"/>
            <a:ext cx="2895600" cy="2872386"/>
          </a:xfrm>
          <a:prstGeom prst="roundRect">
            <a:avLst/>
          </a:prstGeom>
          <a:noFill/>
          <a:ln w="349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90803" y="4550446"/>
            <a:ext cx="88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TLB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3142128" y="3330507"/>
            <a:ext cx="744800" cy="4590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77087</TotalTime>
  <Words>2429</Words>
  <Application>Microsoft Macintosh PowerPoint</Application>
  <PresentationFormat>On-screen Show (4:3)</PresentationFormat>
  <Paragraphs>410</Paragraphs>
  <Slides>35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Capital</vt:lpstr>
      <vt:lpstr>Operating Systems ECE344 </vt:lpstr>
      <vt:lpstr>Lecture Overview</vt:lpstr>
      <vt:lpstr>Review: Page Lookups</vt:lpstr>
      <vt:lpstr>Review: Two-Level Page Tables</vt:lpstr>
      <vt:lpstr>Problems with Efficiency</vt:lpstr>
      <vt:lpstr>Solution to Efficient Translation</vt:lpstr>
      <vt:lpstr>Translation Look-aside Buffer (TLB)</vt:lpstr>
      <vt:lpstr>TLBs</vt:lpstr>
      <vt:lpstr>TLB Example</vt:lpstr>
      <vt:lpstr>TLB Example</vt:lpstr>
      <vt:lpstr>TLB Example: next reference</vt:lpstr>
      <vt:lpstr>Managing TLBs</vt:lpstr>
      <vt:lpstr>Managing TLBs (2)</vt:lpstr>
      <vt:lpstr>Bits in a TLB entry</vt:lpstr>
      <vt:lpstr>Now we switch gear</vt:lpstr>
      <vt:lpstr>Demand paging</vt:lpstr>
      <vt:lpstr>Demand paging</vt:lpstr>
      <vt:lpstr>Demand paging</vt:lpstr>
      <vt:lpstr>Demand paging</vt:lpstr>
      <vt:lpstr>Demand paging</vt:lpstr>
      <vt:lpstr>Demand paging</vt:lpstr>
      <vt:lpstr>Page Faults</vt:lpstr>
      <vt:lpstr>Address Translation Redux</vt:lpstr>
      <vt:lpstr>The Common Case</vt:lpstr>
      <vt:lpstr>TLB Misses</vt:lpstr>
      <vt:lpstr>Reloading the TLB</vt:lpstr>
      <vt:lpstr>Page Faults</vt:lpstr>
      <vt:lpstr>Advanced Functionality</vt:lpstr>
      <vt:lpstr>Copy on Write</vt:lpstr>
      <vt:lpstr>Copy-On-Write</vt:lpstr>
      <vt:lpstr>Copy-On-Write</vt:lpstr>
      <vt:lpstr>Mapped Files</vt:lpstr>
      <vt:lpstr>Sharing</vt:lpstr>
      <vt:lpstr>Sharing (2)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228</cp:revision>
  <cp:lastPrinted>2015-03-09T17:53:14Z</cp:lastPrinted>
  <dcterms:created xsi:type="dcterms:W3CDTF">2013-03-21T15:57:01Z</dcterms:created>
  <dcterms:modified xsi:type="dcterms:W3CDTF">2016-03-08T16:38:05Z</dcterms:modified>
</cp:coreProperties>
</file>