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62" r:id="rId16"/>
    <p:sldId id="272" r:id="rId17"/>
    <p:sldId id="283" r:id="rId18"/>
    <p:sldId id="284" r:id="rId19"/>
    <p:sldId id="285" r:id="rId20"/>
    <p:sldId id="287" r:id="rId21"/>
    <p:sldId id="273" r:id="rId22"/>
    <p:sldId id="274" r:id="rId23"/>
    <p:sldId id="275" r:id="rId24"/>
    <p:sldId id="276" r:id="rId25"/>
    <p:sldId id="277" r:id="rId26"/>
    <p:sldId id="280" r:id="rId27"/>
    <p:sldId id="278" r:id="rId28"/>
    <p:sldId id="279" r:id="rId29"/>
    <p:sldId id="281" r:id="rId30"/>
    <p:sldId id="282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9C006B"/>
    <a:srgbClr val="9C254C"/>
    <a:srgbClr val="A3ABFF"/>
    <a:srgbClr val="567CFF"/>
    <a:srgbClr val="FF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127" autoAdjust="0"/>
  </p:normalViewPr>
  <p:slideViewPr>
    <p:cSldViewPr snapToGrid="0" snapToObjects="1">
      <p:cViewPr varScale="1">
        <p:scale>
          <a:sx n="72" d="100"/>
          <a:sy n="7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2015-03-20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916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2015-03-20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8188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A6582A-8EB9-2246-BE72-060DC817836C}" type="slidenum">
              <a:rPr lang="en-US"/>
              <a:pPr/>
              <a:t>17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A6582A-8EB9-2246-BE72-060DC817836C}" type="slidenum">
              <a:rPr lang="en-US"/>
              <a:pPr/>
              <a:t>18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A6582A-8EB9-2246-BE72-060DC817836C}" type="slidenum">
              <a:rPr lang="en-US"/>
              <a:pPr/>
              <a:t>19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A6582A-8EB9-2246-BE72-060DC817836C}" type="slidenum">
              <a:rPr lang="en-US"/>
              <a:pPr/>
              <a:t>20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AD1D0-2C23-5C46-BCF6-41B2734FE098}" type="slidenum">
              <a:rPr lang="en-US"/>
              <a:pPr/>
              <a:t>23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C58BBD-9A35-5443-ABA0-91293529A2A4}" type="slidenum">
              <a:rPr lang="en-US"/>
              <a:pPr/>
              <a:t>25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0D05-93D8-0941-86B1-A3CCCF015513}" type="slidenum">
              <a:rPr lang="en-US"/>
              <a:pPr/>
              <a:t>27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F0DE2A-C902-F14B-9632-F12FC62F6CCD}" type="slidenum">
              <a:rPr lang="en-US"/>
              <a:pPr/>
              <a:t>28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711777-24AE-AF46-815A-3DA17D20C317}" type="slidenum">
              <a:rPr lang="en-US"/>
              <a:pPr/>
              <a:t>29</a:t>
            </a:fld>
            <a:endParaRPr lang="en-US"/>
          </a:p>
        </p:txBody>
      </p:sp>
      <p:sp>
        <p:nvSpPr>
          <p:cNvPr id="501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CD94E7-4D58-E44E-9937-538E6EA296E7}" type="slidenum">
              <a:rPr lang="en-US"/>
              <a:pPr/>
              <a:t>30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104EE6-E32C-2648-AFC0-E8F95DABEA85}" type="slidenum">
              <a:rPr lang="en-US"/>
              <a:pPr/>
              <a:t>4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18B09F-EE90-664B-90F3-127A08CA500C}" type="slidenum">
              <a:rPr lang="en-US"/>
              <a:pPr/>
              <a:t>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016B26-E361-EE49-BD12-D429B1F74897}" type="slidenum">
              <a:rPr lang="en-US"/>
              <a:pPr/>
              <a:t>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why? because</a:t>
            </a:r>
            <a:r>
              <a:rPr lang="en-US" baseline="0" dirty="0" smtClean="0"/>
              <a:t> FIFO does not consider the </a:t>
            </a:r>
            <a:r>
              <a:rPr lang="en-US" baseline="0" dirty="0" err="1" smtClean="0"/>
              <a:t>recency</a:t>
            </a:r>
            <a:r>
              <a:rPr lang="en-US" baseline="0" dirty="0" smtClean="0"/>
              <a:t> of each entry, but only when it was first introduced </a:t>
            </a:r>
          </a:p>
          <a:p>
            <a:r>
              <a:rPr lang="en-US" baseline="0" dirty="0" smtClean="0"/>
              <a:t>The 8</a:t>
            </a:r>
            <a:r>
              <a:rPr lang="en-US" baseline="30000" dirty="0" smtClean="0"/>
              <a:t>th</a:t>
            </a:r>
            <a:r>
              <a:rPr lang="en-US" baseline="0" dirty="0" smtClean="0"/>
              <a:t> reference: won’t be a fault if only 3 frames.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C2E24-DFEC-574C-9DBF-3F475C66B616}" type="slidenum">
              <a:rPr lang="en-US"/>
              <a:pPr/>
              <a:t>13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Inclusive.</a:t>
            </a:r>
            <a:r>
              <a:rPr lang="en-US" baseline="0" dirty="0" smtClean="0"/>
              <a:t> If one more entry, the ones in smaller </a:t>
            </a:r>
            <a:r>
              <a:rPr lang="en-US" baseline="0" dirty="0" err="1" smtClean="0"/>
              <a:t>mem</a:t>
            </a:r>
            <a:r>
              <a:rPr lang="en-US" baseline="0" dirty="0" smtClean="0"/>
              <a:t> will still be in larger memory. </a:t>
            </a:r>
            <a:r>
              <a:rPr lang="en-US" baseline="0" dirty="0" smtClean="0"/>
              <a:t>the memory always keeps the last 3 most recently used unique pages. So when you have a miss, it’s not in the most </a:t>
            </a:r>
            <a:r>
              <a:rPr lang="en-US" baseline="0" dirty="0" err="1" smtClean="0"/>
              <a:t>recnelty</a:t>
            </a:r>
            <a:r>
              <a:rPr lang="en-US" baseline="0" dirty="0" smtClean="0"/>
              <a:t> used last N pages, definitely not in the most recently used last N-1 pages.  Most </a:t>
            </a:r>
            <a:r>
              <a:rPr lang="en-US" baseline="0" dirty="0" smtClean="0"/>
              <a:t>recently used N pages.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implement LRU: </a:t>
            </a:r>
            <a:r>
              <a:rPr lang="en-US" dirty="0" err="1" smtClean="0"/>
              <a:t>everytime</a:t>
            </a:r>
            <a:r>
              <a:rPr lang="en-US" dirty="0" smtClean="0"/>
              <a:t> u ref</a:t>
            </a:r>
            <a:r>
              <a:rPr lang="en-US" baseline="0" dirty="0" smtClean="0"/>
              <a:t> a page, need to set a timestamp. </a:t>
            </a:r>
            <a:r>
              <a:rPr lang="en-US" dirty="0" smtClean="0"/>
              <a:t>Why</a:t>
            </a:r>
            <a:r>
              <a:rPr lang="en-US" baseline="0" dirty="0" smtClean="0"/>
              <a:t> this algorithm is not LRU? Multiple pages with the same counter value.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A6582A-8EB9-2246-BE72-060DC817836C}" type="slidenum">
              <a:rPr lang="en-US"/>
              <a:pPr/>
              <a:t>16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2A8580BA-5BDF-FC4F-8BAD-D380D01FDD00}" type="datetime1">
              <a:rPr lang="en-CA" smtClean="0"/>
              <a:t>2015-03-20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D96F-59AB-134F-A52E-DE9C8C16954C}" type="datetime1">
              <a:rPr lang="en-CA" smtClean="0"/>
              <a:t>2015-03-20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DF52-2416-D645-9E58-C9E47D955457}" type="datetime1">
              <a:rPr lang="en-CA" smtClean="0"/>
              <a:t>2015-03-20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895-719B-3A4A-B15D-B76F4CEC9F34}" type="datetime1">
              <a:rPr lang="en-CA" smtClean="0"/>
              <a:t>2015-03-20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54D87-F26D-8B4E-A5E7-9A3CABAEB13A}" type="datetime1">
              <a:rPr lang="en-CA" smtClean="0"/>
              <a:t>2015-03-20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CB95-0953-8B40-898D-995011DCE244}" type="datetime1">
              <a:rPr lang="en-CA" smtClean="0"/>
              <a:t>2015-03-20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622B-747D-224D-BDAC-054C776AD837}" type="datetime1">
              <a:rPr lang="en-CA" smtClean="0"/>
              <a:t>2015-03-20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89035F23-035F-C642-AD63-01DCA45BE4D8}" type="datetime1">
              <a:rPr lang="en-CA" smtClean="0"/>
              <a:t>2015-03-20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C574-A0B7-0646-9232-00EDC96F38AA}" type="datetime1">
              <a:rPr lang="en-CA" smtClean="0"/>
              <a:t>2015-03-20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9B20B-D9CB-C34D-A2A0-2355D88EA63C}" type="datetime1">
              <a:rPr lang="en-CA" smtClean="0"/>
              <a:t>2015-03-20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F509-4B0D-BE4C-A01C-634F988A9043}" type="datetime1">
              <a:rPr lang="en-CA" smtClean="0"/>
              <a:t>2015-03-20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82B7-BEE4-F94A-9E9B-78E9401BA81B}" type="datetime1">
              <a:rPr lang="en-CA" smtClean="0"/>
              <a:t>2015-03-20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19C3-3B0E-CA44-ACDB-B814E7681936}" type="datetime1">
              <a:rPr lang="en-CA" smtClean="0"/>
              <a:t>2015-03-20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E74F-5CDF-8E40-BA99-E7D02DF66923}" type="datetime1">
              <a:rPr lang="en-CA" smtClean="0"/>
              <a:t>2015-03-20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E72FD715-0172-ED49-AB31-02AF827AE42D}" type="datetime1">
              <a:rPr lang="en-CA" smtClean="0"/>
              <a:t>2015-03-20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010" y="1533414"/>
            <a:ext cx="7342188" cy="1924050"/>
          </a:xfrm>
        </p:spPr>
        <p:txBody>
          <a:bodyPr/>
          <a:lstStyle/>
          <a:p>
            <a:r>
              <a:rPr lang="en-US" sz="4400" dirty="0" smtClean="0">
                <a:solidFill>
                  <a:srgbClr val="008000"/>
                </a:solidFill>
              </a:rPr>
              <a:t>Operating Systems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solidFill>
                  <a:srgbClr val="008000"/>
                </a:solidFill>
              </a:rPr>
              <a:t>ECE344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3800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492" y="4832139"/>
            <a:ext cx="7342188" cy="781109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4492" y="3286510"/>
            <a:ext cx="75570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 smtClean="0">
                <a:solidFill>
                  <a:srgbClr val="FF6600"/>
                </a:solidFill>
              </a:rPr>
              <a:t>Lecture </a:t>
            </a:r>
            <a:r>
              <a:rPr lang="en-US" sz="3800" i="1" dirty="0">
                <a:solidFill>
                  <a:srgbClr val="FF6600"/>
                </a:solidFill>
              </a:rPr>
              <a:t>9</a:t>
            </a:r>
            <a:r>
              <a:rPr lang="en-US" sz="3800" i="1" dirty="0" smtClean="0">
                <a:solidFill>
                  <a:srgbClr val="FF6600"/>
                </a:solidFill>
              </a:rPr>
              <a:t>: </a:t>
            </a:r>
            <a:r>
              <a:rPr lang="en-US" sz="38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Page Replacement</a:t>
            </a:r>
            <a:endParaRPr lang="en-US" sz="3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662" y="1816138"/>
            <a:ext cx="3583743" cy="44322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98323" y="2124765"/>
            <a:ext cx="22774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references, 9 faults</a:t>
            </a:r>
          </a:p>
          <a:p>
            <a:endParaRPr lang="en-US" dirty="0" smtClean="0"/>
          </a:p>
          <a:p>
            <a:r>
              <a:rPr lang="en-US" dirty="0" smtClean="0"/>
              <a:t>Miss rate: 9/12</a:t>
            </a:r>
          </a:p>
          <a:p>
            <a:r>
              <a:rPr lang="en-US" dirty="0" smtClean="0"/>
              <a:t>Hit rate: 3/12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3501518" y="3360704"/>
            <a:ext cx="344217" cy="27157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511478" y="3726764"/>
            <a:ext cx="344217" cy="27157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956" y="244158"/>
            <a:ext cx="7905116" cy="133985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Intuitive Paging Behavior with Increasing Number of Page Frames</a:t>
            </a:r>
            <a:endParaRPr lang="en-US" sz="3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342" y="2129866"/>
            <a:ext cx="6124295" cy="38766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Belady’s Anomaly (for FIFO)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5070" y="1762058"/>
            <a:ext cx="3740405" cy="445048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12950" y="2314690"/>
            <a:ext cx="459230" cy="42934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1</a:t>
            </a:r>
          </a:p>
          <a:p>
            <a:r>
              <a:rPr lang="en-US" sz="2100" dirty="0" smtClean="0"/>
              <a:t>2</a:t>
            </a:r>
          </a:p>
          <a:p>
            <a:r>
              <a:rPr lang="en-US" sz="2100" dirty="0" smtClean="0"/>
              <a:t>3</a:t>
            </a:r>
          </a:p>
          <a:p>
            <a:r>
              <a:rPr lang="en-US" sz="2100" dirty="0" smtClean="0"/>
              <a:t>4</a:t>
            </a:r>
          </a:p>
          <a:p>
            <a:r>
              <a:rPr lang="en-US" sz="2100" dirty="0" smtClean="0"/>
              <a:t>5</a:t>
            </a:r>
          </a:p>
          <a:p>
            <a:r>
              <a:rPr lang="en-US" sz="2100" dirty="0" smtClean="0"/>
              <a:t>6</a:t>
            </a:r>
          </a:p>
          <a:p>
            <a:r>
              <a:rPr lang="en-US" sz="2100" b="1" dirty="0" smtClean="0">
                <a:solidFill>
                  <a:srgbClr val="FF0000"/>
                </a:solidFill>
              </a:rPr>
              <a:t>7</a:t>
            </a:r>
          </a:p>
          <a:p>
            <a:r>
              <a:rPr lang="en-US" sz="2100" b="1" dirty="0" smtClean="0">
                <a:solidFill>
                  <a:srgbClr val="FF0000"/>
                </a:solidFill>
              </a:rPr>
              <a:t>8</a:t>
            </a:r>
          </a:p>
          <a:p>
            <a:r>
              <a:rPr lang="en-US" sz="2100" b="1" dirty="0" smtClean="0">
                <a:solidFill>
                  <a:srgbClr val="FF0000"/>
                </a:solidFill>
              </a:rPr>
              <a:t>9</a:t>
            </a:r>
          </a:p>
          <a:p>
            <a:r>
              <a:rPr lang="en-US" sz="2100" dirty="0" smtClean="0"/>
              <a:t>10</a:t>
            </a:r>
          </a:p>
          <a:p>
            <a:r>
              <a:rPr lang="en-US" sz="2100" dirty="0" smtClean="0"/>
              <a:t>11</a:t>
            </a:r>
          </a:p>
          <a:p>
            <a:r>
              <a:rPr lang="en-US" sz="2100" dirty="0" smtClean="0"/>
              <a:t>12</a:t>
            </a:r>
          </a:p>
          <a:p>
            <a:endParaRPr lang="en-US" sz="2100" dirty="0"/>
          </a:p>
        </p:txBody>
      </p:sp>
      <p:sp>
        <p:nvSpPr>
          <p:cNvPr id="9" name="TextBox 8"/>
          <p:cNvSpPr txBox="1"/>
          <p:nvPr/>
        </p:nvSpPr>
        <p:spPr>
          <a:xfrm>
            <a:off x="698323" y="2124765"/>
            <a:ext cx="2395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references, 10 faults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29AF81-EC5A-5B43-9A65-73E1C6F858C8}" type="slidenum">
              <a:rPr lang="en-US"/>
              <a:pPr/>
              <a:t>13</a:t>
            </a:fld>
            <a:endParaRPr lang="en-US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Least Recently Used (LRU)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34" y="1922970"/>
            <a:ext cx="7557041" cy="414255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LRU uses reference information to make a more informed replacement decision</a:t>
            </a:r>
          </a:p>
          <a:p>
            <a:pPr lvl="1"/>
            <a:r>
              <a:rPr lang="en-US" dirty="0"/>
              <a:t>Idea: We can’t predict the future, but we can make a guess based upon past experience</a:t>
            </a:r>
          </a:p>
          <a:p>
            <a:pPr lvl="1"/>
            <a:r>
              <a:rPr lang="en-US" dirty="0"/>
              <a:t>On replacement, evict the page that has not been used for the longest time in the </a:t>
            </a:r>
            <a:r>
              <a:rPr lang="en-US" dirty="0">
                <a:solidFill>
                  <a:srgbClr val="0000FF"/>
                </a:solidFill>
              </a:rPr>
              <a:t>past</a:t>
            </a:r>
            <a:r>
              <a:rPr lang="en-US" dirty="0"/>
              <a:t> (Belady’s: </a:t>
            </a:r>
            <a:r>
              <a:rPr lang="en-US" dirty="0">
                <a:solidFill>
                  <a:srgbClr val="FF3300"/>
                </a:solidFill>
              </a:rPr>
              <a:t>future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When does LRU do well?  When does LRU do poorly?</a:t>
            </a:r>
          </a:p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To be perfect, need to time stamp every reference (or maintain a stack) – </a:t>
            </a:r>
            <a:r>
              <a:rPr lang="en-US" dirty="0">
                <a:solidFill>
                  <a:srgbClr val="0000FF"/>
                </a:solidFill>
              </a:rPr>
              <a:t>much too costly</a:t>
            </a:r>
          </a:p>
          <a:p>
            <a:pPr lvl="1"/>
            <a:r>
              <a:rPr lang="en-US" dirty="0"/>
              <a:t>So we need to approximate it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8880" y="1839878"/>
            <a:ext cx="3591135" cy="44593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80310" y="3352650"/>
            <a:ext cx="2395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Evict A (Least Recent)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0270" y="3683100"/>
            <a:ext cx="2366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Evict B (Least Recent)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9086" y="2267206"/>
            <a:ext cx="1510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references,</a:t>
            </a:r>
          </a:p>
          <a:p>
            <a:r>
              <a:rPr lang="en-US" dirty="0" smtClean="0"/>
              <a:t>10 faults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9166" y="3729266"/>
            <a:ext cx="227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Belady’s anomaly</a:t>
            </a:r>
          </a:p>
          <a:p>
            <a:pPr>
              <a:buFont typeface="Arial"/>
              <a:buChar char="•"/>
            </a:pPr>
            <a:r>
              <a:rPr lang="en-US" dirty="0" smtClean="0"/>
              <a:t> why?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Approximating LRU: NRU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216" y="1839878"/>
            <a:ext cx="7833899" cy="45164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NRU: Evict a page that is </a:t>
            </a:r>
            <a:r>
              <a:rPr lang="en-US" dirty="0" smtClean="0">
                <a:solidFill>
                  <a:srgbClr val="FF0000"/>
                </a:solidFill>
              </a:rPr>
              <a:t>NOT </a:t>
            </a:r>
            <a:r>
              <a:rPr lang="en-US" dirty="0" smtClean="0"/>
              <a:t>recently used;</a:t>
            </a:r>
          </a:p>
          <a:p>
            <a:r>
              <a:rPr lang="en-US" dirty="0" smtClean="0"/>
              <a:t>LRU: evict a page that is </a:t>
            </a:r>
            <a:r>
              <a:rPr lang="en-US" dirty="0" smtClean="0">
                <a:solidFill>
                  <a:srgbClr val="FF0000"/>
                </a:solidFill>
              </a:rPr>
              <a:t>LEAST </a:t>
            </a:r>
            <a:r>
              <a:rPr lang="en-US" dirty="0" smtClean="0"/>
              <a:t>recently used</a:t>
            </a:r>
          </a:p>
          <a:p>
            <a:r>
              <a:rPr lang="en-US" dirty="0" smtClean="0"/>
              <a:t>NRU Implementation: simpler than LRU</a:t>
            </a:r>
          </a:p>
          <a:p>
            <a:pPr lvl="1"/>
            <a:r>
              <a:rPr lang="en-US" dirty="0" smtClean="0"/>
              <a:t>uses reference bit</a:t>
            </a:r>
          </a:p>
          <a:p>
            <a:pPr lvl="1"/>
            <a:r>
              <a:rPr lang="en-US" dirty="0" smtClean="0"/>
              <a:t>a counter is kept per page</a:t>
            </a:r>
          </a:p>
          <a:p>
            <a:pPr lvl="1"/>
            <a:r>
              <a:rPr lang="en-US" dirty="0" smtClean="0"/>
              <a:t>At </a:t>
            </a:r>
            <a:r>
              <a:rPr lang="en-US" dirty="0" smtClean="0">
                <a:solidFill>
                  <a:srgbClr val="0000FF"/>
                </a:solidFill>
              </a:rPr>
              <a:t>regular intervals</a:t>
            </a:r>
            <a:r>
              <a:rPr lang="en-US" dirty="0" smtClean="0"/>
              <a:t>, for every page do:</a:t>
            </a:r>
          </a:p>
          <a:p>
            <a:pPr lvl="2"/>
            <a:r>
              <a:rPr lang="en-US" dirty="0" smtClean="0"/>
              <a:t>if ref bit = 0, increment counter</a:t>
            </a:r>
          </a:p>
          <a:p>
            <a:pPr lvl="2"/>
            <a:r>
              <a:rPr lang="en-US" dirty="0" smtClean="0"/>
              <a:t>if ref bit = 1, zero the counter</a:t>
            </a:r>
          </a:p>
          <a:p>
            <a:pPr lvl="2"/>
            <a:r>
              <a:rPr lang="en-US" dirty="0" smtClean="0"/>
              <a:t>zero the reference bit</a:t>
            </a:r>
          </a:p>
          <a:p>
            <a:pPr lvl="1"/>
            <a:r>
              <a:rPr lang="en-US" dirty="0" smtClean="0"/>
              <a:t>The counter will contain the number of </a:t>
            </a:r>
            <a:r>
              <a:rPr lang="en-US" dirty="0" smtClean="0">
                <a:solidFill>
                  <a:srgbClr val="0000FF"/>
                </a:solidFill>
              </a:rPr>
              <a:t>intervals </a:t>
            </a:r>
            <a:r>
              <a:rPr lang="en-US" dirty="0" smtClean="0">
                <a:solidFill>
                  <a:schemeClr val="tx1"/>
                </a:solidFill>
              </a:rPr>
              <a:t>since the last reference to the page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page with the largest counter is the least recently used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B22854-8323-3C4D-B3D0-8273F4DBD0AF}" type="slidenum">
              <a:rPr lang="en-US"/>
              <a:pPr/>
              <a:t>16</a:t>
            </a:fld>
            <a:endParaRPr lang="en-US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3392"/>
            <a:ext cx="8610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LRU Clock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19851"/>
            <a:ext cx="8549640" cy="47258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Used </a:t>
            </a:r>
            <a:r>
              <a:rPr lang="en-US" dirty="0"/>
              <a:t>by Unix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Replace page that is “old enough”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Arrange all of physical page frames in a big circle (clock)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clock hand is used to select a good LRU candidate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Sweep through the pages in circular order like a clock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If the ref bit is off, it hasn’t been used recently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What is the minimum “age” if ref bit is off?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If the ref bit is on, turn it off and go to next page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Arm moves quickly when pages are needed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Low overhead when plenty of </a:t>
            </a:r>
            <a:r>
              <a:rPr lang="en-US" dirty="0" smtClean="0"/>
              <a:t>memory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B22854-8323-3C4D-B3D0-8273F4DBD0AF}" type="slidenum">
              <a:rPr lang="en-US"/>
              <a:pPr/>
              <a:t>17</a:t>
            </a:fld>
            <a:endParaRPr lang="en-US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3392"/>
            <a:ext cx="8610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LRU Clock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2375" y="1227599"/>
            <a:ext cx="5490778" cy="51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434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B22854-8323-3C4D-B3D0-8273F4DBD0AF}" type="slidenum">
              <a:rPr lang="en-US"/>
              <a:pPr/>
              <a:t>18</a:t>
            </a:fld>
            <a:endParaRPr lang="en-US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3392"/>
            <a:ext cx="8610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LRU Clock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2375" y="1227599"/>
            <a:ext cx="5490778" cy="5143992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4453508" y="3846028"/>
            <a:ext cx="858508" cy="8049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788927" y="4132242"/>
            <a:ext cx="411369" cy="3041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381965" y="3568761"/>
            <a:ext cx="1335418" cy="3041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83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B22854-8323-3C4D-B3D0-8273F4DBD0AF}" type="slidenum">
              <a:rPr lang="en-US"/>
              <a:pPr/>
              <a:t>19</a:t>
            </a:fld>
            <a:endParaRPr lang="en-US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3392"/>
            <a:ext cx="8610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LRU Clock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2375" y="1227599"/>
            <a:ext cx="5490778" cy="5143992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4453508" y="3846028"/>
            <a:ext cx="0" cy="11448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788927" y="4132242"/>
            <a:ext cx="411369" cy="3041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407702" y="5590501"/>
            <a:ext cx="411369" cy="3041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25053" y="3604537"/>
            <a:ext cx="1198334" cy="3041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42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216" y="1768658"/>
            <a:ext cx="8011943" cy="45876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a memory access instruction</a:t>
            </a:r>
          </a:p>
          <a:p>
            <a:pPr lvl="1"/>
            <a:r>
              <a:rPr lang="en-US" dirty="0" smtClean="0"/>
              <a:t>Does it use a virtual address or physical address?</a:t>
            </a:r>
          </a:p>
          <a:p>
            <a:pPr lvl="1"/>
            <a:r>
              <a:rPr lang="en-US" dirty="0" smtClean="0"/>
              <a:t>What can happen?</a:t>
            </a:r>
          </a:p>
          <a:p>
            <a:pPr lvl="2"/>
            <a:r>
              <a:rPr lang="en-US" dirty="0" smtClean="0"/>
              <a:t>Best case</a:t>
            </a:r>
          </a:p>
          <a:p>
            <a:pPr lvl="2"/>
            <a:r>
              <a:rPr lang="en-US" dirty="0" smtClean="0"/>
              <a:t>What if you are unlucky?</a:t>
            </a:r>
          </a:p>
          <a:p>
            <a:r>
              <a:rPr lang="en-US" dirty="0" smtClean="0"/>
              <a:t>Demand paging</a:t>
            </a:r>
          </a:p>
          <a:p>
            <a:pPr lvl="1"/>
            <a:r>
              <a:rPr lang="en-US" dirty="0" smtClean="0"/>
              <a:t>What is it?</a:t>
            </a:r>
          </a:p>
          <a:p>
            <a:r>
              <a:rPr lang="en-US" dirty="0" smtClean="0"/>
              <a:t>Page fault</a:t>
            </a:r>
          </a:p>
          <a:p>
            <a:pPr lvl="1"/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Why does it happen?</a:t>
            </a:r>
          </a:p>
          <a:p>
            <a:pPr lvl="1"/>
            <a:r>
              <a:rPr lang="en-US" dirty="0" smtClean="0"/>
              <a:t>Who handles it?</a:t>
            </a:r>
          </a:p>
          <a:p>
            <a:pPr lvl="1"/>
            <a:r>
              <a:rPr lang="en-US" dirty="0" smtClean="0"/>
              <a:t>How costly is it?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B22854-8323-3C4D-B3D0-8273F4DBD0AF}" type="slidenum">
              <a:rPr lang="en-US"/>
              <a:pPr/>
              <a:t>20</a:t>
            </a:fld>
            <a:endParaRPr lang="en-US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3392"/>
            <a:ext cx="8610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LRU Clock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2375" y="1227599"/>
            <a:ext cx="5490778" cy="5143992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4453508" y="3846028"/>
            <a:ext cx="0" cy="11448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788927" y="4132242"/>
            <a:ext cx="411369" cy="3041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407702" y="5590501"/>
            <a:ext cx="411369" cy="3041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471394" y="3604537"/>
            <a:ext cx="1251993" cy="3041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3861052" y="4982073"/>
            <a:ext cx="1127720" cy="1374277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90453" y="5909926"/>
            <a:ext cx="1736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Victim page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5557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Switching Gear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all we have talked about is memory management for a single process</a:t>
            </a:r>
          </a:p>
          <a:p>
            <a:r>
              <a:rPr lang="en-US" dirty="0" smtClean="0"/>
              <a:t>What about multiple processes?</a:t>
            </a:r>
          </a:p>
          <a:p>
            <a:pPr lvl="1"/>
            <a:r>
              <a:rPr lang="en-US" dirty="0" smtClean="0"/>
              <a:t>If we just use “demand paging” for each process, why do we care?</a:t>
            </a:r>
          </a:p>
          <a:p>
            <a:pPr lvl="2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080" y="3681518"/>
            <a:ext cx="5670881" cy="27995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Thrashing and CPU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776" y="1756792"/>
            <a:ext cx="8282186" cy="252834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 the page fault rate goes up, processes get suspended on page queues for the disk</a:t>
            </a:r>
          </a:p>
          <a:p>
            <a:r>
              <a:rPr lang="en-US" dirty="0" smtClean="0"/>
              <a:t>The system may try to optimize performance by starting new jobs</a:t>
            </a:r>
          </a:p>
          <a:p>
            <a:pPr lvl="1"/>
            <a:r>
              <a:rPr lang="en-US" dirty="0" smtClean="0"/>
              <a:t>But is it always good?</a:t>
            </a:r>
          </a:p>
          <a:p>
            <a:r>
              <a:rPr lang="en-US" dirty="0" smtClean="0"/>
              <a:t>Starting new jobs will reduce the number of page frames available to each process, increasing the page fault requests</a:t>
            </a:r>
          </a:p>
          <a:p>
            <a:r>
              <a:rPr lang="en-US" dirty="0" smtClean="0"/>
              <a:t>System throughput plunges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C8FD38-DBA0-7B44-8611-A5257FB75D04}" type="slidenum">
              <a:rPr lang="en-US"/>
              <a:pPr/>
              <a:t>23</a:t>
            </a:fld>
            <a:endParaRPr lang="en-US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Fixed vs. Variable Space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4694" y="1851749"/>
            <a:ext cx="7750813" cy="42137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In a multiprogramming system, we need a way to allocate memory to competing processes</a:t>
            </a:r>
          </a:p>
          <a:p>
            <a:pPr>
              <a:lnSpc>
                <a:spcPct val="90000"/>
              </a:lnSpc>
            </a:pPr>
            <a:r>
              <a:rPr lang="en-US" dirty="0"/>
              <a:t>Problem: How to determine how much memory to give to each process?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Fixed space algorithms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Each process is given a limit of pages it can use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When it reaches the limit, it replaces from its own pages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solidFill>
                  <a:srgbClr val="0000FF"/>
                </a:solidFill>
              </a:rPr>
              <a:t>Local replacement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Some processes may do well while others suffer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Variable space algorithms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Process’ set of pages grows and shrinks dynamically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solidFill>
                  <a:srgbClr val="0000FF"/>
                </a:solidFill>
              </a:rPr>
              <a:t>Global replacement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One process can ruin it for the rest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996" y="1816138"/>
            <a:ext cx="3290888" cy="417830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working set model assumes locality</a:t>
            </a:r>
          </a:p>
          <a:p>
            <a:r>
              <a:rPr lang="en-US" dirty="0" smtClean="0"/>
              <a:t>The principle of locality states that a program clusters its access to data and text temporarily</a:t>
            </a:r>
          </a:p>
          <a:p>
            <a:r>
              <a:rPr lang="en-US" dirty="0" smtClean="0"/>
              <a:t>As the number of page frames increases above some threshold, the page fault rate will drop dramatically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9531" y="2001997"/>
            <a:ext cx="4367758" cy="4058233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02634A-6A35-A049-8D51-0A6D92374528}" type="slidenum">
              <a:rPr lang="en-US"/>
              <a:pPr/>
              <a:t>25</a:t>
            </a:fld>
            <a:endParaRPr lang="en-US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Working Set Model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2" y="1970451"/>
            <a:ext cx="7345363" cy="409507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working set of a process is used to model the dynamic locality of its memory usage</a:t>
            </a:r>
          </a:p>
          <a:p>
            <a:pPr lvl="1"/>
            <a:r>
              <a:rPr lang="en-US" dirty="0"/>
              <a:t>Defined by Peter Denning in 60s</a:t>
            </a:r>
          </a:p>
          <a:p>
            <a:r>
              <a:rPr lang="en-US" dirty="0"/>
              <a:t>Definition</a:t>
            </a:r>
          </a:p>
          <a:p>
            <a:pPr lvl="1"/>
            <a:r>
              <a:rPr lang="en-US" dirty="0"/>
              <a:t>WS(t,w) = {pages P such that P was referenced in the time interval (t, t-w)}</a:t>
            </a:r>
          </a:p>
          <a:p>
            <a:pPr lvl="1"/>
            <a:r>
              <a:rPr lang="en-US" dirty="0"/>
              <a:t>t – time, w – working set window (measured in page refs)</a:t>
            </a:r>
          </a:p>
          <a:p>
            <a:r>
              <a:rPr lang="en-US" dirty="0"/>
              <a:t>A page is in the working set (WS) only if it was referenced in the last w references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Set Size vs. Page Faults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243" y="1772408"/>
            <a:ext cx="6161514" cy="4429629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37F91B-7C61-A847-A47E-BA5AB3157E54}" type="slidenum">
              <a:rPr lang="en-US"/>
              <a:pPr/>
              <a:t>27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Working Set Size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224" y="1735184"/>
            <a:ext cx="7976966" cy="4621166"/>
          </a:xfrm>
        </p:spPr>
        <p:txBody>
          <a:bodyPr>
            <a:normAutofit fontScale="92500"/>
          </a:bodyPr>
          <a:lstStyle/>
          <a:p>
            <a:r>
              <a:rPr lang="en-US" dirty="0"/>
              <a:t>The working set size is the number of pages in the working set</a:t>
            </a:r>
          </a:p>
          <a:p>
            <a:pPr lvl="1"/>
            <a:r>
              <a:rPr lang="en-US" dirty="0"/>
              <a:t>The number of pages referenced in the interval (t, t-w)</a:t>
            </a:r>
          </a:p>
          <a:p>
            <a:r>
              <a:rPr lang="en-US" dirty="0"/>
              <a:t>The working set size changes with program locality</a:t>
            </a:r>
          </a:p>
          <a:p>
            <a:pPr lvl="1"/>
            <a:r>
              <a:rPr lang="en-US" dirty="0"/>
              <a:t>During periods of poor locality, you reference more pages</a:t>
            </a:r>
          </a:p>
          <a:p>
            <a:pPr lvl="1"/>
            <a:r>
              <a:rPr lang="en-US" dirty="0"/>
              <a:t>Within that period of time, the working set size is larger</a:t>
            </a:r>
          </a:p>
          <a:p>
            <a:r>
              <a:rPr lang="en-US" dirty="0"/>
              <a:t>Intuitively, want the working set to be the set of pages a process needs in memory to prevent heavy faulting</a:t>
            </a:r>
          </a:p>
          <a:p>
            <a:pPr lvl="1"/>
            <a:r>
              <a:rPr lang="en-US" dirty="0"/>
              <a:t>Each process has a parameter w that determines a working set with few faults</a:t>
            </a:r>
          </a:p>
          <a:p>
            <a:pPr lvl="1"/>
            <a:r>
              <a:rPr lang="en-US" dirty="0"/>
              <a:t>Denning: </a:t>
            </a:r>
            <a:r>
              <a:rPr lang="en-US" dirty="0">
                <a:solidFill>
                  <a:srgbClr val="0000FF"/>
                </a:solidFill>
              </a:rPr>
              <a:t>Don’t run a process unless working set is in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E82628-D3D7-884E-A52C-1F71125F02BE}" type="slidenum">
              <a:rPr lang="en-US"/>
              <a:pPr/>
              <a:t>28</a:t>
            </a:fld>
            <a:endParaRPr lang="en-US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Working Set Problems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174" y="1875489"/>
            <a:ext cx="7533302" cy="4190032"/>
          </a:xfrm>
        </p:spPr>
        <p:txBody>
          <a:bodyPr>
            <a:normAutofit fontScale="92500"/>
          </a:bodyPr>
          <a:lstStyle/>
          <a:p>
            <a:r>
              <a:rPr lang="en-US" dirty="0"/>
              <a:t>Problems</a:t>
            </a:r>
          </a:p>
          <a:p>
            <a:pPr lvl="1"/>
            <a:r>
              <a:rPr lang="en-US" dirty="0"/>
              <a:t>How do we determine w?</a:t>
            </a:r>
          </a:p>
          <a:p>
            <a:pPr lvl="1"/>
            <a:r>
              <a:rPr lang="en-US" dirty="0"/>
              <a:t>How do we know when the working set changes?</a:t>
            </a:r>
          </a:p>
          <a:p>
            <a:r>
              <a:rPr lang="en-US" dirty="0"/>
              <a:t>Too hard to answer</a:t>
            </a:r>
          </a:p>
          <a:p>
            <a:pPr lvl="1"/>
            <a:r>
              <a:rPr lang="en-US" dirty="0"/>
              <a:t>So, working set is not used in practice as a page replacement algorithm</a:t>
            </a:r>
          </a:p>
          <a:p>
            <a:r>
              <a:rPr lang="en-US" dirty="0"/>
              <a:t>However, it is still used as an abstraction</a:t>
            </a:r>
          </a:p>
          <a:p>
            <a:pPr lvl="1"/>
            <a:r>
              <a:rPr lang="en-US" dirty="0"/>
              <a:t>The intuition is still valid</a:t>
            </a:r>
          </a:p>
          <a:p>
            <a:pPr lvl="1"/>
            <a:r>
              <a:rPr lang="en-US" dirty="0"/>
              <a:t>When people ask, “How much memory does Firefox need?”, they are in effect asking for the size of Firefox’s working set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5FD21A-06C8-CD44-BB57-76B3A914E05B}" type="slidenum">
              <a:rPr lang="en-US"/>
              <a:pPr/>
              <a:t>29</a:t>
            </a:fld>
            <a:endParaRPr lang="en-US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Page Fault Frequency (PFF)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9086" y="1804268"/>
            <a:ext cx="7616389" cy="4261253"/>
          </a:xfrm>
        </p:spPr>
        <p:txBody>
          <a:bodyPr>
            <a:normAutofit fontScale="92500"/>
          </a:bodyPr>
          <a:lstStyle/>
          <a:p>
            <a:r>
              <a:rPr lang="en-US" dirty="0"/>
              <a:t>Page Fault Frequency (PFF) is a variable space algorithm that uses a more ad-hoc approach</a:t>
            </a:r>
          </a:p>
          <a:p>
            <a:pPr lvl="1"/>
            <a:r>
              <a:rPr lang="en-US" dirty="0"/>
              <a:t>Monitor the fault rate for each process</a:t>
            </a:r>
          </a:p>
          <a:p>
            <a:pPr lvl="1"/>
            <a:r>
              <a:rPr lang="en-US" dirty="0"/>
              <a:t>If the fault rate is above a high threshold, give it more memory</a:t>
            </a:r>
          </a:p>
          <a:p>
            <a:pPr lvl="2"/>
            <a:r>
              <a:rPr lang="en-US" sz="1800" dirty="0"/>
              <a:t>So that it faults less</a:t>
            </a:r>
          </a:p>
          <a:p>
            <a:pPr lvl="2"/>
            <a:r>
              <a:rPr lang="en-US" sz="1800" dirty="0"/>
              <a:t>But not always (FIFO, Belady’s Anomaly)</a:t>
            </a:r>
          </a:p>
          <a:p>
            <a:pPr lvl="1"/>
            <a:r>
              <a:rPr lang="en-US" dirty="0"/>
              <a:t>If the fault rate is below a low threshold, take away memory</a:t>
            </a:r>
          </a:p>
          <a:p>
            <a:pPr lvl="2"/>
            <a:r>
              <a:rPr lang="en-US" sz="1800" dirty="0"/>
              <a:t>Should fault more</a:t>
            </a:r>
          </a:p>
          <a:p>
            <a:pPr lvl="2"/>
            <a:r>
              <a:rPr lang="en-US" sz="1800" dirty="0"/>
              <a:t>But not always</a:t>
            </a:r>
          </a:p>
          <a:p>
            <a:r>
              <a:rPr lang="en-US" dirty="0"/>
              <a:t>Hard to use PFF to distinguish between changes in locality and changes in size of working set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Paging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216" y="1863618"/>
            <a:ext cx="8059421" cy="44927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Algorithm NEVER brings a page into main memory until it is needed</a:t>
            </a:r>
          </a:p>
          <a:p>
            <a:pPr marL="808038" lvl="1" indent="-457200">
              <a:buFont typeface="+mj-lt"/>
              <a:buAutoNum type="arabicPeriod"/>
            </a:pPr>
            <a:r>
              <a:rPr lang="en-US" dirty="0" smtClean="0"/>
              <a:t>Page fault</a:t>
            </a:r>
          </a:p>
          <a:p>
            <a:pPr marL="808038" lvl="1" indent="-457200">
              <a:buFont typeface="+mj-lt"/>
              <a:buAutoNum type="arabicPeriod"/>
            </a:pPr>
            <a:r>
              <a:rPr lang="en-US" dirty="0" smtClean="0"/>
              <a:t>Check if a valid virtual memory addr. Kill proc. if not.</a:t>
            </a:r>
          </a:p>
          <a:p>
            <a:pPr marL="808038" lvl="1" indent="-457200">
              <a:buFont typeface="+mj-lt"/>
              <a:buAutoNum type="arabicPeriod"/>
            </a:pPr>
            <a:r>
              <a:rPr lang="en-US" dirty="0" smtClean="0"/>
              <a:t>If valid address, check if it’s cached in memory already (perhaps by other processes). If so, skip to 7.</a:t>
            </a:r>
          </a:p>
          <a:p>
            <a:pPr marL="1036638" lvl="2" indent="-457200"/>
            <a:r>
              <a:rPr lang="en-US" dirty="0" smtClean="0"/>
              <a:t>How can this be possible?</a:t>
            </a:r>
          </a:p>
          <a:p>
            <a:pPr marL="808038" lvl="1" indent="-457200">
              <a:buFont typeface="+mj-lt"/>
              <a:buAutoNum type="arabicPeriod"/>
            </a:pPr>
            <a:r>
              <a:rPr lang="en-US" dirty="0" smtClean="0"/>
              <a:t>Find a free page frame. If no free page available, </a:t>
            </a:r>
            <a:r>
              <a:rPr lang="en-US" dirty="0" smtClean="0">
                <a:solidFill>
                  <a:srgbClr val="0000FF"/>
                </a:solidFill>
              </a:rPr>
              <a:t>choose one to evict (which one? focus of this lecture)</a:t>
            </a:r>
          </a:p>
          <a:p>
            <a:pPr marL="1036638" lvl="2" indent="-457200"/>
            <a:r>
              <a:rPr lang="en-US" dirty="0" smtClean="0"/>
              <a:t>If the victim page is dirty, write it out to disk first</a:t>
            </a:r>
          </a:p>
          <a:p>
            <a:pPr marL="808038" lvl="1" indent="-457200">
              <a:buFont typeface="+mj-lt"/>
              <a:buAutoNum type="arabicPeriod"/>
            </a:pPr>
            <a:r>
              <a:rPr lang="en-US" dirty="0" smtClean="0"/>
              <a:t>Suspend user process, map address into disk block and fetch disk block into page frame</a:t>
            </a:r>
          </a:p>
          <a:p>
            <a:pPr marL="808038" lvl="1" indent="-457200">
              <a:buFont typeface="+mj-lt"/>
              <a:buAutoNum type="arabicPeriod"/>
            </a:pPr>
            <a:r>
              <a:rPr lang="en-US" dirty="0" smtClean="0"/>
              <a:t>When disk read finished, add vm mapping for page frame</a:t>
            </a:r>
          </a:p>
          <a:p>
            <a:pPr marL="808038" lvl="1" indent="-457200">
              <a:buFont typeface="+mj-lt"/>
              <a:buAutoNum type="arabicPeriod"/>
            </a:pPr>
            <a:r>
              <a:rPr lang="en-US" dirty="0" smtClean="0"/>
              <a:t>If necessary, restart process.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67F8A9-632C-E747-8A71-C0767A47020A}" type="slidenum">
              <a:rPr lang="en-US"/>
              <a:pPr/>
              <a:t>30</a:t>
            </a:fld>
            <a:endParaRPr lang="en-US"/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Summary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564" y="1887360"/>
            <a:ext cx="7568911" cy="417816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Page replacement algorithms</a:t>
            </a:r>
          </a:p>
          <a:p>
            <a:pPr lvl="1"/>
            <a:r>
              <a:rPr lang="en-US" dirty="0"/>
              <a:t>Belady’s – optimal replacement (minimum # of faults)</a:t>
            </a:r>
          </a:p>
          <a:p>
            <a:pPr lvl="1"/>
            <a:r>
              <a:rPr lang="en-US" dirty="0"/>
              <a:t>FIFO – replace page loaded furthest in past</a:t>
            </a:r>
          </a:p>
          <a:p>
            <a:pPr lvl="1"/>
            <a:r>
              <a:rPr lang="en-US" dirty="0"/>
              <a:t>LRU – replace page referenced furthest in past</a:t>
            </a:r>
          </a:p>
          <a:p>
            <a:pPr lvl="2"/>
            <a:r>
              <a:rPr lang="en-US" sz="1800" dirty="0"/>
              <a:t>Approximate using PTE reference bit</a:t>
            </a:r>
          </a:p>
          <a:p>
            <a:pPr lvl="1"/>
            <a:r>
              <a:rPr lang="en-US" dirty="0"/>
              <a:t>LRU Clock – replace page that is “old enough”</a:t>
            </a:r>
          </a:p>
          <a:p>
            <a:pPr lvl="1"/>
            <a:r>
              <a:rPr lang="en-US" dirty="0"/>
              <a:t>Working Set – keep the set of pages in memory that has minimal fault rate (the “working set”)</a:t>
            </a:r>
          </a:p>
          <a:p>
            <a:pPr lvl="1"/>
            <a:r>
              <a:rPr lang="en-US" dirty="0"/>
              <a:t>Page Fault Frequency – grow/shrink page set as a function of fault rate</a:t>
            </a:r>
          </a:p>
          <a:p>
            <a:r>
              <a:rPr lang="en-US" dirty="0"/>
              <a:t>Multiprogramming</a:t>
            </a:r>
          </a:p>
          <a:p>
            <a:pPr lvl="1"/>
            <a:r>
              <a:rPr lang="en-US" dirty="0"/>
              <a:t>Should a process replace its own page, or that of another?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38E863-9F1A-DE48-B911-E0E8D8BCD059}" type="slidenum">
              <a:rPr lang="en-US"/>
              <a:pPr/>
              <a:t>4</a:t>
            </a:fld>
            <a:endParaRPr lang="en-US"/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Demand Paging (detail)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1695" y="1792398"/>
            <a:ext cx="8273071" cy="45639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Some</a:t>
            </a:r>
          </a:p>
          <a:p>
            <a:pPr lvl="1"/>
            <a:r>
              <a:rPr lang="en-US" dirty="0"/>
              <a:t>Pages are evicted to disk when memory is full</a:t>
            </a:r>
          </a:p>
          <a:p>
            <a:pPr lvl="1"/>
            <a:r>
              <a:rPr lang="en-US" dirty="0"/>
              <a:t>Pages loaded from disk when referenced again</a:t>
            </a:r>
          </a:p>
          <a:p>
            <a:pPr lvl="1"/>
            <a:r>
              <a:rPr lang="en-US" dirty="0"/>
              <a:t>References to evicted pages cause a TLB miss</a:t>
            </a:r>
          </a:p>
          <a:p>
            <a:pPr lvl="2"/>
            <a:r>
              <a:rPr lang="en-US" sz="1800" dirty="0"/>
              <a:t>PTE was invalid, causes fault</a:t>
            </a:r>
          </a:p>
          <a:p>
            <a:pPr lvl="1"/>
            <a:r>
              <a:rPr lang="en-US" dirty="0"/>
              <a:t>OS allocates a page frame, reads page from disk</a:t>
            </a:r>
          </a:p>
          <a:p>
            <a:pPr lvl="1"/>
            <a:r>
              <a:rPr lang="en-US" dirty="0"/>
              <a:t>When I/O completes, the OS fills in PTE, marks it valid, and restarts faulting process</a:t>
            </a:r>
          </a:p>
          <a:p>
            <a:r>
              <a:rPr lang="en-US" dirty="0"/>
              <a:t>Dirty vs. clean pages</a:t>
            </a:r>
          </a:p>
          <a:p>
            <a:pPr lvl="1"/>
            <a:r>
              <a:rPr lang="en-US" dirty="0"/>
              <a:t>Actually, only dirty pages (modified) need to be written to disk</a:t>
            </a:r>
          </a:p>
          <a:p>
            <a:pPr lvl="1"/>
            <a:r>
              <a:rPr lang="en-US" dirty="0"/>
              <a:t>Clean pages do not – but you need to know where on disk to read them from again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Issue: Eviction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869" y="1851749"/>
            <a:ext cx="7952594" cy="4213772"/>
          </a:xfrm>
        </p:spPr>
        <p:txBody>
          <a:bodyPr/>
          <a:lstStyle/>
          <a:p>
            <a:r>
              <a:rPr lang="en-US" dirty="0" smtClean="0"/>
              <a:t>Hopefully, kick out a less-useful page</a:t>
            </a:r>
          </a:p>
          <a:p>
            <a:r>
              <a:rPr lang="en-US" dirty="0" smtClean="0"/>
              <a:t>Goal: kick out the page that’s least useful</a:t>
            </a:r>
          </a:p>
          <a:p>
            <a:r>
              <a:rPr lang="en-US" dirty="0" smtClean="0"/>
              <a:t>Problem: how do you determine utility?</a:t>
            </a:r>
          </a:p>
          <a:p>
            <a:pPr lvl="1"/>
            <a:r>
              <a:rPr lang="en-US" dirty="0" smtClean="0"/>
              <a:t>Kick out pages that aren’t likely to be used again</a:t>
            </a:r>
          </a:p>
          <a:p>
            <a:pPr lvl="1"/>
            <a:r>
              <a:rPr lang="en-US" dirty="0" smtClean="0"/>
              <a:t>Heuristic: temporal locality exists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515394" cy="133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Page Replacement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826" y="1875488"/>
            <a:ext cx="7988202" cy="448086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Principle of Optimality</a:t>
            </a:r>
          </a:p>
          <a:p>
            <a:pPr lvl="1"/>
            <a:r>
              <a:rPr lang="en-US" dirty="0" smtClean="0"/>
              <a:t>Replace the page that will not be used again the farthest time in the future</a:t>
            </a:r>
          </a:p>
          <a:p>
            <a:r>
              <a:rPr lang="en-US" dirty="0" smtClean="0"/>
              <a:t>Random replacement</a:t>
            </a:r>
          </a:p>
          <a:p>
            <a:pPr lvl="1"/>
            <a:r>
              <a:rPr lang="en-US" dirty="0" smtClean="0"/>
              <a:t>Choose a page randomly</a:t>
            </a:r>
          </a:p>
          <a:p>
            <a:r>
              <a:rPr lang="en-US" dirty="0" smtClean="0"/>
              <a:t>FIFO – First In First Out</a:t>
            </a:r>
          </a:p>
          <a:p>
            <a:pPr lvl="1"/>
            <a:r>
              <a:rPr lang="en-US" dirty="0" smtClean="0"/>
              <a:t>Replace the page that has been in memory the longest</a:t>
            </a:r>
          </a:p>
          <a:p>
            <a:r>
              <a:rPr lang="en-US" dirty="0" smtClean="0"/>
              <a:t>LRU – Least Recently Used</a:t>
            </a:r>
          </a:p>
          <a:p>
            <a:pPr lvl="1"/>
            <a:r>
              <a:rPr lang="en-US" dirty="0" smtClean="0"/>
              <a:t>Replace the page that has not been used for the longest time</a:t>
            </a:r>
          </a:p>
          <a:p>
            <a:r>
              <a:rPr lang="en-US" dirty="0" smtClean="0"/>
              <a:t>NRU – Not Recently Used</a:t>
            </a:r>
          </a:p>
          <a:p>
            <a:pPr lvl="1"/>
            <a:r>
              <a:rPr lang="en-US" dirty="0" smtClean="0"/>
              <a:t>An approximation to LRU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32596C-C5DF-024B-8B11-BBF0BB919C09}" type="slidenum">
              <a:rPr lang="en-US"/>
              <a:pPr/>
              <a:t>7</a:t>
            </a:fld>
            <a:endParaRPr lang="en-US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</a:rPr>
              <a:t>Belady’s Algorithm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4129" y="1839878"/>
            <a:ext cx="8083159" cy="451647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Known </a:t>
            </a:r>
            <a:r>
              <a:rPr lang="en-US" dirty="0"/>
              <a:t>as the optimal page replacement algorithm because it has the lowest fault rate for any page reference</a:t>
            </a:r>
            <a:r>
              <a:rPr lang="en-US" dirty="0" smtClean="0"/>
              <a:t> sequence</a:t>
            </a:r>
          </a:p>
          <a:p>
            <a:pPr lvl="1"/>
            <a:r>
              <a:rPr lang="en-US" dirty="0"/>
              <a:t>Idea: Replace the page </a:t>
            </a:r>
            <a:r>
              <a:rPr lang="en-US" dirty="0">
                <a:solidFill>
                  <a:srgbClr val="0000FF"/>
                </a:solidFill>
              </a:rPr>
              <a:t>that will not be used for the longest time in the future</a:t>
            </a:r>
          </a:p>
          <a:p>
            <a:pPr lvl="1"/>
            <a:r>
              <a:rPr lang="en-US" dirty="0"/>
              <a:t>Problem: Have to predict the </a:t>
            </a:r>
            <a:r>
              <a:rPr lang="en-US" dirty="0" smtClean="0"/>
              <a:t>future! </a:t>
            </a:r>
          </a:p>
          <a:p>
            <a:r>
              <a:rPr lang="en-US" dirty="0"/>
              <a:t>Why is Belady’s useful then?  Use it as a yardstick</a:t>
            </a:r>
          </a:p>
          <a:p>
            <a:pPr lvl="1"/>
            <a:r>
              <a:rPr lang="en-US" dirty="0"/>
              <a:t>Compare implementations of page replacement algorithms with the optimal to gauge room for improvement</a:t>
            </a:r>
          </a:p>
          <a:p>
            <a:pPr lvl="1"/>
            <a:r>
              <a:rPr lang="en-US" dirty="0"/>
              <a:t>If optimal is not much better, then algorithm is pretty good</a:t>
            </a:r>
          </a:p>
          <a:p>
            <a:pPr lvl="1"/>
            <a:r>
              <a:rPr lang="en-US" dirty="0"/>
              <a:t>If optimal is much better, then algorithm could use some work</a:t>
            </a:r>
          </a:p>
          <a:p>
            <a:pPr lvl="2"/>
            <a:r>
              <a:rPr lang="en-US" sz="1800" dirty="0"/>
              <a:t>Random replacement is often the lower bound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Example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ECE344: Page Replacement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073" y="1731370"/>
            <a:ext cx="3677499" cy="455713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98323" y="2124765"/>
            <a:ext cx="22774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references, 7 faults</a:t>
            </a:r>
          </a:p>
          <a:p>
            <a:endParaRPr lang="en-US" dirty="0" smtClean="0"/>
          </a:p>
          <a:p>
            <a:r>
              <a:rPr lang="en-US" dirty="0" smtClean="0"/>
              <a:t>Miss rate: 7/12</a:t>
            </a:r>
          </a:p>
          <a:p>
            <a:r>
              <a:rPr lang="en-US" dirty="0" smtClean="0"/>
              <a:t>Hit rate: 5/12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ECE344: Page Replacement Ding Yuan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A6D0AC-7B87-7A4F-88A5-EE856C31263C}" type="slidenum">
              <a:rPr lang="en-US"/>
              <a:pPr/>
              <a:t>9</a:t>
            </a:fld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First-In First-Out (FIFO)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564" y="1922970"/>
            <a:ext cx="7568911" cy="414255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FIFO is an obvious algorithm and simple to implement</a:t>
            </a:r>
          </a:p>
          <a:p>
            <a:pPr lvl="1"/>
            <a:r>
              <a:rPr lang="en-US" dirty="0"/>
              <a:t>Maintain a list of pages in order in which they were paged in</a:t>
            </a:r>
          </a:p>
          <a:p>
            <a:pPr lvl="1"/>
            <a:r>
              <a:rPr lang="en-US" dirty="0"/>
              <a:t>On replacement, evict the one brought in longest time ago</a:t>
            </a:r>
          </a:p>
          <a:p>
            <a:r>
              <a:rPr lang="en-US" dirty="0"/>
              <a:t>Why might this be good?</a:t>
            </a:r>
          </a:p>
          <a:p>
            <a:pPr lvl="1"/>
            <a:r>
              <a:rPr lang="en-US" dirty="0"/>
              <a:t>Maybe the one brought in the longest ago is not being used</a:t>
            </a:r>
          </a:p>
          <a:p>
            <a:r>
              <a:rPr lang="en-US" dirty="0"/>
              <a:t>Why might this be bad?</a:t>
            </a:r>
          </a:p>
          <a:p>
            <a:pPr lvl="1"/>
            <a:r>
              <a:rPr lang="en-US" dirty="0"/>
              <a:t>Then again, maybe it’s not</a:t>
            </a:r>
          </a:p>
          <a:p>
            <a:pPr lvl="1"/>
            <a:r>
              <a:rPr lang="en-US" dirty="0"/>
              <a:t>We don’t have any info to say one way or the other</a:t>
            </a:r>
          </a:p>
          <a:p>
            <a:r>
              <a:rPr lang="en-US" dirty="0"/>
              <a:t>FIFO suffers from “Belady’s Anomaly”</a:t>
            </a:r>
          </a:p>
          <a:p>
            <a:pPr lvl="1"/>
            <a:r>
              <a:rPr lang="en-US" dirty="0"/>
              <a:t>The fault rate might actually </a:t>
            </a:r>
            <a:r>
              <a:rPr lang="en-US" dirty="0">
                <a:solidFill>
                  <a:srgbClr val="FF3300"/>
                </a:solidFill>
              </a:rPr>
              <a:t>increase</a:t>
            </a:r>
            <a:r>
              <a:rPr lang="en-US" dirty="0"/>
              <a:t> when the algorithm is given more memory (</a:t>
            </a:r>
            <a:r>
              <a:rPr lang="en-US" dirty="0">
                <a:solidFill>
                  <a:srgbClr val="0000FF"/>
                </a:solidFill>
              </a:rPr>
              <a:t>very bad</a:t>
            </a:r>
            <a:r>
              <a:rPr lang="en-US" dirty="0"/>
              <a:t>)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75210</TotalTime>
  <Words>2088</Words>
  <Application>Microsoft Macintosh PowerPoint</Application>
  <PresentationFormat>On-screen Show (4:3)</PresentationFormat>
  <Paragraphs>302</Paragraphs>
  <Slides>30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Capital</vt:lpstr>
      <vt:lpstr>Operating Systems ECE344 </vt:lpstr>
      <vt:lpstr>Review</vt:lpstr>
      <vt:lpstr>Demand Paging Algorithm</vt:lpstr>
      <vt:lpstr>Demand Paging (detail)</vt:lpstr>
      <vt:lpstr>Issue: Eviction</vt:lpstr>
      <vt:lpstr>Page Replacement Strategies</vt:lpstr>
      <vt:lpstr>Belady’s Algorithm</vt:lpstr>
      <vt:lpstr>Optimal Example</vt:lpstr>
      <vt:lpstr>First-In First-Out (FIFO)</vt:lpstr>
      <vt:lpstr>FIFO</vt:lpstr>
      <vt:lpstr>Intuitive Paging Behavior with Increasing Number of Page Frames</vt:lpstr>
      <vt:lpstr>Belady’s Anomaly (for FIFO)</vt:lpstr>
      <vt:lpstr>Least Recently Used (LRU)</vt:lpstr>
      <vt:lpstr>LRU</vt:lpstr>
      <vt:lpstr>Approximating LRU: NRU</vt:lpstr>
      <vt:lpstr>LRU Clock </vt:lpstr>
      <vt:lpstr>LRU Clock </vt:lpstr>
      <vt:lpstr>LRU Clock </vt:lpstr>
      <vt:lpstr>LRU Clock </vt:lpstr>
      <vt:lpstr>LRU Clock </vt:lpstr>
      <vt:lpstr>Switching Gear</vt:lpstr>
      <vt:lpstr>Thrashing and CPU utilization</vt:lpstr>
      <vt:lpstr>Fixed vs. Variable Space</vt:lpstr>
      <vt:lpstr>Working Set</vt:lpstr>
      <vt:lpstr>Working Set Model</vt:lpstr>
      <vt:lpstr>Working Set Size vs. Page Faults</vt:lpstr>
      <vt:lpstr>Working Set Size</vt:lpstr>
      <vt:lpstr>Working Set Problems</vt:lpstr>
      <vt:lpstr>Page Fault Frequency (PFF)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233</cp:revision>
  <cp:lastPrinted>2013-03-28T17:13:22Z</cp:lastPrinted>
  <dcterms:created xsi:type="dcterms:W3CDTF">2013-03-28T17:03:39Z</dcterms:created>
  <dcterms:modified xsi:type="dcterms:W3CDTF">2015-03-23T18:49:28Z</dcterms:modified>
</cp:coreProperties>
</file>