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4" r:id="rId4"/>
    <p:sldId id="285" r:id="rId5"/>
    <p:sldId id="286" r:id="rId6"/>
    <p:sldId id="259" r:id="rId7"/>
    <p:sldId id="287" r:id="rId8"/>
    <p:sldId id="288" r:id="rId9"/>
    <p:sldId id="289" r:id="rId10"/>
    <p:sldId id="291" r:id="rId11"/>
    <p:sldId id="293" r:id="rId12"/>
    <p:sldId id="294" r:id="rId13"/>
    <p:sldId id="295" r:id="rId14"/>
    <p:sldId id="296" r:id="rId15"/>
    <p:sldId id="290" r:id="rId16"/>
    <p:sldId id="297" r:id="rId17"/>
    <p:sldId id="298" r:id="rId18"/>
    <p:sldId id="299" r:id="rId19"/>
    <p:sldId id="300" r:id="rId20"/>
    <p:sldId id="302" r:id="rId21"/>
    <p:sldId id="301" r:id="rId22"/>
    <p:sldId id="303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67" autoAdjust="0"/>
  </p:normalViewPr>
  <p:slideViewPr>
    <p:cSldViewPr snapToGrid="0" snapToObjects="1">
      <p:cViewPr>
        <p:scale>
          <a:sx n="100" d="100"/>
          <a:sy n="100" d="100"/>
        </p:scale>
        <p:origin x="-8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83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75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1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1"/>
          <p:cNvSpPr txBox="1">
            <a:spLocks noChangeArrowheads="1"/>
          </p:cNvSpPr>
          <p:nvPr/>
        </p:nvSpPr>
        <p:spPr bwMode="auto">
          <a:xfrm>
            <a:off x="1159371" y="692453"/>
            <a:ext cx="4540746" cy="34153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26" tIns="43314" rIns="86626" bIns="43314" anchor="ctr"/>
          <a:lstStyle/>
          <a:p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/>
          </p:nvPr>
        </p:nvSpPr>
        <p:spPr>
          <a:xfrm>
            <a:off x="915293" y="4343703"/>
            <a:ext cx="5028902" cy="4115405"/>
          </a:xfrm>
          <a:noFill/>
          <a:ln w="9525"/>
        </p:spPr>
        <p:txBody>
          <a:bodyPr wrap="none" lIns="90082" tIns="45041" rIns="90082" bIns="4504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F3A8A24C-25A4-4284-872C-9300116A4E0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1562185-6128-4DDC-9482-04522B2A28C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51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FC5D5B1F-F637-0C43-9F04-67B9E58C1AD6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7E76-C759-BE4A-82D6-677D9B21362C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B531-553F-9C44-B2F4-024909F9B60E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68D4-1993-814D-9D6D-1A7EACE77A58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D04-D08C-5249-85DE-4D91766955EF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D358-0B06-1143-B474-F23F61E87430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EFF1-C07B-C145-A988-1DD4EA7F849F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0A9B526-6850-9643-B058-BE02D5960623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553-CEFD-F649-B7B9-7AE06EFFFB60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73FF-AD7C-864F-AC6E-DE55C20CA5B7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153-B496-1047-8405-F6B65F8E1BB4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0FE3-BD18-F94E-A430-4AC52A533E51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472F-80DD-104F-9109-12A48C8F43C9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3F57-813E-1742-BBE6-D5D8BBE60CDB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B4E6966-4586-C243-AEA6-7DCD63A94FDD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3200" i="1" dirty="0" smtClean="0"/>
              <a:t>Final Review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647700"/>
            <a:ext cx="61674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Role of the Programmer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790700"/>
            <a:ext cx="8839200" cy="4718050"/>
          </a:xfrm>
        </p:spPr>
        <p:txBody>
          <a:bodyPr lIns="90487" tIns="44450" rIns="90487" bIns="44450"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smtClean="0"/>
              <a:t>How should I write my programs, given that I have a good, optimizing compiler?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Don’t: Smash Code into Oblivion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Hard to read, maintain, &amp; assure correctness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Select best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 code that’s readable &amp; maintainable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Procedures, recursion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Even though these factors can slow down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Eliminate optimization blockers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Allows compiler to do its job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Focus on Inner Loops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detailed optimizations where code will be executed repeatedly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Will get most performance gain here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6BCD-233B-814E-8E21-1404CD89BA72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26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1714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Cache performance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768725" y="1554163"/>
            <a:ext cx="9921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registers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513138" y="1944688"/>
            <a:ext cx="1503362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cache (SRAM)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503613" y="3654425"/>
            <a:ext cx="1520825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(DRAM)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059113" y="4505325"/>
            <a:ext cx="241141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(local disks)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3736975" y="1931988"/>
            <a:ext cx="106362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992438" y="3635375"/>
            <a:ext cx="25527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2763" y="4062413"/>
            <a:ext cx="1003300" cy="1595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per byte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2033588" y="5464175"/>
            <a:ext cx="446246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(tapes, distributed file systems, Web servers)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7059613" y="4584700"/>
            <a:ext cx="2062162" cy="117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Local disks hold files retrieved from disks on remote network servers</a:t>
            </a:r>
          </a:p>
        </p:txBody>
      </p:sp>
      <p:sp>
        <p:nvSpPr>
          <p:cNvPr id="13326" name="Text Box 19"/>
          <p:cNvSpPr txBox="1">
            <a:spLocks noChangeArrowheads="1"/>
          </p:cNvSpPr>
          <p:nvPr/>
        </p:nvSpPr>
        <p:spPr bwMode="auto">
          <a:xfrm>
            <a:off x="6376988" y="3589338"/>
            <a:ext cx="2386012" cy="90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Main memory holds disk blocks retrieved from local disks</a:t>
            </a:r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1760538" y="5337175"/>
            <a:ext cx="50292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3513138" y="2797175"/>
            <a:ext cx="150336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on-chip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cache (SRAM)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5275263" y="2014538"/>
            <a:ext cx="2838450" cy="636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L1 cache holds cache lines retrieved from L2 cache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4876800" y="985838"/>
            <a:ext cx="2919413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CPU registers hold words retrieved from</a:t>
            </a:r>
            <a:br>
              <a:rPr lang="en-GB">
                <a:solidFill>
                  <a:srgbClr val="C00000"/>
                </a:solidFill>
                <a:latin typeface="Calibri" pitchFamily="34" charset="0"/>
              </a:rPr>
            </a:br>
            <a:r>
              <a:rPr lang="en-GB">
                <a:solidFill>
                  <a:srgbClr val="C00000"/>
                </a:solidFill>
                <a:latin typeface="Calibri" pitchFamily="34" charset="0"/>
              </a:rPr>
              <a:t> L1 cache</a:t>
            </a:r>
          </a:p>
        </p:txBody>
      </p:sp>
      <p:sp>
        <p:nvSpPr>
          <p:cNvPr id="13331" name="Text Box 28"/>
          <p:cNvSpPr txBox="1">
            <a:spLocks noChangeArrowheads="1"/>
          </p:cNvSpPr>
          <p:nvPr/>
        </p:nvSpPr>
        <p:spPr bwMode="auto">
          <a:xfrm>
            <a:off x="5867400" y="2698750"/>
            <a:ext cx="26289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L2 cache holds cache lines retrieved from main memory</a:t>
            </a:r>
          </a:p>
        </p:txBody>
      </p:sp>
      <p:sp>
        <p:nvSpPr>
          <p:cNvPr id="13332" name="Text Box 36"/>
          <p:cNvSpPr txBox="1">
            <a:spLocks noChangeArrowheads="1"/>
          </p:cNvSpPr>
          <p:nvPr/>
        </p:nvSpPr>
        <p:spPr bwMode="auto">
          <a:xfrm>
            <a:off x="455613" y="1514475"/>
            <a:ext cx="981075" cy="159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faster,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per byte</a:t>
            </a:r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 lIns="91429" tIns="45714" rIns="91429" bIns="45714"/>
          <a:lstStyle/>
          <a:p>
            <a:endParaRPr lang="en-CA"/>
          </a:p>
        </p:txBody>
      </p:sp>
      <p:cxnSp>
        <p:nvCxnSpPr>
          <p:cNvPr id="13334" name="Straight Connector 39"/>
          <p:cNvCxnSpPr>
            <a:cxnSpLocks noChangeShapeType="1"/>
          </p:cNvCxnSpPr>
          <p:nvPr/>
        </p:nvCxnSpPr>
        <p:spPr bwMode="auto">
          <a:xfrm>
            <a:off x="2266950" y="4464050"/>
            <a:ext cx="400685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Straight Connector 43"/>
          <p:cNvCxnSpPr>
            <a:cxnSpLocks noChangeShapeType="1"/>
          </p:cNvCxnSpPr>
          <p:nvPr/>
        </p:nvCxnSpPr>
        <p:spPr bwMode="auto">
          <a:xfrm>
            <a:off x="2755900" y="3635375"/>
            <a:ext cx="3017838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Straight Connector 45"/>
          <p:cNvCxnSpPr>
            <a:cxnSpLocks noChangeShapeType="1"/>
          </p:cNvCxnSpPr>
          <p:nvPr/>
        </p:nvCxnSpPr>
        <p:spPr bwMode="auto">
          <a:xfrm>
            <a:off x="3263900" y="2741613"/>
            <a:ext cx="201136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9DC4-749A-BA41-81F1-627C7AEBF365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8177212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78000"/>
            <a:ext cx="7521575" cy="4376421"/>
          </a:xfrm>
        </p:spPr>
        <p:txBody>
          <a:bodyPr>
            <a:normAutofit fontScale="92500" lnSpcReduction="10000"/>
          </a:bodyPr>
          <a:lstStyle/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  <a:latin typeface="Comic Sans MS"/>
                <a:cs typeface="Comic Sans MS"/>
              </a:rPr>
              <a:t>Locality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Temporal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Recently referenced items are likely </a:t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Spatial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Items with nearby addresses tend </a:t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marL="385718" indent="-385718">
              <a:defRPr/>
            </a:pPr>
            <a:endParaRPr lang="en-US" dirty="0" smtClean="0"/>
          </a:p>
          <a:p>
            <a:pPr marL="385718" indent="-385718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3600" y="331470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37300" y="331470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167438" y="2805113"/>
            <a:ext cx="627062" cy="433387"/>
          </a:xfrm>
          <a:custGeom>
            <a:avLst/>
            <a:gdLst>
              <a:gd name="T0" fmla="*/ 285461 w 627844"/>
              <a:gd name="T1" fmla="*/ 430568 h 433589"/>
              <a:gd name="T2" fmla="*/ 45295 w 627844"/>
              <a:gd name="T3" fmla="*/ 72470 h 433589"/>
              <a:gd name="T4" fmla="*/ 557229 w 627844"/>
              <a:gd name="T5" fmla="*/ 59681 h 433589"/>
              <a:gd name="T6" fmla="*/ 399222 w 627844"/>
              <a:gd name="T7" fmla="*/ 430568 h 433589"/>
              <a:gd name="T8" fmla="*/ 0 60000 65536"/>
              <a:gd name="T9" fmla="*/ 0 60000 65536"/>
              <a:gd name="T10" fmla="*/ 0 60000 65536"/>
              <a:gd name="T11" fmla="*/ 0 60000 65536"/>
              <a:gd name="T12" fmla="*/ 0 w 627844"/>
              <a:gd name="T13" fmla="*/ 0 h 433589"/>
              <a:gd name="T14" fmla="*/ 627844 w 627844"/>
              <a:gd name="T15" fmla="*/ 433589 h 433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51550" y="498475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45250" y="49847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19900" y="49847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365875" y="4554538"/>
            <a:ext cx="841375" cy="360362"/>
          </a:xfrm>
          <a:custGeom>
            <a:avLst/>
            <a:gdLst>
              <a:gd name="T0" fmla="*/ 200530 w 841420"/>
              <a:gd name="T1" fmla="*/ 365476 h 359535"/>
              <a:gd name="T2" fmla="*/ 91150 w 841420"/>
              <a:gd name="T3" fmla="*/ 58875 h 359535"/>
              <a:gd name="T4" fmla="*/ 747448 w 841420"/>
              <a:gd name="T5" fmla="*/ 52211 h 359535"/>
              <a:gd name="T6" fmla="*/ 650931 w 841420"/>
              <a:gd name="T7" fmla="*/ 372141 h 359535"/>
              <a:gd name="T8" fmla="*/ 0 60000 65536"/>
              <a:gd name="T9" fmla="*/ 0 60000 65536"/>
              <a:gd name="T10" fmla="*/ 0 60000 65536"/>
              <a:gd name="T11" fmla="*/ 0 60000 65536"/>
              <a:gd name="T12" fmla="*/ 0 w 841420"/>
              <a:gd name="T13" fmla="*/ 0 h 359535"/>
              <a:gd name="T14" fmla="*/ 841420 w 841420"/>
              <a:gd name="T15" fmla="*/ 359535 h 3595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3363" y="3276600"/>
            <a:ext cx="6937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62900" y="4951413"/>
            <a:ext cx="6937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B7E9-ABB5-0D4B-BEEF-E01B548B82A5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22275"/>
            <a:ext cx="8177212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smtClean="0"/>
              <a:t>Optimize your program for cache performance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879600"/>
            <a:ext cx="8013700" cy="4508500"/>
          </a:xfrm>
        </p:spPr>
        <p:txBody>
          <a:bodyPr/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Write code that has locality</a:t>
            </a:r>
          </a:p>
          <a:p>
            <a:pPr marL="744451" lvl="1" indent="-246034">
              <a:defRPr/>
            </a:pPr>
            <a:r>
              <a:rPr lang="en-US" dirty="0" smtClean="0"/>
              <a:t>Spatial: access data contiguously</a:t>
            </a:r>
          </a:p>
          <a:p>
            <a:pPr marL="744451" lvl="1" indent="-246034">
              <a:defRPr/>
            </a:pPr>
            <a:r>
              <a:rPr lang="en-US" dirty="0" smtClean="0"/>
              <a:t>Temporal: make sure access to the same data is not too far apart in time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How to achieve?</a:t>
            </a:r>
          </a:p>
          <a:p>
            <a:pPr marL="744451" lvl="1" indent="-246034">
              <a:defRPr/>
            </a:pPr>
            <a:r>
              <a:rPr lang="en-US" dirty="0" smtClean="0"/>
              <a:t>Proper choice of algorithm</a:t>
            </a:r>
          </a:p>
          <a:p>
            <a:pPr marL="744451" lvl="1" indent="-246034">
              <a:defRPr/>
            </a:pPr>
            <a:r>
              <a:rPr lang="en-US" dirty="0" smtClean="0"/>
              <a:t>Loop transformations</a:t>
            </a:r>
          </a:p>
          <a:p>
            <a:pPr marL="973051" lvl="2" indent="-246034">
              <a:defRPr/>
            </a:pPr>
            <a:r>
              <a:rPr lang="en-US" dirty="0" smtClean="0"/>
              <a:t>Tiling</a:t>
            </a:r>
          </a:p>
          <a:p>
            <a:pPr marL="744451" lvl="1" indent="-246034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1FF-FBCA-A24B-B07C-079A757F5A3B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Dynamic memory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714500"/>
            <a:ext cx="7661275" cy="43510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How do we know how much memory to free just given a pointer</a:t>
            </a:r>
            <a:r>
              <a:rPr lang="en-US" sz="2000" dirty="0" smtClean="0"/>
              <a:t>?</a:t>
            </a:r>
          </a:p>
          <a:p>
            <a:pPr marL="0" indent="0"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How </a:t>
            </a:r>
            <a:r>
              <a:rPr lang="en-US" sz="2000" dirty="0"/>
              <a:t>do we keep track of the free blocks</a:t>
            </a:r>
            <a:r>
              <a:rPr lang="en-US" sz="2000" dirty="0" smtClean="0"/>
              <a:t>?</a:t>
            </a:r>
          </a:p>
          <a:p>
            <a:pPr lvl="1">
              <a:defRPr/>
            </a:pPr>
            <a:r>
              <a:rPr lang="en-US" sz="1800" dirty="0" smtClean="0"/>
              <a:t>Implicit list</a:t>
            </a:r>
          </a:p>
          <a:p>
            <a:pPr lvl="1">
              <a:defRPr/>
            </a:pPr>
            <a:r>
              <a:rPr lang="en-US" sz="1800" dirty="0" smtClean="0"/>
              <a:t>Explicit list</a:t>
            </a:r>
          </a:p>
          <a:p>
            <a:pPr lvl="1">
              <a:defRPr/>
            </a:pPr>
            <a:r>
              <a:rPr lang="en-US" sz="1800" dirty="0" smtClean="0"/>
              <a:t>Segregated free list</a:t>
            </a:r>
            <a:endParaRPr lang="en-US" sz="1800" dirty="0"/>
          </a:p>
          <a:p>
            <a:pPr>
              <a:defRPr/>
            </a:pPr>
            <a:r>
              <a:rPr lang="en-US" sz="2000" dirty="0"/>
              <a:t>How do we pick a block to use for allocation -- many might fit?</a:t>
            </a:r>
          </a:p>
          <a:p>
            <a:pPr>
              <a:defRPr/>
            </a:pPr>
            <a:r>
              <a:rPr lang="en-US" sz="2000" dirty="0"/>
              <a:t>How do we reinsert freed block?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E216-2B24-E24A-89E1-1400F8DC0EE2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289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/>
              <a:t>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33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385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433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529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57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25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673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721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6769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/>
              <a:t>4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981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481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791573" y="309880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P1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V="1">
            <a:off x="2006600" y="2870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1409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7145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20193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23241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Line 56"/>
          <p:cNvSpPr>
            <a:spLocks noChangeShapeType="1"/>
          </p:cNvSpPr>
          <p:nvPr/>
        </p:nvSpPr>
        <p:spPr bwMode="auto">
          <a:xfrm>
            <a:off x="20193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" name="Line 56"/>
          <p:cNvSpPr>
            <a:spLocks noChangeShapeType="1"/>
          </p:cNvSpPr>
          <p:nvPr/>
        </p:nvSpPr>
        <p:spPr bwMode="auto">
          <a:xfrm>
            <a:off x="14097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26289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Line 56"/>
          <p:cNvSpPr>
            <a:spLocks noChangeShapeType="1"/>
          </p:cNvSpPr>
          <p:nvPr/>
        </p:nvSpPr>
        <p:spPr bwMode="auto">
          <a:xfrm>
            <a:off x="32512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3848100" y="2108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>
            <a:off x="4457700" y="21209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>
            <a:off x="5067300" y="21209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676900" y="21209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V="1">
            <a:off x="5067300" y="2870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4851836" y="309880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92213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879600"/>
            <a:ext cx="7623175" cy="4185921"/>
          </a:xfrm>
        </p:spPr>
        <p:txBody>
          <a:bodyPr/>
          <a:lstStyle/>
          <a:p>
            <a:r>
              <a:rPr lang="en-US" dirty="0" smtClean="0"/>
              <a:t>What is multithreading?</a:t>
            </a:r>
          </a:p>
          <a:p>
            <a:r>
              <a:rPr lang="en-US" dirty="0" smtClean="0"/>
              <a:t>How do we share data across different threads?</a:t>
            </a:r>
          </a:p>
          <a:p>
            <a:r>
              <a:rPr lang="en-US" dirty="0" smtClean="0"/>
              <a:t>Communication and synchronization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Data race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Deadlock</a:t>
            </a:r>
          </a:p>
          <a:p>
            <a:r>
              <a:rPr lang="en-US" dirty="0" smtClean="0"/>
              <a:t>How to use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pthread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libraries to program</a:t>
            </a:r>
          </a:p>
          <a:p>
            <a:r>
              <a:rPr lang="en-US" dirty="0" smtClean="0"/>
              <a:t>Coarse-grain lock vs. fine-grain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D81A-C7FF-2A43-9668-27EEF2D06821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0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0101-5F37-1F4B-BAE5-484A7A4C46F9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7" name="Group 160"/>
          <p:cNvGrpSpPr>
            <a:grpSpLocks/>
          </p:cNvGrpSpPr>
          <p:nvPr/>
        </p:nvGrpSpPr>
        <p:grpSpPr bwMode="auto">
          <a:xfrm>
            <a:off x="4937124" y="1847850"/>
            <a:ext cx="3692527" cy="4513263"/>
            <a:chOff x="2283" y="750"/>
            <a:chExt cx="2326" cy="2843"/>
          </a:xfrm>
        </p:grpSpPr>
        <p:sp>
          <p:nvSpPr>
            <p:cNvPr id="8" name="Rectangle 32"/>
            <p:cNvSpPr>
              <a:spLocks noChangeArrowheads="1"/>
            </p:cNvSpPr>
            <p:nvPr/>
          </p:nvSpPr>
          <p:spPr bwMode="auto">
            <a:xfrm>
              <a:off x="2690" y="2746"/>
              <a:ext cx="1309" cy="272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CA"/>
                <a:t>M</a:t>
              </a:r>
            </a:p>
          </p:txBody>
        </p:sp>
        <p:grpSp>
          <p:nvGrpSpPr>
            <p:cNvPr id="9" name="Group 109"/>
            <p:cNvGrpSpPr>
              <a:grpSpLocks/>
            </p:cNvGrpSpPr>
            <p:nvPr/>
          </p:nvGrpSpPr>
          <p:grpSpPr bwMode="auto">
            <a:xfrm>
              <a:off x="2386" y="812"/>
              <a:ext cx="819" cy="1825"/>
              <a:chOff x="1046" y="829"/>
              <a:chExt cx="819" cy="1825"/>
            </a:xfrm>
          </p:grpSpPr>
          <p:grpSp>
            <p:nvGrpSpPr>
              <p:cNvPr id="37" name="Group 110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53" name="Oval 11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Rectangle 11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56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57" name="Line 11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8" name="Line 11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8" name="Group 117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47" name="Oval 118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119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50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51" name="Line 122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2" name="Line 123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9" name="Group 124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44" name="Rectangle 125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46" name="Line 127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0" name="Rectangle 128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129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42" name="Freeform 130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" name="Freeform 131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0" name="Group 132"/>
            <p:cNvGrpSpPr>
              <a:grpSpLocks/>
            </p:cNvGrpSpPr>
            <p:nvPr/>
          </p:nvGrpSpPr>
          <p:grpSpPr bwMode="auto">
            <a:xfrm>
              <a:off x="3495" y="806"/>
              <a:ext cx="819" cy="1825"/>
              <a:chOff x="1046" y="829"/>
              <a:chExt cx="819" cy="1825"/>
            </a:xfrm>
          </p:grpSpPr>
          <p:grpSp>
            <p:nvGrpSpPr>
              <p:cNvPr id="15" name="Group 133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31" name="Oval 134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35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34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35" name="Line 138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6" name="Line 139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6" name="Group 140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25" name="Oval 14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14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28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29" name="Line 14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" name="Line 14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7" name="Group 147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22" name="Rectangle 148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24" name="Line 150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8" name="Rectangle 151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152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20" name="Freeform 153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154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1" name="Rectangle 155"/>
            <p:cNvSpPr>
              <a:spLocks noChangeArrowheads="1"/>
            </p:cNvSpPr>
            <p:nvPr/>
          </p:nvSpPr>
          <p:spPr bwMode="auto">
            <a:xfrm>
              <a:off x="2283" y="750"/>
              <a:ext cx="2124" cy="2373"/>
            </a:xfrm>
            <a:prstGeom prst="rect">
              <a:avLst/>
            </a:prstGeom>
            <a:noFill/>
            <a:ln w="285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56"/>
            <p:cNvSpPr txBox="1">
              <a:spLocks noChangeArrowheads="1"/>
            </p:cNvSpPr>
            <p:nvPr/>
          </p:nvSpPr>
          <p:spPr bwMode="auto">
            <a:xfrm>
              <a:off x="2310" y="3147"/>
              <a:ext cx="2141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/>
                <a:t>SMP</a:t>
              </a:r>
            </a:p>
            <a:p>
              <a:r>
                <a:rPr lang="en-US" sz="2000" b="1" dirty="0" smtClean="0"/>
                <a:t>(Symmetric multiprocessing)</a:t>
              </a:r>
              <a:endParaRPr lang="en-US" sz="2000" b="1" dirty="0"/>
            </a:p>
          </p:txBody>
        </p:sp>
        <p:sp>
          <p:nvSpPr>
            <p:cNvPr id="13" name="Text Box 157"/>
            <p:cNvSpPr txBox="1">
              <a:spLocks noChangeArrowheads="1"/>
            </p:cNvSpPr>
            <p:nvPr/>
          </p:nvSpPr>
          <p:spPr bwMode="auto">
            <a:xfrm rot="-5400000">
              <a:off x="4101" y="1837"/>
              <a:ext cx="82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(motherboard)</a:t>
              </a:r>
            </a:p>
          </p:txBody>
        </p:sp>
        <p:sp>
          <p:nvSpPr>
            <p:cNvPr id="14" name="Text Box 158"/>
            <p:cNvSpPr txBox="1">
              <a:spLocks noChangeArrowheads="1"/>
            </p:cNvSpPr>
            <p:nvPr/>
          </p:nvSpPr>
          <p:spPr bwMode="auto">
            <a:xfrm>
              <a:off x="3237" y="1669"/>
              <a:ext cx="228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…</a:t>
              </a:r>
            </a:p>
          </p:txBody>
        </p:sp>
      </p:grp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874713" y="1879601"/>
            <a:ext cx="4037012" cy="3931920"/>
          </a:xfrm>
        </p:spPr>
        <p:txBody>
          <a:bodyPr/>
          <a:lstStyle/>
          <a:p>
            <a:r>
              <a:rPr lang="en-US" dirty="0" smtClean="0"/>
              <a:t>Cores have their private caches</a:t>
            </a:r>
          </a:p>
          <a:p>
            <a:r>
              <a:rPr lang="en-US" dirty="0" smtClean="0"/>
              <a:t>Cache lines might be duplicated</a:t>
            </a:r>
          </a:p>
          <a:p>
            <a:r>
              <a:rPr lang="en-US" dirty="0" smtClean="0"/>
              <a:t>Need protocol to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5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MESI</a:t>
            </a:r>
          </a:p>
          <a:p>
            <a:pPr lvl="1"/>
            <a:r>
              <a:rPr lang="en-US" dirty="0" smtClean="0"/>
              <a:t>Modified</a:t>
            </a:r>
          </a:p>
          <a:p>
            <a:pPr lvl="1"/>
            <a:r>
              <a:rPr lang="en-US" dirty="0" smtClean="0"/>
              <a:t>Exclusive</a:t>
            </a:r>
          </a:p>
          <a:p>
            <a:pPr lvl="1"/>
            <a:r>
              <a:rPr lang="en-US" dirty="0" smtClean="0"/>
              <a:t>Shared</a:t>
            </a:r>
          </a:p>
          <a:p>
            <a:pPr lvl="1"/>
            <a:r>
              <a:rPr lang="en-US" dirty="0" smtClean="0"/>
              <a:t>Invalid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Why we need an “Exclusive” state?</a:t>
            </a:r>
          </a:p>
          <a:p>
            <a:r>
              <a:rPr lang="en-US" dirty="0" smtClean="0"/>
              <a:t>What is false sharing?</a:t>
            </a:r>
          </a:p>
          <a:p>
            <a:pPr lvl="1"/>
            <a:r>
              <a:rPr lang="en-US" dirty="0" smtClean="0"/>
              <a:t>Why it is bad?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2E02-CC29-0445-A6E5-3AE521A5BA7D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4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implications of parallel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C495-A3BB-B94A-AF89-8FB0BCA21035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6400" y="1828800"/>
            <a:ext cx="8064500" cy="492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Cache coherence is expensive (more than you thought)</a:t>
            </a:r>
          </a:p>
          <a:p>
            <a:pPr lvl="1"/>
            <a:r>
              <a:rPr lang="en-US" dirty="0" smtClean="0"/>
              <a:t>Avoid unnecessary sharing (e.g., false sharing)</a:t>
            </a:r>
          </a:p>
          <a:p>
            <a:pPr lvl="2"/>
            <a:r>
              <a:rPr lang="en-US" dirty="0" smtClean="0"/>
              <a:t>Avoid unnecessary coherence (e.g., TAS -&gt; TATAS)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Crossing sockets is a killer</a:t>
            </a: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Can be slower than running the same program on single core!</a:t>
            </a:r>
          </a:p>
          <a:p>
            <a:pPr lvl="1"/>
            <a:r>
              <a:rPr lang="en-US" dirty="0" err="1" smtClean="0"/>
              <a:t>pthread</a:t>
            </a:r>
            <a:r>
              <a:rPr lang="en-US" dirty="0" smtClean="0"/>
              <a:t> provides CPU affinity mask</a:t>
            </a:r>
          </a:p>
          <a:p>
            <a:pPr lvl="2"/>
            <a:r>
              <a:rPr lang="en-US" dirty="0" smtClean="0"/>
              <a:t>pin cooperative threads on cores within the same die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Loads and stores can be as expensive as atomic operations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40" y="1943101"/>
            <a:ext cx="8282940" cy="3931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do we need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Programming model for big data analytics</a:t>
            </a:r>
          </a:p>
          <a:p>
            <a:pPr lvl="1"/>
            <a:r>
              <a:rPr lang="en-US" dirty="0"/>
              <a:t>Programmer writes two </a:t>
            </a:r>
            <a:r>
              <a:rPr lang="en-US" dirty="0" smtClean="0"/>
              <a:t>functions</a:t>
            </a:r>
          </a:p>
          <a:p>
            <a:pPr marL="350838" lvl="1" indent="0">
              <a:buNone/>
            </a:pPr>
            <a:endParaRPr lang="en-US" dirty="0"/>
          </a:p>
          <a:p>
            <a:pPr marL="350838" lvl="1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map 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in_value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 -&gt;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/>
              <a:t>Processes input key/value pair</a:t>
            </a:r>
          </a:p>
          <a:p>
            <a:pPr lvl="1"/>
            <a:r>
              <a:rPr lang="en-US" dirty="0"/>
              <a:t>Produces set of intermediate </a:t>
            </a:r>
            <a:r>
              <a:rPr lang="en-US" dirty="0" smtClean="0"/>
              <a:t>pairs</a:t>
            </a:r>
          </a:p>
          <a:p>
            <a:pPr marL="350838" lvl="1" indent="0">
              <a:buNone/>
            </a:pPr>
            <a:endParaRPr lang="en-US" dirty="0"/>
          </a:p>
          <a:p>
            <a:pPr marL="350838" lvl="1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reduce 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)) -&gt;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endParaRPr lang="en-US" dirty="0"/>
          </a:p>
          <a:p>
            <a:pPr lvl="1"/>
            <a:r>
              <a:rPr lang="en-US" dirty="0"/>
              <a:t>Processes a set of intermediate key-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A11-DE1A-DB4B-8C76-BDD601A167A4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3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55801"/>
            <a:ext cx="7345363" cy="39319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Guest lecture tomorrow</a:t>
            </a:r>
          </a:p>
          <a:p>
            <a:pPr lvl="1">
              <a:defRPr/>
            </a:pPr>
            <a:r>
              <a:rPr lang="en-US" sz="2400" dirty="0" smtClean="0"/>
              <a:t>Nicholas </a:t>
            </a:r>
            <a:r>
              <a:rPr lang="en-US" sz="2400" dirty="0" err="1" smtClean="0"/>
              <a:t>Grcevksi</a:t>
            </a:r>
            <a:r>
              <a:rPr lang="en-US" sz="2400" dirty="0" smtClean="0"/>
              <a:t> from IBM</a:t>
            </a:r>
          </a:p>
          <a:p>
            <a:pPr lvl="1">
              <a:defRPr/>
            </a:pPr>
            <a:r>
              <a:rPr lang="en-US" sz="2400" dirty="0" smtClean="0"/>
              <a:t>Java JIT</a:t>
            </a:r>
          </a:p>
          <a:p>
            <a:pPr>
              <a:defRPr/>
            </a:pPr>
            <a:r>
              <a:rPr lang="en-US" sz="3000" dirty="0" smtClean="0"/>
              <a:t>Additional office hours</a:t>
            </a:r>
          </a:p>
          <a:p>
            <a:pPr lvl="1">
              <a:defRPr/>
            </a:pPr>
            <a:r>
              <a:rPr lang="en-US" sz="2400" dirty="0" smtClean="0"/>
              <a:t>Will hold office hours during the normal lecture time on Tuesday/Wednesday</a:t>
            </a:r>
          </a:p>
          <a:p>
            <a:pPr lvl="1">
              <a:defRPr/>
            </a:pPr>
            <a:r>
              <a:rPr lang="en-US" sz="2400" dirty="0" smtClean="0"/>
              <a:t>Or schedule appointment by email</a:t>
            </a:r>
          </a:p>
          <a:p>
            <a:pPr lvl="1"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868F-5911-AA42-AF86-E573BA1A0B0E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98742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Technology is always changing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7CEA-FE78-D142-A565-3E21B04BB8B4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145119" y="992546"/>
            <a:ext cx="346015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Sequential program optimization: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1156624" y="1402767"/>
            <a:ext cx="0" cy="10823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1012307" y="1402765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1012307" y="2459667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1" name="Line 98"/>
          <p:cNvSpPr>
            <a:spLocks noChangeShapeType="1"/>
          </p:cNvSpPr>
          <p:nvPr/>
        </p:nvSpPr>
        <p:spPr bwMode="auto">
          <a:xfrm>
            <a:off x="846629" y="1353740"/>
            <a:ext cx="0" cy="113132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sp>
        <p:nvSpPr>
          <p:cNvPr id="12" name="Text Box 99"/>
          <p:cNvSpPr txBox="1">
            <a:spLocks noChangeArrowheads="1"/>
          </p:cNvSpPr>
          <p:nvPr/>
        </p:nvSpPr>
        <p:spPr bwMode="auto">
          <a:xfrm>
            <a:off x="157076" y="1707939"/>
            <a:ext cx="705380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Exec.</a:t>
            </a:r>
          </a:p>
          <a:p>
            <a:r>
              <a:rPr lang="en-CA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14" name="Text Box 76"/>
          <p:cNvSpPr txBox="1">
            <a:spLocks noChangeArrowheads="1"/>
          </p:cNvSpPr>
          <p:nvPr/>
        </p:nvSpPr>
        <p:spPr bwMode="auto">
          <a:xfrm>
            <a:off x="3924852" y="1448418"/>
            <a:ext cx="694109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sz="3600" dirty="0">
                <a:sym typeface="Wingdings" pitchFamily="2" charset="2"/>
              </a:rPr>
              <a:t></a:t>
            </a:r>
            <a:endParaRPr lang="en-CA" sz="3600" dirty="0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>
            <a:off x="5078760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>
            <a:off x="4940503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>
            <a:off x="4943102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>
            <a:off x="5635829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9" name="Line 84"/>
          <p:cNvSpPr>
            <a:spLocks noChangeShapeType="1"/>
          </p:cNvSpPr>
          <p:nvPr/>
        </p:nvSpPr>
        <p:spPr bwMode="auto">
          <a:xfrm>
            <a:off x="5497571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0" name="Line 85"/>
          <p:cNvSpPr>
            <a:spLocks noChangeShapeType="1"/>
          </p:cNvSpPr>
          <p:nvPr/>
        </p:nvSpPr>
        <p:spPr bwMode="auto">
          <a:xfrm>
            <a:off x="5500170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1" name="Line 86"/>
          <p:cNvSpPr>
            <a:spLocks noChangeShapeType="1"/>
          </p:cNvSpPr>
          <p:nvPr/>
        </p:nvSpPr>
        <p:spPr bwMode="auto">
          <a:xfrm>
            <a:off x="6177022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2" name="Line 87"/>
          <p:cNvSpPr>
            <a:spLocks noChangeShapeType="1"/>
          </p:cNvSpPr>
          <p:nvPr/>
        </p:nvSpPr>
        <p:spPr bwMode="auto">
          <a:xfrm>
            <a:off x="6038764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3" name="Line 88"/>
          <p:cNvSpPr>
            <a:spLocks noChangeShapeType="1"/>
          </p:cNvSpPr>
          <p:nvPr/>
        </p:nvSpPr>
        <p:spPr bwMode="auto">
          <a:xfrm>
            <a:off x="6041363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31" name="Line 101"/>
          <p:cNvSpPr>
            <a:spLocks noChangeShapeType="1"/>
          </p:cNvSpPr>
          <p:nvPr/>
        </p:nvSpPr>
        <p:spPr bwMode="auto">
          <a:xfrm>
            <a:off x="4758661" y="1423210"/>
            <a:ext cx="1444" cy="4636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840635" y="1906547"/>
            <a:ext cx="476250" cy="1219200"/>
            <a:chOff x="3393" y="1861"/>
            <a:chExt cx="300" cy="768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5381973" y="1906547"/>
            <a:ext cx="476250" cy="1219200"/>
            <a:chOff x="3393" y="1861"/>
            <a:chExt cx="300" cy="768"/>
          </a:xfrm>
        </p:grpSpPr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5923310" y="1906547"/>
            <a:ext cx="476250" cy="1219200"/>
            <a:chOff x="3393" y="1861"/>
            <a:chExt cx="300" cy="768"/>
          </a:xfrm>
        </p:grpSpPr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4831110" y="3146384"/>
            <a:ext cx="1568450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913449" y="2520882"/>
            <a:ext cx="476250" cy="1219201"/>
            <a:chOff x="3393" y="1861"/>
            <a:chExt cx="300" cy="76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731680" y="3741285"/>
            <a:ext cx="813882" cy="335415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4483100" y="998879"/>
            <a:ext cx="4521200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Parallel programming on single machine: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71" name="AutoShape 75"/>
          <p:cNvSpPr>
            <a:spLocks noChangeArrowheads="1"/>
          </p:cNvSpPr>
          <p:nvPr/>
        </p:nvSpPr>
        <p:spPr bwMode="auto">
          <a:xfrm>
            <a:off x="2298386" y="2227255"/>
            <a:ext cx="1776786" cy="401646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grpSp>
        <p:nvGrpSpPr>
          <p:cNvPr id="72" name="Group 5"/>
          <p:cNvGrpSpPr>
            <a:grpSpLocks/>
          </p:cNvGrpSpPr>
          <p:nvPr/>
        </p:nvGrpSpPr>
        <p:grpSpPr bwMode="auto">
          <a:xfrm>
            <a:off x="1330962" y="5166646"/>
            <a:ext cx="1107124" cy="1137857"/>
            <a:chOff x="3387" y="1893"/>
            <a:chExt cx="634" cy="632"/>
          </a:xfrm>
        </p:grpSpPr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2592985" y="5145936"/>
            <a:ext cx="1107124" cy="1137857"/>
            <a:chOff x="3387" y="1893"/>
            <a:chExt cx="634" cy="632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4082227" y="5145816"/>
            <a:ext cx="1107124" cy="1137857"/>
            <a:chOff x="3387" y="1893"/>
            <a:chExt cx="634" cy="632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638311" y="5098370"/>
            <a:ext cx="1107124" cy="1137857"/>
            <a:chOff x="3387" y="1893"/>
            <a:chExt cx="634" cy="632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165139" y="4056551"/>
            <a:ext cx="451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  <a:cs typeface="Consolas"/>
              </a:rPr>
              <a:t>Parallel programming on distributed system:</a:t>
            </a:r>
            <a:endParaRPr lang="en-US" dirty="0">
              <a:solidFill>
                <a:srgbClr val="0000FF"/>
              </a:solidFill>
              <a:latin typeface="+mj-lt"/>
              <a:cs typeface="Consolas"/>
            </a:endParaRPr>
          </a:p>
        </p:txBody>
      </p:sp>
      <p:cxnSp>
        <p:nvCxnSpPr>
          <p:cNvPr id="97" name="Curved Connector 96"/>
          <p:cNvCxnSpPr>
            <a:endCxn id="73" idx="0"/>
          </p:cNvCxnSpPr>
          <p:nvPr/>
        </p:nvCxnSpPr>
        <p:spPr>
          <a:xfrm rot="5400000">
            <a:off x="2632575" y="3641891"/>
            <a:ext cx="749800" cy="231051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endCxn id="82" idx="0"/>
          </p:cNvCxnSpPr>
          <p:nvPr/>
        </p:nvCxnSpPr>
        <p:spPr>
          <a:xfrm rot="5400000">
            <a:off x="3278389" y="4261593"/>
            <a:ext cx="723689" cy="10449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endCxn id="85" idx="0"/>
          </p:cNvCxnSpPr>
          <p:nvPr/>
        </p:nvCxnSpPr>
        <p:spPr>
          <a:xfrm rot="16200000" flipH="1">
            <a:off x="4018622" y="4566355"/>
            <a:ext cx="728970" cy="4407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endCxn id="94" idx="0"/>
          </p:cNvCxnSpPr>
          <p:nvPr/>
        </p:nvCxnSpPr>
        <p:spPr>
          <a:xfrm rot="16200000" flipH="1">
            <a:off x="4824834" y="3760143"/>
            <a:ext cx="676123" cy="200032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37205" y="2609783"/>
            <a:ext cx="3425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Moore’s law on single  core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reaches the end -&gt; multicores.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2" name="AutoShape 75"/>
          <p:cNvSpPr>
            <a:spLocks noChangeArrowheads="1"/>
          </p:cNvSpPr>
          <p:nvPr/>
        </p:nvSpPr>
        <p:spPr bwMode="auto">
          <a:xfrm>
            <a:off x="5315299" y="3753966"/>
            <a:ext cx="492269" cy="315267"/>
          </a:xfrm>
          <a:prstGeom prst="rightArrow">
            <a:avLst>
              <a:gd name="adj1" fmla="val 56324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902009" y="3635459"/>
            <a:ext cx="118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Internet!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4597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4158"/>
            <a:ext cx="8267700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 what we learnt still useful in 20 years?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0700"/>
            <a:ext cx="8473440" cy="4508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ask me now? Ask me in 2033…</a:t>
            </a:r>
          </a:p>
          <a:p>
            <a:r>
              <a:rPr lang="en-US" dirty="0" smtClean="0"/>
              <a:t>Technology is </a:t>
            </a:r>
            <a:r>
              <a:rPr lang="en-US" dirty="0" smtClean="0"/>
              <a:t>going to </a:t>
            </a:r>
            <a:r>
              <a:rPr lang="en-US" dirty="0" smtClean="0"/>
              <a:t>change …</a:t>
            </a:r>
          </a:p>
          <a:p>
            <a:pPr lvl="1"/>
            <a:r>
              <a:rPr lang="en-US" dirty="0" smtClean="0"/>
              <a:t>Some techniques might not be relevant</a:t>
            </a:r>
          </a:p>
          <a:p>
            <a:pPr lvl="1"/>
            <a:r>
              <a:rPr lang="en-US" dirty="0" smtClean="0"/>
              <a:t>Performance might not be very important at all</a:t>
            </a:r>
          </a:p>
          <a:p>
            <a:pPr lvl="2"/>
            <a:r>
              <a:rPr lang="en-US" dirty="0" smtClean="0"/>
              <a:t>Correctness, easy-to-program, scalability, </a:t>
            </a:r>
            <a:r>
              <a:rPr lang="en-US" dirty="0" smtClean="0">
                <a:solidFill>
                  <a:srgbClr val="0000FF"/>
                </a:solidFill>
              </a:rPr>
              <a:t>energy consumption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However, key ideas still hold!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“There is nothing new under the sun”</a:t>
            </a:r>
          </a:p>
          <a:p>
            <a:pPr lvl="1"/>
            <a:r>
              <a:rPr lang="en-US" dirty="0" smtClean="0"/>
              <a:t>Amdahl’s law: optimize the bottleneck</a:t>
            </a:r>
          </a:p>
          <a:p>
            <a:pPr lvl="1"/>
            <a:r>
              <a:rPr lang="en-US" dirty="0" smtClean="0"/>
              <a:t>Cache: CPU cache -&gt; memory cache -&gt; </a:t>
            </a:r>
            <a:r>
              <a:rPr lang="en-US" dirty="0" err="1" smtClean="0"/>
              <a:t>memcached</a:t>
            </a:r>
            <a:r>
              <a:rPr lang="en-US" dirty="0" smtClean="0"/>
              <a:t> -&gt; CDN</a:t>
            </a:r>
          </a:p>
          <a:p>
            <a:pPr lvl="1"/>
            <a:r>
              <a:rPr lang="en-US" dirty="0" smtClean="0"/>
              <a:t>Parallelization</a:t>
            </a:r>
          </a:p>
          <a:p>
            <a:pPr lvl="1"/>
            <a:r>
              <a:rPr lang="en-US" dirty="0" smtClean="0"/>
              <a:t>Avoid unnecessary computation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303F-5986-8D46-8C93-E2BA67451AD4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0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important: critical thinking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229600" cy="4368799"/>
          </a:xfrm>
        </p:spPr>
        <p:txBody>
          <a:bodyPr/>
          <a:lstStyle/>
          <a:p>
            <a:r>
              <a:rPr lang="en-US" dirty="0" smtClean="0"/>
              <a:t>“Why” is far more important than “how”</a:t>
            </a:r>
          </a:p>
          <a:p>
            <a:pPr lvl="1"/>
            <a:r>
              <a:rPr lang="en-US" dirty="0" smtClean="0"/>
              <a:t>For each technique we learnt, we discussed the “why”</a:t>
            </a:r>
          </a:p>
          <a:p>
            <a:pPr lvl="2"/>
            <a:r>
              <a:rPr lang="en-US" dirty="0" smtClean="0"/>
              <a:t>E.g., why cache coherence impact performance? why multi-core? why </a:t>
            </a:r>
            <a:r>
              <a:rPr lang="en-US" dirty="0" err="1" smtClean="0"/>
              <a:t>MapReduce</a:t>
            </a:r>
            <a:r>
              <a:rPr lang="en-US" dirty="0" smtClean="0"/>
              <a:t>? why Facebook doesn’t care about locality?</a:t>
            </a:r>
          </a:p>
          <a:p>
            <a:pPr lvl="1"/>
            <a:r>
              <a:rPr lang="en-US" dirty="0" smtClean="0"/>
              <a:t>“How” is just </a:t>
            </a:r>
            <a:r>
              <a:rPr lang="en-US" dirty="0" smtClean="0"/>
              <a:t>a natural </a:t>
            </a:r>
            <a:r>
              <a:rPr lang="en-US" dirty="0" smtClean="0"/>
              <a:t>consequence of understanding “why”</a:t>
            </a:r>
          </a:p>
          <a:p>
            <a:pPr lvl="1"/>
            <a:r>
              <a:rPr lang="en-US" dirty="0" smtClean="0"/>
              <a:t>The capability of asking the right “why” question and find out the answer will keep you on top of the technology trend</a:t>
            </a:r>
          </a:p>
          <a:p>
            <a:r>
              <a:rPr lang="en-US" dirty="0" smtClean="0"/>
              <a:t>Skepticism + curiosity</a:t>
            </a:r>
          </a:p>
          <a:p>
            <a:pPr lvl="1"/>
            <a:r>
              <a:rPr lang="en-US" dirty="0" smtClean="0"/>
              <a:t>Do we really need this technology?</a:t>
            </a:r>
          </a:p>
          <a:p>
            <a:pPr lvl="1"/>
            <a:r>
              <a:rPr lang="en-US" dirty="0" smtClean="0"/>
              <a:t>KISS principle – “keep it simple, stupid”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51C2-A243-CF4C-9A1A-6DBDD0917AB2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4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905001"/>
            <a:ext cx="8129588" cy="3931920"/>
          </a:xfrm>
        </p:spPr>
        <p:txBody>
          <a:bodyPr/>
          <a:lstStyle/>
          <a:p>
            <a:r>
              <a:rPr lang="en-US" dirty="0"/>
              <a:t>Congratulations on surviving ECE </a:t>
            </a:r>
            <a:r>
              <a:rPr lang="en-US" dirty="0" smtClean="0"/>
              <a:t>454!</a:t>
            </a:r>
            <a:endParaRPr lang="en-US" dirty="0"/>
          </a:p>
          <a:p>
            <a:pPr lvl="1"/>
            <a:r>
              <a:rPr lang="en-US" dirty="0"/>
              <a:t>It’s a </a:t>
            </a:r>
            <a:r>
              <a:rPr lang="en-US" dirty="0" smtClean="0"/>
              <a:t>challenging </a:t>
            </a:r>
            <a:r>
              <a:rPr lang="en-US" dirty="0"/>
              <a:t>course, but I hope you found it </a:t>
            </a:r>
            <a:r>
              <a:rPr lang="en-US" dirty="0" smtClean="0"/>
              <a:t>worthwhile</a:t>
            </a:r>
          </a:p>
          <a:p>
            <a:r>
              <a:rPr lang="en-US" dirty="0">
                <a:solidFill>
                  <a:srgbClr val="FF3300"/>
                </a:solidFill>
              </a:rPr>
              <a:t>Good luck, and thanks for a great class</a:t>
            </a:r>
            <a:r>
              <a:rPr lang="en-US" dirty="0" smtClean="0">
                <a:solidFill>
                  <a:srgbClr val="FF3300"/>
                </a:solidFill>
              </a:rPr>
              <a:t>!</a:t>
            </a:r>
          </a:p>
          <a:p>
            <a:pPr lvl="1"/>
            <a:r>
              <a:rPr lang="en-US" dirty="0" smtClean="0">
                <a:solidFill>
                  <a:srgbClr val="FF3300"/>
                </a:solidFill>
              </a:rPr>
              <a:t>You guys were really pushing me hard and asking the challenging questions…</a:t>
            </a:r>
            <a:endParaRPr lang="en-US" dirty="0">
              <a:solidFill>
                <a:srgbClr val="FF3300"/>
              </a:solidFill>
            </a:endParaRPr>
          </a:p>
          <a:p>
            <a:pPr lvl="1"/>
            <a:r>
              <a:rPr lang="en-US" dirty="0" smtClean="0">
                <a:solidFill>
                  <a:srgbClr val="FF3300"/>
                </a:solidFill>
              </a:rPr>
              <a:t>I really enjoyed it, and I hope the feeling is mutual</a:t>
            </a:r>
            <a:endParaRPr lang="en-US" dirty="0">
              <a:solidFill>
                <a:srgbClr val="FF33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D95-6ABA-3043-8B3C-4D4029AC9F21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21175" y="5462955"/>
            <a:ext cx="4275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And if you haven’t done so, please 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submit your course evaluation, thanks!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1777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Dec. 20</a:t>
            </a:r>
            <a:r>
              <a:rPr lang="en-US" baseline="30000" dirty="0"/>
              <a:t>th</a:t>
            </a:r>
            <a:r>
              <a:rPr lang="en-US" dirty="0"/>
              <a:t>, 9:30 AM</a:t>
            </a:r>
          </a:p>
          <a:p>
            <a:pPr lvl="1"/>
            <a:r>
              <a:rPr lang="en-US" dirty="0" smtClean="0"/>
              <a:t>EX-310: Student A-G</a:t>
            </a:r>
          </a:p>
          <a:p>
            <a:pPr lvl="1"/>
            <a:r>
              <a:rPr lang="en-US" dirty="0" smtClean="0"/>
              <a:t>EX-320: Student H-Z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Open book</a:t>
            </a:r>
          </a:p>
          <a:p>
            <a:pPr lvl="1"/>
            <a:r>
              <a:rPr lang="en-US" dirty="0" smtClean="0"/>
              <a:t>2012 final solution posted online (but we covered different materials)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9FFA-1E00-FF4D-A21A-325350039CD9}" type="datetime1">
              <a:rPr lang="en-CA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0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EE0A1A-B490-5949-8BA2-DA473B4E3730}" type="datetime1">
              <a:rPr lang="en-CA" smtClean="0"/>
              <a:t>12/3/2013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ECE454</a:t>
            </a:r>
            <a:endParaRPr lang="en-US" sz="1400" b="0">
              <a:latin typeface="Times New Roman" pitchFamily="26" charset="0"/>
            </a:endParaRP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Mechanics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980" y="1804847"/>
            <a:ext cx="8103864" cy="4260674"/>
          </a:xfrm>
        </p:spPr>
        <p:txBody>
          <a:bodyPr>
            <a:normAutofit/>
          </a:bodyPr>
          <a:lstStyle/>
          <a:p>
            <a:r>
              <a:rPr lang="en-US" dirty="0"/>
              <a:t>Bulk of the final covers material after midterm</a:t>
            </a:r>
            <a:endParaRPr lang="en-US" dirty="0" smtClean="0"/>
          </a:p>
          <a:p>
            <a:pPr lvl="1"/>
            <a:r>
              <a:rPr lang="en-US" dirty="0" smtClean="0"/>
              <a:t>Dynamic memory, threads and synchronization, parallel architecture and performance, </a:t>
            </a:r>
            <a:r>
              <a:rPr lang="en-US" dirty="0" err="1" smtClean="0"/>
              <a:t>MapReduce</a:t>
            </a:r>
            <a:r>
              <a:rPr lang="en-US" dirty="0" smtClean="0"/>
              <a:t>, Facebook</a:t>
            </a:r>
            <a:endParaRPr lang="en-US" dirty="0" smtClean="0"/>
          </a:p>
          <a:p>
            <a:r>
              <a:rPr lang="en-US" dirty="0" smtClean="0"/>
              <a:t>&lt; </a:t>
            </a:r>
            <a:r>
              <a:rPr lang="en-US" dirty="0" smtClean="0"/>
              <a:t>25</a:t>
            </a:r>
            <a:r>
              <a:rPr lang="en-US" dirty="0" smtClean="0"/>
              <a:t>% on material before midterm</a:t>
            </a:r>
            <a:endParaRPr lang="en-US" dirty="0"/>
          </a:p>
          <a:p>
            <a:r>
              <a:rPr lang="en-US" dirty="0" smtClean="0"/>
              <a:t>Based </a:t>
            </a:r>
            <a:r>
              <a:rPr lang="en-US" dirty="0"/>
              <a:t>upon lecture </a:t>
            </a:r>
            <a:r>
              <a:rPr lang="en-US" dirty="0" smtClean="0"/>
              <a:t>material </a:t>
            </a:r>
            <a:r>
              <a:rPr lang="en-US" dirty="0"/>
              <a:t>and </a:t>
            </a:r>
            <a:r>
              <a:rPr lang="en-US" dirty="0" smtClean="0"/>
              <a:t>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7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98742"/>
            <a:ext cx="7345362" cy="1339850"/>
          </a:xfrm>
        </p:spPr>
        <p:txBody>
          <a:bodyPr/>
          <a:lstStyle/>
          <a:p>
            <a:r>
              <a:rPr lang="en-US" dirty="0" smtClean="0"/>
              <a:t>What we have learnt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C224-FE19-124F-8386-F5DB13662B1E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145119" y="992546"/>
            <a:ext cx="346015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Sequential program optimization: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1156624" y="1402767"/>
            <a:ext cx="0" cy="10823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1012307" y="1402765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1012307" y="2459667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1" name="Line 98"/>
          <p:cNvSpPr>
            <a:spLocks noChangeShapeType="1"/>
          </p:cNvSpPr>
          <p:nvPr/>
        </p:nvSpPr>
        <p:spPr bwMode="auto">
          <a:xfrm>
            <a:off x="846629" y="1353740"/>
            <a:ext cx="0" cy="113132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sp>
        <p:nvSpPr>
          <p:cNvPr id="12" name="Text Box 99"/>
          <p:cNvSpPr txBox="1">
            <a:spLocks noChangeArrowheads="1"/>
          </p:cNvSpPr>
          <p:nvPr/>
        </p:nvSpPr>
        <p:spPr bwMode="auto">
          <a:xfrm>
            <a:off x="157076" y="1707939"/>
            <a:ext cx="705380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Exec.</a:t>
            </a:r>
          </a:p>
          <a:p>
            <a:r>
              <a:rPr lang="en-CA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0961" y="1423899"/>
            <a:ext cx="24673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CPU architecture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Profiling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Compiler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Memory hierarchy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Cache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Dynamic memory</a:t>
            </a:r>
            <a:endParaRPr lang="en-US" sz="1600" dirty="0"/>
          </a:p>
        </p:txBody>
      </p:sp>
      <p:sp>
        <p:nvSpPr>
          <p:cNvPr id="14" name="Text Box 76"/>
          <p:cNvSpPr txBox="1">
            <a:spLocks noChangeArrowheads="1"/>
          </p:cNvSpPr>
          <p:nvPr/>
        </p:nvSpPr>
        <p:spPr bwMode="auto">
          <a:xfrm>
            <a:off x="3924852" y="1448418"/>
            <a:ext cx="694109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sz="3600" dirty="0">
                <a:sym typeface="Wingdings" pitchFamily="2" charset="2"/>
              </a:rPr>
              <a:t></a:t>
            </a:r>
            <a:endParaRPr lang="en-CA" sz="3600" dirty="0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>
            <a:off x="5078760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>
            <a:off x="4940503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>
            <a:off x="4943102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>
            <a:off x="5635829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9" name="Line 84"/>
          <p:cNvSpPr>
            <a:spLocks noChangeShapeType="1"/>
          </p:cNvSpPr>
          <p:nvPr/>
        </p:nvSpPr>
        <p:spPr bwMode="auto">
          <a:xfrm>
            <a:off x="5497571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0" name="Line 85"/>
          <p:cNvSpPr>
            <a:spLocks noChangeShapeType="1"/>
          </p:cNvSpPr>
          <p:nvPr/>
        </p:nvSpPr>
        <p:spPr bwMode="auto">
          <a:xfrm>
            <a:off x="5500170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1" name="Line 86"/>
          <p:cNvSpPr>
            <a:spLocks noChangeShapeType="1"/>
          </p:cNvSpPr>
          <p:nvPr/>
        </p:nvSpPr>
        <p:spPr bwMode="auto">
          <a:xfrm>
            <a:off x="6177022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2" name="Line 87"/>
          <p:cNvSpPr>
            <a:spLocks noChangeShapeType="1"/>
          </p:cNvSpPr>
          <p:nvPr/>
        </p:nvSpPr>
        <p:spPr bwMode="auto">
          <a:xfrm>
            <a:off x="6038764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3" name="Line 88"/>
          <p:cNvSpPr>
            <a:spLocks noChangeShapeType="1"/>
          </p:cNvSpPr>
          <p:nvPr/>
        </p:nvSpPr>
        <p:spPr bwMode="auto">
          <a:xfrm>
            <a:off x="6041363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31" name="Line 101"/>
          <p:cNvSpPr>
            <a:spLocks noChangeShapeType="1"/>
          </p:cNvSpPr>
          <p:nvPr/>
        </p:nvSpPr>
        <p:spPr bwMode="auto">
          <a:xfrm>
            <a:off x="4758661" y="1423210"/>
            <a:ext cx="1444" cy="4636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840635" y="1906547"/>
            <a:ext cx="476250" cy="1219200"/>
            <a:chOff x="3393" y="1861"/>
            <a:chExt cx="300" cy="768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5381973" y="1906547"/>
            <a:ext cx="476250" cy="1219200"/>
            <a:chOff x="3393" y="1861"/>
            <a:chExt cx="300" cy="768"/>
          </a:xfrm>
        </p:grpSpPr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5923310" y="1906547"/>
            <a:ext cx="476250" cy="1219200"/>
            <a:chOff x="3393" y="1861"/>
            <a:chExt cx="300" cy="768"/>
          </a:xfrm>
        </p:grpSpPr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4831110" y="3146384"/>
            <a:ext cx="1568450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913449" y="2520882"/>
            <a:ext cx="476250" cy="1219201"/>
            <a:chOff x="3393" y="1861"/>
            <a:chExt cx="300" cy="76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731680" y="3741285"/>
            <a:ext cx="813882" cy="335415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6466071" y="1489004"/>
            <a:ext cx="2185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Threads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Synchronization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Parallel architecture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and performance</a:t>
            </a:r>
            <a:endParaRPr lang="en-US" sz="1600" dirty="0"/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4483100" y="998879"/>
            <a:ext cx="4521200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Parallel programming on single machine: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71" name="AutoShape 75"/>
          <p:cNvSpPr>
            <a:spLocks noChangeArrowheads="1"/>
          </p:cNvSpPr>
          <p:nvPr/>
        </p:nvSpPr>
        <p:spPr bwMode="auto">
          <a:xfrm>
            <a:off x="3699278" y="2278054"/>
            <a:ext cx="515594" cy="600913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grpSp>
        <p:nvGrpSpPr>
          <p:cNvPr id="72" name="Group 5"/>
          <p:cNvGrpSpPr>
            <a:grpSpLocks/>
          </p:cNvGrpSpPr>
          <p:nvPr/>
        </p:nvGrpSpPr>
        <p:grpSpPr bwMode="auto">
          <a:xfrm>
            <a:off x="1330962" y="5166646"/>
            <a:ext cx="1107124" cy="1137857"/>
            <a:chOff x="3387" y="1893"/>
            <a:chExt cx="634" cy="632"/>
          </a:xfrm>
        </p:grpSpPr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2592985" y="5145936"/>
            <a:ext cx="1107124" cy="1137857"/>
            <a:chOff x="3387" y="1893"/>
            <a:chExt cx="634" cy="632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4082227" y="5145816"/>
            <a:ext cx="1107124" cy="1137857"/>
            <a:chOff x="3387" y="1893"/>
            <a:chExt cx="634" cy="632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638311" y="5098370"/>
            <a:ext cx="1107124" cy="1137857"/>
            <a:chOff x="3387" y="1893"/>
            <a:chExt cx="634" cy="632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165139" y="4056551"/>
            <a:ext cx="451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  <a:cs typeface="Consolas"/>
              </a:rPr>
              <a:t>Parallel programming on distributed system:</a:t>
            </a:r>
            <a:endParaRPr lang="en-US" dirty="0">
              <a:solidFill>
                <a:srgbClr val="0000FF"/>
              </a:solidFill>
              <a:latin typeface="+mj-lt"/>
              <a:cs typeface="Consolas"/>
            </a:endParaRPr>
          </a:p>
        </p:txBody>
      </p:sp>
      <p:cxnSp>
        <p:nvCxnSpPr>
          <p:cNvPr id="97" name="Curved Connector 96"/>
          <p:cNvCxnSpPr>
            <a:endCxn id="73" idx="0"/>
          </p:cNvCxnSpPr>
          <p:nvPr/>
        </p:nvCxnSpPr>
        <p:spPr>
          <a:xfrm rot="5400000">
            <a:off x="2632575" y="3641891"/>
            <a:ext cx="749800" cy="231051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endCxn id="82" idx="0"/>
          </p:cNvCxnSpPr>
          <p:nvPr/>
        </p:nvCxnSpPr>
        <p:spPr>
          <a:xfrm rot="5400000">
            <a:off x="3278389" y="4261593"/>
            <a:ext cx="723689" cy="10449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endCxn id="85" idx="0"/>
          </p:cNvCxnSpPr>
          <p:nvPr/>
        </p:nvCxnSpPr>
        <p:spPr>
          <a:xfrm rot="16200000" flipH="1">
            <a:off x="4018622" y="4566355"/>
            <a:ext cx="728970" cy="4407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endCxn id="94" idx="0"/>
          </p:cNvCxnSpPr>
          <p:nvPr/>
        </p:nvCxnSpPr>
        <p:spPr>
          <a:xfrm rot="16200000" flipH="1">
            <a:off x="4824834" y="3760143"/>
            <a:ext cx="676123" cy="200032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565086" y="4298673"/>
            <a:ext cx="2416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MapReduce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Distributed database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Distributed </a:t>
            </a:r>
            <a:r>
              <a:rPr lang="en-US" sz="1600" dirty="0" err="1" smtClean="0"/>
              <a:t>memcache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803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44158"/>
            <a:ext cx="8204200" cy="1339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800" dirty="0" smtClean="0"/>
              <a:t>CPU architecture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044701"/>
            <a:ext cx="7345363" cy="39319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Key techniques that make CPU fast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Pipeline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Branch prediction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Out-of-order execution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Instruction-level parallelism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Simultaneous multithreading</a:t>
            </a:r>
          </a:p>
          <a:p>
            <a:pPr lvl="1"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What are the implications to software programmer?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D4D3-8767-7247-AD93-933FD55EFFD5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6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architecture: Intel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55CD-3F02-0747-90CB-44C61FF63445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38213" y="2235200"/>
            <a:ext cx="0" cy="381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1136" y="1711980"/>
            <a:ext cx="85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Year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7918" y="1734860"/>
            <a:ext cx="698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CPI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6100" y="24130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2934" y="2202190"/>
            <a:ext cx="783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1971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0561" y="1722160"/>
            <a:ext cx="1590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Processor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14633" y="1719640"/>
            <a:ext cx="97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Tech.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75634" y="2219355"/>
            <a:ext cx="87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4004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11433" y="2244755"/>
            <a:ext cx="1558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no 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75982" y="2268260"/>
            <a:ext cx="428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2934" y="2905155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1985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1834" y="2927817"/>
            <a:ext cx="7012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386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3300" y="2864705"/>
            <a:ext cx="11785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79128" y="2868375"/>
            <a:ext cx="1520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close to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0700" y="31496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75100" y="3228440"/>
            <a:ext cx="25105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branch prediction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15628" y="3236675"/>
            <a:ext cx="16558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closer</a:t>
            </a:r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to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20700" y="41402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05832" y="39015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1993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8634" y="3896667"/>
            <a:ext cx="1211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2638" y="3910877"/>
            <a:ext cx="17518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Superscalar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99782" y="3896667"/>
            <a:ext cx="599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3400" y="49149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8532" y="46762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1995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72434" y="4671367"/>
            <a:ext cx="1642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PentiumPro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4687809"/>
            <a:ext cx="26632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Out-of-Order exe.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12482" y="4671367"/>
            <a:ext cx="7073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&lt;&lt;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05565" y="5467352"/>
            <a:ext cx="87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2000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0413" y="5449779"/>
            <a:ext cx="16337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 IV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81161" y="5504700"/>
            <a:ext cx="825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SMT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87085" y="5504700"/>
            <a:ext cx="730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&lt;&lt;&lt;1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5300" y="57023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21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6900"/>
            <a:ext cx="7507288" cy="4216399"/>
          </a:xfrm>
        </p:spPr>
        <p:txBody>
          <a:bodyPr/>
          <a:lstStyle/>
          <a:p>
            <a:r>
              <a:rPr lang="en-US" dirty="0" smtClean="0"/>
              <a:t>Tools for profiling</a:t>
            </a:r>
          </a:p>
          <a:p>
            <a:pPr lvl="1"/>
            <a:r>
              <a:rPr lang="en-US" dirty="0" err="1" smtClean="0"/>
              <a:t>gprof</a:t>
            </a:r>
            <a:endParaRPr lang="en-US" dirty="0" smtClean="0"/>
          </a:p>
          <a:p>
            <a:pPr lvl="1"/>
            <a:r>
              <a:rPr lang="en-US" dirty="0" err="1" smtClean="0"/>
              <a:t>gcov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unix</a:t>
            </a:r>
            <a:r>
              <a:rPr lang="en-US" dirty="0" smtClean="0"/>
              <a:t> time</a:t>
            </a:r>
          </a:p>
          <a:p>
            <a:pPr lvl="1"/>
            <a:r>
              <a:rPr lang="en-US" dirty="0" err="1" smtClean="0"/>
              <a:t>perf</a:t>
            </a:r>
            <a:endParaRPr lang="en-US" dirty="0" smtClean="0"/>
          </a:p>
          <a:p>
            <a:r>
              <a:rPr lang="en-US" dirty="0" smtClean="0"/>
              <a:t>Rationale behind profiling?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Amdahl’s law</a:t>
            </a:r>
          </a:p>
          <a:p>
            <a:pPr lvl="2"/>
            <a:r>
              <a:rPr lang="en-CA" dirty="0">
                <a:solidFill>
                  <a:srgbClr val="0000FF"/>
                </a:solidFill>
              </a:rPr>
              <a:t>speedup = </a:t>
            </a:r>
            <a:r>
              <a:rPr lang="en-CA" dirty="0" err="1">
                <a:solidFill>
                  <a:srgbClr val="0000FF"/>
                </a:solidFill>
              </a:rPr>
              <a:t>OldTime</a:t>
            </a:r>
            <a:r>
              <a:rPr lang="en-CA" dirty="0">
                <a:solidFill>
                  <a:srgbClr val="0000FF"/>
                </a:solidFill>
              </a:rPr>
              <a:t> / </a:t>
            </a:r>
            <a:r>
              <a:rPr lang="en-CA" dirty="0" err="1">
                <a:solidFill>
                  <a:srgbClr val="0000FF"/>
                </a:solidFill>
              </a:rPr>
              <a:t>NewTime</a:t>
            </a:r>
            <a:endParaRPr lang="en-CA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Implications of Amdahl’s law?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A624-253A-A645-AD02-E9698856FBF2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76400"/>
            <a:ext cx="7597775" cy="4198621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Machine independent (apply equally well to most CPUs)</a:t>
            </a:r>
          </a:p>
          <a:p>
            <a:pPr lvl="1">
              <a:defRPr/>
            </a:pPr>
            <a:r>
              <a:rPr lang="en-US" dirty="0"/>
              <a:t>Constant propagation</a:t>
            </a:r>
          </a:p>
          <a:p>
            <a:pPr lvl="1">
              <a:defRPr/>
            </a:pPr>
            <a:r>
              <a:rPr lang="en-US" dirty="0"/>
              <a:t>Constant folding</a:t>
            </a:r>
          </a:p>
          <a:p>
            <a:pPr lvl="1">
              <a:defRPr/>
            </a:pPr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</a:p>
          <a:p>
            <a:pPr lvl="1">
              <a:defRPr/>
            </a:pPr>
            <a:r>
              <a:rPr lang="en-US" dirty="0"/>
              <a:t>Dead Code Elimination</a:t>
            </a:r>
          </a:p>
          <a:p>
            <a:pPr lvl="1">
              <a:defRPr/>
            </a:pPr>
            <a:r>
              <a:rPr lang="en-US" dirty="0"/>
              <a:t>Loop Invariant Code Motion</a:t>
            </a:r>
          </a:p>
          <a:p>
            <a:pPr lvl="1">
              <a:defRPr/>
            </a:pPr>
            <a:r>
              <a:rPr lang="en-US" dirty="0"/>
              <a:t>Function </a:t>
            </a:r>
            <a:r>
              <a:rPr lang="en-US" dirty="0" err="1"/>
              <a:t>Inlining</a:t>
            </a:r>
            <a:endParaRPr lang="en-US" dirty="0"/>
          </a:p>
          <a:p>
            <a:pPr>
              <a:defRPr/>
            </a:pPr>
            <a:r>
              <a:rPr lang="en-US" dirty="0"/>
              <a:t>Machine dependent (apply differently to different CPUs)</a:t>
            </a:r>
          </a:p>
          <a:p>
            <a:pPr lvl="1">
              <a:defRPr/>
            </a:pPr>
            <a:r>
              <a:rPr lang="en-US" dirty="0"/>
              <a:t>Instruction Scheduling</a:t>
            </a:r>
          </a:p>
          <a:p>
            <a:pPr lvl="1">
              <a:defRPr/>
            </a:pPr>
            <a:r>
              <a:rPr lang="en-US" dirty="0"/>
              <a:t>Loop unrolling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E09-F45B-6F41-8B79-8DB630C74F90}" type="datetime1">
              <a:rPr lang="en-CA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94300" y="2222500"/>
            <a:ext cx="3448395" cy="1968500"/>
            <a:chOff x="5194300" y="2222500"/>
            <a:chExt cx="3448395" cy="1968500"/>
          </a:xfrm>
        </p:grpSpPr>
        <p:sp>
          <p:nvSpPr>
            <p:cNvPr id="7" name="Right Brace 6"/>
            <p:cNvSpPr/>
            <p:nvPr/>
          </p:nvSpPr>
          <p:spPr>
            <a:xfrm>
              <a:off x="5194300" y="2222500"/>
              <a:ext cx="495300" cy="19685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2940566"/>
              <a:ext cx="31562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GCC -O1</a:t>
              </a:r>
            </a:p>
            <a:p>
              <a:pPr algn="ctr"/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(only inline very small </a:t>
              </a:r>
              <a:r>
                <a:rPr lang="en-US" dirty="0" err="1" smtClean="0">
                  <a:solidFill>
                    <a:srgbClr val="0000FF"/>
                  </a:solidFill>
                  <a:latin typeface="Comic Sans MS"/>
                  <a:cs typeface="Comic Sans MS"/>
                </a:rPr>
                <a:t>func</a:t>
              </a:r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.)</a:t>
              </a:r>
              <a:endParaRPr lang="en-US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63461" y="5063590"/>
            <a:ext cx="1115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GCC –O2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GCC –O3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1534" y="5705456"/>
            <a:ext cx="438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Might need to do manually. Trade-offs!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42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24009</TotalTime>
  <Words>1418</Words>
  <Application>Microsoft Macintosh PowerPoint</Application>
  <PresentationFormat>On-screen Show (4:3)</PresentationFormat>
  <Paragraphs>390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ECE 454  Computer Systems Programming Final Review</vt:lpstr>
      <vt:lpstr>Announcements</vt:lpstr>
      <vt:lpstr>Final Exam</vt:lpstr>
      <vt:lpstr>Final Mechanics</vt:lpstr>
      <vt:lpstr>What we have learnt</vt:lpstr>
      <vt:lpstr>CPU architecture</vt:lpstr>
      <vt:lpstr>CPU architecture: Intel</vt:lpstr>
      <vt:lpstr>Profiling</vt:lpstr>
      <vt:lpstr>Compiler optimizations</vt:lpstr>
      <vt:lpstr>Role of the Programmer</vt:lpstr>
      <vt:lpstr>Cache performance</vt:lpstr>
      <vt:lpstr>Why Caches Work</vt:lpstr>
      <vt:lpstr>Optimize your program for cache performance</vt:lpstr>
      <vt:lpstr>Dynamic memory management</vt:lpstr>
      <vt:lpstr>Multithreading </vt:lpstr>
      <vt:lpstr>Parallel architecture</vt:lpstr>
      <vt:lpstr>Cache coherence</vt:lpstr>
      <vt:lpstr>Performance implications of parallel architecture</vt:lpstr>
      <vt:lpstr>MapReduce</vt:lpstr>
      <vt:lpstr>Technology is always changing</vt:lpstr>
      <vt:lpstr>Are what we learnt still useful in 20 years?   </vt:lpstr>
      <vt:lpstr>More important: critical thinking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218</cp:revision>
  <cp:lastPrinted>2013-09-18T01:58:56Z</cp:lastPrinted>
  <dcterms:created xsi:type="dcterms:W3CDTF">2013-01-10T16:28:45Z</dcterms:created>
  <dcterms:modified xsi:type="dcterms:W3CDTF">2013-12-04T01:56:56Z</dcterms:modified>
</cp:coreProperties>
</file>