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84" r:id="rId4"/>
    <p:sldId id="285" r:id="rId5"/>
    <p:sldId id="286" r:id="rId6"/>
    <p:sldId id="259" r:id="rId7"/>
    <p:sldId id="287" r:id="rId8"/>
    <p:sldId id="288" r:id="rId9"/>
    <p:sldId id="289" r:id="rId10"/>
    <p:sldId id="291" r:id="rId11"/>
    <p:sldId id="293" r:id="rId12"/>
    <p:sldId id="294" r:id="rId13"/>
    <p:sldId id="295" r:id="rId14"/>
    <p:sldId id="296" r:id="rId15"/>
    <p:sldId id="290" r:id="rId16"/>
    <p:sldId id="297" r:id="rId17"/>
    <p:sldId id="298" r:id="rId18"/>
    <p:sldId id="299" r:id="rId19"/>
    <p:sldId id="300" r:id="rId20"/>
    <p:sldId id="302" r:id="rId21"/>
    <p:sldId id="301" r:id="rId22"/>
    <p:sldId id="303" r:id="rId23"/>
    <p:sldId id="304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667" autoAdjust="0"/>
  </p:normalViewPr>
  <p:slideViewPr>
    <p:cSldViewPr snapToGrid="0" snapToObjects="1">
      <p:cViewPr>
        <p:scale>
          <a:sx n="100" d="100"/>
          <a:sy n="100" d="100"/>
        </p:scale>
        <p:origin x="-880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12/3/2013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12/3/2013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082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9837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6752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319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ext Box 1"/>
          <p:cNvSpPr txBox="1">
            <a:spLocks noChangeArrowheads="1"/>
          </p:cNvSpPr>
          <p:nvPr/>
        </p:nvSpPr>
        <p:spPr bwMode="auto">
          <a:xfrm>
            <a:off x="1159371" y="692453"/>
            <a:ext cx="4540746" cy="341539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6626" tIns="43314" rIns="86626" bIns="43314" anchor="ctr"/>
          <a:lstStyle/>
          <a:p>
            <a:endParaRPr lang="en-US"/>
          </a:p>
        </p:txBody>
      </p:sp>
      <p:sp>
        <p:nvSpPr>
          <p:cNvPr id="109571" name="Rectangle 2"/>
          <p:cNvSpPr>
            <a:spLocks noGrp="1" noChangeArrowheads="1"/>
          </p:cNvSpPr>
          <p:nvPr>
            <p:ph type="body"/>
          </p:nvPr>
        </p:nvSpPr>
        <p:spPr>
          <a:xfrm>
            <a:off x="915293" y="4343703"/>
            <a:ext cx="5028902" cy="4115405"/>
          </a:xfrm>
          <a:noFill/>
          <a:ln w="9525"/>
        </p:spPr>
        <p:txBody>
          <a:bodyPr wrap="none" lIns="90082" tIns="45041" rIns="90082" bIns="45041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F3A8A24C-25A4-4284-872C-9300116A4E02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11562185-6128-4DDC-9482-04522B2A28C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2512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41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FC5D5B1F-F637-0C43-9F04-67B9E58C1AD6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7E76-C759-BE4A-82D6-677D9B21362C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B531-553F-9C44-B2F4-024909F9B60E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B68D4-1993-814D-9D6D-1A7EACE77A58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71D04-D08C-5249-85DE-4D91766955EF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6D358-0B06-1143-B474-F23F61E87430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EFF1-C07B-C145-A988-1DD4EA7F849F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40A9B526-6850-9643-B058-BE02D5960623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C553-CEFD-F649-B7B9-7AE06EFFFB60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73FF-AD7C-864F-AC6E-DE55C20CA5B7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34153-B496-1047-8405-F6B65F8E1BB4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0FE3-BD18-F94E-A430-4AC52A533E51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472F-80DD-104F-9109-12A48C8F43C9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3F57-813E-1742-BBE6-D5D8BBE60CDB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8B4E6966-4586-C243-AEA6-7DCD63A94FDD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333" y="1123950"/>
            <a:ext cx="7452255" cy="1924050"/>
          </a:xfrm>
        </p:spPr>
        <p:txBody>
          <a:bodyPr/>
          <a:lstStyle/>
          <a:p>
            <a:r>
              <a:rPr lang="en-US" sz="4000" dirty="0" smtClean="0"/>
              <a:t>ECE 454 </a:t>
            </a:r>
            <a:br>
              <a:rPr lang="en-US" sz="4000" dirty="0" smtClean="0"/>
            </a:br>
            <a:r>
              <a:rPr lang="en-US" sz="4000" dirty="0" smtClean="0"/>
              <a:t>Computer Systems Programming</a:t>
            </a:r>
            <a:br>
              <a:rPr lang="en-US" sz="4000" dirty="0" smtClean="0"/>
            </a:br>
            <a:r>
              <a:rPr lang="en-US" sz="3200" i="1" dirty="0" smtClean="0"/>
              <a:t>Final Review</a:t>
            </a:r>
            <a:endParaRPr lang="en-US" sz="32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27777"/>
            <a:ext cx="7342188" cy="1752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Ding Yuan</a:t>
            </a:r>
          </a:p>
          <a:p>
            <a:r>
              <a:rPr lang="en-US" sz="2800" dirty="0" smtClean="0"/>
              <a:t>ECE Dept., University of Toronto</a:t>
            </a:r>
          </a:p>
          <a:p>
            <a:r>
              <a:rPr lang="en-US" sz="2800" dirty="0" smtClean="0"/>
              <a:t>http://www.eecg.toronto.edu/~yuan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368300" y="647700"/>
            <a:ext cx="6167438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Role of the Programmer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7500" y="1790700"/>
            <a:ext cx="8839200" cy="4718050"/>
          </a:xfrm>
        </p:spPr>
        <p:txBody>
          <a:bodyPr lIns="90487" tIns="44450" rIns="90487" bIns="44450">
            <a:normAutofit fontScale="92500" lnSpcReduction="20000"/>
          </a:bodyPr>
          <a:lstStyle/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i="1" dirty="0" smtClean="0"/>
              <a:t>How should I write my programs, given that I have a good, optimizing compiler?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Don’t: Smash Code into Oblivion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Hard to read, maintain, &amp; assure correctness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Do: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Select best algorithm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Write code that’s readable &amp; maintainable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 smtClean="0"/>
              <a:t>Procedures, recursion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 smtClean="0"/>
              <a:t>Even though these factors can slow down code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rgbClr val="FF0000"/>
                </a:solidFill>
              </a:rPr>
              <a:t>Eliminate optimization blockers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 smtClean="0">
                <a:solidFill>
                  <a:srgbClr val="FF0000"/>
                </a:solidFill>
              </a:rPr>
              <a:t>Allows compiler to do its job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Focus on Inner Loops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Do detailed optimizations where code will be executed repeatedly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Will get most performance gain here</a:t>
            </a:r>
          </a:p>
          <a:p>
            <a:pPr eaLnBrk="1" hangingPunct="1">
              <a:lnSpc>
                <a:spcPct val="85000"/>
              </a:lnSpc>
              <a:defRPr/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46BCD-233B-814E-8E21-1404CD89BA72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72603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171450"/>
            <a:ext cx="8716962" cy="782638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dirty="0" smtClean="0"/>
              <a:t>Cache performance</a:t>
            </a:r>
          </a:p>
        </p:txBody>
      </p:sp>
      <p:sp>
        <p:nvSpPr>
          <p:cNvPr id="35843" name="AutoShape 2"/>
          <p:cNvSpPr>
            <a:spLocks noChangeArrowheads="1"/>
          </p:cNvSpPr>
          <p:nvPr/>
        </p:nvSpPr>
        <p:spPr bwMode="auto">
          <a:xfrm>
            <a:off x="1147763" y="1009650"/>
            <a:ext cx="6242050" cy="5391150"/>
          </a:xfrm>
          <a:prstGeom prst="triangle">
            <a:avLst>
              <a:gd name="adj" fmla="val 50000"/>
            </a:avLst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4900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5400000" scaled="0"/>
          </a:gra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3768725" y="1554163"/>
            <a:ext cx="992188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registers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3513138" y="1944688"/>
            <a:ext cx="1503362" cy="776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on-chip L1</a:t>
            </a:r>
          </a:p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cache (SRAM)</a:t>
            </a:r>
          </a:p>
        </p:txBody>
      </p:sp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3503613" y="3654425"/>
            <a:ext cx="1520825" cy="774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main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(DRAM)</a:t>
            </a:r>
          </a:p>
        </p:txBody>
      </p:sp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3059113" y="4505325"/>
            <a:ext cx="2411412" cy="774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local secondary storage</a:t>
            </a:r>
          </a:p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(local disks)</a:t>
            </a:r>
          </a:p>
        </p:txBody>
      </p:sp>
      <p:sp>
        <p:nvSpPr>
          <p:cNvPr id="13320" name="Line 7"/>
          <p:cNvSpPr>
            <a:spLocks noChangeShapeType="1"/>
          </p:cNvSpPr>
          <p:nvPr/>
        </p:nvSpPr>
        <p:spPr bwMode="auto">
          <a:xfrm>
            <a:off x="3736975" y="1931988"/>
            <a:ext cx="1063625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lIns="91429" tIns="45714" rIns="91429" bIns="45714"/>
          <a:lstStyle/>
          <a:p>
            <a:endParaRPr lang="en-CA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2992438" y="3635375"/>
            <a:ext cx="255270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lIns="91429" tIns="45714" rIns="91429" bIns="45714"/>
          <a:lstStyle/>
          <a:p>
            <a:endParaRPr lang="en-CA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441325" y="3943350"/>
            <a:ext cx="1588" cy="2344738"/>
          </a:xfrm>
          <a:prstGeom prst="line">
            <a:avLst/>
          </a:prstGeom>
          <a:noFill/>
          <a:ln w="38160">
            <a:solidFill>
              <a:srgbClr val="000066"/>
            </a:solidFill>
            <a:miter lim="800000"/>
            <a:headEnd/>
            <a:tailEnd type="triangle" w="med" len="med"/>
          </a:ln>
        </p:spPr>
        <p:txBody>
          <a:bodyPr lIns="91429" tIns="45714" rIns="91429" bIns="45714"/>
          <a:lstStyle/>
          <a:p>
            <a:endParaRPr lang="en-CA"/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512763" y="4062413"/>
            <a:ext cx="1003300" cy="1595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Larger,  </a:t>
            </a:r>
          </a:p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slower, </a:t>
            </a:r>
          </a:p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cheaper </a:t>
            </a:r>
          </a:p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per byte</a:t>
            </a:r>
          </a:p>
        </p:txBody>
      </p:sp>
      <p:sp>
        <p:nvSpPr>
          <p:cNvPr id="13324" name="Text Box 13"/>
          <p:cNvSpPr txBox="1">
            <a:spLocks noChangeArrowheads="1"/>
          </p:cNvSpPr>
          <p:nvPr/>
        </p:nvSpPr>
        <p:spPr bwMode="auto">
          <a:xfrm>
            <a:off x="2033588" y="5464175"/>
            <a:ext cx="4462462" cy="774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remote secondary storage</a:t>
            </a:r>
          </a:p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(tapes, distributed file systems, Web servers)</a:t>
            </a:r>
          </a:p>
        </p:txBody>
      </p:sp>
      <p:sp>
        <p:nvSpPr>
          <p:cNvPr id="13325" name="Text Box 16"/>
          <p:cNvSpPr txBox="1">
            <a:spLocks noChangeArrowheads="1"/>
          </p:cNvSpPr>
          <p:nvPr/>
        </p:nvSpPr>
        <p:spPr bwMode="auto">
          <a:xfrm>
            <a:off x="7059613" y="4584700"/>
            <a:ext cx="2062162" cy="1179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89" tIns="46795" rIns="89989" bIns="46795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C00000"/>
                </a:solidFill>
                <a:latin typeface="Calibri" pitchFamily="34" charset="0"/>
              </a:rPr>
              <a:t>Local disks hold files retrieved from disks on remote network servers</a:t>
            </a:r>
          </a:p>
        </p:txBody>
      </p:sp>
      <p:sp>
        <p:nvSpPr>
          <p:cNvPr id="13326" name="Text Box 19"/>
          <p:cNvSpPr txBox="1">
            <a:spLocks noChangeArrowheads="1"/>
          </p:cNvSpPr>
          <p:nvPr/>
        </p:nvSpPr>
        <p:spPr bwMode="auto">
          <a:xfrm>
            <a:off x="6376988" y="3589338"/>
            <a:ext cx="2386012" cy="909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89" tIns="46795" rIns="89989" bIns="46795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C00000"/>
                </a:solidFill>
                <a:latin typeface="Calibri" pitchFamily="34" charset="0"/>
              </a:rPr>
              <a:t>Main memory holds disk blocks retrieved from local disks</a:t>
            </a:r>
          </a:p>
        </p:txBody>
      </p:sp>
      <p:sp>
        <p:nvSpPr>
          <p:cNvPr id="13327" name="Line 20"/>
          <p:cNvSpPr>
            <a:spLocks noChangeShapeType="1"/>
          </p:cNvSpPr>
          <p:nvPr/>
        </p:nvSpPr>
        <p:spPr bwMode="auto">
          <a:xfrm>
            <a:off x="1760538" y="5337175"/>
            <a:ext cx="5029200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lIns="91429" tIns="45714" rIns="91429" bIns="45714"/>
          <a:lstStyle/>
          <a:p>
            <a:endParaRPr lang="en-CA"/>
          </a:p>
        </p:txBody>
      </p:sp>
      <p:sp>
        <p:nvSpPr>
          <p:cNvPr id="13328" name="Text Box 21"/>
          <p:cNvSpPr txBox="1">
            <a:spLocks noChangeArrowheads="1"/>
          </p:cNvSpPr>
          <p:nvPr/>
        </p:nvSpPr>
        <p:spPr bwMode="auto">
          <a:xfrm>
            <a:off x="3513138" y="2797175"/>
            <a:ext cx="1503362" cy="774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on-chip L2</a:t>
            </a:r>
          </a:p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cache (SRAM)</a:t>
            </a:r>
          </a:p>
        </p:txBody>
      </p:sp>
      <p:sp>
        <p:nvSpPr>
          <p:cNvPr id="13329" name="Text Box 23"/>
          <p:cNvSpPr txBox="1">
            <a:spLocks noChangeArrowheads="1"/>
          </p:cNvSpPr>
          <p:nvPr/>
        </p:nvSpPr>
        <p:spPr bwMode="auto">
          <a:xfrm>
            <a:off x="5275263" y="2014538"/>
            <a:ext cx="2838450" cy="636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89" tIns="46795" rIns="89989" bIns="46795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C00000"/>
                </a:solidFill>
                <a:latin typeface="Calibri" pitchFamily="34" charset="0"/>
              </a:rPr>
              <a:t>L1 cache holds cache lines retrieved from L2 cache</a:t>
            </a:r>
          </a:p>
        </p:txBody>
      </p:sp>
      <p:sp>
        <p:nvSpPr>
          <p:cNvPr id="13330" name="Text Box 25"/>
          <p:cNvSpPr txBox="1">
            <a:spLocks noChangeArrowheads="1"/>
          </p:cNvSpPr>
          <p:nvPr/>
        </p:nvSpPr>
        <p:spPr bwMode="auto">
          <a:xfrm>
            <a:off x="4876800" y="985838"/>
            <a:ext cx="2919413" cy="908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89" tIns="46795" rIns="89989" bIns="46795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C00000"/>
                </a:solidFill>
                <a:latin typeface="Calibri" pitchFamily="34" charset="0"/>
              </a:rPr>
              <a:t>CPU registers hold words retrieved from</a:t>
            </a:r>
            <a:br>
              <a:rPr lang="en-GB">
                <a:solidFill>
                  <a:srgbClr val="C00000"/>
                </a:solidFill>
                <a:latin typeface="Calibri" pitchFamily="34" charset="0"/>
              </a:rPr>
            </a:br>
            <a:r>
              <a:rPr lang="en-GB">
                <a:solidFill>
                  <a:srgbClr val="C00000"/>
                </a:solidFill>
                <a:latin typeface="Calibri" pitchFamily="34" charset="0"/>
              </a:rPr>
              <a:t> L1 cache</a:t>
            </a:r>
          </a:p>
        </p:txBody>
      </p:sp>
      <p:sp>
        <p:nvSpPr>
          <p:cNvPr id="13331" name="Text Box 28"/>
          <p:cNvSpPr txBox="1">
            <a:spLocks noChangeArrowheads="1"/>
          </p:cNvSpPr>
          <p:nvPr/>
        </p:nvSpPr>
        <p:spPr bwMode="auto">
          <a:xfrm>
            <a:off x="5867400" y="2698750"/>
            <a:ext cx="2628900" cy="908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89" tIns="46795" rIns="89989" bIns="46795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C00000"/>
                </a:solidFill>
                <a:latin typeface="Calibri" pitchFamily="34" charset="0"/>
              </a:rPr>
              <a:t>L2 cache holds cache lines retrieved from main memory</a:t>
            </a:r>
          </a:p>
        </p:txBody>
      </p:sp>
      <p:sp>
        <p:nvSpPr>
          <p:cNvPr id="13332" name="Text Box 36"/>
          <p:cNvSpPr txBox="1">
            <a:spLocks noChangeArrowheads="1"/>
          </p:cNvSpPr>
          <p:nvPr/>
        </p:nvSpPr>
        <p:spPr bwMode="auto">
          <a:xfrm>
            <a:off x="455613" y="1514475"/>
            <a:ext cx="981075" cy="159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Smaller,</a:t>
            </a:r>
          </a:p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faster,</a:t>
            </a:r>
          </a:p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costlier</a:t>
            </a:r>
          </a:p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per byte</a:t>
            </a:r>
          </a:p>
        </p:txBody>
      </p:sp>
      <p:sp>
        <p:nvSpPr>
          <p:cNvPr id="13333" name="Line 37"/>
          <p:cNvSpPr>
            <a:spLocks noChangeShapeType="1"/>
          </p:cNvSpPr>
          <p:nvPr/>
        </p:nvSpPr>
        <p:spPr bwMode="auto">
          <a:xfrm flipV="1">
            <a:off x="455613" y="1143000"/>
            <a:ext cx="1587" cy="2157413"/>
          </a:xfrm>
          <a:prstGeom prst="line">
            <a:avLst/>
          </a:prstGeom>
          <a:noFill/>
          <a:ln w="38160">
            <a:solidFill>
              <a:srgbClr val="000066"/>
            </a:solidFill>
            <a:miter lim="800000"/>
            <a:headEnd/>
            <a:tailEnd type="triangle" w="med" len="med"/>
          </a:ln>
        </p:spPr>
        <p:txBody>
          <a:bodyPr lIns="91429" tIns="45714" rIns="91429" bIns="45714"/>
          <a:lstStyle/>
          <a:p>
            <a:endParaRPr lang="en-CA"/>
          </a:p>
        </p:txBody>
      </p:sp>
      <p:cxnSp>
        <p:nvCxnSpPr>
          <p:cNvPr id="13334" name="Straight Connector 39"/>
          <p:cNvCxnSpPr>
            <a:cxnSpLocks noChangeShapeType="1"/>
          </p:cNvCxnSpPr>
          <p:nvPr/>
        </p:nvCxnSpPr>
        <p:spPr bwMode="auto">
          <a:xfrm>
            <a:off x="2266950" y="4464050"/>
            <a:ext cx="4006850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35" name="Straight Connector 43"/>
          <p:cNvCxnSpPr>
            <a:cxnSpLocks noChangeShapeType="1"/>
          </p:cNvCxnSpPr>
          <p:nvPr/>
        </p:nvCxnSpPr>
        <p:spPr bwMode="auto">
          <a:xfrm>
            <a:off x="2755900" y="3635375"/>
            <a:ext cx="3017838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36" name="Straight Connector 45"/>
          <p:cNvCxnSpPr>
            <a:cxnSpLocks noChangeShapeType="1"/>
          </p:cNvCxnSpPr>
          <p:nvPr/>
        </p:nvCxnSpPr>
        <p:spPr bwMode="auto">
          <a:xfrm>
            <a:off x="3263900" y="2741613"/>
            <a:ext cx="2011363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49DC4-749A-BA41-81F1-627C7AEBF365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270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8177212" cy="762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Why Caches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778000"/>
            <a:ext cx="7521575" cy="4376421"/>
          </a:xfrm>
        </p:spPr>
        <p:txBody>
          <a:bodyPr>
            <a:normAutofit fontScale="92500" lnSpcReduction="10000"/>
          </a:bodyPr>
          <a:lstStyle/>
          <a:p>
            <a:pPr marL="385718" indent="-385718">
              <a:tabLst>
                <a:tab pos="384130" algn="l"/>
                <a:tab pos="911119" algn="l"/>
                <a:tab pos="1825411" algn="l"/>
                <a:tab pos="2739705" algn="l"/>
                <a:tab pos="3653997" algn="l"/>
                <a:tab pos="4568291" algn="l"/>
                <a:tab pos="5482584" algn="l"/>
                <a:tab pos="6396877" algn="l"/>
                <a:tab pos="7311170" algn="l"/>
                <a:tab pos="8225463" algn="l"/>
                <a:tab pos="9139756" algn="l"/>
                <a:tab pos="10054050" algn="l"/>
              </a:tabLst>
              <a:defRPr/>
            </a:pPr>
            <a:r>
              <a:rPr lang="en-US" dirty="0" smtClean="0">
                <a:solidFill>
                  <a:srgbClr val="C00000"/>
                </a:solidFill>
                <a:latin typeface="Comic Sans MS"/>
                <a:cs typeface="Comic Sans MS"/>
              </a:rPr>
              <a:t>Locality</a:t>
            </a:r>
            <a:r>
              <a:rPr lang="en-US" dirty="0" smtClean="0">
                <a:solidFill>
                  <a:srgbClr val="C00000"/>
                </a:solidFill>
              </a:rPr>
              <a:t>:</a:t>
            </a:r>
            <a:r>
              <a:rPr lang="en-US" dirty="0" smtClean="0"/>
              <a:t> </a:t>
            </a:r>
            <a:r>
              <a:rPr lang="en-GB" dirty="0" smtClean="0"/>
              <a:t>Programs tend to use data and instructions with addresses near or equal to those they have used recently</a:t>
            </a:r>
          </a:p>
          <a:p>
            <a:pPr marL="385718" indent="-385718">
              <a:tabLst>
                <a:tab pos="384130" algn="l"/>
                <a:tab pos="911119" algn="l"/>
                <a:tab pos="1825411" algn="l"/>
                <a:tab pos="2739705" algn="l"/>
                <a:tab pos="3653997" algn="l"/>
                <a:tab pos="4568291" algn="l"/>
                <a:tab pos="5482584" algn="l"/>
                <a:tab pos="6396877" algn="l"/>
                <a:tab pos="7311170" algn="l"/>
                <a:tab pos="8225463" algn="l"/>
                <a:tab pos="9139756" algn="l"/>
                <a:tab pos="10054050" algn="l"/>
              </a:tabLst>
              <a:defRPr/>
            </a:pPr>
            <a:endParaRPr lang="en-GB" dirty="0" smtClean="0">
              <a:solidFill>
                <a:srgbClr val="C00000"/>
              </a:solidFill>
            </a:endParaRPr>
          </a:p>
          <a:p>
            <a:pPr marL="385718" indent="-385718">
              <a:tabLst>
                <a:tab pos="384130" algn="l"/>
                <a:tab pos="911119" algn="l"/>
                <a:tab pos="1825411" algn="l"/>
                <a:tab pos="2739705" algn="l"/>
                <a:tab pos="3653997" algn="l"/>
                <a:tab pos="4568291" algn="l"/>
                <a:tab pos="5482584" algn="l"/>
                <a:tab pos="6396877" algn="l"/>
                <a:tab pos="7311170" algn="l"/>
                <a:tab pos="8225463" algn="l"/>
                <a:tab pos="9139756" algn="l"/>
                <a:tab pos="10054050" algn="l"/>
              </a:tabLst>
              <a:defRPr/>
            </a:pPr>
            <a:r>
              <a:rPr lang="en-GB" dirty="0" smtClean="0">
                <a:solidFill>
                  <a:srgbClr val="C00000"/>
                </a:solidFill>
                <a:latin typeface="Comic Sans MS"/>
                <a:cs typeface="Comic Sans MS"/>
              </a:rPr>
              <a:t>Temporal locality:  </a:t>
            </a:r>
          </a:p>
          <a:p>
            <a:pPr marL="744451" lvl="1" indent="-246034">
              <a:tabLst>
                <a:tab pos="384130" algn="l"/>
                <a:tab pos="911119" algn="l"/>
                <a:tab pos="1825411" algn="l"/>
                <a:tab pos="2739705" algn="l"/>
                <a:tab pos="3653997" algn="l"/>
                <a:tab pos="4568291" algn="l"/>
                <a:tab pos="5482584" algn="l"/>
                <a:tab pos="6396877" algn="l"/>
                <a:tab pos="7311170" algn="l"/>
                <a:tab pos="8225463" algn="l"/>
                <a:tab pos="9139756" algn="l"/>
                <a:tab pos="10054050" algn="l"/>
              </a:tabLst>
              <a:defRPr/>
            </a:pPr>
            <a:r>
              <a:rPr lang="en-GB" dirty="0" smtClean="0"/>
              <a:t>Recently referenced items are likely </a:t>
            </a:r>
            <a:br>
              <a:rPr lang="en-GB" dirty="0" smtClean="0"/>
            </a:br>
            <a:r>
              <a:rPr lang="en-GB" dirty="0" smtClean="0"/>
              <a:t>to be referenced again in the near future</a:t>
            </a:r>
          </a:p>
          <a:p>
            <a:pPr marL="385718" indent="-385718">
              <a:tabLst>
                <a:tab pos="384130" algn="l"/>
                <a:tab pos="911119" algn="l"/>
                <a:tab pos="1825411" algn="l"/>
                <a:tab pos="2739705" algn="l"/>
                <a:tab pos="3653997" algn="l"/>
                <a:tab pos="4568291" algn="l"/>
                <a:tab pos="5482584" algn="l"/>
                <a:tab pos="6396877" algn="l"/>
                <a:tab pos="7311170" algn="l"/>
                <a:tab pos="8225463" algn="l"/>
                <a:tab pos="9139756" algn="l"/>
                <a:tab pos="10054050" algn="l"/>
              </a:tabLst>
              <a:defRPr/>
            </a:pPr>
            <a:endParaRPr lang="en-GB" dirty="0" smtClean="0">
              <a:solidFill>
                <a:srgbClr val="C00000"/>
              </a:solidFill>
            </a:endParaRPr>
          </a:p>
          <a:p>
            <a:pPr marL="385718" indent="-385718">
              <a:tabLst>
                <a:tab pos="384130" algn="l"/>
                <a:tab pos="911119" algn="l"/>
                <a:tab pos="1825411" algn="l"/>
                <a:tab pos="2739705" algn="l"/>
                <a:tab pos="3653997" algn="l"/>
                <a:tab pos="4568291" algn="l"/>
                <a:tab pos="5482584" algn="l"/>
                <a:tab pos="6396877" algn="l"/>
                <a:tab pos="7311170" algn="l"/>
                <a:tab pos="8225463" algn="l"/>
                <a:tab pos="9139756" algn="l"/>
                <a:tab pos="10054050" algn="l"/>
              </a:tabLst>
              <a:defRPr/>
            </a:pPr>
            <a:r>
              <a:rPr lang="en-GB" dirty="0" smtClean="0">
                <a:solidFill>
                  <a:srgbClr val="C00000"/>
                </a:solidFill>
                <a:latin typeface="Comic Sans MS"/>
                <a:cs typeface="Comic Sans MS"/>
              </a:rPr>
              <a:t>Spatial locality:  </a:t>
            </a:r>
          </a:p>
          <a:p>
            <a:pPr marL="744451" lvl="1" indent="-246034">
              <a:tabLst>
                <a:tab pos="384130" algn="l"/>
                <a:tab pos="911119" algn="l"/>
                <a:tab pos="1825411" algn="l"/>
                <a:tab pos="2739705" algn="l"/>
                <a:tab pos="3653997" algn="l"/>
                <a:tab pos="4568291" algn="l"/>
                <a:tab pos="5482584" algn="l"/>
                <a:tab pos="6396877" algn="l"/>
                <a:tab pos="7311170" algn="l"/>
                <a:tab pos="8225463" algn="l"/>
                <a:tab pos="9139756" algn="l"/>
                <a:tab pos="10054050" algn="l"/>
              </a:tabLst>
              <a:defRPr/>
            </a:pPr>
            <a:r>
              <a:rPr lang="en-GB" dirty="0" smtClean="0"/>
              <a:t>Items with nearby addresses tend </a:t>
            </a:r>
            <a:br>
              <a:rPr lang="en-GB" dirty="0" smtClean="0"/>
            </a:br>
            <a:r>
              <a:rPr lang="en-GB" dirty="0" smtClean="0"/>
              <a:t>to be referenced close together in time</a:t>
            </a:r>
          </a:p>
          <a:p>
            <a:pPr marL="385718" indent="-385718">
              <a:defRPr/>
            </a:pPr>
            <a:endParaRPr lang="en-US" dirty="0" smtClean="0"/>
          </a:p>
          <a:p>
            <a:pPr marL="385718" indent="-385718">
              <a:defRPr/>
            </a:pP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943600" y="3314700"/>
            <a:ext cx="1905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337300" y="3314700"/>
            <a:ext cx="381000" cy="304800"/>
          </a:xfrm>
          <a:prstGeom prst="rect">
            <a:avLst/>
          </a:prstGeom>
          <a:solidFill>
            <a:srgbClr val="FF9999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6167438" y="2805113"/>
            <a:ext cx="627062" cy="433387"/>
          </a:xfrm>
          <a:custGeom>
            <a:avLst/>
            <a:gdLst>
              <a:gd name="T0" fmla="*/ 285461 w 627844"/>
              <a:gd name="T1" fmla="*/ 430568 h 433589"/>
              <a:gd name="T2" fmla="*/ 45295 w 627844"/>
              <a:gd name="T3" fmla="*/ 72470 h 433589"/>
              <a:gd name="T4" fmla="*/ 557229 w 627844"/>
              <a:gd name="T5" fmla="*/ 59681 h 433589"/>
              <a:gd name="T6" fmla="*/ 399222 w 627844"/>
              <a:gd name="T7" fmla="*/ 430568 h 433589"/>
              <a:gd name="T8" fmla="*/ 0 60000 65536"/>
              <a:gd name="T9" fmla="*/ 0 60000 65536"/>
              <a:gd name="T10" fmla="*/ 0 60000 65536"/>
              <a:gd name="T11" fmla="*/ 0 60000 65536"/>
              <a:gd name="T12" fmla="*/ 0 w 627844"/>
              <a:gd name="T13" fmla="*/ 0 h 433589"/>
              <a:gd name="T14" fmla="*/ 627844 w 627844"/>
              <a:gd name="T15" fmla="*/ 433589 h 4335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7844" h="433589">
                <a:moveTo>
                  <a:pt x="290847" y="433589"/>
                </a:moveTo>
                <a:cubicBezTo>
                  <a:pt x="145423" y="284408"/>
                  <a:pt x="0" y="135228"/>
                  <a:pt x="46149" y="72980"/>
                </a:cubicBezTo>
                <a:cubicBezTo>
                  <a:pt x="92298" y="10732"/>
                  <a:pt x="507642" y="0"/>
                  <a:pt x="567743" y="60101"/>
                </a:cubicBezTo>
                <a:cubicBezTo>
                  <a:pt x="627844" y="120202"/>
                  <a:pt x="517300" y="276895"/>
                  <a:pt x="406757" y="433589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txBody>
          <a:bodyPr lIns="91429" tIns="45714" rIns="91429" bIns="45714" anchor="ctr"/>
          <a:lstStyle/>
          <a:p>
            <a:endParaRPr lang="en-CA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051550" y="4984750"/>
            <a:ext cx="1905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445250" y="4984750"/>
            <a:ext cx="381000" cy="304800"/>
          </a:xfrm>
          <a:prstGeom prst="rect">
            <a:avLst/>
          </a:prstGeom>
          <a:solidFill>
            <a:srgbClr val="FF9999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819900" y="4984750"/>
            <a:ext cx="381000" cy="304800"/>
          </a:xfrm>
          <a:prstGeom prst="rect">
            <a:avLst/>
          </a:prstGeom>
          <a:solidFill>
            <a:srgbClr val="FF9999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6365875" y="4554538"/>
            <a:ext cx="841375" cy="360362"/>
          </a:xfrm>
          <a:custGeom>
            <a:avLst/>
            <a:gdLst>
              <a:gd name="T0" fmla="*/ 200530 w 841420"/>
              <a:gd name="T1" fmla="*/ 365476 h 359535"/>
              <a:gd name="T2" fmla="*/ 91150 w 841420"/>
              <a:gd name="T3" fmla="*/ 58875 h 359535"/>
              <a:gd name="T4" fmla="*/ 747448 w 841420"/>
              <a:gd name="T5" fmla="*/ 52211 h 359535"/>
              <a:gd name="T6" fmla="*/ 650931 w 841420"/>
              <a:gd name="T7" fmla="*/ 372141 h 359535"/>
              <a:gd name="T8" fmla="*/ 0 60000 65536"/>
              <a:gd name="T9" fmla="*/ 0 60000 65536"/>
              <a:gd name="T10" fmla="*/ 0 60000 65536"/>
              <a:gd name="T11" fmla="*/ 0 60000 65536"/>
              <a:gd name="T12" fmla="*/ 0 w 841420"/>
              <a:gd name="T13" fmla="*/ 0 h 359535"/>
              <a:gd name="T14" fmla="*/ 841420 w 841420"/>
              <a:gd name="T15" fmla="*/ 359535 h 3595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41420" h="359535">
                <a:moveTo>
                  <a:pt x="200695" y="353095"/>
                </a:moveTo>
                <a:cubicBezTo>
                  <a:pt x="100347" y="230209"/>
                  <a:pt x="0" y="107323"/>
                  <a:pt x="91225" y="56881"/>
                </a:cubicBezTo>
                <a:cubicBezTo>
                  <a:pt x="182450" y="6439"/>
                  <a:pt x="654676" y="0"/>
                  <a:pt x="748048" y="50442"/>
                </a:cubicBezTo>
                <a:cubicBezTo>
                  <a:pt x="841420" y="100884"/>
                  <a:pt x="746438" y="230209"/>
                  <a:pt x="651456" y="359535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txBody>
          <a:bodyPr lIns="91429" tIns="45714" rIns="91429" bIns="45714" anchor="ctr"/>
          <a:lstStyle/>
          <a:p>
            <a:endParaRPr lang="en-CA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853363" y="3276600"/>
            <a:ext cx="693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block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962900" y="4951413"/>
            <a:ext cx="6937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block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B7E9-ABB5-0D4B-BEEF-E01B548B82A5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86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422275"/>
            <a:ext cx="8177212" cy="762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000" dirty="0" smtClean="0"/>
              <a:t>Optimize your program for cache performance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700" y="1879600"/>
            <a:ext cx="8013700" cy="4508500"/>
          </a:xfrm>
        </p:spPr>
        <p:txBody>
          <a:bodyPr/>
          <a:lstStyle/>
          <a:p>
            <a:pPr marL="385718" indent="-385718">
              <a:defRPr/>
            </a:pPr>
            <a:r>
              <a:rPr lang="en-US" dirty="0" smtClean="0">
                <a:solidFill>
                  <a:srgbClr val="000090"/>
                </a:solidFill>
                <a:latin typeface="Comic Sans MS"/>
                <a:cs typeface="Comic Sans MS"/>
              </a:rPr>
              <a:t>Write code that has locality</a:t>
            </a:r>
          </a:p>
          <a:p>
            <a:pPr marL="744451" lvl="1" indent="-246034">
              <a:defRPr/>
            </a:pPr>
            <a:r>
              <a:rPr lang="en-US" dirty="0" smtClean="0"/>
              <a:t>Spatial: access data contiguously</a:t>
            </a:r>
          </a:p>
          <a:p>
            <a:pPr marL="744451" lvl="1" indent="-246034">
              <a:defRPr/>
            </a:pPr>
            <a:r>
              <a:rPr lang="en-US" dirty="0" smtClean="0"/>
              <a:t>Temporal: make sure access to the same data is not too far apart in time</a:t>
            </a:r>
          </a:p>
          <a:p>
            <a:pPr marL="385718" indent="-385718">
              <a:defRPr/>
            </a:pPr>
            <a:r>
              <a:rPr lang="en-US" dirty="0" smtClean="0">
                <a:solidFill>
                  <a:srgbClr val="000090"/>
                </a:solidFill>
                <a:latin typeface="Comic Sans MS"/>
                <a:cs typeface="Comic Sans MS"/>
              </a:rPr>
              <a:t>How to achieve?</a:t>
            </a:r>
          </a:p>
          <a:p>
            <a:pPr marL="744451" lvl="1" indent="-246034">
              <a:defRPr/>
            </a:pPr>
            <a:r>
              <a:rPr lang="en-US" dirty="0" smtClean="0"/>
              <a:t>Proper choice of algorithm</a:t>
            </a:r>
          </a:p>
          <a:p>
            <a:pPr marL="744451" lvl="1" indent="-246034">
              <a:defRPr/>
            </a:pPr>
            <a:r>
              <a:rPr lang="en-US" dirty="0" smtClean="0"/>
              <a:t>Loop transformations</a:t>
            </a:r>
          </a:p>
          <a:p>
            <a:pPr marL="973051" lvl="2" indent="-246034">
              <a:defRPr/>
            </a:pPr>
            <a:r>
              <a:rPr lang="en-US" dirty="0" smtClean="0"/>
              <a:t>Tiling</a:t>
            </a:r>
          </a:p>
          <a:p>
            <a:pPr marL="744451" lvl="1" indent="-246034">
              <a:defRPr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81FF-FBCA-A24B-B07C-079A757F5A3B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177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Dynamic memory management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200" y="1714500"/>
            <a:ext cx="7661275" cy="435102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000" dirty="0"/>
              <a:t>How do we know how much memory to free just given a pointer</a:t>
            </a:r>
            <a:r>
              <a:rPr lang="en-US" sz="2000" dirty="0" smtClean="0"/>
              <a:t>?</a:t>
            </a:r>
          </a:p>
          <a:p>
            <a:pPr marL="0" indent="0">
              <a:buNone/>
              <a:defRPr/>
            </a:pPr>
            <a:endParaRPr lang="en-US" sz="2000" dirty="0" smtClean="0"/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How </a:t>
            </a:r>
            <a:r>
              <a:rPr lang="en-US" sz="2000" dirty="0"/>
              <a:t>do we keep track of the free blocks</a:t>
            </a:r>
            <a:r>
              <a:rPr lang="en-US" sz="2000" dirty="0" smtClean="0"/>
              <a:t>?</a:t>
            </a:r>
          </a:p>
          <a:p>
            <a:pPr lvl="1">
              <a:defRPr/>
            </a:pPr>
            <a:r>
              <a:rPr lang="en-US" sz="1800" dirty="0" smtClean="0"/>
              <a:t>Implicit list</a:t>
            </a:r>
          </a:p>
          <a:p>
            <a:pPr lvl="1">
              <a:defRPr/>
            </a:pPr>
            <a:r>
              <a:rPr lang="en-US" sz="1800" dirty="0" smtClean="0"/>
              <a:t>Explicit list</a:t>
            </a:r>
          </a:p>
          <a:p>
            <a:pPr lvl="1">
              <a:defRPr/>
            </a:pPr>
            <a:r>
              <a:rPr lang="en-US" sz="1800" dirty="0" smtClean="0"/>
              <a:t>Segregated free list</a:t>
            </a:r>
            <a:endParaRPr lang="en-US" sz="1800" dirty="0"/>
          </a:p>
          <a:p>
            <a:pPr>
              <a:defRPr/>
            </a:pPr>
            <a:r>
              <a:rPr lang="en-US" sz="2000" dirty="0"/>
              <a:t>How do we pick a block to use for allocation -- many might fit?</a:t>
            </a:r>
          </a:p>
          <a:p>
            <a:pPr>
              <a:defRPr/>
            </a:pPr>
            <a:r>
              <a:rPr lang="en-US" sz="2000" dirty="0"/>
              <a:t>How do we reinsert freed block?</a:t>
            </a:r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E216-2B24-E24A-89E1-1400F8DC0EE2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628900" y="2247900"/>
            <a:ext cx="304800" cy="30480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/>
              <a:t>4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933700" y="2247900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238500" y="2247900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543300" y="2247900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152900" y="2247900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457700" y="2247900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762500" y="2247900"/>
            <a:ext cx="3048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067300" y="2247900"/>
            <a:ext cx="3048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372100" y="2247900"/>
            <a:ext cx="3048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676900" y="2247900"/>
            <a:ext cx="3048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/>
              <a:t>4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5981700" y="2247900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3848100" y="2247900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/>
          </a:p>
        </p:txBody>
      </p:sp>
      <p:sp>
        <p:nvSpPr>
          <p:cNvPr id="19" name="Text Box 21"/>
          <p:cNvSpPr txBox="1">
            <a:spLocks noChangeArrowheads="1"/>
          </p:cNvSpPr>
          <p:nvPr/>
        </p:nvSpPr>
        <p:spPr bwMode="auto">
          <a:xfrm>
            <a:off x="1791573" y="3098800"/>
            <a:ext cx="43092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P1</a:t>
            </a:r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 flipV="1">
            <a:off x="2006600" y="28702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1" name="Rectangle 36"/>
          <p:cNvSpPr>
            <a:spLocks noChangeArrowheads="1"/>
          </p:cNvSpPr>
          <p:nvPr/>
        </p:nvSpPr>
        <p:spPr bwMode="auto">
          <a:xfrm>
            <a:off x="1409700" y="2247900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/>
          </a:p>
        </p:txBody>
      </p:sp>
      <p:sp>
        <p:nvSpPr>
          <p:cNvPr id="22" name="Rectangle 37"/>
          <p:cNvSpPr>
            <a:spLocks noChangeArrowheads="1"/>
          </p:cNvSpPr>
          <p:nvPr/>
        </p:nvSpPr>
        <p:spPr bwMode="auto">
          <a:xfrm>
            <a:off x="1714500" y="2247900"/>
            <a:ext cx="304800" cy="30480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3" name="Rectangle 38"/>
          <p:cNvSpPr>
            <a:spLocks noChangeArrowheads="1"/>
          </p:cNvSpPr>
          <p:nvPr/>
        </p:nvSpPr>
        <p:spPr bwMode="auto">
          <a:xfrm>
            <a:off x="2019300" y="2247900"/>
            <a:ext cx="304800" cy="30480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" name="Rectangle 39"/>
          <p:cNvSpPr>
            <a:spLocks noChangeArrowheads="1"/>
          </p:cNvSpPr>
          <p:nvPr/>
        </p:nvSpPr>
        <p:spPr bwMode="auto">
          <a:xfrm>
            <a:off x="2324100" y="2247900"/>
            <a:ext cx="304800" cy="30480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5" name="Line 56"/>
          <p:cNvSpPr>
            <a:spLocks noChangeShapeType="1"/>
          </p:cNvSpPr>
          <p:nvPr/>
        </p:nvSpPr>
        <p:spPr bwMode="auto">
          <a:xfrm>
            <a:off x="2019300" y="20955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6" name="Line 56"/>
          <p:cNvSpPr>
            <a:spLocks noChangeShapeType="1"/>
          </p:cNvSpPr>
          <p:nvPr/>
        </p:nvSpPr>
        <p:spPr bwMode="auto">
          <a:xfrm>
            <a:off x="1409700" y="20955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7" name="Line 56"/>
          <p:cNvSpPr>
            <a:spLocks noChangeShapeType="1"/>
          </p:cNvSpPr>
          <p:nvPr/>
        </p:nvSpPr>
        <p:spPr bwMode="auto">
          <a:xfrm>
            <a:off x="2628900" y="20955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8" name="Line 56"/>
          <p:cNvSpPr>
            <a:spLocks noChangeShapeType="1"/>
          </p:cNvSpPr>
          <p:nvPr/>
        </p:nvSpPr>
        <p:spPr bwMode="auto">
          <a:xfrm>
            <a:off x="3251200" y="20955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9" name="Line 56"/>
          <p:cNvSpPr>
            <a:spLocks noChangeShapeType="1"/>
          </p:cNvSpPr>
          <p:nvPr/>
        </p:nvSpPr>
        <p:spPr bwMode="auto">
          <a:xfrm>
            <a:off x="3848100" y="21082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0" name="Line 56"/>
          <p:cNvSpPr>
            <a:spLocks noChangeShapeType="1"/>
          </p:cNvSpPr>
          <p:nvPr/>
        </p:nvSpPr>
        <p:spPr bwMode="auto">
          <a:xfrm>
            <a:off x="4457700" y="21209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1" name="Line 56"/>
          <p:cNvSpPr>
            <a:spLocks noChangeShapeType="1"/>
          </p:cNvSpPr>
          <p:nvPr/>
        </p:nvSpPr>
        <p:spPr bwMode="auto">
          <a:xfrm>
            <a:off x="5067300" y="21209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2" name="Line 56"/>
          <p:cNvSpPr>
            <a:spLocks noChangeShapeType="1"/>
          </p:cNvSpPr>
          <p:nvPr/>
        </p:nvSpPr>
        <p:spPr bwMode="auto">
          <a:xfrm>
            <a:off x="5676900" y="21209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3" name="Line 22"/>
          <p:cNvSpPr>
            <a:spLocks noChangeShapeType="1"/>
          </p:cNvSpPr>
          <p:nvPr/>
        </p:nvSpPr>
        <p:spPr bwMode="auto">
          <a:xfrm flipV="1">
            <a:off x="5067300" y="28702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4" name="Text Box 21"/>
          <p:cNvSpPr txBox="1">
            <a:spLocks noChangeArrowheads="1"/>
          </p:cNvSpPr>
          <p:nvPr/>
        </p:nvSpPr>
        <p:spPr bwMode="auto">
          <a:xfrm>
            <a:off x="4851836" y="3098800"/>
            <a:ext cx="43092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P2</a:t>
            </a:r>
          </a:p>
        </p:txBody>
      </p:sp>
    </p:spTree>
    <p:extLst>
      <p:ext uri="{BB962C8B-B14F-4D97-AF65-F5344CB8AC3E}">
        <p14:creationId xmlns:p14="http://schemas.microsoft.com/office/powerpoint/2010/main" val="3922137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Multithreading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300" y="1879600"/>
            <a:ext cx="7623175" cy="4185921"/>
          </a:xfrm>
        </p:spPr>
        <p:txBody>
          <a:bodyPr/>
          <a:lstStyle/>
          <a:p>
            <a:r>
              <a:rPr lang="en-US" dirty="0" smtClean="0"/>
              <a:t>What is multithreading?</a:t>
            </a:r>
          </a:p>
          <a:p>
            <a:r>
              <a:rPr lang="en-US" dirty="0" smtClean="0"/>
              <a:t>How do we share data across different threads?</a:t>
            </a:r>
          </a:p>
          <a:p>
            <a:r>
              <a:rPr lang="en-US" dirty="0" smtClean="0"/>
              <a:t>Communication and synchronization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Data race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Deadlock</a:t>
            </a:r>
          </a:p>
          <a:p>
            <a:r>
              <a:rPr lang="en-US" dirty="0" smtClean="0"/>
              <a:t>How to use </a:t>
            </a:r>
            <a:r>
              <a:rPr lang="en-US" dirty="0" err="1" smtClean="0">
                <a:solidFill>
                  <a:srgbClr val="0000FF"/>
                </a:solidFill>
                <a:latin typeface="Consolas"/>
                <a:cs typeface="Consolas"/>
              </a:rPr>
              <a:t>pthread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libraries to program</a:t>
            </a:r>
          </a:p>
          <a:p>
            <a:r>
              <a:rPr lang="en-US" dirty="0" smtClean="0"/>
              <a:t>Coarse-grain lock vs. fine-grain lock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0D81A-C7FF-2A43-9668-27EEF2D06821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307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architecture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60101-5F37-1F4B-BAE5-484A7A4C46F9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16</a:t>
            </a:fld>
            <a:endParaRPr lang="en-US" dirty="0"/>
          </a:p>
        </p:txBody>
      </p:sp>
      <p:grpSp>
        <p:nvGrpSpPr>
          <p:cNvPr id="7" name="Group 160"/>
          <p:cNvGrpSpPr>
            <a:grpSpLocks/>
          </p:cNvGrpSpPr>
          <p:nvPr/>
        </p:nvGrpSpPr>
        <p:grpSpPr bwMode="auto">
          <a:xfrm>
            <a:off x="4937124" y="1847850"/>
            <a:ext cx="3692527" cy="4513263"/>
            <a:chOff x="2283" y="750"/>
            <a:chExt cx="2326" cy="2843"/>
          </a:xfrm>
        </p:grpSpPr>
        <p:sp>
          <p:nvSpPr>
            <p:cNvPr id="8" name="Rectangle 32"/>
            <p:cNvSpPr>
              <a:spLocks noChangeArrowheads="1"/>
            </p:cNvSpPr>
            <p:nvPr/>
          </p:nvSpPr>
          <p:spPr bwMode="auto">
            <a:xfrm>
              <a:off x="2690" y="2746"/>
              <a:ext cx="1309" cy="272"/>
            </a:xfrm>
            <a:prstGeom prst="rect">
              <a:avLst/>
            </a:prstGeom>
            <a:solidFill>
              <a:srgbClr val="33CC3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CA"/>
                <a:t>M</a:t>
              </a:r>
            </a:p>
          </p:txBody>
        </p:sp>
        <p:grpSp>
          <p:nvGrpSpPr>
            <p:cNvPr id="9" name="Group 109"/>
            <p:cNvGrpSpPr>
              <a:grpSpLocks/>
            </p:cNvGrpSpPr>
            <p:nvPr/>
          </p:nvGrpSpPr>
          <p:grpSpPr bwMode="auto">
            <a:xfrm>
              <a:off x="2386" y="812"/>
              <a:ext cx="819" cy="1825"/>
              <a:chOff x="1046" y="829"/>
              <a:chExt cx="819" cy="1825"/>
            </a:xfrm>
          </p:grpSpPr>
          <p:grpSp>
            <p:nvGrpSpPr>
              <p:cNvPr id="37" name="Group 110"/>
              <p:cNvGrpSpPr>
                <a:grpSpLocks/>
              </p:cNvGrpSpPr>
              <p:nvPr/>
            </p:nvGrpSpPr>
            <p:grpSpPr bwMode="auto">
              <a:xfrm>
                <a:off x="1141" y="1262"/>
                <a:ext cx="300" cy="768"/>
                <a:chOff x="3393" y="1861"/>
                <a:chExt cx="300" cy="768"/>
              </a:xfrm>
            </p:grpSpPr>
            <p:sp>
              <p:nvSpPr>
                <p:cNvPr id="53" name="Oval 111"/>
                <p:cNvSpPr>
                  <a:spLocks noChangeArrowheads="1"/>
                </p:cNvSpPr>
                <p:nvPr/>
              </p:nvSpPr>
              <p:spPr bwMode="auto">
                <a:xfrm>
                  <a:off x="3395" y="1861"/>
                  <a:ext cx="288" cy="288"/>
                </a:xfrm>
                <a:prstGeom prst="ellipse">
                  <a:avLst/>
                </a:prstGeom>
                <a:solidFill>
                  <a:srgbClr val="FFCC00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Rectangle 112"/>
                <p:cNvSpPr>
                  <a:spLocks noChangeArrowheads="1"/>
                </p:cNvSpPr>
                <p:nvPr/>
              </p:nvSpPr>
              <p:spPr bwMode="auto">
                <a:xfrm>
                  <a:off x="3393" y="2247"/>
                  <a:ext cx="300" cy="278"/>
                </a:xfrm>
                <a:prstGeom prst="rect">
                  <a:avLst/>
                </a:prstGeom>
                <a:solidFill>
                  <a:srgbClr val="99CCFF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3414" y="2240"/>
                  <a:ext cx="257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CA"/>
                    <a:t>C</a:t>
                  </a:r>
                </a:p>
              </p:txBody>
            </p:sp>
            <p:sp>
              <p:nvSpPr>
                <p:cNvPr id="56" name="Text Box 114"/>
                <p:cNvSpPr txBox="1">
                  <a:spLocks noChangeArrowheads="1"/>
                </p:cNvSpPr>
                <p:nvPr/>
              </p:nvSpPr>
              <p:spPr bwMode="auto">
                <a:xfrm>
                  <a:off x="3412" y="1872"/>
                  <a:ext cx="244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CA"/>
                    <a:t>P</a:t>
                  </a:r>
                </a:p>
              </p:txBody>
            </p:sp>
            <p:sp>
              <p:nvSpPr>
                <p:cNvPr id="57" name="Line 115"/>
                <p:cNvSpPr>
                  <a:spLocks noChangeShapeType="1"/>
                </p:cNvSpPr>
                <p:nvPr/>
              </p:nvSpPr>
              <p:spPr bwMode="auto">
                <a:xfrm>
                  <a:off x="3543" y="2134"/>
                  <a:ext cx="0" cy="10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58" name="Line 116"/>
                <p:cNvSpPr>
                  <a:spLocks noChangeShapeType="1"/>
                </p:cNvSpPr>
                <p:nvPr/>
              </p:nvSpPr>
              <p:spPr bwMode="auto">
                <a:xfrm>
                  <a:off x="3543" y="2520"/>
                  <a:ext cx="0" cy="10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  <p:grpSp>
            <p:nvGrpSpPr>
              <p:cNvPr id="38" name="Group 117"/>
              <p:cNvGrpSpPr>
                <a:grpSpLocks/>
              </p:cNvGrpSpPr>
              <p:nvPr/>
            </p:nvGrpSpPr>
            <p:grpSpPr bwMode="auto">
              <a:xfrm>
                <a:off x="1483" y="1262"/>
                <a:ext cx="300" cy="768"/>
                <a:chOff x="3393" y="1861"/>
                <a:chExt cx="300" cy="768"/>
              </a:xfrm>
            </p:grpSpPr>
            <p:sp>
              <p:nvSpPr>
                <p:cNvPr id="47" name="Oval 118"/>
                <p:cNvSpPr>
                  <a:spLocks noChangeArrowheads="1"/>
                </p:cNvSpPr>
                <p:nvPr/>
              </p:nvSpPr>
              <p:spPr bwMode="auto">
                <a:xfrm>
                  <a:off x="3395" y="1861"/>
                  <a:ext cx="288" cy="288"/>
                </a:xfrm>
                <a:prstGeom prst="ellipse">
                  <a:avLst/>
                </a:prstGeom>
                <a:solidFill>
                  <a:srgbClr val="FFCC00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Rectangle 119"/>
                <p:cNvSpPr>
                  <a:spLocks noChangeArrowheads="1"/>
                </p:cNvSpPr>
                <p:nvPr/>
              </p:nvSpPr>
              <p:spPr bwMode="auto">
                <a:xfrm>
                  <a:off x="3393" y="2247"/>
                  <a:ext cx="300" cy="278"/>
                </a:xfrm>
                <a:prstGeom prst="rect">
                  <a:avLst/>
                </a:prstGeom>
                <a:solidFill>
                  <a:srgbClr val="99CCFF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Text Box 120"/>
                <p:cNvSpPr txBox="1">
                  <a:spLocks noChangeArrowheads="1"/>
                </p:cNvSpPr>
                <p:nvPr/>
              </p:nvSpPr>
              <p:spPr bwMode="auto">
                <a:xfrm>
                  <a:off x="3414" y="2240"/>
                  <a:ext cx="257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CA"/>
                    <a:t>C</a:t>
                  </a:r>
                </a:p>
              </p:txBody>
            </p:sp>
            <p:sp>
              <p:nvSpPr>
                <p:cNvPr id="50" name="Text Box 121"/>
                <p:cNvSpPr txBox="1">
                  <a:spLocks noChangeArrowheads="1"/>
                </p:cNvSpPr>
                <p:nvPr/>
              </p:nvSpPr>
              <p:spPr bwMode="auto">
                <a:xfrm>
                  <a:off x="3412" y="1872"/>
                  <a:ext cx="244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CA"/>
                    <a:t>P</a:t>
                  </a:r>
                </a:p>
              </p:txBody>
            </p:sp>
            <p:sp>
              <p:nvSpPr>
                <p:cNvPr id="51" name="Line 122"/>
                <p:cNvSpPr>
                  <a:spLocks noChangeShapeType="1"/>
                </p:cNvSpPr>
                <p:nvPr/>
              </p:nvSpPr>
              <p:spPr bwMode="auto">
                <a:xfrm>
                  <a:off x="3543" y="2134"/>
                  <a:ext cx="0" cy="10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52" name="Line 123"/>
                <p:cNvSpPr>
                  <a:spLocks noChangeShapeType="1"/>
                </p:cNvSpPr>
                <p:nvPr/>
              </p:nvSpPr>
              <p:spPr bwMode="auto">
                <a:xfrm>
                  <a:off x="3543" y="2520"/>
                  <a:ext cx="0" cy="10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  <p:grpSp>
            <p:nvGrpSpPr>
              <p:cNvPr id="39" name="Group 124"/>
              <p:cNvGrpSpPr>
                <a:grpSpLocks/>
              </p:cNvGrpSpPr>
              <p:nvPr/>
            </p:nvGrpSpPr>
            <p:grpSpPr bwMode="auto">
              <a:xfrm>
                <a:off x="1109" y="2015"/>
                <a:ext cx="696" cy="389"/>
                <a:chOff x="2193" y="1572"/>
                <a:chExt cx="300" cy="389"/>
              </a:xfrm>
            </p:grpSpPr>
            <p:sp>
              <p:nvSpPr>
                <p:cNvPr id="44" name="Rectangle 125"/>
                <p:cNvSpPr>
                  <a:spLocks noChangeArrowheads="1"/>
                </p:cNvSpPr>
                <p:nvPr/>
              </p:nvSpPr>
              <p:spPr bwMode="auto">
                <a:xfrm>
                  <a:off x="2193" y="1579"/>
                  <a:ext cx="300" cy="278"/>
                </a:xfrm>
                <a:prstGeom prst="rect">
                  <a:avLst/>
                </a:prstGeom>
                <a:solidFill>
                  <a:srgbClr val="99CCFF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Text Box 126"/>
                <p:cNvSpPr txBox="1">
                  <a:spLocks noChangeArrowheads="1"/>
                </p:cNvSpPr>
                <p:nvPr/>
              </p:nvSpPr>
              <p:spPr bwMode="auto">
                <a:xfrm>
                  <a:off x="2214" y="1572"/>
                  <a:ext cx="257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CA"/>
                    <a:t>C</a:t>
                  </a:r>
                </a:p>
              </p:txBody>
            </p:sp>
            <p:sp>
              <p:nvSpPr>
                <p:cNvPr id="46" name="Line 127"/>
                <p:cNvSpPr>
                  <a:spLocks noChangeShapeType="1"/>
                </p:cNvSpPr>
                <p:nvPr/>
              </p:nvSpPr>
              <p:spPr bwMode="auto">
                <a:xfrm>
                  <a:off x="2343" y="1852"/>
                  <a:ext cx="0" cy="10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  <p:sp>
            <p:nvSpPr>
              <p:cNvPr id="40" name="Rectangle 128"/>
              <p:cNvSpPr>
                <a:spLocks noChangeArrowheads="1"/>
              </p:cNvSpPr>
              <p:nvPr/>
            </p:nvSpPr>
            <p:spPr bwMode="auto">
              <a:xfrm>
                <a:off x="1046" y="1194"/>
                <a:ext cx="819" cy="1205"/>
              </a:xfrm>
              <a:prstGeom prst="rect">
                <a:avLst/>
              </a:prstGeom>
              <a:noFill/>
              <a:ln w="28575" cap="rnd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Text Box 129"/>
              <p:cNvSpPr txBox="1">
                <a:spLocks noChangeArrowheads="1"/>
              </p:cNvSpPr>
              <p:nvPr/>
            </p:nvSpPr>
            <p:spPr bwMode="auto">
              <a:xfrm>
                <a:off x="1147" y="2462"/>
                <a:ext cx="631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/>
                  <a:t>Dual-core</a:t>
                </a:r>
              </a:p>
            </p:txBody>
          </p:sp>
          <p:sp>
            <p:nvSpPr>
              <p:cNvPr id="42" name="Freeform 130"/>
              <p:cNvSpPr>
                <a:spLocks/>
              </p:cNvSpPr>
              <p:nvPr/>
            </p:nvSpPr>
            <p:spPr bwMode="auto">
              <a:xfrm>
                <a:off x="1223" y="832"/>
                <a:ext cx="76" cy="336"/>
              </a:xfrm>
              <a:custGeom>
                <a:avLst/>
                <a:gdLst>
                  <a:gd name="T0" fmla="*/ 0 w 248"/>
                  <a:gd name="T1" fmla="*/ 0 h 672"/>
                  <a:gd name="T2" fmla="*/ 0 w 248"/>
                  <a:gd name="T3" fmla="*/ 3 h 672"/>
                  <a:gd name="T4" fmla="*/ 0 w 248"/>
                  <a:gd name="T5" fmla="*/ 6 h 672"/>
                  <a:gd name="T6" fmla="*/ 0 w 248"/>
                  <a:gd name="T7" fmla="*/ 11 h 67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48"/>
                  <a:gd name="T13" fmla="*/ 0 h 672"/>
                  <a:gd name="T14" fmla="*/ 248 w 248"/>
                  <a:gd name="T15" fmla="*/ 672 h 67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48" h="672">
                    <a:moveTo>
                      <a:pt x="8" y="0"/>
                    </a:moveTo>
                    <a:cubicBezTo>
                      <a:pt x="128" y="84"/>
                      <a:pt x="248" y="168"/>
                      <a:pt x="248" y="240"/>
                    </a:cubicBezTo>
                    <a:cubicBezTo>
                      <a:pt x="248" y="312"/>
                      <a:pt x="16" y="360"/>
                      <a:pt x="8" y="432"/>
                    </a:cubicBezTo>
                    <a:cubicBezTo>
                      <a:pt x="0" y="504"/>
                      <a:pt x="100" y="588"/>
                      <a:pt x="200" y="672"/>
                    </a:cubicBezTo>
                  </a:path>
                </a:pathLst>
              </a:custGeom>
              <a:noFill/>
              <a:ln w="28575" cmpd="sng">
                <a:solidFill>
                  <a:srgbClr val="CC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" name="Freeform 131"/>
              <p:cNvSpPr>
                <a:spLocks/>
              </p:cNvSpPr>
              <p:nvPr/>
            </p:nvSpPr>
            <p:spPr bwMode="auto">
              <a:xfrm>
                <a:off x="1591" y="829"/>
                <a:ext cx="76" cy="336"/>
              </a:xfrm>
              <a:custGeom>
                <a:avLst/>
                <a:gdLst>
                  <a:gd name="T0" fmla="*/ 0 w 248"/>
                  <a:gd name="T1" fmla="*/ 0 h 672"/>
                  <a:gd name="T2" fmla="*/ 0 w 248"/>
                  <a:gd name="T3" fmla="*/ 3 h 672"/>
                  <a:gd name="T4" fmla="*/ 0 w 248"/>
                  <a:gd name="T5" fmla="*/ 6 h 672"/>
                  <a:gd name="T6" fmla="*/ 0 w 248"/>
                  <a:gd name="T7" fmla="*/ 11 h 67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48"/>
                  <a:gd name="T13" fmla="*/ 0 h 672"/>
                  <a:gd name="T14" fmla="*/ 248 w 248"/>
                  <a:gd name="T15" fmla="*/ 672 h 67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48" h="672">
                    <a:moveTo>
                      <a:pt x="8" y="0"/>
                    </a:moveTo>
                    <a:cubicBezTo>
                      <a:pt x="128" y="84"/>
                      <a:pt x="248" y="168"/>
                      <a:pt x="248" y="240"/>
                    </a:cubicBezTo>
                    <a:cubicBezTo>
                      <a:pt x="248" y="312"/>
                      <a:pt x="16" y="360"/>
                      <a:pt x="8" y="432"/>
                    </a:cubicBezTo>
                    <a:cubicBezTo>
                      <a:pt x="0" y="504"/>
                      <a:pt x="100" y="588"/>
                      <a:pt x="200" y="672"/>
                    </a:cubicBezTo>
                  </a:path>
                </a:pathLst>
              </a:custGeom>
              <a:noFill/>
              <a:ln w="28575" cmpd="sng">
                <a:solidFill>
                  <a:srgbClr val="CC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10" name="Group 132"/>
            <p:cNvGrpSpPr>
              <a:grpSpLocks/>
            </p:cNvGrpSpPr>
            <p:nvPr/>
          </p:nvGrpSpPr>
          <p:grpSpPr bwMode="auto">
            <a:xfrm>
              <a:off x="3495" y="806"/>
              <a:ext cx="819" cy="1825"/>
              <a:chOff x="1046" y="829"/>
              <a:chExt cx="819" cy="1825"/>
            </a:xfrm>
          </p:grpSpPr>
          <p:grpSp>
            <p:nvGrpSpPr>
              <p:cNvPr id="15" name="Group 133"/>
              <p:cNvGrpSpPr>
                <a:grpSpLocks/>
              </p:cNvGrpSpPr>
              <p:nvPr/>
            </p:nvGrpSpPr>
            <p:grpSpPr bwMode="auto">
              <a:xfrm>
                <a:off x="1141" y="1262"/>
                <a:ext cx="300" cy="768"/>
                <a:chOff x="3393" y="1861"/>
                <a:chExt cx="300" cy="768"/>
              </a:xfrm>
            </p:grpSpPr>
            <p:sp>
              <p:nvSpPr>
                <p:cNvPr id="31" name="Oval 134"/>
                <p:cNvSpPr>
                  <a:spLocks noChangeArrowheads="1"/>
                </p:cNvSpPr>
                <p:nvPr/>
              </p:nvSpPr>
              <p:spPr bwMode="auto">
                <a:xfrm>
                  <a:off x="3395" y="1861"/>
                  <a:ext cx="288" cy="288"/>
                </a:xfrm>
                <a:prstGeom prst="ellipse">
                  <a:avLst/>
                </a:prstGeom>
                <a:solidFill>
                  <a:srgbClr val="FFCC00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Rectangle 135"/>
                <p:cNvSpPr>
                  <a:spLocks noChangeArrowheads="1"/>
                </p:cNvSpPr>
                <p:nvPr/>
              </p:nvSpPr>
              <p:spPr bwMode="auto">
                <a:xfrm>
                  <a:off x="3393" y="2247"/>
                  <a:ext cx="300" cy="278"/>
                </a:xfrm>
                <a:prstGeom prst="rect">
                  <a:avLst/>
                </a:prstGeom>
                <a:solidFill>
                  <a:srgbClr val="99CCFF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Text Box 136"/>
                <p:cNvSpPr txBox="1">
                  <a:spLocks noChangeArrowheads="1"/>
                </p:cNvSpPr>
                <p:nvPr/>
              </p:nvSpPr>
              <p:spPr bwMode="auto">
                <a:xfrm>
                  <a:off x="3414" y="2240"/>
                  <a:ext cx="257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CA"/>
                    <a:t>C</a:t>
                  </a:r>
                </a:p>
              </p:txBody>
            </p:sp>
            <p:sp>
              <p:nvSpPr>
                <p:cNvPr id="34" name="Text Box 137"/>
                <p:cNvSpPr txBox="1">
                  <a:spLocks noChangeArrowheads="1"/>
                </p:cNvSpPr>
                <p:nvPr/>
              </p:nvSpPr>
              <p:spPr bwMode="auto">
                <a:xfrm>
                  <a:off x="3412" y="1872"/>
                  <a:ext cx="244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CA"/>
                    <a:t>P</a:t>
                  </a:r>
                </a:p>
              </p:txBody>
            </p:sp>
            <p:sp>
              <p:nvSpPr>
                <p:cNvPr id="35" name="Line 138"/>
                <p:cNvSpPr>
                  <a:spLocks noChangeShapeType="1"/>
                </p:cNvSpPr>
                <p:nvPr/>
              </p:nvSpPr>
              <p:spPr bwMode="auto">
                <a:xfrm>
                  <a:off x="3543" y="2134"/>
                  <a:ext cx="0" cy="10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36" name="Line 139"/>
                <p:cNvSpPr>
                  <a:spLocks noChangeShapeType="1"/>
                </p:cNvSpPr>
                <p:nvPr/>
              </p:nvSpPr>
              <p:spPr bwMode="auto">
                <a:xfrm>
                  <a:off x="3543" y="2520"/>
                  <a:ext cx="0" cy="10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  <p:grpSp>
            <p:nvGrpSpPr>
              <p:cNvPr id="16" name="Group 140"/>
              <p:cNvGrpSpPr>
                <a:grpSpLocks/>
              </p:cNvGrpSpPr>
              <p:nvPr/>
            </p:nvGrpSpPr>
            <p:grpSpPr bwMode="auto">
              <a:xfrm>
                <a:off x="1483" y="1262"/>
                <a:ext cx="300" cy="768"/>
                <a:chOff x="3393" y="1861"/>
                <a:chExt cx="300" cy="768"/>
              </a:xfrm>
            </p:grpSpPr>
            <p:sp>
              <p:nvSpPr>
                <p:cNvPr id="25" name="Oval 141"/>
                <p:cNvSpPr>
                  <a:spLocks noChangeArrowheads="1"/>
                </p:cNvSpPr>
                <p:nvPr/>
              </p:nvSpPr>
              <p:spPr bwMode="auto">
                <a:xfrm>
                  <a:off x="3395" y="1861"/>
                  <a:ext cx="288" cy="288"/>
                </a:xfrm>
                <a:prstGeom prst="ellipse">
                  <a:avLst/>
                </a:prstGeom>
                <a:solidFill>
                  <a:srgbClr val="FFCC00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Rectangle 142"/>
                <p:cNvSpPr>
                  <a:spLocks noChangeArrowheads="1"/>
                </p:cNvSpPr>
                <p:nvPr/>
              </p:nvSpPr>
              <p:spPr bwMode="auto">
                <a:xfrm>
                  <a:off x="3393" y="2247"/>
                  <a:ext cx="300" cy="278"/>
                </a:xfrm>
                <a:prstGeom prst="rect">
                  <a:avLst/>
                </a:prstGeom>
                <a:solidFill>
                  <a:srgbClr val="99CCFF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Text Box 143"/>
                <p:cNvSpPr txBox="1">
                  <a:spLocks noChangeArrowheads="1"/>
                </p:cNvSpPr>
                <p:nvPr/>
              </p:nvSpPr>
              <p:spPr bwMode="auto">
                <a:xfrm>
                  <a:off x="3414" y="2240"/>
                  <a:ext cx="257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CA"/>
                    <a:t>C</a:t>
                  </a:r>
                </a:p>
              </p:txBody>
            </p:sp>
            <p:sp>
              <p:nvSpPr>
                <p:cNvPr id="28" name="Text Box 144"/>
                <p:cNvSpPr txBox="1">
                  <a:spLocks noChangeArrowheads="1"/>
                </p:cNvSpPr>
                <p:nvPr/>
              </p:nvSpPr>
              <p:spPr bwMode="auto">
                <a:xfrm>
                  <a:off x="3412" y="1872"/>
                  <a:ext cx="244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CA"/>
                    <a:t>P</a:t>
                  </a:r>
                </a:p>
              </p:txBody>
            </p:sp>
            <p:sp>
              <p:nvSpPr>
                <p:cNvPr id="29" name="Line 145"/>
                <p:cNvSpPr>
                  <a:spLocks noChangeShapeType="1"/>
                </p:cNvSpPr>
                <p:nvPr/>
              </p:nvSpPr>
              <p:spPr bwMode="auto">
                <a:xfrm>
                  <a:off x="3543" y="2134"/>
                  <a:ext cx="0" cy="10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30" name="Line 146"/>
                <p:cNvSpPr>
                  <a:spLocks noChangeShapeType="1"/>
                </p:cNvSpPr>
                <p:nvPr/>
              </p:nvSpPr>
              <p:spPr bwMode="auto">
                <a:xfrm>
                  <a:off x="3543" y="2520"/>
                  <a:ext cx="0" cy="10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  <p:grpSp>
            <p:nvGrpSpPr>
              <p:cNvPr id="17" name="Group 147"/>
              <p:cNvGrpSpPr>
                <a:grpSpLocks/>
              </p:cNvGrpSpPr>
              <p:nvPr/>
            </p:nvGrpSpPr>
            <p:grpSpPr bwMode="auto">
              <a:xfrm>
                <a:off x="1109" y="2015"/>
                <a:ext cx="696" cy="389"/>
                <a:chOff x="2193" y="1572"/>
                <a:chExt cx="300" cy="389"/>
              </a:xfrm>
            </p:grpSpPr>
            <p:sp>
              <p:nvSpPr>
                <p:cNvPr id="22" name="Rectangle 148"/>
                <p:cNvSpPr>
                  <a:spLocks noChangeArrowheads="1"/>
                </p:cNvSpPr>
                <p:nvPr/>
              </p:nvSpPr>
              <p:spPr bwMode="auto">
                <a:xfrm>
                  <a:off x="2193" y="1579"/>
                  <a:ext cx="300" cy="278"/>
                </a:xfrm>
                <a:prstGeom prst="rect">
                  <a:avLst/>
                </a:prstGeom>
                <a:solidFill>
                  <a:srgbClr val="99CCFF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Text Box 149"/>
                <p:cNvSpPr txBox="1">
                  <a:spLocks noChangeArrowheads="1"/>
                </p:cNvSpPr>
                <p:nvPr/>
              </p:nvSpPr>
              <p:spPr bwMode="auto">
                <a:xfrm>
                  <a:off x="2214" y="1572"/>
                  <a:ext cx="257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CA"/>
                    <a:t>C</a:t>
                  </a:r>
                </a:p>
              </p:txBody>
            </p:sp>
            <p:sp>
              <p:nvSpPr>
                <p:cNvPr id="24" name="Line 150"/>
                <p:cNvSpPr>
                  <a:spLocks noChangeShapeType="1"/>
                </p:cNvSpPr>
                <p:nvPr/>
              </p:nvSpPr>
              <p:spPr bwMode="auto">
                <a:xfrm>
                  <a:off x="2343" y="1852"/>
                  <a:ext cx="0" cy="10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  <p:sp>
            <p:nvSpPr>
              <p:cNvPr id="18" name="Rectangle 151"/>
              <p:cNvSpPr>
                <a:spLocks noChangeArrowheads="1"/>
              </p:cNvSpPr>
              <p:nvPr/>
            </p:nvSpPr>
            <p:spPr bwMode="auto">
              <a:xfrm>
                <a:off x="1046" y="1194"/>
                <a:ext cx="819" cy="1205"/>
              </a:xfrm>
              <a:prstGeom prst="rect">
                <a:avLst/>
              </a:prstGeom>
              <a:noFill/>
              <a:ln w="28575" cap="rnd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Text Box 152"/>
              <p:cNvSpPr txBox="1">
                <a:spLocks noChangeArrowheads="1"/>
              </p:cNvSpPr>
              <p:nvPr/>
            </p:nvSpPr>
            <p:spPr bwMode="auto">
              <a:xfrm>
                <a:off x="1147" y="2462"/>
                <a:ext cx="631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/>
                  <a:t>Dual-core</a:t>
                </a:r>
              </a:p>
            </p:txBody>
          </p:sp>
          <p:sp>
            <p:nvSpPr>
              <p:cNvPr id="20" name="Freeform 153"/>
              <p:cNvSpPr>
                <a:spLocks/>
              </p:cNvSpPr>
              <p:nvPr/>
            </p:nvSpPr>
            <p:spPr bwMode="auto">
              <a:xfrm>
                <a:off x="1223" y="832"/>
                <a:ext cx="76" cy="336"/>
              </a:xfrm>
              <a:custGeom>
                <a:avLst/>
                <a:gdLst>
                  <a:gd name="T0" fmla="*/ 0 w 248"/>
                  <a:gd name="T1" fmla="*/ 0 h 672"/>
                  <a:gd name="T2" fmla="*/ 0 w 248"/>
                  <a:gd name="T3" fmla="*/ 3 h 672"/>
                  <a:gd name="T4" fmla="*/ 0 w 248"/>
                  <a:gd name="T5" fmla="*/ 6 h 672"/>
                  <a:gd name="T6" fmla="*/ 0 w 248"/>
                  <a:gd name="T7" fmla="*/ 11 h 67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48"/>
                  <a:gd name="T13" fmla="*/ 0 h 672"/>
                  <a:gd name="T14" fmla="*/ 248 w 248"/>
                  <a:gd name="T15" fmla="*/ 672 h 67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48" h="672">
                    <a:moveTo>
                      <a:pt x="8" y="0"/>
                    </a:moveTo>
                    <a:cubicBezTo>
                      <a:pt x="128" y="84"/>
                      <a:pt x="248" y="168"/>
                      <a:pt x="248" y="240"/>
                    </a:cubicBezTo>
                    <a:cubicBezTo>
                      <a:pt x="248" y="312"/>
                      <a:pt x="16" y="360"/>
                      <a:pt x="8" y="432"/>
                    </a:cubicBezTo>
                    <a:cubicBezTo>
                      <a:pt x="0" y="504"/>
                      <a:pt x="100" y="588"/>
                      <a:pt x="200" y="672"/>
                    </a:cubicBezTo>
                  </a:path>
                </a:pathLst>
              </a:custGeom>
              <a:noFill/>
              <a:ln w="28575" cmpd="sng">
                <a:solidFill>
                  <a:srgbClr val="CC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1" name="Freeform 154"/>
              <p:cNvSpPr>
                <a:spLocks/>
              </p:cNvSpPr>
              <p:nvPr/>
            </p:nvSpPr>
            <p:spPr bwMode="auto">
              <a:xfrm>
                <a:off x="1591" y="829"/>
                <a:ext cx="76" cy="336"/>
              </a:xfrm>
              <a:custGeom>
                <a:avLst/>
                <a:gdLst>
                  <a:gd name="T0" fmla="*/ 0 w 248"/>
                  <a:gd name="T1" fmla="*/ 0 h 672"/>
                  <a:gd name="T2" fmla="*/ 0 w 248"/>
                  <a:gd name="T3" fmla="*/ 3 h 672"/>
                  <a:gd name="T4" fmla="*/ 0 w 248"/>
                  <a:gd name="T5" fmla="*/ 6 h 672"/>
                  <a:gd name="T6" fmla="*/ 0 w 248"/>
                  <a:gd name="T7" fmla="*/ 11 h 67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48"/>
                  <a:gd name="T13" fmla="*/ 0 h 672"/>
                  <a:gd name="T14" fmla="*/ 248 w 248"/>
                  <a:gd name="T15" fmla="*/ 672 h 67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48" h="672">
                    <a:moveTo>
                      <a:pt x="8" y="0"/>
                    </a:moveTo>
                    <a:cubicBezTo>
                      <a:pt x="128" y="84"/>
                      <a:pt x="248" y="168"/>
                      <a:pt x="248" y="240"/>
                    </a:cubicBezTo>
                    <a:cubicBezTo>
                      <a:pt x="248" y="312"/>
                      <a:pt x="16" y="360"/>
                      <a:pt x="8" y="432"/>
                    </a:cubicBezTo>
                    <a:cubicBezTo>
                      <a:pt x="0" y="504"/>
                      <a:pt x="100" y="588"/>
                      <a:pt x="200" y="672"/>
                    </a:cubicBezTo>
                  </a:path>
                </a:pathLst>
              </a:custGeom>
              <a:noFill/>
              <a:ln w="28575" cmpd="sng">
                <a:solidFill>
                  <a:srgbClr val="CC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11" name="Rectangle 155"/>
            <p:cNvSpPr>
              <a:spLocks noChangeArrowheads="1"/>
            </p:cNvSpPr>
            <p:nvPr/>
          </p:nvSpPr>
          <p:spPr bwMode="auto">
            <a:xfrm>
              <a:off x="2283" y="750"/>
              <a:ext cx="2124" cy="2373"/>
            </a:xfrm>
            <a:prstGeom prst="rect">
              <a:avLst/>
            </a:prstGeom>
            <a:noFill/>
            <a:ln w="28575" cap="rnd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156"/>
            <p:cNvSpPr txBox="1">
              <a:spLocks noChangeArrowheads="1"/>
            </p:cNvSpPr>
            <p:nvPr/>
          </p:nvSpPr>
          <p:spPr bwMode="auto">
            <a:xfrm>
              <a:off x="2310" y="3147"/>
              <a:ext cx="2141" cy="44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 smtClean="0"/>
                <a:t>SMP</a:t>
              </a:r>
            </a:p>
            <a:p>
              <a:r>
                <a:rPr lang="en-US" sz="2000" b="1" dirty="0" smtClean="0"/>
                <a:t>(Symmetric multiprocessing)</a:t>
              </a:r>
              <a:endParaRPr lang="en-US" sz="2000" b="1" dirty="0"/>
            </a:p>
          </p:txBody>
        </p:sp>
        <p:sp>
          <p:nvSpPr>
            <p:cNvPr id="13" name="Text Box 157"/>
            <p:cNvSpPr txBox="1">
              <a:spLocks noChangeArrowheads="1"/>
            </p:cNvSpPr>
            <p:nvPr/>
          </p:nvSpPr>
          <p:spPr bwMode="auto">
            <a:xfrm rot="-5400000">
              <a:off x="4101" y="1837"/>
              <a:ext cx="824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(motherboard)</a:t>
              </a:r>
            </a:p>
          </p:txBody>
        </p:sp>
        <p:sp>
          <p:nvSpPr>
            <p:cNvPr id="14" name="Text Box 158"/>
            <p:cNvSpPr txBox="1">
              <a:spLocks noChangeArrowheads="1"/>
            </p:cNvSpPr>
            <p:nvPr/>
          </p:nvSpPr>
          <p:spPr bwMode="auto">
            <a:xfrm>
              <a:off x="3237" y="1669"/>
              <a:ext cx="228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/>
                <a:t>…</a:t>
              </a:r>
            </a:p>
          </p:txBody>
        </p:sp>
      </p:grpSp>
      <p:sp>
        <p:nvSpPr>
          <p:cNvPr id="59" name="Content Placeholder 58"/>
          <p:cNvSpPr>
            <a:spLocks noGrp="1"/>
          </p:cNvSpPr>
          <p:nvPr>
            <p:ph idx="1"/>
          </p:nvPr>
        </p:nvSpPr>
        <p:spPr>
          <a:xfrm>
            <a:off x="874713" y="1879601"/>
            <a:ext cx="4037012" cy="3931920"/>
          </a:xfrm>
        </p:spPr>
        <p:txBody>
          <a:bodyPr/>
          <a:lstStyle/>
          <a:p>
            <a:r>
              <a:rPr lang="en-US" dirty="0" smtClean="0"/>
              <a:t>Cores have their private caches</a:t>
            </a:r>
          </a:p>
          <a:p>
            <a:r>
              <a:rPr lang="en-US" dirty="0" smtClean="0"/>
              <a:t>Cache lines might be duplicated</a:t>
            </a:r>
          </a:p>
          <a:p>
            <a:r>
              <a:rPr lang="en-US" dirty="0" smtClean="0"/>
              <a:t>Need protocol to communicate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954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coherence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MESI</a:t>
            </a:r>
          </a:p>
          <a:p>
            <a:pPr lvl="1"/>
            <a:r>
              <a:rPr lang="en-US" dirty="0" smtClean="0"/>
              <a:t>Modified</a:t>
            </a:r>
          </a:p>
          <a:p>
            <a:pPr lvl="1"/>
            <a:r>
              <a:rPr lang="en-US" dirty="0" smtClean="0"/>
              <a:t>Exclusive</a:t>
            </a:r>
          </a:p>
          <a:p>
            <a:pPr lvl="1"/>
            <a:r>
              <a:rPr lang="en-US" dirty="0" smtClean="0"/>
              <a:t>Shared</a:t>
            </a:r>
          </a:p>
          <a:p>
            <a:pPr lvl="1"/>
            <a:r>
              <a:rPr lang="en-US" dirty="0" smtClean="0"/>
              <a:t>Invalid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Why we need an “Exclusive” state?</a:t>
            </a:r>
          </a:p>
          <a:p>
            <a:r>
              <a:rPr lang="en-US" dirty="0" smtClean="0"/>
              <a:t>What is false sharing?</a:t>
            </a:r>
          </a:p>
          <a:p>
            <a:pPr lvl="1"/>
            <a:r>
              <a:rPr lang="en-US" dirty="0" smtClean="0"/>
              <a:t>Why it is bad?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2E02-CC29-0445-A6E5-3AE521A5BA7D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343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Performance implications of parallel architecture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C495-A3BB-B94A-AF89-8FB0BCA21035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06400" y="1828800"/>
            <a:ext cx="8064500" cy="4927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Cache coherence is expensive (more than you thought)</a:t>
            </a:r>
          </a:p>
          <a:p>
            <a:pPr lvl="1"/>
            <a:r>
              <a:rPr lang="en-US" dirty="0" smtClean="0"/>
              <a:t>Avoid unnecessary sharing (e.g., false sharing)</a:t>
            </a:r>
          </a:p>
          <a:p>
            <a:pPr lvl="2"/>
            <a:r>
              <a:rPr lang="en-US" dirty="0" smtClean="0"/>
              <a:t>Avoid unnecessary coherence (e.g., TAS -&gt; TATAS)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Crossing sockets is a killer</a:t>
            </a:r>
          </a:p>
          <a:p>
            <a:pPr lvl="1"/>
            <a:r>
              <a:rPr lang="en-US" b="1" i="1" dirty="0" smtClean="0">
                <a:solidFill>
                  <a:srgbClr val="0000FF"/>
                </a:solidFill>
              </a:rPr>
              <a:t>Can be slower than running the same program on single core!</a:t>
            </a:r>
          </a:p>
          <a:p>
            <a:pPr lvl="1"/>
            <a:r>
              <a:rPr lang="en-US" dirty="0" err="1" smtClean="0"/>
              <a:t>pthread</a:t>
            </a:r>
            <a:r>
              <a:rPr lang="en-US" dirty="0" smtClean="0"/>
              <a:t> provides CPU affinity mask</a:t>
            </a:r>
          </a:p>
          <a:p>
            <a:pPr lvl="2"/>
            <a:r>
              <a:rPr lang="en-US" dirty="0" smtClean="0"/>
              <a:t>pin cooperative threads on cores within the same die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Loads and stores can be as expensive as atomic operations</a:t>
            </a:r>
          </a:p>
          <a:p>
            <a:pPr lvl="1"/>
            <a:endParaRPr lang="en-US" dirty="0" smtClean="0">
              <a:solidFill>
                <a:srgbClr val="0000FF"/>
              </a:solidFill>
            </a:endParaRP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208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MapReduce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540" y="1943101"/>
            <a:ext cx="8282940" cy="393192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Why do we need </a:t>
            </a:r>
            <a:r>
              <a:rPr lang="en-US" dirty="0" err="1" smtClean="0"/>
              <a:t>MapReduce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is </a:t>
            </a:r>
            <a:r>
              <a:rPr lang="en-US" dirty="0" err="1" smtClean="0"/>
              <a:t>MapReduce</a:t>
            </a:r>
            <a:r>
              <a:rPr lang="en-US" dirty="0" smtClean="0"/>
              <a:t>?</a:t>
            </a:r>
          </a:p>
          <a:p>
            <a:pPr lvl="1"/>
            <a:r>
              <a:rPr lang="en-US" dirty="0"/>
              <a:t>Programming model for big data analytics</a:t>
            </a:r>
          </a:p>
          <a:p>
            <a:pPr lvl="1"/>
            <a:r>
              <a:rPr lang="en-US" dirty="0"/>
              <a:t>Programmer writes two </a:t>
            </a:r>
            <a:r>
              <a:rPr lang="en-US" dirty="0" smtClean="0"/>
              <a:t>functions</a:t>
            </a:r>
          </a:p>
          <a:p>
            <a:pPr marL="350838" lvl="1" indent="0">
              <a:buNone/>
            </a:pPr>
            <a:endParaRPr lang="en-US" dirty="0"/>
          </a:p>
          <a:p>
            <a:pPr marL="350838" lvl="1" indent="0">
              <a:buNone/>
            </a:pPr>
            <a:r>
              <a:rPr lang="en-US" sz="1600" dirty="0">
                <a:solidFill>
                  <a:srgbClr val="0000FF"/>
                </a:solidFill>
                <a:latin typeface="Consolas"/>
                <a:cs typeface="Consolas"/>
              </a:rPr>
              <a:t>map (</a:t>
            </a:r>
            <a:r>
              <a:rPr lang="en-US" sz="1600" dirty="0" err="1">
                <a:solidFill>
                  <a:srgbClr val="0000FF"/>
                </a:solidFill>
                <a:latin typeface="Consolas"/>
                <a:cs typeface="Consolas"/>
              </a:rPr>
              <a:t>in_key</a:t>
            </a:r>
            <a:r>
              <a:rPr lang="en-US" sz="1600" dirty="0">
                <a:solidFill>
                  <a:srgbClr val="0000FF"/>
                </a:solidFill>
                <a:latin typeface="Consolas"/>
                <a:cs typeface="Consolas"/>
              </a:rPr>
              <a:t>, </a:t>
            </a:r>
            <a:r>
              <a:rPr lang="en-US" sz="1600" dirty="0" err="1">
                <a:solidFill>
                  <a:srgbClr val="0000FF"/>
                </a:solidFill>
                <a:latin typeface="Consolas"/>
                <a:cs typeface="Consolas"/>
              </a:rPr>
              <a:t>in_value</a:t>
            </a:r>
            <a:r>
              <a:rPr lang="en-US" sz="1600" dirty="0">
                <a:solidFill>
                  <a:srgbClr val="0000FF"/>
                </a:solidFill>
                <a:latin typeface="Consolas"/>
                <a:cs typeface="Consolas"/>
              </a:rPr>
              <a:t>) -&gt; list(</a:t>
            </a:r>
            <a:r>
              <a:rPr lang="en-US" sz="1600" dirty="0" err="1">
                <a:solidFill>
                  <a:srgbClr val="0000FF"/>
                </a:solidFill>
                <a:latin typeface="Consolas"/>
                <a:cs typeface="Consolas"/>
              </a:rPr>
              <a:t>out_key</a:t>
            </a:r>
            <a:r>
              <a:rPr lang="en-US" sz="1600" dirty="0">
                <a:solidFill>
                  <a:srgbClr val="0000FF"/>
                </a:solidFill>
                <a:latin typeface="Consolas"/>
                <a:cs typeface="Consolas"/>
              </a:rPr>
              <a:t>, </a:t>
            </a:r>
            <a:r>
              <a:rPr lang="en-US" sz="1600" dirty="0" err="1">
                <a:solidFill>
                  <a:srgbClr val="0000FF"/>
                </a:solidFill>
                <a:latin typeface="Consolas"/>
                <a:cs typeface="Consolas"/>
              </a:rPr>
              <a:t>intermediate_value</a:t>
            </a:r>
            <a:r>
              <a:rPr lang="en-US" sz="1600" dirty="0">
                <a:solidFill>
                  <a:srgbClr val="0000FF"/>
                </a:solidFill>
                <a:latin typeface="Consolas"/>
                <a:cs typeface="Consolas"/>
              </a:rPr>
              <a:t>)</a:t>
            </a:r>
          </a:p>
          <a:p>
            <a:pPr lvl="1"/>
            <a:r>
              <a:rPr lang="en-US" dirty="0"/>
              <a:t>Processes input key/value pair</a:t>
            </a:r>
          </a:p>
          <a:p>
            <a:pPr lvl="1"/>
            <a:r>
              <a:rPr lang="en-US" dirty="0"/>
              <a:t>Produces set of intermediate </a:t>
            </a:r>
            <a:r>
              <a:rPr lang="en-US" dirty="0" smtClean="0"/>
              <a:t>pairs</a:t>
            </a:r>
          </a:p>
          <a:p>
            <a:pPr marL="350838" lvl="1" indent="0">
              <a:buNone/>
            </a:pPr>
            <a:endParaRPr lang="en-US" dirty="0"/>
          </a:p>
          <a:p>
            <a:pPr marL="350838" lvl="1" indent="0">
              <a:buNone/>
            </a:pPr>
            <a:r>
              <a:rPr lang="en-US" sz="1600" dirty="0">
                <a:solidFill>
                  <a:srgbClr val="0000FF"/>
                </a:solidFill>
                <a:latin typeface="Consolas"/>
                <a:cs typeface="Consolas"/>
              </a:rPr>
              <a:t>reduce (</a:t>
            </a:r>
            <a:r>
              <a:rPr lang="en-US" sz="1600" dirty="0" err="1">
                <a:solidFill>
                  <a:srgbClr val="0000FF"/>
                </a:solidFill>
                <a:latin typeface="Consolas"/>
                <a:cs typeface="Consolas"/>
              </a:rPr>
              <a:t>out_key</a:t>
            </a:r>
            <a:r>
              <a:rPr lang="en-US" sz="1600" dirty="0">
                <a:solidFill>
                  <a:srgbClr val="0000FF"/>
                </a:solidFill>
                <a:latin typeface="Consolas"/>
                <a:cs typeface="Consolas"/>
              </a:rPr>
              <a:t>, list(</a:t>
            </a:r>
            <a:r>
              <a:rPr lang="en-US" sz="1600" dirty="0" err="1">
                <a:solidFill>
                  <a:srgbClr val="0000FF"/>
                </a:solidFill>
                <a:latin typeface="Consolas"/>
                <a:cs typeface="Consolas"/>
              </a:rPr>
              <a:t>intermediate_value</a:t>
            </a:r>
            <a:r>
              <a:rPr lang="en-US" sz="1600" dirty="0">
                <a:solidFill>
                  <a:srgbClr val="0000FF"/>
                </a:solidFill>
                <a:latin typeface="Consolas"/>
                <a:cs typeface="Consolas"/>
              </a:rPr>
              <a:t>)) -&gt; list(</a:t>
            </a:r>
            <a:r>
              <a:rPr lang="en-US" sz="1600" dirty="0" err="1">
                <a:solidFill>
                  <a:srgbClr val="0000FF"/>
                </a:solidFill>
                <a:latin typeface="Consolas"/>
                <a:cs typeface="Consolas"/>
              </a:rPr>
              <a:t>out_key</a:t>
            </a:r>
            <a:r>
              <a:rPr lang="en-US" sz="1600" dirty="0">
                <a:solidFill>
                  <a:srgbClr val="0000FF"/>
                </a:solidFill>
                <a:latin typeface="Consolas"/>
                <a:cs typeface="Consolas"/>
              </a:rPr>
              <a:t>, </a:t>
            </a:r>
            <a:r>
              <a:rPr lang="en-US" sz="1600" dirty="0" err="1">
                <a:solidFill>
                  <a:srgbClr val="0000FF"/>
                </a:solidFill>
                <a:latin typeface="Consolas"/>
                <a:cs typeface="Consolas"/>
              </a:rPr>
              <a:t>outvalue</a:t>
            </a:r>
            <a:r>
              <a:rPr lang="en-US" sz="1600" dirty="0">
                <a:solidFill>
                  <a:srgbClr val="0000FF"/>
                </a:solidFill>
                <a:latin typeface="Consolas"/>
                <a:cs typeface="Consolas"/>
              </a:rPr>
              <a:t>)</a:t>
            </a:r>
            <a:endParaRPr lang="en-US" dirty="0"/>
          </a:p>
          <a:p>
            <a:pPr lvl="1"/>
            <a:r>
              <a:rPr lang="en-US" dirty="0"/>
              <a:t>Processes a set of intermediate key-</a:t>
            </a:r>
            <a:r>
              <a:rPr lang="en-US" dirty="0" smtClean="0"/>
              <a:t>values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65A11-DE1A-DB4B-8C76-BDD601A167A4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738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1955801"/>
            <a:ext cx="7345363" cy="393192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000" dirty="0" smtClean="0"/>
              <a:t>Guest lecture tomorrow</a:t>
            </a:r>
          </a:p>
          <a:p>
            <a:pPr lvl="1">
              <a:defRPr/>
            </a:pPr>
            <a:r>
              <a:rPr lang="en-US" sz="2400" dirty="0" smtClean="0"/>
              <a:t>Nicholas </a:t>
            </a:r>
            <a:r>
              <a:rPr lang="en-US" sz="2400" dirty="0" err="1" smtClean="0"/>
              <a:t>Grcevksi</a:t>
            </a:r>
            <a:r>
              <a:rPr lang="en-US" sz="2400" dirty="0" smtClean="0"/>
              <a:t> from IBM</a:t>
            </a:r>
          </a:p>
          <a:p>
            <a:pPr lvl="1">
              <a:defRPr/>
            </a:pPr>
            <a:r>
              <a:rPr lang="en-US" sz="2400" dirty="0" smtClean="0"/>
              <a:t>Java JIT</a:t>
            </a:r>
          </a:p>
          <a:p>
            <a:pPr>
              <a:defRPr/>
            </a:pPr>
            <a:r>
              <a:rPr lang="en-US" sz="3000" dirty="0" smtClean="0"/>
              <a:t>Additional office hours</a:t>
            </a:r>
          </a:p>
          <a:p>
            <a:pPr lvl="1">
              <a:defRPr/>
            </a:pPr>
            <a:r>
              <a:rPr lang="en-US" sz="2400" dirty="0" smtClean="0"/>
              <a:t>Will hold office hours during the normal lecture time on Tuesday/Wednesday</a:t>
            </a:r>
          </a:p>
          <a:p>
            <a:pPr lvl="1">
              <a:defRPr/>
            </a:pPr>
            <a:r>
              <a:rPr lang="en-US" sz="2400" dirty="0" smtClean="0"/>
              <a:t>Or schedule appointment by email</a:t>
            </a:r>
          </a:p>
          <a:p>
            <a:pPr lvl="1">
              <a:defRPr/>
            </a:pP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868F-5911-AA42-AF86-E573BA1A0B0E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31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-98742"/>
            <a:ext cx="7345362" cy="13398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Technology is always changing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B7CEA-FE78-D142-A565-3E21B04BB8B4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Text Box 43"/>
          <p:cNvSpPr txBox="1">
            <a:spLocks noChangeArrowheads="1"/>
          </p:cNvSpPr>
          <p:nvPr/>
        </p:nvSpPr>
        <p:spPr bwMode="auto">
          <a:xfrm>
            <a:off x="145119" y="992546"/>
            <a:ext cx="3460153" cy="35985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CA" dirty="0" smtClean="0">
                <a:solidFill>
                  <a:srgbClr val="0000FF"/>
                </a:solidFill>
              </a:rPr>
              <a:t>Sequential program optimization:</a:t>
            </a:r>
            <a:endParaRPr lang="en-CA" dirty="0">
              <a:solidFill>
                <a:srgbClr val="0000FF"/>
              </a:solidFill>
            </a:endParaRPr>
          </a:p>
        </p:txBody>
      </p:sp>
      <p:sp>
        <p:nvSpPr>
          <p:cNvPr id="8" name="Line 80"/>
          <p:cNvSpPr>
            <a:spLocks noChangeShapeType="1"/>
          </p:cNvSpPr>
          <p:nvPr/>
        </p:nvSpPr>
        <p:spPr bwMode="auto">
          <a:xfrm>
            <a:off x="1156624" y="1402767"/>
            <a:ext cx="0" cy="1082300"/>
          </a:xfrm>
          <a:prstGeom prst="line">
            <a:avLst/>
          </a:prstGeom>
          <a:noFill/>
          <a:ln w="76200">
            <a:solidFill>
              <a:srgbClr val="CC0099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9" name="Line 81"/>
          <p:cNvSpPr>
            <a:spLocks noChangeShapeType="1"/>
          </p:cNvSpPr>
          <p:nvPr/>
        </p:nvSpPr>
        <p:spPr bwMode="auto">
          <a:xfrm>
            <a:off x="1012307" y="1402765"/>
            <a:ext cx="290079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10" name="Line 82"/>
          <p:cNvSpPr>
            <a:spLocks noChangeShapeType="1"/>
          </p:cNvSpPr>
          <p:nvPr/>
        </p:nvSpPr>
        <p:spPr bwMode="auto">
          <a:xfrm>
            <a:off x="1012307" y="2459667"/>
            <a:ext cx="290079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11" name="Line 98"/>
          <p:cNvSpPr>
            <a:spLocks noChangeShapeType="1"/>
          </p:cNvSpPr>
          <p:nvPr/>
        </p:nvSpPr>
        <p:spPr bwMode="auto">
          <a:xfrm>
            <a:off x="846629" y="1353740"/>
            <a:ext cx="0" cy="1131327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</p:spPr>
        <p:txBody>
          <a:bodyPr wrap="none" lIns="82058" tIns="41029" rIns="82058" bIns="41029" anchor="ctr"/>
          <a:lstStyle/>
          <a:p>
            <a:endParaRPr lang="en-CA" dirty="0"/>
          </a:p>
        </p:txBody>
      </p:sp>
      <p:sp>
        <p:nvSpPr>
          <p:cNvPr id="12" name="Text Box 99"/>
          <p:cNvSpPr txBox="1">
            <a:spLocks noChangeArrowheads="1"/>
          </p:cNvSpPr>
          <p:nvPr/>
        </p:nvSpPr>
        <p:spPr bwMode="auto">
          <a:xfrm>
            <a:off x="157076" y="1707939"/>
            <a:ext cx="705380" cy="63685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CA" dirty="0">
                <a:solidFill>
                  <a:schemeClr val="accent1"/>
                </a:solidFill>
              </a:rPr>
              <a:t>Exec.</a:t>
            </a:r>
          </a:p>
          <a:p>
            <a:r>
              <a:rPr lang="en-CA" dirty="0">
                <a:solidFill>
                  <a:schemeClr val="accent1"/>
                </a:solidFill>
              </a:rPr>
              <a:t>Time</a:t>
            </a:r>
          </a:p>
        </p:txBody>
      </p:sp>
      <p:sp>
        <p:nvSpPr>
          <p:cNvPr id="14" name="Text Box 76"/>
          <p:cNvSpPr txBox="1">
            <a:spLocks noChangeArrowheads="1"/>
          </p:cNvSpPr>
          <p:nvPr/>
        </p:nvSpPr>
        <p:spPr bwMode="auto">
          <a:xfrm>
            <a:off x="3924852" y="1448418"/>
            <a:ext cx="694109" cy="63685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CA" sz="3600" dirty="0">
                <a:sym typeface="Wingdings" pitchFamily="2" charset="2"/>
              </a:rPr>
              <a:t></a:t>
            </a:r>
            <a:endParaRPr lang="en-CA" sz="3600" dirty="0"/>
          </a:p>
        </p:txBody>
      </p:sp>
      <p:sp>
        <p:nvSpPr>
          <p:cNvPr id="15" name="Line 77"/>
          <p:cNvSpPr>
            <a:spLocks noChangeShapeType="1"/>
          </p:cNvSpPr>
          <p:nvPr/>
        </p:nvSpPr>
        <p:spPr bwMode="auto">
          <a:xfrm>
            <a:off x="5078760" y="1499877"/>
            <a:ext cx="0" cy="254934"/>
          </a:xfrm>
          <a:prstGeom prst="line">
            <a:avLst/>
          </a:prstGeom>
          <a:noFill/>
          <a:ln w="76200">
            <a:solidFill>
              <a:srgbClr val="CC0099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16" name="Line 78"/>
          <p:cNvSpPr>
            <a:spLocks noChangeShapeType="1"/>
          </p:cNvSpPr>
          <p:nvPr/>
        </p:nvSpPr>
        <p:spPr bwMode="auto">
          <a:xfrm>
            <a:off x="4940503" y="1474477"/>
            <a:ext cx="27420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17" name="Line 79"/>
          <p:cNvSpPr>
            <a:spLocks noChangeShapeType="1"/>
          </p:cNvSpPr>
          <p:nvPr/>
        </p:nvSpPr>
        <p:spPr bwMode="auto">
          <a:xfrm>
            <a:off x="4943102" y="1754811"/>
            <a:ext cx="27420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18" name="Line 83"/>
          <p:cNvSpPr>
            <a:spLocks noChangeShapeType="1"/>
          </p:cNvSpPr>
          <p:nvPr/>
        </p:nvSpPr>
        <p:spPr bwMode="auto">
          <a:xfrm>
            <a:off x="5635829" y="1499877"/>
            <a:ext cx="0" cy="254934"/>
          </a:xfrm>
          <a:prstGeom prst="line">
            <a:avLst/>
          </a:prstGeom>
          <a:noFill/>
          <a:ln w="76200">
            <a:solidFill>
              <a:srgbClr val="CC0099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19" name="Line 84"/>
          <p:cNvSpPr>
            <a:spLocks noChangeShapeType="1"/>
          </p:cNvSpPr>
          <p:nvPr/>
        </p:nvSpPr>
        <p:spPr bwMode="auto">
          <a:xfrm>
            <a:off x="5497571" y="1474477"/>
            <a:ext cx="27420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20" name="Line 85"/>
          <p:cNvSpPr>
            <a:spLocks noChangeShapeType="1"/>
          </p:cNvSpPr>
          <p:nvPr/>
        </p:nvSpPr>
        <p:spPr bwMode="auto">
          <a:xfrm>
            <a:off x="5500170" y="1754811"/>
            <a:ext cx="27420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21" name="Line 86"/>
          <p:cNvSpPr>
            <a:spLocks noChangeShapeType="1"/>
          </p:cNvSpPr>
          <p:nvPr/>
        </p:nvSpPr>
        <p:spPr bwMode="auto">
          <a:xfrm>
            <a:off x="6177022" y="1499877"/>
            <a:ext cx="0" cy="254934"/>
          </a:xfrm>
          <a:prstGeom prst="line">
            <a:avLst/>
          </a:prstGeom>
          <a:noFill/>
          <a:ln w="76200">
            <a:solidFill>
              <a:srgbClr val="CC0099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22" name="Line 87"/>
          <p:cNvSpPr>
            <a:spLocks noChangeShapeType="1"/>
          </p:cNvSpPr>
          <p:nvPr/>
        </p:nvSpPr>
        <p:spPr bwMode="auto">
          <a:xfrm>
            <a:off x="6038764" y="1474477"/>
            <a:ext cx="27420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23" name="Line 88"/>
          <p:cNvSpPr>
            <a:spLocks noChangeShapeType="1"/>
          </p:cNvSpPr>
          <p:nvPr/>
        </p:nvSpPr>
        <p:spPr bwMode="auto">
          <a:xfrm>
            <a:off x="6041363" y="1754811"/>
            <a:ext cx="27420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31" name="Line 101"/>
          <p:cNvSpPr>
            <a:spLocks noChangeShapeType="1"/>
          </p:cNvSpPr>
          <p:nvPr/>
        </p:nvSpPr>
        <p:spPr bwMode="auto">
          <a:xfrm>
            <a:off x="4758661" y="1423210"/>
            <a:ext cx="1444" cy="463644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</p:spPr>
        <p:txBody>
          <a:bodyPr wrap="none" lIns="82058" tIns="41029" rIns="82058" bIns="41029" anchor="ctr"/>
          <a:lstStyle/>
          <a:p>
            <a:endParaRPr lang="en-CA" dirty="0"/>
          </a:p>
        </p:txBody>
      </p:sp>
      <p:grpSp>
        <p:nvGrpSpPr>
          <p:cNvPr id="32" name="Group 4"/>
          <p:cNvGrpSpPr>
            <a:grpSpLocks/>
          </p:cNvGrpSpPr>
          <p:nvPr/>
        </p:nvGrpSpPr>
        <p:grpSpPr bwMode="auto">
          <a:xfrm>
            <a:off x="4840635" y="1906547"/>
            <a:ext cx="476250" cy="1219200"/>
            <a:chOff x="3393" y="1861"/>
            <a:chExt cx="300" cy="768"/>
          </a:xfrm>
        </p:grpSpPr>
        <p:sp>
          <p:nvSpPr>
            <p:cNvPr id="33" name="Oval 5"/>
            <p:cNvSpPr>
              <a:spLocks noChangeArrowheads="1"/>
            </p:cNvSpPr>
            <p:nvPr/>
          </p:nvSpPr>
          <p:spPr bwMode="auto">
            <a:xfrm>
              <a:off x="3395" y="1861"/>
              <a:ext cx="288" cy="288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6"/>
            <p:cNvSpPr>
              <a:spLocks noChangeArrowheads="1"/>
            </p:cNvSpPr>
            <p:nvPr/>
          </p:nvSpPr>
          <p:spPr bwMode="auto">
            <a:xfrm>
              <a:off x="3393" y="2247"/>
              <a:ext cx="300" cy="278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3414" y="2240"/>
              <a:ext cx="2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C</a:t>
              </a:r>
            </a:p>
          </p:txBody>
        </p:sp>
        <p:sp>
          <p:nvSpPr>
            <p:cNvPr id="36" name="Text Box 8"/>
            <p:cNvSpPr txBox="1">
              <a:spLocks noChangeArrowheads="1"/>
            </p:cNvSpPr>
            <p:nvPr/>
          </p:nvSpPr>
          <p:spPr bwMode="auto">
            <a:xfrm>
              <a:off x="3412" y="1872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P</a:t>
              </a:r>
            </a:p>
          </p:txBody>
        </p:sp>
        <p:sp>
          <p:nvSpPr>
            <p:cNvPr id="37" name="Line 9"/>
            <p:cNvSpPr>
              <a:spLocks noChangeShapeType="1"/>
            </p:cNvSpPr>
            <p:nvPr/>
          </p:nvSpPr>
          <p:spPr bwMode="auto">
            <a:xfrm>
              <a:off x="3543" y="2134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8" name="Line 10"/>
            <p:cNvSpPr>
              <a:spLocks noChangeShapeType="1"/>
            </p:cNvSpPr>
            <p:nvPr/>
          </p:nvSpPr>
          <p:spPr bwMode="auto">
            <a:xfrm>
              <a:off x="3543" y="2520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9" name="Group 11"/>
          <p:cNvGrpSpPr>
            <a:grpSpLocks/>
          </p:cNvGrpSpPr>
          <p:nvPr/>
        </p:nvGrpSpPr>
        <p:grpSpPr bwMode="auto">
          <a:xfrm>
            <a:off x="5381973" y="1906547"/>
            <a:ext cx="476250" cy="1219200"/>
            <a:chOff x="3393" y="1861"/>
            <a:chExt cx="300" cy="768"/>
          </a:xfrm>
        </p:grpSpPr>
        <p:sp>
          <p:nvSpPr>
            <p:cNvPr id="40" name="Oval 12"/>
            <p:cNvSpPr>
              <a:spLocks noChangeArrowheads="1"/>
            </p:cNvSpPr>
            <p:nvPr/>
          </p:nvSpPr>
          <p:spPr bwMode="auto">
            <a:xfrm>
              <a:off x="3395" y="1861"/>
              <a:ext cx="288" cy="288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Rectangle 13"/>
            <p:cNvSpPr>
              <a:spLocks noChangeArrowheads="1"/>
            </p:cNvSpPr>
            <p:nvPr/>
          </p:nvSpPr>
          <p:spPr bwMode="auto">
            <a:xfrm>
              <a:off x="3393" y="2247"/>
              <a:ext cx="300" cy="278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Text Box 14"/>
            <p:cNvSpPr txBox="1">
              <a:spLocks noChangeArrowheads="1"/>
            </p:cNvSpPr>
            <p:nvPr/>
          </p:nvSpPr>
          <p:spPr bwMode="auto">
            <a:xfrm>
              <a:off x="3414" y="2240"/>
              <a:ext cx="2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C</a:t>
              </a:r>
            </a:p>
          </p:txBody>
        </p:sp>
        <p:sp>
          <p:nvSpPr>
            <p:cNvPr id="43" name="Text Box 15"/>
            <p:cNvSpPr txBox="1">
              <a:spLocks noChangeArrowheads="1"/>
            </p:cNvSpPr>
            <p:nvPr/>
          </p:nvSpPr>
          <p:spPr bwMode="auto">
            <a:xfrm>
              <a:off x="3412" y="1872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P</a:t>
              </a:r>
            </a:p>
          </p:txBody>
        </p:sp>
        <p:sp>
          <p:nvSpPr>
            <p:cNvPr id="44" name="Line 16"/>
            <p:cNvSpPr>
              <a:spLocks noChangeShapeType="1"/>
            </p:cNvSpPr>
            <p:nvPr/>
          </p:nvSpPr>
          <p:spPr bwMode="auto">
            <a:xfrm>
              <a:off x="3543" y="2134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5" name="Line 17"/>
            <p:cNvSpPr>
              <a:spLocks noChangeShapeType="1"/>
            </p:cNvSpPr>
            <p:nvPr/>
          </p:nvSpPr>
          <p:spPr bwMode="auto">
            <a:xfrm>
              <a:off x="3543" y="2520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6" name="Group 18"/>
          <p:cNvGrpSpPr>
            <a:grpSpLocks/>
          </p:cNvGrpSpPr>
          <p:nvPr/>
        </p:nvGrpSpPr>
        <p:grpSpPr bwMode="auto">
          <a:xfrm>
            <a:off x="5923310" y="1906547"/>
            <a:ext cx="476250" cy="1219200"/>
            <a:chOff x="3393" y="1861"/>
            <a:chExt cx="300" cy="768"/>
          </a:xfrm>
        </p:grpSpPr>
        <p:sp>
          <p:nvSpPr>
            <p:cNvPr id="47" name="Oval 19"/>
            <p:cNvSpPr>
              <a:spLocks noChangeArrowheads="1"/>
            </p:cNvSpPr>
            <p:nvPr/>
          </p:nvSpPr>
          <p:spPr bwMode="auto">
            <a:xfrm>
              <a:off x="3395" y="1861"/>
              <a:ext cx="288" cy="288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Rectangle 20"/>
            <p:cNvSpPr>
              <a:spLocks noChangeArrowheads="1"/>
            </p:cNvSpPr>
            <p:nvPr/>
          </p:nvSpPr>
          <p:spPr bwMode="auto">
            <a:xfrm>
              <a:off x="3393" y="2247"/>
              <a:ext cx="300" cy="278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Text Box 21"/>
            <p:cNvSpPr txBox="1">
              <a:spLocks noChangeArrowheads="1"/>
            </p:cNvSpPr>
            <p:nvPr/>
          </p:nvSpPr>
          <p:spPr bwMode="auto">
            <a:xfrm>
              <a:off x="3414" y="2240"/>
              <a:ext cx="2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C</a:t>
              </a:r>
            </a:p>
          </p:txBody>
        </p:sp>
        <p:sp>
          <p:nvSpPr>
            <p:cNvPr id="50" name="Text Box 22"/>
            <p:cNvSpPr txBox="1">
              <a:spLocks noChangeArrowheads="1"/>
            </p:cNvSpPr>
            <p:nvPr/>
          </p:nvSpPr>
          <p:spPr bwMode="auto">
            <a:xfrm>
              <a:off x="3412" y="1872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P</a:t>
              </a:r>
            </a:p>
          </p:txBody>
        </p:sp>
        <p:sp>
          <p:nvSpPr>
            <p:cNvPr id="51" name="Line 23"/>
            <p:cNvSpPr>
              <a:spLocks noChangeShapeType="1"/>
            </p:cNvSpPr>
            <p:nvPr/>
          </p:nvSpPr>
          <p:spPr bwMode="auto">
            <a:xfrm>
              <a:off x="3543" y="2134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2" name="Line 24"/>
            <p:cNvSpPr>
              <a:spLocks noChangeShapeType="1"/>
            </p:cNvSpPr>
            <p:nvPr/>
          </p:nvSpPr>
          <p:spPr bwMode="auto">
            <a:xfrm>
              <a:off x="3543" y="2520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60" name="Rectangle 36"/>
          <p:cNvSpPr>
            <a:spLocks noChangeArrowheads="1"/>
          </p:cNvSpPr>
          <p:nvPr/>
        </p:nvSpPr>
        <p:spPr bwMode="auto">
          <a:xfrm>
            <a:off x="4831110" y="3146384"/>
            <a:ext cx="1568450" cy="431800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CA" dirty="0" smtClean="0"/>
              <a:t>Ram</a:t>
            </a:r>
            <a:endParaRPr lang="en-CA" dirty="0"/>
          </a:p>
        </p:txBody>
      </p:sp>
      <p:grpSp>
        <p:nvGrpSpPr>
          <p:cNvPr id="61" name="Group 4"/>
          <p:cNvGrpSpPr>
            <a:grpSpLocks/>
          </p:cNvGrpSpPr>
          <p:nvPr/>
        </p:nvGrpSpPr>
        <p:grpSpPr bwMode="auto">
          <a:xfrm>
            <a:off x="913449" y="2520882"/>
            <a:ext cx="476250" cy="1219201"/>
            <a:chOff x="3393" y="1861"/>
            <a:chExt cx="300" cy="768"/>
          </a:xfrm>
        </p:grpSpPr>
        <p:sp>
          <p:nvSpPr>
            <p:cNvPr id="62" name="Oval 5"/>
            <p:cNvSpPr>
              <a:spLocks noChangeArrowheads="1"/>
            </p:cNvSpPr>
            <p:nvPr/>
          </p:nvSpPr>
          <p:spPr bwMode="auto">
            <a:xfrm>
              <a:off x="3395" y="1861"/>
              <a:ext cx="288" cy="288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Rectangle 6"/>
            <p:cNvSpPr>
              <a:spLocks noChangeArrowheads="1"/>
            </p:cNvSpPr>
            <p:nvPr/>
          </p:nvSpPr>
          <p:spPr bwMode="auto">
            <a:xfrm>
              <a:off x="3393" y="2247"/>
              <a:ext cx="300" cy="278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Text Box 7"/>
            <p:cNvSpPr txBox="1">
              <a:spLocks noChangeArrowheads="1"/>
            </p:cNvSpPr>
            <p:nvPr/>
          </p:nvSpPr>
          <p:spPr bwMode="auto">
            <a:xfrm>
              <a:off x="3414" y="2240"/>
              <a:ext cx="2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C</a:t>
              </a:r>
            </a:p>
          </p:txBody>
        </p:sp>
        <p:sp>
          <p:nvSpPr>
            <p:cNvPr id="65" name="Text Box 8"/>
            <p:cNvSpPr txBox="1">
              <a:spLocks noChangeArrowheads="1"/>
            </p:cNvSpPr>
            <p:nvPr/>
          </p:nvSpPr>
          <p:spPr bwMode="auto">
            <a:xfrm>
              <a:off x="3412" y="1872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P</a:t>
              </a:r>
            </a:p>
          </p:txBody>
        </p:sp>
        <p:sp>
          <p:nvSpPr>
            <p:cNvPr id="66" name="Line 9"/>
            <p:cNvSpPr>
              <a:spLocks noChangeShapeType="1"/>
            </p:cNvSpPr>
            <p:nvPr/>
          </p:nvSpPr>
          <p:spPr bwMode="auto">
            <a:xfrm>
              <a:off x="3543" y="2134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7" name="Line 10"/>
            <p:cNvSpPr>
              <a:spLocks noChangeShapeType="1"/>
            </p:cNvSpPr>
            <p:nvPr/>
          </p:nvSpPr>
          <p:spPr bwMode="auto">
            <a:xfrm>
              <a:off x="3543" y="2520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68" name="Rectangle 36"/>
          <p:cNvSpPr>
            <a:spLocks noChangeArrowheads="1"/>
          </p:cNvSpPr>
          <p:nvPr/>
        </p:nvSpPr>
        <p:spPr bwMode="auto">
          <a:xfrm>
            <a:off x="731680" y="3741285"/>
            <a:ext cx="813882" cy="335415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CA" dirty="0" smtClean="0"/>
              <a:t>Ram</a:t>
            </a:r>
            <a:endParaRPr lang="en-CA" dirty="0"/>
          </a:p>
        </p:txBody>
      </p:sp>
      <p:sp>
        <p:nvSpPr>
          <p:cNvPr id="70" name="Text Box 43"/>
          <p:cNvSpPr txBox="1">
            <a:spLocks noChangeArrowheads="1"/>
          </p:cNvSpPr>
          <p:nvPr/>
        </p:nvSpPr>
        <p:spPr bwMode="auto">
          <a:xfrm>
            <a:off x="4483100" y="998879"/>
            <a:ext cx="4521200" cy="35985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lIns="82058" tIns="41029" rIns="82058" bIns="41029">
            <a:spAutoFit/>
          </a:bodyPr>
          <a:lstStyle/>
          <a:p>
            <a:r>
              <a:rPr lang="en-CA" dirty="0" smtClean="0">
                <a:solidFill>
                  <a:srgbClr val="0000FF"/>
                </a:solidFill>
              </a:rPr>
              <a:t>Parallel programming on single machine:</a:t>
            </a:r>
            <a:endParaRPr lang="en-CA" dirty="0">
              <a:solidFill>
                <a:srgbClr val="0000FF"/>
              </a:solidFill>
            </a:endParaRPr>
          </a:p>
        </p:txBody>
      </p:sp>
      <p:sp>
        <p:nvSpPr>
          <p:cNvPr id="71" name="AutoShape 75"/>
          <p:cNvSpPr>
            <a:spLocks noChangeArrowheads="1"/>
          </p:cNvSpPr>
          <p:nvPr/>
        </p:nvSpPr>
        <p:spPr bwMode="auto">
          <a:xfrm>
            <a:off x="2298386" y="2227255"/>
            <a:ext cx="1776786" cy="401646"/>
          </a:xfrm>
          <a:prstGeom prst="rightArrow">
            <a:avLst>
              <a:gd name="adj1" fmla="val 50000"/>
              <a:gd name="adj2" fmla="val 25000"/>
            </a:avLst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 dirty="0"/>
          </a:p>
        </p:txBody>
      </p:sp>
      <p:grpSp>
        <p:nvGrpSpPr>
          <p:cNvPr id="72" name="Group 5"/>
          <p:cNvGrpSpPr>
            <a:grpSpLocks/>
          </p:cNvGrpSpPr>
          <p:nvPr/>
        </p:nvGrpSpPr>
        <p:grpSpPr bwMode="auto">
          <a:xfrm>
            <a:off x="1330962" y="5166646"/>
            <a:ext cx="1107124" cy="1137857"/>
            <a:chOff x="3387" y="1893"/>
            <a:chExt cx="634" cy="632"/>
          </a:xfrm>
        </p:grpSpPr>
        <p:sp>
          <p:nvSpPr>
            <p:cNvPr id="73" name="Oval 6"/>
            <p:cNvSpPr>
              <a:spLocks noChangeArrowheads="1"/>
            </p:cNvSpPr>
            <p:nvPr/>
          </p:nvSpPr>
          <p:spPr bwMode="auto">
            <a:xfrm>
              <a:off x="3387" y="1896"/>
              <a:ext cx="597" cy="216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4" name="Rectangle 7"/>
            <p:cNvSpPr>
              <a:spLocks noChangeArrowheads="1"/>
            </p:cNvSpPr>
            <p:nvPr/>
          </p:nvSpPr>
          <p:spPr bwMode="auto">
            <a:xfrm>
              <a:off x="3393" y="2247"/>
              <a:ext cx="628" cy="278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5" name="Text Box 8"/>
            <p:cNvSpPr txBox="1">
              <a:spLocks noChangeArrowheads="1"/>
            </p:cNvSpPr>
            <p:nvPr/>
          </p:nvSpPr>
          <p:spPr bwMode="auto">
            <a:xfrm>
              <a:off x="3426" y="2240"/>
              <a:ext cx="579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 smtClean="0"/>
                <a:t>memory</a:t>
              </a:r>
              <a:endParaRPr lang="en-CA" dirty="0"/>
            </a:p>
          </p:txBody>
        </p:sp>
        <p:sp>
          <p:nvSpPr>
            <p:cNvPr id="76" name="Text Box 9"/>
            <p:cNvSpPr txBox="1">
              <a:spLocks noChangeArrowheads="1"/>
            </p:cNvSpPr>
            <p:nvPr/>
          </p:nvSpPr>
          <p:spPr bwMode="auto">
            <a:xfrm>
              <a:off x="3469" y="1893"/>
              <a:ext cx="437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 smtClean="0"/>
                <a:t>server</a:t>
              </a:r>
              <a:endParaRPr lang="en-CA" dirty="0"/>
            </a:p>
          </p:txBody>
        </p:sp>
        <p:sp>
          <p:nvSpPr>
            <p:cNvPr id="77" name="Line 10"/>
            <p:cNvSpPr>
              <a:spLocks noChangeShapeType="1"/>
            </p:cNvSpPr>
            <p:nvPr/>
          </p:nvSpPr>
          <p:spPr bwMode="auto">
            <a:xfrm>
              <a:off x="3679" y="2134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 dirty="0"/>
            </a:p>
          </p:txBody>
        </p:sp>
      </p:grpSp>
      <p:grpSp>
        <p:nvGrpSpPr>
          <p:cNvPr id="78" name="Group 5"/>
          <p:cNvGrpSpPr>
            <a:grpSpLocks/>
          </p:cNvGrpSpPr>
          <p:nvPr/>
        </p:nvGrpSpPr>
        <p:grpSpPr bwMode="auto">
          <a:xfrm>
            <a:off x="2592985" y="5145936"/>
            <a:ext cx="1107124" cy="1137857"/>
            <a:chOff x="3387" y="1893"/>
            <a:chExt cx="634" cy="632"/>
          </a:xfrm>
        </p:grpSpPr>
        <p:sp>
          <p:nvSpPr>
            <p:cNvPr id="79" name="Oval 6"/>
            <p:cNvSpPr>
              <a:spLocks noChangeArrowheads="1"/>
            </p:cNvSpPr>
            <p:nvPr/>
          </p:nvSpPr>
          <p:spPr bwMode="auto">
            <a:xfrm>
              <a:off x="3387" y="1896"/>
              <a:ext cx="597" cy="216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0" name="Rectangle 7"/>
            <p:cNvSpPr>
              <a:spLocks noChangeArrowheads="1"/>
            </p:cNvSpPr>
            <p:nvPr/>
          </p:nvSpPr>
          <p:spPr bwMode="auto">
            <a:xfrm>
              <a:off x="3393" y="2247"/>
              <a:ext cx="628" cy="278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1" name="Text Box 8"/>
            <p:cNvSpPr txBox="1">
              <a:spLocks noChangeArrowheads="1"/>
            </p:cNvSpPr>
            <p:nvPr/>
          </p:nvSpPr>
          <p:spPr bwMode="auto">
            <a:xfrm>
              <a:off x="3426" y="2240"/>
              <a:ext cx="579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 smtClean="0"/>
                <a:t>memory</a:t>
              </a:r>
              <a:endParaRPr lang="en-CA" dirty="0"/>
            </a:p>
          </p:txBody>
        </p:sp>
        <p:sp>
          <p:nvSpPr>
            <p:cNvPr id="82" name="Text Box 9"/>
            <p:cNvSpPr txBox="1">
              <a:spLocks noChangeArrowheads="1"/>
            </p:cNvSpPr>
            <p:nvPr/>
          </p:nvSpPr>
          <p:spPr bwMode="auto">
            <a:xfrm>
              <a:off x="3469" y="1893"/>
              <a:ext cx="437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 smtClean="0"/>
                <a:t>server</a:t>
              </a:r>
              <a:endParaRPr lang="en-CA" dirty="0"/>
            </a:p>
          </p:txBody>
        </p:sp>
        <p:sp>
          <p:nvSpPr>
            <p:cNvPr id="83" name="Line 10"/>
            <p:cNvSpPr>
              <a:spLocks noChangeShapeType="1"/>
            </p:cNvSpPr>
            <p:nvPr/>
          </p:nvSpPr>
          <p:spPr bwMode="auto">
            <a:xfrm>
              <a:off x="3679" y="2134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 dirty="0"/>
            </a:p>
          </p:txBody>
        </p:sp>
      </p:grpSp>
      <p:grpSp>
        <p:nvGrpSpPr>
          <p:cNvPr id="84" name="Group 5"/>
          <p:cNvGrpSpPr>
            <a:grpSpLocks/>
          </p:cNvGrpSpPr>
          <p:nvPr/>
        </p:nvGrpSpPr>
        <p:grpSpPr bwMode="auto">
          <a:xfrm>
            <a:off x="4082227" y="5145816"/>
            <a:ext cx="1107124" cy="1137857"/>
            <a:chOff x="3387" y="1893"/>
            <a:chExt cx="634" cy="632"/>
          </a:xfrm>
        </p:grpSpPr>
        <p:sp>
          <p:nvSpPr>
            <p:cNvPr id="85" name="Oval 6"/>
            <p:cNvSpPr>
              <a:spLocks noChangeArrowheads="1"/>
            </p:cNvSpPr>
            <p:nvPr/>
          </p:nvSpPr>
          <p:spPr bwMode="auto">
            <a:xfrm>
              <a:off x="3387" y="1896"/>
              <a:ext cx="597" cy="216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6" name="Rectangle 7"/>
            <p:cNvSpPr>
              <a:spLocks noChangeArrowheads="1"/>
            </p:cNvSpPr>
            <p:nvPr/>
          </p:nvSpPr>
          <p:spPr bwMode="auto">
            <a:xfrm>
              <a:off x="3393" y="2247"/>
              <a:ext cx="628" cy="278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7" name="Text Box 8"/>
            <p:cNvSpPr txBox="1">
              <a:spLocks noChangeArrowheads="1"/>
            </p:cNvSpPr>
            <p:nvPr/>
          </p:nvSpPr>
          <p:spPr bwMode="auto">
            <a:xfrm>
              <a:off x="3426" y="2240"/>
              <a:ext cx="579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 smtClean="0"/>
                <a:t>memory</a:t>
              </a:r>
              <a:endParaRPr lang="en-CA" dirty="0"/>
            </a:p>
          </p:txBody>
        </p:sp>
        <p:sp>
          <p:nvSpPr>
            <p:cNvPr id="88" name="Text Box 9"/>
            <p:cNvSpPr txBox="1">
              <a:spLocks noChangeArrowheads="1"/>
            </p:cNvSpPr>
            <p:nvPr/>
          </p:nvSpPr>
          <p:spPr bwMode="auto">
            <a:xfrm>
              <a:off x="3469" y="1893"/>
              <a:ext cx="437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 smtClean="0"/>
                <a:t>server</a:t>
              </a:r>
              <a:endParaRPr lang="en-CA" dirty="0"/>
            </a:p>
          </p:txBody>
        </p:sp>
        <p:sp>
          <p:nvSpPr>
            <p:cNvPr id="89" name="Line 10"/>
            <p:cNvSpPr>
              <a:spLocks noChangeShapeType="1"/>
            </p:cNvSpPr>
            <p:nvPr/>
          </p:nvSpPr>
          <p:spPr bwMode="auto">
            <a:xfrm>
              <a:off x="3679" y="2134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 dirty="0"/>
            </a:p>
          </p:txBody>
        </p:sp>
      </p:grpSp>
      <p:grpSp>
        <p:nvGrpSpPr>
          <p:cNvPr id="90" name="Group 5"/>
          <p:cNvGrpSpPr>
            <a:grpSpLocks/>
          </p:cNvGrpSpPr>
          <p:nvPr/>
        </p:nvGrpSpPr>
        <p:grpSpPr bwMode="auto">
          <a:xfrm>
            <a:off x="5638311" y="5098370"/>
            <a:ext cx="1107124" cy="1137857"/>
            <a:chOff x="3387" y="1893"/>
            <a:chExt cx="634" cy="632"/>
          </a:xfrm>
        </p:grpSpPr>
        <p:sp>
          <p:nvSpPr>
            <p:cNvPr id="91" name="Oval 6"/>
            <p:cNvSpPr>
              <a:spLocks noChangeArrowheads="1"/>
            </p:cNvSpPr>
            <p:nvPr/>
          </p:nvSpPr>
          <p:spPr bwMode="auto">
            <a:xfrm>
              <a:off x="3387" y="1896"/>
              <a:ext cx="597" cy="216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2" name="Rectangle 7"/>
            <p:cNvSpPr>
              <a:spLocks noChangeArrowheads="1"/>
            </p:cNvSpPr>
            <p:nvPr/>
          </p:nvSpPr>
          <p:spPr bwMode="auto">
            <a:xfrm>
              <a:off x="3393" y="2247"/>
              <a:ext cx="628" cy="278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3" name="Text Box 8"/>
            <p:cNvSpPr txBox="1">
              <a:spLocks noChangeArrowheads="1"/>
            </p:cNvSpPr>
            <p:nvPr/>
          </p:nvSpPr>
          <p:spPr bwMode="auto">
            <a:xfrm>
              <a:off x="3426" y="2240"/>
              <a:ext cx="579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 smtClean="0"/>
                <a:t>memory</a:t>
              </a:r>
              <a:endParaRPr lang="en-CA" dirty="0"/>
            </a:p>
          </p:txBody>
        </p:sp>
        <p:sp>
          <p:nvSpPr>
            <p:cNvPr id="94" name="Text Box 9"/>
            <p:cNvSpPr txBox="1">
              <a:spLocks noChangeArrowheads="1"/>
            </p:cNvSpPr>
            <p:nvPr/>
          </p:nvSpPr>
          <p:spPr bwMode="auto">
            <a:xfrm>
              <a:off x="3469" y="1893"/>
              <a:ext cx="437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 smtClean="0"/>
                <a:t>server</a:t>
              </a:r>
              <a:endParaRPr lang="en-CA" dirty="0"/>
            </a:p>
          </p:txBody>
        </p:sp>
        <p:sp>
          <p:nvSpPr>
            <p:cNvPr id="95" name="Line 10"/>
            <p:cNvSpPr>
              <a:spLocks noChangeShapeType="1"/>
            </p:cNvSpPr>
            <p:nvPr/>
          </p:nvSpPr>
          <p:spPr bwMode="auto">
            <a:xfrm>
              <a:off x="3679" y="2134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 dirty="0"/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2165139" y="4056551"/>
            <a:ext cx="4517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+mj-lt"/>
                <a:cs typeface="Consolas"/>
              </a:rPr>
              <a:t>Parallel programming on distributed system:</a:t>
            </a:r>
            <a:endParaRPr lang="en-US" dirty="0">
              <a:solidFill>
                <a:srgbClr val="0000FF"/>
              </a:solidFill>
              <a:latin typeface="+mj-lt"/>
              <a:cs typeface="Consolas"/>
            </a:endParaRPr>
          </a:p>
        </p:txBody>
      </p:sp>
      <p:cxnSp>
        <p:nvCxnSpPr>
          <p:cNvPr id="97" name="Curved Connector 96"/>
          <p:cNvCxnSpPr>
            <a:endCxn id="73" idx="0"/>
          </p:cNvCxnSpPr>
          <p:nvPr/>
        </p:nvCxnSpPr>
        <p:spPr>
          <a:xfrm rot="5400000">
            <a:off x="2632575" y="3641891"/>
            <a:ext cx="749800" cy="2310512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Curved Connector 97"/>
          <p:cNvCxnSpPr>
            <a:endCxn id="82" idx="0"/>
          </p:cNvCxnSpPr>
          <p:nvPr/>
        </p:nvCxnSpPr>
        <p:spPr>
          <a:xfrm rot="5400000">
            <a:off x="3278389" y="4261593"/>
            <a:ext cx="723689" cy="1044997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Curved Connector 98"/>
          <p:cNvCxnSpPr>
            <a:endCxn id="85" idx="0"/>
          </p:cNvCxnSpPr>
          <p:nvPr/>
        </p:nvCxnSpPr>
        <p:spPr>
          <a:xfrm rot="16200000" flipH="1">
            <a:off x="4018622" y="4566355"/>
            <a:ext cx="728970" cy="44075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Curved Connector 99"/>
          <p:cNvCxnSpPr>
            <a:endCxn id="94" idx="0"/>
          </p:cNvCxnSpPr>
          <p:nvPr/>
        </p:nvCxnSpPr>
        <p:spPr>
          <a:xfrm rot="16200000" flipH="1">
            <a:off x="4824834" y="3760143"/>
            <a:ext cx="676123" cy="200032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537205" y="2609783"/>
            <a:ext cx="34256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Moore’s law on single  core 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reaches the end -&gt; multicores.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02" name="AutoShape 75"/>
          <p:cNvSpPr>
            <a:spLocks noChangeArrowheads="1"/>
          </p:cNvSpPr>
          <p:nvPr/>
        </p:nvSpPr>
        <p:spPr bwMode="auto">
          <a:xfrm>
            <a:off x="5315299" y="3753966"/>
            <a:ext cx="492269" cy="315267"/>
          </a:xfrm>
          <a:prstGeom prst="rightArrow">
            <a:avLst>
              <a:gd name="adj1" fmla="val 56324"/>
              <a:gd name="adj2" fmla="val 25000"/>
            </a:avLst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scene3d>
            <a:camera prst="orthographicFront">
              <a:rot lat="0" lon="0" rev="16200000"/>
            </a:camera>
            <a:lightRig rig="threePt" dir="t"/>
          </a:scene3d>
        </p:spPr>
        <p:txBody>
          <a:bodyPr wrap="none" lIns="82058" tIns="41029" rIns="82058" bIns="41029" anchor="ctr"/>
          <a:lstStyle/>
          <a:p>
            <a:endParaRPr lang="en-US" dirty="0"/>
          </a:p>
        </p:txBody>
      </p:sp>
      <p:sp>
        <p:nvSpPr>
          <p:cNvPr id="103" name="TextBox 102"/>
          <p:cNvSpPr txBox="1"/>
          <p:nvPr/>
        </p:nvSpPr>
        <p:spPr>
          <a:xfrm>
            <a:off x="5902009" y="3635459"/>
            <a:ext cx="1188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Internet!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345973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4158"/>
            <a:ext cx="8267700" cy="133985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Are what we learnt still useful in 20 years?  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90700"/>
            <a:ext cx="8473440" cy="45085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Why ask me now? Ask me in 2033…</a:t>
            </a:r>
          </a:p>
          <a:p>
            <a:r>
              <a:rPr lang="en-US" dirty="0" smtClean="0"/>
              <a:t>Technology is </a:t>
            </a:r>
            <a:r>
              <a:rPr lang="en-US" dirty="0" smtClean="0"/>
              <a:t>going to </a:t>
            </a:r>
            <a:r>
              <a:rPr lang="en-US" dirty="0" smtClean="0"/>
              <a:t>change …</a:t>
            </a:r>
          </a:p>
          <a:p>
            <a:pPr lvl="1"/>
            <a:r>
              <a:rPr lang="en-US" dirty="0" smtClean="0"/>
              <a:t>Some techniques might not be relevant</a:t>
            </a:r>
          </a:p>
          <a:p>
            <a:pPr lvl="1"/>
            <a:r>
              <a:rPr lang="en-US" dirty="0" smtClean="0"/>
              <a:t>Performance might not be very important at all</a:t>
            </a:r>
          </a:p>
          <a:p>
            <a:pPr lvl="2"/>
            <a:r>
              <a:rPr lang="en-US" dirty="0" smtClean="0"/>
              <a:t>Correctness, easy-to-program, scalability, </a:t>
            </a:r>
            <a:r>
              <a:rPr lang="en-US" dirty="0" smtClean="0">
                <a:solidFill>
                  <a:srgbClr val="0000FF"/>
                </a:solidFill>
              </a:rPr>
              <a:t>energy consumption</a:t>
            </a:r>
            <a:r>
              <a:rPr lang="en-US" dirty="0" smtClean="0"/>
              <a:t>…</a:t>
            </a:r>
          </a:p>
          <a:p>
            <a:r>
              <a:rPr lang="en-US" dirty="0" smtClean="0"/>
              <a:t>However, key ideas still hold!</a:t>
            </a:r>
          </a:p>
          <a:p>
            <a:pPr lvl="1"/>
            <a:r>
              <a:rPr lang="en-US" i="1" dirty="0" smtClean="0">
                <a:solidFill>
                  <a:srgbClr val="0000FF"/>
                </a:solidFill>
                <a:latin typeface="Comic Sans MS"/>
                <a:cs typeface="Comic Sans MS"/>
              </a:rPr>
              <a:t>“There is nothing new under the sun”</a:t>
            </a:r>
          </a:p>
          <a:p>
            <a:pPr lvl="1"/>
            <a:r>
              <a:rPr lang="en-US" dirty="0" smtClean="0"/>
              <a:t>Amdahl’s law: optimize the bottleneck</a:t>
            </a:r>
          </a:p>
          <a:p>
            <a:pPr lvl="1"/>
            <a:r>
              <a:rPr lang="en-US" dirty="0" smtClean="0"/>
              <a:t>Cache: CPU cache -&gt; memory cache -&gt; </a:t>
            </a:r>
            <a:r>
              <a:rPr lang="en-US" dirty="0" err="1" smtClean="0"/>
              <a:t>memcached</a:t>
            </a:r>
            <a:r>
              <a:rPr lang="en-US" dirty="0" smtClean="0"/>
              <a:t> -&gt; CDN</a:t>
            </a:r>
          </a:p>
          <a:p>
            <a:pPr lvl="1"/>
            <a:r>
              <a:rPr lang="en-US" dirty="0" smtClean="0"/>
              <a:t>Parallelization</a:t>
            </a:r>
          </a:p>
          <a:p>
            <a:pPr lvl="1"/>
            <a:r>
              <a:rPr lang="en-US" dirty="0" smtClean="0"/>
              <a:t>Avoid unnecessary computation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1303F-5986-8D46-8C93-E2BA67451AD4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401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More important: critical thinking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752600"/>
            <a:ext cx="8229600" cy="4368799"/>
          </a:xfrm>
        </p:spPr>
        <p:txBody>
          <a:bodyPr/>
          <a:lstStyle/>
          <a:p>
            <a:r>
              <a:rPr lang="en-US" dirty="0" smtClean="0"/>
              <a:t>“Why” is far more important than “how”</a:t>
            </a:r>
          </a:p>
          <a:p>
            <a:pPr lvl="1"/>
            <a:r>
              <a:rPr lang="en-US" dirty="0" smtClean="0"/>
              <a:t>For each technique we learnt, we discussed the “why”</a:t>
            </a:r>
          </a:p>
          <a:p>
            <a:pPr lvl="2"/>
            <a:r>
              <a:rPr lang="en-US" dirty="0" smtClean="0"/>
              <a:t>E.g., why cache coherence impact performance? why multi-core? why </a:t>
            </a:r>
            <a:r>
              <a:rPr lang="en-US" dirty="0" err="1" smtClean="0"/>
              <a:t>MapReduce</a:t>
            </a:r>
            <a:r>
              <a:rPr lang="en-US" dirty="0" smtClean="0"/>
              <a:t>? why Facebook doesn’t care about locality?</a:t>
            </a:r>
          </a:p>
          <a:p>
            <a:pPr lvl="1"/>
            <a:r>
              <a:rPr lang="en-US" dirty="0" smtClean="0"/>
              <a:t>“How” is just </a:t>
            </a:r>
            <a:r>
              <a:rPr lang="en-US" dirty="0" smtClean="0"/>
              <a:t>a natural </a:t>
            </a:r>
            <a:r>
              <a:rPr lang="en-US" dirty="0" smtClean="0"/>
              <a:t>consequence of understanding “why”</a:t>
            </a:r>
          </a:p>
          <a:p>
            <a:pPr lvl="1"/>
            <a:r>
              <a:rPr lang="en-US" dirty="0" smtClean="0"/>
              <a:t>The capability of asking the right “why” question and find out the answer will keep you on top of the technology trend</a:t>
            </a:r>
          </a:p>
          <a:p>
            <a:r>
              <a:rPr lang="en-US" dirty="0" smtClean="0"/>
              <a:t>Skepticism + curiosity</a:t>
            </a:r>
          </a:p>
          <a:p>
            <a:pPr lvl="1"/>
            <a:r>
              <a:rPr lang="en-US" dirty="0" smtClean="0"/>
              <a:t>Do we really need this technology?</a:t>
            </a:r>
          </a:p>
          <a:p>
            <a:pPr lvl="1"/>
            <a:r>
              <a:rPr lang="en-US" dirty="0" smtClean="0"/>
              <a:t>KISS principle – “keep it simple, stupid”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351C2-A243-CF4C-9A1A-6DBDD0917AB2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846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12" y="1905001"/>
            <a:ext cx="8129588" cy="3931920"/>
          </a:xfrm>
        </p:spPr>
        <p:txBody>
          <a:bodyPr/>
          <a:lstStyle/>
          <a:p>
            <a:r>
              <a:rPr lang="en-US" dirty="0"/>
              <a:t>Congratulations on surviving ECE </a:t>
            </a:r>
            <a:r>
              <a:rPr lang="en-US" dirty="0" smtClean="0"/>
              <a:t>454!</a:t>
            </a:r>
            <a:endParaRPr lang="en-US" dirty="0"/>
          </a:p>
          <a:p>
            <a:pPr lvl="1"/>
            <a:r>
              <a:rPr lang="en-US" dirty="0"/>
              <a:t>It’s a </a:t>
            </a:r>
            <a:r>
              <a:rPr lang="en-US" dirty="0" smtClean="0"/>
              <a:t>challenging </a:t>
            </a:r>
            <a:r>
              <a:rPr lang="en-US" dirty="0"/>
              <a:t>course, but I hope you found it </a:t>
            </a:r>
            <a:r>
              <a:rPr lang="en-US" dirty="0" smtClean="0"/>
              <a:t>worthwhile</a:t>
            </a:r>
          </a:p>
          <a:p>
            <a:r>
              <a:rPr lang="en-US" dirty="0">
                <a:solidFill>
                  <a:srgbClr val="FF3300"/>
                </a:solidFill>
              </a:rPr>
              <a:t>Good luck, and thanks for a great class</a:t>
            </a:r>
            <a:r>
              <a:rPr lang="en-US" dirty="0" smtClean="0">
                <a:solidFill>
                  <a:srgbClr val="FF3300"/>
                </a:solidFill>
              </a:rPr>
              <a:t>!</a:t>
            </a:r>
          </a:p>
          <a:p>
            <a:pPr lvl="1"/>
            <a:r>
              <a:rPr lang="en-US" dirty="0" smtClean="0">
                <a:solidFill>
                  <a:srgbClr val="FF3300"/>
                </a:solidFill>
              </a:rPr>
              <a:t>You guys were really pushing me hard and asking the challenging questions…</a:t>
            </a:r>
            <a:endParaRPr lang="en-US" dirty="0">
              <a:solidFill>
                <a:srgbClr val="FF3300"/>
              </a:solidFill>
            </a:endParaRPr>
          </a:p>
          <a:p>
            <a:pPr lvl="1"/>
            <a:r>
              <a:rPr lang="en-US" dirty="0" smtClean="0">
                <a:solidFill>
                  <a:srgbClr val="FF3300"/>
                </a:solidFill>
              </a:rPr>
              <a:t>I really enjoyed it, and I hope the feeling is mutual</a:t>
            </a:r>
            <a:endParaRPr lang="en-US" dirty="0">
              <a:solidFill>
                <a:srgbClr val="FF33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6D95-6ABA-3043-8B3C-4D4029AC9F21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321175" y="5462955"/>
            <a:ext cx="4275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And if you haven’t done so, please </a:t>
            </a:r>
          </a:p>
          <a:p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submit your course evaluation, thanks!</a:t>
            </a:r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817770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Dec. 20</a:t>
            </a:r>
            <a:r>
              <a:rPr lang="en-US" baseline="30000" dirty="0"/>
              <a:t>th</a:t>
            </a:r>
            <a:r>
              <a:rPr lang="en-US" dirty="0"/>
              <a:t>, 9:30 AM</a:t>
            </a:r>
          </a:p>
          <a:p>
            <a:pPr lvl="1"/>
            <a:r>
              <a:rPr lang="en-US" dirty="0" smtClean="0"/>
              <a:t>EX-310: Student A-G</a:t>
            </a:r>
          </a:p>
          <a:p>
            <a:pPr lvl="1"/>
            <a:r>
              <a:rPr lang="en-US" dirty="0" smtClean="0"/>
              <a:t>EX-320: Student H-Z</a:t>
            </a:r>
          </a:p>
          <a:p>
            <a:r>
              <a:rPr lang="en-US" dirty="0" smtClean="0">
                <a:solidFill>
                  <a:srgbClr val="FF3300"/>
                </a:solidFill>
              </a:rPr>
              <a:t>Open book</a:t>
            </a:r>
          </a:p>
          <a:p>
            <a:pPr lvl="1"/>
            <a:r>
              <a:rPr lang="en-US" dirty="0" smtClean="0"/>
              <a:t>2012 final solution posted online (but we covered different materials)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9FFA-1E00-FF4D-A21A-325350039CD9}" type="datetime1">
              <a:rPr lang="en-CA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302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AEE0A1A-B490-5949-8BA2-DA473B4E3730}" type="datetime1">
              <a:rPr lang="en-CA" smtClean="0"/>
              <a:t>12/3/2013</a:t>
            </a:fld>
            <a:endParaRPr lang="en-US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ECE454</a:t>
            </a:r>
            <a:endParaRPr lang="en-US" sz="1400" b="0">
              <a:latin typeface="Times New Roman" pitchFamily="26" charset="0"/>
            </a:endParaRPr>
          </a:p>
        </p:txBody>
      </p:sp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Final Mechanics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7980" y="1804847"/>
            <a:ext cx="8103864" cy="4260674"/>
          </a:xfrm>
        </p:spPr>
        <p:txBody>
          <a:bodyPr>
            <a:normAutofit/>
          </a:bodyPr>
          <a:lstStyle/>
          <a:p>
            <a:r>
              <a:rPr lang="en-US" dirty="0"/>
              <a:t>Bulk of the final covers material after midterm</a:t>
            </a:r>
            <a:endParaRPr lang="en-US" dirty="0" smtClean="0"/>
          </a:p>
          <a:p>
            <a:pPr lvl="1"/>
            <a:r>
              <a:rPr lang="en-US" dirty="0" smtClean="0"/>
              <a:t>Dynamic memory, threads and synchronization, parallel architecture and performance, </a:t>
            </a:r>
            <a:r>
              <a:rPr lang="en-US" dirty="0" err="1" smtClean="0"/>
              <a:t>MapReduce</a:t>
            </a:r>
            <a:r>
              <a:rPr lang="en-US" dirty="0" smtClean="0"/>
              <a:t>, Facebook</a:t>
            </a:r>
            <a:endParaRPr lang="en-US" dirty="0" smtClean="0"/>
          </a:p>
          <a:p>
            <a:r>
              <a:rPr lang="en-US" dirty="0" smtClean="0"/>
              <a:t>&lt; </a:t>
            </a:r>
            <a:r>
              <a:rPr lang="en-US" dirty="0" smtClean="0"/>
              <a:t>25</a:t>
            </a:r>
            <a:r>
              <a:rPr lang="en-US" dirty="0" smtClean="0"/>
              <a:t>% on material before midterm</a:t>
            </a:r>
            <a:endParaRPr lang="en-US" dirty="0"/>
          </a:p>
          <a:p>
            <a:r>
              <a:rPr lang="en-US" dirty="0" smtClean="0"/>
              <a:t>Based </a:t>
            </a:r>
            <a:r>
              <a:rPr lang="en-US" dirty="0"/>
              <a:t>upon lecture </a:t>
            </a:r>
            <a:r>
              <a:rPr lang="en-US" dirty="0" smtClean="0"/>
              <a:t>material </a:t>
            </a:r>
            <a:r>
              <a:rPr lang="en-US" dirty="0"/>
              <a:t>and </a:t>
            </a:r>
            <a:r>
              <a:rPr lang="en-US" dirty="0" smtClean="0"/>
              <a:t>project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177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-98742"/>
            <a:ext cx="7345362" cy="1339850"/>
          </a:xfrm>
        </p:spPr>
        <p:txBody>
          <a:bodyPr/>
          <a:lstStyle/>
          <a:p>
            <a:r>
              <a:rPr lang="en-US" dirty="0" smtClean="0"/>
              <a:t>What we have learnt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C224-FE19-124F-8386-F5DB13662B1E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ext Box 43"/>
          <p:cNvSpPr txBox="1">
            <a:spLocks noChangeArrowheads="1"/>
          </p:cNvSpPr>
          <p:nvPr/>
        </p:nvSpPr>
        <p:spPr bwMode="auto">
          <a:xfrm>
            <a:off x="145119" y="992546"/>
            <a:ext cx="3460153" cy="35985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CA" dirty="0" smtClean="0">
                <a:solidFill>
                  <a:srgbClr val="0000FF"/>
                </a:solidFill>
              </a:rPr>
              <a:t>Sequential program optimization:</a:t>
            </a:r>
            <a:endParaRPr lang="en-CA" dirty="0">
              <a:solidFill>
                <a:srgbClr val="0000FF"/>
              </a:solidFill>
            </a:endParaRPr>
          </a:p>
        </p:txBody>
      </p:sp>
      <p:sp>
        <p:nvSpPr>
          <p:cNvPr id="8" name="Line 80"/>
          <p:cNvSpPr>
            <a:spLocks noChangeShapeType="1"/>
          </p:cNvSpPr>
          <p:nvPr/>
        </p:nvSpPr>
        <p:spPr bwMode="auto">
          <a:xfrm>
            <a:off x="1156624" y="1402767"/>
            <a:ext cx="0" cy="1082300"/>
          </a:xfrm>
          <a:prstGeom prst="line">
            <a:avLst/>
          </a:prstGeom>
          <a:noFill/>
          <a:ln w="76200">
            <a:solidFill>
              <a:srgbClr val="CC0099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9" name="Line 81"/>
          <p:cNvSpPr>
            <a:spLocks noChangeShapeType="1"/>
          </p:cNvSpPr>
          <p:nvPr/>
        </p:nvSpPr>
        <p:spPr bwMode="auto">
          <a:xfrm>
            <a:off x="1012307" y="1402765"/>
            <a:ext cx="290079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10" name="Line 82"/>
          <p:cNvSpPr>
            <a:spLocks noChangeShapeType="1"/>
          </p:cNvSpPr>
          <p:nvPr/>
        </p:nvSpPr>
        <p:spPr bwMode="auto">
          <a:xfrm>
            <a:off x="1012307" y="2459667"/>
            <a:ext cx="290079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11" name="Line 98"/>
          <p:cNvSpPr>
            <a:spLocks noChangeShapeType="1"/>
          </p:cNvSpPr>
          <p:nvPr/>
        </p:nvSpPr>
        <p:spPr bwMode="auto">
          <a:xfrm>
            <a:off x="846629" y="1353740"/>
            <a:ext cx="0" cy="1131327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</p:spPr>
        <p:txBody>
          <a:bodyPr wrap="none" lIns="82058" tIns="41029" rIns="82058" bIns="41029" anchor="ctr"/>
          <a:lstStyle/>
          <a:p>
            <a:endParaRPr lang="en-CA" dirty="0"/>
          </a:p>
        </p:txBody>
      </p:sp>
      <p:sp>
        <p:nvSpPr>
          <p:cNvPr id="12" name="Text Box 99"/>
          <p:cNvSpPr txBox="1">
            <a:spLocks noChangeArrowheads="1"/>
          </p:cNvSpPr>
          <p:nvPr/>
        </p:nvSpPr>
        <p:spPr bwMode="auto">
          <a:xfrm>
            <a:off x="157076" y="1707939"/>
            <a:ext cx="705380" cy="63685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CA" dirty="0">
                <a:solidFill>
                  <a:schemeClr val="accent1"/>
                </a:solidFill>
              </a:rPr>
              <a:t>Exec.</a:t>
            </a:r>
          </a:p>
          <a:p>
            <a:r>
              <a:rPr lang="en-CA" dirty="0">
                <a:solidFill>
                  <a:schemeClr val="accent1"/>
                </a:solidFill>
              </a:rPr>
              <a:t>Time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30961" y="1423899"/>
            <a:ext cx="24673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dirty="0" smtClean="0"/>
              <a:t>CPU architecture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Profiling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Compiler optimization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Memory hierarchy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Cache optimization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Dynamic memory</a:t>
            </a:r>
            <a:endParaRPr lang="en-US" sz="1600" dirty="0"/>
          </a:p>
        </p:txBody>
      </p:sp>
      <p:sp>
        <p:nvSpPr>
          <p:cNvPr id="14" name="Text Box 76"/>
          <p:cNvSpPr txBox="1">
            <a:spLocks noChangeArrowheads="1"/>
          </p:cNvSpPr>
          <p:nvPr/>
        </p:nvSpPr>
        <p:spPr bwMode="auto">
          <a:xfrm>
            <a:off x="3924852" y="1448418"/>
            <a:ext cx="694109" cy="63685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CA" sz="3600" dirty="0">
                <a:sym typeface="Wingdings" pitchFamily="2" charset="2"/>
              </a:rPr>
              <a:t></a:t>
            </a:r>
            <a:endParaRPr lang="en-CA" sz="3600" dirty="0"/>
          </a:p>
        </p:txBody>
      </p:sp>
      <p:sp>
        <p:nvSpPr>
          <p:cNvPr id="15" name="Line 77"/>
          <p:cNvSpPr>
            <a:spLocks noChangeShapeType="1"/>
          </p:cNvSpPr>
          <p:nvPr/>
        </p:nvSpPr>
        <p:spPr bwMode="auto">
          <a:xfrm>
            <a:off x="5078760" y="1499877"/>
            <a:ext cx="0" cy="254934"/>
          </a:xfrm>
          <a:prstGeom prst="line">
            <a:avLst/>
          </a:prstGeom>
          <a:noFill/>
          <a:ln w="76200">
            <a:solidFill>
              <a:srgbClr val="CC0099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16" name="Line 78"/>
          <p:cNvSpPr>
            <a:spLocks noChangeShapeType="1"/>
          </p:cNvSpPr>
          <p:nvPr/>
        </p:nvSpPr>
        <p:spPr bwMode="auto">
          <a:xfrm>
            <a:off x="4940503" y="1474477"/>
            <a:ext cx="27420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17" name="Line 79"/>
          <p:cNvSpPr>
            <a:spLocks noChangeShapeType="1"/>
          </p:cNvSpPr>
          <p:nvPr/>
        </p:nvSpPr>
        <p:spPr bwMode="auto">
          <a:xfrm>
            <a:off x="4943102" y="1754811"/>
            <a:ext cx="27420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18" name="Line 83"/>
          <p:cNvSpPr>
            <a:spLocks noChangeShapeType="1"/>
          </p:cNvSpPr>
          <p:nvPr/>
        </p:nvSpPr>
        <p:spPr bwMode="auto">
          <a:xfrm>
            <a:off x="5635829" y="1499877"/>
            <a:ext cx="0" cy="254934"/>
          </a:xfrm>
          <a:prstGeom prst="line">
            <a:avLst/>
          </a:prstGeom>
          <a:noFill/>
          <a:ln w="76200">
            <a:solidFill>
              <a:srgbClr val="CC0099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19" name="Line 84"/>
          <p:cNvSpPr>
            <a:spLocks noChangeShapeType="1"/>
          </p:cNvSpPr>
          <p:nvPr/>
        </p:nvSpPr>
        <p:spPr bwMode="auto">
          <a:xfrm>
            <a:off x="5497571" y="1474477"/>
            <a:ext cx="27420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20" name="Line 85"/>
          <p:cNvSpPr>
            <a:spLocks noChangeShapeType="1"/>
          </p:cNvSpPr>
          <p:nvPr/>
        </p:nvSpPr>
        <p:spPr bwMode="auto">
          <a:xfrm>
            <a:off x="5500170" y="1754811"/>
            <a:ext cx="27420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21" name="Line 86"/>
          <p:cNvSpPr>
            <a:spLocks noChangeShapeType="1"/>
          </p:cNvSpPr>
          <p:nvPr/>
        </p:nvSpPr>
        <p:spPr bwMode="auto">
          <a:xfrm>
            <a:off x="6177022" y="1499877"/>
            <a:ext cx="0" cy="254934"/>
          </a:xfrm>
          <a:prstGeom prst="line">
            <a:avLst/>
          </a:prstGeom>
          <a:noFill/>
          <a:ln w="76200">
            <a:solidFill>
              <a:srgbClr val="CC0099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22" name="Line 87"/>
          <p:cNvSpPr>
            <a:spLocks noChangeShapeType="1"/>
          </p:cNvSpPr>
          <p:nvPr/>
        </p:nvSpPr>
        <p:spPr bwMode="auto">
          <a:xfrm>
            <a:off x="6038764" y="1474477"/>
            <a:ext cx="27420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23" name="Line 88"/>
          <p:cNvSpPr>
            <a:spLocks noChangeShapeType="1"/>
          </p:cNvSpPr>
          <p:nvPr/>
        </p:nvSpPr>
        <p:spPr bwMode="auto">
          <a:xfrm>
            <a:off x="6041363" y="1754811"/>
            <a:ext cx="27420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31" name="Line 101"/>
          <p:cNvSpPr>
            <a:spLocks noChangeShapeType="1"/>
          </p:cNvSpPr>
          <p:nvPr/>
        </p:nvSpPr>
        <p:spPr bwMode="auto">
          <a:xfrm>
            <a:off x="4758661" y="1423210"/>
            <a:ext cx="1444" cy="463644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</p:spPr>
        <p:txBody>
          <a:bodyPr wrap="none" lIns="82058" tIns="41029" rIns="82058" bIns="41029" anchor="ctr"/>
          <a:lstStyle/>
          <a:p>
            <a:endParaRPr lang="en-CA" dirty="0"/>
          </a:p>
        </p:txBody>
      </p:sp>
      <p:grpSp>
        <p:nvGrpSpPr>
          <p:cNvPr id="32" name="Group 4"/>
          <p:cNvGrpSpPr>
            <a:grpSpLocks/>
          </p:cNvGrpSpPr>
          <p:nvPr/>
        </p:nvGrpSpPr>
        <p:grpSpPr bwMode="auto">
          <a:xfrm>
            <a:off x="4840635" y="1906547"/>
            <a:ext cx="476250" cy="1219200"/>
            <a:chOff x="3393" y="1861"/>
            <a:chExt cx="300" cy="768"/>
          </a:xfrm>
        </p:grpSpPr>
        <p:sp>
          <p:nvSpPr>
            <p:cNvPr id="33" name="Oval 5"/>
            <p:cNvSpPr>
              <a:spLocks noChangeArrowheads="1"/>
            </p:cNvSpPr>
            <p:nvPr/>
          </p:nvSpPr>
          <p:spPr bwMode="auto">
            <a:xfrm>
              <a:off x="3395" y="1861"/>
              <a:ext cx="288" cy="288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6"/>
            <p:cNvSpPr>
              <a:spLocks noChangeArrowheads="1"/>
            </p:cNvSpPr>
            <p:nvPr/>
          </p:nvSpPr>
          <p:spPr bwMode="auto">
            <a:xfrm>
              <a:off x="3393" y="2247"/>
              <a:ext cx="300" cy="278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3414" y="2240"/>
              <a:ext cx="2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C</a:t>
              </a:r>
            </a:p>
          </p:txBody>
        </p:sp>
        <p:sp>
          <p:nvSpPr>
            <p:cNvPr id="36" name="Text Box 8"/>
            <p:cNvSpPr txBox="1">
              <a:spLocks noChangeArrowheads="1"/>
            </p:cNvSpPr>
            <p:nvPr/>
          </p:nvSpPr>
          <p:spPr bwMode="auto">
            <a:xfrm>
              <a:off x="3412" y="1872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P</a:t>
              </a:r>
            </a:p>
          </p:txBody>
        </p:sp>
        <p:sp>
          <p:nvSpPr>
            <p:cNvPr id="37" name="Line 9"/>
            <p:cNvSpPr>
              <a:spLocks noChangeShapeType="1"/>
            </p:cNvSpPr>
            <p:nvPr/>
          </p:nvSpPr>
          <p:spPr bwMode="auto">
            <a:xfrm>
              <a:off x="3543" y="2134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8" name="Line 10"/>
            <p:cNvSpPr>
              <a:spLocks noChangeShapeType="1"/>
            </p:cNvSpPr>
            <p:nvPr/>
          </p:nvSpPr>
          <p:spPr bwMode="auto">
            <a:xfrm>
              <a:off x="3543" y="2520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9" name="Group 11"/>
          <p:cNvGrpSpPr>
            <a:grpSpLocks/>
          </p:cNvGrpSpPr>
          <p:nvPr/>
        </p:nvGrpSpPr>
        <p:grpSpPr bwMode="auto">
          <a:xfrm>
            <a:off x="5381973" y="1906547"/>
            <a:ext cx="476250" cy="1219200"/>
            <a:chOff x="3393" y="1861"/>
            <a:chExt cx="300" cy="768"/>
          </a:xfrm>
        </p:grpSpPr>
        <p:sp>
          <p:nvSpPr>
            <p:cNvPr id="40" name="Oval 12"/>
            <p:cNvSpPr>
              <a:spLocks noChangeArrowheads="1"/>
            </p:cNvSpPr>
            <p:nvPr/>
          </p:nvSpPr>
          <p:spPr bwMode="auto">
            <a:xfrm>
              <a:off x="3395" y="1861"/>
              <a:ext cx="288" cy="288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Rectangle 13"/>
            <p:cNvSpPr>
              <a:spLocks noChangeArrowheads="1"/>
            </p:cNvSpPr>
            <p:nvPr/>
          </p:nvSpPr>
          <p:spPr bwMode="auto">
            <a:xfrm>
              <a:off x="3393" y="2247"/>
              <a:ext cx="300" cy="278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Text Box 14"/>
            <p:cNvSpPr txBox="1">
              <a:spLocks noChangeArrowheads="1"/>
            </p:cNvSpPr>
            <p:nvPr/>
          </p:nvSpPr>
          <p:spPr bwMode="auto">
            <a:xfrm>
              <a:off x="3414" y="2240"/>
              <a:ext cx="2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C</a:t>
              </a:r>
            </a:p>
          </p:txBody>
        </p:sp>
        <p:sp>
          <p:nvSpPr>
            <p:cNvPr id="43" name="Text Box 15"/>
            <p:cNvSpPr txBox="1">
              <a:spLocks noChangeArrowheads="1"/>
            </p:cNvSpPr>
            <p:nvPr/>
          </p:nvSpPr>
          <p:spPr bwMode="auto">
            <a:xfrm>
              <a:off x="3412" y="1872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P</a:t>
              </a:r>
            </a:p>
          </p:txBody>
        </p:sp>
        <p:sp>
          <p:nvSpPr>
            <p:cNvPr id="44" name="Line 16"/>
            <p:cNvSpPr>
              <a:spLocks noChangeShapeType="1"/>
            </p:cNvSpPr>
            <p:nvPr/>
          </p:nvSpPr>
          <p:spPr bwMode="auto">
            <a:xfrm>
              <a:off x="3543" y="2134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5" name="Line 17"/>
            <p:cNvSpPr>
              <a:spLocks noChangeShapeType="1"/>
            </p:cNvSpPr>
            <p:nvPr/>
          </p:nvSpPr>
          <p:spPr bwMode="auto">
            <a:xfrm>
              <a:off x="3543" y="2520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6" name="Group 18"/>
          <p:cNvGrpSpPr>
            <a:grpSpLocks/>
          </p:cNvGrpSpPr>
          <p:nvPr/>
        </p:nvGrpSpPr>
        <p:grpSpPr bwMode="auto">
          <a:xfrm>
            <a:off x="5923310" y="1906547"/>
            <a:ext cx="476250" cy="1219200"/>
            <a:chOff x="3393" y="1861"/>
            <a:chExt cx="300" cy="768"/>
          </a:xfrm>
        </p:grpSpPr>
        <p:sp>
          <p:nvSpPr>
            <p:cNvPr id="47" name="Oval 19"/>
            <p:cNvSpPr>
              <a:spLocks noChangeArrowheads="1"/>
            </p:cNvSpPr>
            <p:nvPr/>
          </p:nvSpPr>
          <p:spPr bwMode="auto">
            <a:xfrm>
              <a:off x="3395" y="1861"/>
              <a:ext cx="288" cy="288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Rectangle 20"/>
            <p:cNvSpPr>
              <a:spLocks noChangeArrowheads="1"/>
            </p:cNvSpPr>
            <p:nvPr/>
          </p:nvSpPr>
          <p:spPr bwMode="auto">
            <a:xfrm>
              <a:off x="3393" y="2247"/>
              <a:ext cx="300" cy="278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Text Box 21"/>
            <p:cNvSpPr txBox="1">
              <a:spLocks noChangeArrowheads="1"/>
            </p:cNvSpPr>
            <p:nvPr/>
          </p:nvSpPr>
          <p:spPr bwMode="auto">
            <a:xfrm>
              <a:off x="3414" y="2240"/>
              <a:ext cx="2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C</a:t>
              </a:r>
            </a:p>
          </p:txBody>
        </p:sp>
        <p:sp>
          <p:nvSpPr>
            <p:cNvPr id="50" name="Text Box 22"/>
            <p:cNvSpPr txBox="1">
              <a:spLocks noChangeArrowheads="1"/>
            </p:cNvSpPr>
            <p:nvPr/>
          </p:nvSpPr>
          <p:spPr bwMode="auto">
            <a:xfrm>
              <a:off x="3412" y="1872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P</a:t>
              </a:r>
            </a:p>
          </p:txBody>
        </p:sp>
        <p:sp>
          <p:nvSpPr>
            <p:cNvPr id="51" name="Line 23"/>
            <p:cNvSpPr>
              <a:spLocks noChangeShapeType="1"/>
            </p:cNvSpPr>
            <p:nvPr/>
          </p:nvSpPr>
          <p:spPr bwMode="auto">
            <a:xfrm>
              <a:off x="3543" y="2134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2" name="Line 24"/>
            <p:cNvSpPr>
              <a:spLocks noChangeShapeType="1"/>
            </p:cNvSpPr>
            <p:nvPr/>
          </p:nvSpPr>
          <p:spPr bwMode="auto">
            <a:xfrm>
              <a:off x="3543" y="2520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60" name="Rectangle 36"/>
          <p:cNvSpPr>
            <a:spLocks noChangeArrowheads="1"/>
          </p:cNvSpPr>
          <p:nvPr/>
        </p:nvSpPr>
        <p:spPr bwMode="auto">
          <a:xfrm>
            <a:off x="4831110" y="3146384"/>
            <a:ext cx="1568450" cy="431800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CA" dirty="0" smtClean="0"/>
              <a:t>Ram</a:t>
            </a:r>
            <a:endParaRPr lang="en-CA" dirty="0"/>
          </a:p>
        </p:txBody>
      </p:sp>
      <p:grpSp>
        <p:nvGrpSpPr>
          <p:cNvPr id="61" name="Group 4"/>
          <p:cNvGrpSpPr>
            <a:grpSpLocks/>
          </p:cNvGrpSpPr>
          <p:nvPr/>
        </p:nvGrpSpPr>
        <p:grpSpPr bwMode="auto">
          <a:xfrm>
            <a:off x="913449" y="2520882"/>
            <a:ext cx="476250" cy="1219201"/>
            <a:chOff x="3393" y="1861"/>
            <a:chExt cx="300" cy="768"/>
          </a:xfrm>
        </p:grpSpPr>
        <p:sp>
          <p:nvSpPr>
            <p:cNvPr id="62" name="Oval 5"/>
            <p:cNvSpPr>
              <a:spLocks noChangeArrowheads="1"/>
            </p:cNvSpPr>
            <p:nvPr/>
          </p:nvSpPr>
          <p:spPr bwMode="auto">
            <a:xfrm>
              <a:off x="3395" y="1861"/>
              <a:ext cx="288" cy="288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Rectangle 6"/>
            <p:cNvSpPr>
              <a:spLocks noChangeArrowheads="1"/>
            </p:cNvSpPr>
            <p:nvPr/>
          </p:nvSpPr>
          <p:spPr bwMode="auto">
            <a:xfrm>
              <a:off x="3393" y="2247"/>
              <a:ext cx="300" cy="278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Text Box 7"/>
            <p:cNvSpPr txBox="1">
              <a:spLocks noChangeArrowheads="1"/>
            </p:cNvSpPr>
            <p:nvPr/>
          </p:nvSpPr>
          <p:spPr bwMode="auto">
            <a:xfrm>
              <a:off x="3414" y="2240"/>
              <a:ext cx="2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C</a:t>
              </a:r>
            </a:p>
          </p:txBody>
        </p:sp>
        <p:sp>
          <p:nvSpPr>
            <p:cNvPr id="65" name="Text Box 8"/>
            <p:cNvSpPr txBox="1">
              <a:spLocks noChangeArrowheads="1"/>
            </p:cNvSpPr>
            <p:nvPr/>
          </p:nvSpPr>
          <p:spPr bwMode="auto">
            <a:xfrm>
              <a:off x="3412" y="1872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P</a:t>
              </a:r>
            </a:p>
          </p:txBody>
        </p:sp>
        <p:sp>
          <p:nvSpPr>
            <p:cNvPr id="66" name="Line 9"/>
            <p:cNvSpPr>
              <a:spLocks noChangeShapeType="1"/>
            </p:cNvSpPr>
            <p:nvPr/>
          </p:nvSpPr>
          <p:spPr bwMode="auto">
            <a:xfrm>
              <a:off x="3543" y="2134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7" name="Line 10"/>
            <p:cNvSpPr>
              <a:spLocks noChangeShapeType="1"/>
            </p:cNvSpPr>
            <p:nvPr/>
          </p:nvSpPr>
          <p:spPr bwMode="auto">
            <a:xfrm>
              <a:off x="3543" y="2520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68" name="Rectangle 36"/>
          <p:cNvSpPr>
            <a:spLocks noChangeArrowheads="1"/>
          </p:cNvSpPr>
          <p:nvPr/>
        </p:nvSpPr>
        <p:spPr bwMode="auto">
          <a:xfrm>
            <a:off x="731680" y="3741285"/>
            <a:ext cx="813882" cy="335415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CA" dirty="0" smtClean="0"/>
              <a:t>Ram</a:t>
            </a:r>
            <a:endParaRPr lang="en-CA" dirty="0"/>
          </a:p>
        </p:txBody>
      </p:sp>
      <p:sp>
        <p:nvSpPr>
          <p:cNvPr id="69" name="TextBox 68"/>
          <p:cNvSpPr txBox="1"/>
          <p:nvPr/>
        </p:nvSpPr>
        <p:spPr>
          <a:xfrm>
            <a:off x="6466071" y="1489004"/>
            <a:ext cx="21852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dirty="0" smtClean="0"/>
              <a:t>Threads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Synchronization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Parallel architecture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  and performance</a:t>
            </a:r>
            <a:endParaRPr lang="en-US" sz="1600" dirty="0"/>
          </a:p>
        </p:txBody>
      </p:sp>
      <p:sp>
        <p:nvSpPr>
          <p:cNvPr id="70" name="Text Box 43"/>
          <p:cNvSpPr txBox="1">
            <a:spLocks noChangeArrowheads="1"/>
          </p:cNvSpPr>
          <p:nvPr/>
        </p:nvSpPr>
        <p:spPr bwMode="auto">
          <a:xfrm>
            <a:off x="4483100" y="998879"/>
            <a:ext cx="4521200" cy="35985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lIns="82058" tIns="41029" rIns="82058" bIns="41029">
            <a:spAutoFit/>
          </a:bodyPr>
          <a:lstStyle/>
          <a:p>
            <a:r>
              <a:rPr lang="en-CA" dirty="0" smtClean="0">
                <a:solidFill>
                  <a:srgbClr val="0000FF"/>
                </a:solidFill>
              </a:rPr>
              <a:t>Parallel programming on single machine:</a:t>
            </a:r>
            <a:endParaRPr lang="en-CA" dirty="0">
              <a:solidFill>
                <a:srgbClr val="0000FF"/>
              </a:solidFill>
            </a:endParaRPr>
          </a:p>
        </p:txBody>
      </p:sp>
      <p:sp>
        <p:nvSpPr>
          <p:cNvPr id="71" name="AutoShape 75"/>
          <p:cNvSpPr>
            <a:spLocks noChangeArrowheads="1"/>
          </p:cNvSpPr>
          <p:nvPr/>
        </p:nvSpPr>
        <p:spPr bwMode="auto">
          <a:xfrm>
            <a:off x="3699278" y="2278054"/>
            <a:ext cx="515594" cy="600913"/>
          </a:xfrm>
          <a:prstGeom prst="rightArrow">
            <a:avLst>
              <a:gd name="adj1" fmla="val 50000"/>
              <a:gd name="adj2" fmla="val 25000"/>
            </a:avLst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 dirty="0"/>
          </a:p>
        </p:txBody>
      </p:sp>
      <p:grpSp>
        <p:nvGrpSpPr>
          <p:cNvPr id="72" name="Group 5"/>
          <p:cNvGrpSpPr>
            <a:grpSpLocks/>
          </p:cNvGrpSpPr>
          <p:nvPr/>
        </p:nvGrpSpPr>
        <p:grpSpPr bwMode="auto">
          <a:xfrm>
            <a:off x="1330962" y="5166646"/>
            <a:ext cx="1107124" cy="1137857"/>
            <a:chOff x="3387" y="1893"/>
            <a:chExt cx="634" cy="632"/>
          </a:xfrm>
        </p:grpSpPr>
        <p:sp>
          <p:nvSpPr>
            <p:cNvPr id="73" name="Oval 6"/>
            <p:cNvSpPr>
              <a:spLocks noChangeArrowheads="1"/>
            </p:cNvSpPr>
            <p:nvPr/>
          </p:nvSpPr>
          <p:spPr bwMode="auto">
            <a:xfrm>
              <a:off x="3387" y="1896"/>
              <a:ext cx="597" cy="216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4" name="Rectangle 7"/>
            <p:cNvSpPr>
              <a:spLocks noChangeArrowheads="1"/>
            </p:cNvSpPr>
            <p:nvPr/>
          </p:nvSpPr>
          <p:spPr bwMode="auto">
            <a:xfrm>
              <a:off x="3393" y="2247"/>
              <a:ext cx="628" cy="278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5" name="Text Box 8"/>
            <p:cNvSpPr txBox="1">
              <a:spLocks noChangeArrowheads="1"/>
            </p:cNvSpPr>
            <p:nvPr/>
          </p:nvSpPr>
          <p:spPr bwMode="auto">
            <a:xfrm>
              <a:off x="3426" y="2240"/>
              <a:ext cx="579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 smtClean="0"/>
                <a:t>memory</a:t>
              </a:r>
              <a:endParaRPr lang="en-CA" dirty="0"/>
            </a:p>
          </p:txBody>
        </p:sp>
        <p:sp>
          <p:nvSpPr>
            <p:cNvPr id="76" name="Text Box 9"/>
            <p:cNvSpPr txBox="1">
              <a:spLocks noChangeArrowheads="1"/>
            </p:cNvSpPr>
            <p:nvPr/>
          </p:nvSpPr>
          <p:spPr bwMode="auto">
            <a:xfrm>
              <a:off x="3469" y="1893"/>
              <a:ext cx="437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 smtClean="0"/>
                <a:t>server</a:t>
              </a:r>
              <a:endParaRPr lang="en-CA" dirty="0"/>
            </a:p>
          </p:txBody>
        </p:sp>
        <p:sp>
          <p:nvSpPr>
            <p:cNvPr id="77" name="Line 10"/>
            <p:cNvSpPr>
              <a:spLocks noChangeShapeType="1"/>
            </p:cNvSpPr>
            <p:nvPr/>
          </p:nvSpPr>
          <p:spPr bwMode="auto">
            <a:xfrm>
              <a:off x="3679" y="2134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 dirty="0"/>
            </a:p>
          </p:txBody>
        </p:sp>
      </p:grpSp>
      <p:grpSp>
        <p:nvGrpSpPr>
          <p:cNvPr id="78" name="Group 5"/>
          <p:cNvGrpSpPr>
            <a:grpSpLocks/>
          </p:cNvGrpSpPr>
          <p:nvPr/>
        </p:nvGrpSpPr>
        <p:grpSpPr bwMode="auto">
          <a:xfrm>
            <a:off x="2592985" y="5145936"/>
            <a:ext cx="1107124" cy="1137857"/>
            <a:chOff x="3387" y="1893"/>
            <a:chExt cx="634" cy="632"/>
          </a:xfrm>
        </p:grpSpPr>
        <p:sp>
          <p:nvSpPr>
            <p:cNvPr id="79" name="Oval 6"/>
            <p:cNvSpPr>
              <a:spLocks noChangeArrowheads="1"/>
            </p:cNvSpPr>
            <p:nvPr/>
          </p:nvSpPr>
          <p:spPr bwMode="auto">
            <a:xfrm>
              <a:off x="3387" y="1896"/>
              <a:ext cx="597" cy="216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0" name="Rectangle 7"/>
            <p:cNvSpPr>
              <a:spLocks noChangeArrowheads="1"/>
            </p:cNvSpPr>
            <p:nvPr/>
          </p:nvSpPr>
          <p:spPr bwMode="auto">
            <a:xfrm>
              <a:off x="3393" y="2247"/>
              <a:ext cx="628" cy="278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1" name="Text Box 8"/>
            <p:cNvSpPr txBox="1">
              <a:spLocks noChangeArrowheads="1"/>
            </p:cNvSpPr>
            <p:nvPr/>
          </p:nvSpPr>
          <p:spPr bwMode="auto">
            <a:xfrm>
              <a:off x="3426" y="2240"/>
              <a:ext cx="579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 smtClean="0"/>
                <a:t>memory</a:t>
              </a:r>
              <a:endParaRPr lang="en-CA" dirty="0"/>
            </a:p>
          </p:txBody>
        </p:sp>
        <p:sp>
          <p:nvSpPr>
            <p:cNvPr id="82" name="Text Box 9"/>
            <p:cNvSpPr txBox="1">
              <a:spLocks noChangeArrowheads="1"/>
            </p:cNvSpPr>
            <p:nvPr/>
          </p:nvSpPr>
          <p:spPr bwMode="auto">
            <a:xfrm>
              <a:off x="3469" y="1893"/>
              <a:ext cx="437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 smtClean="0"/>
                <a:t>server</a:t>
              </a:r>
              <a:endParaRPr lang="en-CA" dirty="0"/>
            </a:p>
          </p:txBody>
        </p:sp>
        <p:sp>
          <p:nvSpPr>
            <p:cNvPr id="83" name="Line 10"/>
            <p:cNvSpPr>
              <a:spLocks noChangeShapeType="1"/>
            </p:cNvSpPr>
            <p:nvPr/>
          </p:nvSpPr>
          <p:spPr bwMode="auto">
            <a:xfrm>
              <a:off x="3679" y="2134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 dirty="0"/>
            </a:p>
          </p:txBody>
        </p:sp>
      </p:grpSp>
      <p:grpSp>
        <p:nvGrpSpPr>
          <p:cNvPr id="84" name="Group 5"/>
          <p:cNvGrpSpPr>
            <a:grpSpLocks/>
          </p:cNvGrpSpPr>
          <p:nvPr/>
        </p:nvGrpSpPr>
        <p:grpSpPr bwMode="auto">
          <a:xfrm>
            <a:off x="4082227" y="5145816"/>
            <a:ext cx="1107124" cy="1137857"/>
            <a:chOff x="3387" y="1893"/>
            <a:chExt cx="634" cy="632"/>
          </a:xfrm>
        </p:grpSpPr>
        <p:sp>
          <p:nvSpPr>
            <p:cNvPr id="85" name="Oval 6"/>
            <p:cNvSpPr>
              <a:spLocks noChangeArrowheads="1"/>
            </p:cNvSpPr>
            <p:nvPr/>
          </p:nvSpPr>
          <p:spPr bwMode="auto">
            <a:xfrm>
              <a:off x="3387" y="1896"/>
              <a:ext cx="597" cy="216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6" name="Rectangle 7"/>
            <p:cNvSpPr>
              <a:spLocks noChangeArrowheads="1"/>
            </p:cNvSpPr>
            <p:nvPr/>
          </p:nvSpPr>
          <p:spPr bwMode="auto">
            <a:xfrm>
              <a:off x="3393" y="2247"/>
              <a:ext cx="628" cy="278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7" name="Text Box 8"/>
            <p:cNvSpPr txBox="1">
              <a:spLocks noChangeArrowheads="1"/>
            </p:cNvSpPr>
            <p:nvPr/>
          </p:nvSpPr>
          <p:spPr bwMode="auto">
            <a:xfrm>
              <a:off x="3426" y="2240"/>
              <a:ext cx="579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 smtClean="0"/>
                <a:t>memory</a:t>
              </a:r>
              <a:endParaRPr lang="en-CA" dirty="0"/>
            </a:p>
          </p:txBody>
        </p:sp>
        <p:sp>
          <p:nvSpPr>
            <p:cNvPr id="88" name="Text Box 9"/>
            <p:cNvSpPr txBox="1">
              <a:spLocks noChangeArrowheads="1"/>
            </p:cNvSpPr>
            <p:nvPr/>
          </p:nvSpPr>
          <p:spPr bwMode="auto">
            <a:xfrm>
              <a:off x="3469" y="1893"/>
              <a:ext cx="437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 smtClean="0"/>
                <a:t>server</a:t>
              </a:r>
              <a:endParaRPr lang="en-CA" dirty="0"/>
            </a:p>
          </p:txBody>
        </p:sp>
        <p:sp>
          <p:nvSpPr>
            <p:cNvPr id="89" name="Line 10"/>
            <p:cNvSpPr>
              <a:spLocks noChangeShapeType="1"/>
            </p:cNvSpPr>
            <p:nvPr/>
          </p:nvSpPr>
          <p:spPr bwMode="auto">
            <a:xfrm>
              <a:off x="3679" y="2134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 dirty="0"/>
            </a:p>
          </p:txBody>
        </p:sp>
      </p:grpSp>
      <p:grpSp>
        <p:nvGrpSpPr>
          <p:cNvPr id="90" name="Group 5"/>
          <p:cNvGrpSpPr>
            <a:grpSpLocks/>
          </p:cNvGrpSpPr>
          <p:nvPr/>
        </p:nvGrpSpPr>
        <p:grpSpPr bwMode="auto">
          <a:xfrm>
            <a:off x="5638311" y="5098370"/>
            <a:ext cx="1107124" cy="1137857"/>
            <a:chOff x="3387" y="1893"/>
            <a:chExt cx="634" cy="632"/>
          </a:xfrm>
        </p:grpSpPr>
        <p:sp>
          <p:nvSpPr>
            <p:cNvPr id="91" name="Oval 6"/>
            <p:cNvSpPr>
              <a:spLocks noChangeArrowheads="1"/>
            </p:cNvSpPr>
            <p:nvPr/>
          </p:nvSpPr>
          <p:spPr bwMode="auto">
            <a:xfrm>
              <a:off x="3387" y="1896"/>
              <a:ext cx="597" cy="216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2" name="Rectangle 7"/>
            <p:cNvSpPr>
              <a:spLocks noChangeArrowheads="1"/>
            </p:cNvSpPr>
            <p:nvPr/>
          </p:nvSpPr>
          <p:spPr bwMode="auto">
            <a:xfrm>
              <a:off x="3393" y="2247"/>
              <a:ext cx="628" cy="278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3" name="Text Box 8"/>
            <p:cNvSpPr txBox="1">
              <a:spLocks noChangeArrowheads="1"/>
            </p:cNvSpPr>
            <p:nvPr/>
          </p:nvSpPr>
          <p:spPr bwMode="auto">
            <a:xfrm>
              <a:off x="3426" y="2240"/>
              <a:ext cx="579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 smtClean="0"/>
                <a:t>memory</a:t>
              </a:r>
              <a:endParaRPr lang="en-CA" dirty="0"/>
            </a:p>
          </p:txBody>
        </p:sp>
        <p:sp>
          <p:nvSpPr>
            <p:cNvPr id="94" name="Text Box 9"/>
            <p:cNvSpPr txBox="1">
              <a:spLocks noChangeArrowheads="1"/>
            </p:cNvSpPr>
            <p:nvPr/>
          </p:nvSpPr>
          <p:spPr bwMode="auto">
            <a:xfrm>
              <a:off x="3469" y="1893"/>
              <a:ext cx="437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 smtClean="0"/>
                <a:t>server</a:t>
              </a:r>
              <a:endParaRPr lang="en-CA" dirty="0"/>
            </a:p>
          </p:txBody>
        </p:sp>
        <p:sp>
          <p:nvSpPr>
            <p:cNvPr id="95" name="Line 10"/>
            <p:cNvSpPr>
              <a:spLocks noChangeShapeType="1"/>
            </p:cNvSpPr>
            <p:nvPr/>
          </p:nvSpPr>
          <p:spPr bwMode="auto">
            <a:xfrm>
              <a:off x="3679" y="2134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 dirty="0"/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2165139" y="4056551"/>
            <a:ext cx="4517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+mj-lt"/>
                <a:cs typeface="Consolas"/>
              </a:rPr>
              <a:t>Parallel programming on distributed system:</a:t>
            </a:r>
            <a:endParaRPr lang="en-US" dirty="0">
              <a:solidFill>
                <a:srgbClr val="0000FF"/>
              </a:solidFill>
              <a:latin typeface="+mj-lt"/>
              <a:cs typeface="Consolas"/>
            </a:endParaRPr>
          </a:p>
        </p:txBody>
      </p:sp>
      <p:cxnSp>
        <p:nvCxnSpPr>
          <p:cNvPr id="97" name="Curved Connector 96"/>
          <p:cNvCxnSpPr>
            <a:endCxn id="73" idx="0"/>
          </p:cNvCxnSpPr>
          <p:nvPr/>
        </p:nvCxnSpPr>
        <p:spPr>
          <a:xfrm rot="5400000">
            <a:off x="2632575" y="3641891"/>
            <a:ext cx="749800" cy="2310512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Curved Connector 97"/>
          <p:cNvCxnSpPr>
            <a:endCxn id="82" idx="0"/>
          </p:cNvCxnSpPr>
          <p:nvPr/>
        </p:nvCxnSpPr>
        <p:spPr>
          <a:xfrm rot="5400000">
            <a:off x="3278389" y="4261593"/>
            <a:ext cx="723689" cy="1044997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Curved Connector 98"/>
          <p:cNvCxnSpPr>
            <a:endCxn id="85" idx="0"/>
          </p:cNvCxnSpPr>
          <p:nvPr/>
        </p:nvCxnSpPr>
        <p:spPr>
          <a:xfrm rot="16200000" flipH="1">
            <a:off x="4018622" y="4566355"/>
            <a:ext cx="728970" cy="44075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Curved Connector 99"/>
          <p:cNvCxnSpPr>
            <a:endCxn id="94" idx="0"/>
          </p:cNvCxnSpPr>
          <p:nvPr/>
        </p:nvCxnSpPr>
        <p:spPr>
          <a:xfrm rot="16200000" flipH="1">
            <a:off x="4824834" y="3760143"/>
            <a:ext cx="676123" cy="200032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6565086" y="4298673"/>
            <a:ext cx="24160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dirty="0" err="1" smtClean="0"/>
              <a:t>MapReduce</a:t>
            </a:r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Distributed database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Distributed </a:t>
            </a:r>
            <a:r>
              <a:rPr lang="en-US" sz="1600" dirty="0" err="1" smtClean="0"/>
              <a:t>memcache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38030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" y="244158"/>
            <a:ext cx="8204200" cy="13398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800" dirty="0" smtClean="0"/>
              <a:t>CPU architecture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2044701"/>
            <a:ext cx="7345363" cy="393192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Key techniques that make CPU fast</a:t>
            </a:r>
          </a:p>
          <a:p>
            <a:pPr lvl="1">
              <a:defRPr/>
            </a:pPr>
            <a:r>
              <a:rPr lang="en-US" dirty="0" smtClean="0">
                <a:solidFill>
                  <a:srgbClr val="000066"/>
                </a:solidFill>
              </a:rPr>
              <a:t>Pipeline</a:t>
            </a:r>
          </a:p>
          <a:p>
            <a:pPr lvl="1">
              <a:defRPr/>
            </a:pPr>
            <a:r>
              <a:rPr lang="en-US" dirty="0" smtClean="0">
                <a:solidFill>
                  <a:srgbClr val="000066"/>
                </a:solidFill>
              </a:rPr>
              <a:t>Branch prediction</a:t>
            </a:r>
          </a:p>
          <a:p>
            <a:pPr lvl="1">
              <a:defRPr/>
            </a:pPr>
            <a:r>
              <a:rPr lang="en-US" dirty="0" smtClean="0">
                <a:solidFill>
                  <a:srgbClr val="000066"/>
                </a:solidFill>
              </a:rPr>
              <a:t>Out-of-order execution</a:t>
            </a:r>
          </a:p>
          <a:p>
            <a:pPr lvl="1">
              <a:defRPr/>
            </a:pPr>
            <a:r>
              <a:rPr lang="en-US" dirty="0" smtClean="0">
                <a:solidFill>
                  <a:srgbClr val="000066"/>
                </a:solidFill>
              </a:rPr>
              <a:t>Instruction-level parallelism</a:t>
            </a:r>
          </a:p>
          <a:p>
            <a:pPr lvl="1">
              <a:defRPr/>
            </a:pPr>
            <a:r>
              <a:rPr lang="en-US" dirty="0" smtClean="0">
                <a:solidFill>
                  <a:srgbClr val="000066"/>
                </a:solidFill>
              </a:rPr>
              <a:t>Simultaneous multithreading</a:t>
            </a:r>
          </a:p>
          <a:p>
            <a:pPr lvl="1">
              <a:defRPr/>
            </a:pPr>
            <a:endParaRPr lang="en-US" dirty="0" smtClean="0">
              <a:solidFill>
                <a:srgbClr val="000066"/>
              </a:solidFill>
            </a:endParaRPr>
          </a:p>
          <a:p>
            <a:pPr lvl="1">
              <a:defRPr/>
            </a:pPr>
            <a:r>
              <a:rPr lang="en-US" dirty="0" smtClean="0">
                <a:solidFill>
                  <a:srgbClr val="000066"/>
                </a:solidFill>
              </a:rPr>
              <a:t>What are the implications to software programmer?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FD4D3-8767-7247-AD93-933FD55EFFD5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063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CPU architecture: Intel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55CD-3F02-0747-90CB-44C61FF63445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7</a:t>
            </a:fld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938213" y="2235200"/>
            <a:ext cx="0" cy="3810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41136" y="1711980"/>
            <a:ext cx="854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Year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27918" y="1734860"/>
            <a:ext cx="698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CPI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46100" y="2413000"/>
            <a:ext cx="381000" cy="0"/>
          </a:xfrm>
          <a:prstGeom prst="straightConnector1">
            <a:avLst/>
          </a:prstGeom>
          <a:ln w="44450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92934" y="2202190"/>
            <a:ext cx="7830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0000FF"/>
                </a:solidFill>
                <a:latin typeface="Comic Sans MS"/>
                <a:cs typeface="Comic Sans MS"/>
              </a:rPr>
              <a:t>1971</a:t>
            </a:r>
            <a:endParaRPr lang="en-US" sz="22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40561" y="1722160"/>
            <a:ext cx="1590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Processor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14633" y="1719640"/>
            <a:ext cx="974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Tech.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75634" y="2219355"/>
            <a:ext cx="87345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4004 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11433" y="2244755"/>
            <a:ext cx="155894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no pipeline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75982" y="2268260"/>
            <a:ext cx="4285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endParaRPr lang="en-US" sz="2200" i="1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92934" y="2905155"/>
            <a:ext cx="8282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0000FF"/>
                </a:solidFill>
                <a:latin typeface="Comic Sans MS"/>
                <a:cs typeface="Comic Sans MS"/>
              </a:rPr>
              <a:t>1985</a:t>
            </a:r>
            <a:endParaRPr lang="en-US" sz="22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51834" y="2927817"/>
            <a:ext cx="7012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386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13300" y="2864705"/>
            <a:ext cx="117859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pipeline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679128" y="2868375"/>
            <a:ext cx="15202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smtClean="0">
                <a:solidFill>
                  <a:srgbClr val="0000FF"/>
                </a:solidFill>
                <a:latin typeface="Comic Sans MS"/>
                <a:cs typeface="Comic Sans MS"/>
              </a:rPr>
              <a:t>close to 1</a:t>
            </a:r>
            <a:endParaRPr lang="en-US" sz="2200" i="1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20700" y="3149600"/>
            <a:ext cx="381000" cy="0"/>
          </a:xfrm>
          <a:prstGeom prst="straightConnector1">
            <a:avLst/>
          </a:prstGeom>
          <a:ln w="44450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975100" y="3228440"/>
            <a:ext cx="251057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branch prediction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15628" y="3236675"/>
            <a:ext cx="165580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smtClean="0">
                <a:solidFill>
                  <a:srgbClr val="FF0000"/>
                </a:solidFill>
                <a:latin typeface="Comic Sans MS"/>
                <a:cs typeface="Comic Sans MS"/>
              </a:rPr>
              <a:t>closer</a:t>
            </a:r>
            <a:r>
              <a:rPr lang="en-US" sz="2200" i="1" dirty="0" smtClean="0">
                <a:solidFill>
                  <a:srgbClr val="0000FF"/>
                </a:solidFill>
                <a:latin typeface="Comic Sans MS"/>
                <a:cs typeface="Comic Sans MS"/>
              </a:rPr>
              <a:t> to 1</a:t>
            </a:r>
            <a:endParaRPr lang="en-US" sz="2200" i="1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520700" y="4140200"/>
            <a:ext cx="381000" cy="0"/>
          </a:xfrm>
          <a:prstGeom prst="straightConnector1">
            <a:avLst/>
          </a:prstGeom>
          <a:ln w="44450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205832" y="3901540"/>
            <a:ext cx="8282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0000FF"/>
                </a:solidFill>
                <a:latin typeface="Comic Sans MS"/>
                <a:cs typeface="Comic Sans MS"/>
              </a:rPr>
              <a:t>1993</a:t>
            </a:r>
            <a:endParaRPr lang="en-US" sz="22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348634" y="3896667"/>
            <a:ext cx="12116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Pentium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02638" y="3910877"/>
            <a:ext cx="17518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Superscalar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199782" y="3896667"/>
            <a:ext cx="59975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smtClean="0">
                <a:solidFill>
                  <a:srgbClr val="0000FF"/>
                </a:solidFill>
                <a:latin typeface="Comic Sans MS"/>
                <a:cs typeface="Comic Sans MS"/>
              </a:rPr>
              <a:t>&lt; 1</a:t>
            </a:r>
            <a:endParaRPr lang="en-US" sz="2200" i="1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33400" y="4914900"/>
            <a:ext cx="381000" cy="0"/>
          </a:xfrm>
          <a:prstGeom prst="straightConnector1">
            <a:avLst/>
          </a:prstGeom>
          <a:ln w="44450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218532" y="4676240"/>
            <a:ext cx="8282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0000FF"/>
                </a:solidFill>
                <a:latin typeface="Comic Sans MS"/>
                <a:cs typeface="Comic Sans MS"/>
              </a:rPr>
              <a:t>1995</a:t>
            </a:r>
            <a:endParaRPr lang="en-US" sz="22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272434" y="4671367"/>
            <a:ext cx="16424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>
                <a:latin typeface="Comic Sans MS"/>
                <a:cs typeface="Comic Sans MS"/>
              </a:rPr>
              <a:t>PentiumPro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191000" y="4687809"/>
            <a:ext cx="266320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Out-of-Order exe.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212482" y="4671367"/>
            <a:ext cx="70734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smtClean="0">
                <a:solidFill>
                  <a:srgbClr val="0000FF"/>
                </a:solidFill>
                <a:latin typeface="Comic Sans MS"/>
                <a:cs typeface="Comic Sans MS"/>
              </a:rPr>
              <a:t>&lt;&lt; 1</a:t>
            </a:r>
            <a:endParaRPr lang="en-US" sz="2200" i="1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205565" y="5467352"/>
            <a:ext cx="87345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0000FF"/>
                </a:solidFill>
                <a:latin typeface="Comic Sans MS"/>
                <a:cs typeface="Comic Sans MS"/>
              </a:rPr>
              <a:t>2000</a:t>
            </a:r>
            <a:endParaRPr lang="en-US" sz="22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30413" y="5449779"/>
            <a:ext cx="163378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Pentium IV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881161" y="5504700"/>
            <a:ext cx="82586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SMT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187085" y="5504700"/>
            <a:ext cx="7306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smtClean="0">
                <a:solidFill>
                  <a:srgbClr val="0000FF"/>
                </a:solidFill>
                <a:latin typeface="Comic Sans MS"/>
                <a:cs typeface="Comic Sans MS"/>
              </a:rPr>
              <a:t>&lt;&lt;&lt;1</a:t>
            </a:r>
            <a:endParaRPr lang="en-US" sz="2200" i="1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95300" y="5702300"/>
            <a:ext cx="381000" cy="0"/>
          </a:xfrm>
          <a:prstGeom prst="straightConnector1">
            <a:avLst/>
          </a:prstGeom>
          <a:ln w="44450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2213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1866900"/>
            <a:ext cx="7507288" cy="4216399"/>
          </a:xfrm>
        </p:spPr>
        <p:txBody>
          <a:bodyPr/>
          <a:lstStyle/>
          <a:p>
            <a:r>
              <a:rPr lang="en-US" dirty="0" smtClean="0"/>
              <a:t>Tools for profiling</a:t>
            </a:r>
          </a:p>
          <a:p>
            <a:pPr lvl="1"/>
            <a:r>
              <a:rPr lang="en-US" dirty="0" err="1" smtClean="0"/>
              <a:t>gprof</a:t>
            </a:r>
            <a:endParaRPr lang="en-US" dirty="0" smtClean="0"/>
          </a:p>
          <a:p>
            <a:pPr lvl="1"/>
            <a:r>
              <a:rPr lang="en-US" dirty="0" err="1" smtClean="0"/>
              <a:t>gcov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unix</a:t>
            </a:r>
            <a:r>
              <a:rPr lang="en-US" dirty="0" smtClean="0"/>
              <a:t> time</a:t>
            </a:r>
          </a:p>
          <a:p>
            <a:pPr lvl="1"/>
            <a:r>
              <a:rPr lang="en-US" dirty="0" err="1" smtClean="0"/>
              <a:t>perf</a:t>
            </a:r>
            <a:endParaRPr lang="en-US" dirty="0" smtClean="0"/>
          </a:p>
          <a:p>
            <a:r>
              <a:rPr lang="en-US" dirty="0" smtClean="0"/>
              <a:t>Rationale behind profiling?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Amdahl’s law</a:t>
            </a:r>
          </a:p>
          <a:p>
            <a:pPr lvl="2"/>
            <a:r>
              <a:rPr lang="en-CA" dirty="0">
                <a:solidFill>
                  <a:srgbClr val="0000FF"/>
                </a:solidFill>
              </a:rPr>
              <a:t>speedup = </a:t>
            </a:r>
            <a:r>
              <a:rPr lang="en-CA" dirty="0" err="1">
                <a:solidFill>
                  <a:srgbClr val="0000FF"/>
                </a:solidFill>
              </a:rPr>
              <a:t>OldTime</a:t>
            </a:r>
            <a:r>
              <a:rPr lang="en-CA" dirty="0">
                <a:solidFill>
                  <a:srgbClr val="0000FF"/>
                </a:solidFill>
              </a:rPr>
              <a:t> / </a:t>
            </a:r>
            <a:r>
              <a:rPr lang="en-CA" dirty="0" err="1">
                <a:solidFill>
                  <a:srgbClr val="0000FF"/>
                </a:solidFill>
              </a:rPr>
              <a:t>NewTime</a:t>
            </a:r>
            <a:endParaRPr lang="en-CA" dirty="0"/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Implications of Amdahl’s law?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A624-253A-A645-AD02-E9698856FBF2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242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Compiler optimizations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676400"/>
            <a:ext cx="7597775" cy="4198621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dirty="0"/>
              <a:t>Machine independent (apply equally well to most CPUs)</a:t>
            </a:r>
          </a:p>
          <a:p>
            <a:pPr lvl="1">
              <a:defRPr/>
            </a:pPr>
            <a:r>
              <a:rPr lang="en-US" dirty="0"/>
              <a:t>Constant propagation</a:t>
            </a:r>
          </a:p>
          <a:p>
            <a:pPr lvl="1">
              <a:defRPr/>
            </a:pPr>
            <a:r>
              <a:rPr lang="en-US" dirty="0"/>
              <a:t>Constant folding</a:t>
            </a:r>
          </a:p>
          <a:p>
            <a:pPr lvl="1">
              <a:defRPr/>
            </a:pPr>
            <a:r>
              <a:rPr lang="en-US" dirty="0"/>
              <a:t>Common </a:t>
            </a:r>
            <a:r>
              <a:rPr lang="en-US" dirty="0" err="1"/>
              <a:t>Subexpression</a:t>
            </a:r>
            <a:r>
              <a:rPr lang="en-US" dirty="0"/>
              <a:t> Elimination</a:t>
            </a:r>
          </a:p>
          <a:p>
            <a:pPr lvl="1">
              <a:defRPr/>
            </a:pPr>
            <a:r>
              <a:rPr lang="en-US" dirty="0"/>
              <a:t>Dead Code Elimination</a:t>
            </a:r>
          </a:p>
          <a:p>
            <a:pPr lvl="1">
              <a:defRPr/>
            </a:pPr>
            <a:r>
              <a:rPr lang="en-US" dirty="0"/>
              <a:t>Loop Invariant Code Motion</a:t>
            </a:r>
          </a:p>
          <a:p>
            <a:pPr lvl="1">
              <a:defRPr/>
            </a:pPr>
            <a:r>
              <a:rPr lang="en-US" dirty="0"/>
              <a:t>Function </a:t>
            </a:r>
            <a:r>
              <a:rPr lang="en-US" dirty="0" err="1"/>
              <a:t>Inlining</a:t>
            </a:r>
            <a:endParaRPr lang="en-US" dirty="0"/>
          </a:p>
          <a:p>
            <a:pPr>
              <a:defRPr/>
            </a:pPr>
            <a:r>
              <a:rPr lang="en-US" dirty="0"/>
              <a:t>Machine dependent (apply differently to different CPUs)</a:t>
            </a:r>
          </a:p>
          <a:p>
            <a:pPr lvl="1">
              <a:defRPr/>
            </a:pPr>
            <a:r>
              <a:rPr lang="en-US" dirty="0"/>
              <a:t>Instruction Scheduling</a:t>
            </a:r>
          </a:p>
          <a:p>
            <a:pPr lvl="1">
              <a:defRPr/>
            </a:pPr>
            <a:r>
              <a:rPr lang="en-US" dirty="0"/>
              <a:t>Loop unrolling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03E09-F45B-6F41-8B79-8DB630C74F90}" type="datetime1">
              <a:rPr lang="en-CA" smtClean="0"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5194300" y="2222500"/>
            <a:ext cx="3448395" cy="1968500"/>
            <a:chOff x="5194300" y="2222500"/>
            <a:chExt cx="3448395" cy="1968500"/>
          </a:xfrm>
        </p:grpSpPr>
        <p:sp>
          <p:nvSpPr>
            <p:cNvPr id="7" name="Right Brace 6"/>
            <p:cNvSpPr/>
            <p:nvPr/>
          </p:nvSpPr>
          <p:spPr>
            <a:xfrm>
              <a:off x="5194300" y="2222500"/>
              <a:ext cx="495300" cy="1968500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486400" y="2940566"/>
              <a:ext cx="315629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FF"/>
                  </a:solidFill>
                  <a:latin typeface="Comic Sans MS"/>
                  <a:cs typeface="Comic Sans MS"/>
                </a:rPr>
                <a:t>GCC -O1</a:t>
              </a:r>
            </a:p>
            <a:p>
              <a:pPr algn="ctr"/>
              <a:r>
                <a:rPr lang="en-US" dirty="0" smtClean="0">
                  <a:solidFill>
                    <a:srgbClr val="0000FF"/>
                  </a:solidFill>
                  <a:latin typeface="Comic Sans MS"/>
                  <a:cs typeface="Comic Sans MS"/>
                </a:rPr>
                <a:t>(only inline very small </a:t>
              </a:r>
              <a:r>
                <a:rPr lang="en-US" dirty="0" err="1" smtClean="0">
                  <a:solidFill>
                    <a:srgbClr val="0000FF"/>
                  </a:solidFill>
                  <a:latin typeface="Comic Sans MS"/>
                  <a:cs typeface="Comic Sans MS"/>
                </a:rPr>
                <a:t>func</a:t>
              </a:r>
              <a:r>
                <a:rPr lang="en-US" dirty="0" smtClean="0">
                  <a:solidFill>
                    <a:srgbClr val="0000FF"/>
                  </a:solidFill>
                  <a:latin typeface="Comic Sans MS"/>
                  <a:cs typeface="Comic Sans MS"/>
                </a:rPr>
                <a:t>.)</a:t>
              </a:r>
              <a:endParaRPr lang="en-US" dirty="0">
                <a:solidFill>
                  <a:srgbClr val="0000FF"/>
                </a:solidFill>
                <a:latin typeface="Comic Sans MS"/>
                <a:cs typeface="Comic Sans MS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3763461" y="5063590"/>
            <a:ext cx="11157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GCC –O2</a:t>
            </a:r>
          </a:p>
          <a:p>
            <a:pPr algn="ctr"/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GCC –O3</a:t>
            </a:r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31534" y="5705456"/>
            <a:ext cx="4387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Might need to do manually. Trade-offs!</a:t>
            </a:r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30423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24009</TotalTime>
  <Words>1418</Words>
  <Application>Microsoft Macintosh PowerPoint</Application>
  <PresentationFormat>On-screen Show (4:3)</PresentationFormat>
  <Paragraphs>390</Paragraphs>
  <Slides>23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Capital</vt:lpstr>
      <vt:lpstr>ECE 454  Computer Systems Programming Final Review</vt:lpstr>
      <vt:lpstr>Announcements</vt:lpstr>
      <vt:lpstr>Final Exam</vt:lpstr>
      <vt:lpstr>Final Mechanics</vt:lpstr>
      <vt:lpstr>What we have learnt</vt:lpstr>
      <vt:lpstr>CPU architecture</vt:lpstr>
      <vt:lpstr>CPU architecture: Intel</vt:lpstr>
      <vt:lpstr>Profiling</vt:lpstr>
      <vt:lpstr>Compiler optimizations</vt:lpstr>
      <vt:lpstr>Role of the Programmer</vt:lpstr>
      <vt:lpstr>Cache performance</vt:lpstr>
      <vt:lpstr>Why Caches Work</vt:lpstr>
      <vt:lpstr>Optimize your program for cache performance</vt:lpstr>
      <vt:lpstr>Dynamic memory management</vt:lpstr>
      <vt:lpstr>Multithreading </vt:lpstr>
      <vt:lpstr>Parallel architecture</vt:lpstr>
      <vt:lpstr>Cache coherence</vt:lpstr>
      <vt:lpstr>Performance implications of parallel architecture</vt:lpstr>
      <vt:lpstr>MapReduce</vt:lpstr>
      <vt:lpstr>Technology is always changing</vt:lpstr>
      <vt:lpstr>Are what we learnt still useful in 20 years?   </vt:lpstr>
      <vt:lpstr>More important: critical thinking</vt:lpstr>
      <vt:lpstr>The End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218</cp:revision>
  <cp:lastPrinted>2013-09-18T01:58:56Z</cp:lastPrinted>
  <dcterms:created xsi:type="dcterms:W3CDTF">2013-01-10T16:28:45Z</dcterms:created>
  <dcterms:modified xsi:type="dcterms:W3CDTF">2013-12-04T01:56:56Z</dcterms:modified>
</cp:coreProperties>
</file>