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97" r:id="rId2"/>
    <p:sldId id="342" r:id="rId3"/>
    <p:sldId id="351" r:id="rId4"/>
    <p:sldId id="350" r:id="rId5"/>
    <p:sldId id="352" r:id="rId6"/>
    <p:sldId id="353" r:id="rId7"/>
    <p:sldId id="349" r:id="rId8"/>
  </p:sldIdLst>
  <p:sldSz cx="9144000" cy="6858000" type="overhead"/>
  <p:notesSz cx="9601200" cy="7315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001E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573" autoAdjust="0"/>
    <p:restoredTop sz="88455" autoAdjust="0"/>
  </p:normalViewPr>
  <p:slideViewPr>
    <p:cSldViewPr>
      <p:cViewPr>
        <p:scale>
          <a:sx n="100" d="100"/>
          <a:sy n="100" d="100"/>
        </p:scale>
        <p:origin x="-21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516" y="-90"/>
      </p:cViewPr>
      <p:guideLst>
        <p:guide orient="horz" pos="2304"/>
        <p:guide pos="30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45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8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11" tIns="45297" rIns="92211" bIns="45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1027"/>
          <p:cNvSpPr>
            <a:spLocks noChangeArrowheads="1"/>
          </p:cNvSpPr>
          <p:nvPr/>
        </p:nvSpPr>
        <p:spPr bwMode="auto">
          <a:xfrm>
            <a:off x="4394200" y="6967538"/>
            <a:ext cx="812800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976" tIns="45297" rIns="88976" bIns="45297">
            <a:spAutoFit/>
          </a:bodyPr>
          <a:lstStyle/>
          <a:p>
            <a:pPr defTabSz="884851">
              <a:defRPr/>
            </a:pPr>
            <a:r>
              <a:rPr lang="en-US" sz="1200" b="0" dirty="0">
                <a:latin typeface="Century Gothic" pitchFamily="34" charset="0"/>
              </a:rPr>
              <a:t>Page </a:t>
            </a:r>
            <a:fld id="{AA62F7EB-E5EE-4F22-960D-40AD0B22F1DF}" type="slidenum">
              <a:rPr lang="en-US" sz="1200" b="0">
                <a:latin typeface="Century Gothic" pitchFamily="34" charset="0"/>
              </a:rPr>
              <a:pPr defTabSz="884851">
                <a:defRPr/>
              </a:pPr>
              <a:t>‹#›</a:t>
            </a:fld>
            <a:endParaRPr lang="en-US" sz="1200" b="0" dirty="0">
              <a:latin typeface="Century Gothic" pitchFamily="34" charset="0"/>
            </a:endParaRPr>
          </a:p>
        </p:txBody>
      </p:sp>
      <p:sp>
        <p:nvSpPr>
          <p:cNvPr id="1024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84500" y="555625"/>
            <a:ext cx="3638550" cy="2728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04924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15" tIns="45715" rIns="45715" bIns="45715" anchor="ctr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50214589-97E4-4431-89FC-9A1F15C7073B}" type="slidenum">
              <a:rPr lang="en-US" sz="1400" b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1" r:id="rId2"/>
    <p:sldLayoutId id="2147483840" r:id="rId3"/>
    <p:sldLayoutId id="2147483839" r:id="rId4"/>
    <p:sldLayoutId id="2147483838" r:id="rId5"/>
    <p:sldLayoutId id="2147483837" r:id="rId6"/>
    <p:sldLayoutId id="2147483836" r:id="rId7"/>
    <p:sldLayoutId id="2147483835" r:id="rId8"/>
    <p:sldLayoutId id="2147483834" r:id="rId9"/>
    <p:sldLayoutId id="2147483833" r:id="rId10"/>
    <p:sldLayoutId id="2147483832" r:id="rId11"/>
  </p:sldLayoutIdLst>
  <p:transition xmlns:p14="http://schemas.microsoft.com/office/powerpoint/2010/main"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marcopolo.github.com/Conway-game-of-life-JS-html5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752600" y="2819400"/>
            <a:ext cx="5562600" cy="1060450"/>
          </a:xfrm>
        </p:spPr>
        <p:txBody>
          <a:bodyPr/>
          <a:lstStyle/>
          <a:p>
            <a:pPr algn="ctr" eaLnBrk="1" hangingPunct="1"/>
            <a:r>
              <a:rPr lang="en-US" smtClean="0"/>
              <a:t>HW5: Parallelization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Conway’s Game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76600"/>
            <a:ext cx="8458200" cy="3092450"/>
          </a:xfrm>
        </p:spPr>
        <p:txBody>
          <a:bodyPr/>
          <a:lstStyle/>
          <a:p>
            <a:pPr marL="457200" indent="-457200"/>
            <a:r>
              <a:rPr lang="en-US" dirty="0" smtClean="0"/>
              <a:t>Simple 2D universe with simple rules, complex results!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1. Any </a:t>
            </a:r>
            <a:r>
              <a:rPr lang="en-US" dirty="0" smtClean="0"/>
              <a:t>live cell with fewer than two live </a:t>
            </a:r>
            <a:r>
              <a:rPr lang="en-US" dirty="0" smtClean="0"/>
              <a:t>neighbors </a:t>
            </a:r>
            <a:r>
              <a:rPr lang="en-US" dirty="0" smtClean="0"/>
              <a:t>dies</a:t>
            </a:r>
          </a:p>
          <a:p>
            <a:pPr marL="457200" indent="-457200"/>
            <a:r>
              <a:rPr lang="en-US" dirty="0" smtClean="0"/>
              <a:t>2. Any </a:t>
            </a:r>
            <a:r>
              <a:rPr lang="en-US" dirty="0" smtClean="0"/>
              <a:t>live cell with more than three live </a:t>
            </a:r>
            <a:r>
              <a:rPr lang="en-US" dirty="0" smtClean="0"/>
              <a:t>neighbors </a:t>
            </a:r>
            <a:r>
              <a:rPr lang="en-US" dirty="0" smtClean="0"/>
              <a:t>dies </a:t>
            </a:r>
          </a:p>
          <a:p>
            <a:pPr marL="457200" indent="-457200"/>
            <a:r>
              <a:rPr lang="en-US" dirty="0" smtClean="0"/>
              <a:t>3. Any </a:t>
            </a:r>
            <a:r>
              <a:rPr lang="en-US" dirty="0"/>
              <a:t>live cell with two or three live neighbors lives on</a:t>
            </a:r>
          </a:p>
          <a:p>
            <a:pPr marL="457200" indent="-457200"/>
            <a:r>
              <a:rPr lang="en-US" dirty="0" smtClean="0"/>
              <a:t>4. Any </a:t>
            </a:r>
            <a:r>
              <a:rPr lang="en-US" dirty="0" smtClean="0"/>
              <a:t>dead cell with </a:t>
            </a:r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live </a:t>
            </a:r>
            <a:r>
              <a:rPr lang="en-US" dirty="0" smtClean="0"/>
              <a:t>neighbors </a:t>
            </a:r>
            <a:r>
              <a:rPr lang="en-US" dirty="0" smtClean="0"/>
              <a:t>becomes alive</a:t>
            </a:r>
          </a:p>
          <a:p>
            <a:pPr marL="457200" indent="-457200"/>
            <a:endParaRPr lang="en-US" dirty="0" smtClean="0"/>
          </a:p>
        </p:txBody>
      </p:sp>
      <p:pic>
        <p:nvPicPr>
          <p:cNvPr id="4101" name="Picture 5" descr="conway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143000"/>
            <a:ext cx="3962400" cy="210026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Interesting Stable Patterns</a:t>
            </a:r>
          </a:p>
        </p:txBody>
      </p:sp>
      <p:pic>
        <p:nvPicPr>
          <p:cNvPr id="32772" name="Picture 4" descr="glide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1981200" cy="1981200"/>
          </a:xfrm>
          <a:prstGeom prst="rect">
            <a:avLst/>
          </a:prstGeom>
          <a:noFill/>
        </p:spPr>
      </p:pic>
      <p:pic>
        <p:nvPicPr>
          <p:cNvPr id="32773" name="Picture 5" descr="lws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1676400"/>
            <a:ext cx="2590800" cy="2014538"/>
          </a:xfrm>
          <a:prstGeom prst="rect">
            <a:avLst/>
          </a:prstGeom>
          <a:noFill/>
        </p:spPr>
      </p:pic>
      <p:pic>
        <p:nvPicPr>
          <p:cNvPr id="32774" name="Picture 6" descr="pulsar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76400"/>
            <a:ext cx="2057400" cy="2057400"/>
          </a:xfrm>
          <a:prstGeom prst="rect">
            <a:avLst/>
          </a:prstGeom>
          <a:noFill/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838200" y="4038600"/>
            <a:ext cx="1265238" cy="5302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3200"/>
              <a:t>Glider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167063" y="4038600"/>
            <a:ext cx="2547937" cy="968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3200"/>
              <a:t>LightWeight </a:t>
            </a:r>
          </a:p>
          <a:p>
            <a:r>
              <a:rPr lang="en-US" sz="3200"/>
              <a:t>Space Ship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780213" y="4114800"/>
            <a:ext cx="1333500" cy="5302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3200"/>
              <a:t>Pulsar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“Gosper’s glider gun”</a:t>
            </a:r>
          </a:p>
        </p:txBody>
      </p:sp>
      <p:pic>
        <p:nvPicPr>
          <p:cNvPr id="30724" name="Picture 4" descr="gospe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95400"/>
            <a:ext cx="6781800" cy="488156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Typical Random Initial Universe</a:t>
            </a:r>
          </a:p>
        </p:txBody>
      </p:sp>
      <p:pic>
        <p:nvPicPr>
          <p:cNvPr id="34820" name="Picture 4" descr="conwa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219200"/>
            <a:ext cx="4776788" cy="4776788"/>
          </a:xfrm>
          <a:prstGeom prst="rect">
            <a:avLst/>
          </a:prstGeom>
          <a:noFill/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60400" y="6172200"/>
            <a:ext cx="7683500" cy="4762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NOTE: board wraps around (top/bottom, L/R)</a:t>
            </a:r>
          </a:p>
        </p:txBody>
      </p:sp>
      <p:sp>
        <p:nvSpPr>
          <p:cNvPr id="5" name="TextBox 4">
            <a:hlinkClick r:id="rId4"/>
          </p:cNvPr>
          <p:cNvSpPr txBox="1"/>
          <p:nvPr/>
        </p:nvSpPr>
        <p:spPr>
          <a:xfrm>
            <a:off x="7467600" y="4114800"/>
            <a:ext cx="877163" cy="3416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Key Part of the Code: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548687" cy="5638800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for (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curgen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0;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curgen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&lt;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gens_max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curgen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++)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for (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0;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&lt;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nrows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++){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for (j = 0; j &lt;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ncols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; j++){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inorth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mod (i-1,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nrows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);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isouth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mod (i+1,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nrows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jwest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mod (j-1,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ncols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); 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jeast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 mod (j+1,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ncols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const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char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neighbor_count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=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  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inorth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jwest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 +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inorth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j) +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  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inorth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jeast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 +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jwest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 +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  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jeast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 +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isouth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jwest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 +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   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isouth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j) +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isouth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jeast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);</a:t>
            </a:r>
          </a:p>
          <a:p>
            <a:pPr>
              <a:lnSpc>
                <a:spcPct val="75000"/>
              </a:lnSpc>
            </a:pPr>
            <a:endParaRPr lang="en-US" sz="1600" b="0" dirty="0" smtClean="0">
              <a:effectLst/>
              <a:latin typeface="Consolas"/>
              <a:cs typeface="Consolas"/>
            </a:endParaRP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BOARD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(outboard,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j) =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alivep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 (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neighbor_count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BOARD (inboard, </a:t>
            </a:r>
            <a:r>
              <a:rPr lang="en-US" sz="1600" b="0" dirty="0" err="1" smtClean="0">
                <a:effectLst/>
                <a:latin typeface="Consolas"/>
                <a:cs typeface="Consolas"/>
              </a:rPr>
              <a:t>i</a:t>
            </a:r>
            <a:r>
              <a:rPr lang="en-US" sz="1600" b="0" dirty="0" smtClean="0">
                <a:effectLst/>
                <a:latin typeface="Consolas"/>
                <a:cs typeface="Consolas"/>
              </a:rPr>
              <a:t>, j));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}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  SWAP_BOARDS( outboard, inboard );</a:t>
            </a:r>
          </a:p>
          <a:p>
            <a:pPr>
              <a:lnSpc>
                <a:spcPct val="75000"/>
              </a:lnSpc>
            </a:pPr>
            <a:r>
              <a:rPr lang="en-US" sz="1600" b="0" dirty="0" smtClean="0">
                <a:effectLst/>
                <a:latin typeface="Consolas"/>
                <a:cs typeface="Consolas"/>
              </a:rPr>
              <a:t>}</a:t>
            </a:r>
          </a:p>
          <a:p>
            <a:pPr>
              <a:lnSpc>
                <a:spcPct val="75000"/>
              </a:lnSpc>
            </a:pPr>
            <a:endParaRPr lang="en-US" sz="1600" b="0" dirty="0" smtClean="0">
              <a:effectLst/>
              <a:latin typeface="Consolas"/>
              <a:cs typeface="Consola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HW5: Your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Improve performance via parallelization</a:t>
            </a:r>
          </a:p>
          <a:p>
            <a:pPr lvl="1" eaLnBrk="1" hangingPunct="1"/>
            <a:r>
              <a:rPr lang="en-US" dirty="0" smtClean="0"/>
              <a:t>use </a:t>
            </a:r>
            <a:r>
              <a:rPr lang="en-US" dirty="0" err="1" smtClean="0"/>
              <a:t>pthreads</a:t>
            </a:r>
            <a:r>
              <a:rPr lang="en-US" dirty="0" smtClean="0"/>
              <a:t> </a:t>
            </a:r>
            <a:endParaRPr lang="en-US" dirty="0" smtClean="0"/>
          </a:p>
          <a:p>
            <a:pPr lvl="1" eaLnBrk="1" hangingPunct="1"/>
            <a:r>
              <a:rPr lang="en-US" dirty="0" smtClean="0"/>
              <a:t>use </a:t>
            </a:r>
            <a:r>
              <a:rPr lang="en-US" dirty="0" smtClean="0"/>
              <a:t>at least 2 threads (probably 4 since 4 CPUs on UG*)</a:t>
            </a:r>
          </a:p>
          <a:p>
            <a:pPr eaLnBrk="1" hangingPunct="1"/>
            <a:r>
              <a:rPr lang="en-US" dirty="0" smtClean="0"/>
              <a:t>Further improve performance via other </a:t>
            </a:r>
            <a:r>
              <a:rPr lang="en-US" dirty="0" smtClean="0"/>
              <a:t>optimizations </a:t>
            </a:r>
            <a:r>
              <a:rPr lang="en-US" dirty="0" smtClean="0"/>
              <a:t>by putting what we learnt all together</a:t>
            </a:r>
            <a:endParaRPr lang="en-US" dirty="0" smtClean="0"/>
          </a:p>
          <a:p>
            <a:pPr lvl="1" eaLnBrk="1" hangingPunct="1"/>
            <a:r>
              <a:rPr lang="en-US" dirty="0" smtClean="0"/>
              <a:t>hand </a:t>
            </a:r>
            <a:r>
              <a:rPr lang="en-US" dirty="0" smtClean="0"/>
              <a:t>code optimizations</a:t>
            </a:r>
          </a:p>
          <a:p>
            <a:pPr lvl="1" eaLnBrk="1" hangingPunct="1"/>
            <a:r>
              <a:rPr lang="en-US" dirty="0" smtClean="0"/>
              <a:t>cache optimizations</a:t>
            </a:r>
          </a:p>
          <a:p>
            <a:pPr lvl="1" eaLnBrk="1" hangingPunct="1"/>
            <a:r>
              <a:rPr lang="en-US" dirty="0" smtClean="0"/>
              <a:t>locks/synchronization</a:t>
            </a:r>
          </a:p>
          <a:p>
            <a:pPr lvl="1" eaLnBrk="1" hangingPunct="1"/>
            <a:r>
              <a:rPr lang="en-US" dirty="0" smtClean="0"/>
              <a:t>better cell representation</a:t>
            </a:r>
          </a:p>
          <a:p>
            <a:pPr lvl="1" eaLnBrk="1" hangingPunct="1"/>
            <a:r>
              <a:rPr lang="en-US" dirty="0" smtClean="0"/>
              <a:t>eliminating redundancy and/or </a:t>
            </a:r>
            <a:r>
              <a:rPr lang="en-US" dirty="0" smtClean="0"/>
              <a:t>unnecessary </a:t>
            </a:r>
            <a:r>
              <a:rPr lang="en-US" dirty="0" smtClean="0"/>
              <a:t>work</a:t>
            </a:r>
          </a:p>
          <a:p>
            <a:pPr lvl="1" eaLnBrk="1" hangingPunct="1"/>
            <a:r>
              <a:rPr lang="en-US" dirty="0" smtClean="0"/>
              <a:t>compiler flags</a:t>
            </a:r>
          </a:p>
          <a:p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ass01a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1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1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1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1a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C:\cygwin\home\droh\class\213-f02\class01a.ppt</Template>
  <TotalTime>3551</TotalTime>
  <Pages>15</Pages>
  <Words>375</Words>
  <Application>Microsoft Macintosh PowerPoint</Application>
  <PresentationFormat>Overhead</PresentationFormat>
  <Paragraphs>45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class01a</vt:lpstr>
      <vt:lpstr>HW5: Parallelization</vt:lpstr>
      <vt:lpstr>Conway’s Game of Life</vt:lpstr>
      <vt:lpstr>Interesting Stable Patterns</vt:lpstr>
      <vt:lpstr>“Gosper’s glider gun”</vt:lpstr>
      <vt:lpstr>Typical Random Initial Universe</vt:lpstr>
      <vt:lpstr>Key Part of the Code:</vt:lpstr>
      <vt:lpstr>HW5: Your Goal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Randal E. Bryant and David R. O'Hallaron</dc:creator>
  <cp:lastModifiedBy>Ding Yuan</cp:lastModifiedBy>
  <cp:revision>340</cp:revision>
  <cp:lastPrinted>2001-08-27T05:38:07Z</cp:lastPrinted>
  <dcterms:created xsi:type="dcterms:W3CDTF">1998-08-11T09:18:18Z</dcterms:created>
  <dcterms:modified xsi:type="dcterms:W3CDTF">2013-11-25T21:37:17Z</dcterms:modified>
</cp:coreProperties>
</file>