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595" r:id="rId3"/>
    <p:sldId id="596" r:id="rId4"/>
    <p:sldId id="597" r:id="rId5"/>
    <p:sldId id="598" r:id="rId6"/>
    <p:sldId id="599" r:id="rId7"/>
    <p:sldId id="600" r:id="rId8"/>
    <p:sldId id="601" r:id="rId9"/>
    <p:sldId id="603" r:id="rId10"/>
    <p:sldId id="602" r:id="rId11"/>
    <p:sldId id="604" r:id="rId12"/>
    <p:sldId id="610" r:id="rId13"/>
    <p:sldId id="606" r:id="rId14"/>
    <p:sldId id="607" r:id="rId15"/>
    <p:sldId id="608" r:id="rId16"/>
    <p:sldId id="609" r:id="rId17"/>
    <p:sldId id="611" r:id="rId18"/>
    <p:sldId id="612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172411"/>
    <a:srgbClr val="00008E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123" autoAdjust="0"/>
  </p:normalViewPr>
  <p:slideViewPr>
    <p:cSldViewPr snapToGrid="0" snapToObjects="1">
      <p:cViewPr>
        <p:scale>
          <a:sx n="100" d="100"/>
          <a:sy n="100" d="100"/>
        </p:scale>
        <p:origin x="-1512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11/27/2013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11/27/2013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082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“pressure cooker”, “bomb”, “backpack” – </a:t>
            </a:r>
            <a:r>
              <a:rPr lang="en-US" dirty="0" err="1" smtClean="0"/>
              <a:t>google</a:t>
            </a:r>
            <a:r>
              <a:rPr lang="en-US" dirty="0" smtClean="0"/>
              <a:t> search, hours</a:t>
            </a:r>
            <a:r>
              <a:rPr lang="en-US" baseline="0" dirty="0" smtClean="0"/>
              <a:t> after.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708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2E851303-5760-5E4A-99FB-0C39087481F4}" type="datetime1">
              <a:rPr lang="en-CA" smtClean="0"/>
              <a:t>11/27/2013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65A15-1C2B-D241-B847-078598B3D84C}" type="datetime1">
              <a:rPr lang="en-CA" smtClean="0"/>
              <a:t>11/27/2013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171F-6E4C-5248-B34C-C3E97D23B20D}" type="datetime1">
              <a:rPr lang="en-CA" smtClean="0"/>
              <a:t>11/27/2013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A1A3-6548-B84B-87D5-6D3F51DED19C}" type="datetime1">
              <a:rPr lang="en-CA" smtClean="0"/>
              <a:t>11/27/2013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3321-E3D1-D544-97C1-DCF6342DBA70}" type="datetime1">
              <a:rPr lang="en-CA" smtClean="0"/>
              <a:t>11/27/2013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B8006-D756-374A-B44C-6E176A76D1EE}" type="datetime1">
              <a:rPr lang="en-CA" smtClean="0"/>
              <a:t>11/27/2013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BB6C-FE78-A843-99B5-A5593904B1B6}" type="datetime1">
              <a:rPr lang="en-CA" smtClean="0"/>
              <a:t>11/27/2013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6D5227B-8C69-F049-81D8-683402444958}" type="datetime1">
              <a:rPr lang="en-CA" smtClean="0"/>
              <a:t>11/27/2013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6E79-79F1-044E-BF15-519AA80333F1}" type="datetime1">
              <a:rPr lang="en-CA" smtClean="0"/>
              <a:t>11/27/2013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D7A21-AF85-A74F-950D-2F0E5DC37417}" type="datetime1">
              <a:rPr lang="en-CA" smtClean="0"/>
              <a:t>11/27/2013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F3E6E-2392-614D-A8D1-DF45789A74E2}" type="datetime1">
              <a:rPr lang="en-CA" smtClean="0"/>
              <a:t>11/27/2013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8188A-3465-C742-8B48-0EC082F1ACB9}" type="datetime1">
              <a:rPr lang="en-CA" smtClean="0"/>
              <a:t>11/27/2013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096B-E8B6-0948-A246-FBB3328310E5}" type="datetime1">
              <a:rPr lang="en-CA" smtClean="0"/>
              <a:t>11/27/2013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2ED0-8F2E-0D4F-8609-29BA494015F4}" type="datetime1">
              <a:rPr lang="en-CA" smtClean="0"/>
              <a:t>11/27/2013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5934A909-10B6-5545-85D7-6FF85FA8EFAD}" type="datetime1">
              <a:rPr lang="en-CA" smtClean="0"/>
              <a:t>11/27/2013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pn.com" TargetMode="External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ba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333" y="1123950"/>
            <a:ext cx="7452255" cy="1924050"/>
          </a:xfrm>
        </p:spPr>
        <p:txBody>
          <a:bodyPr/>
          <a:lstStyle/>
          <a:p>
            <a:r>
              <a:rPr lang="en-US" sz="4000" dirty="0" smtClean="0"/>
              <a:t>ECE 454 </a:t>
            </a:r>
            <a:br>
              <a:rPr lang="en-US" sz="4000" dirty="0" smtClean="0"/>
            </a:br>
            <a:r>
              <a:rPr lang="en-US" sz="4000" dirty="0" smtClean="0"/>
              <a:t>Computer Systems Programming</a:t>
            </a:r>
            <a:br>
              <a:rPr lang="en-US" sz="4000" dirty="0" smtClean="0"/>
            </a:br>
            <a:r>
              <a:rPr lang="en-US" sz="3200" i="1" dirty="0" smtClean="0"/>
              <a:t>Big data analytics</a:t>
            </a:r>
            <a:endParaRPr lang="en-US" sz="32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27777"/>
            <a:ext cx="7342188" cy="1752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Ding Yuan</a:t>
            </a:r>
          </a:p>
          <a:p>
            <a:r>
              <a:rPr lang="en-US" sz="2800" dirty="0" smtClean="0"/>
              <a:t>ECE Dept., University of Toronto</a:t>
            </a:r>
          </a:p>
          <a:p>
            <a:r>
              <a:rPr lang="en-US" sz="2800" dirty="0" smtClean="0"/>
              <a:t>http://www.eecg.toronto.edu/~yuan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BB6C-FE78-A843-99B5-A5593904B1B6}" type="datetime1">
              <a:rPr lang="en-CA" smtClean="0"/>
              <a:t>11/27/2013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519914"/>
            <a:ext cx="8496300" cy="585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460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BB6C-FE78-A843-99B5-A5593904B1B6}" type="datetime1">
              <a:rPr lang="en-CA" smtClean="0"/>
              <a:t>11/27/2013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519914"/>
            <a:ext cx="8496300" cy="585167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43840" y="2317234"/>
            <a:ext cx="2212565" cy="369332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r>
              <a:rPr lang="en-CA" dirty="0"/>
              <a:t>&lt;“</a:t>
            </a:r>
            <a:r>
              <a:rPr lang="en-CA" dirty="0" err="1"/>
              <a:t>nba</a:t>
            </a:r>
            <a:r>
              <a:rPr lang="en-CA" dirty="0"/>
              <a:t>”, </a:t>
            </a:r>
            <a:r>
              <a:rPr lang="en-CA" dirty="0" err="1" smtClean="0">
                <a:solidFill>
                  <a:schemeClr val="accent2">
                    <a:lumMod val="50000"/>
                  </a:schemeClr>
                </a:solidFill>
              </a:rPr>
              <a:t>espn.com</a:t>
            </a:r>
            <a:r>
              <a:rPr lang="en-CA" dirty="0" smtClean="0"/>
              <a:t>&gt;</a:t>
            </a:r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281940" y="2882900"/>
            <a:ext cx="2118338" cy="369332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r>
              <a:rPr lang="en-CA" dirty="0"/>
              <a:t>&lt;</a:t>
            </a:r>
            <a:r>
              <a:rPr lang="en-CA" dirty="0" smtClean="0"/>
              <a:t>“</a:t>
            </a:r>
            <a:r>
              <a:rPr lang="en-CA" dirty="0" err="1" smtClean="0"/>
              <a:t>nfl</a:t>
            </a:r>
            <a:r>
              <a:rPr lang="en-CA" dirty="0" smtClean="0"/>
              <a:t>”</a:t>
            </a:r>
            <a:r>
              <a:rPr lang="en-CA" dirty="0"/>
              <a:t>, </a:t>
            </a:r>
            <a:r>
              <a:rPr lang="en-CA" dirty="0" err="1" smtClean="0">
                <a:solidFill>
                  <a:schemeClr val="accent2">
                    <a:lumMod val="50000"/>
                  </a:schemeClr>
                </a:solidFill>
              </a:rPr>
              <a:t>espn.com</a:t>
            </a:r>
            <a:r>
              <a:rPr lang="en-CA" dirty="0" smtClean="0"/>
              <a:t>&gt;</a:t>
            </a:r>
            <a:endParaRPr lang="en-CA" dirty="0"/>
          </a:p>
        </p:txBody>
      </p:sp>
      <p:sp>
        <p:nvSpPr>
          <p:cNvPr id="8" name="Rectangle 7"/>
          <p:cNvSpPr/>
          <p:nvPr/>
        </p:nvSpPr>
        <p:spPr>
          <a:xfrm>
            <a:off x="152400" y="257342"/>
            <a:ext cx="3299460" cy="1200329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r>
              <a:rPr lang="en-CA" dirty="0" smtClean="0"/>
              <a:t>&lt;</a:t>
            </a:r>
            <a:r>
              <a:rPr lang="en-CA" dirty="0" err="1" smtClean="0"/>
              <a:t>www.espn.com</a:t>
            </a:r>
            <a:r>
              <a:rPr lang="en-CA" dirty="0"/>
              <a:t>, “</a:t>
            </a:r>
            <a:r>
              <a:rPr lang="en-CA" sz="1400" dirty="0"/>
              <a:t>&lt;!DOCTYPE html</a:t>
            </a:r>
            <a:r>
              <a:rPr lang="en-CA" sz="1400" dirty="0" smtClean="0"/>
              <a:t>&gt;&lt;</a:t>
            </a:r>
            <a:r>
              <a:rPr lang="en-CA" sz="1400" dirty="0"/>
              <a:t>html </a:t>
            </a:r>
            <a:r>
              <a:rPr lang="en-CA" sz="1400" dirty="0" err="1"/>
              <a:t>xmlns:fb</a:t>
            </a:r>
            <a:r>
              <a:rPr lang="en-CA" sz="1400" dirty="0" smtClean="0"/>
              <a:t>=..”&gt;&lt;</a:t>
            </a:r>
            <a:r>
              <a:rPr lang="en-CA" sz="1400" dirty="0"/>
              <a:t>head</a:t>
            </a:r>
            <a:r>
              <a:rPr lang="en-CA" sz="1400" dirty="0" smtClean="0"/>
              <a:t>&gt;..</a:t>
            </a:r>
            <a:r>
              <a:rPr lang="en-CA" dirty="0" smtClean="0"/>
              <a:t>”&gt;</a:t>
            </a:r>
          </a:p>
          <a:p>
            <a:r>
              <a:rPr lang="en-CA" dirty="0" smtClean="0"/>
              <a:t>&lt;</a:t>
            </a:r>
            <a:r>
              <a:rPr lang="en-CA" dirty="0" err="1" smtClean="0"/>
              <a:t>www.nba.com</a:t>
            </a:r>
            <a:r>
              <a:rPr lang="en-CA" dirty="0"/>
              <a:t>, “&lt;!</a:t>
            </a:r>
            <a:r>
              <a:rPr lang="en-CA" sz="1400" dirty="0"/>
              <a:t>DOCTYPE html&gt;&lt;head&gt;..”</a:t>
            </a:r>
            <a:r>
              <a:rPr lang="en-CA" dirty="0" smtClean="0"/>
              <a:t>&gt;</a:t>
            </a:r>
            <a:endParaRPr lang="en-CA" dirty="0"/>
          </a:p>
        </p:txBody>
      </p:sp>
      <p:sp>
        <p:nvSpPr>
          <p:cNvPr id="9" name="Rectangle 8"/>
          <p:cNvSpPr/>
          <p:nvPr/>
        </p:nvSpPr>
        <p:spPr>
          <a:xfrm>
            <a:off x="354065" y="902192"/>
            <a:ext cx="184666" cy="369332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3653525" y="2469634"/>
            <a:ext cx="2285376" cy="646331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r>
              <a:rPr lang="en-CA" dirty="0"/>
              <a:t>&lt;“</a:t>
            </a:r>
            <a:r>
              <a:rPr lang="en-CA" dirty="0" err="1"/>
              <a:t>nba</a:t>
            </a:r>
            <a:r>
              <a:rPr lang="en-CA" dirty="0"/>
              <a:t>”, </a:t>
            </a:r>
            <a:r>
              <a:rPr lang="en-CA" dirty="0" err="1" smtClean="0">
                <a:solidFill>
                  <a:schemeClr val="accent2">
                    <a:lumMod val="50000"/>
                  </a:schemeClr>
                </a:solidFill>
              </a:rPr>
              <a:t>yahoo.com</a:t>
            </a:r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&gt;</a:t>
            </a:r>
            <a:endParaRPr lang="en-CA" dirty="0"/>
          </a:p>
          <a:p>
            <a:r>
              <a:rPr lang="en-CA" dirty="0" smtClean="0"/>
              <a:t>&lt;“</a:t>
            </a:r>
            <a:r>
              <a:rPr lang="en-CA" dirty="0" err="1" smtClean="0"/>
              <a:t>nba</a:t>
            </a:r>
            <a:r>
              <a:rPr lang="en-CA" dirty="0" smtClean="0"/>
              <a:t>”, </a:t>
            </a:r>
            <a:r>
              <a:rPr lang="en-CA" dirty="0" err="1" smtClean="0"/>
              <a:t>wsj.com</a:t>
            </a:r>
            <a:r>
              <a:rPr lang="en-CA" dirty="0" smtClean="0"/>
              <a:t>)</a:t>
            </a:r>
            <a:r>
              <a:rPr lang="en-CA" dirty="0"/>
              <a:t>&gt;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653525" y="3034268"/>
            <a:ext cx="2648870" cy="369332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r>
              <a:rPr lang="en-CA" dirty="0"/>
              <a:t>&lt;</a:t>
            </a:r>
            <a:r>
              <a:rPr lang="en-CA" dirty="0" smtClean="0"/>
              <a:t>“Obama”</a:t>
            </a:r>
            <a:r>
              <a:rPr lang="en-CA" dirty="0"/>
              <a:t>, </a:t>
            </a:r>
            <a:r>
              <a:rPr lang="en-CA" dirty="0" err="1" smtClean="0">
                <a:solidFill>
                  <a:schemeClr val="accent2">
                    <a:lumMod val="50000"/>
                  </a:schemeClr>
                </a:solidFill>
              </a:rPr>
              <a:t>yahoo.com</a:t>
            </a:r>
            <a:r>
              <a:rPr lang="en-CA" dirty="0" smtClean="0"/>
              <a:t>&gt;</a:t>
            </a:r>
            <a:endParaRPr lang="en-CA" dirty="0"/>
          </a:p>
        </p:txBody>
      </p:sp>
      <p:sp>
        <p:nvSpPr>
          <p:cNvPr id="12" name="Rectangle 11"/>
          <p:cNvSpPr/>
          <p:nvPr/>
        </p:nvSpPr>
        <p:spPr>
          <a:xfrm>
            <a:off x="269240" y="2609334"/>
            <a:ext cx="2051726" cy="369332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r>
              <a:rPr lang="en-CA" dirty="0"/>
              <a:t>&lt;“</a:t>
            </a:r>
            <a:r>
              <a:rPr lang="en-CA" dirty="0" err="1"/>
              <a:t>nba</a:t>
            </a:r>
            <a:r>
              <a:rPr lang="en-CA" dirty="0"/>
              <a:t>”, </a:t>
            </a:r>
            <a:r>
              <a:rPr lang="en-CA" dirty="0" err="1" smtClean="0">
                <a:solidFill>
                  <a:schemeClr val="accent2">
                    <a:lumMod val="50000"/>
                  </a:schemeClr>
                </a:solidFill>
              </a:rPr>
              <a:t>nba.com</a:t>
            </a:r>
            <a:r>
              <a:rPr lang="en-CA" dirty="0" smtClean="0"/>
              <a:t>&gt;</a:t>
            </a:r>
            <a:endParaRPr lang="en-CA" dirty="0"/>
          </a:p>
        </p:txBody>
      </p:sp>
      <p:sp>
        <p:nvSpPr>
          <p:cNvPr id="13" name="Rectangle 12"/>
          <p:cNvSpPr/>
          <p:nvPr/>
        </p:nvSpPr>
        <p:spPr>
          <a:xfrm>
            <a:off x="3666225" y="3377168"/>
            <a:ext cx="1892916" cy="369332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r>
              <a:rPr lang="en-CA" dirty="0"/>
              <a:t>&lt;</a:t>
            </a:r>
            <a:r>
              <a:rPr lang="en-CA" dirty="0" smtClean="0"/>
              <a:t>“Obama”</a:t>
            </a:r>
            <a:r>
              <a:rPr lang="en-CA" dirty="0"/>
              <a:t>, </a:t>
            </a:r>
            <a:r>
              <a:rPr lang="en-CA" dirty="0" err="1" smtClean="0">
                <a:solidFill>
                  <a:schemeClr val="accent2">
                    <a:lumMod val="50000"/>
                  </a:schemeClr>
                </a:solidFill>
              </a:rPr>
              <a:t>wsj</a:t>
            </a:r>
            <a:r>
              <a:rPr lang="en-CA" dirty="0" smtClean="0"/>
              <a:t>&gt;</a:t>
            </a:r>
            <a:endParaRPr lang="en-CA" dirty="0"/>
          </a:p>
        </p:txBody>
      </p:sp>
      <p:sp>
        <p:nvSpPr>
          <p:cNvPr id="14" name="Rectangle 13"/>
          <p:cNvSpPr/>
          <p:nvPr/>
        </p:nvSpPr>
        <p:spPr>
          <a:xfrm>
            <a:off x="3594100" y="302027"/>
            <a:ext cx="3299460" cy="1200329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r>
              <a:rPr lang="en-CA" dirty="0" smtClean="0"/>
              <a:t>&lt;</a:t>
            </a:r>
            <a:r>
              <a:rPr lang="en-CA" dirty="0" err="1" smtClean="0"/>
              <a:t>yahoo.com</a:t>
            </a:r>
            <a:r>
              <a:rPr lang="en-CA" dirty="0" smtClean="0"/>
              <a:t>, </a:t>
            </a:r>
            <a:r>
              <a:rPr lang="en-CA" dirty="0"/>
              <a:t>“</a:t>
            </a:r>
            <a:r>
              <a:rPr lang="en-CA" sz="1400" dirty="0"/>
              <a:t>&lt;!DOCTYPE html</a:t>
            </a:r>
            <a:r>
              <a:rPr lang="en-CA" sz="1400" dirty="0" smtClean="0"/>
              <a:t>&gt;&lt;</a:t>
            </a:r>
            <a:r>
              <a:rPr lang="en-CA" sz="1400" dirty="0"/>
              <a:t>html </a:t>
            </a:r>
            <a:r>
              <a:rPr lang="en-CA" sz="1400" dirty="0" err="1"/>
              <a:t>xmlns:fb</a:t>
            </a:r>
            <a:r>
              <a:rPr lang="en-CA" sz="1400" dirty="0" smtClean="0"/>
              <a:t>=..”&gt;&lt;</a:t>
            </a:r>
            <a:r>
              <a:rPr lang="en-CA" sz="1400" dirty="0"/>
              <a:t>head</a:t>
            </a:r>
            <a:r>
              <a:rPr lang="en-CA" sz="1400" dirty="0" smtClean="0"/>
              <a:t>&gt;..</a:t>
            </a:r>
            <a:r>
              <a:rPr lang="en-CA" dirty="0" smtClean="0"/>
              <a:t>”&gt;</a:t>
            </a:r>
          </a:p>
          <a:p>
            <a:r>
              <a:rPr lang="en-CA" dirty="0" smtClean="0"/>
              <a:t>&lt;</a:t>
            </a:r>
            <a:r>
              <a:rPr lang="en-CA" dirty="0" err="1" smtClean="0"/>
              <a:t>wsj.com</a:t>
            </a:r>
            <a:r>
              <a:rPr lang="en-CA" dirty="0" smtClean="0"/>
              <a:t>, </a:t>
            </a:r>
            <a:r>
              <a:rPr lang="en-CA" dirty="0"/>
              <a:t>“&lt;!</a:t>
            </a:r>
            <a:r>
              <a:rPr lang="en-CA" sz="1400" dirty="0"/>
              <a:t>DOCTYPE html&gt;&lt;head&gt;..”</a:t>
            </a:r>
            <a:r>
              <a:rPr lang="en-CA" dirty="0" smtClean="0"/>
              <a:t>&gt;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65366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BB6C-FE78-A843-99B5-A5593904B1B6}" type="datetime1">
              <a:rPr lang="en-CA" smtClean="0"/>
              <a:t>11/27/2013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519914"/>
            <a:ext cx="8496300" cy="585167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43840" y="2317234"/>
            <a:ext cx="2212565" cy="369332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r>
              <a:rPr lang="en-CA" dirty="0"/>
              <a:t>&lt;“</a:t>
            </a:r>
            <a:r>
              <a:rPr lang="en-CA" dirty="0" err="1"/>
              <a:t>nba</a:t>
            </a:r>
            <a:r>
              <a:rPr lang="en-CA" dirty="0"/>
              <a:t>”, </a:t>
            </a:r>
            <a:r>
              <a:rPr lang="en-CA" dirty="0" err="1" smtClean="0">
                <a:solidFill>
                  <a:schemeClr val="accent2">
                    <a:lumMod val="50000"/>
                  </a:schemeClr>
                </a:solidFill>
              </a:rPr>
              <a:t>espn.com</a:t>
            </a:r>
            <a:r>
              <a:rPr lang="en-CA" dirty="0" smtClean="0"/>
              <a:t>&gt;</a:t>
            </a:r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281940" y="2882900"/>
            <a:ext cx="2118338" cy="369332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r>
              <a:rPr lang="en-CA" dirty="0"/>
              <a:t>&lt;</a:t>
            </a:r>
            <a:r>
              <a:rPr lang="en-CA" dirty="0" smtClean="0"/>
              <a:t>“</a:t>
            </a:r>
            <a:r>
              <a:rPr lang="en-CA" dirty="0" err="1" smtClean="0"/>
              <a:t>nfl</a:t>
            </a:r>
            <a:r>
              <a:rPr lang="en-CA" dirty="0" smtClean="0"/>
              <a:t>”</a:t>
            </a:r>
            <a:r>
              <a:rPr lang="en-CA" dirty="0"/>
              <a:t>, </a:t>
            </a:r>
            <a:r>
              <a:rPr lang="en-CA" dirty="0" err="1" smtClean="0">
                <a:solidFill>
                  <a:schemeClr val="accent2">
                    <a:lumMod val="50000"/>
                  </a:schemeClr>
                </a:solidFill>
              </a:rPr>
              <a:t>espn.com</a:t>
            </a:r>
            <a:r>
              <a:rPr lang="en-CA" dirty="0" smtClean="0"/>
              <a:t>&gt;</a:t>
            </a:r>
            <a:endParaRPr lang="en-CA" dirty="0"/>
          </a:p>
        </p:txBody>
      </p:sp>
      <p:sp>
        <p:nvSpPr>
          <p:cNvPr id="8" name="Rectangle 7"/>
          <p:cNvSpPr/>
          <p:nvPr/>
        </p:nvSpPr>
        <p:spPr>
          <a:xfrm>
            <a:off x="152400" y="257342"/>
            <a:ext cx="3299460" cy="1200329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r>
              <a:rPr lang="en-CA" dirty="0" smtClean="0"/>
              <a:t>&lt;</a:t>
            </a:r>
            <a:r>
              <a:rPr lang="en-CA" dirty="0" err="1" smtClean="0"/>
              <a:t>www.espn.com</a:t>
            </a:r>
            <a:r>
              <a:rPr lang="en-CA" dirty="0"/>
              <a:t>, “</a:t>
            </a:r>
            <a:r>
              <a:rPr lang="en-CA" sz="1400" dirty="0"/>
              <a:t>&lt;!DOCTYPE html</a:t>
            </a:r>
            <a:r>
              <a:rPr lang="en-CA" sz="1400" dirty="0" smtClean="0"/>
              <a:t>&gt;&lt;</a:t>
            </a:r>
            <a:r>
              <a:rPr lang="en-CA" sz="1400" dirty="0"/>
              <a:t>html </a:t>
            </a:r>
            <a:r>
              <a:rPr lang="en-CA" sz="1400" dirty="0" err="1"/>
              <a:t>xmlns:fb</a:t>
            </a:r>
            <a:r>
              <a:rPr lang="en-CA" sz="1400" dirty="0" smtClean="0"/>
              <a:t>=..”&gt;&lt;</a:t>
            </a:r>
            <a:r>
              <a:rPr lang="en-CA" sz="1400" dirty="0"/>
              <a:t>head</a:t>
            </a:r>
            <a:r>
              <a:rPr lang="en-CA" sz="1400" dirty="0" smtClean="0"/>
              <a:t>&gt;..</a:t>
            </a:r>
            <a:r>
              <a:rPr lang="en-CA" dirty="0" smtClean="0"/>
              <a:t>”&gt;</a:t>
            </a:r>
          </a:p>
          <a:p>
            <a:r>
              <a:rPr lang="en-CA" dirty="0" smtClean="0"/>
              <a:t>&lt;</a:t>
            </a:r>
            <a:r>
              <a:rPr lang="en-CA" dirty="0" err="1" smtClean="0"/>
              <a:t>www.nba.com</a:t>
            </a:r>
            <a:r>
              <a:rPr lang="en-CA" dirty="0"/>
              <a:t>, “&lt;!</a:t>
            </a:r>
            <a:r>
              <a:rPr lang="en-CA" sz="1400" dirty="0"/>
              <a:t>DOCTYPE html&gt;&lt;head&gt;..”</a:t>
            </a:r>
            <a:r>
              <a:rPr lang="en-CA" dirty="0" smtClean="0"/>
              <a:t>&gt;</a:t>
            </a:r>
            <a:endParaRPr lang="en-CA" dirty="0"/>
          </a:p>
        </p:txBody>
      </p:sp>
      <p:sp>
        <p:nvSpPr>
          <p:cNvPr id="9" name="Rectangle 8"/>
          <p:cNvSpPr/>
          <p:nvPr/>
        </p:nvSpPr>
        <p:spPr>
          <a:xfrm>
            <a:off x="354065" y="902192"/>
            <a:ext cx="184666" cy="369332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3653525" y="2469634"/>
            <a:ext cx="2285376" cy="646331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r>
              <a:rPr lang="en-CA" dirty="0"/>
              <a:t>&lt;“</a:t>
            </a:r>
            <a:r>
              <a:rPr lang="en-CA" dirty="0" err="1"/>
              <a:t>nba</a:t>
            </a:r>
            <a:r>
              <a:rPr lang="en-CA" dirty="0"/>
              <a:t>”, </a:t>
            </a:r>
            <a:r>
              <a:rPr lang="en-CA" dirty="0" err="1" smtClean="0">
                <a:solidFill>
                  <a:schemeClr val="accent2">
                    <a:lumMod val="50000"/>
                  </a:schemeClr>
                </a:solidFill>
              </a:rPr>
              <a:t>yahoo.com</a:t>
            </a:r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&gt;</a:t>
            </a:r>
            <a:endParaRPr lang="en-CA" dirty="0"/>
          </a:p>
          <a:p>
            <a:r>
              <a:rPr lang="en-CA" dirty="0" smtClean="0"/>
              <a:t>&lt;“</a:t>
            </a:r>
            <a:r>
              <a:rPr lang="en-CA" dirty="0" err="1" smtClean="0"/>
              <a:t>nba</a:t>
            </a:r>
            <a:r>
              <a:rPr lang="en-CA" dirty="0" smtClean="0"/>
              <a:t>”, </a:t>
            </a:r>
            <a:r>
              <a:rPr lang="en-CA" dirty="0" err="1" smtClean="0"/>
              <a:t>wsj.com</a:t>
            </a:r>
            <a:r>
              <a:rPr lang="en-CA" dirty="0" smtClean="0"/>
              <a:t>)</a:t>
            </a:r>
            <a:r>
              <a:rPr lang="en-CA" dirty="0"/>
              <a:t>&gt;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653525" y="3034268"/>
            <a:ext cx="2648870" cy="369332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r>
              <a:rPr lang="en-CA" dirty="0"/>
              <a:t>&lt;</a:t>
            </a:r>
            <a:r>
              <a:rPr lang="en-CA" dirty="0" smtClean="0"/>
              <a:t>“Obama”</a:t>
            </a:r>
            <a:r>
              <a:rPr lang="en-CA" dirty="0"/>
              <a:t>, </a:t>
            </a:r>
            <a:r>
              <a:rPr lang="en-CA" dirty="0" err="1" smtClean="0">
                <a:solidFill>
                  <a:schemeClr val="accent2">
                    <a:lumMod val="50000"/>
                  </a:schemeClr>
                </a:solidFill>
              </a:rPr>
              <a:t>yahoo.com</a:t>
            </a:r>
            <a:r>
              <a:rPr lang="en-CA" dirty="0" smtClean="0"/>
              <a:t>&gt;</a:t>
            </a:r>
            <a:endParaRPr lang="en-CA" dirty="0"/>
          </a:p>
        </p:txBody>
      </p:sp>
      <p:sp>
        <p:nvSpPr>
          <p:cNvPr id="12" name="Rectangle 11"/>
          <p:cNvSpPr/>
          <p:nvPr/>
        </p:nvSpPr>
        <p:spPr>
          <a:xfrm>
            <a:off x="269240" y="2609334"/>
            <a:ext cx="2051726" cy="369332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r>
              <a:rPr lang="en-CA" dirty="0"/>
              <a:t>&lt;“</a:t>
            </a:r>
            <a:r>
              <a:rPr lang="en-CA" dirty="0" err="1"/>
              <a:t>nba</a:t>
            </a:r>
            <a:r>
              <a:rPr lang="en-CA" dirty="0"/>
              <a:t>”, </a:t>
            </a:r>
            <a:r>
              <a:rPr lang="en-CA" dirty="0" err="1" smtClean="0">
                <a:solidFill>
                  <a:schemeClr val="accent2">
                    <a:lumMod val="50000"/>
                  </a:schemeClr>
                </a:solidFill>
              </a:rPr>
              <a:t>nba.com</a:t>
            </a:r>
            <a:r>
              <a:rPr lang="en-CA" dirty="0" smtClean="0"/>
              <a:t>&gt;</a:t>
            </a:r>
            <a:endParaRPr lang="en-CA" dirty="0"/>
          </a:p>
        </p:txBody>
      </p:sp>
      <p:sp>
        <p:nvSpPr>
          <p:cNvPr id="13" name="Rectangle 12"/>
          <p:cNvSpPr/>
          <p:nvPr/>
        </p:nvSpPr>
        <p:spPr>
          <a:xfrm>
            <a:off x="3666225" y="3377168"/>
            <a:ext cx="1892916" cy="369332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r>
              <a:rPr lang="en-CA" dirty="0"/>
              <a:t>&lt;</a:t>
            </a:r>
            <a:r>
              <a:rPr lang="en-CA" dirty="0" smtClean="0"/>
              <a:t>“Obama”</a:t>
            </a:r>
            <a:r>
              <a:rPr lang="en-CA" dirty="0"/>
              <a:t>, </a:t>
            </a:r>
            <a:r>
              <a:rPr lang="en-CA" dirty="0" err="1" smtClean="0">
                <a:solidFill>
                  <a:schemeClr val="accent2">
                    <a:lumMod val="50000"/>
                  </a:schemeClr>
                </a:solidFill>
              </a:rPr>
              <a:t>wsj</a:t>
            </a:r>
            <a:r>
              <a:rPr lang="en-CA" dirty="0" smtClean="0"/>
              <a:t>&gt;</a:t>
            </a:r>
            <a:endParaRPr lang="en-CA" dirty="0"/>
          </a:p>
        </p:txBody>
      </p:sp>
      <p:sp>
        <p:nvSpPr>
          <p:cNvPr id="14" name="Rectangle 13"/>
          <p:cNvSpPr/>
          <p:nvPr/>
        </p:nvSpPr>
        <p:spPr>
          <a:xfrm>
            <a:off x="2953201" y="3841234"/>
            <a:ext cx="2212565" cy="369332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r>
              <a:rPr lang="en-CA" dirty="0"/>
              <a:t>&lt;“</a:t>
            </a:r>
            <a:r>
              <a:rPr lang="en-CA" dirty="0" err="1"/>
              <a:t>nba</a:t>
            </a:r>
            <a:r>
              <a:rPr lang="en-CA" dirty="0"/>
              <a:t>”, </a:t>
            </a:r>
            <a:r>
              <a:rPr lang="en-CA" dirty="0" err="1" smtClean="0">
                <a:solidFill>
                  <a:schemeClr val="accent2">
                    <a:lumMod val="50000"/>
                  </a:schemeClr>
                </a:solidFill>
              </a:rPr>
              <a:t>espn.com</a:t>
            </a:r>
            <a:r>
              <a:rPr lang="en-CA" dirty="0" smtClean="0"/>
              <a:t>&gt;</a:t>
            </a:r>
            <a:endParaRPr lang="en-CA" dirty="0"/>
          </a:p>
        </p:txBody>
      </p:sp>
      <p:sp>
        <p:nvSpPr>
          <p:cNvPr id="15" name="Rectangle 14"/>
          <p:cNvSpPr/>
          <p:nvPr/>
        </p:nvSpPr>
        <p:spPr>
          <a:xfrm>
            <a:off x="2953201" y="5003800"/>
            <a:ext cx="2118338" cy="369332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r>
              <a:rPr lang="en-CA" dirty="0"/>
              <a:t>&lt;</a:t>
            </a:r>
            <a:r>
              <a:rPr lang="en-CA" dirty="0" smtClean="0"/>
              <a:t>“</a:t>
            </a:r>
            <a:r>
              <a:rPr lang="en-CA" dirty="0" err="1" smtClean="0"/>
              <a:t>nfl</a:t>
            </a:r>
            <a:r>
              <a:rPr lang="en-CA" dirty="0" smtClean="0"/>
              <a:t>”</a:t>
            </a:r>
            <a:r>
              <a:rPr lang="en-CA" dirty="0"/>
              <a:t>, </a:t>
            </a:r>
            <a:r>
              <a:rPr lang="en-CA" dirty="0" err="1" smtClean="0">
                <a:solidFill>
                  <a:schemeClr val="accent2">
                    <a:lumMod val="50000"/>
                  </a:schemeClr>
                </a:solidFill>
              </a:rPr>
              <a:t>espn.com</a:t>
            </a:r>
            <a:r>
              <a:rPr lang="en-CA" dirty="0" smtClean="0"/>
              <a:t>&gt;</a:t>
            </a:r>
            <a:endParaRPr lang="en-CA" dirty="0"/>
          </a:p>
        </p:txBody>
      </p:sp>
      <p:sp>
        <p:nvSpPr>
          <p:cNvPr id="16" name="Rectangle 15"/>
          <p:cNvSpPr/>
          <p:nvPr/>
        </p:nvSpPr>
        <p:spPr>
          <a:xfrm>
            <a:off x="2978601" y="4133334"/>
            <a:ext cx="2051726" cy="369332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r>
              <a:rPr lang="en-CA" dirty="0"/>
              <a:t>&lt;“</a:t>
            </a:r>
            <a:r>
              <a:rPr lang="en-CA" dirty="0" err="1"/>
              <a:t>nba</a:t>
            </a:r>
            <a:r>
              <a:rPr lang="en-CA" dirty="0"/>
              <a:t>”, </a:t>
            </a:r>
            <a:r>
              <a:rPr lang="en-CA" dirty="0" err="1" smtClean="0">
                <a:solidFill>
                  <a:schemeClr val="accent2">
                    <a:lumMod val="50000"/>
                  </a:schemeClr>
                </a:solidFill>
              </a:rPr>
              <a:t>nba.com</a:t>
            </a:r>
            <a:r>
              <a:rPr lang="en-CA" dirty="0" smtClean="0"/>
              <a:t>&gt;</a:t>
            </a:r>
            <a:endParaRPr lang="en-CA" dirty="0"/>
          </a:p>
        </p:txBody>
      </p:sp>
      <p:sp>
        <p:nvSpPr>
          <p:cNvPr id="17" name="Rectangle 16"/>
          <p:cNvSpPr/>
          <p:nvPr/>
        </p:nvSpPr>
        <p:spPr>
          <a:xfrm>
            <a:off x="2940501" y="4422001"/>
            <a:ext cx="2285376" cy="646331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r>
              <a:rPr lang="en-CA" dirty="0"/>
              <a:t>&lt;“</a:t>
            </a:r>
            <a:r>
              <a:rPr lang="en-CA" dirty="0" err="1"/>
              <a:t>nba</a:t>
            </a:r>
            <a:r>
              <a:rPr lang="en-CA" dirty="0"/>
              <a:t>”, </a:t>
            </a:r>
            <a:r>
              <a:rPr lang="en-CA" dirty="0" err="1" smtClean="0">
                <a:solidFill>
                  <a:schemeClr val="accent2">
                    <a:lumMod val="50000"/>
                  </a:schemeClr>
                </a:solidFill>
              </a:rPr>
              <a:t>yahoo.com</a:t>
            </a:r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&gt;</a:t>
            </a:r>
            <a:endParaRPr lang="en-CA" dirty="0"/>
          </a:p>
          <a:p>
            <a:r>
              <a:rPr lang="en-CA" dirty="0" smtClean="0"/>
              <a:t>&lt;“</a:t>
            </a:r>
            <a:r>
              <a:rPr lang="en-CA" dirty="0" err="1" smtClean="0"/>
              <a:t>nba</a:t>
            </a:r>
            <a:r>
              <a:rPr lang="en-CA" dirty="0" smtClean="0"/>
              <a:t>”, </a:t>
            </a:r>
            <a:r>
              <a:rPr lang="en-CA" dirty="0" err="1" smtClean="0"/>
              <a:t>wsj.com</a:t>
            </a:r>
            <a:r>
              <a:rPr lang="en-CA" dirty="0" smtClean="0"/>
              <a:t>)</a:t>
            </a:r>
            <a:r>
              <a:rPr lang="en-CA" dirty="0"/>
              <a:t>&gt;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091301" y="3894435"/>
            <a:ext cx="2648870" cy="369332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r>
              <a:rPr lang="en-CA" dirty="0"/>
              <a:t>&lt;</a:t>
            </a:r>
            <a:r>
              <a:rPr lang="en-CA" dirty="0" smtClean="0"/>
              <a:t>“Obama”</a:t>
            </a:r>
            <a:r>
              <a:rPr lang="en-CA" dirty="0"/>
              <a:t>, </a:t>
            </a:r>
            <a:r>
              <a:rPr lang="en-CA" dirty="0" err="1" smtClean="0">
                <a:solidFill>
                  <a:schemeClr val="accent2">
                    <a:lumMod val="50000"/>
                  </a:schemeClr>
                </a:solidFill>
              </a:rPr>
              <a:t>yahoo.com</a:t>
            </a:r>
            <a:r>
              <a:rPr lang="en-CA" dirty="0" smtClean="0"/>
              <a:t>&gt;</a:t>
            </a:r>
            <a:endParaRPr lang="en-CA" dirty="0"/>
          </a:p>
        </p:txBody>
      </p:sp>
      <p:sp>
        <p:nvSpPr>
          <p:cNvPr id="19" name="Rectangle 18"/>
          <p:cNvSpPr/>
          <p:nvPr/>
        </p:nvSpPr>
        <p:spPr>
          <a:xfrm>
            <a:off x="6104001" y="4237335"/>
            <a:ext cx="1892916" cy="369332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r>
              <a:rPr lang="en-CA" dirty="0"/>
              <a:t>&lt;</a:t>
            </a:r>
            <a:r>
              <a:rPr lang="en-CA" dirty="0" smtClean="0"/>
              <a:t>“Obama”</a:t>
            </a:r>
            <a:r>
              <a:rPr lang="en-CA" dirty="0"/>
              <a:t>, </a:t>
            </a:r>
            <a:r>
              <a:rPr lang="en-CA" dirty="0" err="1" smtClean="0">
                <a:solidFill>
                  <a:schemeClr val="accent2">
                    <a:lumMod val="50000"/>
                  </a:schemeClr>
                </a:solidFill>
              </a:rPr>
              <a:t>wsj</a:t>
            </a:r>
            <a:r>
              <a:rPr lang="en-CA" dirty="0" smtClean="0"/>
              <a:t>&gt;</a:t>
            </a:r>
            <a:endParaRPr lang="en-CA" dirty="0"/>
          </a:p>
        </p:txBody>
      </p:sp>
      <p:sp>
        <p:nvSpPr>
          <p:cNvPr id="20" name="Rectangle 19"/>
          <p:cNvSpPr/>
          <p:nvPr/>
        </p:nvSpPr>
        <p:spPr>
          <a:xfrm>
            <a:off x="2806403" y="5597088"/>
            <a:ext cx="5727997" cy="646331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r>
              <a:rPr lang="en-CA" dirty="0"/>
              <a:t>&lt;“</a:t>
            </a:r>
            <a:r>
              <a:rPr lang="en-CA" dirty="0" err="1"/>
              <a:t>nba</a:t>
            </a:r>
            <a:r>
              <a:rPr lang="en-CA" dirty="0"/>
              <a:t>”, (</a:t>
            </a:r>
            <a:r>
              <a:rPr lang="en-CA" dirty="0" err="1">
                <a:solidFill>
                  <a:schemeClr val="accent2">
                    <a:lumMod val="50000"/>
                  </a:schemeClr>
                </a:solidFill>
              </a:rPr>
              <a:t>espn.com</a:t>
            </a:r>
            <a:r>
              <a:rPr lang="en-CA" dirty="0"/>
              <a:t>, </a:t>
            </a:r>
            <a:r>
              <a:rPr lang="en-CA" dirty="0" err="1" smtClean="0">
                <a:solidFill>
                  <a:srgbClr val="4E291C"/>
                </a:solidFill>
              </a:rPr>
              <a:t>nba.com</a:t>
            </a:r>
            <a:r>
              <a:rPr lang="en-CA" dirty="0" smtClean="0">
                <a:solidFill>
                  <a:srgbClr val="4E291C"/>
                </a:solidFill>
              </a:rPr>
              <a:t>, </a:t>
            </a:r>
            <a:r>
              <a:rPr lang="en-CA" dirty="0" err="1" smtClean="0">
                <a:solidFill>
                  <a:srgbClr val="4E291C"/>
                </a:solidFill>
              </a:rPr>
              <a:t>yahoo.com</a:t>
            </a:r>
            <a:r>
              <a:rPr lang="en-CA" dirty="0" smtClean="0">
                <a:solidFill>
                  <a:srgbClr val="4E291C"/>
                </a:solidFill>
              </a:rPr>
              <a:t>, </a:t>
            </a:r>
            <a:r>
              <a:rPr lang="en-CA" dirty="0" err="1" smtClean="0">
                <a:solidFill>
                  <a:srgbClr val="4E291C"/>
                </a:solidFill>
              </a:rPr>
              <a:t>wsj.com</a:t>
            </a:r>
            <a:r>
              <a:rPr lang="en-CA" dirty="0" smtClean="0"/>
              <a:t>)&gt;</a:t>
            </a:r>
          </a:p>
          <a:p>
            <a:r>
              <a:rPr lang="en-CA" dirty="0" smtClean="0"/>
              <a:t>&lt;“</a:t>
            </a:r>
            <a:r>
              <a:rPr lang="en-CA" dirty="0" err="1" smtClean="0"/>
              <a:t>nfl</a:t>
            </a:r>
            <a:r>
              <a:rPr lang="en-CA" dirty="0" smtClean="0"/>
              <a:t>”, ..&gt;</a:t>
            </a:r>
            <a:endParaRPr lang="en-CA" dirty="0"/>
          </a:p>
        </p:txBody>
      </p:sp>
      <p:sp>
        <p:nvSpPr>
          <p:cNvPr id="21" name="Rectangle 20"/>
          <p:cNvSpPr/>
          <p:nvPr/>
        </p:nvSpPr>
        <p:spPr>
          <a:xfrm>
            <a:off x="3594100" y="302027"/>
            <a:ext cx="3299460" cy="1200329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r>
              <a:rPr lang="en-CA" dirty="0" smtClean="0"/>
              <a:t>&lt;</a:t>
            </a:r>
            <a:r>
              <a:rPr lang="en-CA" dirty="0" err="1" smtClean="0"/>
              <a:t>yahoo.com</a:t>
            </a:r>
            <a:r>
              <a:rPr lang="en-CA" dirty="0" smtClean="0"/>
              <a:t>, </a:t>
            </a:r>
            <a:r>
              <a:rPr lang="en-CA" dirty="0"/>
              <a:t>“</a:t>
            </a:r>
            <a:r>
              <a:rPr lang="en-CA" sz="1400" dirty="0"/>
              <a:t>&lt;!DOCTYPE html</a:t>
            </a:r>
            <a:r>
              <a:rPr lang="en-CA" sz="1400" dirty="0" smtClean="0"/>
              <a:t>&gt;&lt;</a:t>
            </a:r>
            <a:r>
              <a:rPr lang="en-CA" sz="1400" dirty="0"/>
              <a:t>html </a:t>
            </a:r>
            <a:r>
              <a:rPr lang="en-CA" sz="1400" dirty="0" err="1"/>
              <a:t>xmlns:fb</a:t>
            </a:r>
            <a:r>
              <a:rPr lang="en-CA" sz="1400" dirty="0" smtClean="0"/>
              <a:t>=..”&gt;&lt;</a:t>
            </a:r>
            <a:r>
              <a:rPr lang="en-CA" sz="1400" dirty="0"/>
              <a:t>head</a:t>
            </a:r>
            <a:r>
              <a:rPr lang="en-CA" sz="1400" dirty="0" smtClean="0"/>
              <a:t>&gt;..</a:t>
            </a:r>
            <a:r>
              <a:rPr lang="en-CA" dirty="0" smtClean="0"/>
              <a:t>”&gt;</a:t>
            </a:r>
          </a:p>
          <a:p>
            <a:r>
              <a:rPr lang="en-CA" dirty="0" smtClean="0"/>
              <a:t>&lt;</a:t>
            </a:r>
            <a:r>
              <a:rPr lang="en-CA" dirty="0" err="1" smtClean="0"/>
              <a:t>wsj.com</a:t>
            </a:r>
            <a:r>
              <a:rPr lang="en-CA" dirty="0" smtClean="0"/>
              <a:t>, </a:t>
            </a:r>
            <a:r>
              <a:rPr lang="en-CA" dirty="0"/>
              <a:t>“&lt;!</a:t>
            </a:r>
            <a:r>
              <a:rPr lang="en-CA" sz="1400" dirty="0"/>
              <a:t>DOCTYPE html&gt;&lt;head&gt;..”</a:t>
            </a:r>
            <a:r>
              <a:rPr lang="en-CA" dirty="0" smtClean="0"/>
              <a:t>&gt;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26440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BB6C-FE78-A843-99B5-A5593904B1B6}" type="datetime1">
              <a:rPr lang="en-CA" smtClean="0"/>
              <a:t>11/27/2013</a:t>
            </a:fld>
            <a:endParaRPr lang="en-US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508000"/>
            <a:ext cx="8222281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0905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failures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90701"/>
            <a:ext cx="8242300" cy="3931920"/>
          </a:xfrm>
        </p:spPr>
        <p:txBody>
          <a:bodyPr>
            <a:normAutofit/>
          </a:bodyPr>
          <a:lstStyle/>
          <a:p>
            <a:r>
              <a:rPr lang="en-US" dirty="0" smtClean="0"/>
              <a:t>Machine failures are common in large distributed systems</a:t>
            </a:r>
          </a:p>
          <a:p>
            <a:pPr marL="571500" lvl="2" indent="-342900">
              <a:spcBef>
                <a:spcPts val="2000"/>
              </a:spcBef>
            </a:pPr>
            <a:r>
              <a:rPr lang="en-US" dirty="0"/>
              <a:t>“</a:t>
            </a:r>
            <a:r>
              <a:rPr lang="en-US" i="1" dirty="0"/>
              <a:t>One node crashes per day in a 10K node cluster</a:t>
            </a:r>
            <a:r>
              <a:rPr lang="en-US" dirty="0"/>
              <a:t>” - Jeff </a:t>
            </a:r>
            <a:r>
              <a:rPr lang="en-US" dirty="0" smtClean="0"/>
              <a:t>Dean</a:t>
            </a:r>
          </a:p>
          <a:p>
            <a:pPr marL="571500" lvl="2" indent="-342900">
              <a:spcBef>
                <a:spcPts val="2000"/>
              </a:spcBef>
            </a:pPr>
            <a:r>
              <a:rPr lang="en-US" dirty="0" smtClean="0"/>
              <a:t>Distributed systems </a:t>
            </a:r>
            <a:r>
              <a:rPr lang="en-US" b="1" i="1" dirty="0" smtClean="0">
                <a:solidFill>
                  <a:srgbClr val="FF0000"/>
                </a:solidFill>
              </a:rPr>
              <a:t>must be designed to tolerate component failure</a:t>
            </a:r>
            <a:r>
              <a:rPr lang="en-US" i="1" dirty="0" smtClean="0">
                <a:solidFill>
                  <a:srgbClr val="FF0000"/>
                </a:solidFill>
              </a:rPr>
              <a:t>s</a:t>
            </a:r>
          </a:p>
          <a:p>
            <a:pPr marL="571500" lvl="2" indent="-342900">
              <a:spcBef>
                <a:spcPts val="2000"/>
              </a:spcBef>
            </a:pPr>
            <a:endParaRPr lang="en-US" i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BB6C-FE78-A843-99B5-A5593904B1B6}" type="datetime1">
              <a:rPr lang="en-CA" smtClean="0"/>
              <a:t>11/27/2013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263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worker failures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" y="1892300"/>
            <a:ext cx="8001635" cy="4173221"/>
          </a:xfrm>
        </p:spPr>
        <p:txBody>
          <a:bodyPr/>
          <a:lstStyle/>
          <a:p>
            <a:pPr marL="571500" lvl="2" indent="-342900">
              <a:spcBef>
                <a:spcPts val="2000"/>
              </a:spcBef>
            </a:pPr>
            <a:r>
              <a:rPr lang="en-US" dirty="0" smtClean="0"/>
              <a:t>Master </a:t>
            </a:r>
            <a:r>
              <a:rPr lang="en-US" dirty="0"/>
              <a:t>detect failures via periodic heartbeat</a:t>
            </a:r>
          </a:p>
          <a:p>
            <a:pPr marL="571500" lvl="2" indent="-342900">
              <a:spcBef>
                <a:spcPts val="2000"/>
              </a:spcBef>
            </a:pPr>
            <a:r>
              <a:rPr lang="en-US" dirty="0"/>
              <a:t>Re-execute </a:t>
            </a:r>
            <a:r>
              <a:rPr lang="en-US" dirty="0">
                <a:solidFill>
                  <a:srgbClr val="0000FF"/>
                </a:solidFill>
              </a:rPr>
              <a:t>completed</a:t>
            </a:r>
            <a:r>
              <a:rPr lang="en-US" dirty="0"/>
              <a:t> and </a:t>
            </a:r>
            <a:r>
              <a:rPr lang="en-US" dirty="0">
                <a:solidFill>
                  <a:srgbClr val="0000FF"/>
                </a:solidFill>
              </a:rPr>
              <a:t>in-progress map</a:t>
            </a:r>
            <a:r>
              <a:rPr lang="en-US" dirty="0"/>
              <a:t> </a:t>
            </a:r>
            <a:r>
              <a:rPr lang="en-US" dirty="0" smtClean="0"/>
              <a:t>tasks</a:t>
            </a:r>
          </a:p>
          <a:p>
            <a:pPr marL="800100" lvl="3" indent="-342900">
              <a:spcBef>
                <a:spcPts val="2000"/>
              </a:spcBef>
            </a:pPr>
            <a:r>
              <a:rPr lang="en-US" dirty="0"/>
              <a:t>Need re-execution for completed tasks b/c the failed machine might not be </a:t>
            </a:r>
            <a:r>
              <a:rPr lang="en-US" dirty="0" smtClean="0"/>
              <a:t>accessible</a:t>
            </a:r>
            <a:endParaRPr lang="en-US" dirty="0"/>
          </a:p>
          <a:p>
            <a:pPr marL="571500" lvl="2" indent="-342900">
              <a:spcBef>
                <a:spcPts val="2000"/>
              </a:spcBef>
            </a:pPr>
            <a:r>
              <a:rPr lang="en-US" dirty="0"/>
              <a:t>Re-execute </a:t>
            </a:r>
            <a:r>
              <a:rPr lang="en-US" dirty="0">
                <a:solidFill>
                  <a:srgbClr val="0000FF"/>
                </a:solidFill>
              </a:rPr>
              <a:t>in-progress </a:t>
            </a:r>
            <a:r>
              <a:rPr lang="en-US" dirty="0"/>
              <a:t>reduce </a:t>
            </a:r>
            <a:r>
              <a:rPr lang="en-US" dirty="0" smtClean="0"/>
              <a:t>tasks</a:t>
            </a:r>
          </a:p>
          <a:p>
            <a:pPr marL="800100" lvl="3" indent="-342900">
              <a:spcBef>
                <a:spcPts val="2000"/>
              </a:spcBef>
            </a:pPr>
            <a:r>
              <a:rPr lang="en-US" dirty="0" smtClean="0"/>
              <a:t>No need to re-execute completed reduce tasks b/c results are written to shared file system</a:t>
            </a:r>
          </a:p>
          <a:p>
            <a:pPr marL="571500" lvl="2" indent="-342900">
              <a:spcBef>
                <a:spcPts val="2000"/>
              </a:spcBef>
            </a:pPr>
            <a:r>
              <a:rPr lang="en-US" dirty="0" smtClean="0"/>
              <a:t>Task completion committed through master</a:t>
            </a:r>
            <a:endParaRPr lang="en-US" dirty="0"/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BB6C-FE78-A843-99B5-A5593904B1B6}" type="datetime1">
              <a:rPr lang="en-CA" smtClean="0"/>
              <a:t>11/27/2013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458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4158"/>
            <a:ext cx="8191500" cy="13398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Refinement: redundant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" y="1892299"/>
            <a:ext cx="8633460" cy="4479291"/>
          </a:xfrm>
        </p:spPr>
        <p:txBody>
          <a:bodyPr/>
          <a:lstStyle/>
          <a:p>
            <a:pPr marL="571500" lvl="2" indent="-342900">
              <a:spcBef>
                <a:spcPts val="2000"/>
              </a:spcBef>
            </a:pPr>
            <a:r>
              <a:rPr lang="en-US" dirty="0" smtClean="0"/>
              <a:t>Slow workers significantly lengthen completion time</a:t>
            </a:r>
          </a:p>
          <a:p>
            <a:pPr marL="800100" lvl="3" indent="-342900">
              <a:spcBef>
                <a:spcPts val="2000"/>
              </a:spcBef>
            </a:pPr>
            <a:r>
              <a:rPr lang="en-US" dirty="0" smtClean="0"/>
              <a:t>Called “</a:t>
            </a:r>
            <a:r>
              <a:rPr lang="en-US" dirty="0" smtClean="0">
                <a:solidFill>
                  <a:srgbClr val="0000FF"/>
                </a:solidFill>
              </a:rPr>
              <a:t>Stragglers</a:t>
            </a:r>
            <a:r>
              <a:rPr lang="en-US" dirty="0" smtClean="0"/>
              <a:t>”</a:t>
            </a:r>
          </a:p>
          <a:p>
            <a:pPr marL="800100" lvl="3" indent="-342900">
              <a:spcBef>
                <a:spcPts val="2000"/>
              </a:spcBef>
            </a:pPr>
            <a:r>
              <a:rPr lang="en-US" dirty="0" smtClean="0"/>
              <a:t>Maybe caused by </a:t>
            </a:r>
          </a:p>
          <a:p>
            <a:pPr marL="1028700" lvl="4" indent="-342900">
              <a:spcBef>
                <a:spcPts val="2000"/>
              </a:spcBef>
            </a:pPr>
            <a:r>
              <a:rPr lang="en-US" dirty="0" smtClean="0"/>
              <a:t>other jobs consuming resources on machine</a:t>
            </a:r>
          </a:p>
          <a:p>
            <a:pPr marL="1028700" lvl="4" indent="-342900">
              <a:spcBef>
                <a:spcPts val="2000"/>
              </a:spcBef>
            </a:pPr>
            <a:r>
              <a:rPr lang="en-US" dirty="0" smtClean="0"/>
              <a:t>bad disks with soft errors transfer data very slowly</a:t>
            </a:r>
          </a:p>
          <a:p>
            <a:pPr marL="1028700" lvl="4" indent="-342900">
              <a:spcBef>
                <a:spcPts val="2000"/>
              </a:spcBef>
            </a:pPr>
            <a:r>
              <a:rPr lang="en-US" dirty="0" smtClean="0"/>
              <a:t>software bugs</a:t>
            </a:r>
          </a:p>
          <a:p>
            <a:pPr marL="800100" lvl="3" indent="-342900">
              <a:spcBef>
                <a:spcPts val="2000"/>
              </a:spcBef>
            </a:pPr>
            <a:r>
              <a:rPr lang="en-US" dirty="0" smtClean="0">
                <a:solidFill>
                  <a:srgbClr val="0000FF"/>
                </a:solidFill>
              </a:rPr>
              <a:t>Solution</a:t>
            </a:r>
            <a:r>
              <a:rPr lang="en-US" dirty="0" smtClean="0"/>
              <a:t>: near end of phase, spawn backup copies of </a:t>
            </a:r>
            <a:r>
              <a:rPr lang="en-US" dirty="0" err="1" smtClean="0"/>
              <a:t>tass</a:t>
            </a:r>
            <a:endParaRPr lang="en-US" dirty="0" smtClean="0"/>
          </a:p>
          <a:p>
            <a:pPr marL="1028700" lvl="4" indent="-342900">
              <a:spcBef>
                <a:spcPts val="2000"/>
              </a:spcBef>
            </a:pPr>
            <a:r>
              <a:rPr lang="en-US" dirty="0" smtClean="0"/>
              <a:t>Whichever one finishes first “wins”</a:t>
            </a:r>
            <a:endParaRPr lang="en-US" dirty="0"/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BB6C-FE78-A843-99B5-A5593904B1B6}" type="datetime1">
              <a:rPr lang="en-CA" smtClean="0"/>
              <a:t>11/27/2013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056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2" y="40958"/>
            <a:ext cx="7824787" cy="133985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Refinement: saving network bandwidth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BB6C-FE78-A843-99B5-A5593904B1B6}" type="datetime1">
              <a:rPr lang="en-CA" smtClean="0"/>
              <a:t>11/27/2013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4940" y="1397000"/>
            <a:ext cx="54711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660066"/>
                </a:solidFill>
                <a:latin typeface="Consolas"/>
                <a:cs typeface="Consolas"/>
              </a:rPr>
              <a:t>index:map</a:t>
            </a:r>
            <a:r>
              <a:rPr lang="en-US" sz="1600" dirty="0" smtClean="0">
                <a:solidFill>
                  <a:srgbClr val="660066"/>
                </a:solidFill>
                <a:latin typeface="Consolas"/>
                <a:cs typeface="Consolas"/>
              </a:rPr>
              <a:t> () {</a:t>
            </a:r>
          </a:p>
          <a:p>
            <a:r>
              <a:rPr lang="en-US" sz="1600" dirty="0">
                <a:solidFill>
                  <a:srgbClr val="660066"/>
                </a:solidFill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rgbClr val="660066"/>
                </a:solidFill>
                <a:latin typeface="Consolas"/>
                <a:cs typeface="Consolas"/>
              </a:rPr>
              <a:t> // input: &lt;</a:t>
            </a:r>
            <a:r>
              <a:rPr lang="en-US" sz="1600" dirty="0" err="1" smtClean="0">
                <a:solidFill>
                  <a:srgbClr val="660066"/>
                </a:solidFill>
                <a:latin typeface="Consolas"/>
                <a:cs typeface="Consolas"/>
              </a:rPr>
              <a:t>url</a:t>
            </a:r>
            <a:r>
              <a:rPr lang="en-US" sz="1600" dirty="0" smtClean="0">
                <a:solidFill>
                  <a:srgbClr val="660066"/>
                </a:solidFill>
                <a:latin typeface="Consolas"/>
                <a:cs typeface="Consolas"/>
              </a:rPr>
              <a:t>, content&gt;</a:t>
            </a:r>
          </a:p>
          <a:p>
            <a:r>
              <a:rPr lang="en-US" sz="1600" dirty="0">
                <a:solidFill>
                  <a:srgbClr val="660066"/>
                </a:solidFill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rgbClr val="660066"/>
                </a:solidFill>
                <a:latin typeface="Consolas"/>
                <a:cs typeface="Consolas"/>
              </a:rPr>
              <a:t> // output: &lt;word, </a:t>
            </a:r>
            <a:r>
              <a:rPr lang="en-US" sz="1600" dirty="0" err="1" smtClean="0">
                <a:solidFill>
                  <a:srgbClr val="660066"/>
                </a:solidFill>
                <a:latin typeface="Consolas"/>
                <a:cs typeface="Consolas"/>
              </a:rPr>
              <a:t>url</a:t>
            </a:r>
            <a:r>
              <a:rPr lang="en-US" sz="1600" dirty="0" smtClean="0">
                <a:solidFill>
                  <a:srgbClr val="660066"/>
                </a:solidFill>
                <a:latin typeface="Consolas"/>
                <a:cs typeface="Consolas"/>
              </a:rPr>
              <a:t>&gt;</a:t>
            </a:r>
            <a:endParaRPr lang="en-US" sz="1600" dirty="0" smtClean="0">
              <a:latin typeface="Consolas"/>
              <a:cs typeface="Consolas"/>
            </a:endParaRPr>
          </a:p>
          <a:p>
            <a:endParaRPr lang="en-US" sz="1600" dirty="0" smtClean="0">
              <a:latin typeface="Consolas"/>
              <a:cs typeface="Consolas"/>
            </a:endParaRPr>
          </a:p>
          <a:p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  <a:latin typeface="Consolas"/>
                <a:cs typeface="Consolas"/>
              </a:rPr>
              <a:t>  // for each &lt;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  <a:latin typeface="Consolas"/>
                <a:cs typeface="Consolas"/>
              </a:rPr>
              <a:t>url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  <a:latin typeface="Consolas"/>
                <a:cs typeface="Consolas"/>
              </a:rPr>
              <a:t>, content&gt; pair {</a:t>
            </a:r>
          </a:p>
          <a:p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smtClean="0">
                <a:latin typeface="Consolas"/>
                <a:cs typeface="Consolas"/>
              </a:rPr>
              <a:t>   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for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each</a:t>
            </a:r>
            <a:r>
              <a:rPr lang="en-US" sz="1600" dirty="0" smtClean="0">
                <a:latin typeface="Consolas"/>
                <a:cs typeface="Consolas"/>
              </a:rPr>
              <a:t> word w 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in</a:t>
            </a:r>
            <a:r>
              <a:rPr lang="en-US" sz="1600" dirty="0" smtClean="0">
                <a:latin typeface="Consolas"/>
                <a:cs typeface="Consolas"/>
              </a:rPr>
              <a:t> content {</a:t>
            </a:r>
          </a:p>
          <a:p>
            <a:r>
              <a:rPr lang="en-US" sz="1600" dirty="0" smtClean="0">
                <a:latin typeface="Consolas"/>
                <a:cs typeface="Consolas"/>
              </a:rPr>
              <a:t>      Emit(&lt;w, </a:t>
            </a:r>
            <a:r>
              <a:rPr lang="en-US" sz="1600" dirty="0" err="1" smtClean="0">
                <a:latin typeface="Consolas"/>
                <a:cs typeface="Consolas"/>
              </a:rPr>
              <a:t>url</a:t>
            </a:r>
            <a:r>
              <a:rPr lang="en-US" sz="1600" dirty="0" smtClean="0">
                <a:latin typeface="Consolas"/>
                <a:cs typeface="Consolas"/>
              </a:rPr>
              <a:t>&gt;);</a:t>
            </a:r>
          </a:p>
          <a:p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smtClean="0">
                <a:latin typeface="Consolas"/>
                <a:cs typeface="Consolas"/>
              </a:rPr>
              <a:t>   }</a:t>
            </a:r>
          </a:p>
          <a:p>
            <a:r>
              <a:rPr lang="en-US" sz="1600" dirty="0">
                <a:solidFill>
                  <a:srgbClr val="558140"/>
                </a:solidFill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rgbClr val="558140"/>
                </a:solidFill>
                <a:latin typeface="Consolas"/>
                <a:cs typeface="Consolas"/>
              </a:rPr>
              <a:t> // }</a:t>
            </a:r>
          </a:p>
          <a:p>
            <a:r>
              <a:rPr lang="en-US" sz="1600" dirty="0" smtClean="0">
                <a:latin typeface="Consolas"/>
                <a:cs typeface="Consolas"/>
              </a:rPr>
              <a:t>}</a:t>
            </a:r>
            <a:endParaRPr lang="en-US" sz="1600" dirty="0">
              <a:latin typeface="Consolas"/>
              <a:cs typeface="Consola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6540" y="3944442"/>
            <a:ext cx="5867400" cy="2800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660066"/>
                </a:solidFill>
                <a:latin typeface="Consolas"/>
                <a:cs typeface="Consolas"/>
              </a:rPr>
              <a:t>index:reduce</a:t>
            </a:r>
            <a:r>
              <a:rPr lang="en-US" sz="1600" dirty="0" smtClean="0">
                <a:solidFill>
                  <a:srgbClr val="660066"/>
                </a:solidFill>
                <a:latin typeface="Consolas"/>
                <a:cs typeface="Consolas"/>
              </a:rPr>
              <a:t> () {</a:t>
            </a:r>
            <a:endParaRPr lang="en-US" sz="1600" dirty="0" smtClean="0">
              <a:latin typeface="Consolas"/>
              <a:cs typeface="Consolas"/>
            </a:endParaRPr>
          </a:p>
          <a:p>
            <a:r>
              <a:rPr lang="en-US" sz="1600" dirty="0" smtClean="0">
                <a:latin typeface="Consolas"/>
                <a:cs typeface="Consolas"/>
              </a:rPr>
              <a:t>  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// input: &lt;word, </a:t>
            </a:r>
            <a:r>
              <a:rPr lang="en-US" sz="1600" dirty="0" err="1" smtClean="0">
                <a:solidFill>
                  <a:srgbClr val="800000"/>
                </a:solidFill>
                <a:latin typeface="Consolas"/>
                <a:cs typeface="Consolas"/>
              </a:rPr>
              <a:t>url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&gt; (sorted)</a:t>
            </a:r>
          </a:p>
          <a:p>
            <a:r>
              <a:rPr lang="en-US" sz="1600" dirty="0">
                <a:solidFill>
                  <a:srgbClr val="800000"/>
                </a:solidFill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 // </a:t>
            </a:r>
            <a:r>
              <a:rPr lang="en-US" sz="1600" dirty="0" err="1" smtClean="0">
                <a:solidFill>
                  <a:srgbClr val="800000"/>
                </a:solidFill>
                <a:latin typeface="Consolas"/>
                <a:cs typeface="Consolas"/>
              </a:rPr>
              <a:t>final_output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: &lt;word, list(</a:t>
            </a:r>
            <a:r>
              <a:rPr lang="en-US" sz="1600" dirty="0" err="1" smtClean="0">
                <a:solidFill>
                  <a:srgbClr val="800000"/>
                </a:solidFill>
                <a:latin typeface="Consolas"/>
                <a:cs typeface="Consolas"/>
              </a:rPr>
              <a:t>url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)&gt;</a:t>
            </a:r>
            <a:endParaRPr lang="en-US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Consolas"/>
              <a:cs typeface="Consolas"/>
            </a:endParaRPr>
          </a:p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</a:t>
            </a:r>
          </a:p>
          <a:p>
            <a:r>
              <a:rPr lang="en-US" sz="1600" dirty="0" smtClean="0">
                <a:solidFill>
                  <a:srgbClr val="558140"/>
                </a:solidFill>
                <a:latin typeface="Consolas"/>
                <a:cs typeface="Consolas"/>
              </a:rPr>
              <a:t>// for each &lt;word, </a:t>
            </a:r>
            <a:r>
              <a:rPr lang="en-US" sz="1600" dirty="0" err="1" smtClean="0">
                <a:solidFill>
                  <a:srgbClr val="558140"/>
                </a:solidFill>
                <a:latin typeface="Consolas"/>
                <a:cs typeface="Consolas"/>
              </a:rPr>
              <a:t>url</a:t>
            </a:r>
            <a:r>
              <a:rPr lang="en-US" sz="1600" dirty="0" smtClean="0">
                <a:solidFill>
                  <a:srgbClr val="558140"/>
                </a:solidFill>
                <a:latin typeface="Consolas"/>
                <a:cs typeface="Consolas"/>
              </a:rPr>
              <a:t>&gt; pair {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</a:t>
            </a:r>
          </a:p>
          <a:p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if (!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final_output.exists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(word))</a:t>
            </a:r>
          </a:p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final_output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{word} = new List&lt;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url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&gt;;</a:t>
            </a:r>
          </a:p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final_output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{word}.push(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url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));</a:t>
            </a:r>
          </a:p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}</a:t>
            </a:r>
            <a:endParaRPr lang="en-US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Consolas"/>
              <a:cs typeface="Consolas"/>
            </a:endParaRPr>
          </a:p>
          <a:p>
            <a:endParaRPr lang="en-US" sz="1600" dirty="0" smtClean="0">
              <a:solidFill>
                <a:srgbClr val="0000FF"/>
              </a:solidFill>
              <a:latin typeface="Consolas"/>
              <a:cs typeface="Consolas"/>
            </a:endParaRPr>
          </a:p>
          <a:p>
            <a:r>
              <a:rPr lang="en-US" sz="160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endParaRPr lang="en-US" sz="1600" dirty="0">
              <a:latin typeface="Consolas"/>
              <a:cs typeface="Consolas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491033" y="5817593"/>
            <a:ext cx="4246567" cy="646331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dirty="0" smtClean="0"/>
              <a:t>&lt;“</a:t>
            </a:r>
            <a:r>
              <a:rPr lang="en-CA" dirty="0" err="1" smtClean="0"/>
              <a:t>nba</a:t>
            </a:r>
            <a:r>
              <a:rPr lang="en-CA" dirty="0" smtClean="0"/>
              <a:t>”, </a:t>
            </a:r>
            <a:r>
              <a:rPr lang="en-CA" dirty="0" err="1" smtClean="0">
                <a:solidFill>
                  <a:schemeClr val="accent2">
                    <a:lumMod val="50000"/>
                  </a:schemeClr>
                </a:solidFill>
              </a:rPr>
              <a:t>espn.com</a:t>
            </a:r>
            <a:r>
              <a:rPr lang="en-CA" dirty="0"/>
              <a:t>,</a:t>
            </a:r>
            <a:r>
              <a:rPr lang="en-CA" dirty="0" smtClean="0"/>
              <a:t> </a:t>
            </a:r>
            <a:r>
              <a:rPr lang="en-CA" dirty="0" err="1" smtClean="0"/>
              <a:t>nba.com</a:t>
            </a:r>
            <a:r>
              <a:rPr lang="en-CA" dirty="0"/>
              <a:t>,</a:t>
            </a:r>
            <a:r>
              <a:rPr lang="en-CA" dirty="0" smtClean="0"/>
              <a:t> </a:t>
            </a:r>
            <a:r>
              <a:rPr lang="en-CA" dirty="0" err="1" smtClean="0"/>
              <a:t>yahoo.com</a:t>
            </a:r>
            <a:r>
              <a:rPr lang="en-CA" dirty="0" smtClean="0"/>
              <a:t>, </a:t>
            </a:r>
            <a:r>
              <a:rPr lang="en-CA" dirty="0" err="1" smtClean="0"/>
              <a:t>wsj.com</a:t>
            </a:r>
            <a:r>
              <a:rPr lang="en-CA" dirty="0" smtClean="0"/>
              <a:t>&gt;</a:t>
            </a:r>
            <a:endParaRPr lang="en-CA" dirty="0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263099" y="1006842"/>
            <a:ext cx="2248701" cy="646331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dirty="0" smtClean="0"/>
              <a:t>&lt;“</a:t>
            </a:r>
            <a:r>
              <a:rPr lang="en-CA" dirty="0" err="1" smtClean="0"/>
              <a:t>nba</a:t>
            </a:r>
            <a:r>
              <a:rPr lang="en-CA" dirty="0" smtClean="0"/>
              <a:t>”, </a:t>
            </a:r>
            <a:r>
              <a:rPr lang="en-CA" dirty="0" err="1" smtClean="0">
                <a:solidFill>
                  <a:schemeClr val="accent2">
                    <a:lumMod val="50000"/>
                  </a:schemeClr>
                </a:solidFill>
              </a:rPr>
              <a:t>espn.com</a:t>
            </a:r>
            <a:r>
              <a:rPr lang="en-CA" dirty="0" smtClean="0"/>
              <a:t>&gt;</a:t>
            </a:r>
          </a:p>
          <a:p>
            <a:r>
              <a:rPr lang="en-CA" dirty="0" smtClean="0"/>
              <a:t>&lt;“</a:t>
            </a:r>
            <a:r>
              <a:rPr lang="en-CA" dirty="0" err="1" smtClean="0"/>
              <a:t>nba</a:t>
            </a:r>
            <a:r>
              <a:rPr lang="en-CA" dirty="0" smtClean="0"/>
              <a:t>”, </a:t>
            </a:r>
            <a:r>
              <a:rPr lang="en-CA" dirty="0" err="1" smtClean="0"/>
              <a:t>nba.com</a:t>
            </a:r>
            <a:r>
              <a:rPr lang="en-CA" dirty="0" smtClean="0"/>
              <a:t>&gt;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263099" y="1703973"/>
            <a:ext cx="2388401" cy="646331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dirty="0" smtClean="0"/>
              <a:t>&lt;</a:t>
            </a:r>
            <a:r>
              <a:rPr lang="en-CA" dirty="0"/>
              <a:t>“</a:t>
            </a:r>
            <a:r>
              <a:rPr lang="en-CA" dirty="0" err="1"/>
              <a:t>nba</a:t>
            </a:r>
            <a:r>
              <a:rPr lang="en-CA" dirty="0"/>
              <a:t>”, </a:t>
            </a:r>
            <a:r>
              <a:rPr lang="en-CA" dirty="0" err="1" smtClean="0">
                <a:solidFill>
                  <a:srgbClr val="FF0000"/>
                </a:solidFill>
              </a:rPr>
              <a:t>yahoo.com</a:t>
            </a:r>
            <a:r>
              <a:rPr lang="en-CA" dirty="0" smtClean="0">
                <a:solidFill>
                  <a:srgbClr val="FF0000"/>
                </a:solidFill>
              </a:rPr>
              <a:t>&gt;</a:t>
            </a:r>
            <a:endParaRPr lang="en-CA" dirty="0">
              <a:solidFill>
                <a:srgbClr val="FF0000"/>
              </a:solidFill>
            </a:endParaRPr>
          </a:p>
          <a:p>
            <a:r>
              <a:rPr lang="en-CA" dirty="0" smtClean="0"/>
              <a:t>&lt;“</a:t>
            </a:r>
            <a:r>
              <a:rPr lang="en-CA" dirty="0" err="1" smtClean="0"/>
              <a:t>nba</a:t>
            </a:r>
            <a:r>
              <a:rPr lang="en-CA" dirty="0" smtClean="0"/>
              <a:t>”, </a:t>
            </a:r>
            <a:r>
              <a:rPr lang="en-CA" dirty="0" err="1" smtClean="0">
                <a:solidFill>
                  <a:srgbClr val="FF0000"/>
                </a:solidFill>
              </a:rPr>
              <a:t>wsj.com</a:t>
            </a:r>
            <a:r>
              <a:rPr lang="en-CA" dirty="0"/>
              <a:t>)&gt;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22621" y="2816948"/>
            <a:ext cx="3814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Problem: too many key-value pairs</a:t>
            </a:r>
          </a:p>
          <a:p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to send over network! </a:t>
            </a:r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14900" y="3463279"/>
            <a:ext cx="3695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Solution: run “reduce” function locally first! </a:t>
            </a:r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5892800" y="1155707"/>
            <a:ext cx="32639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dirty="0" smtClean="0"/>
              <a:t>&lt;“</a:t>
            </a:r>
            <a:r>
              <a:rPr lang="en-CA" dirty="0" err="1" smtClean="0"/>
              <a:t>nba</a:t>
            </a:r>
            <a:r>
              <a:rPr lang="en-CA" dirty="0" smtClean="0"/>
              <a:t>”, </a:t>
            </a:r>
            <a:r>
              <a:rPr lang="en-CA" dirty="0" err="1" smtClean="0">
                <a:solidFill>
                  <a:schemeClr val="accent2">
                    <a:lumMod val="50000"/>
                  </a:schemeClr>
                </a:solidFill>
              </a:rPr>
              <a:t>espn.com</a:t>
            </a:r>
            <a:r>
              <a:rPr lang="en-CA" dirty="0" smtClean="0"/>
              <a:t>, </a:t>
            </a:r>
            <a:r>
              <a:rPr lang="en-CA" dirty="0" err="1" smtClean="0"/>
              <a:t>nba.com</a:t>
            </a:r>
            <a:r>
              <a:rPr lang="en-CA" dirty="0" smtClean="0"/>
              <a:t>&gt;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511800" y="1380808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5918200" y="1905811"/>
            <a:ext cx="32639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dirty="0" smtClean="0"/>
              <a:t>&lt;“</a:t>
            </a:r>
            <a:r>
              <a:rPr lang="en-CA" dirty="0" err="1" smtClean="0"/>
              <a:t>nba</a:t>
            </a:r>
            <a:r>
              <a:rPr lang="en-CA" dirty="0" smtClean="0"/>
              <a:t>”, </a:t>
            </a:r>
            <a:r>
              <a:rPr lang="en-CA" dirty="0" err="1" smtClean="0">
                <a:solidFill>
                  <a:schemeClr val="accent2">
                    <a:lumMod val="50000"/>
                  </a:schemeClr>
                </a:solidFill>
              </a:rPr>
              <a:t>yahoo.com</a:t>
            </a:r>
            <a:r>
              <a:rPr lang="en-CA" dirty="0" smtClean="0"/>
              <a:t>, </a:t>
            </a:r>
            <a:r>
              <a:rPr lang="en-CA" dirty="0" err="1" smtClean="0"/>
              <a:t>wsj.com</a:t>
            </a:r>
            <a:r>
              <a:rPr lang="en-CA" dirty="0" smtClean="0"/>
              <a:t>&gt;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651500" y="2130108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586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advancements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300" y="1866900"/>
            <a:ext cx="7623175" cy="4198621"/>
          </a:xfrm>
        </p:spPr>
        <p:txBody>
          <a:bodyPr/>
          <a:lstStyle/>
          <a:p>
            <a:r>
              <a:rPr lang="en-US" dirty="0" smtClean="0"/>
              <a:t>Master can become bottleneck</a:t>
            </a:r>
          </a:p>
          <a:p>
            <a:pPr lvl="1"/>
            <a:r>
              <a:rPr lang="en-US" dirty="0" smtClean="0"/>
              <a:t>Split its functionality</a:t>
            </a:r>
          </a:p>
          <a:p>
            <a:pPr lvl="2"/>
            <a:r>
              <a:rPr lang="en-US" dirty="0" smtClean="0"/>
              <a:t>Scheduling, monitoring, recovery, etc.</a:t>
            </a:r>
          </a:p>
          <a:p>
            <a:pPr lvl="1"/>
            <a:r>
              <a:rPr lang="en-US" dirty="0" smtClean="0"/>
              <a:t>Only scheduling task is centralized</a:t>
            </a:r>
          </a:p>
          <a:p>
            <a:r>
              <a:rPr lang="en-US" dirty="0" smtClean="0"/>
              <a:t>I/O on intermediate results can be too slow</a:t>
            </a:r>
          </a:p>
          <a:p>
            <a:pPr lvl="1"/>
            <a:r>
              <a:rPr lang="en-US" dirty="0" smtClean="0"/>
              <a:t>Buffer entire intermediate result in memory</a:t>
            </a:r>
          </a:p>
          <a:p>
            <a:r>
              <a:rPr lang="en-US" dirty="0" smtClean="0"/>
              <a:t>Other programming models</a:t>
            </a:r>
          </a:p>
          <a:p>
            <a:pPr lvl="1"/>
            <a:r>
              <a:rPr lang="en-US" dirty="0" smtClean="0"/>
              <a:t>E.g., SQL on distributed systems</a:t>
            </a:r>
          </a:p>
          <a:p>
            <a:pPr marL="579438" lvl="2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BB6C-FE78-A843-99B5-A5593904B1B6}" type="datetime1">
              <a:rPr lang="en-CA" smtClean="0"/>
              <a:t>11/27/2013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831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66358"/>
            <a:ext cx="7345362" cy="1339850"/>
          </a:xfrm>
        </p:spPr>
        <p:txBody>
          <a:bodyPr/>
          <a:lstStyle/>
          <a:p>
            <a:r>
              <a:rPr lang="en-US" dirty="0" smtClean="0"/>
              <a:t>Big picture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BB6C-FE78-A843-99B5-A5593904B1B6}" type="datetime1">
              <a:rPr lang="en-CA" smtClean="0"/>
              <a:t>11/27/2013</a:t>
            </a:fld>
            <a:endParaRPr lang="en-US" dirty="0"/>
          </a:p>
        </p:txBody>
      </p:sp>
      <p:sp>
        <p:nvSpPr>
          <p:cNvPr id="11" name="Text Box 43"/>
          <p:cNvSpPr txBox="1">
            <a:spLocks noChangeArrowheads="1"/>
          </p:cNvSpPr>
          <p:nvPr/>
        </p:nvSpPr>
        <p:spPr bwMode="auto">
          <a:xfrm>
            <a:off x="513419" y="1437046"/>
            <a:ext cx="3460153" cy="35985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CA" dirty="0" smtClean="0">
                <a:solidFill>
                  <a:srgbClr val="0000FF"/>
                </a:solidFill>
              </a:rPr>
              <a:t>Sequential program optimization:</a:t>
            </a:r>
            <a:endParaRPr lang="en-CA" dirty="0">
              <a:solidFill>
                <a:srgbClr val="0000FF"/>
              </a:solidFill>
            </a:endParaRPr>
          </a:p>
        </p:txBody>
      </p:sp>
      <p:sp>
        <p:nvSpPr>
          <p:cNvPr id="12" name="Line 80"/>
          <p:cNvSpPr>
            <a:spLocks noChangeShapeType="1"/>
          </p:cNvSpPr>
          <p:nvPr/>
        </p:nvSpPr>
        <p:spPr bwMode="auto">
          <a:xfrm>
            <a:off x="1550324" y="1872666"/>
            <a:ext cx="0" cy="1526801"/>
          </a:xfrm>
          <a:prstGeom prst="line">
            <a:avLst/>
          </a:prstGeom>
          <a:noFill/>
          <a:ln w="76200">
            <a:solidFill>
              <a:srgbClr val="CC0099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14" name="Line 81"/>
          <p:cNvSpPr>
            <a:spLocks noChangeShapeType="1"/>
          </p:cNvSpPr>
          <p:nvPr/>
        </p:nvSpPr>
        <p:spPr bwMode="auto">
          <a:xfrm>
            <a:off x="1406007" y="1872665"/>
            <a:ext cx="290079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15" name="Line 82"/>
          <p:cNvSpPr>
            <a:spLocks noChangeShapeType="1"/>
          </p:cNvSpPr>
          <p:nvPr/>
        </p:nvSpPr>
        <p:spPr bwMode="auto">
          <a:xfrm>
            <a:off x="1406007" y="3399467"/>
            <a:ext cx="290079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16" name="Line 98"/>
          <p:cNvSpPr>
            <a:spLocks noChangeShapeType="1"/>
          </p:cNvSpPr>
          <p:nvPr/>
        </p:nvSpPr>
        <p:spPr bwMode="auto">
          <a:xfrm>
            <a:off x="1253029" y="1823640"/>
            <a:ext cx="0" cy="1567422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</p:spPr>
        <p:txBody>
          <a:bodyPr wrap="none" lIns="82058" tIns="41029" rIns="82058" bIns="41029" anchor="ctr"/>
          <a:lstStyle/>
          <a:p>
            <a:endParaRPr lang="en-CA" dirty="0"/>
          </a:p>
        </p:txBody>
      </p:sp>
      <p:sp>
        <p:nvSpPr>
          <p:cNvPr id="17" name="Text Box 99"/>
          <p:cNvSpPr txBox="1">
            <a:spLocks noChangeArrowheads="1"/>
          </p:cNvSpPr>
          <p:nvPr/>
        </p:nvSpPr>
        <p:spPr bwMode="auto">
          <a:xfrm>
            <a:off x="449176" y="2203239"/>
            <a:ext cx="705380" cy="63685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CA" dirty="0">
                <a:solidFill>
                  <a:schemeClr val="accent1"/>
                </a:solidFill>
              </a:rPr>
              <a:t>Exec.</a:t>
            </a:r>
          </a:p>
          <a:p>
            <a:r>
              <a:rPr lang="en-CA" dirty="0">
                <a:solidFill>
                  <a:schemeClr val="accent1"/>
                </a:solidFill>
              </a:rPr>
              <a:t>Time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24661" y="2033499"/>
            <a:ext cx="246734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dirty="0" smtClean="0"/>
              <a:t>CPU architecture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Compiler optimization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Cache optimization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Dynamic memory</a:t>
            </a:r>
            <a:endParaRPr lang="en-US" sz="1600" dirty="0"/>
          </a:p>
        </p:txBody>
      </p:sp>
      <p:sp>
        <p:nvSpPr>
          <p:cNvPr id="18" name="Text Box 76"/>
          <p:cNvSpPr txBox="1">
            <a:spLocks noChangeArrowheads="1"/>
          </p:cNvSpPr>
          <p:nvPr/>
        </p:nvSpPr>
        <p:spPr bwMode="auto">
          <a:xfrm>
            <a:off x="4303232" y="2265205"/>
            <a:ext cx="694109" cy="63685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CA" sz="3600" dirty="0">
                <a:sym typeface="Wingdings" pitchFamily="2" charset="2"/>
              </a:rPr>
              <a:t></a:t>
            </a:r>
            <a:endParaRPr lang="en-CA" sz="3600" dirty="0"/>
          </a:p>
        </p:txBody>
      </p:sp>
      <p:sp>
        <p:nvSpPr>
          <p:cNvPr id="19" name="Line 77"/>
          <p:cNvSpPr>
            <a:spLocks noChangeShapeType="1"/>
          </p:cNvSpPr>
          <p:nvPr/>
        </p:nvSpPr>
        <p:spPr bwMode="auto">
          <a:xfrm>
            <a:off x="5292888" y="3535853"/>
            <a:ext cx="0" cy="254934"/>
          </a:xfrm>
          <a:prstGeom prst="line">
            <a:avLst/>
          </a:prstGeom>
          <a:noFill/>
          <a:ln w="76200">
            <a:solidFill>
              <a:srgbClr val="CC0099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20" name="Line 78"/>
          <p:cNvSpPr>
            <a:spLocks noChangeShapeType="1"/>
          </p:cNvSpPr>
          <p:nvPr/>
        </p:nvSpPr>
        <p:spPr bwMode="auto">
          <a:xfrm>
            <a:off x="5157230" y="3535853"/>
            <a:ext cx="27420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21" name="Line 79"/>
          <p:cNvSpPr>
            <a:spLocks noChangeShapeType="1"/>
          </p:cNvSpPr>
          <p:nvPr/>
        </p:nvSpPr>
        <p:spPr bwMode="auto">
          <a:xfrm>
            <a:off x="5157230" y="3790787"/>
            <a:ext cx="27420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22" name="Line 83"/>
          <p:cNvSpPr>
            <a:spLocks noChangeShapeType="1"/>
          </p:cNvSpPr>
          <p:nvPr/>
        </p:nvSpPr>
        <p:spPr bwMode="auto">
          <a:xfrm>
            <a:off x="5849957" y="3535853"/>
            <a:ext cx="0" cy="254934"/>
          </a:xfrm>
          <a:prstGeom prst="line">
            <a:avLst/>
          </a:prstGeom>
          <a:noFill/>
          <a:ln w="76200">
            <a:solidFill>
              <a:srgbClr val="CC0099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23" name="Line 84"/>
          <p:cNvSpPr>
            <a:spLocks noChangeShapeType="1"/>
          </p:cNvSpPr>
          <p:nvPr/>
        </p:nvSpPr>
        <p:spPr bwMode="auto">
          <a:xfrm>
            <a:off x="5714298" y="3535853"/>
            <a:ext cx="27420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24" name="Line 85"/>
          <p:cNvSpPr>
            <a:spLocks noChangeShapeType="1"/>
          </p:cNvSpPr>
          <p:nvPr/>
        </p:nvSpPr>
        <p:spPr bwMode="auto">
          <a:xfrm>
            <a:off x="5714298" y="3790787"/>
            <a:ext cx="27420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25" name="Line 86"/>
          <p:cNvSpPr>
            <a:spLocks noChangeShapeType="1"/>
          </p:cNvSpPr>
          <p:nvPr/>
        </p:nvSpPr>
        <p:spPr bwMode="auto">
          <a:xfrm>
            <a:off x="6391150" y="3535853"/>
            <a:ext cx="0" cy="254934"/>
          </a:xfrm>
          <a:prstGeom prst="line">
            <a:avLst/>
          </a:prstGeom>
          <a:noFill/>
          <a:ln w="76200">
            <a:solidFill>
              <a:srgbClr val="CC0099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26" name="Line 87"/>
          <p:cNvSpPr>
            <a:spLocks noChangeShapeType="1"/>
          </p:cNvSpPr>
          <p:nvPr/>
        </p:nvSpPr>
        <p:spPr bwMode="auto">
          <a:xfrm>
            <a:off x="6255491" y="3535853"/>
            <a:ext cx="27420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27" name="Line 88"/>
          <p:cNvSpPr>
            <a:spLocks noChangeShapeType="1"/>
          </p:cNvSpPr>
          <p:nvPr/>
        </p:nvSpPr>
        <p:spPr bwMode="auto">
          <a:xfrm>
            <a:off x="6255491" y="3790787"/>
            <a:ext cx="27420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28" name="Line 89"/>
          <p:cNvSpPr>
            <a:spLocks noChangeShapeType="1"/>
          </p:cNvSpPr>
          <p:nvPr/>
        </p:nvSpPr>
        <p:spPr bwMode="auto">
          <a:xfrm>
            <a:off x="6933787" y="3535853"/>
            <a:ext cx="0" cy="254934"/>
          </a:xfrm>
          <a:prstGeom prst="line">
            <a:avLst/>
          </a:prstGeom>
          <a:noFill/>
          <a:ln w="76200">
            <a:solidFill>
              <a:srgbClr val="CC0099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29" name="Line 90"/>
          <p:cNvSpPr>
            <a:spLocks noChangeShapeType="1"/>
          </p:cNvSpPr>
          <p:nvPr/>
        </p:nvSpPr>
        <p:spPr bwMode="auto">
          <a:xfrm>
            <a:off x="6796684" y="3535853"/>
            <a:ext cx="27420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sp>
        <p:nvSpPr>
          <p:cNvPr id="30" name="Line 91"/>
          <p:cNvSpPr>
            <a:spLocks noChangeShapeType="1"/>
          </p:cNvSpPr>
          <p:nvPr/>
        </p:nvSpPr>
        <p:spPr bwMode="auto">
          <a:xfrm>
            <a:off x="6796684" y="3790787"/>
            <a:ext cx="27420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lIns="82058" tIns="41029" rIns="82058" bIns="41029"/>
          <a:lstStyle/>
          <a:p>
            <a:endParaRPr lang="en-CA" dirty="0"/>
          </a:p>
        </p:txBody>
      </p:sp>
      <p:grpSp>
        <p:nvGrpSpPr>
          <p:cNvPr id="31" name="Group 30"/>
          <p:cNvGrpSpPr/>
          <p:nvPr/>
        </p:nvGrpSpPr>
        <p:grpSpPr>
          <a:xfrm>
            <a:off x="5306497" y="1855736"/>
            <a:ext cx="290080" cy="1526802"/>
            <a:chOff x="5602432" y="1395132"/>
            <a:chExt cx="290080" cy="1526802"/>
          </a:xfrm>
        </p:grpSpPr>
        <p:sp>
          <p:nvSpPr>
            <p:cNvPr id="32" name="Line 95"/>
            <p:cNvSpPr>
              <a:spLocks noChangeShapeType="1"/>
            </p:cNvSpPr>
            <p:nvPr/>
          </p:nvSpPr>
          <p:spPr bwMode="auto">
            <a:xfrm>
              <a:off x="5746750" y="1395133"/>
              <a:ext cx="0" cy="1526801"/>
            </a:xfrm>
            <a:prstGeom prst="line">
              <a:avLst/>
            </a:prstGeom>
            <a:noFill/>
            <a:ln w="76200">
              <a:solidFill>
                <a:srgbClr val="CC0099"/>
              </a:solidFill>
              <a:round/>
              <a:headEnd/>
              <a:tailEnd/>
            </a:ln>
          </p:spPr>
          <p:txBody>
            <a:bodyPr wrap="none" lIns="82058" tIns="41029" rIns="82058" bIns="41029"/>
            <a:lstStyle/>
            <a:p>
              <a:endParaRPr lang="en-CA" dirty="0"/>
            </a:p>
          </p:txBody>
        </p:sp>
        <p:sp>
          <p:nvSpPr>
            <p:cNvPr id="33" name="Line 96"/>
            <p:cNvSpPr>
              <a:spLocks noChangeShapeType="1"/>
            </p:cNvSpPr>
            <p:nvPr/>
          </p:nvSpPr>
          <p:spPr bwMode="auto">
            <a:xfrm>
              <a:off x="5602432" y="1395132"/>
              <a:ext cx="29008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82058" tIns="41029" rIns="82058" bIns="41029"/>
            <a:lstStyle/>
            <a:p>
              <a:endParaRPr lang="en-CA" dirty="0"/>
            </a:p>
          </p:txBody>
        </p:sp>
        <p:sp>
          <p:nvSpPr>
            <p:cNvPr id="34" name="Line 97"/>
            <p:cNvSpPr>
              <a:spLocks noChangeShapeType="1"/>
            </p:cNvSpPr>
            <p:nvPr/>
          </p:nvSpPr>
          <p:spPr bwMode="auto">
            <a:xfrm>
              <a:off x="5602432" y="2921934"/>
              <a:ext cx="29008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82058" tIns="41029" rIns="82058" bIns="41029"/>
            <a:lstStyle/>
            <a:p>
              <a:endParaRPr lang="en-CA" dirty="0"/>
            </a:p>
          </p:txBody>
        </p:sp>
      </p:grpSp>
      <p:sp>
        <p:nvSpPr>
          <p:cNvPr id="35" name="Line 101"/>
          <p:cNvSpPr>
            <a:spLocks noChangeShapeType="1"/>
          </p:cNvSpPr>
          <p:nvPr/>
        </p:nvSpPr>
        <p:spPr bwMode="auto">
          <a:xfrm>
            <a:off x="4975388" y="3408386"/>
            <a:ext cx="1444" cy="463644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</p:spPr>
        <p:txBody>
          <a:bodyPr wrap="none" lIns="82058" tIns="41029" rIns="82058" bIns="41029" anchor="ctr"/>
          <a:lstStyle/>
          <a:p>
            <a:endParaRPr lang="en-CA" dirty="0"/>
          </a:p>
        </p:txBody>
      </p:sp>
      <p:grpSp>
        <p:nvGrpSpPr>
          <p:cNvPr id="52" name="Group 4"/>
          <p:cNvGrpSpPr>
            <a:grpSpLocks/>
          </p:cNvGrpSpPr>
          <p:nvPr/>
        </p:nvGrpSpPr>
        <p:grpSpPr bwMode="auto">
          <a:xfrm>
            <a:off x="5054763" y="3942523"/>
            <a:ext cx="476250" cy="1219200"/>
            <a:chOff x="3393" y="1861"/>
            <a:chExt cx="300" cy="768"/>
          </a:xfrm>
        </p:grpSpPr>
        <p:sp>
          <p:nvSpPr>
            <p:cNvPr id="53" name="Oval 5"/>
            <p:cNvSpPr>
              <a:spLocks noChangeArrowheads="1"/>
            </p:cNvSpPr>
            <p:nvPr/>
          </p:nvSpPr>
          <p:spPr bwMode="auto">
            <a:xfrm>
              <a:off x="3395" y="1861"/>
              <a:ext cx="288" cy="288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Rectangle 6"/>
            <p:cNvSpPr>
              <a:spLocks noChangeArrowheads="1"/>
            </p:cNvSpPr>
            <p:nvPr/>
          </p:nvSpPr>
          <p:spPr bwMode="auto">
            <a:xfrm>
              <a:off x="3393" y="2247"/>
              <a:ext cx="300" cy="278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3414" y="2240"/>
              <a:ext cx="2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C</a:t>
              </a:r>
            </a:p>
          </p:txBody>
        </p:sp>
        <p:sp>
          <p:nvSpPr>
            <p:cNvPr id="56" name="Text Box 8"/>
            <p:cNvSpPr txBox="1">
              <a:spLocks noChangeArrowheads="1"/>
            </p:cNvSpPr>
            <p:nvPr/>
          </p:nvSpPr>
          <p:spPr bwMode="auto">
            <a:xfrm>
              <a:off x="3412" y="1872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P</a:t>
              </a:r>
            </a:p>
          </p:txBody>
        </p:sp>
        <p:sp>
          <p:nvSpPr>
            <p:cNvPr id="57" name="Line 9"/>
            <p:cNvSpPr>
              <a:spLocks noChangeShapeType="1"/>
            </p:cNvSpPr>
            <p:nvPr/>
          </p:nvSpPr>
          <p:spPr bwMode="auto">
            <a:xfrm>
              <a:off x="3543" y="2134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8" name="Line 10"/>
            <p:cNvSpPr>
              <a:spLocks noChangeShapeType="1"/>
            </p:cNvSpPr>
            <p:nvPr/>
          </p:nvSpPr>
          <p:spPr bwMode="auto">
            <a:xfrm>
              <a:off x="3543" y="2520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9" name="Group 11"/>
          <p:cNvGrpSpPr>
            <a:grpSpLocks/>
          </p:cNvGrpSpPr>
          <p:nvPr/>
        </p:nvGrpSpPr>
        <p:grpSpPr bwMode="auto">
          <a:xfrm>
            <a:off x="5596101" y="3942523"/>
            <a:ext cx="476250" cy="1219200"/>
            <a:chOff x="3393" y="1861"/>
            <a:chExt cx="300" cy="768"/>
          </a:xfrm>
        </p:grpSpPr>
        <p:sp>
          <p:nvSpPr>
            <p:cNvPr id="60" name="Oval 12"/>
            <p:cNvSpPr>
              <a:spLocks noChangeArrowheads="1"/>
            </p:cNvSpPr>
            <p:nvPr/>
          </p:nvSpPr>
          <p:spPr bwMode="auto">
            <a:xfrm>
              <a:off x="3395" y="1861"/>
              <a:ext cx="288" cy="288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Rectangle 13"/>
            <p:cNvSpPr>
              <a:spLocks noChangeArrowheads="1"/>
            </p:cNvSpPr>
            <p:nvPr/>
          </p:nvSpPr>
          <p:spPr bwMode="auto">
            <a:xfrm>
              <a:off x="3393" y="2247"/>
              <a:ext cx="300" cy="278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Text Box 14"/>
            <p:cNvSpPr txBox="1">
              <a:spLocks noChangeArrowheads="1"/>
            </p:cNvSpPr>
            <p:nvPr/>
          </p:nvSpPr>
          <p:spPr bwMode="auto">
            <a:xfrm>
              <a:off x="3414" y="2240"/>
              <a:ext cx="2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C</a:t>
              </a:r>
            </a:p>
          </p:txBody>
        </p:sp>
        <p:sp>
          <p:nvSpPr>
            <p:cNvPr id="63" name="Text Box 15"/>
            <p:cNvSpPr txBox="1">
              <a:spLocks noChangeArrowheads="1"/>
            </p:cNvSpPr>
            <p:nvPr/>
          </p:nvSpPr>
          <p:spPr bwMode="auto">
            <a:xfrm>
              <a:off x="3412" y="1872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P</a:t>
              </a:r>
            </a:p>
          </p:txBody>
        </p:sp>
        <p:sp>
          <p:nvSpPr>
            <p:cNvPr id="64" name="Line 16"/>
            <p:cNvSpPr>
              <a:spLocks noChangeShapeType="1"/>
            </p:cNvSpPr>
            <p:nvPr/>
          </p:nvSpPr>
          <p:spPr bwMode="auto">
            <a:xfrm>
              <a:off x="3543" y="2134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5" name="Line 17"/>
            <p:cNvSpPr>
              <a:spLocks noChangeShapeType="1"/>
            </p:cNvSpPr>
            <p:nvPr/>
          </p:nvSpPr>
          <p:spPr bwMode="auto">
            <a:xfrm>
              <a:off x="3543" y="2520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66" name="Group 18"/>
          <p:cNvGrpSpPr>
            <a:grpSpLocks/>
          </p:cNvGrpSpPr>
          <p:nvPr/>
        </p:nvGrpSpPr>
        <p:grpSpPr bwMode="auto">
          <a:xfrm>
            <a:off x="6137438" y="3942523"/>
            <a:ext cx="476250" cy="1219200"/>
            <a:chOff x="3393" y="1861"/>
            <a:chExt cx="300" cy="768"/>
          </a:xfrm>
        </p:grpSpPr>
        <p:sp>
          <p:nvSpPr>
            <p:cNvPr id="67" name="Oval 19"/>
            <p:cNvSpPr>
              <a:spLocks noChangeArrowheads="1"/>
            </p:cNvSpPr>
            <p:nvPr/>
          </p:nvSpPr>
          <p:spPr bwMode="auto">
            <a:xfrm>
              <a:off x="3395" y="1861"/>
              <a:ext cx="288" cy="288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Rectangle 20"/>
            <p:cNvSpPr>
              <a:spLocks noChangeArrowheads="1"/>
            </p:cNvSpPr>
            <p:nvPr/>
          </p:nvSpPr>
          <p:spPr bwMode="auto">
            <a:xfrm>
              <a:off x="3393" y="2247"/>
              <a:ext cx="300" cy="278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Text Box 21"/>
            <p:cNvSpPr txBox="1">
              <a:spLocks noChangeArrowheads="1"/>
            </p:cNvSpPr>
            <p:nvPr/>
          </p:nvSpPr>
          <p:spPr bwMode="auto">
            <a:xfrm>
              <a:off x="3414" y="2240"/>
              <a:ext cx="2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C</a:t>
              </a:r>
            </a:p>
          </p:txBody>
        </p:sp>
        <p:sp>
          <p:nvSpPr>
            <p:cNvPr id="70" name="Text Box 22"/>
            <p:cNvSpPr txBox="1">
              <a:spLocks noChangeArrowheads="1"/>
            </p:cNvSpPr>
            <p:nvPr/>
          </p:nvSpPr>
          <p:spPr bwMode="auto">
            <a:xfrm>
              <a:off x="3412" y="1872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P</a:t>
              </a:r>
            </a:p>
          </p:txBody>
        </p:sp>
        <p:sp>
          <p:nvSpPr>
            <p:cNvPr id="71" name="Line 23"/>
            <p:cNvSpPr>
              <a:spLocks noChangeShapeType="1"/>
            </p:cNvSpPr>
            <p:nvPr/>
          </p:nvSpPr>
          <p:spPr bwMode="auto">
            <a:xfrm>
              <a:off x="3543" y="2134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2" name="Line 24"/>
            <p:cNvSpPr>
              <a:spLocks noChangeShapeType="1"/>
            </p:cNvSpPr>
            <p:nvPr/>
          </p:nvSpPr>
          <p:spPr bwMode="auto">
            <a:xfrm>
              <a:off x="3543" y="2520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73" name="Group 25"/>
          <p:cNvGrpSpPr>
            <a:grpSpLocks/>
          </p:cNvGrpSpPr>
          <p:nvPr/>
        </p:nvGrpSpPr>
        <p:grpSpPr bwMode="auto">
          <a:xfrm>
            <a:off x="6680363" y="3942523"/>
            <a:ext cx="476250" cy="1219200"/>
            <a:chOff x="3393" y="1861"/>
            <a:chExt cx="300" cy="768"/>
          </a:xfrm>
        </p:grpSpPr>
        <p:sp>
          <p:nvSpPr>
            <p:cNvPr id="74" name="Oval 26"/>
            <p:cNvSpPr>
              <a:spLocks noChangeArrowheads="1"/>
            </p:cNvSpPr>
            <p:nvPr/>
          </p:nvSpPr>
          <p:spPr bwMode="auto">
            <a:xfrm>
              <a:off x="3395" y="1861"/>
              <a:ext cx="288" cy="288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Rectangle 27"/>
            <p:cNvSpPr>
              <a:spLocks noChangeArrowheads="1"/>
            </p:cNvSpPr>
            <p:nvPr/>
          </p:nvSpPr>
          <p:spPr bwMode="auto">
            <a:xfrm>
              <a:off x="3393" y="2247"/>
              <a:ext cx="300" cy="278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Text Box 28"/>
            <p:cNvSpPr txBox="1">
              <a:spLocks noChangeArrowheads="1"/>
            </p:cNvSpPr>
            <p:nvPr/>
          </p:nvSpPr>
          <p:spPr bwMode="auto">
            <a:xfrm>
              <a:off x="3414" y="2240"/>
              <a:ext cx="2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C</a:t>
              </a:r>
            </a:p>
          </p:txBody>
        </p:sp>
        <p:sp>
          <p:nvSpPr>
            <p:cNvPr id="77" name="Text Box 29"/>
            <p:cNvSpPr txBox="1">
              <a:spLocks noChangeArrowheads="1"/>
            </p:cNvSpPr>
            <p:nvPr/>
          </p:nvSpPr>
          <p:spPr bwMode="auto">
            <a:xfrm>
              <a:off x="3412" y="1872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P</a:t>
              </a:r>
            </a:p>
          </p:txBody>
        </p:sp>
        <p:sp>
          <p:nvSpPr>
            <p:cNvPr id="78" name="Line 30"/>
            <p:cNvSpPr>
              <a:spLocks noChangeShapeType="1"/>
            </p:cNvSpPr>
            <p:nvPr/>
          </p:nvSpPr>
          <p:spPr bwMode="auto">
            <a:xfrm>
              <a:off x="3543" y="2134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9" name="Line 31"/>
            <p:cNvSpPr>
              <a:spLocks noChangeShapeType="1"/>
            </p:cNvSpPr>
            <p:nvPr/>
          </p:nvSpPr>
          <p:spPr bwMode="auto">
            <a:xfrm>
              <a:off x="3543" y="2520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80" name="Rectangle 36"/>
          <p:cNvSpPr>
            <a:spLocks noChangeArrowheads="1"/>
          </p:cNvSpPr>
          <p:nvPr/>
        </p:nvSpPr>
        <p:spPr bwMode="auto">
          <a:xfrm>
            <a:off x="5045238" y="5182360"/>
            <a:ext cx="2078038" cy="431800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CA" dirty="0" smtClean="0"/>
              <a:t>Ram</a:t>
            </a:r>
            <a:endParaRPr lang="en-CA" dirty="0"/>
          </a:p>
        </p:txBody>
      </p:sp>
      <p:grpSp>
        <p:nvGrpSpPr>
          <p:cNvPr id="81" name="Group 4"/>
          <p:cNvGrpSpPr>
            <a:grpSpLocks/>
          </p:cNvGrpSpPr>
          <p:nvPr/>
        </p:nvGrpSpPr>
        <p:grpSpPr bwMode="auto">
          <a:xfrm>
            <a:off x="1299211" y="3493260"/>
            <a:ext cx="476250" cy="1219200"/>
            <a:chOff x="3393" y="1861"/>
            <a:chExt cx="300" cy="768"/>
          </a:xfrm>
        </p:grpSpPr>
        <p:sp>
          <p:nvSpPr>
            <p:cNvPr id="82" name="Oval 5"/>
            <p:cNvSpPr>
              <a:spLocks noChangeArrowheads="1"/>
            </p:cNvSpPr>
            <p:nvPr/>
          </p:nvSpPr>
          <p:spPr bwMode="auto">
            <a:xfrm>
              <a:off x="3395" y="1861"/>
              <a:ext cx="288" cy="288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6"/>
            <p:cNvSpPr>
              <a:spLocks noChangeArrowheads="1"/>
            </p:cNvSpPr>
            <p:nvPr/>
          </p:nvSpPr>
          <p:spPr bwMode="auto">
            <a:xfrm>
              <a:off x="3393" y="2247"/>
              <a:ext cx="300" cy="278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Text Box 7"/>
            <p:cNvSpPr txBox="1">
              <a:spLocks noChangeArrowheads="1"/>
            </p:cNvSpPr>
            <p:nvPr/>
          </p:nvSpPr>
          <p:spPr bwMode="auto">
            <a:xfrm>
              <a:off x="3414" y="2240"/>
              <a:ext cx="2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C</a:t>
              </a:r>
            </a:p>
          </p:txBody>
        </p:sp>
        <p:sp>
          <p:nvSpPr>
            <p:cNvPr id="85" name="Text Box 8"/>
            <p:cNvSpPr txBox="1">
              <a:spLocks noChangeArrowheads="1"/>
            </p:cNvSpPr>
            <p:nvPr/>
          </p:nvSpPr>
          <p:spPr bwMode="auto">
            <a:xfrm>
              <a:off x="3412" y="1872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/>
                <a:t>P</a:t>
              </a:r>
            </a:p>
          </p:txBody>
        </p:sp>
        <p:sp>
          <p:nvSpPr>
            <p:cNvPr id="86" name="Line 9"/>
            <p:cNvSpPr>
              <a:spLocks noChangeShapeType="1"/>
            </p:cNvSpPr>
            <p:nvPr/>
          </p:nvSpPr>
          <p:spPr bwMode="auto">
            <a:xfrm>
              <a:off x="3543" y="2134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7" name="Line 10"/>
            <p:cNvSpPr>
              <a:spLocks noChangeShapeType="1"/>
            </p:cNvSpPr>
            <p:nvPr/>
          </p:nvSpPr>
          <p:spPr bwMode="auto">
            <a:xfrm>
              <a:off x="3543" y="2520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88" name="Rectangle 36"/>
          <p:cNvSpPr>
            <a:spLocks noChangeArrowheads="1"/>
          </p:cNvSpPr>
          <p:nvPr/>
        </p:nvSpPr>
        <p:spPr bwMode="auto">
          <a:xfrm>
            <a:off x="1117442" y="4713662"/>
            <a:ext cx="813882" cy="431800"/>
          </a:xfrm>
          <a:prstGeom prst="rect">
            <a:avLst/>
          </a:prstGeom>
          <a:solidFill>
            <a:srgbClr val="33CC33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CA" dirty="0" smtClean="0"/>
              <a:t>Ram</a:t>
            </a:r>
            <a:endParaRPr lang="en-CA" dirty="0"/>
          </a:p>
        </p:txBody>
      </p:sp>
      <p:sp>
        <p:nvSpPr>
          <p:cNvPr id="89" name="TextBox 88"/>
          <p:cNvSpPr txBox="1"/>
          <p:nvPr/>
        </p:nvSpPr>
        <p:spPr>
          <a:xfrm>
            <a:off x="5714298" y="2057619"/>
            <a:ext cx="21852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dirty="0" smtClean="0"/>
              <a:t>Threads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Synchronization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Parallel architecture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  and performance</a:t>
            </a:r>
            <a:endParaRPr lang="en-US" sz="1600" dirty="0"/>
          </a:p>
        </p:txBody>
      </p:sp>
      <p:sp>
        <p:nvSpPr>
          <p:cNvPr id="90" name="Text Box 43"/>
          <p:cNvSpPr txBox="1">
            <a:spLocks noChangeArrowheads="1"/>
          </p:cNvSpPr>
          <p:nvPr/>
        </p:nvSpPr>
        <p:spPr bwMode="auto">
          <a:xfrm>
            <a:off x="4571726" y="1434917"/>
            <a:ext cx="4191873" cy="35985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CA" dirty="0" smtClean="0">
                <a:solidFill>
                  <a:srgbClr val="0000FF"/>
                </a:solidFill>
              </a:rPr>
              <a:t>Parallel programming on single machine:</a:t>
            </a:r>
            <a:endParaRPr lang="en-CA" dirty="0">
              <a:solidFill>
                <a:srgbClr val="0000FF"/>
              </a:solidFill>
            </a:endParaRPr>
          </a:p>
        </p:txBody>
      </p:sp>
      <p:sp>
        <p:nvSpPr>
          <p:cNvPr id="91" name="AutoShape 75"/>
          <p:cNvSpPr>
            <a:spLocks noChangeArrowheads="1"/>
          </p:cNvSpPr>
          <p:nvPr/>
        </p:nvSpPr>
        <p:spPr bwMode="auto">
          <a:xfrm>
            <a:off x="3500959" y="3283633"/>
            <a:ext cx="913535" cy="914680"/>
          </a:xfrm>
          <a:prstGeom prst="rightArrow">
            <a:avLst>
              <a:gd name="adj1" fmla="val 50000"/>
              <a:gd name="adj2" fmla="val 25000"/>
            </a:avLst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 dirty="0"/>
          </a:p>
        </p:txBody>
      </p:sp>
      <p:grpSp>
        <p:nvGrpSpPr>
          <p:cNvPr id="95" name="Group 94"/>
          <p:cNvGrpSpPr/>
          <p:nvPr/>
        </p:nvGrpSpPr>
        <p:grpSpPr>
          <a:xfrm>
            <a:off x="2021687" y="3490918"/>
            <a:ext cx="4168452" cy="3138411"/>
            <a:chOff x="2902438" y="3283633"/>
            <a:chExt cx="4168452" cy="3138411"/>
          </a:xfrm>
        </p:grpSpPr>
        <p:pic>
          <p:nvPicPr>
            <p:cNvPr id="93" name="Picture 9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02438" y="3283633"/>
              <a:ext cx="4168452" cy="3138411"/>
            </a:xfrm>
            <a:prstGeom prst="rect">
              <a:avLst/>
            </a:prstGeom>
          </p:spPr>
        </p:pic>
        <p:sp>
          <p:nvSpPr>
            <p:cNvPr id="94" name="TextBox 93"/>
            <p:cNvSpPr txBox="1"/>
            <p:nvPr/>
          </p:nvSpPr>
          <p:spPr>
            <a:xfrm>
              <a:off x="3004087" y="5452661"/>
              <a:ext cx="399340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</a:rPr>
                <a:t>But how can we program on </a:t>
              </a:r>
            </a:p>
            <a:p>
              <a:r>
                <a:rPr lang="en-US" sz="2400" b="1" dirty="0" smtClean="0">
                  <a:solidFill>
                    <a:schemeClr val="bg1"/>
                  </a:solidFill>
                </a:rPr>
                <a:t>data of internet-scale?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5348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40958"/>
            <a:ext cx="7345362" cy="1339850"/>
          </a:xfrm>
        </p:spPr>
        <p:txBody>
          <a:bodyPr/>
          <a:lstStyle/>
          <a:p>
            <a:r>
              <a:rPr lang="en-US" dirty="0" smtClean="0"/>
              <a:t>Internet-scale data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BB6C-FE78-A843-99B5-A5593904B1B6}" type="datetime1">
              <a:rPr lang="en-CA" smtClean="0"/>
              <a:t>11/27/2013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5128" y="2209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0" y="1448832"/>
            <a:ext cx="4864100" cy="3276600"/>
          </a:xfrm>
          <a:prstGeom prst="roundRect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rgbClr val="FFFFFF"/>
                </a:solidFill>
              </a:rPr>
              <a:t>“</a:t>
            </a:r>
            <a:r>
              <a:rPr lang="en-US" sz="2400" dirty="0" smtClean="0">
                <a:solidFill>
                  <a:srgbClr val="FFFF00"/>
                </a:solidFill>
              </a:rPr>
              <a:t>Millions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FF"/>
                </a:solidFill>
              </a:rPr>
              <a:t>of </a:t>
            </a:r>
            <a:r>
              <a:rPr lang="en-US" sz="2400" dirty="0" smtClean="0">
                <a:solidFill>
                  <a:srgbClr val="FFFF00"/>
                </a:solidFill>
              </a:rPr>
              <a:t>Terabytes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FF"/>
                </a:solidFill>
              </a:rPr>
              <a:t>of data.”</a:t>
            </a:r>
          </a:p>
          <a:p>
            <a:endParaRPr lang="en-US" dirty="0" smtClean="0">
              <a:solidFill>
                <a:srgbClr val="FFFFFF"/>
              </a:solidFill>
            </a:endParaRPr>
          </a:p>
          <a:p>
            <a:r>
              <a:rPr lang="en-US" dirty="0" smtClean="0">
                <a:solidFill>
                  <a:srgbClr val="FFFFFF"/>
                </a:solidFill>
              </a:rPr>
              <a:t>“Google indexed roughly </a:t>
            </a:r>
            <a:r>
              <a:rPr lang="en-US" sz="2400" dirty="0" smtClean="0">
                <a:solidFill>
                  <a:srgbClr val="FFFF00"/>
                </a:solidFill>
              </a:rPr>
              <a:t>200 Terabytes</a:t>
            </a:r>
            <a:r>
              <a:rPr lang="en-US" dirty="0" smtClean="0">
                <a:solidFill>
                  <a:srgbClr val="FFFFFF"/>
                </a:solidFill>
              </a:rPr>
              <a:t>, or .004% of the </a:t>
            </a:r>
            <a:r>
              <a:rPr lang="en-US" dirty="0" err="1" smtClean="0">
                <a:solidFill>
                  <a:srgbClr val="FFFFFF"/>
                </a:solidFill>
              </a:rPr>
              <a:t>emtire</a:t>
            </a:r>
            <a:r>
              <a:rPr lang="en-US" dirty="0" smtClean="0">
                <a:solidFill>
                  <a:srgbClr val="FFFFFF"/>
                </a:solidFill>
              </a:rPr>
              <a:t> internet”</a:t>
            </a:r>
          </a:p>
          <a:p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smtClean="0">
                <a:solidFill>
                  <a:srgbClr val="FFFFFF"/>
                </a:solidFill>
              </a:rPr>
              <a:t> -- Eric Schmidt, former Google CEO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3828" y="3479800"/>
            <a:ext cx="2685143" cy="939800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4864100" y="1220232"/>
            <a:ext cx="4089400" cy="3770868"/>
          </a:xfrm>
          <a:prstGeom prst="roundRect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dirty="0" smtClean="0">
                <a:solidFill>
                  <a:srgbClr val="FFFF00"/>
                </a:solidFill>
              </a:rPr>
              <a:t>1.19 billion </a:t>
            </a:r>
            <a:r>
              <a:rPr lang="en-US" dirty="0" smtClean="0">
                <a:solidFill>
                  <a:schemeClr val="bg1"/>
                </a:solidFill>
              </a:rPr>
              <a:t>active users</a:t>
            </a:r>
            <a:r>
              <a:rPr lang="en-US" dirty="0" smtClean="0">
                <a:solidFill>
                  <a:srgbClr val="FFFFFF"/>
                </a:solidFill>
              </a:rPr>
              <a:t>.</a:t>
            </a:r>
          </a:p>
          <a:p>
            <a:endParaRPr lang="en-US" dirty="0" smtClean="0">
              <a:solidFill>
                <a:srgbClr val="FFFFFF"/>
              </a:solidFill>
            </a:endParaRPr>
          </a:p>
          <a:p>
            <a:r>
              <a:rPr lang="en-US" sz="2400" dirty="0" smtClean="0">
                <a:solidFill>
                  <a:srgbClr val="FFFF00"/>
                </a:solidFill>
              </a:rPr>
              <a:t>3.5 billion</a:t>
            </a:r>
            <a:r>
              <a:rPr lang="en-US" dirty="0" smtClean="0">
                <a:solidFill>
                  <a:srgbClr val="FFFFFF"/>
                </a:solidFill>
              </a:rPr>
              <a:t> pieces of content shared per day.</a:t>
            </a:r>
          </a:p>
          <a:p>
            <a:endParaRPr lang="en-US" dirty="0">
              <a:solidFill>
                <a:srgbClr val="FFFFFF"/>
              </a:solidFill>
            </a:endParaRPr>
          </a:p>
          <a:p>
            <a:r>
              <a:rPr lang="en-US" sz="2400" dirty="0" smtClean="0">
                <a:solidFill>
                  <a:srgbClr val="FFFF00"/>
                </a:solidFill>
                <a:latin typeface="Vista Sans OT Medium" pitchFamily="50" charset="0"/>
              </a:rPr>
              <a:t>10.5 </a:t>
            </a:r>
            <a:r>
              <a:rPr lang="en-US" sz="2400" dirty="0">
                <a:solidFill>
                  <a:srgbClr val="FFFF00"/>
                </a:solidFill>
                <a:latin typeface="Vista Sans OT Medium" pitchFamily="50" charset="0"/>
              </a:rPr>
              <a:t>billion </a:t>
            </a:r>
            <a:r>
              <a:rPr lang="en-US" dirty="0">
                <a:solidFill>
                  <a:schemeClr val="bg1"/>
                </a:solidFill>
                <a:latin typeface="Vista Sans OT Medium" pitchFamily="50" charset="0"/>
              </a:rPr>
              <a:t>minutes spent on Facebook worldwide every </a:t>
            </a:r>
            <a:r>
              <a:rPr lang="en-US" dirty="0" smtClean="0">
                <a:solidFill>
                  <a:schemeClr val="bg1"/>
                </a:solidFill>
                <a:latin typeface="Vista Sans OT Medium" pitchFamily="50" charset="0"/>
              </a:rPr>
              <a:t>day</a:t>
            </a:r>
            <a:endParaRPr lang="en-US" dirty="0">
              <a:solidFill>
                <a:schemeClr val="bg1"/>
              </a:solidFill>
              <a:latin typeface="Vista Sans OT Medium" pitchFamily="50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5800" y="3755826"/>
            <a:ext cx="1717675" cy="107354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32740" y="4880173"/>
            <a:ext cx="55066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omic Sans MS"/>
                <a:cs typeface="Comic Sans MS"/>
              </a:rPr>
              <a:t>How to: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solidFill>
                  <a:srgbClr val="0000FF"/>
                </a:solidFill>
                <a:latin typeface="Comic Sans MS"/>
                <a:cs typeface="Comic Sans MS"/>
              </a:rPr>
              <a:t>Index the data?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solidFill>
                  <a:srgbClr val="0000FF"/>
                </a:solidFill>
                <a:latin typeface="Comic Sans MS"/>
                <a:cs typeface="Comic Sans MS"/>
              </a:rPr>
              <a:t>Store the data?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solidFill>
                  <a:srgbClr val="0000FF"/>
                </a:solidFill>
                <a:latin typeface="Comic Sans MS"/>
                <a:cs typeface="Comic Sans MS"/>
              </a:rPr>
              <a:t>Serve the data with short latency?</a:t>
            </a:r>
            <a:endParaRPr lang="en-US" sz="24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2843328" y="5193268"/>
            <a:ext cx="4462347" cy="615553"/>
            <a:chOff x="3529128" y="5167868"/>
            <a:chExt cx="4462347" cy="615553"/>
          </a:xfrm>
        </p:grpSpPr>
        <p:sp>
          <p:nvSpPr>
            <p:cNvPr id="12" name="Rounded Rectangle 11"/>
            <p:cNvSpPr/>
            <p:nvPr/>
          </p:nvSpPr>
          <p:spPr>
            <a:xfrm>
              <a:off x="4295775" y="5194300"/>
              <a:ext cx="3695700" cy="444500"/>
            </a:xfrm>
            <a:prstGeom prst="round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Comic Sans MS"/>
                  <a:cs typeface="Comic Sans MS"/>
                </a:rPr>
                <a:t>Big-data analytics: this lecture</a:t>
              </a:r>
              <a:endParaRPr lang="en-US" dirty="0">
                <a:latin typeface="Comic Sans MS"/>
                <a:cs typeface="Comic Sans MS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29128" y="5167868"/>
              <a:ext cx="772543" cy="615553"/>
            </a:xfrm>
            <a:prstGeom prst="rect">
              <a:avLst/>
            </a:prstGeom>
            <a:scene3d>
              <a:camera prst="orthographicFront">
                <a:rot lat="10800000" lon="0" rev="10800000"/>
              </a:camera>
              <a:lightRig rig="threePt" dir="t"/>
            </a:scene3d>
          </p:spPr>
          <p:txBody>
            <a:bodyPr wrap="square">
              <a:spAutoFit/>
            </a:bodyPr>
            <a:lstStyle/>
            <a:p>
              <a:r>
                <a:rPr lang="en-US" sz="3400" dirty="0">
                  <a:latin typeface="Tahoma" pitchFamily="34" charset="0"/>
                  <a:sym typeface="Wingdings" pitchFamily="2" charset="2"/>
                </a:rPr>
                <a:t></a:t>
              </a:r>
              <a:endParaRPr lang="en-US" sz="34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676900" y="5717042"/>
            <a:ext cx="2702476" cy="732791"/>
            <a:chOff x="5676900" y="5717042"/>
            <a:chExt cx="2702476" cy="732791"/>
          </a:xfrm>
        </p:grpSpPr>
        <p:sp>
          <p:nvSpPr>
            <p:cNvPr id="14" name="Rounded Rectangle 13"/>
            <p:cNvSpPr/>
            <p:nvPr/>
          </p:nvSpPr>
          <p:spPr>
            <a:xfrm>
              <a:off x="5890176" y="5717042"/>
              <a:ext cx="2489200" cy="732791"/>
            </a:xfrm>
            <a:prstGeom prst="round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Comic Sans MS"/>
                  <a:cs typeface="Comic Sans MS"/>
                </a:rPr>
                <a:t>How Facebook works: next lecture</a:t>
              </a:r>
              <a:endParaRPr lang="en-US" dirty="0">
                <a:latin typeface="Comic Sans MS"/>
                <a:cs typeface="Comic Sans MS"/>
              </a:endParaRPr>
            </a:p>
          </p:txBody>
        </p:sp>
        <p:sp>
          <p:nvSpPr>
            <p:cNvPr id="16" name="Right Brace 15"/>
            <p:cNvSpPr/>
            <p:nvPr/>
          </p:nvSpPr>
          <p:spPr>
            <a:xfrm>
              <a:off x="5676900" y="5859621"/>
              <a:ext cx="162476" cy="414179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86746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data analytics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1765300"/>
            <a:ext cx="7762875" cy="4300221"/>
          </a:xfrm>
        </p:spPr>
        <p:txBody>
          <a:bodyPr/>
          <a:lstStyle/>
          <a:p>
            <a:r>
              <a:rPr lang="en-US" dirty="0" smtClean="0"/>
              <a:t>How do we perform (simple) computation on internet-scale data?</a:t>
            </a:r>
          </a:p>
          <a:p>
            <a:pPr lvl="1"/>
            <a:r>
              <a:rPr lang="en-US" dirty="0" err="1" smtClean="0"/>
              <a:t>Grep</a:t>
            </a:r>
            <a:endParaRPr lang="en-US" dirty="0" smtClean="0"/>
          </a:p>
          <a:p>
            <a:pPr lvl="1"/>
            <a:r>
              <a:rPr lang="en-US" dirty="0" smtClean="0"/>
              <a:t>Indexing</a:t>
            </a:r>
          </a:p>
          <a:p>
            <a:pPr lvl="1"/>
            <a:r>
              <a:rPr lang="en-US" dirty="0" smtClean="0"/>
              <a:t>Log analysis</a:t>
            </a:r>
          </a:p>
          <a:p>
            <a:pPr lvl="1"/>
            <a:r>
              <a:rPr lang="en-US" dirty="0" smtClean="0"/>
              <a:t>Reverse web-link</a:t>
            </a:r>
          </a:p>
          <a:p>
            <a:pPr lvl="1"/>
            <a:r>
              <a:rPr lang="en-US" dirty="0" smtClean="0"/>
              <a:t>Sort</a:t>
            </a:r>
          </a:p>
          <a:p>
            <a:pPr lvl="1"/>
            <a:r>
              <a:rPr lang="en-US" dirty="0" smtClean="0"/>
              <a:t>Word-count</a:t>
            </a:r>
          </a:p>
          <a:p>
            <a:pPr lvl="1"/>
            <a:r>
              <a:rPr lang="en-US" dirty="0" smtClean="0"/>
              <a:t>etc.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BB6C-FE78-A843-99B5-A5593904B1B6}" type="datetime1">
              <a:rPr lang="en-CA" smtClean="0"/>
              <a:t>11/27/2013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397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2" y="1854201"/>
            <a:ext cx="7989888" cy="3931920"/>
          </a:xfrm>
        </p:spPr>
        <p:txBody>
          <a:bodyPr/>
          <a:lstStyle/>
          <a:p>
            <a:r>
              <a:rPr lang="en-US" dirty="0" smtClean="0"/>
              <a:t>Web page indexing</a:t>
            </a:r>
          </a:p>
          <a:p>
            <a:pPr lvl="1"/>
            <a:r>
              <a:rPr lang="en-US" dirty="0" smtClean="0"/>
              <a:t>Analyzing all crawled web pages</a:t>
            </a:r>
          </a:p>
          <a:p>
            <a:pPr lvl="1"/>
            <a:r>
              <a:rPr lang="en-US" dirty="0" smtClean="0"/>
              <a:t>Output pair: 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&lt;word, list(URLs)&gt;</a:t>
            </a:r>
          </a:p>
          <a:p>
            <a:pPr lvl="2"/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Example: &lt;“NBA”, (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  <a:hlinkClick r:id="rId2"/>
              </a:rPr>
              <a:t>www.nba.com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, 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  <a:hlinkClick r:id="rId3"/>
              </a:rPr>
              <a:t>www.espn.com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, …)&gt;</a:t>
            </a:r>
          </a:p>
          <a:p>
            <a:r>
              <a:rPr lang="en-US" dirty="0" smtClean="0"/>
              <a:t>Reverse web-link</a:t>
            </a:r>
          </a:p>
          <a:p>
            <a:pPr lvl="1"/>
            <a:r>
              <a:rPr lang="en-US" dirty="0"/>
              <a:t>Output pair: 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&lt;target, </a:t>
            </a:r>
            <a:r>
              <a:rPr lang="en-US" dirty="0">
                <a:solidFill>
                  <a:srgbClr val="0000FF"/>
                </a:solidFill>
                <a:latin typeface="Consolas"/>
                <a:cs typeface="Consolas"/>
              </a:rPr>
              <a:t>list(</a:t>
            </a:r>
            <a:r>
              <a:rPr lang="en-US" dirty="0" err="1" smtClean="0">
                <a:solidFill>
                  <a:srgbClr val="0000FF"/>
                </a:solidFill>
                <a:latin typeface="Consolas"/>
                <a:cs typeface="Consolas"/>
              </a:rPr>
              <a:t>URL_source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)&gt;</a:t>
            </a:r>
          </a:p>
          <a:p>
            <a:pPr lvl="2"/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Example: &lt;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  <a:hlinkClick r:id="rId2"/>
              </a:rPr>
              <a:t>www.nba.com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, (</a:t>
            </a:r>
            <a:r>
              <a:rPr lang="en-US" dirty="0" err="1" smtClean="0">
                <a:solidFill>
                  <a:srgbClr val="0000FF"/>
                </a:solidFill>
                <a:latin typeface="Consolas"/>
                <a:cs typeface="Consolas"/>
              </a:rPr>
              <a:t>www.espn.com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, </a:t>
            </a:r>
            <a:r>
              <a:rPr lang="en-US" dirty="0" err="1" smtClean="0">
                <a:solidFill>
                  <a:srgbClr val="0000FF"/>
                </a:solidFill>
                <a:latin typeface="Consolas"/>
                <a:cs typeface="Consolas"/>
              </a:rPr>
              <a:t>www.cnn.com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, </a:t>
            </a:r>
            <a:r>
              <a:rPr lang="en-US" dirty="0" err="1" smtClean="0">
                <a:solidFill>
                  <a:srgbClr val="0000FF"/>
                </a:solidFill>
                <a:latin typeface="Consolas"/>
                <a:cs typeface="Consolas"/>
              </a:rPr>
              <a:t>www.wikipedia.org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, …)&gt;</a:t>
            </a:r>
          </a:p>
          <a:p>
            <a:pPr lvl="2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nsolas"/>
                <a:cs typeface="Consolas"/>
              </a:rPr>
              <a:t>Needed by PageRank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onsolas"/>
              <a:cs typeface="Consolas"/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2"/>
            <a:endParaRPr lang="en-US" dirty="0">
              <a:solidFill>
                <a:srgbClr val="0000FF"/>
              </a:solidFill>
              <a:latin typeface="Consolas"/>
              <a:cs typeface="Consola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BB6C-FE78-A843-99B5-A5593904B1B6}" type="datetime1">
              <a:rPr lang="en-CA" smtClean="0"/>
              <a:t>11/27/2013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803900" y="4922544"/>
            <a:ext cx="2882900" cy="1595391"/>
            <a:chOff x="5803900" y="4922544"/>
            <a:chExt cx="2882900" cy="1595391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03900" y="4922544"/>
              <a:ext cx="2882900" cy="1595391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6477050" y="5976621"/>
              <a:ext cx="159062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www.nba.com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73939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BB6C-FE78-A843-99B5-A5593904B1B6}" type="datetime1">
              <a:rPr lang="en-CA" smtClean="0"/>
              <a:t>11/27/2013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6100" y="139700"/>
            <a:ext cx="78613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60066"/>
                </a:solidFill>
                <a:latin typeface="Consolas"/>
                <a:cs typeface="Consolas"/>
              </a:rPr>
              <a:t>void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index_sequential</a:t>
            </a:r>
            <a:r>
              <a:rPr lang="en-US" dirty="0" smtClean="0">
                <a:latin typeface="Consolas"/>
                <a:cs typeface="Consolas"/>
              </a:rPr>
              <a:t> (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List</a:t>
            </a:r>
            <a:r>
              <a:rPr lang="en-US" dirty="0" smtClean="0">
                <a:latin typeface="Consolas"/>
                <a:cs typeface="Consolas"/>
              </a:rPr>
              <a:t> webpages) {</a:t>
            </a:r>
          </a:p>
          <a:p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Hash</a:t>
            </a:r>
            <a:r>
              <a:rPr lang="en-US" dirty="0" smtClean="0">
                <a:latin typeface="Consolas"/>
                <a:cs typeface="Consolas"/>
              </a:rPr>
              <a:t> output = </a:t>
            </a:r>
            <a:r>
              <a:rPr lang="en-US" dirty="0" smtClean="0">
                <a:solidFill>
                  <a:srgbClr val="800000"/>
                </a:solidFill>
                <a:latin typeface="Consolas"/>
                <a:cs typeface="Consolas"/>
              </a:rPr>
              <a:t>new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Hash</a:t>
            </a:r>
            <a:r>
              <a:rPr lang="en-US" dirty="0" smtClean="0">
                <a:latin typeface="Consolas"/>
                <a:cs typeface="Consolas"/>
              </a:rPr>
              <a:t>&lt;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string word</a:t>
            </a:r>
            <a:r>
              <a:rPr lang="en-US" dirty="0" smtClean="0">
                <a:latin typeface="Consolas"/>
                <a:cs typeface="Consolas"/>
              </a:rPr>
              <a:t>, 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List</a:t>
            </a:r>
            <a:r>
              <a:rPr lang="en-US" dirty="0" smtClean="0">
                <a:latin typeface="Consolas"/>
                <a:cs typeface="Consolas"/>
              </a:rPr>
              <a:t>&lt;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string </a:t>
            </a:r>
            <a:r>
              <a:rPr lang="en-US" dirty="0" err="1" smtClean="0">
                <a:solidFill>
                  <a:srgbClr val="0000FF"/>
                </a:solidFill>
                <a:latin typeface="Consolas"/>
                <a:cs typeface="Consolas"/>
              </a:rPr>
              <a:t>url</a:t>
            </a:r>
            <a:r>
              <a:rPr lang="en-US" dirty="0" smtClean="0">
                <a:latin typeface="Consolas"/>
                <a:cs typeface="Consolas"/>
              </a:rPr>
              <a:t>&gt;&gt;;</a:t>
            </a:r>
          </a:p>
          <a:p>
            <a:endParaRPr lang="en-US" dirty="0" smtClean="0">
              <a:latin typeface="Consolas"/>
              <a:cs typeface="Consolas"/>
            </a:endParaRPr>
          </a:p>
          <a:p>
            <a:r>
              <a:rPr lang="en-US" dirty="0" smtClean="0">
                <a:latin typeface="Consolas"/>
                <a:cs typeface="Consolas"/>
              </a:rPr>
              <a:t>  </a:t>
            </a:r>
            <a:r>
              <a:rPr lang="en-US" dirty="0" smtClean="0">
                <a:solidFill>
                  <a:srgbClr val="800000"/>
                </a:solidFill>
                <a:latin typeface="Consolas"/>
                <a:cs typeface="Consolas"/>
              </a:rPr>
              <a:t>for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smtClean="0">
                <a:solidFill>
                  <a:srgbClr val="800000"/>
                </a:solidFill>
                <a:latin typeface="Consolas"/>
                <a:cs typeface="Consolas"/>
              </a:rPr>
              <a:t>each</a:t>
            </a:r>
            <a:r>
              <a:rPr lang="en-US" dirty="0" smtClean="0">
                <a:latin typeface="Consolas"/>
                <a:cs typeface="Consolas"/>
              </a:rPr>
              <a:t> page p </a:t>
            </a:r>
            <a:r>
              <a:rPr lang="en-US" dirty="0" smtClean="0">
                <a:solidFill>
                  <a:srgbClr val="800000"/>
                </a:solidFill>
                <a:latin typeface="Consolas"/>
                <a:cs typeface="Consolas"/>
              </a:rPr>
              <a:t>in</a:t>
            </a:r>
            <a:r>
              <a:rPr lang="en-US" dirty="0" smtClean="0">
                <a:latin typeface="Consolas"/>
                <a:cs typeface="Consolas"/>
              </a:rPr>
              <a:t> webpages {</a:t>
            </a:r>
          </a:p>
          <a:p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  </a:t>
            </a:r>
            <a:r>
              <a:rPr lang="en-US" dirty="0" smtClean="0">
                <a:solidFill>
                  <a:srgbClr val="800000"/>
                </a:solidFill>
                <a:latin typeface="Consolas"/>
                <a:cs typeface="Consolas"/>
              </a:rPr>
              <a:t>for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smtClean="0">
                <a:solidFill>
                  <a:srgbClr val="800000"/>
                </a:solidFill>
                <a:latin typeface="Consolas"/>
                <a:cs typeface="Consolas"/>
              </a:rPr>
              <a:t>each</a:t>
            </a:r>
            <a:r>
              <a:rPr lang="en-US" dirty="0" smtClean="0">
                <a:latin typeface="Consolas"/>
                <a:cs typeface="Consolas"/>
              </a:rPr>
              <a:t> word w </a:t>
            </a:r>
            <a:r>
              <a:rPr lang="en-US" dirty="0" smtClean="0">
                <a:solidFill>
                  <a:srgbClr val="800000"/>
                </a:solidFill>
                <a:latin typeface="Consolas"/>
                <a:cs typeface="Consolas"/>
              </a:rPr>
              <a:t>in</a:t>
            </a:r>
            <a:r>
              <a:rPr lang="en-US" dirty="0" smtClean="0">
                <a:latin typeface="Consolas"/>
                <a:cs typeface="Consolas"/>
              </a:rPr>
              <a:t> p {</a:t>
            </a:r>
          </a:p>
          <a:p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    </a:t>
            </a:r>
            <a:r>
              <a:rPr lang="en-US" dirty="0" smtClean="0">
                <a:solidFill>
                  <a:srgbClr val="800000"/>
                </a:solidFill>
                <a:latin typeface="Consolas"/>
                <a:cs typeface="Consolas"/>
              </a:rPr>
              <a:t>if</a:t>
            </a:r>
            <a:r>
              <a:rPr lang="en-US" dirty="0" smtClean="0">
                <a:latin typeface="Consolas"/>
                <a:cs typeface="Consolas"/>
              </a:rPr>
              <a:t> (!</a:t>
            </a:r>
            <a:r>
              <a:rPr lang="en-US" dirty="0" err="1" smtClean="0">
                <a:latin typeface="Consolas"/>
                <a:cs typeface="Consolas"/>
              </a:rPr>
              <a:t>output.</a:t>
            </a:r>
            <a:r>
              <a:rPr lang="en-US" dirty="0" err="1" smtClean="0">
                <a:solidFill>
                  <a:srgbClr val="800000"/>
                </a:solidFill>
                <a:latin typeface="Consolas"/>
                <a:cs typeface="Consolas"/>
              </a:rPr>
              <a:t>exists</a:t>
            </a:r>
            <a:r>
              <a:rPr lang="en-US" dirty="0" smtClean="0">
                <a:latin typeface="Consolas"/>
                <a:cs typeface="Consolas"/>
              </a:rPr>
              <a:t> (w)) </a:t>
            </a:r>
          </a:p>
          <a:p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      output{w} = </a:t>
            </a:r>
            <a:r>
              <a:rPr lang="en-US" dirty="0" smtClean="0">
                <a:solidFill>
                  <a:srgbClr val="800000"/>
                </a:solidFill>
                <a:latin typeface="Consolas"/>
                <a:cs typeface="Consolas"/>
              </a:rPr>
              <a:t>new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List</a:t>
            </a:r>
            <a:r>
              <a:rPr lang="en-US" dirty="0" smtClean="0">
                <a:latin typeface="Consolas"/>
                <a:cs typeface="Consolas"/>
              </a:rPr>
              <a:t>&lt;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string</a:t>
            </a:r>
            <a:r>
              <a:rPr lang="en-US" dirty="0" smtClean="0">
                <a:latin typeface="Consolas"/>
                <a:cs typeface="Consolas"/>
              </a:rPr>
              <a:t>&gt;;</a:t>
            </a:r>
          </a:p>
          <a:p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    output{w}.</a:t>
            </a:r>
            <a:r>
              <a:rPr lang="en-US" dirty="0" smtClean="0">
                <a:solidFill>
                  <a:srgbClr val="800000"/>
                </a:solidFill>
                <a:latin typeface="Consolas"/>
                <a:cs typeface="Consolas"/>
              </a:rPr>
              <a:t>push</a:t>
            </a:r>
            <a:r>
              <a:rPr lang="en-US" dirty="0" smtClean="0">
                <a:latin typeface="Consolas"/>
                <a:cs typeface="Consolas"/>
              </a:rPr>
              <a:t>(URL(p));</a:t>
            </a:r>
          </a:p>
          <a:p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  }</a:t>
            </a:r>
          </a:p>
          <a:p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}</a:t>
            </a:r>
          </a:p>
          <a:p>
            <a:r>
              <a:rPr lang="en-US" dirty="0">
                <a:latin typeface="Consolas"/>
                <a:cs typeface="Consolas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55595" y="2467947"/>
            <a:ext cx="5745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omic Sans MS"/>
                <a:cs typeface="Comic Sans MS"/>
              </a:rPr>
              <a:t>What if we have billions of web pages?</a:t>
            </a:r>
            <a:endParaRPr lang="en-US" sz="24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930429" y="3456795"/>
            <a:ext cx="3324863" cy="1861622"/>
            <a:chOff x="3387" y="1893"/>
            <a:chExt cx="1904" cy="1034"/>
          </a:xfrm>
        </p:grpSpPr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3387" y="1896"/>
              <a:ext cx="597" cy="216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3393" y="2247"/>
              <a:ext cx="1898" cy="680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3426" y="2260"/>
              <a:ext cx="1865" cy="6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 smtClean="0"/>
                <a:t>Parse </a:t>
              </a:r>
              <a:r>
                <a:rPr lang="en-CA" dirty="0" err="1" smtClean="0"/>
                <a:t>espn.com</a:t>
              </a:r>
              <a:r>
                <a:rPr lang="en-CA" dirty="0" smtClean="0"/>
                <a:t> and </a:t>
              </a:r>
              <a:r>
                <a:rPr lang="en-CA" dirty="0" err="1" smtClean="0"/>
                <a:t>nba.com</a:t>
              </a:r>
              <a:endParaRPr lang="en-CA" dirty="0"/>
            </a:p>
            <a:p>
              <a:r>
                <a:rPr lang="en-CA" dirty="0" smtClean="0"/>
                <a:t>output:</a:t>
              </a:r>
              <a:endParaRPr lang="en-CA" dirty="0"/>
            </a:p>
            <a:p>
              <a:r>
                <a:rPr lang="en-CA" dirty="0" smtClean="0"/>
                <a:t>&lt;“</a:t>
              </a:r>
              <a:r>
                <a:rPr lang="en-CA" dirty="0" err="1" smtClean="0"/>
                <a:t>nba</a:t>
              </a:r>
              <a:r>
                <a:rPr lang="en-CA" dirty="0" smtClean="0"/>
                <a:t>”, (</a:t>
              </a:r>
              <a:r>
                <a:rPr lang="en-CA" dirty="0" err="1" smtClean="0">
                  <a:solidFill>
                    <a:schemeClr val="accent2">
                      <a:lumMod val="50000"/>
                    </a:schemeClr>
                  </a:solidFill>
                </a:rPr>
                <a:t>espn.com</a:t>
              </a:r>
              <a:r>
                <a:rPr lang="en-CA" dirty="0" smtClean="0"/>
                <a:t>, </a:t>
              </a:r>
              <a:r>
                <a:rPr lang="en-CA" dirty="0" err="1" smtClean="0">
                  <a:solidFill>
                    <a:srgbClr val="4E291C"/>
                  </a:solidFill>
                </a:rPr>
                <a:t>nba.com</a:t>
              </a:r>
              <a:r>
                <a:rPr lang="en-CA" dirty="0" smtClean="0"/>
                <a:t>)&gt;</a:t>
              </a:r>
            </a:p>
            <a:p>
              <a:r>
                <a:rPr lang="en-CA" dirty="0" smtClean="0"/>
                <a:t>&lt;“</a:t>
              </a:r>
              <a:r>
                <a:rPr lang="en-CA" dirty="0" err="1" smtClean="0"/>
                <a:t>nfl</a:t>
              </a:r>
              <a:r>
                <a:rPr lang="en-CA" dirty="0" smtClean="0"/>
                <a:t>”, (</a:t>
              </a:r>
              <a:r>
                <a:rPr lang="en-CA" dirty="0" err="1" smtClean="0"/>
                <a:t>espn.com</a:t>
              </a:r>
              <a:r>
                <a:rPr lang="en-CA" dirty="0" smtClean="0"/>
                <a:t>)&gt;</a:t>
              </a:r>
              <a:endParaRPr lang="en-CA" dirty="0"/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3469" y="1893"/>
              <a:ext cx="437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 smtClean="0"/>
                <a:t>server</a:t>
              </a:r>
              <a:endParaRPr lang="en-CA" dirty="0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3679" y="2134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 dirty="0"/>
            </a:p>
          </p:txBody>
        </p:sp>
      </p:grpSp>
      <p:grpSp>
        <p:nvGrpSpPr>
          <p:cNvPr id="31" name="Group 5"/>
          <p:cNvGrpSpPr>
            <a:grpSpLocks/>
          </p:cNvGrpSpPr>
          <p:nvPr/>
        </p:nvGrpSpPr>
        <p:grpSpPr bwMode="auto">
          <a:xfrm>
            <a:off x="4588030" y="3408517"/>
            <a:ext cx="3857470" cy="1910232"/>
            <a:chOff x="3387" y="1893"/>
            <a:chExt cx="2209" cy="1061"/>
          </a:xfrm>
        </p:grpSpPr>
        <p:sp>
          <p:nvSpPr>
            <p:cNvPr id="32" name="Oval 6"/>
            <p:cNvSpPr>
              <a:spLocks noChangeArrowheads="1"/>
            </p:cNvSpPr>
            <p:nvPr/>
          </p:nvSpPr>
          <p:spPr bwMode="auto">
            <a:xfrm>
              <a:off x="3387" y="1896"/>
              <a:ext cx="597" cy="216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" name="Rectangle 7"/>
            <p:cNvSpPr>
              <a:spLocks noChangeArrowheads="1"/>
            </p:cNvSpPr>
            <p:nvPr/>
          </p:nvSpPr>
          <p:spPr bwMode="auto">
            <a:xfrm>
              <a:off x="3393" y="2274"/>
              <a:ext cx="2203" cy="680"/>
            </a:xfrm>
            <a:prstGeom prst="rect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4" name="Text Box 8"/>
            <p:cNvSpPr txBox="1">
              <a:spLocks noChangeArrowheads="1"/>
            </p:cNvSpPr>
            <p:nvPr/>
          </p:nvSpPr>
          <p:spPr bwMode="auto">
            <a:xfrm>
              <a:off x="3426" y="2275"/>
              <a:ext cx="2138" cy="6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 smtClean="0"/>
                <a:t>Parse </a:t>
              </a:r>
              <a:r>
                <a:rPr lang="en-CA" dirty="0" err="1" smtClean="0"/>
                <a:t>yahoo.com</a:t>
              </a:r>
              <a:r>
                <a:rPr lang="en-CA" dirty="0" smtClean="0"/>
                <a:t> and </a:t>
              </a:r>
              <a:r>
                <a:rPr lang="en-CA" dirty="0" err="1" smtClean="0"/>
                <a:t>wsj.com</a:t>
              </a:r>
              <a:endParaRPr lang="en-CA" dirty="0" smtClean="0"/>
            </a:p>
            <a:p>
              <a:r>
                <a:rPr lang="en-CA" dirty="0" smtClean="0"/>
                <a:t>output:</a:t>
              </a:r>
            </a:p>
            <a:p>
              <a:r>
                <a:rPr lang="en-CA" dirty="0" smtClean="0"/>
                <a:t>&lt;“</a:t>
              </a:r>
              <a:r>
                <a:rPr lang="en-CA" dirty="0" err="1" smtClean="0"/>
                <a:t>nba</a:t>
              </a:r>
              <a:r>
                <a:rPr lang="en-CA" dirty="0" smtClean="0"/>
                <a:t>”, (</a:t>
              </a:r>
              <a:r>
                <a:rPr lang="en-CA" dirty="0" err="1" smtClean="0">
                  <a:solidFill>
                    <a:srgbClr val="FF0000"/>
                  </a:solidFill>
                </a:rPr>
                <a:t>yahoo.com</a:t>
              </a:r>
              <a:r>
                <a:rPr lang="en-CA" dirty="0" smtClean="0">
                  <a:solidFill>
                    <a:srgbClr val="FF0000"/>
                  </a:solidFill>
                </a:rPr>
                <a:t>, </a:t>
              </a:r>
              <a:r>
                <a:rPr lang="en-CA" dirty="0" err="1" smtClean="0">
                  <a:solidFill>
                    <a:srgbClr val="FF0000"/>
                  </a:solidFill>
                </a:rPr>
                <a:t>wsj.com</a:t>
              </a:r>
              <a:r>
                <a:rPr lang="en-CA" dirty="0" smtClean="0"/>
                <a:t>)&gt;</a:t>
              </a:r>
            </a:p>
            <a:p>
              <a:r>
                <a:rPr lang="en-CA" dirty="0" smtClean="0"/>
                <a:t>&lt;“Obama”, (</a:t>
              </a:r>
              <a:r>
                <a:rPr lang="en-CA" dirty="0" err="1" smtClean="0"/>
                <a:t>yahoo.com</a:t>
              </a:r>
              <a:r>
                <a:rPr lang="en-CA" dirty="0" smtClean="0"/>
                <a:t>, </a:t>
              </a:r>
              <a:r>
                <a:rPr lang="en-CA" dirty="0" err="1" smtClean="0"/>
                <a:t>wsj.com</a:t>
              </a:r>
              <a:r>
                <a:rPr lang="en-CA" dirty="0" smtClean="0"/>
                <a:t>&gt;)</a:t>
              </a:r>
              <a:endParaRPr lang="en-CA" dirty="0"/>
            </a:p>
          </p:txBody>
        </p:sp>
        <p:sp>
          <p:nvSpPr>
            <p:cNvPr id="35" name="Text Box 9"/>
            <p:cNvSpPr txBox="1">
              <a:spLocks noChangeArrowheads="1"/>
            </p:cNvSpPr>
            <p:nvPr/>
          </p:nvSpPr>
          <p:spPr bwMode="auto">
            <a:xfrm>
              <a:off x="3469" y="1893"/>
              <a:ext cx="437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 smtClean="0"/>
                <a:t>server</a:t>
              </a:r>
              <a:endParaRPr lang="en-CA" dirty="0"/>
            </a:p>
          </p:txBody>
        </p:sp>
        <p:sp>
          <p:nvSpPr>
            <p:cNvPr id="36" name="Line 10"/>
            <p:cNvSpPr>
              <a:spLocks noChangeShapeType="1"/>
            </p:cNvSpPr>
            <p:nvPr/>
          </p:nvSpPr>
          <p:spPr bwMode="auto">
            <a:xfrm>
              <a:off x="3679" y="2134"/>
              <a:ext cx="0" cy="10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 dirty="0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1696366" y="2891512"/>
            <a:ext cx="73690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omic Sans MS"/>
                <a:cs typeface="Comic Sans MS"/>
              </a:rPr>
              <a:t>- Fearless hacker: parallelize on multiple machines</a:t>
            </a:r>
            <a:endParaRPr lang="en-US" sz="24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cxnSp>
        <p:nvCxnSpPr>
          <p:cNvPr id="40" name="Curved Connector 39"/>
          <p:cNvCxnSpPr>
            <a:stCxn id="33" idx="2"/>
            <a:endCxn id="41" idx="0"/>
          </p:cNvCxnSpPr>
          <p:nvPr/>
        </p:nvCxnSpPr>
        <p:spPr>
          <a:xfrm rot="5400000">
            <a:off x="5347579" y="4557814"/>
            <a:ext cx="413491" cy="1935361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 Box 8"/>
          <p:cNvSpPr txBox="1">
            <a:spLocks noChangeArrowheads="1"/>
          </p:cNvSpPr>
          <p:nvPr/>
        </p:nvSpPr>
        <p:spPr bwMode="auto">
          <a:xfrm>
            <a:off x="1888090" y="5732240"/>
            <a:ext cx="539710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/>
              <a:t>Merge:</a:t>
            </a:r>
            <a:endParaRPr lang="en-CA" dirty="0"/>
          </a:p>
          <a:p>
            <a:r>
              <a:rPr lang="en-CA" dirty="0" smtClean="0"/>
              <a:t>&lt;“</a:t>
            </a:r>
            <a:r>
              <a:rPr lang="en-CA" dirty="0" err="1" smtClean="0"/>
              <a:t>nba</a:t>
            </a:r>
            <a:r>
              <a:rPr lang="en-CA" dirty="0" smtClean="0"/>
              <a:t>”, (</a:t>
            </a:r>
            <a:r>
              <a:rPr lang="en-CA" dirty="0" err="1" smtClean="0">
                <a:solidFill>
                  <a:srgbClr val="800000"/>
                </a:solidFill>
              </a:rPr>
              <a:t>espn.com</a:t>
            </a:r>
            <a:r>
              <a:rPr lang="en-CA" dirty="0" smtClean="0">
                <a:solidFill>
                  <a:srgbClr val="800000"/>
                </a:solidFill>
              </a:rPr>
              <a:t>, </a:t>
            </a:r>
            <a:r>
              <a:rPr lang="en-CA" dirty="0" err="1" smtClean="0">
                <a:solidFill>
                  <a:srgbClr val="800000"/>
                </a:solidFill>
              </a:rPr>
              <a:t>nba.com</a:t>
            </a:r>
            <a:r>
              <a:rPr lang="en-CA" dirty="0" smtClean="0">
                <a:solidFill>
                  <a:srgbClr val="800000"/>
                </a:solidFill>
              </a:rPr>
              <a:t>, </a:t>
            </a:r>
            <a:r>
              <a:rPr lang="en-CA" dirty="0" err="1" smtClean="0">
                <a:solidFill>
                  <a:srgbClr val="FF0000"/>
                </a:solidFill>
              </a:rPr>
              <a:t>yahoo.com</a:t>
            </a:r>
            <a:r>
              <a:rPr lang="en-CA" dirty="0" smtClean="0">
                <a:solidFill>
                  <a:srgbClr val="FF0000"/>
                </a:solidFill>
              </a:rPr>
              <a:t>, </a:t>
            </a:r>
            <a:r>
              <a:rPr lang="en-CA" dirty="0" err="1" smtClean="0">
                <a:solidFill>
                  <a:srgbClr val="FF0000"/>
                </a:solidFill>
              </a:rPr>
              <a:t>wsj.com</a:t>
            </a:r>
            <a:r>
              <a:rPr lang="en-CA" dirty="0" smtClean="0"/>
              <a:t>)&gt;</a:t>
            </a:r>
          </a:p>
        </p:txBody>
      </p:sp>
      <p:grpSp>
        <p:nvGrpSpPr>
          <p:cNvPr id="42" name="Group 5"/>
          <p:cNvGrpSpPr>
            <a:grpSpLocks/>
          </p:cNvGrpSpPr>
          <p:nvPr/>
        </p:nvGrpSpPr>
        <p:grpSpPr bwMode="auto">
          <a:xfrm>
            <a:off x="4096223" y="5698680"/>
            <a:ext cx="1042513" cy="394289"/>
            <a:chOff x="3387" y="1893"/>
            <a:chExt cx="597" cy="219"/>
          </a:xfrm>
        </p:grpSpPr>
        <p:sp>
          <p:nvSpPr>
            <p:cNvPr id="43" name="Oval 6"/>
            <p:cNvSpPr>
              <a:spLocks noChangeArrowheads="1"/>
            </p:cNvSpPr>
            <p:nvPr/>
          </p:nvSpPr>
          <p:spPr bwMode="auto">
            <a:xfrm>
              <a:off x="3387" y="1896"/>
              <a:ext cx="597" cy="216"/>
            </a:xfrm>
            <a:prstGeom prst="ellipse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6" name="Text Box 9"/>
            <p:cNvSpPr txBox="1">
              <a:spLocks noChangeArrowheads="1"/>
            </p:cNvSpPr>
            <p:nvPr/>
          </p:nvSpPr>
          <p:spPr bwMode="auto">
            <a:xfrm>
              <a:off x="3469" y="1893"/>
              <a:ext cx="437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 smtClean="0"/>
                <a:t>server</a:t>
              </a:r>
              <a:endParaRPr lang="en-CA" dirty="0"/>
            </a:p>
          </p:txBody>
        </p:sp>
      </p:grpSp>
      <p:cxnSp>
        <p:nvCxnSpPr>
          <p:cNvPr id="50" name="Curved Connector 49"/>
          <p:cNvCxnSpPr>
            <a:stCxn id="9" idx="2"/>
            <a:endCxn id="41" idx="0"/>
          </p:cNvCxnSpPr>
          <p:nvPr/>
        </p:nvCxnSpPr>
        <p:spPr>
          <a:xfrm rot="16200000" flipH="1">
            <a:off x="3385460" y="4531056"/>
            <a:ext cx="413823" cy="198854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1960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7" grpId="0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BB6C-FE78-A843-99B5-A5593904B1B6}" type="datetime1">
              <a:rPr lang="en-CA" smtClean="0"/>
              <a:t>11/27/2013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640" y="254000"/>
            <a:ext cx="5471160" cy="5509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660066"/>
                </a:solidFill>
                <a:latin typeface="Consolas"/>
                <a:cs typeface="Consolas"/>
              </a:rPr>
              <a:t>void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 err="1" smtClean="0">
                <a:latin typeface="Consolas"/>
                <a:cs typeface="Consolas"/>
              </a:rPr>
              <a:t>index_parallel</a:t>
            </a:r>
            <a:r>
              <a:rPr lang="en-US" sz="1600" dirty="0" smtClean="0">
                <a:latin typeface="Consolas"/>
                <a:cs typeface="Consolas"/>
              </a:rPr>
              <a:t> (</a:t>
            </a:r>
            <a:r>
              <a:rPr lang="en-US" sz="1600" dirty="0" smtClean="0">
                <a:solidFill>
                  <a:srgbClr val="0000FF"/>
                </a:solidFill>
                <a:latin typeface="Consolas"/>
                <a:cs typeface="Consolas"/>
              </a:rPr>
              <a:t>List</a:t>
            </a:r>
            <a:r>
              <a:rPr lang="en-US" sz="1600" dirty="0" smtClean="0">
                <a:latin typeface="Consolas"/>
                <a:cs typeface="Consolas"/>
              </a:rPr>
              <a:t> webpages) {</a:t>
            </a:r>
          </a:p>
          <a:p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onsolas"/>
                <a:cs typeface="Consolas"/>
              </a:rPr>
              <a:t>Hash</a:t>
            </a:r>
            <a:r>
              <a:rPr lang="en-US" sz="1600" dirty="0" smtClean="0">
                <a:latin typeface="Consolas"/>
                <a:cs typeface="Consolas"/>
              </a:rPr>
              <a:t> output = 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new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onsolas"/>
                <a:cs typeface="Consolas"/>
              </a:rPr>
              <a:t>Hash</a:t>
            </a:r>
            <a:r>
              <a:rPr lang="en-US" sz="1600" dirty="0" smtClean="0">
                <a:latin typeface="Consolas"/>
                <a:cs typeface="Consolas"/>
              </a:rPr>
              <a:t>&lt;</a:t>
            </a:r>
            <a:r>
              <a:rPr lang="en-US" sz="1600" dirty="0" smtClean="0">
                <a:solidFill>
                  <a:srgbClr val="0000FF"/>
                </a:solidFill>
                <a:latin typeface="Consolas"/>
                <a:cs typeface="Consolas"/>
              </a:rPr>
              <a:t>string word</a:t>
            </a:r>
            <a:r>
              <a:rPr lang="en-US" sz="1600" dirty="0" smtClean="0">
                <a:latin typeface="Consolas"/>
                <a:cs typeface="Consolas"/>
              </a:rPr>
              <a:t>, </a:t>
            </a:r>
            <a:r>
              <a:rPr lang="en-US" sz="1600" dirty="0" smtClean="0">
                <a:solidFill>
                  <a:srgbClr val="0000FF"/>
                </a:solidFill>
                <a:latin typeface="Consolas"/>
                <a:cs typeface="Consolas"/>
              </a:rPr>
              <a:t>List</a:t>
            </a:r>
            <a:r>
              <a:rPr lang="en-US" sz="1600" dirty="0" smtClean="0">
                <a:latin typeface="Consolas"/>
                <a:cs typeface="Consolas"/>
              </a:rPr>
              <a:t>&lt;</a:t>
            </a:r>
            <a:r>
              <a:rPr lang="en-US" sz="1600" dirty="0" smtClean="0">
                <a:solidFill>
                  <a:srgbClr val="0000FF"/>
                </a:solidFill>
                <a:latin typeface="Consolas"/>
                <a:cs typeface="Consolas"/>
              </a:rPr>
              <a:t>string </a:t>
            </a:r>
            <a:r>
              <a:rPr lang="en-US" sz="1600" dirty="0" err="1" smtClean="0">
                <a:solidFill>
                  <a:srgbClr val="0000FF"/>
                </a:solidFill>
                <a:latin typeface="Consolas"/>
                <a:cs typeface="Consolas"/>
              </a:rPr>
              <a:t>url</a:t>
            </a:r>
            <a:r>
              <a:rPr lang="en-US" sz="1600" dirty="0" smtClean="0">
                <a:latin typeface="Consolas"/>
                <a:cs typeface="Consolas"/>
              </a:rPr>
              <a:t>&gt;&gt;;</a:t>
            </a:r>
          </a:p>
          <a:p>
            <a:endParaRPr lang="en-US" sz="1600" dirty="0" smtClean="0">
              <a:latin typeface="Consolas"/>
              <a:cs typeface="Consolas"/>
            </a:endParaRPr>
          </a:p>
          <a:p>
            <a:r>
              <a:rPr lang="en-US" sz="1600" dirty="0" smtClean="0">
                <a:latin typeface="Consolas"/>
                <a:cs typeface="Consolas"/>
              </a:rPr>
              <a:t>  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for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each</a:t>
            </a:r>
            <a:r>
              <a:rPr lang="en-US" sz="1600" dirty="0" smtClean="0">
                <a:latin typeface="Consolas"/>
                <a:cs typeface="Consolas"/>
              </a:rPr>
              <a:t> page p 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in</a:t>
            </a:r>
            <a:r>
              <a:rPr lang="en-US" sz="1600" dirty="0" smtClean="0">
                <a:latin typeface="Consolas"/>
                <a:cs typeface="Consolas"/>
              </a:rPr>
              <a:t> webpages {</a:t>
            </a:r>
          </a:p>
          <a:p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smtClean="0">
                <a:latin typeface="Consolas"/>
                <a:cs typeface="Consolas"/>
              </a:rPr>
              <a:t>   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for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each</a:t>
            </a:r>
            <a:r>
              <a:rPr lang="en-US" sz="1600" dirty="0" smtClean="0">
                <a:latin typeface="Consolas"/>
                <a:cs typeface="Consolas"/>
              </a:rPr>
              <a:t> word w 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in</a:t>
            </a:r>
            <a:r>
              <a:rPr lang="en-US" sz="1600" dirty="0" smtClean="0">
                <a:latin typeface="Consolas"/>
                <a:cs typeface="Consolas"/>
              </a:rPr>
              <a:t> p {</a:t>
            </a:r>
          </a:p>
          <a:p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smtClean="0">
                <a:latin typeface="Consolas"/>
                <a:cs typeface="Consolas"/>
              </a:rPr>
              <a:t>     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if</a:t>
            </a:r>
            <a:r>
              <a:rPr lang="en-US" sz="1600" dirty="0" smtClean="0">
                <a:latin typeface="Consolas"/>
                <a:cs typeface="Consolas"/>
              </a:rPr>
              <a:t> (!</a:t>
            </a:r>
            <a:r>
              <a:rPr lang="en-US" sz="1600" dirty="0" err="1" smtClean="0">
                <a:latin typeface="Consolas"/>
                <a:cs typeface="Consolas"/>
              </a:rPr>
              <a:t>output.</a:t>
            </a:r>
            <a:r>
              <a:rPr lang="en-US" sz="1600" dirty="0" err="1" smtClean="0">
                <a:solidFill>
                  <a:srgbClr val="800000"/>
                </a:solidFill>
                <a:latin typeface="Consolas"/>
                <a:cs typeface="Consolas"/>
              </a:rPr>
              <a:t>exists</a:t>
            </a:r>
            <a:r>
              <a:rPr lang="en-US" sz="1600" dirty="0" smtClean="0">
                <a:latin typeface="Consolas"/>
                <a:cs typeface="Consolas"/>
              </a:rPr>
              <a:t> (w)) </a:t>
            </a:r>
          </a:p>
          <a:p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smtClean="0">
                <a:latin typeface="Consolas"/>
                <a:cs typeface="Consolas"/>
              </a:rPr>
              <a:t>       output{w} = 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new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onsolas"/>
                <a:cs typeface="Consolas"/>
              </a:rPr>
              <a:t>List</a:t>
            </a:r>
            <a:r>
              <a:rPr lang="en-US" sz="1600" dirty="0" smtClean="0">
                <a:latin typeface="Consolas"/>
                <a:cs typeface="Consolas"/>
              </a:rPr>
              <a:t>&lt;</a:t>
            </a:r>
            <a:r>
              <a:rPr lang="en-US" sz="1600" dirty="0" smtClean="0">
                <a:solidFill>
                  <a:srgbClr val="0000FF"/>
                </a:solidFill>
                <a:latin typeface="Consolas"/>
                <a:cs typeface="Consolas"/>
              </a:rPr>
              <a:t>string</a:t>
            </a:r>
            <a:r>
              <a:rPr lang="en-US" sz="1600" dirty="0" smtClean="0">
                <a:latin typeface="Consolas"/>
                <a:cs typeface="Consolas"/>
              </a:rPr>
              <a:t>&gt;;</a:t>
            </a:r>
          </a:p>
          <a:p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smtClean="0">
                <a:latin typeface="Consolas"/>
                <a:cs typeface="Consolas"/>
              </a:rPr>
              <a:t>     output{w}.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push</a:t>
            </a:r>
            <a:r>
              <a:rPr lang="en-US" sz="1600" dirty="0" smtClean="0">
                <a:latin typeface="Consolas"/>
                <a:cs typeface="Consolas"/>
              </a:rPr>
              <a:t>(URL(p));</a:t>
            </a:r>
          </a:p>
          <a:p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smtClean="0">
                <a:latin typeface="Consolas"/>
                <a:cs typeface="Consolas"/>
              </a:rPr>
              <a:t>   }</a:t>
            </a:r>
          </a:p>
          <a:p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smtClean="0">
                <a:latin typeface="Consolas"/>
                <a:cs typeface="Consolas"/>
              </a:rPr>
              <a:t> }</a:t>
            </a:r>
          </a:p>
          <a:p>
            <a:endParaRPr lang="en-US" sz="1600" dirty="0" smtClean="0">
              <a:latin typeface="Consolas"/>
              <a:cs typeface="Consolas"/>
            </a:endParaRPr>
          </a:p>
          <a:p>
            <a:endParaRPr lang="en-US" sz="1600" dirty="0">
              <a:latin typeface="Consolas"/>
              <a:cs typeface="Consolas"/>
            </a:endParaRPr>
          </a:p>
          <a:p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  <a:latin typeface="Consolas"/>
                <a:cs typeface="Consolas"/>
              </a:rPr>
              <a:t>  // send to merge servers</a:t>
            </a:r>
          </a:p>
          <a:p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for each </a:t>
            </a:r>
            <a:r>
              <a:rPr lang="en-US" sz="1600" dirty="0" smtClean="0">
                <a:latin typeface="Consolas"/>
                <a:cs typeface="Consolas"/>
              </a:rPr>
              <a:t>word w 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in</a:t>
            </a:r>
            <a:r>
              <a:rPr lang="en-US" sz="1600" dirty="0" smtClean="0">
                <a:latin typeface="Consolas"/>
                <a:cs typeface="Consolas"/>
              </a:rPr>
              <a:t> keys output {</a:t>
            </a:r>
          </a:p>
          <a:p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smtClean="0">
                <a:latin typeface="Consolas"/>
                <a:cs typeface="Consolas"/>
              </a:rPr>
              <a:t>  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if</a:t>
            </a:r>
            <a:r>
              <a:rPr lang="en-US" sz="1600" dirty="0" smtClean="0">
                <a:latin typeface="Consolas"/>
                <a:cs typeface="Consolas"/>
              </a:rPr>
              <a:t> (w in range [‘a’ – ‘d’]) </a:t>
            </a:r>
          </a:p>
          <a:p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smtClean="0">
                <a:latin typeface="Consolas"/>
                <a:cs typeface="Consolas"/>
              </a:rPr>
              <a:t>   </a:t>
            </a:r>
            <a:r>
              <a:rPr lang="en-US" sz="1600" dirty="0" err="1" smtClean="0">
                <a:latin typeface="Consolas"/>
                <a:cs typeface="Consolas"/>
              </a:rPr>
              <a:t>send_to_merger</a:t>
            </a:r>
            <a:r>
              <a:rPr lang="en-US" sz="1600" dirty="0" smtClean="0">
                <a:latin typeface="Consolas"/>
                <a:cs typeface="Consolas"/>
              </a:rPr>
              <a:t> (output{w}, </a:t>
            </a:r>
            <a:r>
              <a:rPr lang="en-US" sz="1600" dirty="0" err="1" smtClean="0">
                <a:latin typeface="Consolas"/>
                <a:cs typeface="Consolas"/>
              </a:rPr>
              <a:t>serverA</a:t>
            </a:r>
            <a:r>
              <a:rPr lang="en-US" sz="1600" dirty="0" smtClean="0">
                <a:latin typeface="Consolas"/>
                <a:cs typeface="Consolas"/>
              </a:rPr>
              <a:t>);</a:t>
            </a:r>
          </a:p>
          <a:p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smtClean="0">
                <a:latin typeface="Consolas"/>
                <a:cs typeface="Consolas"/>
              </a:rPr>
              <a:t>  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else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if</a:t>
            </a:r>
            <a:r>
              <a:rPr lang="en-US" sz="1600" dirty="0" smtClean="0">
                <a:latin typeface="Consolas"/>
                <a:cs typeface="Consolas"/>
              </a:rPr>
              <a:t> (w in range [‘e’ – ‘h’]</a:t>
            </a:r>
          </a:p>
          <a:p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smtClean="0">
                <a:latin typeface="Consolas"/>
                <a:cs typeface="Consolas"/>
              </a:rPr>
              <a:t>   </a:t>
            </a:r>
            <a:r>
              <a:rPr lang="en-US" sz="1600" dirty="0" err="1" smtClean="0">
                <a:latin typeface="Consolas"/>
                <a:cs typeface="Consolas"/>
              </a:rPr>
              <a:t>send_to_merger</a:t>
            </a:r>
            <a:r>
              <a:rPr lang="en-US" sz="1600" dirty="0" smtClean="0">
                <a:latin typeface="Consolas"/>
                <a:cs typeface="Consolas"/>
              </a:rPr>
              <a:t> (output{w}, </a:t>
            </a:r>
            <a:r>
              <a:rPr lang="en-US" sz="1600" dirty="0" err="1" smtClean="0">
                <a:latin typeface="Consolas"/>
                <a:cs typeface="Consolas"/>
              </a:rPr>
              <a:t>serverB</a:t>
            </a:r>
            <a:r>
              <a:rPr lang="en-US" sz="1600" dirty="0" smtClean="0">
                <a:latin typeface="Consolas"/>
                <a:cs typeface="Consolas"/>
              </a:rPr>
              <a:t>);</a:t>
            </a:r>
          </a:p>
          <a:p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smtClean="0">
                <a:latin typeface="Consolas"/>
                <a:cs typeface="Consolas"/>
              </a:rPr>
              <a:t>  .. ..</a:t>
            </a:r>
          </a:p>
          <a:p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smtClean="0">
                <a:latin typeface="Consolas"/>
                <a:cs typeface="Consolas"/>
              </a:rPr>
              <a:t> }</a:t>
            </a:r>
          </a:p>
          <a:p>
            <a:r>
              <a:rPr lang="en-US" sz="1600" dirty="0">
                <a:latin typeface="Consolas"/>
                <a:cs typeface="Consolas"/>
              </a:rPr>
              <a:t>}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1072020" y="3116638"/>
            <a:ext cx="4163144" cy="591762"/>
            <a:chOff x="1072020" y="2951538"/>
            <a:chExt cx="4163144" cy="591762"/>
          </a:xfrm>
        </p:grpSpPr>
        <p:cxnSp>
          <p:nvCxnSpPr>
            <p:cNvPr id="3" name="Straight Arrow Connector 2"/>
            <p:cNvCxnSpPr>
              <a:stCxn id="15" idx="2"/>
            </p:cNvCxnSpPr>
            <p:nvPr/>
          </p:nvCxnSpPr>
          <p:spPr>
            <a:xfrm>
              <a:off x="3153592" y="3320870"/>
              <a:ext cx="0" cy="22243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072020" y="2951538"/>
              <a:ext cx="41631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Partition the data: need multiple mergers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1701800" y="4978400"/>
            <a:ext cx="2723823" cy="723246"/>
            <a:chOff x="1701800" y="4978400"/>
            <a:chExt cx="2723823" cy="723246"/>
          </a:xfrm>
        </p:grpSpPr>
        <p:sp>
          <p:nvSpPr>
            <p:cNvPr id="38" name="TextBox 37"/>
            <p:cNvSpPr txBox="1"/>
            <p:nvPr/>
          </p:nvSpPr>
          <p:spPr>
            <a:xfrm>
              <a:off x="1701800" y="5332314"/>
              <a:ext cx="27238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Send the data via network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39" name="Straight Arrow Connector 38"/>
            <p:cNvCxnSpPr>
              <a:stCxn id="38" idx="0"/>
            </p:cNvCxnSpPr>
            <p:nvPr/>
          </p:nvCxnSpPr>
          <p:spPr>
            <a:xfrm flipH="1" flipV="1">
              <a:off x="2235200" y="4978400"/>
              <a:ext cx="828512" cy="35391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Box 43"/>
          <p:cNvSpPr txBox="1"/>
          <p:nvPr/>
        </p:nvSpPr>
        <p:spPr>
          <a:xfrm>
            <a:off x="4572000" y="254000"/>
            <a:ext cx="4914900" cy="6494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660066"/>
                </a:solidFill>
                <a:latin typeface="Consolas"/>
                <a:cs typeface="Consolas"/>
              </a:rPr>
              <a:t>void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 err="1" smtClean="0">
                <a:latin typeface="Consolas"/>
                <a:cs typeface="Consolas"/>
              </a:rPr>
              <a:t>index_merger</a:t>
            </a:r>
            <a:r>
              <a:rPr lang="en-US" sz="1600" dirty="0" smtClean="0">
                <a:latin typeface="Consolas"/>
                <a:cs typeface="Consolas"/>
              </a:rPr>
              <a:t> () {</a:t>
            </a:r>
          </a:p>
          <a:p>
            <a:r>
              <a:rPr lang="en-US" sz="1600" dirty="0" smtClean="0">
                <a:latin typeface="Consolas"/>
                <a:cs typeface="Consolas"/>
              </a:rPr>
              <a:t>  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while</a:t>
            </a:r>
            <a:r>
              <a:rPr lang="en-US" sz="1600" dirty="0" smtClean="0">
                <a:latin typeface="Consolas"/>
                <a:cs typeface="Consolas"/>
              </a:rPr>
              <a:t> (true) {</a:t>
            </a:r>
          </a:p>
          <a:p>
            <a:r>
              <a:rPr lang="en-US" sz="160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onsolas"/>
                <a:cs typeface="Consolas"/>
              </a:rPr>
              <a:t>  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for each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index server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i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{</a:t>
            </a:r>
          </a:p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  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if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(status(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i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) == complete) {</a:t>
            </a:r>
          </a:p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   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copy_output_from_indexer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();</a:t>
            </a:r>
          </a:p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    completed++;</a:t>
            </a:r>
          </a:p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  }</a:t>
            </a:r>
          </a:p>
          <a:p>
            <a:endParaRPr lang="en-US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Consolas"/>
              <a:cs typeface="Consolas"/>
            </a:endParaRPr>
          </a:p>
          <a:p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   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if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(</a:t>
            </a:r>
            <a:r>
              <a:rPr lang="en-US" sz="1600" i="1" dirty="0" err="1" smtClean="0">
                <a:solidFill>
                  <a:srgbClr val="FF0000"/>
                </a:solidFill>
                <a:latin typeface="Consolas"/>
                <a:cs typeface="Consolas"/>
              </a:rPr>
              <a:t>i</a:t>
            </a:r>
            <a:r>
              <a:rPr lang="en-US" sz="1600" i="1" dirty="0" smtClean="0">
                <a:solidFill>
                  <a:srgbClr val="FF0000"/>
                </a:solidFill>
                <a:latin typeface="Consolas"/>
                <a:cs typeface="Consolas"/>
              </a:rPr>
              <a:t> failed or </a:t>
            </a:r>
          </a:p>
          <a:p>
            <a:r>
              <a:rPr lang="en-US" sz="1600" i="1" dirty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US" sz="1600" i="1" dirty="0" smtClean="0">
                <a:solidFill>
                  <a:srgbClr val="FF0000"/>
                </a:solidFill>
                <a:latin typeface="Consolas"/>
                <a:cs typeface="Consolas"/>
              </a:rPr>
              <a:t>    we’ve been waiting for too long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) 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  <a:latin typeface="Consolas"/>
              <a:cs typeface="Consolas"/>
            </a:endParaRPr>
          </a:p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   restart its job on another node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;</a:t>
            </a:r>
          </a:p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 }</a:t>
            </a:r>
          </a:p>
          <a:p>
            <a:endParaRPr lang="en-US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Consolas"/>
              <a:cs typeface="Consolas"/>
            </a:endParaRPr>
          </a:p>
          <a:p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  <a:latin typeface="Consolas"/>
              <a:cs typeface="Consolas"/>
            </a:endParaRPr>
          </a:p>
          <a:p>
            <a:endParaRPr lang="en-US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Consolas"/>
              <a:cs typeface="Consolas"/>
            </a:endParaRPr>
          </a:p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 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if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(completed == INDEXER_TOTAL) </a:t>
            </a:r>
            <a:endParaRPr lang="en-US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Consolas"/>
              <a:cs typeface="Consolas"/>
            </a:endParaRPr>
          </a:p>
          <a:p>
            <a:r>
              <a:rPr lang="en-US" sz="1600" dirty="0">
                <a:solidFill>
                  <a:srgbClr val="800000"/>
                </a:solidFill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   break</a:t>
            </a:r>
            <a:r>
              <a:rPr lang="en-US" sz="1600" dirty="0">
                <a:solidFill>
                  <a:srgbClr val="800000"/>
                </a:solidFill>
                <a:latin typeface="Consolas"/>
                <a:cs typeface="Consolas"/>
              </a:rPr>
              <a:t>;</a:t>
            </a:r>
            <a:endParaRPr lang="en-US" sz="1600" dirty="0" smtClean="0">
              <a:solidFill>
                <a:srgbClr val="800000"/>
              </a:solidFill>
              <a:latin typeface="Consolas"/>
              <a:cs typeface="Consolas"/>
            </a:endParaRPr>
          </a:p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}</a:t>
            </a:r>
          </a:p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</a:t>
            </a:r>
          </a:p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group_output_by_word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();</a:t>
            </a:r>
          </a:p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</a:t>
            </a:r>
          </a:p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for each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output with the same key w</a:t>
            </a:r>
          </a:p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 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final_output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{w}.push(output{w});</a:t>
            </a:r>
          </a:p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}</a:t>
            </a:r>
            <a:endParaRPr lang="en-US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Consolas"/>
              <a:cs typeface="Consolas"/>
            </a:endParaRPr>
          </a:p>
          <a:p>
            <a:endParaRPr lang="en-US" sz="1600" dirty="0" smtClean="0">
              <a:solidFill>
                <a:srgbClr val="0000FF"/>
              </a:solidFill>
              <a:latin typeface="Consolas"/>
              <a:cs typeface="Consolas"/>
            </a:endParaRPr>
          </a:p>
          <a:p>
            <a:r>
              <a:rPr lang="en-US" sz="160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endParaRPr lang="en-US" sz="1600" dirty="0">
              <a:latin typeface="Consolas"/>
              <a:cs typeface="Consolas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5996940" y="1574800"/>
            <a:ext cx="2879815" cy="589338"/>
            <a:chOff x="5996940" y="1574800"/>
            <a:chExt cx="2879815" cy="589338"/>
          </a:xfrm>
        </p:grpSpPr>
        <p:sp>
          <p:nvSpPr>
            <p:cNvPr id="45" name="TextBox 44"/>
            <p:cNvSpPr txBox="1"/>
            <p:nvPr/>
          </p:nvSpPr>
          <p:spPr>
            <a:xfrm>
              <a:off x="5996940" y="1794806"/>
              <a:ext cx="28798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copy the data from network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47" name="Straight Arrow Connector 46"/>
            <p:cNvCxnSpPr>
              <a:stCxn id="45" idx="0"/>
            </p:cNvCxnSpPr>
            <p:nvPr/>
          </p:nvCxnSpPr>
          <p:spPr>
            <a:xfrm flipH="1" flipV="1">
              <a:off x="6705600" y="1574800"/>
              <a:ext cx="731248" cy="22000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6225540" y="3009900"/>
            <a:ext cx="2685726" cy="748099"/>
            <a:chOff x="6225540" y="3009900"/>
            <a:chExt cx="2685726" cy="748099"/>
          </a:xfrm>
        </p:grpSpPr>
        <p:sp>
          <p:nvSpPr>
            <p:cNvPr id="48" name="TextBox 47"/>
            <p:cNvSpPr txBox="1"/>
            <p:nvPr/>
          </p:nvSpPr>
          <p:spPr>
            <a:xfrm>
              <a:off x="6225540" y="3111668"/>
              <a:ext cx="268572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Handle node failures 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(common in large cluster)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49" name="Straight Arrow Connector 48"/>
            <p:cNvCxnSpPr>
              <a:stCxn id="48" idx="0"/>
            </p:cNvCxnSpPr>
            <p:nvPr/>
          </p:nvCxnSpPr>
          <p:spPr>
            <a:xfrm flipH="1" flipV="1">
              <a:off x="6769100" y="3009900"/>
              <a:ext cx="799303" cy="10176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6225540" y="4241800"/>
            <a:ext cx="1800493" cy="483800"/>
            <a:chOff x="6225540" y="4241800"/>
            <a:chExt cx="1800493" cy="483800"/>
          </a:xfrm>
        </p:grpSpPr>
        <p:sp>
          <p:nvSpPr>
            <p:cNvPr id="51" name="TextBox 50"/>
            <p:cNvSpPr txBox="1"/>
            <p:nvPr/>
          </p:nvSpPr>
          <p:spPr>
            <a:xfrm>
              <a:off x="6225540" y="4356268"/>
              <a:ext cx="18004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Synchronization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52" name="Straight Arrow Connector 51"/>
            <p:cNvCxnSpPr>
              <a:stCxn id="51" idx="0"/>
            </p:cNvCxnSpPr>
            <p:nvPr/>
          </p:nvCxnSpPr>
          <p:spPr>
            <a:xfrm flipH="1" flipV="1">
              <a:off x="6921504" y="4241800"/>
              <a:ext cx="204283" cy="11446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/>
          <p:nvPr/>
        </p:nvGrpSpPr>
        <p:grpSpPr>
          <a:xfrm>
            <a:off x="243839" y="1219200"/>
            <a:ext cx="8667427" cy="4800600"/>
            <a:chOff x="243839" y="1219200"/>
            <a:chExt cx="8667427" cy="4800600"/>
          </a:xfrm>
        </p:grpSpPr>
        <p:sp>
          <p:nvSpPr>
            <p:cNvPr id="58" name="Rounded Rectangle 57"/>
            <p:cNvSpPr/>
            <p:nvPr/>
          </p:nvSpPr>
          <p:spPr>
            <a:xfrm>
              <a:off x="243839" y="1219200"/>
              <a:ext cx="4181783" cy="1897438"/>
            </a:xfrm>
            <a:prstGeom prst="roundRect">
              <a:avLst/>
            </a:prstGeom>
            <a:noFill/>
            <a:ln w="38100" cmpd="sng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4729483" y="5332314"/>
              <a:ext cx="4181783" cy="687486"/>
            </a:xfrm>
            <a:prstGeom prst="roundRect">
              <a:avLst/>
            </a:prstGeom>
            <a:noFill/>
            <a:ln w="38100" cmpd="sng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4" name="Rounded Rectangle 63"/>
          <p:cNvSpPr/>
          <p:nvPr/>
        </p:nvSpPr>
        <p:spPr>
          <a:xfrm>
            <a:off x="1473200" y="6166089"/>
            <a:ext cx="5652587" cy="581998"/>
          </a:xfrm>
          <a:prstGeom prst="roundRect">
            <a:avLst/>
          </a:prstGeom>
          <a:noFill/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Can we only ask programmers to write these code?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157703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4" grpId="1"/>
      <p:bldP spid="6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04458"/>
            <a:ext cx="7345362" cy="1339850"/>
          </a:xfrm>
        </p:spPr>
        <p:txBody>
          <a:bodyPr/>
          <a:lstStyle/>
          <a:p>
            <a:r>
              <a:rPr lang="en-US" dirty="0" smtClean="0"/>
              <a:t>Solution: </a:t>
            </a:r>
            <a:r>
              <a:rPr lang="en-US" smtClean="0"/>
              <a:t>MapReduce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12" y="1453911"/>
            <a:ext cx="8510588" cy="491768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Programming model for big data analytics</a:t>
            </a:r>
          </a:p>
          <a:p>
            <a:pPr lvl="1"/>
            <a:r>
              <a:rPr lang="en-US" dirty="0" smtClean="0"/>
              <a:t>Programmer writes two functions</a:t>
            </a:r>
          </a:p>
          <a:p>
            <a:pPr marL="350838" lvl="1" indent="0">
              <a:buNone/>
            </a:pPr>
            <a:r>
              <a:rPr lang="en-US" sz="1600" dirty="0" smtClean="0">
                <a:solidFill>
                  <a:srgbClr val="0000FF"/>
                </a:solidFill>
                <a:latin typeface="Consolas"/>
                <a:cs typeface="Consolas"/>
              </a:rPr>
              <a:t>map (</a:t>
            </a:r>
            <a:r>
              <a:rPr lang="en-US" sz="1600" dirty="0" err="1" smtClean="0">
                <a:solidFill>
                  <a:srgbClr val="0000FF"/>
                </a:solidFill>
                <a:latin typeface="Consolas"/>
                <a:cs typeface="Consolas"/>
              </a:rPr>
              <a:t>in_key</a:t>
            </a:r>
            <a:r>
              <a:rPr lang="en-US" sz="1600" dirty="0" smtClean="0">
                <a:solidFill>
                  <a:srgbClr val="0000FF"/>
                </a:solidFill>
                <a:latin typeface="Consolas"/>
                <a:cs typeface="Consolas"/>
              </a:rPr>
              <a:t>, </a:t>
            </a:r>
            <a:r>
              <a:rPr lang="en-US" sz="1600" dirty="0" err="1" smtClean="0">
                <a:solidFill>
                  <a:srgbClr val="0000FF"/>
                </a:solidFill>
                <a:latin typeface="Consolas"/>
                <a:cs typeface="Consolas"/>
              </a:rPr>
              <a:t>in_value</a:t>
            </a:r>
            <a:r>
              <a:rPr lang="en-US" sz="1600" dirty="0" smtClean="0">
                <a:solidFill>
                  <a:srgbClr val="0000FF"/>
                </a:solidFill>
                <a:latin typeface="Consolas"/>
                <a:cs typeface="Consolas"/>
              </a:rPr>
              <a:t>) -&gt; list(</a:t>
            </a:r>
            <a:r>
              <a:rPr lang="en-US" sz="1600" dirty="0" err="1" smtClean="0">
                <a:solidFill>
                  <a:srgbClr val="0000FF"/>
                </a:solidFill>
                <a:latin typeface="Consolas"/>
                <a:cs typeface="Consolas"/>
              </a:rPr>
              <a:t>out_key</a:t>
            </a:r>
            <a:r>
              <a:rPr lang="en-US" sz="1600" dirty="0" smtClean="0">
                <a:solidFill>
                  <a:srgbClr val="0000FF"/>
                </a:solidFill>
                <a:latin typeface="Consolas"/>
                <a:cs typeface="Consolas"/>
              </a:rPr>
              <a:t>, </a:t>
            </a:r>
            <a:r>
              <a:rPr lang="en-US" sz="1600" dirty="0" err="1" smtClean="0">
                <a:solidFill>
                  <a:srgbClr val="0000FF"/>
                </a:solidFill>
                <a:latin typeface="Consolas"/>
                <a:cs typeface="Consolas"/>
              </a:rPr>
              <a:t>intermediate_value</a:t>
            </a:r>
            <a:r>
              <a:rPr lang="en-US" sz="1600" dirty="0" smtClean="0">
                <a:solidFill>
                  <a:srgbClr val="0000FF"/>
                </a:solidFill>
                <a:latin typeface="Consolas"/>
                <a:cs typeface="Consolas"/>
              </a:rPr>
              <a:t>)</a:t>
            </a:r>
          </a:p>
          <a:p>
            <a:pPr lvl="1"/>
            <a:r>
              <a:rPr lang="en-US" dirty="0" smtClean="0"/>
              <a:t>Processes input key/value pair</a:t>
            </a:r>
          </a:p>
          <a:p>
            <a:pPr lvl="1"/>
            <a:r>
              <a:rPr lang="en-US" dirty="0" smtClean="0"/>
              <a:t>Produces set of intermediate pairs</a:t>
            </a:r>
          </a:p>
          <a:p>
            <a:pPr marL="350838" lvl="1" indent="0">
              <a:buNone/>
            </a:pPr>
            <a:r>
              <a:rPr lang="en-US" sz="1600" dirty="0" smtClean="0">
                <a:solidFill>
                  <a:srgbClr val="0000FF"/>
                </a:solidFill>
                <a:latin typeface="Consolas"/>
                <a:cs typeface="Consolas"/>
              </a:rPr>
              <a:t>reduce (</a:t>
            </a:r>
            <a:r>
              <a:rPr lang="en-US" sz="1600" dirty="0" err="1" smtClean="0">
                <a:solidFill>
                  <a:srgbClr val="0000FF"/>
                </a:solidFill>
                <a:latin typeface="Consolas"/>
                <a:cs typeface="Consolas"/>
              </a:rPr>
              <a:t>out_key</a:t>
            </a:r>
            <a:r>
              <a:rPr lang="en-US" sz="1600" dirty="0">
                <a:solidFill>
                  <a:srgbClr val="0000FF"/>
                </a:solidFill>
                <a:latin typeface="Consolas"/>
                <a:cs typeface="Consolas"/>
              </a:rPr>
              <a:t>, </a:t>
            </a:r>
            <a:r>
              <a:rPr lang="en-US" sz="1600" dirty="0" smtClean="0">
                <a:solidFill>
                  <a:srgbClr val="0000FF"/>
                </a:solidFill>
                <a:latin typeface="Consolas"/>
                <a:cs typeface="Consolas"/>
              </a:rPr>
              <a:t>list(</a:t>
            </a:r>
            <a:r>
              <a:rPr lang="en-US" sz="1600" dirty="0" err="1" smtClean="0">
                <a:solidFill>
                  <a:srgbClr val="0000FF"/>
                </a:solidFill>
                <a:latin typeface="Consolas"/>
                <a:cs typeface="Consolas"/>
              </a:rPr>
              <a:t>intermediate_value</a:t>
            </a:r>
            <a:r>
              <a:rPr lang="en-US" sz="1600" dirty="0" smtClean="0">
                <a:solidFill>
                  <a:srgbClr val="0000FF"/>
                </a:solidFill>
                <a:latin typeface="Consolas"/>
                <a:cs typeface="Consolas"/>
              </a:rPr>
              <a:t>)) </a:t>
            </a:r>
            <a:r>
              <a:rPr lang="en-US" sz="1600" dirty="0">
                <a:solidFill>
                  <a:srgbClr val="0000FF"/>
                </a:solidFill>
                <a:latin typeface="Consolas"/>
                <a:cs typeface="Consolas"/>
              </a:rPr>
              <a:t>-&gt; list(</a:t>
            </a:r>
            <a:r>
              <a:rPr lang="en-US" sz="1600" dirty="0" err="1">
                <a:solidFill>
                  <a:srgbClr val="0000FF"/>
                </a:solidFill>
                <a:latin typeface="Consolas"/>
                <a:cs typeface="Consolas"/>
              </a:rPr>
              <a:t>out_key</a:t>
            </a:r>
            <a:r>
              <a:rPr lang="en-US" sz="1600" dirty="0">
                <a:solidFill>
                  <a:srgbClr val="0000FF"/>
                </a:solidFill>
                <a:latin typeface="Consolas"/>
                <a:cs typeface="Consolas"/>
              </a:rPr>
              <a:t>, </a:t>
            </a:r>
            <a:r>
              <a:rPr lang="en-US" sz="1600" dirty="0" err="1" smtClean="0">
                <a:solidFill>
                  <a:srgbClr val="0000FF"/>
                </a:solidFill>
                <a:latin typeface="Consolas"/>
                <a:cs typeface="Consolas"/>
              </a:rPr>
              <a:t>outvalue</a:t>
            </a:r>
            <a:r>
              <a:rPr lang="en-US" sz="1600" dirty="0" smtClean="0">
                <a:solidFill>
                  <a:srgbClr val="0000FF"/>
                </a:solidFill>
                <a:latin typeface="Consolas"/>
                <a:cs typeface="Consolas"/>
              </a:rPr>
              <a:t>)</a:t>
            </a:r>
            <a:endParaRPr lang="en-US" dirty="0"/>
          </a:p>
          <a:p>
            <a:pPr lvl="1"/>
            <a:r>
              <a:rPr lang="en-US" dirty="0" smtClean="0"/>
              <a:t>Processes a set </a:t>
            </a:r>
            <a:r>
              <a:rPr lang="en-US" dirty="0"/>
              <a:t>of intermediate </a:t>
            </a:r>
            <a:r>
              <a:rPr lang="en-US" dirty="0" smtClean="0"/>
              <a:t>key-values</a:t>
            </a:r>
          </a:p>
          <a:p>
            <a:r>
              <a:rPr lang="en-US" dirty="0" smtClean="0"/>
              <a:t>Widely used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google</a:t>
            </a:r>
            <a:r>
              <a:rPr lang="en-US" dirty="0" smtClean="0"/>
              <a:t>: indexing and many analytic jobs</a:t>
            </a:r>
          </a:p>
          <a:p>
            <a:pPr lvl="1"/>
            <a:r>
              <a:rPr lang="en-US" dirty="0" err="1" smtClean="0"/>
              <a:t>Hadoop</a:t>
            </a:r>
            <a:r>
              <a:rPr lang="en-US" dirty="0" smtClean="0"/>
              <a:t> (open source version)</a:t>
            </a:r>
          </a:p>
          <a:p>
            <a:pPr lvl="2"/>
            <a:r>
              <a:rPr lang="en-US" dirty="0" smtClean="0"/>
              <a:t>&gt; 50% of the Fortune 50 companies</a:t>
            </a:r>
          </a:p>
          <a:p>
            <a:pPr lvl="2"/>
            <a:r>
              <a:rPr lang="en-US" dirty="0" smtClean="0"/>
              <a:t>Facebook analyzes half a PB per day using </a:t>
            </a:r>
            <a:r>
              <a:rPr lang="en-US" dirty="0" err="1" smtClean="0"/>
              <a:t>hadoop</a:t>
            </a:r>
            <a:endParaRPr lang="en-US" dirty="0" smtClean="0"/>
          </a:p>
          <a:p>
            <a:pPr lvl="2"/>
            <a:r>
              <a:rPr lang="en-US" dirty="0" smtClean="0"/>
              <a:t>NSA…</a:t>
            </a:r>
            <a:endParaRPr lang="en-US" dirty="0"/>
          </a:p>
          <a:p>
            <a:pPr lvl="1"/>
            <a:endParaRPr lang="en-US" dirty="0"/>
          </a:p>
          <a:p>
            <a:pPr marL="350838" lvl="1" indent="0">
              <a:buNone/>
            </a:pPr>
            <a:endParaRPr lang="en-US" sz="1600" dirty="0">
              <a:solidFill>
                <a:srgbClr val="0000FF"/>
              </a:solidFill>
              <a:latin typeface="Consolas"/>
              <a:cs typeface="Consola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BB6C-FE78-A843-99B5-A5593904B1B6}" type="datetime1">
              <a:rPr lang="en-CA" smtClean="0"/>
              <a:t>11/27/2013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919695" y="6034801"/>
            <a:ext cx="5688376" cy="58477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/>
              <a:t>More details in “</a:t>
            </a:r>
            <a:r>
              <a:rPr lang="en-US" sz="1600" dirty="0" err="1" smtClean="0"/>
              <a:t>MapReduce</a:t>
            </a:r>
            <a:r>
              <a:rPr lang="en-US" sz="1600" dirty="0" smtClean="0"/>
              <a:t>: Simplified Data Processing</a:t>
            </a:r>
          </a:p>
          <a:p>
            <a:r>
              <a:rPr lang="en-US" sz="1600" dirty="0" smtClean="0"/>
              <a:t>on Large Clusters”. Jeff Dean and Sanjay </a:t>
            </a:r>
            <a:r>
              <a:rPr lang="en-US" sz="1600" dirty="0" err="1" smtClean="0"/>
              <a:t>Ghemawat</a:t>
            </a:r>
            <a:r>
              <a:rPr lang="en-US" sz="1600" dirty="0" smtClean="0"/>
              <a:t>, OSDI’04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18818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BB6C-FE78-A843-99B5-A5593904B1B6}" type="datetime1">
              <a:rPr lang="en-CA" smtClean="0"/>
              <a:t>11/27/2013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940" y="254000"/>
            <a:ext cx="54711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660066"/>
                </a:solidFill>
                <a:latin typeface="Consolas"/>
                <a:cs typeface="Consolas"/>
              </a:rPr>
              <a:t>index:map</a:t>
            </a:r>
            <a:r>
              <a:rPr lang="en-US" sz="1600" dirty="0" smtClean="0">
                <a:solidFill>
                  <a:srgbClr val="660066"/>
                </a:solidFill>
                <a:latin typeface="Consolas"/>
                <a:cs typeface="Consolas"/>
              </a:rPr>
              <a:t> () {</a:t>
            </a:r>
          </a:p>
          <a:p>
            <a:r>
              <a:rPr lang="en-US" sz="1600" dirty="0">
                <a:solidFill>
                  <a:srgbClr val="660066"/>
                </a:solidFill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rgbClr val="660066"/>
                </a:solidFill>
                <a:latin typeface="Consolas"/>
                <a:cs typeface="Consolas"/>
              </a:rPr>
              <a:t> // input: &lt;</a:t>
            </a:r>
            <a:r>
              <a:rPr lang="en-US" sz="1600" dirty="0" err="1" smtClean="0">
                <a:solidFill>
                  <a:srgbClr val="660066"/>
                </a:solidFill>
                <a:latin typeface="Consolas"/>
                <a:cs typeface="Consolas"/>
              </a:rPr>
              <a:t>url</a:t>
            </a:r>
            <a:r>
              <a:rPr lang="en-US" sz="1600" dirty="0" smtClean="0">
                <a:solidFill>
                  <a:srgbClr val="660066"/>
                </a:solidFill>
                <a:latin typeface="Consolas"/>
                <a:cs typeface="Consolas"/>
              </a:rPr>
              <a:t>, content&gt;</a:t>
            </a:r>
          </a:p>
          <a:p>
            <a:r>
              <a:rPr lang="en-US" sz="1600" dirty="0">
                <a:solidFill>
                  <a:srgbClr val="660066"/>
                </a:solidFill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rgbClr val="660066"/>
                </a:solidFill>
                <a:latin typeface="Consolas"/>
                <a:cs typeface="Consolas"/>
              </a:rPr>
              <a:t> // output: &lt;word, </a:t>
            </a:r>
            <a:r>
              <a:rPr lang="en-US" sz="1600" dirty="0" err="1" smtClean="0">
                <a:solidFill>
                  <a:srgbClr val="660066"/>
                </a:solidFill>
                <a:latin typeface="Consolas"/>
                <a:cs typeface="Consolas"/>
              </a:rPr>
              <a:t>url</a:t>
            </a:r>
            <a:r>
              <a:rPr lang="en-US" sz="1600" dirty="0" smtClean="0">
                <a:solidFill>
                  <a:srgbClr val="660066"/>
                </a:solidFill>
                <a:latin typeface="Consolas"/>
                <a:cs typeface="Consolas"/>
              </a:rPr>
              <a:t>&gt;</a:t>
            </a:r>
            <a:endParaRPr lang="en-US" sz="1600" dirty="0" smtClean="0">
              <a:latin typeface="Consolas"/>
              <a:cs typeface="Consolas"/>
            </a:endParaRPr>
          </a:p>
          <a:p>
            <a:endParaRPr lang="en-US" sz="1600" dirty="0" smtClean="0">
              <a:latin typeface="Consolas"/>
              <a:cs typeface="Consolas"/>
            </a:endParaRPr>
          </a:p>
          <a:p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  <a:latin typeface="Consolas"/>
                <a:cs typeface="Consolas"/>
              </a:rPr>
              <a:t>  // for each &lt;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  <a:latin typeface="Consolas"/>
                <a:cs typeface="Consolas"/>
              </a:rPr>
              <a:t>url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  <a:latin typeface="Consolas"/>
                <a:cs typeface="Consolas"/>
              </a:rPr>
              <a:t>, content&gt; pair {</a:t>
            </a:r>
          </a:p>
          <a:p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smtClean="0">
                <a:latin typeface="Consolas"/>
                <a:cs typeface="Consolas"/>
              </a:rPr>
              <a:t>   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for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each</a:t>
            </a:r>
            <a:r>
              <a:rPr lang="en-US" sz="1600" dirty="0" smtClean="0">
                <a:latin typeface="Consolas"/>
                <a:cs typeface="Consolas"/>
              </a:rPr>
              <a:t> word w 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in</a:t>
            </a:r>
            <a:r>
              <a:rPr lang="en-US" sz="1600" dirty="0" smtClean="0">
                <a:latin typeface="Consolas"/>
                <a:cs typeface="Consolas"/>
              </a:rPr>
              <a:t> content {</a:t>
            </a:r>
          </a:p>
          <a:p>
            <a:r>
              <a:rPr lang="en-US" sz="1600" dirty="0" smtClean="0">
                <a:latin typeface="Consolas"/>
                <a:cs typeface="Consolas"/>
              </a:rPr>
              <a:t>      Emit(&lt;w, </a:t>
            </a:r>
            <a:r>
              <a:rPr lang="en-US" sz="1600" dirty="0" err="1" smtClean="0">
                <a:latin typeface="Consolas"/>
                <a:cs typeface="Consolas"/>
              </a:rPr>
              <a:t>url</a:t>
            </a:r>
            <a:r>
              <a:rPr lang="en-US" sz="1600" dirty="0" smtClean="0">
                <a:latin typeface="Consolas"/>
                <a:cs typeface="Consolas"/>
              </a:rPr>
              <a:t>&gt;);</a:t>
            </a:r>
          </a:p>
          <a:p>
            <a:r>
              <a:rPr lang="en-US" sz="1600" dirty="0">
                <a:latin typeface="Consolas"/>
                <a:cs typeface="Consolas"/>
              </a:rPr>
              <a:t> </a:t>
            </a:r>
            <a:r>
              <a:rPr lang="en-US" sz="1600" dirty="0" smtClean="0">
                <a:latin typeface="Consolas"/>
                <a:cs typeface="Consolas"/>
              </a:rPr>
              <a:t>   }</a:t>
            </a:r>
          </a:p>
          <a:p>
            <a:r>
              <a:rPr lang="en-US" sz="1600" dirty="0">
                <a:solidFill>
                  <a:srgbClr val="558140"/>
                </a:solidFill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rgbClr val="558140"/>
                </a:solidFill>
                <a:latin typeface="Consolas"/>
                <a:cs typeface="Consolas"/>
              </a:rPr>
              <a:t> // }</a:t>
            </a:r>
          </a:p>
          <a:p>
            <a:r>
              <a:rPr lang="en-US" sz="1600" dirty="0" smtClean="0">
                <a:latin typeface="Consolas"/>
                <a:cs typeface="Consolas"/>
              </a:rPr>
              <a:t>}</a:t>
            </a:r>
            <a:endParaRPr lang="en-US" sz="1600" dirty="0">
              <a:latin typeface="Consolas"/>
              <a:cs typeface="Consola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67640" y="3830142"/>
            <a:ext cx="5867400" cy="2800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660066"/>
                </a:solidFill>
                <a:latin typeface="Consolas"/>
                <a:cs typeface="Consolas"/>
              </a:rPr>
              <a:t>index:reduce</a:t>
            </a:r>
            <a:r>
              <a:rPr lang="en-US" sz="1600" dirty="0" smtClean="0">
                <a:solidFill>
                  <a:srgbClr val="660066"/>
                </a:solidFill>
                <a:latin typeface="Consolas"/>
                <a:cs typeface="Consolas"/>
              </a:rPr>
              <a:t> () {</a:t>
            </a:r>
            <a:endParaRPr lang="en-US" sz="1600" dirty="0" smtClean="0">
              <a:latin typeface="Consolas"/>
              <a:cs typeface="Consolas"/>
            </a:endParaRPr>
          </a:p>
          <a:p>
            <a:r>
              <a:rPr lang="en-US" sz="1600" dirty="0" smtClean="0">
                <a:latin typeface="Consolas"/>
                <a:cs typeface="Consolas"/>
              </a:rPr>
              <a:t>  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// input: &lt;word, </a:t>
            </a:r>
            <a:r>
              <a:rPr lang="en-US" sz="1600" dirty="0" err="1" smtClean="0">
                <a:solidFill>
                  <a:srgbClr val="800000"/>
                </a:solidFill>
                <a:latin typeface="Consolas"/>
                <a:cs typeface="Consolas"/>
              </a:rPr>
              <a:t>url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&gt; (sorted)</a:t>
            </a:r>
          </a:p>
          <a:p>
            <a:r>
              <a:rPr lang="en-US" sz="1600" dirty="0">
                <a:solidFill>
                  <a:srgbClr val="800000"/>
                </a:solidFill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 // </a:t>
            </a:r>
            <a:r>
              <a:rPr lang="en-US" sz="1600" dirty="0" err="1" smtClean="0">
                <a:solidFill>
                  <a:srgbClr val="800000"/>
                </a:solidFill>
                <a:latin typeface="Consolas"/>
                <a:cs typeface="Consolas"/>
              </a:rPr>
              <a:t>final_output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: &lt;word, list(</a:t>
            </a:r>
            <a:r>
              <a:rPr lang="en-US" sz="1600" dirty="0" err="1" smtClean="0">
                <a:solidFill>
                  <a:srgbClr val="800000"/>
                </a:solidFill>
                <a:latin typeface="Consolas"/>
                <a:cs typeface="Consolas"/>
              </a:rPr>
              <a:t>url</a:t>
            </a:r>
            <a:r>
              <a:rPr lang="en-US" sz="1600" dirty="0" smtClean="0">
                <a:solidFill>
                  <a:srgbClr val="800000"/>
                </a:solidFill>
                <a:latin typeface="Consolas"/>
                <a:cs typeface="Consolas"/>
              </a:rPr>
              <a:t>)&gt;</a:t>
            </a:r>
            <a:endParaRPr lang="en-US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Consolas"/>
              <a:cs typeface="Consolas"/>
            </a:endParaRPr>
          </a:p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</a:t>
            </a:r>
          </a:p>
          <a:p>
            <a:r>
              <a:rPr lang="en-US" sz="1600" dirty="0" smtClean="0">
                <a:solidFill>
                  <a:srgbClr val="558140"/>
                </a:solidFill>
                <a:latin typeface="Consolas"/>
                <a:cs typeface="Consolas"/>
              </a:rPr>
              <a:t>// for each &lt;word, </a:t>
            </a:r>
            <a:r>
              <a:rPr lang="en-US" sz="1600" dirty="0" err="1" smtClean="0">
                <a:solidFill>
                  <a:srgbClr val="558140"/>
                </a:solidFill>
                <a:latin typeface="Consolas"/>
                <a:cs typeface="Consolas"/>
              </a:rPr>
              <a:t>url</a:t>
            </a:r>
            <a:r>
              <a:rPr lang="en-US" sz="1600" dirty="0" smtClean="0">
                <a:solidFill>
                  <a:srgbClr val="558140"/>
                </a:solidFill>
                <a:latin typeface="Consolas"/>
                <a:cs typeface="Consolas"/>
              </a:rPr>
              <a:t>&gt; pair {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</a:t>
            </a:r>
          </a:p>
          <a:p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if (!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final_output.exists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(word))</a:t>
            </a:r>
          </a:p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final_output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{word} = new List&lt;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url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&gt;;</a:t>
            </a:r>
          </a:p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final_output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{word}.push(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url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);</a:t>
            </a:r>
          </a:p>
          <a:p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/>
                <a:cs typeface="Consolas"/>
              </a:rPr>
              <a:t>}</a:t>
            </a:r>
            <a:endParaRPr lang="en-US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Consolas"/>
              <a:cs typeface="Consolas"/>
            </a:endParaRPr>
          </a:p>
          <a:p>
            <a:endParaRPr lang="en-US" sz="1600" dirty="0" smtClean="0">
              <a:solidFill>
                <a:srgbClr val="0000FF"/>
              </a:solidFill>
              <a:latin typeface="Consolas"/>
              <a:cs typeface="Consolas"/>
            </a:endParaRPr>
          </a:p>
          <a:p>
            <a:r>
              <a:rPr lang="en-US" sz="160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endParaRPr lang="en-US" sz="1600" dirty="0">
              <a:latin typeface="Consolas"/>
              <a:cs typeface="Consolas"/>
            </a:endParaRP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5202233" y="155145"/>
            <a:ext cx="3522667" cy="646331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dirty="0" smtClean="0"/>
              <a:t>&lt;“</a:t>
            </a:r>
            <a:r>
              <a:rPr lang="en-CA" dirty="0" err="1" smtClean="0"/>
              <a:t>nba</a:t>
            </a:r>
            <a:r>
              <a:rPr lang="en-CA" dirty="0" smtClean="0"/>
              <a:t>”, </a:t>
            </a:r>
            <a:r>
              <a:rPr lang="en-CA" dirty="0" err="1" smtClean="0">
                <a:solidFill>
                  <a:schemeClr val="accent2">
                    <a:lumMod val="50000"/>
                  </a:schemeClr>
                </a:solidFill>
              </a:rPr>
              <a:t>espn.com</a:t>
            </a:r>
            <a:r>
              <a:rPr lang="en-CA" dirty="0" smtClean="0"/>
              <a:t>&gt;</a:t>
            </a:r>
          </a:p>
          <a:p>
            <a:r>
              <a:rPr lang="en-CA" dirty="0" smtClean="0"/>
              <a:t>&lt;“</a:t>
            </a:r>
            <a:r>
              <a:rPr lang="en-CA" dirty="0" err="1" smtClean="0"/>
              <a:t>nba</a:t>
            </a:r>
            <a:r>
              <a:rPr lang="en-CA" dirty="0" smtClean="0"/>
              <a:t>”, </a:t>
            </a:r>
            <a:r>
              <a:rPr lang="en-CA" dirty="0" err="1" smtClean="0"/>
              <a:t>nba.com</a:t>
            </a:r>
            <a:r>
              <a:rPr lang="en-CA" dirty="0" smtClean="0"/>
              <a:t>&gt;</a:t>
            </a: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5202233" y="991976"/>
            <a:ext cx="3522667" cy="646331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dirty="0" smtClean="0"/>
              <a:t>&lt;</a:t>
            </a:r>
            <a:r>
              <a:rPr lang="en-CA" dirty="0"/>
              <a:t>“</a:t>
            </a:r>
            <a:r>
              <a:rPr lang="en-CA" dirty="0" err="1"/>
              <a:t>nba</a:t>
            </a:r>
            <a:r>
              <a:rPr lang="en-CA" dirty="0"/>
              <a:t>”, </a:t>
            </a:r>
            <a:r>
              <a:rPr lang="en-CA" dirty="0" err="1" smtClean="0">
                <a:solidFill>
                  <a:srgbClr val="FF0000"/>
                </a:solidFill>
              </a:rPr>
              <a:t>yahoo.com</a:t>
            </a:r>
            <a:r>
              <a:rPr lang="en-CA" dirty="0" smtClean="0">
                <a:solidFill>
                  <a:srgbClr val="FF0000"/>
                </a:solidFill>
              </a:rPr>
              <a:t>&gt;</a:t>
            </a:r>
            <a:endParaRPr lang="en-CA" dirty="0">
              <a:solidFill>
                <a:srgbClr val="FF0000"/>
              </a:solidFill>
            </a:endParaRPr>
          </a:p>
          <a:p>
            <a:r>
              <a:rPr lang="en-CA" dirty="0" smtClean="0"/>
              <a:t>&lt;“</a:t>
            </a:r>
            <a:r>
              <a:rPr lang="en-CA" dirty="0" err="1" smtClean="0"/>
              <a:t>nba</a:t>
            </a:r>
            <a:r>
              <a:rPr lang="en-CA" dirty="0" smtClean="0"/>
              <a:t>”, </a:t>
            </a:r>
            <a:r>
              <a:rPr lang="en-CA" dirty="0" err="1" smtClean="0">
                <a:solidFill>
                  <a:srgbClr val="FF0000"/>
                </a:solidFill>
              </a:rPr>
              <a:t>wsj.com</a:t>
            </a:r>
            <a:r>
              <a:rPr lang="en-CA" dirty="0"/>
              <a:t>)&gt;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02874" y="1783328"/>
            <a:ext cx="432682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Underlying system: </a:t>
            </a:r>
          </a:p>
          <a:p>
            <a:r>
              <a:rPr lang="en-US" dirty="0" smtClean="0"/>
              <a:t>Mapper: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partition the intermediate output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Send the same keys to the same reducer</a:t>
            </a:r>
          </a:p>
          <a:p>
            <a:endParaRPr lang="en-US" dirty="0" smtClean="0"/>
          </a:p>
          <a:p>
            <a:r>
              <a:rPr lang="en-US" dirty="0" smtClean="0"/>
              <a:t>Reducer: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Receive the data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Sort and group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r>
              <a:rPr lang="en-US" dirty="0" smtClean="0"/>
              <a:t>Mater: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Error handling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4483101" y="5006545"/>
            <a:ext cx="4394200" cy="923330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dirty="0" smtClean="0"/>
              <a:t>&lt;“</a:t>
            </a:r>
            <a:r>
              <a:rPr lang="en-CA" dirty="0" err="1" smtClean="0"/>
              <a:t>nba</a:t>
            </a:r>
            <a:r>
              <a:rPr lang="en-CA" dirty="0" smtClean="0"/>
              <a:t>”, (</a:t>
            </a:r>
            <a:r>
              <a:rPr lang="en-CA" dirty="0" err="1" smtClean="0">
                <a:solidFill>
                  <a:schemeClr val="accent2">
                    <a:lumMod val="50000"/>
                  </a:schemeClr>
                </a:solidFill>
              </a:rPr>
              <a:t>espn.com</a:t>
            </a:r>
            <a:r>
              <a:rPr lang="en-CA" dirty="0" smtClean="0"/>
              <a:t>, </a:t>
            </a:r>
            <a:r>
              <a:rPr lang="en-CA" dirty="0" err="1" smtClean="0">
                <a:solidFill>
                  <a:srgbClr val="4E291C"/>
                </a:solidFill>
              </a:rPr>
              <a:t>nba.com</a:t>
            </a:r>
            <a:r>
              <a:rPr lang="en-CA" dirty="0" smtClean="0">
                <a:solidFill>
                  <a:srgbClr val="4E291C"/>
                </a:solidFill>
              </a:rPr>
              <a:t>, </a:t>
            </a:r>
            <a:r>
              <a:rPr lang="en-CA" dirty="0" err="1">
                <a:solidFill>
                  <a:srgbClr val="FF0000"/>
                </a:solidFill>
              </a:rPr>
              <a:t>yahoo.com</a:t>
            </a:r>
            <a:r>
              <a:rPr lang="en-CA" dirty="0">
                <a:solidFill>
                  <a:srgbClr val="FF0000"/>
                </a:solidFill>
              </a:rPr>
              <a:t>, </a:t>
            </a:r>
            <a:r>
              <a:rPr lang="en-CA" dirty="0" err="1" smtClean="0">
                <a:solidFill>
                  <a:srgbClr val="FF0000"/>
                </a:solidFill>
              </a:rPr>
              <a:t>wsj.com</a:t>
            </a:r>
            <a:r>
              <a:rPr lang="en-CA" dirty="0" smtClean="0">
                <a:solidFill>
                  <a:srgbClr val="FF0000"/>
                </a:solidFill>
              </a:rPr>
              <a:t>, ..</a:t>
            </a:r>
            <a:r>
              <a:rPr lang="en-CA" dirty="0" smtClean="0"/>
              <a:t>)&gt;</a:t>
            </a:r>
          </a:p>
          <a:p>
            <a:r>
              <a:rPr lang="en-CA" dirty="0" smtClean="0"/>
              <a:t>&lt;“</a:t>
            </a:r>
            <a:r>
              <a:rPr lang="en-CA" dirty="0" err="1" smtClean="0"/>
              <a:t>nfl</a:t>
            </a:r>
            <a:r>
              <a:rPr lang="en-CA" dirty="0" smtClean="0"/>
              <a:t>”, (</a:t>
            </a:r>
            <a:r>
              <a:rPr lang="en-CA" dirty="0" err="1" smtClean="0"/>
              <a:t>espn.com</a:t>
            </a:r>
            <a:r>
              <a:rPr lang="en-CA" dirty="0" smtClean="0"/>
              <a:t>)&gt;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8761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47565</TotalTime>
  <Words>1886</Words>
  <Application>Microsoft Macintosh PowerPoint</Application>
  <PresentationFormat>On-screen Show (4:3)</PresentationFormat>
  <Paragraphs>315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Capital</vt:lpstr>
      <vt:lpstr>ECE 454  Computer Systems Programming Big data analytics</vt:lpstr>
      <vt:lpstr>Big picture</vt:lpstr>
      <vt:lpstr>Internet-scale data</vt:lpstr>
      <vt:lpstr>Big data analytics</vt:lpstr>
      <vt:lpstr>Two examples</vt:lpstr>
      <vt:lpstr>PowerPoint Presentation</vt:lpstr>
      <vt:lpstr>PowerPoint Presentation</vt:lpstr>
      <vt:lpstr>Solution: MapReduce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Handling failures</vt:lpstr>
      <vt:lpstr>Handling worker failures</vt:lpstr>
      <vt:lpstr>Refinement: redundant execution</vt:lpstr>
      <vt:lpstr>Refinement: saving network bandwidth</vt:lpstr>
      <vt:lpstr>Recent advancements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476</cp:revision>
  <cp:lastPrinted>2013-09-11T16:09:48Z</cp:lastPrinted>
  <dcterms:created xsi:type="dcterms:W3CDTF">2013-01-10T16:28:45Z</dcterms:created>
  <dcterms:modified xsi:type="dcterms:W3CDTF">2013-11-27T18:32:14Z</dcterms:modified>
</cp:coreProperties>
</file>