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3" r:id="rId3"/>
    <p:sldId id="365" r:id="rId4"/>
    <p:sldId id="366" r:id="rId5"/>
    <p:sldId id="371" r:id="rId6"/>
    <p:sldId id="372" r:id="rId7"/>
    <p:sldId id="367" r:id="rId8"/>
    <p:sldId id="368" r:id="rId9"/>
    <p:sldId id="369" r:id="rId10"/>
    <p:sldId id="373" r:id="rId11"/>
    <p:sldId id="375" r:id="rId12"/>
    <p:sldId id="376" r:id="rId13"/>
    <p:sldId id="377" r:id="rId14"/>
    <p:sldId id="379" r:id="rId15"/>
    <p:sldId id="381" r:id="rId16"/>
    <p:sldId id="382" r:id="rId17"/>
    <p:sldId id="383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94" r:id="rId26"/>
    <p:sldId id="395" r:id="rId27"/>
    <p:sldId id="396" r:id="rId28"/>
    <p:sldId id="397" r:id="rId29"/>
    <p:sldId id="398" r:id="rId30"/>
    <p:sldId id="399" r:id="rId31"/>
    <p:sldId id="400" r:id="rId32"/>
    <p:sldId id="401" r:id="rId33"/>
    <p:sldId id="402" r:id="rId34"/>
    <p:sldId id="403" r:id="rId35"/>
    <p:sldId id="405" r:id="rId36"/>
    <p:sldId id="406" r:id="rId37"/>
    <p:sldId id="407" r:id="rId38"/>
    <p:sldId id="40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020" autoAdjust="0"/>
  </p:normalViewPr>
  <p:slideViewPr>
    <p:cSldViewPr snapToGrid="0" snapToObjects="1">
      <p:cViewPr>
        <p:scale>
          <a:sx n="100" d="100"/>
          <a:sy n="100" d="100"/>
        </p:scale>
        <p:origin x="-480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2013-10-08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2013-10-08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8D948AAA-1000-4FE7-A4A9-FD964BA4F89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2073403E-D815-4239-A118-6DBA4BF6F02D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87C14BD3-1644-4C03-BB2F-4BA9083FD4B5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11562185-6128-4DDC-9482-04522B2A28C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9B59B924-F8F7-45AE-B1B0-AE8B850AC78B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87C14BD3-1644-4C03-BB2F-4BA9083FD4B5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EE8DFD96-1592-4662-9597-BD515D65CDD7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Note, the tile of A and B later will be evicted and re-fetched</a:t>
            </a:r>
            <a:r>
              <a:rPr lang="en-US" baseline="0" dirty="0" smtClean="0"/>
              <a:t> on other elements.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07E0894A-AD0D-4B44-B6E4-0A41AF878E9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4000" i="1" dirty="0" smtClean="0"/>
              <a:t>Memory performance</a:t>
            </a:r>
            <a:br>
              <a:rPr lang="en-US" sz="4000" i="1" dirty="0" smtClean="0"/>
            </a:br>
            <a:r>
              <a:rPr lang="en-US" sz="4000" i="1" dirty="0" smtClean="0"/>
              <a:t>(Part II: Optimizing for caches)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Array w outer loop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930413"/>
              </p:ext>
            </p:extLst>
          </p:nvPr>
        </p:nvGraphicFramePr>
        <p:xfrm>
          <a:off x="5969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1872344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86"/>
                <a:gridCol w="468086"/>
                <a:gridCol w="468086"/>
                <a:gridCol w="468086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034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3035" name="TextBox 6"/>
          <p:cNvSpPr txBox="1">
            <a:spLocks noChangeArrowheads="1"/>
          </p:cNvSpPr>
          <p:nvPr/>
        </p:nvSpPr>
        <p:spPr bwMode="auto">
          <a:xfrm>
            <a:off x="4095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43036" name="TextBox 7"/>
          <p:cNvSpPr txBox="1">
            <a:spLocks noChangeArrowheads="1"/>
          </p:cNvSpPr>
          <p:nvPr/>
        </p:nvSpPr>
        <p:spPr bwMode="auto">
          <a:xfrm>
            <a:off x="5105400" y="19050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P;k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cxnSp>
        <p:nvCxnSpPr>
          <p:cNvPr id="43037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1905000" cy="1588"/>
          </a:xfrm>
          <a:prstGeom prst="straightConnector1">
            <a:avLst/>
          </a:prstGeom>
          <a:noFill/>
          <a:ln w="19050" algn="ctr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43038" name="TextBox 10"/>
          <p:cNvSpPr txBox="1">
            <a:spLocks noChangeArrowheads="1"/>
          </p:cNvSpPr>
          <p:nvPr/>
        </p:nvSpPr>
        <p:spPr bwMode="auto">
          <a:xfrm>
            <a:off x="762000" y="3962400"/>
            <a:ext cx="3903663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Assume A[] fits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</p:txBody>
      </p:sp>
      <p:sp>
        <p:nvSpPr>
          <p:cNvPr id="43039" name="Freeform 12"/>
          <p:cNvSpPr>
            <a:spLocks/>
          </p:cNvSpPr>
          <p:nvPr/>
        </p:nvSpPr>
        <p:spPr bwMode="auto">
          <a:xfrm>
            <a:off x="2724150" y="1739900"/>
            <a:ext cx="92075" cy="271463"/>
          </a:xfrm>
          <a:custGeom>
            <a:avLst/>
            <a:gdLst>
              <a:gd name="T0" fmla="*/ 92385 w 1857375"/>
              <a:gd name="T1" fmla="*/ 252318 h 306930"/>
              <a:gd name="T2" fmla="*/ 59695 w 1857375"/>
              <a:gd name="T3" fmla="*/ 18565 h 306930"/>
              <a:gd name="T4" fmla="*/ 49746 w 1857375"/>
              <a:gd name="T5" fmla="*/ 1865 h 306930"/>
              <a:gd name="T6" fmla="*/ 30321 w 1857375"/>
              <a:gd name="T7" fmla="*/ 35260 h 306930"/>
              <a:gd name="T8" fmla="*/ 22267 w 1857375"/>
              <a:gd name="T9" fmla="*/ 60305 h 306930"/>
              <a:gd name="T10" fmla="*/ 13266 w 1857375"/>
              <a:gd name="T11" fmla="*/ 102047 h 306930"/>
              <a:gd name="T12" fmla="*/ 9002 w 1857375"/>
              <a:gd name="T13" fmla="*/ 143789 h 306930"/>
              <a:gd name="T14" fmla="*/ 7107 w 1857375"/>
              <a:gd name="T15" fmla="*/ 160486 h 306930"/>
              <a:gd name="T16" fmla="*/ 4264 w 1857375"/>
              <a:gd name="T17" fmla="*/ 210576 h 306930"/>
              <a:gd name="T18" fmla="*/ 3316 w 1857375"/>
              <a:gd name="T19" fmla="*/ 235621 h 306930"/>
              <a:gd name="T20" fmla="*/ 0 w 1857375"/>
              <a:gd name="T21" fmla="*/ 269016 h 3069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57375"/>
              <a:gd name="T34" fmla="*/ 0 h 306930"/>
              <a:gd name="T35" fmla="*/ 1857375 w 1857375"/>
              <a:gd name="T36" fmla="*/ 306930 h 3069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57375" h="306930">
                <a:moveTo>
                  <a:pt x="1857375" y="287880"/>
                </a:moveTo>
                <a:cubicBezTo>
                  <a:pt x="1638300" y="198980"/>
                  <a:pt x="1424443" y="95944"/>
                  <a:pt x="1200150" y="21180"/>
                </a:cubicBezTo>
                <a:cubicBezTo>
                  <a:pt x="1136610" y="0"/>
                  <a:pt x="1067091" y="934"/>
                  <a:pt x="1000125" y="2130"/>
                </a:cubicBezTo>
                <a:cubicBezTo>
                  <a:pt x="732447" y="6910"/>
                  <a:pt x="762057" y="16775"/>
                  <a:pt x="609600" y="40230"/>
                </a:cubicBezTo>
                <a:cubicBezTo>
                  <a:pt x="555495" y="48554"/>
                  <a:pt x="500583" y="53688"/>
                  <a:pt x="447675" y="68805"/>
                </a:cubicBezTo>
                <a:cubicBezTo>
                  <a:pt x="256380" y="123461"/>
                  <a:pt x="422801" y="96917"/>
                  <a:pt x="266700" y="116430"/>
                </a:cubicBezTo>
                <a:cubicBezTo>
                  <a:pt x="175349" y="162105"/>
                  <a:pt x="288616" y="104254"/>
                  <a:pt x="180975" y="164055"/>
                </a:cubicBezTo>
                <a:cubicBezTo>
                  <a:pt x="168563" y="170951"/>
                  <a:pt x="153963" y="174235"/>
                  <a:pt x="142875" y="183105"/>
                </a:cubicBezTo>
                <a:cubicBezTo>
                  <a:pt x="121838" y="199935"/>
                  <a:pt x="100669" y="217839"/>
                  <a:pt x="85725" y="240255"/>
                </a:cubicBezTo>
                <a:cubicBezTo>
                  <a:pt x="79375" y="249780"/>
                  <a:pt x="75367" y="261380"/>
                  <a:pt x="66675" y="268830"/>
                </a:cubicBezTo>
                <a:cubicBezTo>
                  <a:pt x="51635" y="281721"/>
                  <a:pt x="20778" y="296541"/>
                  <a:pt x="0" y="306930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  <p:txBody>
          <a:bodyPr wrap="none" lIns="45714" tIns="45714" rIns="45714" bIns="45714" anchor="ctr">
            <a:spAutoFit/>
          </a:bodyPr>
          <a:lstStyle/>
          <a:p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4356100" y="4802188"/>
            <a:ext cx="2211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(N/2) / N*P = 1/</a:t>
            </a:r>
            <a:r>
              <a:rPr lang="en-US" dirty="0" smtClean="0">
                <a:solidFill>
                  <a:srgbClr val="C00000"/>
                </a:solidFill>
              </a:rPr>
              <a:t>2P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1071563" y="5322498"/>
            <a:ext cx="58685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Lesson: for sequential accesses with re-use,</a:t>
            </a:r>
          </a:p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If fits in the cache, first visit suffers all the misses</a:t>
            </a:r>
          </a:p>
        </p:txBody>
      </p:sp>
    </p:spTree>
    <p:extLst>
      <p:ext uri="{BB962C8B-B14F-4D97-AF65-F5344CB8AC3E}">
        <p14:creationId xmlns:p14="http://schemas.microsoft.com/office/powerpoint/2010/main" val="5990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Array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3048000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4066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4067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44068" name="TextBox 7"/>
          <p:cNvSpPr txBox="1">
            <a:spLocks noChangeArrowheads="1"/>
          </p:cNvSpPr>
          <p:nvPr/>
        </p:nvSpPr>
        <p:spPr bwMode="auto">
          <a:xfrm>
            <a:off x="6019800" y="1828800"/>
            <a:ext cx="2469073" cy="84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cxnSp>
        <p:nvCxnSpPr>
          <p:cNvPr id="44069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3048000" cy="1588"/>
          </a:xfrm>
          <a:prstGeom prst="straightConnector1">
            <a:avLst/>
          </a:prstGeom>
          <a:noFill/>
          <a:ln w="19050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44070" name="TextBox 10"/>
          <p:cNvSpPr txBox="1">
            <a:spLocks noChangeArrowheads="1"/>
          </p:cNvSpPr>
          <p:nvPr/>
        </p:nvSpPr>
        <p:spPr bwMode="auto">
          <a:xfrm>
            <a:off x="304800" y="3886200"/>
            <a:ext cx="42418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Assume A[] does not fit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</a:t>
            </a:r>
            <a:endParaRPr lang="en-US">
              <a:solidFill>
                <a:srgbClr val="C0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9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Array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3048000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202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203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Cache</a:t>
            </a:r>
          </a:p>
        </p:txBody>
      </p:sp>
      <p:sp>
        <p:nvSpPr>
          <p:cNvPr id="7204" name="TextBox 7"/>
          <p:cNvSpPr txBox="1">
            <a:spLocks noChangeArrowheads="1"/>
          </p:cNvSpPr>
          <p:nvPr/>
        </p:nvSpPr>
        <p:spPr bwMode="auto">
          <a:xfrm>
            <a:off x="6019800" y="1828800"/>
            <a:ext cx="246909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for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=0;i&lt;</a:t>
            </a:r>
            <a:r>
              <a:rPr lang="en-US" dirty="0" err="1">
                <a:latin typeface="Consolas"/>
                <a:cs typeface="Consolas"/>
              </a:rPr>
              <a:t>N;i</a:t>
            </a:r>
            <a:r>
              <a:rPr lang="en-US" dirty="0">
                <a:latin typeface="Consolas"/>
                <a:cs typeface="Consolas"/>
              </a:rPr>
              <a:t>++){</a:t>
            </a:r>
          </a:p>
          <a:p>
            <a:r>
              <a:rPr lang="en-US" dirty="0">
                <a:latin typeface="Consolas"/>
                <a:cs typeface="Consolas"/>
              </a:rPr>
              <a:t>  … = A[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];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cxnSp>
        <p:nvCxnSpPr>
          <p:cNvPr id="7205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3048000" cy="1588"/>
          </a:xfrm>
          <a:prstGeom prst="straightConnector1">
            <a:avLst/>
          </a:prstGeom>
          <a:noFill/>
          <a:ln w="19050" algn="ctr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7206" name="TextBox 10"/>
          <p:cNvSpPr txBox="1">
            <a:spLocks noChangeArrowheads="1"/>
          </p:cNvSpPr>
          <p:nvPr/>
        </p:nvSpPr>
        <p:spPr bwMode="auto">
          <a:xfrm>
            <a:off x="1225550" y="4038600"/>
            <a:ext cx="62055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Assume A[] does not fit in the cache: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Miss rate = #misses / #accesses </a:t>
            </a:r>
            <a:r>
              <a:rPr lang="en-US" dirty="0">
                <a:solidFill>
                  <a:srgbClr val="C00000"/>
                </a:solidFill>
                <a:latin typeface="Comic Sans MS"/>
                <a:cs typeface="Comic Sans MS"/>
              </a:rPr>
              <a:t>= (N/2) / N = ½ = 50%</a:t>
            </a:r>
          </a:p>
        </p:txBody>
      </p:sp>
      <p:sp>
        <p:nvSpPr>
          <p:cNvPr id="7207" name="TextBox 13"/>
          <p:cNvSpPr txBox="1">
            <a:spLocks noChangeArrowheads="1"/>
          </p:cNvSpPr>
          <p:nvPr/>
        </p:nvSpPr>
        <p:spPr bwMode="auto">
          <a:xfrm>
            <a:off x="1395413" y="5486400"/>
            <a:ext cx="59540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Lesson: for sequential accesses, if no-reuse it doesn’t</a:t>
            </a:r>
          </a:p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matter whether data structure fits</a:t>
            </a:r>
          </a:p>
        </p:txBody>
      </p:sp>
    </p:spTree>
    <p:extLst>
      <p:ext uri="{BB962C8B-B14F-4D97-AF65-F5344CB8AC3E}">
        <p14:creationId xmlns:p14="http://schemas.microsoft.com/office/powerpoint/2010/main" val="386880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Simple Array with outer loop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3048000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5079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50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cxnSp>
        <p:nvCxnSpPr>
          <p:cNvPr id="45081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3048000" cy="1588"/>
          </a:xfrm>
          <a:prstGeom prst="straightConnector1">
            <a:avLst/>
          </a:prstGeom>
          <a:noFill/>
          <a:ln w="19050" algn="ctr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45082" name="TextBox 10"/>
          <p:cNvSpPr txBox="1">
            <a:spLocks noChangeArrowheads="1"/>
          </p:cNvSpPr>
          <p:nvPr/>
        </p:nvSpPr>
        <p:spPr bwMode="auto">
          <a:xfrm>
            <a:off x="457200" y="3962400"/>
            <a:ext cx="42418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Assume A[] does not fit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>
              <a:solidFill>
                <a:srgbClr val="C00000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45084" name="TextBox 12"/>
          <p:cNvSpPr txBox="1">
            <a:spLocks noChangeArrowheads="1"/>
          </p:cNvSpPr>
          <p:nvPr/>
        </p:nvSpPr>
        <p:spPr bwMode="auto">
          <a:xfrm>
            <a:off x="6019800" y="18288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P;k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Freeform 12"/>
          <p:cNvSpPr>
            <a:spLocks/>
          </p:cNvSpPr>
          <p:nvPr/>
        </p:nvSpPr>
        <p:spPr bwMode="auto">
          <a:xfrm>
            <a:off x="2724150" y="1739900"/>
            <a:ext cx="92075" cy="271463"/>
          </a:xfrm>
          <a:custGeom>
            <a:avLst/>
            <a:gdLst>
              <a:gd name="T0" fmla="*/ 92385 w 1857375"/>
              <a:gd name="T1" fmla="*/ 252318 h 306930"/>
              <a:gd name="T2" fmla="*/ 59695 w 1857375"/>
              <a:gd name="T3" fmla="*/ 18565 h 306930"/>
              <a:gd name="T4" fmla="*/ 49746 w 1857375"/>
              <a:gd name="T5" fmla="*/ 1865 h 306930"/>
              <a:gd name="T6" fmla="*/ 30321 w 1857375"/>
              <a:gd name="T7" fmla="*/ 35260 h 306930"/>
              <a:gd name="T8" fmla="*/ 22267 w 1857375"/>
              <a:gd name="T9" fmla="*/ 60305 h 306930"/>
              <a:gd name="T10" fmla="*/ 13266 w 1857375"/>
              <a:gd name="T11" fmla="*/ 102047 h 306930"/>
              <a:gd name="T12" fmla="*/ 9002 w 1857375"/>
              <a:gd name="T13" fmla="*/ 143789 h 306930"/>
              <a:gd name="T14" fmla="*/ 7107 w 1857375"/>
              <a:gd name="T15" fmla="*/ 160486 h 306930"/>
              <a:gd name="T16" fmla="*/ 4264 w 1857375"/>
              <a:gd name="T17" fmla="*/ 210576 h 306930"/>
              <a:gd name="T18" fmla="*/ 3316 w 1857375"/>
              <a:gd name="T19" fmla="*/ 235621 h 306930"/>
              <a:gd name="T20" fmla="*/ 0 w 1857375"/>
              <a:gd name="T21" fmla="*/ 269016 h 3069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57375"/>
              <a:gd name="T34" fmla="*/ 0 h 306930"/>
              <a:gd name="T35" fmla="*/ 1857375 w 1857375"/>
              <a:gd name="T36" fmla="*/ 306930 h 3069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57375" h="306930">
                <a:moveTo>
                  <a:pt x="1857375" y="287880"/>
                </a:moveTo>
                <a:cubicBezTo>
                  <a:pt x="1638300" y="198980"/>
                  <a:pt x="1424443" y="95944"/>
                  <a:pt x="1200150" y="21180"/>
                </a:cubicBezTo>
                <a:cubicBezTo>
                  <a:pt x="1136610" y="0"/>
                  <a:pt x="1067091" y="934"/>
                  <a:pt x="1000125" y="2130"/>
                </a:cubicBezTo>
                <a:cubicBezTo>
                  <a:pt x="732447" y="6910"/>
                  <a:pt x="762057" y="16775"/>
                  <a:pt x="609600" y="40230"/>
                </a:cubicBezTo>
                <a:cubicBezTo>
                  <a:pt x="555495" y="48554"/>
                  <a:pt x="500583" y="53688"/>
                  <a:pt x="447675" y="68805"/>
                </a:cubicBezTo>
                <a:cubicBezTo>
                  <a:pt x="256380" y="123461"/>
                  <a:pt x="422801" y="96917"/>
                  <a:pt x="266700" y="116430"/>
                </a:cubicBezTo>
                <a:cubicBezTo>
                  <a:pt x="175349" y="162105"/>
                  <a:pt x="288616" y="104254"/>
                  <a:pt x="180975" y="164055"/>
                </a:cubicBezTo>
                <a:cubicBezTo>
                  <a:pt x="168563" y="170951"/>
                  <a:pt x="153963" y="174235"/>
                  <a:pt x="142875" y="183105"/>
                </a:cubicBezTo>
                <a:cubicBezTo>
                  <a:pt x="121838" y="199935"/>
                  <a:pt x="100669" y="217839"/>
                  <a:pt x="85725" y="240255"/>
                </a:cubicBezTo>
                <a:cubicBezTo>
                  <a:pt x="79375" y="249780"/>
                  <a:pt x="75367" y="261380"/>
                  <a:pt x="66675" y="268830"/>
                </a:cubicBezTo>
                <a:cubicBezTo>
                  <a:pt x="51635" y="281721"/>
                  <a:pt x="20778" y="296541"/>
                  <a:pt x="0" y="306930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  <p:txBody>
          <a:bodyPr wrap="none" lIns="45714" tIns="45714" rIns="45714" bIns="45714" anchor="ctr">
            <a:spAutoFit/>
          </a:bodyPr>
          <a:lstStyle/>
          <a:p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4254500" y="4837668"/>
            <a:ext cx="234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(N/2) / N = ½ = 50</a:t>
            </a:r>
            <a:r>
              <a:rPr lang="en-US" dirty="0" smtClean="0">
                <a:solidFill>
                  <a:srgbClr val="C00000"/>
                </a:solidFill>
              </a:rPr>
              <a:t>%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1536701" y="5270500"/>
            <a:ext cx="54991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Lesson: for sequential accesses with re-use, </a:t>
            </a:r>
          </a:p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If the data structure doesn’t fit,</a:t>
            </a:r>
          </a:p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same miss rate as no-reuse</a:t>
            </a:r>
          </a:p>
        </p:txBody>
      </p:sp>
    </p:spTree>
    <p:extLst>
      <p:ext uri="{BB962C8B-B14F-4D97-AF65-F5344CB8AC3E}">
        <p14:creationId xmlns:p14="http://schemas.microsoft.com/office/powerpoint/2010/main" val="106406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2D array</a:t>
            </a:r>
            <a:endParaRPr lang="en-US" dirty="0"/>
          </a:p>
        </p:txBody>
      </p:sp>
      <p:sp>
        <p:nvSpPr>
          <p:cNvPr id="46083" name="TextBox 5"/>
          <p:cNvSpPr txBox="1">
            <a:spLocks noChangeArrowheads="1"/>
          </p:cNvSpPr>
          <p:nvPr/>
        </p:nvSpPr>
        <p:spPr bwMode="auto">
          <a:xfrm>
            <a:off x="23622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6084" name="TextBox 6"/>
          <p:cNvSpPr txBox="1">
            <a:spLocks noChangeArrowheads="1"/>
          </p:cNvSpPr>
          <p:nvPr/>
        </p:nvSpPr>
        <p:spPr bwMode="auto">
          <a:xfrm>
            <a:off x="320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cxnSp>
        <p:nvCxnSpPr>
          <p:cNvPr id="46085" name="Straight Arrow Connector 9"/>
          <p:cNvCxnSpPr>
            <a:cxnSpLocks noChangeShapeType="1"/>
          </p:cNvCxnSpPr>
          <p:nvPr/>
        </p:nvCxnSpPr>
        <p:spPr bwMode="auto">
          <a:xfrm>
            <a:off x="2743200" y="2209800"/>
            <a:ext cx="1524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6086" name="TextBox 10"/>
          <p:cNvSpPr txBox="1">
            <a:spLocks noChangeArrowheads="1"/>
          </p:cNvSpPr>
          <p:nvPr/>
        </p:nvSpPr>
        <p:spPr bwMode="auto">
          <a:xfrm>
            <a:off x="304800" y="3810000"/>
            <a:ext cx="3903663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Assume A[] fits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 </a:t>
            </a:r>
            <a:r>
              <a:rPr lang="en-US">
                <a:solidFill>
                  <a:srgbClr val="C00000"/>
                </a:solidFill>
                <a:latin typeface="Helvetica" pitchFamily="34" charset="0"/>
              </a:rPr>
              <a:t>=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46087" name="TextBox 12"/>
          <p:cNvSpPr txBox="1">
            <a:spLocks noChangeArrowheads="1"/>
          </p:cNvSpPr>
          <p:nvPr/>
        </p:nvSpPr>
        <p:spPr bwMode="auto">
          <a:xfrm>
            <a:off x="5803900" y="18288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][j];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195957"/>
              </p:ext>
            </p:extLst>
          </p:nvPr>
        </p:nvGraphicFramePr>
        <p:xfrm>
          <a:off x="508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432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6111" name="Straight Arrow Connector 17"/>
          <p:cNvCxnSpPr>
            <a:cxnSpLocks noChangeShapeType="1"/>
          </p:cNvCxnSpPr>
          <p:nvPr/>
        </p:nvCxnSpPr>
        <p:spPr bwMode="auto">
          <a:xfrm>
            <a:off x="2819400" y="2667000"/>
            <a:ext cx="1524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3987800" y="4653002"/>
            <a:ext cx="3089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N*N/</a:t>
            </a:r>
            <a:r>
              <a:rPr lang="en-US" dirty="0">
                <a:solidFill>
                  <a:srgbClr val="C00000"/>
                </a:solidFill>
              </a:rPr>
              <a:t>2) / </a:t>
            </a:r>
            <a:r>
              <a:rPr lang="en-US" dirty="0" smtClean="0">
                <a:solidFill>
                  <a:srgbClr val="C00000"/>
                </a:solidFill>
              </a:rPr>
              <a:t>(N*N) </a:t>
            </a:r>
            <a:r>
              <a:rPr lang="en-US" dirty="0">
                <a:solidFill>
                  <a:srgbClr val="C00000"/>
                </a:solidFill>
              </a:rPr>
              <a:t>= ½ = 50</a:t>
            </a:r>
            <a:r>
              <a:rPr lang="en-US" dirty="0" smtClean="0">
                <a:solidFill>
                  <a:srgbClr val="C00000"/>
                </a:solidFill>
              </a:rPr>
              <a:t>%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5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2D array</a:t>
            </a:r>
            <a:endParaRPr lang="en-US" dirty="0"/>
          </a:p>
        </p:txBody>
      </p:sp>
      <p:sp>
        <p:nvSpPr>
          <p:cNvPr id="48131" name="TextBox 5"/>
          <p:cNvSpPr txBox="1">
            <a:spLocks noChangeArrowheads="1"/>
          </p:cNvSpPr>
          <p:nvPr/>
        </p:nvSpPr>
        <p:spPr bwMode="auto">
          <a:xfrm>
            <a:off x="23622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8132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cxnSp>
        <p:nvCxnSpPr>
          <p:cNvPr id="48133" name="Straight Arrow Connector 9"/>
          <p:cNvCxnSpPr>
            <a:cxnSpLocks noChangeShapeType="1"/>
          </p:cNvCxnSpPr>
          <p:nvPr/>
        </p:nvCxnSpPr>
        <p:spPr bwMode="auto">
          <a:xfrm>
            <a:off x="2743200" y="2514600"/>
            <a:ext cx="1905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8135" name="TextBox 12"/>
          <p:cNvSpPr txBox="1">
            <a:spLocks noChangeArrowheads="1"/>
          </p:cNvSpPr>
          <p:nvPr/>
        </p:nvSpPr>
        <p:spPr bwMode="auto">
          <a:xfrm>
            <a:off x="5638800" y="20574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][j];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8147" name="TextBox 14"/>
          <p:cNvSpPr txBox="1">
            <a:spLocks noChangeArrowheads="1"/>
          </p:cNvSpPr>
          <p:nvPr/>
        </p:nvSpPr>
        <p:spPr bwMode="auto">
          <a:xfrm>
            <a:off x="1591816" y="5486400"/>
            <a:ext cx="5742881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mic Sans MS"/>
                <a:cs typeface="Comic Sans MS"/>
              </a:rPr>
              <a:t>Lesson: for 2D accesses, if row order and no-reuse,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mic Sans MS"/>
                <a:cs typeface="Comic Sans MS"/>
              </a:rPr>
              <a:t>same hit rate as sequential,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whether fits or not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43200" y="2057400"/>
          <a:ext cx="190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50"/>
                <a:gridCol w="476250"/>
                <a:gridCol w="476250"/>
                <a:gridCol w="47625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8175" name="Straight Arrow Connector 17"/>
          <p:cNvCxnSpPr>
            <a:cxnSpLocks noChangeShapeType="1"/>
          </p:cNvCxnSpPr>
          <p:nvPr/>
        </p:nvCxnSpPr>
        <p:spPr bwMode="auto">
          <a:xfrm>
            <a:off x="2743200" y="2133600"/>
            <a:ext cx="1905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068388" y="4038600"/>
            <a:ext cx="37911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Assume A[] does not fit in the cache:</a:t>
            </a:r>
          </a:p>
          <a:p>
            <a:endParaRPr lang="en-US" dirty="0"/>
          </a:p>
          <a:p>
            <a:r>
              <a:rPr lang="en-US" dirty="0"/>
              <a:t>Miss rate = #misses / #</a:t>
            </a:r>
            <a:r>
              <a:rPr lang="en-US" dirty="0" smtClean="0"/>
              <a:t>accesses =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22800" y="4598432"/>
            <a:ext cx="3089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N*N/</a:t>
            </a:r>
            <a:r>
              <a:rPr lang="en-US" dirty="0">
                <a:solidFill>
                  <a:srgbClr val="C00000"/>
                </a:solidFill>
              </a:rPr>
              <a:t>2) / </a:t>
            </a:r>
            <a:r>
              <a:rPr lang="en-US" dirty="0" smtClean="0">
                <a:solidFill>
                  <a:srgbClr val="C00000"/>
                </a:solidFill>
              </a:rPr>
              <a:t>(N*N) </a:t>
            </a:r>
            <a:r>
              <a:rPr lang="en-US" dirty="0">
                <a:solidFill>
                  <a:srgbClr val="C00000"/>
                </a:solidFill>
              </a:rPr>
              <a:t>= ½ = 50</a:t>
            </a:r>
            <a:r>
              <a:rPr lang="en-US" dirty="0" smtClean="0">
                <a:solidFill>
                  <a:srgbClr val="C00000"/>
                </a:solidFill>
              </a:rPr>
              <a:t>%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6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7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2D array</a:t>
            </a:r>
            <a:endParaRPr lang="en-US" dirty="0"/>
          </a:p>
        </p:txBody>
      </p:sp>
      <p:sp>
        <p:nvSpPr>
          <p:cNvPr id="47107" name="TextBox 5"/>
          <p:cNvSpPr txBox="1">
            <a:spLocks noChangeArrowheads="1"/>
          </p:cNvSpPr>
          <p:nvPr/>
        </p:nvSpPr>
        <p:spPr bwMode="auto">
          <a:xfrm>
            <a:off x="23622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7108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cxnSp>
        <p:nvCxnSpPr>
          <p:cNvPr id="47109" name="Straight Arrow Connector 9"/>
          <p:cNvCxnSpPr>
            <a:cxnSpLocks noChangeShapeType="1"/>
          </p:cNvCxnSpPr>
          <p:nvPr/>
        </p:nvCxnSpPr>
        <p:spPr bwMode="auto">
          <a:xfrm rot="5400000">
            <a:off x="2666207" y="2591594"/>
            <a:ext cx="762000" cy="1587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7111" name="TextBox 12"/>
          <p:cNvSpPr txBox="1">
            <a:spLocks noChangeArrowheads="1"/>
          </p:cNvSpPr>
          <p:nvPr/>
        </p:nvSpPr>
        <p:spPr bwMode="auto">
          <a:xfrm>
            <a:off x="6019800" y="18288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][j];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7123" name="TextBox 14"/>
          <p:cNvSpPr txBox="1">
            <a:spLocks noChangeArrowheads="1"/>
          </p:cNvSpPr>
          <p:nvPr/>
        </p:nvSpPr>
        <p:spPr bwMode="auto">
          <a:xfrm>
            <a:off x="1189038" y="5486400"/>
            <a:ext cx="67246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mic Sans MS"/>
                <a:cs typeface="Comic Sans MS"/>
              </a:rPr>
              <a:t>Lesson: for 2D accesses, if column order and no-reuse,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mic Sans MS"/>
                <a:cs typeface="Comic Sans MS"/>
              </a:rPr>
              <a:t>same hit rate as sequential if entire column fits in the cache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432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7135" name="Straight Arrow Connector 16"/>
          <p:cNvCxnSpPr>
            <a:cxnSpLocks noChangeShapeType="1"/>
          </p:cNvCxnSpPr>
          <p:nvPr/>
        </p:nvCxnSpPr>
        <p:spPr bwMode="auto">
          <a:xfrm rot="5400000">
            <a:off x="3582194" y="2590006"/>
            <a:ext cx="762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068388" y="4038600"/>
            <a:ext cx="6532562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Assume A[] fits in the cache:</a:t>
            </a:r>
          </a:p>
          <a:p>
            <a:endParaRPr lang="en-US" dirty="0"/>
          </a:p>
          <a:p>
            <a:r>
              <a:rPr lang="en-US" dirty="0"/>
              <a:t>Miss rate = #misses / #accesses = </a:t>
            </a:r>
            <a:r>
              <a:rPr lang="en-US" dirty="0">
                <a:solidFill>
                  <a:srgbClr val="C00000"/>
                </a:solidFill>
              </a:rPr>
              <a:t>(N*N/2) / N*N = ½ = 50%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3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3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2D array</a:t>
            </a:r>
            <a:endParaRPr lang="en-US" dirty="0"/>
          </a:p>
        </p:txBody>
      </p:sp>
      <p:sp>
        <p:nvSpPr>
          <p:cNvPr id="49155" name="TextBox 5"/>
          <p:cNvSpPr txBox="1">
            <a:spLocks noChangeArrowheads="1"/>
          </p:cNvSpPr>
          <p:nvPr/>
        </p:nvSpPr>
        <p:spPr bwMode="auto">
          <a:xfrm>
            <a:off x="23622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9156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49157" name="TextBox 10"/>
          <p:cNvSpPr txBox="1">
            <a:spLocks noChangeArrowheads="1"/>
          </p:cNvSpPr>
          <p:nvPr/>
        </p:nvSpPr>
        <p:spPr bwMode="auto">
          <a:xfrm>
            <a:off x="152400" y="3962400"/>
            <a:ext cx="42418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Assume A[] does not fit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</a:t>
            </a:r>
            <a:endParaRPr lang="en-US">
              <a:solidFill>
                <a:srgbClr val="C00000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43200" y="2057400"/>
          <a:ext cx="190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50"/>
                <a:gridCol w="476250"/>
                <a:gridCol w="476250"/>
                <a:gridCol w="47625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9197" name="Straight Arrow Connector 17"/>
          <p:cNvCxnSpPr>
            <a:cxnSpLocks noChangeShapeType="1"/>
          </p:cNvCxnSpPr>
          <p:nvPr/>
        </p:nvCxnSpPr>
        <p:spPr bwMode="auto">
          <a:xfrm rot="5400000">
            <a:off x="2477294" y="2780506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9198" name="TextBox 11"/>
          <p:cNvSpPr txBox="1">
            <a:spLocks noChangeArrowheads="1"/>
          </p:cNvSpPr>
          <p:nvPr/>
        </p:nvSpPr>
        <p:spPr bwMode="auto">
          <a:xfrm>
            <a:off x="5715000" y="19812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][j];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cxnSp>
        <p:nvCxnSpPr>
          <p:cNvPr id="49199" name="Straight Arrow Connector 18"/>
          <p:cNvCxnSpPr>
            <a:cxnSpLocks noChangeShapeType="1"/>
          </p:cNvCxnSpPr>
          <p:nvPr/>
        </p:nvCxnSpPr>
        <p:spPr bwMode="auto">
          <a:xfrm rot="5400000">
            <a:off x="2972594" y="2780506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4127500" y="4413766"/>
            <a:ext cx="241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= N</a:t>
            </a:r>
            <a:r>
              <a:rPr lang="en-US" dirty="0">
                <a:solidFill>
                  <a:srgbClr val="C00000"/>
                </a:solidFill>
              </a:rPr>
              <a:t>*N / N*N = 100%</a:t>
            </a:r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696914" y="5166025"/>
            <a:ext cx="75378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Lesson: for 2D accesses, if column order, if entire column 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doesn’t fit, then </a:t>
            </a:r>
            <a:r>
              <a:rPr lang="en-US" dirty="0">
                <a:latin typeface="Comic Sans MS"/>
                <a:cs typeface="Comic Sans MS"/>
              </a:rPr>
              <a:t>100% miss rate (block (1,2) is gone 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after </a:t>
            </a:r>
            <a:r>
              <a:rPr lang="en-US" dirty="0">
                <a:latin typeface="Comic Sans MS"/>
                <a:cs typeface="Comic Sans MS"/>
              </a:rPr>
              <a:t>access to element </a:t>
            </a:r>
            <a:r>
              <a:rPr lang="en-US" dirty="0" smtClean="0">
                <a:latin typeface="Comic Sans MS"/>
                <a:cs typeface="Comic Sans MS"/>
              </a:rPr>
              <a:t>9)</a:t>
            </a:r>
            <a:r>
              <a:rPr lang="en-US" dirty="0">
                <a:latin typeface="Comic Sans MS"/>
                <a:cs typeface="Comic Sans M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669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151376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416687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4013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487661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336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52262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113351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528802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4013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054024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336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257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The most inner loop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=j=0):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B[0][0], A[0][1] * B[1][0],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B[2][0], A[0][3] * B[3][0]</a:t>
            </a:r>
            <a:endParaRPr lang="en-US" dirty="0">
              <a:latin typeface="Consolas"/>
              <a:cs typeface="Consola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49263" y="2160588"/>
            <a:ext cx="1409700" cy="401637"/>
            <a:chOff x="449263" y="2160588"/>
            <a:chExt cx="1409700" cy="401637"/>
          </a:xfrm>
        </p:grpSpPr>
        <p:sp>
          <p:nvSpPr>
            <p:cNvPr id="5" name="Rectangle 4"/>
            <p:cNvSpPr/>
            <p:nvPr/>
          </p:nvSpPr>
          <p:spPr>
            <a:xfrm>
              <a:off x="449263" y="2160588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23963" y="2160588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49263" y="2600325"/>
            <a:ext cx="1460500" cy="401637"/>
            <a:chOff x="449263" y="2600325"/>
            <a:chExt cx="1460500" cy="401637"/>
          </a:xfrm>
        </p:grpSpPr>
        <p:sp>
          <p:nvSpPr>
            <p:cNvPr id="21" name="Rectangle 20"/>
            <p:cNvSpPr/>
            <p:nvPr/>
          </p:nvSpPr>
          <p:spPr>
            <a:xfrm>
              <a:off x="449263" y="26003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274763" y="26003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61963" y="3044825"/>
            <a:ext cx="1435100" cy="401637"/>
            <a:chOff x="461963" y="3044825"/>
            <a:chExt cx="1435100" cy="401637"/>
          </a:xfrm>
        </p:grpSpPr>
        <p:sp>
          <p:nvSpPr>
            <p:cNvPr id="23" name="Rectangle 22"/>
            <p:cNvSpPr/>
            <p:nvPr/>
          </p:nvSpPr>
          <p:spPr>
            <a:xfrm>
              <a:off x="1262063" y="30448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61963" y="30448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1963" y="3489325"/>
            <a:ext cx="1435100" cy="401637"/>
            <a:chOff x="461963" y="3489325"/>
            <a:chExt cx="1435100" cy="401637"/>
          </a:xfrm>
        </p:grpSpPr>
        <p:sp>
          <p:nvSpPr>
            <p:cNvPr id="25" name="Rectangle 24"/>
            <p:cNvSpPr/>
            <p:nvPr/>
          </p:nvSpPr>
          <p:spPr>
            <a:xfrm>
              <a:off x="461963" y="34893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262063" y="34893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Oval 5"/>
          <p:cNvSpPr/>
          <p:nvPr/>
        </p:nvSpPr>
        <p:spPr>
          <a:xfrm>
            <a:off x="24257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6766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688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051550" y="367162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8925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20370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74638" y="2565400"/>
            <a:ext cx="2125662" cy="4667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</a:t>
            </a:r>
            <a:endParaRPr lang="en-US" u="sng" dirty="0"/>
          </a:p>
        </p:txBody>
      </p:sp>
      <p:sp>
        <p:nvSpPr>
          <p:cNvPr id="4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535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3</a:t>
            </a:r>
            <a:endParaRPr lang="en-US" u="sng" dirty="0"/>
          </a:p>
        </p:txBody>
      </p:sp>
      <p:sp>
        <p:nvSpPr>
          <p:cNvPr id="50" name="TextBox 49"/>
          <p:cNvSpPr txBox="1"/>
          <p:nvPr/>
        </p:nvSpPr>
        <p:spPr>
          <a:xfrm>
            <a:off x="1950327" y="218019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4</a:t>
            </a:r>
            <a:endParaRPr lang="en-US" u="sng" dirty="0"/>
          </a:p>
        </p:txBody>
      </p:sp>
      <p:sp>
        <p:nvSpPr>
          <p:cNvPr id="52" name="TextBox 51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5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21178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 animBg="1"/>
      <p:bldP spid="28" grpId="0" animBg="1"/>
      <p:bldP spid="30" grpId="0" animBg="1"/>
      <p:bldP spid="31" grpId="0" animBg="1"/>
      <p:bldP spid="36" grpId="0" animBg="1"/>
      <p:bldP spid="37" grpId="0" animBg="1"/>
      <p:bldP spid="12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826259"/>
            <a:ext cx="8610600" cy="4504691"/>
          </a:xfrm>
        </p:spPr>
        <p:txBody>
          <a:bodyPr>
            <a:normAutofit/>
          </a:bodyPr>
          <a:lstStyle/>
          <a:p>
            <a:pPr marL="744451" lvl="1" indent="-246034">
              <a:lnSpc>
                <a:spcPct val="90000"/>
              </a:lnSpc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Cache 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basics and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organization (last </a:t>
            </a:r>
            <a:r>
              <a:rPr lang="en-US" sz="3200" dirty="0" err="1" smtClean="0">
                <a:solidFill>
                  <a:schemeClr val="bg1">
                    <a:lumMod val="65000"/>
                  </a:schemeClr>
                </a:solidFill>
              </a:rPr>
              <a:t>lec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.)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marL="744451" lvl="1" indent="-246034">
              <a:lnSpc>
                <a:spcPct val="90000"/>
              </a:lnSpc>
              <a:defRPr/>
            </a:pPr>
            <a:r>
              <a:rPr lang="en-US" sz="3200" dirty="0"/>
              <a:t>Optimizing for </a:t>
            </a:r>
            <a:r>
              <a:rPr lang="en-US" sz="3200" dirty="0" smtClean="0"/>
              <a:t>Caches (this </a:t>
            </a:r>
            <a:r>
              <a:rPr lang="en-US" sz="3200" dirty="0" err="1" smtClean="0"/>
              <a:t>lec</a:t>
            </a:r>
            <a:r>
              <a:rPr lang="en-US" sz="3200" dirty="0" smtClean="0"/>
              <a:t>.)</a:t>
            </a:r>
            <a:endParaRPr lang="en-US" sz="3200" dirty="0"/>
          </a:p>
          <a:p>
            <a:pPr marL="1146041" lvl="2" indent="-238097">
              <a:lnSpc>
                <a:spcPct val="90000"/>
              </a:lnSpc>
              <a:defRPr/>
            </a:pPr>
            <a:r>
              <a:rPr lang="en-US" sz="2800" dirty="0"/>
              <a:t>Tiling/blocking</a:t>
            </a:r>
          </a:p>
          <a:p>
            <a:pPr marL="1146041" lvl="2" indent="-238097">
              <a:lnSpc>
                <a:spcPct val="90000"/>
              </a:lnSpc>
              <a:defRPr/>
            </a:pPr>
            <a:r>
              <a:rPr lang="en-US" sz="2800" dirty="0"/>
              <a:t>Loop reordering</a:t>
            </a:r>
          </a:p>
          <a:p>
            <a:pPr marL="744451" lvl="1" indent="-246034">
              <a:lnSpc>
                <a:spcPct val="90000"/>
              </a:lnSpc>
              <a:defRPr/>
            </a:pPr>
            <a:r>
              <a:rPr lang="en-US" sz="3200" dirty="0" smtClean="0"/>
              <a:t>Prefetching (next </a:t>
            </a:r>
            <a:r>
              <a:rPr lang="en-US" sz="3200" dirty="0" err="1" smtClean="0"/>
              <a:t>lec</a:t>
            </a:r>
            <a:r>
              <a:rPr lang="en-US" sz="3200" dirty="0" smtClean="0"/>
              <a:t>.)</a:t>
            </a:r>
            <a:endParaRPr lang="en-US" sz="3200" dirty="0"/>
          </a:p>
          <a:p>
            <a:pPr marL="744451" lvl="1" indent="-246034">
              <a:lnSpc>
                <a:spcPct val="90000"/>
              </a:lnSpc>
              <a:defRPr/>
            </a:pPr>
            <a:r>
              <a:rPr lang="en-US" sz="3200" dirty="0"/>
              <a:t>Virtual </a:t>
            </a:r>
            <a:r>
              <a:rPr lang="en-US" sz="3200" dirty="0" smtClean="0"/>
              <a:t>Memory (next </a:t>
            </a:r>
            <a:r>
              <a:rPr lang="en-US" sz="3200" dirty="0" err="1" smtClean="0"/>
              <a:t>lec</a:t>
            </a:r>
            <a:r>
              <a:rPr lang="en-US" sz="3200" dirty="0" smtClean="0"/>
              <a:t>.)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8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3114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435512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22324"/>
              </p:ext>
            </p:extLst>
          </p:nvPr>
        </p:nvGraphicFramePr>
        <p:xfrm>
          <a:off x="26924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4267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2164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035838"/>
              </p:ext>
            </p:extLst>
          </p:nvPr>
        </p:nvGraphicFramePr>
        <p:xfrm>
          <a:off x="45974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92400" y="21336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257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The most inner loop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=j=0):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B[0][0], A[0][1] * B[1][0],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B[2][0], A[0][3] * B[3][0]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257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6766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688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051550" y="367162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8925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20370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83200" y="3963194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78600" y="3963459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0824" y="2109259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6</a:t>
            </a:r>
            <a:endParaRPr lang="en-US" u="sng" dirty="0"/>
          </a:p>
        </p:txBody>
      </p:sp>
      <p:sp>
        <p:nvSpPr>
          <p:cNvPr id="42" name="TextBox 41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4</a:t>
            </a:r>
            <a:endParaRPr lang="en-US" u="sng" dirty="0"/>
          </a:p>
        </p:txBody>
      </p:sp>
      <p:sp>
        <p:nvSpPr>
          <p:cNvPr id="43" name="TextBox 42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5</a:t>
            </a:r>
            <a:endParaRPr lang="en-US" u="sng" dirty="0"/>
          </a:p>
        </p:txBody>
      </p:sp>
      <p:sp>
        <p:nvSpPr>
          <p:cNvPr id="44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24927" y="348829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26895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8268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7" grpId="0" animBg="1"/>
      <p:bldP spid="45" grpId="0"/>
      <p:bldP spid="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3114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732829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938879"/>
              </p:ext>
            </p:extLst>
          </p:nvPr>
        </p:nvGraphicFramePr>
        <p:xfrm>
          <a:off x="26924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4267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2164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538756"/>
              </p:ext>
            </p:extLst>
          </p:nvPr>
        </p:nvGraphicFramePr>
        <p:xfrm>
          <a:off x="45974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92400" y="21336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257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The most inner loop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=j=0):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B[0][0], A[0][1] * B[1][0],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B[2][0], A[0][3] * B[3][0]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257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6766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688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051550" y="367162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8925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20370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83200" y="3963194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78600" y="3963459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6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4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  <p:sp>
        <p:nvSpPr>
          <p:cNvPr id="29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5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181213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83344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97906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0824" y="3036359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6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4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  <p:sp>
        <p:nvSpPr>
          <p:cNvPr id="29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45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29637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99924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147240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2553759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6</a:t>
            </a:r>
            <a:endParaRPr lang="en-US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  <p:sp>
        <p:nvSpPr>
          <p:cNvPr id="25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08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410941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740934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790343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3468159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10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37627" y="303109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48764" y="3022627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11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12622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8" grpId="0"/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675884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739693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208085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2142316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10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11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12</a:t>
            </a:r>
            <a:endParaRPr lang="en-US" u="sng" dirty="0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952750" y="396266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7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969902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156820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22855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2586816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13</a:t>
            </a:r>
            <a:endParaRPr lang="en-US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10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11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12</a:t>
            </a:r>
            <a:endParaRPr lang="en-US" u="sng" dirty="0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952750" y="396266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2481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5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599185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123950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2361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3031316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13</a:t>
            </a:r>
            <a:endParaRPr lang="en-US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14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11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12</a:t>
            </a:r>
            <a:endParaRPr lang="en-US" u="sng" dirty="0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952750" y="396266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2481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03850" y="39629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001127" y="218019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24964" y="2171727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15</a:t>
            </a:r>
            <a:endParaRPr lang="en-US" u="sng" dirty="0"/>
          </a:p>
        </p:txBody>
      </p:sp>
      <p:sp>
        <p:nvSpPr>
          <p:cNvPr id="33" name="Oval 32"/>
          <p:cNvSpPr/>
          <p:nvPr/>
        </p:nvSpPr>
        <p:spPr>
          <a:xfrm>
            <a:off x="66230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6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9" grpId="0" animBg="1"/>
      <p:bldP spid="31" grpId="0"/>
      <p:bldP spid="32" grpId="0"/>
      <p:bldP spid="3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8448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715149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83580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15</a:t>
            </a:r>
            <a:endParaRPr lang="en-US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14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16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12</a:t>
            </a:r>
            <a:endParaRPr lang="en-US" u="sng" dirty="0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952750" y="396266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2481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03850" y="39629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230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38600" y="5122863"/>
            <a:ext cx="610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4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Example: Matrix Multiplication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455863" y="4902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056063" y="4902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455863" y="5757863"/>
            <a:ext cx="1143000" cy="1587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4169569" y="5472906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207" name="TextBox 6"/>
          <p:cNvSpPr txBox="1">
            <a:spLocks noChangeArrowheads="1"/>
          </p:cNvSpPr>
          <p:nvPr/>
        </p:nvSpPr>
        <p:spPr bwMode="auto">
          <a:xfrm>
            <a:off x="2259013" y="5572125"/>
            <a:ext cx="2413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i</a:t>
            </a:r>
          </a:p>
        </p:txBody>
      </p:sp>
      <p:sp>
        <p:nvSpPr>
          <p:cNvPr id="51208" name="TextBox 7"/>
          <p:cNvSpPr txBox="1">
            <a:spLocks noChangeArrowheads="1"/>
          </p:cNvSpPr>
          <p:nvPr/>
        </p:nvSpPr>
        <p:spPr bwMode="auto">
          <a:xfrm>
            <a:off x="4641850" y="4572000"/>
            <a:ext cx="2444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j</a:t>
            </a:r>
          </a:p>
        </p:txBody>
      </p:sp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3640138" y="5316538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69925" y="4902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c</a:t>
            </a:r>
          </a:p>
        </p:txBody>
      </p:sp>
      <p:sp>
        <p:nvSpPr>
          <p:cNvPr id="51211" name="TextBox 10"/>
          <p:cNvSpPr txBox="1">
            <a:spLocks noChangeArrowheads="1"/>
          </p:cNvSpPr>
          <p:nvPr/>
        </p:nvSpPr>
        <p:spPr bwMode="auto">
          <a:xfrm>
            <a:off x="1903413" y="5207000"/>
            <a:ext cx="5953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355725" y="5740400"/>
            <a:ext cx="762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213" name="Rectangle 7"/>
          <p:cNvSpPr>
            <a:spLocks noChangeArrowheads="1"/>
          </p:cNvSpPr>
          <p:nvPr/>
        </p:nvSpPr>
        <p:spPr bwMode="auto">
          <a:xfrm>
            <a:off x="511176" y="2073275"/>
            <a:ext cx="5551487" cy="224419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77" tIns="44445" rIns="90477" bIns="44445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c = (double *) </a:t>
            </a:r>
            <a:r>
              <a:rPr lang="en-US" sz="1400" dirty="0" err="1">
                <a:latin typeface="Consolas"/>
                <a:cs typeface="Consolas"/>
              </a:rPr>
              <a:t>calloc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sizeof</a:t>
            </a:r>
            <a:r>
              <a:rPr lang="en-US" sz="1400" dirty="0">
                <a:latin typeface="Consolas"/>
                <a:cs typeface="Consolas"/>
              </a:rPr>
              <a:t>(double), n*n);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Consolas"/>
              <a:cs typeface="Consolas"/>
            </a:endParaRPr>
          </a:p>
          <a:p>
            <a:pPr>
              <a:lnSpc>
                <a:spcPct val="100000"/>
              </a:lnSpc>
            </a:pPr>
            <a:r>
              <a:rPr lang="en-US" sz="1400" dirty="0">
                <a:solidFill>
                  <a:srgbClr val="990000"/>
                </a:solidFill>
                <a:latin typeface="Consolas"/>
                <a:cs typeface="Consolas"/>
              </a:rPr>
              <a:t>/* Multiply n x n matrices a and b 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void mmm(double *a, double *b, double *c, </a:t>
            </a:r>
            <a:r>
              <a:rPr lang="en-US" sz="1400" dirty="0" err="1">
                <a:latin typeface="Consolas"/>
                <a:cs typeface="Consolas"/>
              </a:rPr>
              <a:t>int</a:t>
            </a:r>
            <a:r>
              <a:rPr lang="en-US" sz="1400" dirty="0">
                <a:latin typeface="Consolas"/>
                <a:cs typeface="Consolas"/>
              </a:rPr>
              <a:t> n) 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err="1">
                <a:latin typeface="Consolas"/>
                <a:cs typeface="Consolas"/>
              </a:rPr>
              <a:t>int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, j, k;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for (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 = 0;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 &lt; n;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++)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 for </a:t>
            </a:r>
            <a:r>
              <a:rPr lang="en-US" sz="1400" dirty="0">
                <a:latin typeface="Consolas"/>
                <a:cs typeface="Consolas"/>
              </a:rPr>
              <a:t>(j = 0; j &lt; n; j++)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    </a:t>
            </a:r>
            <a:r>
              <a:rPr lang="en-US" sz="1400" dirty="0" smtClean="0">
                <a:latin typeface="Consolas"/>
                <a:cs typeface="Consolas"/>
              </a:rPr>
              <a:t>for </a:t>
            </a:r>
            <a:r>
              <a:rPr lang="en-US" sz="1400" dirty="0">
                <a:latin typeface="Consolas"/>
                <a:cs typeface="Consolas"/>
              </a:rPr>
              <a:t>(k = 0; k &lt; n; k++)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	       c[</a:t>
            </a:r>
            <a:r>
              <a:rPr lang="en-US" sz="1400" dirty="0" err="1" smtClean="0">
                <a:latin typeface="Consolas"/>
                <a:cs typeface="Consolas"/>
              </a:rPr>
              <a:t>i</a:t>
            </a:r>
            <a:r>
              <a:rPr lang="en-US" sz="1400" dirty="0" smtClean="0">
                <a:latin typeface="Consolas"/>
                <a:cs typeface="Consolas"/>
              </a:rPr>
              <a:t>][j</a:t>
            </a:r>
            <a:r>
              <a:rPr lang="en-US" sz="1400" dirty="0">
                <a:latin typeface="Consolas"/>
                <a:cs typeface="Consolas"/>
              </a:rPr>
              <a:t>] += a</a:t>
            </a:r>
            <a:r>
              <a:rPr lang="en-US" sz="1400" dirty="0" smtClean="0">
                <a:latin typeface="Consolas"/>
                <a:cs typeface="Consolas"/>
              </a:rPr>
              <a:t>[</a:t>
            </a:r>
            <a:r>
              <a:rPr lang="en-US" sz="1400" dirty="0" err="1" smtClean="0">
                <a:latin typeface="Consolas"/>
                <a:cs typeface="Consolas"/>
              </a:rPr>
              <a:t>i</a:t>
            </a:r>
            <a:r>
              <a:rPr lang="en-US" sz="1400" dirty="0" smtClean="0">
                <a:latin typeface="Consolas"/>
                <a:cs typeface="Consolas"/>
              </a:rPr>
              <a:t>][k</a:t>
            </a:r>
            <a:r>
              <a:rPr lang="en-US" sz="1400" dirty="0">
                <a:latin typeface="Consolas"/>
                <a:cs typeface="Consolas"/>
              </a:rPr>
              <a:t>]*b[</a:t>
            </a:r>
            <a:r>
              <a:rPr lang="en-US" sz="1400" dirty="0" smtClean="0">
                <a:latin typeface="Consolas"/>
                <a:cs typeface="Consolas"/>
              </a:rPr>
              <a:t>k</a:t>
            </a:r>
            <a:r>
              <a:rPr lang="en-US" sz="1400" dirty="0">
                <a:latin typeface="Consolas"/>
                <a:cs typeface="Consolas"/>
              </a:rPr>
              <a:t>]</a:t>
            </a:r>
            <a:r>
              <a:rPr lang="en-US" sz="1400" dirty="0" smtClean="0">
                <a:latin typeface="Consolas"/>
                <a:cs typeface="Consolas"/>
              </a:rPr>
              <a:t>[j</a:t>
            </a:r>
            <a:r>
              <a:rPr lang="en-US" sz="1400" dirty="0">
                <a:latin typeface="Consolas"/>
                <a:cs typeface="Consolas"/>
              </a:rPr>
              <a:t>];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600"/>
            <a:ext cx="7896225" cy="771525"/>
          </a:xfrm>
          <a:prstGeom prst="rect">
            <a:avLst/>
          </a:prstGeom>
        </p:spPr>
        <p:txBody>
          <a:bodyPr lIns="91429" tIns="45714" rIns="91429" bIns="45714"/>
          <a:lstStyle/>
          <a:p>
            <a:pPr marL="342860" indent="-342860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b="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5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2994025"/>
            <a:ext cx="8716962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Optimizing for Caches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81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150" y="1312863"/>
            <a:ext cx="7896225" cy="5162550"/>
          </a:xfrm>
        </p:spPr>
        <p:txBody>
          <a:bodyPr>
            <a:normAutofit fontScale="92500" lnSpcReduction="10000"/>
          </a:bodyPr>
          <a:lstStyle/>
          <a:p>
            <a:pPr marL="385718" indent="-385718">
              <a:defRPr/>
            </a:pPr>
            <a:r>
              <a:rPr lang="en-US" dirty="0" smtClean="0"/>
              <a:t>Assume: </a:t>
            </a:r>
          </a:p>
          <a:p>
            <a:pPr marL="744451" lvl="1" indent="-246034">
              <a:defRPr/>
            </a:pPr>
            <a:r>
              <a:rPr lang="en-US" dirty="0" smtClean="0"/>
              <a:t>Matrix elements are doubles</a:t>
            </a:r>
          </a:p>
          <a:p>
            <a:pPr marL="744451" lvl="1" indent="-246034">
              <a:defRPr/>
            </a:pPr>
            <a:r>
              <a:rPr lang="en-US" dirty="0" smtClean="0"/>
              <a:t>Cache block 64B = 8 doubles</a:t>
            </a:r>
          </a:p>
          <a:p>
            <a:pPr marL="744451" lvl="1" indent="-246034">
              <a:defRPr/>
            </a:pPr>
            <a:r>
              <a:rPr lang="en-US" dirty="0" smtClean="0"/>
              <a:t>Cache capacity &lt;&lt; n (much smaller than n)</a:t>
            </a:r>
          </a:p>
          <a:p>
            <a:pPr marL="1146041" lvl="2" indent="-238097">
              <a:defRPr/>
            </a:pPr>
            <a:r>
              <a:rPr lang="en-US" dirty="0" smtClean="0"/>
              <a:t>i.e., can’t even hold an entire row in the cache!</a:t>
            </a:r>
          </a:p>
          <a:p>
            <a:pPr marL="385718" indent="-385718">
              <a:defRPr/>
            </a:pPr>
            <a:endParaRPr lang="en-US" dirty="0" smtClean="0"/>
          </a:p>
          <a:p>
            <a:pPr marL="385718" indent="-385718">
              <a:defRPr/>
            </a:pPr>
            <a:r>
              <a:rPr lang="en-US" dirty="0" smtClean="0"/>
              <a:t>First iteration:</a:t>
            </a:r>
          </a:p>
          <a:p>
            <a:pPr marL="744451" lvl="1" indent="-246034">
              <a:defRPr/>
            </a:pPr>
            <a:r>
              <a:rPr lang="en-US" dirty="0" smtClean="0"/>
              <a:t>How many misses?</a:t>
            </a:r>
          </a:p>
          <a:p>
            <a:pPr marL="744451" lvl="1" indent="-246034">
              <a:defRPr/>
            </a:pPr>
            <a:endParaRPr lang="en-US" dirty="0" smtClean="0"/>
          </a:p>
          <a:p>
            <a:pPr marL="744451" lvl="1" indent="-246034">
              <a:defRPr/>
            </a:pPr>
            <a:endParaRPr lang="en-US" dirty="0" smtClean="0"/>
          </a:p>
          <a:p>
            <a:pPr marL="744451" lvl="1" indent="-246034">
              <a:defRPr/>
            </a:pPr>
            <a:r>
              <a:rPr lang="en-US" dirty="0" smtClean="0">
                <a:solidFill>
                  <a:srgbClr val="C00000"/>
                </a:solidFill>
              </a:rPr>
              <a:t>in cache </a:t>
            </a:r>
            <a:r>
              <a:rPr lang="en-US" dirty="0" smtClean="0"/>
              <a:t>at end of </a:t>
            </a:r>
          </a:p>
          <a:p>
            <a:pPr marL="744451" lvl="1" indent="-246034">
              <a:buFont typeface="Wingdings" pitchFamily="2" charset="2"/>
              <a:buNone/>
              <a:defRPr/>
            </a:pPr>
            <a:r>
              <a:rPr lang="en-US" dirty="0" smtClean="0"/>
              <a:t>   first iteration: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710238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438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238" y="3657600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319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232" name="TextBox 9"/>
          <p:cNvSpPr txBox="1">
            <a:spLocks noChangeArrowheads="1"/>
          </p:cNvSpPr>
          <p:nvPr/>
        </p:nvSpPr>
        <p:spPr bwMode="auto">
          <a:xfrm>
            <a:off x="6896100" y="4071938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888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52234" name="TextBox 11"/>
          <p:cNvSpPr txBox="1">
            <a:spLocks noChangeArrowheads="1"/>
          </p:cNvSpPr>
          <p:nvPr/>
        </p:nvSpPr>
        <p:spPr bwMode="auto">
          <a:xfrm>
            <a:off x="5068888" y="3962400"/>
            <a:ext cx="5953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888" y="3657600"/>
            <a:ext cx="762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0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6082" y="5828506"/>
            <a:ext cx="1143000" cy="1587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900863" y="5672138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3065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114925" y="5562600"/>
            <a:ext cx="5953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30650" y="5257800"/>
            <a:ext cx="762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5646738" y="3182938"/>
            <a:ext cx="12112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n/8 misses</a:t>
            </a:r>
          </a:p>
        </p:txBody>
      </p:sp>
      <p:sp>
        <p:nvSpPr>
          <p:cNvPr id="25" name="TextBox 14"/>
          <p:cNvSpPr txBox="1">
            <a:spLocks noChangeArrowheads="1"/>
          </p:cNvSpPr>
          <p:nvPr/>
        </p:nvSpPr>
        <p:spPr bwMode="auto">
          <a:xfrm>
            <a:off x="7278688" y="3187700"/>
            <a:ext cx="993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n misses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1413" y="4522788"/>
            <a:ext cx="2398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>
                <a:solidFill>
                  <a:srgbClr val="FF0000"/>
                </a:solidFill>
              </a:rPr>
              <a:t>n/8 + n = 9n/8 misses</a:t>
            </a:r>
          </a:p>
          <a:p>
            <a:endParaRPr lang="en-US" dirty="0"/>
          </a:p>
        </p:txBody>
      </p:sp>
      <p:sp>
        <p:nvSpPr>
          <p:cNvPr id="26" name="TextBox 26"/>
          <p:cNvSpPr txBox="1">
            <a:spLocks noChangeArrowheads="1"/>
          </p:cNvSpPr>
          <p:nvPr/>
        </p:nvSpPr>
        <p:spPr bwMode="auto">
          <a:xfrm>
            <a:off x="3757613" y="4981575"/>
            <a:ext cx="681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  <p:cxnSp>
        <p:nvCxnSpPr>
          <p:cNvPr id="27" name="Straight Connector 23"/>
          <p:cNvCxnSpPr>
            <a:cxnSpLocks noChangeShapeType="1"/>
          </p:cNvCxnSpPr>
          <p:nvPr/>
        </p:nvCxnSpPr>
        <p:spPr bwMode="auto">
          <a:xfrm>
            <a:off x="3932238" y="5272088"/>
            <a:ext cx="153987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6477000" y="5257800"/>
            <a:ext cx="381000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297738" y="6156325"/>
            <a:ext cx="246062" cy="252413"/>
          </a:xfrm>
          <a:prstGeom prst="rect">
            <a:avLst/>
          </a:prstGeom>
          <a:solidFill>
            <a:srgbClr val="C00000"/>
          </a:solidFill>
          <a:ln w="28575" algn="ctr">
            <a:noFill/>
            <a:round/>
            <a:headEnd/>
            <a:tailEnd type="triangle" w="med" len="med"/>
          </a:ln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094538" y="6400800"/>
            <a:ext cx="681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192766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4" grpId="0"/>
      <p:bldP spid="25" grpId="0"/>
      <p:bldP spid="8" grpId="0"/>
      <p:bldP spid="26" grpId="0"/>
      <p:bldP spid="29" grpId="0" animBg="1"/>
      <p:bldP spid="3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8442325" cy="50260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Assume: </a:t>
            </a:r>
          </a:p>
          <a:p>
            <a:pPr lvl="1">
              <a:defRPr/>
            </a:pPr>
            <a:r>
              <a:rPr lang="en-US" dirty="0" smtClean="0"/>
              <a:t>Matrix elements are doubles</a:t>
            </a:r>
          </a:p>
          <a:p>
            <a:pPr lvl="1">
              <a:defRPr/>
            </a:pPr>
            <a:r>
              <a:rPr lang="en-US" dirty="0" smtClean="0"/>
              <a:t>Cache block = 8 doubles</a:t>
            </a:r>
          </a:p>
          <a:p>
            <a:pPr lvl="1">
              <a:defRPr/>
            </a:pPr>
            <a:r>
              <a:rPr lang="en-US" dirty="0" smtClean="0"/>
              <a:t>Cache capacity &lt;&lt; n (much smaller than n)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Second iteration:</a:t>
            </a:r>
          </a:p>
          <a:p>
            <a:pPr lvl="1">
              <a:defRPr/>
            </a:pPr>
            <a:r>
              <a:rPr lang="en-US" dirty="0" smtClean="0"/>
              <a:t>Number of misses: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n/8 + n = 9n/8 misses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Total misses (entire </a:t>
            </a:r>
            <a:r>
              <a:rPr lang="en-US" dirty="0" err="1" smtClean="0"/>
              <a:t>mmm</a:t>
            </a:r>
            <a:r>
              <a:rPr lang="en-US" dirty="0" smtClean="0"/>
              <a:t>):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9n/8 * n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= (9/8) * n</a:t>
            </a:r>
            <a:r>
              <a:rPr lang="en-US" baseline="30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4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4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425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569" y="4225131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68" name="TextBox 19"/>
          <p:cNvSpPr txBox="1">
            <a:spLocks noChangeArrowheads="1"/>
          </p:cNvSpPr>
          <p:nvPr/>
        </p:nvSpPr>
        <p:spPr bwMode="auto">
          <a:xfrm>
            <a:off x="6900863" y="4068763"/>
            <a:ext cx="388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30650" y="36544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5370" name="TextBox 21"/>
          <p:cNvSpPr txBox="1">
            <a:spLocks noChangeArrowheads="1"/>
          </p:cNvSpPr>
          <p:nvPr/>
        </p:nvSpPr>
        <p:spPr bwMode="auto">
          <a:xfrm>
            <a:off x="5073650" y="3959225"/>
            <a:ext cx="59531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5263" y="3654425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15372" name="Straight Connector 23"/>
          <p:cNvCxnSpPr>
            <a:cxnSpLocks noChangeShapeType="1"/>
          </p:cNvCxnSpPr>
          <p:nvPr/>
        </p:nvCxnSpPr>
        <p:spPr bwMode="auto">
          <a:xfrm>
            <a:off x="6477000" y="3654425"/>
            <a:ext cx="381000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373" name="Rectangle 25"/>
          <p:cNvSpPr>
            <a:spLocks noChangeArrowheads="1"/>
          </p:cNvSpPr>
          <p:nvPr/>
        </p:nvSpPr>
        <p:spPr bwMode="auto">
          <a:xfrm>
            <a:off x="7297738" y="4552950"/>
            <a:ext cx="246062" cy="252413"/>
          </a:xfrm>
          <a:prstGeom prst="rect">
            <a:avLst/>
          </a:prstGeom>
          <a:solidFill>
            <a:srgbClr val="C00000"/>
          </a:solidFill>
          <a:ln w="28575" algn="ctr">
            <a:noFill/>
            <a:round/>
            <a:headEnd/>
            <a:tailEnd type="triangle" w="med" len="med"/>
          </a:ln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5374" name="TextBox 26"/>
          <p:cNvSpPr txBox="1">
            <a:spLocks noChangeArrowheads="1"/>
          </p:cNvSpPr>
          <p:nvPr/>
        </p:nvSpPr>
        <p:spPr bwMode="auto">
          <a:xfrm>
            <a:off x="7094538" y="4797425"/>
            <a:ext cx="681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  <p:cxnSp>
        <p:nvCxnSpPr>
          <p:cNvPr id="15376" name="Straight Connector 23"/>
          <p:cNvCxnSpPr>
            <a:cxnSpLocks noChangeShapeType="1"/>
          </p:cNvCxnSpPr>
          <p:nvPr/>
        </p:nvCxnSpPr>
        <p:spPr bwMode="auto">
          <a:xfrm>
            <a:off x="3944938" y="3649663"/>
            <a:ext cx="153987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377" name="TextBox 26"/>
          <p:cNvSpPr txBox="1">
            <a:spLocks noChangeArrowheads="1"/>
          </p:cNvSpPr>
          <p:nvPr/>
        </p:nvSpPr>
        <p:spPr bwMode="auto">
          <a:xfrm>
            <a:off x="3757613" y="3384550"/>
            <a:ext cx="681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211448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Doing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689100"/>
            <a:ext cx="8629650" cy="4756150"/>
          </a:xfrm>
        </p:spPr>
        <p:txBody>
          <a:bodyPr>
            <a:normAutofit/>
          </a:bodyPr>
          <a:lstStyle/>
          <a:p>
            <a:pPr marL="385718" indent="-385718">
              <a:defRPr/>
            </a:pP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MMM has lots of re-use:</a:t>
            </a:r>
          </a:p>
          <a:p>
            <a:pPr marL="744451" lvl="1" indent="-246034">
              <a:defRPr/>
            </a:pPr>
            <a:r>
              <a:rPr lang="en-US" dirty="0" smtClean="0"/>
              <a:t>try to use all of a cache block once loaded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Challenge</a:t>
            </a:r>
          </a:p>
          <a:p>
            <a:pPr marL="744451" lvl="1" indent="-246034">
              <a:defRPr/>
            </a:pPr>
            <a:r>
              <a:rPr lang="en-US" dirty="0" smtClean="0"/>
              <a:t>we need both rows and columns to work with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Compromise: </a:t>
            </a:r>
          </a:p>
          <a:p>
            <a:pPr marL="744451" lvl="1" indent="-246034">
              <a:defRPr/>
            </a:pPr>
            <a:r>
              <a:rPr lang="en-US" dirty="0" smtClean="0"/>
              <a:t>operate in sub-squares of the matrices</a:t>
            </a:r>
          </a:p>
          <a:p>
            <a:pPr marL="744451" lvl="1" indent="-246034">
              <a:defRPr/>
            </a:pPr>
            <a:r>
              <a:rPr lang="en-US" dirty="0" smtClean="0"/>
              <a:t>One sub-square per matrix should fit in cache simultaneously</a:t>
            </a:r>
          </a:p>
          <a:p>
            <a:pPr marL="744451" lvl="1" indent="-246034">
              <a:defRPr/>
            </a:pPr>
            <a:r>
              <a:rPr lang="en-US" dirty="0" smtClean="0"/>
              <a:t>Heavily re-use the sub-squares before loading new ones</a:t>
            </a:r>
          </a:p>
          <a:p>
            <a:pPr marL="744451" lvl="1" indent="-246034">
              <a:defRPr/>
            </a:pPr>
            <a:r>
              <a:rPr lang="en-US" dirty="0" smtClean="0"/>
              <a:t>Called ‘Tiling’ or ‘Blocking’</a:t>
            </a:r>
          </a:p>
          <a:p>
            <a:pPr marL="1146041" lvl="2" indent="-238097">
              <a:defRPr/>
            </a:pPr>
            <a:r>
              <a:rPr lang="en-US" dirty="0" smtClean="0"/>
              <a:t>A sub-square is a ‘</a:t>
            </a:r>
            <a:r>
              <a:rPr lang="en-US" dirty="0" smtClean="0">
                <a:solidFill>
                  <a:srgbClr val="0000FF"/>
                </a:solidFill>
              </a:rPr>
              <a:t>tile</a:t>
            </a:r>
            <a:r>
              <a:rPr lang="en-US" dirty="0" smtClean="0"/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Illustration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425700" y="21971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025900" y="21971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425700" y="2197100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3456781" y="2767806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232" name="TextBox 9"/>
          <p:cNvSpPr txBox="1">
            <a:spLocks noChangeArrowheads="1"/>
          </p:cNvSpPr>
          <p:nvPr/>
        </p:nvSpPr>
        <p:spPr bwMode="auto">
          <a:xfrm>
            <a:off x="3611562" y="2611438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1350" y="21971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52234" name="TextBox 11"/>
          <p:cNvSpPr txBox="1">
            <a:spLocks noChangeArrowheads="1"/>
          </p:cNvSpPr>
          <p:nvPr/>
        </p:nvSpPr>
        <p:spPr bwMode="auto">
          <a:xfrm>
            <a:off x="1784350" y="2501900"/>
            <a:ext cx="5953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41350" y="2197100"/>
            <a:ext cx="762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002087" y="2197100"/>
            <a:ext cx="246062" cy="252413"/>
          </a:xfrm>
          <a:prstGeom prst="rect">
            <a:avLst/>
          </a:prstGeom>
          <a:solidFill>
            <a:srgbClr val="C00000"/>
          </a:solidFill>
          <a:ln w="28575" algn="ctr">
            <a:noFill/>
            <a:round/>
            <a:headEnd/>
            <a:tailEnd type="triangle" w="med" len="med"/>
          </a:ln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2425700" y="2197100"/>
            <a:ext cx="381000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33" name="Rectangle 32"/>
          <p:cNvSpPr/>
          <p:nvPr/>
        </p:nvSpPr>
        <p:spPr bwMode="auto">
          <a:xfrm>
            <a:off x="2428876" y="4648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029076" y="4648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2428876" y="4648200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3459957" y="5218906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9"/>
          <p:cNvSpPr txBox="1">
            <a:spLocks noChangeArrowheads="1"/>
          </p:cNvSpPr>
          <p:nvPr/>
        </p:nvSpPr>
        <p:spPr bwMode="auto">
          <a:xfrm>
            <a:off x="3614738" y="5062538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44526" y="4648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39" name="TextBox 11"/>
          <p:cNvSpPr txBox="1">
            <a:spLocks noChangeArrowheads="1"/>
          </p:cNvSpPr>
          <p:nvPr/>
        </p:nvSpPr>
        <p:spPr bwMode="auto">
          <a:xfrm>
            <a:off x="1787526" y="4953000"/>
            <a:ext cx="5953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44526" y="4648200"/>
            <a:ext cx="762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4005263" y="4648200"/>
            <a:ext cx="246062" cy="252413"/>
          </a:xfrm>
          <a:prstGeom prst="rect">
            <a:avLst/>
          </a:prstGeom>
          <a:solidFill>
            <a:srgbClr val="C00000"/>
          </a:solidFill>
          <a:ln w="28575" algn="ctr">
            <a:noFill/>
            <a:round/>
            <a:headEnd/>
            <a:tailEnd type="triangle" w="med" len="med"/>
          </a:ln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>
            <a:off x="2428876" y="4648200"/>
            <a:ext cx="381000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44" name="Rectangle 43"/>
          <p:cNvSpPr/>
          <p:nvPr/>
        </p:nvSpPr>
        <p:spPr bwMode="auto">
          <a:xfrm>
            <a:off x="733426" y="4648200"/>
            <a:ext cx="76200" cy="76200"/>
          </a:xfrm>
          <a:prstGeom prst="rect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 rot="5400000">
            <a:off x="3523457" y="5231606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079500" y="1771134"/>
            <a:ext cx="105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tiling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079500" y="41148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iling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74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L 0.08333 -3.7037E-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-1.66667E-6 0.13333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1" animBg="1"/>
      <p:bldP spid="4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25" y="342900"/>
            <a:ext cx="8716963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Tiled Matrix Multiplication</a:t>
            </a:r>
            <a:endParaRPr lang="en-US" dirty="0"/>
          </a:p>
        </p:txBody>
      </p:sp>
      <p:sp>
        <p:nvSpPr>
          <p:cNvPr id="55299" name="Rectangle 7"/>
          <p:cNvSpPr>
            <a:spLocks noChangeArrowheads="1"/>
          </p:cNvSpPr>
          <p:nvPr/>
        </p:nvSpPr>
        <p:spPr bwMode="auto">
          <a:xfrm>
            <a:off x="411163" y="1320800"/>
            <a:ext cx="7959725" cy="3105969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77" tIns="44445" rIns="90477" bIns="44445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c = (double *) </a:t>
            </a:r>
            <a:r>
              <a:rPr lang="en-US" sz="1400" dirty="0" err="1">
                <a:latin typeface="Consolas"/>
                <a:cs typeface="Consolas"/>
              </a:rPr>
              <a:t>calloc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sizeof</a:t>
            </a:r>
            <a:r>
              <a:rPr lang="en-US" sz="1400" dirty="0">
                <a:latin typeface="Consolas"/>
                <a:cs typeface="Consolas"/>
              </a:rPr>
              <a:t>(double), n*n);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Consolas"/>
              <a:cs typeface="Consolas"/>
            </a:endParaRPr>
          </a:p>
          <a:p>
            <a:pPr>
              <a:lnSpc>
                <a:spcPct val="100000"/>
              </a:lnSpc>
            </a:pPr>
            <a:r>
              <a:rPr lang="en-US" sz="1400" dirty="0">
                <a:solidFill>
                  <a:srgbClr val="990000"/>
                </a:solidFill>
                <a:latin typeface="Consolas"/>
                <a:cs typeface="Consolas"/>
              </a:rPr>
              <a:t>/* Multiply n x n matrices a and b 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void mmm(double *a, double *b, double *c, </a:t>
            </a:r>
            <a:r>
              <a:rPr lang="en-US" sz="1400" dirty="0" err="1">
                <a:latin typeface="Consolas"/>
                <a:cs typeface="Consolas"/>
              </a:rPr>
              <a:t>int</a:t>
            </a:r>
            <a:r>
              <a:rPr lang="en-US" sz="1400" dirty="0">
                <a:latin typeface="Consolas"/>
                <a:cs typeface="Consolas"/>
              </a:rPr>
              <a:t> n) 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err="1">
                <a:latin typeface="Consolas"/>
                <a:cs typeface="Consolas"/>
              </a:rPr>
              <a:t>int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, j, k;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for (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 = 0;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 &lt; n;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+=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T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 for </a:t>
            </a:r>
            <a:r>
              <a:rPr lang="en-US" sz="1400" dirty="0">
                <a:latin typeface="Consolas"/>
                <a:cs typeface="Consolas"/>
              </a:rPr>
              <a:t>(j = 0; j &lt; n; j+=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T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    </a:t>
            </a:r>
            <a:r>
              <a:rPr lang="en-US" sz="1400" dirty="0" smtClean="0">
                <a:latin typeface="Consolas"/>
                <a:cs typeface="Consolas"/>
              </a:rPr>
              <a:t>for </a:t>
            </a:r>
            <a:r>
              <a:rPr lang="en-US" sz="1400" dirty="0">
                <a:latin typeface="Consolas"/>
                <a:cs typeface="Consolas"/>
              </a:rPr>
              <a:t>(k = 0; k &lt; n; k+=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T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		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smtClean="0">
                <a:solidFill>
                  <a:srgbClr val="990000"/>
                </a:solidFill>
                <a:latin typeface="Consolas"/>
                <a:cs typeface="Consolas"/>
              </a:rPr>
              <a:t>/</a:t>
            </a:r>
            <a:r>
              <a:rPr lang="en-US" sz="1400" dirty="0">
                <a:solidFill>
                  <a:srgbClr val="990000"/>
                </a:solidFill>
                <a:latin typeface="Consolas"/>
                <a:cs typeface="Consolas"/>
              </a:rPr>
              <a:t>* T x T mini matrix multiplications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     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for (i1 = 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; i1 &lt; 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i+T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; i1++)</a:t>
            </a:r>
          </a:p>
          <a:p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            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for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(j1 = j; j1 &lt; 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j+T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; j1++)</a:t>
            </a:r>
          </a:p>
          <a:p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              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for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(k1 = k; k1 &lt; 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k+T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; k1++)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	              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c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[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i1][j1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] += a[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i1][k1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]*b[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k1][j1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398713" y="46450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998913" y="46450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b</a:t>
            </a:r>
          </a:p>
        </p:txBody>
      </p:sp>
      <p:sp>
        <p:nvSpPr>
          <p:cNvPr id="55302" name="TextBox 8"/>
          <p:cNvSpPr txBox="1">
            <a:spLocks noChangeArrowheads="1"/>
          </p:cNvSpPr>
          <p:nvPr/>
        </p:nvSpPr>
        <p:spPr bwMode="auto">
          <a:xfrm>
            <a:off x="2095500" y="5316538"/>
            <a:ext cx="3571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i1</a:t>
            </a:r>
          </a:p>
        </p:txBody>
      </p:sp>
      <p:sp>
        <p:nvSpPr>
          <p:cNvPr id="55303" name="TextBox 9"/>
          <p:cNvSpPr txBox="1">
            <a:spLocks noChangeArrowheads="1"/>
          </p:cNvSpPr>
          <p:nvPr/>
        </p:nvSpPr>
        <p:spPr bwMode="auto">
          <a:xfrm>
            <a:off x="4508500" y="4298950"/>
            <a:ext cx="3603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55304" name="TextBox 11"/>
          <p:cNvSpPr txBox="1">
            <a:spLocks noChangeArrowheads="1"/>
          </p:cNvSpPr>
          <p:nvPr/>
        </p:nvSpPr>
        <p:spPr bwMode="auto">
          <a:xfrm>
            <a:off x="3584575" y="5059363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14363" y="46450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c</a:t>
            </a:r>
          </a:p>
        </p:txBody>
      </p:sp>
      <p:sp>
        <p:nvSpPr>
          <p:cNvPr id="55306" name="TextBox 13"/>
          <p:cNvSpPr txBox="1">
            <a:spLocks noChangeArrowheads="1"/>
          </p:cNvSpPr>
          <p:nvPr/>
        </p:nvSpPr>
        <p:spPr bwMode="auto">
          <a:xfrm>
            <a:off x="1798638" y="4957763"/>
            <a:ext cx="5953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257300" y="5432425"/>
            <a:ext cx="185738" cy="1873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398713" y="5407025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4110038" y="5102225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55310" name="Straight Connector 22"/>
          <p:cNvCxnSpPr>
            <a:cxnSpLocks noChangeShapeType="1"/>
          </p:cNvCxnSpPr>
          <p:nvPr/>
        </p:nvCxnSpPr>
        <p:spPr bwMode="auto">
          <a:xfrm rot="5400000">
            <a:off x="2963069" y="5512594"/>
            <a:ext cx="228600" cy="1588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5311" name="Straight Connector 23"/>
          <p:cNvCxnSpPr>
            <a:cxnSpLocks noChangeShapeType="1"/>
          </p:cNvCxnSpPr>
          <p:nvPr/>
        </p:nvCxnSpPr>
        <p:spPr bwMode="auto">
          <a:xfrm rot="5400000">
            <a:off x="3199607" y="5512594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5312" name="Straight Connector 24"/>
          <p:cNvCxnSpPr>
            <a:cxnSpLocks noChangeShapeType="1"/>
          </p:cNvCxnSpPr>
          <p:nvPr/>
        </p:nvCxnSpPr>
        <p:spPr bwMode="auto">
          <a:xfrm rot="5400000">
            <a:off x="2497932" y="5512594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5313" name="Straight Connector 25"/>
          <p:cNvCxnSpPr>
            <a:cxnSpLocks noChangeShapeType="1"/>
          </p:cNvCxnSpPr>
          <p:nvPr/>
        </p:nvCxnSpPr>
        <p:spPr bwMode="auto">
          <a:xfrm rot="5400000">
            <a:off x="2726532" y="5512594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grpSp>
        <p:nvGrpSpPr>
          <p:cNvPr id="55314" name="Group 30"/>
          <p:cNvGrpSpPr>
            <a:grpSpLocks/>
          </p:cNvGrpSpPr>
          <p:nvPr/>
        </p:nvGrpSpPr>
        <p:grpSpPr bwMode="auto">
          <a:xfrm rot="5400000">
            <a:off x="4321968" y="5110957"/>
            <a:ext cx="703263" cy="228600"/>
            <a:chOff x="2650069" y="6316133"/>
            <a:chExt cx="702734" cy="228600"/>
          </a:xfrm>
        </p:grpSpPr>
        <p:cxnSp>
          <p:nvCxnSpPr>
            <p:cNvPr id="55317" name="Straight Connector 26"/>
            <p:cNvCxnSpPr>
              <a:cxnSpLocks noChangeShapeType="1"/>
            </p:cNvCxnSpPr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55318" name="Straight Connector 27"/>
            <p:cNvCxnSpPr>
              <a:cxnSpLocks noChangeShapeType="1"/>
            </p:cNvCxnSpPr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55319" name="Straight Connector 28"/>
            <p:cNvCxnSpPr>
              <a:cxnSpLocks noChangeShapeType="1"/>
            </p:cNvCxnSpPr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55320" name="Straight Connector 29"/>
            <p:cNvCxnSpPr>
              <a:cxnSpLocks noChangeShapeType="1"/>
            </p:cNvCxnSpPr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</p:grpSp>
      <p:sp>
        <p:nvSpPr>
          <p:cNvPr id="32" name="TextBox 31"/>
          <p:cNvSpPr txBox="1"/>
          <p:nvPr/>
        </p:nvSpPr>
        <p:spPr>
          <a:xfrm>
            <a:off x="3871913" y="6092825"/>
            <a:ext cx="1420812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Tile size T x T</a:t>
            </a:r>
          </a:p>
        </p:txBody>
      </p:sp>
      <p:cxnSp>
        <p:nvCxnSpPr>
          <p:cNvPr id="55316" name="Straight Arrow Connector 33"/>
          <p:cNvCxnSpPr>
            <a:cxnSpLocks noChangeShapeType="1"/>
            <a:stCxn id="32" idx="0"/>
            <a:endCxn id="20" idx="3"/>
          </p:cNvCxnSpPr>
          <p:nvPr/>
        </p:nvCxnSpPr>
        <p:spPr bwMode="auto">
          <a:xfrm flipV="1">
            <a:off x="4582319" y="5788025"/>
            <a:ext cx="99219" cy="3048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65165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Detailed Visualization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4512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a</a:t>
            </a:r>
          </a:p>
        </p:txBody>
      </p:sp>
      <p:sp>
        <p:nvSpPr>
          <p:cNvPr id="16388" name="TextBox 11"/>
          <p:cNvSpPr txBox="1">
            <a:spLocks noChangeArrowheads="1"/>
          </p:cNvSpPr>
          <p:nvPr/>
        </p:nvSpPr>
        <p:spPr bwMode="auto">
          <a:xfrm>
            <a:off x="5856288" y="2543175"/>
            <a:ext cx="390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6389" name="TextBox 13"/>
          <p:cNvSpPr txBox="1">
            <a:spLocks noChangeArrowheads="1"/>
          </p:cNvSpPr>
          <p:nvPr/>
        </p:nvSpPr>
        <p:spPr bwMode="auto">
          <a:xfrm>
            <a:off x="2773363" y="2466975"/>
            <a:ext cx="5953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257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b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8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847850" y="31035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010150" y="31035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816850" y="31035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395" name="Rectangle 30"/>
          <p:cNvSpPr>
            <a:spLocks noChangeArrowheads="1"/>
          </p:cNvSpPr>
          <p:nvPr/>
        </p:nvSpPr>
        <p:spPr bwMode="auto">
          <a:xfrm>
            <a:off x="7816850" y="1574800"/>
            <a:ext cx="846138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6" name="Rectangle 33"/>
          <p:cNvSpPr>
            <a:spLocks noChangeArrowheads="1"/>
          </p:cNvSpPr>
          <p:nvPr/>
        </p:nvSpPr>
        <p:spPr bwMode="auto">
          <a:xfrm rot="-5400000">
            <a:off x="4248151" y="2338387"/>
            <a:ext cx="844550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7" name="Rectangle 25"/>
          <p:cNvSpPr>
            <a:spLocks noChangeArrowheads="1"/>
          </p:cNvSpPr>
          <p:nvPr/>
        </p:nvSpPr>
        <p:spPr bwMode="auto">
          <a:xfrm>
            <a:off x="1847850" y="3101975"/>
            <a:ext cx="141288" cy="171450"/>
          </a:xfrm>
          <a:prstGeom prst="rect">
            <a:avLst/>
          </a:prstGeom>
          <a:solidFill>
            <a:srgbClr val="C00000"/>
          </a:solidFill>
          <a:ln w="28575" algn="ctr">
            <a:noFill/>
            <a:round/>
            <a:headEnd/>
            <a:tailEnd type="triangle" w="med" len="med"/>
          </a:ln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cxnSp>
        <p:nvCxnSpPr>
          <p:cNvPr id="16398" name="Straight Arrow Connector 33"/>
          <p:cNvCxnSpPr>
            <a:cxnSpLocks noChangeShapeType="1"/>
          </p:cNvCxnSpPr>
          <p:nvPr/>
        </p:nvCxnSpPr>
        <p:spPr bwMode="auto">
          <a:xfrm rot="5400000">
            <a:off x="7508875" y="3524250"/>
            <a:ext cx="844550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6399" name="Straight Arrow Connector 33"/>
          <p:cNvCxnSpPr>
            <a:cxnSpLocks noChangeShapeType="1"/>
          </p:cNvCxnSpPr>
          <p:nvPr/>
        </p:nvCxnSpPr>
        <p:spPr bwMode="auto">
          <a:xfrm>
            <a:off x="5010150" y="3206750"/>
            <a:ext cx="846138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49" name="Content Placeholder 2"/>
          <p:cNvSpPr>
            <a:spLocks noGrp="1"/>
          </p:cNvSpPr>
          <p:nvPr>
            <p:ph idx="1"/>
          </p:nvPr>
        </p:nvSpPr>
        <p:spPr>
          <a:xfrm>
            <a:off x="561975" y="4805363"/>
            <a:ext cx="7896225" cy="110331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Still have to access b[] column-wise</a:t>
            </a:r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But now </a:t>
            </a:r>
            <a:r>
              <a:rPr lang="en-US" dirty="0" err="1" smtClean="0">
                <a:solidFill>
                  <a:srgbClr val="FF0000"/>
                </a:solidFill>
              </a:rPr>
              <a:t>b’s</a:t>
            </a:r>
            <a:r>
              <a:rPr lang="en-US" dirty="0" smtClean="0">
                <a:solidFill>
                  <a:srgbClr val="FF0000"/>
                </a:solidFill>
              </a:rPr>
              <a:t> cache blocks don’t get replaced</a:t>
            </a:r>
          </a:p>
        </p:txBody>
      </p:sp>
    </p:spTree>
    <p:extLst>
      <p:ext uri="{BB962C8B-B14F-4D97-AF65-F5344CB8AC3E}">
        <p14:creationId xmlns:p14="http://schemas.microsoft.com/office/powerpoint/2010/main" val="165262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4512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6388" name="TextBox 11"/>
          <p:cNvSpPr txBox="1">
            <a:spLocks noChangeArrowheads="1"/>
          </p:cNvSpPr>
          <p:nvPr/>
        </p:nvSpPr>
        <p:spPr bwMode="auto">
          <a:xfrm>
            <a:off x="5856288" y="2543175"/>
            <a:ext cx="390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6389" name="TextBox 13"/>
          <p:cNvSpPr txBox="1">
            <a:spLocks noChangeArrowheads="1"/>
          </p:cNvSpPr>
          <p:nvPr/>
        </p:nvSpPr>
        <p:spPr bwMode="auto">
          <a:xfrm>
            <a:off x="2773363" y="2466975"/>
            <a:ext cx="5953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257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88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8925" y="1584008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484563" y="1584008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270625" y="15922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395" name="Rectangle 30"/>
          <p:cNvSpPr>
            <a:spLocks noChangeArrowheads="1"/>
          </p:cNvSpPr>
          <p:nvPr/>
        </p:nvSpPr>
        <p:spPr bwMode="auto">
          <a:xfrm>
            <a:off x="6267450" y="1574800"/>
            <a:ext cx="846138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6" name="Rectangle 33"/>
          <p:cNvSpPr>
            <a:spLocks noChangeArrowheads="1"/>
          </p:cNvSpPr>
          <p:nvPr/>
        </p:nvSpPr>
        <p:spPr bwMode="auto">
          <a:xfrm rot="-5400000">
            <a:off x="4248151" y="814387"/>
            <a:ext cx="844550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cxnSp>
        <p:nvCxnSpPr>
          <p:cNvPr id="16398" name="Straight Arrow Connector 33"/>
          <p:cNvCxnSpPr>
            <a:cxnSpLocks noChangeShapeType="1"/>
          </p:cNvCxnSpPr>
          <p:nvPr/>
        </p:nvCxnSpPr>
        <p:spPr bwMode="auto">
          <a:xfrm rot="5400000">
            <a:off x="5959475" y="3524250"/>
            <a:ext cx="844550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6399" name="Straight Arrow Connector 33"/>
          <p:cNvCxnSpPr>
            <a:cxnSpLocks noChangeShapeType="1"/>
          </p:cNvCxnSpPr>
          <p:nvPr/>
        </p:nvCxnSpPr>
        <p:spPr bwMode="auto">
          <a:xfrm>
            <a:off x="5010150" y="1682750"/>
            <a:ext cx="846138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49" name="Content Placeholder 2"/>
          <p:cNvSpPr>
            <a:spLocks noGrp="1"/>
          </p:cNvSpPr>
          <p:nvPr>
            <p:ph idx="1"/>
          </p:nvPr>
        </p:nvSpPr>
        <p:spPr>
          <a:xfrm>
            <a:off x="561975" y="4805363"/>
            <a:ext cx="7896225" cy="110331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First calculate C[0][0] – C[T-1][T-1]</a:t>
            </a:r>
          </a:p>
        </p:txBody>
      </p:sp>
    </p:spTree>
    <p:extLst>
      <p:ext uri="{BB962C8B-B14F-4D97-AF65-F5344CB8AC3E}">
        <p14:creationId xmlns:p14="http://schemas.microsoft.com/office/powerpoint/2010/main" val="283131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0.16527 0.0011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48148E-6 L -4.44444E-6 0.22222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4512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6388" name="TextBox 11"/>
          <p:cNvSpPr txBox="1">
            <a:spLocks noChangeArrowheads="1"/>
          </p:cNvSpPr>
          <p:nvPr/>
        </p:nvSpPr>
        <p:spPr bwMode="auto">
          <a:xfrm>
            <a:off x="5856288" y="2543175"/>
            <a:ext cx="390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6389" name="TextBox 13"/>
          <p:cNvSpPr txBox="1">
            <a:spLocks noChangeArrowheads="1"/>
          </p:cNvSpPr>
          <p:nvPr/>
        </p:nvSpPr>
        <p:spPr bwMode="auto">
          <a:xfrm>
            <a:off x="2773363" y="2466975"/>
            <a:ext cx="5953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257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88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484563" y="1584008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185025" y="15922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395" name="Rectangle 30"/>
          <p:cNvSpPr>
            <a:spLocks noChangeArrowheads="1"/>
          </p:cNvSpPr>
          <p:nvPr/>
        </p:nvSpPr>
        <p:spPr bwMode="auto">
          <a:xfrm>
            <a:off x="7181850" y="1574800"/>
            <a:ext cx="846138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6" name="Rectangle 33"/>
          <p:cNvSpPr>
            <a:spLocks noChangeArrowheads="1"/>
          </p:cNvSpPr>
          <p:nvPr/>
        </p:nvSpPr>
        <p:spPr bwMode="auto">
          <a:xfrm rot="-5400000">
            <a:off x="4248151" y="814387"/>
            <a:ext cx="844550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cxnSp>
        <p:nvCxnSpPr>
          <p:cNvPr id="16398" name="Straight Arrow Connector 33"/>
          <p:cNvCxnSpPr>
            <a:cxnSpLocks noChangeShapeType="1"/>
          </p:cNvCxnSpPr>
          <p:nvPr/>
        </p:nvCxnSpPr>
        <p:spPr bwMode="auto">
          <a:xfrm rot="5400000">
            <a:off x="6873875" y="3524250"/>
            <a:ext cx="844550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6399" name="Straight Arrow Connector 33"/>
          <p:cNvCxnSpPr>
            <a:cxnSpLocks noChangeShapeType="1"/>
          </p:cNvCxnSpPr>
          <p:nvPr/>
        </p:nvCxnSpPr>
        <p:spPr bwMode="auto">
          <a:xfrm>
            <a:off x="5010150" y="1682750"/>
            <a:ext cx="846138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16" name="Rectangle 15"/>
          <p:cNvSpPr/>
          <p:nvPr/>
        </p:nvSpPr>
        <p:spPr bwMode="auto">
          <a:xfrm>
            <a:off x="1160463" y="1584008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61975" y="4805363"/>
            <a:ext cx="7896225" cy="110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Next calculate C[0][T] – C[T-1][2T-1]</a:t>
            </a:r>
          </a:p>
        </p:txBody>
      </p:sp>
    </p:spTree>
    <p:extLst>
      <p:ext uri="{BB962C8B-B14F-4D97-AF65-F5344CB8AC3E}">
        <p14:creationId xmlns:p14="http://schemas.microsoft.com/office/powerpoint/2010/main" val="335602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0.16527 0.0011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48148E-6 L -4.44444E-6 0.22222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3" y="1028700"/>
            <a:ext cx="8664575" cy="48641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Assume: </a:t>
            </a:r>
          </a:p>
          <a:p>
            <a:pPr lvl="1">
              <a:defRPr/>
            </a:pPr>
            <a:r>
              <a:rPr lang="en-US" dirty="0" smtClean="0"/>
              <a:t>Cache block = 8 doubles</a:t>
            </a:r>
          </a:p>
          <a:p>
            <a:pPr lvl="1">
              <a:defRPr/>
            </a:pPr>
            <a:r>
              <a:rPr lang="en-US" dirty="0" smtClean="0"/>
              <a:t>Cache capacity &lt;&lt; n (much smaller than n)</a:t>
            </a:r>
          </a:p>
          <a:p>
            <a:pPr lvl="1">
              <a:defRPr/>
            </a:pPr>
            <a:r>
              <a:rPr lang="en-US" dirty="0" smtClean="0"/>
              <a:t>Need to fit 3 tiles in cache: hence ensure 3T</a:t>
            </a:r>
            <a:r>
              <a:rPr lang="en-US" baseline="30000" dirty="0" smtClean="0"/>
              <a:t>2</a:t>
            </a:r>
            <a:r>
              <a:rPr lang="en-US" dirty="0" smtClean="0"/>
              <a:t> &lt; capacity</a:t>
            </a:r>
          </a:p>
          <a:p>
            <a:pPr lvl="2">
              <a:defRPr/>
            </a:pPr>
            <a:r>
              <a:rPr lang="en-US" dirty="0" smtClean="0"/>
              <a:t>(since 3 arrays </a:t>
            </a:r>
            <a:r>
              <a:rPr lang="en-US" dirty="0" err="1" smtClean="0"/>
              <a:t>a,b,c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Misses per tile-iteration: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/8 misses for each tile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2n/T * T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/8 = </a:t>
            </a:r>
            <a:r>
              <a:rPr lang="en-US" dirty="0" err="1" smtClean="0">
                <a:solidFill>
                  <a:srgbClr val="FF0000"/>
                </a:solidFill>
              </a:rPr>
              <a:t>nT</a:t>
            </a:r>
            <a:r>
              <a:rPr lang="en-US" dirty="0" smtClean="0">
                <a:solidFill>
                  <a:srgbClr val="FF0000"/>
                </a:solidFill>
              </a:rPr>
              <a:t>/4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Total misses: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Tiled: </a:t>
            </a:r>
            <a:r>
              <a:rPr lang="en-US" dirty="0" err="1" smtClean="0">
                <a:solidFill>
                  <a:srgbClr val="FF0000"/>
                </a:solidFill>
              </a:rPr>
              <a:t>nT</a:t>
            </a:r>
            <a:r>
              <a:rPr lang="en-US" dirty="0" smtClean="0">
                <a:solidFill>
                  <a:srgbClr val="FF0000"/>
                </a:solidFill>
              </a:rPr>
              <a:t>/4 * (n/T)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= n</a:t>
            </a:r>
            <a:r>
              <a:rPr lang="en-US" baseline="30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/(4T)</a:t>
            </a:r>
          </a:p>
          <a:p>
            <a:pPr lvl="1"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Untiled</a:t>
            </a:r>
            <a:r>
              <a:rPr lang="en-US" dirty="0" smtClean="0">
                <a:solidFill>
                  <a:srgbClr val="FF0000"/>
                </a:solidFill>
              </a:rPr>
              <a:t>: (9/8) * n</a:t>
            </a:r>
            <a:r>
              <a:rPr lang="en-US" baseline="30000" dirty="0" smtClean="0">
                <a:solidFill>
                  <a:srgbClr val="FF0000"/>
                </a:solidFill>
              </a:rPr>
              <a:t>3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008688" y="3646488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608888" y="3646488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7414" name="TextBox 56"/>
          <p:cNvSpPr txBox="1">
            <a:spLocks noChangeArrowheads="1"/>
          </p:cNvSpPr>
          <p:nvPr/>
        </p:nvSpPr>
        <p:spPr bwMode="auto">
          <a:xfrm>
            <a:off x="7194550" y="4060825"/>
            <a:ext cx="388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224338" y="3646488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7416" name="TextBox 58"/>
          <p:cNvSpPr txBox="1">
            <a:spLocks noChangeArrowheads="1"/>
          </p:cNvSpPr>
          <p:nvPr/>
        </p:nvSpPr>
        <p:spPr bwMode="auto">
          <a:xfrm>
            <a:off x="5367338" y="3951288"/>
            <a:ext cx="5953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224338" y="3646488"/>
            <a:ext cx="185737" cy="1857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008688" y="3643313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164388" y="410368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17420" name="Straight Connector 62"/>
          <p:cNvCxnSpPr>
            <a:cxnSpLocks noChangeShapeType="1"/>
          </p:cNvCxnSpPr>
          <p:nvPr/>
        </p:nvCxnSpPr>
        <p:spPr bwMode="auto">
          <a:xfrm rot="5400000">
            <a:off x="6573044" y="3748881"/>
            <a:ext cx="228600" cy="1588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7421" name="Straight Connector 63"/>
          <p:cNvCxnSpPr>
            <a:cxnSpLocks noChangeShapeType="1"/>
          </p:cNvCxnSpPr>
          <p:nvPr/>
        </p:nvCxnSpPr>
        <p:spPr bwMode="auto">
          <a:xfrm rot="5400000">
            <a:off x="6809582" y="3748881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7422" name="Straight Connector 64"/>
          <p:cNvCxnSpPr>
            <a:cxnSpLocks noChangeShapeType="1"/>
          </p:cNvCxnSpPr>
          <p:nvPr/>
        </p:nvCxnSpPr>
        <p:spPr bwMode="auto">
          <a:xfrm rot="5400000">
            <a:off x="6107907" y="3748881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7423" name="Straight Connector 65"/>
          <p:cNvCxnSpPr>
            <a:cxnSpLocks noChangeShapeType="1"/>
          </p:cNvCxnSpPr>
          <p:nvPr/>
        </p:nvCxnSpPr>
        <p:spPr bwMode="auto">
          <a:xfrm rot="5400000">
            <a:off x="6336507" y="3748881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grpSp>
        <p:nvGrpSpPr>
          <p:cNvPr id="17424" name="Group 30"/>
          <p:cNvGrpSpPr>
            <a:grpSpLocks/>
          </p:cNvGrpSpPr>
          <p:nvPr/>
        </p:nvGrpSpPr>
        <p:grpSpPr bwMode="auto">
          <a:xfrm rot="5400000">
            <a:off x="7385050" y="4111626"/>
            <a:ext cx="701675" cy="228600"/>
            <a:chOff x="2650069" y="6316133"/>
            <a:chExt cx="702734" cy="228600"/>
          </a:xfrm>
        </p:grpSpPr>
        <p:cxnSp>
          <p:nvCxnSpPr>
            <p:cNvPr id="17431" name="Straight Connector 67"/>
            <p:cNvCxnSpPr>
              <a:cxnSpLocks noChangeShapeType="1"/>
            </p:cNvCxnSpPr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17432" name="Straight Connector 68"/>
            <p:cNvCxnSpPr>
              <a:cxnSpLocks noChangeShapeType="1"/>
            </p:cNvCxnSpPr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17433" name="Straight Connector 69"/>
            <p:cNvCxnSpPr>
              <a:cxnSpLocks noChangeShapeType="1"/>
            </p:cNvCxnSpPr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17434" name="Straight Connector 70"/>
            <p:cNvCxnSpPr>
              <a:cxnSpLocks noChangeShapeType="1"/>
            </p:cNvCxnSpPr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</p:grpSp>
      <p:sp>
        <p:nvSpPr>
          <p:cNvPr id="72" name="TextBox 71"/>
          <p:cNvSpPr txBox="1"/>
          <p:nvPr/>
        </p:nvSpPr>
        <p:spPr>
          <a:xfrm>
            <a:off x="6924675" y="5164138"/>
            <a:ext cx="1436688" cy="288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Tile size T x T</a:t>
            </a:r>
          </a:p>
        </p:txBody>
      </p:sp>
      <p:cxnSp>
        <p:nvCxnSpPr>
          <p:cNvPr id="17426" name="Straight Arrow Connector 72"/>
          <p:cNvCxnSpPr>
            <a:cxnSpLocks noChangeShapeType="1"/>
            <a:stCxn id="72" idx="0"/>
          </p:cNvCxnSpPr>
          <p:nvPr/>
        </p:nvCxnSpPr>
        <p:spPr bwMode="auto">
          <a:xfrm rot="5400000" flipH="1" flipV="1">
            <a:off x="7499351" y="4927600"/>
            <a:ext cx="381000" cy="920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27" name="AutoShape 16"/>
          <p:cNvSpPr>
            <a:spLocks/>
          </p:cNvSpPr>
          <p:nvPr/>
        </p:nvSpPr>
        <p:spPr bwMode="auto">
          <a:xfrm rot="5400000" flipV="1">
            <a:off x="6451600" y="2871788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28" name="TextBox 74"/>
          <p:cNvSpPr txBox="1">
            <a:spLocks noChangeArrowheads="1"/>
          </p:cNvSpPr>
          <p:nvPr/>
        </p:nvSpPr>
        <p:spPr bwMode="auto">
          <a:xfrm>
            <a:off x="6008688" y="2960688"/>
            <a:ext cx="9731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n/T tiles</a:t>
            </a:r>
          </a:p>
        </p:txBody>
      </p:sp>
    </p:spTree>
    <p:extLst>
      <p:ext uri="{BB962C8B-B14F-4D97-AF65-F5344CB8AC3E}">
        <p14:creationId xmlns:p14="http://schemas.microsoft.com/office/powerpoint/2010/main" val="414879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422275"/>
            <a:ext cx="8177212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Memory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879600"/>
            <a:ext cx="8013700" cy="4508500"/>
          </a:xfrm>
        </p:spPr>
        <p:txBody>
          <a:bodyPr/>
          <a:lstStyle/>
          <a:p>
            <a:pPr marL="385718" indent="-385718">
              <a:defRPr/>
            </a:pPr>
            <a:r>
              <a:rPr lang="en-US" dirty="0" smtClean="0">
                <a:solidFill>
                  <a:srgbClr val="000090"/>
                </a:solidFill>
                <a:latin typeface="Comic Sans MS"/>
                <a:cs typeface="Comic Sans MS"/>
              </a:rPr>
              <a:t>Write code that has locality</a:t>
            </a:r>
          </a:p>
          <a:p>
            <a:pPr marL="744451" lvl="1" indent="-246034">
              <a:defRPr/>
            </a:pPr>
            <a:r>
              <a:rPr lang="en-US" dirty="0" smtClean="0"/>
              <a:t>Spatial: access data contiguously</a:t>
            </a:r>
          </a:p>
          <a:p>
            <a:pPr marL="744451" lvl="1" indent="-246034">
              <a:defRPr/>
            </a:pPr>
            <a:r>
              <a:rPr lang="en-US" dirty="0" smtClean="0"/>
              <a:t>Temporal: make sure access to the same data is not too far apart in time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0090"/>
                </a:solidFill>
                <a:latin typeface="Comic Sans MS"/>
                <a:cs typeface="Comic Sans MS"/>
              </a:rPr>
              <a:t>How to achieve?</a:t>
            </a:r>
          </a:p>
          <a:p>
            <a:pPr marL="744451" lvl="1" indent="-246034">
              <a:defRPr/>
            </a:pPr>
            <a:r>
              <a:rPr lang="en-US" dirty="0" smtClean="0"/>
              <a:t>Proper choice of algorithm</a:t>
            </a:r>
          </a:p>
          <a:p>
            <a:pPr marL="744451" lvl="1" indent="-246034">
              <a:defRPr/>
            </a:pPr>
            <a:r>
              <a:rPr lang="en-US" dirty="0" smtClean="0"/>
              <a:t>Loop transformations</a:t>
            </a:r>
          </a:p>
          <a:p>
            <a:pPr marL="744451" lvl="1" indent="-246034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736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65112"/>
            <a:ext cx="6950744" cy="573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/>
              <a:t>Background: Array </a:t>
            </a:r>
            <a:r>
              <a:rPr lang="en-US" sz="3600" dirty="0"/>
              <a:t>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92200"/>
            <a:ext cx="8307387" cy="16160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Basic Principle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i="1" dirty="0"/>
              <a:t>T</a:t>
            </a:r>
            <a:r>
              <a:rPr lang="en-US" dirty="0"/>
              <a:t> 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i="1" dirty="0"/>
              <a:t>L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lvl="1">
              <a:defRPr/>
            </a:pPr>
            <a:r>
              <a:rPr lang="en-US" dirty="0"/>
              <a:t>Array of data type </a:t>
            </a:r>
            <a:r>
              <a:rPr lang="en-US" b="0" i="1" dirty="0"/>
              <a:t>T</a:t>
            </a:r>
            <a:r>
              <a:rPr lang="en-US" dirty="0"/>
              <a:t> and length </a:t>
            </a:r>
            <a:r>
              <a:rPr lang="en-US" b="0" i="1" dirty="0"/>
              <a:t>L</a:t>
            </a:r>
            <a:endParaRPr lang="en-US" dirty="0"/>
          </a:p>
          <a:p>
            <a:pPr lvl="1">
              <a:defRPr/>
            </a:pPr>
            <a:r>
              <a:rPr lang="en-US" b="1" dirty="0">
                <a:solidFill>
                  <a:srgbClr val="000090"/>
                </a:solidFill>
              </a:rPr>
              <a:t>Contiguously</a:t>
            </a:r>
            <a:r>
              <a:rPr lang="en-US" dirty="0"/>
              <a:t> allocated region of </a:t>
            </a:r>
            <a:r>
              <a:rPr lang="en-US" b="0" i="1" dirty="0"/>
              <a:t>L</a:t>
            </a:r>
            <a:r>
              <a:rPr lang="en-US" dirty="0"/>
              <a:t> * </a:t>
            </a:r>
            <a:r>
              <a:rPr lang="en-US" dirty="0" err="1">
                <a:latin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b="0" i="1" dirty="0"/>
              <a:t>T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/>
              <a:t> bytes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419100" y="3011488"/>
            <a:ext cx="2159000" cy="3381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char string[12];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2476500" y="3060700"/>
            <a:ext cx="3505200" cy="733425"/>
            <a:chOff x="2514600" y="2667000"/>
            <a:chExt cx="3505200" cy="733842"/>
          </a:xfrm>
        </p:grpSpPr>
        <p:grpSp>
          <p:nvGrpSpPr>
            <p:cNvPr id="9270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9271" name="Text Box 20"/>
            <p:cNvSpPr txBox="1">
              <a:spLocks noChangeArrowheads="1"/>
            </p:cNvSpPr>
            <p:nvPr/>
          </p:nvSpPr>
          <p:spPr bwMode="auto">
            <a:xfrm>
              <a:off x="2514600" y="3062288"/>
              <a:ext cx="39687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</a:t>
              </a:r>
            </a:p>
          </p:txBody>
        </p:sp>
        <p:sp>
          <p:nvSpPr>
            <p:cNvPr id="9272" name="Text Box 21"/>
            <p:cNvSpPr txBox="1">
              <a:spLocks noChangeArrowheads="1"/>
            </p:cNvSpPr>
            <p:nvPr/>
          </p:nvSpPr>
          <p:spPr bwMode="auto">
            <a:xfrm>
              <a:off x="5029200" y="3062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+ 12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73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74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1036638" y="3846513"/>
            <a:ext cx="1541462" cy="3397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int val[5];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2476500" y="3894138"/>
            <a:ext cx="5334000" cy="735012"/>
            <a:chOff x="2514600" y="3429000"/>
            <a:chExt cx="5334000" cy="733842"/>
          </a:xfrm>
        </p:grpSpPr>
        <p:grpSp>
          <p:nvGrpSpPr>
            <p:cNvPr id="925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9253" name="Text Box 32"/>
            <p:cNvSpPr txBox="1">
              <a:spLocks noChangeArrowheads="1"/>
            </p:cNvSpPr>
            <p:nvPr/>
          </p:nvSpPr>
          <p:spPr bwMode="auto">
            <a:xfrm>
              <a:off x="2514600" y="3810000"/>
              <a:ext cx="39687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</a:t>
              </a:r>
            </a:p>
          </p:txBody>
        </p:sp>
        <p:sp>
          <p:nvSpPr>
            <p:cNvPr id="9254" name="Text Box 33"/>
            <p:cNvSpPr txBox="1">
              <a:spLocks noChangeArrowheads="1"/>
            </p:cNvSpPr>
            <p:nvPr/>
          </p:nvSpPr>
          <p:spPr bwMode="auto">
            <a:xfrm>
              <a:off x="318247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+ 4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5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5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57" name="Text Box 36"/>
            <p:cNvSpPr txBox="1">
              <a:spLocks noChangeArrowheads="1"/>
            </p:cNvSpPr>
            <p:nvPr/>
          </p:nvSpPr>
          <p:spPr bwMode="auto">
            <a:xfrm>
              <a:off x="409687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+ 8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5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59" name="Text Box 38"/>
            <p:cNvSpPr txBox="1">
              <a:spLocks noChangeArrowheads="1"/>
            </p:cNvSpPr>
            <p:nvPr/>
          </p:nvSpPr>
          <p:spPr bwMode="auto">
            <a:xfrm>
              <a:off x="502920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+ 12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6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61" name="Text Box 40"/>
            <p:cNvSpPr txBox="1">
              <a:spLocks noChangeArrowheads="1"/>
            </p:cNvSpPr>
            <p:nvPr/>
          </p:nvSpPr>
          <p:spPr bwMode="auto">
            <a:xfrm>
              <a:off x="594360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+ 16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6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63" name="Text Box 42"/>
            <p:cNvSpPr txBox="1">
              <a:spLocks noChangeArrowheads="1"/>
            </p:cNvSpPr>
            <p:nvPr/>
          </p:nvSpPr>
          <p:spPr bwMode="auto">
            <a:xfrm>
              <a:off x="685800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+ 20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6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912813" y="4660900"/>
            <a:ext cx="1665287" cy="3381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double a[3];</a:t>
            </a:r>
          </a:p>
        </p:txBody>
      </p:sp>
      <p:grpSp>
        <p:nvGrpSpPr>
          <p:cNvPr id="6" name="Group 96"/>
          <p:cNvGrpSpPr>
            <a:grpSpLocks/>
          </p:cNvGrpSpPr>
          <p:nvPr/>
        </p:nvGrpSpPr>
        <p:grpSpPr bwMode="auto">
          <a:xfrm>
            <a:off x="2476500" y="4729163"/>
            <a:ext cx="6399213" cy="750887"/>
            <a:chOff x="2515700" y="4343402"/>
            <a:chExt cx="6399700" cy="750888"/>
          </a:xfrm>
        </p:grpSpPr>
        <p:grpSp>
          <p:nvGrpSpPr>
            <p:cNvPr id="9240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9241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42" name="Text Box 55"/>
            <p:cNvSpPr txBox="1">
              <a:spLocks noChangeArrowheads="1"/>
            </p:cNvSpPr>
            <p:nvPr/>
          </p:nvSpPr>
          <p:spPr bwMode="auto">
            <a:xfrm>
              <a:off x="7901929" y="4724402"/>
              <a:ext cx="1013471" cy="3698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800" b="0" i="1">
                  <a:latin typeface="Calibri" pitchFamily="34" charset="0"/>
                </a:rPr>
                <a:t>x </a:t>
              </a:r>
              <a:r>
                <a:rPr lang="en-US" sz="1800" b="0">
                  <a:latin typeface="Calibri" pitchFamily="34" charset="0"/>
                </a:rPr>
                <a:t>+ 24</a:t>
              </a:r>
              <a:endParaRPr lang="en-US" sz="1800" b="0" i="1">
                <a:latin typeface="Calibri" pitchFamily="34" charset="0"/>
              </a:endParaRPr>
            </a:p>
          </p:txBody>
        </p:sp>
        <p:sp>
          <p:nvSpPr>
            <p:cNvPr id="9243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03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</a:t>
              </a:r>
            </a:p>
          </p:txBody>
        </p:sp>
        <p:sp>
          <p:nvSpPr>
            <p:cNvPr id="9244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45" name="Text Box 58"/>
            <p:cNvSpPr txBox="1">
              <a:spLocks noChangeArrowheads="1"/>
            </p:cNvSpPr>
            <p:nvPr/>
          </p:nvSpPr>
          <p:spPr bwMode="auto">
            <a:xfrm>
              <a:off x="4114800" y="4724402"/>
              <a:ext cx="101347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+ 8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46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47" name="Text Box 60"/>
            <p:cNvSpPr txBox="1">
              <a:spLocks noChangeArrowheads="1"/>
            </p:cNvSpPr>
            <p:nvPr/>
          </p:nvSpPr>
          <p:spPr bwMode="auto">
            <a:xfrm>
              <a:off x="5996929" y="4724402"/>
              <a:ext cx="101347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+ 16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48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1036638" y="5541963"/>
            <a:ext cx="1541462" cy="3381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char *p[3];</a:t>
            </a:r>
          </a:p>
        </p:txBody>
      </p:sp>
      <p:grpSp>
        <p:nvGrpSpPr>
          <p:cNvPr id="8" name="Group 95"/>
          <p:cNvGrpSpPr>
            <a:grpSpLocks/>
          </p:cNvGrpSpPr>
          <p:nvPr/>
        </p:nvGrpSpPr>
        <p:grpSpPr bwMode="auto">
          <a:xfrm>
            <a:off x="2476500" y="5580063"/>
            <a:ext cx="3505200" cy="733425"/>
            <a:chOff x="2514600" y="5257800"/>
            <a:chExt cx="3505200" cy="733842"/>
          </a:xfrm>
        </p:grpSpPr>
        <p:grpSp>
          <p:nvGrpSpPr>
            <p:cNvPr id="9228" name="Group 64"/>
            <p:cNvGrpSpPr>
              <a:grpSpLocks/>
            </p:cNvGrpSpPr>
            <p:nvPr/>
          </p:nvGrpSpPr>
          <p:grpSpPr bwMode="auto">
            <a:xfrm>
              <a:off x="2743200" y="5257800"/>
              <a:ext cx="2743200" cy="228600"/>
              <a:chOff x="2016" y="3744"/>
              <a:chExt cx="1728" cy="144"/>
            </a:xfrm>
          </p:grpSpPr>
          <p:sp>
            <p:nvSpPr>
              <p:cNvPr id="301121" name="Rectangle 65"/>
              <p:cNvSpPr>
                <a:spLocks noChangeArrowheads="1"/>
              </p:cNvSpPr>
              <p:nvPr/>
            </p:nvSpPr>
            <p:spPr bwMode="auto">
              <a:xfrm>
                <a:off x="2016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22" name="Rectangle 66"/>
              <p:cNvSpPr>
                <a:spLocks noChangeArrowheads="1"/>
              </p:cNvSpPr>
              <p:nvPr/>
            </p:nvSpPr>
            <p:spPr bwMode="auto">
              <a:xfrm>
                <a:off x="2592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23" name="Rectangle 67"/>
              <p:cNvSpPr>
                <a:spLocks noChangeArrowheads="1"/>
              </p:cNvSpPr>
              <p:nvPr/>
            </p:nvSpPr>
            <p:spPr bwMode="auto">
              <a:xfrm>
                <a:off x="3168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9229" name="Text Box 68"/>
            <p:cNvSpPr txBox="1">
              <a:spLocks noChangeArrowheads="1"/>
            </p:cNvSpPr>
            <p:nvPr/>
          </p:nvSpPr>
          <p:spPr bwMode="auto">
            <a:xfrm>
              <a:off x="2514600" y="5638800"/>
              <a:ext cx="39687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</a:t>
              </a:r>
            </a:p>
          </p:txBody>
        </p:sp>
        <p:sp>
          <p:nvSpPr>
            <p:cNvPr id="9230" name="Text Box 69"/>
            <p:cNvSpPr txBox="1">
              <a:spLocks noChangeArrowheads="1"/>
            </p:cNvSpPr>
            <p:nvPr/>
          </p:nvSpPr>
          <p:spPr bwMode="auto">
            <a:xfrm>
              <a:off x="3200400" y="56530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+ 4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31" name="Line 70"/>
            <p:cNvSpPr>
              <a:spLocks noChangeShapeType="1"/>
            </p:cNvSpPr>
            <p:nvPr/>
          </p:nvSpPr>
          <p:spPr bwMode="auto">
            <a:xfrm flipV="1">
              <a:off x="2743200" y="5472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32" name="Line 71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33" name="Text Box 72"/>
            <p:cNvSpPr txBox="1">
              <a:spLocks noChangeArrowheads="1"/>
            </p:cNvSpPr>
            <p:nvPr/>
          </p:nvSpPr>
          <p:spPr bwMode="auto">
            <a:xfrm>
              <a:off x="4114800" y="56530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+ 8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34" name="Line 73"/>
            <p:cNvSpPr>
              <a:spLocks noChangeShapeType="1"/>
            </p:cNvSpPr>
            <p:nvPr/>
          </p:nvSpPr>
          <p:spPr bwMode="auto">
            <a:xfrm flipV="1">
              <a:off x="45720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35" name="Text Box 114"/>
            <p:cNvSpPr txBox="1">
              <a:spLocks noChangeArrowheads="1"/>
            </p:cNvSpPr>
            <p:nvPr/>
          </p:nvSpPr>
          <p:spPr bwMode="auto">
            <a:xfrm>
              <a:off x="5029200" y="56530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+ 12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36" name="Line 115"/>
            <p:cNvSpPr>
              <a:spLocks noChangeShapeType="1"/>
            </p:cNvSpPr>
            <p:nvPr/>
          </p:nvSpPr>
          <p:spPr bwMode="auto">
            <a:xfrm flipV="1">
              <a:off x="54864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79529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1" grpId="0"/>
      <p:bldP spid="301087" grpId="0"/>
      <p:bldP spid="301101" grpId="0"/>
      <p:bldP spid="3011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06400"/>
            <a:ext cx="8077200" cy="573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/>
              <a:t>Multidimensional (Nested) Arrays</a:t>
            </a:r>
            <a:endParaRPr lang="en-US" sz="3600" dirty="0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1431"/>
            <a:ext cx="5105400" cy="336073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Declaration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i="1" dirty="0"/>
              <a:t>T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i="1" dirty="0"/>
              <a:t>R</a:t>
            </a:r>
            <a:r>
              <a:rPr lang="en-US" dirty="0">
                <a:latin typeface="Courier New" pitchFamily="49" charset="0"/>
              </a:rPr>
              <a:t>][</a:t>
            </a:r>
            <a:r>
              <a:rPr lang="en-US" i="1" dirty="0"/>
              <a:t>C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lvl="1">
              <a:defRPr/>
            </a:pPr>
            <a:r>
              <a:rPr lang="en-US" dirty="0"/>
              <a:t>2D array of data type </a:t>
            </a:r>
            <a:r>
              <a:rPr lang="en-US" i="1" dirty="0"/>
              <a:t>T</a:t>
            </a:r>
            <a:endParaRPr lang="en-US" dirty="0"/>
          </a:p>
          <a:p>
            <a:pPr lvl="1">
              <a:defRPr/>
            </a:pPr>
            <a:r>
              <a:rPr lang="en-US" i="1" dirty="0"/>
              <a:t>R</a:t>
            </a:r>
            <a:r>
              <a:rPr lang="en-US" dirty="0"/>
              <a:t> rows, </a:t>
            </a:r>
            <a:r>
              <a:rPr lang="en-US" i="1" dirty="0"/>
              <a:t>C</a:t>
            </a:r>
            <a:r>
              <a:rPr lang="en-US" dirty="0"/>
              <a:t> columns</a:t>
            </a:r>
          </a:p>
          <a:p>
            <a:pPr lvl="1">
              <a:defRPr/>
            </a:pP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dirty="0"/>
              <a:t>element requires </a:t>
            </a:r>
            <a:r>
              <a:rPr lang="en-US" i="1" dirty="0"/>
              <a:t>K</a:t>
            </a:r>
            <a:r>
              <a:rPr lang="en-US" dirty="0"/>
              <a:t> bytes</a:t>
            </a:r>
          </a:p>
          <a:p>
            <a:pPr>
              <a:defRPr/>
            </a:pPr>
            <a:r>
              <a:rPr lang="en-US" dirty="0"/>
              <a:t>Array Size</a:t>
            </a:r>
          </a:p>
          <a:p>
            <a:pPr lvl="1">
              <a:defRPr/>
            </a:pPr>
            <a:r>
              <a:rPr lang="en-US" i="1" dirty="0"/>
              <a:t>R</a:t>
            </a:r>
            <a:r>
              <a:rPr lang="en-US" dirty="0"/>
              <a:t> * </a:t>
            </a:r>
            <a:r>
              <a:rPr lang="en-US" i="1" dirty="0"/>
              <a:t>C </a:t>
            </a:r>
            <a:r>
              <a:rPr lang="en-US" dirty="0"/>
              <a:t>* </a:t>
            </a:r>
            <a:r>
              <a:rPr lang="en-US" i="1" dirty="0"/>
              <a:t>K </a:t>
            </a:r>
            <a:r>
              <a:rPr lang="en-US" dirty="0"/>
              <a:t>bytes</a:t>
            </a:r>
          </a:p>
          <a:p>
            <a:pPr>
              <a:defRPr/>
            </a:pPr>
            <a:r>
              <a:rPr lang="en-US" dirty="0"/>
              <a:t>Arrangement</a:t>
            </a:r>
          </a:p>
          <a:p>
            <a:pPr lvl="1">
              <a:defRPr/>
            </a:pPr>
            <a:r>
              <a:rPr lang="en-US" dirty="0"/>
              <a:t>Row-Major </a:t>
            </a:r>
            <a:r>
              <a:rPr lang="en-US" dirty="0" smtClean="0"/>
              <a:t>Ordering  (C code)</a:t>
            </a:r>
            <a:endParaRPr lang="en-US" dirty="0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4800600" y="1638300"/>
            <a:ext cx="4038600" cy="2209800"/>
            <a:chOff x="2208" y="2688"/>
            <a:chExt cx="2544" cy="1392"/>
          </a:xfrm>
        </p:grpSpPr>
        <p:sp>
          <p:nvSpPr>
            <p:cNvPr id="10264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A[0][0]</a:t>
              </a:r>
            </a:p>
          </p:txBody>
        </p:sp>
        <p:sp>
          <p:nvSpPr>
            <p:cNvPr id="10265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A[0][C-1]</a:t>
              </a:r>
            </a:p>
          </p:txBody>
        </p:sp>
        <p:sp>
          <p:nvSpPr>
            <p:cNvPr id="10266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A[R-1][0]</a:t>
              </a:r>
            </a:p>
          </p:txBody>
        </p:sp>
        <p:sp>
          <p:nvSpPr>
            <p:cNvPr id="10267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 • •</a:t>
              </a:r>
            </a:p>
          </p:txBody>
        </p:sp>
        <p:sp>
          <p:nvSpPr>
            <p:cNvPr id="10268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 • •</a:t>
              </a:r>
            </a:p>
          </p:txBody>
        </p:sp>
        <p:sp>
          <p:nvSpPr>
            <p:cNvPr id="10269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A[R-1][C-1]</a:t>
              </a:r>
            </a:p>
          </p:txBody>
        </p:sp>
        <p:sp>
          <p:nvSpPr>
            <p:cNvPr id="10270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</p:txBody>
        </p:sp>
        <p:sp>
          <p:nvSpPr>
            <p:cNvPr id="10271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</p:txBody>
        </p:sp>
        <p:sp>
          <p:nvSpPr>
            <p:cNvPr id="10272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73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228600" y="4876800"/>
            <a:ext cx="2032000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81000" y="5276850"/>
            <a:ext cx="8229600" cy="990600"/>
            <a:chOff x="336" y="3408"/>
            <a:chExt cx="5184" cy="624"/>
          </a:xfrm>
        </p:grpSpPr>
        <p:grpSp>
          <p:nvGrpSpPr>
            <p:cNvPr id="10251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10261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10262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0263" name="Rectangle 19"/>
              <p:cNvSpPr>
                <a:spLocks noChangeArrowheads="1"/>
              </p:cNvSpPr>
              <p:nvPr/>
            </p:nvSpPr>
            <p:spPr bwMode="auto">
              <a:xfrm>
                <a:off x="2384" y="3504"/>
                <a:ext cx="448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grpSp>
          <p:nvGrpSpPr>
            <p:cNvPr id="10252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10258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10259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[1]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0260" name="Rectangle 23"/>
              <p:cNvSpPr>
                <a:spLocks noChangeArrowheads="1"/>
              </p:cNvSpPr>
              <p:nvPr/>
            </p:nvSpPr>
            <p:spPr bwMode="auto">
              <a:xfrm>
                <a:off x="2392" y="3504"/>
                <a:ext cx="440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grpSp>
          <p:nvGrpSpPr>
            <p:cNvPr id="10253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10255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10256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432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0257" name="Rectangle 27"/>
              <p:cNvSpPr>
                <a:spLocks noChangeArrowheads="1"/>
              </p:cNvSpPr>
              <p:nvPr/>
            </p:nvSpPr>
            <p:spPr bwMode="auto">
              <a:xfrm>
                <a:off x="2368" y="3504"/>
                <a:ext cx="46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10254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381000" y="63436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10600" y="63436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381000" y="649605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429000" y="634365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4*R*C</a:t>
            </a:r>
            <a:r>
              <a:rPr lang="en-US" sz="1800" b="0">
                <a:latin typeface="Calibri" pitchFamily="34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382971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63" grpId="0"/>
      <p:bldP spid="309278" grpId="0" animBg="1"/>
      <p:bldP spid="309279" grpId="0" animBg="1"/>
      <p:bldP spid="309280" grpId="0" animBg="1"/>
      <p:bldP spid="3092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Assumed Simple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13" y="3378200"/>
            <a:ext cx="8307387" cy="29400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2 </a:t>
            </a:r>
            <a:r>
              <a:rPr lang="en-US" dirty="0" err="1" smtClean="0">
                <a:latin typeface="Comic Sans MS"/>
                <a:cs typeface="Comic Sans MS"/>
              </a:rPr>
              <a:t>ints</a:t>
            </a:r>
            <a:r>
              <a:rPr lang="en-US" dirty="0" smtClean="0">
                <a:latin typeface="Comic Sans MS"/>
                <a:cs typeface="Comic Sans MS"/>
              </a:rPr>
              <a:t> per block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2-way set associative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2 blocks total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1 set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i.e., same thing as fully associative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Replacement policy: Least Recently Used (LRU)</a:t>
            </a:r>
            <a:endParaRPr lang="en-US" dirty="0">
              <a:latin typeface="Comic Sans MS"/>
              <a:cs typeface="Comic Sans M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734011"/>
              </p:ext>
            </p:extLst>
          </p:nvPr>
        </p:nvGraphicFramePr>
        <p:xfrm>
          <a:off x="558800" y="22225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9951" name="TextBox 4"/>
          <p:cNvSpPr txBox="1">
            <a:spLocks noChangeArrowheads="1"/>
          </p:cNvSpPr>
          <p:nvPr/>
        </p:nvSpPr>
        <p:spPr bwMode="auto">
          <a:xfrm>
            <a:off x="371475" y="18415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39952" name="TextBox 5"/>
          <p:cNvSpPr txBox="1">
            <a:spLocks noChangeArrowheads="1"/>
          </p:cNvSpPr>
          <p:nvPr/>
        </p:nvSpPr>
        <p:spPr bwMode="auto">
          <a:xfrm>
            <a:off x="874285" y="2286000"/>
            <a:ext cx="1005744" cy="3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rgbClr val="000066"/>
                </a:solidFill>
                <a:latin typeface="Helvetica" pitchFamily="34" charset="0"/>
              </a:rPr>
              <a:t>Block 0</a:t>
            </a:r>
          </a:p>
        </p:txBody>
      </p:sp>
      <p:sp>
        <p:nvSpPr>
          <p:cNvPr id="39953" name="TextBox 6"/>
          <p:cNvSpPr txBox="1">
            <a:spLocks noChangeArrowheads="1"/>
          </p:cNvSpPr>
          <p:nvPr/>
        </p:nvSpPr>
        <p:spPr bwMode="auto">
          <a:xfrm>
            <a:off x="875872" y="2755900"/>
            <a:ext cx="1005744" cy="3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rgbClr val="000066"/>
                </a:solidFill>
                <a:latin typeface="Helvetica" pitchFamily="34" charset="0"/>
              </a:rPr>
              <a:t>Block 1</a:t>
            </a:r>
          </a:p>
        </p:txBody>
      </p:sp>
    </p:spTree>
    <p:extLst>
      <p:ext uri="{BB962C8B-B14F-4D97-AF65-F5344CB8AC3E}">
        <p14:creationId xmlns:p14="http://schemas.microsoft.com/office/powerpoint/2010/main" val="327228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Some 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18" indent="-385718">
              <a:defRPr/>
            </a:pPr>
            <a:r>
              <a:rPr lang="en-US" dirty="0" smtClean="0"/>
              <a:t>How many elements are there per block?</a:t>
            </a:r>
          </a:p>
          <a:p>
            <a:pPr marL="385718" indent="-385718">
              <a:defRPr/>
            </a:pPr>
            <a:r>
              <a:rPr lang="en-US" dirty="0" smtClean="0"/>
              <a:t>Does the data structure fit in the cache?</a:t>
            </a:r>
          </a:p>
          <a:p>
            <a:pPr marL="385718" indent="-385718">
              <a:defRPr/>
            </a:pPr>
            <a:r>
              <a:rPr lang="en-US" dirty="0" smtClean="0"/>
              <a:t>Do I re-use blocks over time?</a:t>
            </a:r>
          </a:p>
          <a:p>
            <a:pPr marL="385718" indent="-385718">
              <a:defRPr/>
            </a:pPr>
            <a:r>
              <a:rPr lang="en-US" dirty="0" smtClean="0"/>
              <a:t>In what order am I accessing blocks?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3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Array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1872344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86"/>
                <a:gridCol w="468086"/>
                <a:gridCol w="468086"/>
                <a:gridCol w="468086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2010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2011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42012" name="TextBox 7"/>
          <p:cNvSpPr txBox="1">
            <a:spLocks noChangeArrowheads="1"/>
          </p:cNvSpPr>
          <p:nvPr/>
        </p:nvSpPr>
        <p:spPr bwMode="auto">
          <a:xfrm>
            <a:off x="5105400" y="2057400"/>
            <a:ext cx="2469073" cy="84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cxnSp>
        <p:nvCxnSpPr>
          <p:cNvPr id="42013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1905000" cy="1588"/>
          </a:xfrm>
          <a:prstGeom prst="straightConnector1">
            <a:avLst/>
          </a:prstGeom>
          <a:noFill/>
          <a:ln w="19050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42014" name="TextBox 10"/>
          <p:cNvSpPr txBox="1">
            <a:spLocks noChangeArrowheads="1"/>
          </p:cNvSpPr>
          <p:nvPr/>
        </p:nvSpPr>
        <p:spPr bwMode="auto">
          <a:xfrm>
            <a:off x="609600" y="4038600"/>
            <a:ext cx="39036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>
              <a:solidFill>
                <a:srgbClr val="C00000"/>
              </a:solidFill>
              <a:latin typeface="Helvetica" pitchFamily="34" charset="0"/>
            </a:endParaRP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4354967" y="4361934"/>
            <a:ext cx="2407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(N/2) / N = ½ = 50%</a:t>
            </a:r>
          </a:p>
        </p:txBody>
      </p:sp>
    </p:spTree>
    <p:extLst>
      <p:ext uri="{BB962C8B-B14F-4D97-AF65-F5344CB8AC3E}">
        <p14:creationId xmlns:p14="http://schemas.microsoft.com/office/powerpoint/2010/main" val="382907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29377</TotalTime>
  <Words>4352</Words>
  <Application>Microsoft Macintosh PowerPoint</Application>
  <PresentationFormat>On-screen Show (4:3)</PresentationFormat>
  <Paragraphs>1131</Paragraphs>
  <Slides>38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Capital</vt:lpstr>
      <vt:lpstr>ECE 454  Computer Systems Programming Memory performance (Part II: Optimizing for caches)</vt:lpstr>
      <vt:lpstr>Content</vt:lpstr>
      <vt:lpstr>Optimizing for Caches</vt:lpstr>
      <vt:lpstr>Memory Optimizations</vt:lpstr>
      <vt:lpstr>Background: Array Allocation</vt:lpstr>
      <vt:lpstr>Multidimensional (Nested) Arrays</vt:lpstr>
      <vt:lpstr>Assumed Simple Cache</vt:lpstr>
      <vt:lpstr>Some Key Questions</vt:lpstr>
      <vt:lpstr>Simple Array</vt:lpstr>
      <vt:lpstr>Simple Array w outer loop</vt:lpstr>
      <vt:lpstr>Simple Array</vt:lpstr>
      <vt:lpstr>Simple Array</vt:lpstr>
      <vt:lpstr>Simple Array with outer loop</vt:lpstr>
      <vt:lpstr>2D array</vt:lpstr>
      <vt:lpstr>2D array</vt:lpstr>
      <vt:lpstr>2D array</vt:lpstr>
      <vt:lpstr>2D array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Example: Matrix Multiplication</vt:lpstr>
      <vt:lpstr>Cache Miss Analysis</vt:lpstr>
      <vt:lpstr>Cache Miss Analysis</vt:lpstr>
      <vt:lpstr>Doing Better</vt:lpstr>
      <vt:lpstr>Illustration</vt:lpstr>
      <vt:lpstr>Tiled Matrix Multiplication</vt:lpstr>
      <vt:lpstr>Detailed Visualization</vt:lpstr>
      <vt:lpstr>Big picture</vt:lpstr>
      <vt:lpstr>Big picture</vt:lpstr>
      <vt:lpstr>Cache Miss Analysis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223</cp:revision>
  <cp:lastPrinted>2013-09-11T16:09:48Z</cp:lastPrinted>
  <dcterms:created xsi:type="dcterms:W3CDTF">2013-01-10T16:28:45Z</dcterms:created>
  <dcterms:modified xsi:type="dcterms:W3CDTF">2013-10-09T00:57:08Z</dcterms:modified>
</cp:coreProperties>
</file>